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613" r:id="rId5"/>
    <p:sldId id="614" r:id="rId6"/>
    <p:sldId id="274" r:id="rId7"/>
    <p:sldId id="615" r:id="rId8"/>
    <p:sldId id="289" r:id="rId9"/>
    <p:sldId id="291" r:id="rId10"/>
    <p:sldId id="292" r:id="rId11"/>
    <p:sldId id="293" r:id="rId12"/>
    <p:sldId id="295" r:id="rId13"/>
    <p:sldId id="296" r:id="rId14"/>
    <p:sldId id="298" r:id="rId15"/>
    <p:sldId id="300" r:id="rId16"/>
    <p:sldId id="299" r:id="rId17"/>
    <p:sldId id="301" r:id="rId18"/>
    <p:sldId id="302" r:id="rId19"/>
    <p:sldId id="304" r:id="rId20"/>
    <p:sldId id="305" r:id="rId21"/>
    <p:sldId id="306" r:id="rId22"/>
    <p:sldId id="307" r:id="rId23"/>
    <p:sldId id="308" r:id="rId24"/>
    <p:sldId id="309" r:id="rId25"/>
    <p:sldId id="311" r:id="rId26"/>
    <p:sldId id="312" r:id="rId27"/>
    <p:sldId id="313" r:id="rId28"/>
    <p:sldId id="314" r:id="rId29"/>
    <p:sldId id="315" r:id="rId30"/>
    <p:sldId id="316" r:id="rId31"/>
    <p:sldId id="317" r:id="rId32"/>
  </p:sldIdLst>
  <p:sldSz cx="12192000" cy="6858000"/>
  <p:notesSz cx="7315200" cy="96012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CC54E-93A4-4B86-A550-F6070F1441CE}" v="6" dt="2022-06-20T12:28:34.31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66" d="100"/>
          <a:sy n="66" d="100"/>
        </p:scale>
        <p:origin x="516" y="32"/>
      </p:cViewPr>
      <p:guideLst/>
    </p:cSldViewPr>
  </p:slideViewPr>
  <p:notesTextViewPr>
    <p:cViewPr>
      <p:scale>
        <a:sx n="1" d="1"/>
        <a:sy n="1" d="1"/>
      </p:scale>
      <p:origin x="0" y="0"/>
    </p:cViewPr>
  </p:notesText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5EEA080-1C04-4D49-9169-DE53E8619FEC}" type="datetimeFigureOut">
              <a:rPr lang="fi-FI" smtClean="0"/>
              <a:t>12.9.2024</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i-FI"/>
          </a:p>
        </p:txBody>
      </p:sp>
      <p:sp>
        <p:nvSpPr>
          <p:cNvPr id="3" name="Päivämäärän paikkamerkki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51F00A7-F681-42B1-969F-0E5F86B66BBE}" type="datetimeFigureOut">
              <a:rPr lang="fi-FI" smtClean="0"/>
              <a:t>12.9.2024</a:t>
            </a:fld>
            <a:endParaRPr lang="fi-FI"/>
          </a:p>
        </p:txBody>
      </p:sp>
      <p:sp>
        <p:nvSpPr>
          <p:cNvPr id="4" name="Dian kuvan paikkamerkki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i-FI"/>
          </a:p>
        </p:txBody>
      </p:sp>
      <p:sp>
        <p:nvSpPr>
          <p:cNvPr id="5" name="Huomautusten paikkamerkki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i-FI"/>
          </a:p>
        </p:txBody>
      </p:sp>
      <p:sp>
        <p:nvSpPr>
          <p:cNvPr id="7" name="Dian numeron paikkamerkki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8E5-66FA-4DD6-A089-E9039BCA9F6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970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Teollinen esivalmistaminen</a:t>
            </a:r>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89488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38130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3855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Industrial wood construction</a:t>
            </a:r>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en-GB"/>
              <a:t>Teaching materials for industrial wood construction education</a:t>
            </a:r>
          </a:p>
          <a:p>
            <a:pPr marL="0" lvl="0" indent="0" algn="ctr" rtl="0">
              <a:lnSpc>
                <a:spcPct val="90000"/>
              </a:lnSpc>
              <a:spcBef>
                <a:spcPts val="0"/>
              </a:spcBef>
              <a:spcAft>
                <a:spcPts val="0"/>
              </a:spcAft>
              <a:buClr>
                <a:srgbClr val="F2F2F2"/>
              </a:buClr>
              <a:buSzPts val="2400"/>
              <a:buNone/>
            </a:pPr>
            <a:r>
              <a:rPr lang="en-GB"/>
              <a:t>2022</a:t>
            </a:r>
          </a:p>
        </p:txBody>
      </p:sp>
      <p:pic>
        <p:nvPicPr>
          <p:cNvPr id="2" name="Picture 4">
            <a:extLst>
              <a:ext uri="{FF2B5EF4-FFF2-40B4-BE49-F238E27FC236}">
                <a16:creationId xmlns:a16="http://schemas.microsoft.com/office/drawing/2014/main" id="{AB60E63C-F93D-5CB5-8C49-91DA6BF7B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415" y="6238143"/>
            <a:ext cx="2701227" cy="4590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BCCF5C7-9020-4BE0-B108-305A221A4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89" y="6149875"/>
            <a:ext cx="2171126" cy="635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A735480-FD34-1013-F2D0-354FEBADAFD0}"/>
              </a:ext>
            </a:extLst>
          </p:cNvPr>
          <p:cNvSpPr>
            <a:spLocks noGrp="1"/>
          </p:cNvSpPr>
          <p:nvPr>
            <p:ph type="title"/>
          </p:nvPr>
        </p:nvSpPr>
        <p:spPr/>
        <p:txBody>
          <a:bodyPr/>
          <a:lstStyle/>
          <a:p>
            <a:r>
              <a:rPr lang="en-GB"/>
              <a:t>Fire protection of wooden structures</a:t>
            </a:r>
          </a:p>
        </p:txBody>
      </p:sp>
      <p:sp>
        <p:nvSpPr>
          <p:cNvPr id="5" name="Sisällön paikkamerkki 4">
            <a:extLst>
              <a:ext uri="{FF2B5EF4-FFF2-40B4-BE49-F238E27FC236}">
                <a16:creationId xmlns:a16="http://schemas.microsoft.com/office/drawing/2014/main" id="{B3452C64-F51C-12B6-059E-18F2B0B5FDBD}"/>
              </a:ext>
            </a:extLst>
          </p:cNvPr>
          <p:cNvSpPr>
            <a:spLocks noGrp="1"/>
          </p:cNvSpPr>
          <p:nvPr>
            <p:ph idx="1"/>
          </p:nvPr>
        </p:nvSpPr>
        <p:spPr/>
        <p:txBody>
          <a:bodyPr>
            <a:normAutofit fontScale="92500" lnSpcReduction="10000"/>
          </a:bodyPr>
          <a:lstStyle/>
          <a:p>
            <a:r>
              <a:rPr lang="en-GB"/>
              <a:t>Fire-protected wood products have an impact on the fire resistance of residential blocks of flats, public buildings, and various facilities, as well as their fulfilment of fire safety requirements </a:t>
            </a:r>
          </a:p>
          <a:p>
            <a:r>
              <a:rPr lang="en-GB"/>
              <a:t>There are various methods for fireproofing wood products. </a:t>
            </a:r>
          </a:p>
          <a:p>
            <a:r>
              <a:rPr lang="en-GB"/>
              <a:t>Requirements that are one main class lower may be permitted for surfaces if, considering the use of the fire compartment, the hazard of ignition or spread of fire is smaller than normal. </a:t>
            </a:r>
          </a:p>
          <a:p>
            <a:r>
              <a:rPr lang="en-GB"/>
              <a:t>The fire behaviour of wood is well known. Wood combusts at 250 to 300 °C. </a:t>
            </a:r>
          </a:p>
          <a:p>
            <a:r>
              <a:rPr lang="en-GB"/>
              <a:t>A layer of char is formed on the surface of burning wood, which slows down the burning. </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10</a:t>
            </a:fld>
            <a:endParaRPr lang="fi-FI"/>
          </a:p>
        </p:txBody>
      </p:sp>
      <p:sp>
        <p:nvSpPr>
          <p:cNvPr id="2" name="Suorakulmio 1"/>
          <p:cNvSpPr/>
          <p:nvPr/>
        </p:nvSpPr>
        <p:spPr>
          <a:xfrm>
            <a:off x="508000" y="1271893"/>
            <a:ext cx="10536362" cy="748859"/>
          </a:xfrm>
          <a:prstGeom prst="rect">
            <a:avLst/>
          </a:prstGeom>
        </p:spPr>
        <p:txBody>
          <a:bodyPr wrap="square">
            <a:spAutoFit/>
          </a:bodyPr>
          <a:lstStyle/>
          <a:p>
            <a:pPr marL="226695">
              <a:lnSpc>
                <a:spcPct val="107000"/>
              </a:lnSpc>
              <a:spcAft>
                <a:spcPts val="600"/>
              </a:spcAft>
            </a:pPr>
            <a:endParaRPr lang="fi-FI" dirty="0">
              <a:latin typeface="Calibri" panose="020F0502020204030204" pitchFamily="34" charset="0"/>
              <a:ea typeface="Times New Roman" panose="02020603050405020304" pitchFamily="18" charset="0"/>
              <a:cs typeface="Times New Roman" panose="02020603050405020304" pitchFamily="18" charset="0"/>
            </a:endParaRPr>
          </a:p>
          <a:p>
            <a:pPr marL="226695">
              <a:lnSpc>
                <a:spcPct val="107000"/>
              </a:lnSpc>
              <a:spcAft>
                <a:spcPts val="600"/>
              </a:spcAft>
            </a:pPr>
            <a:endParaRPr lang="fi-FI"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Alatunnisteen paikkamerkki 2">
            <a:extLst>
              <a:ext uri="{FF2B5EF4-FFF2-40B4-BE49-F238E27FC236}">
                <a16:creationId xmlns:a16="http://schemas.microsoft.com/office/drawing/2014/main" id="{F5BF8673-20F3-C72A-32A5-B60F74DF8069}"/>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60894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1968F39-7F4C-52AC-E8DF-5FE0E70CA3AD}"/>
              </a:ext>
            </a:extLst>
          </p:cNvPr>
          <p:cNvSpPr>
            <a:spLocks noGrp="1"/>
          </p:cNvSpPr>
          <p:nvPr>
            <p:ph type="title"/>
          </p:nvPr>
        </p:nvSpPr>
        <p:spPr/>
        <p:txBody>
          <a:bodyPr/>
          <a:lstStyle/>
          <a:p>
            <a:r>
              <a:rPr lang="en-GB"/>
              <a:t>Fire protection of wooden structures</a:t>
            </a:r>
          </a:p>
        </p:txBody>
      </p:sp>
      <p:sp>
        <p:nvSpPr>
          <p:cNvPr id="5" name="Sisällön paikkamerkki 4">
            <a:extLst>
              <a:ext uri="{FF2B5EF4-FFF2-40B4-BE49-F238E27FC236}">
                <a16:creationId xmlns:a16="http://schemas.microsoft.com/office/drawing/2014/main" id="{B58D27C0-A5D6-2346-5576-67B95F6C1CA7}"/>
              </a:ext>
            </a:extLst>
          </p:cNvPr>
          <p:cNvSpPr>
            <a:spLocks noGrp="1"/>
          </p:cNvSpPr>
          <p:nvPr>
            <p:ph idx="1"/>
          </p:nvPr>
        </p:nvSpPr>
        <p:spPr/>
        <p:txBody>
          <a:bodyPr>
            <a:normAutofit/>
          </a:bodyPr>
          <a:lstStyle/>
          <a:p>
            <a:r>
              <a:rPr lang="en-GB" sz="2400"/>
              <a:t>The wooden structure can be structurally designed to be protected throughout the required fire resistance time. </a:t>
            </a:r>
          </a:p>
          <a:p>
            <a:r>
              <a:rPr lang="en-GB" sz="2400"/>
              <a:t>If a wood product is treated with a fire retardant using a certified method, its fire class can be up to B-s1,d0. </a:t>
            </a:r>
          </a:p>
          <a:p>
            <a:r>
              <a:rPr lang="en-GB" sz="2400"/>
              <a:t>The use of industrially fire-protected ready-to-install wood products and structures is part of the fire engineering design of the building. </a:t>
            </a:r>
          </a:p>
          <a:p>
            <a:r>
              <a:rPr lang="en-GB" sz="2400"/>
              <a:t>Fire retardants have traditionally contained substances that are harmful to humans and the environment, such as boric acid, boron, bromides, formaldehyde, phosphorus, and ammonia. </a:t>
            </a:r>
          </a:p>
          <a:p>
            <a:r>
              <a:rPr lang="en-GB" sz="2400"/>
              <a:t>The new environmentally friendly fire retardants are water-based solutions that contain e.g. food-grade salts and polymers. </a:t>
            </a:r>
          </a:p>
          <a:p>
            <a:endParaRPr lang="fi-FI" sz="2400"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11</a:t>
            </a:fld>
            <a:endParaRPr lang="fi-FI"/>
          </a:p>
        </p:txBody>
      </p:sp>
      <p:sp>
        <p:nvSpPr>
          <p:cNvPr id="2" name="Alatunnisteen paikkamerkki 1">
            <a:extLst>
              <a:ext uri="{FF2B5EF4-FFF2-40B4-BE49-F238E27FC236}">
                <a16:creationId xmlns:a16="http://schemas.microsoft.com/office/drawing/2014/main" id="{F5D37ABA-719E-9081-109E-3673C8B9EBB6}"/>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64204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Wetroom treatments</a:t>
            </a:r>
          </a:p>
        </p:txBody>
      </p:sp>
    </p:spTree>
    <p:extLst>
      <p:ext uri="{BB962C8B-B14F-4D97-AF65-F5344CB8AC3E}">
        <p14:creationId xmlns:p14="http://schemas.microsoft.com/office/powerpoint/2010/main" val="374933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19182B-D6C3-B027-6CE9-52432ECBCF4B}"/>
              </a:ext>
            </a:extLst>
          </p:cNvPr>
          <p:cNvSpPr>
            <a:spLocks noGrp="1"/>
          </p:cNvSpPr>
          <p:nvPr>
            <p:ph type="title"/>
          </p:nvPr>
        </p:nvSpPr>
        <p:spPr/>
        <p:txBody>
          <a:bodyPr/>
          <a:lstStyle/>
          <a:p>
            <a:r>
              <a:rPr lang="en-GB"/>
              <a:t>Wetroom treatments</a:t>
            </a:r>
          </a:p>
        </p:txBody>
      </p:sp>
      <p:sp>
        <p:nvSpPr>
          <p:cNvPr id="5" name="Sisällön paikkamerkki 4">
            <a:extLst>
              <a:ext uri="{FF2B5EF4-FFF2-40B4-BE49-F238E27FC236}">
                <a16:creationId xmlns:a16="http://schemas.microsoft.com/office/drawing/2014/main" id="{FC0EEF47-C458-344E-854A-B87EBBE736A4}"/>
              </a:ext>
            </a:extLst>
          </p:cNvPr>
          <p:cNvSpPr>
            <a:spLocks noGrp="1"/>
          </p:cNvSpPr>
          <p:nvPr>
            <p:ph idx="1"/>
          </p:nvPr>
        </p:nvSpPr>
        <p:spPr/>
        <p:txBody>
          <a:bodyPr>
            <a:normAutofit/>
          </a:bodyPr>
          <a:lstStyle/>
          <a:p>
            <a:r>
              <a:rPr lang="en-GB" sz="2400"/>
              <a:t>When choosing the waterproofing material, particular attention should be paid to its long-term durability.</a:t>
            </a:r>
          </a:p>
          <a:p>
            <a:r>
              <a:rPr lang="en-GB" sz="2400"/>
              <a:t>The moisture performance of wetrooms can be enhanced with good ventilation, underfloor heating, proper sloping, and stone background walls.</a:t>
            </a:r>
          </a:p>
          <a:p>
            <a:r>
              <a:rPr lang="en-GB" sz="2400"/>
              <a:t>In industrial wood construction, wetrooms are mainly completed in prefabricated box unit systems.</a:t>
            </a:r>
          </a:p>
          <a:p>
            <a:r>
              <a:rPr lang="en-GB" sz="2400"/>
              <a:t>The bathrooms of detached houses often have water damage that is due to defective structures or construction defects.</a:t>
            </a:r>
          </a:p>
          <a:p>
            <a:r>
              <a:rPr lang="en-GB" sz="2400"/>
              <a:t>Water damage most commonly occurs in non-waterproof floors and lightweight walls.</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13</a:t>
            </a:fld>
            <a:endParaRPr lang="fi-FI"/>
          </a:p>
        </p:txBody>
      </p:sp>
      <p:sp>
        <p:nvSpPr>
          <p:cNvPr id="3" name="Alatunnisteen paikkamerkki 2">
            <a:extLst>
              <a:ext uri="{FF2B5EF4-FFF2-40B4-BE49-F238E27FC236}">
                <a16:creationId xmlns:a16="http://schemas.microsoft.com/office/drawing/2014/main" id="{71F6DAA8-435C-7115-C646-CE66B19CD9EA}"/>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59484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D:\vesieristy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087762"/>
            <a:ext cx="5920951" cy="4551037"/>
          </a:xfrm>
          <a:prstGeom prst="rect">
            <a:avLst/>
          </a:prstGeom>
          <a:solidFill>
            <a:schemeClr val="accent1">
              <a:alpha val="23000"/>
            </a:schemeClr>
          </a:solidFill>
          <a:ln>
            <a:noFill/>
          </a:ln>
          <a:effectLst>
            <a:outerShdw blurRad="50800" dist="50800" dir="5400000" algn="ctr" rotWithShape="0">
              <a:srgbClr val="000000">
                <a:alpha val="9000"/>
              </a:srgbClr>
            </a:outerShdw>
          </a:effectLst>
        </p:spPr>
      </p:pic>
      <p:sp>
        <p:nvSpPr>
          <p:cNvPr id="2" name="Otsikko 1">
            <a:extLst>
              <a:ext uri="{FF2B5EF4-FFF2-40B4-BE49-F238E27FC236}">
                <a16:creationId xmlns:a16="http://schemas.microsoft.com/office/drawing/2014/main" id="{E0093C94-48C4-6857-DBD6-728BEA514DBB}"/>
              </a:ext>
            </a:extLst>
          </p:cNvPr>
          <p:cNvSpPr>
            <a:spLocks noGrp="1"/>
          </p:cNvSpPr>
          <p:nvPr>
            <p:ph type="title"/>
          </p:nvPr>
        </p:nvSpPr>
        <p:spPr/>
        <p:txBody>
          <a:bodyPr/>
          <a:lstStyle/>
          <a:p>
            <a:r>
              <a:rPr lang="en-GB"/>
              <a:t>Wetroom treatments</a:t>
            </a:r>
          </a:p>
        </p:txBody>
      </p:sp>
      <p:sp>
        <p:nvSpPr>
          <p:cNvPr id="5" name="Sisällön paikkamerkki 4">
            <a:extLst>
              <a:ext uri="{FF2B5EF4-FFF2-40B4-BE49-F238E27FC236}">
                <a16:creationId xmlns:a16="http://schemas.microsoft.com/office/drawing/2014/main" id="{D2F4ECDE-32D1-D785-4FE4-3C07B081EAF9}"/>
              </a:ext>
            </a:extLst>
          </p:cNvPr>
          <p:cNvSpPr>
            <a:spLocks noGrp="1"/>
          </p:cNvSpPr>
          <p:nvPr>
            <p:ph idx="1"/>
          </p:nvPr>
        </p:nvSpPr>
        <p:spPr>
          <a:xfrm>
            <a:off x="838200" y="1825625"/>
            <a:ext cx="5020056" cy="4351338"/>
          </a:xfrm>
        </p:spPr>
        <p:txBody>
          <a:bodyPr>
            <a:normAutofit lnSpcReduction="10000"/>
          </a:bodyPr>
          <a:lstStyle/>
          <a:p>
            <a:r>
              <a:rPr lang="en-GB" sz="2600"/>
              <a:t>When choosing the waterproofing material, particular attention should be paid to long-term durability.</a:t>
            </a:r>
          </a:p>
          <a:p>
            <a:r>
              <a:rPr lang="en-GB" sz="2600"/>
              <a:t>The moisture performance of wetrooms can be enhanced with good ventilation, underfloor heating, proper slopes, and background walls of stone.</a:t>
            </a:r>
          </a:p>
          <a:p>
            <a:r>
              <a:rPr lang="en-GB" sz="2600"/>
              <a:t>Water damage most commonly occurs in non-waterproof floors and lightweight walls.</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14</a:t>
            </a:fld>
            <a:endParaRPr lang="fi-FI"/>
          </a:p>
        </p:txBody>
      </p:sp>
      <p:sp>
        <p:nvSpPr>
          <p:cNvPr id="3" name="Alatunnisteen paikkamerkki 2">
            <a:extLst>
              <a:ext uri="{FF2B5EF4-FFF2-40B4-BE49-F238E27FC236}">
                <a16:creationId xmlns:a16="http://schemas.microsoft.com/office/drawing/2014/main" id="{7153351D-9D34-872D-50DF-A9B8188B04A2}"/>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78691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Wood surface treatment agents</a:t>
            </a:r>
          </a:p>
        </p:txBody>
      </p:sp>
    </p:spTree>
    <p:extLst>
      <p:ext uri="{BB962C8B-B14F-4D97-AF65-F5344CB8AC3E}">
        <p14:creationId xmlns:p14="http://schemas.microsoft.com/office/powerpoint/2010/main" val="92061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78FEDAB-75C6-9A44-8554-1DC06D76530F}"/>
              </a:ext>
            </a:extLst>
          </p:cNvPr>
          <p:cNvSpPr>
            <a:spLocks noGrp="1"/>
          </p:cNvSpPr>
          <p:nvPr>
            <p:ph type="title"/>
          </p:nvPr>
        </p:nvSpPr>
        <p:spPr/>
        <p:txBody>
          <a:bodyPr/>
          <a:lstStyle/>
          <a:p>
            <a:r>
              <a:rPr lang="en-GB"/>
              <a:t>Water-thinnable paints and varnishes</a:t>
            </a:r>
          </a:p>
        </p:txBody>
      </p:sp>
      <p:sp>
        <p:nvSpPr>
          <p:cNvPr id="5" name="Sisällön paikkamerkki 4">
            <a:extLst>
              <a:ext uri="{FF2B5EF4-FFF2-40B4-BE49-F238E27FC236}">
                <a16:creationId xmlns:a16="http://schemas.microsoft.com/office/drawing/2014/main" id="{7D1E3BEF-69C8-894A-3429-5DF7080CE6FF}"/>
              </a:ext>
            </a:extLst>
          </p:cNvPr>
          <p:cNvSpPr>
            <a:spLocks noGrp="1"/>
          </p:cNvSpPr>
          <p:nvPr>
            <p:ph idx="1"/>
          </p:nvPr>
        </p:nvSpPr>
        <p:spPr/>
        <p:txBody>
          <a:bodyPr>
            <a:normAutofit/>
          </a:bodyPr>
          <a:lstStyle/>
          <a:p>
            <a:r>
              <a:rPr lang="en-GB" sz="2400"/>
              <a:t>Water-thinnable paints and varnishes are suitable for house-painting and indoor use (walls and ceilings).</a:t>
            </a:r>
          </a:p>
          <a:p>
            <a:r>
              <a:rPr lang="en-GB" sz="2400"/>
              <a:t>Paint protects the wooden surface from the weather and reduces the impact of moisture content changes in the wood, thus prolonging the life cycle of the wooden structure.</a:t>
            </a:r>
          </a:p>
          <a:p>
            <a:r>
              <a:rPr lang="en-GB" sz="2400"/>
              <a:t>Properly applied high-quality paint is dirt-resistant, keeps its colour, and helps maintain a tidy exterior.</a:t>
            </a:r>
          </a:p>
          <a:p>
            <a:r>
              <a:rPr lang="en-GB" sz="2400"/>
              <a:t>Today, acrylate paints are the most commonly used finishing paints. </a:t>
            </a:r>
          </a:p>
          <a:p>
            <a:r>
              <a:rPr lang="en-GB" sz="2400"/>
              <a:t>Modern acrylate paints are water vapour-permeable due to their microporous properties.</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16</a:t>
            </a:fld>
            <a:endParaRPr lang="fi-FI"/>
          </a:p>
        </p:txBody>
      </p:sp>
      <p:sp>
        <p:nvSpPr>
          <p:cNvPr id="2" name="Alatunnisteen paikkamerkki 1">
            <a:extLst>
              <a:ext uri="{FF2B5EF4-FFF2-40B4-BE49-F238E27FC236}">
                <a16:creationId xmlns:a16="http://schemas.microsoft.com/office/drawing/2014/main" id="{1CEAB13B-7498-231C-B84B-76214FF7322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81177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5E9CD7-E024-C92E-1B0E-5D6EA8623932}"/>
              </a:ext>
            </a:extLst>
          </p:cNvPr>
          <p:cNvSpPr>
            <a:spLocks noGrp="1"/>
          </p:cNvSpPr>
          <p:nvPr>
            <p:ph type="title"/>
          </p:nvPr>
        </p:nvSpPr>
        <p:spPr/>
        <p:txBody>
          <a:bodyPr/>
          <a:lstStyle/>
          <a:p>
            <a:r>
              <a:rPr lang="en-GB"/>
              <a:t>Varnishes</a:t>
            </a:r>
          </a:p>
        </p:txBody>
      </p:sp>
      <p:sp>
        <p:nvSpPr>
          <p:cNvPr id="5" name="Sisällön paikkamerkki 4">
            <a:extLst>
              <a:ext uri="{FF2B5EF4-FFF2-40B4-BE49-F238E27FC236}">
                <a16:creationId xmlns:a16="http://schemas.microsoft.com/office/drawing/2014/main" id="{2EFA1518-238C-AD9B-6B4A-11387E6C26E6}"/>
              </a:ext>
            </a:extLst>
          </p:cNvPr>
          <p:cNvSpPr>
            <a:spLocks noGrp="1"/>
          </p:cNvSpPr>
          <p:nvPr>
            <p:ph idx="1"/>
          </p:nvPr>
        </p:nvSpPr>
        <p:spPr>
          <a:xfrm>
            <a:off x="838200" y="1825625"/>
            <a:ext cx="6672072" cy="4351338"/>
          </a:xfrm>
        </p:spPr>
        <p:txBody>
          <a:bodyPr>
            <a:normAutofit fontScale="92500" lnSpcReduction="10000"/>
          </a:bodyPr>
          <a:lstStyle/>
          <a:p>
            <a:r>
              <a:rPr lang="en-GB"/>
              <a:t>Varnishes are surface treatment agents that form an adhesive transparent film when applied. </a:t>
            </a:r>
          </a:p>
          <a:p>
            <a:r>
              <a:rPr lang="en-GB"/>
              <a:t>Varnish categories can be differentiated by the prefix denoting the binding agent. </a:t>
            </a:r>
          </a:p>
          <a:p>
            <a:r>
              <a:rPr lang="en-GB"/>
              <a:t>Alkyd varnishes are used indoors and for varnishing different types of wooden surfaces. </a:t>
            </a:r>
          </a:p>
          <a:p>
            <a:r>
              <a:rPr lang="en-GB"/>
              <a:t>They come in various sheen levels: matte, semi-dull, semi-gloss and gloss. </a:t>
            </a:r>
          </a:p>
          <a:p>
            <a:r>
              <a:rPr lang="en-GB"/>
              <a:t>Alkyd varnishes can be applied with a brush, roller, or sprayer.</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17</a:t>
            </a:fld>
            <a:endParaRPr lang="fi-FI"/>
          </a:p>
        </p:txBody>
      </p:sp>
      <p:pic>
        <p:nvPicPr>
          <p:cNvPr id="9" name="Kuva 8" descr="D:\petsi+lakka.JPG"/>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568612" y="843087"/>
            <a:ext cx="3475750" cy="5066647"/>
          </a:xfrm>
          <a:prstGeom prst="rect">
            <a:avLst/>
          </a:prstGeom>
          <a:noFill/>
          <a:ln>
            <a:noFill/>
          </a:ln>
        </p:spPr>
      </p:pic>
      <p:sp>
        <p:nvSpPr>
          <p:cNvPr id="3" name="Alatunnisteen paikkamerkki 2">
            <a:extLst>
              <a:ext uri="{FF2B5EF4-FFF2-40B4-BE49-F238E27FC236}">
                <a16:creationId xmlns:a16="http://schemas.microsoft.com/office/drawing/2014/main" id="{77D39655-EE1F-27ED-ADC0-85A9BC332A1B}"/>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9400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66467E2-8B1C-5FE4-F2C8-605F875B3DD1}"/>
              </a:ext>
            </a:extLst>
          </p:cNvPr>
          <p:cNvSpPr>
            <a:spLocks noGrp="1"/>
          </p:cNvSpPr>
          <p:nvPr>
            <p:ph type="title"/>
          </p:nvPr>
        </p:nvSpPr>
        <p:spPr/>
        <p:txBody>
          <a:bodyPr/>
          <a:lstStyle/>
          <a:p>
            <a:r>
              <a:rPr lang="en-GB"/>
              <a:t>Reaction varnishes (epoxy)</a:t>
            </a:r>
          </a:p>
        </p:txBody>
      </p:sp>
      <p:sp>
        <p:nvSpPr>
          <p:cNvPr id="5" name="Sisällön paikkamerkki 4">
            <a:extLst>
              <a:ext uri="{FF2B5EF4-FFF2-40B4-BE49-F238E27FC236}">
                <a16:creationId xmlns:a16="http://schemas.microsoft.com/office/drawing/2014/main" id="{86CB084B-1192-4DE9-26B4-F6EE2FA93281}"/>
              </a:ext>
            </a:extLst>
          </p:cNvPr>
          <p:cNvSpPr>
            <a:spLocks noGrp="1"/>
          </p:cNvSpPr>
          <p:nvPr>
            <p:ph idx="1"/>
          </p:nvPr>
        </p:nvSpPr>
        <p:spPr>
          <a:xfrm>
            <a:off x="838200" y="1825625"/>
            <a:ext cx="6038088" cy="4351338"/>
          </a:xfrm>
        </p:spPr>
        <p:txBody>
          <a:bodyPr/>
          <a:lstStyle/>
          <a:p>
            <a:r>
              <a:rPr lang="en-GB"/>
              <a:t>Reaction varnishes are either single-component or two-component varnishes. </a:t>
            </a:r>
          </a:p>
          <a:p>
            <a:r>
              <a:rPr lang="en-GB"/>
              <a:t>They come in various sheen levels: matte, semi-gloss and gloss. </a:t>
            </a:r>
          </a:p>
          <a:p>
            <a:r>
              <a:rPr lang="en-GB"/>
              <a:t>In industrial wood construction, they are used for e.g. parquets and wood floors.</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18</a:t>
            </a:fld>
            <a:endParaRPr lang="fi-FI"/>
          </a:p>
        </p:txBody>
      </p:sp>
      <p:pic>
        <p:nvPicPr>
          <p:cNvPr id="6" name="Kuva 5" descr="D:\epoksilakka.jpg"/>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5400000">
            <a:off x="7162124" y="1891095"/>
            <a:ext cx="4440950" cy="3278928"/>
          </a:xfrm>
          <a:prstGeom prst="rect">
            <a:avLst/>
          </a:prstGeom>
          <a:noFill/>
          <a:ln>
            <a:noFill/>
          </a:ln>
        </p:spPr>
      </p:pic>
      <p:sp>
        <p:nvSpPr>
          <p:cNvPr id="2" name="Alatunnisteen paikkamerkki 1">
            <a:extLst>
              <a:ext uri="{FF2B5EF4-FFF2-40B4-BE49-F238E27FC236}">
                <a16:creationId xmlns:a16="http://schemas.microsoft.com/office/drawing/2014/main" id="{1553558B-EDDF-5988-6B0C-46C23EFF76A7}"/>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34345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1B55C7-5D7A-1A96-3A12-986B813FAF14}"/>
              </a:ext>
            </a:extLst>
          </p:cNvPr>
          <p:cNvSpPr>
            <a:spLocks noGrp="1"/>
          </p:cNvSpPr>
          <p:nvPr>
            <p:ph type="title"/>
          </p:nvPr>
        </p:nvSpPr>
        <p:spPr/>
        <p:txBody>
          <a:bodyPr/>
          <a:lstStyle/>
          <a:p>
            <a:r>
              <a:rPr lang="en-GB"/>
              <a:t>Translucent wood stains</a:t>
            </a:r>
          </a:p>
        </p:txBody>
      </p:sp>
      <p:sp>
        <p:nvSpPr>
          <p:cNvPr id="5" name="Sisällön paikkamerkki 4">
            <a:extLst>
              <a:ext uri="{FF2B5EF4-FFF2-40B4-BE49-F238E27FC236}">
                <a16:creationId xmlns:a16="http://schemas.microsoft.com/office/drawing/2014/main" id="{36520DF2-7497-B298-68EB-393831CEBD7F}"/>
              </a:ext>
            </a:extLst>
          </p:cNvPr>
          <p:cNvSpPr>
            <a:spLocks noGrp="1"/>
          </p:cNvSpPr>
          <p:nvPr>
            <p:ph idx="1"/>
          </p:nvPr>
        </p:nvSpPr>
        <p:spPr/>
        <p:txBody>
          <a:bodyPr>
            <a:normAutofit lnSpcReduction="10000"/>
          </a:bodyPr>
          <a:lstStyle/>
          <a:p>
            <a:r>
              <a:rPr lang="en-GB"/>
              <a:t>In treating log surfaces, translucent or opaque wood stains are preferred over house paint. </a:t>
            </a:r>
          </a:p>
          <a:p>
            <a:r>
              <a:rPr lang="en-GB"/>
              <a:t>The reason is both visual and structural. </a:t>
            </a:r>
          </a:p>
          <a:p>
            <a:r>
              <a:rPr lang="en-GB"/>
              <a:t>The moisture content of solid timber varies considerably more than that of wood panelling, so a thinner protective treatment that permeates water vapour is preferred.</a:t>
            </a:r>
          </a:p>
          <a:p>
            <a:r>
              <a:rPr lang="en-GB"/>
              <a:t>In addition, the colour protects the wood from the greying impact of the sun. </a:t>
            </a:r>
          </a:p>
          <a:p>
            <a:r>
              <a:rPr lang="en-GB"/>
              <a:t>Translucent wood stains are easy to maintain, and they are well-suited for log surfaces.</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19</a:t>
            </a:fld>
            <a:endParaRPr lang="fi-FI"/>
          </a:p>
        </p:txBody>
      </p:sp>
      <p:sp>
        <p:nvSpPr>
          <p:cNvPr id="3" name="Alatunnisteen paikkamerkki 2">
            <a:extLst>
              <a:ext uri="{FF2B5EF4-FFF2-40B4-BE49-F238E27FC236}">
                <a16:creationId xmlns:a16="http://schemas.microsoft.com/office/drawing/2014/main" id="{93531FFD-E192-55A6-8C7C-E026001748B1}"/>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6258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Origin of the materials</a:t>
            </a:r>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GB" sz="1800" dirty="0"/>
              <a:t>These learning materials for industrial wood construction have been prepared in a project led by </a:t>
            </a:r>
            <a:r>
              <a:rPr lang="en-GB" sz="1800" dirty="0" err="1"/>
              <a:t>Puuinfo</a:t>
            </a:r>
            <a:r>
              <a:rPr lang="en-GB" sz="1800" dirty="0"/>
              <a:t> Oy in 2021–2022. Also involved in the project were </a:t>
            </a:r>
          </a:p>
          <a:p>
            <a:pPr marL="647700" lvl="0" indent="-355600" algn="l" rtl="0">
              <a:lnSpc>
                <a:spcPct val="115000"/>
              </a:lnSpc>
              <a:spcBef>
                <a:spcPts val="1700"/>
              </a:spcBef>
              <a:spcAft>
                <a:spcPts val="0"/>
              </a:spcAft>
              <a:buClr>
                <a:srgbClr val="272117"/>
              </a:buClr>
              <a:buSzPts val="2000"/>
              <a:buChar char="●"/>
            </a:pPr>
            <a:r>
              <a:rPr lang="en-GB" sz="1800" dirty="0" err="1"/>
              <a:t>Lappia</a:t>
            </a:r>
            <a:r>
              <a:rPr lang="en-GB" sz="1800" dirty="0"/>
              <a:t> Vocational College,</a:t>
            </a:r>
          </a:p>
          <a:p>
            <a:pPr marL="647700" lvl="0" indent="-355600" algn="l" rtl="0">
              <a:lnSpc>
                <a:spcPct val="115000"/>
              </a:lnSpc>
              <a:spcBef>
                <a:spcPts val="0"/>
              </a:spcBef>
              <a:spcAft>
                <a:spcPts val="0"/>
              </a:spcAft>
              <a:buClr>
                <a:srgbClr val="272117"/>
              </a:buClr>
              <a:buSzPts val="2000"/>
              <a:buChar char="●"/>
            </a:pPr>
            <a:r>
              <a:rPr lang="en-GB" sz="1800" dirty="0"/>
              <a:t>TTS-</a:t>
            </a:r>
            <a:r>
              <a:rPr lang="en-GB" sz="1800" dirty="0" err="1"/>
              <a:t>Työtehoseura</a:t>
            </a:r>
            <a:r>
              <a:rPr lang="en-GB" sz="1800" dirty="0"/>
              <a:t> </a:t>
            </a:r>
            <a:r>
              <a:rPr lang="en-GB" sz="1800" dirty="0" err="1"/>
              <a:t>ry</a:t>
            </a:r>
            <a:endParaRPr lang="en-GB" sz="1800" dirty="0"/>
          </a:p>
          <a:p>
            <a:pPr marL="647700" lvl="0" indent="-355600" algn="l" rtl="0">
              <a:lnSpc>
                <a:spcPct val="115000"/>
              </a:lnSpc>
              <a:spcBef>
                <a:spcPts val="0"/>
              </a:spcBef>
              <a:spcAft>
                <a:spcPts val="0"/>
              </a:spcAft>
              <a:buClr>
                <a:srgbClr val="272117"/>
              </a:buClr>
              <a:buSzPts val="2000"/>
              <a:buChar char="●"/>
            </a:pPr>
            <a:r>
              <a:rPr lang="en-GB" sz="1800" dirty="0"/>
              <a:t>South-Eastern Finland University of Applied Sciences,</a:t>
            </a:r>
          </a:p>
          <a:p>
            <a:pPr marL="647700" lvl="0" indent="-355600" algn="l" rtl="0">
              <a:lnSpc>
                <a:spcPct val="115000"/>
              </a:lnSpc>
              <a:spcBef>
                <a:spcPts val="0"/>
              </a:spcBef>
              <a:spcAft>
                <a:spcPts val="0"/>
              </a:spcAft>
              <a:buClr>
                <a:srgbClr val="272117"/>
              </a:buClr>
              <a:buSzPts val="2000"/>
              <a:buChar char="●"/>
            </a:pPr>
            <a:r>
              <a:rPr lang="en-GB" sz="1800" dirty="0" err="1"/>
              <a:t>Metropolia</a:t>
            </a:r>
            <a:r>
              <a:rPr lang="en-GB" sz="1800" dirty="0"/>
              <a:t> University of Applied Sciences,</a:t>
            </a:r>
          </a:p>
          <a:p>
            <a:pPr marL="647700" lvl="0" indent="-355600" algn="l" rtl="0">
              <a:lnSpc>
                <a:spcPct val="115000"/>
              </a:lnSpc>
              <a:spcBef>
                <a:spcPts val="0"/>
              </a:spcBef>
              <a:spcAft>
                <a:spcPts val="0"/>
              </a:spcAft>
              <a:buClr>
                <a:srgbClr val="272117"/>
              </a:buClr>
              <a:buSzPts val="2000"/>
              <a:buChar char="●"/>
            </a:pPr>
            <a:r>
              <a:rPr lang="en-GB" sz="1800" dirty="0" err="1"/>
              <a:t>Jyväskylä</a:t>
            </a:r>
            <a:r>
              <a:rPr lang="en-GB" sz="1800" dirty="0"/>
              <a:t> University of Applied Sciences,</a:t>
            </a:r>
          </a:p>
          <a:p>
            <a:pPr marL="647700" marR="0" lvl="0" indent="-355600" algn="l" rtl="0">
              <a:lnSpc>
                <a:spcPct val="115000"/>
              </a:lnSpc>
              <a:spcBef>
                <a:spcPts val="0"/>
              </a:spcBef>
              <a:spcAft>
                <a:spcPts val="0"/>
              </a:spcAft>
              <a:buClr>
                <a:srgbClr val="272117"/>
              </a:buClr>
              <a:buSzPts val="2000"/>
              <a:buChar char="●"/>
            </a:pPr>
            <a:r>
              <a:rPr lang="en-GB" sz="1800" dirty="0"/>
              <a:t>University of Tampere, and</a:t>
            </a:r>
          </a:p>
          <a:p>
            <a:pPr marL="647700" marR="0" lvl="0" indent="-355600" algn="l" rtl="0">
              <a:lnSpc>
                <a:spcPct val="115000"/>
              </a:lnSpc>
              <a:spcBef>
                <a:spcPts val="0"/>
              </a:spcBef>
              <a:spcAft>
                <a:spcPts val="0"/>
              </a:spcAft>
              <a:buClr>
                <a:srgbClr val="272117"/>
              </a:buClr>
              <a:buSzPts val="2000"/>
              <a:buChar char="●"/>
            </a:pPr>
            <a:r>
              <a:rPr lang="en-GB" sz="1800" dirty="0"/>
              <a:t>Federation of the Finnish Woodworking Industries </a:t>
            </a:r>
            <a:r>
              <a:rPr lang="en-GB" sz="1800" dirty="0" err="1"/>
              <a:t>Puutuoteteollisuus</a:t>
            </a:r>
            <a:r>
              <a:rPr lang="en-GB" sz="1800" dirty="0"/>
              <a:t> </a:t>
            </a:r>
            <a:r>
              <a:rPr lang="en-GB" sz="1800" dirty="0" err="1"/>
              <a:t>ry</a:t>
            </a:r>
            <a:endParaRPr lang="en-GB" sz="1800" dirty="0"/>
          </a:p>
          <a:p>
            <a:pPr marL="0" lvl="0" indent="0" algn="l" rtl="0">
              <a:lnSpc>
                <a:spcPct val="115000"/>
              </a:lnSpc>
              <a:spcBef>
                <a:spcPts val="1700"/>
              </a:spcBef>
              <a:spcAft>
                <a:spcPts val="0"/>
              </a:spcAft>
              <a:buNone/>
            </a:pPr>
            <a:r>
              <a:rPr lang="en-GB" sz="1800" dirty="0"/>
              <a:t>The project was funded by the Ministry of the Environment. </a:t>
            </a:r>
          </a:p>
          <a:p>
            <a:pPr marL="0" lvl="0" indent="0" algn="l" rtl="0">
              <a:spcBef>
                <a:spcPts val="4200"/>
              </a:spcBef>
              <a:spcAft>
                <a:spcPts val="0"/>
              </a:spcAft>
              <a:buClr>
                <a:schemeClr val="lt2"/>
              </a:buClr>
              <a:buSzPts val="2400"/>
              <a:buNone/>
            </a:pPr>
            <a:endParaRPr sz="20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GB" sz="2000"/>
              <a:t>The materials are intended to be used as extensively as possible in industrial wood construction education and studies.</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a:t>The original materials and any updates to them by Puuinfo will be published on the Library of Open Educational Resources website (aoe.fi) and the Puuinfo.fi website. </a:t>
            </a:r>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Use of the materials</a:t>
            </a: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lang="fi-FI" sz="14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492A5B1-E1A9-CAD7-44FB-066F98C104E3}"/>
              </a:ext>
            </a:extLst>
          </p:cNvPr>
          <p:cNvSpPr>
            <a:spLocks noGrp="1"/>
          </p:cNvSpPr>
          <p:nvPr>
            <p:ph type="title"/>
          </p:nvPr>
        </p:nvSpPr>
        <p:spPr/>
        <p:txBody>
          <a:bodyPr/>
          <a:lstStyle/>
          <a:p>
            <a:r>
              <a:rPr lang="en-GB"/>
              <a:t>Stains</a:t>
            </a:r>
          </a:p>
        </p:txBody>
      </p:sp>
      <p:sp>
        <p:nvSpPr>
          <p:cNvPr id="5" name="Sisällön paikkamerkki 4">
            <a:extLst>
              <a:ext uri="{FF2B5EF4-FFF2-40B4-BE49-F238E27FC236}">
                <a16:creationId xmlns:a16="http://schemas.microsoft.com/office/drawing/2014/main" id="{7AF1D31D-09D2-0553-1F3E-E8A1206B671F}"/>
              </a:ext>
            </a:extLst>
          </p:cNvPr>
          <p:cNvSpPr>
            <a:spLocks noGrp="1"/>
          </p:cNvSpPr>
          <p:nvPr>
            <p:ph idx="1"/>
          </p:nvPr>
        </p:nvSpPr>
        <p:spPr>
          <a:xfrm>
            <a:off x="838200" y="1825625"/>
            <a:ext cx="7360920" cy="4351338"/>
          </a:xfrm>
        </p:spPr>
        <p:txBody>
          <a:bodyPr/>
          <a:lstStyle/>
          <a:p>
            <a:r>
              <a:rPr lang="en-GB"/>
              <a:t>Staining means dyeing wood while leaving the grains visible. </a:t>
            </a:r>
          </a:p>
          <a:p>
            <a:r>
              <a:rPr lang="en-GB"/>
              <a:t>Stains do not contain binding agents, hence they do not protect the wood, they just tint it. </a:t>
            </a:r>
          </a:p>
          <a:p>
            <a:r>
              <a:rPr lang="en-GB"/>
              <a:t>Stain does not stick to e.g. glue or grease. </a:t>
            </a:r>
          </a:p>
          <a:p>
            <a:r>
              <a:rPr lang="en-GB"/>
              <a:t>Stain can be applied with a brush, roller, or sprayer. </a:t>
            </a:r>
          </a:p>
          <a:p>
            <a:r>
              <a:rPr lang="en-GB"/>
              <a:t>Stains are suitable for indoor wooden surfaces, such as panellings.</a:t>
            </a:r>
          </a:p>
          <a:p>
            <a:pPr marL="0" indent="0">
              <a:buNone/>
            </a:pPr>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20</a:t>
            </a:fld>
            <a:endParaRPr lang="fi-FI"/>
          </a:p>
        </p:txBody>
      </p:sp>
      <p:pic>
        <p:nvPicPr>
          <p:cNvPr id="6" name="Kuva 5" descr="D:\petsaus.JPG"/>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63468" y="1020621"/>
            <a:ext cx="3767030" cy="3636046"/>
          </a:xfrm>
          <a:prstGeom prst="rect">
            <a:avLst/>
          </a:prstGeom>
          <a:noFill/>
          <a:ln>
            <a:noFill/>
          </a:ln>
        </p:spPr>
      </p:pic>
      <p:sp>
        <p:nvSpPr>
          <p:cNvPr id="2" name="Alatunnisteen paikkamerkki 1">
            <a:extLst>
              <a:ext uri="{FF2B5EF4-FFF2-40B4-BE49-F238E27FC236}">
                <a16:creationId xmlns:a16="http://schemas.microsoft.com/office/drawing/2014/main" id="{7186E6FF-C190-50E5-2720-6886CB9478FC}"/>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26823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A8914E-7384-8C6D-9925-B096A826DBF4}"/>
              </a:ext>
            </a:extLst>
          </p:cNvPr>
          <p:cNvSpPr>
            <a:spLocks noGrp="1"/>
          </p:cNvSpPr>
          <p:nvPr>
            <p:ph type="title"/>
          </p:nvPr>
        </p:nvSpPr>
        <p:spPr/>
        <p:txBody>
          <a:bodyPr/>
          <a:lstStyle/>
          <a:p>
            <a:r>
              <a:rPr lang="en-GB"/>
              <a:t>Wood preservatives</a:t>
            </a:r>
          </a:p>
        </p:txBody>
      </p:sp>
      <p:sp>
        <p:nvSpPr>
          <p:cNvPr id="5" name="Sisällön paikkamerkki 4">
            <a:extLst>
              <a:ext uri="{FF2B5EF4-FFF2-40B4-BE49-F238E27FC236}">
                <a16:creationId xmlns:a16="http://schemas.microsoft.com/office/drawing/2014/main" id="{FE8386B9-2253-DC32-F8B1-299B808D9509}"/>
              </a:ext>
            </a:extLst>
          </p:cNvPr>
          <p:cNvSpPr>
            <a:spLocks noGrp="1"/>
          </p:cNvSpPr>
          <p:nvPr>
            <p:ph idx="1"/>
          </p:nvPr>
        </p:nvSpPr>
        <p:spPr/>
        <p:txBody>
          <a:bodyPr>
            <a:normAutofit/>
          </a:bodyPr>
          <a:lstStyle/>
          <a:p>
            <a:r>
              <a:rPr lang="en-GB" sz="2400"/>
              <a:t>In oil-based substances, pigments also provide protection against the yellowing effect of the sun. </a:t>
            </a:r>
          </a:p>
          <a:p>
            <a:r>
              <a:rPr lang="en-GB" sz="2400"/>
              <a:t>Colourless or soft white surface treatment preserves the natural appearance of the wood, but provides minimal protection against UV radiation. </a:t>
            </a:r>
          </a:p>
          <a:p>
            <a:r>
              <a:rPr lang="en-GB" sz="2400"/>
              <a:t>Wood preservatives and wood oils contain vegetable-based oils that mould fungi and dry rot gladly feed on. </a:t>
            </a:r>
          </a:p>
          <a:p>
            <a:r>
              <a:rPr lang="en-GB" sz="2400"/>
              <a:t>Mould fungi and dry rot feed on the mixture of water and vegetable oil used to treat wood. </a:t>
            </a:r>
          </a:p>
          <a:p>
            <a:r>
              <a:rPr lang="en-GB" sz="2400"/>
              <a:t>That is why fungicides must be added to these substances to prevent the wood from moulding, decaying, or becoming blue-stained. </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21</a:t>
            </a:fld>
            <a:endParaRPr lang="fi-FI"/>
          </a:p>
        </p:txBody>
      </p:sp>
      <p:sp>
        <p:nvSpPr>
          <p:cNvPr id="3" name="Alatunnisteen paikkamerkki 2">
            <a:extLst>
              <a:ext uri="{FF2B5EF4-FFF2-40B4-BE49-F238E27FC236}">
                <a16:creationId xmlns:a16="http://schemas.microsoft.com/office/drawing/2014/main" id="{AC63412E-D0B2-C9B2-D2FF-A569A81B8640}"/>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59098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Preparations for the treatment of wooden surfaces</a:t>
            </a:r>
          </a:p>
        </p:txBody>
      </p:sp>
    </p:spTree>
    <p:extLst>
      <p:ext uri="{BB962C8B-B14F-4D97-AF65-F5344CB8AC3E}">
        <p14:creationId xmlns:p14="http://schemas.microsoft.com/office/powerpoint/2010/main" val="646194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A91B679B-4DFE-F82B-A59E-2E734BA8CFC0}"/>
              </a:ext>
            </a:extLst>
          </p:cNvPr>
          <p:cNvSpPr>
            <a:spLocks noGrp="1"/>
          </p:cNvSpPr>
          <p:nvPr>
            <p:ph type="title"/>
          </p:nvPr>
        </p:nvSpPr>
        <p:spPr/>
        <p:txBody>
          <a:bodyPr/>
          <a:lstStyle/>
          <a:p>
            <a:r>
              <a:rPr lang="en-GB"/>
              <a:t>Sanding</a:t>
            </a:r>
          </a:p>
        </p:txBody>
      </p:sp>
      <p:sp>
        <p:nvSpPr>
          <p:cNvPr id="9" name="Sisällön paikkamerkki 8">
            <a:extLst>
              <a:ext uri="{FF2B5EF4-FFF2-40B4-BE49-F238E27FC236}">
                <a16:creationId xmlns:a16="http://schemas.microsoft.com/office/drawing/2014/main" id="{FFAAF47B-1CD9-AC17-CA37-9E92075EA41D}"/>
              </a:ext>
            </a:extLst>
          </p:cNvPr>
          <p:cNvSpPr>
            <a:spLocks noGrp="1"/>
          </p:cNvSpPr>
          <p:nvPr>
            <p:ph idx="1"/>
          </p:nvPr>
        </p:nvSpPr>
        <p:spPr>
          <a:xfrm>
            <a:off x="838200" y="1825625"/>
            <a:ext cx="6189134" cy="4351338"/>
          </a:xfrm>
        </p:spPr>
        <p:txBody>
          <a:bodyPr>
            <a:normAutofit fontScale="92500" lnSpcReduction="10000"/>
          </a:bodyPr>
          <a:lstStyle/>
          <a:p>
            <a:r>
              <a:rPr lang="en-GB"/>
              <a:t>Wood surfaces are always sanded in favour of the grain. The sanding should be even throughout, and no stop marks should be left on the surface. </a:t>
            </a:r>
          </a:p>
          <a:p>
            <a:r>
              <a:rPr lang="en-GB"/>
              <a:t>The wood is not dampened, and abrasive dust is not removed with water. </a:t>
            </a:r>
          </a:p>
          <a:p>
            <a:r>
              <a:rPr lang="en-GB"/>
              <a:t>Dust is cleaned up with a brush or an industrial vacuum cleaner. </a:t>
            </a:r>
          </a:p>
          <a:p>
            <a:r>
              <a:rPr lang="en-GB"/>
              <a:t>Massive wood is hard to sand through, but with plywood or parquet, remember to check the sanding allowance.</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23</a:t>
            </a:fld>
            <a:endParaRPr lang="fi-FI"/>
          </a:p>
        </p:txBody>
      </p:sp>
      <p:pic>
        <p:nvPicPr>
          <p:cNvPr id="6" name="Kuva 5" descr="D:\vetroc.jpg"/>
          <p:cNvPicPr/>
          <p:nvPr/>
        </p:nvPicPr>
        <p:blipFill>
          <a:blip r:embed="rId2">
            <a:extLst>
              <a:ext uri="{28A0092B-C50C-407E-A947-70E740481C1C}">
                <a14:useLocalDpi xmlns:a14="http://schemas.microsoft.com/office/drawing/2010/main" val="0"/>
              </a:ext>
            </a:extLst>
          </a:blip>
          <a:srcRect/>
          <a:stretch>
            <a:fillRect/>
          </a:stretch>
        </p:blipFill>
        <p:spPr bwMode="auto">
          <a:xfrm>
            <a:off x="7027334" y="1845039"/>
            <a:ext cx="4661084" cy="3133361"/>
          </a:xfrm>
          <a:prstGeom prst="rect">
            <a:avLst/>
          </a:prstGeom>
          <a:noFill/>
          <a:ln>
            <a:noFill/>
          </a:ln>
        </p:spPr>
      </p:pic>
      <p:sp>
        <p:nvSpPr>
          <p:cNvPr id="2" name="Alatunnisteen paikkamerkki 1">
            <a:extLst>
              <a:ext uri="{FF2B5EF4-FFF2-40B4-BE49-F238E27FC236}">
                <a16:creationId xmlns:a16="http://schemas.microsoft.com/office/drawing/2014/main" id="{B076B565-34B9-D6A6-70EB-CDE553ECF467}"/>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58103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818EA18-18E0-0A00-768D-11A1B6505B72}"/>
              </a:ext>
            </a:extLst>
          </p:cNvPr>
          <p:cNvSpPr>
            <a:spLocks noGrp="1"/>
          </p:cNvSpPr>
          <p:nvPr>
            <p:ph type="title"/>
          </p:nvPr>
        </p:nvSpPr>
        <p:spPr/>
        <p:txBody>
          <a:bodyPr/>
          <a:lstStyle/>
          <a:p>
            <a:r>
              <a:rPr lang="en-GB"/>
              <a:t>Priming</a:t>
            </a:r>
          </a:p>
        </p:txBody>
      </p:sp>
      <p:sp>
        <p:nvSpPr>
          <p:cNvPr id="9" name="Sisällön paikkamerkki 8">
            <a:extLst>
              <a:ext uri="{FF2B5EF4-FFF2-40B4-BE49-F238E27FC236}">
                <a16:creationId xmlns:a16="http://schemas.microsoft.com/office/drawing/2014/main" id="{1C213012-A338-BE8A-E4AA-F16FB83BF1F5}"/>
              </a:ext>
            </a:extLst>
          </p:cNvPr>
          <p:cNvSpPr>
            <a:spLocks noGrp="1"/>
          </p:cNvSpPr>
          <p:nvPr>
            <p:ph idx="1"/>
          </p:nvPr>
        </p:nvSpPr>
        <p:spPr>
          <a:xfrm>
            <a:off x="838200" y="1825625"/>
            <a:ext cx="5885688" cy="4351338"/>
          </a:xfrm>
        </p:spPr>
        <p:txBody>
          <a:bodyPr>
            <a:normAutofit fontScale="92500" lnSpcReduction="20000"/>
          </a:bodyPr>
          <a:lstStyle/>
          <a:p>
            <a:r>
              <a:rPr lang="en-GB"/>
              <a:t>Careful priming improves the adhesion and durability of the top coat. </a:t>
            </a:r>
          </a:p>
          <a:p>
            <a:r>
              <a:rPr lang="en-GB"/>
              <a:t>Priming should be done as early as possible. </a:t>
            </a:r>
          </a:p>
          <a:p>
            <a:r>
              <a:rPr lang="en-GB"/>
              <a:t>Priming prevents the absorption of water and prepares the surface for painting. </a:t>
            </a:r>
          </a:p>
          <a:p>
            <a:r>
              <a:rPr lang="en-GB"/>
              <a:t>Most primers also include anti-mould agents, so no separate mould treatment is needed. </a:t>
            </a:r>
          </a:p>
          <a:p>
            <a:r>
              <a:rPr lang="en-GB"/>
              <a:t>The final surface treatment of the wood should be performed as soon as possible.</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24</a:t>
            </a:fld>
            <a:endParaRPr lang="fi-FI"/>
          </a:p>
        </p:txBody>
      </p:sp>
      <p:pic>
        <p:nvPicPr>
          <p:cNvPr id="8" name="Kuva 7" descr="D:\maalatut clt-levyt.jpg"/>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790267" y="1765164"/>
            <a:ext cx="4898151" cy="3348704"/>
          </a:xfrm>
          <a:prstGeom prst="rect">
            <a:avLst/>
          </a:prstGeom>
          <a:noFill/>
          <a:ln>
            <a:noFill/>
          </a:ln>
        </p:spPr>
      </p:pic>
      <p:sp>
        <p:nvSpPr>
          <p:cNvPr id="2" name="Alatunnisteen paikkamerkki 1">
            <a:extLst>
              <a:ext uri="{FF2B5EF4-FFF2-40B4-BE49-F238E27FC236}">
                <a16:creationId xmlns:a16="http://schemas.microsoft.com/office/drawing/2014/main" id="{D253D178-F33C-29CA-838B-507D90199BD9}"/>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17712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Treatment agent application methods</a:t>
            </a:r>
          </a:p>
        </p:txBody>
      </p:sp>
    </p:spTree>
    <p:extLst>
      <p:ext uri="{BB962C8B-B14F-4D97-AF65-F5344CB8AC3E}">
        <p14:creationId xmlns:p14="http://schemas.microsoft.com/office/powerpoint/2010/main" val="33872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D3C35E0-9ED3-08C5-E777-ACE983CD4371}"/>
              </a:ext>
            </a:extLst>
          </p:cNvPr>
          <p:cNvSpPr>
            <a:spLocks noGrp="1"/>
          </p:cNvSpPr>
          <p:nvPr>
            <p:ph type="title"/>
          </p:nvPr>
        </p:nvSpPr>
        <p:spPr/>
        <p:txBody>
          <a:bodyPr/>
          <a:lstStyle/>
          <a:p>
            <a:r>
              <a:rPr lang="en-GB"/>
              <a:t>Roller and brush application</a:t>
            </a:r>
          </a:p>
        </p:txBody>
      </p:sp>
      <p:sp>
        <p:nvSpPr>
          <p:cNvPr id="9" name="Sisällön paikkamerkki 8">
            <a:extLst>
              <a:ext uri="{FF2B5EF4-FFF2-40B4-BE49-F238E27FC236}">
                <a16:creationId xmlns:a16="http://schemas.microsoft.com/office/drawing/2014/main" id="{1DDD0A27-CA75-0BED-A05F-C08D91A94D83}"/>
              </a:ext>
            </a:extLst>
          </p:cNvPr>
          <p:cNvSpPr>
            <a:spLocks noGrp="1"/>
          </p:cNvSpPr>
          <p:nvPr>
            <p:ph idx="1"/>
          </p:nvPr>
        </p:nvSpPr>
        <p:spPr>
          <a:xfrm>
            <a:off x="838200" y="1825625"/>
            <a:ext cx="7007352" cy="4351338"/>
          </a:xfrm>
        </p:spPr>
        <p:txBody>
          <a:bodyPr>
            <a:normAutofit lnSpcReduction="10000"/>
          </a:bodyPr>
          <a:lstStyle/>
          <a:p>
            <a:r>
              <a:rPr lang="en-GB" sz="2600"/>
              <a:t>Roller or brush application is the best painting method in certain cases. </a:t>
            </a:r>
          </a:p>
          <a:p>
            <a:r>
              <a:rPr lang="en-GB" sz="2600"/>
              <a:t>Rollers and brushes make it easier to reach the points that cannot be painted with sprayers.</a:t>
            </a:r>
          </a:p>
          <a:p>
            <a:r>
              <a:rPr lang="en-GB" sz="2600"/>
              <a:t>Rollers and brushes often complement spray painting; they are used e.g. for painting edges, narrow gaps, inner corners, and hollows. </a:t>
            </a:r>
          </a:p>
          <a:p>
            <a:r>
              <a:rPr lang="en-GB" sz="2600"/>
              <a:t>The paint can be applied into the pores of the surface. </a:t>
            </a:r>
          </a:p>
          <a:p>
            <a:r>
              <a:rPr lang="en-GB" sz="2600"/>
              <a:t>There is also smaller need to protect the parts that are to be left unpainted.</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26</a:t>
            </a:fld>
            <a:endParaRPr lang="fi-FI"/>
          </a:p>
        </p:txBody>
      </p:sp>
      <p:pic>
        <p:nvPicPr>
          <p:cNvPr id="8" name="Kuva 7" descr="D:\epoksilakkau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94737" y="1856408"/>
            <a:ext cx="4979098" cy="3120151"/>
          </a:xfrm>
          <a:prstGeom prst="rect">
            <a:avLst/>
          </a:prstGeom>
          <a:noFill/>
          <a:ln>
            <a:noFill/>
          </a:ln>
        </p:spPr>
      </p:pic>
      <p:sp>
        <p:nvSpPr>
          <p:cNvPr id="2" name="Alatunnisteen paikkamerkki 1">
            <a:extLst>
              <a:ext uri="{FF2B5EF4-FFF2-40B4-BE49-F238E27FC236}">
                <a16:creationId xmlns:a16="http://schemas.microsoft.com/office/drawing/2014/main" id="{BA765BED-B2FD-ACF6-18F3-2D1D2B0D1171}"/>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32965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40A889C-AFF9-FC06-8671-AEF8DCD34930}"/>
              </a:ext>
            </a:extLst>
          </p:cNvPr>
          <p:cNvSpPr>
            <a:spLocks noGrp="1"/>
          </p:cNvSpPr>
          <p:nvPr>
            <p:ph type="title"/>
          </p:nvPr>
        </p:nvSpPr>
        <p:spPr/>
        <p:txBody>
          <a:bodyPr/>
          <a:lstStyle/>
          <a:p>
            <a:r>
              <a:rPr lang="en-GB"/>
              <a:t>Roller and brush application</a:t>
            </a:r>
          </a:p>
        </p:txBody>
      </p:sp>
      <p:sp>
        <p:nvSpPr>
          <p:cNvPr id="6" name="Sisällön paikkamerkki 5">
            <a:extLst>
              <a:ext uri="{FF2B5EF4-FFF2-40B4-BE49-F238E27FC236}">
                <a16:creationId xmlns:a16="http://schemas.microsoft.com/office/drawing/2014/main" id="{711AF603-2363-419B-F0B6-8FC723540A79}"/>
              </a:ext>
            </a:extLst>
          </p:cNvPr>
          <p:cNvSpPr>
            <a:spLocks noGrp="1"/>
          </p:cNvSpPr>
          <p:nvPr>
            <p:ph idx="1"/>
          </p:nvPr>
        </p:nvSpPr>
        <p:spPr>
          <a:xfrm>
            <a:off x="838200" y="1825625"/>
            <a:ext cx="7616952" cy="4351338"/>
          </a:xfrm>
        </p:spPr>
        <p:txBody>
          <a:bodyPr>
            <a:normAutofit/>
          </a:bodyPr>
          <a:lstStyle/>
          <a:p>
            <a:r>
              <a:rPr lang="en-GB" sz="2600"/>
              <a:t>Roller application is faster than brush application. </a:t>
            </a:r>
          </a:p>
          <a:p>
            <a:r>
              <a:rPr lang="en-GB" sz="2600"/>
              <a:t>In roller application, coating thickness will depend on nap length; longer nap will produce thick but uneven films of paint. </a:t>
            </a:r>
          </a:p>
          <a:p>
            <a:r>
              <a:rPr lang="en-GB" sz="2600"/>
              <a:t>Rollers may leave so-called "crows' feet" marks in the paint if the coating is too thick or the nap too long. </a:t>
            </a:r>
          </a:p>
          <a:p>
            <a:r>
              <a:rPr lang="en-GB" sz="2600"/>
              <a:t>Roller-applied paint must have good levelling properties. </a:t>
            </a:r>
          </a:p>
          <a:p>
            <a:r>
              <a:rPr lang="en-GB" sz="2600"/>
              <a:t>Paints that dry and set quickly are not suitable. </a:t>
            </a:r>
          </a:p>
          <a:p>
            <a:r>
              <a:rPr lang="en-GB" sz="2600"/>
              <a:t>Slow-drying paints, such as alkyd paints, are suitable. </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27</a:t>
            </a:fld>
            <a:endParaRPr lang="fi-FI"/>
          </a:p>
        </p:txBody>
      </p:sp>
      <p:pic>
        <p:nvPicPr>
          <p:cNvPr id="5" name="Kuva 4" descr="D:\maalattu puulattia.jpg"/>
          <p:cNvPicPr/>
          <p:nvPr/>
        </p:nvPicPr>
        <p:blipFill>
          <a:blip r:embed="rId2">
            <a:extLst>
              <a:ext uri="{28A0092B-C50C-407E-A947-70E740481C1C}">
                <a14:useLocalDpi xmlns:a14="http://schemas.microsoft.com/office/drawing/2010/main" val="0"/>
              </a:ext>
            </a:extLst>
          </a:blip>
          <a:srcRect/>
          <a:stretch>
            <a:fillRect/>
          </a:stretch>
        </p:blipFill>
        <p:spPr bwMode="auto">
          <a:xfrm>
            <a:off x="8534400" y="890559"/>
            <a:ext cx="3154017" cy="4968374"/>
          </a:xfrm>
          <a:prstGeom prst="rect">
            <a:avLst/>
          </a:prstGeom>
          <a:noFill/>
          <a:ln>
            <a:noFill/>
          </a:ln>
        </p:spPr>
      </p:pic>
      <p:sp>
        <p:nvSpPr>
          <p:cNvPr id="2" name="Alatunnisteen paikkamerkki 1">
            <a:extLst>
              <a:ext uri="{FF2B5EF4-FFF2-40B4-BE49-F238E27FC236}">
                <a16:creationId xmlns:a16="http://schemas.microsoft.com/office/drawing/2014/main" id="{9B055D77-2551-D5E0-951F-B5F3B4C00B84}"/>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67258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F55D7-AD55-B458-A144-322056FB1E2B}"/>
              </a:ext>
            </a:extLst>
          </p:cNvPr>
          <p:cNvSpPr>
            <a:spLocks noGrp="1"/>
          </p:cNvSpPr>
          <p:nvPr>
            <p:ph type="title"/>
          </p:nvPr>
        </p:nvSpPr>
        <p:spPr/>
        <p:txBody>
          <a:bodyPr/>
          <a:lstStyle/>
          <a:p>
            <a:r>
              <a:rPr lang="en-GB"/>
              <a:t>Spray painting</a:t>
            </a:r>
          </a:p>
        </p:txBody>
      </p:sp>
      <p:sp>
        <p:nvSpPr>
          <p:cNvPr id="5" name="Sisällön paikkamerkki 4">
            <a:extLst>
              <a:ext uri="{FF2B5EF4-FFF2-40B4-BE49-F238E27FC236}">
                <a16:creationId xmlns:a16="http://schemas.microsoft.com/office/drawing/2014/main" id="{6D449ABD-D298-F6C6-958F-74B5A4340DFE}"/>
              </a:ext>
            </a:extLst>
          </p:cNvPr>
          <p:cNvSpPr>
            <a:spLocks noGrp="1"/>
          </p:cNvSpPr>
          <p:nvPr>
            <p:ph idx="1"/>
          </p:nvPr>
        </p:nvSpPr>
        <p:spPr>
          <a:xfrm>
            <a:off x="838200" y="1825625"/>
            <a:ext cx="6662678" cy="4351338"/>
          </a:xfrm>
        </p:spPr>
        <p:txBody>
          <a:bodyPr>
            <a:normAutofit/>
          </a:bodyPr>
          <a:lstStyle/>
          <a:p>
            <a:r>
              <a:rPr lang="en-GB" sz="2400"/>
              <a:t>Spray painting is gaining popularity in the painting of both façades and interior surfaces.</a:t>
            </a:r>
          </a:p>
          <a:p>
            <a:r>
              <a:rPr lang="en-GB" sz="2400"/>
              <a:t>The primary advantage of spray painting is its speed as compared to more traditional rolling and brushing techniques. </a:t>
            </a:r>
          </a:p>
          <a:p>
            <a:r>
              <a:rPr lang="en-GB" sz="2400"/>
              <a:t>As a technique, spray painting is significantly more demanding than brush and roller painting. </a:t>
            </a:r>
          </a:p>
          <a:p>
            <a:r>
              <a:rPr lang="en-GB" sz="2400"/>
              <a:t>Incorrect technique will easily make the surface uneven and patchy or leave visible sags. </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28</a:t>
            </a:fld>
            <a:endParaRPr lang="fi-FI"/>
          </a:p>
        </p:txBody>
      </p:sp>
      <p:pic>
        <p:nvPicPr>
          <p:cNvPr id="8" name="Kuva 7" descr="D:\ruiskumaalaus.jpg"/>
          <p:cNvPicPr/>
          <p:nvPr/>
        </p:nvPicPr>
        <p:blipFill>
          <a:blip r:embed="rId2">
            <a:extLst>
              <a:ext uri="{28A0092B-C50C-407E-A947-70E740481C1C}">
                <a14:useLocalDpi xmlns:a14="http://schemas.microsoft.com/office/drawing/2010/main" val="0"/>
              </a:ext>
            </a:extLst>
          </a:blip>
          <a:srcRect/>
          <a:stretch>
            <a:fillRect/>
          </a:stretch>
        </p:blipFill>
        <p:spPr bwMode="auto">
          <a:xfrm>
            <a:off x="7500878" y="896772"/>
            <a:ext cx="3543484" cy="5010859"/>
          </a:xfrm>
          <a:prstGeom prst="rect">
            <a:avLst/>
          </a:prstGeom>
          <a:noFill/>
          <a:ln>
            <a:noFill/>
          </a:ln>
        </p:spPr>
      </p:pic>
      <p:sp>
        <p:nvSpPr>
          <p:cNvPr id="3" name="Alatunnisteen paikkamerkki 2">
            <a:extLst>
              <a:ext uri="{FF2B5EF4-FFF2-40B4-BE49-F238E27FC236}">
                <a16:creationId xmlns:a16="http://schemas.microsoft.com/office/drawing/2014/main" id="{E36608B1-98D3-E292-6DC8-29EDCFDA4425}"/>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29983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9"/>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08" name="Google Shape;208;p19"/>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Surface treatment of wood</a:t>
            </a:r>
          </a:p>
        </p:txBody>
      </p:sp>
      <p:sp>
        <p:nvSpPr>
          <p:cNvPr id="209" name="Google Shape;209;p19"/>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40">
            <a:extLst>
              <a:ext uri="{FF2B5EF4-FFF2-40B4-BE49-F238E27FC236}">
                <a16:creationId xmlns:a16="http://schemas.microsoft.com/office/drawing/2014/main" id="{2D52FE4B-1BAF-42AF-A92E-E9C3C2B044EF}"/>
              </a:ext>
            </a:extLst>
          </p:cNvPr>
          <p:cNvSpPr>
            <a:spLocks noGrp="1"/>
          </p:cNvSpPr>
          <p:nvPr>
            <p:ph type="body" idx="1"/>
          </p:nvPr>
        </p:nvSpPr>
        <p:spPr/>
        <p:txBody>
          <a:bodyPr>
            <a:normAutofit fontScale="77500" lnSpcReduction="20000"/>
          </a:bodyPr>
          <a:lstStyle/>
          <a:p>
            <a:r>
              <a:rPr lang="en-GB" dirty="0"/>
              <a:t>Authors</a:t>
            </a:r>
          </a:p>
        </p:txBody>
      </p:sp>
      <p:sp>
        <p:nvSpPr>
          <p:cNvPr id="42" name="Sisällön paikkamerkki 41">
            <a:extLst>
              <a:ext uri="{FF2B5EF4-FFF2-40B4-BE49-F238E27FC236}">
                <a16:creationId xmlns:a16="http://schemas.microsoft.com/office/drawing/2014/main" id="{0F03351A-45A8-4E38-8031-3419B30D115E}"/>
              </a:ext>
            </a:extLst>
          </p:cNvPr>
          <p:cNvSpPr>
            <a:spLocks noGrp="1"/>
          </p:cNvSpPr>
          <p:nvPr>
            <p:ph sz="half" idx="2"/>
          </p:nvPr>
        </p:nvSpPr>
        <p:spPr/>
        <p:txBody>
          <a:bodyPr>
            <a:normAutofit/>
          </a:bodyPr>
          <a:lstStyle/>
          <a:p>
            <a:pPr marL="0" indent="0">
              <a:buNone/>
            </a:pPr>
            <a:r>
              <a:rPr lang="en-GB" sz="2400"/>
              <a:t>Martti Mylly, Lappia Vocational College	</a:t>
            </a:r>
          </a:p>
        </p:txBody>
      </p:sp>
      <p:sp>
        <p:nvSpPr>
          <p:cNvPr id="43" name="Sisällön paikkamerkki 42">
            <a:extLst>
              <a:ext uri="{FF2B5EF4-FFF2-40B4-BE49-F238E27FC236}">
                <a16:creationId xmlns:a16="http://schemas.microsoft.com/office/drawing/2014/main" id="{DD88DD0C-A6ED-4711-904E-C56B6E4F5DD5}"/>
              </a:ext>
            </a:extLst>
          </p:cNvPr>
          <p:cNvSpPr>
            <a:spLocks noGrp="1"/>
          </p:cNvSpPr>
          <p:nvPr>
            <p:ph sz="quarter" idx="4"/>
          </p:nvPr>
        </p:nvSpPr>
        <p:spPr/>
        <p:txBody>
          <a:bodyPr>
            <a:normAutofit/>
          </a:bodyPr>
          <a:lstStyle/>
          <a:p>
            <a:pPr marL="0" indent="0">
              <a:buNone/>
            </a:pPr>
            <a:r>
              <a:rPr lang="en-GB" sz="2400"/>
              <a:t>Release date: 10/06/2022</a:t>
            </a:r>
          </a:p>
        </p:txBody>
      </p:sp>
      <p:sp>
        <p:nvSpPr>
          <p:cNvPr id="44" name="Tekstin paikkamerkki 43">
            <a:extLst>
              <a:ext uri="{FF2B5EF4-FFF2-40B4-BE49-F238E27FC236}">
                <a16:creationId xmlns:a16="http://schemas.microsoft.com/office/drawing/2014/main" id="{9E9806A0-4C88-46B7-9184-555A83A7FFC8}"/>
              </a:ext>
            </a:extLst>
          </p:cNvPr>
          <p:cNvSpPr>
            <a:spLocks noGrp="1"/>
          </p:cNvSpPr>
          <p:nvPr>
            <p:ph type="body" idx="10"/>
          </p:nvPr>
        </p:nvSpPr>
        <p:spPr/>
        <p:txBody>
          <a:bodyPr>
            <a:normAutofit fontScale="77500" lnSpcReduction="20000"/>
          </a:bodyPr>
          <a:lstStyle/>
          <a:p>
            <a:endParaRPr lang="fi-FI" dirty="0"/>
          </a:p>
        </p:txBody>
      </p:sp>
      <p:sp>
        <p:nvSpPr>
          <p:cNvPr id="46" name="Dian numeron paikkamerkki 45">
            <a:extLst>
              <a:ext uri="{FF2B5EF4-FFF2-40B4-BE49-F238E27FC236}">
                <a16:creationId xmlns:a16="http://schemas.microsoft.com/office/drawing/2014/main" id="{A7160097-2269-4CFB-8D42-6091A3FA492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38A197-4EA2-4D23-935D-0DB0ED09FF0F}" type="slidenum">
              <a:rPr kumimoji="0" lang="fi-FI" sz="14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i-FI"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Alatunnisteen paikkamerkki 1">
            <a:extLst>
              <a:ext uri="{FF2B5EF4-FFF2-40B4-BE49-F238E27FC236}">
                <a16:creationId xmlns:a16="http://schemas.microsoft.com/office/drawing/2014/main" id="{9B00CB16-BF79-9C7B-E21C-DAABF0217AA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87038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Surface treatment of wooden buildings</a:t>
            </a:r>
          </a:p>
        </p:txBody>
      </p:sp>
    </p:spTree>
    <p:extLst>
      <p:ext uri="{BB962C8B-B14F-4D97-AF65-F5344CB8AC3E}">
        <p14:creationId xmlns:p14="http://schemas.microsoft.com/office/powerpoint/2010/main" val="114258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9B06C84-B276-BC1B-0CA1-7A1564069A1C}"/>
              </a:ext>
            </a:extLst>
          </p:cNvPr>
          <p:cNvSpPr>
            <a:spLocks noGrp="1"/>
          </p:cNvSpPr>
          <p:nvPr>
            <p:ph type="title"/>
          </p:nvPr>
        </p:nvSpPr>
        <p:spPr/>
        <p:txBody>
          <a:bodyPr/>
          <a:lstStyle/>
          <a:p>
            <a:r>
              <a:rPr lang="en-GB"/>
              <a:t>Interior surface treatment</a:t>
            </a:r>
          </a:p>
        </p:txBody>
      </p:sp>
      <p:sp>
        <p:nvSpPr>
          <p:cNvPr id="5" name="Sisällön paikkamerkki 4">
            <a:extLst>
              <a:ext uri="{FF2B5EF4-FFF2-40B4-BE49-F238E27FC236}">
                <a16:creationId xmlns:a16="http://schemas.microsoft.com/office/drawing/2014/main" id="{36149193-D73A-7885-9A05-ADE9116719B0}"/>
              </a:ext>
            </a:extLst>
          </p:cNvPr>
          <p:cNvSpPr>
            <a:spLocks noGrp="1"/>
          </p:cNvSpPr>
          <p:nvPr>
            <p:ph idx="1"/>
          </p:nvPr>
        </p:nvSpPr>
        <p:spPr/>
        <p:txBody>
          <a:bodyPr>
            <a:normAutofit fontScale="92500" lnSpcReduction="20000"/>
          </a:bodyPr>
          <a:lstStyle/>
          <a:p>
            <a:r>
              <a:rPr lang="en-GB"/>
              <a:t>Indoor wooden surfaces can be surface-treated either to protect the wood or for decorative purposes. </a:t>
            </a:r>
          </a:p>
          <a:p>
            <a:r>
              <a:rPr lang="en-GB"/>
              <a:t>The wooden surface is protected against UV radiation, dirt, wear, and moisture.</a:t>
            </a:r>
          </a:p>
          <a:p>
            <a:r>
              <a:rPr lang="en-GB"/>
              <a:t>Wood floors can be painted, varnished, oiled, or waxed. Treatment agents have different properties and should be selected according to the surface.</a:t>
            </a:r>
          </a:p>
          <a:p>
            <a:r>
              <a:rPr lang="en-GB"/>
              <a:t>Parquet, board, and plank floors are varnished to showcase the wooden surface. </a:t>
            </a:r>
          </a:p>
          <a:p>
            <a:r>
              <a:rPr lang="en-GB"/>
              <a:t>Oil treatment impregnates the superficial cells of the wood, preventing it from absorbing dirt or moisture. </a:t>
            </a:r>
          </a:p>
          <a:p>
            <a:r>
              <a:rPr lang="en-GB"/>
              <a:t>Wax is a lightweight treatment agent that, when uncoloured, alters the natural tone and feel of the wood relatively little.</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6</a:t>
            </a:fld>
            <a:endParaRPr lang="fi-FI"/>
          </a:p>
        </p:txBody>
      </p:sp>
      <p:sp>
        <p:nvSpPr>
          <p:cNvPr id="2" name="Alatunnisteen paikkamerkki 1">
            <a:extLst>
              <a:ext uri="{FF2B5EF4-FFF2-40B4-BE49-F238E27FC236}">
                <a16:creationId xmlns:a16="http://schemas.microsoft.com/office/drawing/2014/main" id="{9FD3F771-77DC-1290-091E-7F14BDB2DA37}"/>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04771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9B084A9-4802-4545-CA69-0CE03D0CEF06}"/>
              </a:ext>
            </a:extLst>
          </p:cNvPr>
          <p:cNvSpPr>
            <a:spLocks noGrp="1"/>
          </p:cNvSpPr>
          <p:nvPr>
            <p:ph type="title"/>
          </p:nvPr>
        </p:nvSpPr>
        <p:spPr/>
        <p:txBody>
          <a:bodyPr/>
          <a:lstStyle/>
          <a:p>
            <a:r>
              <a:rPr lang="en-GB"/>
              <a:t>Interior surface treatments</a:t>
            </a:r>
          </a:p>
        </p:txBody>
      </p:sp>
      <p:sp>
        <p:nvSpPr>
          <p:cNvPr id="5" name="Sisällön paikkamerkki 4">
            <a:extLst>
              <a:ext uri="{FF2B5EF4-FFF2-40B4-BE49-F238E27FC236}">
                <a16:creationId xmlns:a16="http://schemas.microsoft.com/office/drawing/2014/main" id="{F4A695B2-F6D7-4468-5CF6-E4679D8866C7}"/>
              </a:ext>
            </a:extLst>
          </p:cNvPr>
          <p:cNvSpPr>
            <a:spLocks noGrp="1"/>
          </p:cNvSpPr>
          <p:nvPr>
            <p:ph idx="1"/>
          </p:nvPr>
        </p:nvSpPr>
        <p:spPr/>
        <p:txBody>
          <a:bodyPr>
            <a:normAutofit fontScale="92500" lnSpcReduction="20000"/>
          </a:bodyPr>
          <a:lstStyle/>
          <a:p>
            <a:r>
              <a:rPr lang="en-GB"/>
              <a:t>In wetrooms, wooden surfaces are protected against moisture with oil or varnish products. </a:t>
            </a:r>
          </a:p>
          <a:p>
            <a:r>
              <a:rPr lang="en-GB"/>
              <a:t>Sauna wood preservatives can be used in saunas, and they can be tinted to the hues of the varnish colour map. </a:t>
            </a:r>
          </a:p>
          <a:p>
            <a:r>
              <a:rPr lang="en-GB"/>
              <a:t>In translucent treatments, the surface of the wood is tinted but the pattern remains visible. </a:t>
            </a:r>
          </a:p>
          <a:p>
            <a:r>
              <a:rPr lang="en-GB"/>
              <a:t>Translucent treatments can be done with varnish, oil, or wax products, wood preservatives, or glazing paint. </a:t>
            </a:r>
          </a:p>
          <a:p>
            <a:r>
              <a:rPr lang="en-GB"/>
              <a:t>In staining, wood is tinted with water-thinnable or soluble dyes. </a:t>
            </a:r>
          </a:p>
          <a:p>
            <a:r>
              <a:rPr lang="en-GB"/>
              <a:t>When selecting a surface treatment agent, the sheen level should also be taken into consideration; the glossier the agent, the clearer the differences in hues.</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7</a:t>
            </a:fld>
            <a:endParaRPr lang="fi-FI"/>
          </a:p>
        </p:txBody>
      </p:sp>
      <p:sp>
        <p:nvSpPr>
          <p:cNvPr id="2" name="Alatunnisteen paikkamerkki 1">
            <a:extLst>
              <a:ext uri="{FF2B5EF4-FFF2-40B4-BE49-F238E27FC236}">
                <a16:creationId xmlns:a16="http://schemas.microsoft.com/office/drawing/2014/main" id="{C961B034-F5E6-0AC3-EADF-45F9904B6070}"/>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25235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3A5E95-6577-0D6A-8608-E77778A8539E}"/>
              </a:ext>
            </a:extLst>
          </p:cNvPr>
          <p:cNvSpPr>
            <a:spLocks noGrp="1"/>
          </p:cNvSpPr>
          <p:nvPr>
            <p:ph type="title"/>
          </p:nvPr>
        </p:nvSpPr>
        <p:spPr/>
        <p:txBody>
          <a:bodyPr/>
          <a:lstStyle/>
          <a:p>
            <a:r>
              <a:rPr lang="en-GB"/>
              <a:t>Exterior surface treatment</a:t>
            </a:r>
          </a:p>
        </p:txBody>
      </p:sp>
      <p:sp>
        <p:nvSpPr>
          <p:cNvPr id="5" name="Sisällön paikkamerkki 4">
            <a:extLst>
              <a:ext uri="{FF2B5EF4-FFF2-40B4-BE49-F238E27FC236}">
                <a16:creationId xmlns:a16="http://schemas.microsoft.com/office/drawing/2014/main" id="{E6F832EC-A6B8-A44D-F4B0-26713448488B}"/>
              </a:ext>
            </a:extLst>
          </p:cNvPr>
          <p:cNvSpPr>
            <a:spLocks noGrp="1"/>
          </p:cNvSpPr>
          <p:nvPr>
            <p:ph idx="1"/>
          </p:nvPr>
        </p:nvSpPr>
        <p:spPr/>
        <p:txBody>
          <a:bodyPr>
            <a:normAutofit fontScale="92500" lnSpcReduction="10000"/>
          </a:bodyPr>
          <a:lstStyle/>
          <a:p>
            <a:r>
              <a:rPr lang="en-GB"/>
              <a:t>Paint protects wooden surfaces from the weather and reduces the impact of moisture content changes in the wood, thus prolonging the life cycle of the wooden structure. </a:t>
            </a:r>
          </a:p>
          <a:p>
            <a:r>
              <a:rPr lang="en-GB"/>
              <a:t>Painted wooden houses are very time and weather-resistant. </a:t>
            </a:r>
          </a:p>
          <a:p>
            <a:r>
              <a:rPr lang="en-GB"/>
              <a:t>Properly applied high-quality paint is dirt-resistant, keeps its colour, and helps maintain a tidy exterior.</a:t>
            </a:r>
          </a:p>
          <a:p>
            <a:r>
              <a:rPr lang="en-GB"/>
              <a:t>Relative humidity also affects the moisture content of the wood. </a:t>
            </a:r>
          </a:p>
          <a:p>
            <a:r>
              <a:rPr lang="en-GB"/>
              <a:t>Depending on the surrounding conditions, wood either absorbs or exudes moisture.</a:t>
            </a:r>
          </a:p>
          <a:p>
            <a:r>
              <a:rPr lang="en-GB"/>
              <a:t>Wooden surfaces require water vapour permeability from the surface treatment agent. </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8</a:t>
            </a:fld>
            <a:endParaRPr lang="fi-FI"/>
          </a:p>
        </p:txBody>
      </p:sp>
      <p:sp>
        <p:nvSpPr>
          <p:cNvPr id="3" name="Alatunnisteen paikkamerkki 2">
            <a:extLst>
              <a:ext uri="{FF2B5EF4-FFF2-40B4-BE49-F238E27FC236}">
                <a16:creationId xmlns:a16="http://schemas.microsoft.com/office/drawing/2014/main" id="{002D13B0-284D-D9EA-22D3-881D29407356}"/>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03559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91ABC5-F9AC-98F4-BBE2-150928EF772E}"/>
              </a:ext>
            </a:extLst>
          </p:cNvPr>
          <p:cNvSpPr>
            <a:spLocks noGrp="1"/>
          </p:cNvSpPr>
          <p:nvPr>
            <p:ph type="title"/>
          </p:nvPr>
        </p:nvSpPr>
        <p:spPr/>
        <p:txBody>
          <a:bodyPr/>
          <a:lstStyle/>
          <a:p>
            <a:r>
              <a:rPr lang="en-GB"/>
              <a:t>Exterior surface treatment</a:t>
            </a:r>
          </a:p>
        </p:txBody>
      </p:sp>
      <p:sp>
        <p:nvSpPr>
          <p:cNvPr id="8" name="Sisällön paikkamerkki 7">
            <a:extLst>
              <a:ext uri="{FF2B5EF4-FFF2-40B4-BE49-F238E27FC236}">
                <a16:creationId xmlns:a16="http://schemas.microsoft.com/office/drawing/2014/main" id="{701A53B2-3933-E28C-2D2C-7E8BF9FEEC4B}"/>
              </a:ext>
            </a:extLst>
          </p:cNvPr>
          <p:cNvSpPr>
            <a:spLocks noGrp="1"/>
          </p:cNvSpPr>
          <p:nvPr>
            <p:ph idx="1"/>
          </p:nvPr>
        </p:nvSpPr>
        <p:spPr>
          <a:xfrm>
            <a:off x="838200" y="1825625"/>
            <a:ext cx="5389217" cy="4351338"/>
          </a:xfrm>
        </p:spPr>
        <p:txBody>
          <a:bodyPr>
            <a:normAutofit fontScale="77500" lnSpcReduction="20000"/>
          </a:bodyPr>
          <a:lstStyle/>
          <a:p>
            <a:r>
              <a:rPr lang="en-GB"/>
              <a:t>When surface-treating pressure impregnated timber, attention must be paid to ensuring that the wood is sufficiently dry. </a:t>
            </a:r>
          </a:p>
          <a:p>
            <a:r>
              <a:rPr lang="en-GB"/>
              <a:t>Heat-treated wood surfaces should be surface-treated immediately upon installation.</a:t>
            </a:r>
          </a:p>
          <a:p>
            <a:r>
              <a:rPr lang="en-GB"/>
              <a:t>Special attention should be paid to the surface treatment of cut surfaces, as the wood naturally absorbs the most moisture from the longitudinal ends of the piece. </a:t>
            </a:r>
          </a:p>
          <a:p>
            <a:r>
              <a:rPr lang="en-GB"/>
              <a:t>If the products are treated before installation, the mounting points must be treated separately with a surface treatment agent after installation.</a:t>
            </a:r>
          </a:p>
          <a:p>
            <a:endParaRPr lang="fi-FI" dirty="0"/>
          </a:p>
        </p:txBody>
      </p:sp>
      <p:sp>
        <p:nvSpPr>
          <p:cNvPr id="7" name="Dian numeron paikkamerkki 6">
            <a:extLst>
              <a:ext uri="{FF2B5EF4-FFF2-40B4-BE49-F238E27FC236}">
                <a16:creationId xmlns:a16="http://schemas.microsoft.com/office/drawing/2014/main" id="{6104144B-DA48-47FA-8EEF-D365B6AF6040}"/>
              </a:ext>
            </a:extLst>
          </p:cNvPr>
          <p:cNvSpPr>
            <a:spLocks noGrp="1"/>
          </p:cNvSpPr>
          <p:nvPr>
            <p:ph type="sldNum" sz="quarter" idx="4"/>
          </p:nvPr>
        </p:nvSpPr>
        <p:spPr/>
        <p:txBody>
          <a:bodyPr/>
          <a:lstStyle/>
          <a:p>
            <a:fld id="{B338A197-4EA2-4D23-935D-0DB0ED09FF0F}" type="slidenum">
              <a:rPr lang="fi-FI" smtClean="0"/>
              <a:pPr/>
              <a:t>9</a:t>
            </a:fld>
            <a:endParaRPr lang="fi-FI"/>
          </a:p>
        </p:txBody>
      </p:sp>
      <p:pic>
        <p:nvPicPr>
          <p:cNvPr id="5" name="Kuva 4" descr="C:\Users\mmylly\AppData\Local\Microsoft\Windows\INetCache\Content.Outlook\08AONF55\kuva-9.jpg"/>
          <p:cNvPicPr/>
          <p:nvPr/>
        </p:nvPicPr>
        <p:blipFill>
          <a:blip r:embed="rId2">
            <a:extLst>
              <a:ext uri="{28A0092B-C50C-407E-A947-70E740481C1C}">
                <a14:useLocalDpi xmlns:a14="http://schemas.microsoft.com/office/drawing/2010/main" val="0"/>
              </a:ext>
            </a:extLst>
          </a:blip>
          <a:srcRect/>
          <a:stretch>
            <a:fillRect/>
          </a:stretch>
        </p:blipFill>
        <p:spPr bwMode="auto">
          <a:xfrm>
            <a:off x="6439408" y="1563251"/>
            <a:ext cx="5389217" cy="3958370"/>
          </a:xfrm>
          <a:prstGeom prst="rect">
            <a:avLst/>
          </a:prstGeom>
          <a:noFill/>
          <a:ln>
            <a:noFill/>
          </a:ln>
        </p:spPr>
      </p:pic>
      <p:sp>
        <p:nvSpPr>
          <p:cNvPr id="10" name="Tekstiruutu 9">
            <a:extLst>
              <a:ext uri="{FF2B5EF4-FFF2-40B4-BE49-F238E27FC236}">
                <a16:creationId xmlns:a16="http://schemas.microsoft.com/office/drawing/2014/main" id="{18042D4E-9C56-96F5-0C0E-92E59162205C}"/>
              </a:ext>
            </a:extLst>
          </p:cNvPr>
          <p:cNvSpPr txBox="1"/>
          <p:nvPr/>
        </p:nvSpPr>
        <p:spPr>
          <a:xfrm>
            <a:off x="7280649" y="5608320"/>
            <a:ext cx="4547976" cy="307777"/>
          </a:xfrm>
          <a:prstGeom prst="rect">
            <a:avLst/>
          </a:prstGeom>
          <a:noFill/>
        </p:spPr>
        <p:txBody>
          <a:bodyPr wrap="none" rtlCol="0">
            <a:spAutoFit/>
          </a:bodyPr>
          <a:lstStyle/>
          <a:p>
            <a:pPr algn="r"/>
            <a:r>
              <a:rPr lang="en-GB" sz="1400" i="1">
                <a:effectLst/>
                <a:latin typeface="Calibri" panose="020F0502020204030204" pitchFamily="34" charset="0"/>
                <a:ea typeface="Calibri" panose="020F0502020204030204" pitchFamily="34" charset="0"/>
                <a:cs typeface="Times New Roman" panose="02020603050405020304" pitchFamily="18" charset="0"/>
              </a:rPr>
              <a:t>Prefabricated wall panel surface-treated, photo: Jukkatalo Oy</a:t>
            </a:r>
          </a:p>
        </p:txBody>
      </p:sp>
      <p:sp>
        <p:nvSpPr>
          <p:cNvPr id="3" name="Alatunnisteen paikkamerkki 2">
            <a:extLst>
              <a:ext uri="{FF2B5EF4-FFF2-40B4-BE49-F238E27FC236}">
                <a16:creationId xmlns:a16="http://schemas.microsoft.com/office/drawing/2014/main" id="{134B68A9-52A6-3BC5-38A7-E01C2337E3E1}"/>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52048439"/>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C109304B-B091-4694-BECD-82F31CC16069}">
  <ds:schemaRefs>
    <ds:schemaRef ds:uri="http://schemas.microsoft.com/sharepoint/v3/contenttype/forms"/>
  </ds:schemaRefs>
</ds:datastoreItem>
</file>

<file path=customXml/itemProps2.xml><?xml version="1.0" encoding="utf-8"?>
<ds:datastoreItem xmlns:ds="http://schemas.openxmlformats.org/officeDocument/2006/customXml" ds:itemID="{81A5666F-02E1-45ED-991F-6ACC7ABA8B98}"/>
</file>

<file path=customXml/itemProps3.xml><?xml version="1.0" encoding="utf-8"?>
<ds:datastoreItem xmlns:ds="http://schemas.openxmlformats.org/officeDocument/2006/customXml" ds:itemID="{BEE05F82-0E33-4891-B5A1-A24B4B333825}">
  <ds:schemaRefs>
    <ds:schemaRef ds:uri="http://schemas.microsoft.com/office/2006/documentManagement/types"/>
    <ds:schemaRef ds:uri="0e53057a-6c58-4d42-a4fa-c0298214ea26"/>
    <ds:schemaRef ds:uri="http://schemas.microsoft.com/office/infopath/2007/PartnerControls"/>
    <ds:schemaRef ds:uri="http://www.w3.org/XML/1998/namespace"/>
    <ds:schemaRef ds:uri="http://purl.org/dc/terms/"/>
    <ds:schemaRef ds:uri="http://purl.org/dc/elements/1.1/"/>
    <ds:schemaRef ds:uri="http://schemas.microsoft.com/office/2006/metadata/properties"/>
    <ds:schemaRef ds:uri="http://schemas.openxmlformats.org/package/2006/metadata/core-properties"/>
    <ds:schemaRef ds:uri="93e2402c-36e9-4cdd-8de8-0cb185c44ca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277</TotalTime>
  <Words>1947</Words>
  <Application>Microsoft Office PowerPoint</Application>
  <PresentationFormat>Laajakuva</PresentationFormat>
  <Paragraphs>182</Paragraphs>
  <Slides>28</Slides>
  <Notes>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28</vt:i4>
      </vt:variant>
    </vt:vector>
  </HeadingPairs>
  <TitlesOfParts>
    <vt:vector size="32" baseType="lpstr">
      <vt:lpstr>Arial</vt:lpstr>
      <vt:lpstr>Calibri</vt:lpstr>
      <vt:lpstr>Calibri Light</vt:lpstr>
      <vt:lpstr>Office-teema</vt:lpstr>
      <vt:lpstr>Industrial wood construction</vt:lpstr>
      <vt:lpstr>PowerPoint-esitys</vt:lpstr>
      <vt:lpstr>Surface treatment of wood</vt:lpstr>
      <vt:lpstr>PowerPoint-esitys</vt:lpstr>
      <vt:lpstr>Surface treatment of wooden buildings</vt:lpstr>
      <vt:lpstr>Interior surface treatment</vt:lpstr>
      <vt:lpstr>Interior surface treatments</vt:lpstr>
      <vt:lpstr>Exterior surface treatment</vt:lpstr>
      <vt:lpstr>Exterior surface treatment</vt:lpstr>
      <vt:lpstr>Fire protection of wooden structures</vt:lpstr>
      <vt:lpstr>Fire protection of wooden structures</vt:lpstr>
      <vt:lpstr>Wetroom treatments</vt:lpstr>
      <vt:lpstr>Wetroom treatments</vt:lpstr>
      <vt:lpstr>Wetroom treatments</vt:lpstr>
      <vt:lpstr>Wood surface treatment agents</vt:lpstr>
      <vt:lpstr>Water-thinnable paints and varnishes</vt:lpstr>
      <vt:lpstr>Varnishes</vt:lpstr>
      <vt:lpstr>Reaction varnishes (epoxy)</vt:lpstr>
      <vt:lpstr>Translucent wood stains</vt:lpstr>
      <vt:lpstr>Stains</vt:lpstr>
      <vt:lpstr>Wood preservatives</vt:lpstr>
      <vt:lpstr>Preparations for the treatment of wooden surfaces</vt:lpstr>
      <vt:lpstr>Sanding</vt:lpstr>
      <vt:lpstr>Priming</vt:lpstr>
      <vt:lpstr>Treatment agent application methods</vt:lpstr>
      <vt:lpstr>Roller and brush application</vt:lpstr>
      <vt:lpstr>Roller and brush application</vt:lpstr>
      <vt:lpstr>Spray painting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Taimi Mikkola</cp:lastModifiedBy>
  <cp:revision>41</cp:revision>
  <cp:lastPrinted>2022-01-24T12:58:39Z</cp:lastPrinted>
  <dcterms:created xsi:type="dcterms:W3CDTF">2021-05-03T10:20:21Z</dcterms:created>
  <dcterms:modified xsi:type="dcterms:W3CDTF">2024-09-12T07:52:05Z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