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7"/>
  </p:notesMasterIdLst>
  <p:handoutMasterIdLst>
    <p:handoutMasterId r:id="rId58"/>
  </p:handoutMasterIdLst>
  <p:sldIdLst>
    <p:sldId id="613" r:id="rId5"/>
    <p:sldId id="614" r:id="rId6"/>
    <p:sldId id="280" r:id="rId7"/>
    <p:sldId id="615" r:id="rId8"/>
    <p:sldId id="257" r:id="rId9"/>
    <p:sldId id="259" r:id="rId10"/>
    <p:sldId id="289" r:id="rId11"/>
    <p:sldId id="290" r:id="rId12"/>
    <p:sldId id="291" r:id="rId13"/>
    <p:sldId id="293" r:id="rId14"/>
    <p:sldId id="294" r:id="rId15"/>
    <p:sldId id="295" r:id="rId16"/>
    <p:sldId id="323" r:id="rId17"/>
    <p:sldId id="296" r:id="rId18"/>
    <p:sldId id="324" r:id="rId19"/>
    <p:sldId id="297" r:id="rId20"/>
    <p:sldId id="325" r:id="rId21"/>
    <p:sldId id="298" r:id="rId22"/>
    <p:sldId id="299" r:id="rId23"/>
    <p:sldId id="300" r:id="rId24"/>
    <p:sldId id="326" r:id="rId25"/>
    <p:sldId id="301" r:id="rId26"/>
    <p:sldId id="302" r:id="rId27"/>
    <p:sldId id="304" r:id="rId28"/>
    <p:sldId id="327" r:id="rId29"/>
    <p:sldId id="303" r:id="rId30"/>
    <p:sldId id="305" r:id="rId31"/>
    <p:sldId id="306" r:id="rId32"/>
    <p:sldId id="307" r:id="rId33"/>
    <p:sldId id="308" r:id="rId34"/>
    <p:sldId id="309" r:id="rId35"/>
    <p:sldId id="328" r:id="rId36"/>
    <p:sldId id="329" r:id="rId37"/>
    <p:sldId id="310" r:id="rId38"/>
    <p:sldId id="330" r:id="rId39"/>
    <p:sldId id="311" r:id="rId40"/>
    <p:sldId id="331" r:id="rId41"/>
    <p:sldId id="313" r:id="rId42"/>
    <p:sldId id="314" r:id="rId43"/>
    <p:sldId id="315" r:id="rId44"/>
    <p:sldId id="336" r:id="rId45"/>
    <p:sldId id="316" r:id="rId46"/>
    <p:sldId id="332" r:id="rId47"/>
    <p:sldId id="317" r:id="rId48"/>
    <p:sldId id="337" r:id="rId49"/>
    <p:sldId id="318" r:id="rId50"/>
    <p:sldId id="319" r:id="rId51"/>
    <p:sldId id="333" r:id="rId52"/>
    <p:sldId id="320" r:id="rId53"/>
    <p:sldId id="321" r:id="rId54"/>
    <p:sldId id="334" r:id="rId55"/>
    <p:sldId id="335" r:id="rId5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FB24F-9FEE-45FB-9384-54B9E6EDEB23}" v="7" dt="2022-06-20T12:28:06.80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66" d="100"/>
          <a:sy n="66" d="100"/>
        </p:scale>
        <p:origin x="516" y="32"/>
      </p:cViewPr>
      <p:guideLst/>
    </p:cSldViewPr>
  </p:slideViewPr>
  <p:notesTextViewPr>
    <p:cViewPr>
      <p:scale>
        <a:sx n="1" d="1"/>
        <a:sy n="1" d="1"/>
      </p:scale>
      <p:origin x="0" y="0"/>
    </p:cViewPr>
  </p:notesTextViewPr>
  <p:notesViewPr>
    <p:cSldViewPr snapToGrid="0">
      <p:cViewPr varScale="1">
        <p:scale>
          <a:sx n="90" d="100"/>
          <a:sy n="90" d="100"/>
        </p:scale>
        <p:origin x="420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0489765-C3E2-4CB7-B84D-62CF613C36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3FC0F54-AC4C-412C-881B-280C57D7F7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EA080-1C04-4D49-9169-DE53E8619FEC}" type="datetimeFigureOut">
              <a:rPr lang="fi-FI" smtClean="0"/>
              <a:t>12.9.2024</a:t>
            </a:fld>
            <a:endParaRPr lang="fi-FI"/>
          </a:p>
        </p:txBody>
      </p:sp>
      <p:sp>
        <p:nvSpPr>
          <p:cNvPr id="4" name="Alatunnisteen paikkamerkki 3">
            <a:extLst>
              <a:ext uri="{FF2B5EF4-FFF2-40B4-BE49-F238E27FC236}">
                <a16:creationId xmlns:a16="http://schemas.microsoft.com/office/drawing/2014/main" id="{99E0362F-CB3A-4774-B2D6-7578853360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7E363F0-F99E-432A-8847-8DBA923B7F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2DFC3-AE31-4F42-9C5D-03354C3C795D}" type="slidenum">
              <a:rPr lang="fi-FI" smtClean="0"/>
              <a:t>‹#›</a:t>
            </a:fld>
            <a:endParaRPr lang="fi-FI"/>
          </a:p>
        </p:txBody>
      </p:sp>
    </p:spTree>
    <p:extLst>
      <p:ext uri="{BB962C8B-B14F-4D97-AF65-F5344CB8AC3E}">
        <p14:creationId xmlns:p14="http://schemas.microsoft.com/office/powerpoint/2010/main" val="3813525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F00A7-F681-42B1-969F-0E5F86B66BBE}" type="datetimeFigureOut">
              <a:rPr lang="fi-FI" smtClean="0"/>
              <a:t>12.9.2024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328E5-66FA-4DD6-A089-E9039BCA9F63}" type="slidenum">
              <a:rPr lang="fi-FI" smtClean="0"/>
              <a:t>‹#›</a:t>
            </a:fld>
            <a:endParaRPr lang="fi-FI"/>
          </a:p>
        </p:txBody>
      </p:sp>
    </p:spTree>
    <p:extLst>
      <p:ext uri="{BB962C8B-B14F-4D97-AF65-F5344CB8AC3E}">
        <p14:creationId xmlns:p14="http://schemas.microsoft.com/office/powerpoint/2010/main" val="1049310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a037aa8e9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g12a037aa8e9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a037aa8e9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a037aa8e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58328E5-66FA-4DD6-A089-E9039BCA9F63}" type="slidenum">
              <a:rPr lang="fi-FI" smtClean="0"/>
              <a:t>4</a:t>
            </a:fld>
            <a:endParaRPr lang="fi-FI" dirty="0"/>
          </a:p>
        </p:txBody>
      </p:sp>
    </p:spTree>
    <p:extLst>
      <p:ext uri="{BB962C8B-B14F-4D97-AF65-F5344CB8AC3E}">
        <p14:creationId xmlns:p14="http://schemas.microsoft.com/office/powerpoint/2010/main" val="3390970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2A059D-C586-417B-8831-0D0DFF7C95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1"/>
          </a:xfrm>
          <a:prstGeom prst="rect">
            <a:avLst/>
          </a:prstGeom>
        </p:spPr>
      </p:pic>
      <p:sp>
        <p:nvSpPr>
          <p:cNvPr id="2" name="Otsikko 1">
            <a:extLst>
              <a:ext uri="{FF2B5EF4-FFF2-40B4-BE49-F238E27FC236}">
                <a16:creationId xmlns:a16="http://schemas.microsoft.com/office/drawing/2014/main" id="{6A94CFCD-D8C0-4AE5-9A4C-6FE52079574E}"/>
              </a:ext>
            </a:extLst>
          </p:cNvPr>
          <p:cNvSpPr>
            <a:spLocks noGrp="1"/>
          </p:cNvSpPr>
          <p:nvPr>
            <p:ph type="ctrTitle"/>
          </p:nvPr>
        </p:nvSpPr>
        <p:spPr>
          <a:xfrm>
            <a:off x="1524000" y="1527477"/>
            <a:ext cx="9144000" cy="2387600"/>
          </a:xfrm>
        </p:spPr>
        <p:txBody>
          <a:bodyPr anchor="b"/>
          <a:lstStyle>
            <a:lvl1pPr algn="ctr">
              <a:defRPr sz="6000" b="1">
                <a:solidFill>
                  <a:schemeClr val="bg1">
                    <a:lumMod val="95000"/>
                  </a:schemeClr>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DA727E47-A531-437C-8191-1722EA7805B9}"/>
              </a:ext>
            </a:extLst>
          </p:cNvPr>
          <p:cNvSpPr>
            <a:spLocks noGrp="1"/>
          </p:cNvSpPr>
          <p:nvPr>
            <p:ph type="subTitle" idx="1"/>
          </p:nvPr>
        </p:nvSpPr>
        <p:spPr>
          <a:xfrm>
            <a:off x="1524000" y="4007152"/>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5330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4ABB6E6-80E7-4795-8FB7-A45506C015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2"/>
            <a:ext cx="12190800" cy="6858669"/>
          </a:xfrm>
          <a:prstGeom prst="rect">
            <a:avLst/>
          </a:prstGeom>
        </p:spPr>
      </p:pic>
      <p:sp>
        <p:nvSpPr>
          <p:cNvPr id="13" name="Otsikko 1">
            <a:extLst>
              <a:ext uri="{FF2B5EF4-FFF2-40B4-BE49-F238E27FC236}">
                <a16:creationId xmlns:a16="http://schemas.microsoft.com/office/drawing/2014/main" id="{7EFAA9E4-7BF1-498D-A750-C2486ADE7117}"/>
              </a:ext>
            </a:extLst>
          </p:cNvPr>
          <p:cNvSpPr>
            <a:spLocks noGrp="1"/>
          </p:cNvSpPr>
          <p:nvPr>
            <p:ph type="title"/>
          </p:nvPr>
        </p:nvSpPr>
        <p:spPr>
          <a:xfrm>
            <a:off x="919223" y="2268899"/>
            <a:ext cx="4023167" cy="2320202"/>
          </a:xfrm>
        </p:spPr>
        <p:txBody>
          <a:bodyPr/>
          <a:lstStyle/>
          <a:p>
            <a:r>
              <a:rPr lang="fi-FI"/>
              <a:t>Muokkaa ots. perustyyl. napsautt.</a:t>
            </a:r>
          </a:p>
        </p:txBody>
      </p:sp>
      <p:sp>
        <p:nvSpPr>
          <p:cNvPr id="14" name="Sisällön paikkamerkki 2">
            <a:extLst>
              <a:ext uri="{FF2B5EF4-FFF2-40B4-BE49-F238E27FC236}">
                <a16:creationId xmlns:a16="http://schemas.microsoft.com/office/drawing/2014/main" id="{789F871C-5B32-4176-87E9-0EA8F2E332B3}"/>
              </a:ext>
            </a:extLst>
          </p:cNvPr>
          <p:cNvSpPr>
            <a:spLocks noGrp="1"/>
          </p:cNvSpPr>
          <p:nvPr>
            <p:ph idx="1"/>
          </p:nvPr>
        </p:nvSpPr>
        <p:spPr>
          <a:xfrm>
            <a:off x="6096000" y="853352"/>
            <a:ext cx="5791200" cy="513075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Dian numeron paikkamerkki 5">
            <a:extLst>
              <a:ext uri="{FF2B5EF4-FFF2-40B4-BE49-F238E27FC236}">
                <a16:creationId xmlns:a16="http://schemas.microsoft.com/office/drawing/2014/main" id="{0CA858E3-9A41-42CA-AF6F-8BFE425C7DD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65CAA36D-5BE1-48E7-A2CD-96DE10616D4D}"/>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91492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F7A83F2-C17F-4AFA-A8EA-D2171A420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69"/>
            <a:ext cx="12190800" cy="6858669"/>
          </a:xfrm>
          <a:prstGeom prst="rect">
            <a:avLst/>
          </a:prstGeom>
        </p:spPr>
      </p:pic>
      <p:sp>
        <p:nvSpPr>
          <p:cNvPr id="3" name="Otsikko 1">
            <a:extLst>
              <a:ext uri="{FF2B5EF4-FFF2-40B4-BE49-F238E27FC236}">
                <a16:creationId xmlns:a16="http://schemas.microsoft.com/office/drawing/2014/main" id="{BF6216C1-3290-4DC7-B9B6-C29671B8BAC6}"/>
              </a:ext>
            </a:extLst>
          </p:cNvPr>
          <p:cNvSpPr>
            <a:spLocks noGrp="1"/>
          </p:cNvSpPr>
          <p:nvPr>
            <p:ph type="title" hasCustomPrompt="1"/>
          </p:nvPr>
        </p:nvSpPr>
        <p:spPr>
          <a:xfrm>
            <a:off x="352064" y="2662439"/>
            <a:ext cx="11465688" cy="1261379"/>
          </a:xfrm>
        </p:spPr>
        <p:txBody>
          <a:bodyPr/>
          <a:lstStyle>
            <a:lvl1pPr algn="ctr">
              <a:defRPr/>
            </a:lvl1pPr>
          </a:lstStyle>
          <a:p>
            <a:r>
              <a:rPr lang="fi-FI" dirty="0"/>
              <a:t>Kiitos!</a:t>
            </a:r>
          </a:p>
        </p:txBody>
      </p:sp>
      <p:sp>
        <p:nvSpPr>
          <p:cNvPr id="4" name="Tekstin paikkamerkki 3">
            <a:extLst>
              <a:ext uri="{FF2B5EF4-FFF2-40B4-BE49-F238E27FC236}">
                <a16:creationId xmlns:a16="http://schemas.microsoft.com/office/drawing/2014/main" id="{66470317-F7CE-4B32-BC8A-5191CE9B4325}"/>
              </a:ext>
            </a:extLst>
          </p:cNvPr>
          <p:cNvSpPr>
            <a:spLocks noGrp="1"/>
          </p:cNvSpPr>
          <p:nvPr>
            <p:ph type="body" sz="half" idx="2"/>
          </p:nvPr>
        </p:nvSpPr>
        <p:spPr>
          <a:xfrm>
            <a:off x="645069" y="5288163"/>
            <a:ext cx="7609730" cy="732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00459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CE2D92E-2F5F-4B50-806A-483303F92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9" y="-669"/>
            <a:ext cx="12190800" cy="6858668"/>
          </a:xfrm>
          <a:prstGeom prst="rect">
            <a:avLst/>
          </a:prstGeom>
        </p:spPr>
      </p:pic>
      <p:sp>
        <p:nvSpPr>
          <p:cNvPr id="9" name="Otsikko 1">
            <a:extLst>
              <a:ext uri="{FF2B5EF4-FFF2-40B4-BE49-F238E27FC236}">
                <a16:creationId xmlns:a16="http://schemas.microsoft.com/office/drawing/2014/main" id="{0CF2A160-ECA0-4F94-88E0-76860DE317C0}"/>
              </a:ext>
            </a:extLst>
          </p:cNvPr>
          <p:cNvSpPr>
            <a:spLocks noGrp="1"/>
          </p:cNvSpPr>
          <p:nvPr>
            <p:ph type="title" hasCustomPrompt="1"/>
          </p:nvPr>
        </p:nvSpPr>
        <p:spPr>
          <a:xfrm>
            <a:off x="347253" y="1073426"/>
            <a:ext cx="11497493" cy="1375575"/>
          </a:xfrm>
        </p:spPr>
        <p:txBody>
          <a:bodyPr>
            <a:normAutofit/>
          </a:bodyPr>
          <a:lstStyle>
            <a:lvl1pPr algn="ctr">
              <a:defRPr sz="4000"/>
            </a:lvl1pPr>
          </a:lstStyle>
          <a:p>
            <a:r>
              <a:rPr lang="fi-FI" dirty="0"/>
              <a:t>Värikoodit</a:t>
            </a:r>
          </a:p>
        </p:txBody>
      </p:sp>
    </p:spTree>
    <p:extLst>
      <p:ext uri="{BB962C8B-B14F-4D97-AF65-F5344CB8AC3E}">
        <p14:creationId xmlns:p14="http://schemas.microsoft.com/office/powerpoint/2010/main" val="236719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6400571-BECA-44B4-8686-44F32B8A67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8"/>
          </a:xfrm>
          <a:prstGeom prst="rect">
            <a:avLst/>
          </a:prstGeom>
        </p:spPr>
      </p:pic>
      <p:sp>
        <p:nvSpPr>
          <p:cNvPr id="7" name="Otsikko 1">
            <a:extLst>
              <a:ext uri="{FF2B5EF4-FFF2-40B4-BE49-F238E27FC236}">
                <a16:creationId xmlns:a16="http://schemas.microsoft.com/office/drawing/2014/main" id="{09AECF0B-3C84-48E1-8D64-C70074B06507}"/>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lisäät juoksevan otsikon</a:t>
            </a:r>
          </a:p>
        </p:txBody>
      </p:sp>
      <p:sp>
        <p:nvSpPr>
          <p:cNvPr id="10" name="Tekstiruutu 9">
            <a:extLst>
              <a:ext uri="{FF2B5EF4-FFF2-40B4-BE49-F238E27FC236}">
                <a16:creationId xmlns:a16="http://schemas.microsoft.com/office/drawing/2014/main" id="{DAAC86D1-9FFA-4ABA-A3E4-EB6CFBEDCB4A}"/>
              </a:ext>
            </a:extLst>
          </p:cNvPr>
          <p:cNvSpPr txBox="1"/>
          <p:nvPr userDrawn="1"/>
        </p:nvSpPr>
        <p:spPr>
          <a:xfrm>
            <a:off x="6466399" y="2677804"/>
            <a:ext cx="6094674" cy="369332"/>
          </a:xfrm>
          <a:prstGeom prst="rect">
            <a:avLst/>
          </a:prstGeom>
          <a:noFill/>
        </p:spPr>
        <p:txBody>
          <a:bodyPr wrap="square">
            <a:spAutoFit/>
          </a:bodyPr>
          <a:lstStyle/>
          <a:p>
            <a:pPr lvl="0"/>
            <a:r>
              <a:rPr lang="fi-FI" dirty="0"/>
              <a:t>Valitse ylävalikosta ”Lisää” -&gt; ”Ylä- ja alatunniste”</a:t>
            </a:r>
          </a:p>
        </p:txBody>
      </p:sp>
      <p:sp>
        <p:nvSpPr>
          <p:cNvPr id="11" name="Tekstiruutu 10">
            <a:extLst>
              <a:ext uri="{FF2B5EF4-FFF2-40B4-BE49-F238E27FC236}">
                <a16:creationId xmlns:a16="http://schemas.microsoft.com/office/drawing/2014/main" id="{665134CF-E4EB-4F40-BECF-764969EE4026}"/>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avautuvasta valikosta alatunniste-kohtaa.</a:t>
            </a:r>
          </a:p>
          <a:p>
            <a:pPr marL="285750" lvl="0" indent="-285750">
              <a:buFont typeface="Arial" panose="020B0604020202020204" pitchFamily="34" charset="0"/>
              <a:buChar char="•"/>
            </a:pPr>
            <a:r>
              <a:rPr lang="fi-FI" dirty="0"/>
              <a:t>Kirjoita kenttään esityksen otsikko</a:t>
            </a:r>
          </a:p>
          <a:p>
            <a:pPr marL="285750" lvl="0" indent="-285750">
              <a:buFont typeface="Arial" panose="020B0604020202020204" pitchFamily="34" charset="0"/>
              <a:buChar char="•"/>
            </a:pPr>
            <a:r>
              <a:rPr lang="fi-FI" dirty="0"/>
              <a:t>Klikkaa lopuksi ”Käytä kaikissa”.</a:t>
            </a:r>
          </a:p>
        </p:txBody>
      </p:sp>
    </p:spTree>
    <p:extLst>
      <p:ext uri="{BB962C8B-B14F-4D97-AF65-F5344CB8AC3E}">
        <p14:creationId xmlns:p14="http://schemas.microsoft.com/office/powerpoint/2010/main" val="294747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9B8E77C-53BE-4B03-87E5-CDB79B978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7"/>
          </a:xfrm>
          <a:prstGeom prst="rect">
            <a:avLst/>
          </a:prstGeom>
        </p:spPr>
      </p:pic>
      <p:sp>
        <p:nvSpPr>
          <p:cNvPr id="5" name="Otsikko 1">
            <a:extLst>
              <a:ext uri="{FF2B5EF4-FFF2-40B4-BE49-F238E27FC236}">
                <a16:creationId xmlns:a16="http://schemas.microsoft.com/office/drawing/2014/main" id="{E4686C9F-28C4-4048-8CE1-A93B9FEB68B9}"/>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valitset haluamasi diapohjan</a:t>
            </a:r>
          </a:p>
        </p:txBody>
      </p:sp>
      <p:sp>
        <p:nvSpPr>
          <p:cNvPr id="7" name="Tekstiruutu 6">
            <a:extLst>
              <a:ext uri="{FF2B5EF4-FFF2-40B4-BE49-F238E27FC236}">
                <a16:creationId xmlns:a16="http://schemas.microsoft.com/office/drawing/2014/main" id="{620D10FC-B4BD-4EEB-9676-4991423D75C3}"/>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t>
            </a:r>
            <a:r>
              <a:rPr lang="fi-FI" dirty="0" err="1"/>
              <a:t>haluaamasi</a:t>
            </a:r>
            <a:r>
              <a:rPr lang="fi-FI" dirty="0"/>
              <a:t> diaa hiiren oikealla näppäimellä</a:t>
            </a:r>
          </a:p>
          <a:p>
            <a:pPr marL="285750" lvl="0" indent="-285750">
              <a:buFont typeface="Arial" panose="020B0604020202020204" pitchFamily="34" charset="0"/>
              <a:buChar char="•"/>
            </a:pPr>
            <a:r>
              <a:rPr lang="fi-FI" dirty="0"/>
              <a:t>Valitse </a:t>
            </a:r>
            <a:r>
              <a:rPr lang="fi-FI" dirty="0" err="1"/>
              <a:t>valikosto</a:t>
            </a:r>
            <a:r>
              <a:rPr lang="fi-FI" dirty="0"/>
              <a:t> ”Asettelu”</a:t>
            </a:r>
          </a:p>
          <a:p>
            <a:pPr marL="285750" lvl="0" indent="-285750">
              <a:buFont typeface="Arial" panose="020B0604020202020204" pitchFamily="34" charset="0"/>
              <a:buChar char="•"/>
            </a:pPr>
            <a:r>
              <a:rPr lang="fi-FI" dirty="0"/>
              <a:t>Valitse haluamasi diapohja</a:t>
            </a:r>
          </a:p>
        </p:txBody>
      </p:sp>
    </p:spTree>
    <p:extLst>
      <p:ext uri="{BB962C8B-B14F-4D97-AF65-F5344CB8AC3E}">
        <p14:creationId xmlns:p14="http://schemas.microsoft.com/office/powerpoint/2010/main" val="389933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kautettu asettelu">
  <p:cSld name="7_Mukautettu asettelu">
    <p:spTree>
      <p:nvGrpSpPr>
        <p:cNvPr id="1" name="Shape 57"/>
        <p:cNvGrpSpPr/>
        <p:nvPr/>
      </p:nvGrpSpPr>
      <p:grpSpPr>
        <a:xfrm>
          <a:off x="0" y="0"/>
          <a:ext cx="0" cy="0"/>
          <a:chOff x="0" y="0"/>
          <a:chExt cx="0" cy="0"/>
        </a:xfrm>
      </p:grpSpPr>
      <p:pic>
        <p:nvPicPr>
          <p:cNvPr id="58" name="Google Shape;58;g12a037aa8e9_0_85"/>
          <p:cNvPicPr preferRelativeResize="0"/>
          <p:nvPr/>
        </p:nvPicPr>
        <p:blipFill rotWithShape="1">
          <a:blip r:embed="rId2">
            <a:alphaModFix/>
          </a:blip>
          <a:srcRect/>
          <a:stretch/>
        </p:blipFill>
        <p:spPr>
          <a:xfrm>
            <a:off x="1" y="-672"/>
            <a:ext cx="12190801" cy="6858669"/>
          </a:xfrm>
          <a:prstGeom prst="rect">
            <a:avLst/>
          </a:prstGeom>
          <a:noFill/>
          <a:ln>
            <a:noFill/>
          </a:ln>
        </p:spPr>
      </p:pic>
      <p:sp>
        <p:nvSpPr>
          <p:cNvPr id="59" name="Google Shape;59;g12a037aa8e9_0_8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 name="Google Shape;60;g12a037aa8e9_0_8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g12a037aa8e9_0_8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 name="Google Shape;62;g12a037aa8e9_0_8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3" name="Google Shape;63;g12a037aa8e9_0_85"/>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64" name="Google Shape;64;g12a037aa8e9_0_85"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65" name="Google Shape;65;g12a037aa8e9_0_8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b="0" i="0" u="none" strike="noStrike" cap="none">
                <a:solidFill>
                  <a:schemeClr val="lt1"/>
                </a:solidFill>
                <a:latin typeface="Calibri"/>
                <a:ea typeface="Calibri"/>
                <a:cs typeface="Calibri"/>
                <a:sym typeface="Calibri"/>
              </a:defRPr>
            </a:lvl1pPr>
            <a:lvl2pPr marL="0" lvl="1" indent="0" algn="ctr" rtl="0">
              <a:spcBef>
                <a:spcPts val="0"/>
              </a:spcBef>
              <a:buNone/>
              <a:defRPr sz="1400" b="0" i="0" u="none" strike="noStrike" cap="none">
                <a:solidFill>
                  <a:schemeClr val="lt1"/>
                </a:solidFill>
                <a:latin typeface="Calibri"/>
                <a:ea typeface="Calibri"/>
                <a:cs typeface="Calibri"/>
                <a:sym typeface="Calibri"/>
              </a:defRPr>
            </a:lvl2pPr>
            <a:lvl3pPr marL="0" lvl="2" indent="0" algn="ctr" rtl="0">
              <a:spcBef>
                <a:spcPts val="0"/>
              </a:spcBef>
              <a:buNone/>
              <a:defRPr sz="1400" b="0" i="0" u="none" strike="noStrike" cap="none">
                <a:solidFill>
                  <a:schemeClr val="lt1"/>
                </a:solidFill>
                <a:latin typeface="Calibri"/>
                <a:ea typeface="Calibri"/>
                <a:cs typeface="Calibri"/>
                <a:sym typeface="Calibri"/>
              </a:defRPr>
            </a:lvl3pPr>
            <a:lvl4pPr marL="0" lvl="3" indent="0" algn="ctr" rtl="0">
              <a:spcBef>
                <a:spcPts val="0"/>
              </a:spcBef>
              <a:buNone/>
              <a:defRPr sz="1400" b="0" i="0" u="none" strike="noStrike" cap="none">
                <a:solidFill>
                  <a:schemeClr val="lt1"/>
                </a:solidFill>
                <a:latin typeface="Calibri"/>
                <a:ea typeface="Calibri"/>
                <a:cs typeface="Calibri"/>
                <a:sym typeface="Calibri"/>
              </a:defRPr>
            </a:lvl4pPr>
            <a:lvl5pPr marL="0" lvl="4" indent="0" algn="ctr" rtl="0">
              <a:spcBef>
                <a:spcPts val="0"/>
              </a:spcBef>
              <a:buNone/>
              <a:defRPr sz="1400" b="0" i="0" u="none" strike="noStrike" cap="none">
                <a:solidFill>
                  <a:schemeClr val="lt1"/>
                </a:solidFill>
                <a:latin typeface="Calibri"/>
                <a:ea typeface="Calibri"/>
                <a:cs typeface="Calibri"/>
                <a:sym typeface="Calibri"/>
              </a:defRPr>
            </a:lvl5pPr>
            <a:lvl6pPr marL="0" lvl="5" indent="0" algn="ctr" rtl="0">
              <a:spcBef>
                <a:spcPts val="0"/>
              </a:spcBef>
              <a:buNone/>
              <a:defRPr sz="1400" b="0" i="0" u="none" strike="noStrike" cap="none">
                <a:solidFill>
                  <a:schemeClr val="lt1"/>
                </a:solidFill>
                <a:latin typeface="Calibri"/>
                <a:ea typeface="Calibri"/>
                <a:cs typeface="Calibri"/>
                <a:sym typeface="Calibri"/>
              </a:defRPr>
            </a:lvl6pPr>
            <a:lvl7pPr marL="0" lvl="6" indent="0" algn="ctr" rtl="0">
              <a:spcBef>
                <a:spcPts val="0"/>
              </a:spcBef>
              <a:buNone/>
              <a:defRPr sz="1400" b="0" i="0" u="none" strike="noStrike" cap="none">
                <a:solidFill>
                  <a:schemeClr val="lt1"/>
                </a:solidFill>
                <a:latin typeface="Calibri"/>
                <a:ea typeface="Calibri"/>
                <a:cs typeface="Calibri"/>
                <a:sym typeface="Calibri"/>
              </a:defRPr>
            </a:lvl7pPr>
            <a:lvl8pPr marL="0" lvl="7" indent="0" algn="ctr" rtl="0">
              <a:spcBef>
                <a:spcPts val="0"/>
              </a:spcBef>
              <a:buNone/>
              <a:defRPr sz="1400" b="0" i="0" u="none" strike="noStrike" cap="none">
                <a:solidFill>
                  <a:schemeClr val="lt1"/>
                </a:solidFill>
                <a:latin typeface="Calibri"/>
                <a:ea typeface="Calibri"/>
                <a:cs typeface="Calibri"/>
                <a:sym typeface="Calibri"/>
              </a:defRPr>
            </a:lvl8pPr>
            <a:lvl9pPr marL="0" lvl="8" indent="0" algn="ctr" rtl="0">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fi-FI"/>
              <a:t>‹#›</a:t>
            </a:fld>
            <a:endParaRPr/>
          </a:p>
        </p:txBody>
      </p:sp>
      <p:sp>
        <p:nvSpPr>
          <p:cNvPr id="66" name="Google Shape;66;g12a037aa8e9_0_85"/>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fi-FI"/>
              <a:t>Teollinen esivalmistaminen</a:t>
            </a:r>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57374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364444A-81A7-46A1-8DCD-455F63D35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0"/>
          </a:xfrm>
          <a:prstGeom prst="rect">
            <a:avLst/>
          </a:prstGeom>
        </p:spPr>
      </p:pic>
      <p:sp>
        <p:nvSpPr>
          <p:cNvPr id="2" name="Otsikko 1">
            <a:extLst>
              <a:ext uri="{FF2B5EF4-FFF2-40B4-BE49-F238E27FC236}">
                <a16:creationId xmlns:a16="http://schemas.microsoft.com/office/drawing/2014/main" id="{6AB345FF-E6C8-4EFA-9FCD-612F79EDC1D2}"/>
              </a:ext>
            </a:extLst>
          </p:cNvPr>
          <p:cNvSpPr>
            <a:spLocks noGrp="1"/>
          </p:cNvSpPr>
          <p:nvPr>
            <p:ph type="title"/>
          </p:nvPr>
        </p:nvSpPr>
        <p:spPr>
          <a:xfrm>
            <a:off x="325289" y="2672413"/>
            <a:ext cx="11553959" cy="1255532"/>
          </a:xfrm>
        </p:spPr>
        <p:txBody>
          <a:bodyPr/>
          <a:lstStyle>
            <a:lvl1pPr algn="ctr">
              <a:defRPr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38130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8F8489F7-2C61-4981-BABE-1BAB73518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2" cy="6858670"/>
          </a:xfrm>
          <a:prstGeom prst="rect">
            <a:avLst/>
          </a:prstGeom>
        </p:spPr>
      </p:pic>
      <p:sp>
        <p:nvSpPr>
          <p:cNvPr id="14" name="Tekstin paikkamerkki 2">
            <a:extLst>
              <a:ext uri="{FF2B5EF4-FFF2-40B4-BE49-F238E27FC236}">
                <a16:creationId xmlns:a16="http://schemas.microsoft.com/office/drawing/2014/main" id="{AC2777D5-7557-4052-9FE7-F6E167878EA3}"/>
              </a:ext>
            </a:extLst>
          </p:cNvPr>
          <p:cNvSpPr>
            <a:spLocks noGrp="1"/>
          </p:cNvSpPr>
          <p:nvPr>
            <p:ph type="body" idx="1" hasCustomPrompt="1"/>
          </p:nvPr>
        </p:nvSpPr>
        <p:spPr>
          <a:xfrm>
            <a:off x="1749365" y="963559"/>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Tekijät</a:t>
            </a:r>
          </a:p>
        </p:txBody>
      </p:sp>
      <p:sp>
        <p:nvSpPr>
          <p:cNvPr id="15" name="Sisällön paikkamerkki 3">
            <a:extLst>
              <a:ext uri="{FF2B5EF4-FFF2-40B4-BE49-F238E27FC236}">
                <a16:creationId xmlns:a16="http://schemas.microsoft.com/office/drawing/2014/main" id="{2F36C328-7FFC-4E11-A975-AE5BA565F34A}"/>
              </a:ext>
            </a:extLst>
          </p:cNvPr>
          <p:cNvSpPr>
            <a:spLocks noGrp="1"/>
          </p:cNvSpPr>
          <p:nvPr>
            <p:ph sz="half" idx="2"/>
          </p:nvPr>
        </p:nvSpPr>
        <p:spPr>
          <a:xfrm>
            <a:off x="805064" y="1706422"/>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5">
            <a:extLst>
              <a:ext uri="{FF2B5EF4-FFF2-40B4-BE49-F238E27FC236}">
                <a16:creationId xmlns:a16="http://schemas.microsoft.com/office/drawing/2014/main" id="{6199C634-53E2-4609-A047-4469D26FA235}"/>
              </a:ext>
            </a:extLst>
          </p:cNvPr>
          <p:cNvSpPr>
            <a:spLocks noGrp="1"/>
          </p:cNvSpPr>
          <p:nvPr>
            <p:ph sz="quarter" idx="4"/>
          </p:nvPr>
        </p:nvSpPr>
        <p:spPr>
          <a:xfrm>
            <a:off x="6485234" y="1706422"/>
            <a:ext cx="5183188" cy="3684588"/>
          </a:xfrm>
        </p:spPr>
        <p:txBody>
          <a:bodyPr/>
          <a:lstStyle>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a:t>
            </a:r>
            <a:r>
              <a:rPr lang="fi-FI" dirty="0" err="1"/>
              <a:t>tasow</a:t>
            </a:r>
            <a:endParaRPr lang="fi-FI" dirty="0"/>
          </a:p>
        </p:txBody>
      </p:sp>
      <p:sp>
        <p:nvSpPr>
          <p:cNvPr id="18" name="Tekstin paikkamerkki 2">
            <a:extLst>
              <a:ext uri="{FF2B5EF4-FFF2-40B4-BE49-F238E27FC236}">
                <a16:creationId xmlns:a16="http://schemas.microsoft.com/office/drawing/2014/main" id="{07FEA2E7-46E0-4FBF-A265-4BF8327701EC}"/>
              </a:ext>
            </a:extLst>
          </p:cNvPr>
          <p:cNvSpPr>
            <a:spLocks noGrp="1"/>
          </p:cNvSpPr>
          <p:nvPr>
            <p:ph type="body" idx="10" hasCustomPrompt="1"/>
          </p:nvPr>
        </p:nvSpPr>
        <p:spPr>
          <a:xfrm>
            <a:off x="7457613" y="959551"/>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Lisätietoa</a:t>
            </a:r>
          </a:p>
        </p:txBody>
      </p:sp>
      <p:pic>
        <p:nvPicPr>
          <p:cNvPr id="3" name="Kuva 2">
            <a:extLst>
              <a:ext uri="{FF2B5EF4-FFF2-40B4-BE49-F238E27FC236}">
                <a16:creationId xmlns:a16="http://schemas.microsoft.com/office/drawing/2014/main" id="{B84FF529-9012-499B-BAEB-BA8742833EB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26130" y="5598342"/>
            <a:ext cx="1674832" cy="297367"/>
          </a:xfrm>
          <a:prstGeom prst="rect">
            <a:avLst/>
          </a:prstGeom>
        </p:spPr>
      </p:pic>
      <p:pic>
        <p:nvPicPr>
          <p:cNvPr id="6" name="Kuva 5" descr="Kuva, joka sisältää kohteen teksti, clipart-kuva&#10;&#10;Kuvaus luotu automaattisesti">
            <a:extLst>
              <a:ext uri="{FF2B5EF4-FFF2-40B4-BE49-F238E27FC236}">
                <a16:creationId xmlns:a16="http://schemas.microsoft.com/office/drawing/2014/main" id="{20D648A0-8630-4CD4-9C9B-5BBF409869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942" y="5508229"/>
            <a:ext cx="387480" cy="387480"/>
          </a:xfrm>
          <a:prstGeom prst="rect">
            <a:avLst/>
          </a:prstGeom>
        </p:spPr>
      </p:pic>
      <p:sp>
        <p:nvSpPr>
          <p:cNvPr id="19" name="Dian numeron paikkamerkki 5">
            <a:extLst>
              <a:ext uri="{FF2B5EF4-FFF2-40B4-BE49-F238E27FC236}">
                <a16:creationId xmlns:a16="http://schemas.microsoft.com/office/drawing/2014/main" id="{7FFA6D06-1A67-4140-B430-D6EA905ED63A}"/>
              </a:ext>
            </a:extLst>
          </p:cNvPr>
          <p:cNvSpPr>
            <a:spLocks noGrp="1"/>
          </p:cNvSpPr>
          <p:nvPr>
            <p:ph type="sldNum" sz="quarter" idx="11"/>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23" name="Alatunnisteen paikkamerkki 4">
            <a:extLst>
              <a:ext uri="{FF2B5EF4-FFF2-40B4-BE49-F238E27FC236}">
                <a16:creationId xmlns:a16="http://schemas.microsoft.com/office/drawing/2014/main" id="{0FFF0871-DF73-4D8E-8F62-6ACBBC300C35}"/>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3855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3D379838-E477-4BD5-A3F3-E59CF427A06B}"/>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A3CE7D94-2E58-4994-ADBC-9E302C739CEF}"/>
              </a:ext>
            </a:extLst>
          </p:cNvPr>
          <p:cNvSpPr>
            <a:spLocks noGrp="1"/>
          </p:cNvSpPr>
          <p:nvPr>
            <p:ph idx="1"/>
          </p:nvPr>
        </p:nvSpPr>
        <p:spPr>
          <a:xfrm>
            <a:off x="838200" y="1825625"/>
            <a:ext cx="10515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5">
            <a:extLst>
              <a:ext uri="{FF2B5EF4-FFF2-40B4-BE49-F238E27FC236}">
                <a16:creationId xmlns:a16="http://schemas.microsoft.com/office/drawing/2014/main" id="{6062E1E1-D3D4-4C3A-8945-CA3768E6BB93}"/>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98F5F651-3EDA-4788-8C5D-6AD1266F122E}"/>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16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298B5277-0C43-4164-ADE9-2CB623E6FFEE}"/>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9" name="Sisällön paikkamerkki 2">
            <a:extLst>
              <a:ext uri="{FF2B5EF4-FFF2-40B4-BE49-F238E27FC236}">
                <a16:creationId xmlns:a16="http://schemas.microsoft.com/office/drawing/2014/main" id="{CF3F5E64-265E-4730-8D61-D3177CC285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3">
            <a:extLst>
              <a:ext uri="{FF2B5EF4-FFF2-40B4-BE49-F238E27FC236}">
                <a16:creationId xmlns:a16="http://schemas.microsoft.com/office/drawing/2014/main" id="{3E05789F-091C-4863-A174-9C06589ADD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520A203E-5D40-4463-B04D-758ABC640254}"/>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3CA6FF5C-33B0-45AE-9250-D02F26578C5C}"/>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404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A792F92-A30E-47FD-B22F-08B8D05B1F6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13" name="Tekstin paikkamerkki 2">
            <a:extLst>
              <a:ext uri="{FF2B5EF4-FFF2-40B4-BE49-F238E27FC236}">
                <a16:creationId xmlns:a16="http://schemas.microsoft.com/office/drawing/2014/main" id="{2410F679-4B63-4122-A718-3CE9462C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3">
            <a:extLst>
              <a:ext uri="{FF2B5EF4-FFF2-40B4-BE49-F238E27FC236}">
                <a16:creationId xmlns:a16="http://schemas.microsoft.com/office/drawing/2014/main" id="{72AD8AE3-83B0-429A-956A-7663EFCDDC9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4">
            <a:extLst>
              <a:ext uri="{FF2B5EF4-FFF2-40B4-BE49-F238E27FC236}">
                <a16:creationId xmlns:a16="http://schemas.microsoft.com/office/drawing/2014/main" id="{421AE9D4-82CD-4420-9431-8BBBDF591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Sisällön paikkamerkki 5">
            <a:extLst>
              <a:ext uri="{FF2B5EF4-FFF2-40B4-BE49-F238E27FC236}">
                <a16:creationId xmlns:a16="http://schemas.microsoft.com/office/drawing/2014/main" id="{BF0C3A42-0C0C-4B17-B972-36379CE6242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507FA6C4-DB4F-45CB-A8F2-6B5E8473D4F4}"/>
              </a:ext>
            </a:extLst>
          </p:cNvPr>
          <p:cNvSpPr>
            <a:spLocks noGrp="1"/>
          </p:cNvSpPr>
          <p:nvPr>
            <p:ph type="sldNum" sz="quarter" idx="10"/>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1" name="Alatunnisteen paikkamerkki 4">
            <a:extLst>
              <a:ext uri="{FF2B5EF4-FFF2-40B4-BE49-F238E27FC236}">
                <a16:creationId xmlns:a16="http://schemas.microsoft.com/office/drawing/2014/main" id="{37F2208A-C131-40D2-A03D-9247EAC62A99}"/>
              </a:ext>
            </a:extLst>
          </p:cNvPr>
          <p:cNvSpPr>
            <a:spLocks noGrp="1"/>
          </p:cNvSpPr>
          <p:nvPr>
            <p:ph type="ftr" sz="quarter" idx="11"/>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8314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6F043E34-EDCF-4E3B-B99F-FA6241BF861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13" name="Kuvan paikkamerkki 2">
            <a:extLst>
              <a:ext uri="{FF2B5EF4-FFF2-40B4-BE49-F238E27FC236}">
                <a16:creationId xmlns:a16="http://schemas.microsoft.com/office/drawing/2014/main" id="{5F442498-0D6B-4627-B2E4-9B451C16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Tekstin paikkamerkki 3">
            <a:extLst>
              <a:ext uri="{FF2B5EF4-FFF2-40B4-BE49-F238E27FC236}">
                <a16:creationId xmlns:a16="http://schemas.microsoft.com/office/drawing/2014/main" id="{C5F70F69-AD34-40CE-9B8E-82EC2C6E9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5CF24820-87DF-4D33-AF12-1E3F14E70DF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7A5D4779-3C2F-4969-AF7D-ADC05B66C63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350602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6" name="Dian numeron paikkamerkki 5">
            <a:extLst>
              <a:ext uri="{FF2B5EF4-FFF2-40B4-BE49-F238E27FC236}">
                <a16:creationId xmlns:a16="http://schemas.microsoft.com/office/drawing/2014/main" id="{3F876F5B-74AB-4F09-91AD-E1C72CA6470D}"/>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7" name="Alatunnisteen paikkamerkki 4">
            <a:extLst>
              <a:ext uri="{FF2B5EF4-FFF2-40B4-BE49-F238E27FC236}">
                <a16:creationId xmlns:a16="http://schemas.microsoft.com/office/drawing/2014/main" id="{3123CB8B-324C-4854-BD45-82408E221CA6}"/>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259751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B79D8567-472F-4C91-9A91-1E967E78744C}"/>
              </a:ext>
            </a:extLst>
          </p:cNvPr>
          <p:cNvSpPr>
            <a:spLocks noGrp="1"/>
          </p:cNvSpPr>
          <p:nvPr>
            <p:ph type="pic" idx="1"/>
          </p:nvPr>
        </p:nvSpPr>
        <p:spPr>
          <a:xfrm>
            <a:off x="838199" y="992187"/>
            <a:ext cx="1059577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1" name="Dian numeron paikkamerkki 5">
            <a:extLst>
              <a:ext uri="{FF2B5EF4-FFF2-40B4-BE49-F238E27FC236}">
                <a16:creationId xmlns:a16="http://schemas.microsoft.com/office/drawing/2014/main" id="{2042AE1A-5ABC-4B8D-B394-5BBBF8954C5A}"/>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655B127D-3E2A-4C24-B9FC-E3BBD173AF5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9419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EFE603-17B0-4B41-B810-39A18F3163D9}"/>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672"/>
            <a:ext cx="12190802" cy="6858669"/>
          </a:xfrm>
          <a:prstGeom prst="rect">
            <a:avLst/>
          </a:prstGeom>
        </p:spPr>
      </p:pic>
      <p:sp>
        <p:nvSpPr>
          <p:cNvPr id="2" name="Otsikon paikkamerkki 1">
            <a:extLst>
              <a:ext uri="{FF2B5EF4-FFF2-40B4-BE49-F238E27FC236}">
                <a16:creationId xmlns:a16="http://schemas.microsoft.com/office/drawing/2014/main" id="{DD350126-2E3D-44CE-BB17-62EAC45DB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0CD7825-6BA7-4852-B5E0-624841714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77CB3238-5337-4E6A-9192-E88168F7C0D0}"/>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
        <p:nvSpPr>
          <p:cNvPr id="6" name="Dian numeron paikkamerkki 5">
            <a:extLst>
              <a:ext uri="{FF2B5EF4-FFF2-40B4-BE49-F238E27FC236}">
                <a16:creationId xmlns:a16="http://schemas.microsoft.com/office/drawing/2014/main" id="{B61EA3C3-95EB-4005-A0A6-66B41BFD70FB}"/>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400545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4" r:id="rId10"/>
    <p:sldLayoutId id="2147483655" r:id="rId11"/>
    <p:sldLayoutId id="2147483656" r:id="rId12"/>
    <p:sldLayoutId id="2147483665" r:id="rId13"/>
    <p:sldLayoutId id="2147483666" r:id="rId14"/>
    <p:sldLayoutId id="214748366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12a037aa8e9_0_180" descr="Kuva, joka sisältää kohteen teksti, puutavara&#10;&#10;Kuvaus luotu automaattisesti"/>
          <p:cNvPicPr preferRelativeResize="0"/>
          <p:nvPr/>
        </p:nvPicPr>
        <p:blipFill rotWithShape="1">
          <a:blip r:embed="rId3">
            <a:alphaModFix/>
          </a:blip>
          <a:srcRect/>
          <a:stretch/>
        </p:blipFill>
        <p:spPr>
          <a:xfrm>
            <a:off x="325289" y="313562"/>
            <a:ext cx="11541420" cy="5744338"/>
          </a:xfrm>
          <a:prstGeom prst="rect">
            <a:avLst/>
          </a:prstGeom>
          <a:noFill/>
          <a:ln>
            <a:noFill/>
          </a:ln>
        </p:spPr>
      </p:pic>
      <p:sp>
        <p:nvSpPr>
          <p:cNvPr id="72" name="Google Shape;72;g12a037aa8e9_0_180"/>
          <p:cNvSpPr txBox="1">
            <a:spLocks noGrp="1"/>
          </p:cNvSpPr>
          <p:nvPr>
            <p:ph type="ctrTitle"/>
          </p:nvPr>
        </p:nvSpPr>
        <p:spPr>
          <a:xfrm>
            <a:off x="1524000" y="1527477"/>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a:t>Industrial wood construction</a:t>
            </a:r>
          </a:p>
        </p:txBody>
      </p:sp>
      <p:sp>
        <p:nvSpPr>
          <p:cNvPr id="73" name="Google Shape;73;g12a037aa8e9_0_180"/>
          <p:cNvSpPr txBox="1">
            <a:spLocks noGrp="1"/>
          </p:cNvSpPr>
          <p:nvPr>
            <p:ph type="subTitle" idx="1"/>
          </p:nvPr>
        </p:nvSpPr>
        <p:spPr>
          <a:xfrm>
            <a:off x="1524000" y="400715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r>
              <a:rPr lang="en-GB"/>
              <a:t>Teaching materials for industrial wood construction education</a:t>
            </a:r>
          </a:p>
          <a:p>
            <a:pPr marL="0" lvl="0" indent="0" algn="ctr" rtl="0">
              <a:lnSpc>
                <a:spcPct val="90000"/>
              </a:lnSpc>
              <a:spcBef>
                <a:spcPts val="0"/>
              </a:spcBef>
              <a:spcAft>
                <a:spcPts val="0"/>
              </a:spcAft>
              <a:buClr>
                <a:srgbClr val="F2F2F2"/>
              </a:buClr>
              <a:buSzPts val="2400"/>
              <a:buNone/>
            </a:pPr>
            <a:r>
              <a:rPr lang="en-GB"/>
              <a:t>2022</a:t>
            </a:r>
          </a:p>
        </p:txBody>
      </p:sp>
      <p:pic>
        <p:nvPicPr>
          <p:cNvPr id="2" name="Picture 2">
            <a:extLst>
              <a:ext uri="{FF2B5EF4-FFF2-40B4-BE49-F238E27FC236}">
                <a16:creationId xmlns:a16="http://schemas.microsoft.com/office/drawing/2014/main" id="{DDB2B34D-C678-15A7-7692-97EA48C09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89" y="6149875"/>
            <a:ext cx="2171126" cy="635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930CD05-8A11-945C-993D-F46AC1CC1D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415" y="6238143"/>
            <a:ext cx="2701227" cy="459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AB72F5-FF15-E9F0-AB7D-EE3EF68A3CE6}"/>
              </a:ext>
            </a:extLst>
          </p:cNvPr>
          <p:cNvSpPr>
            <a:spLocks noGrp="1"/>
          </p:cNvSpPr>
          <p:nvPr>
            <p:ph type="title"/>
          </p:nvPr>
        </p:nvSpPr>
        <p:spPr/>
        <p:txBody>
          <a:bodyPr/>
          <a:lstStyle/>
          <a:p>
            <a:r>
              <a:rPr lang="en-GB"/>
              <a:t>NC code</a:t>
            </a:r>
          </a:p>
        </p:txBody>
      </p:sp>
      <p:sp>
        <p:nvSpPr>
          <p:cNvPr id="5" name="Sisällön paikkamerkki 4">
            <a:extLst>
              <a:ext uri="{FF2B5EF4-FFF2-40B4-BE49-F238E27FC236}">
                <a16:creationId xmlns:a16="http://schemas.microsoft.com/office/drawing/2014/main" id="{18E2B0B8-A641-85F3-D150-853F3F067491}"/>
              </a:ext>
            </a:extLst>
          </p:cNvPr>
          <p:cNvSpPr>
            <a:spLocks noGrp="1"/>
          </p:cNvSpPr>
          <p:nvPr>
            <p:ph idx="1"/>
          </p:nvPr>
        </p:nvSpPr>
        <p:spPr/>
        <p:txBody>
          <a:bodyPr>
            <a:normAutofit fontScale="92500" lnSpcReduction="20000"/>
          </a:bodyPr>
          <a:lstStyle/>
          <a:p>
            <a:r>
              <a:rPr lang="en-GB"/>
              <a:t>Simply put, CNC machines mainly understand commands that represent sections of a line or a circle. </a:t>
            </a:r>
          </a:p>
          <a:p>
            <a:r>
              <a:rPr lang="en-GB"/>
              <a:t>More complicated shapes are produced as their combinations, divided into small steps. </a:t>
            </a:r>
          </a:p>
          <a:p>
            <a:r>
              <a:rPr lang="en-GB"/>
              <a:t>Especially controlling five axes simultaneously requires an advanced machine tool control system. Initially, CNC machines were controlled by manually entered G codes, on which the control of modern machines is also based. </a:t>
            </a:r>
          </a:p>
          <a:p>
            <a:r>
              <a:rPr lang="en-GB"/>
              <a:t>E.g. a linear movement is realised with code G1, whereas for clockwise and anti-clockwise curves, codes G2/G3 are used. </a:t>
            </a:r>
          </a:p>
          <a:p>
            <a:r>
              <a:rPr lang="en-GB"/>
              <a:t>Manual codes have been used less as CAM software and machine user interfaces process the NC code for the machine automatically.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10</a:t>
            </a:fld>
            <a:endParaRPr lang="fi-FI"/>
          </a:p>
        </p:txBody>
      </p:sp>
      <p:sp>
        <p:nvSpPr>
          <p:cNvPr id="3" name="Alatunnisteen paikkamerkki 2">
            <a:extLst>
              <a:ext uri="{FF2B5EF4-FFF2-40B4-BE49-F238E27FC236}">
                <a16:creationId xmlns:a16="http://schemas.microsoft.com/office/drawing/2014/main" id="{1AE20B40-9E26-7D31-0E0E-F6A98BC07A7E}"/>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7545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B0609E-E50D-326D-C603-26CBAE9F9FEB}"/>
              </a:ext>
            </a:extLst>
          </p:cNvPr>
          <p:cNvSpPr>
            <a:spLocks noGrp="1"/>
          </p:cNvSpPr>
          <p:nvPr>
            <p:ph type="title"/>
          </p:nvPr>
        </p:nvSpPr>
        <p:spPr/>
        <p:txBody>
          <a:bodyPr/>
          <a:lstStyle/>
          <a:p>
            <a:r>
              <a:rPr lang="en-GB"/>
              <a:t>NC code</a:t>
            </a:r>
          </a:p>
        </p:txBody>
      </p:sp>
      <p:sp>
        <p:nvSpPr>
          <p:cNvPr id="5" name="Sisällön paikkamerkki 4">
            <a:extLst>
              <a:ext uri="{FF2B5EF4-FFF2-40B4-BE49-F238E27FC236}">
                <a16:creationId xmlns:a16="http://schemas.microsoft.com/office/drawing/2014/main" id="{F1F1B3EC-C011-C1A9-FBB6-E86DF39F9FB3}"/>
              </a:ext>
            </a:extLst>
          </p:cNvPr>
          <p:cNvSpPr>
            <a:spLocks noGrp="1"/>
          </p:cNvSpPr>
          <p:nvPr>
            <p:ph idx="1"/>
          </p:nvPr>
        </p:nvSpPr>
        <p:spPr/>
        <p:txBody>
          <a:bodyPr>
            <a:normAutofit fontScale="70000" lnSpcReduction="20000"/>
          </a:bodyPr>
          <a:lstStyle/>
          <a:p>
            <a:r>
              <a:rPr lang="en-GB"/>
              <a:t>Understanding the code used to control a CNC machine is useful in case of a fault or when coding that differs from the usual is needed. </a:t>
            </a:r>
          </a:p>
          <a:p>
            <a:r>
              <a:rPr lang="en-GB"/>
              <a:t>One line of an NC code is known as an NC phrase, which the machine’s control system interprets as a command for one of the machine axes to move.  </a:t>
            </a:r>
          </a:p>
          <a:p>
            <a:r>
              <a:rPr lang="en-GB"/>
              <a:t>The machining directions of a CNC machine are usually identified as the main axes X, Y and Z. X axis is, when seen from the front of the machine, the one parallel with the left and right side. </a:t>
            </a:r>
          </a:p>
          <a:p>
            <a:r>
              <a:rPr lang="en-GB"/>
              <a:t>The X axis usually denotes the axis that controls the longest possible machining dimension. </a:t>
            </a:r>
          </a:p>
          <a:p>
            <a:r>
              <a:rPr lang="en-GB"/>
              <a:t>The Y axis denotes backwards and forwards in the depth direction of the machine and the second longest dimension. </a:t>
            </a:r>
          </a:p>
          <a:p>
            <a:r>
              <a:rPr lang="en-GB"/>
              <a:t>The Z axis is the vertical axis in the direction of the machine spindle, usually the shortest machining dimension. </a:t>
            </a:r>
          </a:p>
          <a:p>
            <a:r>
              <a:rPr lang="en-GB"/>
              <a:t>The machine may additionally have other axes, including A , B and C, which represent rotary axes of the main axes. </a:t>
            </a:r>
          </a:p>
          <a:p>
            <a:r>
              <a:rPr lang="en-GB"/>
              <a:t>The most common one is a rotary axis in the direction of the Z axis, also known as C axis.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11</a:t>
            </a:fld>
            <a:endParaRPr lang="fi-FI"/>
          </a:p>
        </p:txBody>
      </p:sp>
      <p:sp>
        <p:nvSpPr>
          <p:cNvPr id="3" name="Alatunnisteen paikkamerkki 2">
            <a:extLst>
              <a:ext uri="{FF2B5EF4-FFF2-40B4-BE49-F238E27FC236}">
                <a16:creationId xmlns:a16="http://schemas.microsoft.com/office/drawing/2014/main" id="{FBF6927B-6723-0C12-FF23-D43C57FAD8DB}"/>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83823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1D7A83C-4F89-1730-F364-84DFE19EA76F}"/>
              </a:ext>
            </a:extLst>
          </p:cNvPr>
          <p:cNvSpPr>
            <a:spLocks noGrp="1"/>
          </p:cNvSpPr>
          <p:nvPr>
            <p:ph type="title"/>
          </p:nvPr>
        </p:nvSpPr>
        <p:spPr/>
        <p:txBody>
          <a:bodyPr/>
          <a:lstStyle/>
          <a:p>
            <a:r>
              <a:rPr lang="en-GB"/>
              <a:t>G code</a:t>
            </a:r>
          </a:p>
        </p:txBody>
      </p:sp>
      <p:sp>
        <p:nvSpPr>
          <p:cNvPr id="5" name="Sisällön paikkamerkki 4">
            <a:extLst>
              <a:ext uri="{FF2B5EF4-FFF2-40B4-BE49-F238E27FC236}">
                <a16:creationId xmlns:a16="http://schemas.microsoft.com/office/drawing/2014/main" id="{A3F34A2E-4DF8-9A55-CEB7-942D0BF802E0}"/>
              </a:ext>
            </a:extLst>
          </p:cNvPr>
          <p:cNvSpPr>
            <a:spLocks noGrp="1"/>
          </p:cNvSpPr>
          <p:nvPr>
            <p:ph idx="1"/>
          </p:nvPr>
        </p:nvSpPr>
        <p:spPr/>
        <p:txBody>
          <a:bodyPr/>
          <a:lstStyle/>
          <a:p>
            <a:r>
              <a:rPr lang="en-GB"/>
              <a:t>G code is an open source code. </a:t>
            </a:r>
          </a:p>
          <a:p>
            <a:r>
              <a:rPr lang="en-GB"/>
              <a:t>It is independent of the CAD/CAM system used. </a:t>
            </a:r>
          </a:p>
          <a:p>
            <a:r>
              <a:rPr lang="en-GB"/>
              <a:t>G code is a low-level command language. Coding complicated movements directly in G is labour-intensive. </a:t>
            </a:r>
          </a:p>
          <a:p>
            <a:r>
              <a:rPr lang="en-GB"/>
              <a:t>If the tool model changes, the G code must be rewritten. </a:t>
            </a:r>
          </a:p>
          <a:p>
            <a:r>
              <a:rPr lang="en-GB"/>
              <a:t>However, minor changes to tool lengths can be managed by correcting dimensions and blades.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12</a:t>
            </a:fld>
            <a:endParaRPr lang="fi-FI"/>
          </a:p>
        </p:txBody>
      </p:sp>
      <p:sp>
        <p:nvSpPr>
          <p:cNvPr id="2" name="Alatunnisteen paikkamerkki 1">
            <a:extLst>
              <a:ext uri="{FF2B5EF4-FFF2-40B4-BE49-F238E27FC236}">
                <a16:creationId xmlns:a16="http://schemas.microsoft.com/office/drawing/2014/main" id="{188A3C63-6571-D966-35E7-1A5864E9E410}"/>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14427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A0CDC35-97A0-FA76-9BED-597CE59D96A1}"/>
              </a:ext>
            </a:extLst>
          </p:cNvPr>
          <p:cNvSpPr>
            <a:spLocks noGrp="1"/>
          </p:cNvSpPr>
          <p:nvPr>
            <p:ph type="title"/>
          </p:nvPr>
        </p:nvSpPr>
        <p:spPr/>
        <p:txBody>
          <a:bodyPr/>
          <a:lstStyle/>
          <a:p>
            <a:r>
              <a:rPr lang="en-GB"/>
              <a:t>G code</a:t>
            </a:r>
          </a:p>
        </p:txBody>
      </p:sp>
      <p:sp>
        <p:nvSpPr>
          <p:cNvPr id="5" name="Sisällön paikkamerkki 4">
            <a:extLst>
              <a:ext uri="{FF2B5EF4-FFF2-40B4-BE49-F238E27FC236}">
                <a16:creationId xmlns:a16="http://schemas.microsoft.com/office/drawing/2014/main" id="{6F11940B-483C-B94F-45CE-58918D0233E4}"/>
              </a:ext>
            </a:extLst>
          </p:cNvPr>
          <p:cNvSpPr>
            <a:spLocks noGrp="1"/>
          </p:cNvSpPr>
          <p:nvPr>
            <p:ph idx="1"/>
          </p:nvPr>
        </p:nvSpPr>
        <p:spPr/>
        <p:txBody>
          <a:bodyPr>
            <a:normAutofit fontScale="92500" lnSpcReduction="10000"/>
          </a:bodyPr>
          <a:lstStyle/>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writing of G code can be entrusted to the CAM software based on the CAD model of the piece to be manufactured and the dimensions of the available tool.</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In G code, each line (known as a block) is regarded as a command. Each line of G code contains several codes consisting of letters and numbers, where the letters correspond to different types of commands.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For example, "G" is used in most movement commands,  and "M" in various commands; x, y and z are used to define locations in a three-dimensional space.</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13</a:t>
            </a:fld>
            <a:endParaRPr lang="fi-FI"/>
          </a:p>
        </p:txBody>
      </p:sp>
      <p:sp>
        <p:nvSpPr>
          <p:cNvPr id="2" name="Alatunnisteen paikkamerkki 1">
            <a:extLst>
              <a:ext uri="{FF2B5EF4-FFF2-40B4-BE49-F238E27FC236}">
                <a16:creationId xmlns:a16="http://schemas.microsoft.com/office/drawing/2014/main" id="{A27F7691-095F-7560-3E13-745AB2705209}"/>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63611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CBD36B-63DB-9393-7D59-13491F3C9716}"/>
              </a:ext>
            </a:extLst>
          </p:cNvPr>
          <p:cNvSpPr>
            <a:spLocks noGrp="1"/>
          </p:cNvSpPr>
          <p:nvPr>
            <p:ph type="title"/>
          </p:nvPr>
        </p:nvSpPr>
        <p:spPr/>
        <p:txBody>
          <a:bodyPr/>
          <a:lstStyle/>
          <a:p>
            <a:r>
              <a:rPr lang="en-GB"/>
              <a:t>Machine-specific codes</a:t>
            </a:r>
          </a:p>
        </p:txBody>
      </p:sp>
      <p:sp>
        <p:nvSpPr>
          <p:cNvPr id="5" name="Sisällön paikkamerkki 4">
            <a:extLst>
              <a:ext uri="{FF2B5EF4-FFF2-40B4-BE49-F238E27FC236}">
                <a16:creationId xmlns:a16="http://schemas.microsoft.com/office/drawing/2014/main" id="{E68D0AFE-1AA7-3591-0815-E093AD80AEA1}"/>
              </a:ext>
            </a:extLst>
          </p:cNvPr>
          <p:cNvSpPr>
            <a:spLocks noGrp="1"/>
          </p:cNvSpPr>
          <p:nvPr>
            <p:ph idx="1"/>
          </p:nvPr>
        </p:nvSpPr>
        <p:spPr/>
        <p:txBody>
          <a:bodyPr>
            <a:normAutofit lnSpcReduction="10000"/>
          </a:bodyPr>
          <a:lstStyle/>
          <a:p>
            <a:r>
              <a:rPr lang="en-GB"/>
              <a:t>Machine tools for wood also use machine specific command languages. </a:t>
            </a:r>
          </a:p>
          <a:p>
            <a:r>
              <a:rPr lang="en-GB"/>
              <a:t>For this, a CAD software that supports the tool in question is required. </a:t>
            </a:r>
          </a:p>
          <a:p>
            <a:r>
              <a:rPr lang="en-GB"/>
              <a:t>When the 3D model is finished, the designer translates (converts) the model into the code language used by the machining program. </a:t>
            </a:r>
          </a:p>
          <a:p>
            <a:r>
              <a:rPr lang="en-GB"/>
              <a:t>The machining file is imported to the machine control panel, which guides the manufacture of the building elements to be machined. </a:t>
            </a:r>
          </a:p>
          <a:p>
            <a:r>
              <a:rPr lang="en-GB"/>
              <a:t>The converted file usually contains data in ASCII format, which includes the toolpaths of the building elements to be manufactured and the tool to be used.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14</a:t>
            </a:fld>
            <a:endParaRPr lang="fi-FI"/>
          </a:p>
        </p:txBody>
      </p:sp>
      <p:sp>
        <p:nvSpPr>
          <p:cNvPr id="3" name="Alatunnisteen paikkamerkki 2">
            <a:extLst>
              <a:ext uri="{FF2B5EF4-FFF2-40B4-BE49-F238E27FC236}">
                <a16:creationId xmlns:a16="http://schemas.microsoft.com/office/drawing/2014/main" id="{7A5BF507-9AB4-91EF-7D68-DD2192D2F512}"/>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74109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90C5ED-25EE-2FEB-FDB2-541FE286C126}"/>
              </a:ext>
            </a:extLst>
          </p:cNvPr>
          <p:cNvSpPr>
            <a:spLocks noGrp="1"/>
          </p:cNvSpPr>
          <p:nvPr>
            <p:ph type="title"/>
          </p:nvPr>
        </p:nvSpPr>
        <p:spPr/>
        <p:txBody>
          <a:bodyPr/>
          <a:lstStyle/>
          <a:p>
            <a:r>
              <a:rPr lang="en-GB"/>
              <a:t>Machine-specific codes</a:t>
            </a:r>
          </a:p>
        </p:txBody>
      </p:sp>
      <p:sp>
        <p:nvSpPr>
          <p:cNvPr id="5" name="Sisällön paikkamerkki 4">
            <a:extLst>
              <a:ext uri="{FF2B5EF4-FFF2-40B4-BE49-F238E27FC236}">
                <a16:creationId xmlns:a16="http://schemas.microsoft.com/office/drawing/2014/main" id="{E3EFCF93-4321-B711-4273-05D1F11048B8}"/>
              </a:ext>
            </a:extLst>
          </p:cNvPr>
          <p:cNvSpPr>
            <a:spLocks noGrp="1"/>
          </p:cNvSpPr>
          <p:nvPr>
            <p:ph idx="1"/>
          </p:nvPr>
        </p:nvSpPr>
        <p:spPr/>
        <p:txBody>
          <a:bodyPr/>
          <a:lstStyle/>
          <a:p>
            <a:r>
              <a:rPr lang="en-GB"/>
              <a:t>The actual control of the machine tool takes place using a built-in programming language, to which the operator need not pay attention. </a:t>
            </a:r>
          </a:p>
          <a:p>
            <a:r>
              <a:rPr lang="en-GB"/>
              <a:t>This can be called a closed source code which, however, must be opened in order to import the CAD program into the machine tool in question and to convert it.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15</a:t>
            </a:fld>
            <a:endParaRPr lang="fi-FI"/>
          </a:p>
        </p:txBody>
      </p:sp>
      <p:sp>
        <p:nvSpPr>
          <p:cNvPr id="3" name="Alatunnisteen paikkamerkki 2">
            <a:extLst>
              <a:ext uri="{FF2B5EF4-FFF2-40B4-BE49-F238E27FC236}">
                <a16:creationId xmlns:a16="http://schemas.microsoft.com/office/drawing/2014/main" id="{A1678A96-615A-5A1A-A032-729CEB0FE57D}"/>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22420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EA02F9B-1342-5310-C12C-E636F913CA07}"/>
              </a:ext>
            </a:extLst>
          </p:cNvPr>
          <p:cNvSpPr>
            <a:spLocks noGrp="1"/>
          </p:cNvSpPr>
          <p:nvPr>
            <p:ph type="title"/>
          </p:nvPr>
        </p:nvSpPr>
        <p:spPr/>
        <p:txBody>
          <a:bodyPr/>
          <a:lstStyle/>
          <a:p>
            <a:r>
              <a:rPr lang="en-GB"/>
              <a:t>CNC machining</a:t>
            </a:r>
          </a:p>
        </p:txBody>
      </p:sp>
      <p:sp>
        <p:nvSpPr>
          <p:cNvPr id="5" name="Sisällön paikkamerkki 4">
            <a:extLst>
              <a:ext uri="{FF2B5EF4-FFF2-40B4-BE49-F238E27FC236}">
                <a16:creationId xmlns:a16="http://schemas.microsoft.com/office/drawing/2014/main" id="{A309D78D-721D-683B-9132-CB3FFCC7E194}"/>
              </a:ext>
            </a:extLst>
          </p:cNvPr>
          <p:cNvSpPr>
            <a:spLocks noGrp="1"/>
          </p:cNvSpPr>
          <p:nvPr>
            <p:ph idx="1"/>
          </p:nvPr>
        </p:nvSpPr>
        <p:spPr/>
        <p:txBody>
          <a:bodyPr>
            <a:normAutofit fontScale="92500"/>
          </a:bodyPr>
          <a:lstStyle/>
          <a:p>
            <a:r>
              <a:rPr lang="en-GB" dirty="0"/>
              <a:t>Companies acquire the CNC machines best suited for their purposes, or the machines are purchased for the manufacture of certain types of products. </a:t>
            </a:r>
          </a:p>
          <a:p>
            <a:r>
              <a:rPr lang="en-GB" dirty="0"/>
              <a:t>A large selection of blades used in the machines is available. </a:t>
            </a:r>
          </a:p>
          <a:p>
            <a:r>
              <a:rPr lang="en-GB" dirty="0"/>
              <a:t>The blades are mainly made from hard metal, while those put under the highest strain are diamond blades.</a:t>
            </a:r>
          </a:p>
          <a:p>
            <a:r>
              <a:rPr lang="en-GB" dirty="0"/>
              <a:t>CNC technology is becoming more widespread, and ordinary machine types are developed into machines and applications suited for different functions.</a:t>
            </a:r>
          </a:p>
          <a:p>
            <a:r>
              <a:rPr lang="en-GB" dirty="0"/>
              <a:t>Operating and programming a CNC machine require different knowledge and skills than conventional building work.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16</a:t>
            </a:fld>
            <a:endParaRPr lang="fi-FI"/>
          </a:p>
        </p:txBody>
      </p:sp>
      <p:sp>
        <p:nvSpPr>
          <p:cNvPr id="2" name="Alatunnisteen paikkamerkki 1">
            <a:extLst>
              <a:ext uri="{FF2B5EF4-FFF2-40B4-BE49-F238E27FC236}">
                <a16:creationId xmlns:a16="http://schemas.microsoft.com/office/drawing/2014/main" id="{5AD75E8E-E8A4-5132-501A-2E3176D6A318}"/>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84488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BBC5E66-D0FA-7495-3CA5-AFECE52434ED}"/>
              </a:ext>
            </a:extLst>
          </p:cNvPr>
          <p:cNvSpPr>
            <a:spLocks noGrp="1"/>
          </p:cNvSpPr>
          <p:nvPr>
            <p:ph type="title"/>
          </p:nvPr>
        </p:nvSpPr>
        <p:spPr/>
        <p:txBody>
          <a:bodyPr/>
          <a:lstStyle/>
          <a:p>
            <a:r>
              <a:rPr lang="en-GB"/>
              <a:t>CNC machining</a:t>
            </a:r>
          </a:p>
        </p:txBody>
      </p:sp>
      <p:sp>
        <p:nvSpPr>
          <p:cNvPr id="5" name="Sisällön paikkamerkki 4">
            <a:extLst>
              <a:ext uri="{FF2B5EF4-FFF2-40B4-BE49-F238E27FC236}">
                <a16:creationId xmlns:a16="http://schemas.microsoft.com/office/drawing/2014/main" id="{1B91CA0F-7807-E9A4-61CD-B8C76F9EE39A}"/>
              </a:ext>
            </a:extLst>
          </p:cNvPr>
          <p:cNvSpPr>
            <a:spLocks noGrp="1"/>
          </p:cNvSpPr>
          <p:nvPr>
            <p:ph idx="1"/>
          </p:nvPr>
        </p:nvSpPr>
        <p:spPr/>
        <p:txBody>
          <a:bodyPr>
            <a:normAutofit fontScale="92500"/>
          </a:bodyPr>
          <a:lstStyle/>
          <a:p>
            <a:r>
              <a:rPr lang="en-GB"/>
              <a:t>However, the operator must have a comprehensive understanding of the manufacture of structures and the principles of machining technology. </a:t>
            </a:r>
          </a:p>
          <a:p>
            <a:r>
              <a:rPr lang="en-GB"/>
              <a:t>It is part of the operator's professional skills to know how wood behaves and how durable structures can be produced. </a:t>
            </a:r>
          </a:p>
          <a:p>
            <a:r>
              <a:rPr lang="en-GB"/>
              <a:t>To obtain tidy machining results, the blades must be selected correctly. </a:t>
            </a:r>
          </a:p>
          <a:p>
            <a:r>
              <a:rPr lang="en-GB"/>
              <a:t>The machine is only a production tool; incorrectly set machining values and directions and wrong blades result in faulty pieces and damage to the machine.</a:t>
            </a:r>
          </a:p>
          <a:p>
            <a:r>
              <a:rPr lang="en-GB"/>
              <a:t>Simulation before machining is always advisable.</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17</a:t>
            </a:fld>
            <a:endParaRPr lang="fi-FI"/>
          </a:p>
        </p:txBody>
      </p:sp>
      <p:sp>
        <p:nvSpPr>
          <p:cNvPr id="2" name="Alatunnisteen paikkamerkki 1">
            <a:extLst>
              <a:ext uri="{FF2B5EF4-FFF2-40B4-BE49-F238E27FC236}">
                <a16:creationId xmlns:a16="http://schemas.microsoft.com/office/drawing/2014/main" id="{8B595E24-80A8-14A4-CAF2-34F223EF969D}"/>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98554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normAutofit fontScale="90000"/>
          </a:bodyPr>
          <a:lstStyle/>
          <a:p>
            <a:r>
              <a:rPr lang="en-GB"/>
              <a:t>Production design of structural elements to be manufactured</a:t>
            </a:r>
          </a:p>
        </p:txBody>
      </p:sp>
    </p:spTree>
    <p:extLst>
      <p:ext uri="{BB962C8B-B14F-4D97-AF65-F5344CB8AC3E}">
        <p14:creationId xmlns:p14="http://schemas.microsoft.com/office/powerpoint/2010/main" val="111436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2FC10B-3182-8919-AE49-8945B494CEE6}"/>
              </a:ext>
            </a:extLst>
          </p:cNvPr>
          <p:cNvSpPr>
            <a:spLocks noGrp="1"/>
          </p:cNvSpPr>
          <p:nvPr>
            <p:ph type="title"/>
          </p:nvPr>
        </p:nvSpPr>
        <p:spPr/>
        <p:txBody>
          <a:bodyPr/>
          <a:lstStyle/>
          <a:p>
            <a:r>
              <a:rPr lang="en-GB"/>
              <a:t>Stages of production design</a:t>
            </a:r>
          </a:p>
        </p:txBody>
      </p:sp>
      <p:sp>
        <p:nvSpPr>
          <p:cNvPr id="5" name="Sisällön paikkamerkki 4">
            <a:extLst>
              <a:ext uri="{FF2B5EF4-FFF2-40B4-BE49-F238E27FC236}">
                <a16:creationId xmlns:a16="http://schemas.microsoft.com/office/drawing/2014/main" id="{23D7F94B-D7E0-F721-AD94-1B3335118D52}"/>
              </a:ext>
            </a:extLst>
          </p:cNvPr>
          <p:cNvSpPr>
            <a:spLocks noGrp="1"/>
          </p:cNvSpPr>
          <p:nvPr>
            <p:ph idx="1"/>
          </p:nvPr>
        </p:nvSpPr>
        <p:spPr/>
        <p:txBody>
          <a:bodyPr>
            <a:normAutofit/>
          </a:bodyPr>
          <a:lstStyle/>
          <a:p>
            <a:r>
              <a:rPr lang="en-GB"/>
              <a:t>Production design consists of the design and factory processes. </a:t>
            </a:r>
          </a:p>
          <a:p>
            <a:r>
              <a:rPr lang="en-GB"/>
              <a:t>The design processes are divided into architectural and structural design. </a:t>
            </a:r>
          </a:p>
          <a:p>
            <a:r>
              <a:rPr lang="en-GB"/>
              <a:t>Factory processes consist of manufacture of structural elements, unit assembly, complementary work stages (electricity, HVAC, surface treatment etc.) and logistics. </a:t>
            </a:r>
          </a:p>
          <a:p>
            <a:r>
              <a:rPr lang="en-GB"/>
              <a:t>The production processes are usually factory specific, depending on the frame system and unit prefabrication degree.</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19</a:t>
            </a:fld>
            <a:endParaRPr lang="fi-FI"/>
          </a:p>
        </p:txBody>
      </p:sp>
      <p:sp>
        <p:nvSpPr>
          <p:cNvPr id="3" name="Alatunnisteen paikkamerkki 2">
            <a:extLst>
              <a:ext uri="{FF2B5EF4-FFF2-40B4-BE49-F238E27FC236}">
                <a16:creationId xmlns:a16="http://schemas.microsoft.com/office/drawing/2014/main" id="{BB36D41F-B4F8-C69D-17D8-F416404A3F2F}"/>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66402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a037aa8e9_0_9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Origin of the materials</a:t>
            </a:r>
          </a:p>
        </p:txBody>
      </p:sp>
      <p:sp>
        <p:nvSpPr>
          <p:cNvPr id="79" name="Google Shape;79;g12a037aa8e9_0_9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GB" sz="1600" dirty="0"/>
              <a:t>These learning materials for industrial wood construction have been prepared in a project led by </a:t>
            </a:r>
            <a:r>
              <a:rPr lang="en-GB" sz="1600" dirty="0" err="1"/>
              <a:t>Puuinfo</a:t>
            </a:r>
            <a:r>
              <a:rPr lang="en-GB" sz="1600" dirty="0"/>
              <a:t> Oy in 2021–2022. Also involved in the project were </a:t>
            </a:r>
          </a:p>
          <a:p>
            <a:pPr marL="647700" lvl="0" indent="-355600" algn="l" rtl="0">
              <a:lnSpc>
                <a:spcPct val="115000"/>
              </a:lnSpc>
              <a:spcBef>
                <a:spcPts val="1700"/>
              </a:spcBef>
              <a:spcAft>
                <a:spcPts val="0"/>
              </a:spcAft>
              <a:buClr>
                <a:srgbClr val="272117"/>
              </a:buClr>
              <a:buSzPts val="2000"/>
              <a:buChar char="●"/>
            </a:pPr>
            <a:r>
              <a:rPr lang="en-GB" sz="1600" dirty="0" err="1"/>
              <a:t>Lappia</a:t>
            </a:r>
            <a:r>
              <a:rPr lang="en-GB" sz="1600" dirty="0"/>
              <a:t> Vocational College,</a:t>
            </a:r>
          </a:p>
          <a:p>
            <a:pPr marL="647700" lvl="0" indent="-355600" algn="l" rtl="0">
              <a:lnSpc>
                <a:spcPct val="115000"/>
              </a:lnSpc>
              <a:spcBef>
                <a:spcPts val="0"/>
              </a:spcBef>
              <a:spcAft>
                <a:spcPts val="0"/>
              </a:spcAft>
              <a:buClr>
                <a:srgbClr val="272117"/>
              </a:buClr>
              <a:buSzPts val="2000"/>
              <a:buChar char="●"/>
            </a:pPr>
            <a:r>
              <a:rPr lang="en-GB" sz="1600" dirty="0"/>
              <a:t>TTS-</a:t>
            </a:r>
            <a:r>
              <a:rPr lang="en-GB" sz="1600" dirty="0" err="1"/>
              <a:t>Työtehoseura</a:t>
            </a:r>
            <a:r>
              <a:rPr lang="en-GB" sz="1600" dirty="0"/>
              <a:t> </a:t>
            </a:r>
            <a:r>
              <a:rPr lang="en-GB" sz="1600" dirty="0" err="1"/>
              <a:t>ry</a:t>
            </a:r>
            <a:endParaRPr lang="en-GB" sz="1600" dirty="0"/>
          </a:p>
          <a:p>
            <a:pPr marL="647700" lvl="0" indent="-355600" algn="l" rtl="0">
              <a:lnSpc>
                <a:spcPct val="115000"/>
              </a:lnSpc>
              <a:spcBef>
                <a:spcPts val="0"/>
              </a:spcBef>
              <a:spcAft>
                <a:spcPts val="0"/>
              </a:spcAft>
              <a:buClr>
                <a:srgbClr val="272117"/>
              </a:buClr>
              <a:buSzPts val="2000"/>
              <a:buChar char="●"/>
            </a:pPr>
            <a:r>
              <a:rPr lang="en-GB" sz="1600" dirty="0"/>
              <a:t>South-Eastern Finland University of Applied Sciences,</a:t>
            </a:r>
          </a:p>
          <a:p>
            <a:pPr marL="647700" lvl="0" indent="-355600" algn="l" rtl="0">
              <a:lnSpc>
                <a:spcPct val="115000"/>
              </a:lnSpc>
              <a:spcBef>
                <a:spcPts val="0"/>
              </a:spcBef>
              <a:spcAft>
                <a:spcPts val="0"/>
              </a:spcAft>
              <a:buClr>
                <a:srgbClr val="272117"/>
              </a:buClr>
              <a:buSzPts val="2000"/>
              <a:buChar char="●"/>
            </a:pPr>
            <a:r>
              <a:rPr lang="en-GB" sz="1600" dirty="0" err="1"/>
              <a:t>Metropolia</a:t>
            </a:r>
            <a:r>
              <a:rPr lang="en-GB" sz="1600" dirty="0"/>
              <a:t> University of Applied Sciences,</a:t>
            </a:r>
          </a:p>
          <a:p>
            <a:pPr marL="647700" lvl="0" indent="-355600" algn="l" rtl="0">
              <a:lnSpc>
                <a:spcPct val="115000"/>
              </a:lnSpc>
              <a:spcBef>
                <a:spcPts val="0"/>
              </a:spcBef>
              <a:spcAft>
                <a:spcPts val="0"/>
              </a:spcAft>
              <a:buClr>
                <a:srgbClr val="272117"/>
              </a:buClr>
              <a:buSzPts val="2000"/>
              <a:buChar char="●"/>
            </a:pPr>
            <a:r>
              <a:rPr lang="en-GB" sz="1600" dirty="0" err="1"/>
              <a:t>Jyväskylä</a:t>
            </a:r>
            <a:r>
              <a:rPr lang="en-GB" sz="1600" dirty="0"/>
              <a:t> University of Applied Sciences,</a:t>
            </a:r>
          </a:p>
          <a:p>
            <a:pPr marL="647700" marR="0" lvl="0" indent="-355600" algn="l" rtl="0">
              <a:lnSpc>
                <a:spcPct val="115000"/>
              </a:lnSpc>
              <a:spcBef>
                <a:spcPts val="0"/>
              </a:spcBef>
              <a:spcAft>
                <a:spcPts val="0"/>
              </a:spcAft>
              <a:buClr>
                <a:srgbClr val="272117"/>
              </a:buClr>
              <a:buSzPts val="2000"/>
              <a:buChar char="●"/>
            </a:pPr>
            <a:r>
              <a:rPr lang="en-GB" sz="1600" dirty="0"/>
              <a:t>University of Tampere, and</a:t>
            </a:r>
          </a:p>
          <a:p>
            <a:pPr marL="647700" marR="0" lvl="0" indent="-355600" algn="l" rtl="0">
              <a:lnSpc>
                <a:spcPct val="115000"/>
              </a:lnSpc>
              <a:spcBef>
                <a:spcPts val="0"/>
              </a:spcBef>
              <a:spcAft>
                <a:spcPts val="0"/>
              </a:spcAft>
              <a:buClr>
                <a:srgbClr val="272117"/>
              </a:buClr>
              <a:buSzPts val="2000"/>
              <a:buChar char="●"/>
            </a:pPr>
            <a:r>
              <a:rPr lang="en-GB" sz="1600" dirty="0"/>
              <a:t>Federation of the Finnish Woodworking Industries </a:t>
            </a:r>
            <a:r>
              <a:rPr lang="en-GB" sz="1600" dirty="0" err="1"/>
              <a:t>Puutuoteteollisuus</a:t>
            </a:r>
            <a:r>
              <a:rPr lang="en-GB" sz="1600" dirty="0"/>
              <a:t> </a:t>
            </a:r>
            <a:r>
              <a:rPr lang="en-GB" sz="1600" dirty="0" err="1"/>
              <a:t>ry</a:t>
            </a:r>
            <a:endParaRPr lang="en-GB" sz="1600" dirty="0"/>
          </a:p>
          <a:p>
            <a:pPr marL="0" lvl="0" indent="0" algn="l" rtl="0">
              <a:lnSpc>
                <a:spcPct val="115000"/>
              </a:lnSpc>
              <a:spcBef>
                <a:spcPts val="1700"/>
              </a:spcBef>
              <a:spcAft>
                <a:spcPts val="0"/>
              </a:spcAft>
              <a:buNone/>
            </a:pPr>
            <a:r>
              <a:rPr lang="en-GB" sz="1600" dirty="0"/>
              <a:t>The project was funded by the Ministry of the Environment. </a:t>
            </a:r>
          </a:p>
          <a:p>
            <a:pPr marL="0" lvl="0" indent="0" algn="l" rtl="0">
              <a:spcBef>
                <a:spcPts val="4200"/>
              </a:spcBef>
              <a:spcAft>
                <a:spcPts val="0"/>
              </a:spcAft>
              <a:buClr>
                <a:schemeClr val="lt2"/>
              </a:buClr>
              <a:buSzPts val="2400"/>
              <a:buNone/>
            </a:pPr>
            <a:endParaRPr sz="1600" dirty="0"/>
          </a:p>
        </p:txBody>
      </p:sp>
      <p:sp>
        <p:nvSpPr>
          <p:cNvPr id="80" name="Google Shape;80;g12a037aa8e9_0_9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GB" sz="2000" dirty="0"/>
              <a:t>The materials are intended to be used as extensively as possible in industrial wood construction education and studies.</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dirty="0"/>
              <a:t>The materials are released under the Creative Commons licence Attribution-</a:t>
            </a:r>
            <a:r>
              <a:rPr lang="en-GB" sz="2000" dirty="0" err="1"/>
              <a:t>ShareAlike</a:t>
            </a:r>
            <a:r>
              <a:rPr lang="en-GB" sz="2000" dirty="0"/>
              <a:t> (CC BY-SA), which requires that the author be properly credited when the materials are used and that derivative works may only be distributed under the same licence as the original work.</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dirty="0"/>
              <a:t>The original materials and any updates to them by </a:t>
            </a:r>
            <a:r>
              <a:rPr lang="en-GB" sz="2000" dirty="0" err="1"/>
              <a:t>Puuinfo</a:t>
            </a:r>
            <a:r>
              <a:rPr lang="en-GB" sz="2000" dirty="0"/>
              <a:t> will be published on the Library of Open Educational Resources website (aoe.fi) and the Puuinfo.fi website. </a:t>
            </a:r>
          </a:p>
        </p:txBody>
      </p:sp>
      <p:sp>
        <p:nvSpPr>
          <p:cNvPr id="81" name="Google Shape;81;g12a037aa8e9_0_9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Use of the materials</a:t>
            </a:r>
          </a:p>
        </p:txBody>
      </p:sp>
      <p:sp>
        <p:nvSpPr>
          <p:cNvPr id="82" name="Google Shape;82;g12a037aa8e9_0_9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i-FI" sz="14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lang="fi-FI" sz="14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6F8F0B2-4CD8-78C2-5181-834BDF563A46}"/>
              </a:ext>
            </a:extLst>
          </p:cNvPr>
          <p:cNvSpPr>
            <a:spLocks noGrp="1"/>
          </p:cNvSpPr>
          <p:nvPr>
            <p:ph type="title"/>
          </p:nvPr>
        </p:nvSpPr>
        <p:spPr/>
        <p:txBody>
          <a:bodyPr/>
          <a:lstStyle/>
          <a:p>
            <a:r>
              <a:rPr lang="en-GB"/>
              <a:t>Design processes</a:t>
            </a:r>
          </a:p>
        </p:txBody>
      </p:sp>
      <p:sp>
        <p:nvSpPr>
          <p:cNvPr id="5" name="Sisällön paikkamerkki 4">
            <a:extLst>
              <a:ext uri="{FF2B5EF4-FFF2-40B4-BE49-F238E27FC236}">
                <a16:creationId xmlns:a16="http://schemas.microsoft.com/office/drawing/2014/main" id="{2D36C86F-98C0-E4F5-C856-15FEE999C9E9}"/>
              </a:ext>
            </a:extLst>
          </p:cNvPr>
          <p:cNvSpPr>
            <a:spLocks noGrp="1"/>
          </p:cNvSpPr>
          <p:nvPr>
            <p:ph idx="1"/>
          </p:nvPr>
        </p:nvSpPr>
        <p:spPr/>
        <p:txBody>
          <a:bodyPr>
            <a:normAutofit/>
          </a:bodyPr>
          <a:lstStyle/>
          <a:p>
            <a:r>
              <a:rPr lang="en-GB"/>
              <a:t>At the core of the design process is a 3D structural model which, in a more advanced form, is a data model. </a:t>
            </a:r>
          </a:p>
          <a:p>
            <a:r>
              <a:rPr lang="en-GB"/>
              <a:t>A data model is a simplified 3D model which contains data on the material, strength and other technical properties of structural components, their surface treatment and other matters that are essential for their manufacture. </a:t>
            </a:r>
          </a:p>
          <a:p>
            <a:r>
              <a:rPr lang="en-GB"/>
              <a:t>The design work can also take place in 2D software, but in this case the data cannot be transmitted to the next step, and in practice, you have to start from the beginning.</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20</a:t>
            </a:fld>
            <a:endParaRPr lang="fi-FI"/>
          </a:p>
        </p:txBody>
      </p:sp>
      <p:sp>
        <p:nvSpPr>
          <p:cNvPr id="2" name="Alatunnisteen paikkamerkki 1">
            <a:extLst>
              <a:ext uri="{FF2B5EF4-FFF2-40B4-BE49-F238E27FC236}">
                <a16:creationId xmlns:a16="http://schemas.microsoft.com/office/drawing/2014/main" id="{4B93F69F-DBA5-05DA-6C7E-3D4E57A8CE72}"/>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51998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02B31A6-5CB2-B3AB-AF10-8E3592D35B84}"/>
              </a:ext>
            </a:extLst>
          </p:cNvPr>
          <p:cNvSpPr>
            <a:spLocks noGrp="1"/>
          </p:cNvSpPr>
          <p:nvPr>
            <p:ph type="title"/>
          </p:nvPr>
        </p:nvSpPr>
        <p:spPr/>
        <p:txBody>
          <a:bodyPr/>
          <a:lstStyle/>
          <a:p>
            <a:r>
              <a:rPr lang="en-GB"/>
              <a:t>Design processes</a:t>
            </a:r>
          </a:p>
        </p:txBody>
      </p:sp>
      <p:sp>
        <p:nvSpPr>
          <p:cNvPr id="5" name="Sisällön paikkamerkki 4">
            <a:extLst>
              <a:ext uri="{FF2B5EF4-FFF2-40B4-BE49-F238E27FC236}">
                <a16:creationId xmlns:a16="http://schemas.microsoft.com/office/drawing/2014/main" id="{E0DCA6F9-0712-E60F-E577-AA14987A9A5A}"/>
              </a:ext>
            </a:extLst>
          </p:cNvPr>
          <p:cNvSpPr>
            <a:spLocks noGrp="1"/>
          </p:cNvSpPr>
          <p:nvPr>
            <p:ph idx="1"/>
          </p:nvPr>
        </p:nvSpPr>
        <p:spPr/>
        <p:txBody>
          <a:bodyPr>
            <a:normAutofit fontScale="92500" lnSpcReduction="20000"/>
          </a:bodyPr>
          <a:lstStyle/>
          <a:p>
            <a:r>
              <a:rPr lang="en-GB"/>
              <a:t>At best, the same native format is used in the design process from architectural design to the creation of the tooling geometry. </a:t>
            </a:r>
          </a:p>
          <a:p>
            <a:r>
              <a:rPr lang="en-GB"/>
              <a:t>In practice, however, the precondition for this is that the architect, structural designer and persons creating the tooling geometry use the same design software.</a:t>
            </a:r>
          </a:p>
          <a:p>
            <a:r>
              <a:rPr lang="en-GB"/>
              <a:t>If this is not possible, a file format is needed between the different types of software that can be used to convert the data from one to the other. </a:t>
            </a:r>
          </a:p>
          <a:p>
            <a:r>
              <a:rPr lang="en-GB"/>
              <a:t>For this, IFC file format has been developed, which is a common standard for data models. </a:t>
            </a:r>
          </a:p>
          <a:p>
            <a:r>
              <a:rPr lang="en-GB"/>
              <a:t>Even if the same software is used in building and structural design, an IFC model of the designs must in any case be created if, for example, you want to incorporate electrical and HVAC designs in the same model.</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21</a:t>
            </a:fld>
            <a:endParaRPr lang="fi-FI"/>
          </a:p>
        </p:txBody>
      </p:sp>
      <p:sp>
        <p:nvSpPr>
          <p:cNvPr id="2" name="Alatunnisteen paikkamerkki 1">
            <a:extLst>
              <a:ext uri="{FF2B5EF4-FFF2-40B4-BE49-F238E27FC236}">
                <a16:creationId xmlns:a16="http://schemas.microsoft.com/office/drawing/2014/main" id="{0F49691A-15C8-E02A-9534-1F34B6BE635C}"/>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403803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p:nvPr/>
        </p:nvPicPr>
        <p:blipFill>
          <a:blip r:embed="rId2" cstate="print">
            <a:extLst>
              <a:ext uri="{28A0092B-C50C-407E-A947-70E740481C1C}">
                <a14:useLocalDpi xmlns:a14="http://schemas.microsoft.com/office/drawing/2010/main" val="0"/>
              </a:ext>
            </a:extLst>
          </a:blip>
          <a:stretch>
            <a:fillRect/>
          </a:stretch>
        </p:blipFill>
        <p:spPr>
          <a:xfrm>
            <a:off x="5185353" y="830994"/>
            <a:ext cx="6755627" cy="4909406"/>
          </a:xfrm>
          <a:prstGeom prst="rect">
            <a:avLst/>
          </a:prstGeom>
        </p:spPr>
      </p:pic>
      <p:sp>
        <p:nvSpPr>
          <p:cNvPr id="2" name="Otsikko 1">
            <a:extLst>
              <a:ext uri="{FF2B5EF4-FFF2-40B4-BE49-F238E27FC236}">
                <a16:creationId xmlns:a16="http://schemas.microsoft.com/office/drawing/2014/main" id="{8EA0E171-1C49-FE7A-E063-9A99322262CC}"/>
              </a:ext>
            </a:extLst>
          </p:cNvPr>
          <p:cNvSpPr>
            <a:spLocks noGrp="1"/>
          </p:cNvSpPr>
          <p:nvPr>
            <p:ph type="title"/>
          </p:nvPr>
        </p:nvSpPr>
        <p:spPr/>
        <p:txBody>
          <a:bodyPr/>
          <a:lstStyle/>
          <a:p>
            <a:r>
              <a:rPr lang="en-GB"/>
              <a:t>Design processes</a:t>
            </a:r>
          </a:p>
        </p:txBody>
      </p:sp>
      <p:sp>
        <p:nvSpPr>
          <p:cNvPr id="5" name="Sisällön paikkamerkki 4">
            <a:extLst>
              <a:ext uri="{FF2B5EF4-FFF2-40B4-BE49-F238E27FC236}">
                <a16:creationId xmlns:a16="http://schemas.microsoft.com/office/drawing/2014/main" id="{D88D75D4-163A-2CAA-BB88-1B4DDEDFCA99}"/>
              </a:ext>
            </a:extLst>
          </p:cNvPr>
          <p:cNvSpPr>
            <a:spLocks noGrp="1"/>
          </p:cNvSpPr>
          <p:nvPr>
            <p:ph idx="1"/>
          </p:nvPr>
        </p:nvSpPr>
        <p:spPr>
          <a:xfrm>
            <a:off x="838200" y="1825625"/>
            <a:ext cx="4459224" cy="4351338"/>
          </a:xfrm>
        </p:spPr>
        <p:txBody>
          <a:bodyPr>
            <a:normAutofit fontScale="92500" lnSpcReduction="20000"/>
          </a:bodyPr>
          <a:lstStyle/>
          <a:p>
            <a:r>
              <a:rPr lang="en-GB" sz="2400"/>
              <a:t>Key designs from manufacturing point of view include component and assembly drawings with their details for the units and building components to be produced. </a:t>
            </a:r>
          </a:p>
          <a:p>
            <a:r>
              <a:rPr lang="en-GB" sz="2400"/>
              <a:t>Having access to installation drawings and details in the manufacturing stage is also advisable as, if necessary, they can be used to check such issues as how the units are joined to other structural components. </a:t>
            </a:r>
          </a:p>
          <a:p>
            <a:r>
              <a:rPr lang="en-GB" sz="2400"/>
              <a:t>Master plans are usually not needed in the manufacturing and installation stages.</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22</a:t>
            </a:fld>
            <a:endParaRPr lang="fi-FI"/>
          </a:p>
        </p:txBody>
      </p:sp>
      <p:sp>
        <p:nvSpPr>
          <p:cNvPr id="3" name="Alatunnisteen paikkamerkki 2">
            <a:extLst>
              <a:ext uri="{FF2B5EF4-FFF2-40B4-BE49-F238E27FC236}">
                <a16:creationId xmlns:a16="http://schemas.microsoft.com/office/drawing/2014/main" id="{0B362BD6-F9D4-7C2D-2C47-D7045C3B03FD}"/>
              </a:ext>
            </a:extLst>
          </p:cNvPr>
          <p:cNvSpPr>
            <a:spLocks noGrp="1"/>
          </p:cNvSpPr>
          <p:nvPr>
            <p:ph type="ftr" sz="quarter" idx="3"/>
          </p:nvPr>
        </p:nvSpPr>
        <p:spPr/>
        <p:txBody>
          <a:bodyPr/>
          <a:lstStyle/>
          <a:p>
            <a:r>
              <a:rPr lang="en-GB"/>
              <a:t>Industrial prefabrication</a:t>
            </a:r>
          </a:p>
        </p:txBody>
      </p:sp>
      <p:sp>
        <p:nvSpPr>
          <p:cNvPr id="7" name="Otsikko 1">
            <a:extLst>
              <a:ext uri="{FF2B5EF4-FFF2-40B4-BE49-F238E27FC236}">
                <a16:creationId xmlns:a16="http://schemas.microsoft.com/office/drawing/2014/main" id="{8EA0E171-1C49-FE7A-E063-9A99322262CC}"/>
              </a:ext>
            </a:extLst>
          </p:cNvPr>
          <p:cNvSpPr txBox="1">
            <a:spLocks/>
          </p:cNvSpPr>
          <p:nvPr/>
        </p:nvSpPr>
        <p:spPr>
          <a:xfrm>
            <a:off x="5495279" y="1117600"/>
            <a:ext cx="6285390" cy="58346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800" dirty="0">
                <a:latin typeface="Arial Narrow" panose="020B0606020202030204" pitchFamily="34" charset="0"/>
              </a:rPr>
              <a:t>A workable file format for transmitting the solid model between  programs can usually be found</a:t>
            </a:r>
          </a:p>
        </p:txBody>
      </p:sp>
    </p:spTree>
    <p:extLst>
      <p:ext uri="{BB962C8B-B14F-4D97-AF65-F5344CB8AC3E}">
        <p14:creationId xmlns:p14="http://schemas.microsoft.com/office/powerpoint/2010/main" val="427398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1556044-779A-3947-B792-329DECB28F86}"/>
              </a:ext>
            </a:extLst>
          </p:cNvPr>
          <p:cNvSpPr>
            <a:spLocks noGrp="1"/>
          </p:cNvSpPr>
          <p:nvPr>
            <p:ph type="title"/>
          </p:nvPr>
        </p:nvSpPr>
        <p:spPr/>
        <p:txBody>
          <a:bodyPr/>
          <a:lstStyle/>
          <a:p>
            <a:r>
              <a:rPr lang="en-GB"/>
              <a:t>Cost estimates and schedule</a:t>
            </a:r>
          </a:p>
        </p:txBody>
      </p:sp>
      <p:sp>
        <p:nvSpPr>
          <p:cNvPr id="5" name="Sisällön paikkamerkki 4">
            <a:extLst>
              <a:ext uri="{FF2B5EF4-FFF2-40B4-BE49-F238E27FC236}">
                <a16:creationId xmlns:a16="http://schemas.microsoft.com/office/drawing/2014/main" id="{B4ACE197-672C-2E5A-BB8E-CCFC70EC00AA}"/>
              </a:ext>
            </a:extLst>
          </p:cNvPr>
          <p:cNvSpPr>
            <a:spLocks noGrp="1"/>
          </p:cNvSpPr>
          <p:nvPr>
            <p:ph idx="1"/>
          </p:nvPr>
        </p:nvSpPr>
        <p:spPr/>
        <p:txBody>
          <a:bodyPr>
            <a:normAutofit/>
          </a:bodyPr>
          <a:lstStyle/>
          <a:p>
            <a:r>
              <a:rPr lang="en-GB" sz="2400"/>
              <a:t>Many building design programs are already so advanced that they automatically produce comprehensive input data for quantity surveillance. </a:t>
            </a:r>
          </a:p>
          <a:p>
            <a:r>
              <a:rPr lang="en-GB" sz="2400"/>
              <a:t>Off-the-shelf programs are available for cost calculations. If you wish to have a tailored template for cost calculations, creating it in a spreadsheet program is relatively easy.</a:t>
            </a:r>
          </a:p>
          <a:p>
            <a:r>
              <a:rPr lang="en-GB" sz="2400"/>
              <a:t>Key points in the schedule are the time required for the manufacturing process, completion date of designs and the agreed delivery dates. </a:t>
            </a:r>
          </a:p>
          <a:p>
            <a:r>
              <a:rPr lang="en-GB" sz="2400"/>
              <a:t>These aspects must be coordinated to be able to keep to the schedule in production operations.</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23</a:t>
            </a:fld>
            <a:endParaRPr lang="fi-FI"/>
          </a:p>
        </p:txBody>
      </p:sp>
      <p:sp>
        <p:nvSpPr>
          <p:cNvPr id="2" name="Alatunnisteen paikkamerkki 1">
            <a:extLst>
              <a:ext uri="{FF2B5EF4-FFF2-40B4-BE49-F238E27FC236}">
                <a16:creationId xmlns:a16="http://schemas.microsoft.com/office/drawing/2014/main" id="{7BD85963-9AC4-5BEB-F881-E61C6B883358}"/>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79699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81A002-BCB8-2C89-BCCE-05C3F230F7B4}"/>
              </a:ext>
            </a:extLst>
          </p:cNvPr>
          <p:cNvSpPr>
            <a:spLocks noGrp="1"/>
          </p:cNvSpPr>
          <p:nvPr>
            <p:ph type="title"/>
          </p:nvPr>
        </p:nvSpPr>
        <p:spPr/>
        <p:txBody>
          <a:bodyPr/>
          <a:lstStyle/>
          <a:p>
            <a:r>
              <a:rPr lang="en-GB"/>
              <a:t>Importing design files into production</a:t>
            </a:r>
          </a:p>
        </p:txBody>
      </p:sp>
      <p:sp>
        <p:nvSpPr>
          <p:cNvPr id="6" name="Sisällön paikkamerkki 5">
            <a:extLst>
              <a:ext uri="{FF2B5EF4-FFF2-40B4-BE49-F238E27FC236}">
                <a16:creationId xmlns:a16="http://schemas.microsoft.com/office/drawing/2014/main" id="{F811E63F-6E67-7AE8-DEF3-7044E2F7AA29}"/>
              </a:ext>
            </a:extLst>
          </p:cNvPr>
          <p:cNvSpPr>
            <a:spLocks noGrp="1"/>
          </p:cNvSpPr>
          <p:nvPr>
            <p:ph idx="1"/>
          </p:nvPr>
        </p:nvSpPr>
        <p:spPr>
          <a:xfrm>
            <a:off x="838200" y="1825625"/>
            <a:ext cx="5332792" cy="4351338"/>
          </a:xfrm>
        </p:spPr>
        <p:txBody>
          <a:bodyPr>
            <a:normAutofit/>
          </a:bodyPr>
          <a:lstStyle/>
          <a:p>
            <a:r>
              <a:rPr lang="en-GB" sz="2400"/>
              <a:t>The files, drawings and other documents needed in production depend on the factory process the plant is using. </a:t>
            </a:r>
          </a:p>
          <a:p>
            <a:r>
              <a:rPr lang="en-GB" sz="2400"/>
              <a:t>For example, at a unit factory which manufactures components using a traditional production line where the units are assembled using manual tools and the unit moves from one work stage to the next on a roller bed, the manufacturing takes place following drawings.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24</a:t>
            </a:fld>
            <a:endParaRPr lang="fi-FI"/>
          </a:p>
        </p:txBody>
      </p:sp>
      <p:pic>
        <p:nvPicPr>
          <p:cNvPr id="5" name="Kuva 4">
            <a:extLst>
              <a:ext uri="{FF2B5EF4-FFF2-40B4-BE49-F238E27FC236}">
                <a16:creationId xmlns:a16="http://schemas.microsoft.com/office/drawing/2014/main" id="{A72ED46B-C492-4978-A1E5-C0348062843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099943" y="1412874"/>
            <a:ext cx="5481830" cy="4585991"/>
          </a:xfrm>
          <a:prstGeom prst="rect">
            <a:avLst/>
          </a:prstGeom>
        </p:spPr>
      </p:pic>
      <p:sp>
        <p:nvSpPr>
          <p:cNvPr id="3" name="Alatunnisteen paikkamerkki 2">
            <a:extLst>
              <a:ext uri="{FF2B5EF4-FFF2-40B4-BE49-F238E27FC236}">
                <a16:creationId xmlns:a16="http://schemas.microsoft.com/office/drawing/2014/main" id="{A758144F-A5C2-37D8-98F7-5A7F17D01052}"/>
              </a:ext>
            </a:extLst>
          </p:cNvPr>
          <p:cNvSpPr>
            <a:spLocks noGrp="1"/>
          </p:cNvSpPr>
          <p:nvPr>
            <p:ph type="ftr" sz="quarter" idx="3"/>
          </p:nvPr>
        </p:nvSpPr>
        <p:spPr/>
        <p:txBody>
          <a:bodyPr/>
          <a:lstStyle/>
          <a:p>
            <a:r>
              <a:rPr lang="en-GB"/>
              <a:t>Industrial prefabrication</a:t>
            </a:r>
          </a:p>
        </p:txBody>
      </p:sp>
      <p:sp>
        <p:nvSpPr>
          <p:cNvPr id="7" name="Otsikko 1">
            <a:extLst>
              <a:ext uri="{FF2B5EF4-FFF2-40B4-BE49-F238E27FC236}">
                <a16:creationId xmlns:a16="http://schemas.microsoft.com/office/drawing/2014/main" id="{8EA0E171-1C49-FE7A-E063-9A99322262CC}"/>
              </a:ext>
            </a:extLst>
          </p:cNvPr>
          <p:cNvSpPr txBox="1">
            <a:spLocks/>
          </p:cNvSpPr>
          <p:nvPr/>
        </p:nvSpPr>
        <p:spPr>
          <a:xfrm>
            <a:off x="5983756" y="1312943"/>
            <a:ext cx="2842610" cy="33458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600" baseline="-25000" dirty="0">
                <a:latin typeface="Arial Narrow" panose="020B0606020202030204" pitchFamily="34" charset="0"/>
              </a:rPr>
              <a:t>Wall element SE1,4 pieces</a:t>
            </a:r>
          </a:p>
        </p:txBody>
      </p:sp>
    </p:spTree>
    <p:extLst>
      <p:ext uri="{BB962C8B-B14F-4D97-AF65-F5344CB8AC3E}">
        <p14:creationId xmlns:p14="http://schemas.microsoft.com/office/powerpoint/2010/main" val="3275596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6101E1-BC94-A73B-2961-E3DEB293C3ED}"/>
              </a:ext>
            </a:extLst>
          </p:cNvPr>
          <p:cNvSpPr>
            <a:spLocks noGrp="1"/>
          </p:cNvSpPr>
          <p:nvPr>
            <p:ph type="title"/>
          </p:nvPr>
        </p:nvSpPr>
        <p:spPr/>
        <p:txBody>
          <a:bodyPr/>
          <a:lstStyle/>
          <a:p>
            <a:r>
              <a:rPr lang="en-GB"/>
              <a:t>Importing design files into production</a:t>
            </a:r>
          </a:p>
        </p:txBody>
      </p:sp>
      <p:sp>
        <p:nvSpPr>
          <p:cNvPr id="5" name="Sisällön paikkamerkki 4">
            <a:extLst>
              <a:ext uri="{FF2B5EF4-FFF2-40B4-BE49-F238E27FC236}">
                <a16:creationId xmlns:a16="http://schemas.microsoft.com/office/drawing/2014/main" id="{7A4F13AE-0A8B-A070-FB00-56398231CE83}"/>
              </a:ext>
            </a:extLst>
          </p:cNvPr>
          <p:cNvSpPr>
            <a:spLocks noGrp="1"/>
          </p:cNvSpPr>
          <p:nvPr>
            <p:ph idx="1"/>
          </p:nvPr>
        </p:nvSpPr>
        <p:spPr/>
        <p:txBody>
          <a:bodyPr/>
          <a:lstStyle/>
          <a:p>
            <a:r>
              <a:rPr lang="en-GB" dirty="0"/>
              <a:t>If the manufacturing process is fully automated, 3D modelling is used in computer-controlled manufacturing. </a:t>
            </a:r>
          </a:p>
          <a:p>
            <a:r>
              <a:rPr lang="en-GB" dirty="0"/>
              <a:t>At most production plants manufacturing timber structures, some functions have been automated and others are completed based on drawings.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25</a:t>
            </a:fld>
            <a:endParaRPr lang="fi-FI"/>
          </a:p>
        </p:txBody>
      </p:sp>
      <p:sp>
        <p:nvSpPr>
          <p:cNvPr id="3" name="Alatunnisteen paikkamerkki 2">
            <a:extLst>
              <a:ext uri="{FF2B5EF4-FFF2-40B4-BE49-F238E27FC236}">
                <a16:creationId xmlns:a16="http://schemas.microsoft.com/office/drawing/2014/main" id="{DF297ED2-837F-5DFB-0E27-DCD8983E26C4}"/>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788653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92F47B-7182-0854-28B0-CE1B360BA76D}"/>
              </a:ext>
            </a:extLst>
          </p:cNvPr>
          <p:cNvSpPr>
            <a:spLocks noGrp="1"/>
          </p:cNvSpPr>
          <p:nvPr>
            <p:ph type="title"/>
          </p:nvPr>
        </p:nvSpPr>
        <p:spPr/>
        <p:txBody>
          <a:bodyPr/>
          <a:lstStyle/>
          <a:p>
            <a:r>
              <a:rPr lang="en-GB"/>
              <a:t>Importing design files into production</a:t>
            </a:r>
          </a:p>
        </p:txBody>
      </p:sp>
      <p:sp>
        <p:nvSpPr>
          <p:cNvPr id="4" name="Sisällön paikkamerkki 3">
            <a:extLst>
              <a:ext uri="{FF2B5EF4-FFF2-40B4-BE49-F238E27FC236}">
                <a16:creationId xmlns:a16="http://schemas.microsoft.com/office/drawing/2014/main" id="{ACB21269-6ADF-A223-3E1B-1E7EDD061A16}"/>
              </a:ext>
            </a:extLst>
          </p:cNvPr>
          <p:cNvSpPr>
            <a:spLocks noGrp="1"/>
          </p:cNvSpPr>
          <p:nvPr>
            <p:ph idx="1"/>
          </p:nvPr>
        </p:nvSpPr>
        <p:spPr/>
        <p:txBody>
          <a:bodyPr/>
          <a:lstStyle/>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26</a:t>
            </a:fld>
            <a:endParaRPr lang="fi-FI"/>
          </a:p>
        </p:txBody>
      </p:sp>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210" y="1753516"/>
            <a:ext cx="6769295" cy="4233035"/>
          </a:xfrm>
          <a:prstGeom prst="rect">
            <a:avLst/>
          </a:prstGeom>
        </p:spPr>
      </p:pic>
      <p:sp>
        <p:nvSpPr>
          <p:cNvPr id="5" name="Suorakulmio 4"/>
          <p:cNvSpPr/>
          <p:nvPr/>
        </p:nvSpPr>
        <p:spPr>
          <a:xfrm>
            <a:off x="7911802" y="1975615"/>
            <a:ext cx="3264568" cy="4044184"/>
          </a:xfrm>
          <a:prstGeom prst="rect">
            <a:avLst/>
          </a:prstGeom>
        </p:spPr>
        <p:txBody>
          <a:bodyPr wrap="square">
            <a:spAutoFit/>
          </a:bodyPr>
          <a:lstStyle/>
          <a:p>
            <a:pPr>
              <a:lnSpc>
                <a:spcPct val="107000"/>
              </a:lnSpc>
              <a:spcAft>
                <a:spcPts val="600"/>
              </a:spcAft>
            </a:pPr>
            <a:r>
              <a:rPr lang="en-GB" sz="2000" i="1" dirty="0">
                <a:latin typeface="Calibri" panose="020F0502020204030204" pitchFamily="34" charset="0"/>
                <a:ea typeface="Times New Roman" panose="02020603050405020304" pitchFamily="18" charset="0"/>
                <a:cs typeface="Times New Roman" panose="02020603050405020304" pitchFamily="18" charset="0"/>
              </a:rPr>
              <a:t>When different programs are used in design work, file format conversion is needed when the file is imported into production. If designs were produced in the same software, no conversion is needed. This speeds up the design work. It should also be noted that all properties are not necessarily imported from one file format to another.</a:t>
            </a:r>
          </a:p>
        </p:txBody>
      </p:sp>
      <p:sp>
        <p:nvSpPr>
          <p:cNvPr id="3" name="Alatunnisteen paikkamerkki 2">
            <a:extLst>
              <a:ext uri="{FF2B5EF4-FFF2-40B4-BE49-F238E27FC236}">
                <a16:creationId xmlns:a16="http://schemas.microsoft.com/office/drawing/2014/main" id="{436E9ADB-5EFA-8DD6-9732-11C4B423DDB3}"/>
              </a:ext>
            </a:extLst>
          </p:cNvPr>
          <p:cNvSpPr>
            <a:spLocks noGrp="1"/>
          </p:cNvSpPr>
          <p:nvPr>
            <p:ph type="ftr" sz="quarter" idx="3"/>
          </p:nvPr>
        </p:nvSpPr>
        <p:spPr/>
        <p:txBody>
          <a:bodyPr/>
          <a:lstStyle/>
          <a:p>
            <a:r>
              <a:rPr lang="en-GB"/>
              <a:t>Industrial prefabrication</a:t>
            </a:r>
          </a:p>
        </p:txBody>
      </p:sp>
      <p:sp>
        <p:nvSpPr>
          <p:cNvPr id="8" name="Alatunnisteen paikkamerkki 2">
            <a:extLst>
              <a:ext uri="{FF2B5EF4-FFF2-40B4-BE49-F238E27FC236}">
                <a16:creationId xmlns:a16="http://schemas.microsoft.com/office/drawing/2014/main" id="{FCC959EF-DC48-D6FD-8736-9ED2BF9B9190}"/>
              </a:ext>
            </a:extLst>
          </p:cNvPr>
          <p:cNvSpPr txBox="1">
            <a:spLocks/>
          </p:cNvSpPr>
          <p:nvPr/>
        </p:nvSpPr>
        <p:spPr>
          <a:xfrm>
            <a:off x="1012794" y="1762797"/>
            <a:ext cx="7076438"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a:solidFill>
                  <a:srgbClr val="000000"/>
                </a:solidFill>
              </a:rPr>
              <a:t>Information flow from design to production</a:t>
            </a:r>
          </a:p>
        </p:txBody>
      </p:sp>
      <p:sp>
        <p:nvSpPr>
          <p:cNvPr id="9" name="Alatunnisteen paikkamerkki 2">
            <a:extLst>
              <a:ext uri="{FF2B5EF4-FFF2-40B4-BE49-F238E27FC236}">
                <a16:creationId xmlns:a16="http://schemas.microsoft.com/office/drawing/2014/main" id="{FCC959EF-DC48-D6FD-8736-9ED2BF9B9190}"/>
              </a:ext>
            </a:extLst>
          </p:cNvPr>
          <p:cNvSpPr txBox="1">
            <a:spLocks/>
          </p:cNvSpPr>
          <p:nvPr/>
        </p:nvSpPr>
        <p:spPr>
          <a:xfrm>
            <a:off x="4080089" y="2512168"/>
            <a:ext cx="1512841" cy="488484"/>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00">
                <a:solidFill>
                  <a:schemeClr val="bg1"/>
                </a:solidFill>
              </a:rPr>
              <a:t>File format conversion</a:t>
            </a:r>
          </a:p>
        </p:txBody>
      </p:sp>
      <p:sp>
        <p:nvSpPr>
          <p:cNvPr id="10" name="Alatunnisteen paikkamerkki 2">
            <a:extLst>
              <a:ext uri="{FF2B5EF4-FFF2-40B4-BE49-F238E27FC236}">
                <a16:creationId xmlns:a16="http://schemas.microsoft.com/office/drawing/2014/main" id="{FCC959EF-DC48-D6FD-8736-9ED2BF9B9190}"/>
              </a:ext>
            </a:extLst>
          </p:cNvPr>
          <p:cNvSpPr txBox="1">
            <a:spLocks/>
          </p:cNvSpPr>
          <p:nvPr/>
        </p:nvSpPr>
        <p:spPr>
          <a:xfrm>
            <a:off x="4161067" y="4001294"/>
            <a:ext cx="1512841" cy="488484"/>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00">
                <a:solidFill>
                  <a:schemeClr val="bg1"/>
                </a:solidFill>
              </a:rPr>
              <a:t>File format conversion</a:t>
            </a:r>
          </a:p>
        </p:txBody>
      </p:sp>
      <p:sp>
        <p:nvSpPr>
          <p:cNvPr id="11" name="Alatunnisteen paikkamerkki 2">
            <a:extLst>
              <a:ext uri="{FF2B5EF4-FFF2-40B4-BE49-F238E27FC236}">
                <a16:creationId xmlns:a16="http://schemas.microsoft.com/office/drawing/2014/main" id="{FCC959EF-DC48-D6FD-8736-9ED2BF9B9190}"/>
              </a:ext>
            </a:extLst>
          </p:cNvPr>
          <p:cNvSpPr txBox="1">
            <a:spLocks/>
          </p:cNvSpPr>
          <p:nvPr/>
        </p:nvSpPr>
        <p:spPr>
          <a:xfrm>
            <a:off x="2086214" y="2964511"/>
            <a:ext cx="1512841" cy="488484"/>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00">
                <a:solidFill>
                  <a:schemeClr val="bg1"/>
                </a:solidFill>
              </a:rPr>
              <a:t>ARK</a:t>
            </a:r>
          </a:p>
        </p:txBody>
      </p:sp>
      <p:sp>
        <p:nvSpPr>
          <p:cNvPr id="12" name="Alatunnisteen paikkamerkki 2">
            <a:extLst>
              <a:ext uri="{FF2B5EF4-FFF2-40B4-BE49-F238E27FC236}">
                <a16:creationId xmlns:a16="http://schemas.microsoft.com/office/drawing/2014/main" id="{FCC959EF-DC48-D6FD-8736-9ED2BF9B9190}"/>
              </a:ext>
            </a:extLst>
          </p:cNvPr>
          <p:cNvSpPr txBox="1">
            <a:spLocks/>
          </p:cNvSpPr>
          <p:nvPr/>
        </p:nvSpPr>
        <p:spPr>
          <a:xfrm>
            <a:off x="2174989" y="4961988"/>
            <a:ext cx="1512841" cy="488484"/>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00">
                <a:solidFill>
                  <a:schemeClr val="bg1"/>
                </a:solidFill>
              </a:rPr>
              <a:t>CNV</a:t>
            </a:r>
          </a:p>
        </p:txBody>
      </p:sp>
      <p:sp>
        <p:nvSpPr>
          <p:cNvPr id="13" name="Alatunnisteen paikkamerkki 2">
            <a:extLst>
              <a:ext uri="{FF2B5EF4-FFF2-40B4-BE49-F238E27FC236}">
                <a16:creationId xmlns:a16="http://schemas.microsoft.com/office/drawing/2014/main" id="{FCC959EF-DC48-D6FD-8736-9ED2BF9B9190}"/>
              </a:ext>
            </a:extLst>
          </p:cNvPr>
          <p:cNvSpPr txBox="1">
            <a:spLocks/>
          </p:cNvSpPr>
          <p:nvPr/>
        </p:nvSpPr>
        <p:spPr>
          <a:xfrm>
            <a:off x="6027019" y="2965360"/>
            <a:ext cx="1512841" cy="488484"/>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00" dirty="0">
                <a:solidFill>
                  <a:schemeClr val="bg1"/>
                </a:solidFill>
              </a:rPr>
              <a:t>RAK</a:t>
            </a:r>
          </a:p>
        </p:txBody>
      </p:sp>
      <p:sp>
        <p:nvSpPr>
          <p:cNvPr id="14" name="Alatunnisteen paikkamerkki 2">
            <a:extLst>
              <a:ext uri="{FF2B5EF4-FFF2-40B4-BE49-F238E27FC236}">
                <a16:creationId xmlns:a16="http://schemas.microsoft.com/office/drawing/2014/main" id="{FCC959EF-DC48-D6FD-8736-9ED2BF9B9190}"/>
              </a:ext>
            </a:extLst>
          </p:cNvPr>
          <p:cNvSpPr txBox="1">
            <a:spLocks/>
          </p:cNvSpPr>
          <p:nvPr/>
        </p:nvSpPr>
        <p:spPr>
          <a:xfrm>
            <a:off x="5964872" y="4882090"/>
            <a:ext cx="1512841" cy="488484"/>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00">
                <a:solidFill>
                  <a:schemeClr val="bg1"/>
                </a:solidFill>
              </a:rPr>
              <a:t>CAM</a:t>
            </a:r>
          </a:p>
        </p:txBody>
      </p:sp>
    </p:spTree>
    <p:extLst>
      <p:ext uri="{BB962C8B-B14F-4D97-AF65-F5344CB8AC3E}">
        <p14:creationId xmlns:p14="http://schemas.microsoft.com/office/powerpoint/2010/main" val="172292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C3318C6-5C64-0263-63AD-E75AC8455CBD}"/>
              </a:ext>
            </a:extLst>
          </p:cNvPr>
          <p:cNvSpPr>
            <a:spLocks noGrp="1"/>
          </p:cNvSpPr>
          <p:nvPr>
            <p:ph type="title"/>
          </p:nvPr>
        </p:nvSpPr>
        <p:spPr/>
        <p:txBody>
          <a:bodyPr/>
          <a:lstStyle/>
          <a:p>
            <a:r>
              <a:rPr lang="en-GB"/>
              <a:t>Quality assurance</a:t>
            </a:r>
          </a:p>
        </p:txBody>
      </p:sp>
      <p:sp>
        <p:nvSpPr>
          <p:cNvPr id="5" name="Sisällön paikkamerkki 4">
            <a:extLst>
              <a:ext uri="{FF2B5EF4-FFF2-40B4-BE49-F238E27FC236}">
                <a16:creationId xmlns:a16="http://schemas.microsoft.com/office/drawing/2014/main" id="{7D5AD6A6-4218-7F68-E61F-27FCE4A6039E}"/>
              </a:ext>
            </a:extLst>
          </p:cNvPr>
          <p:cNvSpPr>
            <a:spLocks noGrp="1"/>
          </p:cNvSpPr>
          <p:nvPr>
            <p:ph idx="1"/>
          </p:nvPr>
        </p:nvSpPr>
        <p:spPr/>
        <p:txBody>
          <a:bodyPr>
            <a:normAutofit/>
          </a:bodyPr>
          <a:lstStyle/>
          <a:p>
            <a:r>
              <a:rPr lang="en-GB"/>
              <a:t>Quality assurance is part of each manufacturing stage. </a:t>
            </a:r>
          </a:p>
          <a:p>
            <a:r>
              <a:rPr lang="en-GB"/>
              <a:t>In case of units, at least the main dimensions and locations of openings are checked. For building elements, all main dimensions are also checked, as well as other dimensions critical for installation. </a:t>
            </a:r>
          </a:p>
          <a:p>
            <a:r>
              <a:rPr lang="en-GB"/>
              <a:t>Building elements are also inspected visually to ensure that the product is as designed and that its quality is good enough for the intended use. </a:t>
            </a:r>
          </a:p>
          <a:p>
            <a:r>
              <a:rPr lang="en-GB"/>
              <a:t>In case of load-bearing structural components, their correspondence to the design strength grade and the use of design dimensions in manufacturing must also be verified.</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27</a:t>
            </a:fld>
            <a:endParaRPr lang="fi-FI"/>
          </a:p>
        </p:txBody>
      </p:sp>
      <p:sp>
        <p:nvSpPr>
          <p:cNvPr id="2" name="Alatunnisteen paikkamerkki 1">
            <a:extLst>
              <a:ext uri="{FF2B5EF4-FFF2-40B4-BE49-F238E27FC236}">
                <a16:creationId xmlns:a16="http://schemas.microsoft.com/office/drawing/2014/main" id="{1A77A16D-8F91-EF9C-04EA-BC1B72309878}"/>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48335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C71A2D-780A-DF69-DCEE-E18DBEBBF456}"/>
              </a:ext>
            </a:extLst>
          </p:cNvPr>
          <p:cNvSpPr>
            <a:spLocks noGrp="1"/>
          </p:cNvSpPr>
          <p:nvPr>
            <p:ph type="title"/>
          </p:nvPr>
        </p:nvSpPr>
        <p:spPr/>
        <p:txBody>
          <a:bodyPr/>
          <a:lstStyle/>
          <a:p>
            <a:r>
              <a:rPr lang="en-GB"/>
              <a:t>Logistics</a:t>
            </a:r>
          </a:p>
        </p:txBody>
      </p:sp>
      <p:sp>
        <p:nvSpPr>
          <p:cNvPr id="5" name="Sisällön paikkamerkki 4">
            <a:extLst>
              <a:ext uri="{FF2B5EF4-FFF2-40B4-BE49-F238E27FC236}">
                <a16:creationId xmlns:a16="http://schemas.microsoft.com/office/drawing/2014/main" id="{F048B3AB-4C97-9287-05DD-C317E800E178}"/>
              </a:ext>
            </a:extLst>
          </p:cNvPr>
          <p:cNvSpPr>
            <a:spLocks noGrp="1"/>
          </p:cNvSpPr>
          <p:nvPr>
            <p:ph idx="1"/>
          </p:nvPr>
        </p:nvSpPr>
        <p:spPr/>
        <p:txBody>
          <a:bodyPr>
            <a:normAutofit lnSpcReduction="10000"/>
          </a:bodyPr>
          <a:lstStyle/>
          <a:p>
            <a:r>
              <a:rPr lang="en-GB"/>
              <a:t>Once the building elements and units have been completed, they are loaded for transport to site. </a:t>
            </a:r>
          </a:p>
          <a:p>
            <a:r>
              <a:rPr lang="en-GB"/>
              <a:t>The units and other elements are packaged and protected against soiling and damage in transport. </a:t>
            </a:r>
          </a:p>
          <a:p>
            <a:r>
              <a:rPr lang="en-GB"/>
              <a:t>They are loaded following a loading diagram, which is in most cases drawn up by the unit designer. </a:t>
            </a:r>
          </a:p>
          <a:p>
            <a:r>
              <a:rPr lang="en-GB"/>
              <a:t>The basic principle in loading units is that they can be unloaded at site in the order of installation without intermediate storage. </a:t>
            </a:r>
          </a:p>
          <a:p>
            <a:r>
              <a:rPr lang="en-GB"/>
              <a:t>Consequently, the transport vehicles to be used must be already known in the design stage.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28</a:t>
            </a:fld>
            <a:endParaRPr lang="fi-FI"/>
          </a:p>
        </p:txBody>
      </p:sp>
      <p:sp>
        <p:nvSpPr>
          <p:cNvPr id="3" name="Alatunnisteen paikkamerkki 2">
            <a:extLst>
              <a:ext uri="{FF2B5EF4-FFF2-40B4-BE49-F238E27FC236}">
                <a16:creationId xmlns:a16="http://schemas.microsoft.com/office/drawing/2014/main" id="{6C78BA1D-0719-1EEE-EAD7-436C03CD5D14}"/>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4052029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29</a:t>
            </a:fld>
            <a:endParaRPr lang="fi-FI"/>
          </a:p>
        </p:txBody>
      </p:sp>
      <p:pic>
        <p:nvPicPr>
          <p:cNvPr id="5" name="Kuva 4"/>
          <p:cNvPicPr/>
          <p:nvPr/>
        </p:nvPicPr>
        <p:blipFill>
          <a:blip r:embed="rId2">
            <a:extLst>
              <a:ext uri="{28A0092B-C50C-407E-A947-70E740481C1C}">
                <a14:useLocalDpi xmlns:a14="http://schemas.microsoft.com/office/drawing/2010/main" val="0"/>
              </a:ext>
            </a:extLst>
          </a:blip>
          <a:srcRect/>
          <a:stretch/>
        </p:blipFill>
        <p:spPr>
          <a:xfrm>
            <a:off x="65580" y="68262"/>
            <a:ext cx="9224210" cy="6275388"/>
          </a:xfrm>
          <a:prstGeom prst="rect">
            <a:avLst/>
          </a:prstGeom>
        </p:spPr>
      </p:pic>
      <p:sp>
        <p:nvSpPr>
          <p:cNvPr id="2" name="Alatunnisteen paikkamerkki 1">
            <a:extLst>
              <a:ext uri="{FF2B5EF4-FFF2-40B4-BE49-F238E27FC236}">
                <a16:creationId xmlns:a16="http://schemas.microsoft.com/office/drawing/2014/main" id="{15107A65-C8B7-15E6-8865-60B3F7ABB380}"/>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89283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25"/>
          <p:cNvPicPr preferRelativeResize="0"/>
          <p:nvPr/>
        </p:nvPicPr>
        <p:blipFill rotWithShape="1">
          <a:blip r:embed="rId3">
            <a:alphaModFix/>
          </a:blip>
          <a:srcRect/>
          <a:stretch/>
        </p:blipFill>
        <p:spPr>
          <a:xfrm>
            <a:off x="325289" y="327216"/>
            <a:ext cx="11541422" cy="5717029"/>
          </a:xfrm>
          <a:prstGeom prst="rect">
            <a:avLst/>
          </a:prstGeom>
          <a:noFill/>
          <a:ln>
            <a:noFill/>
          </a:ln>
        </p:spPr>
      </p:pic>
      <p:sp>
        <p:nvSpPr>
          <p:cNvPr id="250" name="Google Shape;250;p25"/>
          <p:cNvSpPr txBox="1">
            <a:spLocks noGrp="1"/>
          </p:cNvSpPr>
          <p:nvPr>
            <p:ph type="ctrTitle"/>
          </p:nvPr>
        </p:nvSpPr>
        <p:spPr>
          <a:xfrm>
            <a:off x="1524000" y="152747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dirty="0"/>
              <a:t>Industrial prefabrication and CAM manufacturing</a:t>
            </a:r>
          </a:p>
        </p:txBody>
      </p:sp>
      <p:sp>
        <p:nvSpPr>
          <p:cNvPr id="251" name="Google Shape;251;p25"/>
          <p:cNvSpPr txBox="1">
            <a:spLocks noGrp="1"/>
          </p:cNvSpPr>
          <p:nvPr>
            <p:ph type="subTitle" idx="1"/>
          </p:nvPr>
        </p:nvSpPr>
        <p:spPr>
          <a:xfrm>
            <a:off x="1524000" y="400715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normAutofit fontScale="90000"/>
          </a:bodyPr>
          <a:lstStyle/>
          <a:p>
            <a:r>
              <a:rPr lang="en-GB"/>
              <a:t>Use of automated production lines in industrial wood construction</a:t>
            </a:r>
          </a:p>
        </p:txBody>
      </p:sp>
    </p:spTree>
    <p:extLst>
      <p:ext uri="{BB962C8B-B14F-4D97-AF65-F5344CB8AC3E}">
        <p14:creationId xmlns:p14="http://schemas.microsoft.com/office/powerpoint/2010/main" val="624874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07CBC91-9762-C60A-95EA-56E823E268CD}"/>
              </a:ext>
            </a:extLst>
          </p:cNvPr>
          <p:cNvSpPr>
            <a:spLocks noGrp="1"/>
          </p:cNvSpPr>
          <p:nvPr>
            <p:ph type="title"/>
          </p:nvPr>
        </p:nvSpPr>
        <p:spPr/>
        <p:txBody>
          <a:bodyPr/>
          <a:lstStyle/>
          <a:p>
            <a:r>
              <a:rPr lang="en-GB"/>
              <a:t>Production technology</a:t>
            </a:r>
          </a:p>
        </p:txBody>
      </p:sp>
      <p:sp>
        <p:nvSpPr>
          <p:cNvPr id="5" name="Sisällön paikkamerkki 4">
            <a:extLst>
              <a:ext uri="{FF2B5EF4-FFF2-40B4-BE49-F238E27FC236}">
                <a16:creationId xmlns:a16="http://schemas.microsoft.com/office/drawing/2014/main" id="{70ADE57C-C7DA-0382-C994-1BCE607ECA25}"/>
              </a:ext>
            </a:extLst>
          </p:cNvPr>
          <p:cNvSpPr>
            <a:spLocks noGrp="1"/>
          </p:cNvSpPr>
          <p:nvPr>
            <p:ph idx="1"/>
          </p:nvPr>
        </p:nvSpPr>
        <p:spPr>
          <a:xfrm>
            <a:off x="838200" y="1825625"/>
            <a:ext cx="5437229" cy="4351338"/>
          </a:xfrm>
        </p:spPr>
        <p:txBody>
          <a:bodyPr>
            <a:normAutofit fontScale="92500" lnSpcReduction="10000"/>
          </a:bodyPr>
          <a:lstStyle/>
          <a:p>
            <a:r>
              <a:rPr lang="en-GB" sz="2600"/>
              <a:t>From production technology point of view, structural elements are manufactured in factory conditions either with manually controlled machine tools, including a band saw, radial cross-cut saw or ripper, or on automated machining lines. </a:t>
            </a:r>
          </a:p>
          <a:p>
            <a:r>
              <a:rPr lang="en-GB" sz="2600"/>
              <a:t>Automated machining lines today play an increasingly large role in the manufacture of such elements. </a:t>
            </a:r>
          </a:p>
          <a:p>
            <a:r>
              <a:rPr lang="en-GB" sz="2600"/>
              <a:t>A precondition for this is 3D modelling of the pieces to be machined already in the design stage of the structures.</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31</a:t>
            </a:fld>
            <a:endParaRPr lang="fi-FI"/>
          </a:p>
        </p:txBody>
      </p:sp>
      <p:pic>
        <p:nvPicPr>
          <p:cNvPr id="7" name="Kuva 6">
            <a:extLst>
              <a:ext uri="{FF2B5EF4-FFF2-40B4-BE49-F238E27FC236}">
                <a16:creationId xmlns:a16="http://schemas.microsoft.com/office/drawing/2014/main" id="{9FAB0225-A8F8-4EBA-B354-D6E5F0AC4F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5429" y="1430173"/>
            <a:ext cx="5723890" cy="1938655"/>
          </a:xfrm>
          <a:prstGeom prst="rect">
            <a:avLst/>
          </a:prstGeom>
          <a:noFill/>
          <a:ln>
            <a:noFill/>
          </a:ln>
        </p:spPr>
      </p:pic>
      <p:pic>
        <p:nvPicPr>
          <p:cNvPr id="11" name="Kuva 10">
            <a:extLst>
              <a:ext uri="{FF2B5EF4-FFF2-40B4-BE49-F238E27FC236}">
                <a16:creationId xmlns:a16="http://schemas.microsoft.com/office/drawing/2014/main" id="{3C64166F-74E1-4FE3-AD6F-61421CE88103}"/>
              </a:ext>
            </a:extLst>
          </p:cNvPr>
          <p:cNvPicPr/>
          <p:nvPr/>
        </p:nvPicPr>
        <p:blipFill>
          <a:blip r:embed="rId3"/>
          <a:stretch>
            <a:fillRect/>
          </a:stretch>
        </p:blipFill>
        <p:spPr>
          <a:xfrm>
            <a:off x="6275429" y="3786415"/>
            <a:ext cx="5731510" cy="2159000"/>
          </a:xfrm>
          <a:prstGeom prst="rect">
            <a:avLst/>
          </a:prstGeom>
        </p:spPr>
      </p:pic>
      <p:sp>
        <p:nvSpPr>
          <p:cNvPr id="2" name="Alatunnisteen paikkamerkki 1">
            <a:extLst>
              <a:ext uri="{FF2B5EF4-FFF2-40B4-BE49-F238E27FC236}">
                <a16:creationId xmlns:a16="http://schemas.microsoft.com/office/drawing/2014/main" id="{96DCD392-B3E1-5E84-67BB-5CA0D251DCB5}"/>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731809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02A19D5-D385-4921-A9B0-D34B0CD14C30}"/>
              </a:ext>
            </a:extLst>
          </p:cNvPr>
          <p:cNvSpPr>
            <a:spLocks noGrp="1"/>
          </p:cNvSpPr>
          <p:nvPr>
            <p:ph type="title"/>
          </p:nvPr>
        </p:nvSpPr>
        <p:spPr/>
        <p:txBody>
          <a:bodyPr/>
          <a:lstStyle/>
          <a:p>
            <a:r>
              <a:rPr lang="en-GB"/>
              <a:t>Production technology</a:t>
            </a:r>
          </a:p>
        </p:txBody>
      </p:sp>
      <p:sp>
        <p:nvSpPr>
          <p:cNvPr id="6" name="Sisällön paikkamerkki 5">
            <a:extLst>
              <a:ext uri="{FF2B5EF4-FFF2-40B4-BE49-F238E27FC236}">
                <a16:creationId xmlns:a16="http://schemas.microsoft.com/office/drawing/2014/main" id="{C399AF67-57CF-8278-11F8-B7FBDC809D48}"/>
              </a:ext>
            </a:extLst>
          </p:cNvPr>
          <p:cNvSpPr>
            <a:spLocks noGrp="1"/>
          </p:cNvSpPr>
          <p:nvPr>
            <p:ph idx="1"/>
          </p:nvPr>
        </p:nvSpPr>
        <p:spPr/>
        <p:txBody>
          <a:bodyPr/>
          <a:lstStyle/>
          <a:p>
            <a:r>
              <a:rPr lang="en-GB" sz="2400"/>
              <a:t>Column-and-beam type timber structures are actually a very old method of wood construction. As timber houses with framed structure and, in particular, unit structures became more widespread, this method fell out of use.</a:t>
            </a:r>
          </a:p>
          <a:p>
            <a:r>
              <a:rPr lang="en-GB" sz="2400"/>
              <a:t>As automated production lines have become more common, column-and-beam construction has been growing.</a:t>
            </a:r>
          </a:p>
          <a:p>
            <a:r>
              <a:rPr lang="en-GB" sz="2400"/>
              <a:t>In column-and-beam construction, the demanding machining accuracy of joint structures causes problems.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32</a:t>
            </a:fld>
            <a:endParaRPr lang="fi-FI"/>
          </a:p>
        </p:txBody>
      </p:sp>
      <p:pic>
        <p:nvPicPr>
          <p:cNvPr id="5" name="Kuva 4">
            <a:extLst>
              <a:ext uri="{FF2B5EF4-FFF2-40B4-BE49-F238E27FC236}">
                <a16:creationId xmlns:a16="http://schemas.microsoft.com/office/drawing/2014/main" id="{76415F37-5C69-4C48-BAA1-956827D613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223" y="4759164"/>
            <a:ext cx="5723890" cy="1938655"/>
          </a:xfrm>
          <a:prstGeom prst="rect">
            <a:avLst/>
          </a:prstGeom>
          <a:noFill/>
          <a:ln>
            <a:noFill/>
          </a:ln>
        </p:spPr>
      </p:pic>
      <p:sp>
        <p:nvSpPr>
          <p:cNvPr id="2" name="Alatunnisteen paikkamerkki 1">
            <a:extLst>
              <a:ext uri="{FF2B5EF4-FFF2-40B4-BE49-F238E27FC236}">
                <a16:creationId xmlns:a16="http://schemas.microsoft.com/office/drawing/2014/main" id="{9E5C053B-52A2-436B-2B07-9780C8E1C3B1}"/>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404415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4300083-F157-C127-A5A6-6C0D9A0073EF}"/>
              </a:ext>
            </a:extLst>
          </p:cNvPr>
          <p:cNvSpPr>
            <a:spLocks noGrp="1"/>
          </p:cNvSpPr>
          <p:nvPr>
            <p:ph type="title"/>
          </p:nvPr>
        </p:nvSpPr>
        <p:spPr/>
        <p:txBody>
          <a:bodyPr/>
          <a:lstStyle/>
          <a:p>
            <a:r>
              <a:rPr lang="en-GB"/>
              <a:t>Production technology</a:t>
            </a:r>
          </a:p>
        </p:txBody>
      </p:sp>
      <p:sp>
        <p:nvSpPr>
          <p:cNvPr id="5" name="Sisällön paikkamerkki 4">
            <a:extLst>
              <a:ext uri="{FF2B5EF4-FFF2-40B4-BE49-F238E27FC236}">
                <a16:creationId xmlns:a16="http://schemas.microsoft.com/office/drawing/2014/main" id="{86A1D06F-A008-656E-6FA1-E939558160F2}"/>
              </a:ext>
            </a:extLst>
          </p:cNvPr>
          <p:cNvSpPr>
            <a:spLocks noGrp="1"/>
          </p:cNvSpPr>
          <p:nvPr>
            <p:ph idx="1"/>
          </p:nvPr>
        </p:nvSpPr>
        <p:spPr/>
        <p:txBody>
          <a:bodyPr>
            <a:normAutofit/>
          </a:bodyPr>
          <a:lstStyle/>
          <a:p>
            <a:r>
              <a:rPr lang="en-GB"/>
              <a:t>Efficient work methods for manufacturing these joints could not previously be found in industrial wood construction. </a:t>
            </a:r>
          </a:p>
          <a:p>
            <a:r>
              <a:rPr lang="en-GB"/>
              <a:t>The strengths of many wood joint types have also not been officially defined. This is why designers and building supervision authorities cannot accurately assess their durability. </a:t>
            </a:r>
          </a:p>
          <a:p>
            <a:r>
              <a:rPr lang="en-GB"/>
              <a:t>Requirements of construction physics also cause problems, especially solutions for heat and moisture.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33</a:t>
            </a:fld>
            <a:endParaRPr lang="fi-FI"/>
          </a:p>
        </p:txBody>
      </p:sp>
      <p:sp>
        <p:nvSpPr>
          <p:cNvPr id="2" name="Alatunnisteen paikkamerkki 1">
            <a:extLst>
              <a:ext uri="{FF2B5EF4-FFF2-40B4-BE49-F238E27FC236}">
                <a16:creationId xmlns:a16="http://schemas.microsoft.com/office/drawing/2014/main" id="{8EF2F5C6-E13C-9F93-762F-35AD2DB5D9F4}"/>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861685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989C4D2-4D0D-F9DA-0235-802277CECB98}"/>
              </a:ext>
            </a:extLst>
          </p:cNvPr>
          <p:cNvSpPr>
            <a:spLocks noGrp="1"/>
          </p:cNvSpPr>
          <p:nvPr>
            <p:ph type="title"/>
          </p:nvPr>
        </p:nvSpPr>
        <p:spPr/>
        <p:txBody>
          <a:bodyPr/>
          <a:lstStyle/>
          <a:p>
            <a:r>
              <a:rPr lang="en-GB"/>
              <a:t>Production technology</a:t>
            </a:r>
          </a:p>
        </p:txBody>
      </p:sp>
      <p:sp>
        <p:nvSpPr>
          <p:cNvPr id="5" name="Sisällön paikkamerkki 4">
            <a:extLst>
              <a:ext uri="{FF2B5EF4-FFF2-40B4-BE49-F238E27FC236}">
                <a16:creationId xmlns:a16="http://schemas.microsoft.com/office/drawing/2014/main" id="{758B0658-0F14-E683-701E-93DFCB3205A0}"/>
              </a:ext>
            </a:extLst>
          </p:cNvPr>
          <p:cNvSpPr>
            <a:spLocks noGrp="1"/>
          </p:cNvSpPr>
          <p:nvPr>
            <p:ph idx="1"/>
          </p:nvPr>
        </p:nvSpPr>
        <p:spPr/>
        <p:txBody>
          <a:bodyPr>
            <a:normAutofit/>
          </a:bodyPr>
          <a:lstStyle/>
          <a:p>
            <a:r>
              <a:rPr lang="en-GB"/>
              <a:t>Thanks to advanced modern work methods and the impressive look of structures of this type, buildings with column-and-beam structure have again attracted interest. </a:t>
            </a:r>
          </a:p>
          <a:p>
            <a:r>
              <a:rPr lang="en-GB"/>
              <a:t>Traditional wood construction has made a comeback as old methods have been combined with machine tools equipped with modern technology. </a:t>
            </a:r>
          </a:p>
          <a:p>
            <a:r>
              <a:rPr lang="en-GB"/>
              <a:t>For joining components that were laboursome to cut in the olden days, 3D models can now be produced in CAD software, and the geometry created by it can be imported directly into the machine tool.</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34</a:t>
            </a:fld>
            <a:endParaRPr lang="fi-FI"/>
          </a:p>
        </p:txBody>
      </p:sp>
      <p:sp>
        <p:nvSpPr>
          <p:cNvPr id="2" name="Alatunnisteen paikkamerkki 1">
            <a:extLst>
              <a:ext uri="{FF2B5EF4-FFF2-40B4-BE49-F238E27FC236}">
                <a16:creationId xmlns:a16="http://schemas.microsoft.com/office/drawing/2014/main" id="{56D166F9-99C9-F898-9250-9B3B295EEB8D}"/>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793826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B3D9865-C70A-FB84-8B50-CDD2614EEEB7}"/>
              </a:ext>
            </a:extLst>
          </p:cNvPr>
          <p:cNvSpPr>
            <a:spLocks noGrp="1"/>
          </p:cNvSpPr>
          <p:nvPr>
            <p:ph type="title"/>
          </p:nvPr>
        </p:nvSpPr>
        <p:spPr/>
        <p:txBody>
          <a:bodyPr/>
          <a:lstStyle/>
          <a:p>
            <a:r>
              <a:rPr lang="en-GB"/>
              <a:t>Production technology</a:t>
            </a:r>
          </a:p>
        </p:txBody>
      </p:sp>
      <p:sp>
        <p:nvSpPr>
          <p:cNvPr id="7" name="Sisällön paikkamerkki 6">
            <a:extLst>
              <a:ext uri="{FF2B5EF4-FFF2-40B4-BE49-F238E27FC236}">
                <a16:creationId xmlns:a16="http://schemas.microsoft.com/office/drawing/2014/main" id="{F8DD878E-D11B-3C96-3C69-9BF9F94FB3BD}"/>
              </a:ext>
            </a:extLst>
          </p:cNvPr>
          <p:cNvSpPr>
            <a:spLocks noGrp="1"/>
          </p:cNvSpPr>
          <p:nvPr>
            <p:ph idx="1"/>
          </p:nvPr>
        </p:nvSpPr>
        <p:spPr>
          <a:xfrm>
            <a:off x="838200" y="1825625"/>
            <a:ext cx="5143214" cy="4351338"/>
          </a:xfrm>
        </p:spPr>
        <p:txBody>
          <a:bodyPr>
            <a:normAutofit fontScale="85000" lnSpcReduction="20000"/>
          </a:bodyPr>
          <a:lstStyle/>
          <a:p>
            <a:r>
              <a:rPr lang="en-GB" sz="2400"/>
              <a:t>The capacity of a comb joint with bevelled corners has been found great, and its stiffness is almost as good as that of a dowel joint. </a:t>
            </a:r>
          </a:p>
          <a:p>
            <a:r>
              <a:rPr lang="en-GB" sz="2400"/>
              <a:t>The capacity depends on the angle between the top and bottom chord, the slope of the notched surface, depth of the notch and the cross-sectional length of the joint.  </a:t>
            </a:r>
          </a:p>
          <a:p>
            <a:r>
              <a:rPr lang="en-GB" sz="2400"/>
              <a:t>The capacity of a dovetail joint has been found smaller, but the joint is relatively tough. </a:t>
            </a:r>
          </a:p>
          <a:p>
            <a:r>
              <a:rPr lang="en-GB" sz="2400"/>
              <a:t>The capacity depends on the angle between the bottom and top chord, the area of the compression surface below and above the dovetail, the slope of the dovetail and the length of the rafter section below the joint.</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35</a:t>
            </a:fld>
            <a:endParaRPr lang="fi-FI"/>
          </a:p>
        </p:txBody>
      </p:sp>
      <p:grpSp>
        <p:nvGrpSpPr>
          <p:cNvPr id="8" name="Ryhmä 7">
            <a:extLst>
              <a:ext uri="{FF2B5EF4-FFF2-40B4-BE49-F238E27FC236}">
                <a16:creationId xmlns:a16="http://schemas.microsoft.com/office/drawing/2014/main" id="{1E606FB2-0CB7-A847-3919-C31FB3A41F8C}"/>
              </a:ext>
            </a:extLst>
          </p:cNvPr>
          <p:cNvGrpSpPr>
            <a:grpSpLocks noChangeAspect="1"/>
          </p:cNvGrpSpPr>
          <p:nvPr/>
        </p:nvGrpSpPr>
        <p:grpSpPr>
          <a:xfrm>
            <a:off x="5933170" y="1925053"/>
            <a:ext cx="5611295" cy="3826311"/>
            <a:chOff x="5436470" y="1586355"/>
            <a:chExt cx="6107996" cy="4165009"/>
          </a:xfrm>
        </p:grpSpPr>
        <p:pic>
          <p:nvPicPr>
            <p:cNvPr id="5" name="Kuva 4" descr="https://www.hundegger.com/fileadmin/_processed_/5/d/csm_Bogen_54ec8d6ce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470" y="1586355"/>
              <a:ext cx="6107996" cy="2314840"/>
            </a:xfrm>
            <a:prstGeom prst="rect">
              <a:avLst/>
            </a:prstGeom>
            <a:noFill/>
            <a:ln>
              <a:noFill/>
            </a:ln>
          </p:spPr>
        </p:pic>
        <p:pic>
          <p:nvPicPr>
            <p:cNvPr id="6" name="Kuva 5"/>
            <p:cNvPicPr/>
            <p:nvPr/>
          </p:nvPicPr>
          <p:blipFill>
            <a:blip r:embed="rId3"/>
            <a:stretch>
              <a:fillRect/>
            </a:stretch>
          </p:blipFill>
          <p:spPr>
            <a:xfrm>
              <a:off x="8336446" y="4094649"/>
              <a:ext cx="3208020" cy="1656715"/>
            </a:xfrm>
            <a:prstGeom prst="rect">
              <a:avLst/>
            </a:prstGeom>
          </p:spPr>
        </p:pic>
      </p:grpSp>
      <p:sp>
        <p:nvSpPr>
          <p:cNvPr id="2" name="Alatunnisteen paikkamerkki 1">
            <a:extLst>
              <a:ext uri="{FF2B5EF4-FFF2-40B4-BE49-F238E27FC236}">
                <a16:creationId xmlns:a16="http://schemas.microsoft.com/office/drawing/2014/main" id="{3CCBB146-42FB-C6B1-6966-383F90493818}"/>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274146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DA3B558-3198-3110-65F2-71B38558E074}"/>
              </a:ext>
            </a:extLst>
          </p:cNvPr>
          <p:cNvSpPr>
            <a:spLocks noGrp="1"/>
          </p:cNvSpPr>
          <p:nvPr>
            <p:ph type="title"/>
          </p:nvPr>
        </p:nvSpPr>
        <p:spPr/>
        <p:txBody>
          <a:bodyPr/>
          <a:lstStyle/>
          <a:p>
            <a:r>
              <a:rPr lang="en-GB"/>
              <a:t>Machining technique</a:t>
            </a:r>
          </a:p>
        </p:txBody>
      </p:sp>
      <p:sp>
        <p:nvSpPr>
          <p:cNvPr id="5" name="Sisällön paikkamerkki 4">
            <a:extLst>
              <a:ext uri="{FF2B5EF4-FFF2-40B4-BE49-F238E27FC236}">
                <a16:creationId xmlns:a16="http://schemas.microsoft.com/office/drawing/2014/main" id="{712DBFE1-3F46-25FD-466F-1639B822EEBF}"/>
              </a:ext>
            </a:extLst>
          </p:cNvPr>
          <p:cNvSpPr>
            <a:spLocks noGrp="1"/>
          </p:cNvSpPr>
          <p:nvPr>
            <p:ph idx="1"/>
          </p:nvPr>
        </p:nvSpPr>
        <p:spPr>
          <a:xfrm>
            <a:off x="838200" y="1825625"/>
            <a:ext cx="6387876" cy="4351338"/>
          </a:xfrm>
        </p:spPr>
        <p:txBody>
          <a:bodyPr>
            <a:normAutofit fontScale="85000" lnSpcReduction="20000"/>
          </a:bodyPr>
          <a:lstStyle/>
          <a:p>
            <a:r>
              <a:rPr lang="en-GB"/>
              <a:t>The material costs of contact joints are usually affordable, as large metal joiners that impair the fireproofing of a timber structure are usually the costliest part of the structure. </a:t>
            </a:r>
          </a:p>
          <a:p>
            <a:r>
              <a:rPr lang="en-GB"/>
              <a:t>Contact joints are very little used in Finland today, but in Central Europe, several traditional joint types are still in use, which have been found the easiest and most secure way of joining wooden building elements. </a:t>
            </a:r>
          </a:p>
          <a:p>
            <a:r>
              <a:rPr lang="en-GB"/>
              <a:t>The preconditions for an impeccably functioning contact joint are contact surfaces that fit together well, dimensional accuracy of the pieces to be joined, and stable moisture ratio at equilibrium in the used timber.</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36</a:t>
            </a:fld>
            <a:endParaRPr lang="fi-FI"/>
          </a:p>
        </p:txBody>
      </p:sp>
      <p:pic>
        <p:nvPicPr>
          <p:cNvPr id="6" name="Kuva 5"/>
          <p:cNvPicPr/>
          <p:nvPr/>
        </p:nvPicPr>
        <p:blipFill>
          <a:blip r:embed="rId2"/>
          <a:stretch>
            <a:fillRect/>
          </a:stretch>
        </p:blipFill>
        <p:spPr>
          <a:xfrm>
            <a:off x="7226076" y="1170439"/>
            <a:ext cx="4588934" cy="5006524"/>
          </a:xfrm>
          <a:prstGeom prst="rect">
            <a:avLst/>
          </a:prstGeom>
        </p:spPr>
      </p:pic>
      <p:sp>
        <p:nvSpPr>
          <p:cNvPr id="2" name="Alatunnisteen paikkamerkki 1">
            <a:extLst>
              <a:ext uri="{FF2B5EF4-FFF2-40B4-BE49-F238E27FC236}">
                <a16:creationId xmlns:a16="http://schemas.microsoft.com/office/drawing/2014/main" id="{EC38C7FF-4663-811A-007A-58878C6D18DB}"/>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284184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22E5748-02F1-E726-57CE-12C0337079C3}"/>
              </a:ext>
            </a:extLst>
          </p:cNvPr>
          <p:cNvSpPr>
            <a:spLocks noGrp="1"/>
          </p:cNvSpPr>
          <p:nvPr>
            <p:ph type="title"/>
          </p:nvPr>
        </p:nvSpPr>
        <p:spPr/>
        <p:txBody>
          <a:bodyPr/>
          <a:lstStyle/>
          <a:p>
            <a:r>
              <a:rPr lang="en-GB"/>
              <a:t>Machining technique</a:t>
            </a:r>
          </a:p>
        </p:txBody>
      </p:sp>
      <p:sp>
        <p:nvSpPr>
          <p:cNvPr id="5" name="Sisällön paikkamerkki 4">
            <a:extLst>
              <a:ext uri="{FF2B5EF4-FFF2-40B4-BE49-F238E27FC236}">
                <a16:creationId xmlns:a16="http://schemas.microsoft.com/office/drawing/2014/main" id="{943134CB-7410-AB47-2F81-3A6D97DBD96E}"/>
              </a:ext>
            </a:extLst>
          </p:cNvPr>
          <p:cNvSpPr>
            <a:spLocks noGrp="1"/>
          </p:cNvSpPr>
          <p:nvPr>
            <p:ph idx="1"/>
          </p:nvPr>
        </p:nvSpPr>
        <p:spPr>
          <a:xfrm>
            <a:off x="838200" y="1825625"/>
            <a:ext cx="8745812" cy="4351338"/>
          </a:xfrm>
        </p:spPr>
        <p:txBody>
          <a:bodyPr>
            <a:normAutofit fontScale="92500" lnSpcReduction="10000"/>
          </a:bodyPr>
          <a:lstStyle/>
          <a:p>
            <a:r>
              <a:rPr lang="en-GB"/>
              <a:t>Another significant use is machining massive timber structures. </a:t>
            </a:r>
          </a:p>
          <a:p>
            <a:r>
              <a:rPr lang="en-GB"/>
              <a:t>Even large units can be manufactured using modern, 5-axis CNC grinders. </a:t>
            </a:r>
          </a:p>
          <a:p>
            <a:r>
              <a:rPr lang="en-GB"/>
              <a:t>The units can be 16 metres in length and 3.4 metres in width. A solid timber unit may be up to 400 mm in thickness. </a:t>
            </a:r>
          </a:p>
          <a:p>
            <a:r>
              <a:rPr lang="en-GB"/>
              <a:t>Openings for windows and doors, edge joints, HVAC penetrations etc. can be machined in the elements. However, a precondition for this is that the entire process is run using 3D modelling, CAM toolpaths and CNC manufacturing technology.</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37</a:t>
            </a:fld>
            <a:endParaRPr lang="fi-FI"/>
          </a:p>
        </p:txBody>
      </p:sp>
      <p:pic>
        <p:nvPicPr>
          <p:cNvPr id="6" name="Picture 14" descr="umfalz"/>
          <p:cNvPicPr/>
          <p:nvPr/>
        </p:nvPicPr>
        <p:blipFill>
          <a:blip r:embed="rId2">
            <a:extLst>
              <a:ext uri="{28A0092B-C50C-407E-A947-70E740481C1C}">
                <a14:useLocalDpi xmlns:a14="http://schemas.microsoft.com/office/drawing/2010/main" val="0"/>
              </a:ext>
            </a:extLst>
          </a:blip>
          <a:srcRect l="2655" r="10963"/>
          <a:stretch>
            <a:fillRect/>
          </a:stretch>
        </p:blipFill>
        <p:spPr bwMode="auto">
          <a:xfrm>
            <a:off x="9728499" y="4293137"/>
            <a:ext cx="1864995" cy="1756410"/>
          </a:xfrm>
          <a:prstGeom prst="rect">
            <a:avLst/>
          </a:prstGeom>
          <a:noFill/>
          <a:ln>
            <a:noFill/>
          </a:ln>
        </p:spPr>
      </p:pic>
      <p:sp>
        <p:nvSpPr>
          <p:cNvPr id="2" name="Alatunnisteen paikkamerkki 1">
            <a:extLst>
              <a:ext uri="{FF2B5EF4-FFF2-40B4-BE49-F238E27FC236}">
                <a16:creationId xmlns:a16="http://schemas.microsoft.com/office/drawing/2014/main" id="{5ADB2F6B-630F-A655-626F-E5C21F9D4FB4}"/>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964376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normAutofit fontScale="90000"/>
          </a:bodyPr>
          <a:lstStyle/>
          <a:p>
            <a:r>
              <a:rPr lang="en-GB"/>
              <a:t>Manufacturing wood structures with CNC machining techniques</a:t>
            </a:r>
          </a:p>
        </p:txBody>
      </p:sp>
    </p:spTree>
    <p:extLst>
      <p:ext uri="{BB962C8B-B14F-4D97-AF65-F5344CB8AC3E}">
        <p14:creationId xmlns:p14="http://schemas.microsoft.com/office/powerpoint/2010/main" val="4116250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FA7768-01C3-6CF3-EDD1-9D2597DFAB02}"/>
              </a:ext>
            </a:extLst>
          </p:cNvPr>
          <p:cNvSpPr>
            <a:spLocks noGrp="1"/>
          </p:cNvSpPr>
          <p:nvPr>
            <p:ph type="title"/>
          </p:nvPr>
        </p:nvSpPr>
        <p:spPr/>
        <p:txBody>
          <a:bodyPr/>
          <a:lstStyle/>
          <a:p>
            <a:r>
              <a:rPr lang="en-GB"/>
              <a:t>CNC blade technique</a:t>
            </a:r>
          </a:p>
        </p:txBody>
      </p:sp>
      <p:sp>
        <p:nvSpPr>
          <p:cNvPr id="6" name="Sisällön paikkamerkki 5">
            <a:extLst>
              <a:ext uri="{FF2B5EF4-FFF2-40B4-BE49-F238E27FC236}">
                <a16:creationId xmlns:a16="http://schemas.microsoft.com/office/drawing/2014/main" id="{95F2F8C9-F8BF-A8F1-A1A5-B62C039B3EE1}"/>
              </a:ext>
            </a:extLst>
          </p:cNvPr>
          <p:cNvSpPr>
            <a:spLocks noGrp="1"/>
          </p:cNvSpPr>
          <p:nvPr>
            <p:ph idx="1"/>
          </p:nvPr>
        </p:nvSpPr>
        <p:spPr>
          <a:xfrm>
            <a:off x="838200" y="1825625"/>
            <a:ext cx="10515600" cy="2746375"/>
          </a:xfrm>
        </p:spPr>
        <p:txBody>
          <a:bodyPr>
            <a:normAutofit fontScale="70000" lnSpcReduction="20000"/>
          </a:bodyPr>
          <a:lstStyle/>
          <a:p>
            <a:r>
              <a:rPr lang="en-GB" sz="2600"/>
              <a:t>Wood is a natural material that is never completely consistent in quality. </a:t>
            </a:r>
          </a:p>
          <a:p>
            <a:r>
              <a:rPr lang="en-GB" sz="2600"/>
              <a:t>The tooling properties of wood also depend on the direction in which it is machined. </a:t>
            </a:r>
          </a:p>
          <a:p>
            <a:r>
              <a:rPr lang="en-GB" sz="2600"/>
              <a:t>To achieve tidy and fault-free results, the correct blades and tooling values must be selected for the material and task. </a:t>
            </a:r>
          </a:p>
          <a:p>
            <a:r>
              <a:rPr lang="en-GB" sz="2600"/>
              <a:t>This is an important part of a CNC machinist’s professional skill. </a:t>
            </a:r>
          </a:p>
          <a:p>
            <a:r>
              <a:rPr lang="en-GB" sz="2600"/>
              <a:t>Many types of blades are used for manufacturing wood structures. </a:t>
            </a:r>
          </a:p>
          <a:p>
            <a:r>
              <a:rPr lang="en-GB" sz="2600"/>
              <a:t>They can be divided into saw blades, planing blades, mill grinders, drills, chain saws and various special blades. </a:t>
            </a:r>
          </a:p>
          <a:p>
            <a:r>
              <a:rPr lang="en-GB" sz="2600"/>
              <a:t>A machinist must be able to recognise all blades and know how to use them appropriately</a:t>
            </a:r>
            <a:r>
              <a:rPr lang="en-GB"/>
              <a:t>.</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39</a:t>
            </a:fld>
            <a:endParaRPr lang="fi-FI"/>
          </a:p>
        </p:txBody>
      </p:sp>
      <p:pic>
        <p:nvPicPr>
          <p:cNvPr id="5" name="Kuva 4" descr="https://www.hundegger.com/fileadmin/_processed_/9/2/csm_ROBOT-Drive_2020_Logo_1_d1ecdedfd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622208"/>
            <a:ext cx="6248996" cy="2120204"/>
          </a:xfrm>
          <a:prstGeom prst="rect">
            <a:avLst/>
          </a:prstGeom>
          <a:noFill/>
          <a:ln>
            <a:noFill/>
          </a:ln>
        </p:spPr>
      </p:pic>
      <p:sp>
        <p:nvSpPr>
          <p:cNvPr id="3" name="Alatunnisteen paikkamerkki 2">
            <a:extLst>
              <a:ext uri="{FF2B5EF4-FFF2-40B4-BE49-F238E27FC236}">
                <a16:creationId xmlns:a16="http://schemas.microsoft.com/office/drawing/2014/main" id="{C37367FB-1FF5-937C-8F85-0B4FBE2150CA}"/>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57474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kstin paikkamerkki 40">
            <a:extLst>
              <a:ext uri="{FF2B5EF4-FFF2-40B4-BE49-F238E27FC236}">
                <a16:creationId xmlns:a16="http://schemas.microsoft.com/office/drawing/2014/main" id="{2D52FE4B-1BAF-42AF-A92E-E9C3C2B044EF}"/>
              </a:ext>
            </a:extLst>
          </p:cNvPr>
          <p:cNvSpPr>
            <a:spLocks noGrp="1"/>
          </p:cNvSpPr>
          <p:nvPr>
            <p:ph type="body" idx="1"/>
          </p:nvPr>
        </p:nvSpPr>
        <p:spPr/>
        <p:txBody>
          <a:bodyPr>
            <a:normAutofit fontScale="77500" lnSpcReduction="20000"/>
          </a:bodyPr>
          <a:lstStyle/>
          <a:p>
            <a:r>
              <a:rPr lang="en-GB"/>
              <a:t>Authors</a:t>
            </a:r>
          </a:p>
        </p:txBody>
      </p:sp>
      <p:sp>
        <p:nvSpPr>
          <p:cNvPr id="42" name="Sisällön paikkamerkki 41">
            <a:extLst>
              <a:ext uri="{FF2B5EF4-FFF2-40B4-BE49-F238E27FC236}">
                <a16:creationId xmlns:a16="http://schemas.microsoft.com/office/drawing/2014/main" id="{0F03351A-45A8-4E38-8031-3419B30D115E}"/>
              </a:ext>
            </a:extLst>
          </p:cNvPr>
          <p:cNvSpPr>
            <a:spLocks noGrp="1"/>
          </p:cNvSpPr>
          <p:nvPr>
            <p:ph sz="half" idx="2"/>
          </p:nvPr>
        </p:nvSpPr>
        <p:spPr/>
        <p:txBody>
          <a:bodyPr>
            <a:normAutofit/>
          </a:bodyPr>
          <a:lstStyle/>
          <a:p>
            <a:pPr marL="0" indent="0">
              <a:buNone/>
            </a:pPr>
            <a:r>
              <a:rPr lang="en-GB" sz="2400"/>
              <a:t>Martti Mylly, Lappia Vocational College	</a:t>
            </a:r>
          </a:p>
        </p:txBody>
      </p:sp>
      <p:sp>
        <p:nvSpPr>
          <p:cNvPr id="43" name="Sisällön paikkamerkki 42">
            <a:extLst>
              <a:ext uri="{FF2B5EF4-FFF2-40B4-BE49-F238E27FC236}">
                <a16:creationId xmlns:a16="http://schemas.microsoft.com/office/drawing/2014/main" id="{DD88DD0C-A6ED-4711-904E-C56B6E4F5DD5}"/>
              </a:ext>
            </a:extLst>
          </p:cNvPr>
          <p:cNvSpPr>
            <a:spLocks noGrp="1"/>
          </p:cNvSpPr>
          <p:nvPr>
            <p:ph sz="quarter" idx="4"/>
          </p:nvPr>
        </p:nvSpPr>
        <p:spPr/>
        <p:txBody>
          <a:bodyPr>
            <a:normAutofit/>
          </a:bodyPr>
          <a:lstStyle/>
          <a:p>
            <a:pPr marL="0" indent="0">
              <a:buNone/>
            </a:pPr>
            <a:r>
              <a:rPr lang="en-GB" sz="2400"/>
              <a:t>Release date: 10/06/2022</a:t>
            </a:r>
          </a:p>
        </p:txBody>
      </p:sp>
      <p:sp>
        <p:nvSpPr>
          <p:cNvPr id="44" name="Tekstin paikkamerkki 43">
            <a:extLst>
              <a:ext uri="{FF2B5EF4-FFF2-40B4-BE49-F238E27FC236}">
                <a16:creationId xmlns:a16="http://schemas.microsoft.com/office/drawing/2014/main" id="{9E9806A0-4C88-46B7-9184-555A83A7FFC8}"/>
              </a:ext>
            </a:extLst>
          </p:cNvPr>
          <p:cNvSpPr>
            <a:spLocks noGrp="1"/>
          </p:cNvSpPr>
          <p:nvPr>
            <p:ph type="body" idx="10"/>
          </p:nvPr>
        </p:nvSpPr>
        <p:spPr/>
        <p:txBody>
          <a:bodyPr>
            <a:normAutofit fontScale="77500" lnSpcReduction="20000"/>
          </a:bodyPr>
          <a:lstStyle/>
          <a:p>
            <a:endParaRPr lang="fi-FI" dirty="0"/>
          </a:p>
        </p:txBody>
      </p:sp>
      <p:sp>
        <p:nvSpPr>
          <p:cNvPr id="46" name="Dian numeron paikkamerkki 45">
            <a:extLst>
              <a:ext uri="{FF2B5EF4-FFF2-40B4-BE49-F238E27FC236}">
                <a16:creationId xmlns:a16="http://schemas.microsoft.com/office/drawing/2014/main" id="{A7160097-2269-4CFB-8D42-6091A3FA492C}"/>
              </a:ext>
            </a:extLst>
          </p:cNvPr>
          <p:cNvSpPr>
            <a:spLocks noGrp="1"/>
          </p:cNvSpPr>
          <p:nvPr>
            <p:ph type="sldNum" sz="quarter" idx="11"/>
          </p:nvPr>
        </p:nvSpPr>
        <p:spPr/>
        <p:txBody>
          <a:bodyPr/>
          <a:lstStyle/>
          <a:p>
            <a:fld id="{B338A197-4EA2-4D23-935D-0DB0ED09FF0F}" type="slidenum">
              <a:rPr lang="fi-FI" smtClean="0"/>
              <a:pPr/>
              <a:t>4</a:t>
            </a:fld>
            <a:endParaRPr lang="fi-FI"/>
          </a:p>
        </p:txBody>
      </p:sp>
      <p:sp>
        <p:nvSpPr>
          <p:cNvPr id="2" name="Alatunnisteen paikkamerkki 1">
            <a:extLst>
              <a:ext uri="{FF2B5EF4-FFF2-40B4-BE49-F238E27FC236}">
                <a16:creationId xmlns:a16="http://schemas.microsoft.com/office/drawing/2014/main" id="{863DFC87-43EF-9071-E853-15B6CFB4B6AD}"/>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870382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A5B11B-3BE7-274C-E521-9B9D20B2FAAD}"/>
              </a:ext>
            </a:extLst>
          </p:cNvPr>
          <p:cNvSpPr>
            <a:spLocks noGrp="1"/>
          </p:cNvSpPr>
          <p:nvPr>
            <p:ph type="title"/>
          </p:nvPr>
        </p:nvSpPr>
        <p:spPr/>
        <p:txBody>
          <a:bodyPr/>
          <a:lstStyle/>
          <a:p>
            <a:r>
              <a:rPr lang="en-GB"/>
              <a:t>CNC blade technique</a:t>
            </a:r>
          </a:p>
        </p:txBody>
      </p:sp>
      <p:sp>
        <p:nvSpPr>
          <p:cNvPr id="5" name="Sisällön paikkamerkki 4">
            <a:extLst>
              <a:ext uri="{FF2B5EF4-FFF2-40B4-BE49-F238E27FC236}">
                <a16:creationId xmlns:a16="http://schemas.microsoft.com/office/drawing/2014/main" id="{94801104-CEB4-182B-EDD9-D34BF4CAB890}"/>
              </a:ext>
            </a:extLst>
          </p:cNvPr>
          <p:cNvSpPr>
            <a:spLocks noGrp="1"/>
          </p:cNvSpPr>
          <p:nvPr>
            <p:ph idx="1"/>
          </p:nvPr>
        </p:nvSpPr>
        <p:spPr/>
        <p:txBody>
          <a:bodyPr>
            <a:normAutofit fontScale="92500" lnSpcReduction="10000"/>
          </a:bodyPr>
          <a:lstStyle/>
          <a:p>
            <a:r>
              <a:rPr lang="en-GB"/>
              <a:t>The most commonly used blade of a CNC centre is a circular saw for cutting wood in different directions. </a:t>
            </a:r>
          </a:p>
          <a:p>
            <a:r>
              <a:rPr lang="en-GB"/>
              <a:t>The machining direction affects the blade angles, and traditionally, different types of blades exist for splitting and cutting wood. </a:t>
            </a:r>
          </a:p>
          <a:p>
            <a:r>
              <a:rPr lang="en-GB"/>
              <a:t>The circular saw of a CNC centre is a generic circular blade used in all cutting directions. The circular saw has a thin, multi-teeth blade in which the cutting blade is on the circumference. </a:t>
            </a:r>
          </a:p>
          <a:p>
            <a:r>
              <a:rPr lang="en-GB"/>
              <a:t>The number of teeth varies depending on the blade size (12 – 144). </a:t>
            </a:r>
          </a:p>
          <a:p>
            <a:r>
              <a:rPr lang="en-GB"/>
              <a:t>The blade arbor thickness (2 mm – 10 mm) and diameter (150 – 1200 mm) vary depending on the blade size. The blades for industrial use normally have hard metal teeth.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40</a:t>
            </a:fld>
            <a:endParaRPr lang="fi-FI"/>
          </a:p>
        </p:txBody>
      </p:sp>
      <p:sp>
        <p:nvSpPr>
          <p:cNvPr id="3" name="Alatunnisteen paikkamerkki 2">
            <a:extLst>
              <a:ext uri="{FF2B5EF4-FFF2-40B4-BE49-F238E27FC236}">
                <a16:creationId xmlns:a16="http://schemas.microsoft.com/office/drawing/2014/main" id="{55DF7732-45DE-EE66-2C10-4E32BA37B9E3}"/>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393505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6232B8-275D-C8D9-99FF-DFD76AC9ECC5}"/>
              </a:ext>
            </a:extLst>
          </p:cNvPr>
          <p:cNvSpPr>
            <a:spLocks noGrp="1"/>
          </p:cNvSpPr>
          <p:nvPr>
            <p:ph type="title"/>
          </p:nvPr>
        </p:nvSpPr>
        <p:spPr/>
        <p:txBody>
          <a:bodyPr/>
          <a:lstStyle/>
          <a:p>
            <a:r>
              <a:rPr lang="en-GB"/>
              <a:t>CNC blade technique</a:t>
            </a:r>
          </a:p>
        </p:txBody>
      </p:sp>
      <p:sp>
        <p:nvSpPr>
          <p:cNvPr id="5" name="Sisällön paikkamerkki 4">
            <a:extLst>
              <a:ext uri="{FF2B5EF4-FFF2-40B4-BE49-F238E27FC236}">
                <a16:creationId xmlns:a16="http://schemas.microsoft.com/office/drawing/2014/main" id="{6E305AED-04A3-3D50-C787-7F8BB0D7ADDC}"/>
              </a:ext>
            </a:extLst>
          </p:cNvPr>
          <p:cNvSpPr>
            <a:spLocks noGrp="1"/>
          </p:cNvSpPr>
          <p:nvPr>
            <p:ph idx="1"/>
          </p:nvPr>
        </p:nvSpPr>
        <p:spPr/>
        <p:txBody>
          <a:bodyPr>
            <a:normAutofit/>
          </a:bodyPr>
          <a:lstStyle/>
          <a:p>
            <a:r>
              <a:rPr lang="en-GB"/>
              <a:t>Blades with diamond teeth are also available. </a:t>
            </a:r>
          </a:p>
          <a:p>
            <a:r>
              <a:rPr lang="en-GB"/>
              <a:t>The angle of chip flow in commonly used rip blades usually is approx. 20 degrees. </a:t>
            </a:r>
          </a:p>
          <a:p>
            <a:r>
              <a:rPr lang="en-GB"/>
              <a:t>The shape of the tooth, which also varies depending on the manufacturer, can be seen when looking at the tooth from the front. Different solutions are used to dampen the operating noise of circular saw blades. </a:t>
            </a:r>
          </a:p>
          <a:p>
            <a:r>
              <a:rPr lang="en-GB"/>
              <a:t>Sometimes the blade arbor has a side-cutting hard metal part that prevents the timber under stress from being stuck in the arbor.</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41</a:t>
            </a:fld>
            <a:endParaRPr lang="fi-FI"/>
          </a:p>
        </p:txBody>
      </p:sp>
      <p:sp>
        <p:nvSpPr>
          <p:cNvPr id="3" name="Alatunnisteen paikkamerkki 2">
            <a:extLst>
              <a:ext uri="{FF2B5EF4-FFF2-40B4-BE49-F238E27FC236}">
                <a16:creationId xmlns:a16="http://schemas.microsoft.com/office/drawing/2014/main" id="{7886720D-AF21-0E01-922D-7CF1EA9A0EE0}"/>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637422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5E7521-D9F1-461C-F0FA-82D0A617A224}"/>
              </a:ext>
            </a:extLst>
          </p:cNvPr>
          <p:cNvSpPr>
            <a:spLocks noGrp="1"/>
          </p:cNvSpPr>
          <p:nvPr>
            <p:ph type="title"/>
          </p:nvPr>
        </p:nvSpPr>
        <p:spPr/>
        <p:txBody>
          <a:bodyPr/>
          <a:lstStyle/>
          <a:p>
            <a:r>
              <a:rPr lang="en-GB"/>
              <a:t>CNC blade technique</a:t>
            </a:r>
          </a:p>
        </p:txBody>
      </p:sp>
      <p:sp>
        <p:nvSpPr>
          <p:cNvPr id="5" name="Sisällön paikkamerkki 4">
            <a:extLst>
              <a:ext uri="{FF2B5EF4-FFF2-40B4-BE49-F238E27FC236}">
                <a16:creationId xmlns:a16="http://schemas.microsoft.com/office/drawing/2014/main" id="{912B555E-5D80-5B9F-0283-8DEBF3590A95}"/>
              </a:ext>
            </a:extLst>
          </p:cNvPr>
          <p:cNvSpPr>
            <a:spLocks noGrp="1"/>
          </p:cNvSpPr>
          <p:nvPr>
            <p:ph idx="1"/>
          </p:nvPr>
        </p:nvSpPr>
        <p:spPr/>
        <p:txBody>
          <a:bodyPr>
            <a:normAutofit/>
          </a:bodyPr>
          <a:lstStyle/>
          <a:p>
            <a:r>
              <a:rPr lang="en-GB"/>
              <a:t>Planing machine type cutters and router bits are used to smooth the wood surface or, for example, to produce a wave-like pattern on the billet surface. </a:t>
            </a:r>
          </a:p>
          <a:p>
            <a:r>
              <a:rPr lang="en-GB"/>
              <a:t>Cutters are planing blades with several replacement blades. </a:t>
            </a:r>
          </a:p>
          <a:p>
            <a:r>
              <a:rPr lang="en-GB"/>
              <a:t>The blade sizes vary 100 … 250 mm. </a:t>
            </a:r>
          </a:p>
          <a:p>
            <a:r>
              <a:rPr lang="en-GB"/>
              <a:t>The blade material usually is high-speed steel or hard metal. </a:t>
            </a:r>
          </a:p>
          <a:p>
            <a:r>
              <a:rPr lang="en-GB"/>
              <a:t>Different manufacturers have plenty of blade models.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42</a:t>
            </a:fld>
            <a:endParaRPr lang="fi-FI"/>
          </a:p>
        </p:txBody>
      </p:sp>
      <p:sp>
        <p:nvSpPr>
          <p:cNvPr id="3" name="Alatunnisteen paikkamerkki 2">
            <a:extLst>
              <a:ext uri="{FF2B5EF4-FFF2-40B4-BE49-F238E27FC236}">
                <a16:creationId xmlns:a16="http://schemas.microsoft.com/office/drawing/2014/main" id="{5A0F34F3-9D30-D12F-48F5-86DCD86F86A5}"/>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182796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1A5F55-DF46-F215-5A2D-C04367D70E60}"/>
              </a:ext>
            </a:extLst>
          </p:cNvPr>
          <p:cNvSpPr>
            <a:spLocks noGrp="1"/>
          </p:cNvSpPr>
          <p:nvPr>
            <p:ph type="title"/>
          </p:nvPr>
        </p:nvSpPr>
        <p:spPr/>
        <p:txBody>
          <a:bodyPr/>
          <a:lstStyle/>
          <a:p>
            <a:r>
              <a:rPr lang="en-GB"/>
              <a:t>CNC blade technique</a:t>
            </a:r>
          </a:p>
        </p:txBody>
      </p:sp>
      <p:sp>
        <p:nvSpPr>
          <p:cNvPr id="5" name="Sisällön paikkamerkki 4">
            <a:extLst>
              <a:ext uri="{FF2B5EF4-FFF2-40B4-BE49-F238E27FC236}">
                <a16:creationId xmlns:a16="http://schemas.microsoft.com/office/drawing/2014/main" id="{06F8F44D-6586-B6D7-9DBA-027DDA359AB0}"/>
              </a:ext>
            </a:extLst>
          </p:cNvPr>
          <p:cNvSpPr>
            <a:spLocks noGrp="1"/>
          </p:cNvSpPr>
          <p:nvPr>
            <p:ph idx="1"/>
          </p:nvPr>
        </p:nvSpPr>
        <p:spPr/>
        <p:txBody>
          <a:bodyPr>
            <a:normAutofit lnSpcReduction="10000"/>
          </a:bodyPr>
          <a:lstStyle/>
          <a:p>
            <a:r>
              <a:rPr lang="en-GB"/>
              <a:t>Routers are planing blades with two or more fixed cutting blades. </a:t>
            </a:r>
          </a:p>
          <a:p>
            <a:r>
              <a:rPr lang="en-GB"/>
              <a:t>A router bit can usually be operated at higher feed speeds than cutters, removing more material at once.</a:t>
            </a:r>
          </a:p>
          <a:p>
            <a:r>
              <a:rPr lang="en-GB"/>
              <a:t>Due to their massive structure, router bits are more expensive to produce than cutters. </a:t>
            </a:r>
          </a:p>
          <a:p>
            <a:r>
              <a:rPr lang="en-GB"/>
              <a:t>Cutters and router bits have multiple cutting blades. </a:t>
            </a:r>
          </a:p>
          <a:p>
            <a:r>
              <a:rPr lang="en-GB"/>
              <a:t>Blades can also be placed on the arbor in a spiral shape, in which case chips come off and are expelled from the blade efficiently. </a:t>
            </a:r>
          </a:p>
          <a:p>
            <a:r>
              <a:rPr lang="en-GB"/>
              <a:t>Blades of this type do not always produce a tidy surface, which is why the surface needs to be finished.</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43</a:t>
            </a:fld>
            <a:endParaRPr lang="fi-FI"/>
          </a:p>
        </p:txBody>
      </p:sp>
      <p:sp>
        <p:nvSpPr>
          <p:cNvPr id="3" name="Alatunnisteen paikkamerkki 2">
            <a:extLst>
              <a:ext uri="{FF2B5EF4-FFF2-40B4-BE49-F238E27FC236}">
                <a16:creationId xmlns:a16="http://schemas.microsoft.com/office/drawing/2014/main" id="{C635F320-6C35-91DC-818E-D65EB6D2AC69}"/>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021643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70C3BE-B8DD-6E0A-3657-9508C6E1A2D7}"/>
              </a:ext>
            </a:extLst>
          </p:cNvPr>
          <p:cNvSpPr>
            <a:spLocks noGrp="1"/>
          </p:cNvSpPr>
          <p:nvPr>
            <p:ph type="title"/>
          </p:nvPr>
        </p:nvSpPr>
        <p:spPr/>
        <p:txBody>
          <a:bodyPr/>
          <a:lstStyle/>
          <a:p>
            <a:r>
              <a:rPr lang="en-GB"/>
              <a:t>CNC blade technique</a:t>
            </a:r>
          </a:p>
        </p:txBody>
      </p:sp>
      <p:sp>
        <p:nvSpPr>
          <p:cNvPr id="5" name="Sisällön paikkamerkki 4">
            <a:extLst>
              <a:ext uri="{FF2B5EF4-FFF2-40B4-BE49-F238E27FC236}">
                <a16:creationId xmlns:a16="http://schemas.microsoft.com/office/drawing/2014/main" id="{B83BB7AA-0F3F-BBFD-B268-AF7B7674ACE2}"/>
              </a:ext>
            </a:extLst>
          </p:cNvPr>
          <p:cNvSpPr>
            <a:spLocks noGrp="1"/>
          </p:cNvSpPr>
          <p:nvPr>
            <p:ph idx="1"/>
          </p:nvPr>
        </p:nvSpPr>
        <p:spPr/>
        <p:txBody>
          <a:bodyPr>
            <a:normAutofit lnSpcReduction="10000"/>
          </a:bodyPr>
          <a:lstStyle/>
          <a:p>
            <a:r>
              <a:rPr lang="en-GB"/>
              <a:t>Mill grinders are used for shaping the wood, machining joints and other tooling. </a:t>
            </a:r>
          </a:p>
          <a:p>
            <a:r>
              <a:rPr lang="en-GB"/>
              <a:t>Grinder blades come in many types and sizes.</a:t>
            </a:r>
          </a:p>
          <a:p>
            <a:r>
              <a:rPr lang="en-GB"/>
              <a:t>Shaft mounted end mills are generally used in CNC centres, especially for machining shapes. </a:t>
            </a:r>
          </a:p>
          <a:p>
            <a:r>
              <a:rPr lang="en-GB"/>
              <a:t>Grinding and finishing blades are available for end mills. </a:t>
            </a:r>
          </a:p>
          <a:p>
            <a:r>
              <a:rPr lang="en-GB"/>
              <a:t>End mills usually have a threaded blade to obtain sharper and tidier results. </a:t>
            </a:r>
          </a:p>
          <a:p>
            <a:r>
              <a:rPr lang="en-GB"/>
              <a:t>The upwards thread removes the material to be cut during machining.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44</a:t>
            </a:fld>
            <a:endParaRPr lang="fi-FI"/>
          </a:p>
        </p:txBody>
      </p:sp>
      <p:sp>
        <p:nvSpPr>
          <p:cNvPr id="3" name="Alatunnisteen paikkamerkki 2">
            <a:extLst>
              <a:ext uri="{FF2B5EF4-FFF2-40B4-BE49-F238E27FC236}">
                <a16:creationId xmlns:a16="http://schemas.microsoft.com/office/drawing/2014/main" id="{2C8E0268-193F-07E8-D384-B75DAE02DCC2}"/>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908707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6FD25A-860F-8ECE-AFE2-7665A6EEC7BE}"/>
              </a:ext>
            </a:extLst>
          </p:cNvPr>
          <p:cNvSpPr>
            <a:spLocks noGrp="1"/>
          </p:cNvSpPr>
          <p:nvPr>
            <p:ph type="title"/>
          </p:nvPr>
        </p:nvSpPr>
        <p:spPr/>
        <p:txBody>
          <a:bodyPr/>
          <a:lstStyle/>
          <a:p>
            <a:r>
              <a:rPr lang="en-GB"/>
              <a:t>CNC blade technique</a:t>
            </a:r>
          </a:p>
        </p:txBody>
      </p:sp>
      <p:sp>
        <p:nvSpPr>
          <p:cNvPr id="5" name="Sisällön paikkamerkki 4">
            <a:extLst>
              <a:ext uri="{FF2B5EF4-FFF2-40B4-BE49-F238E27FC236}">
                <a16:creationId xmlns:a16="http://schemas.microsoft.com/office/drawing/2014/main" id="{8A8006B7-AADC-35C8-A5A4-F3408B54F35A}"/>
              </a:ext>
            </a:extLst>
          </p:cNvPr>
          <p:cNvSpPr>
            <a:spLocks noGrp="1"/>
          </p:cNvSpPr>
          <p:nvPr>
            <p:ph idx="1"/>
          </p:nvPr>
        </p:nvSpPr>
        <p:spPr/>
        <p:txBody>
          <a:bodyPr>
            <a:normAutofit lnSpcReduction="10000"/>
          </a:bodyPr>
          <a:lstStyle/>
          <a:p>
            <a:r>
              <a:rPr lang="en-GB"/>
              <a:t>End mills are usually fully or partly made of hard metal.</a:t>
            </a:r>
          </a:p>
          <a:p>
            <a:r>
              <a:rPr lang="en-GB"/>
              <a:t>Some end mills have replaceable bits.</a:t>
            </a:r>
          </a:p>
          <a:p>
            <a:r>
              <a:rPr lang="en-GB"/>
              <a:t>All blade models do not perform the cutting at the tip of the blade, in which case they are not suitable for machining that starts in the middle of the piece. </a:t>
            </a:r>
          </a:p>
          <a:p>
            <a:r>
              <a:rPr lang="en-GB"/>
              <a:t>Replacement blades come in all shapes. </a:t>
            </a:r>
          </a:p>
          <a:p>
            <a:r>
              <a:rPr lang="en-GB"/>
              <a:t>A diamond-tipped grinder has a steel arbor and thin diamond pieces in the tips of the blades. </a:t>
            </a:r>
          </a:p>
          <a:p>
            <a:r>
              <a:rPr lang="en-GB"/>
              <a:t>Diamond blades are many times more durable than hard metal blades.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45</a:t>
            </a:fld>
            <a:endParaRPr lang="fi-FI"/>
          </a:p>
        </p:txBody>
      </p:sp>
      <p:sp>
        <p:nvSpPr>
          <p:cNvPr id="3" name="Alatunnisteen paikkamerkki 2">
            <a:extLst>
              <a:ext uri="{FF2B5EF4-FFF2-40B4-BE49-F238E27FC236}">
                <a16:creationId xmlns:a16="http://schemas.microsoft.com/office/drawing/2014/main" id="{6AEDCA12-01D3-70B1-8EDC-8D7D391822E5}"/>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308341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1BCABF-4872-4E21-4B77-4EA76F5C9E51}"/>
              </a:ext>
            </a:extLst>
          </p:cNvPr>
          <p:cNvSpPr>
            <a:spLocks noGrp="1"/>
          </p:cNvSpPr>
          <p:nvPr>
            <p:ph type="title"/>
          </p:nvPr>
        </p:nvSpPr>
        <p:spPr/>
        <p:txBody>
          <a:bodyPr/>
          <a:lstStyle/>
          <a:p>
            <a:r>
              <a:rPr lang="en-GB"/>
              <a:t>CNC blade technique</a:t>
            </a:r>
          </a:p>
        </p:txBody>
      </p:sp>
      <p:sp>
        <p:nvSpPr>
          <p:cNvPr id="6" name="Sisällön paikkamerkki 5">
            <a:extLst>
              <a:ext uri="{FF2B5EF4-FFF2-40B4-BE49-F238E27FC236}">
                <a16:creationId xmlns:a16="http://schemas.microsoft.com/office/drawing/2014/main" id="{0D82AB9B-2B52-9674-4E4F-82748DB1374B}"/>
              </a:ext>
            </a:extLst>
          </p:cNvPr>
          <p:cNvSpPr>
            <a:spLocks noGrp="1"/>
          </p:cNvSpPr>
          <p:nvPr>
            <p:ph idx="1"/>
          </p:nvPr>
        </p:nvSpPr>
        <p:spPr>
          <a:xfrm>
            <a:off x="838200" y="1825625"/>
            <a:ext cx="9123947" cy="4351338"/>
          </a:xfrm>
        </p:spPr>
        <p:txBody>
          <a:bodyPr>
            <a:normAutofit fontScale="85000" lnSpcReduction="10000"/>
          </a:bodyPr>
          <a:lstStyle/>
          <a:p>
            <a:r>
              <a:rPr lang="en-GB"/>
              <a:t>Wood drill bits used in the wood industry are usually made from hard metal or high-speed steel and have a point at the end. </a:t>
            </a:r>
          </a:p>
          <a:p>
            <a:r>
              <a:rPr lang="en-GB"/>
              <a:t>The high-speed steel bit is the most suitable one for drilling solid wood as it produces a tidy end result. </a:t>
            </a:r>
          </a:p>
          <a:p>
            <a:r>
              <a:rPr lang="en-GB"/>
              <a:t>Drills with a pulling middle point are mainly used for manual drilling and they are ill suited for CNC machines, as in these applications, the bit tends to pull itself towards the wood. </a:t>
            </a:r>
          </a:p>
          <a:p>
            <a:r>
              <a:rPr lang="en-GB"/>
              <a:t>This is why, if used in a CNC centre, the piece to be drilled may come off the table and cause a hazard. When drilling particularly long holes, the suitability of the bit for CNC centre use should be checked. </a:t>
            </a:r>
          </a:p>
          <a:p>
            <a:r>
              <a:rPr lang="en-GB"/>
              <a:t>The machining values (movement speed, rotations, chip removals) must be calculated for each bit and material when drilling long holes.</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46</a:t>
            </a:fld>
            <a:endParaRPr lang="fi-FI"/>
          </a:p>
        </p:txBody>
      </p:sp>
      <p:pic>
        <p:nvPicPr>
          <p:cNvPr id="5" name="Kuva 4" descr="C:\Users\mmylly\Desktop\Teollisen puurakentamisen oppimateriaali\cnc työstäminen\AREA XL DSC_05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0902" y="3324679"/>
            <a:ext cx="1870710" cy="2806700"/>
          </a:xfrm>
          <a:prstGeom prst="rect">
            <a:avLst/>
          </a:prstGeom>
          <a:noFill/>
          <a:ln>
            <a:noFill/>
          </a:ln>
        </p:spPr>
      </p:pic>
      <p:sp>
        <p:nvSpPr>
          <p:cNvPr id="3" name="Alatunnisteen paikkamerkki 2">
            <a:extLst>
              <a:ext uri="{FF2B5EF4-FFF2-40B4-BE49-F238E27FC236}">
                <a16:creationId xmlns:a16="http://schemas.microsoft.com/office/drawing/2014/main" id="{A979E1AF-6576-FB13-B6BD-CD9B173076D3}"/>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664958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C:\Users\mmylly\Desktop\Teollisen puurakentamisen oppimateriaali\cnc työstäminen\20220119_0817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8046836" y="1825625"/>
            <a:ext cx="3735705" cy="2801620"/>
          </a:xfrm>
          <a:prstGeom prst="rect">
            <a:avLst/>
          </a:prstGeom>
          <a:noFill/>
          <a:ln>
            <a:noFill/>
          </a:ln>
        </p:spPr>
      </p:pic>
      <p:sp>
        <p:nvSpPr>
          <p:cNvPr id="4" name="Otsikko 3">
            <a:extLst>
              <a:ext uri="{FF2B5EF4-FFF2-40B4-BE49-F238E27FC236}">
                <a16:creationId xmlns:a16="http://schemas.microsoft.com/office/drawing/2014/main" id="{84F2D533-055C-22F7-54D3-53DD27D52FF0}"/>
              </a:ext>
            </a:extLst>
          </p:cNvPr>
          <p:cNvSpPr>
            <a:spLocks noGrp="1"/>
          </p:cNvSpPr>
          <p:nvPr>
            <p:ph type="title"/>
          </p:nvPr>
        </p:nvSpPr>
        <p:spPr/>
        <p:txBody>
          <a:bodyPr/>
          <a:lstStyle/>
          <a:p>
            <a:r>
              <a:rPr lang="en-GB"/>
              <a:t>Blade angles</a:t>
            </a:r>
          </a:p>
        </p:txBody>
      </p:sp>
      <p:sp>
        <p:nvSpPr>
          <p:cNvPr id="6" name="Sisällön paikkamerkki 5">
            <a:extLst>
              <a:ext uri="{FF2B5EF4-FFF2-40B4-BE49-F238E27FC236}">
                <a16:creationId xmlns:a16="http://schemas.microsoft.com/office/drawing/2014/main" id="{57788F40-9BD6-4A62-5F61-45E47D456402}"/>
              </a:ext>
            </a:extLst>
          </p:cNvPr>
          <p:cNvSpPr>
            <a:spLocks noGrp="1"/>
          </p:cNvSpPr>
          <p:nvPr>
            <p:ph idx="1"/>
          </p:nvPr>
        </p:nvSpPr>
        <p:spPr>
          <a:xfrm>
            <a:off x="838200" y="1825625"/>
            <a:ext cx="7006389" cy="4351338"/>
          </a:xfrm>
        </p:spPr>
        <p:txBody>
          <a:bodyPr>
            <a:normAutofit fontScale="92500" lnSpcReduction="20000"/>
          </a:bodyPr>
          <a:lstStyle/>
          <a:p>
            <a:r>
              <a:rPr lang="en-GB" sz="2600"/>
              <a:t>The blade has different angles that are highly significant for the machining process and the quality of the end result, or the smoothness of the wood surface to be machined. </a:t>
            </a:r>
          </a:p>
          <a:p>
            <a:r>
              <a:rPr lang="en-GB" sz="2600"/>
              <a:t>Collectively, the angles are also known as blade geometry. </a:t>
            </a:r>
          </a:p>
          <a:p>
            <a:r>
              <a:rPr lang="en-GB" sz="2600"/>
              <a:t>The sum of the angle of taper, angle of sharpening and angle of chip flow usually is 90 degrees. The angle of taper is needed to prevent the flank of the blade from rubbing against the wood. </a:t>
            </a:r>
          </a:p>
          <a:p>
            <a:r>
              <a:rPr lang="en-GB" sz="2600"/>
              <a:t>The angle of taper should be around 15 degrees. </a:t>
            </a:r>
          </a:p>
          <a:p>
            <a:r>
              <a:rPr lang="en-GB" sz="2600"/>
              <a:t>The angle of sharpening depends on the materials to be machined, and with wood, also the direction.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47</a:t>
            </a:fld>
            <a:endParaRPr lang="fi-FI"/>
          </a:p>
        </p:txBody>
      </p:sp>
      <p:sp>
        <p:nvSpPr>
          <p:cNvPr id="2" name="Alatunnisteen paikkamerkki 1">
            <a:extLst>
              <a:ext uri="{FF2B5EF4-FFF2-40B4-BE49-F238E27FC236}">
                <a16:creationId xmlns:a16="http://schemas.microsoft.com/office/drawing/2014/main" id="{6E162591-0878-8D2B-1ED5-7947ABA1A488}"/>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497032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D58EF94-CA51-02DF-5B44-291DD3C7BC58}"/>
              </a:ext>
            </a:extLst>
          </p:cNvPr>
          <p:cNvSpPr>
            <a:spLocks noGrp="1"/>
          </p:cNvSpPr>
          <p:nvPr>
            <p:ph type="title"/>
          </p:nvPr>
        </p:nvSpPr>
        <p:spPr/>
        <p:txBody>
          <a:bodyPr/>
          <a:lstStyle/>
          <a:p>
            <a:r>
              <a:rPr lang="en-GB"/>
              <a:t>Blade angles</a:t>
            </a:r>
          </a:p>
        </p:txBody>
      </p:sp>
      <p:sp>
        <p:nvSpPr>
          <p:cNvPr id="5" name="Sisällön paikkamerkki 4">
            <a:extLst>
              <a:ext uri="{FF2B5EF4-FFF2-40B4-BE49-F238E27FC236}">
                <a16:creationId xmlns:a16="http://schemas.microsoft.com/office/drawing/2014/main" id="{12B0956C-F0FF-BA5E-32C8-AB0504E285DC}"/>
              </a:ext>
            </a:extLst>
          </p:cNvPr>
          <p:cNvSpPr>
            <a:spLocks noGrp="1"/>
          </p:cNvSpPr>
          <p:nvPr>
            <p:ph idx="1"/>
          </p:nvPr>
        </p:nvSpPr>
        <p:spPr/>
        <p:txBody>
          <a:bodyPr>
            <a:normAutofit/>
          </a:bodyPr>
          <a:lstStyle/>
          <a:p>
            <a:r>
              <a:rPr lang="en-GB" sz="2400"/>
              <a:t>In blades used purely for cutting, the angle of chip flow can be negative, which means that the chip flow surface is inclined towards the machining direction. </a:t>
            </a:r>
          </a:p>
          <a:p>
            <a:r>
              <a:rPr lang="en-GB" sz="2400"/>
              <a:t>Cutting hard metal blades are always wider than the actual arbor. </a:t>
            </a:r>
          </a:p>
          <a:p>
            <a:r>
              <a:rPr lang="en-GB" sz="2400"/>
              <a:t>Blade durability can be adjusted by the blade angles, but this may impair the machining results, and probably increases the force needed for cutting. </a:t>
            </a:r>
          </a:p>
          <a:p>
            <a:r>
              <a:rPr lang="en-GB" sz="2400"/>
              <a:t>Blade angles optimal for the machining process are aimed for. </a:t>
            </a:r>
          </a:p>
          <a:p>
            <a:r>
              <a:rPr lang="en-GB" sz="2400"/>
              <a:t>Blade materials in use are unalloyed steel, high-speed steel, stellite (the basic material of which is cobolt), hard metal and diamond. </a:t>
            </a:r>
          </a:p>
          <a:p>
            <a:r>
              <a:rPr lang="en-GB" sz="2400"/>
              <a:t>High-speed and hard metal blades are mainly used for solid timber products.</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48</a:t>
            </a:fld>
            <a:endParaRPr lang="fi-FI"/>
          </a:p>
        </p:txBody>
      </p:sp>
      <p:sp>
        <p:nvSpPr>
          <p:cNvPr id="2" name="Alatunnisteen paikkamerkki 1">
            <a:extLst>
              <a:ext uri="{FF2B5EF4-FFF2-40B4-BE49-F238E27FC236}">
                <a16:creationId xmlns:a16="http://schemas.microsoft.com/office/drawing/2014/main" id="{860A30EA-0B1D-10CD-DAE3-C9853F2EEEBF}"/>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4273634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996510-F10F-CD4F-E816-A597A24F6FAF}"/>
              </a:ext>
            </a:extLst>
          </p:cNvPr>
          <p:cNvSpPr>
            <a:spLocks noGrp="1"/>
          </p:cNvSpPr>
          <p:nvPr>
            <p:ph type="title"/>
          </p:nvPr>
        </p:nvSpPr>
        <p:spPr/>
        <p:txBody>
          <a:bodyPr/>
          <a:lstStyle/>
          <a:p>
            <a:r>
              <a:rPr lang="en-GB"/>
              <a:t>Preliminary preparations for CNC machining</a:t>
            </a:r>
          </a:p>
        </p:txBody>
      </p:sp>
      <p:sp>
        <p:nvSpPr>
          <p:cNvPr id="5" name="Sisällön paikkamerkki 4">
            <a:extLst>
              <a:ext uri="{FF2B5EF4-FFF2-40B4-BE49-F238E27FC236}">
                <a16:creationId xmlns:a16="http://schemas.microsoft.com/office/drawing/2014/main" id="{0D61110A-EA43-7ADD-876D-DC4F56BE746C}"/>
              </a:ext>
            </a:extLst>
          </p:cNvPr>
          <p:cNvSpPr>
            <a:spLocks noGrp="1"/>
          </p:cNvSpPr>
          <p:nvPr>
            <p:ph idx="1"/>
          </p:nvPr>
        </p:nvSpPr>
        <p:spPr/>
        <p:txBody>
          <a:bodyPr>
            <a:normAutofit fontScale="92500" lnSpcReduction="10000"/>
          </a:bodyPr>
          <a:lstStyle/>
          <a:p>
            <a:r>
              <a:rPr lang="en-GB" sz="2600"/>
              <a:t>For positioning the piece in a CNC controlled machine, e.g. pneumatically controlled positioning pins, laser positioning, mechanical grippers or measurement coordinates are used. </a:t>
            </a:r>
          </a:p>
          <a:p>
            <a:r>
              <a:rPr lang="en-GB" sz="2600"/>
              <a:t>The key is knowing where the zero point of the piece is located in terms of the coordinates used by the machine. </a:t>
            </a:r>
          </a:p>
          <a:p>
            <a:r>
              <a:rPr lang="en-GB" sz="2600"/>
              <a:t>There are several methods for holding the piece in place; the most common one for small pieces is likely to be a vacuum pump. </a:t>
            </a:r>
          </a:p>
          <a:p>
            <a:r>
              <a:rPr lang="en-GB" sz="2600"/>
              <a:t>For large pieces, mechanical grippers are used, or the piece is held in place by its own weight, such as large CLT panel billets.</a:t>
            </a:r>
          </a:p>
          <a:p>
            <a:r>
              <a:rPr lang="en-GB" sz="2600"/>
              <a:t>Before starting, it is advisable to simulate the machining program of the piece, which helps to avoid e.g. collision movements of the machine, or loose pieces falling in between the bars.</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49</a:t>
            </a:fld>
            <a:endParaRPr lang="fi-FI"/>
          </a:p>
        </p:txBody>
      </p:sp>
      <p:sp>
        <p:nvSpPr>
          <p:cNvPr id="3" name="Alatunnisteen paikkamerkki 2">
            <a:extLst>
              <a:ext uri="{FF2B5EF4-FFF2-40B4-BE49-F238E27FC236}">
                <a16:creationId xmlns:a16="http://schemas.microsoft.com/office/drawing/2014/main" id="{E9E91B4C-F598-9BE8-3273-165887EFD89F}"/>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61478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Toolpaths and codes</a:t>
            </a:r>
          </a:p>
        </p:txBody>
      </p:sp>
    </p:spTree>
    <p:extLst>
      <p:ext uri="{BB962C8B-B14F-4D97-AF65-F5344CB8AC3E}">
        <p14:creationId xmlns:p14="http://schemas.microsoft.com/office/powerpoint/2010/main" val="1592525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274A384-C304-E22C-AB6D-2D2180FD41D1}"/>
              </a:ext>
            </a:extLst>
          </p:cNvPr>
          <p:cNvSpPr>
            <a:spLocks noGrp="1"/>
          </p:cNvSpPr>
          <p:nvPr>
            <p:ph type="title"/>
          </p:nvPr>
        </p:nvSpPr>
        <p:spPr/>
        <p:txBody>
          <a:bodyPr/>
          <a:lstStyle/>
          <a:p>
            <a:r>
              <a:rPr lang="en-GB"/>
              <a:t>CNC machining</a:t>
            </a:r>
          </a:p>
        </p:txBody>
      </p:sp>
      <p:sp>
        <p:nvSpPr>
          <p:cNvPr id="5" name="Sisällön paikkamerkki 4">
            <a:extLst>
              <a:ext uri="{FF2B5EF4-FFF2-40B4-BE49-F238E27FC236}">
                <a16:creationId xmlns:a16="http://schemas.microsoft.com/office/drawing/2014/main" id="{6F82BD70-FC42-23A7-4605-E34025C2CEFF}"/>
              </a:ext>
            </a:extLst>
          </p:cNvPr>
          <p:cNvSpPr>
            <a:spLocks noGrp="1"/>
          </p:cNvSpPr>
          <p:nvPr>
            <p:ph idx="1"/>
          </p:nvPr>
        </p:nvSpPr>
        <p:spPr/>
        <p:txBody>
          <a:bodyPr>
            <a:normAutofit/>
          </a:bodyPr>
          <a:lstStyle/>
          <a:p>
            <a:r>
              <a:rPr lang="en-GB"/>
              <a:t>Operating a CNC machine requires different knowledge and skills than conventional manufacture of construction products. </a:t>
            </a:r>
          </a:p>
          <a:p>
            <a:r>
              <a:rPr lang="en-GB"/>
              <a:t>Increasing automation speeds up the changes of programs, settings and blades. However, the operator should be well familiar with the machine’s control system to know what to do in case of a fault. </a:t>
            </a:r>
          </a:p>
          <a:p>
            <a:r>
              <a:rPr lang="en-GB"/>
              <a:t>After simulation, the actual machining is a highly automated phase, in which the operator at most adjusts the feeding speed and, of course, corrects any faults.</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50</a:t>
            </a:fld>
            <a:endParaRPr lang="fi-FI"/>
          </a:p>
        </p:txBody>
      </p:sp>
      <p:sp>
        <p:nvSpPr>
          <p:cNvPr id="2" name="Alatunnisteen paikkamerkki 1">
            <a:extLst>
              <a:ext uri="{FF2B5EF4-FFF2-40B4-BE49-F238E27FC236}">
                <a16:creationId xmlns:a16="http://schemas.microsoft.com/office/drawing/2014/main" id="{72154D32-0EC3-5213-6987-148F0BF6DD5B}"/>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471885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050528-16E5-6E0F-F003-0B1F5BF8D6CB}"/>
              </a:ext>
            </a:extLst>
          </p:cNvPr>
          <p:cNvSpPr>
            <a:spLocks noGrp="1"/>
          </p:cNvSpPr>
          <p:nvPr>
            <p:ph type="title"/>
          </p:nvPr>
        </p:nvSpPr>
        <p:spPr/>
        <p:txBody>
          <a:bodyPr/>
          <a:lstStyle/>
          <a:p>
            <a:r>
              <a:rPr lang="en-GB"/>
              <a:t>Scrap-free blanking</a:t>
            </a:r>
          </a:p>
        </p:txBody>
      </p:sp>
      <p:sp>
        <p:nvSpPr>
          <p:cNvPr id="7" name="Sisällön paikkamerkki 6">
            <a:extLst>
              <a:ext uri="{FF2B5EF4-FFF2-40B4-BE49-F238E27FC236}">
                <a16:creationId xmlns:a16="http://schemas.microsoft.com/office/drawing/2014/main" id="{18B84B7E-54B7-7405-4354-588422DB4056}"/>
              </a:ext>
            </a:extLst>
          </p:cNvPr>
          <p:cNvSpPr>
            <a:spLocks noGrp="1"/>
          </p:cNvSpPr>
          <p:nvPr>
            <p:ph idx="1"/>
          </p:nvPr>
        </p:nvSpPr>
        <p:spPr>
          <a:xfrm>
            <a:off x="838200" y="1825625"/>
            <a:ext cx="5435600" cy="4351338"/>
          </a:xfrm>
        </p:spPr>
        <p:txBody>
          <a:bodyPr>
            <a:normAutofit fontScale="92500" lnSpcReduction="20000"/>
          </a:bodyPr>
          <a:lstStyle/>
          <a:p>
            <a:r>
              <a:rPr lang="en-GB"/>
              <a:t>Scrap-free blanking means placing the pieces to be machined out of a panel so that as little waste is produced as possible.</a:t>
            </a:r>
          </a:p>
          <a:p>
            <a:r>
              <a:rPr lang="en-GB"/>
              <a:t>This can take place in two ways, in principle: automatically with a CAM programme or manually. </a:t>
            </a:r>
          </a:p>
          <a:p>
            <a:r>
              <a:rPr lang="en-GB"/>
              <a:t>Scrap-free blanking is particularly useful when the production volumes are high. </a:t>
            </a:r>
          </a:p>
          <a:p>
            <a:r>
              <a:rPr lang="en-GB"/>
              <a:t>In this case, automated scrap-free blanking is the most suitable method.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51</a:t>
            </a:fld>
            <a:endParaRPr lang="fi-FI"/>
          </a:p>
        </p:txBody>
      </p:sp>
      <p:pic>
        <p:nvPicPr>
          <p:cNvPr id="6" name="Kuva 5"/>
          <p:cNvPicPr/>
          <p:nvPr/>
        </p:nvPicPr>
        <p:blipFill>
          <a:blip r:embed="rId2"/>
          <a:stretch>
            <a:fillRect/>
          </a:stretch>
        </p:blipFill>
        <p:spPr>
          <a:xfrm>
            <a:off x="6678176" y="583450"/>
            <a:ext cx="4250265" cy="4266181"/>
          </a:xfrm>
          <a:prstGeom prst="rect">
            <a:avLst/>
          </a:prstGeom>
        </p:spPr>
      </p:pic>
      <p:sp>
        <p:nvSpPr>
          <p:cNvPr id="5" name="Suorakulmio 4"/>
          <p:cNvSpPr/>
          <p:nvPr/>
        </p:nvSpPr>
        <p:spPr>
          <a:xfrm>
            <a:off x="6412522" y="4849631"/>
            <a:ext cx="5435600" cy="1397947"/>
          </a:xfrm>
          <a:prstGeom prst="rect">
            <a:avLst/>
          </a:prstGeom>
        </p:spPr>
        <p:txBody>
          <a:bodyPr wrap="square">
            <a:spAutoFit/>
          </a:bodyPr>
          <a:lstStyle/>
          <a:p>
            <a:pPr marL="226695">
              <a:lnSpc>
                <a:spcPct val="107000"/>
              </a:lnSpc>
              <a:spcAft>
                <a:spcPts val="600"/>
              </a:spcAft>
            </a:pPr>
            <a:r>
              <a:rPr lang="en-GB" sz="1600" i="1" dirty="0">
                <a:latin typeface="Calibri" panose="020F0502020204030204" pitchFamily="34" charset="0"/>
                <a:ea typeface="Times New Roman" panose="02020603050405020304" pitchFamily="18" charset="0"/>
                <a:cs typeface="Times New Roman" panose="02020603050405020304" pitchFamily="18" charset="0"/>
              </a:rPr>
              <a:t>Scrap-free blanking of CLT panels. The arrows point to the direction of surface lamellae. The CLT panels were designed by data modelling, which means that the dimensions of individual components need not be given. Image </a:t>
            </a:r>
            <a:r>
              <a:rPr lang="en-GB" sz="1600" i="1" dirty="0" err="1">
                <a:latin typeface="Calibri" panose="020F0502020204030204" pitchFamily="34" charset="0"/>
                <a:ea typeface="Times New Roman" panose="02020603050405020304" pitchFamily="18" charset="0"/>
                <a:cs typeface="Times New Roman" panose="02020603050405020304" pitchFamily="18" charset="0"/>
              </a:rPr>
              <a:t>Lappia</a:t>
            </a:r>
            <a:r>
              <a:rPr lang="en-GB" sz="1600" i="1" dirty="0">
                <a:latin typeface="Calibri" panose="020F0502020204030204" pitchFamily="34" charset="0"/>
                <a:ea typeface="Times New Roman" panose="02020603050405020304" pitchFamily="18" charset="0"/>
                <a:cs typeface="Times New Roman" panose="02020603050405020304" pitchFamily="18" charset="0"/>
              </a:rPr>
              <a:t> Vocational College</a:t>
            </a:r>
          </a:p>
        </p:txBody>
      </p:sp>
      <p:sp>
        <p:nvSpPr>
          <p:cNvPr id="3" name="Alatunnisteen paikkamerkki 2">
            <a:extLst>
              <a:ext uri="{FF2B5EF4-FFF2-40B4-BE49-F238E27FC236}">
                <a16:creationId xmlns:a16="http://schemas.microsoft.com/office/drawing/2014/main" id="{B197EBE2-78EF-A892-90B1-A8A5DA7E92E2}"/>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958777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E3017E-CB49-6423-FE29-3DD3886E5804}"/>
              </a:ext>
            </a:extLst>
          </p:cNvPr>
          <p:cNvSpPr>
            <a:spLocks noGrp="1"/>
          </p:cNvSpPr>
          <p:nvPr>
            <p:ph type="title"/>
          </p:nvPr>
        </p:nvSpPr>
        <p:spPr/>
        <p:txBody>
          <a:bodyPr/>
          <a:lstStyle/>
          <a:p>
            <a:r>
              <a:rPr lang="en-GB"/>
              <a:t>Scrap-free blanking</a:t>
            </a:r>
          </a:p>
        </p:txBody>
      </p:sp>
      <p:sp>
        <p:nvSpPr>
          <p:cNvPr id="5" name="Sisällön paikkamerkki 4">
            <a:extLst>
              <a:ext uri="{FF2B5EF4-FFF2-40B4-BE49-F238E27FC236}">
                <a16:creationId xmlns:a16="http://schemas.microsoft.com/office/drawing/2014/main" id="{C90903BF-E866-CF22-B231-45957BE178CC}"/>
              </a:ext>
            </a:extLst>
          </p:cNvPr>
          <p:cNvSpPr>
            <a:spLocks noGrp="1"/>
          </p:cNvSpPr>
          <p:nvPr>
            <p:ph idx="1"/>
          </p:nvPr>
        </p:nvSpPr>
        <p:spPr/>
        <p:txBody>
          <a:bodyPr>
            <a:normAutofit fontScale="92500" lnSpcReduction="20000"/>
          </a:bodyPr>
          <a:lstStyle/>
          <a:p>
            <a:r>
              <a:rPr lang="en-GB"/>
              <a:t>For large components with small production volumes, manual scrap-free blanking can also be used. </a:t>
            </a:r>
          </a:p>
          <a:p>
            <a:r>
              <a:rPr lang="en-GB"/>
              <a:t>Several different production batches can be combined, maximising the benefits for the entire production. </a:t>
            </a:r>
          </a:p>
          <a:p>
            <a:r>
              <a:rPr lang="en-GB"/>
              <a:t> The same product often contains several different timber thicknesses and even wood from different tree species, in which case combining production batches is useful.</a:t>
            </a:r>
          </a:p>
          <a:p>
            <a:r>
              <a:rPr lang="en-GB"/>
              <a:t>If the pieces are small and there is a risk of them moving during machining, the blade should be lifted up by 3 to 5 mm to prevent the component from being detached from the panel. </a:t>
            </a:r>
          </a:p>
          <a:p>
            <a:r>
              <a:rPr lang="en-GB"/>
              <a:t>The piece is later detached using hand tools.</a:t>
            </a:r>
          </a:p>
          <a:p>
            <a:r>
              <a:rPr lang="en-GB"/>
              <a:t>This way, damage to pieces and blades can be avoided, and loose pieces can be prevented from flying off and causing an occupational safety hazard.</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52</a:t>
            </a:fld>
            <a:endParaRPr lang="fi-FI"/>
          </a:p>
        </p:txBody>
      </p:sp>
      <p:sp>
        <p:nvSpPr>
          <p:cNvPr id="3" name="Alatunnisteen paikkamerkki 2">
            <a:extLst>
              <a:ext uri="{FF2B5EF4-FFF2-40B4-BE49-F238E27FC236}">
                <a16:creationId xmlns:a16="http://schemas.microsoft.com/office/drawing/2014/main" id="{A9D5F590-3066-57C1-6321-5C1DFB4513CF}"/>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33957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7CAC5B-A42E-8E52-4556-C0D8D28BAA23}"/>
              </a:ext>
            </a:extLst>
          </p:cNvPr>
          <p:cNvSpPr>
            <a:spLocks noGrp="1"/>
          </p:cNvSpPr>
          <p:nvPr>
            <p:ph type="title"/>
          </p:nvPr>
        </p:nvSpPr>
        <p:spPr/>
        <p:txBody>
          <a:bodyPr/>
          <a:lstStyle/>
          <a:p>
            <a:r>
              <a:rPr lang="en-GB"/>
              <a:t>Toolpath creation</a:t>
            </a:r>
          </a:p>
        </p:txBody>
      </p:sp>
      <p:sp>
        <p:nvSpPr>
          <p:cNvPr id="6" name="Sisällön paikkamerkki 5">
            <a:extLst>
              <a:ext uri="{FF2B5EF4-FFF2-40B4-BE49-F238E27FC236}">
                <a16:creationId xmlns:a16="http://schemas.microsoft.com/office/drawing/2014/main" id="{93871635-29BE-C3F7-B138-1158424552B0}"/>
              </a:ext>
            </a:extLst>
          </p:cNvPr>
          <p:cNvSpPr>
            <a:spLocks noGrp="1"/>
          </p:cNvSpPr>
          <p:nvPr>
            <p:ph idx="1"/>
          </p:nvPr>
        </p:nvSpPr>
        <p:spPr>
          <a:xfrm>
            <a:off x="838200" y="1825625"/>
            <a:ext cx="6129528" cy="4351338"/>
          </a:xfrm>
        </p:spPr>
        <p:txBody>
          <a:bodyPr/>
          <a:lstStyle/>
          <a:p>
            <a:r>
              <a:rPr lang="en-GB" sz="2400"/>
              <a:t>Once a model to be machined is finished, the first step is creating toolpaths for it.</a:t>
            </a:r>
          </a:p>
          <a:p>
            <a:r>
              <a:rPr lang="en-GB" sz="2400"/>
              <a:t>At this point, the work methods used for machining are selected (sawing, drilling and grinding) and the blades for these operations are selected. </a:t>
            </a:r>
          </a:p>
          <a:p>
            <a:r>
              <a:rPr lang="en-GB" sz="2400"/>
              <a:t>CAM software is used to create toolpaths. </a:t>
            </a:r>
          </a:p>
          <a:p>
            <a:r>
              <a:rPr lang="en-GB" sz="2400"/>
              <a:t>Once the toolpaths have been completed, they can be simulated to check that they are correct.</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a:t>
            </a:fld>
            <a:endParaRPr lang="fi-FI"/>
          </a:p>
        </p:txBody>
      </p:sp>
      <p:pic>
        <p:nvPicPr>
          <p:cNvPr id="5" name="Picture 17">
            <a:extLst>
              <a:ext uri="{FF2B5EF4-FFF2-40B4-BE49-F238E27FC236}">
                <a16:creationId xmlns:a16="http://schemas.microsoft.com/office/drawing/2014/main" id="{B3FC758C-27E1-4CA7-B376-ED67632B52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331" y="1483738"/>
            <a:ext cx="3530181" cy="2740432"/>
          </a:xfrm>
          <a:prstGeom prst="rect">
            <a:avLst/>
          </a:prstGeom>
        </p:spPr>
      </p:pic>
      <p:sp>
        <p:nvSpPr>
          <p:cNvPr id="3" name="Alatunnisteen paikkamerkki 2">
            <a:extLst>
              <a:ext uri="{FF2B5EF4-FFF2-40B4-BE49-F238E27FC236}">
                <a16:creationId xmlns:a16="http://schemas.microsoft.com/office/drawing/2014/main" id="{D77700A3-00F9-3E2F-E7F6-B93CC05A60D4}"/>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4198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E530C18-4A1B-2CE5-1154-59A97C7AB73C}"/>
              </a:ext>
            </a:extLst>
          </p:cNvPr>
          <p:cNvSpPr>
            <a:spLocks noGrp="1"/>
          </p:cNvSpPr>
          <p:nvPr>
            <p:ph type="title"/>
          </p:nvPr>
        </p:nvSpPr>
        <p:spPr/>
        <p:txBody>
          <a:bodyPr/>
          <a:lstStyle/>
          <a:p>
            <a:r>
              <a:rPr lang="en-GB"/>
              <a:t>Machining codes</a:t>
            </a:r>
          </a:p>
        </p:txBody>
      </p:sp>
      <p:sp>
        <p:nvSpPr>
          <p:cNvPr id="5" name="Sisällön paikkamerkki 4">
            <a:extLst>
              <a:ext uri="{FF2B5EF4-FFF2-40B4-BE49-F238E27FC236}">
                <a16:creationId xmlns:a16="http://schemas.microsoft.com/office/drawing/2014/main" id="{228940F7-856B-99C3-3783-7B54B6418B29}"/>
              </a:ext>
            </a:extLst>
          </p:cNvPr>
          <p:cNvSpPr>
            <a:spLocks noGrp="1"/>
          </p:cNvSpPr>
          <p:nvPr>
            <p:ph idx="1"/>
          </p:nvPr>
        </p:nvSpPr>
        <p:spPr/>
        <p:txBody>
          <a:bodyPr>
            <a:normAutofit lnSpcReduction="10000"/>
          </a:bodyPr>
          <a:lstStyle/>
          <a:p>
            <a:r>
              <a:rPr lang="en-GB"/>
              <a:t>The last step in programming is converting the file produced by the CAM software into a format that the machine tool can read. </a:t>
            </a:r>
          </a:p>
          <a:p>
            <a:r>
              <a:rPr lang="en-GB"/>
              <a:t>This stage is called post processing. The post processed file contains text in ASCII code that is imported into the machine. </a:t>
            </a:r>
          </a:p>
          <a:p>
            <a:r>
              <a:rPr lang="en-GB"/>
              <a:t>CAM (Computer Aided Manufacturing) is a widely used term that has different meanings in industry. </a:t>
            </a:r>
          </a:p>
          <a:p>
            <a:r>
              <a:rPr lang="en-GB"/>
              <a:t>It is in many contexts defined as computer controlled automated manufacturing systems. </a:t>
            </a:r>
          </a:p>
          <a:p>
            <a:r>
              <a:rPr lang="en-GB"/>
              <a:t>In practice, this means importing the geometry data of CAD models needed for machining pieces into the CNC centre.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a:t>
            </a:fld>
            <a:endParaRPr lang="fi-FI"/>
          </a:p>
        </p:txBody>
      </p:sp>
      <p:sp>
        <p:nvSpPr>
          <p:cNvPr id="2" name="Alatunnisteen paikkamerkki 1">
            <a:extLst>
              <a:ext uri="{FF2B5EF4-FFF2-40B4-BE49-F238E27FC236}">
                <a16:creationId xmlns:a16="http://schemas.microsoft.com/office/drawing/2014/main" id="{CE3C3FED-C13E-2770-7EFD-888B3F3308A9}"/>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59552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A8D2AAA-26B1-EE61-A037-89D60C3C2C88}"/>
              </a:ext>
            </a:extLst>
          </p:cNvPr>
          <p:cNvSpPr>
            <a:spLocks noGrp="1"/>
          </p:cNvSpPr>
          <p:nvPr>
            <p:ph type="title"/>
          </p:nvPr>
        </p:nvSpPr>
        <p:spPr/>
        <p:txBody>
          <a:bodyPr/>
          <a:lstStyle/>
          <a:p>
            <a:r>
              <a:rPr lang="en-GB"/>
              <a:t>Post-processors</a:t>
            </a:r>
          </a:p>
        </p:txBody>
      </p:sp>
      <p:sp>
        <p:nvSpPr>
          <p:cNvPr id="6" name="Sisällön paikkamerkki 5">
            <a:extLst>
              <a:ext uri="{FF2B5EF4-FFF2-40B4-BE49-F238E27FC236}">
                <a16:creationId xmlns:a16="http://schemas.microsoft.com/office/drawing/2014/main" id="{80682062-60BB-3910-9640-743F093F1F40}"/>
              </a:ext>
            </a:extLst>
          </p:cNvPr>
          <p:cNvSpPr>
            <a:spLocks noGrp="1"/>
          </p:cNvSpPr>
          <p:nvPr>
            <p:ph idx="1"/>
          </p:nvPr>
        </p:nvSpPr>
        <p:spPr>
          <a:xfrm>
            <a:off x="838200" y="1825625"/>
            <a:ext cx="6227064" cy="4351338"/>
          </a:xfrm>
        </p:spPr>
        <p:txBody>
          <a:bodyPr>
            <a:normAutofit fontScale="92500" lnSpcReduction="10000"/>
          </a:bodyPr>
          <a:lstStyle/>
          <a:p>
            <a:r>
              <a:rPr lang="en-GB"/>
              <a:t>Almost every machine type has its own post-processor. </a:t>
            </a:r>
          </a:p>
          <a:p>
            <a:r>
              <a:rPr lang="en-GB"/>
              <a:t>Before the created toolpaths can be run, the code produced by CAM software must be translated into a format that a CNC grinder can understand. </a:t>
            </a:r>
          </a:p>
          <a:p>
            <a:r>
              <a:rPr lang="en-GB"/>
              <a:t>Different CAM systems mainly produce similar code, but the writing formats of special commands, in particular, differ. </a:t>
            </a:r>
          </a:p>
          <a:p>
            <a:r>
              <a:rPr lang="en-GB"/>
              <a:t>The codes are either NC codes, G codes or machine specific codes.</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a:t>
            </a:fld>
            <a:endParaRPr lang="fi-FI"/>
          </a:p>
        </p:txBody>
      </p:sp>
      <p:pic>
        <p:nvPicPr>
          <p:cNvPr id="2" name="Kuva 1">
            <a:extLst>
              <a:ext uri="{FF2B5EF4-FFF2-40B4-BE49-F238E27FC236}">
                <a16:creationId xmlns:a16="http://schemas.microsoft.com/office/drawing/2014/main" id="{8DEE2EAD-6B7D-4BAE-9051-E003CCB438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2945" y="1260434"/>
            <a:ext cx="5431590" cy="3955099"/>
          </a:xfrm>
          <a:prstGeom prst="rect">
            <a:avLst/>
          </a:prstGeom>
        </p:spPr>
      </p:pic>
      <p:sp>
        <p:nvSpPr>
          <p:cNvPr id="3" name="Alatunnisteen paikkamerkki 2">
            <a:extLst>
              <a:ext uri="{FF2B5EF4-FFF2-40B4-BE49-F238E27FC236}">
                <a16:creationId xmlns:a16="http://schemas.microsoft.com/office/drawing/2014/main" id="{30DBC579-57DE-D836-820B-45F207F86367}"/>
              </a:ext>
            </a:extLst>
          </p:cNvPr>
          <p:cNvSpPr>
            <a:spLocks noGrp="1"/>
          </p:cNvSpPr>
          <p:nvPr>
            <p:ph type="ftr" sz="quarter" idx="3"/>
          </p:nvPr>
        </p:nvSpPr>
        <p:spPr/>
        <p:txBody>
          <a:bodyPr/>
          <a:lstStyle/>
          <a:p>
            <a:r>
              <a:rPr lang="en-GB"/>
              <a:t>Industrial prefabrication</a:t>
            </a:r>
          </a:p>
        </p:txBody>
      </p:sp>
      <p:sp>
        <p:nvSpPr>
          <p:cNvPr id="7" name="Suorakulmio 1"/>
          <p:cNvSpPr/>
          <p:nvPr/>
        </p:nvSpPr>
        <p:spPr>
          <a:xfrm>
            <a:off x="7305582" y="1852259"/>
            <a:ext cx="1181470" cy="607539"/>
          </a:xfrm>
          <a:prstGeom prst="rect">
            <a:avLst/>
          </a:prstGeom>
          <a:noFill/>
        </p:spPr>
        <p:txBody>
          <a:bodyPr wrap="square">
            <a:spAutoFit/>
          </a:bodyPr>
          <a:lstStyle/>
          <a:p>
            <a:pPr algn="ctr">
              <a:lnSpc>
                <a:spcPct val="107000"/>
              </a:lnSpc>
              <a:spcAft>
                <a:spcPts val="600"/>
              </a:spcAft>
            </a:pPr>
            <a:r>
              <a:rPr lang="en-GB" sz="1600" b="1" dirty="0">
                <a:latin typeface="Calibri" panose="020F0502020204030204" pitchFamily="34" charset="0"/>
                <a:ea typeface="Times New Roman" panose="02020603050405020304" pitchFamily="18" charset="0"/>
                <a:cs typeface="Calibri" panose="020F0502020204030204" pitchFamily="34" charset="0"/>
              </a:rPr>
              <a:t>CAM software</a:t>
            </a:r>
          </a:p>
        </p:txBody>
      </p:sp>
      <p:sp>
        <p:nvSpPr>
          <p:cNvPr id="8" name="Suorakulmio 1"/>
          <p:cNvSpPr/>
          <p:nvPr/>
        </p:nvSpPr>
        <p:spPr>
          <a:xfrm>
            <a:off x="8906264" y="2156028"/>
            <a:ext cx="1181470" cy="607539"/>
          </a:xfrm>
          <a:prstGeom prst="rect">
            <a:avLst/>
          </a:prstGeom>
          <a:noFill/>
        </p:spPr>
        <p:txBody>
          <a:bodyPr wrap="square">
            <a:spAutoFit/>
          </a:bodyPr>
          <a:lstStyle/>
          <a:p>
            <a:pPr algn="ctr">
              <a:lnSpc>
                <a:spcPct val="107000"/>
              </a:lnSpc>
              <a:spcAft>
                <a:spcPts val="600"/>
              </a:spcAft>
            </a:pPr>
            <a:r>
              <a:rPr lang="en-GB" sz="1600" b="1" dirty="0">
                <a:latin typeface="Calibri" panose="020F0502020204030204" pitchFamily="34" charset="0"/>
                <a:ea typeface="Times New Roman" panose="02020603050405020304" pitchFamily="18" charset="0"/>
                <a:cs typeface="Calibri" panose="020F0502020204030204" pitchFamily="34" charset="0"/>
              </a:rPr>
              <a:t>Post processor</a:t>
            </a:r>
          </a:p>
        </p:txBody>
      </p:sp>
      <p:sp>
        <p:nvSpPr>
          <p:cNvPr id="9" name="Suorakulmio 1"/>
          <p:cNvSpPr/>
          <p:nvPr/>
        </p:nvSpPr>
        <p:spPr>
          <a:xfrm>
            <a:off x="8378005" y="4001294"/>
            <a:ext cx="1609374" cy="421654"/>
          </a:xfrm>
          <a:prstGeom prst="rect">
            <a:avLst/>
          </a:prstGeom>
          <a:noFill/>
        </p:spPr>
        <p:txBody>
          <a:bodyPr wrap="square">
            <a:spAutoFit/>
          </a:bodyPr>
          <a:lstStyle/>
          <a:p>
            <a:pPr algn="ctr">
              <a:lnSpc>
                <a:spcPct val="107000"/>
              </a:lnSpc>
              <a:spcAft>
                <a:spcPts val="600"/>
              </a:spcAft>
            </a:pPr>
            <a:r>
              <a:rPr lang="en-GB" sz="2000" b="1" dirty="0">
                <a:latin typeface="Calibri" panose="020F0502020204030204" pitchFamily="34" charset="0"/>
                <a:ea typeface="Times New Roman" panose="02020603050405020304" pitchFamily="18" charset="0"/>
                <a:cs typeface="Calibri" panose="020F0502020204030204" pitchFamily="34" charset="0"/>
              </a:rPr>
              <a:t>Machine tool</a:t>
            </a:r>
          </a:p>
        </p:txBody>
      </p:sp>
    </p:spTree>
    <p:extLst>
      <p:ext uri="{BB962C8B-B14F-4D97-AF65-F5344CB8AC3E}">
        <p14:creationId xmlns:p14="http://schemas.microsoft.com/office/powerpoint/2010/main" val="375135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99BF685-2FB5-8558-7675-EB57B3F62FB3}"/>
              </a:ext>
            </a:extLst>
          </p:cNvPr>
          <p:cNvSpPr>
            <a:spLocks noGrp="1"/>
          </p:cNvSpPr>
          <p:nvPr>
            <p:ph type="title"/>
          </p:nvPr>
        </p:nvSpPr>
        <p:spPr/>
        <p:txBody>
          <a:bodyPr/>
          <a:lstStyle/>
          <a:p>
            <a:r>
              <a:rPr lang="en-GB"/>
              <a:t>Post-processors</a:t>
            </a:r>
          </a:p>
        </p:txBody>
      </p:sp>
      <p:sp>
        <p:nvSpPr>
          <p:cNvPr id="5" name="Sisällön paikkamerkki 4">
            <a:extLst>
              <a:ext uri="{FF2B5EF4-FFF2-40B4-BE49-F238E27FC236}">
                <a16:creationId xmlns:a16="http://schemas.microsoft.com/office/drawing/2014/main" id="{330AFBCD-10D3-3F7F-6448-8AAAC0802E89}"/>
              </a:ext>
            </a:extLst>
          </p:cNvPr>
          <p:cNvSpPr>
            <a:spLocks noGrp="1"/>
          </p:cNvSpPr>
          <p:nvPr>
            <p:ph idx="1"/>
          </p:nvPr>
        </p:nvSpPr>
        <p:spPr/>
        <p:txBody>
          <a:bodyPr>
            <a:normAutofit lnSpcReduction="10000"/>
          </a:bodyPr>
          <a:lstStyle/>
          <a:p>
            <a:r>
              <a:rPr lang="en-GB"/>
              <a:t>Simply put, a post processor is a type of translator that converts the CL file (Cutter Location File) containing the machining operations generated by the CAM software (paths, tools, machining speeds etc.) into a machining code which the machine tool will run.</a:t>
            </a:r>
          </a:p>
          <a:p>
            <a:r>
              <a:rPr lang="en-GB"/>
              <a:t>Most types of CAM software produce one or several types of files containing so-called neutral language for a CNC machine. </a:t>
            </a:r>
          </a:p>
          <a:p>
            <a:r>
              <a:rPr lang="en-GB"/>
              <a:t>They come either in binary format known as CLDATA or in ASCII format tailored based on APT (Automatically Programmed Tools) language. </a:t>
            </a:r>
          </a:p>
          <a:p>
            <a:r>
              <a:rPr lang="en-GB"/>
              <a:t>Any text editor can read files in ASCII format, but binary data cannot be read without understanding its structure.</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9</a:t>
            </a:fld>
            <a:endParaRPr lang="fi-FI"/>
          </a:p>
        </p:txBody>
      </p:sp>
      <p:sp>
        <p:nvSpPr>
          <p:cNvPr id="2" name="Suorakulmio 1"/>
          <p:cNvSpPr/>
          <p:nvPr/>
        </p:nvSpPr>
        <p:spPr>
          <a:xfrm>
            <a:off x="425116" y="1317734"/>
            <a:ext cx="9142217" cy="736355"/>
          </a:xfrm>
          <a:prstGeom prst="rect">
            <a:avLst/>
          </a:prstGeom>
        </p:spPr>
        <p:txBody>
          <a:bodyPr wrap="square">
            <a:spAutoFit/>
          </a:bodyPr>
          <a:lstStyle/>
          <a:p>
            <a:pPr marL="226695">
              <a:lnSpc>
                <a:spcPct val="107000"/>
              </a:lnSpc>
              <a:spcAft>
                <a:spcPts val="600"/>
              </a:spcAft>
            </a:pPr>
            <a:br>
              <a:rPr lang="en-GB" sz="2000">
                <a:latin typeface="Calibri" panose="020F0502020204030204" pitchFamily="34" charset="0"/>
                <a:ea typeface="Times New Roman" panose="02020603050405020304" pitchFamily="18" charset="0"/>
                <a:cs typeface="Times New Roman" panose="02020603050405020304" pitchFamily="18" charset="0"/>
              </a:rPr>
            </a:br>
            <a:r>
              <a:rPr lang="en-GB" sz="2000">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Alatunnisteen paikkamerkki 2">
            <a:extLst>
              <a:ext uri="{FF2B5EF4-FFF2-40B4-BE49-F238E27FC236}">
                <a16:creationId xmlns:a16="http://schemas.microsoft.com/office/drawing/2014/main" id="{511F3E6F-40F0-E8DF-98EC-A142453B6C54}"/>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4193767578"/>
      </p:ext>
    </p:extLst>
  </p:cSld>
  <p:clrMapOvr>
    <a:masterClrMapping/>
  </p:clrMapOvr>
</p:sld>
</file>

<file path=ppt/theme/theme1.xml><?xml version="1.0" encoding="utf-8"?>
<a:theme xmlns:a="http://schemas.openxmlformats.org/drawingml/2006/main"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C109304B-B091-4694-BECD-82F31CC16069}">
  <ds:schemaRefs>
    <ds:schemaRef ds:uri="http://schemas.microsoft.com/sharepoint/v3/contenttype/forms"/>
  </ds:schemaRefs>
</ds:datastoreItem>
</file>

<file path=customXml/itemProps2.xml><?xml version="1.0" encoding="utf-8"?>
<ds:datastoreItem xmlns:ds="http://schemas.openxmlformats.org/officeDocument/2006/customXml" ds:itemID="{F001E41B-E998-4176-8E63-AE8183612A4A}"/>
</file>

<file path=customXml/itemProps3.xml><?xml version="1.0" encoding="utf-8"?>
<ds:datastoreItem xmlns:ds="http://schemas.openxmlformats.org/officeDocument/2006/customXml" ds:itemID="{BEE05F82-0E33-4891-B5A1-A24B4B333825}">
  <ds:schemaRefs>
    <ds:schemaRef ds:uri="http://purl.org/dc/dcmitype/"/>
    <ds:schemaRef ds:uri="http://schemas.microsoft.com/office/infopath/2007/PartnerControls"/>
    <ds:schemaRef ds:uri="http://purl.org/dc/elements/1.1/"/>
    <ds:schemaRef ds:uri="http://schemas.microsoft.com/office/2006/documentManagement/types"/>
    <ds:schemaRef ds:uri="0e53057a-6c58-4d42-a4fa-c0298214ea26"/>
    <ds:schemaRef ds:uri="http://purl.org/dc/terms/"/>
    <ds:schemaRef ds:uri="http://schemas.openxmlformats.org/package/2006/metadata/core-properties"/>
    <ds:schemaRef ds:uri="93e2402c-36e9-4cdd-8de8-0cb185c44ca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398</TotalTime>
  <Words>4682</Words>
  <Application>Microsoft Office PowerPoint</Application>
  <PresentationFormat>Laajakuva</PresentationFormat>
  <Paragraphs>360</Paragraphs>
  <Slides>52</Slides>
  <Notes>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52</vt:i4>
      </vt:variant>
    </vt:vector>
  </HeadingPairs>
  <TitlesOfParts>
    <vt:vector size="57" baseType="lpstr">
      <vt:lpstr>Arial</vt:lpstr>
      <vt:lpstr>Arial Narrow</vt:lpstr>
      <vt:lpstr>Calibri</vt:lpstr>
      <vt:lpstr>Calibri Light</vt:lpstr>
      <vt:lpstr>Office-teema</vt:lpstr>
      <vt:lpstr>Industrial wood construction</vt:lpstr>
      <vt:lpstr>PowerPoint-esitys</vt:lpstr>
      <vt:lpstr>Industrial prefabrication and CAM manufacturing</vt:lpstr>
      <vt:lpstr>PowerPoint-esitys</vt:lpstr>
      <vt:lpstr>Toolpaths and codes</vt:lpstr>
      <vt:lpstr>Toolpath creation</vt:lpstr>
      <vt:lpstr>Machining codes</vt:lpstr>
      <vt:lpstr>Post-processors</vt:lpstr>
      <vt:lpstr>Post-processors</vt:lpstr>
      <vt:lpstr>NC code</vt:lpstr>
      <vt:lpstr>NC code</vt:lpstr>
      <vt:lpstr>G code</vt:lpstr>
      <vt:lpstr>G code</vt:lpstr>
      <vt:lpstr>Machine-specific codes</vt:lpstr>
      <vt:lpstr>Machine-specific codes</vt:lpstr>
      <vt:lpstr>CNC machining</vt:lpstr>
      <vt:lpstr>CNC machining</vt:lpstr>
      <vt:lpstr>Production design of structural elements to be manufactured</vt:lpstr>
      <vt:lpstr>Stages of production design</vt:lpstr>
      <vt:lpstr>Design processes</vt:lpstr>
      <vt:lpstr>Design processes</vt:lpstr>
      <vt:lpstr>Design processes</vt:lpstr>
      <vt:lpstr>Cost estimates and schedule</vt:lpstr>
      <vt:lpstr>Importing design files into production</vt:lpstr>
      <vt:lpstr>Importing design files into production</vt:lpstr>
      <vt:lpstr>Importing design files into production</vt:lpstr>
      <vt:lpstr>Quality assurance</vt:lpstr>
      <vt:lpstr>Logistics</vt:lpstr>
      <vt:lpstr>PowerPoint-esitys</vt:lpstr>
      <vt:lpstr>Use of automated production lines in industrial wood construction</vt:lpstr>
      <vt:lpstr>Production technology</vt:lpstr>
      <vt:lpstr>Production technology</vt:lpstr>
      <vt:lpstr>Production technology</vt:lpstr>
      <vt:lpstr>Production technology</vt:lpstr>
      <vt:lpstr>Production technology</vt:lpstr>
      <vt:lpstr>Machining technique</vt:lpstr>
      <vt:lpstr>Machining technique</vt:lpstr>
      <vt:lpstr>Manufacturing wood structures with CNC machining techniques</vt:lpstr>
      <vt:lpstr>CNC blade technique</vt:lpstr>
      <vt:lpstr>CNC blade technique</vt:lpstr>
      <vt:lpstr>CNC blade technique</vt:lpstr>
      <vt:lpstr>CNC blade technique</vt:lpstr>
      <vt:lpstr>CNC blade technique</vt:lpstr>
      <vt:lpstr>CNC blade technique</vt:lpstr>
      <vt:lpstr>CNC blade technique</vt:lpstr>
      <vt:lpstr>CNC blade technique</vt:lpstr>
      <vt:lpstr>Blade angles</vt:lpstr>
      <vt:lpstr>Blade angles</vt:lpstr>
      <vt:lpstr>Preliminary preparations for CNC machining</vt:lpstr>
      <vt:lpstr>CNC machining</vt:lpstr>
      <vt:lpstr>Scrap-free blanking</vt:lpstr>
      <vt:lpstr>Scrap-free blanking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atte Kalke</dc:creator>
  <cp:lastModifiedBy>Taimi Mikkola</cp:lastModifiedBy>
  <cp:revision>51</cp:revision>
  <dcterms:created xsi:type="dcterms:W3CDTF">2021-05-03T10:20:21Z</dcterms:created>
  <dcterms:modified xsi:type="dcterms:W3CDTF">2024-09-12T07:51:15Z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0x010100234099FDC849BF42B9A9874AAD308C6B</vt:lpwstr>
  </property>
</Properties>
</file>