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handoutMasterIdLst>
    <p:handoutMasterId r:id="rId38"/>
  </p:handoutMasterIdLst>
  <p:sldIdLst>
    <p:sldId id="613" r:id="rId5"/>
    <p:sldId id="614" r:id="rId6"/>
    <p:sldId id="276" r:id="rId7"/>
    <p:sldId id="615" r:id="rId8"/>
    <p:sldId id="312" r:id="rId9"/>
    <p:sldId id="259" r:id="rId10"/>
    <p:sldId id="290" r:id="rId11"/>
    <p:sldId id="292" r:id="rId12"/>
    <p:sldId id="293" r:id="rId13"/>
    <p:sldId id="313" r:id="rId14"/>
    <p:sldId id="275" r:id="rId15"/>
    <p:sldId id="295" r:id="rId16"/>
    <p:sldId id="314" r:id="rId17"/>
    <p:sldId id="297" r:id="rId18"/>
    <p:sldId id="298" r:id="rId19"/>
    <p:sldId id="299" r:id="rId20"/>
    <p:sldId id="300" r:id="rId21"/>
    <p:sldId id="301" r:id="rId22"/>
    <p:sldId id="302" r:id="rId23"/>
    <p:sldId id="303" r:id="rId24"/>
    <p:sldId id="304" r:id="rId25"/>
    <p:sldId id="305" r:id="rId26"/>
    <p:sldId id="322" r:id="rId27"/>
    <p:sldId id="324" r:id="rId28"/>
    <p:sldId id="306" r:id="rId29"/>
    <p:sldId id="315" r:id="rId30"/>
    <p:sldId id="316" r:id="rId31"/>
    <p:sldId id="317" r:id="rId32"/>
    <p:sldId id="318" r:id="rId33"/>
    <p:sldId id="320" r:id="rId34"/>
    <p:sldId id="319" r:id="rId35"/>
    <p:sldId id="321" r:id="rId3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41C8EA-C630-4D74-A34F-9F1D556AB1B7}" v="15" dt="2022-06-20T12:27:39.18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8" autoAdjust="0"/>
    <p:restoredTop sz="94660"/>
  </p:normalViewPr>
  <p:slideViewPr>
    <p:cSldViewPr snapToGrid="0">
      <p:cViewPr varScale="1">
        <p:scale>
          <a:sx n="66" d="100"/>
          <a:sy n="66" d="100"/>
        </p:scale>
        <p:origin x="652" y="32"/>
      </p:cViewPr>
      <p:guideLst/>
    </p:cSldViewPr>
  </p:slideViewPr>
  <p:notesTextViewPr>
    <p:cViewPr>
      <p:scale>
        <a:sx n="1" d="1"/>
        <a:sy n="1" d="1"/>
      </p:scale>
      <p:origin x="0" y="0"/>
    </p:cViewPr>
  </p:notesTextViewPr>
  <p:notesViewPr>
    <p:cSldViewPr snapToGrid="0">
      <p:cViewPr varScale="1">
        <p:scale>
          <a:sx n="90" d="100"/>
          <a:sy n="90" d="100"/>
        </p:scale>
        <p:origin x="420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0489765-C3E2-4CB7-B84D-62CF613C36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D3FC0F54-AC4C-412C-881B-280C57D7F7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EEA080-1C04-4D49-9169-DE53E8619FEC}" type="datetimeFigureOut">
              <a:rPr lang="fi-FI" smtClean="0"/>
              <a:t>12.9.2024</a:t>
            </a:fld>
            <a:endParaRPr lang="fi-FI"/>
          </a:p>
        </p:txBody>
      </p:sp>
      <p:sp>
        <p:nvSpPr>
          <p:cNvPr id="4" name="Alatunnisteen paikkamerkki 3">
            <a:extLst>
              <a:ext uri="{FF2B5EF4-FFF2-40B4-BE49-F238E27FC236}">
                <a16:creationId xmlns:a16="http://schemas.microsoft.com/office/drawing/2014/main" id="{99E0362F-CB3A-4774-B2D6-7578853360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67E363F0-F99E-432A-8847-8DBA923B7F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2DFC3-AE31-4F42-9C5D-03354C3C795D}" type="slidenum">
              <a:rPr lang="fi-FI" smtClean="0"/>
              <a:t>‹#›</a:t>
            </a:fld>
            <a:endParaRPr lang="fi-FI"/>
          </a:p>
        </p:txBody>
      </p:sp>
    </p:spTree>
    <p:extLst>
      <p:ext uri="{BB962C8B-B14F-4D97-AF65-F5344CB8AC3E}">
        <p14:creationId xmlns:p14="http://schemas.microsoft.com/office/powerpoint/2010/main" val="3813525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F00A7-F681-42B1-969F-0E5F86B66BBE}" type="datetimeFigureOut">
              <a:rPr lang="fi-FI" smtClean="0"/>
              <a:t>12.9.2024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328E5-66FA-4DD6-A089-E9039BCA9F63}" type="slidenum">
              <a:rPr lang="fi-FI" smtClean="0"/>
              <a:t>‹#›</a:t>
            </a:fld>
            <a:endParaRPr lang="fi-FI"/>
          </a:p>
        </p:txBody>
      </p:sp>
    </p:spTree>
    <p:extLst>
      <p:ext uri="{BB962C8B-B14F-4D97-AF65-F5344CB8AC3E}">
        <p14:creationId xmlns:p14="http://schemas.microsoft.com/office/powerpoint/2010/main" val="10493105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a037aa8e9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 name="Google Shape;69;g12a037aa8e9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a037aa8e9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2a037aa8e9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58328E5-66FA-4DD6-A089-E9039BCA9F63}" type="slidenum">
              <a:rPr lang="fi-FI" smtClean="0"/>
              <a:t>4</a:t>
            </a:fld>
            <a:endParaRPr lang="fi-FI" dirty="0"/>
          </a:p>
        </p:txBody>
      </p:sp>
    </p:spTree>
    <p:extLst>
      <p:ext uri="{BB962C8B-B14F-4D97-AF65-F5344CB8AC3E}">
        <p14:creationId xmlns:p14="http://schemas.microsoft.com/office/powerpoint/2010/main" val="3390970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F2A059D-C586-417B-8831-0D0DFF7C95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1"/>
          </a:xfrm>
          <a:prstGeom prst="rect">
            <a:avLst/>
          </a:prstGeom>
        </p:spPr>
      </p:pic>
      <p:sp>
        <p:nvSpPr>
          <p:cNvPr id="2" name="Otsikko 1">
            <a:extLst>
              <a:ext uri="{FF2B5EF4-FFF2-40B4-BE49-F238E27FC236}">
                <a16:creationId xmlns:a16="http://schemas.microsoft.com/office/drawing/2014/main" id="{6A94CFCD-D8C0-4AE5-9A4C-6FE52079574E}"/>
              </a:ext>
            </a:extLst>
          </p:cNvPr>
          <p:cNvSpPr>
            <a:spLocks noGrp="1"/>
          </p:cNvSpPr>
          <p:nvPr>
            <p:ph type="ctrTitle"/>
          </p:nvPr>
        </p:nvSpPr>
        <p:spPr>
          <a:xfrm>
            <a:off x="1524000" y="1527477"/>
            <a:ext cx="9144000" cy="2387600"/>
          </a:xfrm>
        </p:spPr>
        <p:txBody>
          <a:bodyPr anchor="b"/>
          <a:lstStyle>
            <a:lvl1pPr algn="ctr">
              <a:defRPr sz="6000" b="1">
                <a:solidFill>
                  <a:schemeClr val="bg1">
                    <a:lumMod val="95000"/>
                  </a:schemeClr>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DA727E47-A531-437C-8191-1722EA7805B9}"/>
              </a:ext>
            </a:extLst>
          </p:cNvPr>
          <p:cNvSpPr>
            <a:spLocks noGrp="1"/>
          </p:cNvSpPr>
          <p:nvPr>
            <p:ph type="subTitle" idx="1"/>
          </p:nvPr>
        </p:nvSpPr>
        <p:spPr>
          <a:xfrm>
            <a:off x="1524000" y="4007152"/>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53306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4ABB6E6-80E7-4795-8FB7-A45506C015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672"/>
            <a:ext cx="12190800" cy="6858669"/>
          </a:xfrm>
          <a:prstGeom prst="rect">
            <a:avLst/>
          </a:prstGeom>
        </p:spPr>
      </p:pic>
      <p:sp>
        <p:nvSpPr>
          <p:cNvPr id="13" name="Otsikko 1">
            <a:extLst>
              <a:ext uri="{FF2B5EF4-FFF2-40B4-BE49-F238E27FC236}">
                <a16:creationId xmlns:a16="http://schemas.microsoft.com/office/drawing/2014/main" id="{7EFAA9E4-7BF1-498D-A750-C2486ADE7117}"/>
              </a:ext>
            </a:extLst>
          </p:cNvPr>
          <p:cNvSpPr>
            <a:spLocks noGrp="1"/>
          </p:cNvSpPr>
          <p:nvPr>
            <p:ph type="title"/>
          </p:nvPr>
        </p:nvSpPr>
        <p:spPr>
          <a:xfrm>
            <a:off x="919223" y="2268899"/>
            <a:ext cx="4023167" cy="2320202"/>
          </a:xfrm>
        </p:spPr>
        <p:txBody>
          <a:bodyPr/>
          <a:lstStyle/>
          <a:p>
            <a:r>
              <a:rPr lang="fi-FI"/>
              <a:t>Muokkaa ots. perustyyl. napsautt.</a:t>
            </a:r>
          </a:p>
        </p:txBody>
      </p:sp>
      <p:sp>
        <p:nvSpPr>
          <p:cNvPr id="14" name="Sisällön paikkamerkki 2">
            <a:extLst>
              <a:ext uri="{FF2B5EF4-FFF2-40B4-BE49-F238E27FC236}">
                <a16:creationId xmlns:a16="http://schemas.microsoft.com/office/drawing/2014/main" id="{789F871C-5B32-4176-87E9-0EA8F2E332B3}"/>
              </a:ext>
            </a:extLst>
          </p:cNvPr>
          <p:cNvSpPr>
            <a:spLocks noGrp="1"/>
          </p:cNvSpPr>
          <p:nvPr>
            <p:ph idx="1"/>
          </p:nvPr>
        </p:nvSpPr>
        <p:spPr>
          <a:xfrm>
            <a:off x="6096000" y="853352"/>
            <a:ext cx="5791200" cy="513075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Dian numeron paikkamerkki 5">
            <a:extLst>
              <a:ext uri="{FF2B5EF4-FFF2-40B4-BE49-F238E27FC236}">
                <a16:creationId xmlns:a16="http://schemas.microsoft.com/office/drawing/2014/main" id="{0CA858E3-9A41-42CA-AF6F-8BFE425C7DD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65CAA36D-5BE1-48E7-A2CD-96DE10616D4D}"/>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91492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F7A83F2-C17F-4AFA-A8EA-D2171A420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69"/>
            <a:ext cx="12190800" cy="6858669"/>
          </a:xfrm>
          <a:prstGeom prst="rect">
            <a:avLst/>
          </a:prstGeom>
        </p:spPr>
      </p:pic>
      <p:sp>
        <p:nvSpPr>
          <p:cNvPr id="3" name="Otsikko 1">
            <a:extLst>
              <a:ext uri="{FF2B5EF4-FFF2-40B4-BE49-F238E27FC236}">
                <a16:creationId xmlns:a16="http://schemas.microsoft.com/office/drawing/2014/main" id="{BF6216C1-3290-4DC7-B9B6-C29671B8BAC6}"/>
              </a:ext>
            </a:extLst>
          </p:cNvPr>
          <p:cNvSpPr>
            <a:spLocks noGrp="1"/>
          </p:cNvSpPr>
          <p:nvPr>
            <p:ph type="title" hasCustomPrompt="1"/>
          </p:nvPr>
        </p:nvSpPr>
        <p:spPr>
          <a:xfrm>
            <a:off x="352064" y="2662439"/>
            <a:ext cx="11465688" cy="1261379"/>
          </a:xfrm>
        </p:spPr>
        <p:txBody>
          <a:bodyPr/>
          <a:lstStyle>
            <a:lvl1pPr algn="ctr">
              <a:defRPr/>
            </a:lvl1pPr>
          </a:lstStyle>
          <a:p>
            <a:r>
              <a:rPr lang="fi-FI" dirty="0"/>
              <a:t>Kiitos!</a:t>
            </a:r>
          </a:p>
        </p:txBody>
      </p:sp>
      <p:sp>
        <p:nvSpPr>
          <p:cNvPr id="4" name="Tekstin paikkamerkki 3">
            <a:extLst>
              <a:ext uri="{FF2B5EF4-FFF2-40B4-BE49-F238E27FC236}">
                <a16:creationId xmlns:a16="http://schemas.microsoft.com/office/drawing/2014/main" id="{66470317-F7CE-4B32-BC8A-5191CE9B4325}"/>
              </a:ext>
            </a:extLst>
          </p:cNvPr>
          <p:cNvSpPr>
            <a:spLocks noGrp="1"/>
          </p:cNvSpPr>
          <p:nvPr>
            <p:ph type="body" sz="half" idx="2"/>
          </p:nvPr>
        </p:nvSpPr>
        <p:spPr>
          <a:xfrm>
            <a:off x="645069" y="5288163"/>
            <a:ext cx="7609730" cy="732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00459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CE2D92E-2F5F-4B50-806A-483303F92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9" y="-669"/>
            <a:ext cx="12190800" cy="6858668"/>
          </a:xfrm>
          <a:prstGeom prst="rect">
            <a:avLst/>
          </a:prstGeom>
        </p:spPr>
      </p:pic>
      <p:sp>
        <p:nvSpPr>
          <p:cNvPr id="9" name="Otsikko 1">
            <a:extLst>
              <a:ext uri="{FF2B5EF4-FFF2-40B4-BE49-F238E27FC236}">
                <a16:creationId xmlns:a16="http://schemas.microsoft.com/office/drawing/2014/main" id="{0CF2A160-ECA0-4F94-88E0-76860DE317C0}"/>
              </a:ext>
            </a:extLst>
          </p:cNvPr>
          <p:cNvSpPr>
            <a:spLocks noGrp="1"/>
          </p:cNvSpPr>
          <p:nvPr>
            <p:ph type="title" hasCustomPrompt="1"/>
          </p:nvPr>
        </p:nvSpPr>
        <p:spPr>
          <a:xfrm>
            <a:off x="347253" y="1073426"/>
            <a:ext cx="11497493" cy="1375575"/>
          </a:xfrm>
        </p:spPr>
        <p:txBody>
          <a:bodyPr>
            <a:normAutofit/>
          </a:bodyPr>
          <a:lstStyle>
            <a:lvl1pPr algn="ctr">
              <a:defRPr sz="4000"/>
            </a:lvl1pPr>
          </a:lstStyle>
          <a:p>
            <a:r>
              <a:rPr lang="fi-FI" dirty="0"/>
              <a:t>Värikoodit</a:t>
            </a:r>
          </a:p>
        </p:txBody>
      </p:sp>
    </p:spTree>
    <p:extLst>
      <p:ext uri="{BB962C8B-B14F-4D97-AF65-F5344CB8AC3E}">
        <p14:creationId xmlns:p14="http://schemas.microsoft.com/office/powerpoint/2010/main" val="236719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6400571-BECA-44B4-8686-44F32B8A67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8"/>
          </a:xfrm>
          <a:prstGeom prst="rect">
            <a:avLst/>
          </a:prstGeom>
        </p:spPr>
      </p:pic>
      <p:sp>
        <p:nvSpPr>
          <p:cNvPr id="7" name="Otsikko 1">
            <a:extLst>
              <a:ext uri="{FF2B5EF4-FFF2-40B4-BE49-F238E27FC236}">
                <a16:creationId xmlns:a16="http://schemas.microsoft.com/office/drawing/2014/main" id="{09AECF0B-3C84-48E1-8D64-C70074B06507}"/>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lisäät juoksevan otsikon</a:t>
            </a:r>
          </a:p>
        </p:txBody>
      </p:sp>
      <p:sp>
        <p:nvSpPr>
          <p:cNvPr id="10" name="Tekstiruutu 9">
            <a:extLst>
              <a:ext uri="{FF2B5EF4-FFF2-40B4-BE49-F238E27FC236}">
                <a16:creationId xmlns:a16="http://schemas.microsoft.com/office/drawing/2014/main" id="{DAAC86D1-9FFA-4ABA-A3E4-EB6CFBEDCB4A}"/>
              </a:ext>
            </a:extLst>
          </p:cNvPr>
          <p:cNvSpPr txBox="1"/>
          <p:nvPr userDrawn="1"/>
        </p:nvSpPr>
        <p:spPr>
          <a:xfrm>
            <a:off x="6466399" y="2677804"/>
            <a:ext cx="6094674" cy="369332"/>
          </a:xfrm>
          <a:prstGeom prst="rect">
            <a:avLst/>
          </a:prstGeom>
          <a:noFill/>
        </p:spPr>
        <p:txBody>
          <a:bodyPr wrap="square">
            <a:spAutoFit/>
          </a:bodyPr>
          <a:lstStyle/>
          <a:p>
            <a:pPr lvl="0"/>
            <a:r>
              <a:rPr lang="fi-FI" dirty="0"/>
              <a:t>Valitse ylävalikosta ”Lisää” -&gt; ”Ylä- ja alatunniste”</a:t>
            </a:r>
          </a:p>
        </p:txBody>
      </p:sp>
      <p:sp>
        <p:nvSpPr>
          <p:cNvPr id="11" name="Tekstiruutu 10">
            <a:extLst>
              <a:ext uri="{FF2B5EF4-FFF2-40B4-BE49-F238E27FC236}">
                <a16:creationId xmlns:a16="http://schemas.microsoft.com/office/drawing/2014/main" id="{665134CF-E4EB-4F40-BECF-764969EE4026}"/>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avautuvasta valikosta alatunniste-kohtaa.</a:t>
            </a:r>
          </a:p>
          <a:p>
            <a:pPr marL="285750" lvl="0" indent="-285750">
              <a:buFont typeface="Arial" panose="020B0604020202020204" pitchFamily="34" charset="0"/>
              <a:buChar char="•"/>
            </a:pPr>
            <a:r>
              <a:rPr lang="fi-FI" dirty="0"/>
              <a:t>Kirjoita kenttään esityksen otsikko</a:t>
            </a:r>
          </a:p>
          <a:p>
            <a:pPr marL="285750" lvl="0" indent="-285750">
              <a:buFont typeface="Arial" panose="020B0604020202020204" pitchFamily="34" charset="0"/>
              <a:buChar char="•"/>
            </a:pPr>
            <a:r>
              <a:rPr lang="fi-FI" dirty="0"/>
              <a:t>Klikkaa lopuksi ”Käytä kaikissa”.</a:t>
            </a:r>
          </a:p>
        </p:txBody>
      </p:sp>
    </p:spTree>
    <p:extLst>
      <p:ext uri="{BB962C8B-B14F-4D97-AF65-F5344CB8AC3E}">
        <p14:creationId xmlns:p14="http://schemas.microsoft.com/office/powerpoint/2010/main" val="294747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9B8E77C-53BE-4B03-87E5-CDB79B978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7"/>
          </a:xfrm>
          <a:prstGeom prst="rect">
            <a:avLst/>
          </a:prstGeom>
        </p:spPr>
      </p:pic>
      <p:sp>
        <p:nvSpPr>
          <p:cNvPr id="5" name="Otsikko 1">
            <a:extLst>
              <a:ext uri="{FF2B5EF4-FFF2-40B4-BE49-F238E27FC236}">
                <a16:creationId xmlns:a16="http://schemas.microsoft.com/office/drawing/2014/main" id="{E4686C9F-28C4-4048-8CE1-A93B9FEB68B9}"/>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valitset haluamasi diapohjan</a:t>
            </a:r>
          </a:p>
        </p:txBody>
      </p:sp>
      <p:sp>
        <p:nvSpPr>
          <p:cNvPr id="7" name="Tekstiruutu 6">
            <a:extLst>
              <a:ext uri="{FF2B5EF4-FFF2-40B4-BE49-F238E27FC236}">
                <a16:creationId xmlns:a16="http://schemas.microsoft.com/office/drawing/2014/main" id="{620D10FC-B4BD-4EEB-9676-4991423D75C3}"/>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t>
            </a:r>
            <a:r>
              <a:rPr lang="fi-FI" dirty="0" err="1"/>
              <a:t>haluaamasi</a:t>
            </a:r>
            <a:r>
              <a:rPr lang="fi-FI" dirty="0"/>
              <a:t> diaa hiiren oikealla näppäimellä</a:t>
            </a:r>
          </a:p>
          <a:p>
            <a:pPr marL="285750" lvl="0" indent="-285750">
              <a:buFont typeface="Arial" panose="020B0604020202020204" pitchFamily="34" charset="0"/>
              <a:buChar char="•"/>
            </a:pPr>
            <a:r>
              <a:rPr lang="fi-FI" dirty="0"/>
              <a:t>Valitse </a:t>
            </a:r>
            <a:r>
              <a:rPr lang="fi-FI" dirty="0" err="1"/>
              <a:t>valikosto</a:t>
            </a:r>
            <a:r>
              <a:rPr lang="fi-FI" dirty="0"/>
              <a:t> ”Asettelu”</a:t>
            </a:r>
          </a:p>
          <a:p>
            <a:pPr marL="285750" lvl="0" indent="-285750">
              <a:buFont typeface="Arial" panose="020B0604020202020204" pitchFamily="34" charset="0"/>
              <a:buChar char="•"/>
            </a:pPr>
            <a:r>
              <a:rPr lang="fi-FI" dirty="0"/>
              <a:t>Valitse haluamasi diapohja</a:t>
            </a:r>
          </a:p>
        </p:txBody>
      </p:sp>
    </p:spTree>
    <p:extLst>
      <p:ext uri="{BB962C8B-B14F-4D97-AF65-F5344CB8AC3E}">
        <p14:creationId xmlns:p14="http://schemas.microsoft.com/office/powerpoint/2010/main" val="389933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ukautettu asettelu">
  <p:cSld name="7_Mukautettu asettelu">
    <p:spTree>
      <p:nvGrpSpPr>
        <p:cNvPr id="1" name="Shape 57"/>
        <p:cNvGrpSpPr/>
        <p:nvPr/>
      </p:nvGrpSpPr>
      <p:grpSpPr>
        <a:xfrm>
          <a:off x="0" y="0"/>
          <a:ext cx="0" cy="0"/>
          <a:chOff x="0" y="0"/>
          <a:chExt cx="0" cy="0"/>
        </a:xfrm>
      </p:grpSpPr>
      <p:pic>
        <p:nvPicPr>
          <p:cNvPr id="58" name="Google Shape;58;g12a037aa8e9_0_85"/>
          <p:cNvPicPr preferRelativeResize="0"/>
          <p:nvPr/>
        </p:nvPicPr>
        <p:blipFill rotWithShape="1">
          <a:blip r:embed="rId2">
            <a:alphaModFix/>
          </a:blip>
          <a:srcRect/>
          <a:stretch/>
        </p:blipFill>
        <p:spPr>
          <a:xfrm>
            <a:off x="1" y="-672"/>
            <a:ext cx="12190801" cy="6858669"/>
          </a:xfrm>
          <a:prstGeom prst="rect">
            <a:avLst/>
          </a:prstGeom>
          <a:noFill/>
          <a:ln>
            <a:noFill/>
          </a:ln>
        </p:spPr>
      </p:pic>
      <p:sp>
        <p:nvSpPr>
          <p:cNvPr id="59" name="Google Shape;59;g12a037aa8e9_0_8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0" name="Google Shape;60;g12a037aa8e9_0_8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 name="Google Shape;61;g12a037aa8e9_0_8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 name="Google Shape;62;g12a037aa8e9_0_8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pic>
        <p:nvPicPr>
          <p:cNvPr id="63" name="Google Shape;63;g12a037aa8e9_0_85"/>
          <p:cNvPicPr preferRelativeResize="0"/>
          <p:nvPr/>
        </p:nvPicPr>
        <p:blipFill rotWithShape="1">
          <a:blip r:embed="rId3">
            <a:alphaModFix/>
          </a:blip>
          <a:srcRect/>
          <a:stretch/>
        </p:blipFill>
        <p:spPr>
          <a:xfrm>
            <a:off x="9326130" y="5598342"/>
            <a:ext cx="1674832" cy="297367"/>
          </a:xfrm>
          <a:prstGeom prst="rect">
            <a:avLst/>
          </a:prstGeom>
          <a:noFill/>
          <a:ln>
            <a:noFill/>
          </a:ln>
        </p:spPr>
      </p:pic>
      <p:pic>
        <p:nvPicPr>
          <p:cNvPr id="64" name="Google Shape;64;g12a037aa8e9_0_85" descr="Kuva, joka sisältää kohteen teksti, clipart-kuva&#10;&#10;Kuvaus luotu automaattisesti"/>
          <p:cNvPicPr preferRelativeResize="0"/>
          <p:nvPr/>
        </p:nvPicPr>
        <p:blipFill rotWithShape="1">
          <a:blip r:embed="rId4">
            <a:alphaModFix/>
          </a:blip>
          <a:srcRect/>
          <a:stretch/>
        </p:blipFill>
        <p:spPr>
          <a:xfrm>
            <a:off x="11280942" y="5508229"/>
            <a:ext cx="387480" cy="387480"/>
          </a:xfrm>
          <a:prstGeom prst="rect">
            <a:avLst/>
          </a:prstGeom>
          <a:noFill/>
          <a:ln>
            <a:noFill/>
          </a:ln>
        </p:spPr>
      </p:pic>
      <p:sp>
        <p:nvSpPr>
          <p:cNvPr id="65" name="Google Shape;65;g12a037aa8e9_0_8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b="0" i="0" u="none" strike="noStrike" cap="none">
                <a:solidFill>
                  <a:schemeClr val="lt1"/>
                </a:solidFill>
                <a:latin typeface="Calibri"/>
                <a:ea typeface="Calibri"/>
                <a:cs typeface="Calibri"/>
                <a:sym typeface="Calibri"/>
              </a:defRPr>
            </a:lvl1pPr>
            <a:lvl2pPr marL="0" lvl="1" indent="0" algn="ctr" rtl="0">
              <a:spcBef>
                <a:spcPts val="0"/>
              </a:spcBef>
              <a:buNone/>
              <a:defRPr sz="1400" b="0" i="0" u="none" strike="noStrike" cap="none">
                <a:solidFill>
                  <a:schemeClr val="lt1"/>
                </a:solidFill>
                <a:latin typeface="Calibri"/>
                <a:ea typeface="Calibri"/>
                <a:cs typeface="Calibri"/>
                <a:sym typeface="Calibri"/>
              </a:defRPr>
            </a:lvl2pPr>
            <a:lvl3pPr marL="0" lvl="2" indent="0" algn="ctr" rtl="0">
              <a:spcBef>
                <a:spcPts val="0"/>
              </a:spcBef>
              <a:buNone/>
              <a:defRPr sz="1400" b="0" i="0" u="none" strike="noStrike" cap="none">
                <a:solidFill>
                  <a:schemeClr val="lt1"/>
                </a:solidFill>
                <a:latin typeface="Calibri"/>
                <a:ea typeface="Calibri"/>
                <a:cs typeface="Calibri"/>
                <a:sym typeface="Calibri"/>
              </a:defRPr>
            </a:lvl3pPr>
            <a:lvl4pPr marL="0" lvl="3" indent="0" algn="ctr" rtl="0">
              <a:spcBef>
                <a:spcPts val="0"/>
              </a:spcBef>
              <a:buNone/>
              <a:defRPr sz="1400" b="0" i="0" u="none" strike="noStrike" cap="none">
                <a:solidFill>
                  <a:schemeClr val="lt1"/>
                </a:solidFill>
                <a:latin typeface="Calibri"/>
                <a:ea typeface="Calibri"/>
                <a:cs typeface="Calibri"/>
                <a:sym typeface="Calibri"/>
              </a:defRPr>
            </a:lvl4pPr>
            <a:lvl5pPr marL="0" lvl="4" indent="0" algn="ctr" rtl="0">
              <a:spcBef>
                <a:spcPts val="0"/>
              </a:spcBef>
              <a:buNone/>
              <a:defRPr sz="1400" b="0" i="0" u="none" strike="noStrike" cap="none">
                <a:solidFill>
                  <a:schemeClr val="lt1"/>
                </a:solidFill>
                <a:latin typeface="Calibri"/>
                <a:ea typeface="Calibri"/>
                <a:cs typeface="Calibri"/>
                <a:sym typeface="Calibri"/>
              </a:defRPr>
            </a:lvl5pPr>
            <a:lvl6pPr marL="0" lvl="5" indent="0" algn="ctr" rtl="0">
              <a:spcBef>
                <a:spcPts val="0"/>
              </a:spcBef>
              <a:buNone/>
              <a:defRPr sz="1400" b="0" i="0" u="none" strike="noStrike" cap="none">
                <a:solidFill>
                  <a:schemeClr val="lt1"/>
                </a:solidFill>
                <a:latin typeface="Calibri"/>
                <a:ea typeface="Calibri"/>
                <a:cs typeface="Calibri"/>
                <a:sym typeface="Calibri"/>
              </a:defRPr>
            </a:lvl6pPr>
            <a:lvl7pPr marL="0" lvl="6" indent="0" algn="ctr" rtl="0">
              <a:spcBef>
                <a:spcPts val="0"/>
              </a:spcBef>
              <a:buNone/>
              <a:defRPr sz="1400" b="0" i="0" u="none" strike="noStrike" cap="none">
                <a:solidFill>
                  <a:schemeClr val="lt1"/>
                </a:solidFill>
                <a:latin typeface="Calibri"/>
                <a:ea typeface="Calibri"/>
                <a:cs typeface="Calibri"/>
                <a:sym typeface="Calibri"/>
              </a:defRPr>
            </a:lvl7pPr>
            <a:lvl8pPr marL="0" lvl="7" indent="0" algn="ctr" rtl="0">
              <a:spcBef>
                <a:spcPts val="0"/>
              </a:spcBef>
              <a:buNone/>
              <a:defRPr sz="1400" b="0" i="0" u="none" strike="noStrike" cap="none">
                <a:solidFill>
                  <a:schemeClr val="lt1"/>
                </a:solidFill>
                <a:latin typeface="Calibri"/>
                <a:ea typeface="Calibri"/>
                <a:cs typeface="Calibri"/>
                <a:sym typeface="Calibri"/>
              </a:defRPr>
            </a:lvl8pPr>
            <a:lvl9pPr marL="0" lvl="8" indent="0" algn="ctr" rtl="0">
              <a:spcBef>
                <a:spcPts val="0"/>
              </a:spcBef>
              <a:buNone/>
              <a:defRPr sz="1400" b="0" i="0" u="none" strike="noStrike" cap="none">
                <a:solidFill>
                  <a:schemeClr val="lt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fi-FI" sz="1400" b="0" i="0" u="none" strike="noStrike" kern="120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sz="1400" b="0" i="0" u="none" strike="noStrike" kern="1200" cap="none" spc="0" normalizeH="0" baseline="0" noProof="0">
              <a:ln>
                <a:noFill/>
              </a:ln>
              <a:solidFill>
                <a:srgbClr val="FFFFFF"/>
              </a:solidFill>
              <a:effectLst/>
              <a:uLnTx/>
              <a:uFillTx/>
              <a:latin typeface="Calibri"/>
              <a:cs typeface="Calibri"/>
              <a:sym typeface="Calibri"/>
            </a:endParaRPr>
          </a:p>
        </p:txBody>
      </p:sp>
      <p:sp>
        <p:nvSpPr>
          <p:cNvPr id="66" name="Google Shape;66;g12a037aa8e9_0_85"/>
          <p:cNvSpPr txBox="1">
            <a:spLocks noGrp="1"/>
          </p:cNvSpPr>
          <p:nvPr>
            <p:ph type="ftr" idx="11"/>
          </p:nvPr>
        </p:nvSpPr>
        <p:spPr>
          <a:xfrm>
            <a:off x="838200" y="6334918"/>
            <a:ext cx="411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200">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fi-FI" sz="1200" b="0" i="0" u="none" strike="noStrike" kern="1200" cap="none" spc="0" normalizeH="0" baseline="0" noProof="0">
                <a:ln>
                  <a:noFill/>
                </a:ln>
                <a:solidFill>
                  <a:srgbClr val="888888"/>
                </a:solidFill>
                <a:effectLst/>
                <a:uLnTx/>
                <a:uFillTx/>
                <a:latin typeface="Calibri" panose="020F0502020204030204"/>
                <a:ea typeface="+mn-ea"/>
                <a:cs typeface="+mn-cs"/>
              </a:rPr>
              <a:t>Teollinen esivalmistaminen</a:t>
            </a:r>
            <a:endParaRPr kumimoji="0" sz="1200" b="0" i="0" u="none" strike="noStrike" kern="1200" cap="none" spc="0" normalizeH="0" baseline="0" noProof="0">
              <a:ln>
                <a:noFill/>
              </a:ln>
              <a:solidFill>
                <a:srgbClr val="888888"/>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274944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364444A-81A7-46A1-8DCD-455F63D357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0"/>
          </a:xfrm>
          <a:prstGeom prst="rect">
            <a:avLst/>
          </a:prstGeom>
        </p:spPr>
      </p:pic>
      <p:sp>
        <p:nvSpPr>
          <p:cNvPr id="2" name="Otsikko 1">
            <a:extLst>
              <a:ext uri="{FF2B5EF4-FFF2-40B4-BE49-F238E27FC236}">
                <a16:creationId xmlns:a16="http://schemas.microsoft.com/office/drawing/2014/main" id="{6AB345FF-E6C8-4EFA-9FCD-612F79EDC1D2}"/>
              </a:ext>
            </a:extLst>
          </p:cNvPr>
          <p:cNvSpPr>
            <a:spLocks noGrp="1"/>
          </p:cNvSpPr>
          <p:nvPr>
            <p:ph type="title"/>
          </p:nvPr>
        </p:nvSpPr>
        <p:spPr>
          <a:xfrm>
            <a:off x="325289" y="2672413"/>
            <a:ext cx="11553959" cy="1255532"/>
          </a:xfrm>
        </p:spPr>
        <p:txBody>
          <a:bodyPr/>
          <a:lstStyle>
            <a:lvl1pPr algn="ctr">
              <a:defRPr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381303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pic>
        <p:nvPicPr>
          <p:cNvPr id="20" name="Kuva 19">
            <a:extLst>
              <a:ext uri="{FF2B5EF4-FFF2-40B4-BE49-F238E27FC236}">
                <a16:creationId xmlns:a16="http://schemas.microsoft.com/office/drawing/2014/main" id="{8F8489F7-2C61-4981-BABE-1BAB73518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2" cy="6858670"/>
          </a:xfrm>
          <a:prstGeom prst="rect">
            <a:avLst/>
          </a:prstGeom>
        </p:spPr>
      </p:pic>
      <p:sp>
        <p:nvSpPr>
          <p:cNvPr id="14" name="Tekstin paikkamerkki 2">
            <a:extLst>
              <a:ext uri="{FF2B5EF4-FFF2-40B4-BE49-F238E27FC236}">
                <a16:creationId xmlns:a16="http://schemas.microsoft.com/office/drawing/2014/main" id="{AC2777D5-7557-4052-9FE7-F6E167878EA3}"/>
              </a:ext>
            </a:extLst>
          </p:cNvPr>
          <p:cNvSpPr>
            <a:spLocks noGrp="1"/>
          </p:cNvSpPr>
          <p:nvPr>
            <p:ph type="body" idx="1" hasCustomPrompt="1"/>
          </p:nvPr>
        </p:nvSpPr>
        <p:spPr>
          <a:xfrm>
            <a:off x="1749365" y="963559"/>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Tekijät</a:t>
            </a:r>
          </a:p>
        </p:txBody>
      </p:sp>
      <p:sp>
        <p:nvSpPr>
          <p:cNvPr id="15" name="Sisällön paikkamerkki 3">
            <a:extLst>
              <a:ext uri="{FF2B5EF4-FFF2-40B4-BE49-F238E27FC236}">
                <a16:creationId xmlns:a16="http://schemas.microsoft.com/office/drawing/2014/main" id="{2F36C328-7FFC-4E11-A975-AE5BA565F34A}"/>
              </a:ext>
            </a:extLst>
          </p:cNvPr>
          <p:cNvSpPr>
            <a:spLocks noGrp="1"/>
          </p:cNvSpPr>
          <p:nvPr>
            <p:ph sz="half" idx="2"/>
          </p:nvPr>
        </p:nvSpPr>
        <p:spPr>
          <a:xfrm>
            <a:off x="805064" y="1706422"/>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Sisällön paikkamerkki 5">
            <a:extLst>
              <a:ext uri="{FF2B5EF4-FFF2-40B4-BE49-F238E27FC236}">
                <a16:creationId xmlns:a16="http://schemas.microsoft.com/office/drawing/2014/main" id="{6199C634-53E2-4609-A047-4469D26FA235}"/>
              </a:ext>
            </a:extLst>
          </p:cNvPr>
          <p:cNvSpPr>
            <a:spLocks noGrp="1"/>
          </p:cNvSpPr>
          <p:nvPr>
            <p:ph sz="quarter" idx="4"/>
          </p:nvPr>
        </p:nvSpPr>
        <p:spPr>
          <a:xfrm>
            <a:off x="6485234" y="1706422"/>
            <a:ext cx="5183188" cy="3684588"/>
          </a:xfrm>
        </p:spPr>
        <p:txBody>
          <a:bodyPr/>
          <a:lstStyle>
            <a:lvl5pPr>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a:t>
            </a:r>
            <a:r>
              <a:rPr lang="fi-FI" dirty="0" err="1"/>
              <a:t>tasow</a:t>
            </a:r>
            <a:endParaRPr lang="fi-FI" dirty="0"/>
          </a:p>
        </p:txBody>
      </p:sp>
      <p:sp>
        <p:nvSpPr>
          <p:cNvPr id="18" name="Tekstin paikkamerkki 2">
            <a:extLst>
              <a:ext uri="{FF2B5EF4-FFF2-40B4-BE49-F238E27FC236}">
                <a16:creationId xmlns:a16="http://schemas.microsoft.com/office/drawing/2014/main" id="{07FEA2E7-46E0-4FBF-A265-4BF8327701EC}"/>
              </a:ext>
            </a:extLst>
          </p:cNvPr>
          <p:cNvSpPr>
            <a:spLocks noGrp="1"/>
          </p:cNvSpPr>
          <p:nvPr>
            <p:ph type="body" idx="10" hasCustomPrompt="1"/>
          </p:nvPr>
        </p:nvSpPr>
        <p:spPr>
          <a:xfrm>
            <a:off x="7457613" y="959551"/>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Lisätietoa</a:t>
            </a:r>
          </a:p>
        </p:txBody>
      </p:sp>
      <p:pic>
        <p:nvPicPr>
          <p:cNvPr id="3" name="Kuva 2">
            <a:extLst>
              <a:ext uri="{FF2B5EF4-FFF2-40B4-BE49-F238E27FC236}">
                <a16:creationId xmlns:a16="http://schemas.microsoft.com/office/drawing/2014/main" id="{B84FF529-9012-499B-BAEB-BA8742833EB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26130" y="5598342"/>
            <a:ext cx="1674832" cy="297367"/>
          </a:xfrm>
          <a:prstGeom prst="rect">
            <a:avLst/>
          </a:prstGeom>
        </p:spPr>
      </p:pic>
      <p:pic>
        <p:nvPicPr>
          <p:cNvPr id="6" name="Kuva 5" descr="Kuva, joka sisältää kohteen teksti, clipart-kuva&#10;&#10;Kuvaus luotu automaattisesti">
            <a:extLst>
              <a:ext uri="{FF2B5EF4-FFF2-40B4-BE49-F238E27FC236}">
                <a16:creationId xmlns:a16="http://schemas.microsoft.com/office/drawing/2014/main" id="{20D648A0-8630-4CD4-9C9B-5BBF409869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0942" y="5508229"/>
            <a:ext cx="387480" cy="387480"/>
          </a:xfrm>
          <a:prstGeom prst="rect">
            <a:avLst/>
          </a:prstGeom>
        </p:spPr>
      </p:pic>
      <p:sp>
        <p:nvSpPr>
          <p:cNvPr id="19" name="Dian numeron paikkamerkki 5">
            <a:extLst>
              <a:ext uri="{FF2B5EF4-FFF2-40B4-BE49-F238E27FC236}">
                <a16:creationId xmlns:a16="http://schemas.microsoft.com/office/drawing/2014/main" id="{7FFA6D06-1A67-4140-B430-D6EA905ED63A}"/>
              </a:ext>
            </a:extLst>
          </p:cNvPr>
          <p:cNvSpPr>
            <a:spLocks noGrp="1"/>
          </p:cNvSpPr>
          <p:nvPr>
            <p:ph type="sldNum" sz="quarter" idx="11"/>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23" name="Alatunnisteen paikkamerkki 4">
            <a:extLst>
              <a:ext uri="{FF2B5EF4-FFF2-40B4-BE49-F238E27FC236}">
                <a16:creationId xmlns:a16="http://schemas.microsoft.com/office/drawing/2014/main" id="{0FFF0871-DF73-4D8E-8F62-6ACBBC300C35}"/>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38555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3D379838-E477-4BD5-A3F3-E59CF427A06B}"/>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7" name="Sisällön paikkamerkki 2">
            <a:extLst>
              <a:ext uri="{FF2B5EF4-FFF2-40B4-BE49-F238E27FC236}">
                <a16:creationId xmlns:a16="http://schemas.microsoft.com/office/drawing/2014/main" id="{A3CE7D94-2E58-4994-ADBC-9E302C739CEF}"/>
              </a:ext>
            </a:extLst>
          </p:cNvPr>
          <p:cNvSpPr>
            <a:spLocks noGrp="1"/>
          </p:cNvSpPr>
          <p:nvPr>
            <p:ph idx="1"/>
          </p:nvPr>
        </p:nvSpPr>
        <p:spPr>
          <a:xfrm>
            <a:off x="838200" y="1825625"/>
            <a:ext cx="10515600"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5">
            <a:extLst>
              <a:ext uri="{FF2B5EF4-FFF2-40B4-BE49-F238E27FC236}">
                <a16:creationId xmlns:a16="http://schemas.microsoft.com/office/drawing/2014/main" id="{6062E1E1-D3D4-4C3A-8945-CA3768E6BB93}"/>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98F5F651-3EDA-4788-8C5D-6AD1266F122E}"/>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19167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298B5277-0C43-4164-ADE9-2CB623E6FFEE}"/>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9" name="Sisällön paikkamerkki 2">
            <a:extLst>
              <a:ext uri="{FF2B5EF4-FFF2-40B4-BE49-F238E27FC236}">
                <a16:creationId xmlns:a16="http://schemas.microsoft.com/office/drawing/2014/main" id="{CF3F5E64-265E-4730-8D61-D3177CC285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3">
            <a:extLst>
              <a:ext uri="{FF2B5EF4-FFF2-40B4-BE49-F238E27FC236}">
                <a16:creationId xmlns:a16="http://schemas.microsoft.com/office/drawing/2014/main" id="{3E05789F-091C-4863-A174-9C06589ADD4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a:extLst>
              <a:ext uri="{FF2B5EF4-FFF2-40B4-BE49-F238E27FC236}">
                <a16:creationId xmlns:a16="http://schemas.microsoft.com/office/drawing/2014/main" id="{520A203E-5D40-4463-B04D-758ABC640254}"/>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3CA6FF5C-33B0-45AE-9250-D02F26578C5C}"/>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54048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CA792F92-A30E-47FD-B22F-08B8D05B1F6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13" name="Tekstin paikkamerkki 2">
            <a:extLst>
              <a:ext uri="{FF2B5EF4-FFF2-40B4-BE49-F238E27FC236}">
                <a16:creationId xmlns:a16="http://schemas.microsoft.com/office/drawing/2014/main" id="{2410F679-4B63-4122-A718-3CE9462C5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Sisällön paikkamerkki 3">
            <a:extLst>
              <a:ext uri="{FF2B5EF4-FFF2-40B4-BE49-F238E27FC236}">
                <a16:creationId xmlns:a16="http://schemas.microsoft.com/office/drawing/2014/main" id="{72AD8AE3-83B0-429A-956A-7663EFCDDC9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Tekstin paikkamerkki 4">
            <a:extLst>
              <a:ext uri="{FF2B5EF4-FFF2-40B4-BE49-F238E27FC236}">
                <a16:creationId xmlns:a16="http://schemas.microsoft.com/office/drawing/2014/main" id="{421AE9D4-82CD-4420-9431-8BBBDF591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Sisällön paikkamerkki 5">
            <a:extLst>
              <a:ext uri="{FF2B5EF4-FFF2-40B4-BE49-F238E27FC236}">
                <a16:creationId xmlns:a16="http://schemas.microsoft.com/office/drawing/2014/main" id="{BF0C3A42-0C0C-4B17-B972-36379CE6242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507FA6C4-DB4F-45CB-A8F2-6B5E8473D4F4}"/>
              </a:ext>
            </a:extLst>
          </p:cNvPr>
          <p:cNvSpPr>
            <a:spLocks noGrp="1"/>
          </p:cNvSpPr>
          <p:nvPr>
            <p:ph type="sldNum" sz="quarter" idx="10"/>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1" name="Alatunnisteen paikkamerkki 4">
            <a:extLst>
              <a:ext uri="{FF2B5EF4-FFF2-40B4-BE49-F238E27FC236}">
                <a16:creationId xmlns:a16="http://schemas.microsoft.com/office/drawing/2014/main" id="{37F2208A-C131-40D2-A03D-9247EAC62A99}"/>
              </a:ext>
            </a:extLst>
          </p:cNvPr>
          <p:cNvSpPr>
            <a:spLocks noGrp="1"/>
          </p:cNvSpPr>
          <p:nvPr>
            <p:ph type="ftr" sz="quarter" idx="11"/>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58314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6F043E34-EDCF-4E3B-B99F-FA6241BF861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13" name="Kuvan paikkamerkki 2">
            <a:extLst>
              <a:ext uri="{FF2B5EF4-FFF2-40B4-BE49-F238E27FC236}">
                <a16:creationId xmlns:a16="http://schemas.microsoft.com/office/drawing/2014/main" id="{5F442498-0D6B-4627-B2E4-9B451C16D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4" name="Tekstin paikkamerkki 3">
            <a:extLst>
              <a:ext uri="{FF2B5EF4-FFF2-40B4-BE49-F238E27FC236}">
                <a16:creationId xmlns:a16="http://schemas.microsoft.com/office/drawing/2014/main" id="{C5F70F69-AD34-40CE-9B8E-82EC2C6E9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5" name="Dian numeron paikkamerkki 5">
            <a:extLst>
              <a:ext uri="{FF2B5EF4-FFF2-40B4-BE49-F238E27FC236}">
                <a16:creationId xmlns:a16="http://schemas.microsoft.com/office/drawing/2014/main" id="{5CF24820-87DF-4D33-AF12-1E3F14E70DF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7A5D4779-3C2F-4969-AF7D-ADC05B66C63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350602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16" name="Dian numeron paikkamerkki 5">
            <a:extLst>
              <a:ext uri="{FF2B5EF4-FFF2-40B4-BE49-F238E27FC236}">
                <a16:creationId xmlns:a16="http://schemas.microsoft.com/office/drawing/2014/main" id="{3F876F5B-74AB-4F09-91AD-E1C72CA6470D}"/>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7" name="Alatunnisteen paikkamerkki 4">
            <a:extLst>
              <a:ext uri="{FF2B5EF4-FFF2-40B4-BE49-F238E27FC236}">
                <a16:creationId xmlns:a16="http://schemas.microsoft.com/office/drawing/2014/main" id="{3123CB8B-324C-4854-BD45-82408E221CA6}"/>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259751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B79D8567-472F-4C91-9A91-1E967E78744C}"/>
              </a:ext>
            </a:extLst>
          </p:cNvPr>
          <p:cNvSpPr>
            <a:spLocks noGrp="1"/>
          </p:cNvSpPr>
          <p:nvPr>
            <p:ph type="pic" idx="1"/>
          </p:nvPr>
        </p:nvSpPr>
        <p:spPr>
          <a:xfrm>
            <a:off x="838199" y="992187"/>
            <a:ext cx="1059577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1" name="Dian numeron paikkamerkki 5">
            <a:extLst>
              <a:ext uri="{FF2B5EF4-FFF2-40B4-BE49-F238E27FC236}">
                <a16:creationId xmlns:a16="http://schemas.microsoft.com/office/drawing/2014/main" id="{2042AE1A-5ABC-4B8D-B394-5BBBF8954C5A}"/>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655B127D-3E2A-4C24-B9FC-E3BBD173AF5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Tree>
    <p:extLst>
      <p:ext uri="{BB962C8B-B14F-4D97-AF65-F5344CB8AC3E}">
        <p14:creationId xmlns:p14="http://schemas.microsoft.com/office/powerpoint/2010/main" val="199419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EEFE603-17B0-4B41-B810-39A18F3163D9}"/>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672"/>
            <a:ext cx="12190802" cy="6858669"/>
          </a:xfrm>
          <a:prstGeom prst="rect">
            <a:avLst/>
          </a:prstGeom>
        </p:spPr>
      </p:pic>
      <p:sp>
        <p:nvSpPr>
          <p:cNvPr id="2" name="Otsikon paikkamerkki 1">
            <a:extLst>
              <a:ext uri="{FF2B5EF4-FFF2-40B4-BE49-F238E27FC236}">
                <a16:creationId xmlns:a16="http://schemas.microsoft.com/office/drawing/2014/main" id="{DD350126-2E3D-44CE-BB17-62EAC45DB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0CD7825-6BA7-4852-B5E0-624841714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77CB3238-5337-4E6A-9192-E88168F7C0D0}"/>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Teollinen esivalmistaminen</a:t>
            </a:r>
            <a:endParaRPr lang="fi-FI" dirty="0"/>
          </a:p>
        </p:txBody>
      </p:sp>
      <p:sp>
        <p:nvSpPr>
          <p:cNvPr id="6" name="Dian numeron paikkamerkki 5">
            <a:extLst>
              <a:ext uri="{FF2B5EF4-FFF2-40B4-BE49-F238E27FC236}">
                <a16:creationId xmlns:a16="http://schemas.microsoft.com/office/drawing/2014/main" id="{B61EA3C3-95EB-4005-A0A6-66B41BFD70FB}"/>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4005451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3" r:id="rId7"/>
    <p:sldLayoutId id="2147483651" r:id="rId8"/>
    <p:sldLayoutId id="2147483652" r:id="rId9"/>
    <p:sldLayoutId id="2147483654" r:id="rId10"/>
    <p:sldLayoutId id="2147483655" r:id="rId11"/>
    <p:sldLayoutId id="2147483656" r:id="rId12"/>
    <p:sldLayoutId id="2147483665" r:id="rId13"/>
    <p:sldLayoutId id="2147483666" r:id="rId14"/>
    <p:sldLayoutId id="2147483667"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12a037aa8e9_0_180" descr="Kuva, joka sisältää kohteen teksti, puutavara&#10;&#10;Kuvaus luotu automaattisesti"/>
          <p:cNvPicPr preferRelativeResize="0"/>
          <p:nvPr/>
        </p:nvPicPr>
        <p:blipFill rotWithShape="1">
          <a:blip r:embed="rId3">
            <a:alphaModFix/>
          </a:blip>
          <a:srcRect/>
          <a:stretch/>
        </p:blipFill>
        <p:spPr>
          <a:xfrm>
            <a:off x="325289" y="313562"/>
            <a:ext cx="11541420" cy="5744338"/>
          </a:xfrm>
          <a:prstGeom prst="rect">
            <a:avLst/>
          </a:prstGeom>
          <a:noFill/>
          <a:ln>
            <a:noFill/>
          </a:ln>
        </p:spPr>
      </p:pic>
      <p:sp>
        <p:nvSpPr>
          <p:cNvPr id="72" name="Google Shape;72;g12a037aa8e9_0_180"/>
          <p:cNvSpPr txBox="1">
            <a:spLocks noGrp="1"/>
          </p:cNvSpPr>
          <p:nvPr>
            <p:ph type="ctrTitle"/>
          </p:nvPr>
        </p:nvSpPr>
        <p:spPr>
          <a:xfrm>
            <a:off x="1524000" y="1527477"/>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en-GB"/>
              <a:t>Industrial wood construction</a:t>
            </a:r>
          </a:p>
        </p:txBody>
      </p:sp>
      <p:sp>
        <p:nvSpPr>
          <p:cNvPr id="73" name="Google Shape;73;g12a037aa8e9_0_180"/>
          <p:cNvSpPr txBox="1">
            <a:spLocks noGrp="1"/>
          </p:cNvSpPr>
          <p:nvPr>
            <p:ph type="subTitle" idx="1"/>
          </p:nvPr>
        </p:nvSpPr>
        <p:spPr>
          <a:xfrm>
            <a:off x="1524000" y="4007152"/>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r>
              <a:rPr lang="en-GB"/>
              <a:t>Teaching materials for industrial wood construction education</a:t>
            </a:r>
          </a:p>
          <a:p>
            <a:pPr marL="0" lvl="0" indent="0" algn="ctr" rtl="0">
              <a:lnSpc>
                <a:spcPct val="90000"/>
              </a:lnSpc>
              <a:spcBef>
                <a:spcPts val="0"/>
              </a:spcBef>
              <a:spcAft>
                <a:spcPts val="0"/>
              </a:spcAft>
              <a:buClr>
                <a:srgbClr val="F2F2F2"/>
              </a:buClr>
              <a:buSzPts val="2400"/>
              <a:buNone/>
            </a:pPr>
            <a:r>
              <a:rPr lang="en-GB"/>
              <a:t>2022</a:t>
            </a:r>
          </a:p>
        </p:txBody>
      </p:sp>
      <p:pic>
        <p:nvPicPr>
          <p:cNvPr id="2" name="Picture 4">
            <a:extLst>
              <a:ext uri="{FF2B5EF4-FFF2-40B4-BE49-F238E27FC236}">
                <a16:creationId xmlns:a16="http://schemas.microsoft.com/office/drawing/2014/main" id="{F0305A16-07D1-5F4E-C2FB-EFB0A63C9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415" y="6238143"/>
            <a:ext cx="2701227" cy="4590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AE065FC-EEFB-3FD8-F705-C6BDE849F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89" y="6149875"/>
            <a:ext cx="2171126" cy="635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Designing nail plate structures</a:t>
            </a:r>
          </a:p>
        </p:txBody>
      </p:sp>
    </p:spTree>
    <p:extLst>
      <p:ext uri="{BB962C8B-B14F-4D97-AF65-F5344CB8AC3E}">
        <p14:creationId xmlns:p14="http://schemas.microsoft.com/office/powerpoint/2010/main" val="246778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p:nvPr/>
        </p:nvPicPr>
        <p:blipFill>
          <a:blip r:embed="rId2" cstate="print">
            <a:extLst>
              <a:ext uri="{28A0092B-C50C-407E-A947-70E740481C1C}">
                <a14:useLocalDpi xmlns:a14="http://schemas.microsoft.com/office/drawing/2010/main" val="0"/>
              </a:ext>
            </a:extLst>
          </a:blip>
          <a:stretch>
            <a:fillRect/>
          </a:stretch>
        </p:blipFill>
        <p:spPr>
          <a:xfrm>
            <a:off x="461011" y="1191061"/>
            <a:ext cx="7506886" cy="5405314"/>
          </a:xfrm>
          <a:prstGeom prst="rect">
            <a:avLst/>
          </a:prstGeom>
        </p:spPr>
      </p:pic>
      <p:sp>
        <p:nvSpPr>
          <p:cNvPr id="2" name="Otsikko 1">
            <a:extLst>
              <a:ext uri="{FF2B5EF4-FFF2-40B4-BE49-F238E27FC236}">
                <a16:creationId xmlns:a16="http://schemas.microsoft.com/office/drawing/2014/main" id="{7DEE6219-EA79-211E-CB8B-54F21FECC920}"/>
              </a:ext>
            </a:extLst>
          </p:cNvPr>
          <p:cNvSpPr>
            <a:spLocks noGrp="1"/>
          </p:cNvSpPr>
          <p:nvPr>
            <p:ph type="title"/>
          </p:nvPr>
        </p:nvSpPr>
        <p:spPr/>
        <p:txBody>
          <a:bodyPr/>
          <a:lstStyle/>
          <a:p>
            <a:r>
              <a:rPr lang="en-GB"/>
              <a:t>Truss plan</a:t>
            </a:r>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11</a:t>
            </a:fld>
            <a:endParaRPr lang="fi-FI"/>
          </a:p>
        </p:txBody>
      </p:sp>
      <p:sp>
        <p:nvSpPr>
          <p:cNvPr id="3" name="Alatunnisteen paikkamerkki 2">
            <a:extLst>
              <a:ext uri="{FF2B5EF4-FFF2-40B4-BE49-F238E27FC236}">
                <a16:creationId xmlns:a16="http://schemas.microsoft.com/office/drawing/2014/main" id="{894B77AC-1F1B-394C-F1E7-72FCACF73E50}"/>
              </a:ext>
            </a:extLst>
          </p:cNvPr>
          <p:cNvSpPr>
            <a:spLocks noGrp="1"/>
          </p:cNvSpPr>
          <p:nvPr>
            <p:ph type="ftr" sz="quarter" idx="3"/>
          </p:nvPr>
        </p:nvSpPr>
        <p:spPr/>
        <p:txBody>
          <a:bodyPr/>
          <a:lstStyle/>
          <a:p>
            <a:r>
              <a:rPr lang="en-GB"/>
              <a:t>Industrial prefabrication</a:t>
            </a:r>
          </a:p>
        </p:txBody>
      </p:sp>
      <p:sp>
        <p:nvSpPr>
          <p:cNvPr id="6" name="Alatunnisteen paikkamerkki 2">
            <a:extLst>
              <a:ext uri="{FF2B5EF4-FFF2-40B4-BE49-F238E27FC236}">
                <a16:creationId xmlns:a16="http://schemas.microsoft.com/office/drawing/2014/main" id="{FCC959EF-DC48-D6FD-8736-9ED2BF9B9190}"/>
              </a:ext>
            </a:extLst>
          </p:cNvPr>
          <p:cNvSpPr txBox="1">
            <a:spLocks/>
          </p:cNvSpPr>
          <p:nvPr/>
        </p:nvSpPr>
        <p:spPr>
          <a:xfrm>
            <a:off x="5162550" y="2119268"/>
            <a:ext cx="2127250" cy="397356"/>
          </a:xfrm>
          <a:prstGeom prst="rect">
            <a:avLst/>
          </a:prstGeom>
          <a:ln>
            <a:solidFill>
              <a:schemeClr val="tx1"/>
            </a:solidFill>
          </a:ln>
        </p:spPr>
        <p:txBody>
          <a:bodyPr vert="horz" lIns="45720" tIns="45720" rIns="4572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rgbClr val="000000"/>
                </a:solidFill>
                <a:latin typeface="Arial" panose="020B0604020202020204" pitchFamily="34" charset="0"/>
                <a:cs typeface="Arial" panose="020B0604020202020204" pitchFamily="34" charset="0"/>
              </a:rPr>
              <a:t>BUCKLING SUPPORT POINTS MARKED WITH RED PAINT SEE BUCKLING SUPPORT INSTRUCTIONS DET1!</a:t>
            </a:r>
          </a:p>
        </p:txBody>
      </p:sp>
    </p:spTree>
    <p:extLst>
      <p:ext uri="{BB962C8B-B14F-4D97-AF65-F5344CB8AC3E}">
        <p14:creationId xmlns:p14="http://schemas.microsoft.com/office/powerpoint/2010/main" val="2369750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C282C2-A642-408E-AA73-C170C8F6B14F}"/>
              </a:ext>
            </a:extLst>
          </p:cNvPr>
          <p:cNvSpPr>
            <a:spLocks noGrp="1"/>
          </p:cNvSpPr>
          <p:nvPr>
            <p:ph type="title"/>
          </p:nvPr>
        </p:nvSpPr>
        <p:spPr/>
        <p:txBody>
          <a:bodyPr/>
          <a:lstStyle/>
          <a:p>
            <a:r>
              <a:rPr lang="en-GB"/>
              <a:t>Lateral support of a nail plate structure</a:t>
            </a:r>
          </a:p>
        </p:txBody>
      </p:sp>
      <p:sp>
        <p:nvSpPr>
          <p:cNvPr id="3" name="Sisällön paikkamerkki 2">
            <a:extLst>
              <a:ext uri="{FF2B5EF4-FFF2-40B4-BE49-F238E27FC236}">
                <a16:creationId xmlns:a16="http://schemas.microsoft.com/office/drawing/2014/main" id="{9473D57F-B0A1-1479-C0B9-93CA91864B46}"/>
              </a:ext>
            </a:extLst>
          </p:cNvPr>
          <p:cNvSpPr>
            <a:spLocks noGrp="1"/>
          </p:cNvSpPr>
          <p:nvPr>
            <p:ph idx="1"/>
          </p:nvPr>
        </p:nvSpPr>
        <p:spPr/>
        <p:txBody>
          <a:bodyPr/>
          <a:lstStyle/>
          <a:p>
            <a:endParaRPr lang="fi-FI"/>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12</a:t>
            </a:fld>
            <a:endParaRPr lang="fi-FI"/>
          </a:p>
        </p:txBody>
      </p:sp>
      <p:pic>
        <p:nvPicPr>
          <p:cNvPr id="6" name="Kuva 5"/>
          <p:cNvPicPr/>
          <p:nvPr/>
        </p:nvPicPr>
        <p:blipFill>
          <a:blip r:embed="rId2" cstate="print">
            <a:extLst>
              <a:ext uri="{28A0092B-C50C-407E-A947-70E740481C1C}">
                <a14:useLocalDpi xmlns:a14="http://schemas.microsoft.com/office/drawing/2010/main" val="0"/>
              </a:ext>
            </a:extLst>
          </a:blip>
          <a:stretch>
            <a:fillRect/>
          </a:stretch>
        </p:blipFill>
        <p:spPr>
          <a:xfrm>
            <a:off x="840761" y="1536012"/>
            <a:ext cx="8973566" cy="4930563"/>
          </a:xfrm>
          <a:prstGeom prst="rect">
            <a:avLst/>
          </a:prstGeom>
        </p:spPr>
      </p:pic>
      <p:sp>
        <p:nvSpPr>
          <p:cNvPr id="4" name="Alatunnisteen paikkamerkki 3">
            <a:extLst>
              <a:ext uri="{FF2B5EF4-FFF2-40B4-BE49-F238E27FC236}">
                <a16:creationId xmlns:a16="http://schemas.microsoft.com/office/drawing/2014/main" id="{A0B6D523-8D7E-C900-5E5F-3B1B59CA4E12}"/>
              </a:ext>
            </a:extLst>
          </p:cNvPr>
          <p:cNvSpPr>
            <a:spLocks noGrp="1"/>
          </p:cNvSpPr>
          <p:nvPr>
            <p:ph type="ftr" sz="quarter" idx="3"/>
          </p:nvPr>
        </p:nvSpPr>
        <p:spPr/>
        <p:txBody>
          <a:bodyPr/>
          <a:lstStyle/>
          <a:p>
            <a:r>
              <a:rPr lang="en-GB"/>
              <a:t>Industrial prefabrication</a:t>
            </a:r>
          </a:p>
        </p:txBody>
      </p:sp>
      <p:sp>
        <p:nvSpPr>
          <p:cNvPr id="7" name="Alatunnisteen paikkamerkki 2">
            <a:extLst>
              <a:ext uri="{FF2B5EF4-FFF2-40B4-BE49-F238E27FC236}">
                <a16:creationId xmlns:a16="http://schemas.microsoft.com/office/drawing/2014/main" id="{FCC959EF-DC48-D6FD-8736-9ED2BF9B9190}"/>
              </a:ext>
            </a:extLst>
          </p:cNvPr>
          <p:cNvSpPr txBox="1">
            <a:spLocks/>
          </p:cNvSpPr>
          <p:nvPr/>
        </p:nvSpPr>
        <p:spPr>
          <a:xfrm>
            <a:off x="1132088" y="5718110"/>
            <a:ext cx="2127250" cy="397356"/>
          </a:xfrm>
          <a:prstGeom prst="rect">
            <a:avLst/>
          </a:prstGeom>
          <a:ln>
            <a:noFill/>
          </a:ln>
        </p:spPr>
        <p:txBody>
          <a:bodyPr vert="horz" lIns="45720" tIns="45720" rIns="4572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00">
                <a:solidFill>
                  <a:srgbClr val="000000"/>
                </a:solidFill>
                <a:latin typeface="Arial" panose="020B0604020202020204" pitchFamily="34" charset="0"/>
                <a:cs typeface="Arial" panose="020B0604020202020204" pitchFamily="34" charset="0"/>
              </a:rPr>
              <a:t>END FRAME</a:t>
            </a:r>
          </a:p>
        </p:txBody>
      </p:sp>
      <p:sp>
        <p:nvSpPr>
          <p:cNvPr id="8" name="Alatunnisteen paikkamerkki 2">
            <a:extLst>
              <a:ext uri="{FF2B5EF4-FFF2-40B4-BE49-F238E27FC236}">
                <a16:creationId xmlns:a16="http://schemas.microsoft.com/office/drawing/2014/main" id="{FCC959EF-DC48-D6FD-8736-9ED2BF9B9190}"/>
              </a:ext>
            </a:extLst>
          </p:cNvPr>
          <p:cNvSpPr txBox="1">
            <a:spLocks/>
          </p:cNvSpPr>
          <p:nvPr/>
        </p:nvSpPr>
        <p:spPr>
          <a:xfrm>
            <a:off x="3176264" y="5718110"/>
            <a:ext cx="4804761" cy="931264"/>
          </a:xfrm>
          <a:prstGeom prst="rect">
            <a:avLst/>
          </a:prstGeom>
          <a:ln>
            <a:noFill/>
          </a:ln>
        </p:spPr>
        <p:txBody>
          <a:bodyPr vert="horz" lIns="45720" tIns="45720" rIns="4572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00">
                <a:solidFill>
                  <a:srgbClr val="000000"/>
                </a:solidFill>
                <a:latin typeface="Arial" panose="020B0604020202020204" pitchFamily="34" charset="0"/>
                <a:cs typeface="Arial" panose="020B0604020202020204" pitchFamily="34" charset="0"/>
              </a:rPr>
              <a:t>DIAGONAL BRACES 2x22x100 OR 22x150 ALTERNATING DIRECTION + 9N 2.8x75/WEB</a:t>
            </a:r>
          </a:p>
        </p:txBody>
      </p:sp>
      <p:sp>
        <p:nvSpPr>
          <p:cNvPr id="9" name="Alatunnisteen paikkamerkki 2">
            <a:extLst>
              <a:ext uri="{FF2B5EF4-FFF2-40B4-BE49-F238E27FC236}">
                <a16:creationId xmlns:a16="http://schemas.microsoft.com/office/drawing/2014/main" id="{FCC959EF-DC48-D6FD-8736-9ED2BF9B9190}"/>
              </a:ext>
            </a:extLst>
          </p:cNvPr>
          <p:cNvSpPr txBox="1">
            <a:spLocks/>
          </p:cNvSpPr>
          <p:nvPr/>
        </p:nvSpPr>
        <p:spPr>
          <a:xfrm>
            <a:off x="6177455" y="1605584"/>
            <a:ext cx="4804761" cy="201838"/>
          </a:xfrm>
          <a:prstGeom prst="rect">
            <a:avLst/>
          </a:prstGeom>
          <a:ln>
            <a:noFill/>
          </a:ln>
        </p:spPr>
        <p:txBody>
          <a:bodyPr vert="horz" lIns="45720" tIns="45720" rIns="4572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00">
                <a:solidFill>
                  <a:srgbClr val="000000"/>
                </a:solidFill>
                <a:latin typeface="Arial" panose="020B0604020202020204" pitchFamily="34" charset="0"/>
                <a:cs typeface="Arial" panose="020B0604020202020204" pitchFamily="34" charset="0"/>
              </a:rPr>
              <a:t>BOARD 2x22x100 OR 22x150 + 5N 2.8x75/WEB</a:t>
            </a:r>
          </a:p>
        </p:txBody>
      </p:sp>
      <p:sp>
        <p:nvSpPr>
          <p:cNvPr id="10" name="Alatunnisteen paikkamerkki 2">
            <a:extLst>
              <a:ext uri="{FF2B5EF4-FFF2-40B4-BE49-F238E27FC236}">
                <a16:creationId xmlns:a16="http://schemas.microsoft.com/office/drawing/2014/main" id="{FCC959EF-DC48-D6FD-8736-9ED2BF9B9190}"/>
              </a:ext>
            </a:extLst>
          </p:cNvPr>
          <p:cNvSpPr txBox="1">
            <a:spLocks/>
          </p:cNvSpPr>
          <p:nvPr/>
        </p:nvSpPr>
        <p:spPr>
          <a:xfrm>
            <a:off x="3856371" y="1699988"/>
            <a:ext cx="2065035" cy="208775"/>
          </a:xfrm>
          <a:prstGeom prst="rect">
            <a:avLst/>
          </a:prstGeom>
          <a:ln>
            <a:noFill/>
          </a:ln>
        </p:spPr>
        <p:txBody>
          <a:bodyPr vert="horz" lIns="45720" tIns="45720" rIns="4572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00" dirty="0">
                <a:solidFill>
                  <a:srgbClr val="000000"/>
                </a:solidFill>
                <a:latin typeface="Arial" panose="020B0604020202020204" pitchFamily="34" charset="0"/>
                <a:cs typeface="Arial" panose="020B0604020202020204" pitchFamily="34" charset="0"/>
              </a:rPr>
              <a:t>BUCKLING-SUPPORTED</a:t>
            </a:r>
          </a:p>
          <a:p>
            <a:r>
              <a:rPr lang="en-GB" sz="1300" dirty="0">
                <a:solidFill>
                  <a:srgbClr val="000000"/>
                </a:solidFill>
                <a:latin typeface="Arial" panose="020B0604020202020204" pitchFamily="34" charset="0"/>
                <a:cs typeface="Arial" panose="020B0604020202020204" pitchFamily="34" charset="0"/>
              </a:rPr>
              <a:t>WEB</a:t>
            </a:r>
          </a:p>
        </p:txBody>
      </p:sp>
      <p:sp>
        <p:nvSpPr>
          <p:cNvPr id="11" name="Alatunnisteen paikkamerkki 2">
            <a:extLst>
              <a:ext uri="{FF2B5EF4-FFF2-40B4-BE49-F238E27FC236}">
                <a16:creationId xmlns:a16="http://schemas.microsoft.com/office/drawing/2014/main" id="{FCC959EF-DC48-D6FD-8736-9ED2BF9B9190}"/>
              </a:ext>
            </a:extLst>
          </p:cNvPr>
          <p:cNvSpPr txBox="1">
            <a:spLocks/>
          </p:cNvSpPr>
          <p:nvPr/>
        </p:nvSpPr>
        <p:spPr>
          <a:xfrm>
            <a:off x="317217" y="1539930"/>
            <a:ext cx="2065035" cy="208775"/>
          </a:xfrm>
          <a:prstGeom prst="rect">
            <a:avLst/>
          </a:prstGeom>
          <a:ln>
            <a:noFill/>
          </a:ln>
        </p:spPr>
        <p:txBody>
          <a:bodyPr vert="horz" lIns="45720" tIns="45720" rIns="4572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300" dirty="0">
                <a:solidFill>
                  <a:srgbClr val="000000"/>
                </a:solidFill>
                <a:latin typeface="Arial" panose="020B0604020202020204" pitchFamily="34" charset="0"/>
                <a:cs typeface="Arial" panose="020B0604020202020204" pitchFamily="34" charset="0"/>
              </a:rPr>
              <a:t>NAIL PLATE STRUCTURES</a:t>
            </a:r>
          </a:p>
        </p:txBody>
      </p:sp>
    </p:spTree>
    <p:extLst>
      <p:ext uri="{BB962C8B-B14F-4D97-AF65-F5344CB8AC3E}">
        <p14:creationId xmlns:p14="http://schemas.microsoft.com/office/powerpoint/2010/main" val="210036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Nail plate truss types</a:t>
            </a:r>
          </a:p>
        </p:txBody>
      </p:sp>
    </p:spTree>
    <p:extLst>
      <p:ext uri="{BB962C8B-B14F-4D97-AF65-F5344CB8AC3E}">
        <p14:creationId xmlns:p14="http://schemas.microsoft.com/office/powerpoint/2010/main" val="225906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p:nvPr/>
        </p:nvPicPr>
        <p:blipFill>
          <a:blip r:embed="rId2"/>
          <a:stretch>
            <a:fillRect/>
          </a:stretch>
        </p:blipFill>
        <p:spPr>
          <a:xfrm>
            <a:off x="1666139" y="1082736"/>
            <a:ext cx="7814746" cy="3237436"/>
          </a:xfrm>
          <a:prstGeom prst="rect">
            <a:avLst/>
          </a:prstGeom>
        </p:spPr>
      </p:pic>
      <p:sp>
        <p:nvSpPr>
          <p:cNvPr id="6" name="Otsikko 5">
            <a:extLst>
              <a:ext uri="{FF2B5EF4-FFF2-40B4-BE49-F238E27FC236}">
                <a16:creationId xmlns:a16="http://schemas.microsoft.com/office/drawing/2014/main" id="{1EA0BE0C-4C95-D1B6-37C1-31B068BFCF24}"/>
              </a:ext>
            </a:extLst>
          </p:cNvPr>
          <p:cNvSpPr>
            <a:spLocks noGrp="1"/>
          </p:cNvSpPr>
          <p:nvPr>
            <p:ph type="title"/>
          </p:nvPr>
        </p:nvSpPr>
        <p:spPr/>
        <p:txBody>
          <a:bodyPr/>
          <a:lstStyle/>
          <a:p>
            <a:r>
              <a:rPr lang="en-GB"/>
              <a:t>Ridge truss</a:t>
            </a:r>
          </a:p>
        </p:txBody>
      </p:sp>
      <p:sp>
        <p:nvSpPr>
          <p:cNvPr id="7" name="Sisällön paikkamerkki 6">
            <a:extLst>
              <a:ext uri="{FF2B5EF4-FFF2-40B4-BE49-F238E27FC236}">
                <a16:creationId xmlns:a16="http://schemas.microsoft.com/office/drawing/2014/main" id="{46617B34-F56D-1B1F-BADA-2798D3797FEC}"/>
              </a:ext>
            </a:extLst>
          </p:cNvPr>
          <p:cNvSpPr>
            <a:spLocks noGrp="1"/>
          </p:cNvSpPr>
          <p:nvPr>
            <p:ph idx="1"/>
          </p:nvPr>
        </p:nvSpPr>
        <p:spPr/>
        <p:txBody>
          <a:bodyPr>
            <a:normAutofit/>
          </a:bodyPr>
          <a:lstStyle/>
          <a:p>
            <a:pPr marL="0" indent="0">
              <a:buNone/>
            </a:pPr>
            <a:endParaRPr lang="fi-FI"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a:latin typeface="Calibri" panose="020F0502020204030204" pitchFamily="34" charset="0"/>
                <a:ea typeface="Calibri" panose="020F0502020204030204" pitchFamily="34" charset="0"/>
                <a:cs typeface="Times New Roman" panose="02020603050405020304" pitchFamily="18" charset="0"/>
              </a:rPr>
              <a:t>The ridge truss is the most common truss type for all building types. The ridge truss is also the best alternative for long spans, up to 25 m. In residential buildings, a 900 mm spacing on centres is recommended. A ridge truss also enables the construction of an attic space for storage. In storage attic frame trusses, the shape of the attic is formed around the webs of the truss.</a:t>
            </a:r>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14</a:t>
            </a:fld>
            <a:endParaRPr lang="fi-FI"/>
          </a:p>
        </p:txBody>
      </p:sp>
      <p:sp>
        <p:nvSpPr>
          <p:cNvPr id="2" name="Suorakulmio 1"/>
          <p:cNvSpPr/>
          <p:nvPr/>
        </p:nvSpPr>
        <p:spPr>
          <a:xfrm>
            <a:off x="473241" y="4267159"/>
            <a:ext cx="11215176" cy="425501"/>
          </a:xfrm>
          <a:prstGeom prst="rect">
            <a:avLst/>
          </a:prstGeom>
        </p:spPr>
        <p:txBody>
          <a:bodyPr wrap="square">
            <a:spAutoFit/>
          </a:bodyPr>
          <a:lstStyle/>
          <a:p>
            <a:pPr marL="269875" indent="-269875">
              <a:lnSpc>
                <a:spcPct val="115000"/>
              </a:lnSpc>
              <a:spcBef>
                <a:spcPts val="600"/>
              </a:spcBef>
              <a:spcAft>
                <a:spcPts val="300"/>
              </a:spcAft>
            </a:pPr>
            <a:r>
              <a:rPr lang="en-GB" sz="2000">
                <a:latin typeface="Calibri" panose="020F0502020204030204" pitchFamily="34" charset="0"/>
                <a:ea typeface="Calibri" panose="020F0502020204030204" pitchFamily="34" charset="0"/>
                <a:cs typeface="Times New Roman" panose="02020603050405020304" pitchFamily="18" charset="0"/>
              </a:rPr>
              <a:t>	</a:t>
            </a:r>
          </a:p>
        </p:txBody>
      </p:sp>
      <p:sp>
        <p:nvSpPr>
          <p:cNvPr id="3" name="Alatunnisteen paikkamerkki 2">
            <a:extLst>
              <a:ext uri="{FF2B5EF4-FFF2-40B4-BE49-F238E27FC236}">
                <a16:creationId xmlns:a16="http://schemas.microsoft.com/office/drawing/2014/main" id="{7226B021-F58C-F491-FD46-48659C3CCCD8}"/>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5337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p:nvPr/>
        </p:nvPicPr>
        <p:blipFill>
          <a:blip r:embed="rId2"/>
          <a:stretch>
            <a:fillRect/>
          </a:stretch>
        </p:blipFill>
        <p:spPr>
          <a:xfrm>
            <a:off x="1100067" y="1176968"/>
            <a:ext cx="6693160" cy="2102857"/>
          </a:xfrm>
          <a:prstGeom prst="rect">
            <a:avLst/>
          </a:prstGeom>
        </p:spPr>
      </p:pic>
      <p:sp>
        <p:nvSpPr>
          <p:cNvPr id="2" name="Otsikko 1">
            <a:extLst>
              <a:ext uri="{FF2B5EF4-FFF2-40B4-BE49-F238E27FC236}">
                <a16:creationId xmlns:a16="http://schemas.microsoft.com/office/drawing/2014/main" id="{9507DFE1-7F98-0C2C-4A80-1703851000D6}"/>
              </a:ext>
            </a:extLst>
          </p:cNvPr>
          <p:cNvSpPr>
            <a:spLocks noGrp="1"/>
          </p:cNvSpPr>
          <p:nvPr>
            <p:ph type="title"/>
          </p:nvPr>
        </p:nvSpPr>
        <p:spPr/>
        <p:txBody>
          <a:bodyPr/>
          <a:lstStyle/>
          <a:p>
            <a:r>
              <a:rPr lang="en-GB" sz="4400">
                <a:latin typeface="Calibri" panose="020F0502020204030204" pitchFamily="34" charset="0"/>
                <a:ea typeface="Times New Roman" panose="02020603050405020304" pitchFamily="18" charset="0"/>
                <a:cs typeface="Times New Roman" panose="02020603050405020304" pitchFamily="18" charset="0"/>
              </a:rPr>
              <a:t>Scissors truss</a:t>
            </a:r>
          </a:p>
        </p:txBody>
      </p:sp>
      <p:sp>
        <p:nvSpPr>
          <p:cNvPr id="4" name="Sisällön paikkamerkki 3">
            <a:extLst>
              <a:ext uri="{FF2B5EF4-FFF2-40B4-BE49-F238E27FC236}">
                <a16:creationId xmlns:a16="http://schemas.microsoft.com/office/drawing/2014/main" id="{6CA2EBE7-284D-CB28-B1EC-EF604E392F3D}"/>
              </a:ext>
            </a:extLst>
          </p:cNvPr>
          <p:cNvSpPr>
            <a:spLocks noGrp="1"/>
          </p:cNvSpPr>
          <p:nvPr>
            <p:ph idx="1"/>
          </p:nvPr>
        </p:nvSpPr>
        <p:spPr>
          <a:xfrm>
            <a:off x="838200" y="3516966"/>
            <a:ext cx="10515600" cy="4351338"/>
          </a:xfrm>
        </p:spPr>
        <p:txBody>
          <a:bodyPr>
            <a:normAutofit/>
          </a:bodyPr>
          <a:lstStyle/>
          <a:p>
            <a:pPr marL="269875" indent="-269875">
              <a:lnSpc>
                <a:spcPct val="115000"/>
              </a:lnSpc>
              <a:spcBef>
                <a:spcPts val="600"/>
              </a:spcBef>
              <a:spcAft>
                <a:spcPts val="300"/>
              </a:spcAft>
            </a:pPr>
            <a:r>
              <a:rPr lang="en-GB" sz="2400">
                <a:latin typeface="Calibri" panose="020F0502020204030204" pitchFamily="34" charset="0"/>
                <a:ea typeface="Calibri" panose="020F0502020204030204" pitchFamily="34" charset="0"/>
                <a:cs typeface="Times New Roman" panose="02020603050405020304" pitchFamily="18" charset="0"/>
              </a:rPr>
              <a:t>The scissors truss is widely used in single-family houses and production facilities when a higher than normal floor-to-ceiling height is needed. </a:t>
            </a:r>
          </a:p>
          <a:p>
            <a:pPr marL="269875" indent="-269875">
              <a:lnSpc>
                <a:spcPct val="115000"/>
              </a:lnSpc>
              <a:spcBef>
                <a:spcPts val="600"/>
              </a:spcBef>
              <a:spcAft>
                <a:spcPts val="300"/>
              </a:spcAft>
            </a:pPr>
            <a:r>
              <a:rPr lang="en-GB" sz="2400">
                <a:latin typeface="Calibri" panose="020F0502020204030204" pitchFamily="34" charset="0"/>
                <a:ea typeface="Calibri" panose="020F0502020204030204" pitchFamily="34" charset="0"/>
                <a:cs typeface="Times New Roman" panose="02020603050405020304" pitchFamily="18" charset="0"/>
              </a:rPr>
              <a:t>The scissors truss requires a higher structural support height than the ridge truss. The bottom chord may be comprise of 2 or 3 pieces. </a:t>
            </a:r>
          </a:p>
          <a:p>
            <a:pPr marL="269875" indent="-269875">
              <a:lnSpc>
                <a:spcPct val="115000"/>
              </a:lnSpc>
              <a:spcBef>
                <a:spcPts val="600"/>
              </a:spcBef>
              <a:spcAft>
                <a:spcPts val="300"/>
              </a:spcAft>
            </a:pPr>
            <a:r>
              <a:rPr lang="en-GB" sz="2400">
                <a:latin typeface="Calibri" panose="020F0502020204030204" pitchFamily="34" charset="0"/>
                <a:ea typeface="Calibri" panose="020F0502020204030204" pitchFamily="34" charset="0"/>
                <a:cs typeface="Times New Roman" panose="02020603050405020304" pitchFamily="18" charset="0"/>
              </a:rPr>
              <a:t>Usually, the inclination of the bottom chord is smaller than the inclination of the top chord.</a:t>
            </a:r>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15</a:t>
            </a:fld>
            <a:endParaRPr lang="fi-FI"/>
          </a:p>
        </p:txBody>
      </p:sp>
      <p:sp>
        <p:nvSpPr>
          <p:cNvPr id="7" name="Suorakulmio 6"/>
          <p:cNvSpPr/>
          <p:nvPr/>
        </p:nvSpPr>
        <p:spPr>
          <a:xfrm>
            <a:off x="1209377" y="3659541"/>
            <a:ext cx="8961318" cy="425501"/>
          </a:xfrm>
          <a:prstGeom prst="rect">
            <a:avLst/>
          </a:prstGeom>
        </p:spPr>
        <p:txBody>
          <a:bodyPr wrap="square">
            <a:spAutoFit/>
          </a:bodyPr>
          <a:lstStyle/>
          <a:p>
            <a:pPr marL="269875" indent="-269875">
              <a:lnSpc>
                <a:spcPct val="115000"/>
              </a:lnSpc>
              <a:spcBef>
                <a:spcPts val="600"/>
              </a:spcBef>
              <a:spcAft>
                <a:spcPts val="300"/>
              </a:spcAft>
            </a:pP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Alatunnisteen paikkamerkki 2">
            <a:extLst>
              <a:ext uri="{FF2B5EF4-FFF2-40B4-BE49-F238E27FC236}">
                <a16:creationId xmlns:a16="http://schemas.microsoft.com/office/drawing/2014/main" id="{D165A0E2-D2BC-1724-D0ED-3BD29C54FA95}"/>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56438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p:cNvPicPr/>
          <p:nvPr/>
        </p:nvPicPr>
        <p:blipFill>
          <a:blip r:embed="rId2"/>
          <a:stretch>
            <a:fillRect/>
          </a:stretch>
        </p:blipFill>
        <p:spPr>
          <a:xfrm>
            <a:off x="910798" y="1202522"/>
            <a:ext cx="7559434" cy="2118193"/>
          </a:xfrm>
          <a:prstGeom prst="rect">
            <a:avLst/>
          </a:prstGeom>
        </p:spPr>
      </p:pic>
      <p:sp>
        <p:nvSpPr>
          <p:cNvPr id="4" name="Otsikko 3">
            <a:extLst>
              <a:ext uri="{FF2B5EF4-FFF2-40B4-BE49-F238E27FC236}">
                <a16:creationId xmlns:a16="http://schemas.microsoft.com/office/drawing/2014/main" id="{610D8E92-9118-C076-0D38-7BA5DA945E4B}"/>
              </a:ext>
            </a:extLst>
          </p:cNvPr>
          <p:cNvSpPr>
            <a:spLocks noGrp="1"/>
          </p:cNvSpPr>
          <p:nvPr>
            <p:ph type="title"/>
          </p:nvPr>
        </p:nvSpPr>
        <p:spPr/>
        <p:txBody>
          <a:bodyPr/>
          <a:lstStyle/>
          <a:p>
            <a:r>
              <a:rPr lang="en-GB"/>
              <a:t>Attic frame truss (for storage)</a:t>
            </a:r>
          </a:p>
        </p:txBody>
      </p:sp>
      <p:sp>
        <p:nvSpPr>
          <p:cNvPr id="6" name="Sisällön paikkamerkki 5">
            <a:extLst>
              <a:ext uri="{FF2B5EF4-FFF2-40B4-BE49-F238E27FC236}">
                <a16:creationId xmlns:a16="http://schemas.microsoft.com/office/drawing/2014/main" id="{5E5484BB-7234-65CF-D76B-040B00449460}"/>
              </a:ext>
            </a:extLst>
          </p:cNvPr>
          <p:cNvSpPr>
            <a:spLocks noGrp="1"/>
          </p:cNvSpPr>
          <p:nvPr>
            <p:ph idx="1"/>
          </p:nvPr>
        </p:nvSpPr>
        <p:spPr>
          <a:xfrm>
            <a:off x="838200" y="3620140"/>
            <a:ext cx="10515600" cy="4351338"/>
          </a:xfrm>
        </p:spPr>
        <p:txBody>
          <a:bodyPr>
            <a:normAutofit/>
          </a:bodyPr>
          <a:lstStyle/>
          <a:p>
            <a:pPr marL="269875" indent="-269875">
              <a:lnSpc>
                <a:spcPct val="115000"/>
              </a:lnSpc>
              <a:spcBef>
                <a:spcPts val="600"/>
              </a:spcBef>
              <a:spcAft>
                <a:spcPts val="300"/>
              </a:spcAft>
            </a:pPr>
            <a:r>
              <a:rPr lang="en-GB" sz="2400">
                <a:latin typeface="Calibri" panose="020F0502020204030204" pitchFamily="34" charset="0"/>
                <a:ea typeface="Calibri" panose="020F0502020204030204" pitchFamily="34" charset="0"/>
                <a:cs typeface="Times New Roman" panose="02020603050405020304" pitchFamily="18" charset="0"/>
              </a:rPr>
              <a:t>The attic frame truss enables the use of the attic space for storage. </a:t>
            </a:r>
          </a:p>
          <a:p>
            <a:pPr marL="269875" indent="-269875">
              <a:lnSpc>
                <a:spcPct val="115000"/>
              </a:lnSpc>
              <a:spcBef>
                <a:spcPts val="600"/>
              </a:spcBef>
              <a:spcAft>
                <a:spcPts val="300"/>
              </a:spcAft>
            </a:pPr>
            <a:r>
              <a:rPr lang="en-GB" sz="2400">
                <a:latin typeface="Calibri" panose="020F0502020204030204" pitchFamily="34" charset="0"/>
                <a:ea typeface="Calibri" panose="020F0502020204030204" pitchFamily="34" charset="0"/>
                <a:cs typeface="Times New Roman" panose="02020603050405020304" pitchFamily="18" charset="0"/>
              </a:rPr>
              <a:t>The width of the storage attic will be approximately 1/3 of the length of the bottom chord, and the loading capacity will be 200 kg/m2. </a:t>
            </a:r>
          </a:p>
          <a:p>
            <a:pPr marL="269875" indent="-269875">
              <a:lnSpc>
                <a:spcPct val="115000"/>
              </a:lnSpc>
              <a:spcBef>
                <a:spcPts val="600"/>
              </a:spcBef>
              <a:spcAft>
                <a:spcPts val="300"/>
              </a:spcAft>
            </a:pPr>
            <a:r>
              <a:rPr lang="en-GB" sz="2400">
                <a:latin typeface="Calibri" panose="020F0502020204030204" pitchFamily="34" charset="0"/>
                <a:ea typeface="Calibri" panose="020F0502020204030204" pitchFamily="34" charset="0"/>
                <a:cs typeface="Times New Roman" panose="02020603050405020304" pitchFamily="18" charset="0"/>
              </a:rPr>
              <a:t>The space cannot be converted into living space. Attic frame trusses are available with both inclined and straight walls.</a:t>
            </a:r>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16</a:t>
            </a:fld>
            <a:endParaRPr lang="fi-FI"/>
          </a:p>
        </p:txBody>
      </p:sp>
      <p:sp>
        <p:nvSpPr>
          <p:cNvPr id="2" name="Alatunnisteen paikkamerkki 1">
            <a:extLst>
              <a:ext uri="{FF2B5EF4-FFF2-40B4-BE49-F238E27FC236}">
                <a16:creationId xmlns:a16="http://schemas.microsoft.com/office/drawing/2014/main" id="{C3245915-DE01-48B5-AC23-2051439F7F4F}"/>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32373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p:nvPr/>
        </p:nvPicPr>
        <p:blipFill>
          <a:blip r:embed="rId2"/>
          <a:stretch>
            <a:fillRect/>
          </a:stretch>
        </p:blipFill>
        <p:spPr>
          <a:xfrm>
            <a:off x="2124021" y="938944"/>
            <a:ext cx="5731510" cy="2291080"/>
          </a:xfrm>
          <a:prstGeom prst="rect">
            <a:avLst/>
          </a:prstGeom>
        </p:spPr>
      </p:pic>
      <p:sp>
        <p:nvSpPr>
          <p:cNvPr id="2" name="Otsikko 1">
            <a:extLst>
              <a:ext uri="{FF2B5EF4-FFF2-40B4-BE49-F238E27FC236}">
                <a16:creationId xmlns:a16="http://schemas.microsoft.com/office/drawing/2014/main" id="{E6E26CE6-C443-04C7-F3E2-1BBD0474EE1C}"/>
              </a:ext>
            </a:extLst>
          </p:cNvPr>
          <p:cNvSpPr>
            <a:spLocks noGrp="1"/>
          </p:cNvSpPr>
          <p:nvPr>
            <p:ph type="title"/>
          </p:nvPr>
        </p:nvSpPr>
        <p:spPr/>
        <p:txBody>
          <a:bodyPr/>
          <a:lstStyle/>
          <a:p>
            <a:r>
              <a:rPr lang="en-GB"/>
              <a:t>Attic frame truss</a:t>
            </a:r>
          </a:p>
        </p:txBody>
      </p:sp>
      <p:sp>
        <p:nvSpPr>
          <p:cNvPr id="7" name="Sisällön paikkamerkki 6">
            <a:extLst>
              <a:ext uri="{FF2B5EF4-FFF2-40B4-BE49-F238E27FC236}">
                <a16:creationId xmlns:a16="http://schemas.microsoft.com/office/drawing/2014/main" id="{03F11AA0-E834-5184-299E-BCDA3575C3C4}"/>
              </a:ext>
            </a:extLst>
          </p:cNvPr>
          <p:cNvSpPr>
            <a:spLocks noGrp="1"/>
          </p:cNvSpPr>
          <p:nvPr>
            <p:ph idx="1"/>
          </p:nvPr>
        </p:nvSpPr>
        <p:spPr>
          <a:xfrm>
            <a:off x="765603" y="3337672"/>
            <a:ext cx="10515600" cy="4351338"/>
          </a:xfrm>
        </p:spPr>
        <p:txBody>
          <a:bodyPr>
            <a:normAutofit/>
          </a:bodyPr>
          <a:lstStyle/>
          <a:p>
            <a:pPr marL="269875" indent="-269875">
              <a:lnSpc>
                <a:spcPct val="115000"/>
              </a:lnSpc>
              <a:spcBef>
                <a:spcPts val="600"/>
              </a:spcBef>
              <a:spcAft>
                <a:spcPts val="300"/>
              </a:spcAft>
            </a:pPr>
            <a:r>
              <a:rPr lang="en-GB" sz="2400" dirty="0">
                <a:latin typeface="Calibri" panose="020F0502020204030204" pitchFamily="34" charset="0"/>
                <a:ea typeface="Calibri" panose="020F0502020204030204" pitchFamily="34" charset="0"/>
                <a:cs typeface="Times New Roman" panose="02020603050405020304" pitchFamily="18" charset="0"/>
              </a:rPr>
              <a:t>The attic frame truss is used in 1.5-storey residential buildings. </a:t>
            </a:r>
          </a:p>
          <a:p>
            <a:pPr marL="269875" indent="-269875">
              <a:lnSpc>
                <a:spcPct val="115000"/>
              </a:lnSpc>
              <a:spcBef>
                <a:spcPts val="600"/>
              </a:spcBef>
              <a:spcAft>
                <a:spcPts val="300"/>
              </a:spcAft>
            </a:pPr>
            <a:r>
              <a:rPr lang="en-GB" sz="2400" dirty="0">
                <a:latin typeface="Calibri" panose="020F0502020204030204" pitchFamily="34" charset="0"/>
                <a:ea typeface="Calibri" panose="020F0502020204030204" pitchFamily="34" charset="0"/>
                <a:cs typeface="Times New Roman" panose="02020603050405020304" pitchFamily="18" charset="0"/>
              </a:rPr>
              <a:t>The recommended spacing is 900 mm on centres. </a:t>
            </a:r>
          </a:p>
          <a:p>
            <a:pPr marL="269875" indent="-269875">
              <a:lnSpc>
                <a:spcPct val="115000"/>
              </a:lnSpc>
              <a:spcBef>
                <a:spcPts val="600"/>
              </a:spcBef>
              <a:spcAft>
                <a:spcPts val="300"/>
              </a:spcAft>
            </a:pPr>
            <a:r>
              <a:rPr lang="en-GB" sz="2400" dirty="0">
                <a:latin typeface="Calibri" panose="020F0502020204030204" pitchFamily="34" charset="0"/>
                <a:ea typeface="Calibri" panose="020F0502020204030204" pitchFamily="34" charset="0"/>
                <a:cs typeface="Times New Roman" panose="02020603050405020304" pitchFamily="18" charset="0"/>
              </a:rPr>
              <a:t>The feasibility of the dimensions of the frame depend on several factors, such as inclination, the height of the frame, and loads. </a:t>
            </a:r>
          </a:p>
          <a:p>
            <a:pPr marL="269875" indent="-269875">
              <a:lnSpc>
                <a:spcPct val="115000"/>
              </a:lnSpc>
              <a:spcBef>
                <a:spcPts val="600"/>
              </a:spcBef>
              <a:spcAft>
                <a:spcPts val="300"/>
              </a:spcAft>
            </a:pPr>
            <a:r>
              <a:rPr lang="en-GB" sz="2400" dirty="0">
                <a:latin typeface="Calibri" panose="020F0502020204030204" pitchFamily="34" charset="0"/>
                <a:ea typeface="Calibri" panose="020F0502020204030204" pitchFamily="34" charset="0"/>
                <a:cs typeface="Times New Roman" panose="02020603050405020304" pitchFamily="18" charset="0"/>
              </a:rPr>
              <a:t>Main dimensions must be determined on a case-by-case basis. </a:t>
            </a:r>
          </a:p>
          <a:p>
            <a:pPr marL="269875" indent="-269875">
              <a:lnSpc>
                <a:spcPct val="115000"/>
              </a:lnSpc>
              <a:spcBef>
                <a:spcPts val="600"/>
              </a:spcBef>
              <a:spcAft>
                <a:spcPts val="300"/>
              </a:spcAft>
            </a:pPr>
            <a:r>
              <a:rPr lang="en-GB" sz="2400" dirty="0">
                <a:latin typeface="Calibri" panose="020F0502020204030204" pitchFamily="34" charset="0"/>
                <a:ea typeface="Calibri" panose="020F0502020204030204" pitchFamily="34" charset="0"/>
                <a:cs typeface="Times New Roman" panose="02020603050405020304" pitchFamily="18" charset="0"/>
              </a:rPr>
              <a:t>In attic frame trusses, the bottom chord serves as a floor joist for the top floor. </a:t>
            </a:r>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17</a:t>
            </a:fld>
            <a:endParaRPr lang="fi-FI"/>
          </a:p>
        </p:txBody>
      </p:sp>
      <p:sp>
        <p:nvSpPr>
          <p:cNvPr id="3" name="Alatunnisteen paikkamerkki 2">
            <a:extLst>
              <a:ext uri="{FF2B5EF4-FFF2-40B4-BE49-F238E27FC236}">
                <a16:creationId xmlns:a16="http://schemas.microsoft.com/office/drawing/2014/main" id="{4A5A1599-3DD4-E4A4-A51A-780C88BA2843}"/>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65267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C5C1B06-81D1-8E74-6B7B-81F4DAB5699E}"/>
              </a:ext>
            </a:extLst>
          </p:cNvPr>
          <p:cNvSpPr>
            <a:spLocks noGrp="1"/>
          </p:cNvSpPr>
          <p:nvPr>
            <p:ph type="title"/>
          </p:nvPr>
        </p:nvSpPr>
        <p:spPr/>
        <p:txBody>
          <a:bodyPr/>
          <a:lstStyle/>
          <a:p>
            <a:r>
              <a:rPr lang="en-GB" sz="4400">
                <a:latin typeface="Calibri Light" panose="020F0302020204030204" pitchFamily="34" charset="0"/>
                <a:ea typeface="Times New Roman" panose="02020603050405020304" pitchFamily="18" charset="0"/>
                <a:cs typeface="Calibri Light" panose="020F0302020204030204" pitchFamily="34" charset="0"/>
              </a:rPr>
              <a:t>Mansard truss</a:t>
            </a:r>
          </a:p>
        </p:txBody>
      </p:sp>
      <p:sp>
        <p:nvSpPr>
          <p:cNvPr id="6" name="Sisällön paikkamerkki 5">
            <a:extLst>
              <a:ext uri="{FF2B5EF4-FFF2-40B4-BE49-F238E27FC236}">
                <a16:creationId xmlns:a16="http://schemas.microsoft.com/office/drawing/2014/main" id="{2CEE6C89-36F1-0A2B-E35A-47A78D9E01FC}"/>
              </a:ext>
            </a:extLst>
          </p:cNvPr>
          <p:cNvSpPr>
            <a:spLocks noGrp="1"/>
          </p:cNvSpPr>
          <p:nvPr>
            <p:ph idx="1"/>
          </p:nvPr>
        </p:nvSpPr>
        <p:spPr>
          <a:xfrm>
            <a:off x="748553" y="3301813"/>
            <a:ext cx="10515600" cy="4351338"/>
          </a:xfrm>
        </p:spPr>
        <p:txBody>
          <a:bodyPr/>
          <a:lstStyle/>
          <a:p>
            <a:pPr marL="269875" indent="635">
              <a:lnSpc>
                <a:spcPct val="115000"/>
              </a:lnSpc>
              <a:spcBef>
                <a:spcPts val="600"/>
              </a:spcBef>
              <a:spcAft>
                <a:spcPts val="300"/>
              </a:spcAft>
            </a:pPr>
            <a:r>
              <a:rPr lang="en-GB" sz="2400">
                <a:latin typeface="Calibri" panose="020F0502020204030204" pitchFamily="34" charset="0"/>
                <a:ea typeface="Calibri" panose="020F0502020204030204" pitchFamily="34" charset="0"/>
                <a:cs typeface="Times New Roman" panose="02020603050405020304" pitchFamily="18" charset="0"/>
              </a:rPr>
              <a:t>Mansard roofs have two slopes on both sides, and often windows in the lower section with the steeper slope. </a:t>
            </a:r>
          </a:p>
          <a:p>
            <a:pPr marL="269875" indent="635">
              <a:lnSpc>
                <a:spcPct val="115000"/>
              </a:lnSpc>
              <a:spcBef>
                <a:spcPts val="600"/>
              </a:spcBef>
              <a:spcAft>
                <a:spcPts val="300"/>
              </a:spcAft>
            </a:pPr>
            <a:r>
              <a:rPr lang="en-GB" sz="2400">
                <a:latin typeface="Calibri" panose="020F0502020204030204" pitchFamily="34" charset="0"/>
                <a:ea typeface="Calibri" panose="020F0502020204030204" pitchFamily="34" charset="0"/>
                <a:cs typeface="Times New Roman" panose="02020603050405020304" pitchFamily="18" charset="0"/>
              </a:rPr>
              <a:t>The inhabitable floor under the roof is also called mansard or mansard floor. </a:t>
            </a:r>
          </a:p>
          <a:p>
            <a:pPr marL="269875" indent="635">
              <a:lnSpc>
                <a:spcPct val="115000"/>
              </a:lnSpc>
              <a:spcBef>
                <a:spcPts val="600"/>
              </a:spcBef>
              <a:spcAft>
                <a:spcPts val="300"/>
              </a:spcAft>
            </a:pPr>
            <a:r>
              <a:rPr lang="en-GB" sz="2400">
                <a:latin typeface="Calibri" panose="020F0502020204030204" pitchFamily="34" charset="0"/>
                <a:ea typeface="Calibri" panose="020F0502020204030204" pitchFamily="34" charset="0"/>
                <a:cs typeface="Times New Roman" panose="02020603050405020304" pitchFamily="18" charset="0"/>
              </a:rPr>
              <a:t>A mansard structure usually provides one extra floor to the building, but steep and long mansard roofs can create several floors.</a:t>
            </a:r>
          </a:p>
          <a:p>
            <a:pPr marL="0" indent="0">
              <a:buNone/>
            </a:pPr>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18</a:t>
            </a:fld>
            <a:endParaRPr lang="fi-FI"/>
          </a:p>
        </p:txBody>
      </p:sp>
      <p:pic>
        <p:nvPicPr>
          <p:cNvPr id="7" name="Kuva 6"/>
          <p:cNvPicPr/>
          <p:nvPr/>
        </p:nvPicPr>
        <p:blipFill>
          <a:blip r:embed="rId2"/>
          <a:stretch>
            <a:fillRect/>
          </a:stretch>
        </p:blipFill>
        <p:spPr>
          <a:xfrm>
            <a:off x="703613" y="1288757"/>
            <a:ext cx="5731510" cy="1821180"/>
          </a:xfrm>
          <a:prstGeom prst="rect">
            <a:avLst/>
          </a:prstGeom>
        </p:spPr>
      </p:pic>
      <p:sp>
        <p:nvSpPr>
          <p:cNvPr id="2" name="Alatunnisteen paikkamerkki 1">
            <a:extLst>
              <a:ext uri="{FF2B5EF4-FFF2-40B4-BE49-F238E27FC236}">
                <a16:creationId xmlns:a16="http://schemas.microsoft.com/office/drawing/2014/main" id="{A07F25CB-A1A0-4CA4-E72E-24B9FD88BC5A}"/>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678439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404808-F1FD-A25B-0C7D-7AD4E3EE91AD}"/>
              </a:ext>
            </a:extLst>
          </p:cNvPr>
          <p:cNvSpPr>
            <a:spLocks noGrp="1"/>
          </p:cNvSpPr>
          <p:nvPr>
            <p:ph type="title"/>
          </p:nvPr>
        </p:nvSpPr>
        <p:spPr/>
        <p:txBody>
          <a:bodyPr/>
          <a:lstStyle/>
          <a:p>
            <a:r>
              <a:rPr lang="en-GB"/>
              <a:t>Beam truss</a:t>
            </a:r>
          </a:p>
        </p:txBody>
      </p:sp>
      <p:sp>
        <p:nvSpPr>
          <p:cNvPr id="7" name="Sisällön paikkamerkki 6">
            <a:extLst>
              <a:ext uri="{FF2B5EF4-FFF2-40B4-BE49-F238E27FC236}">
                <a16:creationId xmlns:a16="http://schemas.microsoft.com/office/drawing/2014/main" id="{FEC33F39-1C75-3834-07F9-0C05808694A4}"/>
              </a:ext>
            </a:extLst>
          </p:cNvPr>
          <p:cNvSpPr>
            <a:spLocks noGrp="1"/>
          </p:cNvSpPr>
          <p:nvPr>
            <p:ph idx="1"/>
          </p:nvPr>
        </p:nvSpPr>
        <p:spPr>
          <a:xfrm>
            <a:off x="765603" y="2991037"/>
            <a:ext cx="10515600" cy="4351338"/>
          </a:xfrm>
        </p:spPr>
        <p:txBody>
          <a:bodyPr/>
          <a:lstStyle/>
          <a:p>
            <a:pPr marL="269875" indent="-269875">
              <a:lnSpc>
                <a:spcPct val="115000"/>
              </a:lnSpc>
              <a:spcBef>
                <a:spcPts val="600"/>
              </a:spcBef>
              <a:spcAft>
                <a:spcPts val="300"/>
              </a:spcAft>
            </a:pPr>
            <a:r>
              <a:rPr lang="en-GB" sz="2400">
                <a:latin typeface="Calibri" panose="020F0502020204030204" pitchFamily="34" charset="0"/>
                <a:ea typeface="Calibri" panose="020F0502020204030204" pitchFamily="34" charset="0"/>
                <a:cs typeface="Times New Roman" panose="02020603050405020304" pitchFamily="18" charset="0"/>
              </a:rPr>
              <a:t>The beam truss is a webbed truss of uniform height used in residential and commercial buildings. </a:t>
            </a:r>
          </a:p>
          <a:p>
            <a:pPr marL="269875" indent="-269875">
              <a:lnSpc>
                <a:spcPct val="115000"/>
              </a:lnSpc>
              <a:spcBef>
                <a:spcPts val="600"/>
              </a:spcBef>
              <a:spcAft>
                <a:spcPts val="300"/>
              </a:spcAft>
            </a:pPr>
            <a:r>
              <a:rPr lang="en-GB" sz="2400">
                <a:latin typeface="Calibri" panose="020F0502020204030204" pitchFamily="34" charset="0"/>
                <a:ea typeface="Calibri" panose="020F0502020204030204" pitchFamily="34" charset="0"/>
                <a:cs typeface="Times New Roman" panose="02020603050405020304" pitchFamily="18" charset="0"/>
              </a:rPr>
              <a:t>The beam truss can also be used as a wind truss between the actual roof trusses.</a:t>
            </a:r>
          </a:p>
          <a:p>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19</a:t>
            </a:fld>
            <a:endParaRPr lang="fi-FI"/>
          </a:p>
        </p:txBody>
      </p:sp>
      <p:pic>
        <p:nvPicPr>
          <p:cNvPr id="6" name="Kuva 5"/>
          <p:cNvPicPr/>
          <p:nvPr/>
        </p:nvPicPr>
        <p:blipFill>
          <a:blip r:embed="rId2"/>
          <a:stretch>
            <a:fillRect/>
          </a:stretch>
        </p:blipFill>
        <p:spPr>
          <a:xfrm>
            <a:off x="910797" y="1419567"/>
            <a:ext cx="6500655" cy="1347696"/>
          </a:xfrm>
          <a:prstGeom prst="rect">
            <a:avLst/>
          </a:prstGeom>
        </p:spPr>
      </p:pic>
      <p:sp>
        <p:nvSpPr>
          <p:cNvPr id="3" name="Alatunnisteen paikkamerkki 2">
            <a:extLst>
              <a:ext uri="{FF2B5EF4-FFF2-40B4-BE49-F238E27FC236}">
                <a16:creationId xmlns:a16="http://schemas.microsoft.com/office/drawing/2014/main" id="{694F45A5-7006-AFC6-AA22-C13143675C1E}"/>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23443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2a037aa8e9_0_9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Origin of the materials</a:t>
            </a:r>
          </a:p>
        </p:txBody>
      </p:sp>
      <p:sp>
        <p:nvSpPr>
          <p:cNvPr id="79" name="Google Shape;79;g12a037aa8e9_0_9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GB" sz="1600" dirty="0"/>
              <a:t>These learning materials for industrial wood construction have been prepared in a project led by </a:t>
            </a:r>
            <a:r>
              <a:rPr lang="en-GB" sz="1600" dirty="0" err="1"/>
              <a:t>Puuinfo</a:t>
            </a:r>
            <a:r>
              <a:rPr lang="en-GB" sz="1600" dirty="0"/>
              <a:t> Oy in 2021–2022. Also involved in the project were </a:t>
            </a:r>
          </a:p>
          <a:p>
            <a:pPr marL="647700" lvl="0" indent="-355600" algn="l" rtl="0">
              <a:lnSpc>
                <a:spcPct val="115000"/>
              </a:lnSpc>
              <a:spcBef>
                <a:spcPts val="1700"/>
              </a:spcBef>
              <a:spcAft>
                <a:spcPts val="0"/>
              </a:spcAft>
              <a:buClr>
                <a:srgbClr val="272117"/>
              </a:buClr>
              <a:buSzPts val="2000"/>
              <a:buChar char="●"/>
            </a:pPr>
            <a:r>
              <a:rPr lang="en-GB" sz="1600" dirty="0" err="1"/>
              <a:t>Lappia</a:t>
            </a:r>
            <a:r>
              <a:rPr lang="en-GB" sz="1600" dirty="0"/>
              <a:t> Vocational College,</a:t>
            </a:r>
          </a:p>
          <a:p>
            <a:pPr marL="647700" lvl="0" indent="-355600" algn="l" rtl="0">
              <a:lnSpc>
                <a:spcPct val="115000"/>
              </a:lnSpc>
              <a:spcBef>
                <a:spcPts val="0"/>
              </a:spcBef>
              <a:spcAft>
                <a:spcPts val="0"/>
              </a:spcAft>
              <a:buClr>
                <a:srgbClr val="272117"/>
              </a:buClr>
              <a:buSzPts val="2000"/>
              <a:buChar char="●"/>
            </a:pPr>
            <a:r>
              <a:rPr lang="en-GB" sz="1600" dirty="0"/>
              <a:t>TTS-</a:t>
            </a:r>
            <a:r>
              <a:rPr lang="en-GB" sz="1600" dirty="0" err="1"/>
              <a:t>Työtehoseura</a:t>
            </a:r>
            <a:r>
              <a:rPr lang="en-GB" sz="1600" dirty="0"/>
              <a:t> </a:t>
            </a:r>
            <a:r>
              <a:rPr lang="en-GB" sz="1600" dirty="0" err="1"/>
              <a:t>ry</a:t>
            </a:r>
            <a:endParaRPr lang="en-GB" sz="1600" dirty="0"/>
          </a:p>
          <a:p>
            <a:pPr marL="647700" lvl="0" indent="-355600" algn="l" rtl="0">
              <a:lnSpc>
                <a:spcPct val="115000"/>
              </a:lnSpc>
              <a:spcBef>
                <a:spcPts val="0"/>
              </a:spcBef>
              <a:spcAft>
                <a:spcPts val="0"/>
              </a:spcAft>
              <a:buClr>
                <a:srgbClr val="272117"/>
              </a:buClr>
              <a:buSzPts val="2000"/>
              <a:buChar char="●"/>
            </a:pPr>
            <a:r>
              <a:rPr lang="en-GB" sz="1600" dirty="0"/>
              <a:t>South-Eastern Finland University of Applied Sciences,</a:t>
            </a:r>
          </a:p>
          <a:p>
            <a:pPr marL="647700" lvl="0" indent="-355600" algn="l" rtl="0">
              <a:lnSpc>
                <a:spcPct val="115000"/>
              </a:lnSpc>
              <a:spcBef>
                <a:spcPts val="0"/>
              </a:spcBef>
              <a:spcAft>
                <a:spcPts val="0"/>
              </a:spcAft>
              <a:buClr>
                <a:srgbClr val="272117"/>
              </a:buClr>
              <a:buSzPts val="2000"/>
              <a:buChar char="●"/>
            </a:pPr>
            <a:r>
              <a:rPr lang="en-GB" sz="1600" dirty="0" err="1"/>
              <a:t>Metropolia</a:t>
            </a:r>
            <a:r>
              <a:rPr lang="en-GB" sz="1600" dirty="0"/>
              <a:t> University of Applied Sciences,</a:t>
            </a:r>
          </a:p>
          <a:p>
            <a:pPr marL="647700" lvl="0" indent="-355600" algn="l" rtl="0">
              <a:lnSpc>
                <a:spcPct val="115000"/>
              </a:lnSpc>
              <a:spcBef>
                <a:spcPts val="0"/>
              </a:spcBef>
              <a:spcAft>
                <a:spcPts val="0"/>
              </a:spcAft>
              <a:buClr>
                <a:srgbClr val="272117"/>
              </a:buClr>
              <a:buSzPts val="2000"/>
              <a:buChar char="●"/>
            </a:pPr>
            <a:r>
              <a:rPr lang="en-GB" sz="1600" dirty="0" err="1"/>
              <a:t>Jyväskylä</a:t>
            </a:r>
            <a:r>
              <a:rPr lang="en-GB" sz="1600" dirty="0"/>
              <a:t> University of Applied Sciences,</a:t>
            </a:r>
          </a:p>
          <a:p>
            <a:pPr marL="647700" marR="0" lvl="0" indent="-355600" algn="l" rtl="0">
              <a:lnSpc>
                <a:spcPct val="115000"/>
              </a:lnSpc>
              <a:spcBef>
                <a:spcPts val="0"/>
              </a:spcBef>
              <a:spcAft>
                <a:spcPts val="0"/>
              </a:spcAft>
              <a:buClr>
                <a:srgbClr val="272117"/>
              </a:buClr>
              <a:buSzPts val="2000"/>
              <a:buChar char="●"/>
            </a:pPr>
            <a:r>
              <a:rPr lang="en-GB" sz="1600" dirty="0"/>
              <a:t>University of Tampere, and</a:t>
            </a:r>
          </a:p>
          <a:p>
            <a:pPr marL="647700" marR="0" lvl="0" indent="-355600" algn="l" rtl="0">
              <a:lnSpc>
                <a:spcPct val="115000"/>
              </a:lnSpc>
              <a:spcBef>
                <a:spcPts val="0"/>
              </a:spcBef>
              <a:spcAft>
                <a:spcPts val="0"/>
              </a:spcAft>
              <a:buClr>
                <a:srgbClr val="272117"/>
              </a:buClr>
              <a:buSzPts val="2000"/>
              <a:buChar char="●"/>
            </a:pPr>
            <a:r>
              <a:rPr lang="en-GB" sz="1600" dirty="0"/>
              <a:t>Federation of the Finnish Woodworking Industries </a:t>
            </a:r>
            <a:r>
              <a:rPr lang="en-GB" sz="1600" dirty="0" err="1"/>
              <a:t>Puutuoteteollisuus</a:t>
            </a:r>
            <a:r>
              <a:rPr lang="en-GB" sz="1600" dirty="0"/>
              <a:t> </a:t>
            </a:r>
            <a:r>
              <a:rPr lang="en-GB" sz="1600" dirty="0" err="1"/>
              <a:t>ry</a:t>
            </a:r>
            <a:endParaRPr lang="en-GB" sz="1600" dirty="0"/>
          </a:p>
          <a:p>
            <a:pPr marL="0" lvl="0" indent="0" algn="l" rtl="0">
              <a:lnSpc>
                <a:spcPct val="115000"/>
              </a:lnSpc>
              <a:spcBef>
                <a:spcPts val="1700"/>
              </a:spcBef>
              <a:spcAft>
                <a:spcPts val="0"/>
              </a:spcAft>
              <a:buNone/>
            </a:pPr>
            <a:r>
              <a:rPr lang="en-GB" sz="1600" dirty="0"/>
              <a:t>The project was funded by the Ministry of the Environment. </a:t>
            </a:r>
          </a:p>
          <a:p>
            <a:pPr marL="0" lvl="0" indent="0" algn="l" rtl="0">
              <a:spcBef>
                <a:spcPts val="4200"/>
              </a:spcBef>
              <a:spcAft>
                <a:spcPts val="0"/>
              </a:spcAft>
              <a:buClr>
                <a:schemeClr val="lt2"/>
              </a:buClr>
              <a:buSzPts val="2400"/>
              <a:buNone/>
            </a:pPr>
            <a:endParaRPr sz="1600" dirty="0"/>
          </a:p>
        </p:txBody>
      </p:sp>
      <p:sp>
        <p:nvSpPr>
          <p:cNvPr id="80" name="Google Shape;80;g12a037aa8e9_0_9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GB" sz="2000" dirty="0"/>
              <a:t>The materials are intended to be used as extensively as possible in industrial wood construction education and studies.</a:t>
            </a:r>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en-GB" sz="2000" dirty="0"/>
              <a:t>The materials are released under the Creative Commons licence Attribution-</a:t>
            </a:r>
            <a:r>
              <a:rPr lang="en-GB" sz="2000" dirty="0" err="1"/>
              <a:t>ShareAlike</a:t>
            </a:r>
            <a:r>
              <a:rPr lang="en-GB" sz="2000" dirty="0"/>
              <a:t> (CC BY-SA), which requires that the author be properly credited when the materials are used and that derivative works may only be distributed under the same licence as the original work.</a:t>
            </a:r>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en-GB" sz="2000" dirty="0"/>
              <a:t>The original materials and any updates to them by </a:t>
            </a:r>
            <a:r>
              <a:rPr lang="en-GB" sz="2000" dirty="0" err="1"/>
              <a:t>Puuinfo</a:t>
            </a:r>
            <a:r>
              <a:rPr lang="en-GB" sz="2000" dirty="0"/>
              <a:t> will be published on the Library of Open Educational Resources website (aoe.fi) and the Puuinfo.fi website. </a:t>
            </a:r>
          </a:p>
        </p:txBody>
      </p:sp>
      <p:sp>
        <p:nvSpPr>
          <p:cNvPr id="81" name="Google Shape;81;g12a037aa8e9_0_9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Use of the materials</a:t>
            </a:r>
          </a:p>
        </p:txBody>
      </p:sp>
      <p:sp>
        <p:nvSpPr>
          <p:cNvPr id="82" name="Google Shape;82;g12a037aa8e9_0_9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i-FI" sz="1400" b="0" i="0" u="none" strike="noStrike" kern="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lang="fi-FI" sz="14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p:nvPr/>
        </p:nvPicPr>
        <p:blipFill>
          <a:blip r:embed="rId2"/>
          <a:stretch>
            <a:fillRect/>
          </a:stretch>
        </p:blipFill>
        <p:spPr>
          <a:xfrm>
            <a:off x="1174615" y="1113622"/>
            <a:ext cx="6212773" cy="2086778"/>
          </a:xfrm>
          <a:prstGeom prst="rect">
            <a:avLst/>
          </a:prstGeom>
        </p:spPr>
      </p:pic>
      <p:sp>
        <p:nvSpPr>
          <p:cNvPr id="4" name="Otsikko 3">
            <a:extLst>
              <a:ext uri="{FF2B5EF4-FFF2-40B4-BE49-F238E27FC236}">
                <a16:creationId xmlns:a16="http://schemas.microsoft.com/office/drawing/2014/main" id="{2AA3E03D-AE7E-480C-F371-F93A538ECEF6}"/>
              </a:ext>
            </a:extLst>
          </p:cNvPr>
          <p:cNvSpPr>
            <a:spLocks noGrp="1"/>
          </p:cNvSpPr>
          <p:nvPr>
            <p:ph type="title"/>
          </p:nvPr>
        </p:nvSpPr>
        <p:spPr/>
        <p:txBody>
          <a:bodyPr/>
          <a:lstStyle/>
          <a:p>
            <a:r>
              <a:rPr lang="en-GB"/>
              <a:t>Single-pitch truss</a:t>
            </a:r>
          </a:p>
        </p:txBody>
      </p:sp>
      <p:sp>
        <p:nvSpPr>
          <p:cNvPr id="6" name="Sisällön paikkamerkki 5">
            <a:extLst>
              <a:ext uri="{FF2B5EF4-FFF2-40B4-BE49-F238E27FC236}">
                <a16:creationId xmlns:a16="http://schemas.microsoft.com/office/drawing/2014/main" id="{157D26FA-6898-5DBF-A0AB-8C150A9F5623}"/>
              </a:ext>
            </a:extLst>
          </p:cNvPr>
          <p:cNvSpPr>
            <a:spLocks noGrp="1"/>
          </p:cNvSpPr>
          <p:nvPr>
            <p:ph idx="1"/>
          </p:nvPr>
        </p:nvSpPr>
        <p:spPr>
          <a:xfrm>
            <a:off x="838200" y="3410925"/>
            <a:ext cx="10515600" cy="4351338"/>
          </a:xfrm>
        </p:spPr>
        <p:txBody>
          <a:bodyPr>
            <a:normAutofit/>
          </a:bodyPr>
          <a:lstStyle/>
          <a:p>
            <a:r>
              <a:rPr lang="en-GB" sz="2400">
                <a:latin typeface="Calibri" panose="020F0502020204030204" pitchFamily="34" charset="0"/>
                <a:ea typeface="Calibri" panose="020F0502020204030204" pitchFamily="34" charset="0"/>
                <a:cs typeface="Times New Roman" panose="02020603050405020304" pitchFamily="18" charset="0"/>
              </a:rPr>
              <a:t>The single-pitch truss is used when the roof is designed to slope on one side only. </a:t>
            </a:r>
          </a:p>
          <a:p>
            <a:r>
              <a:rPr lang="en-GB" sz="2400">
                <a:latin typeface="Calibri" panose="020F0502020204030204" pitchFamily="34" charset="0"/>
                <a:ea typeface="Calibri" panose="020F0502020204030204" pitchFamily="34" charset="0"/>
                <a:cs typeface="Times New Roman" panose="02020603050405020304" pitchFamily="18" charset="0"/>
              </a:rPr>
              <a:t>The single-pitch trusses are also often used in wide-span buildings with a load-bearing line in the middle.</a:t>
            </a:r>
          </a:p>
          <a:p>
            <a:r>
              <a:rPr lang="en-GB" sz="2400">
                <a:latin typeface="Calibri" panose="020F0502020204030204" pitchFamily="34" charset="0"/>
                <a:ea typeface="Calibri" panose="020F0502020204030204" pitchFamily="34" charset="0"/>
                <a:cs typeface="Times New Roman" panose="02020603050405020304" pitchFamily="18" charset="0"/>
              </a:rPr>
              <a:t>This also makes the handling and installing of the truss easier compared to one very long truss. </a:t>
            </a:r>
          </a:p>
          <a:p>
            <a:r>
              <a:rPr lang="en-GB" sz="2400">
                <a:latin typeface="Calibri" panose="020F0502020204030204" pitchFamily="34" charset="0"/>
                <a:ea typeface="Calibri" panose="020F0502020204030204" pitchFamily="34" charset="0"/>
                <a:cs typeface="Times New Roman" panose="02020603050405020304" pitchFamily="18" charset="0"/>
              </a:rPr>
              <a:t>Single-pitch trusses can also be used when the tops of the slopes are at different levels. </a:t>
            </a:r>
          </a:p>
          <a:p>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20</a:t>
            </a:fld>
            <a:endParaRPr lang="fi-FI"/>
          </a:p>
        </p:txBody>
      </p:sp>
      <p:sp>
        <p:nvSpPr>
          <p:cNvPr id="2" name="Alatunnisteen paikkamerkki 1">
            <a:extLst>
              <a:ext uri="{FF2B5EF4-FFF2-40B4-BE49-F238E27FC236}">
                <a16:creationId xmlns:a16="http://schemas.microsoft.com/office/drawing/2014/main" id="{E36B14D3-0F40-25E0-D570-ED4E40C517FC}"/>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381790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p:nvPr/>
        </p:nvPicPr>
        <p:blipFill>
          <a:blip r:embed="rId2"/>
          <a:stretch>
            <a:fillRect/>
          </a:stretch>
        </p:blipFill>
        <p:spPr>
          <a:xfrm>
            <a:off x="910798" y="903097"/>
            <a:ext cx="5731510" cy="2236470"/>
          </a:xfrm>
          <a:prstGeom prst="rect">
            <a:avLst/>
          </a:prstGeom>
        </p:spPr>
      </p:pic>
      <p:sp>
        <p:nvSpPr>
          <p:cNvPr id="2" name="Otsikko 1">
            <a:extLst>
              <a:ext uri="{FF2B5EF4-FFF2-40B4-BE49-F238E27FC236}">
                <a16:creationId xmlns:a16="http://schemas.microsoft.com/office/drawing/2014/main" id="{C77C4729-7F17-3DAD-5B5A-DC260737A516}"/>
              </a:ext>
            </a:extLst>
          </p:cNvPr>
          <p:cNvSpPr>
            <a:spLocks noGrp="1"/>
          </p:cNvSpPr>
          <p:nvPr>
            <p:ph type="title"/>
          </p:nvPr>
        </p:nvSpPr>
        <p:spPr/>
        <p:txBody>
          <a:bodyPr/>
          <a:lstStyle/>
          <a:p>
            <a:r>
              <a:rPr lang="en-GB"/>
              <a:t>Built-up beam</a:t>
            </a:r>
          </a:p>
        </p:txBody>
      </p:sp>
      <p:sp>
        <p:nvSpPr>
          <p:cNvPr id="7" name="Sisällön paikkamerkki 6">
            <a:extLst>
              <a:ext uri="{FF2B5EF4-FFF2-40B4-BE49-F238E27FC236}">
                <a16:creationId xmlns:a16="http://schemas.microsoft.com/office/drawing/2014/main" id="{EA0A5951-FB53-01C1-8A0B-3F1AE959F204}"/>
              </a:ext>
            </a:extLst>
          </p:cNvPr>
          <p:cNvSpPr>
            <a:spLocks noGrp="1"/>
          </p:cNvSpPr>
          <p:nvPr>
            <p:ph idx="1"/>
          </p:nvPr>
        </p:nvSpPr>
        <p:spPr>
          <a:xfrm>
            <a:off x="910798" y="3510990"/>
            <a:ext cx="10515600" cy="4351338"/>
          </a:xfrm>
        </p:spPr>
        <p:txBody>
          <a:bodyPr>
            <a:normAutofit/>
          </a:bodyPr>
          <a:lstStyle/>
          <a:p>
            <a:r>
              <a:rPr lang="en-GB" sz="2400">
                <a:latin typeface="Calibri" panose="020F0502020204030204" pitchFamily="34" charset="0"/>
                <a:ea typeface="Calibri" panose="020F0502020204030204" pitchFamily="34" charset="0"/>
                <a:cs typeface="Times New Roman" panose="02020603050405020304" pitchFamily="18" charset="0"/>
              </a:rPr>
              <a:t>Built-up beams are manufactured by fastening 2 to 3 wide pieces of timber together with nail plates. </a:t>
            </a:r>
          </a:p>
          <a:p>
            <a:r>
              <a:rPr lang="en-GB" sz="2400">
                <a:latin typeface="Calibri" panose="020F0502020204030204" pitchFamily="34" charset="0"/>
                <a:ea typeface="Calibri" panose="020F0502020204030204" pitchFamily="34" charset="0"/>
                <a:cs typeface="Times New Roman" panose="02020603050405020304" pitchFamily="18" charset="0"/>
              </a:rPr>
              <a:t>Built-up beams are often used when the aim is to utilise the entire width of the upper floor. </a:t>
            </a:r>
          </a:p>
          <a:p>
            <a:r>
              <a:rPr lang="en-GB" sz="2400">
                <a:latin typeface="Calibri" panose="020F0502020204030204" pitchFamily="34" charset="0"/>
                <a:ea typeface="Calibri" panose="020F0502020204030204" pitchFamily="34" charset="0"/>
                <a:cs typeface="Times New Roman" panose="02020603050405020304" pitchFamily="18" charset="0"/>
              </a:rPr>
              <a:t>Built-up beams can also be used for sloping ceilings. </a:t>
            </a:r>
          </a:p>
          <a:p>
            <a:r>
              <a:rPr lang="en-GB" sz="2400">
                <a:latin typeface="Calibri" panose="020F0502020204030204" pitchFamily="34" charset="0"/>
                <a:ea typeface="Calibri" panose="020F0502020204030204" pitchFamily="34" charset="0"/>
                <a:cs typeface="Times New Roman" panose="02020603050405020304" pitchFamily="18" charset="0"/>
              </a:rPr>
              <a:t>Built-up beams are often used in horizontal structures as joists to achieve slightly longer spans than normal.</a:t>
            </a:r>
          </a:p>
          <a:p>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21</a:t>
            </a:fld>
            <a:endParaRPr lang="fi-FI"/>
          </a:p>
        </p:txBody>
      </p:sp>
      <p:sp>
        <p:nvSpPr>
          <p:cNvPr id="3" name="Alatunnisteen paikkamerkki 2">
            <a:extLst>
              <a:ext uri="{FF2B5EF4-FFF2-40B4-BE49-F238E27FC236}">
                <a16:creationId xmlns:a16="http://schemas.microsoft.com/office/drawing/2014/main" id="{FABB68C9-25BA-DD3E-EBA4-6BEE0DF26DDD}"/>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4127364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9B75DB8-85E1-AAE4-8374-34A164BF8DB9}"/>
              </a:ext>
            </a:extLst>
          </p:cNvPr>
          <p:cNvSpPr>
            <a:spLocks noGrp="1"/>
          </p:cNvSpPr>
          <p:nvPr>
            <p:ph type="title"/>
          </p:nvPr>
        </p:nvSpPr>
        <p:spPr/>
        <p:txBody>
          <a:bodyPr/>
          <a:lstStyle/>
          <a:p>
            <a:r>
              <a:rPr lang="en-GB"/>
              <a:t>Joist</a:t>
            </a:r>
          </a:p>
        </p:txBody>
      </p:sp>
      <p:sp>
        <p:nvSpPr>
          <p:cNvPr id="6" name="Sisällön paikkamerkki 5">
            <a:extLst>
              <a:ext uri="{FF2B5EF4-FFF2-40B4-BE49-F238E27FC236}">
                <a16:creationId xmlns:a16="http://schemas.microsoft.com/office/drawing/2014/main" id="{910BA865-868B-B563-8FE5-E733C1F424EF}"/>
              </a:ext>
            </a:extLst>
          </p:cNvPr>
          <p:cNvSpPr>
            <a:spLocks noGrp="1"/>
          </p:cNvSpPr>
          <p:nvPr>
            <p:ph idx="1"/>
          </p:nvPr>
        </p:nvSpPr>
        <p:spPr>
          <a:xfrm>
            <a:off x="838200" y="3283884"/>
            <a:ext cx="10515600" cy="4351338"/>
          </a:xfrm>
        </p:spPr>
        <p:txBody>
          <a:bodyPr/>
          <a:lstStyle/>
          <a:p>
            <a:r>
              <a:rPr lang="en-GB" sz="2400"/>
              <a:t>Joists are used to form the intermediate floor, or they may serve as part of the intermediate floor with the bottom chords of the attic frame. </a:t>
            </a:r>
          </a:p>
          <a:p>
            <a:r>
              <a:rPr lang="en-GB" sz="2400"/>
              <a:t>The spacing is typically 400 or 600 mm on centres. Joists are typically made of 42 mm thick and 198 mm or 223 mm high timber. </a:t>
            </a:r>
          </a:p>
          <a:p>
            <a:r>
              <a:rPr lang="en-GB" sz="2400"/>
              <a:t>Other dimensions may be used in certain scenarios. The joist requires at least three support points with normal frame widths (exterior walls + intermediate support).</a:t>
            </a:r>
          </a:p>
          <a:p>
            <a:pPr marL="0" indent="0">
              <a:buNone/>
            </a:pPr>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22</a:t>
            </a:fld>
            <a:endParaRPr lang="fi-FI"/>
          </a:p>
        </p:txBody>
      </p:sp>
      <p:pic>
        <p:nvPicPr>
          <p:cNvPr id="7" name="Kuva 6"/>
          <p:cNvPicPr/>
          <p:nvPr/>
        </p:nvPicPr>
        <p:blipFill>
          <a:blip r:embed="rId2"/>
          <a:stretch>
            <a:fillRect/>
          </a:stretch>
        </p:blipFill>
        <p:spPr>
          <a:xfrm>
            <a:off x="1106693" y="1389362"/>
            <a:ext cx="7232689" cy="1564103"/>
          </a:xfrm>
          <a:prstGeom prst="rect">
            <a:avLst/>
          </a:prstGeom>
        </p:spPr>
      </p:pic>
      <p:sp>
        <p:nvSpPr>
          <p:cNvPr id="2" name="Alatunnisteen paikkamerkki 1">
            <a:extLst>
              <a:ext uri="{FF2B5EF4-FFF2-40B4-BE49-F238E27FC236}">
                <a16:creationId xmlns:a16="http://schemas.microsoft.com/office/drawing/2014/main" id="{4D5CC1FE-958B-6D1D-6A6F-B1D0B448822C}"/>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591638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AE7BA7-F62B-C564-54C0-64A8C81369F9}"/>
              </a:ext>
            </a:extLst>
          </p:cNvPr>
          <p:cNvSpPr>
            <a:spLocks noGrp="1"/>
          </p:cNvSpPr>
          <p:nvPr>
            <p:ph type="title"/>
          </p:nvPr>
        </p:nvSpPr>
        <p:spPr/>
        <p:txBody>
          <a:bodyPr/>
          <a:lstStyle/>
          <a:p>
            <a:r>
              <a:rPr lang="en-GB"/>
              <a:t>Dual-shed roof trusses</a:t>
            </a:r>
          </a:p>
        </p:txBody>
      </p:sp>
      <p:sp>
        <p:nvSpPr>
          <p:cNvPr id="4" name="Sisällön paikkamerkki 3">
            <a:extLst>
              <a:ext uri="{FF2B5EF4-FFF2-40B4-BE49-F238E27FC236}">
                <a16:creationId xmlns:a16="http://schemas.microsoft.com/office/drawing/2014/main" id="{46999BE3-07F2-7529-0013-FDF5191AE9A8}"/>
              </a:ext>
            </a:extLst>
          </p:cNvPr>
          <p:cNvSpPr>
            <a:spLocks noGrp="1"/>
          </p:cNvSpPr>
          <p:nvPr>
            <p:ph idx="1"/>
          </p:nvPr>
        </p:nvSpPr>
        <p:spPr>
          <a:xfrm>
            <a:off x="910798" y="3977155"/>
            <a:ext cx="10515600" cy="4351338"/>
          </a:xfrm>
        </p:spPr>
        <p:txBody>
          <a:bodyPr/>
          <a:lstStyle/>
          <a:p>
            <a:r>
              <a:rPr lang="en-GB"/>
              <a:t>A dual-shed roof refers to a roof shape in which the tops of the roof slopes are at different levels. </a:t>
            </a:r>
          </a:p>
          <a:p>
            <a:r>
              <a:rPr lang="en-GB"/>
              <a:t>A dual-shed roof can be implemented either with one solid truss or with two single-pitch trusses. </a:t>
            </a:r>
          </a:p>
          <a:p>
            <a:r>
              <a:rPr lang="en-GB"/>
              <a:t>Two single-pitch trusses are usually used for longer spans.</a:t>
            </a:r>
          </a:p>
          <a:p>
            <a:pPr marL="0" indent="0">
              <a:buNone/>
            </a:pPr>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23</a:t>
            </a:fld>
            <a:endParaRPr lang="fi-FI"/>
          </a:p>
        </p:txBody>
      </p:sp>
      <p:pic>
        <p:nvPicPr>
          <p:cNvPr id="6" name="Kuva 5">
            <a:extLst>
              <a:ext uri="{FF2B5EF4-FFF2-40B4-BE49-F238E27FC236}">
                <a16:creationId xmlns:a16="http://schemas.microsoft.com/office/drawing/2014/main" id="{0527EDD5-94E2-4801-9CE7-F9F47FF2C3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81424"/>
            <a:ext cx="6858000" cy="2303899"/>
          </a:xfrm>
          <a:prstGeom prst="rect">
            <a:avLst/>
          </a:prstGeom>
          <a:noFill/>
        </p:spPr>
      </p:pic>
      <p:sp>
        <p:nvSpPr>
          <p:cNvPr id="3" name="Alatunnisteen paikkamerkki 2">
            <a:extLst>
              <a:ext uri="{FF2B5EF4-FFF2-40B4-BE49-F238E27FC236}">
                <a16:creationId xmlns:a16="http://schemas.microsoft.com/office/drawing/2014/main" id="{90AA6278-72B4-1BC3-8259-9FD0B56AF9B0}"/>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295921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53640CD3-6FBB-4762-9D59-8A1461FACFF2}"/>
              </a:ext>
            </a:extLst>
          </p:cNvPr>
          <p:cNvPicPr/>
          <p:nvPr/>
        </p:nvPicPr>
        <p:blipFill>
          <a:blip r:embed="rId2"/>
          <a:stretch>
            <a:fillRect/>
          </a:stretch>
        </p:blipFill>
        <p:spPr>
          <a:xfrm>
            <a:off x="838200" y="1223824"/>
            <a:ext cx="8789303" cy="2782941"/>
          </a:xfrm>
          <a:prstGeom prst="rect">
            <a:avLst/>
          </a:prstGeom>
        </p:spPr>
      </p:pic>
      <p:sp>
        <p:nvSpPr>
          <p:cNvPr id="2" name="Otsikko 1">
            <a:extLst>
              <a:ext uri="{FF2B5EF4-FFF2-40B4-BE49-F238E27FC236}">
                <a16:creationId xmlns:a16="http://schemas.microsoft.com/office/drawing/2014/main" id="{D779AF53-3B5D-B6B4-24DD-E1ABBC030DEC}"/>
              </a:ext>
            </a:extLst>
          </p:cNvPr>
          <p:cNvSpPr>
            <a:spLocks noGrp="1"/>
          </p:cNvSpPr>
          <p:nvPr>
            <p:ph type="title"/>
          </p:nvPr>
        </p:nvSpPr>
        <p:spPr/>
        <p:txBody>
          <a:bodyPr/>
          <a:lstStyle/>
          <a:p>
            <a:r>
              <a:rPr lang="en-GB"/>
              <a:t>Two-span truss</a:t>
            </a:r>
          </a:p>
        </p:txBody>
      </p:sp>
      <p:sp>
        <p:nvSpPr>
          <p:cNvPr id="4" name="Sisällön paikkamerkki 3">
            <a:extLst>
              <a:ext uri="{FF2B5EF4-FFF2-40B4-BE49-F238E27FC236}">
                <a16:creationId xmlns:a16="http://schemas.microsoft.com/office/drawing/2014/main" id="{1A4F0EC7-8FE8-4728-864B-120064D8D817}"/>
              </a:ext>
            </a:extLst>
          </p:cNvPr>
          <p:cNvSpPr>
            <a:spLocks noGrp="1"/>
          </p:cNvSpPr>
          <p:nvPr>
            <p:ph idx="1"/>
          </p:nvPr>
        </p:nvSpPr>
        <p:spPr>
          <a:xfrm>
            <a:off x="850789" y="4113140"/>
            <a:ext cx="10515600" cy="4351338"/>
          </a:xfrm>
        </p:spPr>
        <p:txBody>
          <a:bodyPr/>
          <a:lstStyle/>
          <a:p>
            <a:r>
              <a:rPr lang="en-GB" sz="2400"/>
              <a:t>A two-span truss is a roof structure made of two separate single-pitch trusses. </a:t>
            </a:r>
          </a:p>
          <a:p>
            <a:r>
              <a:rPr lang="en-GB" sz="2400"/>
              <a:t>This structure is used with wide-span spaces when it is possible to utilise an intermediate support. </a:t>
            </a:r>
          </a:p>
          <a:p>
            <a:r>
              <a:rPr lang="en-GB" sz="2400"/>
              <a:t>The intermediate support can be a beam or a wall. </a:t>
            </a:r>
          </a:p>
          <a:p>
            <a:r>
              <a:rPr lang="en-GB" sz="2400"/>
              <a:t>The truss frame can also be made of several trusses that are supported on load-bearing lines.</a:t>
            </a:r>
          </a:p>
          <a:p>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24</a:t>
            </a:fld>
            <a:endParaRPr lang="fi-FI"/>
          </a:p>
        </p:txBody>
      </p:sp>
      <p:sp>
        <p:nvSpPr>
          <p:cNvPr id="3" name="Alatunnisteen paikkamerkki 2">
            <a:extLst>
              <a:ext uri="{FF2B5EF4-FFF2-40B4-BE49-F238E27FC236}">
                <a16:creationId xmlns:a16="http://schemas.microsoft.com/office/drawing/2014/main" id="{4C854F74-2265-FF35-CFBB-43EE5EF5ABFD}"/>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4045409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32F8E7-6129-3669-4AE5-CCAF7D7E5A6D}"/>
              </a:ext>
            </a:extLst>
          </p:cNvPr>
          <p:cNvSpPr>
            <a:spLocks noGrp="1"/>
          </p:cNvSpPr>
          <p:nvPr>
            <p:ph type="title"/>
          </p:nvPr>
        </p:nvSpPr>
        <p:spPr/>
        <p:txBody>
          <a:bodyPr/>
          <a:lstStyle/>
          <a:p>
            <a:r>
              <a:rPr lang="en-GB"/>
              <a:t>Fire-safe truss</a:t>
            </a:r>
          </a:p>
        </p:txBody>
      </p:sp>
      <p:sp>
        <p:nvSpPr>
          <p:cNvPr id="6" name="Sisällön paikkamerkki 5">
            <a:extLst>
              <a:ext uri="{FF2B5EF4-FFF2-40B4-BE49-F238E27FC236}">
                <a16:creationId xmlns:a16="http://schemas.microsoft.com/office/drawing/2014/main" id="{4C06DA02-A55A-1205-E90A-B053FDB9F4C4}"/>
              </a:ext>
            </a:extLst>
          </p:cNvPr>
          <p:cNvSpPr>
            <a:spLocks noGrp="1"/>
          </p:cNvSpPr>
          <p:nvPr>
            <p:ph idx="1"/>
          </p:nvPr>
        </p:nvSpPr>
        <p:spPr/>
        <p:txBody>
          <a:bodyPr>
            <a:normAutofit fontScale="92500" lnSpcReduction="20000"/>
          </a:bodyPr>
          <a:lstStyle/>
          <a:p>
            <a:r>
              <a:rPr lang="en-GB" sz="2600">
                <a:latin typeface="Calibri" panose="020F0502020204030204" pitchFamily="34" charset="0"/>
                <a:ea typeface="Calibri" panose="020F0502020204030204" pitchFamily="34" charset="0"/>
                <a:cs typeface="Times New Roman" panose="02020603050405020304" pitchFamily="18" charset="0"/>
              </a:rPr>
              <a:t>The applications of the fire-safe truss include all roof structures with R30 fire resistance rating requirement. </a:t>
            </a:r>
          </a:p>
          <a:p>
            <a:r>
              <a:rPr lang="en-GB" sz="2600">
                <a:latin typeface="Calibri" panose="020F0502020204030204" pitchFamily="34" charset="0"/>
                <a:ea typeface="Calibri" panose="020F0502020204030204" pitchFamily="34" charset="0"/>
                <a:cs typeface="Times New Roman" panose="02020603050405020304" pitchFamily="18" charset="0"/>
              </a:rPr>
              <a:t>The fire-safe truss consists of three interconnected nail plate trusses in which the chimney effect forming between the trusses in the event of a fire is effectively eliminated. </a:t>
            </a:r>
          </a:p>
          <a:p>
            <a:r>
              <a:rPr lang="en-GB" sz="2600">
                <a:latin typeface="Calibri" panose="020F0502020204030204" pitchFamily="34" charset="0"/>
                <a:ea typeface="Calibri" panose="020F0502020204030204" pitchFamily="34" charset="0"/>
                <a:cs typeface="Times New Roman" panose="02020603050405020304" pitchFamily="18" charset="0"/>
              </a:rPr>
              <a:t>The three trusses are jointed at the truss factory, which helps ensure that all the actions required by the fire statement will be carried out.</a:t>
            </a:r>
          </a:p>
          <a:p>
            <a:r>
              <a:rPr lang="en-GB" sz="2600">
                <a:latin typeface="Calibri" panose="020F0502020204030204" pitchFamily="34" charset="0"/>
                <a:ea typeface="Calibri" panose="020F0502020204030204" pitchFamily="34" charset="0"/>
                <a:cs typeface="Times New Roman" panose="02020603050405020304" pitchFamily="18" charset="0"/>
              </a:rPr>
              <a:t>Normal truss diagrams with fire resistance rating requirements are required as input data. </a:t>
            </a:r>
          </a:p>
          <a:p>
            <a:r>
              <a:rPr lang="en-GB" sz="2600">
                <a:latin typeface="Calibri" panose="020F0502020204030204" pitchFamily="34" charset="0"/>
                <a:ea typeface="Calibri" panose="020F0502020204030204" pitchFamily="34" charset="0"/>
                <a:cs typeface="Times New Roman" panose="02020603050405020304" pitchFamily="18" charset="0"/>
              </a:rPr>
              <a:t>Information on the fire-protected parts of the truss is also required. </a:t>
            </a:r>
          </a:p>
          <a:p>
            <a:r>
              <a:rPr lang="en-GB" sz="2600">
                <a:latin typeface="Calibri" panose="020F0502020204030204" pitchFamily="34" charset="0"/>
                <a:ea typeface="Calibri" panose="020F0502020204030204" pitchFamily="34" charset="0"/>
                <a:cs typeface="Times New Roman" panose="02020603050405020304" pitchFamily="18" charset="0"/>
              </a:rPr>
              <a:t>Usually, the top chord is protected by roof battens from above, and the bottom chord is protected by e.g. sheathing and non-combustible thermal insulation from below.</a:t>
            </a:r>
          </a:p>
          <a:p>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25</a:t>
            </a:fld>
            <a:endParaRPr lang="fi-FI"/>
          </a:p>
        </p:txBody>
      </p:sp>
      <p:sp>
        <p:nvSpPr>
          <p:cNvPr id="3" name="Alatunnisteen paikkamerkki 2">
            <a:extLst>
              <a:ext uri="{FF2B5EF4-FFF2-40B4-BE49-F238E27FC236}">
                <a16:creationId xmlns:a16="http://schemas.microsoft.com/office/drawing/2014/main" id="{5EE40A46-4FEF-2D04-7909-1F8AA46FA33B}"/>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1499171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Manufacture of nail plate structures</a:t>
            </a:r>
          </a:p>
        </p:txBody>
      </p:sp>
    </p:spTree>
    <p:extLst>
      <p:ext uri="{BB962C8B-B14F-4D97-AF65-F5344CB8AC3E}">
        <p14:creationId xmlns:p14="http://schemas.microsoft.com/office/powerpoint/2010/main" val="3155801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11EDA1E-C920-7FB0-64BA-C52D6E400759}"/>
              </a:ext>
            </a:extLst>
          </p:cNvPr>
          <p:cNvSpPr>
            <a:spLocks noGrp="1"/>
          </p:cNvSpPr>
          <p:nvPr>
            <p:ph type="title"/>
          </p:nvPr>
        </p:nvSpPr>
        <p:spPr/>
        <p:txBody>
          <a:bodyPr/>
          <a:lstStyle/>
          <a:p>
            <a:r>
              <a:rPr lang="en-GB"/>
              <a:t>Manufacture of a nail plate structure</a:t>
            </a:r>
          </a:p>
        </p:txBody>
      </p:sp>
      <p:sp>
        <p:nvSpPr>
          <p:cNvPr id="4" name="Sisällön paikkamerkki 3">
            <a:extLst>
              <a:ext uri="{FF2B5EF4-FFF2-40B4-BE49-F238E27FC236}">
                <a16:creationId xmlns:a16="http://schemas.microsoft.com/office/drawing/2014/main" id="{90A4C249-05ED-E0E1-B285-B2F5B656DBA0}"/>
              </a:ext>
            </a:extLst>
          </p:cNvPr>
          <p:cNvSpPr>
            <a:spLocks noGrp="1"/>
          </p:cNvSpPr>
          <p:nvPr>
            <p:ph idx="1"/>
          </p:nvPr>
        </p:nvSpPr>
        <p:spPr>
          <a:xfrm>
            <a:off x="838200" y="1825625"/>
            <a:ext cx="4990278" cy="4351338"/>
          </a:xfrm>
        </p:spPr>
        <p:txBody>
          <a:bodyPr>
            <a:normAutofit fontScale="70000" lnSpcReduction="20000"/>
          </a:bodyPr>
          <a:lstStyle/>
          <a:p>
            <a:pPr marL="269875">
              <a:lnSpc>
                <a:spcPct val="115000"/>
              </a:lnSpc>
              <a:spcAft>
                <a:spcPts val="300"/>
              </a:spcAft>
            </a:pPr>
            <a:r>
              <a:rPr lang="en-GB">
                <a:latin typeface="Calibri" panose="020F0502020204030204" pitchFamily="34" charset="0"/>
                <a:ea typeface="Calibri" panose="020F0502020204030204" pitchFamily="34" charset="0"/>
                <a:cs typeface="Times New Roman" panose="02020603050405020304" pitchFamily="18" charset="0"/>
              </a:rPr>
              <a:t>The most important documents for production are the drawings made for the nail plate structures. </a:t>
            </a:r>
          </a:p>
          <a:p>
            <a:pPr marL="269875">
              <a:lnSpc>
                <a:spcPct val="115000"/>
              </a:lnSpc>
              <a:spcAft>
                <a:spcPts val="300"/>
              </a:spcAft>
            </a:pPr>
            <a:r>
              <a:rPr lang="en-GB">
                <a:latin typeface="Calibri" panose="020F0502020204030204" pitchFamily="34" charset="0"/>
                <a:ea typeface="Calibri" panose="020F0502020204030204" pitchFamily="34" charset="0"/>
                <a:cs typeface="Times New Roman" panose="02020603050405020304" pitchFamily="18" charset="0"/>
              </a:rPr>
              <a:t>Each nail plate structure manufacturer has their own manufacturing processes. </a:t>
            </a:r>
          </a:p>
          <a:p>
            <a:pPr marL="269875">
              <a:lnSpc>
                <a:spcPct val="115000"/>
              </a:lnSpc>
              <a:spcAft>
                <a:spcPts val="300"/>
              </a:spcAft>
            </a:pPr>
            <a:r>
              <a:rPr lang="en-GB">
                <a:latin typeface="Calibri" panose="020F0502020204030204" pitchFamily="34" charset="0"/>
                <a:ea typeface="Calibri" panose="020F0502020204030204" pitchFamily="34" charset="0"/>
                <a:cs typeface="Times New Roman" panose="02020603050405020304" pitchFamily="18" charset="0"/>
              </a:rPr>
              <a:t>The production roughly proceeds as follows: the parts of the nail plate structure are first manufactured and then the structure is assembled using nail plates. </a:t>
            </a:r>
          </a:p>
          <a:p>
            <a:pPr marL="269875">
              <a:lnSpc>
                <a:spcPct val="115000"/>
              </a:lnSpc>
              <a:spcAft>
                <a:spcPts val="300"/>
              </a:spcAft>
            </a:pPr>
            <a:r>
              <a:rPr lang="en-GB">
                <a:latin typeface="Calibri" panose="020F0502020204030204" pitchFamily="34" charset="0"/>
                <a:ea typeface="Calibri" panose="020F0502020204030204" pitchFamily="34" charset="0"/>
                <a:cs typeface="Times New Roman" panose="02020603050405020304" pitchFamily="18" charset="0"/>
              </a:rPr>
              <a:t>The designs present all the necessary structural parts with dimensions. </a:t>
            </a:r>
          </a:p>
          <a:p>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27</a:t>
            </a:fld>
            <a:endParaRPr lang="fi-FI"/>
          </a:p>
        </p:txBody>
      </p:sp>
      <p:grpSp>
        <p:nvGrpSpPr>
          <p:cNvPr id="9" name="Ryhmä 8">
            <a:extLst>
              <a:ext uri="{FF2B5EF4-FFF2-40B4-BE49-F238E27FC236}">
                <a16:creationId xmlns:a16="http://schemas.microsoft.com/office/drawing/2014/main" id="{FBA08340-CCB6-93C1-51EE-92E4D94960CC}"/>
              </a:ext>
            </a:extLst>
          </p:cNvPr>
          <p:cNvGrpSpPr>
            <a:grpSpLocks noChangeAspect="1"/>
          </p:cNvGrpSpPr>
          <p:nvPr/>
        </p:nvGrpSpPr>
        <p:grpSpPr>
          <a:xfrm>
            <a:off x="5088348" y="1519955"/>
            <a:ext cx="6987390" cy="4562595"/>
            <a:chOff x="4408210" y="917248"/>
            <a:chExt cx="7595810" cy="4959878"/>
          </a:xfrm>
        </p:grpSpPr>
        <p:pic>
          <p:nvPicPr>
            <p:cNvPr id="7" name="Kuva 6" descr="C:\Users\mmylly\AppData\Local\Microsoft\Windows\INetCache\Content.Outlook\08AONF55\CC6A023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7867" y="917248"/>
              <a:ext cx="6636153" cy="4234027"/>
            </a:xfrm>
            <a:prstGeom prst="rect">
              <a:avLst/>
            </a:prstGeom>
            <a:noFill/>
            <a:ln>
              <a:noFill/>
            </a:ln>
          </p:spPr>
        </p:pic>
        <p:sp>
          <p:nvSpPr>
            <p:cNvPr id="8" name="Suorakulmio 7"/>
            <p:cNvSpPr/>
            <p:nvPr/>
          </p:nvSpPr>
          <p:spPr>
            <a:xfrm>
              <a:off x="4408210" y="5253909"/>
              <a:ext cx="6653086" cy="623217"/>
            </a:xfrm>
            <a:prstGeom prst="rect">
              <a:avLst/>
            </a:prstGeom>
          </p:spPr>
          <p:txBody>
            <a:bodyPr wrap="square">
              <a:spAutoFit/>
            </a:bodyPr>
            <a:lstStyle/>
            <a:p>
              <a:pPr marL="828040">
                <a:lnSpc>
                  <a:spcPct val="115000"/>
                </a:lnSpc>
                <a:spcAft>
                  <a:spcPts val="0"/>
                </a:spcAft>
              </a:pPr>
              <a:r>
                <a:rPr lang="en-GB" sz="1400" i="1">
                  <a:latin typeface="Calibri" panose="020F0502020204030204" pitchFamily="34" charset="0"/>
                  <a:ea typeface="Calibri" panose="020F0502020204030204" pitchFamily="34" charset="0"/>
                  <a:cs typeface="Times New Roman" panose="02020603050405020304" pitchFamily="18" charset="0"/>
                </a:rPr>
                <a:t>Manufacture of truss webs on a computer-controlled line,</a:t>
              </a:r>
            </a:p>
            <a:p>
              <a:pPr marL="828040">
                <a:lnSpc>
                  <a:spcPct val="115000"/>
                </a:lnSpc>
                <a:spcAft>
                  <a:spcPts val="600"/>
                </a:spcAft>
              </a:pPr>
              <a:r>
                <a:rPr lang="en-GB" sz="1400" i="1">
                  <a:latin typeface="Calibri" panose="020F0502020204030204" pitchFamily="34" charset="0"/>
                  <a:ea typeface="Calibri" panose="020F0502020204030204" pitchFamily="34" charset="0"/>
                  <a:cs typeface="Times New Roman" panose="02020603050405020304" pitchFamily="18" charset="0"/>
                </a:rPr>
                <a:t>photo: Keminmaan Puurakenne Oy</a:t>
              </a:r>
            </a:p>
          </p:txBody>
        </p:sp>
      </p:grpSp>
      <p:sp>
        <p:nvSpPr>
          <p:cNvPr id="2" name="Alatunnisteen paikkamerkki 1">
            <a:extLst>
              <a:ext uri="{FF2B5EF4-FFF2-40B4-BE49-F238E27FC236}">
                <a16:creationId xmlns:a16="http://schemas.microsoft.com/office/drawing/2014/main" id="{ACD94EC1-95D1-DD4A-68DC-B519F528F10F}"/>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117370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C4BFBAE-96C4-29C9-2EE0-3F03D8FA4709}"/>
              </a:ext>
            </a:extLst>
          </p:cNvPr>
          <p:cNvSpPr>
            <a:spLocks noGrp="1"/>
          </p:cNvSpPr>
          <p:nvPr>
            <p:ph type="title"/>
          </p:nvPr>
        </p:nvSpPr>
        <p:spPr/>
        <p:txBody>
          <a:bodyPr/>
          <a:lstStyle/>
          <a:p>
            <a:r>
              <a:rPr lang="en-GB"/>
              <a:t>Manufacture of a nail plate structure</a:t>
            </a:r>
          </a:p>
        </p:txBody>
      </p:sp>
      <p:sp>
        <p:nvSpPr>
          <p:cNvPr id="4" name="Sisällön paikkamerkki 3">
            <a:extLst>
              <a:ext uri="{FF2B5EF4-FFF2-40B4-BE49-F238E27FC236}">
                <a16:creationId xmlns:a16="http://schemas.microsoft.com/office/drawing/2014/main" id="{CA5CF211-475B-874D-02A0-E9DE1E5D509E}"/>
              </a:ext>
            </a:extLst>
          </p:cNvPr>
          <p:cNvSpPr>
            <a:spLocks noGrp="1"/>
          </p:cNvSpPr>
          <p:nvPr>
            <p:ph idx="1"/>
          </p:nvPr>
        </p:nvSpPr>
        <p:spPr>
          <a:xfrm>
            <a:off x="838200" y="1825625"/>
            <a:ext cx="5477081" cy="4351338"/>
          </a:xfrm>
        </p:spPr>
        <p:txBody>
          <a:bodyPr/>
          <a:lstStyle/>
          <a:p>
            <a:r>
              <a:rPr lang="en-GB"/>
              <a:t>The assembly typically takes place on a magnetic assembly table. </a:t>
            </a:r>
          </a:p>
          <a:p>
            <a:r>
              <a:rPr lang="en-GB"/>
              <a:t>In order to align the truss components, the assembly pattern will first be constructed on the table. </a:t>
            </a:r>
          </a:p>
          <a:p>
            <a:r>
              <a:rPr lang="en-GB"/>
              <a:t>The construction time for the pattern will vary depending on the truss type and span.</a:t>
            </a:r>
          </a:p>
          <a:p>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28</a:t>
            </a:fld>
            <a:endParaRPr lang="fi-FI"/>
          </a:p>
        </p:txBody>
      </p:sp>
      <p:grpSp>
        <p:nvGrpSpPr>
          <p:cNvPr id="9" name="Ryhmä 8">
            <a:extLst>
              <a:ext uri="{FF2B5EF4-FFF2-40B4-BE49-F238E27FC236}">
                <a16:creationId xmlns:a16="http://schemas.microsoft.com/office/drawing/2014/main" id="{3C3835CC-2386-80A9-E5F9-F2DE5AC21AAD}"/>
              </a:ext>
            </a:extLst>
          </p:cNvPr>
          <p:cNvGrpSpPr>
            <a:grpSpLocks noChangeAspect="1"/>
          </p:cNvGrpSpPr>
          <p:nvPr/>
        </p:nvGrpSpPr>
        <p:grpSpPr>
          <a:xfrm>
            <a:off x="6571120" y="1958683"/>
            <a:ext cx="5406747" cy="3795772"/>
            <a:chOff x="5971498" y="896772"/>
            <a:chExt cx="5716919" cy="4013526"/>
          </a:xfrm>
        </p:grpSpPr>
        <p:pic>
          <p:nvPicPr>
            <p:cNvPr id="7" name="Kuva 6" descr="C:\Users\mmylly\AppData\Local\Microsoft\Windows\INetCache\Content.Word\Asete.bmp"/>
            <p:cNvPicPr/>
            <p:nvPr/>
          </p:nvPicPr>
          <p:blipFill>
            <a:blip r:embed="rId2">
              <a:extLst>
                <a:ext uri="{28A0092B-C50C-407E-A947-70E740481C1C}">
                  <a14:useLocalDpi xmlns:a14="http://schemas.microsoft.com/office/drawing/2010/main" val="0"/>
                </a:ext>
              </a:extLst>
            </a:blip>
            <a:srcRect/>
            <a:stretch>
              <a:fillRect/>
            </a:stretch>
          </p:blipFill>
          <p:spPr bwMode="auto">
            <a:xfrm>
              <a:off x="5971498" y="896772"/>
              <a:ext cx="5716919" cy="3624428"/>
            </a:xfrm>
            <a:prstGeom prst="rect">
              <a:avLst/>
            </a:prstGeom>
            <a:noFill/>
            <a:ln>
              <a:noFill/>
            </a:ln>
          </p:spPr>
        </p:pic>
        <p:sp>
          <p:nvSpPr>
            <p:cNvPr id="8" name="Suorakulmio 7"/>
            <p:cNvSpPr/>
            <p:nvPr/>
          </p:nvSpPr>
          <p:spPr>
            <a:xfrm>
              <a:off x="6908391" y="4584760"/>
              <a:ext cx="4780026" cy="325538"/>
            </a:xfrm>
            <a:prstGeom prst="rect">
              <a:avLst/>
            </a:prstGeom>
          </p:spPr>
          <p:txBody>
            <a:bodyPr wrap="none">
              <a:spAutoFit/>
            </a:bodyPr>
            <a:lstStyle/>
            <a:p>
              <a:pPr marL="828040" algn="r">
                <a:lnSpc>
                  <a:spcPct val="115000"/>
                </a:lnSpc>
                <a:spcAft>
                  <a:spcPts val="300"/>
                </a:spcAft>
              </a:pPr>
              <a:r>
                <a:rPr lang="en-GB" sz="1400" i="1">
                  <a:latin typeface="Calibri" panose="020F0502020204030204" pitchFamily="34" charset="0"/>
                  <a:ea typeface="Calibri" panose="020F0502020204030204" pitchFamily="34" charset="0"/>
                  <a:cs typeface="Times New Roman" panose="02020603050405020304" pitchFamily="18" charset="0"/>
                </a:rPr>
                <a:t>Nail plate press, photo: Keminmaan Puurakenne Oy</a:t>
              </a:r>
            </a:p>
          </p:txBody>
        </p:sp>
      </p:grpSp>
      <p:sp>
        <p:nvSpPr>
          <p:cNvPr id="2" name="Alatunnisteen paikkamerkki 1">
            <a:extLst>
              <a:ext uri="{FF2B5EF4-FFF2-40B4-BE49-F238E27FC236}">
                <a16:creationId xmlns:a16="http://schemas.microsoft.com/office/drawing/2014/main" id="{AB767796-0B2A-AE80-F928-E53B68AF99BC}"/>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648750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920962C-9151-039D-73C6-DD218CF5F5E6}"/>
              </a:ext>
            </a:extLst>
          </p:cNvPr>
          <p:cNvSpPr>
            <a:spLocks noGrp="1"/>
          </p:cNvSpPr>
          <p:nvPr>
            <p:ph type="title"/>
          </p:nvPr>
        </p:nvSpPr>
        <p:spPr/>
        <p:txBody>
          <a:bodyPr/>
          <a:lstStyle/>
          <a:p>
            <a:r>
              <a:rPr lang="en-GB"/>
              <a:t>Manufacture of a nail plate structure</a:t>
            </a:r>
          </a:p>
        </p:txBody>
      </p:sp>
      <p:sp>
        <p:nvSpPr>
          <p:cNvPr id="4" name="Sisällön paikkamerkki 3">
            <a:extLst>
              <a:ext uri="{FF2B5EF4-FFF2-40B4-BE49-F238E27FC236}">
                <a16:creationId xmlns:a16="http://schemas.microsoft.com/office/drawing/2014/main" id="{C779F646-8687-3819-CA32-BDBC3960EE17}"/>
              </a:ext>
            </a:extLst>
          </p:cNvPr>
          <p:cNvSpPr>
            <a:spLocks noGrp="1"/>
          </p:cNvSpPr>
          <p:nvPr>
            <p:ph idx="1"/>
          </p:nvPr>
        </p:nvSpPr>
        <p:spPr>
          <a:xfrm>
            <a:off x="838200" y="1825625"/>
            <a:ext cx="5758929" cy="4351338"/>
          </a:xfrm>
        </p:spPr>
        <p:txBody>
          <a:bodyPr>
            <a:normAutofit fontScale="85000" lnSpcReduction="20000"/>
          </a:bodyPr>
          <a:lstStyle/>
          <a:p>
            <a:pPr marL="269875">
              <a:lnSpc>
                <a:spcPct val="115000"/>
              </a:lnSpc>
              <a:spcAft>
                <a:spcPts val="300"/>
              </a:spcAft>
            </a:pPr>
            <a:r>
              <a:rPr lang="en-GB">
                <a:latin typeface="Calibri" panose="020F0502020204030204" pitchFamily="34" charset="0"/>
                <a:ea typeface="Calibri" panose="020F0502020204030204" pitchFamily="34" charset="0"/>
                <a:cs typeface="Times New Roman" panose="02020603050405020304" pitchFamily="18" charset="0"/>
              </a:rPr>
              <a:t>The same production line is usually used to make the same type of truss, which enables changing the truss type with minor adjustments to the pattern. </a:t>
            </a:r>
          </a:p>
          <a:p>
            <a:pPr marL="269875">
              <a:lnSpc>
                <a:spcPct val="115000"/>
              </a:lnSpc>
              <a:spcAft>
                <a:spcPts val="300"/>
              </a:spcAft>
            </a:pPr>
            <a:r>
              <a:rPr lang="en-GB">
                <a:latin typeface="Calibri" panose="020F0502020204030204" pitchFamily="34" charset="0"/>
                <a:ea typeface="Calibri" panose="020F0502020204030204" pitchFamily="34" charset="0"/>
                <a:cs typeface="Times New Roman" panose="02020603050405020304" pitchFamily="18" charset="0"/>
              </a:rPr>
              <a:t>'Same type of truss' refers to trusses with the same bottom chord length, support height, and top chord slope, or at least one of these characteristics.</a:t>
            </a:r>
          </a:p>
          <a:p>
            <a:pPr marL="269875">
              <a:lnSpc>
                <a:spcPct val="115000"/>
              </a:lnSpc>
              <a:spcAft>
                <a:spcPts val="1200"/>
              </a:spcAft>
            </a:pPr>
            <a:r>
              <a:rPr lang="en-GB">
                <a:latin typeface="Calibri" panose="020F0502020204030204" pitchFamily="34" charset="0"/>
                <a:ea typeface="Calibri" panose="020F0502020204030204" pitchFamily="34" charset="0"/>
                <a:cs typeface="Times New Roman" panose="02020603050405020304" pitchFamily="18" charset="0"/>
              </a:rPr>
              <a:t>The installation tolerance of the webs in nail plate trusses is ±10 mm. </a:t>
            </a:r>
          </a:p>
          <a:p>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29</a:t>
            </a:fld>
            <a:endParaRPr lang="fi-FI"/>
          </a:p>
        </p:txBody>
      </p:sp>
      <p:grpSp>
        <p:nvGrpSpPr>
          <p:cNvPr id="9" name="Ryhmä 8">
            <a:extLst>
              <a:ext uri="{FF2B5EF4-FFF2-40B4-BE49-F238E27FC236}">
                <a16:creationId xmlns:a16="http://schemas.microsoft.com/office/drawing/2014/main" id="{4BC0FF00-AD14-4184-4598-661C087B3A87}"/>
              </a:ext>
            </a:extLst>
          </p:cNvPr>
          <p:cNvGrpSpPr/>
          <p:nvPr/>
        </p:nvGrpSpPr>
        <p:grpSpPr>
          <a:xfrm>
            <a:off x="6597129" y="1576323"/>
            <a:ext cx="5391671" cy="4511675"/>
            <a:chOff x="6417733" y="760599"/>
            <a:chExt cx="5391671" cy="4511675"/>
          </a:xfrm>
        </p:grpSpPr>
        <p:pic>
          <p:nvPicPr>
            <p:cNvPr id="7" name="Kuva 6" descr="C:\Users\mmylly\AppData\Local\Microsoft\Windows\INetCache\Content.Word\C-Puristin.bmp"/>
            <p:cNvPicPr/>
            <p:nvPr/>
          </p:nvPicPr>
          <p:blipFill>
            <a:blip r:embed="rId2">
              <a:extLst>
                <a:ext uri="{28A0092B-C50C-407E-A947-70E740481C1C}">
                  <a14:useLocalDpi xmlns:a14="http://schemas.microsoft.com/office/drawing/2010/main" val="0"/>
                </a:ext>
              </a:extLst>
            </a:blip>
            <a:srcRect/>
            <a:stretch>
              <a:fillRect/>
            </a:stretch>
          </p:blipFill>
          <p:spPr bwMode="auto">
            <a:xfrm>
              <a:off x="6417733" y="760599"/>
              <a:ext cx="5270684" cy="4116201"/>
            </a:xfrm>
            <a:prstGeom prst="rect">
              <a:avLst/>
            </a:prstGeom>
            <a:noFill/>
            <a:ln>
              <a:noFill/>
            </a:ln>
          </p:spPr>
        </p:pic>
        <p:sp>
          <p:nvSpPr>
            <p:cNvPr id="8" name="Suorakulmio 7"/>
            <p:cNvSpPr/>
            <p:nvPr/>
          </p:nvSpPr>
          <p:spPr>
            <a:xfrm>
              <a:off x="7029378" y="4946736"/>
              <a:ext cx="4780026" cy="325538"/>
            </a:xfrm>
            <a:prstGeom prst="rect">
              <a:avLst/>
            </a:prstGeom>
          </p:spPr>
          <p:txBody>
            <a:bodyPr wrap="none">
              <a:spAutoFit/>
            </a:bodyPr>
            <a:lstStyle/>
            <a:p>
              <a:pPr marL="828040">
                <a:lnSpc>
                  <a:spcPct val="115000"/>
                </a:lnSpc>
                <a:spcAft>
                  <a:spcPts val="300"/>
                </a:spcAft>
              </a:pPr>
              <a:r>
                <a:rPr lang="en-GB" sz="1400" i="1">
                  <a:latin typeface="Calibri" panose="020F0502020204030204" pitchFamily="34" charset="0"/>
                  <a:ea typeface="Calibri" panose="020F0502020204030204" pitchFamily="34" charset="0"/>
                  <a:cs typeface="Times New Roman" panose="02020603050405020304" pitchFamily="18" charset="0"/>
                </a:rPr>
                <a:t>Nail plate press, photo: Keminmaan Puurakenne Oy</a:t>
              </a:r>
            </a:p>
          </p:txBody>
        </p:sp>
      </p:grpSp>
      <p:sp>
        <p:nvSpPr>
          <p:cNvPr id="2" name="Alatunnisteen paikkamerkki 1">
            <a:extLst>
              <a:ext uri="{FF2B5EF4-FFF2-40B4-BE49-F238E27FC236}">
                <a16:creationId xmlns:a16="http://schemas.microsoft.com/office/drawing/2014/main" id="{4D42B9A8-5951-5954-8521-B4B46BDBA557}"/>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49943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1"/>
          <p:cNvPicPr preferRelativeResize="0"/>
          <p:nvPr/>
        </p:nvPicPr>
        <p:blipFill rotWithShape="1">
          <a:blip r:embed="rId3">
            <a:alphaModFix/>
          </a:blip>
          <a:srcRect/>
          <a:stretch/>
        </p:blipFill>
        <p:spPr>
          <a:xfrm>
            <a:off x="325289" y="327216"/>
            <a:ext cx="11541422" cy="5717029"/>
          </a:xfrm>
          <a:prstGeom prst="rect">
            <a:avLst/>
          </a:prstGeom>
          <a:noFill/>
          <a:ln>
            <a:noFill/>
          </a:ln>
        </p:spPr>
      </p:pic>
      <p:sp>
        <p:nvSpPr>
          <p:cNvPr id="222" name="Google Shape;222;p21"/>
          <p:cNvSpPr txBox="1">
            <a:spLocks noGrp="1"/>
          </p:cNvSpPr>
          <p:nvPr>
            <p:ph type="ctrTitle"/>
          </p:nvPr>
        </p:nvSpPr>
        <p:spPr>
          <a:xfrm>
            <a:off x="1524000" y="152747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en-GB" dirty="0"/>
              <a:t>Manufacture of nail plate structures</a:t>
            </a:r>
          </a:p>
        </p:txBody>
      </p:sp>
      <p:sp>
        <p:nvSpPr>
          <p:cNvPr id="223" name="Google Shape;223;p21"/>
          <p:cNvSpPr txBox="1">
            <a:spLocks noGrp="1"/>
          </p:cNvSpPr>
          <p:nvPr>
            <p:ph type="subTitle" idx="1"/>
          </p:nvPr>
        </p:nvSpPr>
        <p:spPr>
          <a:xfrm>
            <a:off x="1524000" y="400715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Transportation and storage of nail plate structures</a:t>
            </a:r>
          </a:p>
        </p:txBody>
      </p:sp>
    </p:spTree>
    <p:extLst>
      <p:ext uri="{BB962C8B-B14F-4D97-AF65-F5344CB8AC3E}">
        <p14:creationId xmlns:p14="http://schemas.microsoft.com/office/powerpoint/2010/main" val="1978091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8987271-DC8D-608F-10D0-BD78C54FC39E}"/>
              </a:ext>
            </a:extLst>
          </p:cNvPr>
          <p:cNvSpPr>
            <a:spLocks noGrp="1"/>
          </p:cNvSpPr>
          <p:nvPr>
            <p:ph type="title"/>
          </p:nvPr>
        </p:nvSpPr>
        <p:spPr/>
        <p:txBody>
          <a:bodyPr/>
          <a:lstStyle/>
          <a:p>
            <a:r>
              <a:rPr lang="en-GB"/>
              <a:t>Transportation and storage of nail plate structures</a:t>
            </a:r>
          </a:p>
        </p:txBody>
      </p:sp>
      <p:sp>
        <p:nvSpPr>
          <p:cNvPr id="4" name="Sisällön paikkamerkki 3">
            <a:extLst>
              <a:ext uri="{FF2B5EF4-FFF2-40B4-BE49-F238E27FC236}">
                <a16:creationId xmlns:a16="http://schemas.microsoft.com/office/drawing/2014/main" id="{57549E35-B3F5-D41B-B5AE-CFF1782765AB}"/>
              </a:ext>
            </a:extLst>
          </p:cNvPr>
          <p:cNvSpPr>
            <a:spLocks noGrp="1"/>
          </p:cNvSpPr>
          <p:nvPr>
            <p:ph idx="1"/>
          </p:nvPr>
        </p:nvSpPr>
        <p:spPr>
          <a:xfrm>
            <a:off x="838200" y="1825625"/>
            <a:ext cx="6096000" cy="4351338"/>
          </a:xfrm>
        </p:spPr>
        <p:txBody>
          <a:bodyPr>
            <a:normAutofit fontScale="92500" lnSpcReduction="10000"/>
          </a:bodyPr>
          <a:lstStyle/>
          <a:p>
            <a:pPr marL="269875">
              <a:lnSpc>
                <a:spcPct val="115000"/>
              </a:lnSpc>
              <a:spcAft>
                <a:spcPts val="300"/>
              </a:spcAft>
            </a:pPr>
            <a:r>
              <a:rPr lang="en-GB">
                <a:latin typeface="Calibri" panose="020F0502020204030204" pitchFamily="34" charset="0"/>
                <a:ea typeface="Calibri" panose="020F0502020204030204" pitchFamily="34" charset="0"/>
                <a:cs typeface="Times New Roman" panose="02020603050405020304" pitchFamily="18" charset="0"/>
              </a:rPr>
              <a:t>The structural parts assembled with nail plates are protected against moisture, dirt, damage, and scratches. </a:t>
            </a:r>
          </a:p>
          <a:p>
            <a:pPr marL="269875">
              <a:lnSpc>
                <a:spcPct val="115000"/>
              </a:lnSpc>
              <a:spcAft>
                <a:spcPts val="300"/>
              </a:spcAft>
            </a:pPr>
            <a:r>
              <a:rPr lang="en-GB">
                <a:latin typeface="Calibri" panose="020F0502020204030204" pitchFamily="34" charset="0"/>
                <a:ea typeface="Calibri" panose="020F0502020204030204" pitchFamily="34" charset="0"/>
                <a:cs typeface="Times New Roman" panose="02020603050405020304" pitchFamily="18" charset="0"/>
              </a:rPr>
              <a:t>The structural parts assembled with nail plates are always stored on a dry, stable, and level surface.</a:t>
            </a:r>
          </a:p>
          <a:p>
            <a:pPr marL="269875">
              <a:lnSpc>
                <a:spcPct val="115000"/>
              </a:lnSpc>
              <a:spcAft>
                <a:spcPts val="300"/>
              </a:spcAft>
            </a:pPr>
            <a:r>
              <a:rPr lang="en-GB">
                <a:latin typeface="Calibri" panose="020F0502020204030204" pitchFamily="34" charset="0"/>
                <a:ea typeface="Calibri" panose="020F0502020204030204" pitchFamily="34" charset="0"/>
                <a:cs typeface="Times New Roman" panose="02020603050405020304" pitchFamily="18" charset="0"/>
              </a:rPr>
              <a:t>Nail plate structures are stored on site on a vertical or horizontal platform to prevent permanent deflection.</a:t>
            </a:r>
          </a:p>
          <a:p>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31</a:t>
            </a:fld>
            <a:endParaRPr lang="fi-FI"/>
          </a:p>
        </p:txBody>
      </p:sp>
      <p:sp>
        <p:nvSpPr>
          <p:cNvPr id="2" name="Suorakulmio 1"/>
          <p:cNvSpPr/>
          <p:nvPr/>
        </p:nvSpPr>
        <p:spPr>
          <a:xfrm>
            <a:off x="261751" y="1079008"/>
            <a:ext cx="6096000" cy="680443"/>
          </a:xfrm>
          <a:prstGeom prst="rect">
            <a:avLst/>
          </a:prstGeom>
        </p:spPr>
        <p:txBody>
          <a:bodyPr>
            <a:spAutoFit/>
          </a:bodyPr>
          <a:lstStyle/>
          <a:p>
            <a:pPr marL="269875">
              <a:lnSpc>
                <a:spcPct val="115000"/>
              </a:lnSpc>
              <a:spcAft>
                <a:spcPts val="300"/>
              </a:spcAft>
            </a:pP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269875">
              <a:lnSpc>
                <a:spcPct val="115000"/>
              </a:lnSpc>
              <a:spcAft>
                <a:spcPts val="300"/>
              </a:spcAft>
            </a:pP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Ryhmä 5">
            <a:extLst>
              <a:ext uri="{FF2B5EF4-FFF2-40B4-BE49-F238E27FC236}">
                <a16:creationId xmlns:a16="http://schemas.microsoft.com/office/drawing/2014/main" id="{BD51C561-5400-1251-71B0-1B297A515C98}"/>
              </a:ext>
            </a:extLst>
          </p:cNvPr>
          <p:cNvGrpSpPr/>
          <p:nvPr/>
        </p:nvGrpSpPr>
        <p:grpSpPr>
          <a:xfrm>
            <a:off x="7018684" y="2030309"/>
            <a:ext cx="4847350" cy="3941970"/>
            <a:chOff x="6841067" y="852409"/>
            <a:chExt cx="4847350" cy="3941970"/>
          </a:xfrm>
        </p:grpSpPr>
        <p:pic>
          <p:nvPicPr>
            <p:cNvPr id="8" name="Kuva 7" descr="C:\Users\mmylly\AppData\Local\Microsoft\Windows\INetCache\Content.Outlook\08AONF55\DSC_00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1067" y="852409"/>
              <a:ext cx="4847350" cy="3550258"/>
            </a:xfrm>
            <a:prstGeom prst="rect">
              <a:avLst/>
            </a:prstGeom>
            <a:noFill/>
            <a:ln>
              <a:noFill/>
            </a:ln>
          </p:spPr>
        </p:pic>
        <p:sp>
          <p:nvSpPr>
            <p:cNvPr id="9" name="Suorakulmio 8"/>
            <p:cNvSpPr/>
            <p:nvPr/>
          </p:nvSpPr>
          <p:spPr>
            <a:xfrm>
              <a:off x="6904030" y="4468841"/>
              <a:ext cx="4784387" cy="325538"/>
            </a:xfrm>
            <a:prstGeom prst="rect">
              <a:avLst/>
            </a:prstGeom>
          </p:spPr>
          <p:txBody>
            <a:bodyPr wrap="none">
              <a:spAutoFit/>
            </a:bodyPr>
            <a:lstStyle/>
            <a:p>
              <a:pPr marL="828040" algn="r">
                <a:lnSpc>
                  <a:spcPct val="115000"/>
                </a:lnSpc>
                <a:spcAft>
                  <a:spcPts val="300"/>
                </a:spcAft>
              </a:pPr>
              <a:r>
                <a:rPr lang="en-GB" sz="1400" i="1">
                  <a:latin typeface="Calibri" panose="020F0502020204030204" pitchFamily="34" charset="0"/>
                  <a:ea typeface="Calibri" panose="020F0502020204030204" pitchFamily="34" charset="0"/>
                  <a:cs typeface="Times New Roman" panose="02020603050405020304" pitchFamily="18" charset="0"/>
                </a:rPr>
                <a:t>Assembled trusses, photo: Keminmaan Puurakenne Oy</a:t>
              </a:r>
            </a:p>
          </p:txBody>
        </p:sp>
      </p:grpSp>
      <p:sp>
        <p:nvSpPr>
          <p:cNvPr id="7" name="Alatunnisteen paikkamerkki 6">
            <a:extLst>
              <a:ext uri="{FF2B5EF4-FFF2-40B4-BE49-F238E27FC236}">
                <a16:creationId xmlns:a16="http://schemas.microsoft.com/office/drawing/2014/main" id="{6C125B02-0B3E-EDBB-BB48-1EE75CB7FBF0}"/>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78188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0EE3938-9017-65BD-B217-201FC7110D57}"/>
              </a:ext>
            </a:extLst>
          </p:cNvPr>
          <p:cNvSpPr>
            <a:spLocks noGrp="1"/>
          </p:cNvSpPr>
          <p:nvPr>
            <p:ph type="title"/>
          </p:nvPr>
        </p:nvSpPr>
        <p:spPr/>
        <p:txBody>
          <a:bodyPr/>
          <a:lstStyle/>
          <a:p>
            <a:r>
              <a:rPr lang="en-GB"/>
              <a:t>Transportation and storage of nail plate structures</a:t>
            </a:r>
          </a:p>
        </p:txBody>
      </p:sp>
      <p:sp>
        <p:nvSpPr>
          <p:cNvPr id="4" name="Sisällön paikkamerkki 3">
            <a:extLst>
              <a:ext uri="{FF2B5EF4-FFF2-40B4-BE49-F238E27FC236}">
                <a16:creationId xmlns:a16="http://schemas.microsoft.com/office/drawing/2014/main" id="{F5DD469A-FF40-1693-3218-BF148F3D84F5}"/>
              </a:ext>
            </a:extLst>
          </p:cNvPr>
          <p:cNvSpPr>
            <a:spLocks noGrp="1"/>
          </p:cNvSpPr>
          <p:nvPr>
            <p:ph idx="1"/>
          </p:nvPr>
        </p:nvSpPr>
        <p:spPr>
          <a:xfrm>
            <a:off x="838200" y="1825625"/>
            <a:ext cx="6049403" cy="4351338"/>
          </a:xfrm>
        </p:spPr>
        <p:txBody>
          <a:bodyPr>
            <a:normAutofit fontScale="92500" lnSpcReduction="20000"/>
          </a:bodyPr>
          <a:lstStyle/>
          <a:p>
            <a:r>
              <a:rPr lang="en-GB" sz="2600"/>
              <a:t>The supporting timber must stand high enough, so that no parts of the nail plate structures are in contact with the ground or exposed to snow, and sufficient ventilation cavity must be left under the protective covers.</a:t>
            </a:r>
          </a:p>
          <a:p>
            <a:r>
              <a:rPr lang="en-GB" sz="2600"/>
              <a:t>The manufacturer's product-specific instructions must be followed when moving, lifting, and storing structural parts assembled with nail plates. </a:t>
            </a:r>
          </a:p>
          <a:p>
            <a:r>
              <a:rPr lang="en-GB" sz="2600"/>
              <a:t>The bundles are supported by the actual support points of the part, and in such a way that the bundles cannot tip over. </a:t>
            </a:r>
          </a:p>
          <a:p>
            <a:r>
              <a:rPr lang="en-GB" sz="2600"/>
              <a:t>Ventilation of the structural components must be ensured during storage. </a:t>
            </a:r>
          </a:p>
          <a:p>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32</a:t>
            </a:fld>
            <a:endParaRPr lang="fi-FI"/>
          </a:p>
        </p:txBody>
      </p:sp>
      <p:grpSp>
        <p:nvGrpSpPr>
          <p:cNvPr id="9" name="Ryhmä 8">
            <a:extLst>
              <a:ext uri="{FF2B5EF4-FFF2-40B4-BE49-F238E27FC236}">
                <a16:creationId xmlns:a16="http://schemas.microsoft.com/office/drawing/2014/main" id="{F0D7E768-6F5F-78FC-8124-ADCDC91CD0BD}"/>
              </a:ext>
            </a:extLst>
          </p:cNvPr>
          <p:cNvGrpSpPr/>
          <p:nvPr/>
        </p:nvGrpSpPr>
        <p:grpSpPr>
          <a:xfrm>
            <a:off x="7012105" y="1633554"/>
            <a:ext cx="4847350" cy="4299518"/>
            <a:chOff x="6841067" y="896772"/>
            <a:chExt cx="4847350" cy="4299518"/>
          </a:xfrm>
        </p:grpSpPr>
        <p:pic>
          <p:nvPicPr>
            <p:cNvPr id="6" name="Kuva 5" descr="C:\Users\mmylly\AppData\Local\Microsoft\Windows\INetCache\Content.Outlook\08AONF55\DSC_0077 - Kopi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1067" y="896772"/>
              <a:ext cx="4847350" cy="3641361"/>
            </a:xfrm>
            <a:prstGeom prst="rect">
              <a:avLst/>
            </a:prstGeom>
            <a:noFill/>
            <a:ln>
              <a:noFill/>
            </a:ln>
          </p:spPr>
        </p:pic>
        <p:sp>
          <p:nvSpPr>
            <p:cNvPr id="8" name="Suorakulmio 7"/>
            <p:cNvSpPr/>
            <p:nvPr/>
          </p:nvSpPr>
          <p:spPr>
            <a:xfrm>
              <a:off x="7137767" y="4673070"/>
              <a:ext cx="4550650" cy="523220"/>
            </a:xfrm>
            <a:prstGeom prst="rect">
              <a:avLst/>
            </a:prstGeom>
          </p:spPr>
          <p:txBody>
            <a:bodyPr wrap="square">
              <a:spAutoFit/>
            </a:bodyPr>
            <a:lstStyle/>
            <a:p>
              <a:pPr algn="r"/>
              <a:r>
                <a:rPr lang="en-GB" sz="1400" i="1">
                  <a:latin typeface="Calibri" panose="020F0502020204030204" pitchFamily="34" charset="0"/>
                  <a:ea typeface="Calibri" panose="020F0502020204030204" pitchFamily="34" charset="0"/>
                  <a:cs typeface="Times New Roman" panose="02020603050405020304" pitchFamily="18" charset="0"/>
                </a:rPr>
                <a:t>Attic floor constructed with a roof truss,</a:t>
              </a:r>
              <a:br>
                <a:rPr lang="en-GB" sz="1400" i="1">
                  <a:latin typeface="Calibri" panose="020F0502020204030204" pitchFamily="34" charset="0"/>
                  <a:ea typeface="Calibri" panose="020F0502020204030204" pitchFamily="34" charset="0"/>
                  <a:cs typeface="Times New Roman" panose="02020603050405020304" pitchFamily="18" charset="0"/>
                </a:rPr>
              </a:br>
              <a:r>
                <a:rPr lang="en-GB" sz="1400" i="1">
                  <a:latin typeface="Calibri" panose="020F0502020204030204" pitchFamily="34" charset="0"/>
                  <a:ea typeface="Calibri" panose="020F0502020204030204" pitchFamily="34" charset="0"/>
                  <a:cs typeface="Times New Roman" panose="02020603050405020304" pitchFamily="18" charset="0"/>
                </a:rPr>
                <a:t>photo: Keminmaan Puurakenne Oy </a:t>
              </a:r>
            </a:p>
          </p:txBody>
        </p:sp>
      </p:grpSp>
      <p:sp>
        <p:nvSpPr>
          <p:cNvPr id="2" name="Alatunnisteen paikkamerkki 1">
            <a:extLst>
              <a:ext uri="{FF2B5EF4-FFF2-40B4-BE49-F238E27FC236}">
                <a16:creationId xmlns:a16="http://schemas.microsoft.com/office/drawing/2014/main" id="{C40977D6-48BE-6140-BE94-E9AB9B0F2D7F}"/>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79162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kstin paikkamerkki 40">
            <a:extLst>
              <a:ext uri="{FF2B5EF4-FFF2-40B4-BE49-F238E27FC236}">
                <a16:creationId xmlns:a16="http://schemas.microsoft.com/office/drawing/2014/main" id="{2D52FE4B-1BAF-42AF-A92E-E9C3C2B044EF}"/>
              </a:ext>
            </a:extLst>
          </p:cNvPr>
          <p:cNvSpPr>
            <a:spLocks noGrp="1"/>
          </p:cNvSpPr>
          <p:nvPr>
            <p:ph type="body" idx="1"/>
          </p:nvPr>
        </p:nvSpPr>
        <p:spPr/>
        <p:txBody>
          <a:bodyPr>
            <a:normAutofit fontScale="77500" lnSpcReduction="20000"/>
          </a:bodyPr>
          <a:lstStyle/>
          <a:p>
            <a:r>
              <a:rPr lang="en-GB"/>
              <a:t>Authors</a:t>
            </a:r>
          </a:p>
        </p:txBody>
      </p:sp>
      <p:sp>
        <p:nvSpPr>
          <p:cNvPr id="42" name="Sisällön paikkamerkki 41">
            <a:extLst>
              <a:ext uri="{FF2B5EF4-FFF2-40B4-BE49-F238E27FC236}">
                <a16:creationId xmlns:a16="http://schemas.microsoft.com/office/drawing/2014/main" id="{0F03351A-45A8-4E38-8031-3419B30D115E}"/>
              </a:ext>
            </a:extLst>
          </p:cNvPr>
          <p:cNvSpPr>
            <a:spLocks noGrp="1"/>
          </p:cNvSpPr>
          <p:nvPr>
            <p:ph sz="half" idx="2"/>
          </p:nvPr>
        </p:nvSpPr>
        <p:spPr/>
        <p:txBody>
          <a:bodyPr>
            <a:normAutofit/>
          </a:bodyPr>
          <a:lstStyle/>
          <a:p>
            <a:pPr marL="0" indent="0">
              <a:buNone/>
            </a:pPr>
            <a:r>
              <a:rPr lang="en-GB" sz="2400"/>
              <a:t>Martti Mylly, Lappia Vocational College	</a:t>
            </a:r>
          </a:p>
        </p:txBody>
      </p:sp>
      <p:sp>
        <p:nvSpPr>
          <p:cNvPr id="43" name="Sisällön paikkamerkki 42">
            <a:extLst>
              <a:ext uri="{FF2B5EF4-FFF2-40B4-BE49-F238E27FC236}">
                <a16:creationId xmlns:a16="http://schemas.microsoft.com/office/drawing/2014/main" id="{DD88DD0C-A6ED-4711-904E-C56B6E4F5DD5}"/>
              </a:ext>
            </a:extLst>
          </p:cNvPr>
          <p:cNvSpPr>
            <a:spLocks noGrp="1"/>
          </p:cNvSpPr>
          <p:nvPr>
            <p:ph sz="quarter" idx="4"/>
          </p:nvPr>
        </p:nvSpPr>
        <p:spPr/>
        <p:txBody>
          <a:bodyPr>
            <a:normAutofit/>
          </a:bodyPr>
          <a:lstStyle/>
          <a:p>
            <a:pPr marL="0" indent="0">
              <a:buNone/>
            </a:pPr>
            <a:r>
              <a:rPr lang="en-GB" sz="2400"/>
              <a:t>Release date: 10/06/2022</a:t>
            </a:r>
          </a:p>
        </p:txBody>
      </p:sp>
      <p:sp>
        <p:nvSpPr>
          <p:cNvPr id="44" name="Tekstin paikkamerkki 43">
            <a:extLst>
              <a:ext uri="{FF2B5EF4-FFF2-40B4-BE49-F238E27FC236}">
                <a16:creationId xmlns:a16="http://schemas.microsoft.com/office/drawing/2014/main" id="{9E9806A0-4C88-46B7-9184-555A83A7FFC8}"/>
              </a:ext>
            </a:extLst>
          </p:cNvPr>
          <p:cNvSpPr>
            <a:spLocks noGrp="1"/>
          </p:cNvSpPr>
          <p:nvPr>
            <p:ph type="body" idx="10"/>
          </p:nvPr>
        </p:nvSpPr>
        <p:spPr/>
        <p:txBody>
          <a:bodyPr>
            <a:normAutofit fontScale="77500" lnSpcReduction="20000"/>
          </a:bodyPr>
          <a:lstStyle/>
          <a:p>
            <a:endParaRPr lang="fi-FI" dirty="0"/>
          </a:p>
        </p:txBody>
      </p:sp>
      <p:sp>
        <p:nvSpPr>
          <p:cNvPr id="46" name="Dian numeron paikkamerkki 45">
            <a:extLst>
              <a:ext uri="{FF2B5EF4-FFF2-40B4-BE49-F238E27FC236}">
                <a16:creationId xmlns:a16="http://schemas.microsoft.com/office/drawing/2014/main" id="{A7160097-2269-4CFB-8D42-6091A3FA492C}"/>
              </a:ext>
            </a:extLst>
          </p:cNvPr>
          <p:cNvSpPr>
            <a:spLocks noGrp="1"/>
          </p:cNvSpPr>
          <p:nvPr>
            <p:ph type="sldNum" sz="quarter" idx="11"/>
          </p:nvPr>
        </p:nvSpPr>
        <p:spPr/>
        <p:txBody>
          <a:bodyPr/>
          <a:lstStyle/>
          <a:p>
            <a:fld id="{B338A197-4EA2-4D23-935D-0DB0ED09FF0F}" type="slidenum">
              <a:rPr lang="fi-FI" smtClean="0"/>
              <a:pPr/>
              <a:t>4</a:t>
            </a:fld>
            <a:endParaRPr lang="fi-FI"/>
          </a:p>
        </p:txBody>
      </p:sp>
      <p:sp>
        <p:nvSpPr>
          <p:cNvPr id="2" name="Alatunnisteen paikkamerkki 1">
            <a:extLst>
              <a:ext uri="{FF2B5EF4-FFF2-40B4-BE49-F238E27FC236}">
                <a16:creationId xmlns:a16="http://schemas.microsoft.com/office/drawing/2014/main" id="{B4C84473-05FB-1B72-DA4E-00226928EBD1}"/>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3870382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a:t>Features of nail plate structures</a:t>
            </a:r>
          </a:p>
        </p:txBody>
      </p:sp>
    </p:spTree>
    <p:extLst>
      <p:ext uri="{BB962C8B-B14F-4D97-AF65-F5344CB8AC3E}">
        <p14:creationId xmlns:p14="http://schemas.microsoft.com/office/powerpoint/2010/main" val="317586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normAutofit/>
          </a:bodyPr>
          <a:lstStyle/>
          <a:p>
            <a:r>
              <a:rPr lang="en-GB" sz="3200" b="1"/>
              <a:t>Nail plate structure / NR structure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p:txBody>
          <a:bodyPr>
            <a:normAutofit fontScale="92500" lnSpcReduction="10000"/>
          </a:bodyPr>
          <a:lstStyle/>
          <a:p>
            <a:r>
              <a:rPr lang="en-GB"/>
              <a:t>Nail plate structures are industrially manufactured and structurally dimensioned wood-framed assemblies formed by mechanically jointing nail plates with stress-graded sawn timber cut to size. </a:t>
            </a:r>
          </a:p>
          <a:p>
            <a:endParaRPr lang="fi-FI" dirty="0"/>
          </a:p>
          <a:p>
            <a:r>
              <a:rPr lang="en-GB"/>
              <a:t>The structure specifically refers to roof framework, i.e. trusses, frames, and built-up beams, that have nail plate joints on both sides. </a:t>
            </a:r>
          </a:p>
          <a:p>
            <a:endParaRPr lang="fi-FI" dirty="0"/>
          </a:p>
          <a:p>
            <a:r>
              <a:rPr lang="en-GB"/>
              <a:t>Nail plate structures are typically used as load-bearing timber structures. </a:t>
            </a:r>
          </a:p>
          <a:p>
            <a:endParaRPr lang="fi-FI" dirty="0"/>
          </a:p>
          <a:p>
            <a:r>
              <a:rPr lang="en-GB"/>
              <a:t>Nail plate structures are manufactured in specialised factories under external quality control. </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a:t>
            </a:fld>
            <a:endParaRPr lang="fi-FI"/>
          </a:p>
        </p:txBody>
      </p:sp>
      <p:sp>
        <p:nvSpPr>
          <p:cNvPr id="2" name="Alatunnisteen paikkamerkki 1">
            <a:extLst>
              <a:ext uri="{FF2B5EF4-FFF2-40B4-BE49-F238E27FC236}">
                <a16:creationId xmlns:a16="http://schemas.microsoft.com/office/drawing/2014/main" id="{50058D56-3925-931C-E72A-4E7B02D57E4B}"/>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4198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F936A8-D233-6A5B-DA14-1F59AE865446}"/>
              </a:ext>
            </a:extLst>
          </p:cNvPr>
          <p:cNvSpPr>
            <a:spLocks noGrp="1"/>
          </p:cNvSpPr>
          <p:nvPr>
            <p:ph type="title"/>
          </p:nvPr>
        </p:nvSpPr>
        <p:spPr/>
        <p:txBody>
          <a:bodyPr/>
          <a:lstStyle/>
          <a:p>
            <a:r>
              <a:rPr lang="en-GB"/>
              <a:t>Truss parts</a:t>
            </a:r>
          </a:p>
        </p:txBody>
      </p:sp>
      <p:sp>
        <p:nvSpPr>
          <p:cNvPr id="3" name="Sisällön paikkamerkki 2">
            <a:extLst>
              <a:ext uri="{FF2B5EF4-FFF2-40B4-BE49-F238E27FC236}">
                <a16:creationId xmlns:a16="http://schemas.microsoft.com/office/drawing/2014/main" id="{7B114291-E0F2-8425-B9B4-AEDC909E9C05}"/>
              </a:ext>
            </a:extLst>
          </p:cNvPr>
          <p:cNvSpPr>
            <a:spLocks noGrp="1"/>
          </p:cNvSpPr>
          <p:nvPr>
            <p:ph idx="1"/>
          </p:nvPr>
        </p:nvSpPr>
        <p:spPr/>
        <p:txBody>
          <a:bodyPr/>
          <a:lstStyle/>
          <a:p>
            <a:endParaRPr lang="fi-FI"/>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7</a:t>
            </a:fld>
            <a:endParaRPr lang="fi-FI"/>
          </a:p>
        </p:txBody>
      </p:sp>
      <p:pic>
        <p:nvPicPr>
          <p:cNvPr id="7" name="Kuva 6">
            <a:extLst>
              <a:ext uri="{FF2B5EF4-FFF2-40B4-BE49-F238E27FC236}">
                <a16:creationId xmlns:a16="http://schemas.microsoft.com/office/drawing/2014/main" id="{0DB347CB-9366-4C74-9A7A-86133DC0DE8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6902" y="1371772"/>
            <a:ext cx="8645224" cy="3599454"/>
          </a:xfrm>
          <a:prstGeom prst="rect">
            <a:avLst/>
          </a:prstGeom>
        </p:spPr>
      </p:pic>
      <p:sp>
        <p:nvSpPr>
          <p:cNvPr id="4" name="Alatunnisteen paikkamerkki 3">
            <a:extLst>
              <a:ext uri="{FF2B5EF4-FFF2-40B4-BE49-F238E27FC236}">
                <a16:creationId xmlns:a16="http://schemas.microsoft.com/office/drawing/2014/main" id="{DA588514-B9D7-5B71-38D9-54444155DFC0}"/>
              </a:ext>
            </a:extLst>
          </p:cNvPr>
          <p:cNvSpPr>
            <a:spLocks noGrp="1"/>
          </p:cNvSpPr>
          <p:nvPr>
            <p:ph type="ftr" sz="quarter" idx="3"/>
          </p:nvPr>
        </p:nvSpPr>
        <p:spPr/>
        <p:txBody>
          <a:bodyPr/>
          <a:lstStyle/>
          <a:p>
            <a:r>
              <a:rPr lang="en-GB"/>
              <a:t>Industrial prefabrication</a:t>
            </a:r>
          </a:p>
        </p:txBody>
      </p:sp>
      <p:sp>
        <p:nvSpPr>
          <p:cNvPr id="8" name="Alatunnisteen paikkamerkki 2">
            <a:extLst>
              <a:ext uri="{FF2B5EF4-FFF2-40B4-BE49-F238E27FC236}">
                <a16:creationId xmlns:a16="http://schemas.microsoft.com/office/drawing/2014/main" id="{FCC959EF-DC48-D6FD-8736-9ED2BF9B9190}"/>
              </a:ext>
            </a:extLst>
          </p:cNvPr>
          <p:cNvSpPr txBox="1">
            <a:spLocks/>
          </p:cNvSpPr>
          <p:nvPr/>
        </p:nvSpPr>
        <p:spPr>
          <a:xfrm>
            <a:off x="3031688" y="1737410"/>
            <a:ext cx="188280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Arial Narrow" panose="020B0606020202030204" pitchFamily="34" charset="0"/>
              </a:rPr>
              <a:t>top chord</a:t>
            </a:r>
          </a:p>
        </p:txBody>
      </p:sp>
      <p:sp>
        <p:nvSpPr>
          <p:cNvPr id="9" name="Alatunnisteen paikkamerkki 2">
            <a:extLst>
              <a:ext uri="{FF2B5EF4-FFF2-40B4-BE49-F238E27FC236}">
                <a16:creationId xmlns:a16="http://schemas.microsoft.com/office/drawing/2014/main" id="{FCC959EF-DC48-D6FD-8736-9ED2BF9B9190}"/>
              </a:ext>
            </a:extLst>
          </p:cNvPr>
          <p:cNvSpPr txBox="1">
            <a:spLocks/>
          </p:cNvSpPr>
          <p:nvPr/>
        </p:nvSpPr>
        <p:spPr>
          <a:xfrm>
            <a:off x="2931112" y="3974660"/>
            <a:ext cx="188280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Arial Narrow" panose="020B0606020202030204" pitchFamily="34" charset="0"/>
              </a:rPr>
              <a:t>bottom chord</a:t>
            </a:r>
          </a:p>
        </p:txBody>
      </p:sp>
      <p:sp>
        <p:nvSpPr>
          <p:cNvPr id="10" name="Alatunnisteen paikkamerkki 2">
            <a:extLst>
              <a:ext uri="{FF2B5EF4-FFF2-40B4-BE49-F238E27FC236}">
                <a16:creationId xmlns:a16="http://schemas.microsoft.com/office/drawing/2014/main" id="{FCC959EF-DC48-D6FD-8736-9ED2BF9B9190}"/>
              </a:ext>
            </a:extLst>
          </p:cNvPr>
          <p:cNvSpPr txBox="1">
            <a:spLocks/>
          </p:cNvSpPr>
          <p:nvPr/>
        </p:nvSpPr>
        <p:spPr>
          <a:xfrm>
            <a:off x="6702602" y="2022704"/>
            <a:ext cx="188280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Arial Narrow" panose="020B0606020202030204" pitchFamily="34" charset="0"/>
              </a:rPr>
              <a:t>web</a:t>
            </a:r>
          </a:p>
        </p:txBody>
      </p:sp>
      <p:sp>
        <p:nvSpPr>
          <p:cNvPr id="11" name="Alatunnisteen paikkamerkki 2">
            <a:extLst>
              <a:ext uri="{FF2B5EF4-FFF2-40B4-BE49-F238E27FC236}">
                <a16:creationId xmlns:a16="http://schemas.microsoft.com/office/drawing/2014/main" id="{FCC959EF-DC48-D6FD-8736-9ED2BF9B9190}"/>
              </a:ext>
            </a:extLst>
          </p:cNvPr>
          <p:cNvSpPr txBox="1">
            <a:spLocks/>
          </p:cNvSpPr>
          <p:nvPr/>
        </p:nvSpPr>
        <p:spPr>
          <a:xfrm>
            <a:off x="7972479" y="2573928"/>
            <a:ext cx="188280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Arial Narrow" panose="020B0606020202030204" pitchFamily="34" charset="0"/>
              </a:rPr>
              <a:t>overhang</a:t>
            </a:r>
          </a:p>
        </p:txBody>
      </p:sp>
      <p:sp>
        <p:nvSpPr>
          <p:cNvPr id="12" name="Alatunnisteen paikkamerkki 2">
            <a:extLst>
              <a:ext uri="{FF2B5EF4-FFF2-40B4-BE49-F238E27FC236}">
                <a16:creationId xmlns:a16="http://schemas.microsoft.com/office/drawing/2014/main" id="{FCC959EF-DC48-D6FD-8736-9ED2BF9B9190}"/>
              </a:ext>
            </a:extLst>
          </p:cNvPr>
          <p:cNvSpPr txBox="1">
            <a:spLocks/>
          </p:cNvSpPr>
          <p:nvPr/>
        </p:nvSpPr>
        <p:spPr>
          <a:xfrm>
            <a:off x="5308694" y="4588968"/>
            <a:ext cx="188280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Arial Narrow" panose="020B0606020202030204" pitchFamily="34" charset="0"/>
              </a:rPr>
              <a:t>splice</a:t>
            </a:r>
          </a:p>
        </p:txBody>
      </p:sp>
      <p:sp>
        <p:nvSpPr>
          <p:cNvPr id="13" name="Alatunnisteen paikkamerkki 2">
            <a:extLst>
              <a:ext uri="{FF2B5EF4-FFF2-40B4-BE49-F238E27FC236}">
                <a16:creationId xmlns:a16="http://schemas.microsoft.com/office/drawing/2014/main" id="{FCC959EF-DC48-D6FD-8736-9ED2BF9B9190}"/>
              </a:ext>
            </a:extLst>
          </p:cNvPr>
          <p:cNvSpPr txBox="1">
            <a:spLocks/>
          </p:cNvSpPr>
          <p:nvPr/>
        </p:nvSpPr>
        <p:spPr>
          <a:xfrm>
            <a:off x="2244788" y="4412860"/>
            <a:ext cx="188280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Arial Narrow" panose="020B0606020202030204" pitchFamily="34" charset="0"/>
              </a:rPr>
              <a:t>bearing</a:t>
            </a:r>
          </a:p>
        </p:txBody>
      </p:sp>
      <p:sp>
        <p:nvSpPr>
          <p:cNvPr id="14" name="Alatunnisteen paikkamerkki 2">
            <a:extLst>
              <a:ext uri="{FF2B5EF4-FFF2-40B4-BE49-F238E27FC236}">
                <a16:creationId xmlns:a16="http://schemas.microsoft.com/office/drawing/2014/main" id="{FCC959EF-DC48-D6FD-8736-9ED2BF9B9190}"/>
              </a:ext>
            </a:extLst>
          </p:cNvPr>
          <p:cNvSpPr txBox="1">
            <a:spLocks/>
          </p:cNvSpPr>
          <p:nvPr/>
        </p:nvSpPr>
        <p:spPr>
          <a:xfrm>
            <a:off x="5198987" y="1323215"/>
            <a:ext cx="188280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Arial Narrow" panose="020B0606020202030204" pitchFamily="34" charset="0"/>
              </a:rPr>
              <a:t>apex (peak)</a:t>
            </a:r>
          </a:p>
        </p:txBody>
      </p:sp>
      <p:sp>
        <p:nvSpPr>
          <p:cNvPr id="15" name="Alatunnisteen paikkamerkki 2">
            <a:extLst>
              <a:ext uri="{FF2B5EF4-FFF2-40B4-BE49-F238E27FC236}">
                <a16:creationId xmlns:a16="http://schemas.microsoft.com/office/drawing/2014/main" id="{FCC959EF-DC48-D6FD-8736-9ED2BF9B9190}"/>
              </a:ext>
            </a:extLst>
          </p:cNvPr>
          <p:cNvSpPr txBox="1">
            <a:spLocks/>
          </p:cNvSpPr>
          <p:nvPr/>
        </p:nvSpPr>
        <p:spPr>
          <a:xfrm>
            <a:off x="4480887" y="3129932"/>
            <a:ext cx="188280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Arial Narrow" panose="020B0606020202030204" pitchFamily="34" charset="0"/>
              </a:rPr>
              <a:t>web</a:t>
            </a:r>
          </a:p>
        </p:txBody>
      </p:sp>
      <p:sp>
        <p:nvSpPr>
          <p:cNvPr id="16" name="Alatunnisteen paikkamerkki 2">
            <a:extLst>
              <a:ext uri="{FF2B5EF4-FFF2-40B4-BE49-F238E27FC236}">
                <a16:creationId xmlns:a16="http://schemas.microsoft.com/office/drawing/2014/main" id="{FCC959EF-DC48-D6FD-8736-9ED2BF9B9190}"/>
              </a:ext>
            </a:extLst>
          </p:cNvPr>
          <p:cNvSpPr txBox="1">
            <a:spLocks/>
          </p:cNvSpPr>
          <p:nvPr/>
        </p:nvSpPr>
        <p:spPr>
          <a:xfrm>
            <a:off x="952035" y="2512945"/>
            <a:ext cx="188280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Arial Narrow" panose="020B0606020202030204" pitchFamily="34" charset="0"/>
              </a:rPr>
              <a:t>support height</a:t>
            </a:r>
          </a:p>
        </p:txBody>
      </p:sp>
      <p:sp>
        <p:nvSpPr>
          <p:cNvPr id="17" name="Alatunnisteen paikkamerkki 2">
            <a:extLst>
              <a:ext uri="{FF2B5EF4-FFF2-40B4-BE49-F238E27FC236}">
                <a16:creationId xmlns:a16="http://schemas.microsoft.com/office/drawing/2014/main" id="{FCC959EF-DC48-D6FD-8736-9ED2BF9B9190}"/>
              </a:ext>
            </a:extLst>
          </p:cNvPr>
          <p:cNvSpPr txBox="1">
            <a:spLocks/>
          </p:cNvSpPr>
          <p:nvPr/>
        </p:nvSpPr>
        <p:spPr>
          <a:xfrm>
            <a:off x="6457762" y="4010320"/>
            <a:ext cx="188280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Arial Narrow" panose="020B0606020202030204" pitchFamily="34" charset="0"/>
              </a:rPr>
              <a:t>nail plate</a:t>
            </a:r>
          </a:p>
        </p:txBody>
      </p:sp>
    </p:spTree>
    <p:extLst>
      <p:ext uri="{BB962C8B-B14F-4D97-AF65-F5344CB8AC3E}">
        <p14:creationId xmlns:p14="http://schemas.microsoft.com/office/powerpoint/2010/main" val="3506858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BCF025-286C-7C65-78A2-BCB5A14FBF8F}"/>
              </a:ext>
            </a:extLst>
          </p:cNvPr>
          <p:cNvSpPr>
            <a:spLocks noGrp="1"/>
          </p:cNvSpPr>
          <p:nvPr>
            <p:ph type="title"/>
          </p:nvPr>
        </p:nvSpPr>
        <p:spPr/>
        <p:txBody>
          <a:bodyPr/>
          <a:lstStyle/>
          <a:p>
            <a:r>
              <a:rPr lang="en-GB"/>
              <a:t>Roof slope</a:t>
            </a:r>
          </a:p>
        </p:txBody>
      </p:sp>
      <p:sp>
        <p:nvSpPr>
          <p:cNvPr id="8" name="Tekstin paikkamerkki 7">
            <a:extLst>
              <a:ext uri="{FF2B5EF4-FFF2-40B4-BE49-F238E27FC236}">
                <a16:creationId xmlns:a16="http://schemas.microsoft.com/office/drawing/2014/main" id="{5F541741-DD7E-4723-B988-DB31247E1D61}"/>
              </a:ext>
            </a:extLst>
          </p:cNvPr>
          <p:cNvSpPr>
            <a:spLocks noGrp="1"/>
          </p:cNvSpPr>
          <p:nvPr>
            <p:ph idx="1"/>
          </p:nvPr>
        </p:nvSpPr>
        <p:spPr>
          <a:xfrm>
            <a:off x="838200" y="1825625"/>
            <a:ext cx="5835315" cy="4351338"/>
          </a:xfrm>
        </p:spPr>
        <p:txBody>
          <a:bodyPr>
            <a:normAutofit lnSpcReduction="10000"/>
          </a:bodyPr>
          <a:lstStyle/>
          <a:p>
            <a:r>
              <a:rPr lang="en-GB"/>
              <a:t>Roof slope is often expressed in ratios, e.g. 1:3 (18.43 degrees) or 1:2.5 (21.8 degrees). For example, a 1:3 slope means a vertical rise of 1 metre on a horizontal run of 3 metres. </a:t>
            </a:r>
          </a:p>
          <a:p>
            <a:r>
              <a:rPr lang="en-GB"/>
              <a:t>The slope is selected according to the roof slope in the building permit images. The slope can also be expressed in degrees or by using the main dimensions.</a:t>
            </a:r>
          </a:p>
          <a:p>
            <a:endParaRPr lang="fi-FI" dirty="0"/>
          </a:p>
        </p:txBody>
      </p:sp>
      <p:sp>
        <p:nvSpPr>
          <p:cNvPr id="10" name="Dian numeron paikkamerkki 9">
            <a:extLst>
              <a:ext uri="{FF2B5EF4-FFF2-40B4-BE49-F238E27FC236}">
                <a16:creationId xmlns:a16="http://schemas.microsoft.com/office/drawing/2014/main" id="{7C32C25A-8519-4014-BA7F-C7675561D748}"/>
              </a:ext>
            </a:extLst>
          </p:cNvPr>
          <p:cNvSpPr>
            <a:spLocks noGrp="1"/>
          </p:cNvSpPr>
          <p:nvPr>
            <p:ph type="sldNum" sz="quarter" idx="4"/>
          </p:nvPr>
        </p:nvSpPr>
        <p:spPr/>
        <p:txBody>
          <a:bodyPr/>
          <a:lstStyle/>
          <a:p>
            <a:fld id="{B338A197-4EA2-4D23-935D-0DB0ED09FF0F}" type="slidenum">
              <a:rPr lang="fi-FI" smtClean="0"/>
              <a:pPr/>
              <a:t>8</a:t>
            </a:fld>
            <a:endParaRPr lang="fi-FI"/>
          </a:p>
        </p:txBody>
      </p:sp>
      <p:pic>
        <p:nvPicPr>
          <p:cNvPr id="7" name="Kuva 6">
            <a:extLst>
              <a:ext uri="{FF2B5EF4-FFF2-40B4-BE49-F238E27FC236}">
                <a16:creationId xmlns:a16="http://schemas.microsoft.com/office/drawing/2014/main" id="{BFDF14F7-1638-428E-A94F-657A7ADE32F7}"/>
              </a:ext>
            </a:extLst>
          </p:cNvPr>
          <p:cNvPicPr/>
          <p:nvPr/>
        </p:nvPicPr>
        <p:blipFill>
          <a:blip r:embed="rId2"/>
          <a:stretch>
            <a:fillRect/>
          </a:stretch>
        </p:blipFill>
        <p:spPr>
          <a:xfrm>
            <a:off x="6673515" y="1258810"/>
            <a:ext cx="3825415" cy="2072532"/>
          </a:xfrm>
          <a:prstGeom prst="rect">
            <a:avLst/>
          </a:prstGeom>
        </p:spPr>
      </p:pic>
      <p:sp>
        <p:nvSpPr>
          <p:cNvPr id="3" name="Alatunnisteen paikkamerkki 2">
            <a:extLst>
              <a:ext uri="{FF2B5EF4-FFF2-40B4-BE49-F238E27FC236}">
                <a16:creationId xmlns:a16="http://schemas.microsoft.com/office/drawing/2014/main" id="{1DECB43A-41C8-53E2-7275-9B40C5905889}"/>
              </a:ext>
            </a:extLst>
          </p:cNvPr>
          <p:cNvSpPr>
            <a:spLocks noGrp="1"/>
          </p:cNvSpPr>
          <p:nvPr>
            <p:ph type="ftr" sz="quarter" idx="3"/>
          </p:nvPr>
        </p:nvSpPr>
        <p:spPr/>
        <p:txBody>
          <a:bodyPr/>
          <a:lstStyle/>
          <a:p>
            <a:r>
              <a:rPr lang="en-GB"/>
              <a:t>Industrial prefabrication</a:t>
            </a:r>
          </a:p>
        </p:txBody>
      </p:sp>
    </p:spTree>
    <p:extLst>
      <p:ext uri="{BB962C8B-B14F-4D97-AF65-F5344CB8AC3E}">
        <p14:creationId xmlns:p14="http://schemas.microsoft.com/office/powerpoint/2010/main" val="296601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F193F23-7455-9621-8939-BA9581197336}"/>
              </a:ext>
            </a:extLst>
          </p:cNvPr>
          <p:cNvSpPr>
            <a:spLocks noGrp="1"/>
          </p:cNvSpPr>
          <p:nvPr>
            <p:ph type="title"/>
          </p:nvPr>
        </p:nvSpPr>
        <p:spPr/>
        <p:txBody>
          <a:bodyPr/>
          <a:lstStyle/>
          <a:p>
            <a:r>
              <a:rPr lang="en-GB"/>
              <a:t>Overhang shapes</a:t>
            </a:r>
          </a:p>
        </p:txBody>
      </p:sp>
      <p:sp>
        <p:nvSpPr>
          <p:cNvPr id="8" name="Tekstin paikkamerkki 7">
            <a:extLst>
              <a:ext uri="{FF2B5EF4-FFF2-40B4-BE49-F238E27FC236}">
                <a16:creationId xmlns:a16="http://schemas.microsoft.com/office/drawing/2014/main" id="{5F541741-DD7E-4723-B988-DB31247E1D61}"/>
              </a:ext>
            </a:extLst>
          </p:cNvPr>
          <p:cNvSpPr>
            <a:spLocks noGrp="1"/>
          </p:cNvSpPr>
          <p:nvPr>
            <p:ph idx="1"/>
          </p:nvPr>
        </p:nvSpPr>
        <p:spPr>
          <a:xfrm>
            <a:off x="838200" y="1825625"/>
            <a:ext cx="5365376" cy="4351338"/>
          </a:xfrm>
        </p:spPr>
        <p:txBody>
          <a:bodyPr>
            <a:normAutofit/>
          </a:bodyPr>
          <a:lstStyle/>
          <a:p>
            <a:r>
              <a:rPr lang="en-GB" sz="2400"/>
              <a:t>There are two types of overhangs: open overhangs and boxed overhangs. </a:t>
            </a:r>
          </a:p>
          <a:p>
            <a:r>
              <a:rPr lang="en-GB" sz="2400"/>
              <a:t>The end of the overhang can be cut either rectangularly or vertically. </a:t>
            </a:r>
          </a:p>
          <a:p>
            <a:r>
              <a:rPr lang="en-GB"/>
              <a:t>The end may also be double cut.</a:t>
            </a:r>
          </a:p>
          <a:p>
            <a:endParaRPr lang="fi-FI" dirty="0"/>
          </a:p>
        </p:txBody>
      </p:sp>
      <p:sp>
        <p:nvSpPr>
          <p:cNvPr id="10" name="Dian numeron paikkamerkki 9">
            <a:extLst>
              <a:ext uri="{FF2B5EF4-FFF2-40B4-BE49-F238E27FC236}">
                <a16:creationId xmlns:a16="http://schemas.microsoft.com/office/drawing/2014/main" id="{7C32C25A-8519-4014-BA7F-C7675561D748}"/>
              </a:ext>
            </a:extLst>
          </p:cNvPr>
          <p:cNvSpPr>
            <a:spLocks noGrp="1"/>
          </p:cNvSpPr>
          <p:nvPr>
            <p:ph type="sldNum" sz="quarter" idx="4"/>
          </p:nvPr>
        </p:nvSpPr>
        <p:spPr/>
        <p:txBody>
          <a:bodyPr/>
          <a:lstStyle/>
          <a:p>
            <a:fld id="{B338A197-4EA2-4D23-935D-0DB0ED09FF0F}" type="slidenum">
              <a:rPr lang="fi-FI" smtClean="0"/>
              <a:pPr/>
              <a:t>9</a:t>
            </a:fld>
            <a:endParaRPr lang="fi-FI"/>
          </a:p>
        </p:txBody>
      </p:sp>
      <p:pic>
        <p:nvPicPr>
          <p:cNvPr id="7" name="Kuva 6">
            <a:extLst>
              <a:ext uri="{FF2B5EF4-FFF2-40B4-BE49-F238E27FC236}">
                <a16:creationId xmlns:a16="http://schemas.microsoft.com/office/drawing/2014/main" id="{52C3C2C1-3B1C-4DD0-A01B-58688D8322D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546487" y="1410963"/>
            <a:ext cx="4819902" cy="4124981"/>
          </a:xfrm>
          <a:prstGeom prst="rect">
            <a:avLst/>
          </a:prstGeom>
        </p:spPr>
      </p:pic>
      <p:sp>
        <p:nvSpPr>
          <p:cNvPr id="2" name="Alatunnisteen paikkamerkki 1">
            <a:extLst>
              <a:ext uri="{FF2B5EF4-FFF2-40B4-BE49-F238E27FC236}">
                <a16:creationId xmlns:a16="http://schemas.microsoft.com/office/drawing/2014/main" id="{CC99FE04-315E-A9B5-3969-2345152FA495}"/>
              </a:ext>
            </a:extLst>
          </p:cNvPr>
          <p:cNvSpPr>
            <a:spLocks noGrp="1"/>
          </p:cNvSpPr>
          <p:nvPr>
            <p:ph type="ftr" sz="quarter" idx="3"/>
          </p:nvPr>
        </p:nvSpPr>
        <p:spPr/>
        <p:txBody>
          <a:bodyPr/>
          <a:lstStyle/>
          <a:p>
            <a:r>
              <a:rPr lang="en-GB"/>
              <a:t>Industrial prefabrication</a:t>
            </a:r>
          </a:p>
        </p:txBody>
      </p:sp>
      <p:sp>
        <p:nvSpPr>
          <p:cNvPr id="9" name="Alatunnisteen paikkamerkki 2">
            <a:extLst>
              <a:ext uri="{FF2B5EF4-FFF2-40B4-BE49-F238E27FC236}">
                <a16:creationId xmlns:a16="http://schemas.microsoft.com/office/drawing/2014/main" id="{FCC959EF-DC48-D6FD-8736-9ED2BF9B9190}"/>
              </a:ext>
            </a:extLst>
          </p:cNvPr>
          <p:cNvSpPr txBox="1">
            <a:spLocks/>
          </p:cNvSpPr>
          <p:nvPr/>
        </p:nvSpPr>
        <p:spPr>
          <a:xfrm>
            <a:off x="6537608" y="1374981"/>
            <a:ext cx="2109241"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300">
                <a:solidFill>
                  <a:srgbClr val="000000"/>
                </a:solidFill>
                <a:latin typeface="Arial" panose="020B0604020202020204" pitchFamily="34" charset="0"/>
                <a:cs typeface="Arial" panose="020B0604020202020204" pitchFamily="34" charset="0"/>
              </a:rPr>
              <a:t>open overhang</a:t>
            </a:r>
          </a:p>
        </p:txBody>
      </p:sp>
      <p:sp>
        <p:nvSpPr>
          <p:cNvPr id="11" name="Alatunnisteen paikkamerkki 2">
            <a:extLst>
              <a:ext uri="{FF2B5EF4-FFF2-40B4-BE49-F238E27FC236}">
                <a16:creationId xmlns:a16="http://schemas.microsoft.com/office/drawing/2014/main" id="{FCC959EF-DC48-D6FD-8736-9ED2BF9B9190}"/>
              </a:ext>
            </a:extLst>
          </p:cNvPr>
          <p:cNvSpPr txBox="1">
            <a:spLocks/>
          </p:cNvSpPr>
          <p:nvPr/>
        </p:nvSpPr>
        <p:spPr>
          <a:xfrm>
            <a:off x="9227542" y="1393031"/>
            <a:ext cx="265078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300">
                <a:solidFill>
                  <a:srgbClr val="000000"/>
                </a:solidFill>
                <a:latin typeface="Arial" panose="020B0604020202020204" pitchFamily="34" charset="0"/>
                <a:cs typeface="Arial" panose="020B0604020202020204" pitchFamily="34" charset="0"/>
              </a:rPr>
              <a:t>square cut</a:t>
            </a:r>
          </a:p>
        </p:txBody>
      </p:sp>
      <p:sp>
        <p:nvSpPr>
          <p:cNvPr id="12" name="Alatunnisteen paikkamerkki 2">
            <a:extLst>
              <a:ext uri="{FF2B5EF4-FFF2-40B4-BE49-F238E27FC236}">
                <a16:creationId xmlns:a16="http://schemas.microsoft.com/office/drawing/2014/main" id="{FCC959EF-DC48-D6FD-8736-9ED2BF9B9190}"/>
              </a:ext>
            </a:extLst>
          </p:cNvPr>
          <p:cNvSpPr txBox="1">
            <a:spLocks/>
          </p:cNvSpPr>
          <p:nvPr/>
        </p:nvSpPr>
        <p:spPr>
          <a:xfrm>
            <a:off x="6537607" y="3676070"/>
            <a:ext cx="2109241"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300">
                <a:solidFill>
                  <a:srgbClr val="000000"/>
                </a:solidFill>
                <a:latin typeface="Arial" panose="020B0604020202020204" pitchFamily="34" charset="0"/>
                <a:cs typeface="Arial" panose="020B0604020202020204" pitchFamily="34" charset="0"/>
              </a:rPr>
              <a:t>boxed overhang</a:t>
            </a:r>
          </a:p>
        </p:txBody>
      </p:sp>
      <p:sp>
        <p:nvSpPr>
          <p:cNvPr id="13" name="Alatunnisteen paikkamerkki 2">
            <a:extLst>
              <a:ext uri="{FF2B5EF4-FFF2-40B4-BE49-F238E27FC236}">
                <a16:creationId xmlns:a16="http://schemas.microsoft.com/office/drawing/2014/main" id="{FCC959EF-DC48-D6FD-8736-9ED2BF9B9190}"/>
              </a:ext>
            </a:extLst>
          </p:cNvPr>
          <p:cNvSpPr txBox="1">
            <a:spLocks/>
          </p:cNvSpPr>
          <p:nvPr/>
        </p:nvSpPr>
        <p:spPr>
          <a:xfrm>
            <a:off x="9227542" y="4253120"/>
            <a:ext cx="265078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300">
                <a:solidFill>
                  <a:srgbClr val="000000"/>
                </a:solidFill>
                <a:latin typeface="Arial" panose="020B0604020202020204" pitchFamily="34" charset="0"/>
                <a:cs typeface="Arial" panose="020B0604020202020204" pitchFamily="34" charset="0"/>
              </a:rPr>
              <a:t>double cut</a:t>
            </a:r>
          </a:p>
        </p:txBody>
      </p:sp>
      <p:sp>
        <p:nvSpPr>
          <p:cNvPr id="14" name="Alatunnisteen paikkamerkki 2">
            <a:extLst>
              <a:ext uri="{FF2B5EF4-FFF2-40B4-BE49-F238E27FC236}">
                <a16:creationId xmlns:a16="http://schemas.microsoft.com/office/drawing/2014/main" id="{FCC959EF-DC48-D6FD-8736-9ED2BF9B9190}"/>
              </a:ext>
            </a:extLst>
          </p:cNvPr>
          <p:cNvSpPr txBox="1">
            <a:spLocks/>
          </p:cNvSpPr>
          <p:nvPr/>
        </p:nvSpPr>
        <p:spPr>
          <a:xfrm>
            <a:off x="9227542" y="2876944"/>
            <a:ext cx="265078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300">
                <a:solidFill>
                  <a:srgbClr val="000000"/>
                </a:solidFill>
                <a:latin typeface="Arial" panose="020B0604020202020204" pitchFamily="34" charset="0"/>
                <a:cs typeface="Arial" panose="020B0604020202020204" pitchFamily="34" charset="0"/>
              </a:rPr>
              <a:t>plumb cut</a:t>
            </a:r>
          </a:p>
        </p:txBody>
      </p:sp>
    </p:spTree>
    <p:extLst>
      <p:ext uri="{BB962C8B-B14F-4D97-AF65-F5344CB8AC3E}">
        <p14:creationId xmlns:p14="http://schemas.microsoft.com/office/powerpoint/2010/main" val="3059842562"/>
      </p:ext>
    </p:extLst>
  </p:cSld>
  <p:clrMapOvr>
    <a:masterClrMapping/>
  </p:clrMapOvr>
</p:sld>
</file>

<file path=ppt/theme/theme1.xml><?xml version="1.0" encoding="utf-8"?>
<a:theme xmlns:a="http://schemas.openxmlformats.org/drawingml/2006/main"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E05F82-0E33-4891-B5A1-A24B4B333825}">
  <ds:schemaRefs>
    <ds:schemaRef ds:uri="http://schemas.microsoft.com/office/infopath/2007/PartnerControls"/>
    <ds:schemaRef ds:uri="http://schemas.microsoft.com/office/2006/metadata/properties"/>
    <ds:schemaRef ds:uri="http://purl.org/dc/terms/"/>
    <ds:schemaRef ds:uri="0e53057a-6c58-4d42-a4fa-c0298214ea26"/>
    <ds:schemaRef ds:uri="http://schemas.microsoft.com/office/2006/documentManagement/types"/>
    <ds:schemaRef ds:uri="http://schemas.openxmlformats.org/package/2006/metadata/core-properties"/>
    <ds:schemaRef ds:uri="http://purl.org/dc/elements/1.1/"/>
    <ds:schemaRef ds:uri="93e2402c-36e9-4cdd-8de8-0cb185c44caf"/>
    <ds:schemaRef ds:uri="http://www.w3.org/XML/1998/namespace"/>
    <ds:schemaRef ds:uri="http://purl.org/dc/dcmitype/"/>
  </ds:schemaRefs>
</ds:datastoreItem>
</file>

<file path=customXml/itemProps2.xml><?xml version="1.0" encoding="utf-8"?>
<ds:datastoreItem xmlns:ds="http://schemas.openxmlformats.org/officeDocument/2006/customXml" ds:itemID="{C109304B-B091-4694-BECD-82F31CC16069}">
  <ds:schemaRefs>
    <ds:schemaRef ds:uri="http://schemas.microsoft.com/sharepoint/v3/contenttype/forms"/>
  </ds:schemaRefs>
</ds:datastoreItem>
</file>

<file path=customXml/itemProps3.xml><?xml version="1.0" encoding="utf-8"?>
<ds:datastoreItem xmlns:ds="http://schemas.openxmlformats.org/officeDocument/2006/customXml" ds:itemID="{12E2463B-3016-47AE-BB30-F9D23FEC9796}"/>
</file>

<file path=docProps/app.xml><?xml version="1.0" encoding="utf-8"?>
<Properties xmlns="http://schemas.openxmlformats.org/officeDocument/2006/extended-properties" xmlns:vt="http://schemas.openxmlformats.org/officeDocument/2006/docPropsVTypes">
  <TotalTime>348</TotalTime>
  <Words>1868</Words>
  <Application>Microsoft Office PowerPoint</Application>
  <PresentationFormat>Laajakuva</PresentationFormat>
  <Paragraphs>206</Paragraphs>
  <Slides>32</Slides>
  <Notes>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32</vt:i4>
      </vt:variant>
    </vt:vector>
  </HeadingPairs>
  <TitlesOfParts>
    <vt:vector size="37" baseType="lpstr">
      <vt:lpstr>Arial</vt:lpstr>
      <vt:lpstr>Arial Narrow</vt:lpstr>
      <vt:lpstr>Calibri</vt:lpstr>
      <vt:lpstr>Calibri Light</vt:lpstr>
      <vt:lpstr>Office-teema</vt:lpstr>
      <vt:lpstr>Industrial wood construction</vt:lpstr>
      <vt:lpstr>PowerPoint-esitys</vt:lpstr>
      <vt:lpstr>Manufacture of nail plate structures</vt:lpstr>
      <vt:lpstr>PowerPoint-esitys</vt:lpstr>
      <vt:lpstr>Features of nail plate structures</vt:lpstr>
      <vt:lpstr>Nail plate structure / NR structure</vt:lpstr>
      <vt:lpstr>Truss parts</vt:lpstr>
      <vt:lpstr>Roof slope</vt:lpstr>
      <vt:lpstr>Overhang shapes</vt:lpstr>
      <vt:lpstr>Designing nail plate structures</vt:lpstr>
      <vt:lpstr>Truss plan</vt:lpstr>
      <vt:lpstr>Lateral support of a nail plate structure</vt:lpstr>
      <vt:lpstr>Nail plate truss types</vt:lpstr>
      <vt:lpstr>Ridge truss</vt:lpstr>
      <vt:lpstr>Scissors truss</vt:lpstr>
      <vt:lpstr>Attic frame truss (for storage)</vt:lpstr>
      <vt:lpstr>Attic frame truss</vt:lpstr>
      <vt:lpstr>Mansard truss</vt:lpstr>
      <vt:lpstr>Beam truss</vt:lpstr>
      <vt:lpstr>Single-pitch truss</vt:lpstr>
      <vt:lpstr>Built-up beam</vt:lpstr>
      <vt:lpstr>Joist</vt:lpstr>
      <vt:lpstr>Dual-shed roof trusses</vt:lpstr>
      <vt:lpstr>Two-span truss</vt:lpstr>
      <vt:lpstr>Fire-safe truss</vt:lpstr>
      <vt:lpstr>Manufacture of nail plate structures</vt:lpstr>
      <vt:lpstr>Manufacture of a nail plate structure</vt:lpstr>
      <vt:lpstr>Manufacture of a nail plate structure</vt:lpstr>
      <vt:lpstr>Manufacture of a nail plate structure</vt:lpstr>
      <vt:lpstr>Transportation and storage of nail plate structures</vt:lpstr>
      <vt:lpstr>Transportation and storage of nail plate structures</vt:lpstr>
      <vt:lpstr>Transportation and storage of nail plate structures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atte Kalke</dc:creator>
  <cp:lastModifiedBy>Taimi Mikkola</cp:lastModifiedBy>
  <cp:revision>54</cp:revision>
  <dcterms:created xsi:type="dcterms:W3CDTF">2021-05-03T10:20:21Z</dcterms:created>
  <dcterms:modified xsi:type="dcterms:W3CDTF">2024-09-12T07:50:21Z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0x010100234099FDC849BF42B9A9874AAD308C6B</vt:lpwstr>
  </property>
</Properties>
</file>