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2"/>
  </p:notesMasterIdLst>
  <p:handoutMasterIdLst>
    <p:handoutMasterId r:id="rId43"/>
  </p:handoutMasterIdLst>
  <p:sldIdLst>
    <p:sldId id="613" r:id="rId5"/>
    <p:sldId id="614" r:id="rId6"/>
    <p:sldId id="256" r:id="rId7"/>
    <p:sldId id="615" r:id="rId8"/>
    <p:sldId id="299" r:id="rId9"/>
    <p:sldId id="259" r:id="rId10"/>
    <p:sldId id="289" r:id="rId11"/>
    <p:sldId id="301" r:id="rId12"/>
    <p:sldId id="290" r:id="rId13"/>
    <p:sldId id="263" r:id="rId14"/>
    <p:sldId id="291" r:id="rId15"/>
    <p:sldId id="302" r:id="rId16"/>
    <p:sldId id="292" r:id="rId17"/>
    <p:sldId id="303" r:id="rId18"/>
    <p:sldId id="293" r:id="rId19"/>
    <p:sldId id="300" r:id="rId20"/>
    <p:sldId id="294" r:id="rId21"/>
    <p:sldId id="295" r:id="rId22"/>
    <p:sldId id="322" r:id="rId23"/>
    <p:sldId id="296" r:id="rId24"/>
    <p:sldId id="305" r:id="rId25"/>
    <p:sldId id="306" r:id="rId26"/>
    <p:sldId id="307" r:id="rId27"/>
    <p:sldId id="308" r:id="rId28"/>
    <p:sldId id="311" r:id="rId29"/>
    <p:sldId id="309" r:id="rId30"/>
    <p:sldId id="310" r:id="rId31"/>
    <p:sldId id="312" r:id="rId32"/>
    <p:sldId id="314" r:id="rId33"/>
    <p:sldId id="316" r:id="rId34"/>
    <p:sldId id="318" r:id="rId35"/>
    <p:sldId id="319" r:id="rId36"/>
    <p:sldId id="320" r:id="rId37"/>
    <p:sldId id="321" r:id="rId38"/>
    <p:sldId id="313" r:id="rId39"/>
    <p:sldId id="317" r:id="rId40"/>
    <p:sldId id="315" r:id="rId4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795AC-D1C8-4D5A-9822-BF50C2EA78E8}" v="10" dt="2022-06-20T12:27:14.62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5" autoAdjust="0"/>
    <p:restoredTop sz="94660"/>
  </p:normalViewPr>
  <p:slideViewPr>
    <p:cSldViewPr snapToGrid="0">
      <p:cViewPr varScale="1">
        <p:scale>
          <a:sx n="64" d="100"/>
          <a:sy n="64" d="100"/>
        </p:scale>
        <p:origin x="64" y="80"/>
      </p:cViewPr>
      <p:guideLst/>
    </p:cSldViewPr>
  </p:slideViewPr>
  <p:notesTextViewPr>
    <p:cViewPr>
      <p:scale>
        <a:sx n="1" d="1"/>
        <a:sy n="1" d="1"/>
      </p:scale>
      <p:origin x="0" y="0"/>
    </p:cViewPr>
  </p:notesTextViewPr>
  <p:notesViewPr>
    <p:cSldViewPr snapToGrid="0">
      <p:cViewPr varScale="1">
        <p:scale>
          <a:sx n="90" d="100"/>
          <a:sy n="90" d="100"/>
        </p:scale>
        <p:origin x="420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0489765-C3E2-4CB7-B84D-62CF613C36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3FC0F54-AC4C-412C-881B-280C57D7F7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EEA080-1C04-4D49-9169-DE53E8619FEC}" type="datetimeFigureOut">
              <a:rPr lang="fi-FI" smtClean="0"/>
              <a:t>12.9.2024</a:t>
            </a:fld>
            <a:endParaRPr lang="fi-FI"/>
          </a:p>
        </p:txBody>
      </p:sp>
      <p:sp>
        <p:nvSpPr>
          <p:cNvPr id="4" name="Alatunnisteen paikkamerkki 3">
            <a:extLst>
              <a:ext uri="{FF2B5EF4-FFF2-40B4-BE49-F238E27FC236}">
                <a16:creationId xmlns:a16="http://schemas.microsoft.com/office/drawing/2014/main" id="{99E0362F-CB3A-4774-B2D6-7578853360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67E363F0-F99E-432A-8847-8DBA923B7F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2DFC3-AE31-4F42-9C5D-03354C3C795D}" type="slidenum">
              <a:rPr lang="fi-FI" smtClean="0"/>
              <a:t>‹#›</a:t>
            </a:fld>
            <a:endParaRPr lang="fi-FI"/>
          </a:p>
        </p:txBody>
      </p:sp>
    </p:spTree>
    <p:extLst>
      <p:ext uri="{BB962C8B-B14F-4D97-AF65-F5344CB8AC3E}">
        <p14:creationId xmlns:p14="http://schemas.microsoft.com/office/powerpoint/2010/main" val="381352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F00A7-F681-42B1-969F-0E5F86B66BBE}" type="datetimeFigureOut">
              <a:rPr lang="fi-FI" smtClean="0"/>
              <a:t>12.9.2024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328E5-66FA-4DD6-A089-E9039BCA9F63}" type="slidenum">
              <a:rPr lang="fi-FI" smtClean="0"/>
              <a:t>‹#›</a:t>
            </a:fld>
            <a:endParaRPr lang="fi-FI"/>
          </a:p>
        </p:txBody>
      </p:sp>
    </p:spTree>
    <p:extLst>
      <p:ext uri="{BB962C8B-B14F-4D97-AF65-F5344CB8AC3E}">
        <p14:creationId xmlns:p14="http://schemas.microsoft.com/office/powerpoint/2010/main" val="1049310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a:t>
            </a:fld>
            <a:endParaRPr lang="fi-FI" dirty="0"/>
          </a:p>
        </p:txBody>
      </p:sp>
    </p:spTree>
    <p:extLst>
      <p:ext uri="{BB962C8B-B14F-4D97-AF65-F5344CB8AC3E}">
        <p14:creationId xmlns:p14="http://schemas.microsoft.com/office/powerpoint/2010/main" val="3390970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F2A059D-C586-417B-8831-0D0DFF7C95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Otsikko 1">
            <a:extLst>
              <a:ext uri="{FF2B5EF4-FFF2-40B4-BE49-F238E27FC236}">
                <a16:creationId xmlns:a16="http://schemas.microsoft.com/office/drawing/2014/main" id="{6A94CFCD-D8C0-4AE5-9A4C-6FE52079574E}"/>
              </a:ext>
            </a:extLst>
          </p:cNvPr>
          <p:cNvSpPr>
            <a:spLocks noGrp="1"/>
          </p:cNvSpPr>
          <p:nvPr>
            <p:ph type="ctrTitle"/>
          </p:nvPr>
        </p:nvSpPr>
        <p:spPr>
          <a:xfrm>
            <a:off x="1524000" y="1527477"/>
            <a:ext cx="9144000" cy="2387600"/>
          </a:xfrm>
        </p:spPr>
        <p:txBody>
          <a:bodyPr anchor="b"/>
          <a:lstStyle>
            <a:lvl1pPr algn="ctr">
              <a:defRPr sz="6000" b="1">
                <a:solidFill>
                  <a:schemeClr val="bg1">
                    <a:lumMod val="95000"/>
                  </a:schemeClr>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A727E47-A531-437C-8191-1722EA7805B9}"/>
              </a:ext>
            </a:extLst>
          </p:cNvPr>
          <p:cNvSpPr>
            <a:spLocks noGrp="1"/>
          </p:cNvSpPr>
          <p:nvPr>
            <p:ph type="subTitle" idx="1"/>
          </p:nvPr>
        </p:nvSpPr>
        <p:spPr>
          <a:xfrm>
            <a:off x="1524000" y="4007152"/>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53306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4ABB6E6-80E7-4795-8FB7-A45506C01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72"/>
            <a:ext cx="12190800" cy="6858669"/>
          </a:xfrm>
          <a:prstGeom prst="rect">
            <a:avLst/>
          </a:prstGeom>
        </p:spPr>
      </p:pic>
      <p:sp>
        <p:nvSpPr>
          <p:cNvPr id="13" name="Otsikko 1">
            <a:extLst>
              <a:ext uri="{FF2B5EF4-FFF2-40B4-BE49-F238E27FC236}">
                <a16:creationId xmlns:a16="http://schemas.microsoft.com/office/drawing/2014/main" id="{7EFAA9E4-7BF1-498D-A750-C2486ADE7117}"/>
              </a:ext>
            </a:extLst>
          </p:cNvPr>
          <p:cNvSpPr>
            <a:spLocks noGrp="1"/>
          </p:cNvSpPr>
          <p:nvPr>
            <p:ph type="title"/>
          </p:nvPr>
        </p:nvSpPr>
        <p:spPr>
          <a:xfrm>
            <a:off x="919223" y="2268899"/>
            <a:ext cx="4023167" cy="2320202"/>
          </a:xfrm>
        </p:spPr>
        <p:txBody>
          <a:bodyPr/>
          <a:lstStyle/>
          <a:p>
            <a:r>
              <a:rPr lang="fi-FI"/>
              <a:t>Muokkaa ots. perustyyl. napsautt.</a:t>
            </a:r>
          </a:p>
        </p:txBody>
      </p:sp>
      <p:sp>
        <p:nvSpPr>
          <p:cNvPr id="14" name="Sisällön paikkamerkki 2">
            <a:extLst>
              <a:ext uri="{FF2B5EF4-FFF2-40B4-BE49-F238E27FC236}">
                <a16:creationId xmlns:a16="http://schemas.microsoft.com/office/drawing/2014/main" id="{789F871C-5B32-4176-87E9-0EA8F2E332B3}"/>
              </a:ext>
            </a:extLst>
          </p:cNvPr>
          <p:cNvSpPr>
            <a:spLocks noGrp="1"/>
          </p:cNvSpPr>
          <p:nvPr>
            <p:ph idx="1"/>
          </p:nvPr>
        </p:nvSpPr>
        <p:spPr>
          <a:xfrm>
            <a:off x="6096000" y="853352"/>
            <a:ext cx="5791200" cy="5130759"/>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Dian numeron paikkamerkki 5">
            <a:extLst>
              <a:ext uri="{FF2B5EF4-FFF2-40B4-BE49-F238E27FC236}">
                <a16:creationId xmlns:a16="http://schemas.microsoft.com/office/drawing/2014/main" id="{0CA858E3-9A41-42CA-AF6F-8BFE425C7DD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65CAA36D-5BE1-48E7-A2CD-96DE10616D4D}"/>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91492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F7A83F2-C17F-4AFA-A8EA-D2171A420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69"/>
            <a:ext cx="12190800" cy="6858669"/>
          </a:xfrm>
          <a:prstGeom prst="rect">
            <a:avLst/>
          </a:prstGeom>
        </p:spPr>
      </p:pic>
      <p:sp>
        <p:nvSpPr>
          <p:cNvPr id="3" name="Otsikko 1">
            <a:extLst>
              <a:ext uri="{FF2B5EF4-FFF2-40B4-BE49-F238E27FC236}">
                <a16:creationId xmlns:a16="http://schemas.microsoft.com/office/drawing/2014/main" id="{BF6216C1-3290-4DC7-B9B6-C29671B8BAC6}"/>
              </a:ext>
            </a:extLst>
          </p:cNvPr>
          <p:cNvSpPr>
            <a:spLocks noGrp="1"/>
          </p:cNvSpPr>
          <p:nvPr>
            <p:ph type="title" hasCustomPrompt="1"/>
          </p:nvPr>
        </p:nvSpPr>
        <p:spPr>
          <a:xfrm>
            <a:off x="352064" y="2662439"/>
            <a:ext cx="11465688" cy="1261379"/>
          </a:xfrm>
        </p:spPr>
        <p:txBody>
          <a:bodyPr/>
          <a:lstStyle>
            <a:lvl1pPr algn="ctr">
              <a:defRPr/>
            </a:lvl1pPr>
          </a:lstStyle>
          <a:p>
            <a:r>
              <a:rPr lang="fi-FI" dirty="0"/>
              <a:t>Kiitos!</a:t>
            </a:r>
          </a:p>
        </p:txBody>
      </p:sp>
      <p:sp>
        <p:nvSpPr>
          <p:cNvPr id="4" name="Tekstin paikkamerkki 3">
            <a:extLst>
              <a:ext uri="{FF2B5EF4-FFF2-40B4-BE49-F238E27FC236}">
                <a16:creationId xmlns:a16="http://schemas.microsoft.com/office/drawing/2014/main" id="{66470317-F7CE-4B32-BC8A-5191CE9B4325}"/>
              </a:ext>
            </a:extLst>
          </p:cNvPr>
          <p:cNvSpPr>
            <a:spLocks noGrp="1"/>
          </p:cNvSpPr>
          <p:nvPr>
            <p:ph type="body" sz="half" idx="2"/>
          </p:nvPr>
        </p:nvSpPr>
        <p:spPr>
          <a:xfrm>
            <a:off x="645069" y="5288163"/>
            <a:ext cx="7609730" cy="732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004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CE2D92E-2F5F-4B50-806A-483303F92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9" y="-669"/>
            <a:ext cx="12190800" cy="6858668"/>
          </a:xfrm>
          <a:prstGeom prst="rect">
            <a:avLst/>
          </a:prstGeom>
        </p:spPr>
      </p:pic>
      <p:sp>
        <p:nvSpPr>
          <p:cNvPr id="9" name="Otsikko 1">
            <a:extLst>
              <a:ext uri="{FF2B5EF4-FFF2-40B4-BE49-F238E27FC236}">
                <a16:creationId xmlns:a16="http://schemas.microsoft.com/office/drawing/2014/main" id="{0CF2A160-ECA0-4F94-88E0-76860DE317C0}"/>
              </a:ext>
            </a:extLst>
          </p:cNvPr>
          <p:cNvSpPr>
            <a:spLocks noGrp="1"/>
          </p:cNvSpPr>
          <p:nvPr>
            <p:ph type="title" hasCustomPrompt="1"/>
          </p:nvPr>
        </p:nvSpPr>
        <p:spPr>
          <a:xfrm>
            <a:off x="347253" y="1073426"/>
            <a:ext cx="11497493" cy="1375575"/>
          </a:xfrm>
        </p:spPr>
        <p:txBody>
          <a:bodyPr>
            <a:normAutofit/>
          </a:bodyPr>
          <a:lstStyle>
            <a:lvl1pPr algn="ctr">
              <a:defRPr sz="4000"/>
            </a:lvl1pPr>
          </a:lstStyle>
          <a:p>
            <a:r>
              <a:rPr lang="fi-FI" dirty="0"/>
              <a:t>Värikoodit</a:t>
            </a:r>
          </a:p>
        </p:txBody>
      </p:sp>
    </p:spTree>
    <p:extLst>
      <p:ext uri="{BB962C8B-B14F-4D97-AF65-F5344CB8AC3E}">
        <p14:creationId xmlns:p14="http://schemas.microsoft.com/office/powerpoint/2010/main" val="236719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6400571-BECA-44B4-8686-44F32B8A6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8"/>
          </a:xfrm>
          <a:prstGeom prst="rect">
            <a:avLst/>
          </a:prstGeom>
        </p:spPr>
      </p:pic>
      <p:sp>
        <p:nvSpPr>
          <p:cNvPr id="7" name="Otsikko 1">
            <a:extLst>
              <a:ext uri="{FF2B5EF4-FFF2-40B4-BE49-F238E27FC236}">
                <a16:creationId xmlns:a16="http://schemas.microsoft.com/office/drawing/2014/main" id="{09AECF0B-3C84-48E1-8D64-C70074B06507}"/>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lisäät juoksevan otsikon</a:t>
            </a:r>
          </a:p>
        </p:txBody>
      </p:sp>
      <p:sp>
        <p:nvSpPr>
          <p:cNvPr id="10" name="Tekstiruutu 9">
            <a:extLst>
              <a:ext uri="{FF2B5EF4-FFF2-40B4-BE49-F238E27FC236}">
                <a16:creationId xmlns:a16="http://schemas.microsoft.com/office/drawing/2014/main" id="{DAAC86D1-9FFA-4ABA-A3E4-EB6CFBEDCB4A}"/>
              </a:ext>
            </a:extLst>
          </p:cNvPr>
          <p:cNvSpPr txBox="1"/>
          <p:nvPr userDrawn="1"/>
        </p:nvSpPr>
        <p:spPr>
          <a:xfrm>
            <a:off x="6466399" y="2677804"/>
            <a:ext cx="6094674" cy="369332"/>
          </a:xfrm>
          <a:prstGeom prst="rect">
            <a:avLst/>
          </a:prstGeom>
          <a:noFill/>
        </p:spPr>
        <p:txBody>
          <a:bodyPr wrap="square">
            <a:spAutoFit/>
          </a:bodyPr>
          <a:lstStyle/>
          <a:p>
            <a:pPr lvl="0"/>
            <a:r>
              <a:rPr lang="fi-FI" dirty="0"/>
              <a:t>Valitse ylävalikosta ”Lisää” -&gt; ”Ylä- ja alatunniste”</a:t>
            </a:r>
          </a:p>
        </p:txBody>
      </p:sp>
      <p:sp>
        <p:nvSpPr>
          <p:cNvPr id="11" name="Tekstiruutu 10">
            <a:extLst>
              <a:ext uri="{FF2B5EF4-FFF2-40B4-BE49-F238E27FC236}">
                <a16:creationId xmlns:a16="http://schemas.microsoft.com/office/drawing/2014/main" id="{665134CF-E4EB-4F40-BECF-764969EE4026}"/>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avautuvasta valikosta alatunniste-kohtaa.</a:t>
            </a:r>
          </a:p>
          <a:p>
            <a:pPr marL="285750" lvl="0" indent="-285750">
              <a:buFont typeface="Arial" panose="020B0604020202020204" pitchFamily="34" charset="0"/>
              <a:buChar char="•"/>
            </a:pPr>
            <a:r>
              <a:rPr lang="fi-FI" dirty="0"/>
              <a:t>Kirjoita kenttään esityksen otsikko</a:t>
            </a:r>
          </a:p>
          <a:p>
            <a:pPr marL="285750" lvl="0" indent="-285750">
              <a:buFont typeface="Arial" panose="020B0604020202020204" pitchFamily="34" charset="0"/>
              <a:buChar char="•"/>
            </a:pPr>
            <a:r>
              <a:rPr lang="fi-FI" dirty="0"/>
              <a:t>Klikkaa lopuksi ”Käytä kaikissa”.</a:t>
            </a:r>
          </a:p>
        </p:txBody>
      </p:sp>
    </p:spTree>
    <p:extLst>
      <p:ext uri="{BB962C8B-B14F-4D97-AF65-F5344CB8AC3E}">
        <p14:creationId xmlns:p14="http://schemas.microsoft.com/office/powerpoint/2010/main" val="294747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9B8E77C-53BE-4B03-87E5-CDB79B9782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7"/>
          </a:xfrm>
          <a:prstGeom prst="rect">
            <a:avLst/>
          </a:prstGeom>
        </p:spPr>
      </p:pic>
      <p:sp>
        <p:nvSpPr>
          <p:cNvPr id="5" name="Otsikko 1">
            <a:extLst>
              <a:ext uri="{FF2B5EF4-FFF2-40B4-BE49-F238E27FC236}">
                <a16:creationId xmlns:a16="http://schemas.microsoft.com/office/drawing/2014/main" id="{E4686C9F-28C4-4048-8CE1-A93B9FEB68B9}"/>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valitset haluamasi diapohjan</a:t>
            </a:r>
          </a:p>
        </p:txBody>
      </p:sp>
      <p:sp>
        <p:nvSpPr>
          <p:cNvPr id="7" name="Tekstiruutu 6">
            <a:extLst>
              <a:ext uri="{FF2B5EF4-FFF2-40B4-BE49-F238E27FC236}">
                <a16:creationId xmlns:a16="http://schemas.microsoft.com/office/drawing/2014/main" id="{620D10FC-B4BD-4EEB-9676-4991423D75C3}"/>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t>
            </a:r>
            <a:r>
              <a:rPr lang="fi-FI" dirty="0" err="1"/>
              <a:t>haluaamasi</a:t>
            </a:r>
            <a:r>
              <a:rPr lang="fi-FI" dirty="0"/>
              <a:t> diaa hiiren oikealla näppäimellä</a:t>
            </a:r>
          </a:p>
          <a:p>
            <a:pPr marL="285750" lvl="0" indent="-285750">
              <a:buFont typeface="Arial" panose="020B0604020202020204" pitchFamily="34" charset="0"/>
              <a:buChar char="•"/>
            </a:pPr>
            <a:r>
              <a:rPr lang="fi-FI" dirty="0"/>
              <a:t>Valitse </a:t>
            </a:r>
            <a:r>
              <a:rPr lang="fi-FI" dirty="0" err="1"/>
              <a:t>valikosto</a:t>
            </a:r>
            <a:r>
              <a:rPr lang="fi-FI" dirty="0"/>
              <a:t> ”Asettelu”</a:t>
            </a:r>
          </a:p>
          <a:p>
            <a:pPr marL="285750" lvl="0" indent="-285750">
              <a:buFont typeface="Arial" panose="020B0604020202020204" pitchFamily="34" charset="0"/>
              <a:buChar char="•"/>
            </a:pPr>
            <a:r>
              <a:rPr lang="fi-FI" dirty="0"/>
              <a:t>Valitse haluamasi diapohja</a:t>
            </a:r>
          </a:p>
        </p:txBody>
      </p:sp>
    </p:spTree>
    <p:extLst>
      <p:ext uri="{BB962C8B-B14F-4D97-AF65-F5344CB8AC3E}">
        <p14:creationId xmlns:p14="http://schemas.microsoft.com/office/powerpoint/2010/main" val="389933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Teollinen esivalmistaminen</a:t>
            </a:r>
            <a:endParaRP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58696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364444A-81A7-46A1-8DCD-455F63D35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 name="Otsikko 1">
            <a:extLst>
              <a:ext uri="{FF2B5EF4-FFF2-40B4-BE49-F238E27FC236}">
                <a16:creationId xmlns:a16="http://schemas.microsoft.com/office/drawing/2014/main" id="{6AB345FF-E6C8-4EFA-9FCD-612F79EDC1D2}"/>
              </a:ext>
            </a:extLst>
          </p:cNvPr>
          <p:cNvSpPr>
            <a:spLocks noGrp="1"/>
          </p:cNvSpPr>
          <p:nvPr>
            <p:ph type="title"/>
          </p:nvPr>
        </p:nvSpPr>
        <p:spPr>
          <a:xfrm>
            <a:off x="325289" y="2672413"/>
            <a:ext cx="11553959" cy="1255532"/>
          </a:xfrm>
        </p:spPr>
        <p:txBody>
          <a:bodyPr/>
          <a:lstStyle>
            <a:lvl1pPr algn="ctr">
              <a:defRPr b="1">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8130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8F8489F7-2C61-4981-BABE-1BAB73518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2" cy="6858670"/>
          </a:xfrm>
          <a:prstGeom prst="rect">
            <a:avLst/>
          </a:prstGeom>
        </p:spPr>
      </p:pic>
      <p:sp>
        <p:nvSpPr>
          <p:cNvPr id="14" name="Tekstin paikkamerkki 2">
            <a:extLst>
              <a:ext uri="{FF2B5EF4-FFF2-40B4-BE49-F238E27FC236}">
                <a16:creationId xmlns:a16="http://schemas.microsoft.com/office/drawing/2014/main" id="{AC2777D5-7557-4052-9FE7-F6E167878EA3}"/>
              </a:ext>
            </a:extLst>
          </p:cNvPr>
          <p:cNvSpPr>
            <a:spLocks noGrp="1"/>
          </p:cNvSpPr>
          <p:nvPr>
            <p:ph type="body" idx="1" hasCustomPrompt="1"/>
          </p:nvPr>
        </p:nvSpPr>
        <p:spPr>
          <a:xfrm>
            <a:off x="1749365" y="963559"/>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Tekijät</a:t>
            </a:r>
          </a:p>
        </p:txBody>
      </p:sp>
      <p:sp>
        <p:nvSpPr>
          <p:cNvPr id="15" name="Sisällön paikkamerkki 3">
            <a:extLst>
              <a:ext uri="{FF2B5EF4-FFF2-40B4-BE49-F238E27FC236}">
                <a16:creationId xmlns:a16="http://schemas.microsoft.com/office/drawing/2014/main" id="{2F36C328-7FFC-4E11-A975-AE5BA565F34A}"/>
              </a:ext>
            </a:extLst>
          </p:cNvPr>
          <p:cNvSpPr>
            <a:spLocks noGrp="1"/>
          </p:cNvSpPr>
          <p:nvPr>
            <p:ph sz="half" idx="2"/>
          </p:nvPr>
        </p:nvSpPr>
        <p:spPr>
          <a:xfrm>
            <a:off x="805064" y="1706422"/>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5">
            <a:extLst>
              <a:ext uri="{FF2B5EF4-FFF2-40B4-BE49-F238E27FC236}">
                <a16:creationId xmlns:a16="http://schemas.microsoft.com/office/drawing/2014/main" id="{6199C634-53E2-4609-A047-4469D26FA235}"/>
              </a:ext>
            </a:extLst>
          </p:cNvPr>
          <p:cNvSpPr>
            <a:spLocks noGrp="1"/>
          </p:cNvSpPr>
          <p:nvPr>
            <p:ph sz="quarter" idx="4"/>
          </p:nvPr>
        </p:nvSpPr>
        <p:spPr>
          <a:xfrm>
            <a:off x="6485234" y="1706422"/>
            <a:ext cx="5183188" cy="3684588"/>
          </a:xfrm>
        </p:spPr>
        <p:txBody>
          <a:bodyPr/>
          <a:lstStyle>
            <a:lvl5pP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a:t>
            </a:r>
            <a:r>
              <a:rPr lang="fi-FI" dirty="0" err="1"/>
              <a:t>tasow</a:t>
            </a:r>
            <a:endParaRPr lang="fi-FI" dirty="0"/>
          </a:p>
        </p:txBody>
      </p:sp>
      <p:sp>
        <p:nvSpPr>
          <p:cNvPr id="18" name="Tekstin paikkamerkki 2">
            <a:extLst>
              <a:ext uri="{FF2B5EF4-FFF2-40B4-BE49-F238E27FC236}">
                <a16:creationId xmlns:a16="http://schemas.microsoft.com/office/drawing/2014/main" id="{07FEA2E7-46E0-4FBF-A265-4BF8327701EC}"/>
              </a:ext>
            </a:extLst>
          </p:cNvPr>
          <p:cNvSpPr>
            <a:spLocks noGrp="1"/>
          </p:cNvSpPr>
          <p:nvPr>
            <p:ph type="body" idx="10" hasCustomPrompt="1"/>
          </p:nvPr>
        </p:nvSpPr>
        <p:spPr>
          <a:xfrm>
            <a:off x="7457613" y="959551"/>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Lisätietoa</a:t>
            </a:r>
          </a:p>
        </p:txBody>
      </p:sp>
      <p:pic>
        <p:nvPicPr>
          <p:cNvPr id="3" name="Kuva 2">
            <a:extLst>
              <a:ext uri="{FF2B5EF4-FFF2-40B4-BE49-F238E27FC236}">
                <a16:creationId xmlns:a16="http://schemas.microsoft.com/office/drawing/2014/main" id="{B84FF529-9012-499B-BAEB-BA8742833EB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26130" y="5598342"/>
            <a:ext cx="1674832" cy="297367"/>
          </a:xfrm>
          <a:prstGeom prst="rect">
            <a:avLst/>
          </a:prstGeom>
        </p:spPr>
      </p:pic>
      <p:pic>
        <p:nvPicPr>
          <p:cNvPr id="6" name="Kuva 5" descr="Kuva, joka sisältää kohteen teksti, clipart-kuva&#10;&#10;Kuvaus luotu automaattisesti">
            <a:extLst>
              <a:ext uri="{FF2B5EF4-FFF2-40B4-BE49-F238E27FC236}">
                <a16:creationId xmlns:a16="http://schemas.microsoft.com/office/drawing/2014/main" id="{20D648A0-8630-4CD4-9C9B-5BBF409869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0942" y="5508229"/>
            <a:ext cx="387480" cy="387480"/>
          </a:xfrm>
          <a:prstGeom prst="rect">
            <a:avLst/>
          </a:prstGeom>
        </p:spPr>
      </p:pic>
      <p:sp>
        <p:nvSpPr>
          <p:cNvPr id="19" name="Dian numeron paikkamerkki 5">
            <a:extLst>
              <a:ext uri="{FF2B5EF4-FFF2-40B4-BE49-F238E27FC236}">
                <a16:creationId xmlns:a16="http://schemas.microsoft.com/office/drawing/2014/main" id="{7FFA6D06-1A67-4140-B430-D6EA905ED63A}"/>
              </a:ext>
            </a:extLst>
          </p:cNvPr>
          <p:cNvSpPr>
            <a:spLocks noGrp="1"/>
          </p:cNvSpPr>
          <p:nvPr>
            <p:ph type="sldNum" sz="quarter" idx="11"/>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23" name="Alatunnisteen paikkamerkki 4">
            <a:extLst>
              <a:ext uri="{FF2B5EF4-FFF2-40B4-BE49-F238E27FC236}">
                <a16:creationId xmlns:a16="http://schemas.microsoft.com/office/drawing/2014/main" id="{0FFF0871-DF73-4D8E-8F62-6ACBBC300C35}"/>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3855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3D379838-E477-4BD5-A3F3-E59CF427A06B}"/>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7" name="Sisällön paikkamerkki 2">
            <a:extLst>
              <a:ext uri="{FF2B5EF4-FFF2-40B4-BE49-F238E27FC236}">
                <a16:creationId xmlns:a16="http://schemas.microsoft.com/office/drawing/2014/main" id="{A3CE7D94-2E58-4994-ADBC-9E302C739CEF}"/>
              </a:ext>
            </a:extLst>
          </p:cNvPr>
          <p:cNvSpPr>
            <a:spLocks noGrp="1"/>
          </p:cNvSpPr>
          <p:nvPr>
            <p:ph idx="1"/>
          </p:nvPr>
        </p:nvSpPr>
        <p:spPr>
          <a:xfrm>
            <a:off x="838200" y="1825625"/>
            <a:ext cx="10515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Dian numeron paikkamerkki 5">
            <a:extLst>
              <a:ext uri="{FF2B5EF4-FFF2-40B4-BE49-F238E27FC236}">
                <a16:creationId xmlns:a16="http://schemas.microsoft.com/office/drawing/2014/main" id="{6062E1E1-D3D4-4C3A-8945-CA3768E6BB93}"/>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98F5F651-3EDA-4788-8C5D-6AD1266F122E}"/>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16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298B5277-0C43-4164-ADE9-2CB623E6FFEE}"/>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9" name="Sisällön paikkamerkki 2">
            <a:extLst>
              <a:ext uri="{FF2B5EF4-FFF2-40B4-BE49-F238E27FC236}">
                <a16:creationId xmlns:a16="http://schemas.microsoft.com/office/drawing/2014/main" id="{CF3F5E64-265E-4730-8D61-D3177CC285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isällön paikkamerkki 3">
            <a:extLst>
              <a:ext uri="{FF2B5EF4-FFF2-40B4-BE49-F238E27FC236}">
                <a16:creationId xmlns:a16="http://schemas.microsoft.com/office/drawing/2014/main" id="{3E05789F-091C-4863-A174-9C06589ADD4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a:extLst>
              <a:ext uri="{FF2B5EF4-FFF2-40B4-BE49-F238E27FC236}">
                <a16:creationId xmlns:a16="http://schemas.microsoft.com/office/drawing/2014/main" id="{520A203E-5D40-4463-B04D-758ABC640254}"/>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3CA6FF5C-33B0-45AE-9250-D02F26578C5C}"/>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404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CA792F92-A30E-47FD-B22F-08B8D05B1F6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13" name="Tekstin paikkamerkki 2">
            <a:extLst>
              <a:ext uri="{FF2B5EF4-FFF2-40B4-BE49-F238E27FC236}">
                <a16:creationId xmlns:a16="http://schemas.microsoft.com/office/drawing/2014/main" id="{2410F679-4B63-4122-A718-3CE9462C5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Sisällön paikkamerkki 3">
            <a:extLst>
              <a:ext uri="{FF2B5EF4-FFF2-40B4-BE49-F238E27FC236}">
                <a16:creationId xmlns:a16="http://schemas.microsoft.com/office/drawing/2014/main" id="{72AD8AE3-83B0-429A-956A-7663EFCDDC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4">
            <a:extLst>
              <a:ext uri="{FF2B5EF4-FFF2-40B4-BE49-F238E27FC236}">
                <a16:creationId xmlns:a16="http://schemas.microsoft.com/office/drawing/2014/main" id="{421AE9D4-82CD-4420-9431-8BBBDF591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Sisällön paikkamerkki 5">
            <a:extLst>
              <a:ext uri="{FF2B5EF4-FFF2-40B4-BE49-F238E27FC236}">
                <a16:creationId xmlns:a16="http://schemas.microsoft.com/office/drawing/2014/main" id="{BF0C3A42-0C0C-4B17-B972-36379CE6242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a:extLst>
              <a:ext uri="{FF2B5EF4-FFF2-40B4-BE49-F238E27FC236}">
                <a16:creationId xmlns:a16="http://schemas.microsoft.com/office/drawing/2014/main" id="{507FA6C4-DB4F-45CB-A8F2-6B5E8473D4F4}"/>
              </a:ext>
            </a:extLst>
          </p:cNvPr>
          <p:cNvSpPr>
            <a:spLocks noGrp="1"/>
          </p:cNvSpPr>
          <p:nvPr>
            <p:ph type="sldNum" sz="quarter" idx="10"/>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1" name="Alatunnisteen paikkamerkki 4">
            <a:extLst>
              <a:ext uri="{FF2B5EF4-FFF2-40B4-BE49-F238E27FC236}">
                <a16:creationId xmlns:a16="http://schemas.microsoft.com/office/drawing/2014/main" id="{37F2208A-C131-40D2-A03D-9247EAC62A99}"/>
              </a:ext>
            </a:extLst>
          </p:cNvPr>
          <p:cNvSpPr>
            <a:spLocks noGrp="1"/>
          </p:cNvSpPr>
          <p:nvPr>
            <p:ph type="ftr" sz="quarter" idx="11"/>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8314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6F043E34-EDCF-4E3B-B99F-FA6241BF861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13" name="Kuvan paikkamerkki 2">
            <a:extLst>
              <a:ext uri="{FF2B5EF4-FFF2-40B4-BE49-F238E27FC236}">
                <a16:creationId xmlns:a16="http://schemas.microsoft.com/office/drawing/2014/main" id="{5F442498-0D6B-4627-B2E4-9B451C16D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4" name="Tekstin paikkamerkki 3">
            <a:extLst>
              <a:ext uri="{FF2B5EF4-FFF2-40B4-BE49-F238E27FC236}">
                <a16:creationId xmlns:a16="http://schemas.microsoft.com/office/drawing/2014/main" id="{C5F70F69-AD34-40CE-9B8E-82EC2C6E9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15" name="Dian numeron paikkamerkki 5">
            <a:extLst>
              <a:ext uri="{FF2B5EF4-FFF2-40B4-BE49-F238E27FC236}">
                <a16:creationId xmlns:a16="http://schemas.microsoft.com/office/drawing/2014/main" id="{5CF24820-87DF-4D33-AF12-1E3F14E70DF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7A5D4779-3C2F-4969-AF7D-ADC05B66C63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350602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6" name="Dian numeron paikkamerkki 5">
            <a:extLst>
              <a:ext uri="{FF2B5EF4-FFF2-40B4-BE49-F238E27FC236}">
                <a16:creationId xmlns:a16="http://schemas.microsoft.com/office/drawing/2014/main" id="{3F876F5B-74AB-4F09-91AD-E1C72CA6470D}"/>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7" name="Alatunnisteen paikkamerkki 4">
            <a:extLst>
              <a:ext uri="{FF2B5EF4-FFF2-40B4-BE49-F238E27FC236}">
                <a16:creationId xmlns:a16="http://schemas.microsoft.com/office/drawing/2014/main" id="{3123CB8B-324C-4854-BD45-82408E221CA6}"/>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259751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B79D8567-472F-4C91-9A91-1E967E78744C}"/>
              </a:ext>
            </a:extLst>
          </p:cNvPr>
          <p:cNvSpPr>
            <a:spLocks noGrp="1"/>
          </p:cNvSpPr>
          <p:nvPr>
            <p:ph type="pic" idx="1"/>
          </p:nvPr>
        </p:nvSpPr>
        <p:spPr>
          <a:xfrm>
            <a:off x="838199" y="992187"/>
            <a:ext cx="105957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1" name="Dian numeron paikkamerkki 5">
            <a:extLst>
              <a:ext uri="{FF2B5EF4-FFF2-40B4-BE49-F238E27FC236}">
                <a16:creationId xmlns:a16="http://schemas.microsoft.com/office/drawing/2014/main" id="{2042AE1A-5ABC-4B8D-B394-5BBBF8954C5A}"/>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655B127D-3E2A-4C24-B9FC-E3BBD173AF5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941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EEFE603-17B0-4B41-B810-39A18F3163D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 y="-672"/>
            <a:ext cx="12190802" cy="6858669"/>
          </a:xfrm>
          <a:prstGeom prst="rect">
            <a:avLst/>
          </a:prstGeom>
        </p:spPr>
      </p:pic>
      <p:sp>
        <p:nvSpPr>
          <p:cNvPr id="2" name="Otsikon paikkamerkki 1">
            <a:extLst>
              <a:ext uri="{FF2B5EF4-FFF2-40B4-BE49-F238E27FC236}">
                <a16:creationId xmlns:a16="http://schemas.microsoft.com/office/drawing/2014/main" id="{DD350126-2E3D-44CE-BB17-62EAC45DB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CD7825-6BA7-4852-B5E0-624841714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77CB3238-5337-4E6A-9192-E88168F7C0D0}"/>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
        <p:nvSpPr>
          <p:cNvPr id="6" name="Dian numeron paikkamerkki 5">
            <a:extLst>
              <a:ext uri="{FF2B5EF4-FFF2-40B4-BE49-F238E27FC236}">
                <a16:creationId xmlns:a16="http://schemas.microsoft.com/office/drawing/2014/main" id="{B61EA3C3-95EB-4005-A0A6-66B41BFD70FB}"/>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40054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4" r:id="rId10"/>
    <p:sldLayoutId id="2147483655" r:id="rId11"/>
    <p:sldLayoutId id="2147483656" r:id="rId12"/>
    <p:sldLayoutId id="2147483665" r:id="rId13"/>
    <p:sldLayoutId id="2147483666" r:id="rId14"/>
    <p:sldLayoutId id="214748366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Industrial wood construction</a:t>
            </a: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en-GB"/>
              <a:t>Teaching materials for industrial wood construction education</a:t>
            </a:r>
          </a:p>
          <a:p>
            <a:pPr marL="0" lvl="0" indent="0" algn="ctr" rtl="0">
              <a:lnSpc>
                <a:spcPct val="90000"/>
              </a:lnSpc>
              <a:spcBef>
                <a:spcPts val="0"/>
              </a:spcBef>
              <a:spcAft>
                <a:spcPts val="0"/>
              </a:spcAft>
              <a:buClr>
                <a:srgbClr val="F2F2F2"/>
              </a:buClr>
              <a:buSzPts val="2400"/>
              <a:buNone/>
            </a:pPr>
            <a:r>
              <a:rPr lang="en-GB"/>
              <a:t>2022</a:t>
            </a:r>
          </a:p>
        </p:txBody>
      </p:sp>
      <p:pic>
        <p:nvPicPr>
          <p:cNvPr id="2" name="Picture 2">
            <a:extLst>
              <a:ext uri="{FF2B5EF4-FFF2-40B4-BE49-F238E27FC236}">
                <a16:creationId xmlns:a16="http://schemas.microsoft.com/office/drawing/2014/main" id="{055CFACA-9371-221F-8951-9714E61AF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5BC42A6-283A-D7B8-D5A8-C6B3579D8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177" y="3895494"/>
            <a:ext cx="7033699" cy="2807544"/>
          </a:xfrm>
          <a:prstGeom prst="rect">
            <a:avLst/>
          </a:prstGeom>
        </p:spPr>
      </p:pic>
      <p:sp>
        <p:nvSpPr>
          <p:cNvPr id="4" name="Otsikko 3">
            <a:extLst>
              <a:ext uri="{FF2B5EF4-FFF2-40B4-BE49-F238E27FC236}">
                <a16:creationId xmlns:a16="http://schemas.microsoft.com/office/drawing/2014/main" id="{3C317AF7-BD97-B62E-296A-D0FF36B42AC0}"/>
              </a:ext>
            </a:extLst>
          </p:cNvPr>
          <p:cNvSpPr>
            <a:spLocks noGrp="1"/>
          </p:cNvSpPr>
          <p:nvPr>
            <p:ph type="title"/>
          </p:nvPr>
        </p:nvSpPr>
        <p:spPr/>
        <p:txBody>
          <a:bodyPr/>
          <a:lstStyle/>
          <a:p>
            <a:r>
              <a:rPr lang="en-GB"/>
              <a:t>Massive LVL panels</a:t>
            </a:r>
          </a:p>
        </p:txBody>
      </p:sp>
      <p:sp>
        <p:nvSpPr>
          <p:cNvPr id="5" name="Sisällön paikkamerkki 4">
            <a:extLst>
              <a:ext uri="{FF2B5EF4-FFF2-40B4-BE49-F238E27FC236}">
                <a16:creationId xmlns:a16="http://schemas.microsoft.com/office/drawing/2014/main" id="{DE5B921B-DF64-5365-F78B-5F8AEFDA7DA3}"/>
              </a:ext>
            </a:extLst>
          </p:cNvPr>
          <p:cNvSpPr>
            <a:spLocks noGrp="1"/>
          </p:cNvSpPr>
          <p:nvPr>
            <p:ph idx="1"/>
          </p:nvPr>
        </p:nvSpPr>
        <p:spPr>
          <a:xfrm>
            <a:off x="838200" y="1825625"/>
            <a:ext cx="10515600" cy="4351338"/>
          </a:xfrm>
        </p:spPr>
        <p:txBody>
          <a:bodyPr>
            <a:normAutofit/>
          </a:bodyPr>
          <a:lstStyle/>
          <a:p>
            <a:pPr>
              <a:lnSpc>
                <a:spcPct val="107000"/>
              </a:lnSpc>
              <a:spcAft>
                <a:spcPts val="600"/>
              </a:spcAft>
            </a:pPr>
            <a:r>
              <a:rPr lang="en-GB" sz="2000">
                <a:latin typeface="Calibri" panose="020F0502020204030204" pitchFamily="34" charset="0"/>
                <a:ea typeface="Calibri" panose="020F0502020204030204" pitchFamily="34" charset="0"/>
                <a:cs typeface="Times New Roman" panose="02020603050405020304" pitchFamily="18" charset="0"/>
              </a:rPr>
              <a:t>LVL panels are also manufactured for unit prefabrication. LVL panels that are 84–350 mm thick, 100–2,400 mm wide and 6,000–19,900 mm long can be manufactured for use in horizontal structures (base, intermediate, and attic floors). </a:t>
            </a:r>
          </a:p>
          <a:p>
            <a:pPr>
              <a:lnSpc>
                <a:spcPct val="107000"/>
              </a:lnSpc>
              <a:spcAft>
                <a:spcPts val="600"/>
              </a:spcAft>
            </a:pPr>
            <a:r>
              <a:rPr lang="en-GB" sz="2000">
                <a:latin typeface="Calibri" panose="020F0502020204030204" pitchFamily="34" charset="0"/>
                <a:ea typeface="Calibri" panose="020F0502020204030204" pitchFamily="34" charset="0"/>
                <a:cs typeface="Times New Roman" panose="02020603050405020304" pitchFamily="18" charset="0"/>
              </a:rPr>
              <a:t>For wall structures, panels come in the following dimensions: thickness 75–350 mm; length 6,000–19,900 mm; width 2,550, 2,800, 3,000 or 3,150 mm. </a:t>
            </a:r>
          </a:p>
          <a:p>
            <a:endParaRPr lang="fi-FI" sz="2400"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10</a:t>
            </a:fld>
            <a:endParaRPr lang="fi-FI"/>
          </a:p>
        </p:txBody>
      </p:sp>
      <p:sp>
        <p:nvSpPr>
          <p:cNvPr id="2" name="Alatunnisteen paikkamerkki 1">
            <a:extLst>
              <a:ext uri="{FF2B5EF4-FFF2-40B4-BE49-F238E27FC236}">
                <a16:creationId xmlns:a16="http://schemas.microsoft.com/office/drawing/2014/main" id="{402D18BD-14D2-BCCB-205C-15DF8318B7EE}"/>
              </a:ext>
            </a:extLst>
          </p:cNvPr>
          <p:cNvSpPr>
            <a:spLocks noGrp="1"/>
          </p:cNvSpPr>
          <p:nvPr>
            <p:ph type="ftr" sz="quarter" idx="3"/>
          </p:nvPr>
        </p:nvSpPr>
        <p:spPr/>
        <p:txBody>
          <a:bodyPr/>
          <a:lstStyle/>
          <a:p>
            <a:r>
              <a:rPr lang="en-GB"/>
              <a:t>Industrial prefabrication</a:t>
            </a:r>
          </a:p>
        </p:txBody>
      </p:sp>
      <p:sp>
        <p:nvSpPr>
          <p:cNvPr id="9" name="Suorakulmio 3"/>
          <p:cNvSpPr/>
          <p:nvPr/>
        </p:nvSpPr>
        <p:spPr>
          <a:xfrm>
            <a:off x="3572831" y="3756419"/>
            <a:ext cx="630301" cy="375552"/>
          </a:xfrm>
          <a:prstGeom prst="rect">
            <a:avLst/>
          </a:prstGeom>
        </p:spPr>
        <p:txBody>
          <a:bodyPr wrap="none">
            <a:spAutoFit/>
          </a:bodyPr>
          <a:lstStyle/>
          <a:p>
            <a:pPr>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Face</a:t>
            </a:r>
          </a:p>
        </p:txBody>
      </p:sp>
      <p:sp>
        <p:nvSpPr>
          <p:cNvPr id="10" name="Suorakulmio 3"/>
          <p:cNvSpPr/>
          <p:nvPr/>
        </p:nvSpPr>
        <p:spPr>
          <a:xfrm>
            <a:off x="8122643" y="3748925"/>
            <a:ext cx="637097" cy="375552"/>
          </a:xfrm>
          <a:prstGeom prst="rect">
            <a:avLst/>
          </a:prstGeom>
        </p:spPr>
        <p:txBody>
          <a:bodyPr wrap="none">
            <a:spAutoFit/>
          </a:bodyPr>
          <a:lstStyle/>
          <a:p>
            <a:pPr>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Edge</a:t>
            </a:r>
          </a:p>
        </p:txBody>
      </p:sp>
      <p:sp>
        <p:nvSpPr>
          <p:cNvPr id="11" name="Suorakulmio 3"/>
          <p:cNvSpPr/>
          <p:nvPr/>
        </p:nvSpPr>
        <p:spPr>
          <a:xfrm>
            <a:off x="7037537" y="5271197"/>
            <a:ext cx="766557" cy="326371"/>
          </a:xfrm>
          <a:prstGeom prst="rect">
            <a:avLst/>
          </a:prstGeom>
        </p:spPr>
        <p:txBody>
          <a:bodyPr wrap="none">
            <a:spAutoFit/>
          </a:bodyPr>
          <a:lstStyle/>
          <a:p>
            <a:pPr>
              <a:lnSpc>
                <a:spcPts val="18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Length</a:t>
            </a:r>
          </a:p>
        </p:txBody>
      </p:sp>
      <p:sp>
        <p:nvSpPr>
          <p:cNvPr id="14" name="Suorakulmio 3"/>
          <p:cNvSpPr/>
          <p:nvPr/>
        </p:nvSpPr>
        <p:spPr>
          <a:xfrm>
            <a:off x="3430964" y="6455397"/>
            <a:ext cx="1915333" cy="326371"/>
          </a:xfrm>
          <a:prstGeom prst="rect">
            <a:avLst/>
          </a:prstGeom>
        </p:spPr>
        <p:txBody>
          <a:bodyPr wrap="none">
            <a:spAutoFit/>
          </a:bodyPr>
          <a:lstStyle/>
          <a:p>
            <a:pPr>
              <a:lnSpc>
                <a:spcPts val="18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Width  2,500 mm</a:t>
            </a:r>
          </a:p>
        </p:txBody>
      </p:sp>
      <p:sp>
        <p:nvSpPr>
          <p:cNvPr id="15" name="Suorakulmio 3"/>
          <p:cNvSpPr/>
          <p:nvPr/>
        </p:nvSpPr>
        <p:spPr>
          <a:xfrm>
            <a:off x="1558557" y="5461371"/>
            <a:ext cx="1291174" cy="557204"/>
          </a:xfrm>
          <a:prstGeom prst="rect">
            <a:avLst/>
          </a:prstGeom>
        </p:spPr>
        <p:txBody>
          <a:bodyPr wrap="square">
            <a:spAutoFit/>
          </a:bodyPr>
          <a:lstStyle/>
          <a:p>
            <a:pPr>
              <a:lnSpc>
                <a:spcPts val="1800"/>
              </a:lnSpc>
            </a:pPr>
            <a:r>
              <a:rPr lang="en-GB">
                <a:latin typeface="Calibri" panose="020F0502020204030204" pitchFamily="34" charset="0"/>
                <a:ea typeface="Calibri" panose="020F0502020204030204" pitchFamily="34" charset="0"/>
                <a:cs typeface="Times New Roman" panose="02020603050405020304" pitchFamily="18" charset="0"/>
              </a:rPr>
              <a:t>Thickness </a:t>
            </a:r>
          </a:p>
          <a:p>
            <a:pPr>
              <a:lnSpc>
                <a:spcPts val="1800"/>
              </a:lnSpc>
            </a:pPr>
            <a:r>
              <a:rPr lang="en-GB">
                <a:latin typeface="Calibri" panose="020F0502020204030204" pitchFamily="34" charset="0"/>
                <a:ea typeface="Calibri" panose="020F0502020204030204" pitchFamily="34" charset="0"/>
                <a:cs typeface="Times New Roman" panose="02020603050405020304" pitchFamily="18" charset="0"/>
              </a:rPr>
              <a:t>21–75 mm</a:t>
            </a:r>
          </a:p>
        </p:txBody>
      </p:sp>
    </p:spTree>
    <p:extLst>
      <p:ext uri="{BB962C8B-B14F-4D97-AF65-F5344CB8AC3E}">
        <p14:creationId xmlns:p14="http://schemas.microsoft.com/office/powerpoint/2010/main" val="399992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294ECA-2179-3794-8EB1-FF0449D079FC}"/>
              </a:ext>
            </a:extLst>
          </p:cNvPr>
          <p:cNvSpPr>
            <a:spLocks noGrp="1"/>
          </p:cNvSpPr>
          <p:nvPr>
            <p:ph type="title"/>
          </p:nvPr>
        </p:nvSpPr>
        <p:spPr/>
        <p:txBody>
          <a:bodyPr/>
          <a:lstStyle/>
          <a:p>
            <a:r>
              <a:rPr lang="en-GB"/>
              <a:t>LVL building elements</a:t>
            </a:r>
          </a:p>
        </p:txBody>
      </p:sp>
      <p:sp>
        <p:nvSpPr>
          <p:cNvPr id="3" name="Sisällön paikkamerkki 2">
            <a:extLst>
              <a:ext uri="{FF2B5EF4-FFF2-40B4-BE49-F238E27FC236}">
                <a16:creationId xmlns:a16="http://schemas.microsoft.com/office/drawing/2014/main" id="{516685AA-68B2-238D-90A3-C77CB62A4885}"/>
              </a:ext>
            </a:extLst>
          </p:cNvPr>
          <p:cNvSpPr>
            <a:spLocks noGrp="1"/>
          </p:cNvSpPr>
          <p:nvPr>
            <p:ph idx="1"/>
          </p:nvPr>
        </p:nvSpPr>
        <p:spPr>
          <a:xfrm>
            <a:off x="838200" y="1825625"/>
            <a:ext cx="7604531" cy="4351338"/>
          </a:xfrm>
        </p:spPr>
        <p:txBody>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LVL products are used for all construction purposes: from new construction to renovation and industrial use.</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Examples of applications include beams, columns, trusses, frames, and window and door components.</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11</a:t>
            </a:fld>
            <a:endParaRPr lang="fi-FI"/>
          </a:p>
        </p:txBody>
      </p:sp>
      <p:pic>
        <p:nvPicPr>
          <p:cNvPr id="5" name="Kuva 4"/>
          <p:cNvPicPr/>
          <p:nvPr/>
        </p:nvPicPr>
        <p:blipFill>
          <a:blip r:embed="rId2"/>
          <a:stretch>
            <a:fillRect/>
          </a:stretch>
        </p:blipFill>
        <p:spPr>
          <a:xfrm>
            <a:off x="9073687" y="2063917"/>
            <a:ext cx="2167890" cy="2120900"/>
          </a:xfrm>
          <a:prstGeom prst="rect">
            <a:avLst/>
          </a:prstGeom>
        </p:spPr>
      </p:pic>
      <p:sp>
        <p:nvSpPr>
          <p:cNvPr id="4" name="Alatunnisteen paikkamerkki 3">
            <a:extLst>
              <a:ext uri="{FF2B5EF4-FFF2-40B4-BE49-F238E27FC236}">
                <a16:creationId xmlns:a16="http://schemas.microsoft.com/office/drawing/2014/main" id="{5DADFB2C-1346-3A36-EA7C-FE68C08DB06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13007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6D3F7B-CAA6-9A1F-A1E9-E161CE9DBA9A}"/>
              </a:ext>
            </a:extLst>
          </p:cNvPr>
          <p:cNvSpPr>
            <a:spLocks noGrp="1"/>
          </p:cNvSpPr>
          <p:nvPr>
            <p:ph type="title"/>
          </p:nvPr>
        </p:nvSpPr>
        <p:spPr/>
        <p:txBody>
          <a:bodyPr/>
          <a:lstStyle/>
          <a:p>
            <a:r>
              <a:rPr lang="en-GB"/>
              <a:t>Prefabricated roof, floor, and wall units</a:t>
            </a:r>
          </a:p>
        </p:txBody>
      </p:sp>
      <p:sp>
        <p:nvSpPr>
          <p:cNvPr id="3" name="Sisällön paikkamerkki 2">
            <a:extLst>
              <a:ext uri="{FF2B5EF4-FFF2-40B4-BE49-F238E27FC236}">
                <a16:creationId xmlns:a16="http://schemas.microsoft.com/office/drawing/2014/main" id="{6EA1D516-BD7C-B594-FA4E-AB072E585932}"/>
              </a:ext>
            </a:extLst>
          </p:cNvPr>
          <p:cNvSpPr>
            <a:spLocks noGrp="1"/>
          </p:cNvSpPr>
          <p:nvPr>
            <p:ph idx="1"/>
          </p:nvPr>
        </p:nvSpPr>
        <p:spPr/>
        <p:txBody>
          <a:bodyPr>
            <a:normAutofit/>
          </a:bodyPr>
          <a:lstStyle/>
          <a:p>
            <a:r>
              <a:rPr lang="en-GB"/>
              <a:t>LVL is an excellent material for prefabricated units. </a:t>
            </a:r>
          </a:p>
          <a:p>
            <a:r>
              <a:rPr lang="en-GB"/>
              <a:t>Prefabricated wood units speed up the assembly and reduce project costs.</a:t>
            </a:r>
          </a:p>
          <a:p>
            <a:r>
              <a:rPr lang="en-GB"/>
              <a:t>The load-bearing structure of the units typically consists of fixed sections that allow spans of up to nine metres in roofs and floors. </a:t>
            </a:r>
          </a:p>
          <a:p>
            <a:r>
              <a:rPr lang="en-GB"/>
              <a:t>LVL is a light, robust, and durable solution for load-bearing structures that also enables long spans.</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12</a:t>
            </a:fld>
            <a:endParaRPr lang="fi-FI"/>
          </a:p>
        </p:txBody>
      </p:sp>
      <p:sp>
        <p:nvSpPr>
          <p:cNvPr id="4" name="Alatunnisteen paikkamerkki 3">
            <a:extLst>
              <a:ext uri="{FF2B5EF4-FFF2-40B4-BE49-F238E27FC236}">
                <a16:creationId xmlns:a16="http://schemas.microsoft.com/office/drawing/2014/main" id="{895E1362-48E4-FFFC-3531-54F1336BCB2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035629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F27282-F8A9-5439-8D74-C42FCEC03954}"/>
              </a:ext>
            </a:extLst>
          </p:cNvPr>
          <p:cNvSpPr>
            <a:spLocks noGrp="1"/>
          </p:cNvSpPr>
          <p:nvPr>
            <p:ph type="title"/>
          </p:nvPr>
        </p:nvSpPr>
        <p:spPr/>
        <p:txBody>
          <a:bodyPr/>
          <a:lstStyle/>
          <a:p>
            <a:r>
              <a:rPr lang="en-GB"/>
              <a:t>Rib panels</a:t>
            </a:r>
          </a:p>
        </p:txBody>
      </p:sp>
      <p:sp>
        <p:nvSpPr>
          <p:cNvPr id="7" name="Sisällön paikkamerkki 6">
            <a:extLst>
              <a:ext uri="{FF2B5EF4-FFF2-40B4-BE49-F238E27FC236}">
                <a16:creationId xmlns:a16="http://schemas.microsoft.com/office/drawing/2014/main" id="{E0B30B6B-EC6F-5D52-9A48-2BFD3526441D}"/>
              </a:ext>
            </a:extLst>
          </p:cNvPr>
          <p:cNvSpPr>
            <a:spLocks noGrp="1"/>
          </p:cNvSpPr>
          <p:nvPr>
            <p:ph idx="1"/>
          </p:nvPr>
        </p:nvSpPr>
        <p:spPr>
          <a:xfrm>
            <a:off x="838200" y="1825625"/>
            <a:ext cx="6256564" cy="4351338"/>
          </a:xfrm>
        </p:spPr>
        <p:txBody>
          <a:bodyPr>
            <a:normAutofit fontScale="92500"/>
          </a:bodyPr>
          <a:lstStyle/>
          <a:p>
            <a:r>
              <a:rPr lang="en-GB"/>
              <a:t>Rib panels are best suited for short-span floors, lean-tos, and uninsulated roofs. </a:t>
            </a:r>
          </a:p>
          <a:p>
            <a:r>
              <a:rPr lang="en-GB"/>
              <a:t>Rib panels consist of a uniform, LVL panel with cross-bonded veneers and structurally bonded LVL ribs with parallel veneers. </a:t>
            </a:r>
          </a:p>
          <a:p>
            <a:r>
              <a:rPr lang="en-GB"/>
              <a:t>The units can be supplied pre-equipped with factory-fitted PVC or underfelt. </a:t>
            </a:r>
          </a:p>
          <a:p>
            <a:r>
              <a:rPr lang="en-GB"/>
              <a:t>Rib panels can also be implemented as inverted structures on intermediate floors or as roof panels in prefabricated box units.</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13</a:t>
            </a:fld>
            <a:endParaRPr lang="fi-FI"/>
          </a:p>
        </p:txBody>
      </p:sp>
      <p:pic>
        <p:nvPicPr>
          <p:cNvPr id="6" name="Kuva 5"/>
          <p:cNvPicPr/>
          <p:nvPr/>
        </p:nvPicPr>
        <p:blipFill>
          <a:blip r:embed="rId2"/>
          <a:stretch>
            <a:fillRect/>
          </a:stretch>
        </p:blipFill>
        <p:spPr>
          <a:xfrm>
            <a:off x="7094764" y="926909"/>
            <a:ext cx="4593653" cy="4439175"/>
          </a:xfrm>
          <a:prstGeom prst="rect">
            <a:avLst/>
          </a:prstGeom>
        </p:spPr>
      </p:pic>
      <p:sp>
        <p:nvSpPr>
          <p:cNvPr id="5" name="Suorakulmio 4"/>
          <p:cNvSpPr/>
          <p:nvPr/>
        </p:nvSpPr>
        <p:spPr>
          <a:xfrm>
            <a:off x="6890220" y="5530207"/>
            <a:ext cx="2447465" cy="407035"/>
          </a:xfrm>
          <a:prstGeom prst="rect">
            <a:avLst/>
          </a:prstGeom>
        </p:spPr>
        <p:txBody>
          <a:bodyPr wrap="none">
            <a:spAutoFit/>
          </a:bodyPr>
          <a:lstStyle/>
          <a:p>
            <a:pPr marL="226695">
              <a:lnSpc>
                <a:spcPct val="107000"/>
              </a:lnSpc>
              <a:spcAft>
                <a:spcPts val="800"/>
              </a:spcAft>
            </a:pPr>
            <a:r>
              <a:rPr lang="en-GB" sz="2000" i="1">
                <a:latin typeface="Calibri" panose="020F0502020204030204" pitchFamily="34" charset="0"/>
                <a:ea typeface="Calibri" panose="020F0502020204030204" pitchFamily="34" charset="0"/>
                <a:cs typeface="Times New Roman" panose="02020603050405020304" pitchFamily="18" charset="0"/>
              </a:rPr>
              <a:t>Rib panel installation</a:t>
            </a:r>
          </a:p>
        </p:txBody>
      </p:sp>
      <p:sp>
        <p:nvSpPr>
          <p:cNvPr id="2" name="Alatunnisteen paikkamerkki 1">
            <a:extLst>
              <a:ext uri="{FF2B5EF4-FFF2-40B4-BE49-F238E27FC236}">
                <a16:creationId xmlns:a16="http://schemas.microsoft.com/office/drawing/2014/main" id="{D61BCEA7-4992-01D4-02E6-BD26FB2DF253}"/>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54614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A785DC-3DF8-7BC9-E9CE-64351E2A6AC0}"/>
              </a:ext>
            </a:extLst>
          </p:cNvPr>
          <p:cNvSpPr>
            <a:spLocks noGrp="1"/>
          </p:cNvSpPr>
          <p:nvPr>
            <p:ph type="title"/>
          </p:nvPr>
        </p:nvSpPr>
        <p:spPr/>
        <p:txBody>
          <a:bodyPr/>
          <a:lstStyle/>
          <a:p>
            <a:r>
              <a:rPr lang="en-GB"/>
              <a:t>Semi-open rib panel</a:t>
            </a:r>
          </a:p>
        </p:txBody>
      </p:sp>
      <p:sp>
        <p:nvSpPr>
          <p:cNvPr id="3" name="Sisällön paikkamerkki 2">
            <a:extLst>
              <a:ext uri="{FF2B5EF4-FFF2-40B4-BE49-F238E27FC236}">
                <a16:creationId xmlns:a16="http://schemas.microsoft.com/office/drawing/2014/main" id="{B498A15A-2700-64A7-8634-E797C5634114}"/>
              </a:ext>
            </a:extLst>
          </p:cNvPr>
          <p:cNvSpPr>
            <a:spLocks noGrp="1"/>
          </p:cNvSpPr>
          <p:nvPr>
            <p:ph idx="1"/>
          </p:nvPr>
        </p:nvSpPr>
        <p:spPr/>
        <p:txBody>
          <a:bodyPr/>
          <a:lstStyle/>
          <a:p>
            <a:r>
              <a:rPr lang="en-GB"/>
              <a:t>The semi-open rib panel is best suited for the base and attic floors of residential buildings, schools, day-care centres, and offices. </a:t>
            </a:r>
          </a:p>
          <a:p>
            <a:r>
              <a:rPr lang="en-GB"/>
              <a:t>The panel is rigid but has a low structural height, which enables the cost-effective implementation of the vibration design of the floors. </a:t>
            </a:r>
          </a:p>
          <a:p>
            <a:r>
              <a:rPr lang="en-GB"/>
              <a:t>Carefully designed joint details speed up the installation and simplify the construction of wall structures while ensuring a tight and non-settling end result.</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14</a:t>
            </a:fld>
            <a:endParaRPr lang="fi-FI"/>
          </a:p>
        </p:txBody>
      </p:sp>
      <p:sp>
        <p:nvSpPr>
          <p:cNvPr id="4" name="Suorakulmio 3"/>
          <p:cNvSpPr/>
          <p:nvPr/>
        </p:nvSpPr>
        <p:spPr>
          <a:xfrm>
            <a:off x="398584" y="921985"/>
            <a:ext cx="8151857" cy="906530"/>
          </a:xfrm>
          <a:prstGeom prst="rect">
            <a:avLst/>
          </a:prstGeom>
        </p:spPr>
        <p:txBody>
          <a:bodyPr wrap="square">
            <a:spAutoFit/>
          </a:bodyPr>
          <a:lstStyle/>
          <a:p>
            <a:pPr marL="226695" indent="-226695">
              <a:lnSpc>
                <a:spcPct val="107000"/>
              </a:lnSpc>
              <a:spcBef>
                <a:spcPts val="1200"/>
              </a:spcBef>
              <a:spcAft>
                <a:spcPts val="300"/>
              </a:spcAft>
            </a:pPr>
            <a:endParaRPr lang="fi-FI" sz="2800" dirty="0">
              <a:latin typeface="Calibri" panose="020F0502020204030204" pitchFamily="34" charset="0"/>
              <a:ea typeface="Calibri" panose="020F0502020204030204" pitchFamily="34" charset="0"/>
              <a:cs typeface="Times New Roman" panose="02020603050405020304" pitchFamily="18" charset="0"/>
            </a:endParaRPr>
          </a:p>
          <a:p>
            <a:pPr marL="226695">
              <a:lnSpc>
                <a:spcPct val="107000"/>
              </a:lnSpc>
              <a:spcAft>
                <a:spcPts val="800"/>
              </a:spcAft>
            </a:pPr>
            <a:endParaRPr lang="fi-FI"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Alatunnisteen paikkamerkki 4">
            <a:extLst>
              <a:ext uri="{FF2B5EF4-FFF2-40B4-BE49-F238E27FC236}">
                <a16:creationId xmlns:a16="http://schemas.microsoft.com/office/drawing/2014/main" id="{2C4698EF-8743-BD0E-4881-57C7449C03B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36452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812177-C259-681F-1A9C-74D4D26785CE}"/>
              </a:ext>
            </a:extLst>
          </p:cNvPr>
          <p:cNvSpPr>
            <a:spLocks noGrp="1"/>
          </p:cNvSpPr>
          <p:nvPr>
            <p:ph type="title"/>
          </p:nvPr>
        </p:nvSpPr>
        <p:spPr/>
        <p:txBody>
          <a:bodyPr/>
          <a:lstStyle/>
          <a:p>
            <a:r>
              <a:rPr lang="en-GB"/>
              <a:t>Closed rib panel</a:t>
            </a:r>
          </a:p>
        </p:txBody>
      </p:sp>
      <p:sp>
        <p:nvSpPr>
          <p:cNvPr id="3" name="Sisällön paikkamerkki 2">
            <a:extLst>
              <a:ext uri="{FF2B5EF4-FFF2-40B4-BE49-F238E27FC236}">
                <a16:creationId xmlns:a16="http://schemas.microsoft.com/office/drawing/2014/main" id="{D5CC049E-C13A-6A6E-FADB-E8206E64F052}"/>
              </a:ext>
            </a:extLst>
          </p:cNvPr>
          <p:cNvSpPr>
            <a:spLocks noGrp="1"/>
          </p:cNvSpPr>
          <p:nvPr>
            <p:ph idx="1"/>
          </p:nvPr>
        </p:nvSpPr>
        <p:spPr/>
        <p:txBody>
          <a:bodyPr>
            <a:normAutofit/>
          </a:bodyPr>
          <a:lstStyle/>
          <a:p>
            <a:r>
              <a:rPr lang="en-GB"/>
              <a:t>With a maximum length of 24 m, closed rib panels can be used as long-span attic floor components. </a:t>
            </a:r>
          </a:p>
          <a:p>
            <a:r>
              <a:rPr lang="en-GB"/>
              <a:t>Cross-bonded LVL panels form a diaphragm that can also be used to stiffen the framework. </a:t>
            </a:r>
          </a:p>
          <a:p>
            <a:r>
              <a:rPr lang="en-GB"/>
              <a:t>Thermal insulation and waterproof roof are installed at the factory, and all work performed during the installation phase can be done from the roof side. </a:t>
            </a:r>
          </a:p>
          <a:p>
            <a:r>
              <a:rPr lang="en-GB"/>
              <a:t>This secures the thermal and moisture performance of the structure.</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15</a:t>
            </a:fld>
            <a:endParaRPr lang="fi-FI"/>
          </a:p>
        </p:txBody>
      </p:sp>
      <p:sp>
        <p:nvSpPr>
          <p:cNvPr id="4" name="Suorakulmio 3"/>
          <p:cNvSpPr/>
          <p:nvPr/>
        </p:nvSpPr>
        <p:spPr>
          <a:xfrm>
            <a:off x="432452" y="564543"/>
            <a:ext cx="9256980" cy="906530"/>
          </a:xfrm>
          <a:prstGeom prst="rect">
            <a:avLst/>
          </a:prstGeom>
        </p:spPr>
        <p:txBody>
          <a:bodyPr wrap="square">
            <a:spAutoFit/>
          </a:bodyPr>
          <a:lstStyle/>
          <a:p>
            <a:pPr marL="226695" indent="-226695">
              <a:lnSpc>
                <a:spcPct val="107000"/>
              </a:lnSpc>
              <a:spcBef>
                <a:spcPts val="1200"/>
              </a:spcBef>
              <a:spcAft>
                <a:spcPts val="300"/>
              </a:spcAft>
            </a:pPr>
            <a:endParaRPr lang="fi-FI" sz="2800" dirty="0">
              <a:latin typeface="Calibri" panose="020F0502020204030204" pitchFamily="34" charset="0"/>
              <a:ea typeface="Calibri" panose="020F0502020204030204" pitchFamily="34" charset="0"/>
              <a:cs typeface="Times New Roman" panose="02020603050405020304" pitchFamily="18" charset="0"/>
            </a:endParaRPr>
          </a:p>
          <a:p>
            <a:pPr marL="226695">
              <a:lnSpc>
                <a:spcPct val="107000"/>
              </a:lnSpc>
              <a:spcAft>
                <a:spcPts val="800"/>
              </a:spcAft>
            </a:pPr>
            <a:endParaRPr lang="fi-FI"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Alatunnisteen paikkamerkki 4">
            <a:extLst>
              <a:ext uri="{FF2B5EF4-FFF2-40B4-BE49-F238E27FC236}">
                <a16:creationId xmlns:a16="http://schemas.microsoft.com/office/drawing/2014/main" id="{74154CA0-88A6-B211-4298-58B11B5D2CB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23966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Manufacture of LVL panels</a:t>
            </a:r>
          </a:p>
        </p:txBody>
      </p:sp>
    </p:spTree>
    <p:extLst>
      <p:ext uri="{BB962C8B-B14F-4D97-AF65-F5344CB8AC3E}">
        <p14:creationId xmlns:p14="http://schemas.microsoft.com/office/powerpoint/2010/main" val="2704693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882490-44FE-80E8-957C-1EBF9E8BB3E6}"/>
              </a:ext>
            </a:extLst>
          </p:cNvPr>
          <p:cNvSpPr>
            <a:spLocks noGrp="1"/>
          </p:cNvSpPr>
          <p:nvPr>
            <p:ph type="title"/>
          </p:nvPr>
        </p:nvSpPr>
        <p:spPr/>
        <p:txBody>
          <a:bodyPr/>
          <a:lstStyle/>
          <a:p>
            <a:r>
              <a:rPr lang="en-GB"/>
              <a:t>Log conditioning and debarking</a:t>
            </a:r>
          </a:p>
        </p:txBody>
      </p:sp>
      <p:sp>
        <p:nvSpPr>
          <p:cNvPr id="5" name="Sisällön paikkamerkki 4">
            <a:extLst>
              <a:ext uri="{FF2B5EF4-FFF2-40B4-BE49-F238E27FC236}">
                <a16:creationId xmlns:a16="http://schemas.microsoft.com/office/drawing/2014/main" id="{E2C0666C-C97C-179F-A353-7C4BA154FF4B}"/>
              </a:ext>
            </a:extLst>
          </p:cNvPr>
          <p:cNvSpPr>
            <a:spLocks noGrp="1"/>
          </p:cNvSpPr>
          <p:nvPr>
            <p:ph idx="1"/>
          </p:nvPr>
        </p:nvSpPr>
        <p:spPr/>
        <p:txBody>
          <a:bodyPr>
            <a:normAutofit/>
          </a:bodyPr>
          <a:lstStyle/>
          <a:p>
            <a:r>
              <a:rPr lang="en-GB"/>
              <a:t>The logs delivered at the factory are measured, debarked, conditioned in warm water, and cut to the correct length for the veneer-peeling machine.</a:t>
            </a:r>
          </a:p>
          <a:p>
            <a:r>
              <a:rPr lang="en-GB"/>
              <a:t>The logs are conditioned in water or steamed in order to soften the wood before veneer-peeling or cutting. </a:t>
            </a:r>
          </a:p>
          <a:p>
            <a:r>
              <a:rPr lang="en-GB"/>
              <a:t>The conditioning time varies from 24 hours to a week and the temperature from 60 to 80 °C, depending on the tree species. </a:t>
            </a:r>
          </a:p>
          <a:p>
            <a:r>
              <a:rPr lang="en-GB"/>
              <a:t>The temperature may affect the colour of the wood somewhat, e.g. beech becomes redder at higher temperatures.</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17</a:t>
            </a:fld>
            <a:endParaRPr lang="fi-FI"/>
          </a:p>
        </p:txBody>
      </p:sp>
      <p:sp>
        <p:nvSpPr>
          <p:cNvPr id="3" name="Alatunnisteen paikkamerkki 2">
            <a:extLst>
              <a:ext uri="{FF2B5EF4-FFF2-40B4-BE49-F238E27FC236}">
                <a16:creationId xmlns:a16="http://schemas.microsoft.com/office/drawing/2014/main" id="{1F142092-A31B-0659-0D0D-2EEFA34C5EBE}"/>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916311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6BC7613-1453-04DD-ECD3-D23BDA2B9B00}"/>
              </a:ext>
            </a:extLst>
          </p:cNvPr>
          <p:cNvSpPr>
            <a:spLocks noGrp="1"/>
          </p:cNvSpPr>
          <p:nvPr>
            <p:ph type="title"/>
          </p:nvPr>
        </p:nvSpPr>
        <p:spPr/>
        <p:txBody>
          <a:bodyPr/>
          <a:lstStyle/>
          <a:p>
            <a:r>
              <a:rPr lang="en-GB"/>
              <a:t>Peeling</a:t>
            </a:r>
          </a:p>
        </p:txBody>
      </p:sp>
      <p:sp>
        <p:nvSpPr>
          <p:cNvPr id="5" name="Sisällön paikkamerkki 4">
            <a:extLst>
              <a:ext uri="{FF2B5EF4-FFF2-40B4-BE49-F238E27FC236}">
                <a16:creationId xmlns:a16="http://schemas.microsoft.com/office/drawing/2014/main" id="{A44FF70E-4114-7AC8-EBB7-8622C9C6B83B}"/>
              </a:ext>
            </a:extLst>
          </p:cNvPr>
          <p:cNvSpPr>
            <a:spLocks noGrp="1"/>
          </p:cNvSpPr>
          <p:nvPr>
            <p:ph idx="1"/>
          </p:nvPr>
        </p:nvSpPr>
        <p:spPr>
          <a:xfrm>
            <a:off x="838199" y="1825625"/>
            <a:ext cx="5315093" cy="4351338"/>
          </a:xfrm>
        </p:spPr>
        <p:txBody>
          <a:bodyPr>
            <a:normAutofit fontScale="62500" lnSpcReduction="20000"/>
          </a:bodyPr>
          <a:lstStyle/>
          <a:p>
            <a:r>
              <a:rPr lang="en-GB"/>
              <a:t>The production of LVL is based on peeling: 3 mm thick veneer sheets are peeled off the sturdy logs and glued together under heat and pressure. </a:t>
            </a:r>
          </a:p>
          <a:p>
            <a:r>
              <a:rPr lang="en-GB"/>
              <a:t>The density, moisture content, and elastic modulus of each sheet of veneer are measured. </a:t>
            </a:r>
          </a:p>
          <a:p>
            <a:r>
              <a:rPr lang="en-GB"/>
              <a:t>The sheets are placed in the order that enables the best utilisation of the strongest veneer grades.</a:t>
            </a:r>
          </a:p>
          <a:p>
            <a:r>
              <a:rPr lang="en-GB"/>
              <a:t>Industrial veneer manufacturing is based on either peeling or slicing. </a:t>
            </a:r>
          </a:p>
          <a:p>
            <a:r>
              <a:rPr lang="en-GB"/>
              <a:t>The cheapest tree species are typically peeled, while the more valuable ones are sliced for the most demanding applications of veneer. </a:t>
            </a:r>
          </a:p>
          <a:p>
            <a:r>
              <a:rPr lang="en-GB"/>
              <a:t>The manufacturing method affects the appearance and surface treatment properties of the veneer's grain pattern. </a:t>
            </a:r>
          </a:p>
          <a:p>
            <a:r>
              <a:rPr lang="en-GB"/>
              <a:t>Carpenters may also produce individual veneer surfaces by sawing.</a:t>
            </a:r>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18</a:t>
            </a:fld>
            <a:endParaRPr lang="fi-FI"/>
          </a:p>
        </p:txBody>
      </p:sp>
      <p:grpSp>
        <p:nvGrpSpPr>
          <p:cNvPr id="10" name="Ryhmä 9">
            <a:extLst>
              <a:ext uri="{FF2B5EF4-FFF2-40B4-BE49-F238E27FC236}">
                <a16:creationId xmlns:a16="http://schemas.microsoft.com/office/drawing/2014/main" id="{A2A3713A-549E-1659-6161-71E9A0BAE48F}"/>
              </a:ext>
            </a:extLst>
          </p:cNvPr>
          <p:cNvGrpSpPr/>
          <p:nvPr/>
        </p:nvGrpSpPr>
        <p:grpSpPr>
          <a:xfrm>
            <a:off x="6096000" y="1184340"/>
            <a:ext cx="7927861" cy="2496424"/>
            <a:chOff x="5720314" y="449013"/>
            <a:chExt cx="7927861" cy="2496424"/>
          </a:xfrm>
        </p:grpSpPr>
        <p:pic>
          <p:nvPicPr>
            <p:cNvPr id="7" name="Kuva 6"/>
            <p:cNvPicPr/>
            <p:nvPr/>
          </p:nvPicPr>
          <p:blipFill>
            <a:blip r:embed="rId2"/>
            <a:stretch>
              <a:fillRect/>
            </a:stretch>
          </p:blipFill>
          <p:spPr>
            <a:xfrm>
              <a:off x="5947458" y="449013"/>
              <a:ext cx="4968240" cy="1805940"/>
            </a:xfrm>
            <a:prstGeom prst="rect">
              <a:avLst/>
            </a:prstGeom>
          </p:spPr>
        </p:pic>
        <p:sp>
          <p:nvSpPr>
            <p:cNvPr id="6" name="Suorakulmio 5"/>
            <p:cNvSpPr/>
            <p:nvPr/>
          </p:nvSpPr>
          <p:spPr>
            <a:xfrm>
              <a:off x="5720314" y="2325331"/>
              <a:ext cx="7927861" cy="620106"/>
            </a:xfrm>
            <a:prstGeom prst="rect">
              <a:avLst/>
            </a:prstGeom>
          </p:spPr>
          <p:txBody>
            <a:bodyPr wrap="square">
              <a:spAutoFit/>
            </a:bodyPr>
            <a:lstStyle/>
            <a:p>
              <a:pPr marL="226695">
                <a:lnSpc>
                  <a:spcPct val="107000"/>
                </a:lnSpc>
                <a:spcAft>
                  <a:spcPts val="600"/>
                </a:spcAft>
              </a:pPr>
              <a:r>
                <a:rPr lang="en-GB" sz="1400" i="1">
                  <a:latin typeface="Calibri" panose="020F0502020204030204" pitchFamily="34" charset="0"/>
                  <a:ea typeface="Calibri" panose="020F0502020204030204" pitchFamily="34" charset="0"/>
                  <a:cs typeface="Times New Roman" panose="02020603050405020304" pitchFamily="18" charset="0"/>
                </a:rPr>
                <a:t>Tangential slicing		Radial slicing</a:t>
              </a:r>
            </a:p>
            <a:p>
              <a:pPr marL="226695">
                <a:lnSpc>
                  <a:spcPct val="107000"/>
                </a:lnSpc>
                <a:spcAft>
                  <a:spcPts val="600"/>
                </a:spcAft>
              </a:pPr>
              <a:r>
                <a:rPr lang="en-GB" sz="1400" i="1">
                  <a:effectLst/>
                  <a:latin typeface="Calibri" panose="020F0502020204030204" pitchFamily="34" charset="0"/>
                  <a:ea typeface="Calibri" panose="020F0502020204030204" pitchFamily="34" charset="0"/>
                  <a:cs typeface="Times New Roman" panose="02020603050405020304" pitchFamily="18" charset="0"/>
                </a:rPr>
                <a:t>Images: Puupro</a:t>
              </a:r>
            </a:p>
          </p:txBody>
        </p:sp>
      </p:grpSp>
      <p:grpSp>
        <p:nvGrpSpPr>
          <p:cNvPr id="12" name="Ryhmä 11">
            <a:extLst>
              <a:ext uri="{FF2B5EF4-FFF2-40B4-BE49-F238E27FC236}">
                <a16:creationId xmlns:a16="http://schemas.microsoft.com/office/drawing/2014/main" id="{916F370A-F29A-43D5-7F9E-5650A94B4315}"/>
              </a:ext>
            </a:extLst>
          </p:cNvPr>
          <p:cNvGrpSpPr/>
          <p:nvPr/>
        </p:nvGrpSpPr>
        <p:grpSpPr>
          <a:xfrm>
            <a:off x="7232789" y="3912564"/>
            <a:ext cx="5253323" cy="2144839"/>
            <a:chOff x="7177788" y="3635921"/>
            <a:chExt cx="5253323" cy="2144839"/>
          </a:xfrm>
        </p:grpSpPr>
        <p:pic>
          <p:nvPicPr>
            <p:cNvPr id="9" name="Kuva 8"/>
            <p:cNvPicPr/>
            <p:nvPr/>
          </p:nvPicPr>
          <p:blipFill>
            <a:blip r:embed="rId3"/>
            <a:stretch>
              <a:fillRect/>
            </a:stretch>
          </p:blipFill>
          <p:spPr>
            <a:xfrm>
              <a:off x="7319583" y="3635921"/>
              <a:ext cx="4046806" cy="1345086"/>
            </a:xfrm>
            <a:prstGeom prst="rect">
              <a:avLst/>
            </a:prstGeom>
          </p:spPr>
        </p:pic>
        <p:sp>
          <p:nvSpPr>
            <p:cNvPr id="11" name="Suorakulmio 10"/>
            <p:cNvSpPr/>
            <p:nvPr/>
          </p:nvSpPr>
          <p:spPr>
            <a:xfrm>
              <a:off x="7177788" y="5096277"/>
              <a:ext cx="5253323" cy="684483"/>
            </a:xfrm>
            <a:prstGeom prst="rect">
              <a:avLst/>
            </a:prstGeom>
          </p:spPr>
          <p:txBody>
            <a:bodyPr wrap="square">
              <a:spAutoFit/>
            </a:bodyPr>
            <a:lstStyle/>
            <a:p>
              <a:pPr marL="226695">
                <a:lnSpc>
                  <a:spcPct val="107000"/>
                </a:lnSpc>
                <a:spcAft>
                  <a:spcPts val="600"/>
                </a:spcAft>
              </a:pPr>
              <a:r>
                <a:rPr lang="en-GB" i="1">
                  <a:latin typeface="Calibri" panose="020F0502020204030204" pitchFamily="34" charset="0"/>
                  <a:ea typeface="Calibri" panose="020F0502020204030204" pitchFamily="34" charset="0"/>
                  <a:cs typeface="Times New Roman" panose="02020603050405020304" pitchFamily="18" charset="0"/>
                </a:rPr>
                <a:t>Veneer peeling	Eccentric peeling	Staylog peeling</a:t>
              </a:r>
            </a:p>
            <a:p>
              <a:pPr marL="226695">
                <a:lnSpc>
                  <a:spcPct val="107000"/>
                </a:lnSpc>
                <a:spcAft>
                  <a:spcPts val="600"/>
                </a:spcAft>
              </a:pPr>
              <a:r>
                <a:rPr lang="en-GB" sz="1600" i="1">
                  <a:effectLst/>
                  <a:latin typeface="Calibri" panose="020F0502020204030204" pitchFamily="34" charset="0"/>
                  <a:ea typeface="Calibri" panose="020F0502020204030204" pitchFamily="34" charset="0"/>
                  <a:cs typeface="Times New Roman" panose="02020603050405020304" pitchFamily="18" charset="0"/>
                </a:rPr>
                <a:t>Images: Puupro</a:t>
              </a:r>
            </a:p>
          </p:txBody>
        </p:sp>
      </p:grpSp>
      <p:sp>
        <p:nvSpPr>
          <p:cNvPr id="2" name="Alatunnisteen paikkamerkki 1">
            <a:extLst>
              <a:ext uri="{FF2B5EF4-FFF2-40B4-BE49-F238E27FC236}">
                <a16:creationId xmlns:a16="http://schemas.microsoft.com/office/drawing/2014/main" id="{DC843059-AA27-CCFA-65CB-0EF9CBB73CB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98295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1ED17F1-B3F1-1CB2-4F15-1C469D6B3E33}"/>
              </a:ext>
            </a:extLst>
          </p:cNvPr>
          <p:cNvSpPr>
            <a:spLocks noGrp="1"/>
          </p:cNvSpPr>
          <p:nvPr>
            <p:ph type="title"/>
          </p:nvPr>
        </p:nvSpPr>
        <p:spPr/>
        <p:txBody>
          <a:bodyPr/>
          <a:lstStyle/>
          <a:p>
            <a:r>
              <a:rPr lang="en-GB"/>
              <a:t>Peeling</a:t>
            </a:r>
          </a:p>
        </p:txBody>
      </p:sp>
      <p:sp>
        <p:nvSpPr>
          <p:cNvPr id="5" name="Sisällön paikkamerkki 4">
            <a:extLst>
              <a:ext uri="{FF2B5EF4-FFF2-40B4-BE49-F238E27FC236}">
                <a16:creationId xmlns:a16="http://schemas.microsoft.com/office/drawing/2014/main" id="{C586E47C-1B8A-DFD9-265C-EBCE33E652E6}"/>
              </a:ext>
            </a:extLst>
          </p:cNvPr>
          <p:cNvSpPr>
            <a:spLocks noGrp="1"/>
          </p:cNvSpPr>
          <p:nvPr>
            <p:ph idx="1"/>
          </p:nvPr>
        </p:nvSpPr>
        <p:spPr/>
        <p:txBody>
          <a:bodyPr>
            <a:normAutofit lnSpcReduction="10000"/>
          </a:bodyPr>
          <a:lstStyle/>
          <a:p>
            <a:r>
              <a:rPr lang="en-GB"/>
              <a:t>Sliced veneer is made by planing veneer sheets from the log, which helps preserve the natural grain pattern. </a:t>
            </a:r>
          </a:p>
          <a:p>
            <a:r>
              <a:rPr lang="en-GB"/>
              <a:t>Slicing results in thin veneer sheets, minimising the loss of raw material. </a:t>
            </a:r>
          </a:p>
          <a:p>
            <a:r>
              <a:rPr lang="en-GB"/>
              <a:t>No cracks that would impede the processing of the veneer are formed on the surface, unlike in peeling. </a:t>
            </a:r>
          </a:p>
          <a:p>
            <a:r>
              <a:rPr lang="en-GB"/>
              <a:t>Sliced veneer is more expensive to manufacture than peeled veneer, but its properties are better in many respects. </a:t>
            </a:r>
          </a:p>
          <a:p>
            <a:r>
              <a:rPr lang="en-GB"/>
              <a:t>Veneer sliced from valuable tree species is used as surface material for e.g. furniture, hardwood doors, and decorative boards and panels.</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19</a:t>
            </a:fld>
            <a:endParaRPr lang="fi-FI"/>
          </a:p>
        </p:txBody>
      </p:sp>
      <p:sp>
        <p:nvSpPr>
          <p:cNvPr id="2" name="Alatunnisteen paikkamerkki 1">
            <a:extLst>
              <a:ext uri="{FF2B5EF4-FFF2-40B4-BE49-F238E27FC236}">
                <a16:creationId xmlns:a16="http://schemas.microsoft.com/office/drawing/2014/main" id="{A2E4F82A-DF01-A300-8129-C4071D78F95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08327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Origin of the materials</a:t>
            </a: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1600" dirty="0"/>
              <a:t>These learning materials for industrial wood construction have been prepared in a project led by </a:t>
            </a:r>
            <a:r>
              <a:rPr lang="en-GB" sz="1600" dirty="0" err="1"/>
              <a:t>Puuinfo</a:t>
            </a:r>
            <a:r>
              <a:rPr lang="en-GB" sz="1600" dirty="0"/>
              <a:t> Oy in 2021–2022. Also involved in the project were </a:t>
            </a:r>
          </a:p>
          <a:p>
            <a:pPr marL="647700" lvl="0" indent="-355600" algn="l" rtl="0">
              <a:lnSpc>
                <a:spcPct val="115000"/>
              </a:lnSpc>
              <a:spcBef>
                <a:spcPts val="1700"/>
              </a:spcBef>
              <a:spcAft>
                <a:spcPts val="0"/>
              </a:spcAft>
              <a:buClr>
                <a:srgbClr val="272117"/>
              </a:buClr>
              <a:buSzPts val="2000"/>
              <a:buChar char="●"/>
            </a:pPr>
            <a:r>
              <a:rPr lang="en-GB" sz="1600" dirty="0" err="1"/>
              <a:t>Lappia</a:t>
            </a:r>
            <a:r>
              <a:rPr lang="en-GB" sz="1600" dirty="0"/>
              <a:t> Vocational College,</a:t>
            </a:r>
          </a:p>
          <a:p>
            <a:pPr marL="647700" lvl="0" indent="-355600" algn="l" rtl="0">
              <a:lnSpc>
                <a:spcPct val="115000"/>
              </a:lnSpc>
              <a:spcBef>
                <a:spcPts val="0"/>
              </a:spcBef>
              <a:spcAft>
                <a:spcPts val="0"/>
              </a:spcAft>
              <a:buClr>
                <a:srgbClr val="272117"/>
              </a:buClr>
              <a:buSzPts val="2000"/>
              <a:buChar char="●"/>
            </a:pPr>
            <a:r>
              <a:rPr lang="en-GB" sz="1600" dirty="0"/>
              <a:t>TTS-</a:t>
            </a:r>
            <a:r>
              <a:rPr lang="en-GB" sz="1600" dirty="0" err="1"/>
              <a:t>Työtehoseura</a:t>
            </a:r>
            <a:r>
              <a:rPr lang="en-GB" sz="1600" dirty="0"/>
              <a:t> </a:t>
            </a:r>
            <a:r>
              <a:rPr lang="en-GB" sz="1600" dirty="0" err="1"/>
              <a:t>ry</a:t>
            </a:r>
            <a:endParaRPr lang="en-GB" sz="1600" dirty="0"/>
          </a:p>
          <a:p>
            <a:pPr marL="647700" lvl="0" indent="-355600" algn="l" rtl="0">
              <a:lnSpc>
                <a:spcPct val="115000"/>
              </a:lnSpc>
              <a:spcBef>
                <a:spcPts val="0"/>
              </a:spcBef>
              <a:spcAft>
                <a:spcPts val="0"/>
              </a:spcAft>
              <a:buClr>
                <a:srgbClr val="272117"/>
              </a:buClr>
              <a:buSzPts val="2000"/>
              <a:buChar char="●"/>
            </a:pPr>
            <a:r>
              <a:rPr lang="en-GB" sz="1600" dirty="0"/>
              <a:t>South-Eastern Finland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Metropolia</a:t>
            </a:r>
            <a:r>
              <a:rPr lang="en-GB" sz="1600" dirty="0"/>
              <a:t>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Jyväskylä</a:t>
            </a:r>
            <a:r>
              <a:rPr lang="en-GB" sz="1600" dirty="0"/>
              <a:t> University of Applied Sciences,</a:t>
            </a:r>
          </a:p>
          <a:p>
            <a:pPr marL="647700" marR="0" lvl="0" indent="-355600" algn="l" rtl="0">
              <a:lnSpc>
                <a:spcPct val="115000"/>
              </a:lnSpc>
              <a:spcBef>
                <a:spcPts val="0"/>
              </a:spcBef>
              <a:spcAft>
                <a:spcPts val="0"/>
              </a:spcAft>
              <a:buClr>
                <a:srgbClr val="272117"/>
              </a:buClr>
              <a:buSzPts val="2000"/>
              <a:buChar char="●"/>
            </a:pPr>
            <a:r>
              <a:rPr lang="en-GB" sz="1600" dirty="0"/>
              <a:t>University of Tampere, and</a:t>
            </a:r>
          </a:p>
          <a:p>
            <a:pPr marL="647700" marR="0" lvl="0" indent="-355600" algn="l" rtl="0">
              <a:lnSpc>
                <a:spcPct val="115000"/>
              </a:lnSpc>
              <a:spcBef>
                <a:spcPts val="0"/>
              </a:spcBef>
              <a:spcAft>
                <a:spcPts val="0"/>
              </a:spcAft>
              <a:buClr>
                <a:srgbClr val="272117"/>
              </a:buClr>
              <a:buSzPts val="2000"/>
              <a:buChar char="●"/>
            </a:pPr>
            <a:r>
              <a:rPr lang="en-GB" sz="1600" dirty="0"/>
              <a:t>Federation of the Finnish Woodworking Industries </a:t>
            </a:r>
            <a:r>
              <a:rPr lang="en-GB" sz="1600" dirty="0" err="1"/>
              <a:t>Puutuoteteollisuus</a:t>
            </a:r>
            <a:r>
              <a:rPr lang="en-GB" sz="1600" dirty="0"/>
              <a:t> </a:t>
            </a:r>
            <a:r>
              <a:rPr lang="en-GB" sz="1600" dirty="0" err="1"/>
              <a:t>ry</a:t>
            </a:r>
            <a:endParaRPr lang="en-GB" sz="1600" dirty="0"/>
          </a:p>
          <a:p>
            <a:pPr marL="0" lvl="0" indent="0" algn="l" rtl="0">
              <a:lnSpc>
                <a:spcPct val="115000"/>
              </a:lnSpc>
              <a:spcBef>
                <a:spcPts val="1700"/>
              </a:spcBef>
              <a:spcAft>
                <a:spcPts val="0"/>
              </a:spcAft>
              <a:buNone/>
            </a:pPr>
            <a:r>
              <a:rPr lang="en-GB" sz="1600" dirty="0"/>
              <a:t>The project was funded by the Ministry of the Environment. </a:t>
            </a:r>
          </a:p>
          <a:p>
            <a:pPr marL="0" lvl="0" indent="0" algn="l" rtl="0">
              <a:spcBef>
                <a:spcPts val="4200"/>
              </a:spcBef>
              <a:spcAft>
                <a:spcPts val="0"/>
              </a:spcAft>
              <a:buClr>
                <a:schemeClr val="lt2"/>
              </a:buClr>
              <a:buSzPts val="2400"/>
              <a:buNone/>
            </a:pPr>
            <a:endParaRPr sz="16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GB" sz="2000"/>
              <a:t>The materials are intended to be used as extensively as possible in industrial wood construction education and studies.</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a:t>The original materials and any updates to them by Puuinfo will be published on the Library of Open Educational Resources website (aoe.fi) and the Puuinfo.fi website. </a:t>
            </a:r>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Use of the materials</a:t>
            </a: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i-FI" sz="1400" b="0" i="0" u="none" strike="noStrike" kern="0" cap="none" spc="0" normalizeH="0" baseline="0" noProof="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F34B35-B75A-32F6-FEED-E9C5D2C112E3}"/>
              </a:ext>
            </a:extLst>
          </p:cNvPr>
          <p:cNvSpPr>
            <a:spLocks noGrp="1"/>
          </p:cNvSpPr>
          <p:nvPr>
            <p:ph type="title"/>
          </p:nvPr>
        </p:nvSpPr>
        <p:spPr/>
        <p:txBody>
          <a:bodyPr/>
          <a:lstStyle/>
          <a:p>
            <a:r>
              <a:rPr lang="en-GB"/>
              <a:t>Peeling</a:t>
            </a:r>
          </a:p>
        </p:txBody>
      </p:sp>
      <p:sp>
        <p:nvSpPr>
          <p:cNvPr id="3" name="Sisällön paikkamerkki 2">
            <a:extLst>
              <a:ext uri="{FF2B5EF4-FFF2-40B4-BE49-F238E27FC236}">
                <a16:creationId xmlns:a16="http://schemas.microsoft.com/office/drawing/2014/main" id="{91ABC791-5090-D1A1-EA35-2BA773E2A393}"/>
              </a:ext>
            </a:extLst>
          </p:cNvPr>
          <p:cNvSpPr>
            <a:spLocks noGrp="1"/>
          </p:cNvSpPr>
          <p:nvPr>
            <p:ph idx="1"/>
          </p:nvPr>
        </p:nvSpPr>
        <p:spPr>
          <a:xfrm>
            <a:off x="838200" y="1825625"/>
            <a:ext cx="6091989" cy="4351338"/>
          </a:xfrm>
        </p:spPr>
        <p:txBody>
          <a:bodyPr>
            <a:normAutofit fontScale="77500" lnSpcReduction="20000"/>
          </a:bodyPr>
          <a:lstStyle/>
          <a:p>
            <a:r>
              <a:rPr lang="en-GB"/>
              <a:t>The appearance of sliced veneer will depend on the slicing direction. </a:t>
            </a:r>
          </a:p>
          <a:p>
            <a:r>
              <a:rPr lang="en-GB"/>
              <a:t>Veneer cut in the radial direction has a more even appearance than veneer cut in the tangential direction.</a:t>
            </a:r>
          </a:p>
          <a:p>
            <a:r>
              <a:rPr lang="en-GB"/>
              <a:t>Peeled veneer is cheaper, and the sheets are much wider than in sliced veneer. </a:t>
            </a:r>
          </a:p>
          <a:p>
            <a:r>
              <a:rPr lang="en-GB"/>
              <a:t>Peeled veneer is mainly used in the production of plywood, but in Finland, the best birch material is peeled into thin veneer for veneering. </a:t>
            </a:r>
          </a:p>
          <a:p>
            <a:r>
              <a:rPr lang="en-GB"/>
              <a:t>In veneer peeling, a log is spun in a veneer-peeling machine while a blade peels "veneer mat" off the surface of the log. </a:t>
            </a:r>
          </a:p>
          <a:p>
            <a:r>
              <a:rPr lang="en-GB"/>
              <a:t>After all the usable wood has been peeled off, all that remains is the centre section of the log.</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20</a:t>
            </a:fld>
            <a:endParaRPr lang="fi-FI"/>
          </a:p>
        </p:txBody>
      </p:sp>
      <p:pic>
        <p:nvPicPr>
          <p:cNvPr id="10" name="Kuva 9"/>
          <p:cNvPicPr/>
          <p:nvPr/>
        </p:nvPicPr>
        <p:blipFill>
          <a:blip r:embed="rId2"/>
          <a:stretch>
            <a:fillRect/>
          </a:stretch>
        </p:blipFill>
        <p:spPr>
          <a:xfrm>
            <a:off x="7222003" y="1296030"/>
            <a:ext cx="4861560" cy="4265939"/>
          </a:xfrm>
          <a:prstGeom prst="rect">
            <a:avLst/>
          </a:prstGeom>
        </p:spPr>
      </p:pic>
      <p:sp>
        <p:nvSpPr>
          <p:cNvPr id="11" name="Tekstiruutu 10383"/>
          <p:cNvSpPr txBox="1"/>
          <p:nvPr/>
        </p:nvSpPr>
        <p:spPr>
          <a:xfrm>
            <a:off x="7222003" y="5708654"/>
            <a:ext cx="4861560" cy="57023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dirty="0" err="1">
                <a:effectLst/>
                <a:latin typeface="Calibri" panose="020F0502020204030204" pitchFamily="34" charset="0"/>
                <a:ea typeface="Calibri" panose="020F0502020204030204" pitchFamily="34" charset="0"/>
                <a:cs typeface="Times New Roman" panose="02020603050405020304" pitchFamily="18" charset="0"/>
              </a:rPr>
              <a:t>LVL</a:t>
            </a:r>
            <a:r>
              <a:rPr lang="en-GB" dirty="0">
                <a:effectLst/>
                <a:latin typeface="Calibri" panose="020F0502020204030204" pitchFamily="34" charset="0"/>
                <a:ea typeface="Calibri" panose="020F0502020204030204" pitchFamily="34" charset="0"/>
                <a:cs typeface="Times New Roman" panose="02020603050405020304" pitchFamily="18" charset="0"/>
              </a:rPr>
              <a:t> veneer peeling line, image: </a:t>
            </a:r>
            <a:r>
              <a:rPr lang="en-GB" dirty="0" err="1">
                <a:effectLst/>
                <a:latin typeface="Calibri" panose="020F0502020204030204" pitchFamily="34" charset="0"/>
                <a:ea typeface="Calibri" panose="020F0502020204030204" pitchFamily="34" charset="0"/>
                <a:cs typeface="Times New Roman" panose="02020603050405020304" pitchFamily="18" charset="0"/>
              </a:rPr>
              <a:t>LVL</a:t>
            </a:r>
            <a:r>
              <a:rPr lang="en-GB" dirty="0">
                <a:effectLst/>
                <a:latin typeface="Calibri" panose="020F0502020204030204" pitchFamily="34" charset="0"/>
                <a:ea typeface="Calibri" panose="020F0502020204030204" pitchFamily="34" charset="0"/>
                <a:cs typeface="Times New Roman" panose="02020603050405020304" pitchFamily="18" charset="0"/>
              </a:rPr>
              <a:t>-Handbook</a:t>
            </a:r>
          </a:p>
        </p:txBody>
      </p:sp>
      <p:sp>
        <p:nvSpPr>
          <p:cNvPr id="4" name="Alatunnisteen paikkamerkki 3">
            <a:extLst>
              <a:ext uri="{FF2B5EF4-FFF2-40B4-BE49-F238E27FC236}">
                <a16:creationId xmlns:a16="http://schemas.microsoft.com/office/drawing/2014/main" id="{E28E2F50-DC7C-2357-DF75-C147AFC4E7F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63556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a:stretch>
            <a:fillRect/>
          </a:stretch>
        </p:blipFill>
        <p:spPr>
          <a:xfrm>
            <a:off x="5645457" y="1033513"/>
            <a:ext cx="6387549" cy="2826552"/>
          </a:xfrm>
          <a:prstGeom prst="rect">
            <a:avLst/>
          </a:prstGeom>
        </p:spPr>
      </p:pic>
      <p:sp>
        <p:nvSpPr>
          <p:cNvPr id="3" name="Otsikko 2">
            <a:extLst>
              <a:ext uri="{FF2B5EF4-FFF2-40B4-BE49-F238E27FC236}">
                <a16:creationId xmlns:a16="http://schemas.microsoft.com/office/drawing/2014/main" id="{00198BB1-C43C-1B13-D53F-BE53088E25BA}"/>
              </a:ext>
            </a:extLst>
          </p:cNvPr>
          <p:cNvSpPr>
            <a:spLocks noGrp="1"/>
          </p:cNvSpPr>
          <p:nvPr>
            <p:ph type="title"/>
          </p:nvPr>
        </p:nvSpPr>
        <p:spPr/>
        <p:txBody>
          <a:bodyPr/>
          <a:lstStyle/>
          <a:p>
            <a:r>
              <a:rPr lang="en-GB"/>
              <a:t>Drying and grading</a:t>
            </a:r>
          </a:p>
        </p:txBody>
      </p:sp>
      <p:sp>
        <p:nvSpPr>
          <p:cNvPr id="7" name="Sisällön paikkamerkki 6">
            <a:extLst>
              <a:ext uri="{FF2B5EF4-FFF2-40B4-BE49-F238E27FC236}">
                <a16:creationId xmlns:a16="http://schemas.microsoft.com/office/drawing/2014/main" id="{BB038AD3-7B1C-E436-9DCC-ECAB895419C7}"/>
              </a:ext>
            </a:extLst>
          </p:cNvPr>
          <p:cNvSpPr>
            <a:spLocks noGrp="1"/>
          </p:cNvSpPr>
          <p:nvPr>
            <p:ph idx="1"/>
          </p:nvPr>
        </p:nvSpPr>
        <p:spPr>
          <a:xfrm>
            <a:off x="838200" y="1825625"/>
            <a:ext cx="4902582" cy="4351338"/>
          </a:xfrm>
        </p:spPr>
        <p:txBody>
          <a:bodyPr>
            <a:normAutofit fontScale="55000" lnSpcReduction="20000"/>
          </a:bodyPr>
          <a:lstStyle/>
          <a:p>
            <a:pPr marL="226695">
              <a:lnSpc>
                <a:spcPct val="107000"/>
              </a:lnSpc>
              <a:spcBef>
                <a:spcPts val="600"/>
              </a:spcBef>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The sheets of veneer are dried and stress and quality graded.</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After peeling or slicing, the veneer sheets are dried on the drying line.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During the drying process, the veneer is normally bent back and forth in the lateral direction to ensure that it is as smooth and tension-free as possible.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The drying time depends on the tree species and the strength of the veneer. Typically, drying takes a couple of minutes.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Properly dried veneer does not crack or mould and has good machinability.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The right moisture content is between 8 and 12% depending on the application.</a:t>
            </a:r>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21</a:t>
            </a:fld>
            <a:endParaRPr lang="fi-FI"/>
          </a:p>
        </p:txBody>
      </p:sp>
      <p:sp>
        <p:nvSpPr>
          <p:cNvPr id="4" name="Suorakulmio 3"/>
          <p:cNvSpPr/>
          <p:nvPr/>
        </p:nvSpPr>
        <p:spPr>
          <a:xfrm>
            <a:off x="8077200" y="715256"/>
            <a:ext cx="4114800" cy="312650"/>
          </a:xfrm>
          <a:prstGeom prst="rect">
            <a:avLst/>
          </a:prstGeom>
        </p:spPr>
        <p:txBody>
          <a:bodyPr wrap="square">
            <a:spAutoFit/>
          </a:bodyPr>
          <a:lstStyle/>
          <a:p>
            <a:pPr>
              <a:lnSpc>
                <a:spcPct val="107000"/>
              </a:lnSpc>
              <a:spcAft>
                <a:spcPts val="800"/>
              </a:spcAft>
            </a:pPr>
            <a:r>
              <a:rPr lang="en-GB" sz="1400">
                <a:latin typeface="Calibri" panose="020F0502020204030204" pitchFamily="34" charset="0"/>
                <a:ea typeface="Calibri" panose="020F0502020204030204" pitchFamily="34" charset="0"/>
                <a:cs typeface="Times New Roman" panose="02020603050405020304" pitchFamily="18" charset="0"/>
              </a:rPr>
              <a:t>Veneer drying line, image: LVL-Handbook</a:t>
            </a:r>
          </a:p>
        </p:txBody>
      </p:sp>
      <p:pic>
        <p:nvPicPr>
          <p:cNvPr id="9" name="Kuva 8"/>
          <p:cNvPicPr/>
          <p:nvPr/>
        </p:nvPicPr>
        <p:blipFill>
          <a:blip r:embed="rId3"/>
          <a:stretch>
            <a:fillRect/>
          </a:stretch>
        </p:blipFill>
        <p:spPr>
          <a:xfrm>
            <a:off x="7653867" y="3572934"/>
            <a:ext cx="4188570" cy="2692400"/>
          </a:xfrm>
          <a:prstGeom prst="rect">
            <a:avLst/>
          </a:prstGeom>
        </p:spPr>
      </p:pic>
      <p:sp>
        <p:nvSpPr>
          <p:cNvPr id="2" name="Alatunnisteen paikkamerkki 1">
            <a:extLst>
              <a:ext uri="{FF2B5EF4-FFF2-40B4-BE49-F238E27FC236}">
                <a16:creationId xmlns:a16="http://schemas.microsoft.com/office/drawing/2014/main" id="{6B9EBF7F-E8D3-48AC-BF4B-C9F36EEA8F4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643257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0D227A-6C03-2BEC-5419-EDC44AD73D5E}"/>
              </a:ext>
            </a:extLst>
          </p:cNvPr>
          <p:cNvSpPr>
            <a:spLocks noGrp="1"/>
          </p:cNvSpPr>
          <p:nvPr>
            <p:ph type="title"/>
          </p:nvPr>
        </p:nvSpPr>
        <p:spPr/>
        <p:txBody>
          <a:bodyPr/>
          <a:lstStyle/>
          <a:p>
            <a:r>
              <a:rPr lang="en-GB"/>
              <a:t>Pre-pressing</a:t>
            </a:r>
          </a:p>
        </p:txBody>
      </p:sp>
      <p:sp>
        <p:nvSpPr>
          <p:cNvPr id="4" name="Sisällön paikkamerkki 3">
            <a:extLst>
              <a:ext uri="{FF2B5EF4-FFF2-40B4-BE49-F238E27FC236}">
                <a16:creationId xmlns:a16="http://schemas.microsoft.com/office/drawing/2014/main" id="{82C55F36-2270-FDAB-AA4B-B4516C85E6E7}"/>
              </a:ext>
            </a:extLst>
          </p:cNvPr>
          <p:cNvSpPr>
            <a:spLocks noGrp="1"/>
          </p:cNvSpPr>
          <p:nvPr>
            <p:ph idx="1"/>
          </p:nvPr>
        </p:nvSpPr>
        <p:spPr>
          <a:xfrm>
            <a:off x="838200" y="1825625"/>
            <a:ext cx="6030113" cy="4351338"/>
          </a:xfrm>
        </p:spPr>
        <p:txBody>
          <a:bodyPr/>
          <a:lstStyle/>
          <a:p>
            <a:r>
              <a:rPr lang="en-GB" sz="2000"/>
              <a:t>After drying, the veneers are post-processed. </a:t>
            </a:r>
          </a:p>
          <a:p>
            <a:r>
              <a:rPr lang="en-GB" sz="2000"/>
              <a:t>The ends and edges of the sheets are cut straight, and the sheets are stacked into small bundles and tied with a string. </a:t>
            </a:r>
          </a:p>
          <a:p>
            <a:r>
              <a:rPr lang="en-GB" sz="2000"/>
              <a:t>After marking the bundles, all the veneer sheets obtained from a single log are carefully kept together and stored in a humidity-controlled environment.</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22</a:t>
            </a:fld>
            <a:endParaRPr lang="fi-FI"/>
          </a:p>
        </p:txBody>
      </p:sp>
      <p:pic>
        <p:nvPicPr>
          <p:cNvPr id="6" name="Kuva 5"/>
          <p:cNvPicPr>
            <a:picLocks noChangeAspect="1"/>
          </p:cNvPicPr>
          <p:nvPr/>
        </p:nvPicPr>
        <p:blipFill>
          <a:blip r:embed="rId2"/>
          <a:stretch>
            <a:fillRect/>
          </a:stretch>
        </p:blipFill>
        <p:spPr>
          <a:xfrm>
            <a:off x="7093876" y="830994"/>
            <a:ext cx="4690793" cy="4177568"/>
          </a:xfrm>
          <a:prstGeom prst="rect">
            <a:avLst/>
          </a:prstGeom>
        </p:spPr>
      </p:pic>
      <p:pic>
        <p:nvPicPr>
          <p:cNvPr id="7" name="Kuva 6" descr="http://propuu.fi/puuproffa/wp-content/uploads/sites/4/2011/11/viiluniput1.jpg"/>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01294"/>
            <a:ext cx="4141258" cy="2531520"/>
          </a:xfrm>
          <a:prstGeom prst="rect">
            <a:avLst/>
          </a:prstGeom>
          <a:noFill/>
          <a:ln>
            <a:noFill/>
          </a:ln>
        </p:spPr>
      </p:pic>
      <p:sp>
        <p:nvSpPr>
          <p:cNvPr id="3" name="Alatunnisteen paikkamerkki 2">
            <a:extLst>
              <a:ext uri="{FF2B5EF4-FFF2-40B4-BE49-F238E27FC236}">
                <a16:creationId xmlns:a16="http://schemas.microsoft.com/office/drawing/2014/main" id="{8C1C38DE-AD61-3C73-3B41-F5F0BD6AE3CC}"/>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62703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4B519ED-B058-4436-38DB-4C2CA8978ED5}"/>
              </a:ext>
            </a:extLst>
          </p:cNvPr>
          <p:cNvSpPr>
            <a:spLocks noGrp="1"/>
          </p:cNvSpPr>
          <p:nvPr>
            <p:ph type="title"/>
          </p:nvPr>
        </p:nvSpPr>
        <p:spPr/>
        <p:txBody>
          <a:bodyPr/>
          <a:lstStyle/>
          <a:p>
            <a:r>
              <a:rPr lang="en-GB"/>
              <a:t>Gluing</a:t>
            </a:r>
          </a:p>
        </p:txBody>
      </p:sp>
      <p:sp>
        <p:nvSpPr>
          <p:cNvPr id="4" name="Sisällön paikkamerkki 3">
            <a:extLst>
              <a:ext uri="{FF2B5EF4-FFF2-40B4-BE49-F238E27FC236}">
                <a16:creationId xmlns:a16="http://schemas.microsoft.com/office/drawing/2014/main" id="{AA5FD9CD-6F61-2D4F-8B7F-938E4AB2D3BA}"/>
              </a:ext>
            </a:extLst>
          </p:cNvPr>
          <p:cNvSpPr>
            <a:spLocks noGrp="1"/>
          </p:cNvSpPr>
          <p:nvPr>
            <p:ph idx="1"/>
          </p:nvPr>
        </p:nvSpPr>
        <p:spPr>
          <a:xfrm>
            <a:off x="838200" y="1825625"/>
            <a:ext cx="5033211" cy="4351338"/>
          </a:xfrm>
        </p:spPr>
        <p:txBody>
          <a:bodyPr>
            <a:normAutofit fontScale="62500" lnSpcReduction="20000"/>
          </a:bodyPr>
          <a:lstStyle/>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Adhesive is applied to the top surfaces of the veneers, and the sheets are laid up to form a staggered, continuous 1.8 or 2.5 m wide billet.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The adhesive is weather-resistant phenol formaldehyde resin.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A colourless melamine adhesive is used for the scarf joints in the top bevels of the face veneer for appearance.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The billet is hot pressed to cure the adhesive joints. </a:t>
            </a:r>
          </a:p>
          <a:p>
            <a:pPr marL="226695">
              <a:lnSpc>
                <a:spcPct val="107000"/>
              </a:lnSpc>
              <a:spcAft>
                <a:spcPts val="600"/>
              </a:spcAft>
            </a:pPr>
            <a:r>
              <a:rPr lang="en-GB">
                <a:latin typeface="Calibri" panose="020F0502020204030204" pitchFamily="34" charset="0"/>
                <a:ea typeface="Calibri" panose="020F0502020204030204" pitchFamily="34" charset="0"/>
                <a:cs typeface="Times New Roman" panose="02020603050405020304" pitchFamily="18" charset="0"/>
              </a:rPr>
              <a:t>After hot pressing, the billet is cut to size according to the specifications in the orders. </a:t>
            </a:r>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23</a:t>
            </a:fld>
            <a:endParaRPr lang="fi-FI"/>
          </a:p>
        </p:txBody>
      </p:sp>
      <p:pic>
        <p:nvPicPr>
          <p:cNvPr id="7" name="Kuva 6"/>
          <p:cNvPicPr>
            <a:picLocks noChangeAspect="1"/>
          </p:cNvPicPr>
          <p:nvPr/>
        </p:nvPicPr>
        <p:blipFill>
          <a:blip r:embed="rId2"/>
          <a:stretch>
            <a:fillRect/>
          </a:stretch>
        </p:blipFill>
        <p:spPr>
          <a:xfrm>
            <a:off x="5984063" y="1690688"/>
            <a:ext cx="5903137" cy="3440112"/>
          </a:xfrm>
          <a:prstGeom prst="rect">
            <a:avLst/>
          </a:prstGeom>
        </p:spPr>
      </p:pic>
      <p:sp>
        <p:nvSpPr>
          <p:cNvPr id="2" name="Alatunnisteen paikkamerkki 1">
            <a:extLst>
              <a:ext uri="{FF2B5EF4-FFF2-40B4-BE49-F238E27FC236}">
                <a16:creationId xmlns:a16="http://schemas.microsoft.com/office/drawing/2014/main" id="{6AD5A997-0DB6-A61B-AA12-3BCF0193BA5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4085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947DCE-7803-2CE0-BD5B-90BFFA625BF0}"/>
              </a:ext>
            </a:extLst>
          </p:cNvPr>
          <p:cNvSpPr>
            <a:spLocks noGrp="1"/>
          </p:cNvSpPr>
          <p:nvPr>
            <p:ph type="title"/>
          </p:nvPr>
        </p:nvSpPr>
        <p:spPr/>
        <p:txBody>
          <a:bodyPr/>
          <a:lstStyle/>
          <a:p>
            <a:r>
              <a:rPr lang="en-GB"/>
              <a:t>Lay-up</a:t>
            </a:r>
            <a:br>
              <a:rPr lang="en-GB"/>
            </a:br>
            <a:endParaRPr lang="en-GB"/>
          </a:p>
        </p:txBody>
      </p:sp>
      <p:sp>
        <p:nvSpPr>
          <p:cNvPr id="4" name="Sisällön paikkamerkki 3">
            <a:extLst>
              <a:ext uri="{FF2B5EF4-FFF2-40B4-BE49-F238E27FC236}">
                <a16:creationId xmlns:a16="http://schemas.microsoft.com/office/drawing/2014/main" id="{8BF76719-3ACC-8D46-B0FC-1D53FDAD0A6B}"/>
              </a:ext>
            </a:extLst>
          </p:cNvPr>
          <p:cNvSpPr>
            <a:spLocks noGrp="1"/>
          </p:cNvSpPr>
          <p:nvPr>
            <p:ph idx="1"/>
          </p:nvPr>
        </p:nvSpPr>
        <p:spPr/>
        <p:txBody>
          <a:bodyPr/>
          <a:lstStyle/>
          <a:p>
            <a:endParaRPr lang="fi-FI"/>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24</a:t>
            </a:fld>
            <a:endParaRPr lang="fi-FI"/>
          </a:p>
        </p:txBody>
      </p:sp>
      <p:pic>
        <p:nvPicPr>
          <p:cNvPr id="6" name="Kuva 5"/>
          <p:cNvPicPr/>
          <p:nvPr/>
        </p:nvPicPr>
        <p:blipFill>
          <a:blip r:embed="rId2"/>
          <a:stretch>
            <a:fillRect/>
          </a:stretch>
        </p:blipFill>
        <p:spPr>
          <a:xfrm>
            <a:off x="4199467" y="564543"/>
            <a:ext cx="7488950" cy="5328257"/>
          </a:xfrm>
          <a:prstGeom prst="rect">
            <a:avLst/>
          </a:prstGeom>
        </p:spPr>
      </p:pic>
      <p:pic>
        <p:nvPicPr>
          <p:cNvPr id="7" name="Kuva 6"/>
          <p:cNvPicPr/>
          <p:nvPr/>
        </p:nvPicPr>
        <p:blipFill>
          <a:blip r:embed="rId3"/>
          <a:stretch>
            <a:fillRect/>
          </a:stretch>
        </p:blipFill>
        <p:spPr>
          <a:xfrm>
            <a:off x="629985" y="1307456"/>
            <a:ext cx="3569482" cy="3295210"/>
          </a:xfrm>
          <a:prstGeom prst="rect">
            <a:avLst/>
          </a:prstGeom>
        </p:spPr>
      </p:pic>
      <p:pic>
        <p:nvPicPr>
          <p:cNvPr id="9" name="Kuva 8"/>
          <p:cNvPicPr/>
          <p:nvPr/>
        </p:nvPicPr>
        <p:blipFill>
          <a:blip r:embed="rId4"/>
          <a:stretch>
            <a:fillRect/>
          </a:stretch>
        </p:blipFill>
        <p:spPr>
          <a:xfrm>
            <a:off x="629985" y="4897343"/>
            <a:ext cx="2611000" cy="1573953"/>
          </a:xfrm>
          <a:prstGeom prst="rect">
            <a:avLst/>
          </a:prstGeom>
        </p:spPr>
      </p:pic>
      <p:sp>
        <p:nvSpPr>
          <p:cNvPr id="3" name="Tekstiruutu 2"/>
          <p:cNvSpPr txBox="1"/>
          <p:nvPr/>
        </p:nvSpPr>
        <p:spPr>
          <a:xfrm>
            <a:off x="4199466" y="5063067"/>
            <a:ext cx="3923601" cy="369332"/>
          </a:xfrm>
          <a:prstGeom prst="rect">
            <a:avLst/>
          </a:prstGeom>
          <a:noFill/>
        </p:spPr>
        <p:txBody>
          <a:bodyPr wrap="square" rtlCol="0">
            <a:spAutoFit/>
          </a:bodyPr>
          <a:lstStyle/>
          <a:p>
            <a:r>
              <a:rPr lang="en-GB" dirty="0"/>
              <a:t>Lay-up, images: </a:t>
            </a:r>
            <a:r>
              <a:rPr lang="en-GB" dirty="0" err="1"/>
              <a:t>LVL</a:t>
            </a:r>
            <a:r>
              <a:rPr lang="en-GB" dirty="0"/>
              <a:t>-Handbook</a:t>
            </a:r>
          </a:p>
        </p:txBody>
      </p:sp>
      <p:sp>
        <p:nvSpPr>
          <p:cNvPr id="5" name="Alatunnisteen paikkamerkki 4">
            <a:extLst>
              <a:ext uri="{FF2B5EF4-FFF2-40B4-BE49-F238E27FC236}">
                <a16:creationId xmlns:a16="http://schemas.microsoft.com/office/drawing/2014/main" id="{F08DDCD1-583B-DDA8-5D40-7043F6994F0E}"/>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19061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0A2496F-3E45-F614-570D-C14870B6DD92}"/>
              </a:ext>
            </a:extLst>
          </p:cNvPr>
          <p:cNvSpPr>
            <a:spLocks noGrp="1"/>
          </p:cNvSpPr>
          <p:nvPr>
            <p:ph type="title"/>
          </p:nvPr>
        </p:nvSpPr>
        <p:spPr/>
        <p:txBody>
          <a:bodyPr/>
          <a:lstStyle/>
          <a:p>
            <a:r>
              <a:rPr lang="en-GB"/>
              <a:t>Hot pressing</a:t>
            </a:r>
          </a:p>
        </p:txBody>
      </p:sp>
      <p:sp>
        <p:nvSpPr>
          <p:cNvPr id="9" name="Sisällön paikkamerkki 8">
            <a:extLst>
              <a:ext uri="{FF2B5EF4-FFF2-40B4-BE49-F238E27FC236}">
                <a16:creationId xmlns:a16="http://schemas.microsoft.com/office/drawing/2014/main" id="{442B9BBE-6A83-001B-42AF-FA0CE9A1865C}"/>
              </a:ext>
            </a:extLst>
          </p:cNvPr>
          <p:cNvSpPr>
            <a:spLocks noGrp="1"/>
          </p:cNvSpPr>
          <p:nvPr>
            <p:ph idx="1"/>
          </p:nvPr>
        </p:nvSpPr>
        <p:spPr/>
        <p:txBody>
          <a:bodyPr/>
          <a:lstStyle/>
          <a:p>
            <a:endParaRPr lang="fi-FI"/>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25</a:t>
            </a:fld>
            <a:endParaRPr lang="fi-FI"/>
          </a:p>
        </p:txBody>
      </p:sp>
      <p:pic>
        <p:nvPicPr>
          <p:cNvPr id="4" name="Kuva 3"/>
          <p:cNvPicPr/>
          <p:nvPr/>
        </p:nvPicPr>
        <p:blipFill>
          <a:blip r:embed="rId2"/>
          <a:stretch>
            <a:fillRect/>
          </a:stretch>
        </p:blipFill>
        <p:spPr>
          <a:xfrm>
            <a:off x="629985" y="1471321"/>
            <a:ext cx="8717215" cy="4294293"/>
          </a:xfrm>
          <a:prstGeom prst="rect">
            <a:avLst/>
          </a:prstGeom>
        </p:spPr>
      </p:pic>
      <p:sp>
        <p:nvSpPr>
          <p:cNvPr id="2" name="Suorakulmio 1"/>
          <p:cNvSpPr/>
          <p:nvPr/>
        </p:nvSpPr>
        <p:spPr>
          <a:xfrm>
            <a:off x="629985" y="5950021"/>
            <a:ext cx="1832618" cy="369332"/>
          </a:xfrm>
          <a:prstGeom prst="rect">
            <a:avLst/>
          </a:prstGeom>
        </p:spPr>
        <p:txBody>
          <a:bodyPr wrap="none">
            <a:spAutoFit/>
          </a:bodyPr>
          <a:lstStyle/>
          <a:p>
            <a:r>
              <a:rPr lang="en-GB">
                <a:latin typeface="Calibri" panose="020F0502020204030204" pitchFamily="34" charset="0"/>
                <a:ea typeface="Calibri" panose="020F0502020204030204" pitchFamily="34" charset="0"/>
                <a:cs typeface="Times New Roman" panose="02020603050405020304" pitchFamily="18" charset="0"/>
              </a:rPr>
              <a:t>Hot press</a:t>
            </a:r>
          </a:p>
        </p:txBody>
      </p:sp>
      <p:sp>
        <p:nvSpPr>
          <p:cNvPr id="3" name="Suorakulmio 2"/>
          <p:cNvSpPr/>
          <p:nvPr/>
        </p:nvSpPr>
        <p:spPr>
          <a:xfrm>
            <a:off x="6923435" y="5924527"/>
            <a:ext cx="2578463" cy="369332"/>
          </a:xfrm>
          <a:prstGeom prst="rect">
            <a:avLst/>
          </a:prstGeom>
        </p:spPr>
        <p:txBody>
          <a:bodyPr wrap="none">
            <a:spAutoFit/>
          </a:bodyPr>
          <a:lstStyle/>
          <a:p>
            <a:r>
              <a:rPr lang="en-GB">
                <a:latin typeface="Calibri" panose="020F0502020204030204" pitchFamily="34" charset="0"/>
                <a:ea typeface="Calibri" panose="020F0502020204030204" pitchFamily="34" charset="0"/>
                <a:cs typeface="Times New Roman" panose="02020603050405020304" pitchFamily="18" charset="0"/>
              </a:rPr>
              <a:t>3-level hot press</a:t>
            </a:r>
          </a:p>
        </p:txBody>
      </p:sp>
      <p:sp>
        <p:nvSpPr>
          <p:cNvPr id="7" name="Tekstiruutu 6"/>
          <p:cNvSpPr txBox="1"/>
          <p:nvPr/>
        </p:nvSpPr>
        <p:spPr>
          <a:xfrm>
            <a:off x="3051290" y="6488668"/>
            <a:ext cx="2929467" cy="369332"/>
          </a:xfrm>
          <a:prstGeom prst="rect">
            <a:avLst/>
          </a:prstGeom>
          <a:noFill/>
        </p:spPr>
        <p:txBody>
          <a:bodyPr wrap="square" rtlCol="0">
            <a:spAutoFit/>
          </a:bodyPr>
          <a:lstStyle/>
          <a:p>
            <a:r>
              <a:rPr lang="en-GB"/>
              <a:t>Images: LVL-Handbook</a:t>
            </a:r>
          </a:p>
        </p:txBody>
      </p:sp>
      <p:sp>
        <p:nvSpPr>
          <p:cNvPr id="5" name="Alatunnisteen paikkamerkki 4">
            <a:extLst>
              <a:ext uri="{FF2B5EF4-FFF2-40B4-BE49-F238E27FC236}">
                <a16:creationId xmlns:a16="http://schemas.microsoft.com/office/drawing/2014/main" id="{BA1D13F3-2F95-E3BC-D5FB-669F3AE2ABD9}"/>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60160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p:nvPr/>
        </p:nvPicPr>
        <p:blipFill>
          <a:blip r:embed="rId2"/>
          <a:stretch>
            <a:fillRect/>
          </a:stretch>
        </p:blipFill>
        <p:spPr>
          <a:xfrm>
            <a:off x="1591732" y="1097446"/>
            <a:ext cx="8186669" cy="4164340"/>
          </a:xfrm>
          <a:prstGeom prst="rect">
            <a:avLst/>
          </a:prstGeom>
        </p:spPr>
      </p:pic>
      <p:sp>
        <p:nvSpPr>
          <p:cNvPr id="3" name="Otsikko 2">
            <a:extLst>
              <a:ext uri="{FF2B5EF4-FFF2-40B4-BE49-F238E27FC236}">
                <a16:creationId xmlns:a16="http://schemas.microsoft.com/office/drawing/2014/main" id="{41CA79A8-95AB-FBEB-756A-005FFD9A1DA5}"/>
              </a:ext>
            </a:extLst>
          </p:cNvPr>
          <p:cNvSpPr>
            <a:spLocks noGrp="1"/>
          </p:cNvSpPr>
          <p:nvPr>
            <p:ph type="title"/>
          </p:nvPr>
        </p:nvSpPr>
        <p:spPr/>
        <p:txBody>
          <a:bodyPr/>
          <a:lstStyle/>
          <a:p>
            <a:r>
              <a:rPr lang="en-GB"/>
              <a:t>Cut to size</a:t>
            </a:r>
          </a:p>
        </p:txBody>
      </p:sp>
      <p:sp>
        <p:nvSpPr>
          <p:cNvPr id="6" name="Sisällön paikkamerkki 5">
            <a:extLst>
              <a:ext uri="{FF2B5EF4-FFF2-40B4-BE49-F238E27FC236}">
                <a16:creationId xmlns:a16="http://schemas.microsoft.com/office/drawing/2014/main" id="{885165A9-B8A2-8CEF-1F6D-76A964003017}"/>
              </a:ext>
            </a:extLst>
          </p:cNvPr>
          <p:cNvSpPr>
            <a:spLocks noGrp="1"/>
          </p:cNvSpPr>
          <p:nvPr>
            <p:ph idx="1"/>
          </p:nvPr>
        </p:nvSpPr>
        <p:spPr/>
        <p:txBody>
          <a:bodyPr/>
          <a:lstStyle/>
          <a:p>
            <a:endParaRPr lang="fi-FI"/>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26</a:t>
            </a:fld>
            <a:endParaRPr lang="fi-FI"/>
          </a:p>
        </p:txBody>
      </p:sp>
      <p:sp>
        <p:nvSpPr>
          <p:cNvPr id="2" name="Suorakulmio 1"/>
          <p:cNvSpPr/>
          <p:nvPr/>
        </p:nvSpPr>
        <p:spPr>
          <a:xfrm>
            <a:off x="612839" y="5600341"/>
            <a:ext cx="5145191" cy="388696"/>
          </a:xfrm>
          <a:prstGeom prst="rect">
            <a:avLst/>
          </a:prstGeom>
        </p:spPr>
        <p:txBody>
          <a:bodyPr wrap="none">
            <a:spAutoFit/>
          </a:bodyPr>
          <a:lstStyle/>
          <a:p>
            <a:pPr indent="828040">
              <a:lnSpc>
                <a:spcPct val="107000"/>
              </a:lnSpc>
              <a:spcAft>
                <a:spcPts val="800"/>
              </a:spcAft>
            </a:pPr>
            <a:r>
              <a:rPr lang="en-GB" i="1">
                <a:latin typeface="Calibri" panose="020F0502020204030204" pitchFamily="34" charset="0"/>
                <a:ea typeface="Calibri" panose="020F0502020204030204" pitchFamily="34" charset="0"/>
                <a:cs typeface="Times New Roman" panose="02020603050405020304" pitchFamily="18" charset="0"/>
              </a:rPr>
              <a:t>Sawing and packaging line, image: LVL-Handbook</a:t>
            </a:r>
          </a:p>
        </p:txBody>
      </p:sp>
      <p:sp>
        <p:nvSpPr>
          <p:cNvPr id="5" name="Alatunnisteen paikkamerkki 4">
            <a:extLst>
              <a:ext uri="{FF2B5EF4-FFF2-40B4-BE49-F238E27FC236}">
                <a16:creationId xmlns:a16="http://schemas.microsoft.com/office/drawing/2014/main" id="{FED0D8B7-7034-D378-DCDF-47FE3FF4FAA4}"/>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3181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5F1FE3A-F55F-0234-AE50-CCB3F89038B8}"/>
              </a:ext>
            </a:extLst>
          </p:cNvPr>
          <p:cNvSpPr>
            <a:spLocks noGrp="1"/>
          </p:cNvSpPr>
          <p:nvPr>
            <p:ph type="title"/>
          </p:nvPr>
        </p:nvSpPr>
        <p:spPr/>
        <p:txBody>
          <a:bodyPr/>
          <a:lstStyle/>
          <a:p>
            <a:r>
              <a:rPr lang="en-GB"/>
              <a:t>Packaging and delivery</a:t>
            </a:r>
          </a:p>
        </p:txBody>
      </p:sp>
      <p:sp>
        <p:nvSpPr>
          <p:cNvPr id="9" name="Sisällön paikkamerkki 8">
            <a:extLst>
              <a:ext uri="{FF2B5EF4-FFF2-40B4-BE49-F238E27FC236}">
                <a16:creationId xmlns:a16="http://schemas.microsoft.com/office/drawing/2014/main" id="{69BFDD9E-B403-5A72-0064-E22B5CB6926A}"/>
              </a:ext>
            </a:extLst>
          </p:cNvPr>
          <p:cNvSpPr>
            <a:spLocks noGrp="1"/>
          </p:cNvSpPr>
          <p:nvPr>
            <p:ph idx="1"/>
          </p:nvPr>
        </p:nvSpPr>
        <p:spPr/>
        <p:txBody>
          <a:bodyPr/>
          <a:lstStyle/>
          <a:p>
            <a:endParaRPr lang="fi-FI"/>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27</a:t>
            </a:fld>
            <a:endParaRPr lang="fi-FI"/>
          </a:p>
        </p:txBody>
      </p:sp>
      <p:pic>
        <p:nvPicPr>
          <p:cNvPr id="4" name="Kuva 3"/>
          <p:cNvPicPr/>
          <p:nvPr/>
        </p:nvPicPr>
        <p:blipFill>
          <a:blip r:embed="rId2"/>
          <a:stretch>
            <a:fillRect/>
          </a:stretch>
        </p:blipFill>
        <p:spPr>
          <a:xfrm>
            <a:off x="744180" y="2030167"/>
            <a:ext cx="4217288" cy="2689649"/>
          </a:xfrm>
          <a:prstGeom prst="rect">
            <a:avLst/>
          </a:prstGeom>
        </p:spPr>
      </p:pic>
      <p:pic>
        <p:nvPicPr>
          <p:cNvPr id="6" name="Kuva 5"/>
          <p:cNvPicPr/>
          <p:nvPr/>
        </p:nvPicPr>
        <p:blipFill>
          <a:blip r:embed="rId3"/>
          <a:stretch>
            <a:fillRect/>
          </a:stretch>
        </p:blipFill>
        <p:spPr>
          <a:xfrm>
            <a:off x="6333067" y="2205321"/>
            <a:ext cx="2526895" cy="2088410"/>
          </a:xfrm>
          <a:prstGeom prst="rect">
            <a:avLst/>
          </a:prstGeom>
        </p:spPr>
      </p:pic>
      <p:sp>
        <p:nvSpPr>
          <p:cNvPr id="2" name="Suorakulmio 1"/>
          <p:cNvSpPr/>
          <p:nvPr/>
        </p:nvSpPr>
        <p:spPr>
          <a:xfrm>
            <a:off x="629985" y="5047521"/>
            <a:ext cx="2260812" cy="400110"/>
          </a:xfrm>
          <a:prstGeom prst="rect">
            <a:avLst/>
          </a:prstGeom>
        </p:spPr>
        <p:txBody>
          <a:bodyPr wrap="none">
            <a:spAutoFit/>
          </a:bodyPr>
          <a:lstStyle/>
          <a:p>
            <a:r>
              <a:rPr lang="en-GB" sz="2000" i="1">
                <a:latin typeface="Calibri" panose="020F0502020204030204" pitchFamily="34" charset="0"/>
                <a:ea typeface="Calibri" panose="020F0502020204030204" pitchFamily="34" charset="0"/>
                <a:cs typeface="Times New Roman" panose="02020603050405020304" pitchFamily="18" charset="0"/>
              </a:rPr>
              <a:t>LVL packages</a:t>
            </a:r>
          </a:p>
        </p:txBody>
      </p:sp>
      <p:sp>
        <p:nvSpPr>
          <p:cNvPr id="3" name="Suorakulmio 2"/>
          <p:cNvSpPr/>
          <p:nvPr/>
        </p:nvSpPr>
        <p:spPr>
          <a:xfrm>
            <a:off x="6121567" y="5078299"/>
            <a:ext cx="3455305" cy="400110"/>
          </a:xfrm>
          <a:prstGeom prst="rect">
            <a:avLst/>
          </a:prstGeom>
        </p:spPr>
        <p:txBody>
          <a:bodyPr wrap="none">
            <a:spAutoFit/>
          </a:bodyPr>
          <a:lstStyle/>
          <a:p>
            <a:r>
              <a:rPr lang="en-GB" sz="2000" i="1">
                <a:latin typeface="Calibri" panose="020F0502020204030204" pitchFamily="34" charset="0"/>
                <a:ea typeface="Calibri" panose="020F0502020204030204" pitchFamily="34" charset="0"/>
                <a:cs typeface="Times New Roman" panose="02020603050405020304" pitchFamily="18" charset="0"/>
              </a:rPr>
              <a:t>LVL-C panel, images: LVL-Handbook</a:t>
            </a:r>
          </a:p>
        </p:txBody>
      </p:sp>
      <p:sp>
        <p:nvSpPr>
          <p:cNvPr id="5" name="Alatunnisteen paikkamerkki 4">
            <a:extLst>
              <a:ext uri="{FF2B5EF4-FFF2-40B4-BE49-F238E27FC236}">
                <a16:creationId xmlns:a16="http://schemas.microsoft.com/office/drawing/2014/main" id="{F334B657-DC74-2D86-0D1C-1E3B9289670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522583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Machining LVL panels</a:t>
            </a:r>
          </a:p>
        </p:txBody>
      </p:sp>
    </p:spTree>
    <p:extLst>
      <p:ext uri="{BB962C8B-B14F-4D97-AF65-F5344CB8AC3E}">
        <p14:creationId xmlns:p14="http://schemas.microsoft.com/office/powerpoint/2010/main" val="295271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701472D-693D-303F-02DB-FB01A3742EA2}"/>
              </a:ext>
            </a:extLst>
          </p:cNvPr>
          <p:cNvSpPr>
            <a:spLocks noGrp="1"/>
          </p:cNvSpPr>
          <p:nvPr>
            <p:ph type="title"/>
          </p:nvPr>
        </p:nvSpPr>
        <p:spPr/>
        <p:txBody>
          <a:bodyPr/>
          <a:lstStyle/>
          <a:p>
            <a:r>
              <a:rPr lang="en-GB"/>
              <a:t>Machining LVL components</a:t>
            </a:r>
          </a:p>
        </p:txBody>
      </p:sp>
      <p:sp>
        <p:nvSpPr>
          <p:cNvPr id="4" name="Sisällön paikkamerkki 3">
            <a:extLst>
              <a:ext uri="{FF2B5EF4-FFF2-40B4-BE49-F238E27FC236}">
                <a16:creationId xmlns:a16="http://schemas.microsoft.com/office/drawing/2014/main" id="{1096604F-BA42-2F98-90FA-E729A2F9D1E4}"/>
              </a:ext>
            </a:extLst>
          </p:cNvPr>
          <p:cNvSpPr>
            <a:spLocks noGrp="1"/>
          </p:cNvSpPr>
          <p:nvPr>
            <p:ph idx="1"/>
          </p:nvPr>
        </p:nvSpPr>
        <p:spPr/>
        <p:txBody>
          <a:bodyPr>
            <a:normAutofit fontScale="92500" lnSpcReduction="20000"/>
          </a:bodyPr>
          <a:lstStyle/>
          <a:p>
            <a:r>
              <a:rPr lang="en-GB"/>
              <a:t>The panels are machined with a CNC machining centre in accordance with the 3D model obtained from the designer. </a:t>
            </a:r>
          </a:p>
          <a:p>
            <a:r>
              <a:rPr lang="en-GB"/>
              <a:t>The 3D model is inserted into the integrated CAD or CAM software, where the machining designer selects the blades, speeds, and machining directions used for the piece. </a:t>
            </a:r>
          </a:p>
          <a:p>
            <a:r>
              <a:rPr lang="en-GB"/>
              <a:t>The size of the piece, the locations of the machining tracks, the surface quality of the panel and the strength, length, and width of the panel must be taken into account. </a:t>
            </a:r>
          </a:p>
          <a:p>
            <a:r>
              <a:rPr lang="en-GB"/>
              <a:t>In addition, the machining order of the workpiece, the selection of blades, the cutting direction of the blade, and the machining speed must be considered. </a:t>
            </a:r>
          </a:p>
          <a:p>
            <a:r>
              <a:rPr lang="en-GB"/>
              <a:t>The workpiece is fastened to the worktop with screws if needed. This helps prevent the machine from breaking and the workpiece from moving.</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29</a:t>
            </a:fld>
            <a:endParaRPr lang="fi-FI"/>
          </a:p>
        </p:txBody>
      </p:sp>
      <p:sp>
        <p:nvSpPr>
          <p:cNvPr id="2" name="Alatunnisteen paikkamerkki 1">
            <a:extLst>
              <a:ext uri="{FF2B5EF4-FFF2-40B4-BE49-F238E27FC236}">
                <a16:creationId xmlns:a16="http://schemas.microsoft.com/office/drawing/2014/main" id="{88D6B83F-ABAE-BC38-8CB6-2EDE72C37F30}"/>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06712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teksti, puutavara&#10;&#10;Kuvaus luotu automaattisesti">
            <a:extLst>
              <a:ext uri="{FF2B5EF4-FFF2-40B4-BE49-F238E27FC236}">
                <a16:creationId xmlns:a16="http://schemas.microsoft.com/office/drawing/2014/main" id="{30E6AAED-C89F-42EA-9B8D-65438E08F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89" y="313562"/>
            <a:ext cx="11541422" cy="5744337"/>
          </a:xfrm>
          <a:prstGeom prst="rect">
            <a:avLst/>
          </a:prstGeom>
        </p:spPr>
      </p:pic>
      <p:sp>
        <p:nvSpPr>
          <p:cNvPr id="4" name="Otsikko 3">
            <a:extLst>
              <a:ext uri="{FF2B5EF4-FFF2-40B4-BE49-F238E27FC236}">
                <a16:creationId xmlns:a16="http://schemas.microsoft.com/office/drawing/2014/main" id="{EDA266B3-37CB-4FD9-B6AB-E618D118F783}"/>
              </a:ext>
            </a:extLst>
          </p:cNvPr>
          <p:cNvSpPr>
            <a:spLocks noGrp="1"/>
          </p:cNvSpPr>
          <p:nvPr>
            <p:ph type="ctrTitle"/>
          </p:nvPr>
        </p:nvSpPr>
        <p:spPr>
          <a:xfrm>
            <a:off x="1523999" y="1527477"/>
            <a:ext cx="9713495" cy="2387600"/>
          </a:xfrm>
        </p:spPr>
        <p:txBody>
          <a:bodyPr>
            <a:normAutofit/>
          </a:bodyPr>
          <a:lstStyle/>
          <a:p>
            <a:r>
              <a:rPr lang="en-GB" dirty="0"/>
              <a:t>Manufacture of LVL panels</a:t>
            </a:r>
          </a:p>
        </p:txBody>
      </p:sp>
    </p:spTree>
    <p:extLst>
      <p:ext uri="{BB962C8B-B14F-4D97-AF65-F5344CB8AC3E}">
        <p14:creationId xmlns:p14="http://schemas.microsoft.com/office/powerpoint/2010/main" val="3461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1FADC6F-2406-1719-F49D-8A6CC8C25AC6}"/>
              </a:ext>
            </a:extLst>
          </p:cNvPr>
          <p:cNvSpPr>
            <a:spLocks noGrp="1"/>
          </p:cNvSpPr>
          <p:nvPr>
            <p:ph type="title"/>
          </p:nvPr>
        </p:nvSpPr>
        <p:spPr/>
        <p:txBody>
          <a:bodyPr/>
          <a:lstStyle/>
          <a:p>
            <a:r>
              <a:rPr lang="en-GB"/>
              <a:t>Machining LVL components</a:t>
            </a:r>
          </a:p>
        </p:txBody>
      </p:sp>
      <p:sp>
        <p:nvSpPr>
          <p:cNvPr id="4" name="Sisällön paikkamerkki 3">
            <a:extLst>
              <a:ext uri="{FF2B5EF4-FFF2-40B4-BE49-F238E27FC236}">
                <a16:creationId xmlns:a16="http://schemas.microsoft.com/office/drawing/2014/main" id="{E1BE3E71-DF47-2EBB-F860-AA8A8EA7B627}"/>
              </a:ext>
            </a:extLst>
          </p:cNvPr>
          <p:cNvSpPr>
            <a:spLocks noGrp="1"/>
          </p:cNvSpPr>
          <p:nvPr>
            <p:ph idx="1"/>
          </p:nvPr>
        </p:nvSpPr>
        <p:spPr/>
        <p:txBody>
          <a:bodyPr>
            <a:normAutofit/>
          </a:bodyPr>
          <a:lstStyle/>
          <a:p>
            <a:r>
              <a:rPr lang="en-GB"/>
              <a:t>The large rip blades or crosscut blades (up to 1,020 mm in diameter) used for machining LVL panels have been specifically developed for the purpose. </a:t>
            </a:r>
          </a:p>
          <a:p>
            <a:r>
              <a:rPr lang="en-GB"/>
              <a:t>The rotation speed of the blade may not exceed 1,500 rpm. Cutting through LVL panels is very demanding on the blade. </a:t>
            </a:r>
          </a:p>
          <a:p>
            <a:r>
              <a:rPr lang="en-GB"/>
              <a:t>It has also been challenging for blade suppliers to enable both ripping and cross-cutting. </a:t>
            </a:r>
          </a:p>
          <a:p>
            <a:r>
              <a:rPr lang="en-GB"/>
              <a:t>A blade of this size has a machining depth of approximately 400 mm.</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30</a:t>
            </a:fld>
            <a:endParaRPr lang="fi-FI"/>
          </a:p>
        </p:txBody>
      </p:sp>
      <p:sp>
        <p:nvSpPr>
          <p:cNvPr id="2" name="Alatunnisteen paikkamerkki 1">
            <a:extLst>
              <a:ext uri="{FF2B5EF4-FFF2-40B4-BE49-F238E27FC236}">
                <a16:creationId xmlns:a16="http://schemas.microsoft.com/office/drawing/2014/main" id="{5C25AB46-14A5-CB74-DC14-32CB2A41A50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081323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421471F-7037-E8C9-8468-4BF8AA1875B3}"/>
              </a:ext>
            </a:extLst>
          </p:cNvPr>
          <p:cNvSpPr>
            <a:spLocks noGrp="1"/>
          </p:cNvSpPr>
          <p:nvPr>
            <p:ph type="title"/>
          </p:nvPr>
        </p:nvSpPr>
        <p:spPr/>
        <p:txBody>
          <a:bodyPr/>
          <a:lstStyle/>
          <a:p>
            <a:r>
              <a:rPr lang="en-GB"/>
              <a:t>Machining LVL components</a:t>
            </a:r>
          </a:p>
        </p:txBody>
      </p:sp>
      <p:sp>
        <p:nvSpPr>
          <p:cNvPr id="4" name="Sisällön paikkamerkki 3">
            <a:extLst>
              <a:ext uri="{FF2B5EF4-FFF2-40B4-BE49-F238E27FC236}">
                <a16:creationId xmlns:a16="http://schemas.microsoft.com/office/drawing/2014/main" id="{A0CDB831-5294-3723-B03F-55A7C3FCA3A4}"/>
              </a:ext>
            </a:extLst>
          </p:cNvPr>
          <p:cNvSpPr>
            <a:spLocks noGrp="1"/>
          </p:cNvSpPr>
          <p:nvPr>
            <p:ph idx="1"/>
          </p:nvPr>
        </p:nvSpPr>
        <p:spPr/>
        <p:txBody>
          <a:bodyPr>
            <a:normAutofit/>
          </a:bodyPr>
          <a:lstStyle/>
          <a:p>
            <a:r>
              <a:rPr lang="en-GB"/>
              <a:t>The machining of billets has also uncovered problems with large circular saw blades: as the blade blunts, it can start to turn in relation to the cutting line, which means that even inclined cuts can easily become curved in relation to the cutting line. </a:t>
            </a:r>
          </a:p>
          <a:p>
            <a:r>
              <a:rPr lang="en-GB"/>
              <a:t>Blades with a smaller diameter provide better cutting precision for the panels. </a:t>
            </a:r>
          </a:p>
          <a:p>
            <a:r>
              <a:rPr lang="en-GB"/>
              <a:t>Blades with a diameter of 800 mm can achieve a machining depth of 250 mm, which is enough for most LVL panels. </a:t>
            </a:r>
          </a:p>
          <a:p>
            <a:r>
              <a:rPr lang="en-GB"/>
              <a:t>Even a machining depth of 150 mm is sufficient, enabled by a blade 600 mm in diameter.</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31</a:t>
            </a:fld>
            <a:endParaRPr lang="fi-FI"/>
          </a:p>
        </p:txBody>
      </p:sp>
      <p:sp>
        <p:nvSpPr>
          <p:cNvPr id="2" name="Alatunnisteen paikkamerkki 1">
            <a:extLst>
              <a:ext uri="{FF2B5EF4-FFF2-40B4-BE49-F238E27FC236}">
                <a16:creationId xmlns:a16="http://schemas.microsoft.com/office/drawing/2014/main" id="{F97AF4D2-4C55-AAFD-3655-E3C331A942E9}"/>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748035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996E579-D350-8303-65BF-CCE982035455}"/>
              </a:ext>
            </a:extLst>
          </p:cNvPr>
          <p:cNvSpPr>
            <a:spLocks noGrp="1"/>
          </p:cNvSpPr>
          <p:nvPr>
            <p:ph type="title"/>
          </p:nvPr>
        </p:nvSpPr>
        <p:spPr>
          <a:xfrm>
            <a:off x="838200" y="233611"/>
            <a:ext cx="10515600" cy="1325563"/>
          </a:xfrm>
        </p:spPr>
        <p:txBody>
          <a:bodyPr>
            <a:normAutofit/>
          </a:bodyPr>
          <a:lstStyle/>
          <a:p>
            <a:r>
              <a:rPr lang="en-GB" dirty="0"/>
              <a:t>Machining prefabricated </a:t>
            </a:r>
            <a:br>
              <a:rPr lang="en-GB" dirty="0"/>
            </a:br>
            <a:r>
              <a:rPr lang="en-GB" dirty="0" err="1"/>
              <a:t>LVL</a:t>
            </a:r>
            <a:r>
              <a:rPr lang="en-GB" dirty="0"/>
              <a:t> units</a:t>
            </a:r>
          </a:p>
        </p:txBody>
      </p:sp>
      <p:sp>
        <p:nvSpPr>
          <p:cNvPr id="4" name="Sisällön paikkamerkki 3">
            <a:extLst>
              <a:ext uri="{FF2B5EF4-FFF2-40B4-BE49-F238E27FC236}">
                <a16:creationId xmlns:a16="http://schemas.microsoft.com/office/drawing/2014/main" id="{5A05A9F5-E6DF-29A7-61D5-43F80F559D80}"/>
              </a:ext>
            </a:extLst>
          </p:cNvPr>
          <p:cNvSpPr>
            <a:spLocks noGrp="1"/>
          </p:cNvSpPr>
          <p:nvPr>
            <p:ph idx="1"/>
          </p:nvPr>
        </p:nvSpPr>
        <p:spPr>
          <a:xfrm>
            <a:off x="838200" y="1825625"/>
            <a:ext cx="5088467" cy="4351338"/>
          </a:xfrm>
        </p:spPr>
        <p:txBody>
          <a:bodyPr>
            <a:normAutofit fontScale="85000" lnSpcReduction="10000"/>
          </a:bodyPr>
          <a:lstStyle/>
          <a:p>
            <a:pPr marL="226695">
              <a:lnSpc>
                <a:spcPct val="107000"/>
              </a:lnSpc>
              <a:spcAft>
                <a:spcPts val="600"/>
              </a:spcAft>
            </a:pPr>
            <a:r>
              <a:rPr lang="en-GB" dirty="0">
                <a:latin typeface="Calibri" panose="020F0502020204030204" pitchFamily="34" charset="0"/>
                <a:ea typeface="Times New Roman" panose="02020603050405020304" pitchFamily="18" charset="0"/>
                <a:cs typeface="Times New Roman" panose="02020603050405020304" pitchFamily="18" charset="0"/>
              </a:rPr>
              <a:t>The straight cutting lines have first been sawn off the </a:t>
            </a:r>
            <a:r>
              <a:rPr lang="en-GB" dirty="0" err="1">
                <a:latin typeface="Calibri" panose="020F0502020204030204" pitchFamily="34" charset="0"/>
                <a:ea typeface="Times New Roman" panose="02020603050405020304" pitchFamily="18" charset="0"/>
                <a:cs typeface="Times New Roman" panose="02020603050405020304" pitchFamily="18" charset="0"/>
              </a:rPr>
              <a:t>workpiece</a:t>
            </a:r>
            <a:r>
              <a:rPr lang="en-GB" dirty="0">
                <a:latin typeface="Calibri" panose="020F0502020204030204" pitchFamily="34" charset="0"/>
                <a:ea typeface="Times New Roman" panose="02020603050405020304" pitchFamily="18" charset="0"/>
                <a:cs typeface="Times New Roman" panose="02020603050405020304" pitchFamily="18" charset="0"/>
              </a:rPr>
              <a:t> with a circular saw, after which the curved cuts are made with a shank pick. </a:t>
            </a:r>
          </a:p>
          <a:p>
            <a:pPr marL="226695">
              <a:lnSpc>
                <a:spcPct val="107000"/>
              </a:lnSpc>
              <a:spcAft>
                <a:spcPts val="600"/>
              </a:spcAft>
            </a:pPr>
            <a:r>
              <a:rPr lang="en-GB" dirty="0">
                <a:latin typeface="Calibri" panose="020F0502020204030204" pitchFamily="34" charset="0"/>
                <a:ea typeface="Times New Roman" panose="02020603050405020304" pitchFamily="18" charset="0"/>
                <a:cs typeface="Times New Roman" panose="02020603050405020304" pitchFamily="18" charset="0"/>
              </a:rPr>
              <a:t>Shank pick machining is also required when the openings are removed from the middle of the </a:t>
            </a:r>
            <a:r>
              <a:rPr lang="en-GB" dirty="0" err="1">
                <a:latin typeface="Calibri" panose="020F0502020204030204" pitchFamily="34" charset="0"/>
                <a:ea typeface="Times New Roman" panose="02020603050405020304" pitchFamily="18" charset="0"/>
                <a:cs typeface="Times New Roman" panose="02020603050405020304" pitchFamily="18" charset="0"/>
              </a:rPr>
              <a:t>workpiece</a:t>
            </a:r>
            <a:r>
              <a:rPr lang="en-GB" dirty="0">
                <a:latin typeface="Calibri" panose="020F0502020204030204" pitchFamily="34" charset="0"/>
                <a:ea typeface="Times New Roman" panose="02020603050405020304" pitchFamily="18" charset="0"/>
                <a:cs typeface="Times New Roman" panose="02020603050405020304" pitchFamily="18" charset="0"/>
              </a:rPr>
              <a:t>. </a:t>
            </a:r>
          </a:p>
          <a:p>
            <a:pPr marL="226695">
              <a:lnSpc>
                <a:spcPct val="107000"/>
              </a:lnSpc>
              <a:spcAft>
                <a:spcPts val="600"/>
              </a:spcAft>
            </a:pPr>
            <a:r>
              <a:rPr lang="en-GB" dirty="0">
                <a:latin typeface="Calibri" panose="020F0502020204030204" pitchFamily="34" charset="0"/>
                <a:ea typeface="Times New Roman" panose="02020603050405020304" pitchFamily="18" charset="0"/>
                <a:cs typeface="Times New Roman" panose="02020603050405020304" pitchFamily="18" charset="0"/>
              </a:rPr>
              <a:t>The use of shank picks should be avoided, as the blades blunt and get worn out very quickly. </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32</a:t>
            </a:fld>
            <a:endParaRPr lang="fi-FI"/>
          </a:p>
        </p:txBody>
      </p:sp>
      <p:pic>
        <p:nvPicPr>
          <p:cNvPr id="7" name="Kuva 6"/>
          <p:cNvPicPr/>
          <p:nvPr/>
        </p:nvPicPr>
        <p:blipFill>
          <a:blip r:embed="rId2"/>
          <a:stretch>
            <a:fillRect/>
          </a:stretch>
        </p:blipFill>
        <p:spPr>
          <a:xfrm>
            <a:off x="5926667" y="830994"/>
            <a:ext cx="6042236" cy="5315806"/>
          </a:xfrm>
          <a:prstGeom prst="rect">
            <a:avLst/>
          </a:prstGeom>
        </p:spPr>
      </p:pic>
      <p:sp>
        <p:nvSpPr>
          <p:cNvPr id="2" name="Alatunnisteen paikkamerkki 1">
            <a:extLst>
              <a:ext uri="{FF2B5EF4-FFF2-40B4-BE49-F238E27FC236}">
                <a16:creationId xmlns:a16="http://schemas.microsoft.com/office/drawing/2014/main" id="{CD70F412-C120-046D-94F4-C3D87DE5062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280842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145E387-CD33-85C0-31EF-FC363B21E10F}"/>
              </a:ext>
            </a:extLst>
          </p:cNvPr>
          <p:cNvSpPr>
            <a:spLocks noGrp="1"/>
          </p:cNvSpPr>
          <p:nvPr>
            <p:ph type="title"/>
          </p:nvPr>
        </p:nvSpPr>
        <p:spPr/>
        <p:txBody>
          <a:bodyPr/>
          <a:lstStyle/>
          <a:p>
            <a:r>
              <a:rPr lang="en-GB"/>
              <a:t>Machining LVL components</a:t>
            </a:r>
          </a:p>
        </p:txBody>
      </p:sp>
      <p:sp>
        <p:nvSpPr>
          <p:cNvPr id="4" name="Sisällön paikkamerkki 3">
            <a:extLst>
              <a:ext uri="{FF2B5EF4-FFF2-40B4-BE49-F238E27FC236}">
                <a16:creationId xmlns:a16="http://schemas.microsoft.com/office/drawing/2014/main" id="{0923B031-B903-352F-FFD3-E7DC4554D35E}"/>
              </a:ext>
            </a:extLst>
          </p:cNvPr>
          <p:cNvSpPr>
            <a:spLocks noGrp="1"/>
          </p:cNvSpPr>
          <p:nvPr>
            <p:ph idx="1"/>
          </p:nvPr>
        </p:nvSpPr>
        <p:spPr>
          <a:xfrm>
            <a:off x="838200" y="1825625"/>
            <a:ext cx="5710707" cy="4351338"/>
          </a:xfrm>
        </p:spPr>
        <p:txBody>
          <a:bodyPr>
            <a:normAutofit fontScale="85000" lnSpcReduction="20000"/>
          </a:bodyPr>
          <a:lstStyle/>
          <a:p>
            <a:r>
              <a:rPr lang="en-GB"/>
              <a:t>The HVAC, plumbing, and electrical designs of a wooden building should be taken into account already in the production of LVL panels. </a:t>
            </a:r>
          </a:p>
          <a:p>
            <a:r>
              <a:rPr lang="en-GB"/>
              <a:t>It is also recommended that the holes and openings for pipes are made already at the prefabrication factory. </a:t>
            </a:r>
          </a:p>
          <a:p>
            <a:r>
              <a:rPr lang="en-GB"/>
              <a:t>Making missing or incorrectly placed holes and openings at the construction site may prove challenging, as holes made in load-bearing building elements often directly affects their load-bearing capacity. </a:t>
            </a:r>
          </a:p>
          <a:p>
            <a:r>
              <a:rPr lang="en-GB"/>
              <a:t>Similarly, firestops for building service penetrations must be designed on a case-by-case basis for each building element.</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33</a:t>
            </a:fld>
            <a:endParaRPr lang="fi-FI"/>
          </a:p>
        </p:txBody>
      </p:sp>
      <p:pic>
        <p:nvPicPr>
          <p:cNvPr id="6" name="Kuva 5"/>
          <p:cNvPicPr/>
          <p:nvPr/>
        </p:nvPicPr>
        <p:blipFill>
          <a:blip r:embed="rId2"/>
          <a:stretch>
            <a:fillRect/>
          </a:stretch>
        </p:blipFill>
        <p:spPr>
          <a:xfrm>
            <a:off x="9010594" y="1158248"/>
            <a:ext cx="2364740" cy="1421130"/>
          </a:xfrm>
          <a:prstGeom prst="rect">
            <a:avLst/>
          </a:prstGeom>
        </p:spPr>
      </p:pic>
      <p:pic>
        <p:nvPicPr>
          <p:cNvPr id="7" name="Kuva 6"/>
          <p:cNvPicPr/>
          <p:nvPr/>
        </p:nvPicPr>
        <p:blipFill>
          <a:blip r:embed="rId3"/>
          <a:stretch>
            <a:fillRect/>
          </a:stretch>
        </p:blipFill>
        <p:spPr>
          <a:xfrm>
            <a:off x="6654800" y="3420533"/>
            <a:ext cx="4711589" cy="2437779"/>
          </a:xfrm>
          <a:prstGeom prst="rect">
            <a:avLst/>
          </a:prstGeom>
        </p:spPr>
      </p:pic>
      <p:sp>
        <p:nvSpPr>
          <p:cNvPr id="2" name="Alatunnisteen paikkamerkki 1">
            <a:extLst>
              <a:ext uri="{FF2B5EF4-FFF2-40B4-BE49-F238E27FC236}">
                <a16:creationId xmlns:a16="http://schemas.microsoft.com/office/drawing/2014/main" id="{F5786B73-8A60-E6DD-791D-5468F1B5D96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786171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4348E2B-F106-F712-C9E0-BB12918F788B}"/>
              </a:ext>
            </a:extLst>
          </p:cNvPr>
          <p:cNvSpPr>
            <a:spLocks noGrp="1"/>
          </p:cNvSpPr>
          <p:nvPr>
            <p:ph type="title"/>
          </p:nvPr>
        </p:nvSpPr>
        <p:spPr/>
        <p:txBody>
          <a:bodyPr/>
          <a:lstStyle/>
          <a:p>
            <a:r>
              <a:rPr lang="en-GB"/>
              <a:t>Machining LVL components</a:t>
            </a:r>
          </a:p>
        </p:txBody>
      </p:sp>
      <p:sp>
        <p:nvSpPr>
          <p:cNvPr id="4" name="Sisällön paikkamerkki 3">
            <a:extLst>
              <a:ext uri="{FF2B5EF4-FFF2-40B4-BE49-F238E27FC236}">
                <a16:creationId xmlns:a16="http://schemas.microsoft.com/office/drawing/2014/main" id="{26746E92-8DBE-4882-ED87-91937EE303F1}"/>
              </a:ext>
            </a:extLst>
          </p:cNvPr>
          <p:cNvSpPr>
            <a:spLocks noGrp="1"/>
          </p:cNvSpPr>
          <p:nvPr>
            <p:ph idx="1"/>
          </p:nvPr>
        </p:nvSpPr>
        <p:spPr/>
        <p:txBody>
          <a:bodyPr>
            <a:normAutofit fontScale="92500" lnSpcReduction="20000"/>
          </a:bodyPr>
          <a:lstStyle/>
          <a:p>
            <a:r>
              <a:rPr lang="en-GB" dirty="0"/>
              <a:t>The wirings must be designed so that the holes </a:t>
            </a:r>
            <a:br>
              <a:rPr lang="en-GB" dirty="0"/>
            </a:br>
            <a:r>
              <a:rPr lang="en-GB" dirty="0"/>
              <a:t>made to the fire protection boards and acoustic </a:t>
            </a:r>
            <a:br>
              <a:rPr lang="en-GB" dirty="0"/>
            </a:br>
            <a:r>
              <a:rPr lang="en-GB" dirty="0"/>
              <a:t>sheathing can be minimised. </a:t>
            </a:r>
          </a:p>
          <a:p>
            <a:r>
              <a:rPr lang="en-GB" dirty="0"/>
              <a:t>If the switch boxes and electrical cables penetrate the </a:t>
            </a:r>
            <a:br>
              <a:rPr lang="en-GB" dirty="0"/>
            </a:br>
            <a:r>
              <a:rPr lang="en-GB" dirty="0"/>
              <a:t>sheathing of a fire-separating structure, the switch </a:t>
            </a:r>
            <a:br>
              <a:rPr lang="en-GB" dirty="0"/>
            </a:br>
            <a:r>
              <a:rPr lang="en-GB" dirty="0"/>
              <a:t>boxes and the fire stops for the cable penetrations </a:t>
            </a:r>
            <a:br>
              <a:rPr lang="en-GB" dirty="0"/>
            </a:br>
            <a:r>
              <a:rPr lang="en-GB" dirty="0"/>
              <a:t>must meet fire protection requirements. </a:t>
            </a:r>
          </a:p>
          <a:p>
            <a:r>
              <a:rPr lang="en-GB" dirty="0"/>
              <a:t>The penetrations of the switch boxes and electrical </a:t>
            </a:r>
            <a:br>
              <a:rPr lang="en-GB" dirty="0"/>
            </a:br>
            <a:r>
              <a:rPr lang="en-GB" dirty="0"/>
              <a:t>cables in sound-insulated building elements must be </a:t>
            </a:r>
            <a:br>
              <a:rPr lang="en-GB" dirty="0"/>
            </a:br>
            <a:r>
              <a:rPr lang="en-GB" dirty="0"/>
              <a:t>acoustically tight and </a:t>
            </a:r>
            <a:r>
              <a:rPr lang="en-GB" dirty="0" err="1"/>
              <a:t>firestopped</a:t>
            </a:r>
            <a:r>
              <a:rPr lang="en-GB" dirty="0"/>
              <a:t>. </a:t>
            </a:r>
          </a:p>
          <a:p>
            <a:r>
              <a:rPr lang="en-GB" dirty="0"/>
              <a:t>If necessary, the switch boxes are enclosed with sheathing or e.g. situated so that the penetrations for the boxes are not in the same place on two sides of the same building element.</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34</a:t>
            </a:fld>
            <a:endParaRPr lang="fi-FI"/>
          </a:p>
        </p:txBody>
      </p:sp>
      <p:pic>
        <p:nvPicPr>
          <p:cNvPr id="9" name="Kuva 8"/>
          <p:cNvPicPr/>
          <p:nvPr/>
        </p:nvPicPr>
        <p:blipFill>
          <a:blip r:embed="rId2"/>
          <a:stretch>
            <a:fillRect/>
          </a:stretch>
        </p:blipFill>
        <p:spPr>
          <a:xfrm>
            <a:off x="8476528" y="1097446"/>
            <a:ext cx="2567834" cy="3372954"/>
          </a:xfrm>
          <a:prstGeom prst="rect">
            <a:avLst/>
          </a:prstGeom>
        </p:spPr>
      </p:pic>
      <p:sp>
        <p:nvSpPr>
          <p:cNvPr id="2" name="Alatunnisteen paikkamerkki 1">
            <a:extLst>
              <a:ext uri="{FF2B5EF4-FFF2-40B4-BE49-F238E27FC236}">
                <a16:creationId xmlns:a16="http://schemas.microsoft.com/office/drawing/2014/main" id="{15EE32E3-D342-00F6-41A3-73E1451CFE5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249726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98E37F-B14E-0601-021F-01E0B3235174}"/>
              </a:ext>
            </a:extLst>
          </p:cNvPr>
          <p:cNvSpPr>
            <a:spLocks noGrp="1"/>
          </p:cNvSpPr>
          <p:nvPr>
            <p:ph type="title"/>
          </p:nvPr>
        </p:nvSpPr>
        <p:spPr/>
        <p:txBody>
          <a:bodyPr/>
          <a:lstStyle/>
          <a:p>
            <a:r>
              <a:rPr lang="en-GB"/>
              <a:t>Lifting and moving LVL units</a:t>
            </a:r>
          </a:p>
        </p:txBody>
      </p:sp>
      <p:sp>
        <p:nvSpPr>
          <p:cNvPr id="4" name="Sisällön paikkamerkki 3">
            <a:extLst>
              <a:ext uri="{FF2B5EF4-FFF2-40B4-BE49-F238E27FC236}">
                <a16:creationId xmlns:a16="http://schemas.microsoft.com/office/drawing/2014/main" id="{6513C425-D615-DBE6-4187-A2ADC879909B}"/>
              </a:ext>
            </a:extLst>
          </p:cNvPr>
          <p:cNvSpPr>
            <a:spLocks noGrp="1"/>
          </p:cNvSpPr>
          <p:nvPr>
            <p:ph idx="1"/>
          </p:nvPr>
        </p:nvSpPr>
        <p:spPr/>
        <p:txBody>
          <a:bodyPr>
            <a:normAutofit/>
          </a:bodyPr>
          <a:lstStyle/>
          <a:p>
            <a:r>
              <a:rPr lang="en-GB"/>
              <a:t>LVL units must be equipped with the necessary lifting accessories.</a:t>
            </a:r>
          </a:p>
          <a:p>
            <a:r>
              <a:rPr lang="en-GB"/>
              <a:t>In the lifting of solid timber units, a common method is to use a screw and a detachable lifting hook: long screws are attached to the upper part of the solid wood panel (sometimes also to the lower part) where the lifting hooks can be attached during lifting. </a:t>
            </a:r>
          </a:p>
          <a:p>
            <a:r>
              <a:rPr lang="en-GB"/>
              <a:t>The same screws can be used both at the factory and at the site. After on-site installation, the screws can be cut off. </a:t>
            </a:r>
          </a:p>
          <a:p>
            <a:r>
              <a:rPr lang="en-GB"/>
              <a:t>The screws must be installed according to the drawings in order to be able to withstand lifting and keep the unit level and balanced. </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35</a:t>
            </a:fld>
            <a:endParaRPr lang="fi-FI"/>
          </a:p>
        </p:txBody>
      </p:sp>
      <p:sp>
        <p:nvSpPr>
          <p:cNvPr id="3" name="Alatunnisteen paikkamerkki 2">
            <a:extLst>
              <a:ext uri="{FF2B5EF4-FFF2-40B4-BE49-F238E27FC236}">
                <a16:creationId xmlns:a16="http://schemas.microsoft.com/office/drawing/2014/main" id="{1512A751-DFE7-9967-81A5-418F2C2405B4}"/>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43071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197A2B-A410-D3AD-44CA-566E272DBD5F}"/>
              </a:ext>
            </a:extLst>
          </p:cNvPr>
          <p:cNvSpPr>
            <a:spLocks noGrp="1"/>
          </p:cNvSpPr>
          <p:nvPr>
            <p:ph type="title"/>
          </p:nvPr>
        </p:nvSpPr>
        <p:spPr/>
        <p:txBody>
          <a:bodyPr/>
          <a:lstStyle/>
          <a:p>
            <a:r>
              <a:rPr lang="en-GB"/>
              <a:t>Lifting and moving LVL units</a:t>
            </a:r>
          </a:p>
        </p:txBody>
      </p:sp>
      <p:sp>
        <p:nvSpPr>
          <p:cNvPr id="4" name="Sisällön paikkamerkki 3">
            <a:extLst>
              <a:ext uri="{FF2B5EF4-FFF2-40B4-BE49-F238E27FC236}">
                <a16:creationId xmlns:a16="http://schemas.microsoft.com/office/drawing/2014/main" id="{815B19DC-91B5-0C9C-D9CB-9C2698D1ED4F}"/>
              </a:ext>
            </a:extLst>
          </p:cNvPr>
          <p:cNvSpPr>
            <a:spLocks noGrp="1"/>
          </p:cNvSpPr>
          <p:nvPr>
            <p:ph idx="1"/>
          </p:nvPr>
        </p:nvSpPr>
        <p:spPr/>
        <p:txBody>
          <a:bodyPr>
            <a:normAutofit/>
          </a:bodyPr>
          <a:lstStyle/>
          <a:p>
            <a:r>
              <a:rPr lang="en-GB"/>
              <a:t>Wall units are typically designed to be lifted vertically and horizontal units horizontally to facilitate installation on site. </a:t>
            </a:r>
          </a:p>
          <a:p>
            <a:r>
              <a:rPr lang="en-GB"/>
              <a:t>Loading, i.e. whether the units are transported in a vertical or horizontal position, must also be taken into account when deciding on the lifting points.</a:t>
            </a:r>
          </a:p>
          <a:p>
            <a:r>
              <a:rPr lang="en-GB"/>
              <a:t>Moving or lifting must not cause visible damage to the units (caused by e.g. the lifting forks of the forklift).</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36</a:t>
            </a:fld>
            <a:endParaRPr lang="fi-FI"/>
          </a:p>
        </p:txBody>
      </p:sp>
      <p:sp>
        <p:nvSpPr>
          <p:cNvPr id="3" name="Alatunnisteen paikkamerkki 2">
            <a:extLst>
              <a:ext uri="{FF2B5EF4-FFF2-40B4-BE49-F238E27FC236}">
                <a16:creationId xmlns:a16="http://schemas.microsoft.com/office/drawing/2014/main" id="{88EB2F56-0F0B-140E-9087-BF216F60F3F3}"/>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141812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AF91E5F-E52D-B350-C801-0B5F68F83CBB}"/>
              </a:ext>
            </a:extLst>
          </p:cNvPr>
          <p:cNvSpPr>
            <a:spLocks noGrp="1"/>
          </p:cNvSpPr>
          <p:nvPr>
            <p:ph type="title"/>
          </p:nvPr>
        </p:nvSpPr>
        <p:spPr/>
        <p:txBody>
          <a:bodyPr/>
          <a:lstStyle/>
          <a:p>
            <a:r>
              <a:rPr lang="en-GB"/>
              <a:t>Dry chain and packaging</a:t>
            </a:r>
          </a:p>
        </p:txBody>
      </p:sp>
      <p:sp>
        <p:nvSpPr>
          <p:cNvPr id="4" name="Sisällön paikkamerkki 3">
            <a:extLst>
              <a:ext uri="{FF2B5EF4-FFF2-40B4-BE49-F238E27FC236}">
                <a16:creationId xmlns:a16="http://schemas.microsoft.com/office/drawing/2014/main" id="{B95EDC24-188D-6B1D-81D9-8E7DC3A41384}"/>
              </a:ext>
            </a:extLst>
          </p:cNvPr>
          <p:cNvSpPr>
            <a:spLocks noGrp="1"/>
          </p:cNvSpPr>
          <p:nvPr>
            <p:ph idx="1"/>
          </p:nvPr>
        </p:nvSpPr>
        <p:spPr/>
        <p:txBody>
          <a:bodyPr>
            <a:normAutofit fontScale="70000" lnSpcReduction="20000"/>
          </a:bodyPr>
          <a:lstStyle/>
          <a:p>
            <a:r>
              <a:rPr lang="en-GB"/>
              <a:t>Kuivaketju10 (Dry Chain 10) is an operating model developed for moisture management during the construction process to reduce the risk of moisture damage throughout the building's life cycle. </a:t>
            </a:r>
          </a:p>
          <a:p>
            <a:r>
              <a:rPr lang="en-GB"/>
              <a:t>Moisture risk management is based on a chain where risks are prevented at all stages of the construction process, and the success of the prevention measures is verified in a reliable manner.</a:t>
            </a:r>
          </a:p>
          <a:p>
            <a:r>
              <a:rPr lang="en-GB"/>
              <a:t>The operating model is comprised of the Kuivaketju10 risk list and the risk verification instructions, which cover ten most significant moisture risks. </a:t>
            </a:r>
          </a:p>
          <a:p>
            <a:r>
              <a:rPr lang="en-GB"/>
              <a:t>Appropriate management of these risks avoids over 80% of the consequential costs of moisture damage. </a:t>
            </a:r>
          </a:p>
          <a:p>
            <a:r>
              <a:rPr lang="en-GB"/>
              <a:t>The dry chain begins at the factory, where LVL panels are carefully packaged in protective plastics for transportation and on-site storage to prevent exposure to moisture. </a:t>
            </a:r>
          </a:p>
          <a:p>
            <a:r>
              <a:rPr lang="en-GB"/>
              <a:t>The plastics also provide protection against dirt and damage.</a:t>
            </a:r>
          </a:p>
          <a:p>
            <a:r>
              <a:rPr lang="en-GB"/>
              <a:t>Packages are marked with symbols, so that they can be easily identified at the construction site.</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37</a:t>
            </a:fld>
            <a:endParaRPr lang="fi-FI"/>
          </a:p>
        </p:txBody>
      </p:sp>
      <p:sp>
        <p:nvSpPr>
          <p:cNvPr id="2" name="Alatunnisteen paikkamerkki 1">
            <a:extLst>
              <a:ext uri="{FF2B5EF4-FFF2-40B4-BE49-F238E27FC236}">
                <a16:creationId xmlns:a16="http://schemas.microsoft.com/office/drawing/2014/main" id="{3EA03842-3892-8438-1DCC-B10B76C6012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52428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kstin paikkamerkki 40">
            <a:extLst>
              <a:ext uri="{FF2B5EF4-FFF2-40B4-BE49-F238E27FC236}">
                <a16:creationId xmlns:a16="http://schemas.microsoft.com/office/drawing/2014/main" id="{2D52FE4B-1BAF-42AF-A92E-E9C3C2B044EF}"/>
              </a:ext>
            </a:extLst>
          </p:cNvPr>
          <p:cNvSpPr>
            <a:spLocks noGrp="1"/>
          </p:cNvSpPr>
          <p:nvPr>
            <p:ph type="body" idx="1"/>
          </p:nvPr>
        </p:nvSpPr>
        <p:spPr/>
        <p:txBody>
          <a:bodyPr>
            <a:normAutofit fontScale="77500" lnSpcReduction="20000"/>
          </a:bodyPr>
          <a:lstStyle/>
          <a:p>
            <a:r>
              <a:rPr lang="en-GB"/>
              <a:t>Authors</a:t>
            </a:r>
          </a:p>
        </p:txBody>
      </p:sp>
      <p:sp>
        <p:nvSpPr>
          <p:cNvPr id="42" name="Sisällön paikkamerkki 41">
            <a:extLst>
              <a:ext uri="{FF2B5EF4-FFF2-40B4-BE49-F238E27FC236}">
                <a16:creationId xmlns:a16="http://schemas.microsoft.com/office/drawing/2014/main" id="{0F03351A-45A8-4E38-8031-3419B30D115E}"/>
              </a:ext>
            </a:extLst>
          </p:cNvPr>
          <p:cNvSpPr>
            <a:spLocks noGrp="1"/>
          </p:cNvSpPr>
          <p:nvPr>
            <p:ph sz="half" idx="2"/>
          </p:nvPr>
        </p:nvSpPr>
        <p:spPr/>
        <p:txBody>
          <a:bodyPr>
            <a:normAutofit/>
          </a:bodyPr>
          <a:lstStyle/>
          <a:p>
            <a:pPr marL="0" indent="0">
              <a:buNone/>
            </a:pPr>
            <a:r>
              <a:rPr lang="en-GB" sz="2400"/>
              <a:t>Martti Mylly, Lappia Vocational College	</a:t>
            </a:r>
          </a:p>
        </p:txBody>
      </p:sp>
      <p:sp>
        <p:nvSpPr>
          <p:cNvPr id="43" name="Sisällön paikkamerkki 42">
            <a:extLst>
              <a:ext uri="{FF2B5EF4-FFF2-40B4-BE49-F238E27FC236}">
                <a16:creationId xmlns:a16="http://schemas.microsoft.com/office/drawing/2014/main" id="{DD88DD0C-A6ED-4711-904E-C56B6E4F5DD5}"/>
              </a:ext>
            </a:extLst>
          </p:cNvPr>
          <p:cNvSpPr>
            <a:spLocks noGrp="1"/>
          </p:cNvSpPr>
          <p:nvPr>
            <p:ph sz="quarter" idx="4"/>
          </p:nvPr>
        </p:nvSpPr>
        <p:spPr/>
        <p:txBody>
          <a:bodyPr>
            <a:normAutofit/>
          </a:bodyPr>
          <a:lstStyle/>
          <a:p>
            <a:pPr marL="0" indent="0">
              <a:buNone/>
            </a:pPr>
            <a:r>
              <a:rPr lang="en-GB" sz="2400"/>
              <a:t>Release date: 27/03/2022</a:t>
            </a:r>
          </a:p>
        </p:txBody>
      </p:sp>
      <p:sp>
        <p:nvSpPr>
          <p:cNvPr id="44" name="Tekstin paikkamerkki 43">
            <a:extLst>
              <a:ext uri="{FF2B5EF4-FFF2-40B4-BE49-F238E27FC236}">
                <a16:creationId xmlns:a16="http://schemas.microsoft.com/office/drawing/2014/main" id="{9E9806A0-4C88-46B7-9184-555A83A7FFC8}"/>
              </a:ext>
            </a:extLst>
          </p:cNvPr>
          <p:cNvSpPr>
            <a:spLocks noGrp="1"/>
          </p:cNvSpPr>
          <p:nvPr>
            <p:ph type="body" idx="10"/>
          </p:nvPr>
        </p:nvSpPr>
        <p:spPr/>
        <p:txBody>
          <a:bodyPr>
            <a:normAutofit fontScale="77500" lnSpcReduction="20000"/>
          </a:bodyPr>
          <a:lstStyle/>
          <a:p>
            <a:endParaRPr lang="fi-FI" dirty="0"/>
          </a:p>
        </p:txBody>
      </p:sp>
      <p:sp>
        <p:nvSpPr>
          <p:cNvPr id="46" name="Dian numeron paikkamerkki 45">
            <a:extLst>
              <a:ext uri="{FF2B5EF4-FFF2-40B4-BE49-F238E27FC236}">
                <a16:creationId xmlns:a16="http://schemas.microsoft.com/office/drawing/2014/main" id="{A7160097-2269-4CFB-8D42-6091A3FA492C}"/>
              </a:ext>
            </a:extLst>
          </p:cNvPr>
          <p:cNvSpPr>
            <a:spLocks noGrp="1"/>
          </p:cNvSpPr>
          <p:nvPr>
            <p:ph type="sldNum" sz="quarter" idx="11"/>
          </p:nvPr>
        </p:nvSpPr>
        <p:spPr/>
        <p:txBody>
          <a:bodyPr/>
          <a:lstStyle/>
          <a:p>
            <a:fld id="{B338A197-4EA2-4D23-935D-0DB0ED09FF0F}" type="slidenum">
              <a:rPr lang="fi-FI" smtClean="0"/>
              <a:pPr/>
              <a:t>4</a:t>
            </a:fld>
            <a:endParaRPr lang="fi-FI"/>
          </a:p>
        </p:txBody>
      </p:sp>
      <p:sp>
        <p:nvSpPr>
          <p:cNvPr id="2" name="Alatunnisteen paikkamerkki 1">
            <a:extLst>
              <a:ext uri="{FF2B5EF4-FFF2-40B4-BE49-F238E27FC236}">
                <a16:creationId xmlns:a16="http://schemas.microsoft.com/office/drawing/2014/main" id="{384B3EB0-8667-6499-EBBB-E77FFB8037B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87038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LVL panel properties</a:t>
            </a:r>
          </a:p>
        </p:txBody>
      </p:sp>
    </p:spTree>
    <p:extLst>
      <p:ext uri="{BB962C8B-B14F-4D97-AF65-F5344CB8AC3E}">
        <p14:creationId xmlns:p14="http://schemas.microsoft.com/office/powerpoint/2010/main" val="99928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normAutofit/>
          </a:bodyPr>
          <a:lstStyle/>
          <a:p>
            <a:pPr marL="226695" indent="-226695">
              <a:lnSpc>
                <a:spcPct val="107000"/>
              </a:lnSpc>
              <a:spcBef>
                <a:spcPts val="1200"/>
              </a:spcBef>
              <a:spcAft>
                <a:spcPts val="300"/>
              </a:spcAft>
            </a:pPr>
            <a:r>
              <a:rPr lang="en-GB">
                <a:latin typeface="Calibri Light" panose="020F0302020204030204" pitchFamily="34" charset="0"/>
                <a:ea typeface="Times New Roman" panose="02020603050405020304" pitchFamily="18" charset="0"/>
                <a:cs typeface="Calibri Light" panose="020F0302020204030204" pitchFamily="34" charset="0"/>
              </a:rPr>
              <a:t>LVL manufacturing flowchart</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6</a:t>
            </a:fld>
            <a:endParaRPr lang="fi-FI"/>
          </a:p>
        </p:txBody>
      </p:sp>
      <p:pic>
        <p:nvPicPr>
          <p:cNvPr id="10" name="Kuva 9"/>
          <p:cNvPicPr/>
          <p:nvPr/>
        </p:nvPicPr>
        <p:blipFill>
          <a:blip r:embed="rId2"/>
          <a:stretch>
            <a:fillRect/>
          </a:stretch>
        </p:blipFill>
        <p:spPr>
          <a:xfrm>
            <a:off x="593005" y="1378106"/>
            <a:ext cx="11514666" cy="2421466"/>
          </a:xfrm>
          <a:prstGeom prst="rect">
            <a:avLst/>
          </a:prstGeom>
        </p:spPr>
      </p:pic>
      <p:sp>
        <p:nvSpPr>
          <p:cNvPr id="6" name="Suorakulmio 5"/>
          <p:cNvSpPr/>
          <p:nvPr/>
        </p:nvSpPr>
        <p:spPr>
          <a:xfrm>
            <a:off x="165835" y="3458196"/>
            <a:ext cx="11200554" cy="487506"/>
          </a:xfrm>
          <a:prstGeom prst="rect">
            <a:avLst/>
          </a:prstGeom>
        </p:spPr>
        <p:txBody>
          <a:bodyPr wrap="square">
            <a:spAutoFit/>
          </a:bodyPr>
          <a:lstStyle/>
          <a:p>
            <a:pPr indent="90170">
              <a:lnSpc>
                <a:spcPct val="107000"/>
              </a:lnSpc>
              <a:spcAft>
                <a:spcPts val="0"/>
              </a:spcAft>
            </a:pPr>
            <a:r>
              <a:rPr lang="en-GB" sz="2400" b="1">
                <a:solidFill>
                  <a:srgbClr val="538135"/>
                </a:solidFill>
                <a:latin typeface="Calibri" panose="020F0502020204030204" pitchFamily="34" charset="0"/>
                <a:ea typeface="Times New Roman" panose="02020603050405020304" pitchFamily="18" charset="0"/>
                <a:cs typeface="Calibri" panose="020F0502020204030204" pitchFamily="34" charset="0"/>
              </a:rPr>
              <a:t>①   ②       ③            ④                  ⑤             ⑥            ⑦          ⑧               ⑨                 ⑩</a:t>
            </a:r>
          </a:p>
        </p:txBody>
      </p:sp>
      <p:sp>
        <p:nvSpPr>
          <p:cNvPr id="13" name="Tekstiruutu 10379"/>
          <p:cNvSpPr txBox="1"/>
          <p:nvPr/>
        </p:nvSpPr>
        <p:spPr>
          <a:xfrm>
            <a:off x="593005" y="4317283"/>
            <a:ext cx="8867352" cy="1754333"/>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Steps in the LVL manufacturing process:</a:t>
            </a:r>
          </a:p>
          <a:p>
            <a:pPr marL="342900" indent="-342900">
              <a:lnSpc>
                <a:spcPct val="107000"/>
              </a:lnSpc>
              <a:spcAft>
                <a:spcPts val="800"/>
              </a:spcAft>
              <a:buAutoNum type="circleNumDbPlain"/>
            </a:pPr>
            <a:r>
              <a:rPr lang="en-GB" sz="1600" dirty="0">
                <a:effectLst/>
                <a:latin typeface="Calibri" panose="020F0502020204030204" pitchFamily="34" charset="0"/>
                <a:ea typeface="Calibri" panose="020F0502020204030204" pitchFamily="34" charset="0"/>
                <a:cs typeface="Times New Roman" panose="02020603050405020304" pitchFamily="18" charset="0"/>
              </a:rPr>
              <a:t>Log conditioning and debarking	② Peeling	③ Clipping	④ Drying and grading</a:t>
            </a:r>
          </a:p>
          <a:p>
            <a:pPr marL="342900" indent="-342900">
              <a:lnSpc>
                <a:spcPct val="107000"/>
              </a:lnSpc>
              <a:spcAft>
                <a:spcPts val="800"/>
              </a:spcAft>
              <a:buAutoNum type="circleNumDbPlain" startAt="5"/>
            </a:pPr>
            <a:r>
              <a:rPr lang="en-GB" sz="1600" dirty="0">
                <a:effectLst/>
                <a:latin typeface="Calibri" panose="020F0502020204030204" pitchFamily="34" charset="0"/>
                <a:ea typeface="Calibri" panose="020F0502020204030204" pitchFamily="34" charset="0"/>
                <a:cs typeface="Times New Roman" panose="02020603050405020304" pitchFamily="18" charset="0"/>
              </a:rPr>
              <a:t>Pre-pressing			⑥ Gluing	⑦ Lay-up		⑧ Hot pressing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⑨ Cut to size			⑩ Packing and delivery</a:t>
            </a:r>
          </a:p>
          <a:p>
            <a:pPr>
              <a:lnSpc>
                <a:spcPct val="107000"/>
              </a:lnSpc>
              <a:spcAft>
                <a:spcPts val="8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Alatunnisteen paikkamerkki 1">
            <a:extLst>
              <a:ext uri="{FF2B5EF4-FFF2-40B4-BE49-F238E27FC236}">
                <a16:creationId xmlns:a16="http://schemas.microsoft.com/office/drawing/2014/main" id="{0E0679C9-0688-F69F-894B-2624C7CAE098}"/>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4198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894F21B-6BF2-2EE9-AF82-CCA231CCFA9F}"/>
              </a:ext>
            </a:extLst>
          </p:cNvPr>
          <p:cNvSpPr>
            <a:spLocks noGrp="1"/>
          </p:cNvSpPr>
          <p:nvPr>
            <p:ph type="title"/>
          </p:nvPr>
        </p:nvSpPr>
        <p:spPr/>
        <p:txBody>
          <a:bodyPr/>
          <a:lstStyle/>
          <a:p>
            <a:r>
              <a:rPr lang="en-GB" sz="4400">
                <a:latin typeface="Calibri Light" panose="020F0302020204030204" pitchFamily="34" charset="0"/>
                <a:ea typeface="Times New Roman" panose="02020603050405020304" pitchFamily="18" charset="0"/>
                <a:cs typeface="Calibri Light" panose="020F0302020204030204" pitchFamily="34" charset="0"/>
              </a:rPr>
              <a:t>Beam structures with veneers in parallel</a:t>
            </a:r>
          </a:p>
        </p:txBody>
      </p:sp>
      <p:sp>
        <p:nvSpPr>
          <p:cNvPr id="7" name="Sisällön paikkamerkki 6">
            <a:extLst>
              <a:ext uri="{FF2B5EF4-FFF2-40B4-BE49-F238E27FC236}">
                <a16:creationId xmlns:a16="http://schemas.microsoft.com/office/drawing/2014/main" id="{8D4559FD-0095-53FC-FDCC-094443816E95}"/>
              </a:ext>
            </a:extLst>
          </p:cNvPr>
          <p:cNvSpPr>
            <a:spLocks noGrp="1"/>
          </p:cNvSpPr>
          <p:nvPr>
            <p:ph idx="1"/>
          </p:nvPr>
        </p:nvSpPr>
        <p:spPr>
          <a:xfrm>
            <a:off x="838200" y="1825625"/>
            <a:ext cx="7081157" cy="4351338"/>
          </a:xfrm>
        </p:spPr>
        <p:txBody>
          <a:bodyPr>
            <a:normAutofit fontScale="85000" lnSpcReduction="1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Beams where the veneers have all been laid up in in parallel are used as load-bearing beams and columns.</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 Their load-bearing capacity in the vertical direction of the structure is very good.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beams are weak in the direction perpendicular to the veneer, which is why the structure must be stiffened in this direction.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As a result, the beams are stiffened to withstand horizontal forces, or at the very least they must be checked for buckling caused by the load.</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7</a:t>
            </a:fld>
            <a:endParaRPr lang="fi-FI"/>
          </a:p>
        </p:txBody>
      </p:sp>
      <p:pic>
        <p:nvPicPr>
          <p:cNvPr id="5" name="Kuva 4"/>
          <p:cNvPicPr/>
          <p:nvPr/>
        </p:nvPicPr>
        <p:blipFill>
          <a:blip r:embed="rId2"/>
          <a:stretch>
            <a:fillRect/>
          </a:stretch>
        </p:blipFill>
        <p:spPr>
          <a:xfrm>
            <a:off x="8156571" y="1558419"/>
            <a:ext cx="2679884" cy="1837202"/>
          </a:xfrm>
          <a:prstGeom prst="rect">
            <a:avLst/>
          </a:prstGeom>
        </p:spPr>
      </p:pic>
      <p:pic>
        <p:nvPicPr>
          <p:cNvPr id="6" name="Kuva 5"/>
          <p:cNvPicPr/>
          <p:nvPr/>
        </p:nvPicPr>
        <p:blipFill>
          <a:blip r:embed="rId3"/>
          <a:stretch>
            <a:fillRect/>
          </a:stretch>
        </p:blipFill>
        <p:spPr>
          <a:xfrm>
            <a:off x="8156571" y="3437467"/>
            <a:ext cx="2205456" cy="2154343"/>
          </a:xfrm>
          <a:prstGeom prst="rect">
            <a:avLst/>
          </a:prstGeom>
        </p:spPr>
      </p:pic>
      <p:sp>
        <p:nvSpPr>
          <p:cNvPr id="2" name="Alatunnisteen paikkamerkki 1">
            <a:extLst>
              <a:ext uri="{FF2B5EF4-FFF2-40B4-BE49-F238E27FC236}">
                <a16:creationId xmlns:a16="http://schemas.microsoft.com/office/drawing/2014/main" id="{8AB78843-9611-3F14-C7D3-151F452CA229}"/>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290677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C9F08A1-9CC1-5035-498C-AD3443D1C3B9}"/>
              </a:ext>
            </a:extLst>
          </p:cNvPr>
          <p:cNvSpPr>
            <a:spLocks noGrp="1"/>
          </p:cNvSpPr>
          <p:nvPr>
            <p:ph type="title"/>
          </p:nvPr>
        </p:nvSpPr>
        <p:spPr/>
        <p:txBody>
          <a:bodyPr/>
          <a:lstStyle/>
          <a:p>
            <a:r>
              <a:rPr lang="en-GB"/>
              <a:t>Beam structures with veneers in parallel</a:t>
            </a:r>
          </a:p>
        </p:txBody>
      </p:sp>
      <p:sp>
        <p:nvSpPr>
          <p:cNvPr id="7" name="Sisällön paikkamerkki 6">
            <a:extLst>
              <a:ext uri="{FF2B5EF4-FFF2-40B4-BE49-F238E27FC236}">
                <a16:creationId xmlns:a16="http://schemas.microsoft.com/office/drawing/2014/main" id="{890A240E-B728-08A9-D9FE-B18B53D356F4}"/>
              </a:ext>
            </a:extLst>
          </p:cNvPr>
          <p:cNvSpPr>
            <a:spLocks noGrp="1"/>
          </p:cNvSpPr>
          <p:nvPr>
            <p:ph idx="1"/>
          </p:nvPr>
        </p:nvSpPr>
        <p:spPr>
          <a:xfrm>
            <a:off x="838200" y="1825625"/>
            <a:ext cx="5611368" cy="4351338"/>
          </a:xfrm>
        </p:spPr>
        <p:txBody>
          <a:bodyPr>
            <a:normAutofit fontScale="92500" lnSpcReduction="20000"/>
          </a:bodyPr>
          <a:lstStyle/>
          <a:p>
            <a:r>
              <a:rPr lang="en-GB"/>
              <a:t>The most common heights are 200, 260, 300, 360 and 400 mm, and widths 45 and 51 mm.</a:t>
            </a:r>
          </a:p>
          <a:p>
            <a:r>
              <a:rPr lang="en-GB"/>
              <a:t>When used as a partition wall stud, typical dimensions for LVL are 39x66 and 39x92. </a:t>
            </a:r>
          </a:p>
          <a:p>
            <a:r>
              <a:rPr lang="en-GB"/>
              <a:t>When a large beam is needed, 75x400 is also common. </a:t>
            </a:r>
          </a:p>
          <a:p>
            <a:r>
              <a:rPr lang="en-GB"/>
              <a:t>Standard lengths are 6,000 and 12,000 mm. </a:t>
            </a:r>
          </a:p>
          <a:p>
            <a:r>
              <a:rPr lang="en-GB"/>
              <a:t>For partition wall studs, the standard lengths are 2,550 mm, 3,000 mm, 4,000 mm and 6,000 mm.</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8</a:t>
            </a:fld>
            <a:endParaRPr lang="fi-FI"/>
          </a:p>
        </p:txBody>
      </p:sp>
      <p:sp>
        <p:nvSpPr>
          <p:cNvPr id="3" name="Suorakulmio 2"/>
          <p:cNvSpPr/>
          <p:nvPr/>
        </p:nvSpPr>
        <p:spPr>
          <a:xfrm>
            <a:off x="352641" y="1151384"/>
            <a:ext cx="5935863" cy="407035"/>
          </a:xfrm>
          <a:prstGeom prst="rect">
            <a:avLst/>
          </a:prstGeom>
        </p:spPr>
        <p:txBody>
          <a:bodyPr wrap="square">
            <a:spAutoFit/>
          </a:bodyPr>
          <a:lstStyle/>
          <a:p>
            <a:pPr marL="226695">
              <a:lnSpc>
                <a:spcPct val="107000"/>
              </a:lnSpc>
              <a:spcAft>
                <a:spcPts val="600"/>
              </a:spcAft>
            </a:pPr>
            <a:r>
              <a:rPr lang="en-GB" sz="200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5" name="Kuva 4"/>
          <p:cNvPicPr/>
          <p:nvPr/>
        </p:nvPicPr>
        <p:blipFill>
          <a:blip r:embed="rId2"/>
          <a:stretch>
            <a:fillRect/>
          </a:stretch>
        </p:blipFill>
        <p:spPr>
          <a:xfrm>
            <a:off x="6650962" y="1825625"/>
            <a:ext cx="5037455" cy="2394585"/>
          </a:xfrm>
          <a:prstGeom prst="rect">
            <a:avLst/>
          </a:prstGeom>
        </p:spPr>
      </p:pic>
      <p:sp>
        <p:nvSpPr>
          <p:cNvPr id="4" name="Suorakulmio 3"/>
          <p:cNvSpPr/>
          <p:nvPr/>
        </p:nvSpPr>
        <p:spPr>
          <a:xfrm>
            <a:off x="8255836" y="4269870"/>
            <a:ext cx="3537443" cy="388696"/>
          </a:xfrm>
          <a:prstGeom prst="rect">
            <a:avLst/>
          </a:prstGeom>
        </p:spPr>
        <p:txBody>
          <a:bodyPr wrap="none">
            <a:spAutoFit/>
          </a:bodyPr>
          <a:lstStyle/>
          <a:p>
            <a:pPr>
              <a:lnSpc>
                <a:spcPct val="107000"/>
              </a:lnSpc>
              <a:spcAft>
                <a:spcPts val="600"/>
              </a:spcAft>
            </a:pPr>
            <a:r>
              <a:rPr lang="en-GB" i="1">
                <a:latin typeface="Calibri" panose="020F0502020204030204" pitchFamily="34" charset="0"/>
                <a:ea typeface="Calibri" panose="020F0502020204030204" pitchFamily="34" charset="0"/>
                <a:cs typeface="Times New Roman" panose="02020603050405020304" pitchFamily="18" charset="0"/>
              </a:rPr>
              <a:t>LVL structures, photos: LVL-Handbook</a:t>
            </a:r>
          </a:p>
        </p:txBody>
      </p:sp>
      <p:sp>
        <p:nvSpPr>
          <p:cNvPr id="2" name="Alatunnisteen paikkamerkki 1">
            <a:extLst>
              <a:ext uri="{FF2B5EF4-FFF2-40B4-BE49-F238E27FC236}">
                <a16:creationId xmlns:a16="http://schemas.microsoft.com/office/drawing/2014/main" id="{94338C6E-68B2-1DF1-FC84-D76C0A9EAA80}"/>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95193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D754B61-8663-7B11-D1BD-BB1C6BF8E672}"/>
              </a:ext>
            </a:extLst>
          </p:cNvPr>
          <p:cNvSpPr>
            <a:spLocks noGrp="1"/>
          </p:cNvSpPr>
          <p:nvPr>
            <p:ph type="title"/>
          </p:nvPr>
        </p:nvSpPr>
        <p:spPr/>
        <p:txBody>
          <a:bodyPr/>
          <a:lstStyle/>
          <a:p>
            <a:r>
              <a:rPr lang="en-GB"/>
              <a:t>Beam structures with cross-bonded veneers</a:t>
            </a:r>
          </a:p>
        </p:txBody>
      </p:sp>
      <p:sp>
        <p:nvSpPr>
          <p:cNvPr id="5" name="Sisällön paikkamerkki 4">
            <a:extLst>
              <a:ext uri="{FF2B5EF4-FFF2-40B4-BE49-F238E27FC236}">
                <a16:creationId xmlns:a16="http://schemas.microsoft.com/office/drawing/2014/main" id="{5F0A7180-9927-AAB0-DDAC-06EC0A30ECC8}"/>
              </a:ext>
            </a:extLst>
          </p:cNvPr>
          <p:cNvSpPr>
            <a:spLocks noGrp="1"/>
          </p:cNvSpPr>
          <p:nvPr>
            <p:ph idx="1"/>
          </p:nvPr>
        </p:nvSpPr>
        <p:spPr/>
        <p:txBody>
          <a:bodyPr>
            <a:normAutofit fontScale="85000" lnSpcReduction="20000"/>
          </a:bodyPr>
          <a:lstStyle/>
          <a:p>
            <a:r>
              <a:rPr lang="en-GB"/>
              <a:t>Panel structures with cross-bonded veneers are used as building boards in the base floors, intermediate floors and attic floors. </a:t>
            </a:r>
          </a:p>
          <a:p>
            <a:r>
              <a:rPr lang="en-GB"/>
              <a:t>They can be used as both panels and beams. </a:t>
            </a:r>
          </a:p>
          <a:p>
            <a:r>
              <a:rPr lang="en-GB"/>
              <a:t>Some of the veneers (approximately 20%) are laid crosswise, which increases the transverse strength and rigidity of the piece. </a:t>
            </a:r>
          </a:p>
          <a:p>
            <a:r>
              <a:rPr lang="en-GB"/>
              <a:t>Large penetrations for building services can be made into the structures without significantly impacting their load-bearing capacity.</a:t>
            </a:r>
          </a:p>
          <a:p>
            <a:r>
              <a:rPr lang="en-GB"/>
              <a:t>Thicker 75 mm panels can be used in residential buildings, even wooden blocks of flats.</a:t>
            </a:r>
          </a:p>
          <a:p>
            <a:r>
              <a:rPr lang="en-GB"/>
              <a:t>The most common widths are 900, 1,200, 1,800 and 2,500 mm. </a:t>
            </a:r>
          </a:p>
          <a:p>
            <a:r>
              <a:rPr lang="en-GB"/>
              <a:t>The thickness of the panels varies between 27 and 75 mm in 6 mm increments. </a:t>
            </a:r>
          </a:p>
          <a:p>
            <a:r>
              <a:rPr lang="en-GB"/>
              <a:t>The length of the panel is 2,000–25,000 mm. </a:t>
            </a:r>
          </a:p>
          <a:p>
            <a:endParaRPr lang="fi-FI" dirty="0"/>
          </a:p>
        </p:txBody>
      </p:sp>
      <p:sp>
        <p:nvSpPr>
          <p:cNvPr id="8" name="Dian numeron paikkamerkki 7">
            <a:extLst>
              <a:ext uri="{FF2B5EF4-FFF2-40B4-BE49-F238E27FC236}">
                <a16:creationId xmlns:a16="http://schemas.microsoft.com/office/drawing/2014/main" id="{57CF9F23-93C0-47D6-9308-13F73D93185B}"/>
              </a:ext>
            </a:extLst>
          </p:cNvPr>
          <p:cNvSpPr>
            <a:spLocks noGrp="1"/>
          </p:cNvSpPr>
          <p:nvPr>
            <p:ph type="sldNum" sz="quarter" idx="4"/>
          </p:nvPr>
        </p:nvSpPr>
        <p:spPr/>
        <p:txBody>
          <a:bodyPr/>
          <a:lstStyle/>
          <a:p>
            <a:fld id="{B338A197-4EA2-4D23-935D-0DB0ED09FF0F}" type="slidenum">
              <a:rPr lang="fi-FI" smtClean="0"/>
              <a:pPr/>
              <a:t>9</a:t>
            </a:fld>
            <a:endParaRPr lang="fi-FI"/>
          </a:p>
        </p:txBody>
      </p:sp>
      <p:sp>
        <p:nvSpPr>
          <p:cNvPr id="2" name="Alatunnisteen paikkamerkki 1">
            <a:extLst>
              <a:ext uri="{FF2B5EF4-FFF2-40B4-BE49-F238E27FC236}">
                <a16:creationId xmlns:a16="http://schemas.microsoft.com/office/drawing/2014/main" id="{64C9F895-A8FC-E1A9-9C12-CA8987801E4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491245297"/>
      </p:ext>
    </p:extLst>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B11722-B1FF-41C0-8A30-740606A07A64}"/>
</file>

<file path=customXml/itemProps2.xml><?xml version="1.0" encoding="utf-8"?>
<ds:datastoreItem xmlns:ds="http://schemas.openxmlformats.org/officeDocument/2006/customXml" ds:itemID="{BEE05F82-0E33-4891-B5A1-A24B4B333825}">
  <ds:schemaRefs>
    <ds:schemaRef ds:uri="http://purl.org/dc/dcmitype/"/>
    <ds:schemaRef ds:uri="93e2402c-36e9-4cdd-8de8-0cb185c44caf"/>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0e53057a-6c58-4d42-a4fa-c0298214ea26"/>
    <ds:schemaRef ds:uri="http://www.w3.org/XML/1998/namespace"/>
  </ds:schemaRefs>
</ds:datastoreItem>
</file>

<file path=customXml/itemProps3.xml><?xml version="1.0" encoding="utf-8"?>
<ds:datastoreItem xmlns:ds="http://schemas.openxmlformats.org/officeDocument/2006/customXml" ds:itemID="{C109304B-B091-4694-BECD-82F31CC160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328</TotalTime>
  <Words>2884</Words>
  <Application>Microsoft Office PowerPoint</Application>
  <PresentationFormat>Laajakuva</PresentationFormat>
  <Paragraphs>258</Paragraphs>
  <Slides>37</Slides>
  <Notes>3</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37</vt:i4>
      </vt:variant>
    </vt:vector>
  </HeadingPairs>
  <TitlesOfParts>
    <vt:vector size="41" baseType="lpstr">
      <vt:lpstr>Arial</vt:lpstr>
      <vt:lpstr>Calibri</vt:lpstr>
      <vt:lpstr>Calibri Light</vt:lpstr>
      <vt:lpstr>Office-teema</vt:lpstr>
      <vt:lpstr>Industrial wood construction</vt:lpstr>
      <vt:lpstr>PowerPoint-esitys</vt:lpstr>
      <vt:lpstr>Manufacture of LVL panels</vt:lpstr>
      <vt:lpstr>PowerPoint-esitys</vt:lpstr>
      <vt:lpstr>LVL panel properties</vt:lpstr>
      <vt:lpstr>LVL manufacturing flowchart</vt:lpstr>
      <vt:lpstr>Beam structures with veneers in parallel</vt:lpstr>
      <vt:lpstr>Beam structures with veneers in parallel</vt:lpstr>
      <vt:lpstr>Beam structures with cross-bonded veneers</vt:lpstr>
      <vt:lpstr>Massive LVL panels</vt:lpstr>
      <vt:lpstr>LVL building elements</vt:lpstr>
      <vt:lpstr>Prefabricated roof, floor, and wall units</vt:lpstr>
      <vt:lpstr>Rib panels</vt:lpstr>
      <vt:lpstr>Semi-open rib panel</vt:lpstr>
      <vt:lpstr>Closed rib panel</vt:lpstr>
      <vt:lpstr>Manufacture of LVL panels</vt:lpstr>
      <vt:lpstr>Log conditioning and debarking</vt:lpstr>
      <vt:lpstr>Peeling</vt:lpstr>
      <vt:lpstr>Peeling</vt:lpstr>
      <vt:lpstr>Peeling</vt:lpstr>
      <vt:lpstr>Drying and grading</vt:lpstr>
      <vt:lpstr>Pre-pressing</vt:lpstr>
      <vt:lpstr>Gluing</vt:lpstr>
      <vt:lpstr>Lay-up </vt:lpstr>
      <vt:lpstr>Hot pressing</vt:lpstr>
      <vt:lpstr>Cut to size</vt:lpstr>
      <vt:lpstr>Packaging and delivery</vt:lpstr>
      <vt:lpstr>Machining LVL panels</vt:lpstr>
      <vt:lpstr>Machining LVL components</vt:lpstr>
      <vt:lpstr>Machining LVL components</vt:lpstr>
      <vt:lpstr>Machining LVL components</vt:lpstr>
      <vt:lpstr>Machining prefabricated  LVL units</vt:lpstr>
      <vt:lpstr>Machining LVL components</vt:lpstr>
      <vt:lpstr>Machining LVL components</vt:lpstr>
      <vt:lpstr>Lifting and moving LVL units</vt:lpstr>
      <vt:lpstr>Lifting and moving LVL units</vt:lpstr>
      <vt:lpstr>Dry chain and packaging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Taimi Mikkola</cp:lastModifiedBy>
  <cp:revision>45</cp:revision>
  <dcterms:created xsi:type="dcterms:W3CDTF">2021-05-03T10:20:21Z</dcterms:created>
  <dcterms:modified xsi:type="dcterms:W3CDTF">2024-09-12T07:49:32Z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