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613" r:id="rId5"/>
    <p:sldId id="614" r:id="rId6"/>
    <p:sldId id="279" r:id="rId7"/>
    <p:sldId id="615" r:id="rId8"/>
    <p:sldId id="291" r:id="rId9"/>
    <p:sldId id="323" r:id="rId10"/>
    <p:sldId id="292" r:id="rId11"/>
    <p:sldId id="293" r:id="rId12"/>
    <p:sldId id="322" r:id="rId13"/>
    <p:sldId id="294" r:id="rId14"/>
    <p:sldId id="295" r:id="rId15"/>
    <p:sldId id="296" r:id="rId16"/>
    <p:sldId id="297" r:id="rId17"/>
    <p:sldId id="298" r:id="rId18"/>
    <p:sldId id="299" r:id="rId19"/>
    <p:sldId id="321" r:id="rId20"/>
    <p:sldId id="301" r:id="rId21"/>
    <p:sldId id="302" r:id="rId22"/>
    <p:sldId id="303" r:id="rId23"/>
    <p:sldId id="304" r:id="rId24"/>
    <p:sldId id="289" r:id="rId25"/>
    <p:sldId id="305" r:id="rId26"/>
    <p:sldId id="306" r:id="rId27"/>
    <p:sldId id="307" r:id="rId28"/>
    <p:sldId id="308" r:id="rId29"/>
    <p:sldId id="324" r:id="rId30"/>
    <p:sldId id="309" r:id="rId31"/>
    <p:sldId id="310" r:id="rId32"/>
    <p:sldId id="313" r:id="rId33"/>
    <p:sldId id="325" r:id="rId34"/>
    <p:sldId id="326" r:id="rId35"/>
    <p:sldId id="327" r:id="rId36"/>
    <p:sldId id="328" r:id="rId37"/>
    <p:sldId id="316" r:id="rId38"/>
    <p:sldId id="317" r:id="rId39"/>
    <p:sldId id="318" r:id="rId40"/>
    <p:sldId id="319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CCA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95144B-78E0-461C-8FEA-7F14CCD7DAA1}" v="7" dt="2022-06-20T12:26:45.5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12.9.2024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12.9.2024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80" y="6347443"/>
            <a:ext cx="3004968" cy="5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80" y="6347443"/>
            <a:ext cx="3004968" cy="5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7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80" y="6347443"/>
            <a:ext cx="3004968" cy="5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80" y="6347443"/>
            <a:ext cx="3004968" cy="5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80" y="6347443"/>
            <a:ext cx="3004968" cy="50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3F96791-462A-0BA4-4427-F28EF36B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15" y="6238143"/>
            <a:ext cx="2701227" cy="45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05EB9-4724-E0A6-F16D-2A70F5A7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9" y="6149875"/>
            <a:ext cx="2171126" cy="63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095670-F61D-E5D1-13AE-2FE9A67F7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A159144-FB77-E040-6CA5-0E06641B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Logs are connected to each other with joints, which may be long or short. The joints make it possible to connect logs in the corner of a building so that they overlap by one half of a layer.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596" y="3429000"/>
            <a:ext cx="2804477" cy="258679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EBEE7F32-D4A5-4E40-A581-266A8C3D7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253" y="3336890"/>
            <a:ext cx="6342585" cy="290625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E3A8B1C-A04F-E5DB-B5EF-079006D7E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45902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A3E60D-A313-33B7-CB6A-A0EB47DE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Dowelling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8AC8E7D-F30A-599E-9849-943AB8111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0762" cy="4351338"/>
          </a:xfrm>
        </p:spPr>
        <p:txBody>
          <a:bodyPr>
            <a:normAutofit fontScale="85000" lnSpcReduction="20000"/>
          </a:bodyPr>
          <a:lstStyle/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Dowels prevent the layer of logs from buckling. </a:t>
            </a:r>
          </a:p>
          <a:p>
            <a:pPr marL="226695" marR="6032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is achieved by joining together two or more courses of logs with dowels. Instead of dowels, screws can also be used.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Dowelling is usually located close to joints and openings.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a continuous log wall, dowels must be placed at a distance of 1600-2000 mm from each other.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 holes through the log side by side are made for dowelling.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BF84E7E-FAE0-45F1-9ED9-0654B3C7DC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4589" y="980318"/>
            <a:ext cx="3713913" cy="512467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C7DE547-C963-006E-3435-3D1A48268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47928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ACB6B8-CD43-E71B-497E-593B30FF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Lateral groove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0D3E04-4BEB-B990-10EF-C023710F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2633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lateral groove is cut into the underside of the log.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is used for sealing and insulation purposes.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seal is placed in the groove on the outside of the log to prevent rain from penetrating the joint between the logs.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inside groove, a thin insulation strip is placed to stop heat from escaping through the joint.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394E417-ECCD-402F-B0EA-C58740F66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16" y="2187833"/>
            <a:ext cx="3984978" cy="274180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0CC8DC3-96D7-416F-8604-1C8059F47010}"/>
              </a:ext>
            </a:extLst>
          </p:cNvPr>
          <p:cNvSpPr txBox="1"/>
          <p:nvPr/>
        </p:nvSpPr>
        <p:spPr>
          <a:xfrm>
            <a:off x="7895475" y="5179062"/>
            <a:ext cx="377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Image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2CA043-CE2D-A98A-3831-793EA88B7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946160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39CBC3-3F28-BAA7-6DDC-8CAB681B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Threaded rod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5606328-0A32-F8A5-A31E-1BF1701F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4498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Threaded rods are used for tightening courses of logs. The rods are placed in holes reserved for them, the size of which is 20…40 mm depending on the factory.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threaded rods are placed on either side of joints and openings.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washer and a nut are placed on either end of threaded rods.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rods are adjusted as the log structure settles.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threaded rods are used in a log layer made from non-settling logs.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10F4041-AE41-4D8C-8395-62A686DB96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83116" y="1233237"/>
            <a:ext cx="4405301" cy="25687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84798E6-CFCF-47EE-BDB1-CA901F8CBC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753600" y="4057616"/>
            <a:ext cx="1934817" cy="203838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F7DDD6-A130-57D8-A00A-508DAAEFF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04687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4004F2-510E-C328-FB7A-DA315E0F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E0C90C-3C5E-61ED-5FB2-E04B0487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6973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buck is installed in a groove cut in the ends of the logs on the sides of an opening in a log wall.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windows and doors placed in the openings are attached to the buck.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the bottom side of the buck can be fixed to the log layer to allow for settlement.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bucks also prevent the logs from moving sideways in relation to each other at the opening end. </a:t>
            </a:r>
          </a:p>
          <a:p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bucks are needed if non-settling logs are used.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/>
          </a:p>
        </p:txBody>
      </p:sp>
      <p:sp>
        <p:nvSpPr>
          <p:cNvPr id="6" name="Suorakulmio 5"/>
          <p:cNvSpPr/>
          <p:nvPr/>
        </p:nvSpPr>
        <p:spPr>
          <a:xfrm>
            <a:off x="8681611" y="5593804"/>
            <a:ext cx="289829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Hirsitaloteollisuus ry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F8617E7-5CC7-4AE9-AD70-A2B6229CF5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17768" y="875500"/>
            <a:ext cx="1913461" cy="332753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9A107D74-4877-44D9-852C-7DE637ED1A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65748" y="1290117"/>
            <a:ext cx="3140130" cy="378565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A4050BB-7CF7-55C7-6E30-310339267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74446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07494-0A3F-BC41-D0AA-A10B16E1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Buck groove / buck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D372218-29E8-2A72-9450-92ED4E39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8224" cy="4351338"/>
          </a:xfrm>
        </p:spPr>
        <p:txBody>
          <a:bodyPr>
            <a:normAutofit fontScale="850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buck groove is a groove cut for the buck at the end of the log.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buck groove is slightly larger than the buck so that it can be sealed and insulated to prevent drafts.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Buck grooves are made on either side of window and door openings for the bucks.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Buck grooves are also used when a log wall is joined to a non-settling partition.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CC09B4-28D7-4A8A-8E20-362949D0D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833811" y="1097446"/>
            <a:ext cx="1816659" cy="222777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D58BE50-E60A-4EF4-93BB-1C52D1EA37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33811" y="3532778"/>
            <a:ext cx="2021305" cy="262901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BB2AE02E-E19B-4728-B062-40AC031DBE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32884" y="1057001"/>
            <a:ext cx="3098904" cy="483045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820DCD-321B-A03F-38E8-E666BBFFA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47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03EDB9-C546-C11A-67DC-11A339219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 wall diagram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87A4C8B-07FB-45BE-B507-15F60E3D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005" y="1478165"/>
            <a:ext cx="7691456" cy="488404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C4F14F82-91F4-4206-915F-605FCA509045}"/>
              </a:ext>
            </a:extLst>
          </p:cNvPr>
          <p:cNvSpPr txBox="1"/>
          <p:nvPr/>
        </p:nvSpPr>
        <p:spPr>
          <a:xfrm>
            <a:off x="580416" y="1739137"/>
            <a:ext cx="3627199" cy="165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4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log wall diagram shows the log IDs and the machining of the logs carried out at the factory.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AFB214F-B4C7-496F-95B3-09043C081D8E}"/>
              </a:ext>
            </a:extLst>
          </p:cNvPr>
          <p:cNvSpPr txBox="1"/>
          <p:nvPr/>
        </p:nvSpPr>
        <p:spPr>
          <a:xfrm>
            <a:off x="1122947" y="6293457"/>
            <a:ext cx="211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Image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3BAA83-9E41-8C95-B357-48EDC69BC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426070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E4908C-BC29-656D-612B-5343357E1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 beam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F8819E-8A62-9387-E8E5-E698D1921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log beam is made by joining two or more logs together. 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Threaded rods are usually used for joining them.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Screws can also be used in non-settling logs.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threaded rods must be placed close enough to each other (at 400…600 mm intervals) in order for the structure to function as a single beam.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log beam and any finger joints used in it must be strength graded (at minimum C24). 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5FD4F79-CC71-F1D1-06A1-9AC9C6C1C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876621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138F8D-B03E-6D79-5063-ACE678DD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Follower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82FBEE8-4C5F-1D9B-2E5B-3FF89F63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6158" cy="4351338"/>
          </a:xfrm>
        </p:spPr>
        <p:txBody>
          <a:bodyPr>
            <a:normAutofit fontScale="92500" lnSpcReduction="20000"/>
          </a:bodyPr>
          <a:lstStyle/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 log walls may buckle, and long ones be subject to local buckling.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prevent this, followers are used.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follower is a vertical support timber that is attached to the layer of logs on either one or both sides.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used on both sides of the wall, followers are usually fixed to each other with bolts.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follower on one side only is fixed directly to the logs.</a:t>
            </a:r>
          </a:p>
          <a:p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Settlement does not need to be allowed for when using non-settling logs.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B1D0614-A22B-4B6F-9FF7-CC00E2787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67074" y="830994"/>
            <a:ext cx="4421343" cy="284264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2C4509F-D46B-4225-B56B-1BF13310E0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62147" y="3940094"/>
            <a:ext cx="1894160" cy="15470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AB4AE81-E7A8-49E0-8677-7DF6A79DE92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71936" y="5692325"/>
            <a:ext cx="5408295" cy="59753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262AA6A-E232-F2DA-5045-5F0963B99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345706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6F2666-093C-03FB-BB6E-75F09D2C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Settlement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41E35A-98BB-15F8-30E2-6919B81F8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Settlement refers to the sinking of a log wall caused by shrinkage resulting from drying out of the wood, or by loading due to the weight of the building and compression of the wall joints.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Settlement is strongest during the first two years after the building is completed. Settlement is gradually reduced and finally stops altogether. However, the height of a log structure changes along with fluctuations in wood moisture throughout its life span.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Settlement cannot be prevented as wood always has a certain equilibrium moisture content, depending on temperature and relative humidity. However, the harms caused by settlement can be eliminated using adjustable jacks, bucks and threaded rods.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extent of settlement depends on the log type. Non-settling logs are not subject to any settling in practice, which is why settlement need not be allowed for when using them. </a:t>
            </a:r>
            <a:r>
              <a:rPr lang="en-GB"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Solid timber settles more than glued logs, and a round log more than a square one.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644D106C-ED34-4D68-94B4-3F13821ED6D8}"/>
              </a:ext>
            </a:extLst>
          </p:cNvPr>
          <p:cNvSpPr txBox="1"/>
          <p:nvPr/>
        </p:nvSpPr>
        <p:spPr>
          <a:xfrm>
            <a:off x="465219" y="911705"/>
            <a:ext cx="11223197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5BD6E3F-F477-534F-1B77-95D55125D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13959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 dirty="0"/>
              <a:t>These learning materials for industrial wood construction have been prepared in a project led by </a:t>
            </a:r>
            <a:r>
              <a:rPr lang="en-GB" sz="1600" dirty="0" err="1"/>
              <a:t>Puuinfo</a:t>
            </a:r>
            <a:r>
              <a:rPr lang="en-GB" sz="1600" dirty="0"/>
              <a:t> Oy in 2021–2022. Also involved in the project were </a:t>
            </a:r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 err="1"/>
              <a:t>Lappia</a:t>
            </a:r>
            <a:r>
              <a:rPr lang="en-GB" sz="1600" dirty="0"/>
              <a:t> Vocational College,</a:t>
            </a:r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/>
              <a:t>TTS-</a:t>
            </a:r>
            <a:r>
              <a:rPr lang="en-GB" sz="1600" dirty="0" err="1"/>
              <a:t>Työtehoseura</a:t>
            </a:r>
            <a:r>
              <a:rPr lang="en-GB" sz="1600" dirty="0"/>
              <a:t> </a:t>
            </a:r>
            <a:r>
              <a:rPr lang="en-GB" sz="1600" dirty="0" err="1"/>
              <a:t>ry</a:t>
            </a:r>
            <a:endParaRPr lang="en-GB" sz="16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/>
              <a:t>South-Eastern Finland University of Applied Sciences,</a:t>
            </a:r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 err="1"/>
              <a:t>Metropolia</a:t>
            </a:r>
            <a:r>
              <a:rPr lang="en-GB" sz="1600" dirty="0"/>
              <a:t> University of Applied Sciences,</a:t>
            </a:r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 err="1"/>
              <a:t>Jyväskylä</a:t>
            </a:r>
            <a:r>
              <a:rPr lang="en-GB" sz="1600" dirty="0"/>
              <a:t> University of Applied Sciences,</a:t>
            </a:r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/>
              <a:t>University of Tampere, and</a:t>
            </a:r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 dirty="0"/>
              <a:t>Federation of the Finnish Woodworking Industries </a:t>
            </a:r>
            <a:r>
              <a:rPr lang="en-GB" sz="1600" dirty="0" err="1"/>
              <a:t>Puutuoteteollisuus</a:t>
            </a:r>
            <a:r>
              <a:rPr lang="en-GB" sz="1600" dirty="0"/>
              <a:t> </a:t>
            </a:r>
            <a:r>
              <a:rPr lang="en-GB" sz="1600" dirty="0" err="1"/>
              <a:t>ry</a:t>
            </a:r>
            <a:endParaRPr lang="en-GB" sz="16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GB" sz="1600" dirty="0"/>
              <a:t>The project was funded by the Ministry of the Environment. </a:t>
            </a:r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16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/>
              <a:t>The materials are intended to be used as extensively as possible in industrial wood construction education and studies.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/>
              <a:t>The materials are released under the Creative Commons licence Attribution-</a:t>
            </a:r>
            <a:r>
              <a:rPr lang="en-GB" sz="2000" dirty="0" err="1"/>
              <a:t>ShareAlike</a:t>
            </a:r>
            <a:r>
              <a:rPr lang="en-GB" sz="2000" dirty="0"/>
              <a:t> (CC BY-SA), which requires that the author be properly credited when the materials are used and that derivative works may only be distributed under the same licence as the original work.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000" dirty="0"/>
              <a:t>The original materials and any updates to them by </a:t>
            </a:r>
            <a:r>
              <a:rPr lang="en-GB" sz="2000" dirty="0" err="1"/>
              <a:t>Puuinfo</a:t>
            </a:r>
            <a:r>
              <a:rPr lang="en-GB" sz="2000" dirty="0"/>
              <a:t> will be published on the Library of Open Educational Resources website (aoe.fi) and the Puuinfo.fi website. </a:t>
            </a:r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0D0276-8AC3-F7EA-B328-7B9F2BF2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 extensions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C424D7B-10B2-2920-FA71-C133A7F04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long walls, it is often necessary to join two or more logs to each other.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the corner joints, a so-called half-lap, straight butt, slanted or butt-and-pass joint can be used.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a half-lap joint, a steel plate is used to join the logs together.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steel plates are attached to the logs with nails or screws. </a:t>
            </a:r>
          </a:p>
          <a:p>
            <a:pPr marL="226695">
              <a:lnSpc>
                <a:spcPct val="107000"/>
              </a:lnSpc>
              <a:spcAft>
                <a:spcPts val="8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extensions are sealed and insulated in the same way as normal joints.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78FFB7F-F306-2A41-27E9-3462A250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01451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Pre-treatment stages of sawn timber</a:t>
            </a:r>
          </a:p>
        </p:txBody>
      </p:sp>
    </p:spTree>
    <p:extLst>
      <p:ext uri="{BB962C8B-B14F-4D97-AF65-F5344CB8AC3E}">
        <p14:creationId xmlns:p14="http://schemas.microsoft.com/office/powerpoint/2010/main" val="1658075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55835AC-92DC-6472-C068-1F187ECA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81800" cy="1325563"/>
          </a:xfrm>
        </p:spPr>
        <p:txBody>
          <a:bodyPr/>
          <a:lstStyle/>
          <a:p>
            <a:r>
              <a:rPr lang="en-GB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Strength grading of sawn timber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9A673EA4-9D8D-9D0C-A0C6-16546B6C5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9176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Sawn timber used for logs is usually not strength graded.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the logs are used as beams, the sawn timber used for this purpose must be strength graded.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Sawn timber is graded according to INSTA 142 standard.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 complies with strength grading in standard EN 14801.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974" y="934416"/>
            <a:ext cx="2042337" cy="417612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166" y="5181658"/>
            <a:ext cx="5602218" cy="94717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72" y="1097445"/>
            <a:ext cx="2196945" cy="2661089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9398000" y="3464560"/>
            <a:ext cx="365760" cy="29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6DB4B2-CCB6-B471-E098-9DFD658D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97803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F90C8E-A190-D605-FD5C-4CF741FA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Finger-jointing sawn timber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BE5CB1-CB92-6513-CD6A-92DBE089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3851" cy="4351338"/>
          </a:xfrm>
        </p:spPr>
        <p:txBody>
          <a:bodyPr/>
          <a:lstStyle/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Finger-jointing of dried sawn timber takes place after quality control.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quality control, the moisture and grade of sawn timber are measured automatically.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Finger joints are only made in sawn timber that meets the criteria. </a:t>
            </a:r>
            <a:b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09601A4-EB08-4D6B-A639-040F7F7F188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10" y="2310092"/>
            <a:ext cx="5207406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A6AF066-B1BF-4E72-AA0B-9057A8616D5E}"/>
              </a:ext>
            </a:extLst>
          </p:cNvPr>
          <p:cNvSpPr txBox="1"/>
          <p:nvPr/>
        </p:nvSpPr>
        <p:spPr>
          <a:xfrm>
            <a:off x="6591451" y="5960273"/>
            <a:ext cx="3729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Kontiotuote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E2151F9-F6AA-5BD1-44E6-29DEB7880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487641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21D186-E148-4581-D1E2-FA52CE00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Planing of sawn timber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0C8D3D-3D33-8B94-79DF-F301FD46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finger-jointing of log lamellae, they move on to the planing stage.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and middle lamellae are sorted into bundles.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visual reasons, the surface lamellae are of better quality than the middle ones.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Pneumatic hoists are used to hoist lamellae to avoid damaging them.</a:t>
            </a:r>
            <a:b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C3B6AAB-BA64-4E2F-B66A-2827BBB5DF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2176726"/>
            <a:ext cx="5616316" cy="37089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3D748A2-FA46-4FC7-9983-F7C9516600DD}"/>
              </a:ext>
            </a:extLst>
          </p:cNvPr>
          <p:cNvSpPr txBox="1"/>
          <p:nvPr/>
        </p:nvSpPr>
        <p:spPr>
          <a:xfrm>
            <a:off x="6096000" y="6092765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Kontiotuote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4D880AF-C1B8-6BC9-5818-5BF118B92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95924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61F875-46D5-B14A-840F-B0C3DDFF4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Gluing of sawn timber to produce billets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78B5E7-AB01-7B05-E119-1751585A0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2612" cy="4351338"/>
          </a:xfrm>
        </p:spPr>
        <p:txBody>
          <a:bodyPr/>
          <a:lstStyle/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Sawn timber is glued under supervision to produce billets.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gluing, the functioning of the nozzles and the volume of glue they produce are checked.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for the gluing to be successful, the temperature and relative humidity must be compliant with regulations.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E6D3739-B061-4880-90B3-C61560741F6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35" y="2666493"/>
            <a:ext cx="5295305" cy="3416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545373" y="6108141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Kontiotuote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31CB8C6-A241-7BB1-BB7C-03816259E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302299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1DC8C3-C6FF-BF69-E4AB-DA28F56E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Gluing of sawn timber to produce billets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44AE37-EF58-55E8-97EC-69CD27AEA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6982" cy="4351338"/>
          </a:xfrm>
        </p:spPr>
        <p:txBody>
          <a:bodyPr/>
          <a:lstStyle/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log lamellae are glued to produce billets and pressed in a hydraulic press.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Glue is injected onto the surfaces to be glued, after which they go into the press. </a:t>
            </a:r>
          </a:p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billets for several log houses are produced in one pressing batch.</a:t>
            </a:r>
            <a:b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B830A4F-63FF-48B8-87E0-10397D6AAEBE}"/>
              </a:ext>
            </a:extLst>
          </p:cNvPr>
          <p:cNvSpPr txBox="1"/>
          <p:nvPr/>
        </p:nvSpPr>
        <p:spPr>
          <a:xfrm>
            <a:off x="6729498" y="6014023"/>
            <a:ext cx="3905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Kontiotuote Oy.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6C2D913-1B81-4806-B085-DAD14613F1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98" y="2481089"/>
            <a:ext cx="5143044" cy="34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DB52F8-3666-4086-61D7-3B6316B80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49626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9D1C47-50B4-3950-4B55-7048790C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Profiling of a billet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49B0953-6369-F1BF-CE8D-86E986C87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40148" cy="4351338"/>
          </a:xfrm>
        </p:spPr>
        <p:txBody>
          <a:bodyPr>
            <a:normAutofit fontScale="925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glued billet is shaped (profiled) by planing.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this process, the billet receives its accurate cross-sectional dimensions.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planing also removes any glue that might be visible.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the billet is profiled, its tongues and grooves, grooves in the upper surface and corner bevels are made.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/>
          </a:p>
        </p:txBody>
      </p:sp>
      <p:pic>
        <p:nvPicPr>
          <p:cNvPr id="5" name="Kuv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06154" y="1744075"/>
            <a:ext cx="3482263" cy="1561833"/>
          </a:xfrm>
          <a:prstGeom prst="rect">
            <a:avLst/>
          </a:prstGeom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206154" y="4274425"/>
            <a:ext cx="3482263" cy="1331184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206154" y="5733189"/>
            <a:ext cx="265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Images Kontio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D9E7DD-904D-6E81-A09A-9785C9343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73341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 machining</a:t>
            </a:r>
          </a:p>
        </p:txBody>
      </p:sp>
    </p:spTree>
    <p:extLst>
      <p:ext uri="{BB962C8B-B14F-4D97-AF65-F5344CB8AC3E}">
        <p14:creationId xmlns:p14="http://schemas.microsoft.com/office/powerpoint/2010/main" val="1909083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A1FE4B-1EF4-088C-CCDD-B86D9A52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Profiling machines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E1CFE25-618E-7845-2F38-9F72D8230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machining of logs is done by a so-called profiling machine, which produces not only joints but also holes, buck grooves and other machining required before the logs are installed.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/>
          </a:p>
        </p:txBody>
      </p:sp>
      <p:pic>
        <p:nvPicPr>
          <p:cNvPr id="5" name="Kuva 4" descr="C:\Users\mmylly\AppData\Local\Microsoft\Windows\INetCache\Content.Outlook\08AONF55\Log-machining-Machining-center-Logmatic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4" y="4417878"/>
            <a:ext cx="4473870" cy="228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10528" y="872181"/>
            <a:ext cx="5177889" cy="4238156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6415537" y="5321064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Images </a:t>
            </a:r>
            <a:r>
              <a:rPr lang="en-GB" dirty="0" err="1"/>
              <a:t>Pinomatic</a:t>
            </a:r>
            <a:r>
              <a:rPr lang="en-GB" dirty="0"/>
              <a:t> / </a:t>
            </a:r>
            <a:r>
              <a:rPr lang="en-GB" dirty="0" err="1"/>
              <a:t>Makron</a:t>
            </a:r>
            <a:endParaRPr lang="en-GB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C8F3CF-A847-7368-4488-1267451E8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  <p:sp>
        <p:nvSpPr>
          <p:cNvPr id="9" name="Tekstiruutu 6">
            <a:extLst>
              <a:ext uri="{FF2B5EF4-FFF2-40B4-BE49-F238E27FC236}">
                <a16:creationId xmlns:a16="http://schemas.microsoft.com/office/drawing/2014/main" id="{B7EF973A-BD08-4268-9449-7A3D0D092BE1}"/>
              </a:ext>
            </a:extLst>
          </p:cNvPr>
          <p:cNvSpPr txBox="1"/>
          <p:nvPr/>
        </p:nvSpPr>
        <p:spPr>
          <a:xfrm>
            <a:off x="7310649" y="1016447"/>
            <a:ext cx="3577646" cy="407035"/>
          </a:xfrm>
          <a:prstGeom prst="rect">
            <a:avLst/>
          </a:prstGeom>
          <a:solidFill>
            <a:srgbClr val="E3DCCA"/>
          </a:solidFill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Microsoft Yi Baiti" panose="03000500000000000000" pitchFamily="66" charset="0"/>
                <a:cs typeface="Vrinda" panose="020B0502040204020203" pitchFamily="34" charset="0"/>
              </a:rPr>
              <a:t>Industrial manufacturing of logs</a:t>
            </a:r>
            <a:endParaRPr lang="ru-RU" sz="2000" b="1" dirty="0">
              <a:effectLst/>
              <a:latin typeface="Calibri" panose="020F0502020204030204" pitchFamily="34" charset="0"/>
              <a:ea typeface="Microsoft Yi Baiti" panose="03000500000000000000" pitchFamily="66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2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 dirty="0"/>
              <a:t>Manufacture of log structures</a:t>
            </a:r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86C901-C3E3-BAE5-AEE5-DC782473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8F4679-A02E-62C1-220D-367FB1EC0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62630" cy="4351338"/>
          </a:xfrm>
        </p:spPr>
        <p:txBody>
          <a:bodyPr>
            <a:normAutofit fontScale="625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most typical joint type is an overhang corner.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 a distance of approx. 200–300 mm from the log end, holes of the same size are made in the top and bottom surface, making it possible to install logs of a vertical wall both above and below it.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gap of approx. 4–6 mm is left for insulation between the joints.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gap for insulation is also provided on the sides of the joints to ensure that they are well sealed.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top joint only can be provided for if another log will only be installed above the log to be machined.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Similarly, the bottom joint only can be provided for if another log will only be installed below the log to be machined.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solidFill>
                  <a:srgbClr val="27211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using the overhang corner joint, crossing logs overlap by a half of a log course.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E105BAD-303A-48B1-9609-FEEA43149E70}"/>
              </a:ext>
            </a:extLst>
          </p:cNvPr>
          <p:cNvSpPr txBox="1"/>
          <p:nvPr/>
        </p:nvSpPr>
        <p:spPr>
          <a:xfrm>
            <a:off x="9149378" y="5842340"/>
            <a:ext cx="26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Images Pinomatic / Makron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F681F0E-BE1A-43C6-93BB-F80E4D94214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58" y="830994"/>
            <a:ext cx="4220310" cy="289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40C22C8-0900-4840-A195-E7C30832AD3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10" y="3878106"/>
            <a:ext cx="2372995" cy="1812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0AE1544-AA1A-941A-EF5D-D3C7626EB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605855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F19087-45C6-A58D-9528-3DCD304C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8D19C9-D4C4-264C-2DF7-DE71141C2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E911C6-7EF0-4023-A274-8E5806639E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97" y="1415415"/>
            <a:ext cx="4981239" cy="328492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kstiruutu 79885">
            <a:extLst>
              <a:ext uri="{FF2B5EF4-FFF2-40B4-BE49-F238E27FC236}">
                <a16:creationId xmlns:a16="http://schemas.microsoft.com/office/drawing/2014/main" id="{5076D186-572A-48D1-9A7C-345CEAF4C144}"/>
              </a:ext>
            </a:extLst>
          </p:cNvPr>
          <p:cNvSpPr txBox="1"/>
          <p:nvPr/>
        </p:nvSpPr>
        <p:spPr>
          <a:xfrm>
            <a:off x="710062" y="5018306"/>
            <a:ext cx="3460885" cy="724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Machining long corner joints, </a:t>
            </a:r>
            <a:b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Kontiotuote Oy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DA0F262-0BB4-4F73-9A08-95F1DD171F5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9" r="-543" b="41574"/>
          <a:stretch/>
        </p:blipFill>
        <p:spPr bwMode="auto">
          <a:xfrm>
            <a:off x="6256421" y="1415414"/>
            <a:ext cx="5553325" cy="25630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kstiruutu 79886">
            <a:extLst>
              <a:ext uri="{FF2B5EF4-FFF2-40B4-BE49-F238E27FC236}">
                <a16:creationId xmlns:a16="http://schemas.microsoft.com/office/drawing/2014/main" id="{13A2D16F-7849-4129-8F4C-1B40829475EC}"/>
              </a:ext>
            </a:extLst>
          </p:cNvPr>
          <p:cNvSpPr txBox="1"/>
          <p:nvPr/>
        </p:nvSpPr>
        <p:spPr>
          <a:xfrm>
            <a:off x="6256421" y="4448312"/>
            <a:ext cx="3320716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Finished long corner joints,</a:t>
            </a:r>
            <a:b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 Kontiotuote Oy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3D1087-4C26-3284-EA17-9F8A57FFB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805813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5C66CA-B074-5B7A-4799-59AC3C97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Packaging of logs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ACCFCD3-47AD-A79B-4ABC-18881A19B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6E85F2-FE2D-4A4F-B123-E23C477DFB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4" y="1420327"/>
            <a:ext cx="6185731" cy="4146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17E616B-1BD9-4563-9A31-D5EDF69C344D}"/>
              </a:ext>
            </a:extLst>
          </p:cNvPr>
          <p:cNvSpPr txBox="1"/>
          <p:nvPr/>
        </p:nvSpPr>
        <p:spPr>
          <a:xfrm>
            <a:off x="7329037" y="1420326"/>
            <a:ext cx="4359380" cy="2920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log has its ID and bar code, based on which the logs are installed in the layer of logs.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this basis, the logs are packaged in their installation order, and the information in the bar code is read to assist the packaging.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</a:t>
            </a:r>
            <a:r>
              <a:rPr lang="en-GB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Kontiotuote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Oy.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AA32A2-DC45-215E-53B8-35E97C6EE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510480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4D4DB4-2324-FC02-52E3-D1D046F89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Testing of the glued bonds in logs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7BD748-3DEC-0BD1-C830-4A45E32AB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684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delamination test, a test piece is immersed in water (temperature 65…75 °C) and any air inside the wood is removed using a vacuum.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pressure in the tank is increased (to a minimum of 600 kPa), which causes water to penetrate into the wood cells, and glued bonds open.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drying, the lengths of the opened glued joints are measured.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glued joints are then split, and the percentage of glue in them is estimated.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estimate is based on a visual inspection rather than accurate measurements.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report is produced on the test results, which must be kept on file. The test pieces must also be numbered and archived.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E0D9BE-F12C-475A-8F6F-7862A90A895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0" t="26135" b="20713"/>
          <a:stretch/>
        </p:blipFill>
        <p:spPr bwMode="auto">
          <a:xfrm>
            <a:off x="7956884" y="2632292"/>
            <a:ext cx="4081914" cy="3370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5191D9-A6BE-52F2-FD68-C01BF4CD0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54515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Installation of logs</a:t>
            </a:r>
          </a:p>
        </p:txBody>
      </p:sp>
    </p:spTree>
    <p:extLst>
      <p:ext uri="{BB962C8B-B14F-4D97-AF65-F5344CB8AC3E}">
        <p14:creationId xmlns:p14="http://schemas.microsoft.com/office/powerpoint/2010/main" val="1844634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0E2A99D-1831-05D6-F14A-DAACAE96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Installation of a layer of logs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55E9F83-DB29-25C3-A81D-60281F3BC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9528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logs are installed one course at a time.</a:t>
            </a:r>
          </a:p>
          <a:p>
            <a:pPr marL="226695"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Installation of interlacing logs: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en-GB" sz="26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installation starts with the walls where an upper half is the bottom-most log.</a:t>
            </a:r>
          </a:p>
          <a:p>
            <a:pPr marL="683895" lvl="1">
              <a:spcBef>
                <a:spcPts val="0"/>
              </a:spcBef>
              <a:spcAft>
                <a:spcPts val="600"/>
              </a:spcAft>
            </a:pPr>
            <a:r>
              <a:rPr lang="en-GB" sz="26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installation then progresses one course of logs at a time on alternating walls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Installation of logs placed at the same level:</a:t>
            </a:r>
          </a:p>
          <a:p>
            <a:pPr marL="683895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6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logs are installed one course at a time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joints and grooves in each layer of logs are insulated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Dowels are installed following instructions </a:t>
            </a:r>
          </a:p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340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Threaded rods are installed when the entire layer of logs has been assembled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/>
          </a:p>
        </p:txBody>
      </p:sp>
      <p:sp>
        <p:nvSpPr>
          <p:cNvPr id="2" name="Suorakulmio 1"/>
          <p:cNvSpPr/>
          <p:nvPr/>
        </p:nvSpPr>
        <p:spPr>
          <a:xfrm>
            <a:off x="451104" y="1286736"/>
            <a:ext cx="6768302" cy="902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6695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endParaRPr lang="fi-FI" dirty="0">
              <a:solidFill>
                <a:srgbClr val="272117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Kuva 4" descr="C:\Users\mmylly\Desktop\Teollisen puurakentamisen oppimateriaali\Kontio\Kontio Block hirsikerrostalo_iltavalossa_web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0" y="2408003"/>
            <a:ext cx="4720689" cy="3224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uorakulmio 3"/>
          <p:cNvSpPr/>
          <p:nvPr/>
        </p:nvSpPr>
        <p:spPr>
          <a:xfrm>
            <a:off x="7128342" y="5807631"/>
            <a:ext cx="459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 framed houses in evening light, image Kontio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CF2A93-BD2F-F1CB-49C5-E8501A05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2354797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F7478C-ED70-578C-41F5-3FB90A50F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Insulating grooves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3790851-6BAC-52C4-AF30-E8C668B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6423" cy="4351338"/>
          </a:xfrm>
        </p:spPr>
        <p:txBody>
          <a:bodyPr>
            <a:normAutofit/>
          </a:bodyPr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sealing tape is placed in the outside tongue and groove of the log to prevent moisture from rain entering at the joint between the logs.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EPDM tape or similar material is used for sealing.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thin strip of heat insulation is placed in the interior groove, which makes the seam airtight and thus prevents heat convection.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/>
          </a:p>
        </p:txBody>
      </p:sp>
      <p:pic>
        <p:nvPicPr>
          <p:cNvPr id="6" name="Kuva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12441" y="1723345"/>
            <a:ext cx="1713230" cy="411582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3E4E47-C238-8CA0-27FA-0C3799817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05286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D198F3-99B9-BBEB-7734-EA895953C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Insulation of joints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BEBF05-3B58-525B-FD7C-59826673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5921" cy="4351338"/>
          </a:xfrm>
        </p:spPr>
        <p:txBody>
          <a:bodyPr/>
          <a:lstStyle/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corner joints of logs are sealed and insulated to seal the corner as well as possible.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EPDM tape is usually used as sealing material, and a thin strip of mineral wool or polyethene tape is used for insulation. </a:t>
            </a:r>
          </a:p>
          <a:p>
            <a:pPr>
              <a:lnSpc>
                <a:spcPct val="8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some log types, the insulation is wound around the entire joint.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/>
          </a:p>
        </p:txBody>
      </p:sp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7064121" y="1210010"/>
            <a:ext cx="4624296" cy="458728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234D45-198B-CA61-40C5-815F0CB10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172743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/>
              <a:t>Authors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Martti Mylly, Lappia Vocational College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Release date: 10/06/2022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7D1E4-6457-69C2-7499-89C70A957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Basic concepts of log structures</a:t>
            </a:r>
          </a:p>
        </p:txBody>
      </p:sp>
    </p:spTree>
    <p:extLst>
      <p:ext uri="{BB962C8B-B14F-4D97-AF65-F5344CB8AC3E}">
        <p14:creationId xmlns:p14="http://schemas.microsoft.com/office/powerpoint/2010/main" val="13925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03099-B4F6-FD1F-58C0-4A9995DF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 diagram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B4A26A8-A1A7-1BE7-5F5F-CA36E3E4E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8482104" y="5869186"/>
            <a:ext cx="5743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GB" sz="1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Kontiotuote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6A49C5B-8AD4-483B-9186-D2F1EDF16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532" y="1570751"/>
            <a:ext cx="7302029" cy="472270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EF4D34C-71C0-4CD7-0F06-0EF6454E7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6610"/>
            <a:ext cx="4114800" cy="365125"/>
          </a:xfrm>
        </p:spPr>
        <p:txBody>
          <a:bodyPr/>
          <a:lstStyle/>
          <a:p>
            <a:r>
              <a:rPr lang="en-GB" dirty="0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69988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0A3E8F8-A852-A5D4-9000-EC08F986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 construction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F01ACFC-24EA-8E2D-8973-C6C95AFC8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 construction is a traditional method of wood construction in which the load-bearing walls of the building are built with logs.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Finland, the logs are usually placed horizontally and joined together by notching at the corners.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Another method of log construction is using vertical logs. The advantage of this method is that it is non-settling, as there is little or no shrinkage in wood in the direction of the grain.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problem with a vertical log structure is keeping the vertical seams sealed as the wood shrinks. 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10" name="Kuva 9" descr="C:\Users\mmylly\Desktop\Teollisen puurakentamisen oppimateriaali\Kontio\Kontio Block hirsikerrostalo_iltavalossa_web (2).jpg">
            <a:extLst>
              <a:ext uri="{FF2B5EF4-FFF2-40B4-BE49-F238E27FC236}">
                <a16:creationId xmlns:a16="http://schemas.microsoft.com/office/drawing/2014/main" id="{1F79187B-D6DC-41B2-9747-7E8D2F0597E9}"/>
              </a:ext>
            </a:extLst>
          </p:cNvPr>
          <p:cNvPicPr/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621" y="926909"/>
            <a:ext cx="5736796" cy="470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DAB05945-6209-43EC-A9B8-9FE0121D5763}"/>
              </a:ext>
            </a:extLst>
          </p:cNvPr>
          <p:cNvSpPr txBox="1"/>
          <p:nvPr/>
        </p:nvSpPr>
        <p:spPr>
          <a:xfrm>
            <a:off x="9678194" y="5591800"/>
            <a:ext cx="2359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Kontiotuote Oy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1DCA44-12E2-D891-2B68-57CBD81E6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49334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/>
          <p:nvPr/>
        </p:nvPicPr>
        <p:blipFill>
          <a:blip r:embed="rId2"/>
          <a:stretch>
            <a:fillRect/>
          </a:stretch>
        </p:blipFill>
        <p:spPr>
          <a:xfrm>
            <a:off x="8539691" y="3188555"/>
            <a:ext cx="3148726" cy="162547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F4A40E5-9405-CA3D-1525-7649EE30B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150D1BA2-9B2F-4A4F-B564-2BAB72817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log is a thick building product made of solid wood and shaped by hand, by planing, or by turning on a lathe.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log may be round or have corners, and it can be made out of solid wood or by gluing wooden battens together.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Logs are usually made from spruce or pine.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Other tree species can also be used for making logs, but this is less usual</a:t>
            </a:r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6" name="Kuva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23364" y="1530248"/>
            <a:ext cx="3365053" cy="1703969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8410788" y="4958420"/>
            <a:ext cx="327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 Puu Pro-keskus / Puuproffa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EFBABD8-D7D7-F0EE-9291-5A57B7DF1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58757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90B194B-B821-44EC-842E-BB8AEEAA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Layer/course of logs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105AF36-7498-32D6-B028-FD7AC1F9E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6350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layer of logs is a wall structure composed of logs.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walls may be exterior or interior walls.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logs in a layer are kept together by joints.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en-GB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course is a single horizontal layer of logs. </a:t>
            </a:r>
          </a:p>
          <a:p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04C0CCC-B301-4D7C-A8EF-3448E9E712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92240" y="830994"/>
            <a:ext cx="5196177" cy="462332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59D772-2AB4-1E1D-DD06-99F613C2A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Industrial prefabrication</a:t>
            </a:r>
          </a:p>
        </p:txBody>
      </p:sp>
    </p:spTree>
    <p:extLst>
      <p:ext uri="{BB962C8B-B14F-4D97-AF65-F5344CB8AC3E}">
        <p14:creationId xmlns:p14="http://schemas.microsoft.com/office/powerpoint/2010/main" val="3014963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9CE88C-FB20-4116-A889-E1A5BBE47DAB}"/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e53057a-6c58-4d42-a4fa-c0298214ea26"/>
    <ds:schemaRef ds:uri="93e2402c-36e9-4cdd-8de8-0cb185c44ca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2425</Words>
  <Application>Microsoft Office PowerPoint</Application>
  <PresentationFormat>Laajakuva</PresentationFormat>
  <Paragraphs>245</Paragraphs>
  <Slides>37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Office-teema</vt:lpstr>
      <vt:lpstr>Industrial wood construction</vt:lpstr>
      <vt:lpstr>PowerPoint-esitys</vt:lpstr>
      <vt:lpstr>Manufacture of log structures</vt:lpstr>
      <vt:lpstr>PowerPoint-esitys</vt:lpstr>
      <vt:lpstr>Basic concepts of log structures</vt:lpstr>
      <vt:lpstr>Production diagram</vt:lpstr>
      <vt:lpstr>Log construction</vt:lpstr>
      <vt:lpstr>Log</vt:lpstr>
      <vt:lpstr>Layer/course of logs</vt:lpstr>
      <vt:lpstr>Joint</vt:lpstr>
      <vt:lpstr>Dowelling</vt:lpstr>
      <vt:lpstr>Lateral groove</vt:lpstr>
      <vt:lpstr>Threaded rod</vt:lpstr>
      <vt:lpstr>Stud</vt:lpstr>
      <vt:lpstr>Buck groove / buck</vt:lpstr>
      <vt:lpstr>Log wall diagram</vt:lpstr>
      <vt:lpstr>Log beam</vt:lpstr>
      <vt:lpstr>Follower</vt:lpstr>
      <vt:lpstr>Settlement</vt:lpstr>
      <vt:lpstr>Log extensions</vt:lpstr>
      <vt:lpstr>Pre-treatment stages of sawn timber</vt:lpstr>
      <vt:lpstr>Strength grading of sawn timber</vt:lpstr>
      <vt:lpstr>Finger-jointing sawn timber</vt:lpstr>
      <vt:lpstr>Planing of sawn timber</vt:lpstr>
      <vt:lpstr>Gluing of sawn timber to produce billets</vt:lpstr>
      <vt:lpstr>Gluing of sawn timber to produce billets</vt:lpstr>
      <vt:lpstr>Profiling of a billet</vt:lpstr>
      <vt:lpstr>Log machining</vt:lpstr>
      <vt:lpstr>Profiling machines</vt:lpstr>
      <vt:lpstr>Joints</vt:lpstr>
      <vt:lpstr>Joints</vt:lpstr>
      <vt:lpstr>Packaging of logs</vt:lpstr>
      <vt:lpstr>Testing of the glued bonds in logs</vt:lpstr>
      <vt:lpstr>Installation of logs</vt:lpstr>
      <vt:lpstr>Installation of a layer of logs</vt:lpstr>
      <vt:lpstr>Insulating grooves</vt:lpstr>
      <vt:lpstr>Insulation of joints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Taimi Mikkola</cp:lastModifiedBy>
  <cp:revision>71</cp:revision>
  <dcterms:created xsi:type="dcterms:W3CDTF">2021-05-03T10:20:21Z</dcterms:created>
  <dcterms:modified xsi:type="dcterms:W3CDTF">2024-09-12T07:48:40Z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