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4"/>
  </p:notesMasterIdLst>
  <p:handoutMasterIdLst>
    <p:handoutMasterId r:id="rId45"/>
  </p:handoutMasterIdLst>
  <p:sldIdLst>
    <p:sldId id="613" r:id="rId5"/>
    <p:sldId id="614" r:id="rId6"/>
    <p:sldId id="279" r:id="rId7"/>
    <p:sldId id="615" r:id="rId8"/>
    <p:sldId id="257" r:id="rId9"/>
    <p:sldId id="289" r:id="rId10"/>
    <p:sldId id="290" r:id="rId11"/>
    <p:sldId id="291" r:id="rId12"/>
    <p:sldId id="292" r:id="rId13"/>
    <p:sldId id="321" r:id="rId14"/>
    <p:sldId id="293" r:id="rId15"/>
    <p:sldId id="616" r:id="rId16"/>
    <p:sldId id="294" r:id="rId17"/>
    <p:sldId id="327" r:id="rId18"/>
    <p:sldId id="295" r:id="rId19"/>
    <p:sldId id="296" r:id="rId20"/>
    <p:sldId id="329" r:id="rId21"/>
    <p:sldId id="322" r:id="rId22"/>
    <p:sldId id="297" r:id="rId23"/>
    <p:sldId id="332" r:id="rId24"/>
    <p:sldId id="299" r:id="rId25"/>
    <p:sldId id="301" r:id="rId26"/>
    <p:sldId id="335" r:id="rId27"/>
    <p:sldId id="323" r:id="rId28"/>
    <p:sldId id="336" r:id="rId29"/>
    <p:sldId id="304" r:id="rId30"/>
    <p:sldId id="617" r:id="rId31"/>
    <p:sldId id="618" r:id="rId32"/>
    <p:sldId id="308" r:id="rId33"/>
    <p:sldId id="619" r:id="rId34"/>
    <p:sldId id="324" r:id="rId35"/>
    <p:sldId id="311" r:id="rId36"/>
    <p:sldId id="620" r:id="rId37"/>
    <p:sldId id="312" r:id="rId38"/>
    <p:sldId id="325" r:id="rId39"/>
    <p:sldId id="313" r:id="rId40"/>
    <p:sldId id="314" r:id="rId41"/>
    <p:sldId id="342" r:id="rId42"/>
    <p:sldId id="318" r:id="rId4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00874-DA72-40BE-BA02-243B00624A58}" v="25" dt="2022-06-20T12:26:20.68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4660"/>
  </p:normalViewPr>
  <p:slideViewPr>
    <p:cSldViewPr snapToGrid="0">
      <p:cViewPr varScale="1">
        <p:scale>
          <a:sx n="66" d="100"/>
          <a:sy n="66" d="100"/>
        </p:scale>
        <p:origin x="512" y="32"/>
      </p:cViewPr>
      <p:guideLst/>
    </p:cSldViewPr>
  </p:slideViewPr>
  <p:notesTextViewPr>
    <p:cViewPr>
      <p:scale>
        <a:sx n="1" d="1"/>
        <a:sy n="1" d="1"/>
      </p:scale>
      <p:origin x="0" y="0"/>
    </p:cViewPr>
  </p:notesTextViewPr>
  <p:notesViewPr>
    <p:cSldViewPr snapToGrid="0">
      <p:cViewPr varScale="1">
        <p:scale>
          <a:sx n="90" d="100"/>
          <a:sy n="90" d="100"/>
        </p:scale>
        <p:origin x="420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0489765-C3E2-4CB7-B84D-62CF613C36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D3FC0F54-AC4C-412C-881B-280C57D7F7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EEA080-1C04-4D49-9169-DE53E8619FEC}" type="datetimeFigureOut">
              <a:rPr lang="fi-FI" smtClean="0"/>
              <a:t>12.9.2024</a:t>
            </a:fld>
            <a:endParaRPr lang="fi-FI"/>
          </a:p>
        </p:txBody>
      </p:sp>
      <p:sp>
        <p:nvSpPr>
          <p:cNvPr id="4" name="Alatunnisteen paikkamerkki 3">
            <a:extLst>
              <a:ext uri="{FF2B5EF4-FFF2-40B4-BE49-F238E27FC236}">
                <a16:creationId xmlns:a16="http://schemas.microsoft.com/office/drawing/2014/main" id="{99E0362F-CB3A-4774-B2D6-7578853360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67E363F0-F99E-432A-8847-8DBA923B7F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2DFC3-AE31-4F42-9C5D-03354C3C795D}" type="slidenum">
              <a:rPr lang="fi-FI" smtClean="0"/>
              <a:t>‹#›</a:t>
            </a:fld>
            <a:endParaRPr lang="fi-FI"/>
          </a:p>
        </p:txBody>
      </p:sp>
    </p:spTree>
    <p:extLst>
      <p:ext uri="{BB962C8B-B14F-4D97-AF65-F5344CB8AC3E}">
        <p14:creationId xmlns:p14="http://schemas.microsoft.com/office/powerpoint/2010/main" val="3813525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F00A7-F681-42B1-969F-0E5F86B66BBE}" type="datetimeFigureOut">
              <a:rPr lang="fi-FI" smtClean="0"/>
              <a:t>12.9.2024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328E5-66FA-4DD6-A089-E9039BCA9F63}" type="slidenum">
              <a:rPr lang="fi-FI" smtClean="0"/>
              <a:t>‹#›</a:t>
            </a:fld>
            <a:endParaRPr lang="fi-FI"/>
          </a:p>
        </p:txBody>
      </p:sp>
    </p:spTree>
    <p:extLst>
      <p:ext uri="{BB962C8B-B14F-4D97-AF65-F5344CB8AC3E}">
        <p14:creationId xmlns:p14="http://schemas.microsoft.com/office/powerpoint/2010/main" val="10493105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558328E5-66FA-4DD6-A089-E9039BCA9F63}" type="slidenum">
              <a:rPr lang="fi-FI" smtClean="0"/>
              <a:t>4</a:t>
            </a:fld>
            <a:endParaRPr lang="fi-FI" dirty="0"/>
          </a:p>
        </p:txBody>
      </p:sp>
    </p:spTree>
    <p:extLst>
      <p:ext uri="{BB962C8B-B14F-4D97-AF65-F5344CB8AC3E}">
        <p14:creationId xmlns:p14="http://schemas.microsoft.com/office/powerpoint/2010/main" val="3390970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DF2A059D-C586-417B-8831-0D0DFF7C95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1"/>
          </a:xfrm>
          <a:prstGeom prst="rect">
            <a:avLst/>
          </a:prstGeom>
        </p:spPr>
      </p:pic>
      <p:sp>
        <p:nvSpPr>
          <p:cNvPr id="2" name="Otsikko 1">
            <a:extLst>
              <a:ext uri="{FF2B5EF4-FFF2-40B4-BE49-F238E27FC236}">
                <a16:creationId xmlns:a16="http://schemas.microsoft.com/office/drawing/2014/main" id="{6A94CFCD-D8C0-4AE5-9A4C-6FE52079574E}"/>
              </a:ext>
            </a:extLst>
          </p:cNvPr>
          <p:cNvSpPr>
            <a:spLocks noGrp="1"/>
          </p:cNvSpPr>
          <p:nvPr>
            <p:ph type="ctrTitle"/>
          </p:nvPr>
        </p:nvSpPr>
        <p:spPr>
          <a:xfrm>
            <a:off x="1524000" y="1527477"/>
            <a:ext cx="9144000" cy="2387600"/>
          </a:xfrm>
        </p:spPr>
        <p:txBody>
          <a:bodyPr anchor="b"/>
          <a:lstStyle>
            <a:lvl1pPr algn="ctr">
              <a:defRPr sz="6000" b="1">
                <a:solidFill>
                  <a:schemeClr val="bg1">
                    <a:lumMod val="95000"/>
                  </a:schemeClr>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A727E47-A531-437C-8191-1722EA7805B9}"/>
              </a:ext>
            </a:extLst>
          </p:cNvPr>
          <p:cNvSpPr>
            <a:spLocks noGrp="1"/>
          </p:cNvSpPr>
          <p:nvPr>
            <p:ph type="subTitle" idx="1"/>
          </p:nvPr>
        </p:nvSpPr>
        <p:spPr>
          <a:xfrm>
            <a:off x="1524000" y="4007152"/>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533064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D4ABB6E6-80E7-4795-8FB7-A45506C015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672"/>
            <a:ext cx="12190800" cy="6858669"/>
          </a:xfrm>
          <a:prstGeom prst="rect">
            <a:avLst/>
          </a:prstGeom>
        </p:spPr>
      </p:pic>
      <p:sp>
        <p:nvSpPr>
          <p:cNvPr id="13" name="Otsikko 1">
            <a:extLst>
              <a:ext uri="{FF2B5EF4-FFF2-40B4-BE49-F238E27FC236}">
                <a16:creationId xmlns:a16="http://schemas.microsoft.com/office/drawing/2014/main" id="{7EFAA9E4-7BF1-498D-A750-C2486ADE7117}"/>
              </a:ext>
            </a:extLst>
          </p:cNvPr>
          <p:cNvSpPr>
            <a:spLocks noGrp="1"/>
          </p:cNvSpPr>
          <p:nvPr>
            <p:ph type="title"/>
          </p:nvPr>
        </p:nvSpPr>
        <p:spPr>
          <a:xfrm>
            <a:off x="919223" y="2268899"/>
            <a:ext cx="4023167" cy="2320202"/>
          </a:xfrm>
        </p:spPr>
        <p:txBody>
          <a:bodyPr/>
          <a:lstStyle/>
          <a:p>
            <a:r>
              <a:rPr lang="fi-FI"/>
              <a:t>Muokkaa ots. perustyyl. napsautt.</a:t>
            </a:r>
          </a:p>
        </p:txBody>
      </p:sp>
      <p:sp>
        <p:nvSpPr>
          <p:cNvPr id="14" name="Sisällön paikkamerkki 2">
            <a:extLst>
              <a:ext uri="{FF2B5EF4-FFF2-40B4-BE49-F238E27FC236}">
                <a16:creationId xmlns:a16="http://schemas.microsoft.com/office/drawing/2014/main" id="{789F871C-5B32-4176-87E9-0EA8F2E332B3}"/>
              </a:ext>
            </a:extLst>
          </p:cNvPr>
          <p:cNvSpPr>
            <a:spLocks noGrp="1"/>
          </p:cNvSpPr>
          <p:nvPr>
            <p:ph idx="1"/>
          </p:nvPr>
        </p:nvSpPr>
        <p:spPr>
          <a:xfrm>
            <a:off x="6096000" y="853352"/>
            <a:ext cx="5791200" cy="5130759"/>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Dian numeron paikkamerkki 5">
            <a:extLst>
              <a:ext uri="{FF2B5EF4-FFF2-40B4-BE49-F238E27FC236}">
                <a16:creationId xmlns:a16="http://schemas.microsoft.com/office/drawing/2014/main" id="{0CA858E3-9A41-42CA-AF6F-8BFE425C7DD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65CAA36D-5BE1-48E7-A2CD-96DE10616D4D}"/>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914924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7F7A83F2-C17F-4AFA-A8EA-D2171A420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69"/>
            <a:ext cx="12190800" cy="6858669"/>
          </a:xfrm>
          <a:prstGeom prst="rect">
            <a:avLst/>
          </a:prstGeom>
        </p:spPr>
      </p:pic>
      <p:sp>
        <p:nvSpPr>
          <p:cNvPr id="3" name="Otsikko 1">
            <a:extLst>
              <a:ext uri="{FF2B5EF4-FFF2-40B4-BE49-F238E27FC236}">
                <a16:creationId xmlns:a16="http://schemas.microsoft.com/office/drawing/2014/main" id="{BF6216C1-3290-4DC7-B9B6-C29671B8BAC6}"/>
              </a:ext>
            </a:extLst>
          </p:cNvPr>
          <p:cNvSpPr>
            <a:spLocks noGrp="1"/>
          </p:cNvSpPr>
          <p:nvPr>
            <p:ph type="title" hasCustomPrompt="1"/>
          </p:nvPr>
        </p:nvSpPr>
        <p:spPr>
          <a:xfrm>
            <a:off x="352064" y="2662439"/>
            <a:ext cx="11465688" cy="1261379"/>
          </a:xfrm>
        </p:spPr>
        <p:txBody>
          <a:bodyPr/>
          <a:lstStyle>
            <a:lvl1pPr algn="ctr">
              <a:defRPr/>
            </a:lvl1pPr>
          </a:lstStyle>
          <a:p>
            <a:r>
              <a:rPr lang="fi-FI" dirty="0"/>
              <a:t>Kiitos!</a:t>
            </a:r>
          </a:p>
        </p:txBody>
      </p:sp>
      <p:sp>
        <p:nvSpPr>
          <p:cNvPr id="4" name="Tekstin paikkamerkki 3">
            <a:extLst>
              <a:ext uri="{FF2B5EF4-FFF2-40B4-BE49-F238E27FC236}">
                <a16:creationId xmlns:a16="http://schemas.microsoft.com/office/drawing/2014/main" id="{66470317-F7CE-4B32-BC8A-5191CE9B4325}"/>
              </a:ext>
            </a:extLst>
          </p:cNvPr>
          <p:cNvSpPr>
            <a:spLocks noGrp="1"/>
          </p:cNvSpPr>
          <p:nvPr>
            <p:ph type="body" sz="half" idx="2"/>
          </p:nvPr>
        </p:nvSpPr>
        <p:spPr>
          <a:xfrm>
            <a:off x="645069" y="5288163"/>
            <a:ext cx="7609730" cy="732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Tree>
    <p:extLst>
      <p:ext uri="{BB962C8B-B14F-4D97-AF65-F5344CB8AC3E}">
        <p14:creationId xmlns:p14="http://schemas.microsoft.com/office/powerpoint/2010/main" val="1004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3CE2D92E-2F5F-4B50-806A-483303F92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99" y="-669"/>
            <a:ext cx="12190800" cy="6858668"/>
          </a:xfrm>
          <a:prstGeom prst="rect">
            <a:avLst/>
          </a:prstGeom>
        </p:spPr>
      </p:pic>
      <p:sp>
        <p:nvSpPr>
          <p:cNvPr id="9" name="Otsikko 1">
            <a:extLst>
              <a:ext uri="{FF2B5EF4-FFF2-40B4-BE49-F238E27FC236}">
                <a16:creationId xmlns:a16="http://schemas.microsoft.com/office/drawing/2014/main" id="{0CF2A160-ECA0-4F94-88E0-76860DE317C0}"/>
              </a:ext>
            </a:extLst>
          </p:cNvPr>
          <p:cNvSpPr>
            <a:spLocks noGrp="1"/>
          </p:cNvSpPr>
          <p:nvPr>
            <p:ph type="title" hasCustomPrompt="1"/>
          </p:nvPr>
        </p:nvSpPr>
        <p:spPr>
          <a:xfrm>
            <a:off x="347253" y="1073426"/>
            <a:ext cx="11497493" cy="1375575"/>
          </a:xfrm>
        </p:spPr>
        <p:txBody>
          <a:bodyPr>
            <a:normAutofit/>
          </a:bodyPr>
          <a:lstStyle>
            <a:lvl1pPr algn="ctr">
              <a:defRPr sz="4000"/>
            </a:lvl1pPr>
          </a:lstStyle>
          <a:p>
            <a:r>
              <a:rPr lang="fi-FI" dirty="0"/>
              <a:t>Värikoodit</a:t>
            </a:r>
          </a:p>
        </p:txBody>
      </p:sp>
    </p:spTree>
    <p:extLst>
      <p:ext uri="{BB962C8B-B14F-4D97-AF65-F5344CB8AC3E}">
        <p14:creationId xmlns:p14="http://schemas.microsoft.com/office/powerpoint/2010/main" val="236719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6400571-BECA-44B4-8686-44F32B8A67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8"/>
          </a:xfrm>
          <a:prstGeom prst="rect">
            <a:avLst/>
          </a:prstGeom>
        </p:spPr>
      </p:pic>
      <p:sp>
        <p:nvSpPr>
          <p:cNvPr id="7" name="Otsikko 1">
            <a:extLst>
              <a:ext uri="{FF2B5EF4-FFF2-40B4-BE49-F238E27FC236}">
                <a16:creationId xmlns:a16="http://schemas.microsoft.com/office/drawing/2014/main" id="{09AECF0B-3C84-48E1-8D64-C70074B06507}"/>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lisäät juoksevan otsikon</a:t>
            </a:r>
          </a:p>
        </p:txBody>
      </p:sp>
      <p:sp>
        <p:nvSpPr>
          <p:cNvPr id="10" name="Tekstiruutu 9">
            <a:extLst>
              <a:ext uri="{FF2B5EF4-FFF2-40B4-BE49-F238E27FC236}">
                <a16:creationId xmlns:a16="http://schemas.microsoft.com/office/drawing/2014/main" id="{DAAC86D1-9FFA-4ABA-A3E4-EB6CFBEDCB4A}"/>
              </a:ext>
            </a:extLst>
          </p:cNvPr>
          <p:cNvSpPr txBox="1"/>
          <p:nvPr userDrawn="1"/>
        </p:nvSpPr>
        <p:spPr>
          <a:xfrm>
            <a:off x="6466399" y="2677804"/>
            <a:ext cx="6094674" cy="369332"/>
          </a:xfrm>
          <a:prstGeom prst="rect">
            <a:avLst/>
          </a:prstGeom>
          <a:noFill/>
        </p:spPr>
        <p:txBody>
          <a:bodyPr wrap="square">
            <a:spAutoFit/>
          </a:bodyPr>
          <a:lstStyle/>
          <a:p>
            <a:pPr lvl="0"/>
            <a:r>
              <a:rPr lang="fi-FI" dirty="0"/>
              <a:t>Valitse ylävalikosta ”Lisää” -&gt; ”Ylä- ja alatunniste”</a:t>
            </a:r>
          </a:p>
        </p:txBody>
      </p:sp>
      <p:sp>
        <p:nvSpPr>
          <p:cNvPr id="11" name="Tekstiruutu 10">
            <a:extLst>
              <a:ext uri="{FF2B5EF4-FFF2-40B4-BE49-F238E27FC236}">
                <a16:creationId xmlns:a16="http://schemas.microsoft.com/office/drawing/2014/main" id="{665134CF-E4EB-4F40-BECF-764969EE4026}"/>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avautuvasta valikosta alatunniste-kohtaa.</a:t>
            </a:r>
          </a:p>
          <a:p>
            <a:pPr marL="285750" lvl="0" indent="-285750">
              <a:buFont typeface="Arial" panose="020B0604020202020204" pitchFamily="34" charset="0"/>
              <a:buChar char="•"/>
            </a:pPr>
            <a:r>
              <a:rPr lang="fi-FI" dirty="0"/>
              <a:t>Kirjoita kenttään esityksen otsikko</a:t>
            </a:r>
          </a:p>
          <a:p>
            <a:pPr marL="285750" lvl="0" indent="-285750">
              <a:buFont typeface="Arial" panose="020B0604020202020204" pitchFamily="34" charset="0"/>
              <a:buChar char="•"/>
            </a:pPr>
            <a:r>
              <a:rPr lang="fi-FI" dirty="0"/>
              <a:t>Klikkaa lopuksi ”Käytä kaikissa”.</a:t>
            </a:r>
          </a:p>
        </p:txBody>
      </p:sp>
    </p:spTree>
    <p:extLst>
      <p:ext uri="{BB962C8B-B14F-4D97-AF65-F5344CB8AC3E}">
        <p14:creationId xmlns:p14="http://schemas.microsoft.com/office/powerpoint/2010/main" val="294747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Mukautettu asettelu">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19B8E77C-53BE-4B03-87E5-CDB79B9782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0" y="-669"/>
            <a:ext cx="12190798" cy="6858667"/>
          </a:xfrm>
          <a:prstGeom prst="rect">
            <a:avLst/>
          </a:prstGeom>
        </p:spPr>
      </p:pic>
      <p:sp>
        <p:nvSpPr>
          <p:cNvPr id="5" name="Otsikko 1">
            <a:extLst>
              <a:ext uri="{FF2B5EF4-FFF2-40B4-BE49-F238E27FC236}">
                <a16:creationId xmlns:a16="http://schemas.microsoft.com/office/drawing/2014/main" id="{E4686C9F-28C4-4048-8CE1-A93B9FEB68B9}"/>
              </a:ext>
            </a:extLst>
          </p:cNvPr>
          <p:cNvSpPr>
            <a:spLocks noGrp="1"/>
          </p:cNvSpPr>
          <p:nvPr>
            <p:ph type="title" hasCustomPrompt="1"/>
          </p:nvPr>
        </p:nvSpPr>
        <p:spPr>
          <a:xfrm>
            <a:off x="347253" y="677648"/>
            <a:ext cx="11497493" cy="1200646"/>
          </a:xfrm>
        </p:spPr>
        <p:txBody>
          <a:bodyPr>
            <a:normAutofit/>
          </a:bodyPr>
          <a:lstStyle>
            <a:lvl1pPr algn="ctr">
              <a:defRPr sz="4000"/>
            </a:lvl1pPr>
          </a:lstStyle>
          <a:p>
            <a:r>
              <a:rPr lang="fi-FI" dirty="0"/>
              <a:t>Näin valitset haluamasi diapohjan</a:t>
            </a:r>
          </a:p>
        </p:txBody>
      </p:sp>
      <p:sp>
        <p:nvSpPr>
          <p:cNvPr id="7" name="Tekstiruutu 6">
            <a:extLst>
              <a:ext uri="{FF2B5EF4-FFF2-40B4-BE49-F238E27FC236}">
                <a16:creationId xmlns:a16="http://schemas.microsoft.com/office/drawing/2014/main" id="{620D10FC-B4BD-4EEB-9676-4991423D75C3}"/>
              </a:ext>
            </a:extLst>
          </p:cNvPr>
          <p:cNvSpPr txBox="1"/>
          <p:nvPr userDrawn="1"/>
        </p:nvSpPr>
        <p:spPr>
          <a:xfrm>
            <a:off x="6535120" y="4753567"/>
            <a:ext cx="5376573" cy="923330"/>
          </a:xfrm>
          <a:prstGeom prst="rect">
            <a:avLst/>
          </a:prstGeom>
          <a:noFill/>
        </p:spPr>
        <p:txBody>
          <a:bodyPr wrap="square">
            <a:spAutoFit/>
          </a:bodyPr>
          <a:lstStyle/>
          <a:p>
            <a:pPr marL="285750" lvl="0" indent="-285750">
              <a:buFont typeface="Arial" panose="020B0604020202020204" pitchFamily="34" charset="0"/>
              <a:buChar char="•"/>
            </a:pPr>
            <a:r>
              <a:rPr lang="fi-FI" dirty="0"/>
              <a:t>Klikkaa </a:t>
            </a:r>
            <a:r>
              <a:rPr lang="fi-FI" dirty="0" err="1"/>
              <a:t>haluaamasi</a:t>
            </a:r>
            <a:r>
              <a:rPr lang="fi-FI" dirty="0"/>
              <a:t> diaa hiiren oikealla näppäimellä</a:t>
            </a:r>
          </a:p>
          <a:p>
            <a:pPr marL="285750" lvl="0" indent="-285750">
              <a:buFont typeface="Arial" panose="020B0604020202020204" pitchFamily="34" charset="0"/>
              <a:buChar char="•"/>
            </a:pPr>
            <a:r>
              <a:rPr lang="fi-FI" dirty="0"/>
              <a:t>Valitse </a:t>
            </a:r>
            <a:r>
              <a:rPr lang="fi-FI" dirty="0" err="1"/>
              <a:t>valikosto</a:t>
            </a:r>
            <a:r>
              <a:rPr lang="fi-FI" dirty="0"/>
              <a:t> ”Asettelu”</a:t>
            </a:r>
          </a:p>
          <a:p>
            <a:pPr marL="285750" lvl="0" indent="-285750">
              <a:buFont typeface="Arial" panose="020B0604020202020204" pitchFamily="34" charset="0"/>
              <a:buChar char="•"/>
            </a:pPr>
            <a:r>
              <a:rPr lang="fi-FI" dirty="0"/>
              <a:t>Valitse haluamasi diapohja</a:t>
            </a:r>
          </a:p>
        </p:txBody>
      </p:sp>
    </p:spTree>
    <p:extLst>
      <p:ext uri="{BB962C8B-B14F-4D97-AF65-F5344CB8AC3E}">
        <p14:creationId xmlns:p14="http://schemas.microsoft.com/office/powerpoint/2010/main" val="389933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ukautettu asettelu">
  <p:cSld name="7_Mukautettu asettelu">
    <p:spTree>
      <p:nvGrpSpPr>
        <p:cNvPr id="1" name="Shape 57"/>
        <p:cNvGrpSpPr/>
        <p:nvPr/>
      </p:nvGrpSpPr>
      <p:grpSpPr>
        <a:xfrm>
          <a:off x="0" y="0"/>
          <a:ext cx="0" cy="0"/>
          <a:chOff x="0" y="0"/>
          <a:chExt cx="0" cy="0"/>
        </a:xfrm>
      </p:grpSpPr>
      <p:pic>
        <p:nvPicPr>
          <p:cNvPr id="58" name="Google Shape;58;g12a037aa8e9_0_85"/>
          <p:cNvPicPr preferRelativeResize="0"/>
          <p:nvPr/>
        </p:nvPicPr>
        <p:blipFill rotWithShape="1">
          <a:blip r:embed="rId2">
            <a:alphaModFix/>
          </a:blip>
          <a:srcRect/>
          <a:stretch/>
        </p:blipFill>
        <p:spPr>
          <a:xfrm>
            <a:off x="1" y="-672"/>
            <a:ext cx="12190801" cy="6858669"/>
          </a:xfrm>
          <a:prstGeom prst="rect">
            <a:avLst/>
          </a:prstGeom>
          <a:noFill/>
          <a:ln>
            <a:noFill/>
          </a:ln>
        </p:spPr>
      </p:pic>
      <p:sp>
        <p:nvSpPr>
          <p:cNvPr id="59" name="Google Shape;59;g12a037aa8e9_0_8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0" name="Google Shape;60;g12a037aa8e9_0_8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 name="Google Shape;61;g12a037aa8e9_0_8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12a037aa8e9_0_8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pic>
        <p:nvPicPr>
          <p:cNvPr id="63" name="Google Shape;63;g12a037aa8e9_0_85"/>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64" name="Google Shape;64;g12a037aa8e9_0_85"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65" name="Google Shape;65;g12a037aa8e9_0_8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1400" b="0" i="0" u="none" strike="noStrike" cap="none">
                <a:solidFill>
                  <a:schemeClr val="lt1"/>
                </a:solidFill>
                <a:latin typeface="Calibri"/>
                <a:ea typeface="Calibri"/>
                <a:cs typeface="Calibri"/>
                <a:sym typeface="Calibri"/>
              </a:defRPr>
            </a:lvl1pPr>
            <a:lvl2pPr marL="0" lvl="1" indent="0" algn="ctr" rtl="0">
              <a:spcBef>
                <a:spcPts val="0"/>
              </a:spcBef>
              <a:buNone/>
              <a:defRPr sz="1400" b="0" i="0" u="none" strike="noStrike" cap="none">
                <a:solidFill>
                  <a:schemeClr val="lt1"/>
                </a:solidFill>
                <a:latin typeface="Calibri"/>
                <a:ea typeface="Calibri"/>
                <a:cs typeface="Calibri"/>
                <a:sym typeface="Calibri"/>
              </a:defRPr>
            </a:lvl2pPr>
            <a:lvl3pPr marL="0" lvl="2" indent="0" algn="ctr" rtl="0">
              <a:spcBef>
                <a:spcPts val="0"/>
              </a:spcBef>
              <a:buNone/>
              <a:defRPr sz="1400" b="0" i="0" u="none" strike="noStrike" cap="none">
                <a:solidFill>
                  <a:schemeClr val="lt1"/>
                </a:solidFill>
                <a:latin typeface="Calibri"/>
                <a:ea typeface="Calibri"/>
                <a:cs typeface="Calibri"/>
                <a:sym typeface="Calibri"/>
              </a:defRPr>
            </a:lvl3pPr>
            <a:lvl4pPr marL="0" lvl="3" indent="0" algn="ctr" rtl="0">
              <a:spcBef>
                <a:spcPts val="0"/>
              </a:spcBef>
              <a:buNone/>
              <a:defRPr sz="1400" b="0" i="0" u="none" strike="noStrike" cap="none">
                <a:solidFill>
                  <a:schemeClr val="lt1"/>
                </a:solidFill>
                <a:latin typeface="Calibri"/>
                <a:ea typeface="Calibri"/>
                <a:cs typeface="Calibri"/>
                <a:sym typeface="Calibri"/>
              </a:defRPr>
            </a:lvl4pPr>
            <a:lvl5pPr marL="0" lvl="4" indent="0" algn="ctr" rtl="0">
              <a:spcBef>
                <a:spcPts val="0"/>
              </a:spcBef>
              <a:buNone/>
              <a:defRPr sz="1400" b="0" i="0" u="none" strike="noStrike" cap="none">
                <a:solidFill>
                  <a:schemeClr val="lt1"/>
                </a:solidFill>
                <a:latin typeface="Calibri"/>
                <a:ea typeface="Calibri"/>
                <a:cs typeface="Calibri"/>
                <a:sym typeface="Calibri"/>
              </a:defRPr>
            </a:lvl5pPr>
            <a:lvl6pPr marL="0" lvl="5" indent="0" algn="ctr" rtl="0">
              <a:spcBef>
                <a:spcPts val="0"/>
              </a:spcBef>
              <a:buNone/>
              <a:defRPr sz="1400" b="0" i="0" u="none" strike="noStrike" cap="none">
                <a:solidFill>
                  <a:schemeClr val="lt1"/>
                </a:solidFill>
                <a:latin typeface="Calibri"/>
                <a:ea typeface="Calibri"/>
                <a:cs typeface="Calibri"/>
                <a:sym typeface="Calibri"/>
              </a:defRPr>
            </a:lvl6pPr>
            <a:lvl7pPr marL="0" lvl="6" indent="0" algn="ctr" rtl="0">
              <a:spcBef>
                <a:spcPts val="0"/>
              </a:spcBef>
              <a:buNone/>
              <a:defRPr sz="1400" b="0" i="0" u="none" strike="noStrike" cap="none">
                <a:solidFill>
                  <a:schemeClr val="lt1"/>
                </a:solidFill>
                <a:latin typeface="Calibri"/>
                <a:ea typeface="Calibri"/>
                <a:cs typeface="Calibri"/>
                <a:sym typeface="Calibri"/>
              </a:defRPr>
            </a:lvl7pPr>
            <a:lvl8pPr marL="0" lvl="7" indent="0" algn="ctr" rtl="0">
              <a:spcBef>
                <a:spcPts val="0"/>
              </a:spcBef>
              <a:buNone/>
              <a:defRPr sz="1400" b="0" i="0" u="none" strike="noStrike" cap="none">
                <a:solidFill>
                  <a:schemeClr val="lt1"/>
                </a:solidFill>
                <a:latin typeface="Calibri"/>
                <a:ea typeface="Calibri"/>
                <a:cs typeface="Calibri"/>
                <a:sym typeface="Calibri"/>
              </a:defRPr>
            </a:lvl8pPr>
            <a:lvl9pPr marL="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66" name="Google Shape;66;g12a037aa8e9_0_85"/>
          <p:cNvSpPr txBox="1">
            <a:spLocks noGrp="1"/>
          </p:cNvSpPr>
          <p:nvPr>
            <p:ph type="ftr" idx="11"/>
          </p:nvPr>
        </p:nvSpPr>
        <p:spPr>
          <a:xfrm>
            <a:off x="838200" y="6334918"/>
            <a:ext cx="41148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200">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fi-FI"/>
              <a:t>Teollinen esivalmistaminen</a:t>
            </a:r>
            <a:endParaRPr/>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89580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364444A-81A7-46A1-8DCD-455F63D357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3" cy="6858670"/>
          </a:xfrm>
          <a:prstGeom prst="rect">
            <a:avLst/>
          </a:prstGeom>
        </p:spPr>
      </p:pic>
      <p:sp>
        <p:nvSpPr>
          <p:cNvPr id="2" name="Otsikko 1">
            <a:extLst>
              <a:ext uri="{FF2B5EF4-FFF2-40B4-BE49-F238E27FC236}">
                <a16:creationId xmlns:a16="http://schemas.microsoft.com/office/drawing/2014/main" id="{6AB345FF-E6C8-4EFA-9FCD-612F79EDC1D2}"/>
              </a:ext>
            </a:extLst>
          </p:cNvPr>
          <p:cNvSpPr>
            <a:spLocks noGrp="1"/>
          </p:cNvSpPr>
          <p:nvPr>
            <p:ph type="title"/>
          </p:nvPr>
        </p:nvSpPr>
        <p:spPr>
          <a:xfrm>
            <a:off x="325289" y="2672413"/>
            <a:ext cx="11553959" cy="1255532"/>
          </a:xfrm>
        </p:spPr>
        <p:txBody>
          <a:bodyPr/>
          <a:lstStyle>
            <a:lvl1pPr algn="ctr">
              <a:defRPr b="1">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3813032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pic>
        <p:nvPicPr>
          <p:cNvPr id="20" name="Kuva 19">
            <a:extLst>
              <a:ext uri="{FF2B5EF4-FFF2-40B4-BE49-F238E27FC236}">
                <a16:creationId xmlns:a16="http://schemas.microsoft.com/office/drawing/2014/main" id="{8F8489F7-2C61-4981-BABE-1BAB73518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672"/>
            <a:ext cx="12190802" cy="6858670"/>
          </a:xfrm>
          <a:prstGeom prst="rect">
            <a:avLst/>
          </a:prstGeom>
        </p:spPr>
      </p:pic>
      <p:sp>
        <p:nvSpPr>
          <p:cNvPr id="14" name="Tekstin paikkamerkki 2">
            <a:extLst>
              <a:ext uri="{FF2B5EF4-FFF2-40B4-BE49-F238E27FC236}">
                <a16:creationId xmlns:a16="http://schemas.microsoft.com/office/drawing/2014/main" id="{AC2777D5-7557-4052-9FE7-F6E167878EA3}"/>
              </a:ext>
            </a:extLst>
          </p:cNvPr>
          <p:cNvSpPr>
            <a:spLocks noGrp="1"/>
          </p:cNvSpPr>
          <p:nvPr>
            <p:ph type="body" idx="1" hasCustomPrompt="1"/>
          </p:nvPr>
        </p:nvSpPr>
        <p:spPr>
          <a:xfrm>
            <a:off x="1749365" y="963559"/>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Tekijät</a:t>
            </a:r>
          </a:p>
        </p:txBody>
      </p:sp>
      <p:sp>
        <p:nvSpPr>
          <p:cNvPr id="15" name="Sisällön paikkamerkki 3">
            <a:extLst>
              <a:ext uri="{FF2B5EF4-FFF2-40B4-BE49-F238E27FC236}">
                <a16:creationId xmlns:a16="http://schemas.microsoft.com/office/drawing/2014/main" id="{2F36C328-7FFC-4E11-A975-AE5BA565F34A}"/>
              </a:ext>
            </a:extLst>
          </p:cNvPr>
          <p:cNvSpPr>
            <a:spLocks noGrp="1"/>
          </p:cNvSpPr>
          <p:nvPr>
            <p:ph sz="half" idx="2"/>
          </p:nvPr>
        </p:nvSpPr>
        <p:spPr>
          <a:xfrm>
            <a:off x="805064" y="1706422"/>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7" name="Sisällön paikkamerkki 5">
            <a:extLst>
              <a:ext uri="{FF2B5EF4-FFF2-40B4-BE49-F238E27FC236}">
                <a16:creationId xmlns:a16="http://schemas.microsoft.com/office/drawing/2014/main" id="{6199C634-53E2-4609-A047-4469D26FA235}"/>
              </a:ext>
            </a:extLst>
          </p:cNvPr>
          <p:cNvSpPr>
            <a:spLocks noGrp="1"/>
          </p:cNvSpPr>
          <p:nvPr>
            <p:ph sz="quarter" idx="4"/>
          </p:nvPr>
        </p:nvSpPr>
        <p:spPr>
          <a:xfrm>
            <a:off x="6485234" y="1706422"/>
            <a:ext cx="5183188" cy="3684588"/>
          </a:xfrm>
        </p:spPr>
        <p:txBody>
          <a:bodyPr/>
          <a:lstStyle>
            <a:lvl5pPr>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a:t>
            </a:r>
            <a:r>
              <a:rPr lang="fi-FI" dirty="0" err="1"/>
              <a:t>tasow</a:t>
            </a:r>
            <a:endParaRPr lang="fi-FI" dirty="0"/>
          </a:p>
        </p:txBody>
      </p:sp>
      <p:sp>
        <p:nvSpPr>
          <p:cNvPr id="18" name="Tekstin paikkamerkki 2">
            <a:extLst>
              <a:ext uri="{FF2B5EF4-FFF2-40B4-BE49-F238E27FC236}">
                <a16:creationId xmlns:a16="http://schemas.microsoft.com/office/drawing/2014/main" id="{07FEA2E7-46E0-4FBF-A265-4BF8327701EC}"/>
              </a:ext>
            </a:extLst>
          </p:cNvPr>
          <p:cNvSpPr>
            <a:spLocks noGrp="1"/>
          </p:cNvSpPr>
          <p:nvPr>
            <p:ph type="body" idx="10" hasCustomPrompt="1"/>
          </p:nvPr>
        </p:nvSpPr>
        <p:spPr>
          <a:xfrm>
            <a:off x="7457613" y="959551"/>
            <a:ext cx="3737035" cy="3096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Lisätietoa</a:t>
            </a:r>
          </a:p>
        </p:txBody>
      </p:sp>
      <p:pic>
        <p:nvPicPr>
          <p:cNvPr id="3" name="Kuva 2">
            <a:extLst>
              <a:ext uri="{FF2B5EF4-FFF2-40B4-BE49-F238E27FC236}">
                <a16:creationId xmlns:a16="http://schemas.microsoft.com/office/drawing/2014/main" id="{B84FF529-9012-499B-BAEB-BA8742833EB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326130" y="5598342"/>
            <a:ext cx="1674832" cy="297367"/>
          </a:xfrm>
          <a:prstGeom prst="rect">
            <a:avLst/>
          </a:prstGeom>
        </p:spPr>
      </p:pic>
      <p:pic>
        <p:nvPicPr>
          <p:cNvPr id="6" name="Kuva 5" descr="Kuva, joka sisältää kohteen teksti, clipart-kuva&#10;&#10;Kuvaus luotu automaattisesti">
            <a:extLst>
              <a:ext uri="{FF2B5EF4-FFF2-40B4-BE49-F238E27FC236}">
                <a16:creationId xmlns:a16="http://schemas.microsoft.com/office/drawing/2014/main" id="{20D648A0-8630-4CD4-9C9B-5BBF409869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80942" y="5508229"/>
            <a:ext cx="387480" cy="387480"/>
          </a:xfrm>
          <a:prstGeom prst="rect">
            <a:avLst/>
          </a:prstGeom>
        </p:spPr>
      </p:pic>
      <p:sp>
        <p:nvSpPr>
          <p:cNvPr id="19" name="Dian numeron paikkamerkki 5">
            <a:extLst>
              <a:ext uri="{FF2B5EF4-FFF2-40B4-BE49-F238E27FC236}">
                <a16:creationId xmlns:a16="http://schemas.microsoft.com/office/drawing/2014/main" id="{7FFA6D06-1A67-4140-B430-D6EA905ED63A}"/>
              </a:ext>
            </a:extLst>
          </p:cNvPr>
          <p:cNvSpPr>
            <a:spLocks noGrp="1"/>
          </p:cNvSpPr>
          <p:nvPr>
            <p:ph type="sldNum" sz="quarter" idx="11"/>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23" name="Alatunnisteen paikkamerkki 4">
            <a:extLst>
              <a:ext uri="{FF2B5EF4-FFF2-40B4-BE49-F238E27FC236}">
                <a16:creationId xmlns:a16="http://schemas.microsoft.com/office/drawing/2014/main" id="{0FFF0871-DF73-4D8E-8F62-6ACBBC300C35}"/>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13855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3D379838-E477-4BD5-A3F3-E59CF427A06B}"/>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7" name="Sisällön paikkamerkki 2">
            <a:extLst>
              <a:ext uri="{FF2B5EF4-FFF2-40B4-BE49-F238E27FC236}">
                <a16:creationId xmlns:a16="http://schemas.microsoft.com/office/drawing/2014/main" id="{A3CE7D94-2E58-4994-ADBC-9E302C739CEF}"/>
              </a:ext>
            </a:extLst>
          </p:cNvPr>
          <p:cNvSpPr>
            <a:spLocks noGrp="1"/>
          </p:cNvSpPr>
          <p:nvPr>
            <p:ph idx="1"/>
          </p:nvPr>
        </p:nvSpPr>
        <p:spPr>
          <a:xfrm>
            <a:off x="838200" y="1825625"/>
            <a:ext cx="10515600" cy="435133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1" name="Dian numeron paikkamerkki 5">
            <a:extLst>
              <a:ext uri="{FF2B5EF4-FFF2-40B4-BE49-F238E27FC236}">
                <a16:creationId xmlns:a16="http://schemas.microsoft.com/office/drawing/2014/main" id="{6062E1E1-D3D4-4C3A-8945-CA3768E6BB93}"/>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98F5F651-3EDA-4788-8C5D-6AD1266F122E}"/>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167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ukautettu asettelu">
    <p:spTree>
      <p:nvGrpSpPr>
        <p:cNvPr id="1" name=""/>
        <p:cNvGrpSpPr/>
        <p:nvPr/>
      </p:nvGrpSpPr>
      <p:grpSpPr>
        <a:xfrm>
          <a:off x="0" y="0"/>
          <a:ext cx="0" cy="0"/>
          <a:chOff x="0" y="0"/>
          <a:chExt cx="0" cy="0"/>
        </a:xfrm>
      </p:grpSpPr>
      <p:sp>
        <p:nvSpPr>
          <p:cNvPr id="8" name="Otsikko 1">
            <a:extLst>
              <a:ext uri="{FF2B5EF4-FFF2-40B4-BE49-F238E27FC236}">
                <a16:creationId xmlns:a16="http://schemas.microsoft.com/office/drawing/2014/main" id="{298B5277-0C43-4164-ADE9-2CB623E6FFEE}"/>
              </a:ext>
            </a:extLst>
          </p:cNvPr>
          <p:cNvSpPr>
            <a:spLocks noGrp="1"/>
          </p:cNvSpPr>
          <p:nvPr>
            <p:ph type="title"/>
          </p:nvPr>
        </p:nvSpPr>
        <p:spPr>
          <a:xfrm>
            <a:off x="838200" y="365125"/>
            <a:ext cx="10515600" cy="1325563"/>
          </a:xfrm>
        </p:spPr>
        <p:txBody>
          <a:bodyPr/>
          <a:lstStyle/>
          <a:p>
            <a:r>
              <a:rPr lang="fi-FI"/>
              <a:t>Muokkaa ots. perustyyl. napsautt.</a:t>
            </a:r>
          </a:p>
        </p:txBody>
      </p:sp>
      <p:sp>
        <p:nvSpPr>
          <p:cNvPr id="9" name="Sisällön paikkamerkki 2">
            <a:extLst>
              <a:ext uri="{FF2B5EF4-FFF2-40B4-BE49-F238E27FC236}">
                <a16:creationId xmlns:a16="http://schemas.microsoft.com/office/drawing/2014/main" id="{CF3F5E64-265E-4730-8D61-D3177CC2853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Sisällön paikkamerkki 3">
            <a:extLst>
              <a:ext uri="{FF2B5EF4-FFF2-40B4-BE49-F238E27FC236}">
                <a16:creationId xmlns:a16="http://schemas.microsoft.com/office/drawing/2014/main" id="{3E05789F-091C-4863-A174-9C06589ADD4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1" name="Dian numeron paikkamerkki 5">
            <a:extLst>
              <a:ext uri="{FF2B5EF4-FFF2-40B4-BE49-F238E27FC236}">
                <a16:creationId xmlns:a16="http://schemas.microsoft.com/office/drawing/2014/main" id="{520A203E-5D40-4463-B04D-758ABC640254}"/>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3CA6FF5C-33B0-45AE-9250-D02F26578C5C}"/>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4048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CA792F92-A30E-47FD-B22F-08B8D05B1F69}"/>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13" name="Tekstin paikkamerkki 2">
            <a:extLst>
              <a:ext uri="{FF2B5EF4-FFF2-40B4-BE49-F238E27FC236}">
                <a16:creationId xmlns:a16="http://schemas.microsoft.com/office/drawing/2014/main" id="{2410F679-4B63-4122-A718-3CE9462C5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Sisällön paikkamerkki 3">
            <a:extLst>
              <a:ext uri="{FF2B5EF4-FFF2-40B4-BE49-F238E27FC236}">
                <a16:creationId xmlns:a16="http://schemas.microsoft.com/office/drawing/2014/main" id="{72AD8AE3-83B0-429A-956A-7663EFCDDC91}"/>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5" name="Tekstin paikkamerkki 4">
            <a:extLst>
              <a:ext uri="{FF2B5EF4-FFF2-40B4-BE49-F238E27FC236}">
                <a16:creationId xmlns:a16="http://schemas.microsoft.com/office/drawing/2014/main" id="{421AE9D4-82CD-4420-9431-8BBBDF591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Sisällön paikkamerkki 5">
            <a:extLst>
              <a:ext uri="{FF2B5EF4-FFF2-40B4-BE49-F238E27FC236}">
                <a16:creationId xmlns:a16="http://schemas.microsoft.com/office/drawing/2014/main" id="{BF0C3A42-0C0C-4B17-B972-36379CE62428}"/>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Dian numeron paikkamerkki 5">
            <a:extLst>
              <a:ext uri="{FF2B5EF4-FFF2-40B4-BE49-F238E27FC236}">
                <a16:creationId xmlns:a16="http://schemas.microsoft.com/office/drawing/2014/main" id="{507FA6C4-DB4F-45CB-A8F2-6B5E8473D4F4}"/>
              </a:ext>
            </a:extLst>
          </p:cNvPr>
          <p:cNvSpPr>
            <a:spLocks noGrp="1"/>
          </p:cNvSpPr>
          <p:nvPr>
            <p:ph type="sldNum" sz="quarter" idx="10"/>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1" name="Alatunnisteen paikkamerkki 4">
            <a:extLst>
              <a:ext uri="{FF2B5EF4-FFF2-40B4-BE49-F238E27FC236}">
                <a16:creationId xmlns:a16="http://schemas.microsoft.com/office/drawing/2014/main" id="{37F2208A-C131-40D2-A03D-9247EAC62A99}"/>
              </a:ext>
            </a:extLst>
          </p:cNvPr>
          <p:cNvSpPr>
            <a:spLocks noGrp="1"/>
          </p:cNvSpPr>
          <p:nvPr>
            <p:ph type="ftr" sz="quarter" idx="11"/>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583147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Mukautettu asettelu">
    <p:spTree>
      <p:nvGrpSpPr>
        <p:cNvPr id="1" name=""/>
        <p:cNvGrpSpPr/>
        <p:nvPr/>
      </p:nvGrpSpPr>
      <p:grpSpPr>
        <a:xfrm>
          <a:off x="0" y="0"/>
          <a:ext cx="0" cy="0"/>
          <a:chOff x="0" y="0"/>
          <a:chExt cx="0" cy="0"/>
        </a:xfrm>
      </p:grpSpPr>
      <p:sp>
        <p:nvSpPr>
          <p:cNvPr id="12" name="Otsikko 1">
            <a:extLst>
              <a:ext uri="{FF2B5EF4-FFF2-40B4-BE49-F238E27FC236}">
                <a16:creationId xmlns:a16="http://schemas.microsoft.com/office/drawing/2014/main" id="{6F043E34-EDCF-4E3B-B99F-FA6241BF861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13" name="Kuvan paikkamerkki 2">
            <a:extLst>
              <a:ext uri="{FF2B5EF4-FFF2-40B4-BE49-F238E27FC236}">
                <a16:creationId xmlns:a16="http://schemas.microsoft.com/office/drawing/2014/main" id="{5F442498-0D6B-4627-B2E4-9B451C16D1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4" name="Tekstin paikkamerkki 3">
            <a:extLst>
              <a:ext uri="{FF2B5EF4-FFF2-40B4-BE49-F238E27FC236}">
                <a16:creationId xmlns:a16="http://schemas.microsoft.com/office/drawing/2014/main" id="{C5F70F69-AD34-40CE-9B8E-82EC2C6E9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Muokkaa tekstin perustyylejä napsauttamalla</a:t>
            </a:r>
          </a:p>
        </p:txBody>
      </p:sp>
      <p:sp>
        <p:nvSpPr>
          <p:cNvPr id="15" name="Dian numeron paikkamerkki 5">
            <a:extLst>
              <a:ext uri="{FF2B5EF4-FFF2-40B4-BE49-F238E27FC236}">
                <a16:creationId xmlns:a16="http://schemas.microsoft.com/office/drawing/2014/main" id="{5CF24820-87DF-4D33-AF12-1E3F14E70DF2}"/>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6" name="Alatunnisteen paikkamerkki 4">
            <a:extLst>
              <a:ext uri="{FF2B5EF4-FFF2-40B4-BE49-F238E27FC236}">
                <a16:creationId xmlns:a16="http://schemas.microsoft.com/office/drawing/2014/main" id="{7A5D4779-3C2F-4969-AF7D-ADC05B66C63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3506020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16" name="Dian numeron paikkamerkki 5">
            <a:extLst>
              <a:ext uri="{FF2B5EF4-FFF2-40B4-BE49-F238E27FC236}">
                <a16:creationId xmlns:a16="http://schemas.microsoft.com/office/drawing/2014/main" id="{3F876F5B-74AB-4F09-91AD-E1C72CA6470D}"/>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7" name="Alatunnisteen paikkamerkki 4">
            <a:extLst>
              <a:ext uri="{FF2B5EF4-FFF2-40B4-BE49-F238E27FC236}">
                <a16:creationId xmlns:a16="http://schemas.microsoft.com/office/drawing/2014/main" id="{3123CB8B-324C-4854-BD45-82408E221CA6}"/>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259751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7" name="Kuvan paikkamerkki 2">
            <a:extLst>
              <a:ext uri="{FF2B5EF4-FFF2-40B4-BE49-F238E27FC236}">
                <a16:creationId xmlns:a16="http://schemas.microsoft.com/office/drawing/2014/main" id="{B79D8567-472F-4C91-9A91-1E967E78744C}"/>
              </a:ext>
            </a:extLst>
          </p:cNvPr>
          <p:cNvSpPr>
            <a:spLocks noGrp="1"/>
          </p:cNvSpPr>
          <p:nvPr>
            <p:ph type="pic" idx="1"/>
          </p:nvPr>
        </p:nvSpPr>
        <p:spPr>
          <a:xfrm>
            <a:off x="838199" y="992187"/>
            <a:ext cx="105957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11" name="Dian numeron paikkamerkki 5">
            <a:extLst>
              <a:ext uri="{FF2B5EF4-FFF2-40B4-BE49-F238E27FC236}">
                <a16:creationId xmlns:a16="http://schemas.microsoft.com/office/drawing/2014/main" id="{2042AE1A-5ABC-4B8D-B394-5BBBF8954C5A}"/>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sp>
        <p:nvSpPr>
          <p:cNvPr id="12" name="Alatunnisteen paikkamerkki 4">
            <a:extLst>
              <a:ext uri="{FF2B5EF4-FFF2-40B4-BE49-F238E27FC236}">
                <a16:creationId xmlns:a16="http://schemas.microsoft.com/office/drawing/2014/main" id="{655B127D-3E2A-4C24-B9FC-E3BBD173AF54}"/>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Tree>
    <p:extLst>
      <p:ext uri="{BB962C8B-B14F-4D97-AF65-F5344CB8AC3E}">
        <p14:creationId xmlns:p14="http://schemas.microsoft.com/office/powerpoint/2010/main" val="19941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FEEFE603-17B0-4B41-B810-39A18F3163D9}"/>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 y="-672"/>
            <a:ext cx="12190802" cy="6858669"/>
          </a:xfrm>
          <a:prstGeom prst="rect">
            <a:avLst/>
          </a:prstGeom>
        </p:spPr>
      </p:pic>
      <p:sp>
        <p:nvSpPr>
          <p:cNvPr id="2" name="Otsikon paikkamerkki 1">
            <a:extLst>
              <a:ext uri="{FF2B5EF4-FFF2-40B4-BE49-F238E27FC236}">
                <a16:creationId xmlns:a16="http://schemas.microsoft.com/office/drawing/2014/main" id="{DD350126-2E3D-44CE-BB17-62EAC45DBB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CD7825-6BA7-4852-B5E0-624841714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Alatunnisteen paikkamerkki 4">
            <a:extLst>
              <a:ext uri="{FF2B5EF4-FFF2-40B4-BE49-F238E27FC236}">
                <a16:creationId xmlns:a16="http://schemas.microsoft.com/office/drawing/2014/main" id="{77CB3238-5337-4E6A-9192-E88168F7C0D0}"/>
              </a:ext>
            </a:extLst>
          </p:cNvPr>
          <p:cNvSpPr>
            <a:spLocks noGrp="1"/>
          </p:cNvSpPr>
          <p:nvPr>
            <p:ph type="ftr" sz="quarter" idx="3"/>
          </p:nvPr>
        </p:nvSpPr>
        <p:spPr>
          <a:xfrm>
            <a:off x="838200" y="633491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Teollinen esivalmistaminen</a:t>
            </a:r>
            <a:endParaRPr lang="fi-FI" dirty="0"/>
          </a:p>
        </p:txBody>
      </p:sp>
      <p:sp>
        <p:nvSpPr>
          <p:cNvPr id="6" name="Dian numeron paikkamerkki 5">
            <a:extLst>
              <a:ext uri="{FF2B5EF4-FFF2-40B4-BE49-F238E27FC236}">
                <a16:creationId xmlns:a16="http://schemas.microsoft.com/office/drawing/2014/main" id="{B61EA3C3-95EB-4005-A0A6-66B41BFD70FB}"/>
              </a:ext>
            </a:extLst>
          </p:cNvPr>
          <p:cNvSpPr>
            <a:spLocks noGrp="1"/>
          </p:cNvSpPr>
          <p:nvPr>
            <p:ph type="sldNum" sz="quarter" idx="4"/>
          </p:nvPr>
        </p:nvSpPr>
        <p:spPr>
          <a:xfrm>
            <a:off x="11044362" y="182562"/>
            <a:ext cx="644055" cy="381981"/>
          </a:xfrm>
          <a:prstGeom prst="rect">
            <a:avLst/>
          </a:prstGeom>
        </p:spPr>
        <p:txBody>
          <a:bodyPr vert="horz" lIns="91440" tIns="45720" rIns="91440" bIns="45720" rtlCol="0" anchor="ctr"/>
          <a:lstStyle>
            <a:lvl1pPr algn="ctr">
              <a:defRPr sz="1400">
                <a:solidFill>
                  <a:schemeClr val="bg1"/>
                </a:solidFill>
              </a:defRPr>
            </a:lvl1pPr>
          </a:lstStyle>
          <a:p>
            <a:fld id="{B338A197-4EA2-4D23-935D-0DB0ED09FF0F}" type="slidenum">
              <a:rPr lang="fi-FI" smtClean="0"/>
              <a:pPr/>
              <a:t>‹#›</a:t>
            </a:fld>
            <a:endParaRPr lang="fi-FI"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886280" y="6347443"/>
            <a:ext cx="3004968" cy="501824"/>
          </a:xfrm>
          <a:prstGeom prst="rect">
            <a:avLst/>
          </a:prstGeom>
        </p:spPr>
      </p:pic>
    </p:spTree>
    <p:extLst>
      <p:ext uri="{BB962C8B-B14F-4D97-AF65-F5344CB8AC3E}">
        <p14:creationId xmlns:p14="http://schemas.microsoft.com/office/powerpoint/2010/main" val="4005451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4" r:id="rId6"/>
    <p:sldLayoutId id="2147483663" r:id="rId7"/>
    <p:sldLayoutId id="2147483651" r:id="rId8"/>
    <p:sldLayoutId id="2147483652" r:id="rId9"/>
    <p:sldLayoutId id="2147483654" r:id="rId10"/>
    <p:sldLayoutId id="2147483655" r:id="rId11"/>
    <p:sldLayoutId id="2147483656" r:id="rId12"/>
    <p:sldLayoutId id="2147483665" r:id="rId13"/>
    <p:sldLayoutId id="2147483666" r:id="rId14"/>
    <p:sldLayoutId id="2147483667"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Industrial wood construction</a:t>
            </a: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en-GB"/>
              <a:t>Teaching materials for industrial wood construction education</a:t>
            </a:r>
          </a:p>
          <a:p>
            <a:pPr marL="0" lvl="0" indent="0" algn="ctr" rtl="0">
              <a:lnSpc>
                <a:spcPct val="90000"/>
              </a:lnSpc>
              <a:spcBef>
                <a:spcPts val="0"/>
              </a:spcBef>
              <a:spcAft>
                <a:spcPts val="0"/>
              </a:spcAft>
              <a:buClr>
                <a:srgbClr val="F2F2F2"/>
              </a:buClr>
              <a:buSzPts val="2400"/>
              <a:buNone/>
            </a:pPr>
            <a:r>
              <a:rPr lang="en-GB"/>
              <a:t>2022</a:t>
            </a:r>
          </a:p>
        </p:txBody>
      </p:sp>
      <p:pic>
        <p:nvPicPr>
          <p:cNvPr id="2" name="Picture 2">
            <a:extLst>
              <a:ext uri="{FF2B5EF4-FFF2-40B4-BE49-F238E27FC236}">
                <a16:creationId xmlns:a16="http://schemas.microsoft.com/office/drawing/2014/main" id="{58FA9206-01B1-632A-D4B0-2A55923DF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89" y="6149875"/>
            <a:ext cx="2171126" cy="635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AB289E0E-EDA4-D60D-272B-705B96B7B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415" y="6238143"/>
            <a:ext cx="2701227" cy="459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a:t>CLT panel properties</a:t>
            </a:r>
          </a:p>
        </p:txBody>
      </p:sp>
    </p:spTree>
    <p:extLst>
      <p:ext uri="{BB962C8B-B14F-4D97-AF65-F5344CB8AC3E}">
        <p14:creationId xmlns:p14="http://schemas.microsoft.com/office/powerpoint/2010/main" val="4121525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0CBCD65-F583-2C8C-98C8-4F20084E15AC}"/>
              </a:ext>
            </a:extLst>
          </p:cNvPr>
          <p:cNvSpPr>
            <a:spLocks noGrp="1"/>
          </p:cNvSpPr>
          <p:nvPr>
            <p:ph type="title"/>
          </p:nvPr>
        </p:nvSpPr>
        <p:spPr/>
        <p:txBody>
          <a:bodyPr>
            <a:normAutofit/>
          </a:bodyPr>
          <a:lstStyle/>
          <a:p>
            <a:r>
              <a:rPr lang="en-GB" sz="4000">
                <a:latin typeface="Calibri" panose="020F0502020204030204" pitchFamily="34" charset="0"/>
                <a:ea typeface="Times New Roman" panose="02020603050405020304" pitchFamily="18" charset="0"/>
              </a:rPr>
              <a:t>CLT panel properties and materials</a:t>
            </a:r>
          </a:p>
        </p:txBody>
      </p:sp>
      <p:sp>
        <p:nvSpPr>
          <p:cNvPr id="5" name="Sisällön paikkamerkki 4">
            <a:extLst>
              <a:ext uri="{FF2B5EF4-FFF2-40B4-BE49-F238E27FC236}">
                <a16:creationId xmlns:a16="http://schemas.microsoft.com/office/drawing/2014/main" id="{33E8E246-0D9B-A13F-F0FA-E0B68F590173}"/>
              </a:ext>
            </a:extLst>
          </p:cNvPr>
          <p:cNvSpPr>
            <a:spLocks noGrp="1"/>
          </p:cNvSpPr>
          <p:nvPr>
            <p:ph idx="1"/>
          </p:nvPr>
        </p:nvSpPr>
        <p:spPr>
          <a:xfrm>
            <a:off x="838200" y="1825625"/>
            <a:ext cx="6116093" cy="4351338"/>
          </a:xfrm>
        </p:spPr>
        <p:txBody>
          <a:bodyPr>
            <a:normAutofit fontScale="77500" lnSpcReduction="20000"/>
          </a:bodyPr>
          <a:lstStyle/>
          <a:p>
            <a:pPr marL="226695">
              <a:lnSpc>
                <a:spcPct val="107000"/>
              </a:lnSpc>
            </a:pPr>
            <a:r>
              <a:rPr lang="en-GB" sz="2800">
                <a:latin typeface="Calibri" panose="020F0502020204030204" pitchFamily="34" charset="0"/>
                <a:ea typeface="Times New Roman" panose="02020603050405020304" pitchFamily="18" charset="0"/>
                <a:cs typeface="Times New Roman" panose="02020603050405020304" pitchFamily="18" charset="0"/>
              </a:rPr>
              <a:t>CLT, which stands for Cross Laminated Timber, is also a well-established product title in Finland. </a:t>
            </a:r>
          </a:p>
          <a:p>
            <a:pPr marL="226695">
              <a:lnSpc>
                <a:spcPct val="107000"/>
              </a:lnSpc>
            </a:pPr>
            <a:r>
              <a:rPr lang="en-GB" sz="2800">
                <a:latin typeface="Calibri" panose="020F0502020204030204" pitchFamily="34" charset="0"/>
                <a:ea typeface="Times New Roman" panose="02020603050405020304" pitchFamily="18" charset="0"/>
                <a:cs typeface="Times New Roman" panose="02020603050405020304" pitchFamily="18" charset="0"/>
              </a:rPr>
              <a:t>CLT is a solid timber panel product designed for load-bearing structures. </a:t>
            </a:r>
          </a:p>
          <a:p>
            <a:pPr marL="226695">
              <a:lnSpc>
                <a:spcPct val="107000"/>
              </a:lnSpc>
            </a:pPr>
            <a:r>
              <a:rPr lang="en-GB" sz="2800">
                <a:latin typeface="Calibri" panose="020F0502020204030204" pitchFamily="34" charset="0"/>
                <a:ea typeface="Times New Roman" panose="02020603050405020304" pitchFamily="18" charset="0"/>
                <a:cs typeface="Times New Roman" panose="02020603050405020304" pitchFamily="18" charset="0"/>
              </a:rPr>
              <a:t>CLT panels consist of overlapping layers of laminated board glued together, with adjacent layers perpendicular to each other. </a:t>
            </a:r>
          </a:p>
          <a:p>
            <a:pPr marL="226695">
              <a:lnSpc>
                <a:spcPct val="107000"/>
              </a:lnSpc>
            </a:pPr>
            <a:r>
              <a:rPr lang="en-GB" sz="2800">
                <a:latin typeface="Calibri" panose="020F0502020204030204" pitchFamily="34" charset="0"/>
                <a:ea typeface="Times New Roman" panose="02020603050405020304" pitchFamily="18" charset="0"/>
                <a:cs typeface="Times New Roman" panose="02020603050405020304" pitchFamily="18" charset="0"/>
              </a:rPr>
              <a:t>Strength class C24 sawn spruce or pine timber is usually used as the raw material for lamellae. </a:t>
            </a:r>
          </a:p>
          <a:p>
            <a:pPr marL="226695">
              <a:lnSpc>
                <a:spcPct val="107000"/>
              </a:lnSpc>
            </a:pPr>
            <a:r>
              <a:rPr lang="en-GB" sz="2800">
                <a:latin typeface="Calibri" panose="020F0502020204030204" pitchFamily="34" charset="0"/>
                <a:ea typeface="Times New Roman" panose="02020603050405020304" pitchFamily="18" charset="0"/>
                <a:cs typeface="Times New Roman" panose="02020603050405020304" pitchFamily="18" charset="0"/>
              </a:rPr>
              <a:t>The panel derives its structural strength from overlapping laminated board layers that are glued together (face gluing of lamellae).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11</a:t>
            </a:fld>
            <a:endParaRPr lang="fi-FI"/>
          </a:p>
        </p:txBody>
      </p:sp>
      <p:pic>
        <p:nvPicPr>
          <p:cNvPr id="6" name="Kuva 5">
            <a:extLst>
              <a:ext uri="{FF2B5EF4-FFF2-40B4-BE49-F238E27FC236}">
                <a16:creationId xmlns:a16="http://schemas.microsoft.com/office/drawing/2014/main" id="{D5B0E184-A7E5-4A2F-90FE-841A4F33DC6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4293" y="2304284"/>
            <a:ext cx="4941388" cy="3719333"/>
          </a:xfrm>
          <a:prstGeom prst="rect">
            <a:avLst/>
          </a:prstGeom>
          <a:noFill/>
          <a:ln>
            <a:noFill/>
          </a:ln>
        </p:spPr>
      </p:pic>
      <p:sp>
        <p:nvSpPr>
          <p:cNvPr id="2" name="Alatunnisteen paikkamerkki 1">
            <a:extLst>
              <a:ext uri="{FF2B5EF4-FFF2-40B4-BE49-F238E27FC236}">
                <a16:creationId xmlns:a16="http://schemas.microsoft.com/office/drawing/2014/main" id="{3AD0003D-6614-7525-7695-67B9428AEFFC}"/>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8072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0CBCD65-F583-2C8C-98C8-4F20084E15AC}"/>
              </a:ext>
            </a:extLst>
          </p:cNvPr>
          <p:cNvSpPr>
            <a:spLocks noGrp="1"/>
          </p:cNvSpPr>
          <p:nvPr>
            <p:ph type="title"/>
          </p:nvPr>
        </p:nvSpPr>
        <p:spPr/>
        <p:txBody>
          <a:bodyPr>
            <a:normAutofit/>
          </a:bodyPr>
          <a:lstStyle/>
          <a:p>
            <a:r>
              <a:rPr lang="en-GB" sz="4000">
                <a:latin typeface="Calibri" panose="020F0502020204030204" pitchFamily="34" charset="0"/>
                <a:ea typeface="Times New Roman" panose="02020603050405020304" pitchFamily="18" charset="0"/>
              </a:rPr>
              <a:t>CLT panel properties and materials</a:t>
            </a:r>
          </a:p>
        </p:txBody>
      </p:sp>
      <p:sp>
        <p:nvSpPr>
          <p:cNvPr id="5" name="Sisällön paikkamerkki 4">
            <a:extLst>
              <a:ext uri="{FF2B5EF4-FFF2-40B4-BE49-F238E27FC236}">
                <a16:creationId xmlns:a16="http://schemas.microsoft.com/office/drawing/2014/main" id="{33E8E246-0D9B-A13F-F0FA-E0B68F590173}"/>
              </a:ext>
            </a:extLst>
          </p:cNvPr>
          <p:cNvSpPr>
            <a:spLocks noGrp="1"/>
          </p:cNvSpPr>
          <p:nvPr>
            <p:ph idx="1"/>
          </p:nvPr>
        </p:nvSpPr>
        <p:spPr>
          <a:xfrm>
            <a:off x="838200" y="1825625"/>
            <a:ext cx="6116093" cy="4351338"/>
          </a:xfrm>
        </p:spPr>
        <p:txBody>
          <a:bodyPr>
            <a:normAutofit fontScale="77500" lnSpcReduction="20000"/>
          </a:bodyPr>
          <a:lstStyle/>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Depending on the manufacturer, the lamellae may be first edge glued, after which the laminated board layers are face glued.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Edge gluing cannot be accounted for in the strength design of the panel.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Edge gluing helps to eliminate cracks in joints between CLT panel surface lamellae (shrinkage).</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 As lamellae shrink, however, an edge-glued CLT panel may crack here and there, whereas in CLT panels with no edge gluing, the shrinkage of lamellae is seen as gaps between the lamellae</a:t>
            </a:r>
            <a:r>
              <a:rPr lang="en-GB">
                <a:latin typeface="Calibri" panose="020F0502020204030204" pitchFamily="34" charset="0"/>
                <a:ea typeface="Times New Roman" panose="02020603050405020304" pitchFamily="18" charset="0"/>
                <a:cs typeface="Times New Roman" panose="02020603050405020304" pitchFamily="18" charset="0"/>
              </a:rPr>
              <a:t>.</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12</a:t>
            </a:fld>
            <a:endParaRPr lang="fi-FI"/>
          </a:p>
        </p:txBody>
      </p:sp>
      <p:pic>
        <p:nvPicPr>
          <p:cNvPr id="8" name="Picture 2">
            <a:extLst>
              <a:ext uri="{FF2B5EF4-FFF2-40B4-BE49-F238E27FC236}">
                <a16:creationId xmlns:a16="http://schemas.microsoft.com/office/drawing/2014/main" id="{98FAF362-C47D-F01A-357F-CC6733B45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24" y="2479311"/>
            <a:ext cx="5145821" cy="3135765"/>
          </a:xfrm>
          <a:prstGeom prst="rect">
            <a:avLst/>
          </a:prstGeom>
        </p:spPr>
      </p:pic>
      <p:sp>
        <p:nvSpPr>
          <p:cNvPr id="9" name="Tekstiruutu 8">
            <a:extLst>
              <a:ext uri="{FF2B5EF4-FFF2-40B4-BE49-F238E27FC236}">
                <a16:creationId xmlns:a16="http://schemas.microsoft.com/office/drawing/2014/main" id="{86A9732E-7CCD-9040-3A32-045CADF86E83}"/>
              </a:ext>
            </a:extLst>
          </p:cNvPr>
          <p:cNvSpPr txBox="1">
            <a:spLocks noChangeAspect="1"/>
          </p:cNvSpPr>
          <p:nvPr/>
        </p:nvSpPr>
        <p:spPr>
          <a:xfrm>
            <a:off x="7153141" y="5708243"/>
            <a:ext cx="4827104" cy="375552"/>
          </a:xfrm>
          <a:prstGeom prst="rect">
            <a:avLst/>
          </a:prstGeom>
          <a:noFill/>
        </p:spPr>
        <p:txBody>
          <a:bodyPr wrap="square">
            <a:spAutoFit/>
          </a:bodyPr>
          <a:lstStyle/>
          <a:p>
            <a:pPr algn="r">
              <a:lnSpc>
                <a:spcPct val="107000"/>
              </a:lnSpc>
              <a:spcAft>
                <a:spcPts val="8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Image Paloniitty Oy</a:t>
            </a:r>
          </a:p>
        </p:txBody>
      </p:sp>
      <p:sp>
        <p:nvSpPr>
          <p:cNvPr id="2" name="Alatunnisteen paikkamerkki 1">
            <a:extLst>
              <a:ext uri="{FF2B5EF4-FFF2-40B4-BE49-F238E27FC236}">
                <a16:creationId xmlns:a16="http://schemas.microsoft.com/office/drawing/2014/main" id="{150E9205-040B-4324-C1AC-6C725C9DA0B8}"/>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83469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B39647-996F-3727-3475-B27B243045DF}"/>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CLT panel types</a:t>
            </a:r>
          </a:p>
        </p:txBody>
      </p:sp>
      <p:sp>
        <p:nvSpPr>
          <p:cNvPr id="4" name="Sisällön paikkamerkki 3">
            <a:extLst>
              <a:ext uri="{FF2B5EF4-FFF2-40B4-BE49-F238E27FC236}">
                <a16:creationId xmlns:a16="http://schemas.microsoft.com/office/drawing/2014/main" id="{24B4BDF0-C7CA-847B-823D-091A59DB0D42}"/>
              </a:ext>
            </a:extLst>
          </p:cNvPr>
          <p:cNvSpPr>
            <a:spLocks noGrp="1"/>
          </p:cNvSpPr>
          <p:nvPr>
            <p:ph idx="1"/>
          </p:nvPr>
        </p:nvSpPr>
        <p:spPr>
          <a:xfrm>
            <a:off x="838200" y="1825625"/>
            <a:ext cx="6882144" cy="4351338"/>
          </a:xfrm>
        </p:spPr>
        <p:txBody>
          <a:bodyPr>
            <a:normAutofit fontScale="77500" lnSpcReduction="20000"/>
          </a:bodyPr>
          <a:lstStyle/>
          <a:p>
            <a:pPr marL="226695">
              <a:lnSpc>
                <a:spcPct val="107000"/>
              </a:lnSpc>
            </a:pPr>
            <a:r>
              <a:rPr lang="en-GB" sz="2600">
                <a:latin typeface="Calibri" panose="020F0502020204030204" pitchFamily="34" charset="0"/>
                <a:ea typeface="Times New Roman" panose="02020603050405020304" pitchFamily="18" charset="0"/>
                <a:cs typeface="Times New Roman" panose="02020603050405020304" pitchFamily="18" charset="0"/>
              </a:rPr>
              <a:t>CLT panels can be assembled in two main ways: the orientation of panel surface layers is either longitudinal or transverse considering the lengthways direction of the panel. </a:t>
            </a:r>
          </a:p>
          <a:p>
            <a:pPr marL="226695">
              <a:lnSpc>
                <a:spcPct val="107000"/>
              </a:lnSpc>
            </a:pPr>
            <a:r>
              <a:rPr lang="en-GB" sz="2600">
                <a:latin typeface="Calibri" panose="020F0502020204030204" pitchFamily="34" charset="0"/>
                <a:ea typeface="Times New Roman" panose="02020603050405020304" pitchFamily="18" charset="0"/>
                <a:cs typeface="Times New Roman" panose="02020603050405020304" pitchFamily="18" charset="0"/>
              </a:rPr>
              <a:t>In most cases, the panel is assembled with longitudinal and transverse layers in turn. In panels with seven or more layers, the orientation of the two outmost layers may be the same. </a:t>
            </a:r>
          </a:p>
          <a:p>
            <a:pPr marL="226695">
              <a:lnSpc>
                <a:spcPct val="107000"/>
              </a:lnSpc>
            </a:pPr>
            <a:r>
              <a:rPr lang="en-GB" sz="2600">
                <a:latin typeface="Calibri" panose="020F0502020204030204" pitchFamily="34" charset="0"/>
                <a:ea typeface="Times New Roman" panose="02020603050405020304" pitchFamily="18" charset="0"/>
                <a:cs typeface="Times New Roman" panose="02020603050405020304" pitchFamily="18" charset="0"/>
              </a:rPr>
              <a:t>When the orientation of the surface layer is parallel with the lengthways direction of the panel, this is known as an L panel. </a:t>
            </a:r>
          </a:p>
          <a:p>
            <a:pPr marL="226695">
              <a:lnSpc>
                <a:spcPct val="107000"/>
              </a:lnSpc>
            </a:pPr>
            <a:r>
              <a:rPr lang="en-GB" sz="2600">
                <a:latin typeface="Calibri" panose="020F0502020204030204" pitchFamily="34" charset="0"/>
                <a:ea typeface="Times New Roman" panose="02020603050405020304" pitchFamily="18" charset="0"/>
                <a:cs typeface="Times New Roman" panose="02020603050405020304" pitchFamily="18" charset="0"/>
              </a:rPr>
              <a:t>When the orientation of the surface layer is transverse in the lengthways direction of the panel, this is known as a C panel.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13</a:t>
            </a:fld>
            <a:endParaRPr lang="fi-FI"/>
          </a:p>
        </p:txBody>
      </p:sp>
      <p:pic>
        <p:nvPicPr>
          <p:cNvPr id="6" name="Kuva 5">
            <a:extLst>
              <a:ext uri="{FF2B5EF4-FFF2-40B4-BE49-F238E27FC236}">
                <a16:creationId xmlns:a16="http://schemas.microsoft.com/office/drawing/2014/main" id="{0AEFCD4B-D55A-4DE9-95FC-EA9A3D04D0D6}"/>
              </a:ext>
            </a:extLst>
          </p:cNvPr>
          <p:cNvPicPr/>
          <p:nvPr/>
        </p:nvPicPr>
        <p:blipFill>
          <a:blip r:embed="rId2"/>
          <a:stretch>
            <a:fillRect/>
          </a:stretch>
        </p:blipFill>
        <p:spPr>
          <a:xfrm>
            <a:off x="7947288" y="1825986"/>
            <a:ext cx="2819400" cy="853440"/>
          </a:xfrm>
          <a:prstGeom prst="rect">
            <a:avLst/>
          </a:prstGeom>
        </p:spPr>
      </p:pic>
      <p:pic>
        <p:nvPicPr>
          <p:cNvPr id="9" name="Kuva 8">
            <a:extLst>
              <a:ext uri="{FF2B5EF4-FFF2-40B4-BE49-F238E27FC236}">
                <a16:creationId xmlns:a16="http://schemas.microsoft.com/office/drawing/2014/main" id="{37795553-9205-424F-A666-289DC9F0D1C0}"/>
              </a:ext>
            </a:extLst>
          </p:cNvPr>
          <p:cNvPicPr/>
          <p:nvPr/>
        </p:nvPicPr>
        <p:blipFill>
          <a:blip r:embed="rId3"/>
          <a:stretch>
            <a:fillRect/>
          </a:stretch>
        </p:blipFill>
        <p:spPr>
          <a:xfrm>
            <a:off x="7899663" y="3460242"/>
            <a:ext cx="2867025" cy="1100455"/>
          </a:xfrm>
          <a:prstGeom prst="rect">
            <a:avLst/>
          </a:prstGeom>
        </p:spPr>
      </p:pic>
      <p:sp>
        <p:nvSpPr>
          <p:cNvPr id="10" name="Tekstiruutu 9">
            <a:extLst>
              <a:ext uri="{FF2B5EF4-FFF2-40B4-BE49-F238E27FC236}">
                <a16:creationId xmlns:a16="http://schemas.microsoft.com/office/drawing/2014/main" id="{BEAB16C6-7BFB-4008-BE9D-E8B742BECEB0}"/>
              </a:ext>
            </a:extLst>
          </p:cNvPr>
          <p:cNvSpPr txBox="1"/>
          <p:nvPr/>
        </p:nvSpPr>
        <p:spPr>
          <a:xfrm>
            <a:off x="7923144" y="2757004"/>
            <a:ext cx="4268856" cy="375552"/>
          </a:xfrm>
          <a:prstGeom prst="rect">
            <a:avLst/>
          </a:prstGeom>
          <a:noFill/>
        </p:spPr>
        <p:txBody>
          <a:bodyPr wrap="square">
            <a:spAutoFit/>
          </a:bodyPr>
          <a:lstStyle/>
          <a:p>
            <a:pPr>
              <a:lnSpc>
                <a:spcPct val="107000"/>
              </a:lnSpc>
              <a:spcAft>
                <a:spcPts val="800"/>
              </a:spcAft>
            </a:pPr>
            <a:r>
              <a:rPr lang="en-GB" sz="1800" i="1">
                <a:effectLst/>
                <a:latin typeface="Calibri" panose="020F0502020204030204" pitchFamily="34" charset="0"/>
                <a:ea typeface="Calibri" panose="020F0502020204030204" pitchFamily="34" charset="0"/>
                <a:cs typeface="Times New Roman" panose="02020603050405020304" pitchFamily="18" charset="0"/>
              </a:rPr>
              <a:t>CLT panel (cross laminated)</a:t>
            </a:r>
          </a:p>
        </p:txBody>
      </p:sp>
      <p:sp>
        <p:nvSpPr>
          <p:cNvPr id="11" name="Tekstiruutu 10">
            <a:extLst>
              <a:ext uri="{FF2B5EF4-FFF2-40B4-BE49-F238E27FC236}">
                <a16:creationId xmlns:a16="http://schemas.microsoft.com/office/drawing/2014/main" id="{78A4E4C2-BF2D-41AA-A669-DC37455B6840}"/>
              </a:ext>
            </a:extLst>
          </p:cNvPr>
          <p:cNvSpPr txBox="1"/>
          <p:nvPr/>
        </p:nvSpPr>
        <p:spPr>
          <a:xfrm>
            <a:off x="7720345" y="4512206"/>
            <a:ext cx="6092686" cy="923330"/>
          </a:xfrm>
          <a:prstGeom prst="rect">
            <a:avLst/>
          </a:prstGeom>
          <a:noFill/>
        </p:spPr>
        <p:txBody>
          <a:bodyPr wrap="square">
            <a:spAutoFit/>
          </a:bodyPr>
          <a:lstStyle/>
          <a:p>
            <a:r>
              <a:rPr lang="en-GB" dirty="0"/>
              <a:t>GLT panel (the orientation of the </a:t>
            </a:r>
            <a:br>
              <a:rPr lang="en-GB" dirty="0"/>
            </a:br>
            <a:r>
              <a:rPr lang="en-GB" dirty="0"/>
              <a:t>lamellae is the same)</a:t>
            </a:r>
          </a:p>
          <a:p>
            <a:r>
              <a:rPr lang="en-GB" dirty="0"/>
              <a:t>The lamellae overlap in layers</a:t>
            </a:r>
          </a:p>
        </p:txBody>
      </p:sp>
      <p:sp>
        <p:nvSpPr>
          <p:cNvPr id="3" name="Alatunnisteen paikkamerkki 2">
            <a:extLst>
              <a:ext uri="{FF2B5EF4-FFF2-40B4-BE49-F238E27FC236}">
                <a16:creationId xmlns:a16="http://schemas.microsoft.com/office/drawing/2014/main" id="{5E3C9695-80C9-2F0F-73C8-8328C5F50C1C}"/>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082134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DD4B6D-B969-B193-C80D-0EC3694E6443}"/>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CLT panel types</a:t>
            </a:r>
          </a:p>
        </p:txBody>
      </p:sp>
      <p:sp>
        <p:nvSpPr>
          <p:cNvPr id="4" name="Sisällön paikkamerkki 3">
            <a:extLst>
              <a:ext uri="{FF2B5EF4-FFF2-40B4-BE49-F238E27FC236}">
                <a16:creationId xmlns:a16="http://schemas.microsoft.com/office/drawing/2014/main" id="{58D5F648-CDE9-F43D-89A1-3F8D90D17194}"/>
              </a:ext>
            </a:extLst>
          </p:cNvPr>
          <p:cNvSpPr>
            <a:spLocks noGrp="1"/>
          </p:cNvSpPr>
          <p:nvPr>
            <p:ph idx="1"/>
          </p:nvPr>
        </p:nvSpPr>
        <p:spPr>
          <a:xfrm>
            <a:off x="838200" y="1825625"/>
            <a:ext cx="4833271" cy="4351338"/>
          </a:xfrm>
        </p:spPr>
        <p:txBody>
          <a:bodyPr>
            <a:normAutofit fontScale="55000" lnSpcReduction="20000"/>
          </a:bodyPr>
          <a:lstStyle/>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When the orientation of the surface layer is parallel with the lengthways direction of the panel, this is known as an L panel.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When the orientation of the surface layer is transverse in the lengthways direction of the panel, this is known as a C panel.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CLT panel lamella thicknesses usually are 20, 30, or 40 mm, from which manufacturers put together their own panel thicknesses.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dimensions and lamella thicknesses of CLT panels depend on the manufacturer.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Usually, the thickness is in the range 60…400 mm, width between 2450…3500 mm and length between 12…16 m.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most  commonly used panels are 80…150 mm thick.</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14</a:t>
            </a:fld>
            <a:endParaRPr lang="fi-FI"/>
          </a:p>
        </p:txBody>
      </p:sp>
      <p:pic>
        <p:nvPicPr>
          <p:cNvPr id="6" name="Kuva 5">
            <a:extLst>
              <a:ext uri="{FF2B5EF4-FFF2-40B4-BE49-F238E27FC236}">
                <a16:creationId xmlns:a16="http://schemas.microsoft.com/office/drawing/2014/main" id="{A7590902-C9C7-4C2C-8E3D-6E59ACEB8F69}"/>
              </a:ext>
            </a:extLst>
          </p:cNvPr>
          <p:cNvPicPr/>
          <p:nvPr/>
        </p:nvPicPr>
        <p:blipFill>
          <a:blip r:embed="rId2"/>
          <a:stretch>
            <a:fillRect/>
          </a:stretch>
        </p:blipFill>
        <p:spPr>
          <a:xfrm>
            <a:off x="5725873" y="891516"/>
            <a:ext cx="5989745" cy="778974"/>
          </a:xfrm>
          <a:prstGeom prst="rect">
            <a:avLst/>
          </a:prstGeom>
        </p:spPr>
      </p:pic>
      <p:pic>
        <p:nvPicPr>
          <p:cNvPr id="9" name="Kuva 8">
            <a:extLst>
              <a:ext uri="{FF2B5EF4-FFF2-40B4-BE49-F238E27FC236}">
                <a16:creationId xmlns:a16="http://schemas.microsoft.com/office/drawing/2014/main" id="{AE38F121-5E20-4F16-965C-30954E9E85C4}"/>
              </a:ext>
            </a:extLst>
          </p:cNvPr>
          <p:cNvPicPr/>
          <p:nvPr/>
        </p:nvPicPr>
        <p:blipFill>
          <a:blip r:embed="rId3"/>
          <a:stretch>
            <a:fillRect/>
          </a:stretch>
        </p:blipFill>
        <p:spPr>
          <a:xfrm>
            <a:off x="5698672" y="2143032"/>
            <a:ext cx="5989745" cy="844550"/>
          </a:xfrm>
          <a:prstGeom prst="rect">
            <a:avLst/>
          </a:prstGeom>
        </p:spPr>
      </p:pic>
      <p:pic>
        <p:nvPicPr>
          <p:cNvPr id="10" name="Kuva 9">
            <a:extLst>
              <a:ext uri="{FF2B5EF4-FFF2-40B4-BE49-F238E27FC236}">
                <a16:creationId xmlns:a16="http://schemas.microsoft.com/office/drawing/2014/main" id="{108F45AA-307C-4E81-BC01-6121F7F295A1}"/>
              </a:ext>
            </a:extLst>
          </p:cNvPr>
          <p:cNvPicPr/>
          <p:nvPr/>
        </p:nvPicPr>
        <p:blipFill>
          <a:blip r:embed="rId4"/>
          <a:stretch>
            <a:fillRect/>
          </a:stretch>
        </p:blipFill>
        <p:spPr>
          <a:xfrm>
            <a:off x="5671471" y="4439671"/>
            <a:ext cx="6044148" cy="843280"/>
          </a:xfrm>
          <a:prstGeom prst="rect">
            <a:avLst/>
          </a:prstGeom>
        </p:spPr>
      </p:pic>
      <p:sp>
        <p:nvSpPr>
          <p:cNvPr id="11" name="Tekstiruutu 10">
            <a:extLst>
              <a:ext uri="{FF2B5EF4-FFF2-40B4-BE49-F238E27FC236}">
                <a16:creationId xmlns:a16="http://schemas.microsoft.com/office/drawing/2014/main" id="{0926F5C2-3F15-4F2D-B7CC-AB425FB06030}"/>
              </a:ext>
            </a:extLst>
          </p:cNvPr>
          <p:cNvSpPr txBox="1"/>
          <p:nvPr/>
        </p:nvSpPr>
        <p:spPr>
          <a:xfrm>
            <a:off x="5698672" y="1541160"/>
            <a:ext cx="6350921" cy="375552"/>
          </a:xfrm>
          <a:prstGeom prst="rect">
            <a:avLst/>
          </a:prstGeom>
          <a:noFill/>
        </p:spPr>
        <p:txBody>
          <a:bodyPr wrap="square">
            <a:spAutoFit/>
          </a:bodyPr>
          <a:lstStyle/>
          <a:p>
            <a:pPr>
              <a:lnSpc>
                <a:spcPct val="107000"/>
              </a:lnSpc>
              <a:spcBef>
                <a:spcPts val="600"/>
              </a:spcBef>
              <a:spcAft>
                <a:spcPts val="800"/>
              </a:spcAft>
              <a:tabLst>
                <a:tab pos="2070735" algn="l"/>
                <a:tab pos="4140835" algn="l"/>
              </a:tabLst>
            </a:pP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L3-60 (20/20/20)	L3-90 (30/30/30)	L3-120 (40/40/40</a:t>
            </a:r>
            <a:r>
              <a:rPr lang="en-GB"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2" name="Tekstiruutu 11">
            <a:extLst>
              <a:ext uri="{FF2B5EF4-FFF2-40B4-BE49-F238E27FC236}">
                <a16:creationId xmlns:a16="http://schemas.microsoft.com/office/drawing/2014/main" id="{BC6D9776-739A-4F6A-868B-3815CA444A11}"/>
              </a:ext>
            </a:extLst>
          </p:cNvPr>
          <p:cNvSpPr txBox="1"/>
          <p:nvPr/>
        </p:nvSpPr>
        <p:spPr>
          <a:xfrm>
            <a:off x="5698672" y="2987582"/>
            <a:ext cx="8567530" cy="607539"/>
          </a:xfrm>
          <a:prstGeom prst="rect">
            <a:avLst/>
          </a:prstGeom>
          <a:noFill/>
        </p:spPr>
        <p:txBody>
          <a:bodyPr wrap="square">
            <a:spAutoFit/>
          </a:bodyPr>
          <a:lstStyle/>
          <a:p>
            <a:pPr>
              <a:lnSpc>
                <a:spcPct val="107000"/>
              </a:lnSpc>
              <a:spcBef>
                <a:spcPts val="600"/>
              </a:spcBef>
              <a:spcAft>
                <a:spcPts val="600"/>
              </a:spcAft>
              <a:tabLst>
                <a:tab pos="2250440" algn="l"/>
                <a:tab pos="4140835" algn="l"/>
              </a:tabLst>
            </a:pP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L5-160 (40/20/40/20/40)	L7-190 (30/30/20/30/20/30)</a:t>
            </a:r>
            <a:b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6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L7-230 (30/30/40/30/40/30/30)</a:t>
            </a:r>
          </a:p>
        </p:txBody>
      </p:sp>
      <p:sp>
        <p:nvSpPr>
          <p:cNvPr id="16" name="Tekstiruutu 15">
            <a:extLst>
              <a:ext uri="{FF2B5EF4-FFF2-40B4-BE49-F238E27FC236}">
                <a16:creationId xmlns:a16="http://schemas.microsoft.com/office/drawing/2014/main" id="{70B5FEAC-5E57-4A74-9EE7-6F8D0AA65560}"/>
              </a:ext>
            </a:extLst>
          </p:cNvPr>
          <p:cNvSpPr txBox="1"/>
          <p:nvPr/>
        </p:nvSpPr>
        <p:spPr>
          <a:xfrm>
            <a:off x="5698672" y="3960776"/>
            <a:ext cx="7136294" cy="671915"/>
          </a:xfrm>
          <a:prstGeom prst="rect">
            <a:avLst/>
          </a:prstGeom>
          <a:noFill/>
        </p:spPr>
        <p:txBody>
          <a:bodyPr wrap="square">
            <a:spAutoFit/>
          </a:bodyPr>
          <a:lstStyle/>
          <a:p>
            <a:pPr>
              <a:lnSpc>
                <a:spcPct val="107000"/>
              </a:lnSpc>
              <a:spcBef>
                <a:spcPts val="600"/>
              </a:spcBef>
              <a:spcAft>
                <a:spcPts val="600"/>
              </a:spcAft>
              <a:tabLst>
                <a:tab pos="1620520" algn="l"/>
                <a:tab pos="3060700" algn="l"/>
                <a:tab pos="3690620" algn="l"/>
                <a:tab pos="4591050" algn="l"/>
              </a:tabLst>
            </a:pPr>
            <a: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C3-90 (30/30/30) 	C5-170 (30/40/30/40/30)	</a:t>
            </a:r>
            <a:b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8" name="Tekstiruutu 17">
            <a:extLst>
              <a:ext uri="{FF2B5EF4-FFF2-40B4-BE49-F238E27FC236}">
                <a16:creationId xmlns:a16="http://schemas.microsoft.com/office/drawing/2014/main" id="{1B040577-F8FF-44B0-9494-2540D4CD1F52}"/>
              </a:ext>
            </a:extLst>
          </p:cNvPr>
          <p:cNvSpPr txBox="1"/>
          <p:nvPr/>
        </p:nvSpPr>
        <p:spPr>
          <a:xfrm>
            <a:off x="7129908" y="5089931"/>
            <a:ext cx="7136294" cy="671915"/>
          </a:xfrm>
          <a:prstGeom prst="rect">
            <a:avLst/>
          </a:prstGeom>
          <a:noFill/>
        </p:spPr>
        <p:txBody>
          <a:bodyPr wrap="square">
            <a:spAutoFit/>
          </a:bodyPr>
          <a:lstStyle/>
          <a:p>
            <a:pPr>
              <a:lnSpc>
                <a:spcPct val="107000"/>
              </a:lnSpc>
              <a:spcBef>
                <a:spcPts val="600"/>
              </a:spcBef>
              <a:spcAft>
                <a:spcPts val="600"/>
              </a:spcAft>
              <a:tabLst>
                <a:tab pos="1620520" algn="l"/>
                <a:tab pos="3060700" algn="l"/>
                <a:tab pos="3690620" algn="l"/>
                <a:tab pos="4591050" algn="l"/>
              </a:tabLst>
            </a:pPr>
            <a: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C3-120 (40/40/40)		</a:t>
            </a:r>
            <a:b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i="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C5-240(30/40/30/40/30/40/30)</a:t>
            </a:r>
          </a:p>
        </p:txBody>
      </p:sp>
      <p:sp>
        <p:nvSpPr>
          <p:cNvPr id="3" name="Alatunnisteen paikkamerkki 2">
            <a:extLst>
              <a:ext uri="{FF2B5EF4-FFF2-40B4-BE49-F238E27FC236}">
                <a16:creationId xmlns:a16="http://schemas.microsoft.com/office/drawing/2014/main" id="{6A18DD57-5911-8D96-8564-1EB7CFBA63A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59995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DBAD97-5456-5B4C-0F7A-72CF96361E55}"/>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CLT panel types</a:t>
            </a:r>
          </a:p>
        </p:txBody>
      </p:sp>
      <p:sp>
        <p:nvSpPr>
          <p:cNvPr id="4" name="Sisällön paikkamerkki 3">
            <a:extLst>
              <a:ext uri="{FF2B5EF4-FFF2-40B4-BE49-F238E27FC236}">
                <a16:creationId xmlns:a16="http://schemas.microsoft.com/office/drawing/2014/main" id="{09898F49-C2E0-0443-5420-6324B1387099}"/>
              </a:ext>
            </a:extLst>
          </p:cNvPr>
          <p:cNvSpPr>
            <a:spLocks noGrp="1"/>
          </p:cNvSpPr>
          <p:nvPr>
            <p:ph idx="1"/>
          </p:nvPr>
        </p:nvSpPr>
        <p:spPr>
          <a:xfrm>
            <a:off x="838200" y="1825625"/>
            <a:ext cx="5734480" cy="4351338"/>
          </a:xfrm>
        </p:spPr>
        <p:txBody>
          <a:bodyPr>
            <a:normAutofit/>
          </a:bodyPr>
          <a:lstStyle/>
          <a:p>
            <a:r>
              <a:rPr lang="en-GB" sz="2800">
                <a:effectLst/>
                <a:latin typeface="Calibri" panose="020F0502020204030204" pitchFamily="34" charset="0"/>
                <a:ea typeface="Calibri" panose="020F0502020204030204" pitchFamily="34" charset="0"/>
                <a:cs typeface="Times New Roman" panose="02020603050405020304" pitchFamily="18" charset="0"/>
              </a:rPr>
              <a:t>CLT panels intended for a wall structure can also be bevelled on the edges if the panel surfaces are to be visible. </a:t>
            </a:r>
          </a:p>
          <a:p>
            <a:r>
              <a:rPr lang="en-GB" sz="2800">
                <a:effectLst/>
                <a:latin typeface="Calibri" panose="020F0502020204030204" pitchFamily="34" charset="0"/>
                <a:ea typeface="Calibri" panose="020F0502020204030204" pitchFamily="34" charset="0"/>
                <a:cs typeface="Times New Roman" panose="02020603050405020304" pitchFamily="18" charset="0"/>
              </a:rPr>
              <a:t>This makes the panels look like exterior cladding panels. </a:t>
            </a:r>
          </a:p>
          <a:p>
            <a:r>
              <a:rPr lang="en-GB" sz="2800">
                <a:effectLst/>
                <a:latin typeface="Calibri" panose="020F0502020204030204" pitchFamily="34" charset="0"/>
                <a:ea typeface="Calibri" panose="020F0502020204030204" pitchFamily="34" charset="0"/>
                <a:cs typeface="Times New Roman" panose="02020603050405020304" pitchFamily="18" charset="0"/>
              </a:rPr>
              <a:t>Bevels 3–5 mm in size do not undermine the strength properties of the board.</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15</a:t>
            </a:fld>
            <a:endParaRPr lang="fi-FI"/>
          </a:p>
        </p:txBody>
      </p:sp>
      <p:sp>
        <p:nvSpPr>
          <p:cNvPr id="6" name="Suorakulmio 5"/>
          <p:cNvSpPr/>
          <p:nvPr/>
        </p:nvSpPr>
        <p:spPr>
          <a:xfrm>
            <a:off x="7073942" y="564543"/>
            <a:ext cx="3970420" cy="407035"/>
          </a:xfrm>
          <a:prstGeom prst="rect">
            <a:avLst/>
          </a:prstGeom>
        </p:spPr>
        <p:txBody>
          <a:bodyPr wrap="square">
            <a:spAutoFit/>
          </a:bodyPr>
          <a:lstStyle/>
          <a:p>
            <a:pPr marL="226695">
              <a:lnSpc>
                <a:spcPct val="107000"/>
              </a:lnSpc>
              <a:spcAft>
                <a:spcPts val="600"/>
              </a:spcAft>
            </a:pPr>
            <a:r>
              <a:rPr lang="en-GB" sz="2000">
                <a:latin typeface="Calibri" panose="020F0502020204030204" pitchFamily="34" charset="0"/>
                <a:ea typeface="Times New Roman" panose="02020603050405020304" pitchFamily="18" charset="0"/>
                <a:cs typeface="Times New Roman" panose="02020603050405020304" pitchFamily="18" charset="0"/>
              </a:rPr>
              <a:t>.</a:t>
            </a:r>
          </a:p>
        </p:txBody>
      </p:sp>
      <p:pic>
        <p:nvPicPr>
          <p:cNvPr id="9" name="Kuva 8">
            <a:extLst>
              <a:ext uri="{FF2B5EF4-FFF2-40B4-BE49-F238E27FC236}">
                <a16:creationId xmlns:a16="http://schemas.microsoft.com/office/drawing/2014/main" id="{0D380113-CC16-44C4-A990-17BD39B9E96D}"/>
              </a:ext>
            </a:extLst>
          </p:cNvPr>
          <p:cNvPicPr/>
          <p:nvPr/>
        </p:nvPicPr>
        <p:blipFill>
          <a:blip r:embed="rId2"/>
          <a:stretch>
            <a:fillRect/>
          </a:stretch>
        </p:blipFill>
        <p:spPr>
          <a:xfrm>
            <a:off x="9782795" y="2754846"/>
            <a:ext cx="1786255" cy="3217545"/>
          </a:xfrm>
          <a:prstGeom prst="rect">
            <a:avLst/>
          </a:prstGeom>
        </p:spPr>
      </p:pic>
      <p:pic>
        <p:nvPicPr>
          <p:cNvPr id="11" name="Kuva 10">
            <a:extLst>
              <a:ext uri="{FF2B5EF4-FFF2-40B4-BE49-F238E27FC236}">
                <a16:creationId xmlns:a16="http://schemas.microsoft.com/office/drawing/2014/main" id="{D89CDF39-C83A-432B-98BD-11B6AB80558D}"/>
              </a:ext>
            </a:extLst>
          </p:cNvPr>
          <p:cNvPicPr/>
          <p:nvPr/>
        </p:nvPicPr>
        <p:blipFill>
          <a:blip r:embed="rId3"/>
          <a:stretch>
            <a:fillRect/>
          </a:stretch>
        </p:blipFill>
        <p:spPr>
          <a:xfrm>
            <a:off x="6807613" y="1154646"/>
            <a:ext cx="2877925" cy="2831428"/>
          </a:xfrm>
          <a:prstGeom prst="rect">
            <a:avLst/>
          </a:prstGeom>
        </p:spPr>
      </p:pic>
      <p:sp>
        <p:nvSpPr>
          <p:cNvPr id="3" name="Alatunnisteen paikkamerkki 2">
            <a:extLst>
              <a:ext uri="{FF2B5EF4-FFF2-40B4-BE49-F238E27FC236}">
                <a16:creationId xmlns:a16="http://schemas.microsoft.com/office/drawing/2014/main" id="{A0F6B6F3-7464-5444-A7C7-A13F41D66DC8}"/>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433024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956DABE7-4669-51FD-8698-9499020751B1}"/>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Possibilities of using CLT panels</a:t>
            </a:r>
          </a:p>
        </p:txBody>
      </p:sp>
      <p:sp>
        <p:nvSpPr>
          <p:cNvPr id="8" name="Sisällön paikkamerkki 7">
            <a:extLst>
              <a:ext uri="{FF2B5EF4-FFF2-40B4-BE49-F238E27FC236}">
                <a16:creationId xmlns:a16="http://schemas.microsoft.com/office/drawing/2014/main" id="{A9D0E995-0366-E404-9EA1-644AD1EA5357}"/>
              </a:ext>
            </a:extLst>
          </p:cNvPr>
          <p:cNvSpPr>
            <a:spLocks noGrp="1"/>
          </p:cNvSpPr>
          <p:nvPr>
            <p:ph idx="1"/>
          </p:nvPr>
        </p:nvSpPr>
        <p:spPr>
          <a:xfrm>
            <a:off x="838200" y="1825625"/>
            <a:ext cx="7052733" cy="4351338"/>
          </a:xfrm>
        </p:spPr>
        <p:txBody>
          <a:bodyPr/>
          <a:lstStyle/>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CLT panels have many uses.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main use is exterior walls of a building.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They are also commonly used as load-bearing structures of intermediate floors.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They can also be used as a load-bearing structure in roofs, base floors and partitions.</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16</a:t>
            </a:fld>
            <a:endParaRPr lang="fi-FI"/>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3875" y="3931258"/>
            <a:ext cx="4162266" cy="2330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iruutu 2"/>
          <p:cNvSpPr txBox="1"/>
          <p:nvPr/>
        </p:nvSpPr>
        <p:spPr>
          <a:xfrm>
            <a:off x="7686830" y="5720335"/>
            <a:ext cx="5442983" cy="523220"/>
          </a:xfrm>
          <a:prstGeom prst="rect">
            <a:avLst/>
          </a:prstGeom>
          <a:noFill/>
        </p:spPr>
        <p:txBody>
          <a:bodyPr wrap="square" rtlCol="0">
            <a:spAutoFit/>
          </a:bodyPr>
          <a:lstStyle/>
          <a:p>
            <a:r>
              <a:rPr lang="en-GB"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Experimental house with CLT structure, </a:t>
            </a:r>
            <a:br>
              <a:rPr lang="en-GB"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br>
            <a:r>
              <a:rPr lang="en-GB"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image Kemi Technology Park </a:t>
            </a:r>
          </a:p>
        </p:txBody>
      </p:sp>
      <p:pic>
        <p:nvPicPr>
          <p:cNvPr id="11"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442" y="1270731"/>
            <a:ext cx="3246699" cy="2613479"/>
          </a:xfrm>
          <a:prstGeom prst="rect">
            <a:avLst/>
          </a:prstGeom>
        </p:spPr>
      </p:pic>
      <p:sp>
        <p:nvSpPr>
          <p:cNvPr id="2" name="Alatunnisteen paikkamerkki 1">
            <a:extLst>
              <a:ext uri="{FF2B5EF4-FFF2-40B4-BE49-F238E27FC236}">
                <a16:creationId xmlns:a16="http://schemas.microsoft.com/office/drawing/2014/main" id="{F1B763A6-16AD-25D2-1F9D-E74E1654D26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608659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C:\Users\mmylly\Desktop\Suunnittelu kansio\Meluntorjunta-aita\Melutorjuntaseinä.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9165" y="4070111"/>
            <a:ext cx="4586498" cy="2003820"/>
          </a:xfrm>
          <a:prstGeom prst="rect">
            <a:avLst/>
          </a:prstGeom>
          <a:noFill/>
          <a:ln>
            <a:noFill/>
          </a:ln>
        </p:spPr>
      </p:pic>
      <p:pic>
        <p:nvPicPr>
          <p:cNvPr id="9" name="Kuva 8" descr="Kuva: Lappia / Eija Hiukk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686" y="1409293"/>
            <a:ext cx="4483977" cy="2901450"/>
          </a:xfrm>
          <a:prstGeom prst="rect">
            <a:avLst/>
          </a:prstGeom>
          <a:noFill/>
          <a:ln>
            <a:noFill/>
          </a:ln>
        </p:spPr>
      </p:pic>
      <p:sp>
        <p:nvSpPr>
          <p:cNvPr id="3" name="Otsikko 2">
            <a:extLst>
              <a:ext uri="{FF2B5EF4-FFF2-40B4-BE49-F238E27FC236}">
                <a16:creationId xmlns:a16="http://schemas.microsoft.com/office/drawing/2014/main" id="{78A89B52-364F-7E78-ACA1-F36B6D4A5F56}"/>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Possibilities of using CLT panels</a:t>
            </a:r>
          </a:p>
        </p:txBody>
      </p:sp>
      <p:sp>
        <p:nvSpPr>
          <p:cNvPr id="5" name="Sisällön paikkamerkki 4">
            <a:extLst>
              <a:ext uri="{FF2B5EF4-FFF2-40B4-BE49-F238E27FC236}">
                <a16:creationId xmlns:a16="http://schemas.microsoft.com/office/drawing/2014/main" id="{280560B7-1A91-F920-3D9A-B754493C7AF3}"/>
              </a:ext>
            </a:extLst>
          </p:cNvPr>
          <p:cNvSpPr>
            <a:spLocks noGrp="1"/>
          </p:cNvSpPr>
          <p:nvPr>
            <p:ph idx="1"/>
          </p:nvPr>
        </p:nvSpPr>
        <p:spPr>
          <a:xfrm>
            <a:off x="838200" y="1825625"/>
            <a:ext cx="6532002" cy="4351338"/>
          </a:xfrm>
        </p:spPr>
        <p:txBody>
          <a:bodyPr>
            <a:normAutofit fontScale="850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In infrastructure construction, the main use is noise barrier walls.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CLT boards can also be used e.g. in bridge structures, however accounting for their poor surface durability, especially in bridges intended for motor traffic.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CLT is much better suited for a bridge structure for pedestrians and bicycles.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CLT panels can also be used as a so-called hybrid structure where the lower surface is made from CLT, with a layer of concrete cast on top.</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17</a:t>
            </a:fld>
            <a:endParaRPr lang="fi-FI"/>
          </a:p>
        </p:txBody>
      </p:sp>
      <p:sp>
        <p:nvSpPr>
          <p:cNvPr id="2" name="Alatunnisteen paikkamerkki 1">
            <a:extLst>
              <a:ext uri="{FF2B5EF4-FFF2-40B4-BE49-F238E27FC236}">
                <a16:creationId xmlns:a16="http://schemas.microsoft.com/office/drawing/2014/main" id="{B27FAB2F-471B-842A-29AD-DC0994C90DC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09804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a:t>Lay-up and gluing of CLT boards</a:t>
            </a:r>
          </a:p>
        </p:txBody>
      </p:sp>
    </p:spTree>
    <p:extLst>
      <p:ext uri="{BB962C8B-B14F-4D97-AF65-F5344CB8AC3E}">
        <p14:creationId xmlns:p14="http://schemas.microsoft.com/office/powerpoint/2010/main" val="347972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B987B7-A366-1174-2EDF-8AEF522754BF}"/>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Initial tasks before manufacturing</a:t>
            </a:r>
          </a:p>
        </p:txBody>
      </p:sp>
      <p:sp>
        <p:nvSpPr>
          <p:cNvPr id="4" name="Sisällön paikkamerkki 3">
            <a:extLst>
              <a:ext uri="{FF2B5EF4-FFF2-40B4-BE49-F238E27FC236}">
                <a16:creationId xmlns:a16="http://schemas.microsoft.com/office/drawing/2014/main" id="{88C94AC8-8DCE-D1CF-4591-01167C1D5093}"/>
              </a:ext>
            </a:extLst>
          </p:cNvPr>
          <p:cNvSpPr>
            <a:spLocks noGrp="1"/>
          </p:cNvSpPr>
          <p:nvPr>
            <p:ph idx="1"/>
          </p:nvPr>
        </p:nvSpPr>
        <p:spPr/>
        <p:txBody>
          <a:bodyPr>
            <a:normAutofit/>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first step in the gluing of sawn timber is checking the amount of glue spread by the glue applicator per square metre (g/m</a:t>
            </a:r>
            <a:r>
              <a:rPr lang="en-GB" sz="2800" baseline="30000">
                <a:latin typeface="Calibri" panose="020F0502020204030204" pitchFamily="34" charset="0"/>
                <a:ea typeface="Times New Roman" panose="02020603050405020304" pitchFamily="18" charset="0"/>
                <a:cs typeface="Times New Roman" panose="02020603050405020304" pitchFamily="18" charset="0"/>
              </a:rPr>
              <a:t>2</a:t>
            </a:r>
            <a:r>
              <a:rPr lang="en-GB" sz="2800">
                <a:latin typeface="Calibri" panose="020F0502020204030204" pitchFamily="34" charset="0"/>
                <a:ea typeface="Times New Roman" panose="02020603050405020304" pitchFamily="18" charset="0"/>
                <a:cs typeface="Times New Roman" panose="02020603050405020304" pitchFamily="18" charset="0"/>
              </a:rPr>
              <a: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glue amount is monitored regularly by taking a sample of the glue.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glue amount of the sample is weighed and a value that is compared to the manufacturer's reference value is calculated.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Usually the glue amount is tested once.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19</a:t>
            </a:fld>
            <a:endParaRPr lang="fi-FI"/>
          </a:p>
        </p:txBody>
      </p:sp>
      <p:sp>
        <p:nvSpPr>
          <p:cNvPr id="3" name="Alatunnisteen paikkamerkki 2">
            <a:extLst>
              <a:ext uri="{FF2B5EF4-FFF2-40B4-BE49-F238E27FC236}">
                <a16:creationId xmlns:a16="http://schemas.microsoft.com/office/drawing/2014/main" id="{1E8D9E44-4E9A-A6F3-45B0-43E20EDD84D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38701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Origin of the materials</a:t>
            </a: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GB" sz="1600" dirty="0"/>
              <a:t>These learning materials for industrial wood construction have been prepared in a project led by </a:t>
            </a:r>
            <a:r>
              <a:rPr lang="en-GB" sz="1600" dirty="0" err="1"/>
              <a:t>Puuinfo</a:t>
            </a:r>
            <a:r>
              <a:rPr lang="en-GB" sz="1600" dirty="0"/>
              <a:t> Oy in 2021–2022. Also involved in the project were </a:t>
            </a:r>
          </a:p>
          <a:p>
            <a:pPr marL="647700" lvl="0" indent="-355600" algn="l" rtl="0">
              <a:lnSpc>
                <a:spcPct val="115000"/>
              </a:lnSpc>
              <a:spcBef>
                <a:spcPts val="1700"/>
              </a:spcBef>
              <a:spcAft>
                <a:spcPts val="0"/>
              </a:spcAft>
              <a:buClr>
                <a:srgbClr val="272117"/>
              </a:buClr>
              <a:buSzPts val="2000"/>
              <a:buChar char="●"/>
            </a:pPr>
            <a:r>
              <a:rPr lang="en-GB" sz="1600" dirty="0" err="1"/>
              <a:t>Lappia</a:t>
            </a:r>
            <a:r>
              <a:rPr lang="en-GB" sz="1600" dirty="0"/>
              <a:t> Vocational College,</a:t>
            </a:r>
          </a:p>
          <a:p>
            <a:pPr marL="647700" lvl="0" indent="-355600" algn="l" rtl="0">
              <a:lnSpc>
                <a:spcPct val="115000"/>
              </a:lnSpc>
              <a:spcBef>
                <a:spcPts val="0"/>
              </a:spcBef>
              <a:spcAft>
                <a:spcPts val="0"/>
              </a:spcAft>
              <a:buClr>
                <a:srgbClr val="272117"/>
              </a:buClr>
              <a:buSzPts val="2000"/>
              <a:buChar char="●"/>
            </a:pPr>
            <a:r>
              <a:rPr lang="en-GB" sz="1600" dirty="0"/>
              <a:t>TTS-</a:t>
            </a:r>
            <a:r>
              <a:rPr lang="en-GB" sz="1600" dirty="0" err="1"/>
              <a:t>Työtehoseura</a:t>
            </a:r>
            <a:r>
              <a:rPr lang="en-GB" sz="1600" dirty="0"/>
              <a:t> </a:t>
            </a:r>
            <a:r>
              <a:rPr lang="en-GB" sz="1600" dirty="0" err="1"/>
              <a:t>ry</a:t>
            </a:r>
            <a:endParaRPr lang="en-GB" sz="1600" dirty="0"/>
          </a:p>
          <a:p>
            <a:pPr marL="647700" lvl="0" indent="-355600" algn="l" rtl="0">
              <a:lnSpc>
                <a:spcPct val="115000"/>
              </a:lnSpc>
              <a:spcBef>
                <a:spcPts val="0"/>
              </a:spcBef>
              <a:spcAft>
                <a:spcPts val="0"/>
              </a:spcAft>
              <a:buClr>
                <a:srgbClr val="272117"/>
              </a:buClr>
              <a:buSzPts val="2000"/>
              <a:buChar char="●"/>
            </a:pPr>
            <a:r>
              <a:rPr lang="en-GB" sz="1600" dirty="0"/>
              <a:t>South-Eastern Finland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Metropolia</a:t>
            </a:r>
            <a:r>
              <a:rPr lang="en-GB" sz="1600" dirty="0"/>
              <a:t> University of Applied Sciences,</a:t>
            </a:r>
          </a:p>
          <a:p>
            <a:pPr marL="647700" lvl="0" indent="-355600" algn="l" rtl="0">
              <a:lnSpc>
                <a:spcPct val="115000"/>
              </a:lnSpc>
              <a:spcBef>
                <a:spcPts val="0"/>
              </a:spcBef>
              <a:spcAft>
                <a:spcPts val="0"/>
              </a:spcAft>
              <a:buClr>
                <a:srgbClr val="272117"/>
              </a:buClr>
              <a:buSzPts val="2000"/>
              <a:buChar char="●"/>
            </a:pPr>
            <a:r>
              <a:rPr lang="en-GB" sz="1600" dirty="0" err="1"/>
              <a:t>Jyväskylä</a:t>
            </a:r>
            <a:r>
              <a:rPr lang="en-GB" sz="1600" dirty="0"/>
              <a:t> University of Applied Sciences,</a:t>
            </a:r>
          </a:p>
          <a:p>
            <a:pPr marL="647700" marR="0" lvl="0" indent="-355600" algn="l" rtl="0">
              <a:lnSpc>
                <a:spcPct val="115000"/>
              </a:lnSpc>
              <a:spcBef>
                <a:spcPts val="0"/>
              </a:spcBef>
              <a:spcAft>
                <a:spcPts val="0"/>
              </a:spcAft>
              <a:buClr>
                <a:srgbClr val="272117"/>
              </a:buClr>
              <a:buSzPts val="2000"/>
              <a:buChar char="●"/>
            </a:pPr>
            <a:r>
              <a:rPr lang="en-GB" sz="1600" dirty="0"/>
              <a:t>University of Tampere, and</a:t>
            </a:r>
          </a:p>
          <a:p>
            <a:pPr marL="647700" marR="0" lvl="0" indent="-355600" algn="l" rtl="0">
              <a:lnSpc>
                <a:spcPct val="115000"/>
              </a:lnSpc>
              <a:spcBef>
                <a:spcPts val="0"/>
              </a:spcBef>
              <a:spcAft>
                <a:spcPts val="0"/>
              </a:spcAft>
              <a:buClr>
                <a:srgbClr val="272117"/>
              </a:buClr>
              <a:buSzPts val="2000"/>
              <a:buChar char="●"/>
            </a:pPr>
            <a:r>
              <a:rPr lang="en-GB" sz="1600" dirty="0"/>
              <a:t>Federation of the Finnish Woodworking Industries </a:t>
            </a:r>
            <a:r>
              <a:rPr lang="en-GB" sz="1600" dirty="0" err="1"/>
              <a:t>Puutuoteteollisuus</a:t>
            </a:r>
            <a:r>
              <a:rPr lang="en-GB" sz="1600" dirty="0"/>
              <a:t> </a:t>
            </a:r>
            <a:r>
              <a:rPr lang="en-GB" sz="1600" dirty="0" err="1"/>
              <a:t>ry</a:t>
            </a:r>
            <a:endParaRPr lang="en-GB" sz="1600" dirty="0"/>
          </a:p>
          <a:p>
            <a:pPr marL="0" lvl="0" indent="0" algn="l" rtl="0">
              <a:lnSpc>
                <a:spcPct val="115000"/>
              </a:lnSpc>
              <a:spcBef>
                <a:spcPts val="1700"/>
              </a:spcBef>
              <a:spcAft>
                <a:spcPts val="0"/>
              </a:spcAft>
              <a:buNone/>
            </a:pPr>
            <a:r>
              <a:rPr lang="en-GB" sz="1600" dirty="0"/>
              <a:t>The project was funded by the Ministry of the Environment. </a:t>
            </a:r>
          </a:p>
          <a:p>
            <a:pPr marL="0" lvl="0" indent="0" algn="l" rtl="0">
              <a:spcBef>
                <a:spcPts val="4200"/>
              </a:spcBef>
              <a:spcAft>
                <a:spcPts val="0"/>
              </a:spcAft>
              <a:buClr>
                <a:schemeClr val="lt2"/>
              </a:buClr>
              <a:buSzPts val="2400"/>
              <a:buNone/>
            </a:pPr>
            <a:endParaRPr sz="16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ts val="2800"/>
              <a:buNone/>
            </a:pPr>
            <a:r>
              <a:rPr lang="en-GB" sz="2000"/>
              <a:t>The materials are intended to be used as extensively as possible in industrial wood construction education and studies.</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en-GB" sz="2000"/>
              <a:t>The original materials and any updates to them by Puuinfo will be published on the Library of Open Educational Resources website (aoe.fi) and the Puuinfo.fi website. </a:t>
            </a:r>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en-GB"/>
              <a:t>Use of the materials</a:t>
            </a:r>
          </a:p>
        </p:txBody>
      </p:sp>
      <p:sp>
        <p:nvSpPr>
          <p:cNvPr id="82" name="Google Shape;82;g12a037aa8e9_0_95"/>
          <p:cNvSpPr txBox="1">
            <a:spLocks noGrp="1"/>
          </p:cNvSpPr>
          <p:nvPr>
            <p:ph type="sldNum" idx="12"/>
          </p:nvPr>
        </p:nvSpPr>
        <p:spPr>
          <a:xfrm>
            <a:off x="11044362" y="182562"/>
            <a:ext cx="644100" cy="3819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fi-FI" sz="1400" b="0" i="0" u="none" strike="noStrike" kern="0" cap="none" spc="0" normalizeH="0" baseline="0" noProof="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lang="fi-FI" sz="1400" b="0" i="0" u="none" strike="noStrike" kern="0" cap="none" spc="0" normalizeH="0" baseline="0" noProof="0">
              <a:ln>
                <a:noFill/>
              </a:ln>
              <a:solidFill>
                <a:srgbClr val="FFFFFF"/>
              </a:solidFill>
              <a:effectLst/>
              <a:uLnTx/>
              <a:uFillTx/>
              <a:latin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489053B-BB98-6D63-F6A8-A33A1CAA0C45}"/>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Initial tasks before manufacturing</a:t>
            </a:r>
          </a:p>
        </p:txBody>
      </p:sp>
      <p:sp>
        <p:nvSpPr>
          <p:cNvPr id="5" name="Sisällön paikkamerkki 4">
            <a:extLst>
              <a:ext uri="{FF2B5EF4-FFF2-40B4-BE49-F238E27FC236}">
                <a16:creationId xmlns:a16="http://schemas.microsoft.com/office/drawing/2014/main" id="{5645F152-DEBE-C8C4-75D9-39A8C119A1CB}"/>
              </a:ext>
            </a:extLst>
          </p:cNvPr>
          <p:cNvSpPr>
            <a:spLocks noGrp="1"/>
          </p:cNvSpPr>
          <p:nvPr>
            <p:ph idx="1"/>
          </p:nvPr>
        </p:nvSpPr>
        <p:spPr/>
        <p:txBody>
          <a:bodyPr>
            <a:normAutofit fontScale="92500" lnSpcReduction="10000"/>
          </a:bodyPr>
          <a:lstStyle/>
          <a:p>
            <a:pPr>
              <a:lnSpc>
                <a:spcPct val="107000"/>
              </a:lnSpc>
              <a:spcBef>
                <a:spcPts val="0"/>
              </a:spcBef>
            </a:pPr>
            <a:r>
              <a:rPr lang="en-GB" sz="2800">
                <a:latin typeface="Calibri" panose="020F0502020204030204" pitchFamily="34" charset="0"/>
                <a:ea typeface="Times New Roman" panose="02020603050405020304" pitchFamily="18" charset="0"/>
                <a:cs typeface="Times New Roman" panose="02020603050405020304" pitchFamily="18" charset="0"/>
              </a:rPr>
              <a:t>The following information is recorded of each panel to be glued:</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project number (or site name),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date,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tree species of the timber,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lamella layers (mm),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atmospheric humidity,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ambient temperature,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start time of gluing,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time the lamellae stay open,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pressing start time,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pressing end time, and </a:t>
            </a:r>
          </a:p>
          <a:p>
            <a:pPr lvl="1">
              <a:lnSpc>
                <a:spcPct val="107000"/>
              </a:lnSpc>
              <a:spcBef>
                <a:spcPts val="0"/>
              </a:spcBef>
            </a:pPr>
            <a:r>
              <a:rPr lang="en-GB">
                <a:latin typeface="Calibri" panose="020F0502020204030204" pitchFamily="34" charset="0"/>
                <a:ea typeface="Times New Roman" panose="02020603050405020304" pitchFamily="18" charset="0"/>
                <a:cs typeface="Times New Roman" panose="02020603050405020304" pitchFamily="18" charset="0"/>
              </a:rPr>
              <a:t>the operator’s name.</a:t>
            </a:r>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20</a:t>
            </a:fld>
            <a:endParaRPr lang="fi-FI"/>
          </a:p>
        </p:txBody>
      </p:sp>
      <p:sp>
        <p:nvSpPr>
          <p:cNvPr id="2" name="Alatunnisteen paikkamerkki 1">
            <a:extLst>
              <a:ext uri="{FF2B5EF4-FFF2-40B4-BE49-F238E27FC236}">
                <a16:creationId xmlns:a16="http://schemas.microsoft.com/office/drawing/2014/main" id="{398EC041-666B-6781-9428-5AFFF3C45F6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43298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AA589DB-871B-A57A-998F-53B4DB7FFFE4}"/>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Lay-up and gluing of the panel</a:t>
            </a:r>
          </a:p>
        </p:txBody>
      </p:sp>
      <p:sp>
        <p:nvSpPr>
          <p:cNvPr id="8" name="Sisällön paikkamerkki 7">
            <a:extLst>
              <a:ext uri="{FF2B5EF4-FFF2-40B4-BE49-F238E27FC236}">
                <a16:creationId xmlns:a16="http://schemas.microsoft.com/office/drawing/2014/main" id="{A6848468-C430-7CFD-A199-056882E239E0}"/>
              </a:ext>
            </a:extLst>
          </p:cNvPr>
          <p:cNvSpPr>
            <a:spLocks noGrp="1"/>
          </p:cNvSpPr>
          <p:nvPr>
            <p:ph idx="1"/>
          </p:nvPr>
        </p:nvSpPr>
        <p:spPr>
          <a:xfrm>
            <a:off x="838200" y="1825625"/>
            <a:ext cx="6697006" cy="4351338"/>
          </a:xfrm>
        </p:spPr>
        <p:txBody>
          <a:bodyPr>
            <a:normAutofit lnSpcReduction="1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gluing of the panel begins with entering the layer thicknesses, width and length of the panel to be glued in the control panel of the machine.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glue is spread by an automated glue applicator.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applicator stays in place, while the press table moves into the press according to the length entered in the control unit.</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21</a:t>
            </a:fld>
            <a:endParaRPr lang="fi-FI"/>
          </a:p>
        </p:txBody>
      </p:sp>
      <p:pic>
        <p:nvPicPr>
          <p:cNvPr id="6" name="Kuva 5"/>
          <p:cNvPicPr/>
          <p:nvPr/>
        </p:nvPicPr>
        <p:blipFill>
          <a:blip r:embed="rId2" cstate="print">
            <a:extLst>
              <a:ext uri="{28A0092B-C50C-407E-A947-70E740481C1C}">
                <a14:useLocalDpi xmlns:a14="http://schemas.microsoft.com/office/drawing/2010/main" val="0"/>
              </a:ext>
            </a:extLst>
          </a:blip>
          <a:stretch>
            <a:fillRect/>
          </a:stretch>
        </p:blipFill>
        <p:spPr>
          <a:xfrm>
            <a:off x="7910077" y="2085853"/>
            <a:ext cx="3856179" cy="3235543"/>
          </a:xfrm>
          <a:prstGeom prst="rect">
            <a:avLst/>
          </a:prstGeom>
        </p:spPr>
      </p:pic>
      <p:sp>
        <p:nvSpPr>
          <p:cNvPr id="2" name="Suorakulmio 1"/>
          <p:cNvSpPr/>
          <p:nvPr/>
        </p:nvSpPr>
        <p:spPr>
          <a:xfrm>
            <a:off x="7910077" y="5497224"/>
            <a:ext cx="1447960" cy="369332"/>
          </a:xfrm>
          <a:prstGeom prst="rect">
            <a:avLst/>
          </a:prstGeom>
        </p:spPr>
        <p:txBody>
          <a:bodyPr wrap="none">
            <a:spAutoFit/>
          </a:bodyPr>
          <a:lstStyle/>
          <a:p>
            <a:r>
              <a:rPr lang="en-GB">
                <a:latin typeface="Calibri" panose="020F0502020204030204" pitchFamily="34" charset="0"/>
                <a:ea typeface="Times New Roman" panose="02020603050405020304" pitchFamily="18" charset="0"/>
                <a:cs typeface="Calibri" panose="020F0502020204030204" pitchFamily="34" charset="0"/>
              </a:rPr>
              <a:t>Glue application</a:t>
            </a:r>
          </a:p>
        </p:txBody>
      </p:sp>
      <p:sp>
        <p:nvSpPr>
          <p:cNvPr id="4" name="Alatunnisteen paikkamerkki 3">
            <a:extLst>
              <a:ext uri="{FF2B5EF4-FFF2-40B4-BE49-F238E27FC236}">
                <a16:creationId xmlns:a16="http://schemas.microsoft.com/office/drawing/2014/main" id="{308B1D15-934A-D014-A263-82D63F3F46A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716825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EB86F6-8088-7CB5-F910-DF6EBC3628BF}"/>
              </a:ext>
            </a:extLst>
          </p:cNvPr>
          <p:cNvSpPr>
            <a:spLocks noGrp="1"/>
          </p:cNvSpPr>
          <p:nvPr>
            <p:ph type="title"/>
          </p:nvPr>
        </p:nvSpPr>
        <p:spPr/>
        <p:txBody>
          <a:bodyPr/>
          <a:lstStyle/>
          <a:p>
            <a:r>
              <a:rPr lang="en-GB"/>
              <a:t>Pressing</a:t>
            </a:r>
          </a:p>
        </p:txBody>
      </p:sp>
      <p:sp>
        <p:nvSpPr>
          <p:cNvPr id="4" name="Sisällön paikkamerkki 3">
            <a:extLst>
              <a:ext uri="{FF2B5EF4-FFF2-40B4-BE49-F238E27FC236}">
                <a16:creationId xmlns:a16="http://schemas.microsoft.com/office/drawing/2014/main" id="{E9BFEB4B-C74F-3FF1-7F57-52D127BD0174}"/>
              </a:ext>
            </a:extLst>
          </p:cNvPr>
          <p:cNvSpPr>
            <a:spLocks noGrp="1"/>
          </p:cNvSpPr>
          <p:nvPr>
            <p:ph idx="1"/>
          </p:nvPr>
        </p:nvSpPr>
        <p:spPr>
          <a:xfrm>
            <a:off x="838200" y="1825625"/>
            <a:ext cx="5810107" cy="4351338"/>
          </a:xfrm>
        </p:spPr>
        <p:txBody>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As the glue application begins, the press performs a preliminary positioning using its top cylinders.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When the table has stopped, the top cylinders start descending electrically towards the surface to be pressed, and the longitudinal press starts moving.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22</a:t>
            </a:fld>
            <a:endParaRPr lang="fi-FI"/>
          </a:p>
        </p:txBody>
      </p:sp>
      <p:pic>
        <p:nvPicPr>
          <p:cNvPr id="8" name="Kuva 7"/>
          <p:cNvPicPr/>
          <p:nvPr/>
        </p:nvPicPr>
        <p:blipFill>
          <a:blip r:embed="rId2">
            <a:extLst>
              <a:ext uri="{28A0092B-C50C-407E-A947-70E740481C1C}">
                <a14:useLocalDpi xmlns:a14="http://schemas.microsoft.com/office/drawing/2010/main" val="0"/>
              </a:ext>
            </a:extLst>
          </a:blip>
          <a:srcRect/>
          <a:stretch>
            <a:fillRect/>
          </a:stretch>
        </p:blipFill>
        <p:spPr bwMode="auto">
          <a:xfrm>
            <a:off x="6835806" y="766719"/>
            <a:ext cx="4852611" cy="3036492"/>
          </a:xfrm>
          <a:prstGeom prst="rect">
            <a:avLst/>
          </a:prstGeom>
          <a:noFill/>
        </p:spPr>
      </p:pic>
      <p:pic>
        <p:nvPicPr>
          <p:cNvPr id="6" name="Kuva 5">
            <a:extLst>
              <a:ext uri="{FF2B5EF4-FFF2-40B4-BE49-F238E27FC236}">
                <a16:creationId xmlns:a16="http://schemas.microsoft.com/office/drawing/2014/main" id="{D1B88502-E57D-4971-8A52-DBC96C983C0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471718" y="3850954"/>
            <a:ext cx="3216699" cy="2380682"/>
          </a:xfrm>
          <a:prstGeom prst="rect">
            <a:avLst/>
          </a:prstGeom>
        </p:spPr>
      </p:pic>
      <p:sp>
        <p:nvSpPr>
          <p:cNvPr id="3" name="Alatunnisteen paikkamerkki 2">
            <a:extLst>
              <a:ext uri="{FF2B5EF4-FFF2-40B4-BE49-F238E27FC236}">
                <a16:creationId xmlns:a16="http://schemas.microsoft.com/office/drawing/2014/main" id="{B9AF0AF0-D3EB-C6C6-FAEF-B6E771666C2E}"/>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858072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276BEE-8BD6-AD7E-F93B-B0E3759FAACE}"/>
              </a:ext>
            </a:extLst>
          </p:cNvPr>
          <p:cNvSpPr>
            <a:spLocks noGrp="1"/>
          </p:cNvSpPr>
          <p:nvPr>
            <p:ph type="title"/>
          </p:nvPr>
        </p:nvSpPr>
        <p:spPr/>
        <p:txBody>
          <a:bodyPr/>
          <a:lstStyle/>
          <a:p>
            <a:r>
              <a:rPr lang="en-GB"/>
              <a:t>Pressing</a:t>
            </a:r>
          </a:p>
        </p:txBody>
      </p:sp>
      <p:sp>
        <p:nvSpPr>
          <p:cNvPr id="4" name="Sisällön paikkamerkki 3">
            <a:extLst>
              <a:ext uri="{FF2B5EF4-FFF2-40B4-BE49-F238E27FC236}">
                <a16:creationId xmlns:a16="http://schemas.microsoft.com/office/drawing/2014/main" id="{45AC03DF-0D06-0AA8-D554-1025117E8354}"/>
              </a:ext>
            </a:extLst>
          </p:cNvPr>
          <p:cNvSpPr>
            <a:spLocks noGrp="1"/>
          </p:cNvSpPr>
          <p:nvPr>
            <p:ph idx="1"/>
          </p:nvPr>
        </p:nvSpPr>
        <p:spPr>
          <a:xfrm>
            <a:off x="838200" y="1825625"/>
            <a:ext cx="5053836" cy="4351338"/>
          </a:xfrm>
        </p:spPr>
        <p:txBody>
          <a:bodyPr>
            <a:normAutofit fontScale="775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When the specified pressing time has been reached, the press opens automatically, and the piece to be pressed moves out of it.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manufactured panels are taken to the warehouse to wait for machining.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Before machining, the glue on the compressed panel must be allowed to dry for at least 10 hours.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After this, the piece can be machined, and test pieces can be subjected to test compression to test the glued bond.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23</a:t>
            </a:fld>
            <a:endParaRPr lang="fi-FI"/>
          </a:p>
        </p:txBody>
      </p:sp>
      <p:pic>
        <p:nvPicPr>
          <p:cNvPr id="6" name="Picture 2" descr="C:\Users\myliniem\AppData\Local\Microsoft\Windows\Temporary Internet Files\Content.Outlook\3SFE543V\WP_000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3825" y="1712276"/>
            <a:ext cx="6019596" cy="2922996"/>
          </a:xfrm>
          <a:prstGeom prst="rect">
            <a:avLst/>
          </a:prstGeom>
          <a:noFill/>
          <a:extLst>
            <a:ext uri="{909E8E84-426E-40DD-AFC4-6F175D3DCCD1}">
              <a14:hiddenFill xmlns:a14="http://schemas.microsoft.com/office/drawing/2010/main">
                <a:solidFill>
                  <a:srgbClr val="FFFFFF"/>
                </a:solidFill>
              </a14:hiddenFill>
            </a:ext>
          </a:extLst>
        </p:spPr>
      </p:pic>
      <p:sp>
        <p:nvSpPr>
          <p:cNvPr id="3" name="Alatunnisteen paikkamerkki 2">
            <a:extLst>
              <a:ext uri="{FF2B5EF4-FFF2-40B4-BE49-F238E27FC236}">
                <a16:creationId xmlns:a16="http://schemas.microsoft.com/office/drawing/2014/main" id="{98AEE3EB-A84E-C354-184A-088560978C8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66388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a:t>Machining CLT panels</a:t>
            </a:r>
          </a:p>
        </p:txBody>
      </p:sp>
    </p:spTree>
    <p:extLst>
      <p:ext uri="{BB962C8B-B14F-4D97-AF65-F5344CB8AC3E}">
        <p14:creationId xmlns:p14="http://schemas.microsoft.com/office/powerpoint/2010/main" val="3165592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1C218049-8958-FDFC-F591-D035354E40AB}"/>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Machining CLT panels </a:t>
            </a:r>
          </a:p>
        </p:txBody>
      </p:sp>
      <p:sp>
        <p:nvSpPr>
          <p:cNvPr id="6" name="Sisällön paikkamerkki 5">
            <a:extLst>
              <a:ext uri="{FF2B5EF4-FFF2-40B4-BE49-F238E27FC236}">
                <a16:creationId xmlns:a16="http://schemas.microsoft.com/office/drawing/2014/main" id="{68154070-855A-9BB2-DD1E-6C8B2E79BF46}"/>
              </a:ext>
            </a:extLst>
          </p:cNvPr>
          <p:cNvSpPr>
            <a:spLocks noGrp="1"/>
          </p:cNvSpPr>
          <p:nvPr>
            <p:ph idx="1"/>
          </p:nvPr>
        </p:nvSpPr>
        <p:spPr>
          <a:xfrm>
            <a:off x="838200" y="1825625"/>
            <a:ext cx="6442624" cy="4351338"/>
          </a:xfrm>
        </p:spPr>
        <p:txBody>
          <a:bodyPr>
            <a:normAutofit fontScale="77500" lnSpcReduction="20000"/>
          </a:bodyPr>
          <a:lstStyle/>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panels are machined at a CNC centre in accordance with a 3D model produced by a designer.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3D model is imported into the integrated CAD or CAM software, which the machining designer uses to select the blades, speeds, and machining directions used for the piece.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size of the piece, toolpath locations, surface quality of the panel and the strength, length, and width of the panel must be taken into account.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In addition, the machining order of the workpiece, the selection of blades, the cutting direction of the blade, and the machining speed must be considered.</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25</a:t>
            </a:fld>
            <a:endParaRPr lang="fi-FI"/>
          </a:p>
        </p:txBody>
      </p:sp>
      <p:sp>
        <p:nvSpPr>
          <p:cNvPr id="4" name="Suorakulmio 3"/>
          <p:cNvSpPr/>
          <p:nvPr/>
        </p:nvSpPr>
        <p:spPr>
          <a:xfrm>
            <a:off x="0" y="1071539"/>
            <a:ext cx="7225393" cy="673389"/>
          </a:xfrm>
          <a:prstGeom prst="rect">
            <a:avLst/>
          </a:prstGeom>
        </p:spPr>
        <p:txBody>
          <a:bodyPr wrap="square">
            <a:spAutoFit/>
          </a:bodyPr>
          <a:lstStyle/>
          <a:p>
            <a:pPr marL="226695">
              <a:lnSpc>
                <a:spcPct val="107000"/>
              </a:lnSpc>
              <a:spcAft>
                <a:spcPts val="600"/>
              </a:spcAft>
            </a:pPr>
            <a:br>
              <a:rPr lang="en-GB" sz="2000">
                <a:latin typeface="Calibri" panose="020F0502020204030204" pitchFamily="34" charset="0"/>
                <a:ea typeface="Times New Roman" panose="02020603050405020304" pitchFamily="18" charset="0"/>
                <a:cs typeface="Times New Roman" panose="02020603050405020304" pitchFamily="18" charset="0"/>
              </a:rPr>
            </a:br>
            <a:endParaRPr lang="en-GB" sz="200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75050" y="1071538"/>
            <a:ext cx="3528498" cy="1955747"/>
          </a:xfrm>
          <a:prstGeom prst="rect">
            <a:avLst/>
          </a:prstGeom>
        </p:spPr>
      </p:pic>
      <p:pic>
        <p:nvPicPr>
          <p:cNvPr id="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635" y="3429000"/>
            <a:ext cx="2691913" cy="2089695"/>
          </a:xfrm>
          <a:prstGeom prst="rect">
            <a:avLst/>
          </a:prstGeom>
        </p:spPr>
      </p:pic>
      <p:sp>
        <p:nvSpPr>
          <p:cNvPr id="2" name="Alatunnisteen paikkamerkki 1">
            <a:extLst>
              <a:ext uri="{FF2B5EF4-FFF2-40B4-BE49-F238E27FC236}">
                <a16:creationId xmlns:a16="http://schemas.microsoft.com/office/drawing/2014/main" id="{95205550-A763-22E9-85D1-2666B688937C}"/>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761159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22F101D-3B4F-B905-983D-4DEBCCC17BD6}"/>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Machining CLT panels </a:t>
            </a:r>
          </a:p>
        </p:txBody>
      </p:sp>
      <p:sp>
        <p:nvSpPr>
          <p:cNvPr id="8" name="Sisällön paikkamerkki 7">
            <a:extLst>
              <a:ext uri="{FF2B5EF4-FFF2-40B4-BE49-F238E27FC236}">
                <a16:creationId xmlns:a16="http://schemas.microsoft.com/office/drawing/2014/main" id="{B2E39D5D-0A43-EBCF-3274-3A65B57E1133}"/>
              </a:ext>
            </a:extLst>
          </p:cNvPr>
          <p:cNvSpPr>
            <a:spLocks noGrp="1"/>
          </p:cNvSpPr>
          <p:nvPr>
            <p:ph idx="1"/>
          </p:nvPr>
        </p:nvSpPr>
        <p:spPr>
          <a:xfrm>
            <a:off x="838200" y="1825625"/>
            <a:ext cx="7157644" cy="4351338"/>
          </a:xfrm>
        </p:spPr>
        <p:txBody>
          <a:bodyPr>
            <a:normAutofit fontScale="925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large rip blades or crosscutting blades (up to 1,020 mm in diameter) used for machining CLT panels have been specifically developed for this purpose.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rotation speed of the blade may not exceed 1,500 rpm.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Cutting through CLT panels is very demanding on the blade.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 blade of this size has a machining depth of approximately 400 mm.</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26</a:t>
            </a:fld>
            <a:endParaRPr lang="fi-FI"/>
          </a:p>
        </p:txBody>
      </p:sp>
      <p:sp>
        <p:nvSpPr>
          <p:cNvPr id="4" name="Suorakulmio 3"/>
          <p:cNvSpPr/>
          <p:nvPr/>
        </p:nvSpPr>
        <p:spPr>
          <a:xfrm>
            <a:off x="0" y="1071539"/>
            <a:ext cx="5102679" cy="673389"/>
          </a:xfrm>
          <a:prstGeom prst="rect">
            <a:avLst/>
          </a:prstGeom>
        </p:spPr>
        <p:txBody>
          <a:bodyPr wrap="square">
            <a:spAutoFit/>
          </a:bodyPr>
          <a:lstStyle/>
          <a:p>
            <a:pPr marL="226695">
              <a:lnSpc>
                <a:spcPct val="107000"/>
              </a:lnSpc>
              <a:spcAft>
                <a:spcPts val="600"/>
              </a:spcAft>
            </a:pPr>
            <a:br>
              <a:rPr lang="en-GB" sz="2000">
                <a:latin typeface="Calibri" panose="020F0502020204030204" pitchFamily="34" charset="0"/>
                <a:ea typeface="Times New Roman" panose="02020603050405020304" pitchFamily="18" charset="0"/>
                <a:cs typeface="Times New Roman" panose="02020603050405020304" pitchFamily="18" charset="0"/>
              </a:rPr>
            </a:br>
            <a:endParaRPr lang="en-GB" sz="200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29"/>
          <p:cNvPicPr>
            <a:picLocks noChangeAspect="1"/>
          </p:cNvPicPr>
          <p:nvPr/>
        </p:nvPicPr>
        <p:blipFill rotWithShape="1">
          <a:blip r:embed="rId2" cstate="email">
            <a:extLst>
              <a:ext uri="{28A0092B-C50C-407E-A947-70E740481C1C}">
                <a14:useLocalDpi xmlns:a14="http://schemas.microsoft.com/office/drawing/2010/main"/>
              </a:ext>
            </a:extLst>
          </a:blip>
          <a:srcRect b="55006"/>
          <a:stretch/>
        </p:blipFill>
        <p:spPr>
          <a:xfrm>
            <a:off x="8330202" y="2027191"/>
            <a:ext cx="2112444" cy="1267292"/>
          </a:xfrm>
          <a:prstGeom prst="rect">
            <a:avLst/>
          </a:prstGeom>
        </p:spPr>
      </p:pic>
      <p:pic>
        <p:nvPicPr>
          <p:cNvPr id="6" name="Picture 1"/>
          <p:cNvPicPr>
            <a:picLocks noChangeAspect="1"/>
          </p:cNvPicPr>
          <p:nvPr/>
        </p:nvPicPr>
        <p:blipFill>
          <a:blip r:embed="rId3"/>
          <a:stretch>
            <a:fillRect/>
          </a:stretch>
        </p:blipFill>
        <p:spPr>
          <a:xfrm>
            <a:off x="8330202" y="4054558"/>
            <a:ext cx="3566336" cy="1777893"/>
          </a:xfrm>
          <a:prstGeom prst="rect">
            <a:avLst/>
          </a:prstGeom>
        </p:spPr>
      </p:pic>
      <p:sp>
        <p:nvSpPr>
          <p:cNvPr id="2" name="Alatunnisteen paikkamerkki 1">
            <a:extLst>
              <a:ext uri="{FF2B5EF4-FFF2-40B4-BE49-F238E27FC236}">
                <a16:creationId xmlns:a16="http://schemas.microsoft.com/office/drawing/2014/main" id="{15B0016A-B922-EAF1-9B8D-DB9B236C9B50}"/>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238474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22F101D-3B4F-B905-983D-4DEBCCC17BD6}"/>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Machining CLT panels </a:t>
            </a:r>
          </a:p>
        </p:txBody>
      </p:sp>
      <p:sp>
        <p:nvSpPr>
          <p:cNvPr id="8" name="Sisällön paikkamerkki 7">
            <a:extLst>
              <a:ext uri="{FF2B5EF4-FFF2-40B4-BE49-F238E27FC236}">
                <a16:creationId xmlns:a16="http://schemas.microsoft.com/office/drawing/2014/main" id="{B2E39D5D-0A43-EBCF-3274-3A65B57E1133}"/>
              </a:ext>
            </a:extLst>
          </p:cNvPr>
          <p:cNvSpPr>
            <a:spLocks noGrp="1"/>
          </p:cNvSpPr>
          <p:nvPr>
            <p:ph idx="1"/>
          </p:nvPr>
        </p:nvSpPr>
        <p:spPr>
          <a:xfrm>
            <a:off x="838200" y="1825625"/>
            <a:ext cx="7157644" cy="4351338"/>
          </a:xfrm>
        </p:spPr>
        <p:txBody>
          <a:bodyPr>
            <a:normAutofit fontScale="775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machining of panel billets has also revealed the problems of large circular saw blades: as the blade blunts, it can start to turn in relation to the cutting line, which means that even inclined cuts can easily become curved in relation to the cutting line.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Blades with a smaller diameter provide better cutting precision for the panels.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Blades with a diameter of 800 mm can achieve a machining depth of 250 mm, which is enough for most CLT panels.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Even a machining depth of 150 mm is sufficient, enabled by a blade 600 mm in diameter.</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27</a:t>
            </a:fld>
            <a:endParaRPr lang="fi-FI"/>
          </a:p>
        </p:txBody>
      </p:sp>
      <p:sp>
        <p:nvSpPr>
          <p:cNvPr id="4" name="Suorakulmio 3"/>
          <p:cNvSpPr/>
          <p:nvPr/>
        </p:nvSpPr>
        <p:spPr>
          <a:xfrm>
            <a:off x="0" y="1071539"/>
            <a:ext cx="5102679" cy="673389"/>
          </a:xfrm>
          <a:prstGeom prst="rect">
            <a:avLst/>
          </a:prstGeom>
        </p:spPr>
        <p:txBody>
          <a:bodyPr wrap="square">
            <a:spAutoFit/>
          </a:bodyPr>
          <a:lstStyle/>
          <a:p>
            <a:pPr marL="226695">
              <a:lnSpc>
                <a:spcPct val="107000"/>
              </a:lnSpc>
              <a:spcAft>
                <a:spcPts val="600"/>
              </a:spcAft>
            </a:pPr>
            <a:br>
              <a:rPr lang="en-GB" sz="2000">
                <a:latin typeface="Calibri" panose="020F0502020204030204" pitchFamily="34" charset="0"/>
                <a:ea typeface="Times New Roman" panose="02020603050405020304" pitchFamily="18" charset="0"/>
                <a:cs typeface="Times New Roman" panose="02020603050405020304" pitchFamily="18" charset="0"/>
              </a:rPr>
            </a:br>
            <a:endParaRPr lang="en-GB" sz="200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Kuva 8">
            <a:extLst>
              <a:ext uri="{FF2B5EF4-FFF2-40B4-BE49-F238E27FC236}">
                <a16:creationId xmlns:a16="http://schemas.microsoft.com/office/drawing/2014/main" id="{B9885B40-381B-2F8D-E673-CE79DD19619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67941" y="3336578"/>
            <a:ext cx="3107806" cy="2628412"/>
          </a:xfrm>
          <a:prstGeom prst="rect">
            <a:avLst/>
          </a:prstGeom>
          <a:noFill/>
        </p:spPr>
      </p:pic>
      <p:sp>
        <p:nvSpPr>
          <p:cNvPr id="2" name="Alatunnisteen paikkamerkki 1">
            <a:extLst>
              <a:ext uri="{FF2B5EF4-FFF2-40B4-BE49-F238E27FC236}">
                <a16:creationId xmlns:a16="http://schemas.microsoft.com/office/drawing/2014/main" id="{6ECB3CFD-2291-C8FA-94B3-91CAE9B8898B}"/>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166705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22F101D-3B4F-B905-983D-4DEBCCC17BD6}"/>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Machining CLT panels </a:t>
            </a:r>
          </a:p>
        </p:txBody>
      </p:sp>
      <p:sp>
        <p:nvSpPr>
          <p:cNvPr id="8" name="Sisällön paikkamerkki 7">
            <a:extLst>
              <a:ext uri="{FF2B5EF4-FFF2-40B4-BE49-F238E27FC236}">
                <a16:creationId xmlns:a16="http://schemas.microsoft.com/office/drawing/2014/main" id="{B2E39D5D-0A43-EBCF-3274-3A65B57E1133}"/>
              </a:ext>
            </a:extLst>
          </p:cNvPr>
          <p:cNvSpPr>
            <a:spLocks noGrp="1"/>
          </p:cNvSpPr>
          <p:nvPr>
            <p:ph sz="half" idx="1"/>
          </p:nvPr>
        </p:nvSpPr>
        <p:spPr/>
        <p:txBody>
          <a:bodyPr>
            <a:normAutofit fontScale="700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machining designer selects suitable parts of the panel for taking test pieces for the shearing test of the glued joint.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Before the actual machining, each machine used in the machining programme is simulated to avoid accidents.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 machined and marked CLT unit whose dimensions have been checked is taken to the warehouse to wait for the results of glued joint shear tests.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unit is then packaged and the package is labelled as set out in the order.</a:t>
            </a:r>
          </a:p>
        </p:txBody>
      </p:sp>
      <p:sp>
        <p:nvSpPr>
          <p:cNvPr id="2" name="Sisällön paikkamerkki 1">
            <a:extLst>
              <a:ext uri="{FF2B5EF4-FFF2-40B4-BE49-F238E27FC236}">
                <a16:creationId xmlns:a16="http://schemas.microsoft.com/office/drawing/2014/main" id="{A1604E1B-1384-4FE0-D903-6AF19E8B3134}"/>
              </a:ext>
            </a:extLst>
          </p:cNvPr>
          <p:cNvSpPr>
            <a:spLocks noGrp="1"/>
          </p:cNvSpPr>
          <p:nvPr>
            <p:ph sz="half" idx="2"/>
          </p:nvPr>
        </p:nvSpPr>
        <p:spPr/>
        <p:txBody>
          <a:bodyPr>
            <a:normAutofit/>
          </a:bodyPr>
          <a:lstStyle/>
          <a:p>
            <a:pPr marL="226695">
              <a:lnSpc>
                <a:spcPct val="107000"/>
              </a:lnSpc>
              <a:spcBef>
                <a:spcPts val="0"/>
              </a:spcBef>
              <a:spcAft>
                <a:spcPts val="600"/>
              </a:spcAft>
            </a:pPr>
            <a:r>
              <a:rPr lang="en-GB" sz="2000">
                <a:latin typeface="Calibri" panose="020F0502020204030204" pitchFamily="34" charset="0"/>
                <a:ea typeface="Times New Roman" panose="02020603050405020304" pitchFamily="18" charset="0"/>
                <a:cs typeface="Times New Roman" panose="02020603050405020304" pitchFamily="18" charset="0"/>
              </a:rPr>
              <a:t>The following information on CNC machining is recorded in a table: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project number,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date,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blades used for machining,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dimensions of the panel to be machined,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panel type,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start time of machining,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machining time, </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test pieces taken from the glued joint, and</a:t>
            </a:r>
          </a:p>
          <a:p>
            <a:pPr marL="569595" indent="-342900">
              <a:lnSpc>
                <a:spcPct val="107000"/>
              </a:lnSpc>
              <a:spcBef>
                <a:spcPts val="0"/>
              </a:spcBef>
              <a:spcAft>
                <a:spcPts val="600"/>
              </a:spcAft>
              <a:buFont typeface="Arial" panose="020B0604020202020204" pitchFamily="34" charset="0"/>
              <a:buChar char="•"/>
            </a:pPr>
            <a:r>
              <a:rPr lang="en-GB" sz="2000">
                <a:latin typeface="Calibri" panose="020F0502020204030204" pitchFamily="34" charset="0"/>
                <a:ea typeface="Times New Roman" panose="02020603050405020304" pitchFamily="18" charset="0"/>
                <a:cs typeface="Times New Roman" panose="02020603050405020304" pitchFamily="18" charset="0"/>
              </a:rPr>
              <a:t>the operator.</a:t>
            </a:r>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28</a:t>
            </a:fld>
            <a:endParaRPr lang="fi-FI"/>
          </a:p>
        </p:txBody>
      </p:sp>
      <p:sp>
        <p:nvSpPr>
          <p:cNvPr id="4" name="Suorakulmio 3"/>
          <p:cNvSpPr/>
          <p:nvPr/>
        </p:nvSpPr>
        <p:spPr>
          <a:xfrm>
            <a:off x="0" y="1071539"/>
            <a:ext cx="5102679" cy="673389"/>
          </a:xfrm>
          <a:prstGeom prst="rect">
            <a:avLst/>
          </a:prstGeom>
        </p:spPr>
        <p:txBody>
          <a:bodyPr wrap="square">
            <a:spAutoFit/>
          </a:bodyPr>
          <a:lstStyle/>
          <a:p>
            <a:pPr marL="226695">
              <a:lnSpc>
                <a:spcPct val="107000"/>
              </a:lnSpc>
              <a:spcAft>
                <a:spcPts val="600"/>
              </a:spcAft>
            </a:pPr>
            <a:br>
              <a:rPr lang="en-GB" sz="2000">
                <a:latin typeface="Calibri" panose="020F0502020204030204" pitchFamily="34" charset="0"/>
                <a:ea typeface="Times New Roman" panose="02020603050405020304" pitchFamily="18" charset="0"/>
                <a:cs typeface="Times New Roman" panose="02020603050405020304" pitchFamily="18" charset="0"/>
              </a:rPr>
            </a:br>
            <a:endParaRPr lang="en-GB" sz="200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Alatunnisteen paikkamerkki 4">
            <a:extLst>
              <a:ext uri="{FF2B5EF4-FFF2-40B4-BE49-F238E27FC236}">
                <a16:creationId xmlns:a16="http://schemas.microsoft.com/office/drawing/2014/main" id="{0DC7B7B2-9E29-D12D-3B1A-660EBB3BF0C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83291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3FEB3DB-97F5-24E3-CD18-D66376D4391D}"/>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CLT panel finishing </a:t>
            </a:r>
          </a:p>
        </p:txBody>
      </p:sp>
      <p:sp>
        <p:nvSpPr>
          <p:cNvPr id="6" name="Sisällön paikkamerkki 5">
            <a:extLst>
              <a:ext uri="{FF2B5EF4-FFF2-40B4-BE49-F238E27FC236}">
                <a16:creationId xmlns:a16="http://schemas.microsoft.com/office/drawing/2014/main" id="{8E76DD64-0F3A-7971-0253-8AAE1EDA4026}"/>
              </a:ext>
            </a:extLst>
          </p:cNvPr>
          <p:cNvSpPr>
            <a:spLocks noGrp="1"/>
          </p:cNvSpPr>
          <p:nvPr>
            <p:ph idx="1"/>
          </p:nvPr>
        </p:nvSpPr>
        <p:spPr>
          <a:xfrm>
            <a:off x="838200" y="1825625"/>
            <a:ext cx="6098865" cy="4351338"/>
          </a:xfrm>
        </p:spPr>
        <p:txBody>
          <a:bodyPr>
            <a:normAutofit fontScale="92500" lnSpcReduction="10000"/>
          </a:bodyPr>
          <a:lstStyle/>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panel must be sanded if the lamella surfaces will be visible, as some glue used for the panel billet ends up on the panel surface during pressing.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 glue stain on the panel surface is usually caused by the pressure. </a:t>
            </a:r>
          </a:p>
          <a:p>
            <a:pPr marL="226695">
              <a:lnSpc>
                <a:spcPct val="107000"/>
              </a:lnSpc>
              <a:spcBef>
                <a:spcPts val="600"/>
              </a:spcBef>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Glue may appear on the panel surface because of many factors, including a crack in a knot, or a dry ring around a knot whose edges are loose.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29</a:t>
            </a:fld>
            <a:endParaRPr lang="fi-FI"/>
          </a:p>
        </p:txBody>
      </p:sp>
      <p:pic>
        <p:nvPicPr>
          <p:cNvPr id="5" name="Picture 2" descr="C:\Users\myliniem\AppData\Local\Microsoft\Windows\Temporary Internet Files\Content.Outlook\3SFE543V\WP_000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2970" y="3198311"/>
            <a:ext cx="4873579" cy="2366513"/>
          </a:xfrm>
          <a:prstGeom prst="rect">
            <a:avLst/>
          </a:prstGeom>
          <a:noFill/>
          <a:extLst>
            <a:ext uri="{909E8E84-426E-40DD-AFC4-6F175D3DCCD1}">
              <a14:hiddenFill xmlns:a14="http://schemas.microsoft.com/office/drawing/2010/main">
                <a:solidFill>
                  <a:srgbClr val="FFFFFF"/>
                </a:solidFill>
              </a14:hiddenFill>
            </a:ext>
          </a:extLst>
        </p:spPr>
      </p:pic>
      <p:sp>
        <p:nvSpPr>
          <p:cNvPr id="2" name="Alatunnisteen paikkamerkki 1">
            <a:extLst>
              <a:ext uri="{FF2B5EF4-FFF2-40B4-BE49-F238E27FC236}">
                <a16:creationId xmlns:a16="http://schemas.microsoft.com/office/drawing/2014/main" id="{AA4E0E77-BEFF-DF16-F831-84D4CA7964B6}"/>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919092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4"/>
          <p:cNvPicPr preferRelativeResize="0"/>
          <p:nvPr/>
        </p:nvPicPr>
        <p:blipFill rotWithShape="1">
          <a:blip r:embed="rId3">
            <a:alphaModFix/>
          </a:blip>
          <a:srcRect/>
          <a:stretch/>
        </p:blipFill>
        <p:spPr>
          <a:xfrm>
            <a:off x="325289" y="327216"/>
            <a:ext cx="11541422" cy="5717029"/>
          </a:xfrm>
          <a:prstGeom prst="rect">
            <a:avLst/>
          </a:prstGeom>
          <a:noFill/>
          <a:ln>
            <a:noFill/>
          </a:ln>
        </p:spPr>
      </p:pic>
      <p:sp>
        <p:nvSpPr>
          <p:cNvPr id="243" name="Google Shape;243;p24"/>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en-GB"/>
              <a:t>Manufacture of CLT panels</a:t>
            </a:r>
          </a:p>
        </p:txBody>
      </p:sp>
      <p:sp>
        <p:nvSpPr>
          <p:cNvPr id="244" name="Google Shape;244;p24"/>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13FEB3DB-97F5-24E3-CD18-D66376D4391D}"/>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rPr>
              <a:t>CLT panel finishing </a:t>
            </a:r>
          </a:p>
        </p:txBody>
      </p:sp>
      <p:sp>
        <p:nvSpPr>
          <p:cNvPr id="6" name="Sisällön paikkamerkki 5">
            <a:extLst>
              <a:ext uri="{FF2B5EF4-FFF2-40B4-BE49-F238E27FC236}">
                <a16:creationId xmlns:a16="http://schemas.microsoft.com/office/drawing/2014/main" id="{8E76DD64-0F3A-7971-0253-8AAE1EDA4026}"/>
              </a:ext>
            </a:extLst>
          </p:cNvPr>
          <p:cNvSpPr>
            <a:spLocks noGrp="1"/>
          </p:cNvSpPr>
          <p:nvPr>
            <p:ph idx="1"/>
          </p:nvPr>
        </p:nvSpPr>
        <p:spPr>
          <a:xfrm>
            <a:off x="838200" y="1825625"/>
            <a:ext cx="7013265" cy="4351338"/>
          </a:xfrm>
        </p:spPr>
        <p:txBody>
          <a:bodyPr>
            <a:normAutofit fontScale="850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A membrane of glue on the panel surface prevents the timber from absorbing surface treatment substances.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Especially translucent surface treatments are a major challenge.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If the wood surface is intended to be visible and there is a glue stain on the panel surface, the surface first becomes blotchy when treated, and later UV light will turn the glue a yellowish colour.</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This means that later on, the glue will be seen through the surface treatment as a yellowish blotch.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30</a:t>
            </a:fld>
            <a:endParaRPr lang="fi-FI"/>
          </a:p>
        </p:txBody>
      </p:sp>
      <p:grpSp>
        <p:nvGrpSpPr>
          <p:cNvPr id="8" name="Ryhmä 7">
            <a:extLst>
              <a:ext uri="{FF2B5EF4-FFF2-40B4-BE49-F238E27FC236}">
                <a16:creationId xmlns:a16="http://schemas.microsoft.com/office/drawing/2014/main" id="{D8ABDBD2-D6B0-1EE3-1E66-268AB9C70136}"/>
              </a:ext>
            </a:extLst>
          </p:cNvPr>
          <p:cNvGrpSpPr/>
          <p:nvPr/>
        </p:nvGrpSpPr>
        <p:grpSpPr>
          <a:xfrm>
            <a:off x="8532339" y="971693"/>
            <a:ext cx="2834050" cy="5132907"/>
            <a:chOff x="7762650" y="373552"/>
            <a:chExt cx="2834050" cy="5132907"/>
          </a:xfrm>
        </p:grpSpPr>
        <p:pic>
          <p:nvPicPr>
            <p:cNvPr id="9" name="Kuva 8">
              <a:extLst>
                <a:ext uri="{FF2B5EF4-FFF2-40B4-BE49-F238E27FC236}">
                  <a16:creationId xmlns:a16="http://schemas.microsoft.com/office/drawing/2014/main" id="{E99F03F2-3610-35EE-4193-4A50ACB6C672}"/>
                </a:ext>
              </a:extLst>
            </p:cNvPr>
            <p:cNvPicPr/>
            <p:nvPr/>
          </p:nvPicPr>
          <p:blipFill rotWithShape="1">
            <a:blip r:embed="rId2" cstate="print">
              <a:extLst>
                <a:ext uri="{28A0092B-C50C-407E-A947-70E740481C1C}">
                  <a14:useLocalDpi xmlns:a14="http://schemas.microsoft.com/office/drawing/2010/main" val="0"/>
                </a:ext>
              </a:extLst>
            </a:blip>
            <a:srcRect l="9701" r="8279" b="17216"/>
            <a:stretch/>
          </p:blipFill>
          <p:spPr bwMode="auto">
            <a:xfrm>
              <a:off x="7965850" y="373552"/>
              <a:ext cx="2630850" cy="2600905"/>
            </a:xfrm>
            <a:prstGeom prst="rect">
              <a:avLst/>
            </a:prstGeom>
            <a:ln>
              <a:noFill/>
            </a:ln>
            <a:extLst>
              <a:ext uri="{53640926-AAD7-44D8-BBD7-CCE9431645EC}">
                <a14:shadowObscured xmlns:a14="http://schemas.microsoft.com/office/drawing/2010/main"/>
              </a:ext>
            </a:extLst>
          </p:spPr>
        </p:pic>
        <p:pic>
          <p:nvPicPr>
            <p:cNvPr id="10" name="Kuva 9">
              <a:extLst>
                <a:ext uri="{FF2B5EF4-FFF2-40B4-BE49-F238E27FC236}">
                  <a16:creationId xmlns:a16="http://schemas.microsoft.com/office/drawing/2014/main" id="{9130F661-C582-8A52-3D5C-A08609A21ED2}"/>
                </a:ext>
              </a:extLst>
            </p:cNvPr>
            <p:cNvPicPr/>
            <p:nvPr/>
          </p:nvPicPr>
          <p:blipFill rotWithShape="1">
            <a:blip r:embed="rId3" cstate="print">
              <a:extLst>
                <a:ext uri="{28A0092B-C50C-407E-A947-70E740481C1C}">
                  <a14:useLocalDpi xmlns:a14="http://schemas.microsoft.com/office/drawing/2010/main" val="0"/>
                </a:ext>
              </a:extLst>
            </a:blip>
            <a:srcRect t="24473" r="1752" b="19173"/>
            <a:stretch/>
          </p:blipFill>
          <p:spPr bwMode="auto">
            <a:xfrm>
              <a:off x="7762650" y="3311187"/>
              <a:ext cx="2834050" cy="2195272"/>
            </a:xfrm>
            <a:prstGeom prst="rect">
              <a:avLst/>
            </a:prstGeom>
            <a:ln>
              <a:noFill/>
            </a:ln>
            <a:extLst>
              <a:ext uri="{53640926-AAD7-44D8-BBD7-CCE9431645EC}">
                <a14:shadowObscured xmlns:a14="http://schemas.microsoft.com/office/drawing/2010/main"/>
              </a:ext>
            </a:extLst>
          </p:spPr>
        </p:pic>
      </p:grpSp>
      <p:sp>
        <p:nvSpPr>
          <p:cNvPr id="2" name="Alatunnisteen paikkamerkki 1">
            <a:extLst>
              <a:ext uri="{FF2B5EF4-FFF2-40B4-BE49-F238E27FC236}">
                <a16:creationId xmlns:a16="http://schemas.microsoft.com/office/drawing/2014/main" id="{52B5A67D-DEFF-EBB6-E4FE-6D40F61C18C9}"/>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0909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a:t>Hoisting and loading units</a:t>
            </a:r>
          </a:p>
        </p:txBody>
      </p:sp>
    </p:spTree>
    <p:extLst>
      <p:ext uri="{BB962C8B-B14F-4D97-AF65-F5344CB8AC3E}">
        <p14:creationId xmlns:p14="http://schemas.microsoft.com/office/powerpoint/2010/main" val="4179371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5FD822-E0C3-5723-8BFE-FA88C8F46569}"/>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Hoisting and moving of units</a:t>
            </a:r>
          </a:p>
        </p:txBody>
      </p:sp>
      <p:sp>
        <p:nvSpPr>
          <p:cNvPr id="3" name="Sisällön paikkamerkki 2">
            <a:extLst>
              <a:ext uri="{FF2B5EF4-FFF2-40B4-BE49-F238E27FC236}">
                <a16:creationId xmlns:a16="http://schemas.microsoft.com/office/drawing/2014/main" id="{EBF8D764-FC6F-0E1A-86CE-FD5953482F29}"/>
              </a:ext>
            </a:extLst>
          </p:cNvPr>
          <p:cNvSpPr>
            <a:spLocks noGrp="1"/>
          </p:cNvSpPr>
          <p:nvPr>
            <p:ph idx="1"/>
          </p:nvPr>
        </p:nvSpPr>
        <p:spPr>
          <a:xfrm>
            <a:off x="838200" y="1825625"/>
            <a:ext cx="7233271" cy="4351338"/>
          </a:xfrm>
        </p:spPr>
        <p:txBody>
          <a:bodyPr>
            <a:normAutofit fontScale="700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Solid timber units must be equipped with the necessary lifting accessories.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When hoisting solid timber units, a common method is to use a screw and a detachable hoisting hook: long screws are attached to the upper part of the solid wood panel (sometimes also to the lower part) where the hoisting hooks can be attached during hoisting.</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 The same screws can be used both at the factory and at the site.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After on-site installation, the screws can be cut off.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screws must be installed according to the drawings in order to be able to withstand hoisting and keep the unit level and balanced.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32</a:t>
            </a:fld>
            <a:endParaRPr lang="fi-FI"/>
          </a:p>
        </p:txBody>
      </p:sp>
      <p:pic>
        <p:nvPicPr>
          <p:cNvPr id="6" name="Kuva 5">
            <a:extLst>
              <a:ext uri="{FF2B5EF4-FFF2-40B4-BE49-F238E27FC236}">
                <a16:creationId xmlns:a16="http://schemas.microsoft.com/office/drawing/2014/main" id="{82551E5E-052E-47BC-8407-F091CDD89B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1846" y="969894"/>
            <a:ext cx="3476572" cy="4974439"/>
          </a:xfrm>
          <a:prstGeom prst="rect">
            <a:avLst/>
          </a:prstGeom>
          <a:noFill/>
          <a:ln>
            <a:noFill/>
          </a:ln>
        </p:spPr>
      </p:pic>
      <p:sp>
        <p:nvSpPr>
          <p:cNvPr id="4" name="Alatunnisteen paikkamerkki 3">
            <a:extLst>
              <a:ext uri="{FF2B5EF4-FFF2-40B4-BE49-F238E27FC236}">
                <a16:creationId xmlns:a16="http://schemas.microsoft.com/office/drawing/2014/main" id="{3A8CD8FA-BE72-D63A-EA72-E214C375618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048496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5FD822-E0C3-5723-8BFE-FA88C8F46569}"/>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Hoisting and moving of units</a:t>
            </a:r>
          </a:p>
        </p:txBody>
      </p:sp>
      <p:sp>
        <p:nvSpPr>
          <p:cNvPr id="3" name="Sisällön paikkamerkki 2">
            <a:extLst>
              <a:ext uri="{FF2B5EF4-FFF2-40B4-BE49-F238E27FC236}">
                <a16:creationId xmlns:a16="http://schemas.microsoft.com/office/drawing/2014/main" id="{EBF8D764-FC6F-0E1A-86CE-FD5953482F29}"/>
              </a:ext>
            </a:extLst>
          </p:cNvPr>
          <p:cNvSpPr>
            <a:spLocks noGrp="1"/>
          </p:cNvSpPr>
          <p:nvPr>
            <p:ph idx="1"/>
          </p:nvPr>
        </p:nvSpPr>
        <p:spPr>
          <a:xfrm>
            <a:off x="838200" y="1825625"/>
            <a:ext cx="7233271" cy="4351338"/>
          </a:xfrm>
        </p:spPr>
        <p:txBody>
          <a:bodyPr>
            <a:normAutofit fontScale="850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Wall units are typically designed to be hoisted vertically and horizontal units horizontally to facilitate installation on site.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Loading, or whether the units are transported in a vertical or horizontal position, must also be taken into account when deciding on the hoisting points.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A solid timber unit 240 mm in thickness weighs around 300-350 kg/m</a:t>
            </a:r>
            <a:r>
              <a:rPr lang="en-GB" sz="2800" baseline="30000">
                <a:solidFill>
                  <a:srgbClr val="272117"/>
                </a:solidFill>
                <a:latin typeface="Calibri" panose="020F0502020204030204" pitchFamily="34" charset="0"/>
                <a:ea typeface="Times New Roman" panose="02020603050405020304" pitchFamily="18" charset="0"/>
                <a:cs typeface="Calibri" panose="020F0502020204030204" pitchFamily="34" charset="0"/>
              </a:rPr>
              <a:t>2</a:t>
            </a: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 depending on the equipment of the unit and moisture in the timber.</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Moving or hoisting must not result in visible damage to the units (caused by e.g. the lifting forks of the forklift).</a:t>
            </a:r>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33</a:t>
            </a:fld>
            <a:endParaRPr lang="fi-FI"/>
          </a:p>
        </p:txBody>
      </p:sp>
      <p:pic>
        <p:nvPicPr>
          <p:cNvPr id="8" name="Content Placeholder 2">
            <a:extLst>
              <a:ext uri="{FF2B5EF4-FFF2-40B4-BE49-F238E27FC236}">
                <a16:creationId xmlns:a16="http://schemas.microsoft.com/office/drawing/2014/main" id="{10438990-FE52-55FF-D2CD-B820EB6CC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5592" y="3004678"/>
            <a:ext cx="3552825" cy="2667000"/>
          </a:xfrm>
          <a:prstGeom prst="rect">
            <a:avLst/>
          </a:prstGeom>
        </p:spPr>
      </p:pic>
      <p:sp>
        <p:nvSpPr>
          <p:cNvPr id="4" name="Alatunnisteen paikkamerkki 3">
            <a:extLst>
              <a:ext uri="{FF2B5EF4-FFF2-40B4-BE49-F238E27FC236}">
                <a16:creationId xmlns:a16="http://schemas.microsoft.com/office/drawing/2014/main" id="{602AB422-DFFB-3C49-5366-F5B9D1899FD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090690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316137AF-9417-6BF3-C02F-4B0B14AE5536}"/>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Loading</a:t>
            </a:r>
          </a:p>
        </p:txBody>
      </p:sp>
      <p:sp>
        <p:nvSpPr>
          <p:cNvPr id="5" name="Sisällön paikkamerkki 4">
            <a:extLst>
              <a:ext uri="{FF2B5EF4-FFF2-40B4-BE49-F238E27FC236}">
                <a16:creationId xmlns:a16="http://schemas.microsoft.com/office/drawing/2014/main" id="{BDB32F82-85D4-30D9-6BDF-37FAB855293D}"/>
              </a:ext>
            </a:extLst>
          </p:cNvPr>
          <p:cNvSpPr>
            <a:spLocks noGrp="1"/>
          </p:cNvSpPr>
          <p:nvPr>
            <p:ph idx="1"/>
          </p:nvPr>
        </p:nvSpPr>
        <p:spPr>
          <a:xfrm>
            <a:off x="838200" y="1825625"/>
            <a:ext cx="7652657" cy="4351338"/>
          </a:xfrm>
        </p:spPr>
        <p:txBody>
          <a:bodyPr>
            <a:normAutofit fontScale="85000" lnSpcReduction="20000"/>
          </a:bodyPr>
          <a:lstStyle/>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units are loaded onto a combined vehicle, transport container or other similar vehicle intended for goods transport following a loading diagram or other corresponding document.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The loading diagram is drawn up to ensure that the units can be unloaded in the correct order, making it possible to instal them directly, or to store them in the correct order for installation.</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 Another principle of drawing up a loading diagram is that the loaded units should take as little space as possible. </a:t>
            </a:r>
          </a:p>
          <a:p>
            <a:pPr marL="226695">
              <a:lnSpc>
                <a:spcPct val="107000"/>
              </a:lnSpc>
              <a:spcAft>
                <a:spcPts val="600"/>
              </a:spcAft>
            </a:pPr>
            <a:r>
              <a:rPr lang="en-GB" sz="2800">
                <a:solidFill>
                  <a:srgbClr val="272117"/>
                </a:solidFill>
                <a:latin typeface="Calibri" panose="020F0502020204030204" pitchFamily="34" charset="0"/>
                <a:ea typeface="Times New Roman" panose="02020603050405020304" pitchFamily="18" charset="0"/>
                <a:cs typeface="Calibri" panose="020F0502020204030204" pitchFamily="34" charset="0"/>
              </a:rPr>
              <a:t>This will achieve cost savings in transport.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34</a:t>
            </a:fld>
            <a:endParaRPr lang="fi-FI"/>
          </a:p>
        </p:txBody>
      </p:sp>
      <p:pic>
        <p:nvPicPr>
          <p:cNvPr id="6" name="Kuva 5"/>
          <p:cNvPicPr/>
          <p:nvPr/>
        </p:nvPicPr>
        <p:blipFill>
          <a:blip r:embed="rId2">
            <a:extLst>
              <a:ext uri="{28A0092B-C50C-407E-A947-70E740481C1C}">
                <a14:useLocalDpi xmlns:a14="http://schemas.microsoft.com/office/drawing/2010/main" val="0"/>
              </a:ext>
            </a:extLst>
          </a:blip>
          <a:srcRect l="47" r="47"/>
          <a:stretch/>
        </p:blipFill>
        <p:spPr bwMode="auto">
          <a:xfrm>
            <a:off x="8791972" y="731482"/>
            <a:ext cx="2988696" cy="5197065"/>
          </a:xfrm>
          <a:prstGeom prst="rect">
            <a:avLst/>
          </a:prstGeom>
          <a:noFill/>
          <a:ln>
            <a:noFill/>
          </a:ln>
          <a:extLst>
            <a:ext uri="{53640926-AAD7-44D8-BBD7-CCE9431645EC}">
              <a14:shadowObscured xmlns:a14="http://schemas.microsoft.com/office/drawing/2010/main"/>
            </a:ext>
          </a:extLst>
        </p:spPr>
      </p:pic>
      <p:sp>
        <p:nvSpPr>
          <p:cNvPr id="2" name="Alatunnisteen paikkamerkki 1">
            <a:extLst>
              <a:ext uri="{FF2B5EF4-FFF2-40B4-BE49-F238E27FC236}">
                <a16:creationId xmlns:a16="http://schemas.microsoft.com/office/drawing/2014/main" id="{371683A8-A501-A470-ACCE-A3C5C8284CC2}"/>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65263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a:t>CLT panel testing</a:t>
            </a:r>
          </a:p>
        </p:txBody>
      </p:sp>
    </p:spTree>
    <p:extLst>
      <p:ext uri="{BB962C8B-B14F-4D97-AF65-F5344CB8AC3E}">
        <p14:creationId xmlns:p14="http://schemas.microsoft.com/office/powerpoint/2010/main" val="710441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540A54-231A-6E20-EEAF-C09E90104E8B}"/>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Testing</a:t>
            </a:r>
          </a:p>
        </p:txBody>
      </p:sp>
      <p:sp>
        <p:nvSpPr>
          <p:cNvPr id="5" name="Sisällön paikkamerkki 4">
            <a:extLst>
              <a:ext uri="{FF2B5EF4-FFF2-40B4-BE49-F238E27FC236}">
                <a16:creationId xmlns:a16="http://schemas.microsoft.com/office/drawing/2014/main" id="{CF0A05D3-F620-3522-76C5-D97716DBB8DB}"/>
              </a:ext>
            </a:extLst>
          </p:cNvPr>
          <p:cNvSpPr>
            <a:spLocks noGrp="1"/>
          </p:cNvSpPr>
          <p:nvPr>
            <p:ph idx="1"/>
          </p:nvPr>
        </p:nvSpPr>
        <p:spPr/>
        <p:txBody>
          <a:bodyPr>
            <a:normAutofit fontScale="77500" lnSpcReduction="2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glued joints of a CLT panel can be tested using two different methods: a delamination test or a shear test.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delamination test is intended for load-bearing timber structures in which type I glues are used (e.g. EPI, PUR or MUF).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This test is performed in accordance with standards EN 14080 (laminated logs and glued laminated timber) or EN 16351 (CLT). In this test, the glued piece of wood is stressed in a vacuum and at excess pressure in a pressure cooker filled with water and dried in a hot environmental simulation test cabinet in a standardised air current.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purpose of the delamination test is to verify the resistance of CLT panel glue joints over long term when stressed by changes in temperature and moisture. The test is based on visual inspection and does not produce numerical data.</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36</a:t>
            </a:fld>
            <a:endParaRPr lang="fi-FI"/>
          </a:p>
        </p:txBody>
      </p:sp>
      <p:sp>
        <p:nvSpPr>
          <p:cNvPr id="3" name="Alatunnisteen paikkamerkki 2">
            <a:extLst>
              <a:ext uri="{FF2B5EF4-FFF2-40B4-BE49-F238E27FC236}">
                <a16:creationId xmlns:a16="http://schemas.microsoft.com/office/drawing/2014/main" id="{01A6919C-CCF3-B7AF-9517-4AFE70C2601B}"/>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127453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8D0773-A1CC-FF36-6CCA-93B69D90591A}"/>
              </a:ext>
            </a:extLst>
          </p:cNvPr>
          <p:cNvSpPr>
            <a:spLocks noGrp="1"/>
          </p:cNvSpPr>
          <p:nvPr>
            <p:ph type="title"/>
          </p:nvPr>
        </p:nvSpPr>
        <p:spPr/>
        <p:txBody>
          <a:bodyPr/>
          <a:lstStyle/>
          <a:p>
            <a:r>
              <a:rPr lang="en-GB"/>
              <a:t>Testing</a:t>
            </a:r>
          </a:p>
        </p:txBody>
      </p:sp>
      <p:sp>
        <p:nvSpPr>
          <p:cNvPr id="6" name="Sisällön paikkamerkki 5">
            <a:extLst>
              <a:ext uri="{FF2B5EF4-FFF2-40B4-BE49-F238E27FC236}">
                <a16:creationId xmlns:a16="http://schemas.microsoft.com/office/drawing/2014/main" id="{4E268636-3463-645E-F8B0-EC51668FA794}"/>
              </a:ext>
            </a:extLst>
          </p:cNvPr>
          <p:cNvSpPr>
            <a:spLocks noGrp="1"/>
          </p:cNvSpPr>
          <p:nvPr>
            <p:ph idx="1"/>
          </p:nvPr>
        </p:nvSpPr>
        <p:spPr>
          <a:xfrm>
            <a:off x="838200" y="1825625"/>
            <a:ext cx="6174492" cy="4351338"/>
          </a:xfrm>
        </p:spPr>
        <p:txBody>
          <a:bodyPr>
            <a:normAutofit lnSpcReduction="10000"/>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shear test is a newer and easier method for testing glued joints.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shear test is performed by cutting a test piece 40x40 mm in size out of the panel to be tested, going through the full thickness of the panel.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test piece is placed in a shear test device and each joint is cut open one by one.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37</a:t>
            </a:fld>
            <a:endParaRPr lang="fi-FI"/>
          </a:p>
        </p:txBody>
      </p:sp>
      <p:pic>
        <p:nvPicPr>
          <p:cNvPr id="8" name="Kuva 7"/>
          <p:cNvPicPr/>
          <p:nvPr/>
        </p:nvPicPr>
        <p:blipFill>
          <a:blip r:embed="rId2">
            <a:extLst>
              <a:ext uri="{28A0092B-C50C-407E-A947-70E740481C1C}">
                <a14:useLocalDpi xmlns:a14="http://schemas.microsoft.com/office/drawing/2010/main" val="0"/>
              </a:ext>
            </a:extLst>
          </a:blip>
          <a:srcRect/>
          <a:stretch>
            <a:fillRect/>
          </a:stretch>
        </p:blipFill>
        <p:spPr bwMode="auto">
          <a:xfrm>
            <a:off x="7595797" y="1603826"/>
            <a:ext cx="3849478" cy="3855073"/>
          </a:xfrm>
          <a:prstGeom prst="rect">
            <a:avLst/>
          </a:prstGeom>
          <a:noFill/>
        </p:spPr>
      </p:pic>
      <p:sp>
        <p:nvSpPr>
          <p:cNvPr id="5" name="Suorakulmio 4"/>
          <p:cNvSpPr/>
          <p:nvPr/>
        </p:nvSpPr>
        <p:spPr>
          <a:xfrm>
            <a:off x="7359848" y="5687380"/>
            <a:ext cx="4266745" cy="707886"/>
          </a:xfrm>
          <a:prstGeom prst="rect">
            <a:avLst/>
          </a:prstGeom>
        </p:spPr>
        <p:txBody>
          <a:bodyPr wrap="none">
            <a:spAutoFit/>
          </a:bodyPr>
          <a:lstStyle/>
          <a:p>
            <a:r>
              <a:rPr lang="en-GB" sz="2000" i="1" dirty="0">
                <a:latin typeface="Calibri" panose="020F0502020204030204" pitchFamily="34" charset="0"/>
                <a:ea typeface="Times New Roman" panose="02020603050405020304" pitchFamily="18" charset="0"/>
                <a:cs typeface="Times New Roman" panose="02020603050405020304" pitchFamily="18" charset="0"/>
              </a:rPr>
              <a:t>Equipment for testing glued joint shear </a:t>
            </a:r>
            <a:br>
              <a:rPr lang="en-GB" sz="2000" i="1" dirty="0">
                <a:latin typeface="Calibri" panose="020F0502020204030204" pitchFamily="34" charset="0"/>
                <a:ea typeface="Times New Roman" panose="02020603050405020304" pitchFamily="18" charset="0"/>
                <a:cs typeface="Times New Roman" panose="02020603050405020304" pitchFamily="18" charset="0"/>
              </a:rPr>
            </a:br>
            <a:r>
              <a:rPr lang="en-GB" sz="2000" i="1" dirty="0">
                <a:latin typeface="Calibri" panose="020F0502020204030204" pitchFamily="34" charset="0"/>
                <a:ea typeface="Times New Roman" panose="02020603050405020304" pitchFamily="18" charset="0"/>
                <a:cs typeface="Times New Roman" panose="02020603050405020304" pitchFamily="18" charset="0"/>
              </a:rPr>
              <a:t>strength</a:t>
            </a:r>
          </a:p>
        </p:txBody>
      </p:sp>
      <p:sp>
        <p:nvSpPr>
          <p:cNvPr id="2" name="Alatunnisteen paikkamerkki 1">
            <a:extLst>
              <a:ext uri="{FF2B5EF4-FFF2-40B4-BE49-F238E27FC236}">
                <a16:creationId xmlns:a16="http://schemas.microsoft.com/office/drawing/2014/main" id="{EB66C9E6-A2FA-34D4-A03C-AFC02A7DBA61}"/>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1047256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83E69F9-4F2A-D713-00CF-0DA9654A7D54}"/>
              </a:ext>
            </a:extLst>
          </p:cNvPr>
          <p:cNvSpPr>
            <a:spLocks noGrp="1"/>
          </p:cNvSpPr>
          <p:nvPr>
            <p:ph type="title"/>
          </p:nvPr>
        </p:nvSpPr>
        <p:spPr/>
        <p:txBody>
          <a:bodyPr/>
          <a:lstStyle/>
          <a:p>
            <a:r>
              <a:rPr lang="en-GB"/>
              <a:t>Testing</a:t>
            </a:r>
          </a:p>
        </p:txBody>
      </p:sp>
      <p:sp>
        <p:nvSpPr>
          <p:cNvPr id="5" name="Sisällön paikkamerkki 4">
            <a:extLst>
              <a:ext uri="{FF2B5EF4-FFF2-40B4-BE49-F238E27FC236}">
                <a16:creationId xmlns:a16="http://schemas.microsoft.com/office/drawing/2014/main" id="{33C92C61-0EE4-0C4B-25E8-9B6BA54A7991}"/>
              </a:ext>
            </a:extLst>
          </p:cNvPr>
          <p:cNvSpPr>
            <a:spLocks noGrp="1"/>
          </p:cNvSpPr>
          <p:nvPr>
            <p:ph idx="1"/>
          </p:nvPr>
        </p:nvSpPr>
        <p:spPr>
          <a:xfrm>
            <a:off x="838200" y="1825625"/>
            <a:ext cx="7838287" cy="4351338"/>
          </a:xfrm>
        </p:spPr>
        <p:txBody>
          <a:bodyPr>
            <a:normAutofit fontScale="92500"/>
          </a:bodyPr>
          <a:lstStyle/>
          <a:p>
            <a:pPr marL="226695">
              <a:lnSpc>
                <a:spcPct val="107000"/>
              </a:lnSpc>
              <a:spcAft>
                <a:spcPts val="600"/>
              </a:spcAft>
            </a:pPr>
            <a:r>
              <a:rPr lang="en-GB" sz="2400">
                <a:latin typeface="Calibri" panose="020F0502020204030204" pitchFamily="34" charset="0"/>
                <a:ea typeface="Times New Roman" panose="02020603050405020304" pitchFamily="18" charset="0"/>
                <a:cs typeface="Times New Roman" panose="02020603050405020304" pitchFamily="18" charset="0"/>
              </a:rPr>
              <a:t>The test results are interpreted as follows: </a:t>
            </a:r>
          </a:p>
          <a:p>
            <a:pPr lvl="1">
              <a:lnSpc>
                <a:spcPct val="107000"/>
              </a:lnSpc>
              <a:spcAft>
                <a:spcPts val="600"/>
              </a:spcAft>
            </a:pPr>
            <a:r>
              <a:rPr lang="en-GB">
                <a:latin typeface="Calibri" panose="020F0502020204030204" pitchFamily="34" charset="0"/>
                <a:ea typeface="Times New Roman" panose="02020603050405020304" pitchFamily="18" charset="0"/>
                <a:cs typeface="Times New Roman" panose="02020603050405020304" pitchFamily="18" charset="0"/>
              </a:rPr>
              <a:t>The joint to be tested must endure at minimum 20 seconds of even compression and achieve a measurement result of at minimum 1.7 kN, which gives a shear strength of 1.0 N/mm</a:t>
            </a:r>
            <a:r>
              <a:rPr lang="en-GB" baseline="30000">
                <a:latin typeface="Calibri" panose="020F0502020204030204" pitchFamily="34" charset="0"/>
                <a:ea typeface="Times New Roman" panose="02020603050405020304" pitchFamily="18" charset="0"/>
                <a:cs typeface="Times New Roman" panose="02020603050405020304" pitchFamily="18" charset="0"/>
              </a:rPr>
              <a:t>2</a:t>
            </a:r>
            <a:r>
              <a:rPr lang="en-GB">
                <a:latin typeface="Calibri" panose="020F0502020204030204" pitchFamily="34" charset="0"/>
                <a:ea typeface="Times New Roman" panose="02020603050405020304" pitchFamily="18" charset="0"/>
                <a:cs typeface="Times New Roman" panose="02020603050405020304" pitchFamily="18" charset="0"/>
              </a:rPr>
              <a:t>.</a:t>
            </a:r>
          </a:p>
          <a:p>
            <a:pPr lvl="1">
              <a:lnSpc>
                <a:spcPct val="107000"/>
              </a:lnSpc>
              <a:spcAft>
                <a:spcPts val="600"/>
              </a:spcAft>
            </a:pPr>
            <a:r>
              <a:rPr lang="en-GB">
                <a:latin typeface="Calibri" panose="020F0502020204030204" pitchFamily="34" charset="0"/>
                <a:ea typeface="Times New Roman" panose="02020603050405020304" pitchFamily="18" charset="0"/>
                <a:cs typeface="Times New Roman" panose="02020603050405020304" pitchFamily="18" charset="0"/>
              </a:rPr>
              <a:t>The logarithmic average of one hundred most recent test pieces must always be calculated. </a:t>
            </a:r>
          </a:p>
          <a:p>
            <a:pPr lvl="1">
              <a:lnSpc>
                <a:spcPct val="107000"/>
              </a:lnSpc>
              <a:spcAft>
                <a:spcPts val="600"/>
              </a:spcAft>
            </a:pPr>
            <a:r>
              <a:rPr lang="en-GB">
                <a:latin typeface="Calibri" panose="020F0502020204030204" pitchFamily="34" charset="0"/>
                <a:ea typeface="Times New Roman" panose="02020603050405020304" pitchFamily="18" charset="0"/>
                <a:cs typeface="Times New Roman" panose="02020603050405020304" pitchFamily="18" charset="0"/>
              </a:rPr>
              <a:t>As logarithmic averages are used for the calculation, high test values have less of an impact on the result. </a:t>
            </a:r>
          </a:p>
          <a:p>
            <a:pPr lvl="1">
              <a:lnSpc>
                <a:spcPct val="107000"/>
              </a:lnSpc>
              <a:spcAft>
                <a:spcPts val="600"/>
              </a:spcAft>
            </a:pPr>
            <a:r>
              <a:rPr lang="en-GB">
                <a:latin typeface="Calibri" panose="020F0502020204030204" pitchFamily="34" charset="0"/>
                <a:ea typeface="Times New Roman" panose="02020603050405020304" pitchFamily="18" charset="0"/>
                <a:cs typeface="Times New Roman" panose="02020603050405020304" pitchFamily="18" charset="0"/>
              </a:rPr>
              <a:t>In a logarithmic average, the impact of one poor value is considerably large.</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38</a:t>
            </a:fld>
            <a:endParaRPr lang="fi-FI"/>
          </a:p>
        </p:txBody>
      </p:sp>
      <p:pic>
        <p:nvPicPr>
          <p:cNvPr id="9" name="Kuva 8"/>
          <p:cNvPicPr/>
          <p:nvPr/>
        </p:nvPicPr>
        <p:blipFill rotWithShape="1">
          <a:blip r:embed="rId2" cstate="print">
            <a:extLst>
              <a:ext uri="{28A0092B-C50C-407E-A947-70E740481C1C}">
                <a14:useLocalDpi xmlns:a14="http://schemas.microsoft.com/office/drawing/2010/main" val="0"/>
              </a:ext>
            </a:extLst>
          </a:blip>
          <a:srcRect l="24871" t="19201" r="10286" b="36141"/>
          <a:stretch/>
        </p:blipFill>
        <p:spPr bwMode="auto">
          <a:xfrm>
            <a:off x="9912499" y="1862905"/>
            <a:ext cx="1775918" cy="1232726"/>
          </a:xfrm>
          <a:prstGeom prst="rect">
            <a:avLst/>
          </a:prstGeom>
          <a:ln>
            <a:noFill/>
          </a:ln>
          <a:extLst>
            <a:ext uri="{53640926-AAD7-44D8-BBD7-CCE9431645EC}">
              <a14:shadowObscured xmlns:a14="http://schemas.microsoft.com/office/drawing/2010/main"/>
            </a:ext>
          </a:extLst>
        </p:spPr>
      </p:pic>
      <p:pic>
        <p:nvPicPr>
          <p:cNvPr id="10" name="Kuva 9"/>
          <p:cNvPicPr/>
          <p:nvPr/>
        </p:nvPicPr>
        <p:blipFill rotWithShape="1">
          <a:blip r:embed="rId3">
            <a:extLst>
              <a:ext uri="{28A0092B-C50C-407E-A947-70E740481C1C}">
                <a14:useLocalDpi xmlns:a14="http://schemas.microsoft.com/office/drawing/2010/main" val="0"/>
              </a:ext>
            </a:extLst>
          </a:blip>
          <a:srcRect t="9464"/>
          <a:stretch/>
        </p:blipFill>
        <p:spPr bwMode="auto">
          <a:xfrm>
            <a:off x="9051897" y="3322543"/>
            <a:ext cx="2636520" cy="1786890"/>
          </a:xfrm>
          <a:prstGeom prst="rect">
            <a:avLst/>
          </a:prstGeom>
          <a:noFill/>
          <a:ln>
            <a:noFill/>
          </a:ln>
          <a:extLst>
            <a:ext uri="{53640926-AAD7-44D8-BBD7-CCE9431645EC}">
              <a14:shadowObscured xmlns:a14="http://schemas.microsoft.com/office/drawing/2010/main"/>
            </a:ext>
          </a:extLst>
        </p:spPr>
      </p:pic>
      <p:sp>
        <p:nvSpPr>
          <p:cNvPr id="2" name="Alatunnisteen paikkamerkki 1">
            <a:extLst>
              <a:ext uri="{FF2B5EF4-FFF2-40B4-BE49-F238E27FC236}">
                <a16:creationId xmlns:a16="http://schemas.microsoft.com/office/drawing/2014/main" id="{D78EA7CA-3767-C29A-6902-5F22016ED9CA}"/>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854535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227217-258E-E8D2-7ECE-5C4C9270E5D6}"/>
              </a:ext>
            </a:extLst>
          </p:cNvPr>
          <p:cNvSpPr>
            <a:spLocks noGrp="1"/>
          </p:cNvSpPr>
          <p:nvPr>
            <p:ph type="title"/>
          </p:nvPr>
        </p:nvSpPr>
        <p:spPr/>
        <p:txBody>
          <a:bodyPr/>
          <a:lstStyle/>
          <a:p>
            <a:r>
              <a:rPr lang="en-GB"/>
              <a:t>Measuring equipment</a:t>
            </a:r>
          </a:p>
        </p:txBody>
      </p:sp>
      <p:sp>
        <p:nvSpPr>
          <p:cNvPr id="8" name="Sisällön paikkamerkki 7">
            <a:extLst>
              <a:ext uri="{FF2B5EF4-FFF2-40B4-BE49-F238E27FC236}">
                <a16:creationId xmlns:a16="http://schemas.microsoft.com/office/drawing/2014/main" id="{BC82748E-FC18-3F4B-D734-839B0AC03AF7}"/>
              </a:ext>
            </a:extLst>
          </p:cNvPr>
          <p:cNvSpPr>
            <a:spLocks noGrp="1"/>
          </p:cNvSpPr>
          <p:nvPr>
            <p:ph idx="1"/>
          </p:nvPr>
        </p:nvSpPr>
        <p:spPr>
          <a:xfrm>
            <a:off x="838200" y="1825625"/>
            <a:ext cx="5803232" cy="4351338"/>
          </a:xfrm>
        </p:spPr>
        <p:txBody>
          <a:bodyPr/>
          <a:lstStyle/>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glue amount is weighted with a scales suitable for this purpose.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scales is also checked at regular intervals with an official weight. </a:t>
            </a:r>
          </a:p>
          <a:p>
            <a:pPr marL="226695">
              <a:lnSpc>
                <a:spcPct val="107000"/>
              </a:lnSpc>
              <a:spcAft>
                <a:spcPts val="600"/>
              </a:spcAft>
            </a:pPr>
            <a:r>
              <a:rPr lang="en-GB" sz="2800">
                <a:latin typeface="Calibri" panose="020F0502020204030204" pitchFamily="34" charset="0"/>
                <a:ea typeface="Times New Roman" panose="02020603050405020304" pitchFamily="18" charset="0"/>
                <a:cs typeface="Times New Roman" panose="02020603050405020304" pitchFamily="18" charset="0"/>
              </a:rPr>
              <a:t>The scales is checked at regular intervals with an official test weight of one kilogramme. </a:t>
            </a:r>
          </a:p>
          <a:p>
            <a:endParaRPr lang="fi-FI" dirty="0"/>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39</a:t>
            </a:fld>
            <a:endParaRPr lang="fi-FI"/>
          </a:p>
        </p:txBody>
      </p:sp>
      <p:pic>
        <p:nvPicPr>
          <p:cNvPr id="5" name="Kuva 4"/>
          <p:cNvPicPr>
            <a:picLocks noChangeAspect="1"/>
          </p:cNvPicPr>
          <p:nvPr/>
        </p:nvPicPr>
        <p:blipFill rotWithShape="1">
          <a:blip r:embed="rId2">
            <a:extLst>
              <a:ext uri="{28A0092B-C50C-407E-A947-70E740481C1C}">
                <a14:useLocalDpi xmlns:a14="http://schemas.microsoft.com/office/drawing/2010/main" val="0"/>
              </a:ext>
            </a:extLst>
          </a:blip>
          <a:srcRect l="14773" t="14055" b="6021"/>
          <a:stretch/>
        </p:blipFill>
        <p:spPr bwMode="auto">
          <a:xfrm flipH="1">
            <a:off x="6696433" y="3636025"/>
            <a:ext cx="1691154" cy="2651030"/>
          </a:xfrm>
          <a:prstGeom prst="rect">
            <a:avLst/>
          </a:prstGeom>
          <a:noFill/>
          <a:ln>
            <a:noFill/>
          </a:ln>
          <a:extLst>
            <a:ext uri="{53640926-AAD7-44D8-BBD7-CCE9431645EC}">
              <a14:shadowObscured xmlns:a14="http://schemas.microsoft.com/office/drawing/2010/main"/>
            </a:ext>
          </a:extLst>
        </p:spPr>
      </p:pic>
      <p:pic>
        <p:nvPicPr>
          <p:cNvPr id="6" name="Kuva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197" y="3643850"/>
            <a:ext cx="3306872" cy="2643205"/>
          </a:xfrm>
          <a:prstGeom prst="rect">
            <a:avLst/>
          </a:prstGeom>
          <a:noFill/>
        </p:spPr>
      </p:pic>
      <p:sp>
        <p:nvSpPr>
          <p:cNvPr id="3" name="Alatunnisteen paikkamerkki 2">
            <a:extLst>
              <a:ext uri="{FF2B5EF4-FFF2-40B4-BE49-F238E27FC236}">
                <a16:creationId xmlns:a16="http://schemas.microsoft.com/office/drawing/2014/main" id="{43617E97-0513-D218-45F9-F993858EAB97}"/>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441088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kstin paikkamerkki 40">
            <a:extLst>
              <a:ext uri="{FF2B5EF4-FFF2-40B4-BE49-F238E27FC236}">
                <a16:creationId xmlns:a16="http://schemas.microsoft.com/office/drawing/2014/main" id="{2D52FE4B-1BAF-42AF-A92E-E9C3C2B044EF}"/>
              </a:ext>
            </a:extLst>
          </p:cNvPr>
          <p:cNvSpPr>
            <a:spLocks noGrp="1"/>
          </p:cNvSpPr>
          <p:nvPr>
            <p:ph type="body" idx="1"/>
          </p:nvPr>
        </p:nvSpPr>
        <p:spPr/>
        <p:txBody>
          <a:bodyPr>
            <a:normAutofit fontScale="77500" lnSpcReduction="20000"/>
          </a:bodyPr>
          <a:lstStyle/>
          <a:p>
            <a:r>
              <a:rPr lang="en-GB"/>
              <a:t>Authors</a:t>
            </a:r>
          </a:p>
        </p:txBody>
      </p:sp>
      <p:sp>
        <p:nvSpPr>
          <p:cNvPr id="42" name="Sisällön paikkamerkki 41">
            <a:extLst>
              <a:ext uri="{FF2B5EF4-FFF2-40B4-BE49-F238E27FC236}">
                <a16:creationId xmlns:a16="http://schemas.microsoft.com/office/drawing/2014/main" id="{0F03351A-45A8-4E38-8031-3419B30D115E}"/>
              </a:ext>
            </a:extLst>
          </p:cNvPr>
          <p:cNvSpPr>
            <a:spLocks noGrp="1"/>
          </p:cNvSpPr>
          <p:nvPr>
            <p:ph sz="half" idx="2"/>
          </p:nvPr>
        </p:nvSpPr>
        <p:spPr/>
        <p:txBody>
          <a:bodyPr>
            <a:normAutofit/>
          </a:bodyPr>
          <a:lstStyle/>
          <a:p>
            <a:pPr marL="0" indent="0">
              <a:buNone/>
            </a:pPr>
            <a:r>
              <a:rPr lang="en-GB" sz="2400"/>
              <a:t>Martti Mylly, Lappia Vocational College	</a:t>
            </a:r>
          </a:p>
        </p:txBody>
      </p:sp>
      <p:sp>
        <p:nvSpPr>
          <p:cNvPr id="43" name="Sisällön paikkamerkki 42">
            <a:extLst>
              <a:ext uri="{FF2B5EF4-FFF2-40B4-BE49-F238E27FC236}">
                <a16:creationId xmlns:a16="http://schemas.microsoft.com/office/drawing/2014/main" id="{DD88DD0C-A6ED-4711-904E-C56B6E4F5DD5}"/>
              </a:ext>
            </a:extLst>
          </p:cNvPr>
          <p:cNvSpPr>
            <a:spLocks noGrp="1"/>
          </p:cNvSpPr>
          <p:nvPr>
            <p:ph sz="quarter" idx="4"/>
          </p:nvPr>
        </p:nvSpPr>
        <p:spPr/>
        <p:txBody>
          <a:bodyPr>
            <a:normAutofit/>
          </a:bodyPr>
          <a:lstStyle/>
          <a:p>
            <a:pPr marL="0" indent="0">
              <a:buNone/>
            </a:pPr>
            <a:r>
              <a:rPr lang="en-GB" sz="2400"/>
              <a:t>Release date: 10/06/2022</a:t>
            </a:r>
          </a:p>
        </p:txBody>
      </p:sp>
      <p:sp>
        <p:nvSpPr>
          <p:cNvPr id="44" name="Tekstin paikkamerkki 43">
            <a:extLst>
              <a:ext uri="{FF2B5EF4-FFF2-40B4-BE49-F238E27FC236}">
                <a16:creationId xmlns:a16="http://schemas.microsoft.com/office/drawing/2014/main" id="{9E9806A0-4C88-46B7-9184-555A83A7FFC8}"/>
              </a:ext>
            </a:extLst>
          </p:cNvPr>
          <p:cNvSpPr>
            <a:spLocks noGrp="1"/>
          </p:cNvSpPr>
          <p:nvPr>
            <p:ph type="body" idx="10"/>
          </p:nvPr>
        </p:nvSpPr>
        <p:spPr/>
        <p:txBody>
          <a:bodyPr>
            <a:normAutofit fontScale="77500" lnSpcReduction="20000"/>
          </a:bodyPr>
          <a:lstStyle/>
          <a:p>
            <a:endParaRPr lang="fi-FI" dirty="0"/>
          </a:p>
        </p:txBody>
      </p:sp>
      <p:sp>
        <p:nvSpPr>
          <p:cNvPr id="46" name="Dian numeron paikkamerkki 45">
            <a:extLst>
              <a:ext uri="{FF2B5EF4-FFF2-40B4-BE49-F238E27FC236}">
                <a16:creationId xmlns:a16="http://schemas.microsoft.com/office/drawing/2014/main" id="{A7160097-2269-4CFB-8D42-6091A3FA492C}"/>
              </a:ext>
            </a:extLst>
          </p:cNvPr>
          <p:cNvSpPr>
            <a:spLocks noGrp="1"/>
          </p:cNvSpPr>
          <p:nvPr>
            <p:ph type="sldNum" sz="quarter" idx="11"/>
          </p:nvPr>
        </p:nvSpPr>
        <p:spPr/>
        <p:txBody>
          <a:bodyPr/>
          <a:lstStyle/>
          <a:p>
            <a:fld id="{B338A197-4EA2-4D23-935D-0DB0ED09FF0F}" type="slidenum">
              <a:rPr lang="fi-FI" smtClean="0"/>
              <a:pPr/>
              <a:t>4</a:t>
            </a:fld>
            <a:endParaRPr lang="fi-FI"/>
          </a:p>
        </p:txBody>
      </p:sp>
      <p:sp>
        <p:nvSpPr>
          <p:cNvPr id="2" name="Alatunnisteen paikkamerkki 1">
            <a:extLst>
              <a:ext uri="{FF2B5EF4-FFF2-40B4-BE49-F238E27FC236}">
                <a16:creationId xmlns:a16="http://schemas.microsoft.com/office/drawing/2014/main" id="{7F457F0F-C8FC-0190-8019-7F4B4860ED4D}"/>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870382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ABA3B2A-C6F6-4A8E-9AA5-B8A41DA7D1B9}"/>
              </a:ext>
            </a:extLst>
          </p:cNvPr>
          <p:cNvSpPr>
            <a:spLocks noGrp="1"/>
          </p:cNvSpPr>
          <p:nvPr>
            <p:ph type="title"/>
          </p:nvPr>
        </p:nvSpPr>
        <p:spPr>
          <a:xfrm>
            <a:off x="317125" y="2590770"/>
            <a:ext cx="11553959" cy="1255532"/>
          </a:xfrm>
        </p:spPr>
        <p:txBody>
          <a:bodyPr/>
          <a:lstStyle/>
          <a:p>
            <a:r>
              <a:rPr lang="en-GB" dirty="0"/>
              <a:t>Production lines</a:t>
            </a:r>
          </a:p>
        </p:txBody>
      </p:sp>
    </p:spTree>
    <p:extLst>
      <p:ext uri="{BB962C8B-B14F-4D97-AF65-F5344CB8AC3E}">
        <p14:creationId xmlns:p14="http://schemas.microsoft.com/office/powerpoint/2010/main" val="1592525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F508B9C-BE46-7808-1CDC-126C964094C7}"/>
              </a:ext>
            </a:extLst>
          </p:cNvPr>
          <p:cNvSpPr>
            <a:spLocks noGrp="1"/>
          </p:cNvSpPr>
          <p:nvPr>
            <p:ph type="title"/>
          </p:nvPr>
        </p:nvSpPr>
        <p:spPr/>
        <p:txBody>
          <a:bodyPr/>
          <a:lstStyle/>
          <a:p>
            <a:r>
              <a:rPr lang="en-GB" sz="4400">
                <a:latin typeface="Calibri" panose="020F0502020204030204" pitchFamily="34" charset="0"/>
                <a:ea typeface="Times New Roman" panose="02020603050405020304" pitchFamily="18" charset="0"/>
                <a:cs typeface="Times New Roman" panose="02020603050405020304" pitchFamily="18" charset="0"/>
              </a:rPr>
              <a:t>Production line</a:t>
            </a:r>
          </a:p>
        </p:txBody>
      </p:sp>
      <p:sp>
        <p:nvSpPr>
          <p:cNvPr id="4" name="Sisällön paikkamerkki 3">
            <a:extLst>
              <a:ext uri="{FF2B5EF4-FFF2-40B4-BE49-F238E27FC236}">
                <a16:creationId xmlns:a16="http://schemas.microsoft.com/office/drawing/2014/main" id="{3CE5B8EE-531D-2376-8188-1984F7D48D7A}"/>
              </a:ext>
            </a:extLst>
          </p:cNvPr>
          <p:cNvSpPr>
            <a:spLocks noGrp="1"/>
          </p:cNvSpPr>
          <p:nvPr>
            <p:ph sz="half" idx="1"/>
          </p:nvPr>
        </p:nvSpPr>
        <p:spPr/>
        <p:txBody>
          <a:bodyPr/>
          <a:lstStyle/>
          <a:p>
            <a:pPr marL="0" indent="0">
              <a:lnSpc>
                <a:spcPct val="107000"/>
              </a:lnSpc>
              <a:spcAft>
                <a:spcPts val="600"/>
              </a:spcAft>
              <a:buNone/>
            </a:pPr>
            <a:r>
              <a:rPr lang="en-GB" sz="2000">
                <a:latin typeface="Calibri" panose="020F0502020204030204" pitchFamily="34" charset="0"/>
                <a:ea typeface="Times New Roman" panose="02020603050405020304" pitchFamily="18" charset="0"/>
                <a:cs typeface="Times New Roman" panose="02020603050405020304" pitchFamily="18" charset="0"/>
              </a:rPr>
              <a:t>The production line consists of the following work stages (depends on the manufacturer’s production line setup and prefabrication stages)</a:t>
            </a:r>
          </a:p>
          <a:p>
            <a:endParaRPr lang="fi-FI" dirty="0"/>
          </a:p>
        </p:txBody>
      </p:sp>
      <p:sp>
        <p:nvSpPr>
          <p:cNvPr id="8" name="Sisällön paikkamerkki 7">
            <a:extLst>
              <a:ext uri="{FF2B5EF4-FFF2-40B4-BE49-F238E27FC236}">
                <a16:creationId xmlns:a16="http://schemas.microsoft.com/office/drawing/2014/main" id="{A7D2B169-A47E-E0BE-7473-A0D5A6AB0162}"/>
              </a:ext>
            </a:extLst>
          </p:cNvPr>
          <p:cNvSpPr>
            <a:spLocks noGrp="1"/>
          </p:cNvSpPr>
          <p:nvPr>
            <p:ph sz="half" idx="2"/>
          </p:nvPr>
        </p:nvSpPr>
        <p:spPr/>
        <p:txBody>
          <a:bodyPr>
            <a:noAutofit/>
          </a:bodyPr>
          <a:lstStyle/>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reception of timber,</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planing of sawn timber,</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finger jointing of sawn timber,</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profile planing of sawn timber,</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lay-up and gluing of sawn timber,</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panel press,</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intermediate storage of panels,</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panel machining line,</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panel finishing,</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panel storage for transport, and</a:t>
            </a:r>
          </a:p>
          <a:p>
            <a:pPr marL="342900" lvl="0" indent="-342900">
              <a:lnSpc>
                <a:spcPct val="107000"/>
              </a:lnSpc>
              <a:spcBef>
                <a:spcPts val="0"/>
              </a:spcBef>
              <a:spcAft>
                <a:spcPts val="600"/>
              </a:spcAft>
              <a:buFont typeface="Symbol" panose="05050102010706020507" pitchFamily="18" charset="2"/>
              <a:buChar char=""/>
            </a:pPr>
            <a:r>
              <a:rPr lang="en-GB" sz="2000">
                <a:latin typeface="Calibri" panose="020F0502020204030204" pitchFamily="34" charset="0"/>
                <a:ea typeface="Times New Roman" panose="02020603050405020304" pitchFamily="18" charset="0"/>
                <a:cs typeface="Times New Roman" panose="02020603050405020304" pitchFamily="18" charset="0"/>
              </a:rPr>
              <a:t>loading of panels for transport</a:t>
            </a:r>
          </a:p>
        </p:txBody>
      </p:sp>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6</a:t>
            </a:fld>
            <a:endParaRPr lang="fi-FI"/>
          </a:p>
        </p:txBody>
      </p:sp>
      <p:sp>
        <p:nvSpPr>
          <p:cNvPr id="2" name="Alatunnisteen paikkamerkki 1">
            <a:extLst>
              <a:ext uri="{FF2B5EF4-FFF2-40B4-BE49-F238E27FC236}">
                <a16:creationId xmlns:a16="http://schemas.microsoft.com/office/drawing/2014/main" id="{E46A3C10-46B9-E8C4-2169-558195CD3592}"/>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2935639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7</a:t>
            </a:fld>
            <a:endParaRPr lang="fi-FI"/>
          </a:p>
        </p:txBody>
      </p:sp>
      <p:pic>
        <p:nvPicPr>
          <p:cNvPr id="8" name="Kuva 7"/>
          <p:cNvPicPr/>
          <p:nvPr/>
        </p:nvPicPr>
        <p:blipFill>
          <a:blip r:embed="rId2" cstate="print">
            <a:extLst>
              <a:ext uri="{28A0092B-C50C-407E-A947-70E740481C1C}">
                <a14:useLocalDpi xmlns:a14="http://schemas.microsoft.com/office/drawing/2010/main" val="0"/>
              </a:ext>
            </a:extLst>
          </a:blip>
          <a:stretch>
            <a:fillRect/>
          </a:stretch>
        </p:blipFill>
        <p:spPr bwMode="auto">
          <a:xfrm>
            <a:off x="489140" y="602643"/>
            <a:ext cx="9151419" cy="5533624"/>
          </a:xfrm>
          <a:prstGeom prst="rect">
            <a:avLst/>
          </a:prstGeom>
          <a:noFill/>
        </p:spPr>
      </p:pic>
      <p:sp>
        <p:nvSpPr>
          <p:cNvPr id="3" name="Suorakulmio 2"/>
          <p:cNvSpPr/>
          <p:nvPr/>
        </p:nvSpPr>
        <p:spPr>
          <a:xfrm>
            <a:off x="487680" y="6098167"/>
            <a:ext cx="6005170" cy="421654"/>
          </a:xfrm>
          <a:prstGeom prst="rect">
            <a:avLst/>
          </a:prstGeom>
        </p:spPr>
        <p:txBody>
          <a:bodyPr wrap="none">
            <a:spAutoFit/>
          </a:bodyPr>
          <a:lstStyle/>
          <a:p>
            <a:pPr marL="226695">
              <a:lnSpc>
                <a:spcPct val="107000"/>
              </a:lnSpc>
              <a:spcAft>
                <a:spcPts val="600"/>
              </a:spcAft>
            </a:pPr>
            <a:r>
              <a:rPr lang="en-GB" sz="2000" i="1">
                <a:latin typeface="Calibri" panose="020F0502020204030204" pitchFamily="34" charset="0"/>
                <a:ea typeface="Times New Roman" panose="02020603050405020304" pitchFamily="18" charset="0"/>
                <a:cs typeface="Calibri" panose="020F0502020204030204" pitchFamily="34" charset="0"/>
              </a:rPr>
              <a:t>Main processes of a CLT production line, image Lappia Vocational College</a:t>
            </a:r>
          </a:p>
        </p:txBody>
      </p:sp>
      <p:sp>
        <p:nvSpPr>
          <p:cNvPr id="2" name="Alatunnisteen paikkamerkki 1">
            <a:extLst>
              <a:ext uri="{FF2B5EF4-FFF2-40B4-BE49-F238E27FC236}">
                <a16:creationId xmlns:a16="http://schemas.microsoft.com/office/drawing/2014/main" id="{35A7B667-2E03-4E77-6306-C63489E5425D}"/>
              </a:ext>
            </a:extLst>
          </p:cNvPr>
          <p:cNvSpPr>
            <a:spLocks noGrp="1"/>
          </p:cNvSpPr>
          <p:nvPr>
            <p:ph type="ftr" sz="quarter" idx="3"/>
          </p:nvPr>
        </p:nvSpPr>
        <p:spPr/>
        <p:txBody>
          <a:bodyPr/>
          <a:lstStyle/>
          <a:p>
            <a:r>
              <a:rPr lang="en-GB"/>
              <a:t>Industrial prefabrication</a:t>
            </a:r>
          </a:p>
        </p:txBody>
      </p:sp>
      <p:sp>
        <p:nvSpPr>
          <p:cNvPr id="6" name="Suorakulmio 2"/>
          <p:cNvSpPr/>
          <p:nvPr/>
        </p:nvSpPr>
        <p:spPr>
          <a:xfrm>
            <a:off x="6054223" y="4455134"/>
            <a:ext cx="2943727" cy="599138"/>
          </a:xfrm>
          <a:prstGeom prst="rect">
            <a:avLst/>
          </a:prstGeom>
        </p:spPr>
        <p:txBody>
          <a:bodyPr wrap="square">
            <a:spAutoFit/>
          </a:bodyPr>
          <a:lstStyle/>
          <a:p>
            <a:pPr marL="226695">
              <a:lnSpc>
                <a:spcPct val="107000"/>
              </a:lnSpc>
              <a:spcAft>
                <a:spcPts val="600"/>
              </a:spcAft>
            </a:pPr>
            <a:r>
              <a:rPr lang="en-GB" sz="16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Plastic and 	 </a:t>
            </a:r>
            <a:r>
              <a:rPr lang="en-GB" sz="1600" dirty="0" err="1">
                <a:solidFill>
                  <a:schemeClr val="bg1"/>
                </a:solidFill>
                <a:latin typeface="Arial Narrow" panose="020B0606020202030204" pitchFamily="34" charset="0"/>
                <a:ea typeface="Times New Roman" panose="02020603050405020304" pitchFamily="18" charset="0"/>
                <a:cs typeface="Calibri" panose="020F0502020204030204" pitchFamily="34" charset="0"/>
              </a:rPr>
              <a:t>Cutoff</a:t>
            </a:r>
            <a:br>
              <a:rPr lang="en-GB" sz="16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br>
            <a:r>
              <a:rPr lang="en-GB" sz="16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metal waste 	 container</a:t>
            </a:r>
          </a:p>
        </p:txBody>
      </p:sp>
      <p:sp>
        <p:nvSpPr>
          <p:cNvPr id="9" name="Suorakulmio 2"/>
          <p:cNvSpPr/>
          <p:nvPr/>
        </p:nvSpPr>
        <p:spPr>
          <a:xfrm>
            <a:off x="5030551" y="2255218"/>
            <a:ext cx="1142058" cy="365165"/>
          </a:xfrm>
          <a:prstGeom prst="rect">
            <a:avLst/>
          </a:prstGeom>
        </p:spPr>
        <p:txBody>
          <a:bodyPr wrap="square">
            <a:spAutoFit/>
          </a:bodyPr>
          <a:lstStyle/>
          <a:p>
            <a:pPr algn="ctr">
              <a:lnSpc>
                <a:spcPct val="50000"/>
              </a:lnSpc>
              <a:spcAft>
                <a:spcPts val="600"/>
              </a:spcAft>
            </a:pPr>
            <a:r>
              <a:rPr lang="en-GB" sz="12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Intermediate </a:t>
            </a:r>
          </a:p>
          <a:p>
            <a:pPr algn="ctr">
              <a:lnSpc>
                <a:spcPct val="50000"/>
              </a:lnSpc>
              <a:spcAft>
                <a:spcPts val="600"/>
              </a:spcAft>
            </a:pPr>
            <a:r>
              <a:rPr lang="en-GB" sz="12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storage</a:t>
            </a:r>
          </a:p>
        </p:txBody>
      </p:sp>
      <p:sp>
        <p:nvSpPr>
          <p:cNvPr id="10" name="Suorakulmio 2"/>
          <p:cNvSpPr/>
          <p:nvPr/>
        </p:nvSpPr>
        <p:spPr>
          <a:xfrm>
            <a:off x="1589103" y="653443"/>
            <a:ext cx="705641" cy="472502"/>
          </a:xfrm>
          <a:prstGeom prst="rect">
            <a:avLst/>
          </a:prstGeom>
        </p:spPr>
        <p:txBody>
          <a:bodyPr wrap="none">
            <a:spAutoFit/>
          </a:bodyPr>
          <a:lstStyle/>
          <a:p>
            <a:pPr algn="ctr">
              <a:spcAft>
                <a:spcPts val="600"/>
              </a:spcAft>
            </a:pPr>
            <a:r>
              <a:rPr lang="en-GB" sz="12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Sawdust </a:t>
            </a:r>
            <a:br>
              <a:rPr lang="en-GB" sz="12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br>
            <a:r>
              <a:rPr lang="en-GB" sz="12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container</a:t>
            </a:r>
          </a:p>
        </p:txBody>
      </p:sp>
      <p:sp>
        <p:nvSpPr>
          <p:cNvPr id="11" name="Suorakulmio 2"/>
          <p:cNvSpPr/>
          <p:nvPr/>
        </p:nvSpPr>
        <p:spPr>
          <a:xfrm>
            <a:off x="7444855" y="3616967"/>
            <a:ext cx="760144" cy="274883"/>
          </a:xfrm>
          <a:prstGeom prst="rect">
            <a:avLst/>
          </a:prstGeom>
        </p:spPr>
        <p:txBody>
          <a:bodyPr wrap="none">
            <a:spAutoFit/>
          </a:bodyPr>
          <a:lstStyle/>
          <a:p>
            <a:pPr algn="ctr">
              <a:lnSpc>
                <a:spcPct val="107000"/>
              </a:lnSpc>
              <a:spcAft>
                <a:spcPts val="600"/>
              </a:spcAft>
            </a:pPr>
            <a:r>
              <a:rPr lang="en-GB" sz="1200" dirty="0">
                <a:solidFill>
                  <a:schemeClr val="bg1"/>
                </a:solidFill>
                <a:latin typeface="Arial Narrow" panose="020B0606020202030204" pitchFamily="34" charset="0"/>
                <a:cs typeface="Calibri" panose="020F0502020204030204" pitchFamily="34" charset="0"/>
              </a:rPr>
              <a:t>packaging</a:t>
            </a:r>
          </a:p>
        </p:txBody>
      </p:sp>
      <p:sp>
        <p:nvSpPr>
          <p:cNvPr id="12" name="Suorakulmio 2"/>
          <p:cNvSpPr/>
          <p:nvPr/>
        </p:nvSpPr>
        <p:spPr>
          <a:xfrm>
            <a:off x="8890810" y="2076162"/>
            <a:ext cx="828247" cy="646331"/>
          </a:xfrm>
          <a:prstGeom prst="rect">
            <a:avLst/>
          </a:prstGeom>
        </p:spPr>
        <p:txBody>
          <a:bodyPr wrap="square">
            <a:spAutoFit/>
          </a:bodyPr>
          <a:lstStyle/>
          <a:p>
            <a:pPr algn="ctr">
              <a:spcAft>
                <a:spcPts val="600"/>
              </a:spcAft>
            </a:pPr>
            <a:r>
              <a:rPr lang="en-GB" sz="1200" dirty="0">
                <a:solidFill>
                  <a:schemeClr val="bg1"/>
                </a:solidFill>
                <a:latin typeface="Arial Narrow" panose="020B0606020202030204" pitchFamily="34" charset="0"/>
                <a:cs typeface="Calibri" panose="020F0502020204030204" pitchFamily="34" charset="0"/>
              </a:rPr>
              <a:t>Warehouse for finished panels</a:t>
            </a:r>
          </a:p>
        </p:txBody>
      </p:sp>
      <p:sp>
        <p:nvSpPr>
          <p:cNvPr id="13" name="Suorakulmio 2"/>
          <p:cNvSpPr/>
          <p:nvPr/>
        </p:nvSpPr>
        <p:spPr>
          <a:xfrm>
            <a:off x="7648263" y="738702"/>
            <a:ext cx="1460225" cy="553998"/>
          </a:xfrm>
          <a:prstGeom prst="rect">
            <a:avLst/>
          </a:prstGeom>
        </p:spPr>
        <p:txBody>
          <a:bodyPr wrap="square">
            <a:spAutoFit/>
          </a:bodyPr>
          <a:lstStyle/>
          <a:p>
            <a:r>
              <a:rPr lang="en-GB" sz="1500">
                <a:solidFill>
                  <a:schemeClr val="bg1"/>
                </a:solidFill>
                <a:latin typeface="Arial Narrow" panose="020B0606020202030204" pitchFamily="34" charset="0"/>
                <a:ea typeface="Times New Roman" panose="02020603050405020304" pitchFamily="18" charset="0"/>
                <a:cs typeface="Calibri" panose="020F0502020204030204" pitchFamily="34" charset="0"/>
              </a:rPr>
              <a:t>Shear strength test</a:t>
            </a:r>
          </a:p>
        </p:txBody>
      </p:sp>
      <p:sp>
        <p:nvSpPr>
          <p:cNvPr id="14" name="Suorakulmio 2"/>
          <p:cNvSpPr/>
          <p:nvPr/>
        </p:nvSpPr>
        <p:spPr>
          <a:xfrm>
            <a:off x="2895600" y="2423250"/>
            <a:ext cx="682310" cy="323165"/>
          </a:xfrm>
          <a:prstGeom prst="rect">
            <a:avLst/>
          </a:prstGeom>
        </p:spPr>
        <p:txBody>
          <a:bodyPr wrap="square">
            <a:spAutoFit/>
          </a:bodyPr>
          <a:lstStyle/>
          <a:p>
            <a:pPr algn="ctr"/>
            <a:r>
              <a:rPr lang="en-GB" sz="15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Plane</a:t>
            </a:r>
          </a:p>
        </p:txBody>
      </p:sp>
      <p:sp>
        <p:nvSpPr>
          <p:cNvPr id="15" name="Suorakulmio 2"/>
          <p:cNvSpPr/>
          <p:nvPr/>
        </p:nvSpPr>
        <p:spPr>
          <a:xfrm>
            <a:off x="2681607" y="3792003"/>
            <a:ext cx="969643" cy="461665"/>
          </a:xfrm>
          <a:prstGeom prst="rect">
            <a:avLst/>
          </a:prstGeom>
        </p:spPr>
        <p:txBody>
          <a:bodyPr wrap="square">
            <a:spAutoFit/>
          </a:bodyPr>
          <a:lstStyle/>
          <a:p>
            <a:pPr algn="ctr">
              <a:spcAft>
                <a:spcPts val="600"/>
              </a:spcAft>
            </a:pPr>
            <a:r>
              <a:rPr lang="en-GB" sz="1200" dirty="0">
                <a:solidFill>
                  <a:schemeClr val="bg1"/>
                </a:solidFill>
                <a:latin typeface="Arial Narrow" panose="020B0606020202030204" pitchFamily="34" charset="0"/>
                <a:cs typeface="Calibri" panose="020F0502020204030204" pitchFamily="34" charset="0"/>
              </a:rPr>
              <a:t>Gluing machine</a:t>
            </a:r>
          </a:p>
        </p:txBody>
      </p:sp>
      <p:sp>
        <p:nvSpPr>
          <p:cNvPr id="16" name="Suorakulmio 2"/>
          <p:cNvSpPr/>
          <p:nvPr/>
        </p:nvSpPr>
        <p:spPr>
          <a:xfrm>
            <a:off x="3322856" y="3401362"/>
            <a:ext cx="1249144" cy="323165"/>
          </a:xfrm>
          <a:prstGeom prst="rect">
            <a:avLst/>
          </a:prstGeom>
        </p:spPr>
        <p:txBody>
          <a:bodyPr wrap="square">
            <a:spAutoFit/>
          </a:bodyPr>
          <a:lstStyle/>
          <a:p>
            <a:pPr algn="ctr"/>
            <a:r>
              <a:rPr lang="en-GB" sz="15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Lay-up table</a:t>
            </a:r>
          </a:p>
        </p:txBody>
      </p:sp>
      <p:sp>
        <p:nvSpPr>
          <p:cNvPr id="17" name="Suorakulmio 2"/>
          <p:cNvSpPr/>
          <p:nvPr/>
        </p:nvSpPr>
        <p:spPr>
          <a:xfrm>
            <a:off x="410642" y="3189405"/>
            <a:ext cx="1178461" cy="523220"/>
          </a:xfrm>
          <a:prstGeom prst="rect">
            <a:avLst/>
          </a:prstGeom>
        </p:spPr>
        <p:txBody>
          <a:bodyPr wrap="square">
            <a:spAutoFit/>
          </a:bodyPr>
          <a:lstStyle/>
          <a:p>
            <a:r>
              <a:rPr lang="en-GB" sz="14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Raw material warehouse</a:t>
            </a:r>
          </a:p>
        </p:txBody>
      </p:sp>
      <p:sp>
        <p:nvSpPr>
          <p:cNvPr id="18" name="Suorakulmio 2"/>
          <p:cNvSpPr/>
          <p:nvPr/>
        </p:nvSpPr>
        <p:spPr>
          <a:xfrm>
            <a:off x="1864460" y="3361819"/>
            <a:ext cx="817148" cy="461665"/>
          </a:xfrm>
          <a:prstGeom prst="rect">
            <a:avLst/>
          </a:prstGeom>
        </p:spPr>
        <p:txBody>
          <a:bodyPr wrap="square">
            <a:spAutoFit/>
          </a:bodyPr>
          <a:lstStyle/>
          <a:p>
            <a:pPr algn="ctr">
              <a:spcAft>
                <a:spcPts val="600"/>
              </a:spcAft>
            </a:pPr>
            <a:r>
              <a:rPr lang="en-GB" sz="1200" dirty="0">
                <a:solidFill>
                  <a:schemeClr val="bg1"/>
                </a:solidFill>
                <a:latin typeface="Arial Narrow" panose="020B0606020202030204" pitchFamily="34" charset="0"/>
                <a:cs typeface="Calibri" panose="020F0502020204030204" pitchFamily="34" charset="0"/>
              </a:rPr>
              <a:t>Panel press</a:t>
            </a:r>
          </a:p>
        </p:txBody>
      </p:sp>
      <p:sp>
        <p:nvSpPr>
          <p:cNvPr id="19" name="Suorakulmio 2"/>
          <p:cNvSpPr/>
          <p:nvPr/>
        </p:nvSpPr>
        <p:spPr>
          <a:xfrm>
            <a:off x="7457865" y="2466722"/>
            <a:ext cx="1249144" cy="276999"/>
          </a:xfrm>
          <a:prstGeom prst="rect">
            <a:avLst/>
          </a:prstGeom>
        </p:spPr>
        <p:txBody>
          <a:bodyPr wrap="square">
            <a:spAutoFit/>
          </a:bodyPr>
          <a:lstStyle/>
          <a:p>
            <a:pPr algn="ctr">
              <a:spcAft>
                <a:spcPts val="600"/>
              </a:spcAft>
            </a:pPr>
            <a:r>
              <a:rPr lang="en-GB" sz="1200" dirty="0">
                <a:solidFill>
                  <a:schemeClr val="bg1"/>
                </a:solidFill>
                <a:latin typeface="Arial Narrow" panose="020B0606020202030204" pitchFamily="34" charset="0"/>
                <a:cs typeface="Calibri" panose="020F0502020204030204" pitchFamily="34" charset="0"/>
              </a:rPr>
              <a:t>Machining centre</a:t>
            </a:r>
          </a:p>
        </p:txBody>
      </p:sp>
      <p:sp>
        <p:nvSpPr>
          <p:cNvPr id="20" name="Suorakulmio 2"/>
          <p:cNvSpPr/>
          <p:nvPr/>
        </p:nvSpPr>
        <p:spPr>
          <a:xfrm>
            <a:off x="658391" y="4640634"/>
            <a:ext cx="4224327" cy="1354217"/>
          </a:xfrm>
          <a:prstGeom prst="rect">
            <a:avLst/>
          </a:prstGeom>
          <a:solidFill>
            <a:srgbClr val="FFFF00"/>
          </a:solidFill>
        </p:spPr>
        <p:txBody>
          <a:bodyPr wrap="square">
            <a:spAutoFit/>
          </a:bodyPr>
          <a:lstStyle/>
          <a:p>
            <a:pPr>
              <a:spcAft>
                <a:spcPts val="400"/>
              </a:spcAft>
            </a:pPr>
            <a:r>
              <a:rPr lang="en-GB"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1. Raw material reception report</a:t>
            </a:r>
          </a:p>
          <a:p>
            <a:pPr>
              <a:spcAft>
                <a:spcPts val="400"/>
              </a:spcAft>
            </a:pPr>
            <a:r>
              <a:rPr lang="en-GB"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2. </a:t>
            </a:r>
            <a:r>
              <a:rPr lang="en-GB" dirty="0" err="1">
                <a:solidFill>
                  <a:srgbClr val="000000"/>
                </a:solidFill>
                <a:latin typeface="Arial Narrow" panose="020B0606020202030204" pitchFamily="34" charset="0"/>
                <a:ea typeface="Times New Roman" panose="02020603050405020304" pitchFamily="18" charset="0"/>
                <a:cs typeface="Calibri" panose="020F0502020204030204" pitchFamily="34" charset="0"/>
              </a:rPr>
              <a:t>Planing</a:t>
            </a:r>
            <a:r>
              <a:rPr lang="en-GB"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 and pressing report</a:t>
            </a:r>
          </a:p>
          <a:p>
            <a:pPr>
              <a:spcAft>
                <a:spcPts val="400"/>
              </a:spcAft>
            </a:pPr>
            <a:r>
              <a:rPr lang="en-GB"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3. Machining centre production report</a:t>
            </a:r>
          </a:p>
          <a:p>
            <a:pPr>
              <a:spcAft>
                <a:spcPts val="400"/>
              </a:spcAft>
            </a:pPr>
            <a:r>
              <a:rPr lang="en-GB"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4. Unit packaging and labelling</a:t>
            </a:r>
          </a:p>
        </p:txBody>
      </p:sp>
    </p:spTree>
    <p:extLst>
      <p:ext uri="{BB962C8B-B14F-4D97-AF65-F5344CB8AC3E}">
        <p14:creationId xmlns:p14="http://schemas.microsoft.com/office/powerpoint/2010/main" val="4255426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8</a:t>
            </a:fld>
            <a:endParaRPr lang="fi-FI"/>
          </a:p>
        </p:txBody>
      </p:sp>
      <p:pic>
        <p:nvPicPr>
          <p:cNvPr id="5" name="Kuva 4"/>
          <p:cNvPicPr/>
          <p:nvPr/>
        </p:nvPicPr>
        <p:blipFill>
          <a:blip r:embed="rId2">
            <a:extLst>
              <a:ext uri="{28A0092B-C50C-407E-A947-70E740481C1C}">
                <a14:useLocalDpi xmlns:a14="http://schemas.microsoft.com/office/drawing/2010/main" val="0"/>
              </a:ext>
            </a:extLst>
          </a:blip>
          <a:srcRect/>
          <a:stretch>
            <a:fillRect/>
          </a:stretch>
        </p:blipFill>
        <p:spPr bwMode="auto">
          <a:xfrm>
            <a:off x="1230798" y="638021"/>
            <a:ext cx="9281961" cy="5066236"/>
          </a:xfrm>
          <a:prstGeom prst="rect">
            <a:avLst/>
          </a:prstGeom>
          <a:noFill/>
        </p:spPr>
      </p:pic>
      <p:sp>
        <p:nvSpPr>
          <p:cNvPr id="2" name="Suorakulmio 1"/>
          <p:cNvSpPr/>
          <p:nvPr/>
        </p:nvSpPr>
        <p:spPr>
          <a:xfrm>
            <a:off x="955222" y="5353193"/>
            <a:ext cx="4257030" cy="421654"/>
          </a:xfrm>
          <a:prstGeom prst="rect">
            <a:avLst/>
          </a:prstGeom>
        </p:spPr>
        <p:txBody>
          <a:bodyPr wrap="square">
            <a:spAutoFit/>
          </a:bodyPr>
          <a:lstStyle/>
          <a:p>
            <a:pPr algn="r">
              <a:lnSpc>
                <a:spcPct val="107000"/>
              </a:lnSpc>
              <a:spcAft>
                <a:spcPts val="600"/>
              </a:spcAft>
            </a:pPr>
            <a:r>
              <a:rPr lang="en-GB" sz="2000" i="1">
                <a:latin typeface="Calibri" panose="020F0502020204030204" pitchFamily="34" charset="0"/>
                <a:ea typeface="Times New Roman" panose="02020603050405020304" pitchFamily="18" charset="0"/>
                <a:cs typeface="Calibri" panose="020F0502020204030204" pitchFamily="34" charset="0"/>
              </a:rPr>
              <a:t>Example of a compact production line</a:t>
            </a:r>
          </a:p>
        </p:txBody>
      </p:sp>
      <p:sp>
        <p:nvSpPr>
          <p:cNvPr id="3" name="Alatunnisteen paikkamerkki 2">
            <a:extLst>
              <a:ext uri="{FF2B5EF4-FFF2-40B4-BE49-F238E27FC236}">
                <a16:creationId xmlns:a16="http://schemas.microsoft.com/office/drawing/2014/main" id="{7E76967D-5BF1-BE31-2C38-17E5850267F2}"/>
              </a:ext>
            </a:extLst>
          </p:cNvPr>
          <p:cNvSpPr>
            <a:spLocks noGrp="1"/>
          </p:cNvSpPr>
          <p:nvPr>
            <p:ph type="ftr" sz="quarter" idx="3"/>
          </p:nvPr>
        </p:nvSpPr>
        <p:spPr/>
        <p:txBody>
          <a:bodyPr/>
          <a:lstStyle/>
          <a:p>
            <a:r>
              <a:rPr lang="en-GB"/>
              <a:t>Industrial prefabrication</a:t>
            </a:r>
          </a:p>
        </p:txBody>
      </p:sp>
      <p:sp>
        <p:nvSpPr>
          <p:cNvPr id="6" name="Suorakulmio 1"/>
          <p:cNvSpPr/>
          <p:nvPr/>
        </p:nvSpPr>
        <p:spPr>
          <a:xfrm>
            <a:off x="4151186" y="763439"/>
            <a:ext cx="3838718" cy="388696"/>
          </a:xfrm>
          <a:prstGeom prst="rect">
            <a:avLst/>
          </a:prstGeom>
          <a:solidFill>
            <a:schemeClr val="bg1"/>
          </a:solidFill>
        </p:spPr>
        <p:txBody>
          <a:bodyPr wrap="square">
            <a:spAutoFit/>
          </a:bodyPr>
          <a:lstStyle/>
          <a:p>
            <a:pPr algn="ctr">
              <a:lnSpc>
                <a:spcPct val="107000"/>
              </a:lnSpc>
              <a:spcAft>
                <a:spcPts val="600"/>
              </a:spcAft>
            </a:pPr>
            <a:r>
              <a:rPr lang="en-GB">
                <a:latin typeface="Calibri" panose="020F0502020204030204" pitchFamily="34" charset="0"/>
                <a:ea typeface="Times New Roman" panose="02020603050405020304" pitchFamily="18" charset="0"/>
                <a:cs typeface="Calibri" panose="020F0502020204030204" pitchFamily="34" charset="0"/>
              </a:rPr>
              <a:t>3D MODEL OF A CLT PRODUCTION FACILITY</a:t>
            </a:r>
          </a:p>
        </p:txBody>
      </p:sp>
    </p:spTree>
    <p:extLst>
      <p:ext uri="{BB962C8B-B14F-4D97-AF65-F5344CB8AC3E}">
        <p14:creationId xmlns:p14="http://schemas.microsoft.com/office/powerpoint/2010/main" val="2009920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n numeron paikkamerkki 6">
            <a:extLst>
              <a:ext uri="{FF2B5EF4-FFF2-40B4-BE49-F238E27FC236}">
                <a16:creationId xmlns:a16="http://schemas.microsoft.com/office/drawing/2014/main" id="{6104144B-DA48-47FA-8EEF-D365B6AF6040}"/>
              </a:ext>
            </a:extLst>
          </p:cNvPr>
          <p:cNvSpPr>
            <a:spLocks noGrp="1"/>
          </p:cNvSpPr>
          <p:nvPr>
            <p:ph type="sldNum" sz="quarter" idx="4"/>
          </p:nvPr>
        </p:nvSpPr>
        <p:spPr/>
        <p:txBody>
          <a:bodyPr/>
          <a:lstStyle/>
          <a:p>
            <a:fld id="{B338A197-4EA2-4D23-935D-0DB0ED09FF0F}" type="slidenum">
              <a:rPr lang="fi-FI" smtClean="0"/>
              <a:pPr/>
              <a:t>9</a:t>
            </a:fld>
            <a:endParaRPr lang="fi-FI"/>
          </a:p>
        </p:txBody>
      </p:sp>
      <p:pic>
        <p:nvPicPr>
          <p:cNvPr id="6" name="Kuva 5" descr="CLT - Cross Laminated Timber | Kallesoe Machiner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364" y="564543"/>
            <a:ext cx="9402277" cy="5451246"/>
          </a:xfrm>
          <a:prstGeom prst="rect">
            <a:avLst/>
          </a:prstGeom>
          <a:noFill/>
          <a:ln>
            <a:noFill/>
          </a:ln>
        </p:spPr>
      </p:pic>
      <p:sp>
        <p:nvSpPr>
          <p:cNvPr id="3" name="Suorakulmio 2"/>
          <p:cNvSpPr/>
          <p:nvPr/>
        </p:nvSpPr>
        <p:spPr>
          <a:xfrm>
            <a:off x="666603" y="5221705"/>
            <a:ext cx="2870681" cy="838948"/>
          </a:xfrm>
          <a:prstGeom prst="rect">
            <a:avLst/>
          </a:prstGeom>
        </p:spPr>
        <p:txBody>
          <a:bodyPr wrap="square">
            <a:spAutoFit/>
          </a:bodyPr>
          <a:lstStyle/>
          <a:p>
            <a:pPr>
              <a:lnSpc>
                <a:spcPct val="107000"/>
              </a:lnSpc>
              <a:spcAft>
                <a:spcPts val="800"/>
              </a:spcAft>
            </a:pPr>
            <a:r>
              <a:rPr lang="en-GB" sz="2000" i="1">
                <a:latin typeface="Calibri" panose="020F0502020204030204" pitchFamily="34" charset="0"/>
                <a:ea typeface="Calibri" panose="020F0502020204030204" pitchFamily="34" charset="0"/>
                <a:cs typeface="Times New Roman" panose="02020603050405020304" pitchFamily="18" charset="0"/>
              </a:rPr>
              <a:t>Large CLT production line,</a:t>
            </a:r>
          </a:p>
          <a:p>
            <a:pPr>
              <a:lnSpc>
                <a:spcPct val="107000"/>
              </a:lnSpc>
              <a:spcAft>
                <a:spcPts val="800"/>
              </a:spcAft>
            </a:pPr>
            <a:r>
              <a:rPr lang="en-GB" sz="2000" i="1">
                <a:latin typeface="Calibri" panose="020F0502020204030204" pitchFamily="34" charset="0"/>
                <a:ea typeface="Calibri" panose="020F0502020204030204" pitchFamily="34" charset="0"/>
                <a:cs typeface="Times New Roman" panose="02020603050405020304" pitchFamily="18" charset="0"/>
              </a:rPr>
              <a:t>Image Ledinek</a:t>
            </a:r>
          </a:p>
        </p:txBody>
      </p:sp>
      <p:sp>
        <p:nvSpPr>
          <p:cNvPr id="2" name="Alatunnisteen paikkamerkki 1">
            <a:extLst>
              <a:ext uri="{FF2B5EF4-FFF2-40B4-BE49-F238E27FC236}">
                <a16:creationId xmlns:a16="http://schemas.microsoft.com/office/drawing/2014/main" id="{BF005AC2-5FE9-0FC4-0240-4A930302447C}"/>
              </a:ext>
            </a:extLst>
          </p:cNvPr>
          <p:cNvSpPr>
            <a:spLocks noGrp="1"/>
          </p:cNvSpPr>
          <p:nvPr>
            <p:ph type="ftr" sz="quarter" idx="3"/>
          </p:nvPr>
        </p:nvSpPr>
        <p:spPr/>
        <p:txBody>
          <a:bodyPr/>
          <a:lstStyle/>
          <a:p>
            <a:r>
              <a:rPr lang="en-GB"/>
              <a:t>Industrial prefabrication</a:t>
            </a:r>
          </a:p>
        </p:txBody>
      </p:sp>
    </p:spTree>
    <p:extLst>
      <p:ext uri="{BB962C8B-B14F-4D97-AF65-F5344CB8AC3E}">
        <p14:creationId xmlns:p14="http://schemas.microsoft.com/office/powerpoint/2010/main" val="3390374465"/>
      </p:ext>
    </p:extLst>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c5e7852-1d48-46b2-bc1d-4cc9199c0b03">
      <Terms xmlns="http://schemas.microsoft.com/office/infopath/2007/PartnerControls"/>
    </lcf76f155ced4ddcb4097134ff3c332f>
    <TaxCatchAll xmlns="c1f06602-16da-48b0-838f-ec77d40fd7d9" xsi:nil="true"/>
  </documentManagement>
</p:properties>
</file>

<file path=customXml/itemProps1.xml><?xml version="1.0" encoding="utf-8"?>
<ds:datastoreItem xmlns:ds="http://schemas.openxmlformats.org/officeDocument/2006/customXml" ds:itemID="{A7109FC8-A6EA-4E44-8807-83F49694E4B6}"/>
</file>

<file path=customXml/itemProps2.xml><?xml version="1.0" encoding="utf-8"?>
<ds:datastoreItem xmlns:ds="http://schemas.openxmlformats.org/officeDocument/2006/customXml" ds:itemID="{C109304B-B091-4694-BECD-82F31CC16069}">
  <ds:schemaRefs>
    <ds:schemaRef ds:uri="http://schemas.microsoft.com/sharepoint/v3/contenttype/forms"/>
  </ds:schemaRefs>
</ds:datastoreItem>
</file>

<file path=customXml/itemProps3.xml><?xml version="1.0" encoding="utf-8"?>
<ds:datastoreItem xmlns:ds="http://schemas.openxmlformats.org/officeDocument/2006/customXml" ds:itemID="{BEE05F82-0E33-4891-B5A1-A24B4B333825}">
  <ds:schemaRefs>
    <ds:schemaRef ds:uri="http://purl.org/dc/elements/1.1/"/>
    <ds:schemaRef ds:uri="0e53057a-6c58-4d42-a4fa-c0298214ea26"/>
    <ds:schemaRef ds:uri="http://schemas.microsoft.com/office/2006/documentManagement/types"/>
    <ds:schemaRef ds:uri="http://purl.org/dc/term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93e2402c-36e9-4cdd-8de8-0cb185c44ca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939</TotalTime>
  <Words>2838</Words>
  <Application>Microsoft Office PowerPoint</Application>
  <PresentationFormat>Laajakuva</PresentationFormat>
  <Paragraphs>283</Paragraphs>
  <Slides>39</Slides>
  <Notes>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39</vt:i4>
      </vt:variant>
    </vt:vector>
  </HeadingPairs>
  <TitlesOfParts>
    <vt:vector size="45" baseType="lpstr">
      <vt:lpstr>Arial</vt:lpstr>
      <vt:lpstr>Arial Narrow</vt:lpstr>
      <vt:lpstr>Calibri</vt:lpstr>
      <vt:lpstr>Calibri Light</vt:lpstr>
      <vt:lpstr>Symbol</vt:lpstr>
      <vt:lpstr>Office-teema</vt:lpstr>
      <vt:lpstr>Industrial wood construction</vt:lpstr>
      <vt:lpstr>PowerPoint-esitys</vt:lpstr>
      <vt:lpstr>Manufacture of CLT panels</vt:lpstr>
      <vt:lpstr>PowerPoint-esitys</vt:lpstr>
      <vt:lpstr>Production lines</vt:lpstr>
      <vt:lpstr>Production line</vt:lpstr>
      <vt:lpstr>PowerPoint-esitys</vt:lpstr>
      <vt:lpstr>PowerPoint-esitys</vt:lpstr>
      <vt:lpstr>PowerPoint-esitys</vt:lpstr>
      <vt:lpstr>CLT panel properties</vt:lpstr>
      <vt:lpstr>CLT panel properties and materials</vt:lpstr>
      <vt:lpstr>CLT panel properties and materials</vt:lpstr>
      <vt:lpstr>CLT panel types</vt:lpstr>
      <vt:lpstr>CLT panel types</vt:lpstr>
      <vt:lpstr>CLT panel types</vt:lpstr>
      <vt:lpstr>Possibilities of using CLT panels</vt:lpstr>
      <vt:lpstr>Possibilities of using CLT panels</vt:lpstr>
      <vt:lpstr>Lay-up and gluing of CLT boards</vt:lpstr>
      <vt:lpstr>Initial tasks before manufacturing</vt:lpstr>
      <vt:lpstr>Initial tasks before manufacturing</vt:lpstr>
      <vt:lpstr>Lay-up and gluing of the panel</vt:lpstr>
      <vt:lpstr>Pressing</vt:lpstr>
      <vt:lpstr>Pressing</vt:lpstr>
      <vt:lpstr>Machining CLT panels</vt:lpstr>
      <vt:lpstr>Machining CLT panels </vt:lpstr>
      <vt:lpstr>Machining CLT panels </vt:lpstr>
      <vt:lpstr>Machining CLT panels </vt:lpstr>
      <vt:lpstr>Machining CLT panels </vt:lpstr>
      <vt:lpstr>CLT panel finishing </vt:lpstr>
      <vt:lpstr>CLT panel finishing </vt:lpstr>
      <vt:lpstr>Hoisting and loading units</vt:lpstr>
      <vt:lpstr>Hoisting and moving of units</vt:lpstr>
      <vt:lpstr>Hoisting and moving of units</vt:lpstr>
      <vt:lpstr>Loading</vt:lpstr>
      <vt:lpstr>CLT panel testing</vt:lpstr>
      <vt:lpstr>Testing</vt:lpstr>
      <vt:lpstr>Testing</vt:lpstr>
      <vt:lpstr>Testing</vt:lpstr>
      <vt:lpstr>Measuring equipment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Taimi Mikkola</cp:lastModifiedBy>
  <cp:revision>71</cp:revision>
  <dcterms:created xsi:type="dcterms:W3CDTF">2021-05-03T10:20:21Z</dcterms:created>
  <dcterms:modified xsi:type="dcterms:W3CDTF">2024-09-12T07:47:49Z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0x010100234099FDC849BF42B9A9874AAD308C6B</vt:lpwstr>
  </property>
</Properties>
</file>