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Lst>
  <p:notesMasterIdLst>
    <p:notesMasterId r:id="rId43"/>
  </p:notesMasterIdLst>
  <p:handoutMasterIdLst>
    <p:handoutMasterId r:id="rId44"/>
  </p:handoutMasterIdLst>
  <p:sldIdLst>
    <p:sldId id="613" r:id="rId5"/>
    <p:sldId id="614" r:id="rId6"/>
    <p:sldId id="282" r:id="rId7"/>
    <p:sldId id="615" r:id="rId8"/>
    <p:sldId id="325" r:id="rId9"/>
    <p:sldId id="326" r:id="rId10"/>
    <p:sldId id="328" r:id="rId11"/>
    <p:sldId id="329" r:id="rId12"/>
    <p:sldId id="330" r:id="rId13"/>
    <p:sldId id="289" r:id="rId14"/>
    <p:sldId id="300" r:id="rId15"/>
    <p:sldId id="290" r:id="rId16"/>
    <p:sldId id="616" r:id="rId17"/>
    <p:sldId id="292" r:id="rId18"/>
    <p:sldId id="301" r:id="rId19"/>
    <p:sldId id="295" r:id="rId20"/>
    <p:sldId id="323" r:id="rId21"/>
    <p:sldId id="324" r:id="rId22"/>
    <p:sldId id="302" r:id="rId23"/>
    <p:sldId id="303" r:id="rId24"/>
    <p:sldId id="304" r:id="rId25"/>
    <p:sldId id="305" r:id="rId26"/>
    <p:sldId id="306" r:id="rId27"/>
    <p:sldId id="307" r:id="rId28"/>
    <p:sldId id="308" r:id="rId29"/>
    <p:sldId id="309" r:id="rId30"/>
    <p:sldId id="310" r:id="rId31"/>
    <p:sldId id="617" r:id="rId32"/>
    <p:sldId id="313" r:id="rId33"/>
    <p:sldId id="314" r:id="rId34"/>
    <p:sldId id="315" r:id="rId35"/>
    <p:sldId id="316" r:id="rId36"/>
    <p:sldId id="317" r:id="rId37"/>
    <p:sldId id="318" r:id="rId38"/>
    <p:sldId id="319" r:id="rId39"/>
    <p:sldId id="320" r:id="rId40"/>
    <p:sldId id="618" r:id="rId41"/>
    <p:sldId id="322" r:id="rId42"/>
  </p:sldIdLst>
  <p:sldSz cx="12192000" cy="6858000"/>
  <p:notesSz cx="6858000" cy="9144000"/>
  <p:defaultTex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BC817B5-0975-4682-BD35-6C381AB3882A}" v="14" dt="2022-06-20T12:25:56.719"/>
  </p1510:revLst>
</p1510:revInfo>
</file>

<file path=ppt/tableStyles.xml><?xml version="1.0" encoding="utf-8"?>
<a:tblStyleLst xmlns:a="http://schemas.openxmlformats.org/drawingml/2006/main" def="{5C22544A-7EE6-4342-B048-85BDC9FD1C3A}">
  <a:tblStyle styleId="{5C22544A-7EE6-4342-B048-85BDC9FD1C3A}" styleName="Normaali tyyli 2 - Korostu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034" autoAdjust="0"/>
    <p:restoredTop sz="94660"/>
  </p:normalViewPr>
  <p:slideViewPr>
    <p:cSldViewPr snapToGrid="0">
      <p:cViewPr varScale="1">
        <p:scale>
          <a:sx n="60" d="100"/>
          <a:sy n="60" d="100"/>
        </p:scale>
        <p:origin x="68" y="168"/>
      </p:cViewPr>
      <p:guideLst/>
    </p:cSldViewPr>
  </p:slideViewPr>
  <p:notesTextViewPr>
    <p:cViewPr>
      <p:scale>
        <a:sx n="1" d="1"/>
        <a:sy n="1" d="1"/>
      </p:scale>
      <p:origin x="0" y="0"/>
    </p:cViewPr>
  </p:notesTextViewPr>
  <p:notesViewPr>
    <p:cSldViewPr snapToGrid="0">
      <p:cViewPr varScale="1">
        <p:scale>
          <a:sx n="90" d="100"/>
          <a:sy n="90" d="100"/>
        </p:scale>
        <p:origin x="4206" y="10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notesMaster" Target="notesMasters/notesMaster1.xml"/><Relationship Id="rId48"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Ylätunnisteen paikkamerkki 1">
            <a:extLst>
              <a:ext uri="{FF2B5EF4-FFF2-40B4-BE49-F238E27FC236}">
                <a16:creationId xmlns:a16="http://schemas.microsoft.com/office/drawing/2014/main" id="{90489765-C3E2-4CB7-B84D-62CF613C36E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i-FI"/>
          </a:p>
        </p:txBody>
      </p:sp>
      <p:sp>
        <p:nvSpPr>
          <p:cNvPr id="3" name="Päivämäärän paikkamerkki 2">
            <a:extLst>
              <a:ext uri="{FF2B5EF4-FFF2-40B4-BE49-F238E27FC236}">
                <a16:creationId xmlns:a16="http://schemas.microsoft.com/office/drawing/2014/main" id="{D3FC0F54-AC4C-412C-881B-280C57D7F7A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5EEA080-1C04-4D49-9169-DE53E8619FEC}" type="datetimeFigureOut">
              <a:rPr lang="fi-FI" smtClean="0"/>
              <a:t>12.9.2024</a:t>
            </a:fld>
            <a:endParaRPr lang="fi-FI"/>
          </a:p>
        </p:txBody>
      </p:sp>
      <p:sp>
        <p:nvSpPr>
          <p:cNvPr id="4" name="Alatunnisteen paikkamerkki 3">
            <a:extLst>
              <a:ext uri="{FF2B5EF4-FFF2-40B4-BE49-F238E27FC236}">
                <a16:creationId xmlns:a16="http://schemas.microsoft.com/office/drawing/2014/main" id="{99E0362F-CB3A-4774-B2D6-7578853360E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fi-FI"/>
          </a:p>
        </p:txBody>
      </p:sp>
      <p:sp>
        <p:nvSpPr>
          <p:cNvPr id="5" name="Dian numeron paikkamerkki 4">
            <a:extLst>
              <a:ext uri="{FF2B5EF4-FFF2-40B4-BE49-F238E27FC236}">
                <a16:creationId xmlns:a16="http://schemas.microsoft.com/office/drawing/2014/main" id="{67E363F0-F99E-432A-8847-8DBA923B7FA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382DFC3-AE31-4F42-9C5D-03354C3C795D}" type="slidenum">
              <a:rPr lang="fi-FI" smtClean="0"/>
              <a:t>‹#›</a:t>
            </a:fld>
            <a:endParaRPr lang="fi-FI"/>
          </a:p>
        </p:txBody>
      </p:sp>
    </p:spTree>
    <p:extLst>
      <p:ext uri="{BB962C8B-B14F-4D97-AF65-F5344CB8AC3E}">
        <p14:creationId xmlns:p14="http://schemas.microsoft.com/office/powerpoint/2010/main" val="381352595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Ylätunnisteen paikkamerkki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i-FI"/>
          </a:p>
        </p:txBody>
      </p:sp>
      <p:sp>
        <p:nvSpPr>
          <p:cNvPr id="3" name="Päivämäärän paikkamerkki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51F00A7-F681-42B1-969F-0E5F86B66BBE}" type="datetimeFigureOut">
              <a:rPr lang="fi-FI" smtClean="0"/>
              <a:t>12.9.2024</a:t>
            </a:fld>
            <a:endParaRPr lang="fi-FI"/>
          </a:p>
        </p:txBody>
      </p:sp>
      <p:sp>
        <p:nvSpPr>
          <p:cNvPr id="4" name="Dian kuvan paikkamerkki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i-FI"/>
          </a:p>
        </p:txBody>
      </p:sp>
      <p:sp>
        <p:nvSpPr>
          <p:cNvPr id="5" name="Huomautusten paikkamerkki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6" name="Alatunnisteen paikkamerkki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i-FI"/>
          </a:p>
        </p:txBody>
      </p:sp>
      <p:sp>
        <p:nvSpPr>
          <p:cNvPr id="7" name="Dian numeron paikkamerkki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58328E5-66FA-4DD6-A089-E9039BCA9F63}" type="slidenum">
              <a:rPr lang="fi-FI" smtClean="0"/>
              <a:t>‹#›</a:t>
            </a:fld>
            <a:endParaRPr lang="fi-FI"/>
          </a:p>
        </p:txBody>
      </p:sp>
    </p:spTree>
    <p:extLst>
      <p:ext uri="{BB962C8B-B14F-4D97-AF65-F5344CB8AC3E}">
        <p14:creationId xmlns:p14="http://schemas.microsoft.com/office/powerpoint/2010/main" val="1049310566"/>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
        <p:cNvGrpSpPr/>
        <p:nvPr/>
      </p:nvGrpSpPr>
      <p:grpSpPr>
        <a:xfrm>
          <a:off x="0" y="0"/>
          <a:ext cx="0" cy="0"/>
          <a:chOff x="0" y="0"/>
          <a:chExt cx="0" cy="0"/>
        </a:xfrm>
      </p:grpSpPr>
      <p:sp>
        <p:nvSpPr>
          <p:cNvPr id="68" name="Google Shape;68;g12a037aa8e9_0_18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69" name="Google Shape;69;g12a037aa8e9_0_18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p:cNvGrpSpPr/>
        <p:nvPr/>
      </p:nvGrpSpPr>
      <p:grpSpPr>
        <a:xfrm>
          <a:off x="0" y="0"/>
          <a:ext cx="0" cy="0"/>
          <a:chOff x="0" y="0"/>
          <a:chExt cx="0" cy="0"/>
        </a:xfrm>
      </p:grpSpPr>
      <p:sp>
        <p:nvSpPr>
          <p:cNvPr id="75" name="Google Shape;75;g12a037aa8e9_0_9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6" name="Google Shape;76;g12a037aa8e9_0_9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p2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1" name="Google Shape;261;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10"/>
          </p:nvPr>
        </p:nvSpPr>
        <p:spPr/>
        <p:txBody>
          <a:bodyPr/>
          <a:lstStyle/>
          <a:p>
            <a:fld id="{558328E5-66FA-4DD6-A089-E9039BCA9F63}" type="slidenum">
              <a:rPr lang="fi-FI" smtClean="0"/>
              <a:t>4</a:t>
            </a:fld>
            <a:endParaRPr lang="fi-FI" dirty="0"/>
          </a:p>
        </p:txBody>
      </p:sp>
    </p:spTree>
    <p:extLst>
      <p:ext uri="{BB962C8B-B14F-4D97-AF65-F5344CB8AC3E}">
        <p14:creationId xmlns:p14="http://schemas.microsoft.com/office/powerpoint/2010/main" val="339097028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5.jp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1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7.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Otsikkodia">
    <p:spTree>
      <p:nvGrpSpPr>
        <p:cNvPr id="1" name=""/>
        <p:cNvGrpSpPr/>
        <p:nvPr/>
      </p:nvGrpSpPr>
      <p:grpSpPr>
        <a:xfrm>
          <a:off x="0" y="0"/>
          <a:ext cx="0" cy="0"/>
          <a:chOff x="0" y="0"/>
          <a:chExt cx="0" cy="0"/>
        </a:xfrm>
      </p:grpSpPr>
      <p:pic>
        <p:nvPicPr>
          <p:cNvPr id="8" name="Kuva 7">
            <a:extLst>
              <a:ext uri="{FF2B5EF4-FFF2-40B4-BE49-F238E27FC236}">
                <a16:creationId xmlns:a16="http://schemas.microsoft.com/office/drawing/2014/main" id="{DF2A059D-C586-417B-8831-0D0DFF7C956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 y="-672"/>
            <a:ext cx="12190803" cy="6858671"/>
          </a:xfrm>
          <a:prstGeom prst="rect">
            <a:avLst/>
          </a:prstGeom>
        </p:spPr>
      </p:pic>
      <p:sp>
        <p:nvSpPr>
          <p:cNvPr id="2" name="Otsikko 1">
            <a:extLst>
              <a:ext uri="{FF2B5EF4-FFF2-40B4-BE49-F238E27FC236}">
                <a16:creationId xmlns:a16="http://schemas.microsoft.com/office/drawing/2014/main" id="{6A94CFCD-D8C0-4AE5-9A4C-6FE52079574E}"/>
              </a:ext>
            </a:extLst>
          </p:cNvPr>
          <p:cNvSpPr>
            <a:spLocks noGrp="1"/>
          </p:cNvSpPr>
          <p:nvPr>
            <p:ph type="ctrTitle"/>
          </p:nvPr>
        </p:nvSpPr>
        <p:spPr>
          <a:xfrm>
            <a:off x="1524000" y="1527477"/>
            <a:ext cx="9144000" cy="2387600"/>
          </a:xfrm>
        </p:spPr>
        <p:txBody>
          <a:bodyPr anchor="b"/>
          <a:lstStyle>
            <a:lvl1pPr algn="ctr">
              <a:defRPr sz="6000" b="1">
                <a:solidFill>
                  <a:schemeClr val="bg1">
                    <a:lumMod val="95000"/>
                  </a:schemeClr>
                </a:solidFill>
              </a:defRPr>
            </a:lvl1p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p>
        </p:txBody>
      </p:sp>
      <p:sp>
        <p:nvSpPr>
          <p:cNvPr id="3" name="Alaotsikko 2">
            <a:extLst>
              <a:ext uri="{FF2B5EF4-FFF2-40B4-BE49-F238E27FC236}">
                <a16:creationId xmlns:a16="http://schemas.microsoft.com/office/drawing/2014/main" id="{DA727E47-A531-437C-8191-1722EA7805B9}"/>
              </a:ext>
            </a:extLst>
          </p:cNvPr>
          <p:cNvSpPr>
            <a:spLocks noGrp="1"/>
          </p:cNvSpPr>
          <p:nvPr>
            <p:ph type="subTitle" idx="1"/>
          </p:nvPr>
        </p:nvSpPr>
        <p:spPr>
          <a:xfrm>
            <a:off x="1524000" y="4007152"/>
            <a:ext cx="9144000" cy="1655762"/>
          </a:xfrm>
        </p:spPr>
        <p:txBody>
          <a:bodyPr/>
          <a:lstStyle>
            <a:lvl1pPr marL="0" indent="0" algn="ctr">
              <a:buNone/>
              <a:defRPr sz="2400">
                <a:solidFill>
                  <a:schemeClr val="bg1">
                    <a:lumMod val="9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dirty="0"/>
              <a:t>Muokkaa alaotsikon perustyyliä </a:t>
            </a:r>
            <a:r>
              <a:rPr lang="fi-FI" dirty="0" err="1"/>
              <a:t>napsautt</a:t>
            </a:r>
            <a:r>
              <a:rPr lang="fi-FI" dirty="0"/>
              <a:t>.</a:t>
            </a:r>
          </a:p>
        </p:txBody>
      </p:sp>
      <p:pic>
        <p:nvPicPr>
          <p:cNvPr id="5" name="Picture 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886280" y="6347443"/>
            <a:ext cx="3004968" cy="501824"/>
          </a:xfrm>
          <a:prstGeom prst="rect">
            <a:avLst/>
          </a:prstGeom>
        </p:spPr>
      </p:pic>
    </p:spTree>
    <p:extLst>
      <p:ext uri="{BB962C8B-B14F-4D97-AF65-F5344CB8AC3E}">
        <p14:creationId xmlns:p14="http://schemas.microsoft.com/office/powerpoint/2010/main" val="15330644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Vain otsikko">
    <p:spTree>
      <p:nvGrpSpPr>
        <p:cNvPr id="1" name=""/>
        <p:cNvGrpSpPr/>
        <p:nvPr/>
      </p:nvGrpSpPr>
      <p:grpSpPr>
        <a:xfrm>
          <a:off x="0" y="0"/>
          <a:ext cx="0" cy="0"/>
          <a:chOff x="0" y="0"/>
          <a:chExt cx="0" cy="0"/>
        </a:xfrm>
      </p:grpSpPr>
      <p:pic>
        <p:nvPicPr>
          <p:cNvPr id="7" name="Kuva 6">
            <a:extLst>
              <a:ext uri="{FF2B5EF4-FFF2-40B4-BE49-F238E27FC236}">
                <a16:creationId xmlns:a16="http://schemas.microsoft.com/office/drawing/2014/main" id="{D4ABB6E6-80E7-4795-8FB7-A45506C015D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2" y="-672"/>
            <a:ext cx="12190800" cy="6858669"/>
          </a:xfrm>
          <a:prstGeom prst="rect">
            <a:avLst/>
          </a:prstGeom>
        </p:spPr>
      </p:pic>
      <p:sp>
        <p:nvSpPr>
          <p:cNvPr id="13" name="Otsikko 1">
            <a:extLst>
              <a:ext uri="{FF2B5EF4-FFF2-40B4-BE49-F238E27FC236}">
                <a16:creationId xmlns:a16="http://schemas.microsoft.com/office/drawing/2014/main" id="{7EFAA9E4-7BF1-498D-A750-C2486ADE7117}"/>
              </a:ext>
            </a:extLst>
          </p:cNvPr>
          <p:cNvSpPr>
            <a:spLocks noGrp="1"/>
          </p:cNvSpPr>
          <p:nvPr>
            <p:ph type="title"/>
          </p:nvPr>
        </p:nvSpPr>
        <p:spPr>
          <a:xfrm>
            <a:off x="919223" y="2268899"/>
            <a:ext cx="4023167" cy="2320202"/>
          </a:xfrm>
        </p:spPr>
        <p:txBody>
          <a:bodyPr/>
          <a:lstStyle/>
          <a:p>
            <a:r>
              <a:rPr lang="fi-FI"/>
              <a:t>Muokkaa ots. perustyyl. napsautt.</a:t>
            </a:r>
          </a:p>
        </p:txBody>
      </p:sp>
      <p:sp>
        <p:nvSpPr>
          <p:cNvPr id="14" name="Sisällön paikkamerkki 2">
            <a:extLst>
              <a:ext uri="{FF2B5EF4-FFF2-40B4-BE49-F238E27FC236}">
                <a16:creationId xmlns:a16="http://schemas.microsoft.com/office/drawing/2014/main" id="{789F871C-5B32-4176-87E9-0EA8F2E332B3}"/>
              </a:ext>
            </a:extLst>
          </p:cNvPr>
          <p:cNvSpPr>
            <a:spLocks noGrp="1"/>
          </p:cNvSpPr>
          <p:nvPr>
            <p:ph idx="1"/>
          </p:nvPr>
        </p:nvSpPr>
        <p:spPr>
          <a:xfrm>
            <a:off x="6096000" y="853352"/>
            <a:ext cx="5791200" cy="5130759"/>
          </a:xfrm>
        </p:spPr>
        <p:txBody>
          <a:bodyPr/>
          <a:lstStyle/>
          <a:p>
            <a:pPr lvl="0"/>
            <a:r>
              <a:rPr lang="fi-FI" dirty="0"/>
              <a:t>Muokkaa tekstin perustyylejä napsauttamalla</a:t>
            </a:r>
          </a:p>
          <a:p>
            <a:pPr lvl="1"/>
            <a:r>
              <a:rPr lang="fi-FI" dirty="0"/>
              <a:t>toinen taso</a:t>
            </a:r>
          </a:p>
          <a:p>
            <a:pPr lvl="2"/>
            <a:r>
              <a:rPr lang="fi-FI" dirty="0"/>
              <a:t>kolmas taso</a:t>
            </a:r>
          </a:p>
          <a:p>
            <a:pPr lvl="3"/>
            <a:r>
              <a:rPr lang="fi-FI" dirty="0"/>
              <a:t>neljäs taso</a:t>
            </a:r>
          </a:p>
          <a:p>
            <a:pPr lvl="4"/>
            <a:r>
              <a:rPr lang="fi-FI" dirty="0"/>
              <a:t>viides taso</a:t>
            </a:r>
          </a:p>
        </p:txBody>
      </p:sp>
      <p:sp>
        <p:nvSpPr>
          <p:cNvPr id="15" name="Dian numeron paikkamerkki 5">
            <a:extLst>
              <a:ext uri="{FF2B5EF4-FFF2-40B4-BE49-F238E27FC236}">
                <a16:creationId xmlns:a16="http://schemas.microsoft.com/office/drawing/2014/main" id="{0CA858E3-9A41-42CA-AF6F-8BFE425C7DD2}"/>
              </a:ext>
            </a:extLst>
          </p:cNvPr>
          <p:cNvSpPr>
            <a:spLocks noGrp="1"/>
          </p:cNvSpPr>
          <p:nvPr>
            <p:ph type="sldNum" sz="quarter" idx="4"/>
          </p:nvPr>
        </p:nvSpPr>
        <p:spPr>
          <a:xfrm>
            <a:off x="11044362" y="182562"/>
            <a:ext cx="644055" cy="381981"/>
          </a:xfrm>
          <a:prstGeom prst="rect">
            <a:avLst/>
          </a:prstGeom>
        </p:spPr>
        <p:txBody>
          <a:bodyPr vert="horz" lIns="91440" tIns="45720" rIns="91440" bIns="45720" rtlCol="0" anchor="ctr"/>
          <a:lstStyle>
            <a:lvl1pPr algn="ctr">
              <a:defRPr sz="1400">
                <a:solidFill>
                  <a:schemeClr val="bg1"/>
                </a:solidFill>
              </a:defRPr>
            </a:lvl1pPr>
          </a:lstStyle>
          <a:p>
            <a:fld id="{B338A197-4EA2-4D23-935D-0DB0ED09FF0F}" type="slidenum">
              <a:rPr lang="fi-FI" smtClean="0"/>
              <a:pPr/>
              <a:t>‹#›</a:t>
            </a:fld>
            <a:endParaRPr lang="fi-FI" dirty="0"/>
          </a:p>
        </p:txBody>
      </p:sp>
      <p:sp>
        <p:nvSpPr>
          <p:cNvPr id="16" name="Alatunnisteen paikkamerkki 4">
            <a:extLst>
              <a:ext uri="{FF2B5EF4-FFF2-40B4-BE49-F238E27FC236}">
                <a16:creationId xmlns:a16="http://schemas.microsoft.com/office/drawing/2014/main" id="{65CAA36D-5BE1-48E7-A2CD-96DE10616D4D}"/>
              </a:ext>
            </a:extLst>
          </p:cNvPr>
          <p:cNvSpPr>
            <a:spLocks noGrp="1"/>
          </p:cNvSpPr>
          <p:nvPr>
            <p:ph type="ftr" sz="quarter" idx="3"/>
          </p:nvPr>
        </p:nvSpPr>
        <p:spPr>
          <a:xfrm>
            <a:off x="838200" y="6334918"/>
            <a:ext cx="411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fi-FI"/>
              <a:t>Teollinen esivalmistaminen</a:t>
            </a:r>
            <a:endParaRPr lang="fi-FI" dirty="0"/>
          </a:p>
        </p:txBody>
      </p:sp>
    </p:spTree>
    <p:extLst>
      <p:ext uri="{BB962C8B-B14F-4D97-AF65-F5344CB8AC3E}">
        <p14:creationId xmlns:p14="http://schemas.microsoft.com/office/powerpoint/2010/main" val="9149243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yhjä">
    <p:spTree>
      <p:nvGrpSpPr>
        <p:cNvPr id="1" name=""/>
        <p:cNvGrpSpPr/>
        <p:nvPr/>
      </p:nvGrpSpPr>
      <p:grpSpPr>
        <a:xfrm>
          <a:off x="0" y="0"/>
          <a:ext cx="0" cy="0"/>
          <a:chOff x="0" y="0"/>
          <a:chExt cx="0" cy="0"/>
        </a:xfrm>
      </p:grpSpPr>
      <p:pic>
        <p:nvPicPr>
          <p:cNvPr id="2" name="Kuva 1">
            <a:extLst>
              <a:ext uri="{FF2B5EF4-FFF2-40B4-BE49-F238E27FC236}">
                <a16:creationId xmlns:a16="http://schemas.microsoft.com/office/drawing/2014/main" id="{7F7A83F2-C17F-4AFA-A8EA-D2171A4204B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 y="-669"/>
            <a:ext cx="12190800" cy="6858669"/>
          </a:xfrm>
          <a:prstGeom prst="rect">
            <a:avLst/>
          </a:prstGeom>
        </p:spPr>
      </p:pic>
      <p:sp>
        <p:nvSpPr>
          <p:cNvPr id="3" name="Otsikko 1">
            <a:extLst>
              <a:ext uri="{FF2B5EF4-FFF2-40B4-BE49-F238E27FC236}">
                <a16:creationId xmlns:a16="http://schemas.microsoft.com/office/drawing/2014/main" id="{BF6216C1-3290-4DC7-B9B6-C29671B8BAC6}"/>
              </a:ext>
            </a:extLst>
          </p:cNvPr>
          <p:cNvSpPr>
            <a:spLocks noGrp="1"/>
          </p:cNvSpPr>
          <p:nvPr>
            <p:ph type="title" hasCustomPrompt="1"/>
          </p:nvPr>
        </p:nvSpPr>
        <p:spPr>
          <a:xfrm>
            <a:off x="352064" y="2662439"/>
            <a:ext cx="11465688" cy="1261379"/>
          </a:xfrm>
        </p:spPr>
        <p:txBody>
          <a:bodyPr/>
          <a:lstStyle>
            <a:lvl1pPr algn="ctr">
              <a:defRPr/>
            </a:lvl1pPr>
          </a:lstStyle>
          <a:p>
            <a:r>
              <a:rPr lang="fi-FI" dirty="0"/>
              <a:t>Kiitos!</a:t>
            </a:r>
          </a:p>
        </p:txBody>
      </p:sp>
      <p:sp>
        <p:nvSpPr>
          <p:cNvPr id="4" name="Tekstin paikkamerkki 3">
            <a:extLst>
              <a:ext uri="{FF2B5EF4-FFF2-40B4-BE49-F238E27FC236}">
                <a16:creationId xmlns:a16="http://schemas.microsoft.com/office/drawing/2014/main" id="{66470317-F7CE-4B32-BC8A-5191CE9B4325}"/>
              </a:ext>
            </a:extLst>
          </p:cNvPr>
          <p:cNvSpPr>
            <a:spLocks noGrp="1"/>
          </p:cNvSpPr>
          <p:nvPr>
            <p:ph type="body" sz="half" idx="2"/>
          </p:nvPr>
        </p:nvSpPr>
        <p:spPr>
          <a:xfrm>
            <a:off x="645069" y="5288163"/>
            <a:ext cx="7609730" cy="73236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dirty="0"/>
              <a:t>Muokkaa tekstin perustyylejä napsauttamalla</a:t>
            </a:r>
          </a:p>
        </p:txBody>
      </p:sp>
    </p:spTree>
    <p:extLst>
      <p:ext uri="{BB962C8B-B14F-4D97-AF65-F5344CB8AC3E}">
        <p14:creationId xmlns:p14="http://schemas.microsoft.com/office/powerpoint/2010/main" val="10045929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Kuvatekstillinen sisältö">
    <p:spTree>
      <p:nvGrpSpPr>
        <p:cNvPr id="1" name=""/>
        <p:cNvGrpSpPr/>
        <p:nvPr/>
      </p:nvGrpSpPr>
      <p:grpSpPr>
        <a:xfrm>
          <a:off x="0" y="0"/>
          <a:ext cx="0" cy="0"/>
          <a:chOff x="0" y="0"/>
          <a:chExt cx="0" cy="0"/>
        </a:xfrm>
      </p:grpSpPr>
      <p:pic>
        <p:nvPicPr>
          <p:cNvPr id="8" name="Kuva 7">
            <a:extLst>
              <a:ext uri="{FF2B5EF4-FFF2-40B4-BE49-F238E27FC236}">
                <a16:creationId xmlns:a16="http://schemas.microsoft.com/office/drawing/2014/main" id="{3CE2D92E-2F5F-4B50-806A-483303F9296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99" y="-669"/>
            <a:ext cx="12190800" cy="6858668"/>
          </a:xfrm>
          <a:prstGeom prst="rect">
            <a:avLst/>
          </a:prstGeom>
        </p:spPr>
      </p:pic>
      <p:sp>
        <p:nvSpPr>
          <p:cNvPr id="9" name="Otsikko 1">
            <a:extLst>
              <a:ext uri="{FF2B5EF4-FFF2-40B4-BE49-F238E27FC236}">
                <a16:creationId xmlns:a16="http://schemas.microsoft.com/office/drawing/2014/main" id="{0CF2A160-ECA0-4F94-88E0-76860DE317C0}"/>
              </a:ext>
            </a:extLst>
          </p:cNvPr>
          <p:cNvSpPr>
            <a:spLocks noGrp="1"/>
          </p:cNvSpPr>
          <p:nvPr>
            <p:ph type="title" hasCustomPrompt="1"/>
          </p:nvPr>
        </p:nvSpPr>
        <p:spPr>
          <a:xfrm>
            <a:off x="347253" y="1073426"/>
            <a:ext cx="11497493" cy="1375575"/>
          </a:xfrm>
        </p:spPr>
        <p:txBody>
          <a:bodyPr>
            <a:normAutofit/>
          </a:bodyPr>
          <a:lstStyle>
            <a:lvl1pPr algn="ctr">
              <a:defRPr sz="4000"/>
            </a:lvl1pPr>
          </a:lstStyle>
          <a:p>
            <a:r>
              <a:rPr lang="fi-FI" dirty="0"/>
              <a:t>Värikoodit</a:t>
            </a:r>
          </a:p>
        </p:txBody>
      </p:sp>
    </p:spTree>
    <p:extLst>
      <p:ext uri="{BB962C8B-B14F-4D97-AF65-F5344CB8AC3E}">
        <p14:creationId xmlns:p14="http://schemas.microsoft.com/office/powerpoint/2010/main" val="23671940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5_Mukautettu asettelu">
    <p:spTree>
      <p:nvGrpSpPr>
        <p:cNvPr id="1" name=""/>
        <p:cNvGrpSpPr/>
        <p:nvPr/>
      </p:nvGrpSpPr>
      <p:grpSpPr>
        <a:xfrm>
          <a:off x="0" y="0"/>
          <a:ext cx="0" cy="0"/>
          <a:chOff x="0" y="0"/>
          <a:chExt cx="0" cy="0"/>
        </a:xfrm>
      </p:grpSpPr>
      <p:pic>
        <p:nvPicPr>
          <p:cNvPr id="6" name="Kuva 5">
            <a:extLst>
              <a:ext uri="{FF2B5EF4-FFF2-40B4-BE49-F238E27FC236}">
                <a16:creationId xmlns:a16="http://schemas.microsoft.com/office/drawing/2014/main" id="{16400571-BECA-44B4-8686-44F32B8A67C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200" y="-669"/>
            <a:ext cx="12190798" cy="6858668"/>
          </a:xfrm>
          <a:prstGeom prst="rect">
            <a:avLst/>
          </a:prstGeom>
        </p:spPr>
      </p:pic>
      <p:sp>
        <p:nvSpPr>
          <p:cNvPr id="7" name="Otsikko 1">
            <a:extLst>
              <a:ext uri="{FF2B5EF4-FFF2-40B4-BE49-F238E27FC236}">
                <a16:creationId xmlns:a16="http://schemas.microsoft.com/office/drawing/2014/main" id="{09AECF0B-3C84-48E1-8D64-C70074B06507}"/>
              </a:ext>
            </a:extLst>
          </p:cNvPr>
          <p:cNvSpPr>
            <a:spLocks noGrp="1"/>
          </p:cNvSpPr>
          <p:nvPr>
            <p:ph type="title" hasCustomPrompt="1"/>
          </p:nvPr>
        </p:nvSpPr>
        <p:spPr>
          <a:xfrm>
            <a:off x="347253" y="677648"/>
            <a:ext cx="11497493" cy="1200646"/>
          </a:xfrm>
        </p:spPr>
        <p:txBody>
          <a:bodyPr>
            <a:normAutofit/>
          </a:bodyPr>
          <a:lstStyle>
            <a:lvl1pPr algn="ctr">
              <a:defRPr sz="4000"/>
            </a:lvl1pPr>
          </a:lstStyle>
          <a:p>
            <a:r>
              <a:rPr lang="fi-FI" dirty="0"/>
              <a:t>Näin lisäät juoksevan otsikon</a:t>
            </a:r>
          </a:p>
        </p:txBody>
      </p:sp>
      <p:sp>
        <p:nvSpPr>
          <p:cNvPr id="10" name="Tekstiruutu 9">
            <a:extLst>
              <a:ext uri="{FF2B5EF4-FFF2-40B4-BE49-F238E27FC236}">
                <a16:creationId xmlns:a16="http://schemas.microsoft.com/office/drawing/2014/main" id="{DAAC86D1-9FFA-4ABA-A3E4-EB6CFBEDCB4A}"/>
              </a:ext>
            </a:extLst>
          </p:cNvPr>
          <p:cNvSpPr txBox="1"/>
          <p:nvPr userDrawn="1"/>
        </p:nvSpPr>
        <p:spPr>
          <a:xfrm>
            <a:off x="6466399" y="2677804"/>
            <a:ext cx="6094674" cy="369332"/>
          </a:xfrm>
          <a:prstGeom prst="rect">
            <a:avLst/>
          </a:prstGeom>
          <a:noFill/>
        </p:spPr>
        <p:txBody>
          <a:bodyPr wrap="square">
            <a:spAutoFit/>
          </a:bodyPr>
          <a:lstStyle/>
          <a:p>
            <a:pPr lvl="0"/>
            <a:r>
              <a:rPr lang="fi-FI" dirty="0"/>
              <a:t>Valitse ylävalikosta ”Lisää” -&gt; ”Ylä- ja alatunniste”</a:t>
            </a:r>
          </a:p>
        </p:txBody>
      </p:sp>
      <p:sp>
        <p:nvSpPr>
          <p:cNvPr id="11" name="Tekstiruutu 10">
            <a:extLst>
              <a:ext uri="{FF2B5EF4-FFF2-40B4-BE49-F238E27FC236}">
                <a16:creationId xmlns:a16="http://schemas.microsoft.com/office/drawing/2014/main" id="{665134CF-E4EB-4F40-BECF-764969EE4026}"/>
              </a:ext>
            </a:extLst>
          </p:cNvPr>
          <p:cNvSpPr txBox="1"/>
          <p:nvPr userDrawn="1"/>
        </p:nvSpPr>
        <p:spPr>
          <a:xfrm>
            <a:off x="6535120" y="4753567"/>
            <a:ext cx="5376573" cy="923330"/>
          </a:xfrm>
          <a:prstGeom prst="rect">
            <a:avLst/>
          </a:prstGeom>
          <a:noFill/>
        </p:spPr>
        <p:txBody>
          <a:bodyPr wrap="square">
            <a:spAutoFit/>
          </a:bodyPr>
          <a:lstStyle/>
          <a:p>
            <a:pPr marL="285750" lvl="0" indent="-285750">
              <a:buFont typeface="Arial" panose="020B0604020202020204" pitchFamily="34" charset="0"/>
              <a:buChar char="•"/>
            </a:pPr>
            <a:r>
              <a:rPr lang="fi-FI" dirty="0"/>
              <a:t>Klikkaa avautuvasta valikosta alatunniste-kohtaa.</a:t>
            </a:r>
          </a:p>
          <a:p>
            <a:pPr marL="285750" lvl="0" indent="-285750">
              <a:buFont typeface="Arial" panose="020B0604020202020204" pitchFamily="34" charset="0"/>
              <a:buChar char="•"/>
            </a:pPr>
            <a:r>
              <a:rPr lang="fi-FI" dirty="0"/>
              <a:t>Kirjoita kenttään esityksen otsikko</a:t>
            </a:r>
          </a:p>
          <a:p>
            <a:pPr marL="285750" lvl="0" indent="-285750">
              <a:buFont typeface="Arial" panose="020B0604020202020204" pitchFamily="34" charset="0"/>
              <a:buChar char="•"/>
            </a:pPr>
            <a:r>
              <a:rPr lang="fi-FI" dirty="0"/>
              <a:t>Klikkaa lopuksi ”Käytä kaikissa”.</a:t>
            </a:r>
          </a:p>
        </p:txBody>
      </p:sp>
    </p:spTree>
    <p:extLst>
      <p:ext uri="{BB962C8B-B14F-4D97-AF65-F5344CB8AC3E}">
        <p14:creationId xmlns:p14="http://schemas.microsoft.com/office/powerpoint/2010/main" val="294747448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6_Mukautettu asettelu">
    <p:spTree>
      <p:nvGrpSpPr>
        <p:cNvPr id="1" name=""/>
        <p:cNvGrpSpPr/>
        <p:nvPr/>
      </p:nvGrpSpPr>
      <p:grpSpPr>
        <a:xfrm>
          <a:off x="0" y="0"/>
          <a:ext cx="0" cy="0"/>
          <a:chOff x="0" y="0"/>
          <a:chExt cx="0" cy="0"/>
        </a:xfrm>
      </p:grpSpPr>
      <p:pic>
        <p:nvPicPr>
          <p:cNvPr id="6" name="Kuva 5">
            <a:extLst>
              <a:ext uri="{FF2B5EF4-FFF2-40B4-BE49-F238E27FC236}">
                <a16:creationId xmlns:a16="http://schemas.microsoft.com/office/drawing/2014/main" id="{19B8E77C-53BE-4B03-87E5-CDB79B97828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200" y="-669"/>
            <a:ext cx="12190798" cy="6858667"/>
          </a:xfrm>
          <a:prstGeom prst="rect">
            <a:avLst/>
          </a:prstGeom>
        </p:spPr>
      </p:pic>
      <p:sp>
        <p:nvSpPr>
          <p:cNvPr id="5" name="Otsikko 1">
            <a:extLst>
              <a:ext uri="{FF2B5EF4-FFF2-40B4-BE49-F238E27FC236}">
                <a16:creationId xmlns:a16="http://schemas.microsoft.com/office/drawing/2014/main" id="{E4686C9F-28C4-4048-8CE1-A93B9FEB68B9}"/>
              </a:ext>
            </a:extLst>
          </p:cNvPr>
          <p:cNvSpPr>
            <a:spLocks noGrp="1"/>
          </p:cNvSpPr>
          <p:nvPr>
            <p:ph type="title" hasCustomPrompt="1"/>
          </p:nvPr>
        </p:nvSpPr>
        <p:spPr>
          <a:xfrm>
            <a:off x="347253" y="677648"/>
            <a:ext cx="11497493" cy="1200646"/>
          </a:xfrm>
        </p:spPr>
        <p:txBody>
          <a:bodyPr>
            <a:normAutofit/>
          </a:bodyPr>
          <a:lstStyle>
            <a:lvl1pPr algn="ctr">
              <a:defRPr sz="4000"/>
            </a:lvl1pPr>
          </a:lstStyle>
          <a:p>
            <a:r>
              <a:rPr lang="fi-FI" dirty="0"/>
              <a:t>Näin valitset haluamasi diapohjan</a:t>
            </a:r>
          </a:p>
        </p:txBody>
      </p:sp>
      <p:sp>
        <p:nvSpPr>
          <p:cNvPr id="7" name="Tekstiruutu 6">
            <a:extLst>
              <a:ext uri="{FF2B5EF4-FFF2-40B4-BE49-F238E27FC236}">
                <a16:creationId xmlns:a16="http://schemas.microsoft.com/office/drawing/2014/main" id="{620D10FC-B4BD-4EEB-9676-4991423D75C3}"/>
              </a:ext>
            </a:extLst>
          </p:cNvPr>
          <p:cNvSpPr txBox="1"/>
          <p:nvPr userDrawn="1"/>
        </p:nvSpPr>
        <p:spPr>
          <a:xfrm>
            <a:off x="6535120" y="4753567"/>
            <a:ext cx="5376573" cy="923330"/>
          </a:xfrm>
          <a:prstGeom prst="rect">
            <a:avLst/>
          </a:prstGeom>
          <a:noFill/>
        </p:spPr>
        <p:txBody>
          <a:bodyPr wrap="square">
            <a:spAutoFit/>
          </a:bodyPr>
          <a:lstStyle/>
          <a:p>
            <a:pPr marL="285750" lvl="0" indent="-285750">
              <a:buFont typeface="Arial" panose="020B0604020202020204" pitchFamily="34" charset="0"/>
              <a:buChar char="•"/>
            </a:pPr>
            <a:r>
              <a:rPr lang="fi-FI" dirty="0"/>
              <a:t>Klikkaa </a:t>
            </a:r>
            <a:r>
              <a:rPr lang="fi-FI" dirty="0" err="1"/>
              <a:t>haluaamasi</a:t>
            </a:r>
            <a:r>
              <a:rPr lang="fi-FI" dirty="0"/>
              <a:t> diaa hiiren oikealla näppäimellä</a:t>
            </a:r>
          </a:p>
          <a:p>
            <a:pPr marL="285750" lvl="0" indent="-285750">
              <a:buFont typeface="Arial" panose="020B0604020202020204" pitchFamily="34" charset="0"/>
              <a:buChar char="•"/>
            </a:pPr>
            <a:r>
              <a:rPr lang="fi-FI" dirty="0"/>
              <a:t>Valitse </a:t>
            </a:r>
            <a:r>
              <a:rPr lang="fi-FI" dirty="0" err="1"/>
              <a:t>valikosto</a:t>
            </a:r>
            <a:r>
              <a:rPr lang="fi-FI" dirty="0"/>
              <a:t> ”Asettelu”</a:t>
            </a:r>
          </a:p>
          <a:p>
            <a:pPr marL="285750" lvl="0" indent="-285750">
              <a:buFont typeface="Arial" panose="020B0604020202020204" pitchFamily="34" charset="0"/>
              <a:buChar char="•"/>
            </a:pPr>
            <a:r>
              <a:rPr lang="fi-FI" dirty="0"/>
              <a:t>Valitse haluamasi diapohja</a:t>
            </a:r>
          </a:p>
        </p:txBody>
      </p:sp>
    </p:spTree>
    <p:extLst>
      <p:ext uri="{BB962C8B-B14F-4D97-AF65-F5344CB8AC3E}">
        <p14:creationId xmlns:p14="http://schemas.microsoft.com/office/powerpoint/2010/main" val="389933742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Mukautettu asettelu">
  <p:cSld name="7_Mukautettu asettelu">
    <p:spTree>
      <p:nvGrpSpPr>
        <p:cNvPr id="1" name="Shape 57"/>
        <p:cNvGrpSpPr/>
        <p:nvPr/>
      </p:nvGrpSpPr>
      <p:grpSpPr>
        <a:xfrm>
          <a:off x="0" y="0"/>
          <a:ext cx="0" cy="0"/>
          <a:chOff x="0" y="0"/>
          <a:chExt cx="0" cy="0"/>
        </a:xfrm>
      </p:grpSpPr>
      <p:pic>
        <p:nvPicPr>
          <p:cNvPr id="58" name="Google Shape;58;g12a037aa8e9_0_85"/>
          <p:cNvPicPr preferRelativeResize="0"/>
          <p:nvPr/>
        </p:nvPicPr>
        <p:blipFill rotWithShape="1">
          <a:blip r:embed="rId2">
            <a:alphaModFix/>
          </a:blip>
          <a:srcRect/>
          <a:stretch/>
        </p:blipFill>
        <p:spPr>
          <a:xfrm>
            <a:off x="1" y="-672"/>
            <a:ext cx="12190801" cy="6858669"/>
          </a:xfrm>
          <a:prstGeom prst="rect">
            <a:avLst/>
          </a:prstGeom>
          <a:noFill/>
          <a:ln>
            <a:noFill/>
          </a:ln>
        </p:spPr>
      </p:pic>
      <p:sp>
        <p:nvSpPr>
          <p:cNvPr id="59" name="Google Shape;59;g12a037aa8e9_0_85"/>
          <p:cNvSpPr txBox="1">
            <a:spLocks noGrp="1"/>
          </p:cNvSpPr>
          <p:nvPr>
            <p:ph type="body" idx="1"/>
          </p:nvPr>
        </p:nvSpPr>
        <p:spPr>
          <a:xfrm>
            <a:off x="1749365" y="963559"/>
            <a:ext cx="3737100" cy="309600"/>
          </a:xfrm>
          <a:prstGeom prst="rect">
            <a:avLst/>
          </a:prstGeom>
          <a:noFill/>
          <a:ln>
            <a:noFill/>
          </a:ln>
        </p:spPr>
        <p:txBody>
          <a:bodyPr spcFirstLastPara="1" wrap="square" lIns="91425" tIns="45700" rIns="91425" bIns="45700" anchor="b" anchorCtr="0">
            <a:normAutofit/>
          </a:bodyPr>
          <a:lstStyle>
            <a:lvl1pPr marL="457200" lvl="0" indent="-228600" algn="l" rtl="0">
              <a:lnSpc>
                <a:spcPct val="90000"/>
              </a:lnSpc>
              <a:spcBef>
                <a:spcPts val="1000"/>
              </a:spcBef>
              <a:spcAft>
                <a:spcPts val="0"/>
              </a:spcAft>
              <a:buClr>
                <a:schemeClr val="dk1"/>
              </a:buClr>
              <a:buSzPts val="2400"/>
              <a:buNone/>
              <a:defRPr sz="2400" b="1"/>
            </a:lvl1pPr>
            <a:lvl2pPr marL="914400" lvl="1" indent="-228600" algn="l" rtl="0">
              <a:lnSpc>
                <a:spcPct val="90000"/>
              </a:lnSpc>
              <a:spcBef>
                <a:spcPts val="500"/>
              </a:spcBef>
              <a:spcAft>
                <a:spcPts val="0"/>
              </a:spcAft>
              <a:buClr>
                <a:schemeClr val="dk1"/>
              </a:buClr>
              <a:buSzPts val="2000"/>
              <a:buNone/>
              <a:defRPr sz="2000" b="1"/>
            </a:lvl2pPr>
            <a:lvl3pPr marL="1371600" lvl="2" indent="-228600" algn="l" rtl="0">
              <a:lnSpc>
                <a:spcPct val="90000"/>
              </a:lnSpc>
              <a:spcBef>
                <a:spcPts val="500"/>
              </a:spcBef>
              <a:spcAft>
                <a:spcPts val="0"/>
              </a:spcAft>
              <a:buClr>
                <a:schemeClr val="dk1"/>
              </a:buClr>
              <a:buSzPts val="1800"/>
              <a:buNone/>
              <a:defRPr sz="1800" b="1"/>
            </a:lvl3pPr>
            <a:lvl4pPr marL="1828800" lvl="3" indent="-228600" algn="l" rtl="0">
              <a:lnSpc>
                <a:spcPct val="90000"/>
              </a:lnSpc>
              <a:spcBef>
                <a:spcPts val="500"/>
              </a:spcBef>
              <a:spcAft>
                <a:spcPts val="0"/>
              </a:spcAft>
              <a:buClr>
                <a:schemeClr val="dk1"/>
              </a:buClr>
              <a:buSzPts val="1600"/>
              <a:buNone/>
              <a:defRPr sz="1600" b="1"/>
            </a:lvl4pPr>
            <a:lvl5pPr marL="2286000" lvl="4" indent="-228600" algn="l" rtl="0">
              <a:lnSpc>
                <a:spcPct val="90000"/>
              </a:lnSpc>
              <a:spcBef>
                <a:spcPts val="500"/>
              </a:spcBef>
              <a:spcAft>
                <a:spcPts val="0"/>
              </a:spcAft>
              <a:buClr>
                <a:schemeClr val="dk1"/>
              </a:buClr>
              <a:buSzPts val="1600"/>
              <a:buNone/>
              <a:defRPr sz="1600" b="1"/>
            </a:lvl5pPr>
            <a:lvl6pPr marL="2743200" lvl="5" indent="-228600" algn="l" rtl="0">
              <a:lnSpc>
                <a:spcPct val="90000"/>
              </a:lnSpc>
              <a:spcBef>
                <a:spcPts val="500"/>
              </a:spcBef>
              <a:spcAft>
                <a:spcPts val="0"/>
              </a:spcAft>
              <a:buClr>
                <a:schemeClr val="dk1"/>
              </a:buClr>
              <a:buSzPts val="1600"/>
              <a:buNone/>
              <a:defRPr sz="1600" b="1"/>
            </a:lvl6pPr>
            <a:lvl7pPr marL="3200400" lvl="6" indent="-228600" algn="l" rtl="0">
              <a:lnSpc>
                <a:spcPct val="90000"/>
              </a:lnSpc>
              <a:spcBef>
                <a:spcPts val="500"/>
              </a:spcBef>
              <a:spcAft>
                <a:spcPts val="0"/>
              </a:spcAft>
              <a:buClr>
                <a:schemeClr val="dk1"/>
              </a:buClr>
              <a:buSzPts val="1600"/>
              <a:buNone/>
              <a:defRPr sz="1600" b="1"/>
            </a:lvl7pPr>
            <a:lvl8pPr marL="3657600" lvl="7" indent="-228600" algn="l" rtl="0">
              <a:lnSpc>
                <a:spcPct val="90000"/>
              </a:lnSpc>
              <a:spcBef>
                <a:spcPts val="500"/>
              </a:spcBef>
              <a:spcAft>
                <a:spcPts val="0"/>
              </a:spcAft>
              <a:buClr>
                <a:schemeClr val="dk1"/>
              </a:buClr>
              <a:buSzPts val="1600"/>
              <a:buNone/>
              <a:defRPr sz="1600" b="1"/>
            </a:lvl8pPr>
            <a:lvl9pPr marL="4114800" lvl="8" indent="-228600" algn="l" rtl="0">
              <a:lnSpc>
                <a:spcPct val="90000"/>
              </a:lnSpc>
              <a:spcBef>
                <a:spcPts val="500"/>
              </a:spcBef>
              <a:spcAft>
                <a:spcPts val="0"/>
              </a:spcAft>
              <a:buClr>
                <a:schemeClr val="dk1"/>
              </a:buClr>
              <a:buSzPts val="1600"/>
              <a:buNone/>
              <a:defRPr sz="1600" b="1"/>
            </a:lvl9pPr>
          </a:lstStyle>
          <a:p>
            <a:endParaRPr/>
          </a:p>
        </p:txBody>
      </p:sp>
      <p:sp>
        <p:nvSpPr>
          <p:cNvPr id="60" name="Google Shape;60;g12a037aa8e9_0_85"/>
          <p:cNvSpPr txBox="1">
            <a:spLocks noGrp="1"/>
          </p:cNvSpPr>
          <p:nvPr>
            <p:ph type="body" idx="2"/>
          </p:nvPr>
        </p:nvSpPr>
        <p:spPr>
          <a:xfrm>
            <a:off x="805064" y="1706422"/>
            <a:ext cx="5157900" cy="36846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61" name="Google Shape;61;g12a037aa8e9_0_85"/>
          <p:cNvSpPr txBox="1">
            <a:spLocks noGrp="1"/>
          </p:cNvSpPr>
          <p:nvPr>
            <p:ph type="body" idx="3"/>
          </p:nvPr>
        </p:nvSpPr>
        <p:spPr>
          <a:xfrm>
            <a:off x="6485234" y="1706422"/>
            <a:ext cx="5183100" cy="36846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62" name="Google Shape;62;g12a037aa8e9_0_85"/>
          <p:cNvSpPr txBox="1">
            <a:spLocks noGrp="1"/>
          </p:cNvSpPr>
          <p:nvPr>
            <p:ph type="body" idx="4"/>
          </p:nvPr>
        </p:nvSpPr>
        <p:spPr>
          <a:xfrm>
            <a:off x="7457613" y="959551"/>
            <a:ext cx="3737100" cy="309600"/>
          </a:xfrm>
          <a:prstGeom prst="rect">
            <a:avLst/>
          </a:prstGeom>
          <a:noFill/>
          <a:ln>
            <a:noFill/>
          </a:ln>
        </p:spPr>
        <p:txBody>
          <a:bodyPr spcFirstLastPara="1" wrap="square" lIns="91425" tIns="45700" rIns="91425" bIns="45700" anchor="b" anchorCtr="0">
            <a:normAutofit/>
          </a:bodyPr>
          <a:lstStyle>
            <a:lvl1pPr marL="457200" lvl="0" indent="-228600" algn="l" rtl="0">
              <a:lnSpc>
                <a:spcPct val="90000"/>
              </a:lnSpc>
              <a:spcBef>
                <a:spcPts val="1000"/>
              </a:spcBef>
              <a:spcAft>
                <a:spcPts val="0"/>
              </a:spcAft>
              <a:buClr>
                <a:schemeClr val="dk1"/>
              </a:buClr>
              <a:buSzPts val="2400"/>
              <a:buNone/>
              <a:defRPr sz="2400" b="1"/>
            </a:lvl1pPr>
            <a:lvl2pPr marL="914400" lvl="1" indent="-228600" algn="l" rtl="0">
              <a:lnSpc>
                <a:spcPct val="90000"/>
              </a:lnSpc>
              <a:spcBef>
                <a:spcPts val="500"/>
              </a:spcBef>
              <a:spcAft>
                <a:spcPts val="0"/>
              </a:spcAft>
              <a:buClr>
                <a:schemeClr val="dk1"/>
              </a:buClr>
              <a:buSzPts val="2000"/>
              <a:buNone/>
              <a:defRPr sz="2000" b="1"/>
            </a:lvl2pPr>
            <a:lvl3pPr marL="1371600" lvl="2" indent="-228600" algn="l" rtl="0">
              <a:lnSpc>
                <a:spcPct val="90000"/>
              </a:lnSpc>
              <a:spcBef>
                <a:spcPts val="500"/>
              </a:spcBef>
              <a:spcAft>
                <a:spcPts val="0"/>
              </a:spcAft>
              <a:buClr>
                <a:schemeClr val="dk1"/>
              </a:buClr>
              <a:buSzPts val="1800"/>
              <a:buNone/>
              <a:defRPr sz="1800" b="1"/>
            </a:lvl3pPr>
            <a:lvl4pPr marL="1828800" lvl="3" indent="-228600" algn="l" rtl="0">
              <a:lnSpc>
                <a:spcPct val="90000"/>
              </a:lnSpc>
              <a:spcBef>
                <a:spcPts val="500"/>
              </a:spcBef>
              <a:spcAft>
                <a:spcPts val="0"/>
              </a:spcAft>
              <a:buClr>
                <a:schemeClr val="dk1"/>
              </a:buClr>
              <a:buSzPts val="1600"/>
              <a:buNone/>
              <a:defRPr sz="1600" b="1"/>
            </a:lvl4pPr>
            <a:lvl5pPr marL="2286000" lvl="4" indent="-228600" algn="l" rtl="0">
              <a:lnSpc>
                <a:spcPct val="90000"/>
              </a:lnSpc>
              <a:spcBef>
                <a:spcPts val="500"/>
              </a:spcBef>
              <a:spcAft>
                <a:spcPts val="0"/>
              </a:spcAft>
              <a:buClr>
                <a:schemeClr val="dk1"/>
              </a:buClr>
              <a:buSzPts val="1600"/>
              <a:buNone/>
              <a:defRPr sz="1600" b="1"/>
            </a:lvl5pPr>
            <a:lvl6pPr marL="2743200" lvl="5" indent="-228600" algn="l" rtl="0">
              <a:lnSpc>
                <a:spcPct val="90000"/>
              </a:lnSpc>
              <a:spcBef>
                <a:spcPts val="500"/>
              </a:spcBef>
              <a:spcAft>
                <a:spcPts val="0"/>
              </a:spcAft>
              <a:buClr>
                <a:schemeClr val="dk1"/>
              </a:buClr>
              <a:buSzPts val="1600"/>
              <a:buNone/>
              <a:defRPr sz="1600" b="1"/>
            </a:lvl6pPr>
            <a:lvl7pPr marL="3200400" lvl="6" indent="-228600" algn="l" rtl="0">
              <a:lnSpc>
                <a:spcPct val="90000"/>
              </a:lnSpc>
              <a:spcBef>
                <a:spcPts val="500"/>
              </a:spcBef>
              <a:spcAft>
                <a:spcPts val="0"/>
              </a:spcAft>
              <a:buClr>
                <a:schemeClr val="dk1"/>
              </a:buClr>
              <a:buSzPts val="1600"/>
              <a:buNone/>
              <a:defRPr sz="1600" b="1"/>
            </a:lvl7pPr>
            <a:lvl8pPr marL="3657600" lvl="7" indent="-228600" algn="l" rtl="0">
              <a:lnSpc>
                <a:spcPct val="90000"/>
              </a:lnSpc>
              <a:spcBef>
                <a:spcPts val="500"/>
              </a:spcBef>
              <a:spcAft>
                <a:spcPts val="0"/>
              </a:spcAft>
              <a:buClr>
                <a:schemeClr val="dk1"/>
              </a:buClr>
              <a:buSzPts val="1600"/>
              <a:buNone/>
              <a:defRPr sz="1600" b="1"/>
            </a:lvl8pPr>
            <a:lvl9pPr marL="4114800" lvl="8" indent="-228600" algn="l" rtl="0">
              <a:lnSpc>
                <a:spcPct val="90000"/>
              </a:lnSpc>
              <a:spcBef>
                <a:spcPts val="500"/>
              </a:spcBef>
              <a:spcAft>
                <a:spcPts val="0"/>
              </a:spcAft>
              <a:buClr>
                <a:schemeClr val="dk1"/>
              </a:buClr>
              <a:buSzPts val="1600"/>
              <a:buNone/>
              <a:defRPr sz="1600" b="1"/>
            </a:lvl9pPr>
          </a:lstStyle>
          <a:p>
            <a:endParaRPr/>
          </a:p>
        </p:txBody>
      </p:sp>
      <p:pic>
        <p:nvPicPr>
          <p:cNvPr id="63" name="Google Shape;63;g12a037aa8e9_0_85"/>
          <p:cNvPicPr preferRelativeResize="0"/>
          <p:nvPr/>
        </p:nvPicPr>
        <p:blipFill rotWithShape="1">
          <a:blip r:embed="rId3">
            <a:alphaModFix/>
          </a:blip>
          <a:srcRect/>
          <a:stretch/>
        </p:blipFill>
        <p:spPr>
          <a:xfrm>
            <a:off x="9326130" y="5598342"/>
            <a:ext cx="1674832" cy="297367"/>
          </a:xfrm>
          <a:prstGeom prst="rect">
            <a:avLst/>
          </a:prstGeom>
          <a:noFill/>
          <a:ln>
            <a:noFill/>
          </a:ln>
        </p:spPr>
      </p:pic>
      <p:pic>
        <p:nvPicPr>
          <p:cNvPr id="64" name="Google Shape;64;g12a037aa8e9_0_85" descr="Kuva, joka sisältää kohteen teksti, clipart-kuva&#10;&#10;Kuvaus luotu automaattisesti"/>
          <p:cNvPicPr preferRelativeResize="0"/>
          <p:nvPr/>
        </p:nvPicPr>
        <p:blipFill rotWithShape="1">
          <a:blip r:embed="rId4">
            <a:alphaModFix/>
          </a:blip>
          <a:srcRect/>
          <a:stretch/>
        </p:blipFill>
        <p:spPr>
          <a:xfrm>
            <a:off x="11280942" y="5508229"/>
            <a:ext cx="387480" cy="387480"/>
          </a:xfrm>
          <a:prstGeom prst="rect">
            <a:avLst/>
          </a:prstGeom>
          <a:noFill/>
          <a:ln>
            <a:noFill/>
          </a:ln>
        </p:spPr>
      </p:pic>
      <p:sp>
        <p:nvSpPr>
          <p:cNvPr id="65" name="Google Shape;65;g12a037aa8e9_0_85"/>
          <p:cNvSpPr txBox="1">
            <a:spLocks noGrp="1"/>
          </p:cNvSpPr>
          <p:nvPr>
            <p:ph type="sldNum" idx="12"/>
          </p:nvPr>
        </p:nvSpPr>
        <p:spPr>
          <a:xfrm>
            <a:off x="11044362" y="182562"/>
            <a:ext cx="644100" cy="381900"/>
          </a:xfrm>
          <a:prstGeom prst="rect">
            <a:avLst/>
          </a:prstGeom>
          <a:noFill/>
          <a:ln>
            <a:noFill/>
          </a:ln>
        </p:spPr>
        <p:txBody>
          <a:bodyPr spcFirstLastPara="1" wrap="square" lIns="91425" tIns="45700" rIns="91425" bIns="45700" anchor="ctr" anchorCtr="0">
            <a:noAutofit/>
          </a:bodyPr>
          <a:lstStyle>
            <a:lvl1pPr marL="0" lvl="0" indent="0" algn="ctr" rtl="0">
              <a:spcBef>
                <a:spcPts val="0"/>
              </a:spcBef>
              <a:buNone/>
              <a:defRPr sz="1400" b="0" i="0" u="none" strike="noStrike" cap="none">
                <a:solidFill>
                  <a:schemeClr val="lt1"/>
                </a:solidFill>
                <a:latin typeface="Calibri"/>
                <a:ea typeface="Calibri"/>
                <a:cs typeface="Calibri"/>
                <a:sym typeface="Calibri"/>
              </a:defRPr>
            </a:lvl1pPr>
            <a:lvl2pPr marL="0" lvl="1" indent="0" algn="ctr" rtl="0">
              <a:spcBef>
                <a:spcPts val="0"/>
              </a:spcBef>
              <a:buNone/>
              <a:defRPr sz="1400" b="0" i="0" u="none" strike="noStrike" cap="none">
                <a:solidFill>
                  <a:schemeClr val="lt1"/>
                </a:solidFill>
                <a:latin typeface="Calibri"/>
                <a:ea typeface="Calibri"/>
                <a:cs typeface="Calibri"/>
                <a:sym typeface="Calibri"/>
              </a:defRPr>
            </a:lvl2pPr>
            <a:lvl3pPr marL="0" lvl="2" indent="0" algn="ctr" rtl="0">
              <a:spcBef>
                <a:spcPts val="0"/>
              </a:spcBef>
              <a:buNone/>
              <a:defRPr sz="1400" b="0" i="0" u="none" strike="noStrike" cap="none">
                <a:solidFill>
                  <a:schemeClr val="lt1"/>
                </a:solidFill>
                <a:latin typeface="Calibri"/>
                <a:ea typeface="Calibri"/>
                <a:cs typeface="Calibri"/>
                <a:sym typeface="Calibri"/>
              </a:defRPr>
            </a:lvl3pPr>
            <a:lvl4pPr marL="0" lvl="3" indent="0" algn="ctr" rtl="0">
              <a:spcBef>
                <a:spcPts val="0"/>
              </a:spcBef>
              <a:buNone/>
              <a:defRPr sz="1400" b="0" i="0" u="none" strike="noStrike" cap="none">
                <a:solidFill>
                  <a:schemeClr val="lt1"/>
                </a:solidFill>
                <a:latin typeface="Calibri"/>
                <a:ea typeface="Calibri"/>
                <a:cs typeface="Calibri"/>
                <a:sym typeface="Calibri"/>
              </a:defRPr>
            </a:lvl4pPr>
            <a:lvl5pPr marL="0" lvl="4" indent="0" algn="ctr" rtl="0">
              <a:spcBef>
                <a:spcPts val="0"/>
              </a:spcBef>
              <a:buNone/>
              <a:defRPr sz="1400" b="0" i="0" u="none" strike="noStrike" cap="none">
                <a:solidFill>
                  <a:schemeClr val="lt1"/>
                </a:solidFill>
                <a:latin typeface="Calibri"/>
                <a:ea typeface="Calibri"/>
                <a:cs typeface="Calibri"/>
                <a:sym typeface="Calibri"/>
              </a:defRPr>
            </a:lvl5pPr>
            <a:lvl6pPr marL="0" lvl="5" indent="0" algn="ctr" rtl="0">
              <a:spcBef>
                <a:spcPts val="0"/>
              </a:spcBef>
              <a:buNone/>
              <a:defRPr sz="1400" b="0" i="0" u="none" strike="noStrike" cap="none">
                <a:solidFill>
                  <a:schemeClr val="lt1"/>
                </a:solidFill>
                <a:latin typeface="Calibri"/>
                <a:ea typeface="Calibri"/>
                <a:cs typeface="Calibri"/>
                <a:sym typeface="Calibri"/>
              </a:defRPr>
            </a:lvl6pPr>
            <a:lvl7pPr marL="0" lvl="6" indent="0" algn="ctr" rtl="0">
              <a:spcBef>
                <a:spcPts val="0"/>
              </a:spcBef>
              <a:buNone/>
              <a:defRPr sz="1400" b="0" i="0" u="none" strike="noStrike" cap="none">
                <a:solidFill>
                  <a:schemeClr val="lt1"/>
                </a:solidFill>
                <a:latin typeface="Calibri"/>
                <a:ea typeface="Calibri"/>
                <a:cs typeface="Calibri"/>
                <a:sym typeface="Calibri"/>
              </a:defRPr>
            </a:lvl7pPr>
            <a:lvl8pPr marL="0" lvl="7" indent="0" algn="ctr" rtl="0">
              <a:spcBef>
                <a:spcPts val="0"/>
              </a:spcBef>
              <a:buNone/>
              <a:defRPr sz="1400" b="0" i="0" u="none" strike="noStrike" cap="none">
                <a:solidFill>
                  <a:schemeClr val="lt1"/>
                </a:solidFill>
                <a:latin typeface="Calibri"/>
                <a:ea typeface="Calibri"/>
                <a:cs typeface="Calibri"/>
                <a:sym typeface="Calibri"/>
              </a:defRPr>
            </a:lvl8pPr>
            <a:lvl9pPr marL="0" lvl="8" indent="0" algn="ctr" rtl="0">
              <a:spcBef>
                <a:spcPts val="0"/>
              </a:spcBef>
              <a:buNone/>
              <a:defRPr sz="1400" b="0" i="0" u="none" strike="noStrike" cap="none">
                <a:solidFill>
                  <a:schemeClr val="lt1"/>
                </a:solidFill>
                <a:latin typeface="Calibri"/>
                <a:ea typeface="Calibri"/>
                <a:cs typeface="Calibri"/>
                <a:sym typeface="Calibri"/>
              </a:defRPr>
            </a:lvl9pPr>
          </a:lstStyle>
          <a:p>
            <a:pPr marL="0" lvl="0" indent="0" algn="ctr" rtl="0">
              <a:spcBef>
                <a:spcPts val="0"/>
              </a:spcBef>
              <a:spcAft>
                <a:spcPts val="0"/>
              </a:spcAft>
              <a:buNone/>
            </a:pPr>
            <a:fld id="{00000000-1234-1234-1234-123412341234}" type="slidenum">
              <a:rPr lang="fi-FI"/>
              <a:t>‹#›</a:t>
            </a:fld>
            <a:endParaRPr/>
          </a:p>
        </p:txBody>
      </p:sp>
      <p:sp>
        <p:nvSpPr>
          <p:cNvPr id="66" name="Google Shape;66;g12a037aa8e9_0_85"/>
          <p:cNvSpPr txBox="1">
            <a:spLocks noGrp="1"/>
          </p:cNvSpPr>
          <p:nvPr>
            <p:ph type="ftr" idx="11"/>
          </p:nvPr>
        </p:nvSpPr>
        <p:spPr>
          <a:xfrm>
            <a:off x="838200" y="6334918"/>
            <a:ext cx="41148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sz="1200">
                <a:solidFill>
                  <a:srgbClr val="888888"/>
                </a:solidFil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r>
              <a:rPr lang="fi-FI"/>
              <a:t>Teollinen esivalmistaminen</a:t>
            </a:r>
            <a:endParaRPr/>
          </a:p>
        </p:txBody>
      </p:sp>
      <p:pic>
        <p:nvPicPr>
          <p:cNvPr id="11" name="Picture 10"/>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8886280" y="6347443"/>
            <a:ext cx="3004968" cy="501824"/>
          </a:xfrm>
          <a:prstGeom prst="rect">
            <a:avLst/>
          </a:prstGeom>
        </p:spPr>
      </p:pic>
    </p:spTree>
    <p:extLst>
      <p:ext uri="{BB962C8B-B14F-4D97-AF65-F5344CB8AC3E}">
        <p14:creationId xmlns:p14="http://schemas.microsoft.com/office/powerpoint/2010/main" val="9333344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Otsikko ja sisältö">
    <p:spTree>
      <p:nvGrpSpPr>
        <p:cNvPr id="1" name=""/>
        <p:cNvGrpSpPr/>
        <p:nvPr/>
      </p:nvGrpSpPr>
      <p:grpSpPr>
        <a:xfrm>
          <a:off x="0" y="0"/>
          <a:ext cx="0" cy="0"/>
          <a:chOff x="0" y="0"/>
          <a:chExt cx="0" cy="0"/>
        </a:xfrm>
      </p:grpSpPr>
      <p:pic>
        <p:nvPicPr>
          <p:cNvPr id="7" name="Kuva 6">
            <a:extLst>
              <a:ext uri="{FF2B5EF4-FFF2-40B4-BE49-F238E27FC236}">
                <a16:creationId xmlns:a16="http://schemas.microsoft.com/office/drawing/2014/main" id="{9364444A-81A7-46A1-8DCD-455F63D357B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 y="-672"/>
            <a:ext cx="12190803" cy="6858670"/>
          </a:xfrm>
          <a:prstGeom prst="rect">
            <a:avLst/>
          </a:prstGeom>
        </p:spPr>
      </p:pic>
      <p:sp>
        <p:nvSpPr>
          <p:cNvPr id="2" name="Otsikko 1">
            <a:extLst>
              <a:ext uri="{FF2B5EF4-FFF2-40B4-BE49-F238E27FC236}">
                <a16:creationId xmlns:a16="http://schemas.microsoft.com/office/drawing/2014/main" id="{6AB345FF-E6C8-4EFA-9FCD-612F79EDC1D2}"/>
              </a:ext>
            </a:extLst>
          </p:cNvPr>
          <p:cNvSpPr>
            <a:spLocks noGrp="1"/>
          </p:cNvSpPr>
          <p:nvPr>
            <p:ph type="title"/>
          </p:nvPr>
        </p:nvSpPr>
        <p:spPr>
          <a:xfrm>
            <a:off x="325289" y="2672413"/>
            <a:ext cx="11553959" cy="1255532"/>
          </a:xfrm>
        </p:spPr>
        <p:txBody>
          <a:bodyPr/>
          <a:lstStyle>
            <a:lvl1pPr algn="ctr">
              <a:defRPr b="1">
                <a:solidFill>
                  <a:schemeClr val="bg1"/>
                </a:solidFill>
              </a:defRPr>
            </a:lvl1p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p>
        </p:txBody>
      </p:sp>
      <p:pic>
        <p:nvPicPr>
          <p:cNvPr id="4" name="Pictur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886280" y="6347443"/>
            <a:ext cx="3004968" cy="501824"/>
          </a:xfrm>
          <a:prstGeom prst="rect">
            <a:avLst/>
          </a:prstGeom>
        </p:spPr>
      </p:pic>
    </p:spTree>
    <p:extLst>
      <p:ext uri="{BB962C8B-B14F-4D97-AF65-F5344CB8AC3E}">
        <p14:creationId xmlns:p14="http://schemas.microsoft.com/office/powerpoint/2010/main" val="38130329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Mukautettu asettelu">
    <p:spTree>
      <p:nvGrpSpPr>
        <p:cNvPr id="1" name=""/>
        <p:cNvGrpSpPr/>
        <p:nvPr/>
      </p:nvGrpSpPr>
      <p:grpSpPr>
        <a:xfrm>
          <a:off x="0" y="0"/>
          <a:ext cx="0" cy="0"/>
          <a:chOff x="0" y="0"/>
          <a:chExt cx="0" cy="0"/>
        </a:xfrm>
      </p:grpSpPr>
      <p:pic>
        <p:nvPicPr>
          <p:cNvPr id="20" name="Kuva 19">
            <a:extLst>
              <a:ext uri="{FF2B5EF4-FFF2-40B4-BE49-F238E27FC236}">
                <a16:creationId xmlns:a16="http://schemas.microsoft.com/office/drawing/2014/main" id="{8F8489F7-2C61-4981-BABE-1BAB735182F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 y="-672"/>
            <a:ext cx="12190802" cy="6858670"/>
          </a:xfrm>
          <a:prstGeom prst="rect">
            <a:avLst/>
          </a:prstGeom>
        </p:spPr>
      </p:pic>
      <p:sp>
        <p:nvSpPr>
          <p:cNvPr id="14" name="Tekstin paikkamerkki 2">
            <a:extLst>
              <a:ext uri="{FF2B5EF4-FFF2-40B4-BE49-F238E27FC236}">
                <a16:creationId xmlns:a16="http://schemas.microsoft.com/office/drawing/2014/main" id="{AC2777D5-7557-4052-9FE7-F6E167878EA3}"/>
              </a:ext>
            </a:extLst>
          </p:cNvPr>
          <p:cNvSpPr>
            <a:spLocks noGrp="1"/>
          </p:cNvSpPr>
          <p:nvPr>
            <p:ph type="body" idx="1" hasCustomPrompt="1"/>
          </p:nvPr>
        </p:nvSpPr>
        <p:spPr>
          <a:xfrm>
            <a:off x="1749365" y="963559"/>
            <a:ext cx="3737035" cy="30965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dirty="0"/>
              <a:t>Tekijät</a:t>
            </a:r>
          </a:p>
        </p:txBody>
      </p:sp>
      <p:sp>
        <p:nvSpPr>
          <p:cNvPr id="15" name="Sisällön paikkamerkki 3">
            <a:extLst>
              <a:ext uri="{FF2B5EF4-FFF2-40B4-BE49-F238E27FC236}">
                <a16:creationId xmlns:a16="http://schemas.microsoft.com/office/drawing/2014/main" id="{2F36C328-7FFC-4E11-A975-AE5BA565F34A}"/>
              </a:ext>
            </a:extLst>
          </p:cNvPr>
          <p:cNvSpPr>
            <a:spLocks noGrp="1"/>
          </p:cNvSpPr>
          <p:nvPr>
            <p:ph sz="half" idx="2"/>
          </p:nvPr>
        </p:nvSpPr>
        <p:spPr>
          <a:xfrm>
            <a:off x="805064" y="1706422"/>
            <a:ext cx="5157787" cy="368458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17" name="Sisällön paikkamerkki 5">
            <a:extLst>
              <a:ext uri="{FF2B5EF4-FFF2-40B4-BE49-F238E27FC236}">
                <a16:creationId xmlns:a16="http://schemas.microsoft.com/office/drawing/2014/main" id="{6199C634-53E2-4609-A047-4469D26FA235}"/>
              </a:ext>
            </a:extLst>
          </p:cNvPr>
          <p:cNvSpPr>
            <a:spLocks noGrp="1"/>
          </p:cNvSpPr>
          <p:nvPr>
            <p:ph sz="quarter" idx="4"/>
          </p:nvPr>
        </p:nvSpPr>
        <p:spPr>
          <a:xfrm>
            <a:off x="6485234" y="1706422"/>
            <a:ext cx="5183188" cy="3684588"/>
          </a:xfrm>
        </p:spPr>
        <p:txBody>
          <a:bodyPr/>
          <a:lstStyle>
            <a:lvl5pPr>
              <a:defRPr/>
            </a:lvl5pPr>
          </a:lstStyle>
          <a:p>
            <a:pPr lvl="0"/>
            <a:r>
              <a:rPr lang="fi-FI" dirty="0"/>
              <a:t>Muokkaa tekstin perustyylejä napsauttamalla</a:t>
            </a:r>
          </a:p>
          <a:p>
            <a:pPr lvl="1"/>
            <a:r>
              <a:rPr lang="fi-FI" dirty="0"/>
              <a:t>toinen taso</a:t>
            </a:r>
          </a:p>
          <a:p>
            <a:pPr lvl="2"/>
            <a:r>
              <a:rPr lang="fi-FI" dirty="0"/>
              <a:t>kolmas taso</a:t>
            </a:r>
          </a:p>
          <a:p>
            <a:pPr lvl="3"/>
            <a:r>
              <a:rPr lang="fi-FI" dirty="0"/>
              <a:t>neljäs taso</a:t>
            </a:r>
          </a:p>
          <a:p>
            <a:pPr lvl="4"/>
            <a:r>
              <a:rPr lang="fi-FI" dirty="0"/>
              <a:t>viides </a:t>
            </a:r>
            <a:r>
              <a:rPr lang="fi-FI" dirty="0" err="1"/>
              <a:t>tasow</a:t>
            </a:r>
            <a:endParaRPr lang="fi-FI" dirty="0"/>
          </a:p>
        </p:txBody>
      </p:sp>
      <p:sp>
        <p:nvSpPr>
          <p:cNvPr id="18" name="Tekstin paikkamerkki 2">
            <a:extLst>
              <a:ext uri="{FF2B5EF4-FFF2-40B4-BE49-F238E27FC236}">
                <a16:creationId xmlns:a16="http://schemas.microsoft.com/office/drawing/2014/main" id="{07FEA2E7-46E0-4FBF-A265-4BF8327701EC}"/>
              </a:ext>
            </a:extLst>
          </p:cNvPr>
          <p:cNvSpPr>
            <a:spLocks noGrp="1"/>
          </p:cNvSpPr>
          <p:nvPr>
            <p:ph type="body" idx="10" hasCustomPrompt="1"/>
          </p:nvPr>
        </p:nvSpPr>
        <p:spPr>
          <a:xfrm>
            <a:off x="7457613" y="959551"/>
            <a:ext cx="3737035" cy="30965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dirty="0"/>
              <a:t>Lisätietoa</a:t>
            </a:r>
          </a:p>
        </p:txBody>
      </p:sp>
      <p:pic>
        <p:nvPicPr>
          <p:cNvPr id="3" name="Kuva 2">
            <a:extLst>
              <a:ext uri="{FF2B5EF4-FFF2-40B4-BE49-F238E27FC236}">
                <a16:creationId xmlns:a16="http://schemas.microsoft.com/office/drawing/2014/main" id="{B84FF529-9012-499B-BAEB-BA8742833EB1}"/>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9326130" y="5598342"/>
            <a:ext cx="1674832" cy="297367"/>
          </a:xfrm>
          <a:prstGeom prst="rect">
            <a:avLst/>
          </a:prstGeom>
        </p:spPr>
      </p:pic>
      <p:pic>
        <p:nvPicPr>
          <p:cNvPr id="6" name="Kuva 5" descr="Kuva, joka sisältää kohteen teksti, clipart-kuva&#10;&#10;Kuvaus luotu automaattisesti">
            <a:extLst>
              <a:ext uri="{FF2B5EF4-FFF2-40B4-BE49-F238E27FC236}">
                <a16:creationId xmlns:a16="http://schemas.microsoft.com/office/drawing/2014/main" id="{20D648A0-8630-4CD4-9C9B-5BBF4098690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80942" y="5508229"/>
            <a:ext cx="387480" cy="387480"/>
          </a:xfrm>
          <a:prstGeom prst="rect">
            <a:avLst/>
          </a:prstGeom>
        </p:spPr>
      </p:pic>
      <p:sp>
        <p:nvSpPr>
          <p:cNvPr id="19" name="Dian numeron paikkamerkki 5">
            <a:extLst>
              <a:ext uri="{FF2B5EF4-FFF2-40B4-BE49-F238E27FC236}">
                <a16:creationId xmlns:a16="http://schemas.microsoft.com/office/drawing/2014/main" id="{7FFA6D06-1A67-4140-B430-D6EA905ED63A}"/>
              </a:ext>
            </a:extLst>
          </p:cNvPr>
          <p:cNvSpPr>
            <a:spLocks noGrp="1"/>
          </p:cNvSpPr>
          <p:nvPr>
            <p:ph type="sldNum" sz="quarter" idx="11"/>
          </p:nvPr>
        </p:nvSpPr>
        <p:spPr>
          <a:xfrm>
            <a:off x="11044362" y="182562"/>
            <a:ext cx="644055" cy="381981"/>
          </a:xfrm>
          <a:prstGeom prst="rect">
            <a:avLst/>
          </a:prstGeom>
        </p:spPr>
        <p:txBody>
          <a:bodyPr vert="horz" lIns="91440" tIns="45720" rIns="91440" bIns="45720" rtlCol="0" anchor="ctr"/>
          <a:lstStyle>
            <a:lvl1pPr algn="ctr">
              <a:defRPr sz="1400">
                <a:solidFill>
                  <a:schemeClr val="bg1"/>
                </a:solidFill>
              </a:defRPr>
            </a:lvl1pPr>
          </a:lstStyle>
          <a:p>
            <a:fld id="{B338A197-4EA2-4D23-935D-0DB0ED09FF0F}" type="slidenum">
              <a:rPr lang="fi-FI" smtClean="0"/>
              <a:pPr/>
              <a:t>‹#›</a:t>
            </a:fld>
            <a:endParaRPr lang="fi-FI" dirty="0"/>
          </a:p>
        </p:txBody>
      </p:sp>
      <p:sp>
        <p:nvSpPr>
          <p:cNvPr id="23" name="Alatunnisteen paikkamerkki 4">
            <a:extLst>
              <a:ext uri="{FF2B5EF4-FFF2-40B4-BE49-F238E27FC236}">
                <a16:creationId xmlns:a16="http://schemas.microsoft.com/office/drawing/2014/main" id="{0FFF0871-DF73-4D8E-8F62-6ACBBC300C35}"/>
              </a:ext>
            </a:extLst>
          </p:cNvPr>
          <p:cNvSpPr>
            <a:spLocks noGrp="1"/>
          </p:cNvSpPr>
          <p:nvPr>
            <p:ph type="ftr" sz="quarter" idx="3"/>
          </p:nvPr>
        </p:nvSpPr>
        <p:spPr>
          <a:xfrm>
            <a:off x="838200" y="6334918"/>
            <a:ext cx="411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fi-FI"/>
              <a:t>Teollinen esivalmistaminen</a:t>
            </a:r>
            <a:endParaRPr lang="fi-FI" dirty="0"/>
          </a:p>
        </p:txBody>
      </p:sp>
      <p:pic>
        <p:nvPicPr>
          <p:cNvPr id="11" name="Picture 10"/>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8886280" y="6347443"/>
            <a:ext cx="3004968" cy="501824"/>
          </a:xfrm>
          <a:prstGeom prst="rect">
            <a:avLst/>
          </a:prstGeom>
        </p:spPr>
      </p:pic>
    </p:spTree>
    <p:extLst>
      <p:ext uri="{BB962C8B-B14F-4D97-AF65-F5344CB8AC3E}">
        <p14:creationId xmlns:p14="http://schemas.microsoft.com/office/powerpoint/2010/main" val="13855565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Mukautettu asettelu">
    <p:spTree>
      <p:nvGrpSpPr>
        <p:cNvPr id="1" name=""/>
        <p:cNvGrpSpPr/>
        <p:nvPr/>
      </p:nvGrpSpPr>
      <p:grpSpPr>
        <a:xfrm>
          <a:off x="0" y="0"/>
          <a:ext cx="0" cy="0"/>
          <a:chOff x="0" y="0"/>
          <a:chExt cx="0" cy="0"/>
        </a:xfrm>
      </p:grpSpPr>
      <p:sp>
        <p:nvSpPr>
          <p:cNvPr id="6" name="Otsikko 1">
            <a:extLst>
              <a:ext uri="{FF2B5EF4-FFF2-40B4-BE49-F238E27FC236}">
                <a16:creationId xmlns:a16="http://schemas.microsoft.com/office/drawing/2014/main" id="{3D379838-E477-4BD5-A3F3-E59CF427A06B}"/>
              </a:ext>
            </a:extLst>
          </p:cNvPr>
          <p:cNvSpPr>
            <a:spLocks noGrp="1"/>
          </p:cNvSpPr>
          <p:nvPr>
            <p:ph type="title"/>
          </p:nvPr>
        </p:nvSpPr>
        <p:spPr>
          <a:xfrm>
            <a:off x="838200" y="365125"/>
            <a:ext cx="10515600" cy="1325563"/>
          </a:xfrm>
        </p:spPr>
        <p:txBody>
          <a:bodyPr/>
          <a:lstStyle/>
          <a:p>
            <a:r>
              <a:rPr lang="fi-FI"/>
              <a:t>Muokkaa ots. perustyyl. napsautt.</a:t>
            </a:r>
          </a:p>
        </p:txBody>
      </p:sp>
      <p:sp>
        <p:nvSpPr>
          <p:cNvPr id="7" name="Sisällön paikkamerkki 2">
            <a:extLst>
              <a:ext uri="{FF2B5EF4-FFF2-40B4-BE49-F238E27FC236}">
                <a16:creationId xmlns:a16="http://schemas.microsoft.com/office/drawing/2014/main" id="{A3CE7D94-2E58-4994-ADBC-9E302C739CEF}"/>
              </a:ext>
            </a:extLst>
          </p:cNvPr>
          <p:cNvSpPr>
            <a:spLocks noGrp="1"/>
          </p:cNvSpPr>
          <p:nvPr>
            <p:ph idx="1"/>
          </p:nvPr>
        </p:nvSpPr>
        <p:spPr>
          <a:xfrm>
            <a:off x="838200" y="1825625"/>
            <a:ext cx="10515600" cy="4351338"/>
          </a:xfrm>
        </p:spPr>
        <p:txBody>
          <a:bodyPr/>
          <a:lstStyle/>
          <a:p>
            <a:pPr lvl="0"/>
            <a:r>
              <a:rPr lang="fi-FI" dirty="0"/>
              <a:t>Muokkaa tekstin perustyylejä napsauttamalla</a:t>
            </a:r>
          </a:p>
          <a:p>
            <a:pPr lvl="1"/>
            <a:r>
              <a:rPr lang="fi-FI" dirty="0"/>
              <a:t>toinen taso</a:t>
            </a:r>
          </a:p>
          <a:p>
            <a:pPr lvl="2"/>
            <a:r>
              <a:rPr lang="fi-FI" dirty="0"/>
              <a:t>kolmas taso</a:t>
            </a:r>
          </a:p>
          <a:p>
            <a:pPr lvl="3"/>
            <a:r>
              <a:rPr lang="fi-FI" dirty="0"/>
              <a:t>neljäs taso</a:t>
            </a:r>
          </a:p>
          <a:p>
            <a:pPr lvl="4"/>
            <a:r>
              <a:rPr lang="fi-FI" dirty="0"/>
              <a:t>viides taso</a:t>
            </a:r>
          </a:p>
        </p:txBody>
      </p:sp>
      <p:sp>
        <p:nvSpPr>
          <p:cNvPr id="11" name="Dian numeron paikkamerkki 5">
            <a:extLst>
              <a:ext uri="{FF2B5EF4-FFF2-40B4-BE49-F238E27FC236}">
                <a16:creationId xmlns:a16="http://schemas.microsoft.com/office/drawing/2014/main" id="{6062E1E1-D3D4-4C3A-8945-CA3768E6BB93}"/>
              </a:ext>
            </a:extLst>
          </p:cNvPr>
          <p:cNvSpPr>
            <a:spLocks noGrp="1"/>
          </p:cNvSpPr>
          <p:nvPr>
            <p:ph type="sldNum" sz="quarter" idx="4"/>
          </p:nvPr>
        </p:nvSpPr>
        <p:spPr>
          <a:xfrm>
            <a:off x="11044362" y="182562"/>
            <a:ext cx="644055" cy="381981"/>
          </a:xfrm>
          <a:prstGeom prst="rect">
            <a:avLst/>
          </a:prstGeom>
        </p:spPr>
        <p:txBody>
          <a:bodyPr vert="horz" lIns="91440" tIns="45720" rIns="91440" bIns="45720" rtlCol="0" anchor="ctr"/>
          <a:lstStyle>
            <a:lvl1pPr algn="ctr">
              <a:defRPr sz="1400">
                <a:solidFill>
                  <a:schemeClr val="bg1"/>
                </a:solidFill>
              </a:defRPr>
            </a:lvl1pPr>
          </a:lstStyle>
          <a:p>
            <a:fld id="{B338A197-4EA2-4D23-935D-0DB0ED09FF0F}" type="slidenum">
              <a:rPr lang="fi-FI" smtClean="0"/>
              <a:pPr/>
              <a:t>‹#›</a:t>
            </a:fld>
            <a:endParaRPr lang="fi-FI" dirty="0"/>
          </a:p>
        </p:txBody>
      </p:sp>
      <p:sp>
        <p:nvSpPr>
          <p:cNvPr id="12" name="Alatunnisteen paikkamerkki 4">
            <a:extLst>
              <a:ext uri="{FF2B5EF4-FFF2-40B4-BE49-F238E27FC236}">
                <a16:creationId xmlns:a16="http://schemas.microsoft.com/office/drawing/2014/main" id="{98F5F651-3EDA-4788-8C5D-6AD1266F122E}"/>
              </a:ext>
            </a:extLst>
          </p:cNvPr>
          <p:cNvSpPr>
            <a:spLocks noGrp="1"/>
          </p:cNvSpPr>
          <p:nvPr>
            <p:ph type="ftr" sz="quarter" idx="3"/>
          </p:nvPr>
        </p:nvSpPr>
        <p:spPr>
          <a:xfrm>
            <a:off x="838200" y="6334918"/>
            <a:ext cx="411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fi-FI"/>
              <a:t>Teollinen esivalmistaminen</a:t>
            </a:r>
            <a:endParaRPr lang="fi-FI" dirty="0"/>
          </a:p>
        </p:txBody>
      </p:sp>
    </p:spTree>
    <p:extLst>
      <p:ext uri="{BB962C8B-B14F-4D97-AF65-F5344CB8AC3E}">
        <p14:creationId xmlns:p14="http://schemas.microsoft.com/office/powerpoint/2010/main" val="1916765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Mukautettu asettelu">
    <p:spTree>
      <p:nvGrpSpPr>
        <p:cNvPr id="1" name=""/>
        <p:cNvGrpSpPr/>
        <p:nvPr/>
      </p:nvGrpSpPr>
      <p:grpSpPr>
        <a:xfrm>
          <a:off x="0" y="0"/>
          <a:ext cx="0" cy="0"/>
          <a:chOff x="0" y="0"/>
          <a:chExt cx="0" cy="0"/>
        </a:xfrm>
      </p:grpSpPr>
      <p:sp>
        <p:nvSpPr>
          <p:cNvPr id="8" name="Otsikko 1">
            <a:extLst>
              <a:ext uri="{FF2B5EF4-FFF2-40B4-BE49-F238E27FC236}">
                <a16:creationId xmlns:a16="http://schemas.microsoft.com/office/drawing/2014/main" id="{298B5277-0C43-4164-ADE9-2CB623E6FFEE}"/>
              </a:ext>
            </a:extLst>
          </p:cNvPr>
          <p:cNvSpPr>
            <a:spLocks noGrp="1"/>
          </p:cNvSpPr>
          <p:nvPr>
            <p:ph type="title"/>
          </p:nvPr>
        </p:nvSpPr>
        <p:spPr>
          <a:xfrm>
            <a:off x="838200" y="365125"/>
            <a:ext cx="10515600" cy="1325563"/>
          </a:xfrm>
        </p:spPr>
        <p:txBody>
          <a:bodyPr/>
          <a:lstStyle/>
          <a:p>
            <a:r>
              <a:rPr lang="fi-FI"/>
              <a:t>Muokkaa ots. perustyyl. napsautt.</a:t>
            </a:r>
          </a:p>
        </p:txBody>
      </p:sp>
      <p:sp>
        <p:nvSpPr>
          <p:cNvPr id="9" name="Sisällön paikkamerkki 2">
            <a:extLst>
              <a:ext uri="{FF2B5EF4-FFF2-40B4-BE49-F238E27FC236}">
                <a16:creationId xmlns:a16="http://schemas.microsoft.com/office/drawing/2014/main" id="{CF3F5E64-265E-4730-8D61-D3177CC2853E}"/>
              </a:ext>
            </a:extLst>
          </p:cNvPr>
          <p:cNvSpPr>
            <a:spLocks noGrp="1"/>
          </p:cNvSpPr>
          <p:nvPr>
            <p:ph sz="half" idx="1"/>
          </p:nvPr>
        </p:nvSpPr>
        <p:spPr>
          <a:xfrm>
            <a:off x="838200" y="1825625"/>
            <a:ext cx="5181600" cy="435133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10" name="Sisällön paikkamerkki 3">
            <a:extLst>
              <a:ext uri="{FF2B5EF4-FFF2-40B4-BE49-F238E27FC236}">
                <a16:creationId xmlns:a16="http://schemas.microsoft.com/office/drawing/2014/main" id="{3E05789F-091C-4863-A174-9C06589ADD48}"/>
              </a:ext>
            </a:extLst>
          </p:cNvPr>
          <p:cNvSpPr>
            <a:spLocks noGrp="1"/>
          </p:cNvSpPr>
          <p:nvPr>
            <p:ph sz="half" idx="2"/>
          </p:nvPr>
        </p:nvSpPr>
        <p:spPr>
          <a:xfrm>
            <a:off x="6172200" y="1825625"/>
            <a:ext cx="5181600" cy="435133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11" name="Dian numeron paikkamerkki 5">
            <a:extLst>
              <a:ext uri="{FF2B5EF4-FFF2-40B4-BE49-F238E27FC236}">
                <a16:creationId xmlns:a16="http://schemas.microsoft.com/office/drawing/2014/main" id="{520A203E-5D40-4463-B04D-758ABC640254}"/>
              </a:ext>
            </a:extLst>
          </p:cNvPr>
          <p:cNvSpPr>
            <a:spLocks noGrp="1"/>
          </p:cNvSpPr>
          <p:nvPr>
            <p:ph type="sldNum" sz="quarter" idx="4"/>
          </p:nvPr>
        </p:nvSpPr>
        <p:spPr>
          <a:xfrm>
            <a:off x="11044362" y="182562"/>
            <a:ext cx="644055" cy="381981"/>
          </a:xfrm>
          <a:prstGeom prst="rect">
            <a:avLst/>
          </a:prstGeom>
        </p:spPr>
        <p:txBody>
          <a:bodyPr vert="horz" lIns="91440" tIns="45720" rIns="91440" bIns="45720" rtlCol="0" anchor="ctr"/>
          <a:lstStyle>
            <a:lvl1pPr algn="ctr">
              <a:defRPr sz="1400">
                <a:solidFill>
                  <a:schemeClr val="bg1"/>
                </a:solidFill>
              </a:defRPr>
            </a:lvl1pPr>
          </a:lstStyle>
          <a:p>
            <a:fld id="{B338A197-4EA2-4D23-935D-0DB0ED09FF0F}" type="slidenum">
              <a:rPr lang="fi-FI" smtClean="0"/>
              <a:pPr/>
              <a:t>‹#›</a:t>
            </a:fld>
            <a:endParaRPr lang="fi-FI" dirty="0"/>
          </a:p>
        </p:txBody>
      </p:sp>
      <p:sp>
        <p:nvSpPr>
          <p:cNvPr id="12" name="Alatunnisteen paikkamerkki 4">
            <a:extLst>
              <a:ext uri="{FF2B5EF4-FFF2-40B4-BE49-F238E27FC236}">
                <a16:creationId xmlns:a16="http://schemas.microsoft.com/office/drawing/2014/main" id="{3CA6FF5C-33B0-45AE-9250-D02F26578C5C}"/>
              </a:ext>
            </a:extLst>
          </p:cNvPr>
          <p:cNvSpPr>
            <a:spLocks noGrp="1"/>
          </p:cNvSpPr>
          <p:nvPr>
            <p:ph type="ftr" sz="quarter" idx="3"/>
          </p:nvPr>
        </p:nvSpPr>
        <p:spPr>
          <a:xfrm>
            <a:off x="838200" y="6334918"/>
            <a:ext cx="411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fi-FI"/>
              <a:t>Teollinen esivalmistaminen</a:t>
            </a:r>
            <a:endParaRPr lang="fi-FI" dirty="0"/>
          </a:p>
        </p:txBody>
      </p:sp>
    </p:spTree>
    <p:extLst>
      <p:ext uri="{BB962C8B-B14F-4D97-AF65-F5344CB8AC3E}">
        <p14:creationId xmlns:p14="http://schemas.microsoft.com/office/powerpoint/2010/main" val="5404841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Mukautettu asettelu">
    <p:spTree>
      <p:nvGrpSpPr>
        <p:cNvPr id="1" name=""/>
        <p:cNvGrpSpPr/>
        <p:nvPr/>
      </p:nvGrpSpPr>
      <p:grpSpPr>
        <a:xfrm>
          <a:off x="0" y="0"/>
          <a:ext cx="0" cy="0"/>
          <a:chOff x="0" y="0"/>
          <a:chExt cx="0" cy="0"/>
        </a:xfrm>
      </p:grpSpPr>
      <p:sp>
        <p:nvSpPr>
          <p:cNvPr id="12" name="Otsikko 1">
            <a:extLst>
              <a:ext uri="{FF2B5EF4-FFF2-40B4-BE49-F238E27FC236}">
                <a16:creationId xmlns:a16="http://schemas.microsoft.com/office/drawing/2014/main" id="{CA792F92-A30E-47FD-B22F-08B8D05B1F69}"/>
              </a:ext>
            </a:extLst>
          </p:cNvPr>
          <p:cNvSpPr>
            <a:spLocks noGrp="1"/>
          </p:cNvSpPr>
          <p:nvPr>
            <p:ph type="title"/>
          </p:nvPr>
        </p:nvSpPr>
        <p:spPr>
          <a:xfrm>
            <a:off x="839788" y="365125"/>
            <a:ext cx="10515600" cy="1325563"/>
          </a:xfrm>
        </p:spPr>
        <p:txBody>
          <a:bodyPr/>
          <a:lstStyle/>
          <a:p>
            <a:r>
              <a:rPr lang="fi-FI"/>
              <a:t>Muokkaa ots. perustyyl. napsautt.</a:t>
            </a:r>
          </a:p>
        </p:txBody>
      </p:sp>
      <p:sp>
        <p:nvSpPr>
          <p:cNvPr id="13" name="Tekstin paikkamerkki 2">
            <a:extLst>
              <a:ext uri="{FF2B5EF4-FFF2-40B4-BE49-F238E27FC236}">
                <a16:creationId xmlns:a16="http://schemas.microsoft.com/office/drawing/2014/main" id="{2410F679-4B63-4122-A718-3CE9462C5F6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14" name="Sisällön paikkamerkki 3">
            <a:extLst>
              <a:ext uri="{FF2B5EF4-FFF2-40B4-BE49-F238E27FC236}">
                <a16:creationId xmlns:a16="http://schemas.microsoft.com/office/drawing/2014/main" id="{72AD8AE3-83B0-429A-956A-7663EFCDDC91}"/>
              </a:ext>
            </a:extLst>
          </p:cNvPr>
          <p:cNvSpPr>
            <a:spLocks noGrp="1"/>
          </p:cNvSpPr>
          <p:nvPr>
            <p:ph sz="half" idx="2"/>
          </p:nvPr>
        </p:nvSpPr>
        <p:spPr>
          <a:xfrm>
            <a:off x="839788" y="2505075"/>
            <a:ext cx="5157787" cy="368458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15" name="Tekstin paikkamerkki 4">
            <a:extLst>
              <a:ext uri="{FF2B5EF4-FFF2-40B4-BE49-F238E27FC236}">
                <a16:creationId xmlns:a16="http://schemas.microsoft.com/office/drawing/2014/main" id="{421AE9D4-82CD-4420-9431-8BBBDF59174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16" name="Sisällön paikkamerkki 5">
            <a:extLst>
              <a:ext uri="{FF2B5EF4-FFF2-40B4-BE49-F238E27FC236}">
                <a16:creationId xmlns:a16="http://schemas.microsoft.com/office/drawing/2014/main" id="{BF0C3A42-0C0C-4B17-B972-36379CE62428}"/>
              </a:ext>
            </a:extLst>
          </p:cNvPr>
          <p:cNvSpPr>
            <a:spLocks noGrp="1"/>
          </p:cNvSpPr>
          <p:nvPr>
            <p:ph sz="quarter" idx="4"/>
          </p:nvPr>
        </p:nvSpPr>
        <p:spPr>
          <a:xfrm>
            <a:off x="6172200" y="2505075"/>
            <a:ext cx="5183188" cy="368458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10" name="Dian numeron paikkamerkki 5">
            <a:extLst>
              <a:ext uri="{FF2B5EF4-FFF2-40B4-BE49-F238E27FC236}">
                <a16:creationId xmlns:a16="http://schemas.microsoft.com/office/drawing/2014/main" id="{507FA6C4-DB4F-45CB-A8F2-6B5E8473D4F4}"/>
              </a:ext>
            </a:extLst>
          </p:cNvPr>
          <p:cNvSpPr>
            <a:spLocks noGrp="1"/>
          </p:cNvSpPr>
          <p:nvPr>
            <p:ph type="sldNum" sz="quarter" idx="10"/>
          </p:nvPr>
        </p:nvSpPr>
        <p:spPr>
          <a:xfrm>
            <a:off x="11044362" y="182562"/>
            <a:ext cx="644055" cy="381981"/>
          </a:xfrm>
          <a:prstGeom prst="rect">
            <a:avLst/>
          </a:prstGeom>
        </p:spPr>
        <p:txBody>
          <a:bodyPr vert="horz" lIns="91440" tIns="45720" rIns="91440" bIns="45720" rtlCol="0" anchor="ctr"/>
          <a:lstStyle>
            <a:lvl1pPr algn="ctr">
              <a:defRPr sz="1400">
                <a:solidFill>
                  <a:schemeClr val="bg1"/>
                </a:solidFill>
              </a:defRPr>
            </a:lvl1pPr>
          </a:lstStyle>
          <a:p>
            <a:fld id="{B338A197-4EA2-4D23-935D-0DB0ED09FF0F}" type="slidenum">
              <a:rPr lang="fi-FI" smtClean="0"/>
              <a:pPr/>
              <a:t>‹#›</a:t>
            </a:fld>
            <a:endParaRPr lang="fi-FI" dirty="0"/>
          </a:p>
        </p:txBody>
      </p:sp>
      <p:sp>
        <p:nvSpPr>
          <p:cNvPr id="11" name="Alatunnisteen paikkamerkki 4">
            <a:extLst>
              <a:ext uri="{FF2B5EF4-FFF2-40B4-BE49-F238E27FC236}">
                <a16:creationId xmlns:a16="http://schemas.microsoft.com/office/drawing/2014/main" id="{37F2208A-C131-40D2-A03D-9247EAC62A99}"/>
              </a:ext>
            </a:extLst>
          </p:cNvPr>
          <p:cNvSpPr>
            <a:spLocks noGrp="1"/>
          </p:cNvSpPr>
          <p:nvPr>
            <p:ph type="ftr" sz="quarter" idx="11"/>
          </p:nvPr>
        </p:nvSpPr>
        <p:spPr>
          <a:xfrm>
            <a:off x="838200" y="6334918"/>
            <a:ext cx="411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fi-FI"/>
              <a:t>Teollinen esivalmistaminen</a:t>
            </a:r>
            <a:endParaRPr lang="fi-FI" dirty="0"/>
          </a:p>
        </p:txBody>
      </p:sp>
    </p:spTree>
    <p:extLst>
      <p:ext uri="{BB962C8B-B14F-4D97-AF65-F5344CB8AC3E}">
        <p14:creationId xmlns:p14="http://schemas.microsoft.com/office/powerpoint/2010/main" val="5831475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Mukautettu asettelu">
    <p:spTree>
      <p:nvGrpSpPr>
        <p:cNvPr id="1" name=""/>
        <p:cNvGrpSpPr/>
        <p:nvPr/>
      </p:nvGrpSpPr>
      <p:grpSpPr>
        <a:xfrm>
          <a:off x="0" y="0"/>
          <a:ext cx="0" cy="0"/>
          <a:chOff x="0" y="0"/>
          <a:chExt cx="0" cy="0"/>
        </a:xfrm>
      </p:grpSpPr>
      <p:sp>
        <p:nvSpPr>
          <p:cNvPr id="12" name="Otsikko 1">
            <a:extLst>
              <a:ext uri="{FF2B5EF4-FFF2-40B4-BE49-F238E27FC236}">
                <a16:creationId xmlns:a16="http://schemas.microsoft.com/office/drawing/2014/main" id="{6F043E34-EDCF-4E3B-B99F-FA6241BF861D}"/>
              </a:ext>
            </a:extLst>
          </p:cNvPr>
          <p:cNvSpPr>
            <a:spLocks noGrp="1"/>
          </p:cNvSpPr>
          <p:nvPr>
            <p:ph type="title"/>
          </p:nvPr>
        </p:nvSpPr>
        <p:spPr>
          <a:xfrm>
            <a:off x="839788" y="457200"/>
            <a:ext cx="3932237" cy="1600200"/>
          </a:xfrm>
        </p:spPr>
        <p:txBody>
          <a:bodyPr anchor="b"/>
          <a:lstStyle>
            <a:lvl1pPr>
              <a:defRPr sz="3200"/>
            </a:lvl1pPr>
          </a:lstStyle>
          <a:p>
            <a:r>
              <a:rPr lang="fi-FI"/>
              <a:t>Muokkaa ots. perustyyl. napsautt.</a:t>
            </a:r>
          </a:p>
        </p:txBody>
      </p:sp>
      <p:sp>
        <p:nvSpPr>
          <p:cNvPr id="13" name="Kuvan paikkamerkki 2">
            <a:extLst>
              <a:ext uri="{FF2B5EF4-FFF2-40B4-BE49-F238E27FC236}">
                <a16:creationId xmlns:a16="http://schemas.microsoft.com/office/drawing/2014/main" id="{5F442498-0D6B-4627-B2E4-9B451C16D15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i-FI"/>
          </a:p>
        </p:txBody>
      </p:sp>
      <p:sp>
        <p:nvSpPr>
          <p:cNvPr id="14" name="Tekstin paikkamerkki 3">
            <a:extLst>
              <a:ext uri="{FF2B5EF4-FFF2-40B4-BE49-F238E27FC236}">
                <a16:creationId xmlns:a16="http://schemas.microsoft.com/office/drawing/2014/main" id="{C5F70F69-AD34-40CE-9B8E-82EC2C6E9BF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dirty="0"/>
              <a:t>Muokkaa tekstin perustyylejä napsauttamalla</a:t>
            </a:r>
          </a:p>
        </p:txBody>
      </p:sp>
      <p:sp>
        <p:nvSpPr>
          <p:cNvPr id="15" name="Dian numeron paikkamerkki 5">
            <a:extLst>
              <a:ext uri="{FF2B5EF4-FFF2-40B4-BE49-F238E27FC236}">
                <a16:creationId xmlns:a16="http://schemas.microsoft.com/office/drawing/2014/main" id="{5CF24820-87DF-4D33-AF12-1E3F14E70DF2}"/>
              </a:ext>
            </a:extLst>
          </p:cNvPr>
          <p:cNvSpPr>
            <a:spLocks noGrp="1"/>
          </p:cNvSpPr>
          <p:nvPr>
            <p:ph type="sldNum" sz="quarter" idx="4"/>
          </p:nvPr>
        </p:nvSpPr>
        <p:spPr>
          <a:xfrm>
            <a:off x="11044362" y="182562"/>
            <a:ext cx="644055" cy="381981"/>
          </a:xfrm>
          <a:prstGeom prst="rect">
            <a:avLst/>
          </a:prstGeom>
        </p:spPr>
        <p:txBody>
          <a:bodyPr vert="horz" lIns="91440" tIns="45720" rIns="91440" bIns="45720" rtlCol="0" anchor="ctr"/>
          <a:lstStyle>
            <a:lvl1pPr algn="ctr">
              <a:defRPr sz="1400">
                <a:solidFill>
                  <a:schemeClr val="bg1"/>
                </a:solidFill>
              </a:defRPr>
            </a:lvl1pPr>
          </a:lstStyle>
          <a:p>
            <a:fld id="{B338A197-4EA2-4D23-935D-0DB0ED09FF0F}" type="slidenum">
              <a:rPr lang="fi-FI" smtClean="0"/>
              <a:pPr/>
              <a:t>‹#›</a:t>
            </a:fld>
            <a:endParaRPr lang="fi-FI" dirty="0"/>
          </a:p>
        </p:txBody>
      </p:sp>
      <p:sp>
        <p:nvSpPr>
          <p:cNvPr id="16" name="Alatunnisteen paikkamerkki 4">
            <a:extLst>
              <a:ext uri="{FF2B5EF4-FFF2-40B4-BE49-F238E27FC236}">
                <a16:creationId xmlns:a16="http://schemas.microsoft.com/office/drawing/2014/main" id="{7A5D4779-3C2F-4969-AF7D-ADC05B66C634}"/>
              </a:ext>
            </a:extLst>
          </p:cNvPr>
          <p:cNvSpPr>
            <a:spLocks noGrp="1"/>
          </p:cNvSpPr>
          <p:nvPr>
            <p:ph type="ftr" sz="quarter" idx="3"/>
          </p:nvPr>
        </p:nvSpPr>
        <p:spPr>
          <a:xfrm>
            <a:off x="838200" y="6334918"/>
            <a:ext cx="411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fi-FI"/>
              <a:t>Teollinen esivalmistaminen</a:t>
            </a:r>
            <a:endParaRPr lang="fi-FI" dirty="0"/>
          </a:p>
        </p:txBody>
      </p:sp>
    </p:spTree>
    <p:extLst>
      <p:ext uri="{BB962C8B-B14F-4D97-AF65-F5344CB8AC3E}">
        <p14:creationId xmlns:p14="http://schemas.microsoft.com/office/powerpoint/2010/main" val="35060201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Osan ylätunniste">
    <p:spTree>
      <p:nvGrpSpPr>
        <p:cNvPr id="1" name=""/>
        <p:cNvGrpSpPr/>
        <p:nvPr/>
      </p:nvGrpSpPr>
      <p:grpSpPr>
        <a:xfrm>
          <a:off x="0" y="0"/>
          <a:ext cx="0" cy="0"/>
          <a:chOff x="0" y="0"/>
          <a:chExt cx="0" cy="0"/>
        </a:xfrm>
      </p:grpSpPr>
      <p:sp>
        <p:nvSpPr>
          <p:cNvPr id="16" name="Dian numeron paikkamerkki 5">
            <a:extLst>
              <a:ext uri="{FF2B5EF4-FFF2-40B4-BE49-F238E27FC236}">
                <a16:creationId xmlns:a16="http://schemas.microsoft.com/office/drawing/2014/main" id="{3F876F5B-74AB-4F09-91AD-E1C72CA6470D}"/>
              </a:ext>
            </a:extLst>
          </p:cNvPr>
          <p:cNvSpPr>
            <a:spLocks noGrp="1"/>
          </p:cNvSpPr>
          <p:nvPr>
            <p:ph type="sldNum" sz="quarter" idx="4"/>
          </p:nvPr>
        </p:nvSpPr>
        <p:spPr>
          <a:xfrm>
            <a:off x="11044362" y="182562"/>
            <a:ext cx="644055" cy="381981"/>
          </a:xfrm>
          <a:prstGeom prst="rect">
            <a:avLst/>
          </a:prstGeom>
        </p:spPr>
        <p:txBody>
          <a:bodyPr vert="horz" lIns="91440" tIns="45720" rIns="91440" bIns="45720" rtlCol="0" anchor="ctr"/>
          <a:lstStyle>
            <a:lvl1pPr algn="ctr">
              <a:defRPr sz="1400">
                <a:solidFill>
                  <a:schemeClr val="bg1"/>
                </a:solidFill>
              </a:defRPr>
            </a:lvl1pPr>
          </a:lstStyle>
          <a:p>
            <a:fld id="{B338A197-4EA2-4D23-935D-0DB0ED09FF0F}" type="slidenum">
              <a:rPr lang="fi-FI" smtClean="0"/>
              <a:pPr/>
              <a:t>‹#›</a:t>
            </a:fld>
            <a:endParaRPr lang="fi-FI" dirty="0"/>
          </a:p>
        </p:txBody>
      </p:sp>
      <p:sp>
        <p:nvSpPr>
          <p:cNvPr id="17" name="Alatunnisteen paikkamerkki 4">
            <a:extLst>
              <a:ext uri="{FF2B5EF4-FFF2-40B4-BE49-F238E27FC236}">
                <a16:creationId xmlns:a16="http://schemas.microsoft.com/office/drawing/2014/main" id="{3123CB8B-324C-4854-BD45-82408E221CA6}"/>
              </a:ext>
            </a:extLst>
          </p:cNvPr>
          <p:cNvSpPr>
            <a:spLocks noGrp="1"/>
          </p:cNvSpPr>
          <p:nvPr>
            <p:ph type="ftr" sz="quarter" idx="3"/>
          </p:nvPr>
        </p:nvSpPr>
        <p:spPr>
          <a:xfrm>
            <a:off x="838200" y="6334918"/>
            <a:ext cx="411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fi-FI"/>
              <a:t>Teollinen esivalmistaminen</a:t>
            </a:r>
            <a:endParaRPr lang="fi-FI" dirty="0"/>
          </a:p>
        </p:txBody>
      </p:sp>
    </p:spTree>
    <p:extLst>
      <p:ext uri="{BB962C8B-B14F-4D97-AF65-F5344CB8AC3E}">
        <p14:creationId xmlns:p14="http://schemas.microsoft.com/office/powerpoint/2010/main" val="25975190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Kaksi sisältökohdetta">
    <p:spTree>
      <p:nvGrpSpPr>
        <p:cNvPr id="1" name=""/>
        <p:cNvGrpSpPr/>
        <p:nvPr/>
      </p:nvGrpSpPr>
      <p:grpSpPr>
        <a:xfrm>
          <a:off x="0" y="0"/>
          <a:ext cx="0" cy="0"/>
          <a:chOff x="0" y="0"/>
          <a:chExt cx="0" cy="0"/>
        </a:xfrm>
      </p:grpSpPr>
      <p:sp>
        <p:nvSpPr>
          <p:cNvPr id="7" name="Kuvan paikkamerkki 2">
            <a:extLst>
              <a:ext uri="{FF2B5EF4-FFF2-40B4-BE49-F238E27FC236}">
                <a16:creationId xmlns:a16="http://schemas.microsoft.com/office/drawing/2014/main" id="{B79D8567-472F-4C91-9A91-1E967E78744C}"/>
              </a:ext>
            </a:extLst>
          </p:cNvPr>
          <p:cNvSpPr>
            <a:spLocks noGrp="1"/>
          </p:cNvSpPr>
          <p:nvPr>
            <p:ph type="pic" idx="1"/>
          </p:nvPr>
        </p:nvSpPr>
        <p:spPr>
          <a:xfrm>
            <a:off x="838199" y="992187"/>
            <a:ext cx="10595777"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i-FI"/>
          </a:p>
        </p:txBody>
      </p:sp>
      <p:sp>
        <p:nvSpPr>
          <p:cNvPr id="11" name="Dian numeron paikkamerkki 5">
            <a:extLst>
              <a:ext uri="{FF2B5EF4-FFF2-40B4-BE49-F238E27FC236}">
                <a16:creationId xmlns:a16="http://schemas.microsoft.com/office/drawing/2014/main" id="{2042AE1A-5ABC-4B8D-B394-5BBBF8954C5A}"/>
              </a:ext>
            </a:extLst>
          </p:cNvPr>
          <p:cNvSpPr>
            <a:spLocks noGrp="1"/>
          </p:cNvSpPr>
          <p:nvPr>
            <p:ph type="sldNum" sz="quarter" idx="4"/>
          </p:nvPr>
        </p:nvSpPr>
        <p:spPr>
          <a:xfrm>
            <a:off x="11044362" y="182562"/>
            <a:ext cx="644055" cy="381981"/>
          </a:xfrm>
          <a:prstGeom prst="rect">
            <a:avLst/>
          </a:prstGeom>
        </p:spPr>
        <p:txBody>
          <a:bodyPr vert="horz" lIns="91440" tIns="45720" rIns="91440" bIns="45720" rtlCol="0" anchor="ctr"/>
          <a:lstStyle>
            <a:lvl1pPr algn="ctr">
              <a:defRPr sz="1400">
                <a:solidFill>
                  <a:schemeClr val="bg1"/>
                </a:solidFill>
              </a:defRPr>
            </a:lvl1pPr>
          </a:lstStyle>
          <a:p>
            <a:fld id="{B338A197-4EA2-4D23-935D-0DB0ED09FF0F}" type="slidenum">
              <a:rPr lang="fi-FI" smtClean="0"/>
              <a:pPr/>
              <a:t>‹#›</a:t>
            </a:fld>
            <a:endParaRPr lang="fi-FI" dirty="0"/>
          </a:p>
        </p:txBody>
      </p:sp>
      <p:sp>
        <p:nvSpPr>
          <p:cNvPr id="12" name="Alatunnisteen paikkamerkki 4">
            <a:extLst>
              <a:ext uri="{FF2B5EF4-FFF2-40B4-BE49-F238E27FC236}">
                <a16:creationId xmlns:a16="http://schemas.microsoft.com/office/drawing/2014/main" id="{655B127D-3E2A-4C24-B9FC-E3BBD173AF54}"/>
              </a:ext>
            </a:extLst>
          </p:cNvPr>
          <p:cNvSpPr>
            <a:spLocks noGrp="1"/>
          </p:cNvSpPr>
          <p:nvPr>
            <p:ph type="ftr" sz="quarter" idx="3"/>
          </p:nvPr>
        </p:nvSpPr>
        <p:spPr>
          <a:xfrm>
            <a:off x="838200" y="6334918"/>
            <a:ext cx="411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fi-FI"/>
              <a:t>Teollinen esivalmistaminen</a:t>
            </a:r>
            <a:endParaRPr lang="fi-FI" dirty="0"/>
          </a:p>
        </p:txBody>
      </p:sp>
    </p:spTree>
    <p:extLst>
      <p:ext uri="{BB962C8B-B14F-4D97-AF65-F5344CB8AC3E}">
        <p14:creationId xmlns:p14="http://schemas.microsoft.com/office/powerpoint/2010/main" val="19941945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jp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Kuva 6">
            <a:extLst>
              <a:ext uri="{FF2B5EF4-FFF2-40B4-BE49-F238E27FC236}">
                <a16:creationId xmlns:a16="http://schemas.microsoft.com/office/drawing/2014/main" id="{FEEFE603-17B0-4B41-B810-39A18F3163D9}"/>
              </a:ext>
            </a:extLst>
          </p:cNvPr>
          <p:cNvPicPr>
            <a:picLocks noChangeAspect="1"/>
          </p:cNvPicPr>
          <p:nvPr userDrawn="1"/>
        </p:nvPicPr>
        <p:blipFill>
          <a:blip r:embed="rId17">
            <a:extLst>
              <a:ext uri="{28A0092B-C50C-407E-A947-70E740481C1C}">
                <a14:useLocalDpi xmlns:a14="http://schemas.microsoft.com/office/drawing/2010/main" val="0"/>
              </a:ext>
            </a:extLst>
          </a:blip>
          <a:srcRect/>
          <a:stretch/>
        </p:blipFill>
        <p:spPr>
          <a:xfrm>
            <a:off x="1" y="-672"/>
            <a:ext cx="12190802" cy="6858669"/>
          </a:xfrm>
          <a:prstGeom prst="rect">
            <a:avLst/>
          </a:prstGeom>
        </p:spPr>
      </p:pic>
      <p:sp>
        <p:nvSpPr>
          <p:cNvPr id="2" name="Otsikon paikkamerkki 1">
            <a:extLst>
              <a:ext uri="{FF2B5EF4-FFF2-40B4-BE49-F238E27FC236}">
                <a16:creationId xmlns:a16="http://schemas.microsoft.com/office/drawing/2014/main" id="{DD350126-2E3D-44CE-BB17-62EAC45DBBC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i-FI"/>
              <a:t>Muokkaa ots. perustyyl. napsautt.</a:t>
            </a:r>
          </a:p>
        </p:txBody>
      </p:sp>
      <p:sp>
        <p:nvSpPr>
          <p:cNvPr id="3" name="Tekstin paikkamerkki 2">
            <a:extLst>
              <a:ext uri="{FF2B5EF4-FFF2-40B4-BE49-F238E27FC236}">
                <a16:creationId xmlns:a16="http://schemas.microsoft.com/office/drawing/2014/main" id="{D0CD7825-6BA7-4852-B5E0-624841714B3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Alatunnisteen paikkamerkki 4">
            <a:extLst>
              <a:ext uri="{FF2B5EF4-FFF2-40B4-BE49-F238E27FC236}">
                <a16:creationId xmlns:a16="http://schemas.microsoft.com/office/drawing/2014/main" id="{77CB3238-5337-4E6A-9192-E88168F7C0D0}"/>
              </a:ext>
            </a:extLst>
          </p:cNvPr>
          <p:cNvSpPr>
            <a:spLocks noGrp="1"/>
          </p:cNvSpPr>
          <p:nvPr>
            <p:ph type="ftr" sz="quarter" idx="3"/>
          </p:nvPr>
        </p:nvSpPr>
        <p:spPr>
          <a:xfrm>
            <a:off x="838200" y="6334918"/>
            <a:ext cx="411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fi-FI"/>
              <a:t>Teollinen esivalmistaminen</a:t>
            </a:r>
            <a:endParaRPr lang="fi-FI" dirty="0"/>
          </a:p>
        </p:txBody>
      </p:sp>
      <p:sp>
        <p:nvSpPr>
          <p:cNvPr id="6" name="Dian numeron paikkamerkki 5">
            <a:extLst>
              <a:ext uri="{FF2B5EF4-FFF2-40B4-BE49-F238E27FC236}">
                <a16:creationId xmlns:a16="http://schemas.microsoft.com/office/drawing/2014/main" id="{B61EA3C3-95EB-4005-A0A6-66B41BFD70FB}"/>
              </a:ext>
            </a:extLst>
          </p:cNvPr>
          <p:cNvSpPr>
            <a:spLocks noGrp="1"/>
          </p:cNvSpPr>
          <p:nvPr>
            <p:ph type="sldNum" sz="quarter" idx="4"/>
          </p:nvPr>
        </p:nvSpPr>
        <p:spPr>
          <a:xfrm>
            <a:off x="11044362" y="182562"/>
            <a:ext cx="644055" cy="381981"/>
          </a:xfrm>
          <a:prstGeom prst="rect">
            <a:avLst/>
          </a:prstGeom>
        </p:spPr>
        <p:txBody>
          <a:bodyPr vert="horz" lIns="91440" tIns="45720" rIns="91440" bIns="45720" rtlCol="0" anchor="ctr"/>
          <a:lstStyle>
            <a:lvl1pPr algn="ctr">
              <a:defRPr sz="1400">
                <a:solidFill>
                  <a:schemeClr val="bg1"/>
                </a:solidFill>
              </a:defRPr>
            </a:lvl1pPr>
          </a:lstStyle>
          <a:p>
            <a:fld id="{B338A197-4EA2-4D23-935D-0DB0ED09FF0F}" type="slidenum">
              <a:rPr lang="fi-FI" smtClean="0"/>
              <a:pPr/>
              <a:t>‹#›</a:t>
            </a:fld>
            <a:endParaRPr lang="fi-FI" dirty="0"/>
          </a:p>
        </p:txBody>
      </p:sp>
      <p:pic>
        <p:nvPicPr>
          <p:cNvPr id="8" name="Picture 7"/>
          <p:cNvPicPr>
            <a:picLocks noChangeAspect="1"/>
          </p:cNvPicPr>
          <p:nvPr userDrawn="1"/>
        </p:nvPicPr>
        <p:blipFill>
          <a:blip r:embed="rId18">
            <a:extLst>
              <a:ext uri="{28A0092B-C50C-407E-A947-70E740481C1C}">
                <a14:useLocalDpi xmlns:a14="http://schemas.microsoft.com/office/drawing/2010/main" val="0"/>
              </a:ext>
            </a:extLst>
          </a:blip>
          <a:stretch>
            <a:fillRect/>
          </a:stretch>
        </p:blipFill>
        <p:spPr>
          <a:xfrm>
            <a:off x="8886280" y="6347443"/>
            <a:ext cx="3004968" cy="501824"/>
          </a:xfrm>
          <a:prstGeom prst="rect">
            <a:avLst/>
          </a:prstGeom>
        </p:spPr>
      </p:pic>
    </p:spTree>
    <p:extLst>
      <p:ext uri="{BB962C8B-B14F-4D97-AF65-F5344CB8AC3E}">
        <p14:creationId xmlns:p14="http://schemas.microsoft.com/office/powerpoint/2010/main" val="400545198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61" r:id="rId4"/>
    <p:sldLayoutId id="2147483662" r:id="rId5"/>
    <p:sldLayoutId id="2147483664" r:id="rId6"/>
    <p:sldLayoutId id="2147483663" r:id="rId7"/>
    <p:sldLayoutId id="2147483651" r:id="rId8"/>
    <p:sldLayoutId id="2147483652" r:id="rId9"/>
    <p:sldLayoutId id="2147483654" r:id="rId10"/>
    <p:sldLayoutId id="2147483655" r:id="rId11"/>
    <p:sldLayoutId id="2147483656" r:id="rId12"/>
    <p:sldLayoutId id="2147483665" r:id="rId13"/>
    <p:sldLayoutId id="2147483666" r:id="rId14"/>
    <p:sldLayoutId id="2147483667" r:id="rId15"/>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16.png"/><Relationship Id="rId4" Type="http://schemas.openxmlformats.org/officeDocument/2006/relationships/image" Target="../media/image1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4.xml"/><Relationship Id="rId4" Type="http://schemas.openxmlformats.org/officeDocument/2006/relationships/image" Target="../media/image37.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0"/>
        <p:cNvGrpSpPr/>
        <p:nvPr/>
      </p:nvGrpSpPr>
      <p:grpSpPr>
        <a:xfrm>
          <a:off x="0" y="0"/>
          <a:ext cx="0" cy="0"/>
          <a:chOff x="0" y="0"/>
          <a:chExt cx="0" cy="0"/>
        </a:xfrm>
      </p:grpSpPr>
      <p:pic>
        <p:nvPicPr>
          <p:cNvPr id="71" name="Google Shape;71;g12a037aa8e9_0_180" descr="Kuva, joka sisältää kohteen teksti, puutavara&#10;&#10;Kuvaus luotu automaattisesti"/>
          <p:cNvPicPr preferRelativeResize="0"/>
          <p:nvPr/>
        </p:nvPicPr>
        <p:blipFill rotWithShape="1">
          <a:blip r:embed="rId3">
            <a:alphaModFix/>
          </a:blip>
          <a:srcRect/>
          <a:stretch/>
        </p:blipFill>
        <p:spPr>
          <a:xfrm>
            <a:off x="325289" y="313562"/>
            <a:ext cx="11541420" cy="5744338"/>
          </a:xfrm>
          <a:prstGeom prst="rect">
            <a:avLst/>
          </a:prstGeom>
          <a:noFill/>
          <a:ln>
            <a:noFill/>
          </a:ln>
        </p:spPr>
      </p:pic>
      <p:sp>
        <p:nvSpPr>
          <p:cNvPr id="72" name="Google Shape;72;g12a037aa8e9_0_180"/>
          <p:cNvSpPr txBox="1">
            <a:spLocks noGrp="1"/>
          </p:cNvSpPr>
          <p:nvPr>
            <p:ph type="ctrTitle"/>
          </p:nvPr>
        </p:nvSpPr>
        <p:spPr>
          <a:xfrm>
            <a:off x="1524000" y="1527477"/>
            <a:ext cx="9144000" cy="23877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rgbClr val="F2F2F2"/>
              </a:buClr>
              <a:buSzPts val="6000"/>
              <a:buFont typeface="Calibri"/>
              <a:buNone/>
            </a:pPr>
            <a:r>
              <a:rPr lang="en-GB"/>
              <a:t>Industrial wood construction</a:t>
            </a:r>
          </a:p>
        </p:txBody>
      </p:sp>
      <p:sp>
        <p:nvSpPr>
          <p:cNvPr id="73" name="Google Shape;73;g12a037aa8e9_0_180"/>
          <p:cNvSpPr txBox="1">
            <a:spLocks noGrp="1"/>
          </p:cNvSpPr>
          <p:nvPr>
            <p:ph type="subTitle" idx="1"/>
          </p:nvPr>
        </p:nvSpPr>
        <p:spPr>
          <a:xfrm>
            <a:off x="1524000" y="4007152"/>
            <a:ext cx="9144000" cy="1655700"/>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rgbClr val="F2F2F2"/>
              </a:buClr>
              <a:buSzPts val="2400"/>
              <a:buNone/>
            </a:pPr>
            <a:r>
              <a:rPr lang="en-GB"/>
              <a:t>Teaching materials for industrial wood construction education</a:t>
            </a:r>
          </a:p>
          <a:p>
            <a:pPr marL="0" lvl="0" indent="0" algn="ctr" rtl="0">
              <a:lnSpc>
                <a:spcPct val="90000"/>
              </a:lnSpc>
              <a:spcBef>
                <a:spcPts val="0"/>
              </a:spcBef>
              <a:spcAft>
                <a:spcPts val="0"/>
              </a:spcAft>
              <a:buClr>
                <a:srgbClr val="F2F2F2"/>
              </a:buClr>
              <a:buSzPts val="2400"/>
              <a:buNone/>
            </a:pPr>
            <a:r>
              <a:rPr lang="en-GB"/>
              <a:t>2022</a:t>
            </a:r>
          </a:p>
        </p:txBody>
      </p:sp>
      <p:pic>
        <p:nvPicPr>
          <p:cNvPr id="2" name="Picture 4">
            <a:extLst>
              <a:ext uri="{FF2B5EF4-FFF2-40B4-BE49-F238E27FC236}">
                <a16:creationId xmlns:a16="http://schemas.microsoft.com/office/drawing/2014/main" id="{52E4E475-0D98-4265-CBFB-5D368B1AF3C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96415" y="6238143"/>
            <a:ext cx="2701227" cy="45909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17B384EC-475B-E3FF-53AB-276449E18B9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5289" y="6149875"/>
            <a:ext cx="2171126" cy="63562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7ABA3B2A-C6F6-4A8E-9AA5-B8A41DA7D1B9}"/>
              </a:ext>
            </a:extLst>
          </p:cNvPr>
          <p:cNvSpPr>
            <a:spLocks noGrp="1"/>
          </p:cNvSpPr>
          <p:nvPr>
            <p:ph type="title"/>
          </p:nvPr>
        </p:nvSpPr>
        <p:spPr/>
        <p:txBody>
          <a:bodyPr/>
          <a:lstStyle/>
          <a:p>
            <a:r>
              <a:rPr lang="en-GB"/>
              <a:t>Prefabrication of the frame</a:t>
            </a:r>
          </a:p>
        </p:txBody>
      </p:sp>
    </p:spTree>
    <p:extLst>
      <p:ext uri="{BB962C8B-B14F-4D97-AF65-F5344CB8AC3E}">
        <p14:creationId xmlns:p14="http://schemas.microsoft.com/office/powerpoint/2010/main" val="32902332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26BD0EE-8452-6F50-4AC1-1307654A8B3F}"/>
              </a:ext>
            </a:extLst>
          </p:cNvPr>
          <p:cNvSpPr>
            <a:spLocks noGrp="1"/>
          </p:cNvSpPr>
          <p:nvPr>
            <p:ph type="title"/>
          </p:nvPr>
        </p:nvSpPr>
        <p:spPr/>
        <p:txBody>
          <a:bodyPr/>
          <a:lstStyle/>
          <a:p>
            <a:r>
              <a:rPr lang="en-GB" sz="4400">
                <a:latin typeface="Calibri" panose="020F0502020204030204" pitchFamily="34" charset="0"/>
                <a:ea typeface="Calibri" panose="020F0502020204030204" pitchFamily="34" charset="0"/>
                <a:cs typeface="Times New Roman" panose="02020603050405020304" pitchFamily="18" charset="0"/>
              </a:rPr>
              <a:t>Stress grades of the frame parts</a:t>
            </a:r>
          </a:p>
        </p:txBody>
      </p:sp>
      <p:sp>
        <p:nvSpPr>
          <p:cNvPr id="8" name="Sisällön paikkamerkki 7">
            <a:extLst>
              <a:ext uri="{FF2B5EF4-FFF2-40B4-BE49-F238E27FC236}">
                <a16:creationId xmlns:a16="http://schemas.microsoft.com/office/drawing/2014/main" id="{C30EE703-8A83-1461-5C6D-335E48FF61AA}"/>
              </a:ext>
            </a:extLst>
          </p:cNvPr>
          <p:cNvSpPr>
            <a:spLocks noGrp="1"/>
          </p:cNvSpPr>
          <p:nvPr>
            <p:ph idx="1"/>
          </p:nvPr>
        </p:nvSpPr>
        <p:spPr>
          <a:xfrm>
            <a:off x="838200" y="1825625"/>
            <a:ext cx="8747760" cy="4351338"/>
          </a:xfrm>
        </p:spPr>
        <p:txBody>
          <a:bodyPr>
            <a:normAutofit/>
          </a:bodyPr>
          <a:lstStyle/>
          <a:p>
            <a:r>
              <a:rPr lang="en-GB" sz="2400" dirty="0">
                <a:solidFill>
                  <a:srgbClr val="272117"/>
                </a:solidFill>
                <a:latin typeface="Calibri" panose="020F0502020204030204" pitchFamily="34" charset="0"/>
                <a:ea typeface="Times New Roman" panose="02020603050405020304" pitchFamily="18" charset="0"/>
              </a:rPr>
              <a:t>All parts of the frame must be checked not only for dimensions but also for their stress grade before manufacture. </a:t>
            </a:r>
          </a:p>
          <a:p>
            <a:r>
              <a:rPr lang="en-GB" sz="2400" dirty="0">
                <a:solidFill>
                  <a:srgbClr val="272117"/>
                </a:solidFill>
                <a:latin typeface="Calibri" panose="020F0502020204030204" pitchFamily="34" charset="0"/>
                <a:ea typeface="Times New Roman" panose="02020603050405020304" pitchFamily="18" charset="0"/>
              </a:rPr>
              <a:t>The stress grade is indicated by a stamp on the face of the piece of sawn timber or respective end product. </a:t>
            </a:r>
          </a:p>
          <a:p>
            <a:r>
              <a:rPr lang="en-GB" sz="2400" dirty="0">
                <a:solidFill>
                  <a:srgbClr val="272117"/>
                </a:solidFill>
                <a:latin typeface="Calibri" panose="020F0502020204030204" pitchFamily="34" charset="0"/>
                <a:ea typeface="Times New Roman" panose="02020603050405020304" pitchFamily="18" charset="0"/>
              </a:rPr>
              <a:t>The stress grade to be used is indicated in the drawings for the unit. </a:t>
            </a:r>
          </a:p>
          <a:p>
            <a:r>
              <a:rPr lang="en-GB" sz="2400" dirty="0">
                <a:solidFill>
                  <a:srgbClr val="272117"/>
                </a:solidFill>
                <a:latin typeface="Calibri" panose="020F0502020204030204" pitchFamily="34" charset="0"/>
                <a:ea typeface="Times New Roman" panose="02020603050405020304" pitchFamily="18" charset="0"/>
              </a:rPr>
              <a:t>The minimum stress grade for wall structures is C18, and C24 for horizontal structures. </a:t>
            </a:r>
          </a:p>
          <a:p>
            <a:endParaRPr lang="fi-FI" dirty="0"/>
          </a:p>
        </p:txBody>
      </p:sp>
      <p:sp>
        <p:nvSpPr>
          <p:cNvPr id="18" name="Dian numeron paikkamerkki 17">
            <a:extLst>
              <a:ext uri="{FF2B5EF4-FFF2-40B4-BE49-F238E27FC236}">
                <a16:creationId xmlns:a16="http://schemas.microsoft.com/office/drawing/2014/main" id="{F5859289-D07A-407E-BEA8-0136A172E2C0}"/>
              </a:ext>
            </a:extLst>
          </p:cNvPr>
          <p:cNvSpPr>
            <a:spLocks noGrp="1"/>
          </p:cNvSpPr>
          <p:nvPr>
            <p:ph type="sldNum" sz="quarter" idx="4"/>
          </p:nvPr>
        </p:nvSpPr>
        <p:spPr/>
        <p:txBody>
          <a:bodyPr/>
          <a:lstStyle/>
          <a:p>
            <a:fld id="{B338A197-4EA2-4D23-935D-0DB0ED09FF0F}" type="slidenum">
              <a:rPr lang="fi-FI" smtClean="0"/>
              <a:pPr/>
              <a:t>11</a:t>
            </a:fld>
            <a:endParaRPr lang="fi-FI"/>
          </a:p>
        </p:txBody>
      </p:sp>
      <p:pic>
        <p:nvPicPr>
          <p:cNvPr id="6" name="Kuva 5"/>
          <p:cNvPicPr>
            <a:picLocks noChangeAspect="1"/>
          </p:cNvPicPr>
          <p:nvPr/>
        </p:nvPicPr>
        <p:blipFill>
          <a:blip r:embed="rId2"/>
          <a:stretch>
            <a:fillRect/>
          </a:stretch>
        </p:blipFill>
        <p:spPr>
          <a:xfrm>
            <a:off x="9728686" y="1768005"/>
            <a:ext cx="2196945" cy="2661089"/>
          </a:xfrm>
          <a:prstGeom prst="rect">
            <a:avLst/>
          </a:prstGeom>
        </p:spPr>
      </p:pic>
      <p:pic>
        <p:nvPicPr>
          <p:cNvPr id="7" name="Kuva 6"/>
          <p:cNvPicPr>
            <a:picLocks noChangeAspect="1"/>
          </p:cNvPicPr>
          <p:nvPr/>
        </p:nvPicPr>
        <p:blipFill>
          <a:blip r:embed="rId3"/>
          <a:stretch>
            <a:fillRect/>
          </a:stretch>
        </p:blipFill>
        <p:spPr>
          <a:xfrm>
            <a:off x="1148790" y="4970550"/>
            <a:ext cx="5602218" cy="947179"/>
          </a:xfrm>
          <a:prstGeom prst="rect">
            <a:avLst/>
          </a:prstGeom>
        </p:spPr>
      </p:pic>
      <p:sp>
        <p:nvSpPr>
          <p:cNvPr id="5" name="Suorakulmio 4"/>
          <p:cNvSpPr/>
          <p:nvPr/>
        </p:nvSpPr>
        <p:spPr>
          <a:xfrm>
            <a:off x="9197340" y="3970020"/>
            <a:ext cx="388620" cy="3733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3" name="Alatunnisteen paikkamerkki 2">
            <a:extLst>
              <a:ext uri="{FF2B5EF4-FFF2-40B4-BE49-F238E27FC236}">
                <a16:creationId xmlns:a16="http://schemas.microsoft.com/office/drawing/2014/main" id="{EC541724-24F3-324F-A72B-D72A45F60CFD}"/>
              </a:ext>
            </a:extLst>
          </p:cNvPr>
          <p:cNvSpPr>
            <a:spLocks noGrp="1"/>
          </p:cNvSpPr>
          <p:nvPr>
            <p:ph type="ftr" sz="quarter" idx="3"/>
          </p:nvPr>
        </p:nvSpPr>
        <p:spPr/>
        <p:txBody>
          <a:bodyPr/>
          <a:lstStyle/>
          <a:p>
            <a:r>
              <a:rPr lang="en-GB"/>
              <a:t>Industrial prefabrication</a:t>
            </a:r>
          </a:p>
        </p:txBody>
      </p:sp>
    </p:spTree>
    <p:extLst>
      <p:ext uri="{BB962C8B-B14F-4D97-AF65-F5344CB8AC3E}">
        <p14:creationId xmlns:p14="http://schemas.microsoft.com/office/powerpoint/2010/main" val="22095659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D4A4BA7C-49A5-B583-1FF8-0AAB383429EB}"/>
              </a:ext>
            </a:extLst>
          </p:cNvPr>
          <p:cNvSpPr>
            <a:spLocks noGrp="1"/>
          </p:cNvSpPr>
          <p:nvPr>
            <p:ph type="title"/>
          </p:nvPr>
        </p:nvSpPr>
        <p:spPr/>
        <p:txBody>
          <a:bodyPr/>
          <a:lstStyle/>
          <a:p>
            <a:r>
              <a:rPr lang="en-GB" sz="4400">
                <a:latin typeface="Calibri" panose="020F0502020204030204" pitchFamily="34" charset="0"/>
                <a:ea typeface="Calibri" panose="020F0502020204030204" pitchFamily="34" charset="0"/>
                <a:cs typeface="Times New Roman" panose="02020603050405020304" pitchFamily="18" charset="0"/>
              </a:rPr>
              <a:t>Manufacturing methods</a:t>
            </a:r>
          </a:p>
        </p:txBody>
      </p:sp>
      <p:sp>
        <p:nvSpPr>
          <p:cNvPr id="6" name="Sisällön paikkamerkki 5">
            <a:extLst>
              <a:ext uri="{FF2B5EF4-FFF2-40B4-BE49-F238E27FC236}">
                <a16:creationId xmlns:a16="http://schemas.microsoft.com/office/drawing/2014/main" id="{29F3B6FC-FBCB-7DDB-B85E-C2ED5BA64951}"/>
              </a:ext>
            </a:extLst>
          </p:cNvPr>
          <p:cNvSpPr>
            <a:spLocks noGrp="1"/>
          </p:cNvSpPr>
          <p:nvPr>
            <p:ph idx="1"/>
          </p:nvPr>
        </p:nvSpPr>
        <p:spPr>
          <a:xfrm>
            <a:off x="838200" y="1825625"/>
            <a:ext cx="5337048" cy="4351338"/>
          </a:xfrm>
        </p:spPr>
        <p:txBody>
          <a:bodyPr>
            <a:normAutofit fontScale="77500" lnSpcReduction="20000"/>
          </a:bodyPr>
          <a:lstStyle/>
          <a:p>
            <a:pPr marL="226695">
              <a:lnSpc>
                <a:spcPct val="107000"/>
              </a:lnSpc>
              <a:spcAft>
                <a:spcPts val="600"/>
              </a:spcAft>
            </a:pPr>
            <a:r>
              <a:rPr lang="en-GB" sz="2800">
                <a:solidFill>
                  <a:srgbClr val="272117"/>
                </a:solidFill>
                <a:latin typeface="Calibri" panose="020F0502020204030204" pitchFamily="34" charset="0"/>
                <a:ea typeface="Times New Roman" panose="02020603050405020304" pitchFamily="18" charset="0"/>
                <a:cs typeface="Calibri" panose="020F0502020204030204" pitchFamily="34" charset="0"/>
              </a:rPr>
              <a:t>The manufacture of prefabricated units begins with the manufacture of the frame components. The production methods can be roughly divided into three categories:</a:t>
            </a:r>
          </a:p>
          <a:p>
            <a:pPr marL="683895" lvl="1">
              <a:lnSpc>
                <a:spcPct val="107000"/>
              </a:lnSpc>
              <a:spcAft>
                <a:spcPts val="600"/>
              </a:spcAft>
            </a:pPr>
            <a:r>
              <a:rPr lang="en-GB">
                <a:solidFill>
                  <a:srgbClr val="272117"/>
                </a:solidFill>
                <a:ea typeface="Times New Roman" panose="02020603050405020304" pitchFamily="18" charset="0"/>
                <a:cs typeface="Calibri" panose="020F0502020204030204" pitchFamily="34" charset="0"/>
              </a:rPr>
              <a:t>production on a computer-controlled automation line, where the frame components are manufactured utilising input data from the 3D model,</a:t>
            </a:r>
          </a:p>
          <a:p>
            <a:pPr marL="683895" lvl="1">
              <a:lnSpc>
                <a:spcPct val="107000"/>
              </a:lnSpc>
              <a:spcAft>
                <a:spcPts val="600"/>
              </a:spcAft>
            </a:pPr>
            <a:r>
              <a:rPr lang="en-GB">
                <a:solidFill>
                  <a:srgbClr val="272117"/>
                </a:solidFill>
                <a:ea typeface="Times New Roman" panose="02020603050405020304" pitchFamily="18" charset="0"/>
                <a:cs typeface="Calibri" panose="020F0502020204030204" pitchFamily="34" charset="0"/>
              </a:rPr>
              <a:t>production with computer-controlled panel sizing saw in accordance with the drawings, and</a:t>
            </a:r>
          </a:p>
          <a:p>
            <a:pPr marL="683895" lvl="1">
              <a:lnSpc>
                <a:spcPct val="107000"/>
              </a:lnSpc>
              <a:spcAft>
                <a:spcPts val="600"/>
              </a:spcAft>
            </a:pPr>
            <a:r>
              <a:rPr lang="en-GB">
                <a:solidFill>
                  <a:srgbClr val="272117"/>
                </a:solidFill>
                <a:ea typeface="Times New Roman" panose="02020603050405020304" pitchFamily="18" charset="0"/>
                <a:cs typeface="Calibri" panose="020F0502020204030204" pitchFamily="34" charset="0"/>
              </a:rPr>
              <a:t>production by processing long sawn timber with hand-operated equipment in accordance with the drawings.</a:t>
            </a:r>
          </a:p>
          <a:p>
            <a:endParaRPr lang="fi-FI" dirty="0"/>
          </a:p>
        </p:txBody>
      </p:sp>
      <p:sp>
        <p:nvSpPr>
          <p:cNvPr id="18" name="Dian numeron paikkamerkki 17">
            <a:extLst>
              <a:ext uri="{FF2B5EF4-FFF2-40B4-BE49-F238E27FC236}">
                <a16:creationId xmlns:a16="http://schemas.microsoft.com/office/drawing/2014/main" id="{F5859289-D07A-407E-BEA8-0136A172E2C0}"/>
              </a:ext>
            </a:extLst>
          </p:cNvPr>
          <p:cNvSpPr>
            <a:spLocks noGrp="1"/>
          </p:cNvSpPr>
          <p:nvPr>
            <p:ph type="sldNum" sz="quarter" idx="4"/>
          </p:nvPr>
        </p:nvSpPr>
        <p:spPr/>
        <p:txBody>
          <a:bodyPr/>
          <a:lstStyle/>
          <a:p>
            <a:fld id="{B338A197-4EA2-4D23-935D-0DB0ED09FF0F}" type="slidenum">
              <a:rPr lang="fi-FI" smtClean="0"/>
              <a:pPr/>
              <a:t>12</a:t>
            </a:fld>
            <a:endParaRPr lang="fi-FI"/>
          </a:p>
        </p:txBody>
      </p:sp>
      <p:pic>
        <p:nvPicPr>
          <p:cNvPr id="5" name="Kuva 4" descr="C:\Users\mmylly\AppData\Local\Microsoft\Windows\INetCache\Content.Outlook\08AONF55\kuva-11.jpg"/>
          <p:cNvPicPr/>
          <p:nvPr/>
        </p:nvPicPr>
        <p:blipFill>
          <a:blip r:embed="rId2">
            <a:extLst>
              <a:ext uri="{28A0092B-C50C-407E-A947-70E740481C1C}">
                <a14:useLocalDpi xmlns:a14="http://schemas.microsoft.com/office/drawing/2010/main" val="0"/>
              </a:ext>
            </a:extLst>
          </a:blip>
          <a:srcRect/>
          <a:stretch>
            <a:fillRect/>
          </a:stretch>
        </p:blipFill>
        <p:spPr bwMode="auto">
          <a:xfrm>
            <a:off x="6468082" y="1689100"/>
            <a:ext cx="5220335" cy="3479800"/>
          </a:xfrm>
          <a:prstGeom prst="rect">
            <a:avLst/>
          </a:prstGeom>
          <a:noFill/>
          <a:ln>
            <a:noFill/>
          </a:ln>
        </p:spPr>
      </p:pic>
      <p:sp>
        <p:nvSpPr>
          <p:cNvPr id="7" name="Tekstiruutu 6">
            <a:extLst>
              <a:ext uri="{FF2B5EF4-FFF2-40B4-BE49-F238E27FC236}">
                <a16:creationId xmlns:a16="http://schemas.microsoft.com/office/drawing/2014/main" id="{8BF4B4C8-FF5E-4340-943E-85575785137D}"/>
              </a:ext>
            </a:extLst>
          </p:cNvPr>
          <p:cNvSpPr txBox="1"/>
          <p:nvPr/>
        </p:nvSpPr>
        <p:spPr>
          <a:xfrm>
            <a:off x="6124972" y="5226481"/>
            <a:ext cx="6096000" cy="375552"/>
          </a:xfrm>
          <a:prstGeom prst="rect">
            <a:avLst/>
          </a:prstGeom>
          <a:noFill/>
        </p:spPr>
        <p:txBody>
          <a:bodyPr wrap="square">
            <a:spAutoFit/>
          </a:bodyPr>
          <a:lstStyle/>
          <a:p>
            <a:pPr marL="226695">
              <a:lnSpc>
                <a:spcPct val="107000"/>
              </a:lnSpc>
              <a:spcAft>
                <a:spcPts val="600"/>
              </a:spcAft>
            </a:pPr>
            <a:r>
              <a:rPr lang="en-GB" sz="1800">
                <a:solidFill>
                  <a:srgbClr val="272117"/>
                </a:solidFill>
                <a:effectLst/>
                <a:latin typeface="Calibri" panose="020F0502020204030204" pitchFamily="34" charset="0"/>
                <a:ea typeface="Times New Roman" panose="02020603050405020304" pitchFamily="18" charset="0"/>
                <a:cs typeface="Calibri" panose="020F0502020204030204" pitchFamily="34" charset="0"/>
              </a:rPr>
              <a:t>Prefabrication factory, photo: Jukkatalo Oy</a:t>
            </a:r>
          </a:p>
        </p:txBody>
      </p:sp>
      <p:sp>
        <p:nvSpPr>
          <p:cNvPr id="3" name="Alatunnisteen paikkamerkki 2">
            <a:extLst>
              <a:ext uri="{FF2B5EF4-FFF2-40B4-BE49-F238E27FC236}">
                <a16:creationId xmlns:a16="http://schemas.microsoft.com/office/drawing/2014/main" id="{F23641AE-2F59-27AB-6D14-E6A9B2064932}"/>
              </a:ext>
            </a:extLst>
          </p:cNvPr>
          <p:cNvSpPr>
            <a:spLocks noGrp="1"/>
          </p:cNvSpPr>
          <p:nvPr>
            <p:ph type="ftr" sz="quarter" idx="3"/>
          </p:nvPr>
        </p:nvSpPr>
        <p:spPr/>
        <p:txBody>
          <a:bodyPr/>
          <a:lstStyle/>
          <a:p>
            <a:r>
              <a:rPr lang="en-GB"/>
              <a:t>Industrial prefabrication</a:t>
            </a:r>
          </a:p>
        </p:txBody>
      </p:sp>
    </p:spTree>
    <p:extLst>
      <p:ext uri="{BB962C8B-B14F-4D97-AF65-F5344CB8AC3E}">
        <p14:creationId xmlns:p14="http://schemas.microsoft.com/office/powerpoint/2010/main" val="15424629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55BFC57-4FC9-DD99-7990-4C7B27F8960A}"/>
              </a:ext>
            </a:extLst>
          </p:cNvPr>
          <p:cNvSpPr>
            <a:spLocks noGrp="1"/>
          </p:cNvSpPr>
          <p:nvPr>
            <p:ph type="title"/>
          </p:nvPr>
        </p:nvSpPr>
        <p:spPr/>
        <p:txBody>
          <a:bodyPr/>
          <a:lstStyle/>
          <a:p>
            <a:r>
              <a:rPr lang="en-GB"/>
              <a:t>Parts of the frame</a:t>
            </a:r>
          </a:p>
        </p:txBody>
      </p:sp>
      <p:sp>
        <p:nvSpPr>
          <p:cNvPr id="4" name="Dian numeron paikkamerkki 3">
            <a:extLst>
              <a:ext uri="{FF2B5EF4-FFF2-40B4-BE49-F238E27FC236}">
                <a16:creationId xmlns:a16="http://schemas.microsoft.com/office/drawing/2014/main" id="{9150FFD8-9AAB-8928-FC61-83259C8A1461}"/>
              </a:ext>
            </a:extLst>
          </p:cNvPr>
          <p:cNvSpPr>
            <a:spLocks noGrp="1"/>
          </p:cNvSpPr>
          <p:nvPr>
            <p:ph type="sldNum" sz="quarter" idx="4"/>
          </p:nvPr>
        </p:nvSpPr>
        <p:spPr/>
        <p:txBody>
          <a:bodyPr/>
          <a:lstStyle/>
          <a:p>
            <a:fld id="{B338A197-4EA2-4D23-935D-0DB0ED09FF0F}" type="slidenum">
              <a:rPr lang="fi-FI" smtClean="0"/>
              <a:pPr/>
              <a:t>13</a:t>
            </a:fld>
            <a:endParaRPr lang="fi-FI"/>
          </a:p>
        </p:txBody>
      </p:sp>
      <p:pic>
        <p:nvPicPr>
          <p:cNvPr id="5" name="Kuva 4">
            <a:extLst>
              <a:ext uri="{FF2B5EF4-FFF2-40B4-BE49-F238E27FC236}">
                <a16:creationId xmlns:a16="http://schemas.microsoft.com/office/drawing/2014/main" id="{D23931CF-DD7E-5425-1FEF-BD3E7D07710A}"/>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755418" y="1404711"/>
            <a:ext cx="7961862" cy="5330675"/>
          </a:xfrm>
          <a:prstGeom prst="rect">
            <a:avLst/>
          </a:prstGeom>
        </p:spPr>
      </p:pic>
      <p:sp>
        <p:nvSpPr>
          <p:cNvPr id="3" name="Alatunnisteen paikkamerkki 2">
            <a:extLst>
              <a:ext uri="{FF2B5EF4-FFF2-40B4-BE49-F238E27FC236}">
                <a16:creationId xmlns:a16="http://schemas.microsoft.com/office/drawing/2014/main" id="{FCC959EF-DC48-D6FD-8736-9ED2BF9B9190}"/>
              </a:ext>
            </a:extLst>
          </p:cNvPr>
          <p:cNvSpPr>
            <a:spLocks noGrp="1"/>
          </p:cNvSpPr>
          <p:nvPr>
            <p:ph type="ftr" sz="quarter" idx="3"/>
          </p:nvPr>
        </p:nvSpPr>
        <p:spPr/>
        <p:txBody>
          <a:bodyPr/>
          <a:lstStyle/>
          <a:p>
            <a:r>
              <a:rPr lang="en-GB"/>
              <a:t>Industrial prefabrication</a:t>
            </a:r>
          </a:p>
        </p:txBody>
      </p:sp>
      <p:sp>
        <p:nvSpPr>
          <p:cNvPr id="6" name="Alatunnisteen paikkamerkki 2">
            <a:extLst>
              <a:ext uri="{FF2B5EF4-FFF2-40B4-BE49-F238E27FC236}">
                <a16:creationId xmlns:a16="http://schemas.microsoft.com/office/drawing/2014/main" id="{FCC959EF-DC48-D6FD-8736-9ED2BF9B9190}"/>
              </a:ext>
            </a:extLst>
          </p:cNvPr>
          <p:cNvSpPr txBox="1">
            <a:spLocks/>
          </p:cNvSpPr>
          <p:nvPr/>
        </p:nvSpPr>
        <p:spPr>
          <a:xfrm>
            <a:off x="3768312" y="1640414"/>
            <a:ext cx="1882806" cy="365125"/>
          </a:xfrm>
          <a:prstGeom prst="rect">
            <a:avLst/>
          </a:prstGeom>
        </p:spPr>
        <p:txBody>
          <a:bodyPr vert="horz" lIns="91440" tIns="45720" rIns="91440" bIns="45720" rtlCol="0" anchor="ctr"/>
          <a:lstStyle>
            <a:defPPr>
              <a:defRPr lang="fi-FI"/>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600">
                <a:solidFill>
                  <a:srgbClr val="000000"/>
                </a:solidFill>
                <a:latin typeface="Arial Narrow" panose="020B0606020202030204" pitchFamily="34" charset="0"/>
              </a:rPr>
              <a:t>top plate</a:t>
            </a:r>
          </a:p>
        </p:txBody>
      </p:sp>
      <p:sp>
        <p:nvSpPr>
          <p:cNvPr id="7" name="Alatunnisteen paikkamerkki 2">
            <a:extLst>
              <a:ext uri="{FF2B5EF4-FFF2-40B4-BE49-F238E27FC236}">
                <a16:creationId xmlns:a16="http://schemas.microsoft.com/office/drawing/2014/main" id="{FCC959EF-DC48-D6FD-8736-9ED2BF9B9190}"/>
              </a:ext>
            </a:extLst>
          </p:cNvPr>
          <p:cNvSpPr txBox="1">
            <a:spLocks/>
          </p:cNvSpPr>
          <p:nvPr/>
        </p:nvSpPr>
        <p:spPr>
          <a:xfrm>
            <a:off x="7550200" y="1620754"/>
            <a:ext cx="1882806" cy="365125"/>
          </a:xfrm>
          <a:prstGeom prst="rect">
            <a:avLst/>
          </a:prstGeom>
        </p:spPr>
        <p:txBody>
          <a:bodyPr vert="horz" lIns="91440" tIns="45720" rIns="91440" bIns="45720" rtlCol="0" anchor="ctr"/>
          <a:lstStyle>
            <a:defPPr>
              <a:defRPr lang="fi-FI"/>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600">
                <a:solidFill>
                  <a:srgbClr val="000000"/>
                </a:solidFill>
                <a:latin typeface="Arial Narrow" panose="020B0606020202030204" pitchFamily="34" charset="0"/>
              </a:rPr>
              <a:t>top plate</a:t>
            </a:r>
          </a:p>
        </p:txBody>
      </p:sp>
      <p:sp>
        <p:nvSpPr>
          <p:cNvPr id="8" name="Alatunnisteen paikkamerkki 2">
            <a:extLst>
              <a:ext uri="{FF2B5EF4-FFF2-40B4-BE49-F238E27FC236}">
                <a16:creationId xmlns:a16="http://schemas.microsoft.com/office/drawing/2014/main" id="{FCC959EF-DC48-D6FD-8736-9ED2BF9B9190}"/>
              </a:ext>
            </a:extLst>
          </p:cNvPr>
          <p:cNvSpPr txBox="1">
            <a:spLocks/>
          </p:cNvSpPr>
          <p:nvPr/>
        </p:nvSpPr>
        <p:spPr>
          <a:xfrm>
            <a:off x="4643613" y="2003635"/>
            <a:ext cx="1882806" cy="365125"/>
          </a:xfrm>
          <a:prstGeom prst="rect">
            <a:avLst/>
          </a:prstGeom>
        </p:spPr>
        <p:txBody>
          <a:bodyPr vert="horz" lIns="91440" tIns="45720" rIns="91440" bIns="45720" rtlCol="0" anchor="ctr"/>
          <a:lstStyle>
            <a:defPPr>
              <a:defRPr lang="fi-FI"/>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600">
                <a:solidFill>
                  <a:srgbClr val="000000"/>
                </a:solidFill>
                <a:latin typeface="Arial Narrow" panose="020B0606020202030204" pitchFamily="34" charset="0"/>
              </a:rPr>
              <a:t>wall stud</a:t>
            </a:r>
          </a:p>
        </p:txBody>
      </p:sp>
      <p:sp>
        <p:nvSpPr>
          <p:cNvPr id="9" name="Alatunnisteen paikkamerkki 2">
            <a:extLst>
              <a:ext uri="{FF2B5EF4-FFF2-40B4-BE49-F238E27FC236}">
                <a16:creationId xmlns:a16="http://schemas.microsoft.com/office/drawing/2014/main" id="{FCC959EF-DC48-D6FD-8736-9ED2BF9B9190}"/>
              </a:ext>
            </a:extLst>
          </p:cNvPr>
          <p:cNvSpPr txBox="1">
            <a:spLocks/>
          </p:cNvSpPr>
          <p:nvPr/>
        </p:nvSpPr>
        <p:spPr>
          <a:xfrm>
            <a:off x="7470298" y="3317530"/>
            <a:ext cx="1882806" cy="365125"/>
          </a:xfrm>
          <a:prstGeom prst="rect">
            <a:avLst/>
          </a:prstGeom>
        </p:spPr>
        <p:txBody>
          <a:bodyPr vert="horz" lIns="91440" tIns="45720" rIns="91440" bIns="45720" rtlCol="0" anchor="ctr"/>
          <a:lstStyle>
            <a:defPPr>
              <a:defRPr lang="fi-FI"/>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600">
                <a:solidFill>
                  <a:srgbClr val="000000"/>
                </a:solidFill>
                <a:latin typeface="Arial Narrow" panose="020B0606020202030204" pitchFamily="34" charset="0"/>
              </a:rPr>
              <a:t>wall stud</a:t>
            </a:r>
          </a:p>
        </p:txBody>
      </p:sp>
      <p:sp>
        <p:nvSpPr>
          <p:cNvPr id="10" name="Alatunnisteen paikkamerkki 2">
            <a:extLst>
              <a:ext uri="{FF2B5EF4-FFF2-40B4-BE49-F238E27FC236}">
                <a16:creationId xmlns:a16="http://schemas.microsoft.com/office/drawing/2014/main" id="{FCC959EF-DC48-D6FD-8736-9ED2BF9B9190}"/>
              </a:ext>
            </a:extLst>
          </p:cNvPr>
          <p:cNvSpPr txBox="1">
            <a:spLocks/>
          </p:cNvSpPr>
          <p:nvPr/>
        </p:nvSpPr>
        <p:spPr>
          <a:xfrm>
            <a:off x="7474845" y="5162446"/>
            <a:ext cx="1882806" cy="365125"/>
          </a:xfrm>
          <a:prstGeom prst="rect">
            <a:avLst/>
          </a:prstGeom>
        </p:spPr>
        <p:txBody>
          <a:bodyPr vert="horz" lIns="91440" tIns="45720" rIns="91440" bIns="45720" rtlCol="0" anchor="ctr"/>
          <a:lstStyle>
            <a:defPPr>
              <a:defRPr lang="fi-FI"/>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600">
                <a:solidFill>
                  <a:srgbClr val="000000"/>
                </a:solidFill>
                <a:latin typeface="Arial Narrow" panose="020B0606020202030204" pitchFamily="34" charset="0"/>
              </a:rPr>
              <a:t>sill trimmer</a:t>
            </a:r>
          </a:p>
        </p:txBody>
      </p:sp>
      <p:sp>
        <p:nvSpPr>
          <p:cNvPr id="11" name="Alatunnisteen paikkamerkki 2">
            <a:extLst>
              <a:ext uri="{FF2B5EF4-FFF2-40B4-BE49-F238E27FC236}">
                <a16:creationId xmlns:a16="http://schemas.microsoft.com/office/drawing/2014/main" id="{FCC959EF-DC48-D6FD-8736-9ED2BF9B9190}"/>
              </a:ext>
            </a:extLst>
          </p:cNvPr>
          <p:cNvSpPr txBox="1">
            <a:spLocks/>
          </p:cNvSpPr>
          <p:nvPr/>
        </p:nvSpPr>
        <p:spPr>
          <a:xfrm>
            <a:off x="4094379" y="6116318"/>
            <a:ext cx="1882806" cy="365125"/>
          </a:xfrm>
          <a:prstGeom prst="rect">
            <a:avLst/>
          </a:prstGeom>
        </p:spPr>
        <p:txBody>
          <a:bodyPr vert="horz" lIns="91440" tIns="45720" rIns="91440" bIns="45720" rtlCol="0" anchor="ctr"/>
          <a:lstStyle>
            <a:defPPr>
              <a:defRPr lang="fi-FI"/>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600">
                <a:solidFill>
                  <a:srgbClr val="000000"/>
                </a:solidFill>
                <a:latin typeface="Arial Narrow" panose="020B0606020202030204" pitchFamily="34" charset="0"/>
              </a:rPr>
              <a:t>bottom plate</a:t>
            </a:r>
          </a:p>
        </p:txBody>
      </p:sp>
      <p:sp>
        <p:nvSpPr>
          <p:cNvPr id="12" name="Alatunnisteen paikkamerkki 2">
            <a:extLst>
              <a:ext uri="{FF2B5EF4-FFF2-40B4-BE49-F238E27FC236}">
                <a16:creationId xmlns:a16="http://schemas.microsoft.com/office/drawing/2014/main" id="{FCC959EF-DC48-D6FD-8736-9ED2BF9B9190}"/>
              </a:ext>
            </a:extLst>
          </p:cNvPr>
          <p:cNvSpPr txBox="1">
            <a:spLocks/>
          </p:cNvSpPr>
          <p:nvPr/>
        </p:nvSpPr>
        <p:spPr>
          <a:xfrm>
            <a:off x="7433340" y="6201339"/>
            <a:ext cx="1882806" cy="365125"/>
          </a:xfrm>
          <a:prstGeom prst="rect">
            <a:avLst/>
          </a:prstGeom>
        </p:spPr>
        <p:txBody>
          <a:bodyPr vert="horz" lIns="91440" tIns="45720" rIns="91440" bIns="45720" rtlCol="0" anchor="ctr"/>
          <a:lstStyle>
            <a:defPPr>
              <a:defRPr lang="fi-FI"/>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600">
                <a:solidFill>
                  <a:srgbClr val="000000"/>
                </a:solidFill>
                <a:latin typeface="Arial Narrow" panose="020B0606020202030204" pitchFamily="34" charset="0"/>
              </a:rPr>
              <a:t>bottom plate</a:t>
            </a:r>
          </a:p>
        </p:txBody>
      </p:sp>
      <p:sp>
        <p:nvSpPr>
          <p:cNvPr id="13" name="Alatunnisteen paikkamerkki 2">
            <a:extLst>
              <a:ext uri="{FF2B5EF4-FFF2-40B4-BE49-F238E27FC236}">
                <a16:creationId xmlns:a16="http://schemas.microsoft.com/office/drawing/2014/main" id="{FCC959EF-DC48-D6FD-8736-9ED2BF9B9190}"/>
              </a:ext>
            </a:extLst>
          </p:cNvPr>
          <p:cNvSpPr txBox="1">
            <a:spLocks/>
          </p:cNvSpPr>
          <p:nvPr/>
        </p:nvSpPr>
        <p:spPr>
          <a:xfrm>
            <a:off x="7656507" y="2029947"/>
            <a:ext cx="1882806" cy="365125"/>
          </a:xfrm>
          <a:prstGeom prst="rect">
            <a:avLst/>
          </a:prstGeom>
        </p:spPr>
        <p:txBody>
          <a:bodyPr vert="horz" lIns="91440" tIns="45720" rIns="91440" bIns="45720" rtlCol="0" anchor="ctr"/>
          <a:lstStyle>
            <a:defPPr>
              <a:defRPr lang="fi-FI"/>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600">
                <a:solidFill>
                  <a:srgbClr val="000000"/>
                </a:solidFill>
                <a:latin typeface="Arial Narrow" panose="020B0606020202030204" pitchFamily="34" charset="0"/>
              </a:rPr>
              <a:t>top beam</a:t>
            </a:r>
          </a:p>
        </p:txBody>
      </p:sp>
      <p:sp>
        <p:nvSpPr>
          <p:cNvPr id="14" name="Alatunnisteen paikkamerkki 2">
            <a:extLst>
              <a:ext uri="{FF2B5EF4-FFF2-40B4-BE49-F238E27FC236}">
                <a16:creationId xmlns:a16="http://schemas.microsoft.com/office/drawing/2014/main" id="{FCC959EF-DC48-D6FD-8736-9ED2BF9B9190}"/>
              </a:ext>
            </a:extLst>
          </p:cNvPr>
          <p:cNvSpPr txBox="1">
            <a:spLocks/>
          </p:cNvSpPr>
          <p:nvPr/>
        </p:nvSpPr>
        <p:spPr>
          <a:xfrm>
            <a:off x="2265930" y="1726725"/>
            <a:ext cx="1882806" cy="365125"/>
          </a:xfrm>
          <a:prstGeom prst="rect">
            <a:avLst/>
          </a:prstGeom>
        </p:spPr>
        <p:txBody>
          <a:bodyPr vert="horz" lIns="91440" tIns="45720" rIns="91440" bIns="45720" rtlCol="0" anchor="ctr"/>
          <a:lstStyle>
            <a:defPPr>
              <a:defRPr lang="fi-FI"/>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600">
                <a:solidFill>
                  <a:srgbClr val="000000"/>
                </a:solidFill>
                <a:latin typeface="Arial Narrow" panose="020B0606020202030204" pitchFamily="34" charset="0"/>
              </a:rPr>
              <a:t>top beam</a:t>
            </a:r>
          </a:p>
        </p:txBody>
      </p:sp>
      <p:sp>
        <p:nvSpPr>
          <p:cNvPr id="15" name="Alatunnisteen paikkamerkki 2">
            <a:extLst>
              <a:ext uri="{FF2B5EF4-FFF2-40B4-BE49-F238E27FC236}">
                <a16:creationId xmlns:a16="http://schemas.microsoft.com/office/drawing/2014/main" id="{FCC959EF-DC48-D6FD-8736-9ED2BF9B9190}"/>
              </a:ext>
            </a:extLst>
          </p:cNvPr>
          <p:cNvSpPr txBox="1">
            <a:spLocks/>
          </p:cNvSpPr>
          <p:nvPr/>
        </p:nvSpPr>
        <p:spPr>
          <a:xfrm>
            <a:off x="811566" y="6116317"/>
            <a:ext cx="1882806" cy="365125"/>
          </a:xfrm>
          <a:prstGeom prst="rect">
            <a:avLst/>
          </a:prstGeom>
        </p:spPr>
        <p:txBody>
          <a:bodyPr vert="horz" lIns="91440" tIns="45720" rIns="91440" bIns="45720" rtlCol="0" anchor="ctr"/>
          <a:lstStyle>
            <a:defPPr>
              <a:defRPr lang="fi-FI"/>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600">
                <a:solidFill>
                  <a:srgbClr val="000000"/>
                </a:solidFill>
                <a:latin typeface="Arial Narrow" panose="020B0606020202030204" pitchFamily="34" charset="0"/>
              </a:rPr>
              <a:t>sill trimmer</a:t>
            </a:r>
          </a:p>
        </p:txBody>
      </p:sp>
    </p:spTree>
    <p:extLst>
      <p:ext uri="{BB962C8B-B14F-4D97-AF65-F5344CB8AC3E}">
        <p14:creationId xmlns:p14="http://schemas.microsoft.com/office/powerpoint/2010/main" val="12029578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8E042FFE-1876-353A-6C0F-01A4FF5F1489}"/>
              </a:ext>
            </a:extLst>
          </p:cNvPr>
          <p:cNvSpPr>
            <a:spLocks noGrp="1"/>
          </p:cNvSpPr>
          <p:nvPr>
            <p:ph type="title"/>
          </p:nvPr>
        </p:nvSpPr>
        <p:spPr/>
        <p:txBody>
          <a:bodyPr/>
          <a:lstStyle/>
          <a:p>
            <a:r>
              <a:rPr lang="en-GB" sz="4400">
                <a:latin typeface="Calibri" panose="020F0502020204030204" pitchFamily="34" charset="0"/>
                <a:ea typeface="Calibri" panose="020F0502020204030204" pitchFamily="34" charset="0"/>
                <a:cs typeface="Times New Roman" panose="02020603050405020304" pitchFamily="18" charset="0"/>
              </a:rPr>
              <a:t>Assembling the frame</a:t>
            </a:r>
          </a:p>
        </p:txBody>
      </p:sp>
      <p:sp>
        <p:nvSpPr>
          <p:cNvPr id="4" name="Sisällön paikkamerkki 3">
            <a:extLst>
              <a:ext uri="{FF2B5EF4-FFF2-40B4-BE49-F238E27FC236}">
                <a16:creationId xmlns:a16="http://schemas.microsoft.com/office/drawing/2014/main" id="{001112B8-2547-2089-BF50-B233D0198856}"/>
              </a:ext>
            </a:extLst>
          </p:cNvPr>
          <p:cNvSpPr>
            <a:spLocks noGrp="1"/>
          </p:cNvSpPr>
          <p:nvPr>
            <p:ph idx="1"/>
          </p:nvPr>
        </p:nvSpPr>
        <p:spPr>
          <a:xfrm>
            <a:off x="838200" y="1825625"/>
            <a:ext cx="7403592" cy="4351338"/>
          </a:xfrm>
        </p:spPr>
        <p:txBody>
          <a:bodyPr>
            <a:normAutofit fontScale="85000" lnSpcReduction="20000"/>
          </a:bodyPr>
          <a:lstStyle/>
          <a:p>
            <a:r>
              <a:rPr lang="en-GB" sz="2800">
                <a:solidFill>
                  <a:srgbClr val="272117"/>
                </a:solidFill>
                <a:latin typeface="Calibri" panose="020F0502020204030204" pitchFamily="34" charset="0"/>
                <a:ea typeface="Times New Roman" panose="02020603050405020304" pitchFamily="18" charset="0"/>
              </a:rPr>
              <a:t>All dimensions shown in the drawings must be verified on the unit before assembly. </a:t>
            </a:r>
          </a:p>
          <a:p>
            <a:r>
              <a:rPr lang="en-GB" sz="2800">
                <a:solidFill>
                  <a:srgbClr val="272117"/>
                </a:solidFill>
                <a:latin typeface="Calibri" panose="020F0502020204030204" pitchFamily="34" charset="0"/>
                <a:ea typeface="Times New Roman" panose="02020603050405020304" pitchFamily="18" charset="0"/>
              </a:rPr>
              <a:t>The so-called cross-measure of the unit must also be checked to ensure the perpendicularity of the corners. </a:t>
            </a:r>
          </a:p>
          <a:p>
            <a:r>
              <a:rPr lang="en-GB" sz="2800">
                <a:solidFill>
                  <a:srgbClr val="272117"/>
                </a:solidFill>
                <a:latin typeface="Calibri" panose="020F0502020204030204" pitchFamily="34" charset="0"/>
                <a:ea typeface="Times New Roman" panose="02020603050405020304" pitchFamily="18" charset="0"/>
              </a:rPr>
              <a:t>The frame is typically assembled on an assembling table with the inside of the frame facing up. </a:t>
            </a:r>
          </a:p>
          <a:p>
            <a:r>
              <a:rPr lang="en-GB" sz="2800">
                <a:solidFill>
                  <a:srgbClr val="272117"/>
                </a:solidFill>
                <a:latin typeface="Calibri" panose="020F0502020204030204" pitchFamily="34" charset="0"/>
                <a:ea typeface="Times New Roman" panose="02020603050405020304" pitchFamily="18" charset="0"/>
              </a:rPr>
              <a:t>The stud span of a wooden frame is typically 600 mm on centres.</a:t>
            </a:r>
          </a:p>
          <a:p>
            <a:r>
              <a:rPr lang="en-GB" sz="2800">
                <a:solidFill>
                  <a:srgbClr val="272117"/>
                </a:solidFill>
                <a:latin typeface="Calibri" panose="020F0502020204030204" pitchFamily="34" charset="0"/>
                <a:ea typeface="Times New Roman" panose="02020603050405020304" pitchFamily="18" charset="0"/>
              </a:rPr>
              <a:t>The frame is typically assembled using 90x3.1 machine nails.</a:t>
            </a:r>
          </a:p>
          <a:p>
            <a:r>
              <a:rPr lang="en-GB" sz="2800">
                <a:solidFill>
                  <a:srgbClr val="272117"/>
                </a:solidFill>
                <a:latin typeface="Calibri" panose="020F0502020204030204" pitchFamily="34" charset="0"/>
                <a:ea typeface="Times New Roman" panose="02020603050405020304" pitchFamily="18" charset="0"/>
              </a:rPr>
              <a:t>After assembly, both main and cross measures are verified. </a:t>
            </a:r>
          </a:p>
          <a:p>
            <a:r>
              <a:rPr lang="en-GB" sz="2800">
                <a:solidFill>
                  <a:srgbClr val="272117"/>
                </a:solidFill>
                <a:latin typeface="Calibri" panose="020F0502020204030204" pitchFamily="34" charset="0"/>
                <a:ea typeface="Times New Roman" panose="02020603050405020304" pitchFamily="18" charset="0"/>
              </a:rPr>
              <a:t>Maximum tolerance is 5 mm.</a:t>
            </a:r>
          </a:p>
          <a:p>
            <a:endParaRPr lang="fi-FI" sz="2800" dirty="0"/>
          </a:p>
          <a:p>
            <a:endParaRPr lang="fi-FI" dirty="0"/>
          </a:p>
        </p:txBody>
      </p:sp>
      <p:sp>
        <p:nvSpPr>
          <p:cNvPr id="18" name="Dian numeron paikkamerkki 17">
            <a:extLst>
              <a:ext uri="{FF2B5EF4-FFF2-40B4-BE49-F238E27FC236}">
                <a16:creationId xmlns:a16="http://schemas.microsoft.com/office/drawing/2014/main" id="{F5859289-D07A-407E-BEA8-0136A172E2C0}"/>
              </a:ext>
            </a:extLst>
          </p:cNvPr>
          <p:cNvSpPr>
            <a:spLocks noGrp="1"/>
          </p:cNvSpPr>
          <p:nvPr>
            <p:ph type="sldNum" sz="quarter" idx="4"/>
          </p:nvPr>
        </p:nvSpPr>
        <p:spPr/>
        <p:txBody>
          <a:bodyPr/>
          <a:lstStyle/>
          <a:p>
            <a:fld id="{B338A197-4EA2-4D23-935D-0DB0ED09FF0F}" type="slidenum">
              <a:rPr lang="fi-FI" smtClean="0"/>
              <a:pPr/>
              <a:t>14</a:t>
            </a:fld>
            <a:endParaRPr lang="fi-FI"/>
          </a:p>
        </p:txBody>
      </p:sp>
      <p:sp>
        <p:nvSpPr>
          <p:cNvPr id="5" name="Suorakulmio 4"/>
          <p:cNvSpPr/>
          <p:nvPr/>
        </p:nvSpPr>
        <p:spPr>
          <a:xfrm>
            <a:off x="9197340" y="3970020"/>
            <a:ext cx="388620" cy="3733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grpSp>
        <p:nvGrpSpPr>
          <p:cNvPr id="6" name="Ryhmä 5">
            <a:extLst>
              <a:ext uri="{FF2B5EF4-FFF2-40B4-BE49-F238E27FC236}">
                <a16:creationId xmlns:a16="http://schemas.microsoft.com/office/drawing/2014/main" id="{6949580B-C414-7FC6-F185-4891BD56691B}"/>
              </a:ext>
            </a:extLst>
          </p:cNvPr>
          <p:cNvGrpSpPr/>
          <p:nvPr/>
        </p:nvGrpSpPr>
        <p:grpSpPr>
          <a:xfrm>
            <a:off x="8241792" y="1690688"/>
            <a:ext cx="3580737" cy="4653044"/>
            <a:chOff x="8107680" y="949838"/>
            <a:chExt cx="3580737" cy="4653044"/>
          </a:xfrm>
        </p:grpSpPr>
        <p:pic>
          <p:nvPicPr>
            <p:cNvPr id="12" name="Kuva 11" descr="C:\Users\mmylly\AppData\Local\Microsoft\Windows\INetCache\Content.Word\IMG_20220121_124018.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11312" y="949838"/>
              <a:ext cx="3477105" cy="4252934"/>
            </a:xfrm>
            <a:prstGeom prst="rect">
              <a:avLst/>
            </a:prstGeom>
            <a:noFill/>
            <a:ln>
              <a:noFill/>
            </a:ln>
          </p:spPr>
        </p:pic>
        <p:sp>
          <p:nvSpPr>
            <p:cNvPr id="13" name="Tekstiruutu 12"/>
            <p:cNvSpPr txBox="1"/>
            <p:nvPr/>
          </p:nvSpPr>
          <p:spPr>
            <a:xfrm>
              <a:off x="8107680" y="5233550"/>
              <a:ext cx="2834640" cy="369332"/>
            </a:xfrm>
            <a:prstGeom prst="rect">
              <a:avLst/>
            </a:prstGeom>
            <a:noFill/>
          </p:spPr>
          <p:txBody>
            <a:bodyPr wrap="square" rtlCol="0">
              <a:spAutoFit/>
            </a:bodyPr>
            <a:lstStyle/>
            <a:p>
              <a:r>
                <a:rPr lang="en-GB"/>
                <a:t>Photo: Jukkatalo Oy</a:t>
              </a:r>
            </a:p>
          </p:txBody>
        </p:sp>
      </p:grpSp>
      <p:sp>
        <p:nvSpPr>
          <p:cNvPr id="3" name="Alatunnisteen paikkamerkki 2">
            <a:extLst>
              <a:ext uri="{FF2B5EF4-FFF2-40B4-BE49-F238E27FC236}">
                <a16:creationId xmlns:a16="http://schemas.microsoft.com/office/drawing/2014/main" id="{01960AC9-1CDA-8BA7-EDDD-715BA09FFA2A}"/>
              </a:ext>
            </a:extLst>
          </p:cNvPr>
          <p:cNvSpPr>
            <a:spLocks noGrp="1"/>
          </p:cNvSpPr>
          <p:nvPr>
            <p:ph type="ftr" sz="quarter" idx="3"/>
          </p:nvPr>
        </p:nvSpPr>
        <p:spPr/>
        <p:txBody>
          <a:bodyPr/>
          <a:lstStyle/>
          <a:p>
            <a:r>
              <a:rPr lang="en-GB"/>
              <a:t>Industrial prefabrication</a:t>
            </a:r>
          </a:p>
        </p:txBody>
      </p:sp>
    </p:spTree>
    <p:extLst>
      <p:ext uri="{BB962C8B-B14F-4D97-AF65-F5344CB8AC3E}">
        <p14:creationId xmlns:p14="http://schemas.microsoft.com/office/powerpoint/2010/main" val="13129058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75A83E24-62D7-2AE8-39AE-C7F182952691}"/>
              </a:ext>
            </a:extLst>
          </p:cNvPr>
          <p:cNvSpPr>
            <a:spLocks noGrp="1"/>
          </p:cNvSpPr>
          <p:nvPr>
            <p:ph type="title"/>
          </p:nvPr>
        </p:nvSpPr>
        <p:spPr/>
        <p:txBody>
          <a:bodyPr/>
          <a:lstStyle/>
          <a:p>
            <a:r>
              <a:rPr lang="en-GB" sz="4400">
                <a:latin typeface="Calibri" panose="020F0502020204030204" pitchFamily="34" charset="0"/>
                <a:ea typeface="Calibri" panose="020F0502020204030204" pitchFamily="34" charset="0"/>
                <a:cs typeface="Times New Roman" panose="02020603050405020304" pitchFamily="18" charset="0"/>
              </a:rPr>
              <a:t>Installing a window to the frame</a:t>
            </a:r>
          </a:p>
        </p:txBody>
      </p:sp>
      <p:sp>
        <p:nvSpPr>
          <p:cNvPr id="4" name="Sisällön paikkamerkki 3">
            <a:extLst>
              <a:ext uri="{FF2B5EF4-FFF2-40B4-BE49-F238E27FC236}">
                <a16:creationId xmlns:a16="http://schemas.microsoft.com/office/drawing/2014/main" id="{48AC3009-7BDA-ACB1-F759-AFB044BE8350}"/>
              </a:ext>
            </a:extLst>
          </p:cNvPr>
          <p:cNvSpPr>
            <a:spLocks noGrp="1"/>
          </p:cNvSpPr>
          <p:nvPr>
            <p:ph idx="1"/>
          </p:nvPr>
        </p:nvSpPr>
        <p:spPr>
          <a:xfrm>
            <a:off x="838200" y="1825625"/>
            <a:ext cx="7135368" cy="4351338"/>
          </a:xfrm>
        </p:spPr>
        <p:txBody>
          <a:bodyPr/>
          <a:lstStyle/>
          <a:p>
            <a:r>
              <a:rPr lang="en-GB" sz="2800">
                <a:solidFill>
                  <a:srgbClr val="272117"/>
                </a:solidFill>
                <a:latin typeface="Calibri" panose="020F0502020204030204" pitchFamily="34" charset="0"/>
                <a:ea typeface="Times New Roman" panose="02020603050405020304" pitchFamily="18" charset="0"/>
              </a:rPr>
              <a:t>Windows are installed to the frame at the factory, whereas doors are typically installed at the site. </a:t>
            </a:r>
          </a:p>
          <a:p>
            <a:r>
              <a:rPr lang="en-GB" sz="2800">
                <a:solidFill>
                  <a:srgbClr val="272117"/>
                </a:solidFill>
                <a:latin typeface="Calibri" panose="020F0502020204030204" pitchFamily="34" charset="0"/>
                <a:ea typeface="Times New Roman" panose="02020603050405020304" pitchFamily="18" charset="0"/>
              </a:rPr>
              <a:t>This is because the lower part of the door must match the finished floor surface. </a:t>
            </a:r>
          </a:p>
          <a:p>
            <a:r>
              <a:rPr lang="en-GB" sz="2800">
                <a:solidFill>
                  <a:srgbClr val="272117"/>
                </a:solidFill>
                <a:latin typeface="Calibri" panose="020F0502020204030204" pitchFamily="34" charset="0"/>
                <a:ea typeface="Times New Roman" panose="02020603050405020304" pitchFamily="18" charset="0"/>
              </a:rPr>
              <a:t>Prefabricated box units in which the floor structure is completed at the factory form an exception to the rule.</a:t>
            </a:r>
          </a:p>
          <a:p>
            <a:endParaRPr lang="fi-FI" dirty="0"/>
          </a:p>
        </p:txBody>
      </p:sp>
      <p:sp>
        <p:nvSpPr>
          <p:cNvPr id="18" name="Dian numeron paikkamerkki 17">
            <a:extLst>
              <a:ext uri="{FF2B5EF4-FFF2-40B4-BE49-F238E27FC236}">
                <a16:creationId xmlns:a16="http://schemas.microsoft.com/office/drawing/2014/main" id="{F5859289-D07A-407E-BEA8-0136A172E2C0}"/>
              </a:ext>
            </a:extLst>
          </p:cNvPr>
          <p:cNvSpPr>
            <a:spLocks noGrp="1"/>
          </p:cNvSpPr>
          <p:nvPr>
            <p:ph type="sldNum" sz="quarter" idx="4"/>
          </p:nvPr>
        </p:nvSpPr>
        <p:spPr/>
        <p:txBody>
          <a:bodyPr/>
          <a:lstStyle/>
          <a:p>
            <a:fld id="{B338A197-4EA2-4D23-935D-0DB0ED09FF0F}" type="slidenum">
              <a:rPr lang="fi-FI" smtClean="0"/>
              <a:pPr/>
              <a:t>15</a:t>
            </a:fld>
            <a:endParaRPr lang="fi-FI"/>
          </a:p>
        </p:txBody>
      </p:sp>
      <p:sp>
        <p:nvSpPr>
          <p:cNvPr id="5" name="Suorakulmio 4"/>
          <p:cNvSpPr/>
          <p:nvPr/>
        </p:nvSpPr>
        <p:spPr>
          <a:xfrm>
            <a:off x="9197340" y="3970020"/>
            <a:ext cx="388620" cy="3733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3" name="Tekstiruutu 12"/>
          <p:cNvSpPr txBox="1"/>
          <p:nvPr/>
        </p:nvSpPr>
        <p:spPr>
          <a:xfrm>
            <a:off x="8168640" y="5903273"/>
            <a:ext cx="2834640" cy="369332"/>
          </a:xfrm>
          <a:prstGeom prst="rect">
            <a:avLst/>
          </a:prstGeom>
          <a:noFill/>
        </p:spPr>
        <p:txBody>
          <a:bodyPr wrap="square" rtlCol="0">
            <a:spAutoFit/>
          </a:bodyPr>
          <a:lstStyle/>
          <a:p>
            <a:r>
              <a:rPr lang="en-GB"/>
              <a:t>Photo: Jukkatalo Oy</a:t>
            </a:r>
          </a:p>
        </p:txBody>
      </p:sp>
      <p:pic>
        <p:nvPicPr>
          <p:cNvPr id="15" name="Kuva 14" descr="C:\Users\mmylly\AppData\Local\Microsoft\Windows\INetCache\Content.Word\IMG_20220121_124018.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11312" y="1449710"/>
            <a:ext cx="3477105" cy="4252934"/>
          </a:xfrm>
          <a:prstGeom prst="rect">
            <a:avLst/>
          </a:prstGeom>
          <a:noFill/>
          <a:ln>
            <a:noFill/>
          </a:ln>
        </p:spPr>
      </p:pic>
      <p:sp>
        <p:nvSpPr>
          <p:cNvPr id="3" name="Alatunnisteen paikkamerkki 2">
            <a:extLst>
              <a:ext uri="{FF2B5EF4-FFF2-40B4-BE49-F238E27FC236}">
                <a16:creationId xmlns:a16="http://schemas.microsoft.com/office/drawing/2014/main" id="{B0F142C7-9B35-F9F4-7EAC-15138229514A}"/>
              </a:ext>
            </a:extLst>
          </p:cNvPr>
          <p:cNvSpPr>
            <a:spLocks noGrp="1"/>
          </p:cNvSpPr>
          <p:nvPr>
            <p:ph type="ftr" sz="quarter" idx="3"/>
          </p:nvPr>
        </p:nvSpPr>
        <p:spPr/>
        <p:txBody>
          <a:bodyPr/>
          <a:lstStyle/>
          <a:p>
            <a:r>
              <a:rPr lang="en-GB"/>
              <a:t>Industrial prefabrication</a:t>
            </a:r>
          </a:p>
        </p:txBody>
      </p:sp>
    </p:spTree>
    <p:extLst>
      <p:ext uri="{BB962C8B-B14F-4D97-AF65-F5344CB8AC3E}">
        <p14:creationId xmlns:p14="http://schemas.microsoft.com/office/powerpoint/2010/main" val="856276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7ABA3B2A-C6F6-4A8E-9AA5-B8A41DA7D1B9}"/>
              </a:ext>
            </a:extLst>
          </p:cNvPr>
          <p:cNvSpPr>
            <a:spLocks noGrp="1"/>
          </p:cNvSpPr>
          <p:nvPr>
            <p:ph type="title"/>
          </p:nvPr>
        </p:nvSpPr>
        <p:spPr/>
        <p:txBody>
          <a:bodyPr/>
          <a:lstStyle/>
          <a:p>
            <a:r>
              <a:rPr lang="en-GB"/>
              <a:t>Sheathing and insulation</a:t>
            </a:r>
          </a:p>
        </p:txBody>
      </p:sp>
    </p:spTree>
    <p:extLst>
      <p:ext uri="{BB962C8B-B14F-4D97-AF65-F5344CB8AC3E}">
        <p14:creationId xmlns:p14="http://schemas.microsoft.com/office/powerpoint/2010/main" val="307818292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tsikko 5">
            <a:extLst>
              <a:ext uri="{FF2B5EF4-FFF2-40B4-BE49-F238E27FC236}">
                <a16:creationId xmlns:a16="http://schemas.microsoft.com/office/drawing/2014/main" id="{19CEE73E-4AAA-F3A8-623F-B1431218EAB2}"/>
              </a:ext>
            </a:extLst>
          </p:cNvPr>
          <p:cNvSpPr>
            <a:spLocks noGrp="1"/>
          </p:cNvSpPr>
          <p:nvPr>
            <p:ph type="title"/>
          </p:nvPr>
        </p:nvSpPr>
        <p:spPr/>
        <p:txBody>
          <a:bodyPr/>
          <a:lstStyle/>
          <a:p>
            <a:r>
              <a:rPr lang="en-GB" sz="4400">
                <a:latin typeface="Calibri" panose="020F0502020204030204" pitchFamily="34" charset="0"/>
                <a:ea typeface="Calibri" panose="020F0502020204030204" pitchFamily="34" charset="0"/>
                <a:cs typeface="Times New Roman" panose="02020603050405020304" pitchFamily="18" charset="0"/>
              </a:rPr>
              <a:t>Insulation of wooden units</a:t>
            </a:r>
          </a:p>
        </p:txBody>
      </p:sp>
      <p:sp>
        <p:nvSpPr>
          <p:cNvPr id="7" name="Sisällön paikkamerkki 6">
            <a:extLst>
              <a:ext uri="{FF2B5EF4-FFF2-40B4-BE49-F238E27FC236}">
                <a16:creationId xmlns:a16="http://schemas.microsoft.com/office/drawing/2014/main" id="{F0C2873C-B941-9F4A-A555-F01ED2CC038B}"/>
              </a:ext>
            </a:extLst>
          </p:cNvPr>
          <p:cNvSpPr>
            <a:spLocks noGrp="1"/>
          </p:cNvSpPr>
          <p:nvPr>
            <p:ph idx="1"/>
          </p:nvPr>
        </p:nvSpPr>
        <p:spPr>
          <a:xfrm>
            <a:off x="838200" y="1825625"/>
            <a:ext cx="7367016" cy="4351338"/>
          </a:xfrm>
        </p:spPr>
        <p:txBody>
          <a:bodyPr/>
          <a:lstStyle/>
          <a:p>
            <a:pPr marL="226695">
              <a:lnSpc>
                <a:spcPct val="107000"/>
              </a:lnSpc>
              <a:spcAft>
                <a:spcPts val="600"/>
              </a:spcAft>
            </a:pPr>
            <a:r>
              <a:rPr lang="en-GB" sz="2800">
                <a:solidFill>
                  <a:srgbClr val="272117"/>
                </a:solidFill>
                <a:latin typeface="Calibri" panose="020F0502020204030204" pitchFamily="34" charset="0"/>
                <a:ea typeface="Times New Roman" panose="02020603050405020304" pitchFamily="18" charset="0"/>
                <a:cs typeface="Calibri" panose="020F0502020204030204" pitchFamily="34" charset="0"/>
              </a:rPr>
              <a:t>Thermal insulation material is typically installed from the inside of the frame. </a:t>
            </a:r>
          </a:p>
          <a:p>
            <a:pPr marL="226695">
              <a:lnSpc>
                <a:spcPct val="107000"/>
              </a:lnSpc>
              <a:spcAft>
                <a:spcPts val="600"/>
              </a:spcAft>
            </a:pPr>
            <a:r>
              <a:rPr lang="en-GB" sz="2800">
                <a:solidFill>
                  <a:srgbClr val="272117"/>
                </a:solidFill>
                <a:latin typeface="Calibri" panose="020F0502020204030204" pitchFamily="34" charset="0"/>
                <a:ea typeface="Times New Roman" panose="02020603050405020304" pitchFamily="18" charset="0"/>
                <a:cs typeface="Calibri" panose="020F0502020204030204" pitchFamily="34" charset="0"/>
              </a:rPr>
              <a:t>If two insulating sheets are used, the second insulating sheet should be installed from the outside, after the unit has been flipped.</a:t>
            </a:r>
          </a:p>
          <a:p>
            <a:r>
              <a:rPr lang="en-GB" sz="2800">
                <a:solidFill>
                  <a:srgbClr val="272117"/>
                </a:solidFill>
                <a:latin typeface="Calibri" panose="020F0502020204030204" pitchFamily="34" charset="0"/>
                <a:ea typeface="Times New Roman" panose="02020603050405020304" pitchFamily="18" charset="0"/>
                <a:cs typeface="Calibri" panose="020F0502020204030204" pitchFamily="34" charset="0"/>
              </a:rPr>
              <a:t>Particular attention must be paid to ensuring that the insulation sheets are installed tightly against the studs.</a:t>
            </a:r>
          </a:p>
          <a:p>
            <a:endParaRPr lang="fi-FI" dirty="0"/>
          </a:p>
        </p:txBody>
      </p:sp>
      <p:sp>
        <p:nvSpPr>
          <p:cNvPr id="18" name="Dian numeron paikkamerkki 17">
            <a:extLst>
              <a:ext uri="{FF2B5EF4-FFF2-40B4-BE49-F238E27FC236}">
                <a16:creationId xmlns:a16="http://schemas.microsoft.com/office/drawing/2014/main" id="{F5859289-D07A-407E-BEA8-0136A172E2C0}"/>
              </a:ext>
            </a:extLst>
          </p:cNvPr>
          <p:cNvSpPr>
            <a:spLocks noGrp="1"/>
          </p:cNvSpPr>
          <p:nvPr>
            <p:ph type="sldNum" sz="quarter" idx="4"/>
          </p:nvPr>
        </p:nvSpPr>
        <p:spPr/>
        <p:txBody>
          <a:bodyPr/>
          <a:lstStyle/>
          <a:p>
            <a:fld id="{B338A197-4EA2-4D23-935D-0DB0ED09FF0F}" type="slidenum">
              <a:rPr lang="fi-FI" smtClean="0"/>
              <a:pPr/>
              <a:t>17</a:t>
            </a:fld>
            <a:endParaRPr lang="fi-FI"/>
          </a:p>
        </p:txBody>
      </p:sp>
      <p:sp>
        <p:nvSpPr>
          <p:cNvPr id="5" name="Suorakulmio 4"/>
          <p:cNvSpPr/>
          <p:nvPr/>
        </p:nvSpPr>
        <p:spPr>
          <a:xfrm>
            <a:off x="9197340" y="3970020"/>
            <a:ext cx="388620" cy="3733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3" name="Tekstiruutu 12"/>
          <p:cNvSpPr txBox="1"/>
          <p:nvPr/>
        </p:nvSpPr>
        <p:spPr>
          <a:xfrm>
            <a:off x="8357616" y="5750026"/>
            <a:ext cx="2834640" cy="369332"/>
          </a:xfrm>
          <a:prstGeom prst="rect">
            <a:avLst/>
          </a:prstGeom>
          <a:noFill/>
        </p:spPr>
        <p:txBody>
          <a:bodyPr wrap="square" rtlCol="0">
            <a:spAutoFit/>
          </a:bodyPr>
          <a:lstStyle/>
          <a:p>
            <a:r>
              <a:rPr lang="en-GB"/>
              <a:t>Photo: Jukkatalo Oy</a:t>
            </a:r>
          </a:p>
        </p:txBody>
      </p:sp>
      <p:pic>
        <p:nvPicPr>
          <p:cNvPr id="10" name="Kuva 9" descr="C:\Users\mmylly\AppData\Local\Microsoft\Windows\INetCache\Content.Word\IMG_20220121_124302.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57616" y="960755"/>
            <a:ext cx="3330801" cy="4762391"/>
          </a:xfrm>
          <a:prstGeom prst="rect">
            <a:avLst/>
          </a:prstGeom>
          <a:noFill/>
          <a:ln>
            <a:noFill/>
          </a:ln>
        </p:spPr>
      </p:pic>
      <p:sp>
        <p:nvSpPr>
          <p:cNvPr id="2" name="Alatunnisteen paikkamerkki 1">
            <a:extLst>
              <a:ext uri="{FF2B5EF4-FFF2-40B4-BE49-F238E27FC236}">
                <a16:creationId xmlns:a16="http://schemas.microsoft.com/office/drawing/2014/main" id="{4DD09B01-9376-6C78-D611-82F98BA858AF}"/>
              </a:ext>
            </a:extLst>
          </p:cNvPr>
          <p:cNvSpPr>
            <a:spLocks noGrp="1"/>
          </p:cNvSpPr>
          <p:nvPr>
            <p:ph type="ftr" sz="quarter" idx="3"/>
          </p:nvPr>
        </p:nvSpPr>
        <p:spPr/>
        <p:txBody>
          <a:bodyPr/>
          <a:lstStyle/>
          <a:p>
            <a:r>
              <a:rPr lang="en-GB"/>
              <a:t>Industrial prefabrication</a:t>
            </a:r>
          </a:p>
        </p:txBody>
      </p:sp>
    </p:spTree>
    <p:extLst>
      <p:ext uri="{BB962C8B-B14F-4D97-AF65-F5344CB8AC3E}">
        <p14:creationId xmlns:p14="http://schemas.microsoft.com/office/powerpoint/2010/main" val="29541261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2B924531-4541-C63D-348B-0A93917E9EFE}"/>
              </a:ext>
            </a:extLst>
          </p:cNvPr>
          <p:cNvSpPr>
            <a:spLocks noGrp="1"/>
          </p:cNvSpPr>
          <p:nvPr>
            <p:ph type="title"/>
          </p:nvPr>
        </p:nvSpPr>
        <p:spPr/>
        <p:txBody>
          <a:bodyPr/>
          <a:lstStyle/>
          <a:p>
            <a:r>
              <a:rPr lang="en-GB" sz="4400" dirty="0">
                <a:latin typeface="Calibri" panose="020F0502020204030204" pitchFamily="34" charset="0"/>
                <a:ea typeface="Calibri" panose="020F0502020204030204" pitchFamily="34" charset="0"/>
                <a:cs typeface="Times New Roman" panose="02020603050405020304" pitchFamily="18" charset="0"/>
              </a:rPr>
              <a:t>Installation of vapour barrier </a:t>
            </a:r>
            <a:br>
              <a:rPr lang="en-GB" sz="4400" dirty="0">
                <a:latin typeface="Calibri" panose="020F0502020204030204" pitchFamily="34" charset="0"/>
                <a:ea typeface="Calibri" panose="020F0502020204030204" pitchFamily="34" charset="0"/>
                <a:cs typeface="Times New Roman" panose="02020603050405020304" pitchFamily="18" charset="0"/>
              </a:rPr>
            </a:br>
            <a:r>
              <a:rPr lang="en-GB" sz="4400" dirty="0">
                <a:latin typeface="Calibri" panose="020F0502020204030204" pitchFamily="34" charset="0"/>
                <a:ea typeface="Calibri" panose="020F0502020204030204" pitchFamily="34" charset="0"/>
                <a:cs typeface="Times New Roman" panose="02020603050405020304" pitchFamily="18" charset="0"/>
              </a:rPr>
              <a:t>plastic</a:t>
            </a:r>
          </a:p>
        </p:txBody>
      </p:sp>
      <p:sp>
        <p:nvSpPr>
          <p:cNvPr id="4" name="Sisällön paikkamerkki 3">
            <a:extLst>
              <a:ext uri="{FF2B5EF4-FFF2-40B4-BE49-F238E27FC236}">
                <a16:creationId xmlns:a16="http://schemas.microsoft.com/office/drawing/2014/main" id="{F1D9696A-4A76-4A98-EF7E-DF4980E8961F}"/>
              </a:ext>
            </a:extLst>
          </p:cNvPr>
          <p:cNvSpPr>
            <a:spLocks noGrp="1"/>
          </p:cNvSpPr>
          <p:nvPr>
            <p:ph idx="1"/>
          </p:nvPr>
        </p:nvSpPr>
        <p:spPr>
          <a:xfrm>
            <a:off x="838200" y="1825625"/>
            <a:ext cx="7354824" cy="4351338"/>
          </a:xfrm>
        </p:spPr>
        <p:txBody>
          <a:bodyPr/>
          <a:lstStyle/>
          <a:p>
            <a:r>
              <a:rPr lang="en-GB" sz="2800">
                <a:latin typeface="Calibri" panose="020F0502020204030204" pitchFamily="34" charset="0"/>
                <a:ea typeface="Calibri" panose="020F0502020204030204" pitchFamily="34" charset="0"/>
                <a:cs typeface="Times New Roman" panose="02020603050405020304" pitchFamily="18" charset="0"/>
              </a:rPr>
              <a:t>In wooden units with a framed structure, the vapour barrier plastic is installed on top of the thermal insulation on the inside. </a:t>
            </a:r>
          </a:p>
          <a:p>
            <a:r>
              <a:rPr lang="en-GB" sz="2800">
                <a:latin typeface="Calibri" panose="020F0502020204030204" pitchFamily="34" charset="0"/>
                <a:ea typeface="Calibri" panose="020F0502020204030204" pitchFamily="34" charset="0"/>
                <a:cs typeface="Times New Roman" panose="02020603050405020304" pitchFamily="18" charset="0"/>
              </a:rPr>
              <a:t>Vapour barrier plastic is not used in solid wood structures.</a:t>
            </a:r>
          </a:p>
          <a:p>
            <a:r>
              <a:rPr lang="en-GB" sz="2800">
                <a:latin typeface="Calibri" panose="020F0502020204030204" pitchFamily="34" charset="0"/>
                <a:ea typeface="Calibri" panose="020F0502020204030204" pitchFamily="34" charset="0"/>
                <a:cs typeface="Times New Roman" panose="02020603050405020304" pitchFamily="18" charset="0"/>
              </a:rPr>
              <a:t>The vapour barrier plastic is extended at least 200 mm over the edges of the finished unit on all sides, so that it can be taped to the adjacent structures. </a:t>
            </a:r>
          </a:p>
          <a:p>
            <a:endParaRPr lang="fi-FI" dirty="0"/>
          </a:p>
        </p:txBody>
      </p:sp>
      <p:sp>
        <p:nvSpPr>
          <p:cNvPr id="18" name="Dian numeron paikkamerkki 17">
            <a:extLst>
              <a:ext uri="{FF2B5EF4-FFF2-40B4-BE49-F238E27FC236}">
                <a16:creationId xmlns:a16="http://schemas.microsoft.com/office/drawing/2014/main" id="{F5859289-D07A-407E-BEA8-0136A172E2C0}"/>
              </a:ext>
            </a:extLst>
          </p:cNvPr>
          <p:cNvSpPr>
            <a:spLocks noGrp="1"/>
          </p:cNvSpPr>
          <p:nvPr>
            <p:ph type="sldNum" sz="quarter" idx="4"/>
          </p:nvPr>
        </p:nvSpPr>
        <p:spPr/>
        <p:txBody>
          <a:bodyPr/>
          <a:lstStyle/>
          <a:p>
            <a:fld id="{B338A197-4EA2-4D23-935D-0DB0ED09FF0F}" type="slidenum">
              <a:rPr lang="fi-FI" smtClean="0"/>
              <a:pPr/>
              <a:t>18</a:t>
            </a:fld>
            <a:endParaRPr lang="fi-FI"/>
          </a:p>
        </p:txBody>
      </p:sp>
      <p:sp>
        <p:nvSpPr>
          <p:cNvPr id="5" name="Suorakulmio 4"/>
          <p:cNvSpPr/>
          <p:nvPr/>
        </p:nvSpPr>
        <p:spPr>
          <a:xfrm>
            <a:off x="9197340" y="3970020"/>
            <a:ext cx="388620" cy="3733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3" name="Tekstiruutu 12"/>
          <p:cNvSpPr txBox="1"/>
          <p:nvPr/>
        </p:nvSpPr>
        <p:spPr>
          <a:xfrm>
            <a:off x="8084754" y="5704701"/>
            <a:ext cx="2834640" cy="369332"/>
          </a:xfrm>
          <a:prstGeom prst="rect">
            <a:avLst/>
          </a:prstGeom>
          <a:noFill/>
        </p:spPr>
        <p:txBody>
          <a:bodyPr wrap="square" rtlCol="0">
            <a:spAutoFit/>
          </a:bodyPr>
          <a:lstStyle/>
          <a:p>
            <a:r>
              <a:rPr lang="en-GB"/>
              <a:t>Photo: Jukkatalo Oy</a:t>
            </a:r>
          </a:p>
        </p:txBody>
      </p:sp>
      <p:pic>
        <p:nvPicPr>
          <p:cNvPr id="9" name="Kuva 8" descr="C:\Users\mmylly\AppData\Local\Microsoft\Windows\INetCache\Content.Word\IMG_20220121_124414.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193024" y="830994"/>
            <a:ext cx="3495394" cy="4789272"/>
          </a:xfrm>
          <a:prstGeom prst="rect">
            <a:avLst/>
          </a:prstGeom>
          <a:noFill/>
          <a:ln>
            <a:noFill/>
          </a:ln>
        </p:spPr>
      </p:pic>
      <p:sp>
        <p:nvSpPr>
          <p:cNvPr id="3" name="Alatunnisteen paikkamerkki 2">
            <a:extLst>
              <a:ext uri="{FF2B5EF4-FFF2-40B4-BE49-F238E27FC236}">
                <a16:creationId xmlns:a16="http://schemas.microsoft.com/office/drawing/2014/main" id="{8E92ED10-7700-DA2B-E1FC-3EA8340AD377}"/>
              </a:ext>
            </a:extLst>
          </p:cNvPr>
          <p:cNvSpPr>
            <a:spLocks noGrp="1"/>
          </p:cNvSpPr>
          <p:nvPr>
            <p:ph type="ftr" sz="quarter" idx="3"/>
          </p:nvPr>
        </p:nvSpPr>
        <p:spPr/>
        <p:txBody>
          <a:bodyPr/>
          <a:lstStyle/>
          <a:p>
            <a:r>
              <a:rPr lang="en-GB"/>
              <a:t>Industrial prefabrication</a:t>
            </a:r>
          </a:p>
        </p:txBody>
      </p:sp>
    </p:spTree>
    <p:extLst>
      <p:ext uri="{BB962C8B-B14F-4D97-AF65-F5344CB8AC3E}">
        <p14:creationId xmlns:p14="http://schemas.microsoft.com/office/powerpoint/2010/main" val="209018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6E6F8BDC-9BC6-C7E6-852F-16DEDA8AAF1E}"/>
              </a:ext>
            </a:extLst>
          </p:cNvPr>
          <p:cNvSpPr>
            <a:spLocks noGrp="1"/>
          </p:cNvSpPr>
          <p:nvPr>
            <p:ph type="title"/>
          </p:nvPr>
        </p:nvSpPr>
        <p:spPr/>
        <p:txBody>
          <a:bodyPr/>
          <a:lstStyle/>
          <a:p>
            <a:r>
              <a:rPr lang="en-GB" sz="4400">
                <a:latin typeface="Calibri" panose="020F0502020204030204" pitchFamily="34" charset="0"/>
                <a:ea typeface="Calibri" panose="020F0502020204030204" pitchFamily="34" charset="0"/>
                <a:cs typeface="Times New Roman" panose="02020603050405020304" pitchFamily="18" charset="0"/>
              </a:rPr>
              <a:t>Sheathing of wooden units</a:t>
            </a:r>
          </a:p>
        </p:txBody>
      </p:sp>
      <p:sp>
        <p:nvSpPr>
          <p:cNvPr id="4" name="Sisällön paikkamerkki 3">
            <a:extLst>
              <a:ext uri="{FF2B5EF4-FFF2-40B4-BE49-F238E27FC236}">
                <a16:creationId xmlns:a16="http://schemas.microsoft.com/office/drawing/2014/main" id="{79A4F111-B44B-C595-A5BD-09A7DBEBE7C0}"/>
              </a:ext>
            </a:extLst>
          </p:cNvPr>
          <p:cNvSpPr>
            <a:spLocks noGrp="1"/>
          </p:cNvSpPr>
          <p:nvPr>
            <p:ph idx="1"/>
          </p:nvPr>
        </p:nvSpPr>
        <p:spPr>
          <a:xfrm>
            <a:off x="838200" y="1825625"/>
            <a:ext cx="7214616" cy="4351338"/>
          </a:xfrm>
        </p:spPr>
        <p:txBody>
          <a:bodyPr>
            <a:normAutofit fontScale="92500" lnSpcReduction="20000"/>
          </a:bodyPr>
          <a:lstStyle/>
          <a:p>
            <a:pPr marL="226695">
              <a:lnSpc>
                <a:spcPct val="107000"/>
              </a:lnSpc>
              <a:spcBef>
                <a:spcPts val="600"/>
              </a:spcBef>
              <a:spcAft>
                <a:spcPts val="600"/>
              </a:spcAft>
            </a:pPr>
            <a:r>
              <a:rPr lang="en-GB" sz="2800">
                <a:solidFill>
                  <a:srgbClr val="272117"/>
                </a:solidFill>
                <a:latin typeface="Calibri" panose="020F0502020204030204" pitchFamily="34" charset="0"/>
                <a:ea typeface="Times New Roman" panose="02020603050405020304" pitchFamily="18" charset="0"/>
                <a:cs typeface="Calibri" panose="020F0502020204030204" pitchFamily="34" charset="0"/>
              </a:rPr>
              <a:t>Wooden units with a framed structure are sheathed from both the inside and the outside. </a:t>
            </a:r>
          </a:p>
          <a:p>
            <a:pPr marL="226695">
              <a:lnSpc>
                <a:spcPct val="107000"/>
              </a:lnSpc>
              <a:spcBef>
                <a:spcPts val="600"/>
              </a:spcBef>
              <a:spcAft>
                <a:spcPts val="600"/>
              </a:spcAft>
            </a:pPr>
            <a:r>
              <a:rPr lang="en-GB" sz="2800">
                <a:solidFill>
                  <a:srgbClr val="272117"/>
                </a:solidFill>
                <a:latin typeface="Calibri" panose="020F0502020204030204" pitchFamily="34" charset="0"/>
                <a:ea typeface="Times New Roman" panose="02020603050405020304" pitchFamily="18" charset="0"/>
                <a:cs typeface="Calibri" panose="020F0502020204030204" pitchFamily="34" charset="0"/>
              </a:rPr>
              <a:t>Exterior sheathing is for wind protection and interior sheathing is mainly cladding. </a:t>
            </a:r>
          </a:p>
          <a:p>
            <a:pPr marL="226695">
              <a:lnSpc>
                <a:spcPct val="107000"/>
              </a:lnSpc>
              <a:spcBef>
                <a:spcPts val="600"/>
              </a:spcBef>
              <a:spcAft>
                <a:spcPts val="600"/>
              </a:spcAft>
            </a:pPr>
            <a:r>
              <a:rPr lang="en-GB" sz="2800">
                <a:solidFill>
                  <a:srgbClr val="272117"/>
                </a:solidFill>
                <a:latin typeface="Calibri" panose="020F0502020204030204" pitchFamily="34" charset="0"/>
                <a:ea typeface="Times New Roman" panose="02020603050405020304" pitchFamily="18" charset="0"/>
                <a:cs typeface="Calibri" panose="020F0502020204030204" pitchFamily="34" charset="0"/>
              </a:rPr>
              <a:t>In wall structures between flats, sheathing can count as compartmentation. </a:t>
            </a:r>
          </a:p>
          <a:p>
            <a:pPr marL="226695">
              <a:lnSpc>
                <a:spcPct val="107000"/>
              </a:lnSpc>
              <a:spcBef>
                <a:spcPts val="600"/>
              </a:spcBef>
              <a:spcAft>
                <a:spcPts val="600"/>
              </a:spcAft>
            </a:pPr>
            <a:r>
              <a:rPr lang="en-GB" sz="2800">
                <a:solidFill>
                  <a:srgbClr val="272117"/>
                </a:solidFill>
                <a:latin typeface="Calibri" panose="020F0502020204030204" pitchFamily="34" charset="0"/>
                <a:ea typeface="Times New Roman" panose="02020603050405020304" pitchFamily="18" charset="0"/>
                <a:cs typeface="Calibri" panose="020F0502020204030204" pitchFamily="34" charset="0"/>
              </a:rPr>
              <a:t>Sheathing is typically used for stiffening the load-bearing structures, and it must therefore be performed in accordance with the manufacturer's instructions and unit drawings.</a:t>
            </a:r>
          </a:p>
          <a:p>
            <a:pPr marL="0" indent="0">
              <a:buNone/>
            </a:pPr>
            <a:endParaRPr lang="fi-FI" dirty="0"/>
          </a:p>
        </p:txBody>
      </p:sp>
      <p:sp>
        <p:nvSpPr>
          <p:cNvPr id="18" name="Dian numeron paikkamerkki 17">
            <a:extLst>
              <a:ext uri="{FF2B5EF4-FFF2-40B4-BE49-F238E27FC236}">
                <a16:creationId xmlns:a16="http://schemas.microsoft.com/office/drawing/2014/main" id="{F5859289-D07A-407E-BEA8-0136A172E2C0}"/>
              </a:ext>
            </a:extLst>
          </p:cNvPr>
          <p:cNvSpPr>
            <a:spLocks noGrp="1"/>
          </p:cNvSpPr>
          <p:nvPr>
            <p:ph type="sldNum" sz="quarter" idx="4"/>
          </p:nvPr>
        </p:nvSpPr>
        <p:spPr/>
        <p:txBody>
          <a:bodyPr/>
          <a:lstStyle/>
          <a:p>
            <a:fld id="{B338A197-4EA2-4D23-935D-0DB0ED09FF0F}" type="slidenum">
              <a:rPr lang="fi-FI" smtClean="0"/>
              <a:pPr/>
              <a:t>19</a:t>
            </a:fld>
            <a:endParaRPr lang="fi-FI"/>
          </a:p>
        </p:txBody>
      </p:sp>
      <p:sp>
        <p:nvSpPr>
          <p:cNvPr id="5" name="Suorakulmio 4"/>
          <p:cNvSpPr/>
          <p:nvPr/>
        </p:nvSpPr>
        <p:spPr>
          <a:xfrm>
            <a:off x="9197340" y="3970020"/>
            <a:ext cx="388620" cy="3733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3" name="Tekstiruutu 12"/>
          <p:cNvSpPr txBox="1"/>
          <p:nvPr/>
        </p:nvSpPr>
        <p:spPr>
          <a:xfrm>
            <a:off x="8168640" y="5575889"/>
            <a:ext cx="2834640" cy="369332"/>
          </a:xfrm>
          <a:prstGeom prst="rect">
            <a:avLst/>
          </a:prstGeom>
          <a:noFill/>
        </p:spPr>
        <p:txBody>
          <a:bodyPr wrap="square" rtlCol="0">
            <a:spAutoFit/>
          </a:bodyPr>
          <a:lstStyle/>
          <a:p>
            <a:r>
              <a:rPr lang="en-GB"/>
              <a:t>Photo: Jukkatalo Oy</a:t>
            </a:r>
          </a:p>
        </p:txBody>
      </p:sp>
      <p:pic>
        <p:nvPicPr>
          <p:cNvPr id="9" name="Kuva 8" descr="C:\Users\mmylly\AppData\Local\Microsoft\Windows\INetCache\Content.Word\IMG_20220121_123556.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09722" y="1097445"/>
            <a:ext cx="3478695" cy="4292701"/>
          </a:xfrm>
          <a:prstGeom prst="rect">
            <a:avLst/>
          </a:prstGeom>
          <a:noFill/>
          <a:ln>
            <a:noFill/>
          </a:ln>
        </p:spPr>
      </p:pic>
      <p:sp>
        <p:nvSpPr>
          <p:cNvPr id="3" name="Alatunnisteen paikkamerkki 2">
            <a:extLst>
              <a:ext uri="{FF2B5EF4-FFF2-40B4-BE49-F238E27FC236}">
                <a16:creationId xmlns:a16="http://schemas.microsoft.com/office/drawing/2014/main" id="{47E64E69-9371-06C6-1A62-8F23FA2645B6}"/>
              </a:ext>
            </a:extLst>
          </p:cNvPr>
          <p:cNvSpPr>
            <a:spLocks noGrp="1"/>
          </p:cNvSpPr>
          <p:nvPr>
            <p:ph type="ftr" sz="quarter" idx="3"/>
          </p:nvPr>
        </p:nvSpPr>
        <p:spPr/>
        <p:txBody>
          <a:bodyPr/>
          <a:lstStyle/>
          <a:p>
            <a:r>
              <a:rPr lang="en-GB"/>
              <a:t>Industrial prefabrication</a:t>
            </a:r>
          </a:p>
        </p:txBody>
      </p:sp>
    </p:spTree>
    <p:extLst>
      <p:ext uri="{BB962C8B-B14F-4D97-AF65-F5344CB8AC3E}">
        <p14:creationId xmlns:p14="http://schemas.microsoft.com/office/powerpoint/2010/main" val="23415092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7"/>
        <p:cNvGrpSpPr/>
        <p:nvPr/>
      </p:nvGrpSpPr>
      <p:grpSpPr>
        <a:xfrm>
          <a:off x="0" y="0"/>
          <a:ext cx="0" cy="0"/>
          <a:chOff x="0" y="0"/>
          <a:chExt cx="0" cy="0"/>
        </a:xfrm>
      </p:grpSpPr>
      <p:sp>
        <p:nvSpPr>
          <p:cNvPr id="78" name="Google Shape;78;g12a037aa8e9_0_95"/>
          <p:cNvSpPr txBox="1">
            <a:spLocks noGrp="1"/>
          </p:cNvSpPr>
          <p:nvPr>
            <p:ph type="body" idx="1"/>
          </p:nvPr>
        </p:nvSpPr>
        <p:spPr>
          <a:xfrm>
            <a:off x="1749365" y="963559"/>
            <a:ext cx="3737100" cy="309600"/>
          </a:xfrm>
          <a:prstGeom prst="rect">
            <a:avLst/>
          </a:prstGeom>
          <a:noFill/>
          <a:ln>
            <a:noFill/>
          </a:ln>
        </p:spPr>
        <p:txBody>
          <a:bodyPr spcFirstLastPara="1" wrap="square" lIns="91425" tIns="45700" rIns="91425" bIns="45700" anchor="b" anchorCtr="0">
            <a:normAutofit fontScale="85000" lnSpcReduction="20000"/>
          </a:bodyPr>
          <a:lstStyle/>
          <a:p>
            <a:pPr marL="0" lvl="0" indent="0" algn="l" rtl="0">
              <a:lnSpc>
                <a:spcPct val="90000"/>
              </a:lnSpc>
              <a:spcBef>
                <a:spcPts val="0"/>
              </a:spcBef>
              <a:spcAft>
                <a:spcPts val="0"/>
              </a:spcAft>
              <a:buClr>
                <a:schemeClr val="dk1"/>
              </a:buClr>
              <a:buSzPct val="100000"/>
              <a:buNone/>
            </a:pPr>
            <a:r>
              <a:rPr lang="en-GB"/>
              <a:t>Origin of the materials</a:t>
            </a:r>
          </a:p>
        </p:txBody>
      </p:sp>
      <p:sp>
        <p:nvSpPr>
          <p:cNvPr id="79" name="Google Shape;79;g12a037aa8e9_0_95"/>
          <p:cNvSpPr txBox="1">
            <a:spLocks noGrp="1"/>
          </p:cNvSpPr>
          <p:nvPr>
            <p:ph type="body" idx="2"/>
          </p:nvPr>
        </p:nvSpPr>
        <p:spPr>
          <a:xfrm>
            <a:off x="805064" y="1706422"/>
            <a:ext cx="5157900" cy="36846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2800"/>
              <a:buFont typeface="Arial"/>
              <a:buNone/>
            </a:pPr>
            <a:r>
              <a:rPr lang="en-GB" sz="1600" dirty="0"/>
              <a:t>These learning materials for industrial wood construction have been prepared in a project led by </a:t>
            </a:r>
            <a:r>
              <a:rPr lang="en-GB" sz="1600" dirty="0" err="1"/>
              <a:t>Puuinfo</a:t>
            </a:r>
            <a:r>
              <a:rPr lang="en-GB" sz="1600" dirty="0"/>
              <a:t> Oy in 2021–2022. Also involved in the project were </a:t>
            </a:r>
          </a:p>
          <a:p>
            <a:pPr marL="647700" lvl="0" indent="-355600" algn="l" rtl="0">
              <a:lnSpc>
                <a:spcPct val="115000"/>
              </a:lnSpc>
              <a:spcBef>
                <a:spcPts val="1700"/>
              </a:spcBef>
              <a:spcAft>
                <a:spcPts val="0"/>
              </a:spcAft>
              <a:buClr>
                <a:srgbClr val="272117"/>
              </a:buClr>
              <a:buSzPts val="2000"/>
              <a:buChar char="●"/>
            </a:pPr>
            <a:r>
              <a:rPr lang="en-GB" sz="1600" dirty="0" err="1"/>
              <a:t>Lappia</a:t>
            </a:r>
            <a:r>
              <a:rPr lang="en-GB" sz="1600" dirty="0"/>
              <a:t> Vocational College,</a:t>
            </a:r>
          </a:p>
          <a:p>
            <a:pPr marL="647700" lvl="0" indent="-355600" algn="l" rtl="0">
              <a:lnSpc>
                <a:spcPct val="115000"/>
              </a:lnSpc>
              <a:spcBef>
                <a:spcPts val="0"/>
              </a:spcBef>
              <a:spcAft>
                <a:spcPts val="0"/>
              </a:spcAft>
              <a:buClr>
                <a:srgbClr val="272117"/>
              </a:buClr>
              <a:buSzPts val="2000"/>
              <a:buChar char="●"/>
            </a:pPr>
            <a:r>
              <a:rPr lang="en-GB" sz="1600" dirty="0"/>
              <a:t>TTS-</a:t>
            </a:r>
            <a:r>
              <a:rPr lang="en-GB" sz="1600" dirty="0" err="1"/>
              <a:t>Työtehoseura</a:t>
            </a:r>
            <a:r>
              <a:rPr lang="en-GB" sz="1600" dirty="0"/>
              <a:t> </a:t>
            </a:r>
            <a:r>
              <a:rPr lang="en-GB" sz="1600" dirty="0" err="1"/>
              <a:t>ry</a:t>
            </a:r>
            <a:endParaRPr lang="en-GB" sz="1600" dirty="0"/>
          </a:p>
          <a:p>
            <a:pPr marL="647700" lvl="0" indent="-355600" algn="l" rtl="0">
              <a:lnSpc>
                <a:spcPct val="115000"/>
              </a:lnSpc>
              <a:spcBef>
                <a:spcPts val="0"/>
              </a:spcBef>
              <a:spcAft>
                <a:spcPts val="0"/>
              </a:spcAft>
              <a:buClr>
                <a:srgbClr val="272117"/>
              </a:buClr>
              <a:buSzPts val="2000"/>
              <a:buChar char="●"/>
            </a:pPr>
            <a:r>
              <a:rPr lang="en-GB" sz="1600" dirty="0"/>
              <a:t>South-Eastern Finland University of Applied Sciences,</a:t>
            </a:r>
          </a:p>
          <a:p>
            <a:pPr marL="647700" lvl="0" indent="-355600" algn="l" rtl="0">
              <a:lnSpc>
                <a:spcPct val="115000"/>
              </a:lnSpc>
              <a:spcBef>
                <a:spcPts val="0"/>
              </a:spcBef>
              <a:spcAft>
                <a:spcPts val="0"/>
              </a:spcAft>
              <a:buClr>
                <a:srgbClr val="272117"/>
              </a:buClr>
              <a:buSzPts val="2000"/>
              <a:buChar char="●"/>
            </a:pPr>
            <a:r>
              <a:rPr lang="en-GB" sz="1600" dirty="0" err="1"/>
              <a:t>Metropolia</a:t>
            </a:r>
            <a:r>
              <a:rPr lang="en-GB" sz="1600" dirty="0"/>
              <a:t> University of Applied Sciences,</a:t>
            </a:r>
          </a:p>
          <a:p>
            <a:pPr marL="647700" lvl="0" indent="-355600" algn="l" rtl="0">
              <a:lnSpc>
                <a:spcPct val="115000"/>
              </a:lnSpc>
              <a:spcBef>
                <a:spcPts val="0"/>
              </a:spcBef>
              <a:spcAft>
                <a:spcPts val="0"/>
              </a:spcAft>
              <a:buClr>
                <a:srgbClr val="272117"/>
              </a:buClr>
              <a:buSzPts val="2000"/>
              <a:buChar char="●"/>
            </a:pPr>
            <a:r>
              <a:rPr lang="en-GB" sz="1600" dirty="0" err="1"/>
              <a:t>Jyväskylä</a:t>
            </a:r>
            <a:r>
              <a:rPr lang="en-GB" sz="1600" dirty="0"/>
              <a:t> University of Applied Sciences,</a:t>
            </a:r>
          </a:p>
          <a:p>
            <a:pPr marL="647700" marR="0" lvl="0" indent="-355600" algn="l" rtl="0">
              <a:lnSpc>
                <a:spcPct val="115000"/>
              </a:lnSpc>
              <a:spcBef>
                <a:spcPts val="0"/>
              </a:spcBef>
              <a:spcAft>
                <a:spcPts val="0"/>
              </a:spcAft>
              <a:buClr>
                <a:srgbClr val="272117"/>
              </a:buClr>
              <a:buSzPts val="2000"/>
              <a:buChar char="●"/>
            </a:pPr>
            <a:r>
              <a:rPr lang="en-GB" sz="1600" dirty="0"/>
              <a:t>University of Tampere, and</a:t>
            </a:r>
          </a:p>
          <a:p>
            <a:pPr marL="647700" marR="0" lvl="0" indent="-355600" algn="l" rtl="0">
              <a:lnSpc>
                <a:spcPct val="115000"/>
              </a:lnSpc>
              <a:spcBef>
                <a:spcPts val="0"/>
              </a:spcBef>
              <a:spcAft>
                <a:spcPts val="0"/>
              </a:spcAft>
              <a:buClr>
                <a:srgbClr val="272117"/>
              </a:buClr>
              <a:buSzPts val="2000"/>
              <a:buChar char="●"/>
            </a:pPr>
            <a:r>
              <a:rPr lang="en-GB" sz="1600" dirty="0"/>
              <a:t>Federation of the Finnish Woodworking Industries </a:t>
            </a:r>
            <a:r>
              <a:rPr lang="en-GB" sz="1600" dirty="0" err="1"/>
              <a:t>Puutuoteteollisuus</a:t>
            </a:r>
            <a:r>
              <a:rPr lang="en-GB" sz="1600" dirty="0"/>
              <a:t> </a:t>
            </a:r>
            <a:r>
              <a:rPr lang="en-GB" sz="1600" dirty="0" err="1"/>
              <a:t>ry</a:t>
            </a:r>
            <a:endParaRPr lang="en-GB" sz="1600" dirty="0"/>
          </a:p>
          <a:p>
            <a:pPr marL="0" lvl="0" indent="0" algn="l" rtl="0">
              <a:lnSpc>
                <a:spcPct val="115000"/>
              </a:lnSpc>
              <a:spcBef>
                <a:spcPts val="1700"/>
              </a:spcBef>
              <a:spcAft>
                <a:spcPts val="0"/>
              </a:spcAft>
              <a:buNone/>
            </a:pPr>
            <a:r>
              <a:rPr lang="en-GB" sz="1600" dirty="0"/>
              <a:t>The project was funded by the Ministry of the Environment. </a:t>
            </a:r>
          </a:p>
          <a:p>
            <a:pPr marL="0" lvl="0" indent="0" algn="l" rtl="0">
              <a:spcBef>
                <a:spcPts val="4200"/>
              </a:spcBef>
              <a:spcAft>
                <a:spcPts val="0"/>
              </a:spcAft>
              <a:buClr>
                <a:schemeClr val="lt2"/>
              </a:buClr>
              <a:buSzPts val="2400"/>
              <a:buNone/>
            </a:pPr>
            <a:endParaRPr sz="1600" dirty="0"/>
          </a:p>
        </p:txBody>
      </p:sp>
      <p:sp>
        <p:nvSpPr>
          <p:cNvPr id="80" name="Google Shape;80;g12a037aa8e9_0_95"/>
          <p:cNvSpPr txBox="1">
            <a:spLocks noGrp="1"/>
          </p:cNvSpPr>
          <p:nvPr>
            <p:ph type="body" idx="3"/>
          </p:nvPr>
        </p:nvSpPr>
        <p:spPr>
          <a:xfrm>
            <a:off x="6485234" y="1706422"/>
            <a:ext cx="5183100" cy="3684600"/>
          </a:xfrm>
          <a:prstGeom prst="rect">
            <a:avLst/>
          </a:prstGeom>
          <a:noFill/>
          <a:ln>
            <a:noFill/>
          </a:ln>
        </p:spPr>
        <p:txBody>
          <a:bodyPr spcFirstLastPara="1" wrap="square" lIns="91425" tIns="45700" rIns="91425" bIns="45700" anchor="t" anchorCtr="0">
            <a:normAutofit fontScale="92500" lnSpcReduction="10000"/>
          </a:bodyPr>
          <a:lstStyle/>
          <a:p>
            <a:pPr marL="0" lvl="0" indent="0" algn="l" rtl="0">
              <a:lnSpc>
                <a:spcPct val="90000"/>
              </a:lnSpc>
              <a:spcBef>
                <a:spcPts val="0"/>
              </a:spcBef>
              <a:spcAft>
                <a:spcPts val="0"/>
              </a:spcAft>
              <a:buClr>
                <a:schemeClr val="dk1"/>
              </a:buClr>
              <a:buSzPts val="2800"/>
              <a:buNone/>
            </a:pPr>
            <a:r>
              <a:rPr lang="en-GB" sz="2000" dirty="0"/>
              <a:t>The materials are intended to be used as extensively as possible in industrial wood construction education and studies.</a:t>
            </a:r>
          </a:p>
          <a:p>
            <a:pPr marL="0" lvl="0" indent="0" algn="l" rtl="0">
              <a:lnSpc>
                <a:spcPct val="90000"/>
              </a:lnSpc>
              <a:spcBef>
                <a:spcPts val="0"/>
              </a:spcBef>
              <a:spcAft>
                <a:spcPts val="0"/>
              </a:spcAft>
              <a:buClr>
                <a:schemeClr val="dk1"/>
              </a:buClr>
              <a:buSzPts val="2800"/>
              <a:buNone/>
            </a:pPr>
            <a:endParaRPr sz="2000" dirty="0"/>
          </a:p>
          <a:p>
            <a:pPr marL="0" lvl="0" indent="0" algn="l" rtl="0">
              <a:lnSpc>
                <a:spcPct val="90000"/>
              </a:lnSpc>
              <a:spcBef>
                <a:spcPts val="0"/>
              </a:spcBef>
              <a:spcAft>
                <a:spcPts val="0"/>
              </a:spcAft>
              <a:buClr>
                <a:schemeClr val="dk1"/>
              </a:buClr>
              <a:buSzPts val="2800"/>
              <a:buNone/>
            </a:pPr>
            <a:r>
              <a:rPr lang="en-GB" sz="2000" dirty="0"/>
              <a:t>The materials are released under the Creative Commons licence Attribution-</a:t>
            </a:r>
            <a:r>
              <a:rPr lang="en-GB" sz="2000" dirty="0" err="1"/>
              <a:t>ShareAlike</a:t>
            </a:r>
            <a:r>
              <a:rPr lang="en-GB" sz="2000" dirty="0"/>
              <a:t> (CC BY-SA), which requires that the author be properly credited when the materials are used and that derivative works may only be distributed under the same licence as the original work.</a:t>
            </a:r>
          </a:p>
          <a:p>
            <a:pPr marL="0" lvl="0" indent="0" algn="l" rtl="0">
              <a:lnSpc>
                <a:spcPct val="90000"/>
              </a:lnSpc>
              <a:spcBef>
                <a:spcPts val="0"/>
              </a:spcBef>
              <a:spcAft>
                <a:spcPts val="0"/>
              </a:spcAft>
              <a:buClr>
                <a:schemeClr val="dk1"/>
              </a:buClr>
              <a:buSzPts val="2800"/>
              <a:buNone/>
            </a:pPr>
            <a:endParaRPr sz="2000" dirty="0"/>
          </a:p>
          <a:p>
            <a:pPr marL="0" lvl="0" indent="0" algn="l" rtl="0">
              <a:lnSpc>
                <a:spcPct val="90000"/>
              </a:lnSpc>
              <a:spcBef>
                <a:spcPts val="0"/>
              </a:spcBef>
              <a:spcAft>
                <a:spcPts val="0"/>
              </a:spcAft>
              <a:buClr>
                <a:schemeClr val="dk1"/>
              </a:buClr>
              <a:buSzPts val="2800"/>
              <a:buNone/>
            </a:pPr>
            <a:r>
              <a:rPr lang="en-GB" sz="2000" dirty="0"/>
              <a:t>The original materials and any updates to them by </a:t>
            </a:r>
            <a:r>
              <a:rPr lang="en-GB" sz="2000" dirty="0" err="1"/>
              <a:t>Puuinfo</a:t>
            </a:r>
            <a:r>
              <a:rPr lang="en-GB" sz="2000" dirty="0"/>
              <a:t> will be published on the Library of Open Educational Resources website (aoe.fi) and the Puuinfo.fi website. </a:t>
            </a:r>
          </a:p>
        </p:txBody>
      </p:sp>
      <p:sp>
        <p:nvSpPr>
          <p:cNvPr id="81" name="Google Shape;81;g12a037aa8e9_0_95"/>
          <p:cNvSpPr txBox="1">
            <a:spLocks noGrp="1"/>
          </p:cNvSpPr>
          <p:nvPr>
            <p:ph type="body" idx="4"/>
          </p:nvPr>
        </p:nvSpPr>
        <p:spPr>
          <a:xfrm>
            <a:off x="7457613" y="959551"/>
            <a:ext cx="3737100" cy="309600"/>
          </a:xfrm>
          <a:prstGeom prst="rect">
            <a:avLst/>
          </a:prstGeom>
          <a:noFill/>
          <a:ln>
            <a:noFill/>
          </a:ln>
        </p:spPr>
        <p:txBody>
          <a:bodyPr spcFirstLastPara="1" wrap="square" lIns="91425" tIns="45700" rIns="91425" bIns="45700" anchor="b" anchorCtr="0">
            <a:normAutofit fontScale="85000" lnSpcReduction="20000"/>
          </a:bodyPr>
          <a:lstStyle/>
          <a:p>
            <a:pPr marL="0" lvl="0" indent="0" algn="l" rtl="0">
              <a:lnSpc>
                <a:spcPct val="90000"/>
              </a:lnSpc>
              <a:spcBef>
                <a:spcPts val="0"/>
              </a:spcBef>
              <a:spcAft>
                <a:spcPts val="0"/>
              </a:spcAft>
              <a:buClr>
                <a:schemeClr val="dk1"/>
              </a:buClr>
              <a:buSzPct val="100000"/>
              <a:buNone/>
            </a:pPr>
            <a:r>
              <a:rPr lang="en-GB" dirty="0"/>
              <a:t>Use of the materials</a:t>
            </a:r>
          </a:p>
        </p:txBody>
      </p:sp>
      <p:sp>
        <p:nvSpPr>
          <p:cNvPr id="82" name="Google Shape;82;g12a037aa8e9_0_95"/>
          <p:cNvSpPr txBox="1">
            <a:spLocks noGrp="1"/>
          </p:cNvSpPr>
          <p:nvPr>
            <p:ph type="sldNum" idx="12"/>
          </p:nvPr>
        </p:nvSpPr>
        <p:spPr>
          <a:xfrm>
            <a:off x="11044362" y="182562"/>
            <a:ext cx="644100" cy="381900"/>
          </a:xfrm>
          <a:prstGeom prst="rect">
            <a:avLst/>
          </a:prstGeom>
          <a:no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fi-FI" sz="1400" b="0" i="0" u="none" strike="noStrike" kern="0" cap="none" spc="0" normalizeH="0" baseline="0" noProof="0">
                <a:ln>
                  <a:noFill/>
                </a:ln>
                <a:solidFill>
                  <a:srgbClr val="FFFFFF"/>
                </a:solidFill>
                <a:effectLst/>
                <a:uLnTx/>
                <a:uFillTx/>
                <a:latin typeface="Calibri"/>
                <a:cs typeface="Calibri"/>
                <a:sym typeface="Calibri"/>
              </a:rPr>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t>2</a:t>
            </a:fld>
            <a:endParaRPr kumimoji="0" lang="fi-FI" sz="1400" b="0" i="0" u="none" strike="noStrike" kern="0" cap="none" spc="0" normalizeH="0" baseline="0" noProof="0">
              <a:ln>
                <a:noFill/>
              </a:ln>
              <a:solidFill>
                <a:srgbClr val="FFFFFF"/>
              </a:solidFill>
              <a:effectLst/>
              <a:uLnTx/>
              <a:uFillTx/>
              <a:latin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FDBA9C55-1C2D-C266-D99D-FD66616C9C44}"/>
              </a:ext>
            </a:extLst>
          </p:cNvPr>
          <p:cNvSpPr>
            <a:spLocks noGrp="1"/>
          </p:cNvSpPr>
          <p:nvPr>
            <p:ph type="title"/>
          </p:nvPr>
        </p:nvSpPr>
        <p:spPr/>
        <p:txBody>
          <a:bodyPr/>
          <a:lstStyle/>
          <a:p>
            <a:r>
              <a:rPr lang="en-GB" sz="4400">
                <a:latin typeface="Calibri" panose="020F0502020204030204" pitchFamily="34" charset="0"/>
                <a:ea typeface="Calibri" panose="020F0502020204030204" pitchFamily="34" charset="0"/>
                <a:cs typeface="Times New Roman" panose="02020603050405020304" pitchFamily="18" charset="0"/>
              </a:rPr>
              <a:t>Interior sheathing</a:t>
            </a:r>
          </a:p>
        </p:txBody>
      </p:sp>
      <p:sp>
        <p:nvSpPr>
          <p:cNvPr id="4" name="Sisällön paikkamerkki 3">
            <a:extLst>
              <a:ext uri="{FF2B5EF4-FFF2-40B4-BE49-F238E27FC236}">
                <a16:creationId xmlns:a16="http://schemas.microsoft.com/office/drawing/2014/main" id="{2A18101F-D342-7270-87EF-56245A99AA74}"/>
              </a:ext>
            </a:extLst>
          </p:cNvPr>
          <p:cNvSpPr>
            <a:spLocks noGrp="1"/>
          </p:cNvSpPr>
          <p:nvPr>
            <p:ph idx="1"/>
          </p:nvPr>
        </p:nvSpPr>
        <p:spPr>
          <a:xfrm>
            <a:off x="838200" y="1825625"/>
            <a:ext cx="7318248" cy="4351338"/>
          </a:xfrm>
        </p:spPr>
        <p:txBody>
          <a:bodyPr>
            <a:normAutofit fontScale="77500" lnSpcReduction="20000"/>
          </a:bodyPr>
          <a:lstStyle/>
          <a:p>
            <a:pPr marL="226695">
              <a:lnSpc>
                <a:spcPct val="107000"/>
              </a:lnSpc>
              <a:spcAft>
                <a:spcPts val="600"/>
              </a:spcAft>
            </a:pPr>
            <a:r>
              <a:rPr lang="en-GB" sz="2800">
                <a:solidFill>
                  <a:srgbClr val="272117"/>
                </a:solidFill>
                <a:latin typeface="Calibri" panose="020F0502020204030204" pitchFamily="34" charset="0"/>
                <a:ea typeface="Times New Roman" panose="02020603050405020304" pitchFamily="18" charset="0"/>
                <a:cs typeface="Calibri" panose="020F0502020204030204" pitchFamily="34" charset="0"/>
              </a:rPr>
              <a:t>Interior sheathing can be done partly or entirely at the site. </a:t>
            </a:r>
          </a:p>
          <a:p>
            <a:pPr marL="226695">
              <a:lnSpc>
                <a:spcPct val="107000"/>
              </a:lnSpc>
              <a:spcAft>
                <a:spcPts val="600"/>
              </a:spcAft>
            </a:pPr>
            <a:r>
              <a:rPr lang="en-GB" sz="2800">
                <a:solidFill>
                  <a:srgbClr val="272117"/>
                </a:solidFill>
                <a:latin typeface="Calibri" panose="020F0502020204030204" pitchFamily="34" charset="0"/>
                <a:ea typeface="Times New Roman" panose="02020603050405020304" pitchFamily="18" charset="0"/>
                <a:cs typeface="Calibri" panose="020F0502020204030204" pitchFamily="34" charset="0"/>
              </a:rPr>
              <a:t>Plasterboards, plywood, and other panels intended for interior sheathing may be used. </a:t>
            </a:r>
          </a:p>
          <a:p>
            <a:pPr marL="226695">
              <a:lnSpc>
                <a:spcPct val="107000"/>
              </a:lnSpc>
              <a:spcAft>
                <a:spcPts val="600"/>
              </a:spcAft>
            </a:pPr>
            <a:r>
              <a:rPr lang="en-GB" sz="2800">
                <a:solidFill>
                  <a:srgbClr val="272117"/>
                </a:solidFill>
                <a:latin typeface="Calibri" panose="020F0502020204030204" pitchFamily="34" charset="0"/>
                <a:ea typeface="Times New Roman" panose="02020603050405020304" pitchFamily="18" charset="0"/>
                <a:cs typeface="Calibri" panose="020F0502020204030204" pitchFamily="34" charset="0"/>
              </a:rPr>
              <a:t>In fire-separating structures, fire protection and acoustics requirements</a:t>
            </a:r>
          </a:p>
          <a:p>
            <a:pPr marL="226695">
              <a:lnSpc>
                <a:spcPct val="107000"/>
              </a:lnSpc>
              <a:spcAft>
                <a:spcPts val="600"/>
              </a:spcAft>
            </a:pPr>
            <a:r>
              <a:rPr lang="en-GB" sz="2800">
                <a:solidFill>
                  <a:srgbClr val="272117"/>
                </a:solidFill>
                <a:latin typeface="Calibri" panose="020F0502020204030204" pitchFamily="34" charset="0"/>
                <a:ea typeface="Times New Roman" panose="02020603050405020304" pitchFamily="18" charset="0"/>
                <a:cs typeface="Calibri" panose="020F0502020204030204" pitchFamily="34" charset="0"/>
              </a:rPr>
              <a:t>must be taken into account in accordance with the unit drawings. </a:t>
            </a:r>
          </a:p>
          <a:p>
            <a:pPr marL="226695">
              <a:lnSpc>
                <a:spcPct val="107000"/>
              </a:lnSpc>
              <a:spcAft>
                <a:spcPts val="600"/>
              </a:spcAft>
            </a:pPr>
            <a:r>
              <a:rPr lang="en-GB" sz="2800">
                <a:solidFill>
                  <a:srgbClr val="272117"/>
                </a:solidFill>
                <a:latin typeface="Calibri" panose="020F0502020204030204" pitchFamily="34" charset="0"/>
                <a:ea typeface="Times New Roman" panose="02020603050405020304" pitchFamily="18" charset="0"/>
                <a:cs typeface="Calibri" panose="020F0502020204030204" pitchFamily="34" charset="0"/>
              </a:rPr>
              <a:t>Fire protection requirements must also be taken into account in solid timber structures.</a:t>
            </a:r>
          </a:p>
          <a:p>
            <a:pPr marL="226695">
              <a:lnSpc>
                <a:spcPct val="107000"/>
              </a:lnSpc>
              <a:spcAft>
                <a:spcPts val="600"/>
              </a:spcAft>
            </a:pPr>
            <a:r>
              <a:rPr lang="en-GB" sz="2800">
                <a:solidFill>
                  <a:srgbClr val="272117"/>
                </a:solidFill>
                <a:latin typeface="Calibri" panose="020F0502020204030204" pitchFamily="34" charset="0"/>
                <a:ea typeface="Times New Roman" panose="02020603050405020304" pitchFamily="18" charset="0"/>
                <a:cs typeface="Calibri" panose="020F0502020204030204" pitchFamily="34" charset="0"/>
              </a:rPr>
              <a:t>The interior sheathing can also be done with lining boards.</a:t>
            </a:r>
          </a:p>
        </p:txBody>
      </p:sp>
      <p:sp>
        <p:nvSpPr>
          <p:cNvPr id="18" name="Dian numeron paikkamerkki 17">
            <a:extLst>
              <a:ext uri="{FF2B5EF4-FFF2-40B4-BE49-F238E27FC236}">
                <a16:creationId xmlns:a16="http://schemas.microsoft.com/office/drawing/2014/main" id="{F5859289-D07A-407E-BEA8-0136A172E2C0}"/>
              </a:ext>
            </a:extLst>
          </p:cNvPr>
          <p:cNvSpPr>
            <a:spLocks noGrp="1"/>
          </p:cNvSpPr>
          <p:nvPr>
            <p:ph type="sldNum" sz="quarter" idx="4"/>
          </p:nvPr>
        </p:nvSpPr>
        <p:spPr/>
        <p:txBody>
          <a:bodyPr/>
          <a:lstStyle/>
          <a:p>
            <a:fld id="{B338A197-4EA2-4D23-935D-0DB0ED09FF0F}" type="slidenum">
              <a:rPr lang="fi-FI" smtClean="0"/>
              <a:pPr/>
              <a:t>20</a:t>
            </a:fld>
            <a:endParaRPr lang="fi-FI"/>
          </a:p>
        </p:txBody>
      </p:sp>
      <p:sp>
        <p:nvSpPr>
          <p:cNvPr id="5" name="Suorakulmio 4"/>
          <p:cNvSpPr/>
          <p:nvPr/>
        </p:nvSpPr>
        <p:spPr>
          <a:xfrm>
            <a:off x="9197340" y="3970020"/>
            <a:ext cx="388620" cy="3733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grpSp>
        <p:nvGrpSpPr>
          <p:cNvPr id="6" name="Ryhmä 5">
            <a:extLst>
              <a:ext uri="{FF2B5EF4-FFF2-40B4-BE49-F238E27FC236}">
                <a16:creationId xmlns:a16="http://schemas.microsoft.com/office/drawing/2014/main" id="{A7A42BA0-868D-0C13-C321-E9CAD7CC2613}"/>
              </a:ext>
            </a:extLst>
          </p:cNvPr>
          <p:cNvGrpSpPr/>
          <p:nvPr/>
        </p:nvGrpSpPr>
        <p:grpSpPr>
          <a:xfrm>
            <a:off x="8286147" y="1397922"/>
            <a:ext cx="3415223" cy="4722475"/>
            <a:chOff x="8286147" y="1397922"/>
            <a:chExt cx="3415223" cy="4722475"/>
          </a:xfrm>
        </p:grpSpPr>
        <p:sp>
          <p:nvSpPr>
            <p:cNvPr id="13" name="Tekstiruutu 12"/>
            <p:cNvSpPr txBox="1"/>
            <p:nvPr/>
          </p:nvSpPr>
          <p:spPr>
            <a:xfrm>
              <a:off x="8286147" y="5751065"/>
              <a:ext cx="2834640" cy="369332"/>
            </a:xfrm>
            <a:prstGeom prst="rect">
              <a:avLst/>
            </a:prstGeom>
            <a:noFill/>
          </p:spPr>
          <p:txBody>
            <a:bodyPr wrap="square" rtlCol="0">
              <a:spAutoFit/>
            </a:bodyPr>
            <a:lstStyle/>
            <a:p>
              <a:r>
                <a:rPr lang="en-GB"/>
                <a:t>Photo: Jukkatalo Oy</a:t>
              </a:r>
            </a:p>
          </p:txBody>
        </p:sp>
        <p:pic>
          <p:nvPicPr>
            <p:cNvPr id="11" name="Kuva 10" descr="C:\Users\mmylly\AppData\Local\Microsoft\Windows\INetCache\Content.Word\IMG_20220121_123603.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407145" y="1397922"/>
              <a:ext cx="3294225" cy="4216494"/>
            </a:xfrm>
            <a:prstGeom prst="rect">
              <a:avLst/>
            </a:prstGeom>
            <a:noFill/>
            <a:ln>
              <a:noFill/>
            </a:ln>
          </p:spPr>
        </p:pic>
      </p:grpSp>
      <p:sp>
        <p:nvSpPr>
          <p:cNvPr id="3" name="Alatunnisteen paikkamerkki 2">
            <a:extLst>
              <a:ext uri="{FF2B5EF4-FFF2-40B4-BE49-F238E27FC236}">
                <a16:creationId xmlns:a16="http://schemas.microsoft.com/office/drawing/2014/main" id="{913F4570-5DCA-EE46-87A9-80C86C27ACB4}"/>
              </a:ext>
            </a:extLst>
          </p:cNvPr>
          <p:cNvSpPr>
            <a:spLocks noGrp="1"/>
          </p:cNvSpPr>
          <p:nvPr>
            <p:ph type="ftr" sz="quarter" idx="3"/>
          </p:nvPr>
        </p:nvSpPr>
        <p:spPr/>
        <p:txBody>
          <a:bodyPr/>
          <a:lstStyle/>
          <a:p>
            <a:r>
              <a:rPr lang="en-GB"/>
              <a:t>Industrial prefabrication</a:t>
            </a:r>
          </a:p>
        </p:txBody>
      </p:sp>
    </p:spTree>
    <p:extLst>
      <p:ext uri="{BB962C8B-B14F-4D97-AF65-F5344CB8AC3E}">
        <p14:creationId xmlns:p14="http://schemas.microsoft.com/office/powerpoint/2010/main" val="271384009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2F3264BF-9389-840C-BDB2-E1E01A4DB514}"/>
              </a:ext>
            </a:extLst>
          </p:cNvPr>
          <p:cNvSpPr>
            <a:spLocks noGrp="1"/>
          </p:cNvSpPr>
          <p:nvPr>
            <p:ph type="title"/>
          </p:nvPr>
        </p:nvSpPr>
        <p:spPr/>
        <p:txBody>
          <a:bodyPr/>
          <a:lstStyle/>
          <a:p>
            <a:r>
              <a:rPr lang="en-GB" sz="4400">
                <a:latin typeface="Calibri" panose="020F0502020204030204" pitchFamily="34" charset="0"/>
                <a:ea typeface="Calibri" panose="020F0502020204030204" pitchFamily="34" charset="0"/>
                <a:cs typeface="Times New Roman" panose="02020603050405020304" pitchFamily="18" charset="0"/>
              </a:rPr>
              <a:t>Wind protection boards</a:t>
            </a:r>
          </a:p>
        </p:txBody>
      </p:sp>
      <p:sp>
        <p:nvSpPr>
          <p:cNvPr id="4" name="Sisällön paikkamerkki 3">
            <a:extLst>
              <a:ext uri="{FF2B5EF4-FFF2-40B4-BE49-F238E27FC236}">
                <a16:creationId xmlns:a16="http://schemas.microsoft.com/office/drawing/2014/main" id="{34163AC2-F130-8DAB-7212-7A8DBEFEB615}"/>
              </a:ext>
            </a:extLst>
          </p:cNvPr>
          <p:cNvSpPr>
            <a:spLocks noGrp="1"/>
          </p:cNvSpPr>
          <p:nvPr>
            <p:ph idx="1"/>
          </p:nvPr>
        </p:nvSpPr>
        <p:spPr>
          <a:xfrm>
            <a:off x="838200" y="1825625"/>
            <a:ext cx="7482840" cy="4351338"/>
          </a:xfrm>
        </p:spPr>
        <p:txBody>
          <a:bodyPr>
            <a:normAutofit lnSpcReduction="10000"/>
          </a:bodyPr>
          <a:lstStyle/>
          <a:p>
            <a:r>
              <a:rPr lang="en-GB" sz="2800">
                <a:solidFill>
                  <a:srgbClr val="272117"/>
                </a:solidFill>
                <a:latin typeface="Calibri" panose="020F0502020204030204" pitchFamily="34" charset="0"/>
                <a:ea typeface="Times New Roman" panose="02020603050405020304" pitchFamily="18" charset="0"/>
                <a:cs typeface="Calibri" panose="020F0502020204030204" pitchFamily="34" charset="0"/>
              </a:rPr>
              <a:t>Before installing the wind protection boards, the unit is flipped on the assembly table or if using a butterfly table, onto the other assembly table.</a:t>
            </a:r>
          </a:p>
          <a:p>
            <a:r>
              <a:rPr lang="en-GB" sz="2800">
                <a:solidFill>
                  <a:srgbClr val="272117"/>
                </a:solidFill>
                <a:latin typeface="Calibri" panose="020F0502020204030204" pitchFamily="34" charset="0"/>
                <a:ea typeface="Times New Roman" panose="02020603050405020304" pitchFamily="18" charset="0"/>
              </a:rPr>
              <a:t>The boards are fastened onto the frame studs. </a:t>
            </a:r>
          </a:p>
          <a:p>
            <a:r>
              <a:rPr lang="en-GB" sz="2800">
                <a:solidFill>
                  <a:srgbClr val="272117"/>
                </a:solidFill>
                <a:latin typeface="Calibri" panose="020F0502020204030204" pitchFamily="34" charset="0"/>
                <a:ea typeface="Times New Roman" panose="02020603050405020304" pitchFamily="18" charset="0"/>
              </a:rPr>
              <a:t>The 600 mm stud span enables the installation of 1,200 mm wide boards in their entirety. </a:t>
            </a:r>
          </a:p>
          <a:p>
            <a:r>
              <a:rPr lang="en-GB" sz="2800">
                <a:solidFill>
                  <a:srgbClr val="272117"/>
                </a:solidFill>
                <a:latin typeface="Calibri" panose="020F0502020204030204" pitchFamily="34" charset="0"/>
                <a:ea typeface="Times New Roman" panose="02020603050405020304" pitchFamily="18" charset="0"/>
              </a:rPr>
              <a:t>The cut-offs are made at openings and edges. </a:t>
            </a:r>
          </a:p>
          <a:p>
            <a:r>
              <a:rPr lang="en-GB" sz="2800">
                <a:solidFill>
                  <a:srgbClr val="272117"/>
                </a:solidFill>
                <a:latin typeface="Calibri" panose="020F0502020204030204" pitchFamily="34" charset="0"/>
                <a:ea typeface="Times New Roman" panose="02020603050405020304" pitchFamily="18" charset="0"/>
              </a:rPr>
              <a:t>This way, the smooth seams of the boards can be securely fastened against each other in the middle of the unit.</a:t>
            </a:r>
          </a:p>
          <a:p>
            <a:endParaRPr lang="fi-FI" sz="2800" dirty="0">
              <a:effectLst/>
              <a:latin typeface="Calibri" panose="020F0502020204030204" pitchFamily="34" charset="0"/>
              <a:ea typeface="Calibri" panose="020F0502020204030204" pitchFamily="34" charset="0"/>
              <a:cs typeface="Times New Roman" panose="02020603050405020304" pitchFamily="18" charset="0"/>
            </a:endParaRPr>
          </a:p>
          <a:p>
            <a:endParaRPr lang="fi-FI" dirty="0"/>
          </a:p>
        </p:txBody>
      </p:sp>
      <p:sp>
        <p:nvSpPr>
          <p:cNvPr id="18" name="Dian numeron paikkamerkki 17">
            <a:extLst>
              <a:ext uri="{FF2B5EF4-FFF2-40B4-BE49-F238E27FC236}">
                <a16:creationId xmlns:a16="http://schemas.microsoft.com/office/drawing/2014/main" id="{F5859289-D07A-407E-BEA8-0136A172E2C0}"/>
              </a:ext>
            </a:extLst>
          </p:cNvPr>
          <p:cNvSpPr>
            <a:spLocks noGrp="1"/>
          </p:cNvSpPr>
          <p:nvPr>
            <p:ph type="sldNum" sz="quarter" idx="4"/>
          </p:nvPr>
        </p:nvSpPr>
        <p:spPr/>
        <p:txBody>
          <a:bodyPr/>
          <a:lstStyle/>
          <a:p>
            <a:fld id="{B338A197-4EA2-4D23-935D-0DB0ED09FF0F}" type="slidenum">
              <a:rPr lang="fi-FI" smtClean="0"/>
              <a:pPr/>
              <a:t>21</a:t>
            </a:fld>
            <a:endParaRPr lang="fi-FI"/>
          </a:p>
        </p:txBody>
      </p:sp>
      <p:sp>
        <p:nvSpPr>
          <p:cNvPr id="5" name="Suorakulmio 4"/>
          <p:cNvSpPr/>
          <p:nvPr/>
        </p:nvSpPr>
        <p:spPr>
          <a:xfrm>
            <a:off x="9197340" y="3970020"/>
            <a:ext cx="388620" cy="3733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grpSp>
        <p:nvGrpSpPr>
          <p:cNvPr id="11" name="Ryhmä 10">
            <a:extLst>
              <a:ext uri="{FF2B5EF4-FFF2-40B4-BE49-F238E27FC236}">
                <a16:creationId xmlns:a16="http://schemas.microsoft.com/office/drawing/2014/main" id="{EB14D9A2-533D-0EC6-7497-1B7550FA41A2}"/>
              </a:ext>
            </a:extLst>
          </p:cNvPr>
          <p:cNvGrpSpPr/>
          <p:nvPr/>
        </p:nvGrpSpPr>
        <p:grpSpPr>
          <a:xfrm>
            <a:off x="8286147" y="1397922"/>
            <a:ext cx="3415223" cy="4722475"/>
            <a:chOff x="8286147" y="1397922"/>
            <a:chExt cx="3415223" cy="4722475"/>
          </a:xfrm>
        </p:grpSpPr>
        <p:sp>
          <p:nvSpPr>
            <p:cNvPr id="13" name="Tekstiruutu 12">
              <a:extLst>
                <a:ext uri="{FF2B5EF4-FFF2-40B4-BE49-F238E27FC236}">
                  <a16:creationId xmlns:a16="http://schemas.microsoft.com/office/drawing/2014/main" id="{8F00FEC0-20F8-EB58-2688-6DC091B624AA}"/>
                </a:ext>
              </a:extLst>
            </p:cNvPr>
            <p:cNvSpPr txBox="1"/>
            <p:nvPr/>
          </p:nvSpPr>
          <p:spPr>
            <a:xfrm>
              <a:off x="8286147" y="5751065"/>
              <a:ext cx="2834640" cy="369332"/>
            </a:xfrm>
            <a:prstGeom prst="rect">
              <a:avLst/>
            </a:prstGeom>
            <a:noFill/>
          </p:spPr>
          <p:txBody>
            <a:bodyPr wrap="square" rtlCol="0">
              <a:spAutoFit/>
            </a:bodyPr>
            <a:lstStyle/>
            <a:p>
              <a:r>
                <a:rPr lang="en-GB"/>
                <a:t>Photo: Jukkatalo Oy</a:t>
              </a:r>
            </a:p>
          </p:txBody>
        </p:sp>
        <p:pic>
          <p:nvPicPr>
            <p:cNvPr id="15" name="Kuva 14" descr="C:\Users\mmylly\AppData\Local\Microsoft\Windows\INetCache\Content.Word\IMG_20220121_123603.jpg">
              <a:extLst>
                <a:ext uri="{FF2B5EF4-FFF2-40B4-BE49-F238E27FC236}">
                  <a16:creationId xmlns:a16="http://schemas.microsoft.com/office/drawing/2014/main" id="{6EE183C1-6E75-9FC1-0C18-62441F80F9F7}"/>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407145" y="1397922"/>
              <a:ext cx="3294225" cy="4216494"/>
            </a:xfrm>
            <a:prstGeom prst="rect">
              <a:avLst/>
            </a:prstGeom>
            <a:noFill/>
            <a:ln>
              <a:noFill/>
            </a:ln>
          </p:spPr>
        </p:pic>
      </p:grpSp>
      <p:sp>
        <p:nvSpPr>
          <p:cNvPr id="3" name="Alatunnisteen paikkamerkki 2">
            <a:extLst>
              <a:ext uri="{FF2B5EF4-FFF2-40B4-BE49-F238E27FC236}">
                <a16:creationId xmlns:a16="http://schemas.microsoft.com/office/drawing/2014/main" id="{B1A82702-7D32-2D34-F575-BCC37107F689}"/>
              </a:ext>
            </a:extLst>
          </p:cNvPr>
          <p:cNvSpPr>
            <a:spLocks noGrp="1"/>
          </p:cNvSpPr>
          <p:nvPr>
            <p:ph type="ftr" sz="quarter" idx="3"/>
          </p:nvPr>
        </p:nvSpPr>
        <p:spPr/>
        <p:txBody>
          <a:bodyPr/>
          <a:lstStyle/>
          <a:p>
            <a:r>
              <a:rPr lang="en-GB"/>
              <a:t>Industrial prefabrication</a:t>
            </a:r>
          </a:p>
        </p:txBody>
      </p:sp>
    </p:spTree>
    <p:extLst>
      <p:ext uri="{BB962C8B-B14F-4D97-AF65-F5344CB8AC3E}">
        <p14:creationId xmlns:p14="http://schemas.microsoft.com/office/powerpoint/2010/main" val="4968498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7ABA3B2A-C6F6-4A8E-9AA5-B8A41DA7D1B9}"/>
              </a:ext>
            </a:extLst>
          </p:cNvPr>
          <p:cNvSpPr>
            <a:spLocks noGrp="1"/>
          </p:cNvSpPr>
          <p:nvPr>
            <p:ph type="title"/>
          </p:nvPr>
        </p:nvSpPr>
        <p:spPr/>
        <p:txBody>
          <a:bodyPr/>
          <a:lstStyle/>
          <a:p>
            <a:r>
              <a:rPr lang="en-GB"/>
              <a:t>Installing the exterior cladding</a:t>
            </a:r>
          </a:p>
        </p:txBody>
      </p:sp>
    </p:spTree>
    <p:extLst>
      <p:ext uri="{BB962C8B-B14F-4D97-AF65-F5344CB8AC3E}">
        <p14:creationId xmlns:p14="http://schemas.microsoft.com/office/powerpoint/2010/main" val="9173461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tsikko 3">
            <a:extLst>
              <a:ext uri="{FF2B5EF4-FFF2-40B4-BE49-F238E27FC236}">
                <a16:creationId xmlns:a16="http://schemas.microsoft.com/office/drawing/2014/main" id="{93482138-A359-209A-E1AA-F43637652B7E}"/>
              </a:ext>
            </a:extLst>
          </p:cNvPr>
          <p:cNvSpPr>
            <a:spLocks noGrp="1"/>
          </p:cNvSpPr>
          <p:nvPr>
            <p:ph type="title"/>
          </p:nvPr>
        </p:nvSpPr>
        <p:spPr/>
        <p:txBody>
          <a:bodyPr/>
          <a:lstStyle/>
          <a:p>
            <a:r>
              <a:rPr lang="en-GB" sz="4400">
                <a:latin typeface="Calibri" panose="020F0502020204030204" pitchFamily="34" charset="0"/>
                <a:ea typeface="Calibri" panose="020F0502020204030204" pitchFamily="34" charset="0"/>
                <a:cs typeface="Times New Roman" panose="02020603050405020304" pitchFamily="18" charset="0"/>
              </a:rPr>
              <a:t>Installing battens for the ventilation cavity</a:t>
            </a:r>
          </a:p>
        </p:txBody>
      </p:sp>
      <p:sp>
        <p:nvSpPr>
          <p:cNvPr id="6" name="Sisällön paikkamerkki 5">
            <a:extLst>
              <a:ext uri="{FF2B5EF4-FFF2-40B4-BE49-F238E27FC236}">
                <a16:creationId xmlns:a16="http://schemas.microsoft.com/office/drawing/2014/main" id="{FA3704E6-0042-5A26-03BB-C8F64CE7DFD1}"/>
              </a:ext>
            </a:extLst>
          </p:cNvPr>
          <p:cNvSpPr>
            <a:spLocks noGrp="1"/>
          </p:cNvSpPr>
          <p:nvPr>
            <p:ph idx="1"/>
          </p:nvPr>
        </p:nvSpPr>
        <p:spPr/>
        <p:txBody>
          <a:bodyPr>
            <a:normAutofit lnSpcReduction="10000"/>
          </a:bodyPr>
          <a:lstStyle/>
          <a:p>
            <a:pPr marL="226695">
              <a:lnSpc>
                <a:spcPct val="107000"/>
              </a:lnSpc>
              <a:spcBef>
                <a:spcPts val="600"/>
              </a:spcBef>
              <a:spcAft>
                <a:spcPts val="600"/>
              </a:spcAft>
            </a:pPr>
            <a:r>
              <a:rPr lang="en-GB" sz="2800">
                <a:solidFill>
                  <a:srgbClr val="272117"/>
                </a:solidFill>
                <a:latin typeface="Calibri" panose="020F0502020204030204" pitchFamily="34" charset="0"/>
                <a:ea typeface="Times New Roman" panose="02020603050405020304" pitchFamily="18" charset="0"/>
                <a:cs typeface="Calibri" panose="020F0502020204030204" pitchFamily="34" charset="0"/>
              </a:rPr>
              <a:t>The installation of the exterior cladding begins with the fastening of the battens for the ventilation cavity. </a:t>
            </a:r>
          </a:p>
          <a:p>
            <a:pPr marL="226695">
              <a:lnSpc>
                <a:spcPct val="107000"/>
              </a:lnSpc>
              <a:spcBef>
                <a:spcPts val="600"/>
              </a:spcBef>
              <a:spcAft>
                <a:spcPts val="600"/>
              </a:spcAft>
            </a:pPr>
            <a:r>
              <a:rPr lang="en-GB" sz="2800">
                <a:solidFill>
                  <a:srgbClr val="272117"/>
                </a:solidFill>
                <a:latin typeface="Calibri" panose="020F0502020204030204" pitchFamily="34" charset="0"/>
                <a:ea typeface="Times New Roman" panose="02020603050405020304" pitchFamily="18" charset="0"/>
                <a:cs typeface="Calibri" panose="020F0502020204030204" pitchFamily="34" charset="0"/>
              </a:rPr>
              <a:t>The batten span is 600 mm. In horizontal cladding, vertical battens are enough. </a:t>
            </a:r>
          </a:p>
          <a:p>
            <a:pPr marL="226695">
              <a:lnSpc>
                <a:spcPct val="107000"/>
              </a:lnSpc>
              <a:spcBef>
                <a:spcPts val="600"/>
              </a:spcBef>
              <a:spcAft>
                <a:spcPts val="600"/>
              </a:spcAft>
            </a:pPr>
            <a:r>
              <a:rPr lang="en-GB" sz="2800">
                <a:solidFill>
                  <a:srgbClr val="272117"/>
                </a:solidFill>
                <a:latin typeface="Calibri" panose="020F0502020204030204" pitchFamily="34" charset="0"/>
                <a:ea typeface="Times New Roman" panose="02020603050405020304" pitchFamily="18" charset="0"/>
                <a:cs typeface="Calibri" panose="020F0502020204030204" pitchFamily="34" charset="0"/>
              </a:rPr>
              <a:t>In vertical cladding, two batten layers are required; the vertical batten layer serves as the ventilation cavity, while the horizontal battens on top serve as fixing battens for the cladding boards. </a:t>
            </a:r>
          </a:p>
          <a:p>
            <a:pPr marL="226695">
              <a:lnSpc>
                <a:spcPct val="107000"/>
              </a:lnSpc>
              <a:spcBef>
                <a:spcPts val="600"/>
              </a:spcBef>
              <a:spcAft>
                <a:spcPts val="600"/>
              </a:spcAft>
            </a:pPr>
            <a:r>
              <a:rPr lang="en-GB" sz="2800">
                <a:solidFill>
                  <a:srgbClr val="272117"/>
                </a:solidFill>
                <a:latin typeface="Calibri" panose="020F0502020204030204" pitchFamily="34" charset="0"/>
                <a:ea typeface="Times New Roman" panose="02020603050405020304" pitchFamily="18" charset="0"/>
                <a:cs typeface="Calibri" panose="020F0502020204030204" pitchFamily="34" charset="0"/>
              </a:rPr>
              <a:t>In units with a framed structure, the battens are fastened to the frame by nailing them through the wind protection board. </a:t>
            </a:r>
          </a:p>
          <a:p>
            <a:pPr marL="0" indent="0">
              <a:buNone/>
            </a:pPr>
            <a:endParaRPr lang="fi-FI" dirty="0"/>
          </a:p>
        </p:txBody>
      </p:sp>
      <p:sp>
        <p:nvSpPr>
          <p:cNvPr id="18" name="Dian numeron paikkamerkki 17">
            <a:extLst>
              <a:ext uri="{FF2B5EF4-FFF2-40B4-BE49-F238E27FC236}">
                <a16:creationId xmlns:a16="http://schemas.microsoft.com/office/drawing/2014/main" id="{F5859289-D07A-407E-BEA8-0136A172E2C0}"/>
              </a:ext>
            </a:extLst>
          </p:cNvPr>
          <p:cNvSpPr>
            <a:spLocks noGrp="1"/>
          </p:cNvSpPr>
          <p:nvPr>
            <p:ph type="sldNum" sz="quarter" idx="4"/>
          </p:nvPr>
        </p:nvSpPr>
        <p:spPr/>
        <p:txBody>
          <a:bodyPr/>
          <a:lstStyle/>
          <a:p>
            <a:fld id="{B338A197-4EA2-4D23-935D-0DB0ED09FF0F}" type="slidenum">
              <a:rPr lang="fi-FI" smtClean="0"/>
              <a:pPr/>
              <a:t>23</a:t>
            </a:fld>
            <a:endParaRPr lang="fi-FI"/>
          </a:p>
        </p:txBody>
      </p:sp>
      <p:sp>
        <p:nvSpPr>
          <p:cNvPr id="2" name="Alatunnisteen paikkamerkki 1">
            <a:extLst>
              <a:ext uri="{FF2B5EF4-FFF2-40B4-BE49-F238E27FC236}">
                <a16:creationId xmlns:a16="http://schemas.microsoft.com/office/drawing/2014/main" id="{2B8FDFF6-AEF0-E315-194C-056F24C2CD43}"/>
              </a:ext>
            </a:extLst>
          </p:cNvPr>
          <p:cNvSpPr>
            <a:spLocks noGrp="1"/>
          </p:cNvSpPr>
          <p:nvPr>
            <p:ph type="ftr" sz="quarter" idx="3"/>
          </p:nvPr>
        </p:nvSpPr>
        <p:spPr/>
        <p:txBody>
          <a:bodyPr/>
          <a:lstStyle/>
          <a:p>
            <a:r>
              <a:rPr lang="en-GB"/>
              <a:t>Industrial prefabrication</a:t>
            </a:r>
          </a:p>
        </p:txBody>
      </p:sp>
    </p:spTree>
    <p:extLst>
      <p:ext uri="{BB962C8B-B14F-4D97-AF65-F5344CB8AC3E}">
        <p14:creationId xmlns:p14="http://schemas.microsoft.com/office/powerpoint/2010/main" val="107079184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8B608254-B15E-01E9-301F-FCFB34C316CC}"/>
              </a:ext>
            </a:extLst>
          </p:cNvPr>
          <p:cNvSpPr>
            <a:spLocks noGrp="1"/>
          </p:cNvSpPr>
          <p:nvPr>
            <p:ph type="title"/>
          </p:nvPr>
        </p:nvSpPr>
        <p:spPr/>
        <p:txBody>
          <a:bodyPr/>
          <a:lstStyle/>
          <a:p>
            <a:r>
              <a:rPr lang="en-GB" sz="4400">
                <a:latin typeface="Calibri" panose="020F0502020204030204" pitchFamily="34" charset="0"/>
                <a:ea typeface="Calibri" panose="020F0502020204030204" pitchFamily="34" charset="0"/>
                <a:cs typeface="Times New Roman" panose="02020603050405020304" pitchFamily="18" charset="0"/>
              </a:rPr>
              <a:t>Exterior cladding ventilation</a:t>
            </a:r>
          </a:p>
        </p:txBody>
      </p:sp>
      <p:sp>
        <p:nvSpPr>
          <p:cNvPr id="6" name="Sisällön paikkamerkki 5">
            <a:extLst>
              <a:ext uri="{FF2B5EF4-FFF2-40B4-BE49-F238E27FC236}">
                <a16:creationId xmlns:a16="http://schemas.microsoft.com/office/drawing/2014/main" id="{8D31D622-7B45-8E74-AF96-6A4DB2187CF7}"/>
              </a:ext>
            </a:extLst>
          </p:cNvPr>
          <p:cNvSpPr>
            <a:spLocks noGrp="1"/>
          </p:cNvSpPr>
          <p:nvPr>
            <p:ph idx="1"/>
          </p:nvPr>
        </p:nvSpPr>
        <p:spPr/>
        <p:txBody>
          <a:bodyPr>
            <a:normAutofit fontScale="92500" lnSpcReduction="20000"/>
          </a:bodyPr>
          <a:lstStyle/>
          <a:p>
            <a:pPr marL="226695">
              <a:lnSpc>
                <a:spcPct val="107000"/>
              </a:lnSpc>
              <a:spcBef>
                <a:spcPts val="600"/>
              </a:spcBef>
              <a:spcAft>
                <a:spcPts val="600"/>
              </a:spcAft>
            </a:pPr>
            <a:r>
              <a:rPr lang="en-GB" sz="2800">
                <a:solidFill>
                  <a:srgbClr val="272117"/>
                </a:solidFill>
                <a:latin typeface="Calibri" panose="020F0502020204030204" pitchFamily="34" charset="0"/>
                <a:ea typeface="Times New Roman" panose="02020603050405020304" pitchFamily="18" charset="0"/>
                <a:cs typeface="Calibri" panose="020F0502020204030204" pitchFamily="34" charset="0"/>
              </a:rPr>
              <a:t>The back of the façade cladding must always be ventilated to enable it to dry sufficiently after getting wet. </a:t>
            </a:r>
          </a:p>
          <a:p>
            <a:pPr marL="226695">
              <a:lnSpc>
                <a:spcPct val="107000"/>
              </a:lnSpc>
              <a:spcBef>
                <a:spcPts val="600"/>
              </a:spcBef>
              <a:spcAft>
                <a:spcPts val="600"/>
              </a:spcAft>
            </a:pPr>
            <a:r>
              <a:rPr lang="en-GB" sz="2800">
                <a:solidFill>
                  <a:srgbClr val="272117"/>
                </a:solidFill>
                <a:latin typeface="Calibri" panose="020F0502020204030204" pitchFamily="34" charset="0"/>
                <a:ea typeface="Times New Roman" panose="02020603050405020304" pitchFamily="18" charset="0"/>
                <a:cs typeface="Calibri" panose="020F0502020204030204" pitchFamily="34" charset="0"/>
              </a:rPr>
              <a:t>The fixing surface of the wood cladding must also be sturdy enough to avoid harmful deformation of the façade cladding. </a:t>
            </a:r>
          </a:p>
          <a:p>
            <a:pPr marL="226695">
              <a:lnSpc>
                <a:spcPct val="107000"/>
              </a:lnSpc>
              <a:spcBef>
                <a:spcPts val="600"/>
              </a:spcBef>
              <a:spcAft>
                <a:spcPts val="600"/>
              </a:spcAft>
            </a:pPr>
            <a:r>
              <a:rPr lang="en-GB" sz="2800">
                <a:solidFill>
                  <a:srgbClr val="272117"/>
                </a:solidFill>
                <a:latin typeface="Calibri" panose="020F0502020204030204" pitchFamily="34" charset="0"/>
                <a:ea typeface="Times New Roman" panose="02020603050405020304" pitchFamily="18" charset="0"/>
                <a:cs typeface="Calibri" panose="020F0502020204030204" pitchFamily="34" charset="0"/>
              </a:rPr>
              <a:t>The thickness of the battens behind horizontal cladding boards must at least match the thickness of the cladding board, preferably be as thick as 32 mm. </a:t>
            </a:r>
          </a:p>
          <a:p>
            <a:pPr marL="226695">
              <a:lnSpc>
                <a:spcPct val="107000"/>
              </a:lnSpc>
              <a:spcBef>
                <a:spcPts val="600"/>
              </a:spcBef>
              <a:spcAft>
                <a:spcPts val="600"/>
              </a:spcAft>
            </a:pPr>
            <a:r>
              <a:rPr lang="en-GB" sz="2800">
                <a:solidFill>
                  <a:srgbClr val="272117"/>
                </a:solidFill>
                <a:latin typeface="Calibri" panose="020F0502020204030204" pitchFamily="34" charset="0"/>
                <a:ea typeface="Times New Roman" panose="02020603050405020304" pitchFamily="18" charset="0"/>
                <a:cs typeface="Calibri" panose="020F0502020204030204" pitchFamily="34" charset="0"/>
              </a:rPr>
              <a:t>The horizontal battens behind vertical cladding boards must be at least as thick as the cladding board, and the vertical batten installed on top of the wind protection board must be at least 22 mm thick.</a:t>
            </a:r>
          </a:p>
        </p:txBody>
      </p:sp>
      <p:sp>
        <p:nvSpPr>
          <p:cNvPr id="18" name="Dian numeron paikkamerkki 17">
            <a:extLst>
              <a:ext uri="{FF2B5EF4-FFF2-40B4-BE49-F238E27FC236}">
                <a16:creationId xmlns:a16="http://schemas.microsoft.com/office/drawing/2014/main" id="{F5859289-D07A-407E-BEA8-0136A172E2C0}"/>
              </a:ext>
            </a:extLst>
          </p:cNvPr>
          <p:cNvSpPr>
            <a:spLocks noGrp="1"/>
          </p:cNvSpPr>
          <p:nvPr>
            <p:ph type="sldNum" sz="quarter" idx="4"/>
          </p:nvPr>
        </p:nvSpPr>
        <p:spPr/>
        <p:txBody>
          <a:bodyPr/>
          <a:lstStyle/>
          <a:p>
            <a:fld id="{B338A197-4EA2-4D23-935D-0DB0ED09FF0F}" type="slidenum">
              <a:rPr lang="fi-FI" smtClean="0"/>
              <a:pPr/>
              <a:t>24</a:t>
            </a:fld>
            <a:endParaRPr lang="fi-FI"/>
          </a:p>
        </p:txBody>
      </p:sp>
      <p:sp>
        <p:nvSpPr>
          <p:cNvPr id="3" name="Alatunnisteen paikkamerkki 2">
            <a:extLst>
              <a:ext uri="{FF2B5EF4-FFF2-40B4-BE49-F238E27FC236}">
                <a16:creationId xmlns:a16="http://schemas.microsoft.com/office/drawing/2014/main" id="{9AEE02CB-9513-4A35-79F1-246691E0194A}"/>
              </a:ext>
            </a:extLst>
          </p:cNvPr>
          <p:cNvSpPr>
            <a:spLocks noGrp="1"/>
          </p:cNvSpPr>
          <p:nvPr>
            <p:ph type="ftr" sz="quarter" idx="3"/>
          </p:nvPr>
        </p:nvSpPr>
        <p:spPr/>
        <p:txBody>
          <a:bodyPr/>
          <a:lstStyle/>
          <a:p>
            <a:r>
              <a:rPr lang="en-GB"/>
              <a:t>Industrial prefabrication</a:t>
            </a:r>
          </a:p>
        </p:txBody>
      </p:sp>
    </p:spTree>
    <p:extLst>
      <p:ext uri="{BB962C8B-B14F-4D97-AF65-F5344CB8AC3E}">
        <p14:creationId xmlns:p14="http://schemas.microsoft.com/office/powerpoint/2010/main" val="114880139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tsikko 3">
            <a:extLst>
              <a:ext uri="{FF2B5EF4-FFF2-40B4-BE49-F238E27FC236}">
                <a16:creationId xmlns:a16="http://schemas.microsoft.com/office/drawing/2014/main" id="{129E6155-F434-3751-D293-EC2AC74538EB}"/>
              </a:ext>
            </a:extLst>
          </p:cNvPr>
          <p:cNvSpPr>
            <a:spLocks noGrp="1"/>
          </p:cNvSpPr>
          <p:nvPr>
            <p:ph type="title"/>
          </p:nvPr>
        </p:nvSpPr>
        <p:spPr/>
        <p:txBody>
          <a:bodyPr/>
          <a:lstStyle/>
          <a:p>
            <a:r>
              <a:rPr lang="en-GB" sz="4400">
                <a:latin typeface="Calibri" panose="020F0502020204030204" pitchFamily="34" charset="0"/>
                <a:ea typeface="Calibri" panose="020F0502020204030204" pitchFamily="34" charset="0"/>
                <a:cs typeface="Times New Roman" panose="02020603050405020304" pitchFamily="18" charset="0"/>
              </a:rPr>
              <a:t>Installing the exterior cladding</a:t>
            </a:r>
          </a:p>
        </p:txBody>
      </p:sp>
      <p:sp>
        <p:nvSpPr>
          <p:cNvPr id="6" name="Sisällön paikkamerkki 5">
            <a:extLst>
              <a:ext uri="{FF2B5EF4-FFF2-40B4-BE49-F238E27FC236}">
                <a16:creationId xmlns:a16="http://schemas.microsoft.com/office/drawing/2014/main" id="{C9F17A7E-2B2B-4BDC-2768-F86B8541B4B4}"/>
              </a:ext>
            </a:extLst>
          </p:cNvPr>
          <p:cNvSpPr>
            <a:spLocks noGrp="1"/>
          </p:cNvSpPr>
          <p:nvPr>
            <p:ph idx="1"/>
          </p:nvPr>
        </p:nvSpPr>
        <p:spPr/>
        <p:txBody>
          <a:bodyPr>
            <a:normAutofit/>
          </a:bodyPr>
          <a:lstStyle/>
          <a:p>
            <a:pPr marL="226695">
              <a:lnSpc>
                <a:spcPct val="107000"/>
              </a:lnSpc>
              <a:spcAft>
                <a:spcPts val="600"/>
              </a:spcAft>
            </a:pPr>
            <a:r>
              <a:rPr lang="en-GB" sz="2800">
                <a:solidFill>
                  <a:srgbClr val="272117"/>
                </a:solidFill>
                <a:latin typeface="Calibri" panose="020F0502020204030204" pitchFamily="34" charset="0"/>
                <a:ea typeface="Times New Roman" panose="02020603050405020304" pitchFamily="18" charset="0"/>
                <a:cs typeface="Calibri" panose="020F0502020204030204" pitchFamily="34" charset="0"/>
              </a:rPr>
              <a:t>Wood cladding must be fixed with stainless or hot-galvanized fasteners. </a:t>
            </a:r>
          </a:p>
          <a:p>
            <a:pPr marL="226695">
              <a:lnSpc>
                <a:spcPct val="107000"/>
              </a:lnSpc>
              <a:spcAft>
                <a:spcPts val="600"/>
              </a:spcAft>
            </a:pPr>
            <a:r>
              <a:rPr lang="en-GB" sz="2800">
                <a:solidFill>
                  <a:srgbClr val="272117"/>
                </a:solidFill>
                <a:latin typeface="Calibri" panose="020F0502020204030204" pitchFamily="34" charset="0"/>
                <a:ea typeface="Times New Roman" panose="02020603050405020304" pitchFamily="18" charset="0"/>
                <a:cs typeface="Calibri" panose="020F0502020204030204" pitchFamily="34" charset="0"/>
              </a:rPr>
              <a:t>If the fasteners are too thick, the boards may split. </a:t>
            </a:r>
          </a:p>
          <a:p>
            <a:pPr marL="226695">
              <a:lnSpc>
                <a:spcPct val="107000"/>
              </a:lnSpc>
              <a:spcAft>
                <a:spcPts val="600"/>
              </a:spcAft>
            </a:pPr>
            <a:r>
              <a:rPr lang="en-GB" sz="2800">
                <a:solidFill>
                  <a:srgbClr val="272117"/>
                </a:solidFill>
                <a:latin typeface="Calibri" panose="020F0502020204030204" pitchFamily="34" charset="0"/>
                <a:ea typeface="Times New Roman" panose="02020603050405020304" pitchFamily="18" charset="0"/>
                <a:cs typeface="Calibri" panose="020F0502020204030204" pitchFamily="34" charset="0"/>
              </a:rPr>
              <a:t>To avoid cracking caused by nailing, fasten the nails at least 70 mm away from the ends of the board. </a:t>
            </a:r>
          </a:p>
          <a:p>
            <a:endParaRPr lang="fi-FI" dirty="0"/>
          </a:p>
        </p:txBody>
      </p:sp>
      <p:sp>
        <p:nvSpPr>
          <p:cNvPr id="18" name="Dian numeron paikkamerkki 17">
            <a:extLst>
              <a:ext uri="{FF2B5EF4-FFF2-40B4-BE49-F238E27FC236}">
                <a16:creationId xmlns:a16="http://schemas.microsoft.com/office/drawing/2014/main" id="{F5859289-D07A-407E-BEA8-0136A172E2C0}"/>
              </a:ext>
            </a:extLst>
          </p:cNvPr>
          <p:cNvSpPr>
            <a:spLocks noGrp="1"/>
          </p:cNvSpPr>
          <p:nvPr>
            <p:ph type="sldNum" sz="quarter" idx="4"/>
          </p:nvPr>
        </p:nvSpPr>
        <p:spPr/>
        <p:txBody>
          <a:bodyPr/>
          <a:lstStyle/>
          <a:p>
            <a:fld id="{B338A197-4EA2-4D23-935D-0DB0ED09FF0F}" type="slidenum">
              <a:rPr lang="fi-FI" smtClean="0"/>
              <a:pPr/>
              <a:t>25</a:t>
            </a:fld>
            <a:endParaRPr lang="fi-FI"/>
          </a:p>
        </p:txBody>
      </p:sp>
      <p:sp>
        <p:nvSpPr>
          <p:cNvPr id="2" name="Alatunnisteen paikkamerkki 1">
            <a:extLst>
              <a:ext uri="{FF2B5EF4-FFF2-40B4-BE49-F238E27FC236}">
                <a16:creationId xmlns:a16="http://schemas.microsoft.com/office/drawing/2014/main" id="{E8AFF67D-EFA8-787B-C36D-B66261FF616E}"/>
              </a:ext>
            </a:extLst>
          </p:cNvPr>
          <p:cNvSpPr>
            <a:spLocks noGrp="1"/>
          </p:cNvSpPr>
          <p:nvPr>
            <p:ph type="ftr" sz="quarter" idx="3"/>
          </p:nvPr>
        </p:nvSpPr>
        <p:spPr/>
        <p:txBody>
          <a:bodyPr/>
          <a:lstStyle/>
          <a:p>
            <a:r>
              <a:rPr lang="en-GB"/>
              <a:t>Industrial prefabrication</a:t>
            </a:r>
          </a:p>
        </p:txBody>
      </p:sp>
    </p:spTree>
    <p:extLst>
      <p:ext uri="{BB962C8B-B14F-4D97-AF65-F5344CB8AC3E}">
        <p14:creationId xmlns:p14="http://schemas.microsoft.com/office/powerpoint/2010/main" val="272725003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0677D28A-67E2-B59D-44A3-FAC9EE83442C}"/>
              </a:ext>
            </a:extLst>
          </p:cNvPr>
          <p:cNvSpPr>
            <a:spLocks noGrp="1"/>
          </p:cNvSpPr>
          <p:nvPr>
            <p:ph type="title"/>
          </p:nvPr>
        </p:nvSpPr>
        <p:spPr/>
        <p:txBody>
          <a:bodyPr/>
          <a:lstStyle/>
          <a:p>
            <a:r>
              <a:rPr lang="en-GB" sz="4400">
                <a:latin typeface="Calibri" panose="020F0502020204030204" pitchFamily="34" charset="0"/>
                <a:ea typeface="Calibri" panose="020F0502020204030204" pitchFamily="34" charset="0"/>
                <a:cs typeface="Times New Roman" panose="02020603050405020304" pitchFamily="18" charset="0"/>
              </a:rPr>
              <a:t>Wood cladding</a:t>
            </a:r>
          </a:p>
        </p:txBody>
      </p:sp>
      <p:sp>
        <p:nvSpPr>
          <p:cNvPr id="6" name="Sisällön paikkamerkki 5">
            <a:extLst>
              <a:ext uri="{FF2B5EF4-FFF2-40B4-BE49-F238E27FC236}">
                <a16:creationId xmlns:a16="http://schemas.microsoft.com/office/drawing/2014/main" id="{0116E2B6-798F-5C72-D844-B1EC5246CB06}"/>
              </a:ext>
            </a:extLst>
          </p:cNvPr>
          <p:cNvSpPr>
            <a:spLocks noGrp="1"/>
          </p:cNvSpPr>
          <p:nvPr>
            <p:ph idx="1"/>
          </p:nvPr>
        </p:nvSpPr>
        <p:spPr/>
        <p:txBody>
          <a:bodyPr>
            <a:normAutofit lnSpcReduction="10000"/>
          </a:bodyPr>
          <a:lstStyle/>
          <a:p>
            <a:r>
              <a:rPr lang="en-GB" sz="2800">
                <a:solidFill>
                  <a:srgbClr val="272117"/>
                </a:solidFill>
                <a:latin typeface="Calibri" panose="020F0502020204030204" pitchFamily="34" charset="0"/>
                <a:ea typeface="Times New Roman" panose="02020603050405020304" pitchFamily="18" charset="0"/>
              </a:rPr>
              <a:t>Wood cladding can be either horizontal or vertical. </a:t>
            </a:r>
          </a:p>
          <a:p>
            <a:r>
              <a:rPr lang="en-GB" sz="2800">
                <a:solidFill>
                  <a:srgbClr val="272117"/>
                </a:solidFill>
                <a:latin typeface="Calibri" panose="020F0502020204030204" pitchFamily="34" charset="0"/>
                <a:ea typeface="Times New Roman" panose="02020603050405020304" pitchFamily="18" charset="0"/>
              </a:rPr>
              <a:t>When installing cladding boards, the adjacent units must be taken into account. </a:t>
            </a:r>
          </a:p>
          <a:p>
            <a:r>
              <a:rPr lang="en-GB" sz="2800">
                <a:solidFill>
                  <a:srgbClr val="272117"/>
                </a:solidFill>
                <a:latin typeface="Calibri" panose="020F0502020204030204" pitchFamily="34" charset="0"/>
                <a:ea typeface="Times New Roman" panose="02020603050405020304" pitchFamily="18" charset="0"/>
              </a:rPr>
              <a:t>The horizontal board rows of adjacent units must start at the same level. </a:t>
            </a:r>
          </a:p>
          <a:p>
            <a:r>
              <a:rPr lang="en-GB" sz="2800">
                <a:solidFill>
                  <a:srgbClr val="272117"/>
                </a:solidFill>
                <a:latin typeface="Calibri" panose="020F0502020204030204" pitchFamily="34" charset="0"/>
                <a:ea typeface="Times New Roman" panose="02020603050405020304" pitchFamily="18" charset="0"/>
              </a:rPr>
              <a:t>The seams of the cladding boards between units installed on top of each other must also be taken into consideration. </a:t>
            </a:r>
          </a:p>
          <a:p>
            <a:r>
              <a:rPr lang="en-GB" sz="2800">
                <a:solidFill>
                  <a:srgbClr val="272117"/>
                </a:solidFill>
                <a:latin typeface="Calibri" panose="020F0502020204030204" pitchFamily="34" charset="0"/>
                <a:ea typeface="Times New Roman" panose="02020603050405020304" pitchFamily="18" charset="0"/>
              </a:rPr>
              <a:t>In units with vertical cladding, the joints between units must be taken into account in order to ensure that the boards can be installed without having to saw them smaller. </a:t>
            </a:r>
          </a:p>
          <a:p>
            <a:endParaRPr lang="fi-FI" dirty="0"/>
          </a:p>
        </p:txBody>
      </p:sp>
      <p:sp>
        <p:nvSpPr>
          <p:cNvPr id="18" name="Dian numeron paikkamerkki 17">
            <a:extLst>
              <a:ext uri="{FF2B5EF4-FFF2-40B4-BE49-F238E27FC236}">
                <a16:creationId xmlns:a16="http://schemas.microsoft.com/office/drawing/2014/main" id="{F5859289-D07A-407E-BEA8-0136A172E2C0}"/>
              </a:ext>
            </a:extLst>
          </p:cNvPr>
          <p:cNvSpPr>
            <a:spLocks noGrp="1"/>
          </p:cNvSpPr>
          <p:nvPr>
            <p:ph type="sldNum" sz="quarter" idx="4"/>
          </p:nvPr>
        </p:nvSpPr>
        <p:spPr/>
        <p:txBody>
          <a:bodyPr/>
          <a:lstStyle/>
          <a:p>
            <a:fld id="{B338A197-4EA2-4D23-935D-0DB0ED09FF0F}" type="slidenum">
              <a:rPr lang="fi-FI" smtClean="0"/>
              <a:pPr/>
              <a:t>26</a:t>
            </a:fld>
            <a:endParaRPr lang="fi-FI"/>
          </a:p>
        </p:txBody>
      </p:sp>
      <p:sp>
        <p:nvSpPr>
          <p:cNvPr id="3" name="Alatunnisteen paikkamerkki 2">
            <a:extLst>
              <a:ext uri="{FF2B5EF4-FFF2-40B4-BE49-F238E27FC236}">
                <a16:creationId xmlns:a16="http://schemas.microsoft.com/office/drawing/2014/main" id="{11DCAFDE-340D-4711-4513-174AAFD0A045}"/>
              </a:ext>
            </a:extLst>
          </p:cNvPr>
          <p:cNvSpPr>
            <a:spLocks noGrp="1"/>
          </p:cNvSpPr>
          <p:nvPr>
            <p:ph type="ftr" sz="quarter" idx="3"/>
          </p:nvPr>
        </p:nvSpPr>
        <p:spPr/>
        <p:txBody>
          <a:bodyPr/>
          <a:lstStyle/>
          <a:p>
            <a:r>
              <a:rPr lang="en-GB"/>
              <a:t>Industrial prefabrication</a:t>
            </a:r>
          </a:p>
        </p:txBody>
      </p:sp>
    </p:spTree>
    <p:extLst>
      <p:ext uri="{BB962C8B-B14F-4D97-AF65-F5344CB8AC3E}">
        <p14:creationId xmlns:p14="http://schemas.microsoft.com/office/powerpoint/2010/main" val="90472372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68E2B6B-F918-01FA-183D-EE69176DCC8F}"/>
              </a:ext>
            </a:extLst>
          </p:cNvPr>
          <p:cNvSpPr>
            <a:spLocks noGrp="1"/>
          </p:cNvSpPr>
          <p:nvPr>
            <p:ph type="title"/>
          </p:nvPr>
        </p:nvSpPr>
        <p:spPr/>
        <p:txBody>
          <a:bodyPr/>
          <a:lstStyle/>
          <a:p>
            <a:r>
              <a:rPr lang="en-GB" sz="4400">
                <a:latin typeface="Calibri" panose="020F0502020204030204" pitchFamily="34" charset="0"/>
                <a:ea typeface="Calibri" panose="020F0502020204030204" pitchFamily="34" charset="0"/>
                <a:cs typeface="Times New Roman" panose="02020603050405020304" pitchFamily="18" charset="0"/>
              </a:rPr>
              <a:t>Vertical cladding</a:t>
            </a:r>
          </a:p>
        </p:txBody>
      </p:sp>
      <p:sp>
        <p:nvSpPr>
          <p:cNvPr id="18" name="Dian numeron paikkamerkki 17">
            <a:extLst>
              <a:ext uri="{FF2B5EF4-FFF2-40B4-BE49-F238E27FC236}">
                <a16:creationId xmlns:a16="http://schemas.microsoft.com/office/drawing/2014/main" id="{F5859289-D07A-407E-BEA8-0136A172E2C0}"/>
              </a:ext>
            </a:extLst>
          </p:cNvPr>
          <p:cNvSpPr>
            <a:spLocks noGrp="1"/>
          </p:cNvSpPr>
          <p:nvPr>
            <p:ph type="sldNum" sz="quarter" idx="4"/>
          </p:nvPr>
        </p:nvSpPr>
        <p:spPr/>
        <p:txBody>
          <a:bodyPr/>
          <a:lstStyle/>
          <a:p>
            <a:fld id="{B338A197-4EA2-4D23-935D-0DB0ED09FF0F}" type="slidenum">
              <a:rPr lang="fi-FI" smtClean="0"/>
              <a:pPr/>
              <a:t>27</a:t>
            </a:fld>
            <a:endParaRPr lang="fi-FI"/>
          </a:p>
        </p:txBody>
      </p:sp>
      <p:sp>
        <p:nvSpPr>
          <p:cNvPr id="5" name="Suorakulmio 4"/>
          <p:cNvSpPr/>
          <p:nvPr/>
        </p:nvSpPr>
        <p:spPr>
          <a:xfrm>
            <a:off x="9197340" y="3970020"/>
            <a:ext cx="388620" cy="3733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grpSp>
        <p:nvGrpSpPr>
          <p:cNvPr id="8" name="Ryhmä 7">
            <a:extLst>
              <a:ext uri="{FF2B5EF4-FFF2-40B4-BE49-F238E27FC236}">
                <a16:creationId xmlns:a16="http://schemas.microsoft.com/office/drawing/2014/main" id="{D731AFFD-4A14-2EBA-52EC-8FAFACA0F0A1}"/>
              </a:ext>
            </a:extLst>
          </p:cNvPr>
          <p:cNvGrpSpPr>
            <a:grpSpLocks noChangeAspect="1"/>
          </p:cNvGrpSpPr>
          <p:nvPr/>
        </p:nvGrpSpPr>
        <p:grpSpPr>
          <a:xfrm>
            <a:off x="1179638" y="1567542"/>
            <a:ext cx="10508778" cy="4795449"/>
            <a:chOff x="633498" y="1318260"/>
            <a:chExt cx="11054918" cy="5044668"/>
          </a:xfrm>
        </p:grpSpPr>
        <p:pic>
          <p:nvPicPr>
            <p:cNvPr id="6" name="Kuva 5"/>
            <p:cNvPicPr/>
            <p:nvPr/>
          </p:nvPicPr>
          <p:blipFill>
            <a:blip r:embed="rId2" cstate="print">
              <a:extLst>
                <a:ext uri="{28A0092B-C50C-407E-A947-70E740481C1C}">
                  <a14:useLocalDpi xmlns:a14="http://schemas.microsoft.com/office/drawing/2010/main" val="0"/>
                </a:ext>
              </a:extLst>
            </a:blip>
            <a:stretch>
              <a:fillRect/>
            </a:stretch>
          </p:blipFill>
          <p:spPr>
            <a:xfrm>
              <a:off x="633498" y="1319555"/>
              <a:ext cx="6315942" cy="5043373"/>
            </a:xfrm>
            <a:prstGeom prst="rect">
              <a:avLst/>
            </a:prstGeom>
          </p:spPr>
        </p:pic>
        <p:sp>
          <p:nvSpPr>
            <p:cNvPr id="7" name="Tekstiruutu 356"/>
            <p:cNvSpPr txBox="1"/>
            <p:nvPr/>
          </p:nvSpPr>
          <p:spPr>
            <a:xfrm>
              <a:off x="7517129" y="1318260"/>
              <a:ext cx="4171287" cy="3160599"/>
            </a:xfrm>
            <a:prstGeom prst="rect">
              <a:avLst/>
            </a:prstGeom>
            <a:solidFill>
              <a:schemeClr val="accent6">
                <a:lumMod val="20000"/>
                <a:lumOff val="80000"/>
              </a:schemeClr>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07000"/>
                </a:lnSpc>
                <a:spcAft>
                  <a:spcPts val="800"/>
                </a:spcAft>
              </a:pPr>
              <a:r>
                <a:rPr lang="en-GB" i="1" dirty="0">
                  <a:effectLst/>
                  <a:latin typeface="Calibri" panose="020F0502020204030204" pitchFamily="34" charset="0"/>
                  <a:ea typeface="Calibri" panose="020F0502020204030204" pitchFamily="34" charset="0"/>
                  <a:cs typeface="Times New Roman" panose="02020603050405020304" pitchFamily="18" charset="0"/>
                </a:rPr>
                <a:t>The illustration shows a vertical exterior cladding that requires double studding: </a:t>
              </a:r>
            </a:p>
            <a:p>
              <a:pPr>
                <a:lnSpc>
                  <a:spcPct val="107000"/>
                </a:lnSpc>
                <a:spcAft>
                  <a:spcPts val="800"/>
                </a:spcAft>
              </a:pPr>
              <a:r>
                <a:rPr lang="en-GB" i="1" dirty="0">
                  <a:effectLst/>
                  <a:latin typeface="Calibri" panose="020F0502020204030204" pitchFamily="34" charset="0"/>
                  <a:ea typeface="Calibri" panose="020F0502020204030204" pitchFamily="34" charset="0"/>
                  <a:cs typeface="Times New Roman" panose="02020603050405020304" pitchFamily="18" charset="0"/>
                </a:rPr>
                <a:t>the horizontal battens serve as fixing boards for the cladding boards and the vertical battens form the ventilation cavity. </a:t>
              </a:r>
            </a:p>
            <a:p>
              <a:pPr>
                <a:lnSpc>
                  <a:spcPct val="107000"/>
                </a:lnSpc>
                <a:spcAft>
                  <a:spcPts val="800"/>
                </a:spcAft>
              </a:pPr>
              <a:r>
                <a:rPr lang="en-GB" i="1" dirty="0">
                  <a:effectLst/>
                  <a:latin typeface="Calibri" panose="020F0502020204030204" pitchFamily="34" charset="0"/>
                  <a:ea typeface="Calibri" panose="020F0502020204030204" pitchFamily="34" charset="0"/>
                  <a:cs typeface="Times New Roman" panose="02020603050405020304" pitchFamily="18" charset="0"/>
                </a:rPr>
                <a:t>The bottom edge of the exterior cladding is typically lower than the bottom edge of the frame. </a:t>
              </a:r>
            </a:p>
          </p:txBody>
        </p:sp>
      </p:grpSp>
      <p:sp>
        <p:nvSpPr>
          <p:cNvPr id="3" name="Alatunnisteen paikkamerkki 2">
            <a:extLst>
              <a:ext uri="{FF2B5EF4-FFF2-40B4-BE49-F238E27FC236}">
                <a16:creationId xmlns:a16="http://schemas.microsoft.com/office/drawing/2014/main" id="{3FE34B59-3D88-D1EC-9C27-21C2FCC608C0}"/>
              </a:ext>
            </a:extLst>
          </p:cNvPr>
          <p:cNvSpPr>
            <a:spLocks noGrp="1"/>
          </p:cNvSpPr>
          <p:nvPr>
            <p:ph type="ftr" sz="quarter" idx="3"/>
          </p:nvPr>
        </p:nvSpPr>
        <p:spPr/>
        <p:txBody>
          <a:bodyPr/>
          <a:lstStyle/>
          <a:p>
            <a:r>
              <a:rPr lang="en-GB"/>
              <a:t>Industrial prefabrication</a:t>
            </a:r>
          </a:p>
        </p:txBody>
      </p:sp>
      <p:sp>
        <p:nvSpPr>
          <p:cNvPr id="9" name="Suorakulmio 6"/>
          <p:cNvSpPr/>
          <p:nvPr/>
        </p:nvSpPr>
        <p:spPr>
          <a:xfrm>
            <a:off x="4547878" y="4716607"/>
            <a:ext cx="1107163" cy="323165"/>
          </a:xfrm>
          <a:prstGeom prst="rect">
            <a:avLst/>
          </a:prstGeom>
        </p:spPr>
        <p:txBody>
          <a:bodyPr wrap="none">
            <a:spAutoFit/>
          </a:bodyPr>
          <a:lstStyle/>
          <a:p>
            <a:r>
              <a:rPr lang="en-GB" sz="1500" dirty="0">
                <a:solidFill>
                  <a:srgbClr val="272117"/>
                </a:solidFill>
                <a:latin typeface="Tahoma" panose="020B0604030504040204" pitchFamily="34" charset="0"/>
                <a:ea typeface="Tahoma" panose="020B0604030504040204" pitchFamily="34" charset="0"/>
                <a:cs typeface="Tahoma" panose="020B0604030504040204" pitchFamily="34" charset="0"/>
              </a:rPr>
              <a:t>Horizontal board</a:t>
            </a:r>
          </a:p>
        </p:txBody>
      </p:sp>
      <p:sp>
        <p:nvSpPr>
          <p:cNvPr id="10" name="Suorakulmio 6"/>
          <p:cNvSpPr/>
          <p:nvPr/>
        </p:nvSpPr>
        <p:spPr>
          <a:xfrm>
            <a:off x="4589844" y="5556863"/>
            <a:ext cx="1979631" cy="553998"/>
          </a:xfrm>
          <a:prstGeom prst="rect">
            <a:avLst/>
          </a:prstGeom>
        </p:spPr>
        <p:txBody>
          <a:bodyPr wrap="square">
            <a:spAutoFit/>
          </a:bodyPr>
          <a:lstStyle/>
          <a:p>
            <a:r>
              <a:rPr lang="en-GB" sz="1500">
                <a:solidFill>
                  <a:srgbClr val="272117"/>
                </a:solidFill>
                <a:latin typeface="Tahoma" panose="020B0604030504040204" pitchFamily="34" charset="0"/>
                <a:ea typeface="Tahoma" panose="020B0604030504040204" pitchFamily="34" charset="0"/>
                <a:cs typeface="Tahoma" panose="020B0604030504040204" pitchFamily="34" charset="0"/>
              </a:rPr>
              <a:t>Drip mould at the bottom edge of the cladding board</a:t>
            </a:r>
          </a:p>
        </p:txBody>
      </p:sp>
      <p:sp>
        <p:nvSpPr>
          <p:cNvPr id="11" name="Suorakulmio 6"/>
          <p:cNvSpPr/>
          <p:nvPr/>
        </p:nvSpPr>
        <p:spPr>
          <a:xfrm>
            <a:off x="3245049" y="1952950"/>
            <a:ext cx="1979631" cy="323165"/>
          </a:xfrm>
          <a:prstGeom prst="rect">
            <a:avLst/>
          </a:prstGeom>
        </p:spPr>
        <p:txBody>
          <a:bodyPr wrap="square">
            <a:spAutoFit/>
          </a:bodyPr>
          <a:lstStyle/>
          <a:p>
            <a:r>
              <a:rPr lang="en-GB" sz="1500">
                <a:solidFill>
                  <a:srgbClr val="272117"/>
                </a:solidFill>
                <a:latin typeface="Tahoma" panose="020B0604030504040204" pitchFamily="34" charset="0"/>
                <a:ea typeface="Tahoma" panose="020B0604030504040204" pitchFamily="34" charset="0"/>
                <a:cs typeface="Tahoma" panose="020B0604030504040204" pitchFamily="34" charset="0"/>
              </a:rPr>
              <a:t>Sawn board</a:t>
            </a:r>
          </a:p>
        </p:txBody>
      </p:sp>
      <p:sp>
        <p:nvSpPr>
          <p:cNvPr id="12" name="Suorakulmio 6"/>
          <p:cNvSpPr/>
          <p:nvPr/>
        </p:nvSpPr>
        <p:spPr>
          <a:xfrm>
            <a:off x="3514871" y="2195827"/>
            <a:ext cx="1979631" cy="323165"/>
          </a:xfrm>
          <a:prstGeom prst="rect">
            <a:avLst/>
          </a:prstGeom>
        </p:spPr>
        <p:txBody>
          <a:bodyPr wrap="square">
            <a:spAutoFit/>
          </a:bodyPr>
          <a:lstStyle/>
          <a:p>
            <a:r>
              <a:rPr lang="en-GB" sz="1500">
                <a:solidFill>
                  <a:srgbClr val="272117"/>
                </a:solidFill>
                <a:latin typeface="Tahoma" panose="020B0604030504040204" pitchFamily="34" charset="0"/>
                <a:ea typeface="Tahoma" panose="020B0604030504040204" pitchFamily="34" charset="0"/>
                <a:cs typeface="Tahoma" panose="020B0604030504040204" pitchFamily="34" charset="0"/>
              </a:rPr>
              <a:t>Sawn batten</a:t>
            </a:r>
          </a:p>
        </p:txBody>
      </p:sp>
      <p:sp>
        <p:nvSpPr>
          <p:cNvPr id="13" name="Suorakulmio 6"/>
          <p:cNvSpPr/>
          <p:nvPr/>
        </p:nvSpPr>
        <p:spPr>
          <a:xfrm>
            <a:off x="4111643" y="2464083"/>
            <a:ext cx="1979631" cy="323165"/>
          </a:xfrm>
          <a:prstGeom prst="rect">
            <a:avLst/>
          </a:prstGeom>
        </p:spPr>
        <p:txBody>
          <a:bodyPr wrap="square">
            <a:spAutoFit/>
          </a:bodyPr>
          <a:lstStyle/>
          <a:p>
            <a:r>
              <a:rPr lang="en-GB" sz="1500">
                <a:solidFill>
                  <a:srgbClr val="272117"/>
                </a:solidFill>
                <a:latin typeface="Tahoma" panose="020B0604030504040204" pitchFamily="34" charset="0"/>
                <a:ea typeface="Tahoma" panose="020B0604030504040204" pitchFamily="34" charset="0"/>
                <a:cs typeface="Tahoma" panose="020B0604030504040204" pitchFamily="34" charset="0"/>
              </a:rPr>
              <a:t>Top plate</a:t>
            </a:r>
          </a:p>
        </p:txBody>
      </p:sp>
      <p:sp>
        <p:nvSpPr>
          <p:cNvPr id="14" name="Suorakulmio 6"/>
          <p:cNvSpPr/>
          <p:nvPr/>
        </p:nvSpPr>
        <p:spPr>
          <a:xfrm>
            <a:off x="4181597" y="2786768"/>
            <a:ext cx="2156799" cy="1246495"/>
          </a:xfrm>
          <a:prstGeom prst="rect">
            <a:avLst/>
          </a:prstGeom>
        </p:spPr>
        <p:txBody>
          <a:bodyPr wrap="square">
            <a:spAutoFit/>
          </a:bodyPr>
          <a:lstStyle/>
          <a:p>
            <a:r>
              <a:rPr lang="en-GB" sz="1500" dirty="0">
                <a:solidFill>
                  <a:srgbClr val="272117"/>
                </a:solidFill>
                <a:latin typeface="Tahoma" panose="020B0604030504040204" pitchFamily="34" charset="0"/>
                <a:ea typeface="Tahoma" panose="020B0604030504040204" pitchFamily="34" charset="0"/>
                <a:cs typeface="Tahoma" panose="020B0604030504040204" pitchFamily="34" charset="0"/>
              </a:rPr>
              <a:t>Vertical </a:t>
            </a:r>
            <a:br>
              <a:rPr lang="en-GB" sz="1500" dirty="0">
                <a:solidFill>
                  <a:srgbClr val="272117"/>
                </a:solidFill>
                <a:latin typeface="Tahoma" panose="020B0604030504040204" pitchFamily="34" charset="0"/>
                <a:ea typeface="Tahoma" panose="020B0604030504040204" pitchFamily="34" charset="0"/>
                <a:cs typeface="Tahoma" panose="020B0604030504040204" pitchFamily="34" charset="0"/>
              </a:rPr>
            </a:br>
            <a:r>
              <a:rPr lang="en-GB" sz="1500" dirty="0">
                <a:solidFill>
                  <a:srgbClr val="272117"/>
                </a:solidFill>
                <a:latin typeface="Tahoma" panose="020B0604030504040204" pitchFamily="34" charset="0"/>
                <a:ea typeface="Tahoma" panose="020B0604030504040204" pitchFamily="34" charset="0"/>
                <a:cs typeface="Tahoma" panose="020B0604030504040204" pitchFamily="34" charset="0"/>
              </a:rPr>
              <a:t>board, </a:t>
            </a:r>
            <a:br>
              <a:rPr lang="en-GB" sz="1500" dirty="0">
                <a:solidFill>
                  <a:srgbClr val="272117"/>
                </a:solidFill>
                <a:latin typeface="Tahoma" panose="020B0604030504040204" pitchFamily="34" charset="0"/>
                <a:ea typeface="Tahoma" panose="020B0604030504040204" pitchFamily="34" charset="0"/>
                <a:cs typeface="Tahoma" panose="020B0604030504040204" pitchFamily="34" charset="0"/>
              </a:rPr>
            </a:br>
            <a:r>
              <a:rPr lang="en-GB" sz="1500" dirty="0">
                <a:solidFill>
                  <a:srgbClr val="272117"/>
                </a:solidFill>
                <a:latin typeface="Tahoma" panose="020B0604030504040204" pitchFamily="34" charset="0"/>
                <a:ea typeface="Tahoma" panose="020B0604030504040204" pitchFamily="34" charset="0"/>
                <a:cs typeface="Tahoma" panose="020B0604030504040204" pitchFamily="34" charset="0"/>
              </a:rPr>
              <a:t>ensures the circulation of air in the ventilation cavity</a:t>
            </a:r>
          </a:p>
        </p:txBody>
      </p:sp>
      <p:sp>
        <p:nvSpPr>
          <p:cNvPr id="15" name="Suorakulmio 6"/>
          <p:cNvSpPr/>
          <p:nvPr/>
        </p:nvSpPr>
        <p:spPr>
          <a:xfrm>
            <a:off x="4923206" y="2884211"/>
            <a:ext cx="1312905" cy="323165"/>
          </a:xfrm>
          <a:prstGeom prst="rect">
            <a:avLst/>
          </a:prstGeom>
        </p:spPr>
        <p:txBody>
          <a:bodyPr wrap="square">
            <a:spAutoFit/>
          </a:bodyPr>
          <a:lstStyle/>
          <a:p>
            <a:pPr algn="r"/>
            <a:r>
              <a:rPr lang="en-GB" sz="1500" dirty="0">
                <a:solidFill>
                  <a:srgbClr val="272117"/>
                </a:solidFill>
                <a:latin typeface="Tahoma" panose="020B0604030504040204" pitchFamily="34" charset="0"/>
                <a:ea typeface="Tahoma" panose="020B0604030504040204" pitchFamily="34" charset="0"/>
                <a:cs typeface="Tahoma" panose="020B0604030504040204" pitchFamily="34" charset="0"/>
              </a:rPr>
              <a:t>n.15mm</a:t>
            </a:r>
          </a:p>
        </p:txBody>
      </p:sp>
      <p:sp>
        <p:nvSpPr>
          <p:cNvPr id="16" name="Suorakulmio 6"/>
          <p:cNvSpPr/>
          <p:nvPr/>
        </p:nvSpPr>
        <p:spPr>
          <a:xfrm>
            <a:off x="4752064" y="4103789"/>
            <a:ext cx="1586332" cy="553998"/>
          </a:xfrm>
          <a:prstGeom prst="rect">
            <a:avLst/>
          </a:prstGeom>
        </p:spPr>
        <p:txBody>
          <a:bodyPr wrap="none">
            <a:spAutoFit/>
          </a:bodyPr>
          <a:lstStyle/>
          <a:p>
            <a:r>
              <a:rPr lang="en-GB" sz="1500" dirty="0">
                <a:solidFill>
                  <a:srgbClr val="272117"/>
                </a:solidFill>
                <a:latin typeface="Tahoma" panose="020B0604030504040204" pitchFamily="34" charset="0"/>
                <a:ea typeface="Tahoma" panose="020B0604030504040204" pitchFamily="34" charset="0"/>
                <a:cs typeface="Tahoma" panose="020B0604030504040204" pitchFamily="34" charset="0"/>
              </a:rPr>
              <a:t>Wind protection </a:t>
            </a:r>
            <a:br>
              <a:rPr lang="en-GB" sz="1500" dirty="0">
                <a:solidFill>
                  <a:srgbClr val="272117"/>
                </a:solidFill>
                <a:latin typeface="Tahoma" panose="020B0604030504040204" pitchFamily="34" charset="0"/>
                <a:ea typeface="Tahoma" panose="020B0604030504040204" pitchFamily="34" charset="0"/>
                <a:cs typeface="Tahoma" panose="020B0604030504040204" pitchFamily="34" charset="0"/>
              </a:rPr>
            </a:br>
            <a:r>
              <a:rPr lang="en-GB" sz="1500" dirty="0">
                <a:solidFill>
                  <a:srgbClr val="272117"/>
                </a:solidFill>
                <a:latin typeface="Tahoma" panose="020B0604030504040204" pitchFamily="34" charset="0"/>
                <a:ea typeface="Tahoma" panose="020B0604030504040204" pitchFamily="34" charset="0"/>
                <a:cs typeface="Tahoma" panose="020B0604030504040204" pitchFamily="34" charset="0"/>
              </a:rPr>
              <a:t>board</a:t>
            </a:r>
          </a:p>
        </p:txBody>
      </p:sp>
    </p:spTree>
    <p:extLst>
      <p:ext uri="{BB962C8B-B14F-4D97-AF65-F5344CB8AC3E}">
        <p14:creationId xmlns:p14="http://schemas.microsoft.com/office/powerpoint/2010/main" val="411788055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Kuva 8">
            <a:extLst>
              <a:ext uri="{FF2B5EF4-FFF2-40B4-BE49-F238E27FC236}">
                <a16:creationId xmlns:a16="http://schemas.microsoft.com/office/drawing/2014/main" id="{BF85342B-0E71-1CE7-CFEB-CECEDD1C3B2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00960" y="1569202"/>
            <a:ext cx="6082597" cy="4726944"/>
          </a:xfrm>
          <a:prstGeom prst="rect">
            <a:avLst/>
          </a:prstGeom>
        </p:spPr>
      </p:pic>
      <p:sp>
        <p:nvSpPr>
          <p:cNvPr id="2" name="Otsikko 1">
            <a:extLst>
              <a:ext uri="{FF2B5EF4-FFF2-40B4-BE49-F238E27FC236}">
                <a16:creationId xmlns:a16="http://schemas.microsoft.com/office/drawing/2014/main" id="{168E2B6B-F918-01FA-183D-EE69176DCC8F}"/>
              </a:ext>
            </a:extLst>
          </p:cNvPr>
          <p:cNvSpPr>
            <a:spLocks noGrp="1"/>
          </p:cNvSpPr>
          <p:nvPr>
            <p:ph type="title"/>
          </p:nvPr>
        </p:nvSpPr>
        <p:spPr/>
        <p:txBody>
          <a:bodyPr/>
          <a:lstStyle/>
          <a:p>
            <a:r>
              <a:rPr lang="en-GB">
                <a:latin typeface="Calibri" panose="020F0502020204030204" pitchFamily="34" charset="0"/>
                <a:ea typeface="Calibri" panose="020F0502020204030204" pitchFamily="34" charset="0"/>
                <a:cs typeface="Times New Roman" panose="02020603050405020304" pitchFamily="18" charset="0"/>
              </a:rPr>
              <a:t>Horizontal cladding</a:t>
            </a:r>
          </a:p>
        </p:txBody>
      </p:sp>
      <p:sp>
        <p:nvSpPr>
          <p:cNvPr id="18" name="Dian numeron paikkamerkki 17">
            <a:extLst>
              <a:ext uri="{FF2B5EF4-FFF2-40B4-BE49-F238E27FC236}">
                <a16:creationId xmlns:a16="http://schemas.microsoft.com/office/drawing/2014/main" id="{F5859289-D07A-407E-BEA8-0136A172E2C0}"/>
              </a:ext>
            </a:extLst>
          </p:cNvPr>
          <p:cNvSpPr>
            <a:spLocks noGrp="1"/>
          </p:cNvSpPr>
          <p:nvPr>
            <p:ph type="sldNum" sz="quarter" idx="4"/>
          </p:nvPr>
        </p:nvSpPr>
        <p:spPr/>
        <p:txBody>
          <a:bodyPr/>
          <a:lstStyle/>
          <a:p>
            <a:fld id="{B338A197-4EA2-4D23-935D-0DB0ED09FF0F}" type="slidenum">
              <a:rPr lang="fi-FI" smtClean="0"/>
              <a:pPr/>
              <a:t>28</a:t>
            </a:fld>
            <a:endParaRPr lang="fi-FI"/>
          </a:p>
        </p:txBody>
      </p:sp>
      <p:sp>
        <p:nvSpPr>
          <p:cNvPr id="5" name="Suorakulmio 4"/>
          <p:cNvSpPr/>
          <p:nvPr/>
        </p:nvSpPr>
        <p:spPr>
          <a:xfrm>
            <a:off x="9197340" y="3970020"/>
            <a:ext cx="388620" cy="3733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7" name="Tekstiruutu 356"/>
          <p:cNvSpPr txBox="1"/>
          <p:nvPr/>
        </p:nvSpPr>
        <p:spPr>
          <a:xfrm>
            <a:off x="7723201" y="1567541"/>
            <a:ext cx="3965215" cy="4317619"/>
          </a:xfrm>
          <a:prstGeom prst="rect">
            <a:avLst/>
          </a:prstGeom>
          <a:solidFill>
            <a:schemeClr val="accent6">
              <a:lumMod val="20000"/>
              <a:lumOff val="80000"/>
            </a:schemeClr>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07000"/>
              </a:lnSpc>
              <a:spcAft>
                <a:spcPts val="800"/>
              </a:spcAft>
            </a:pPr>
            <a:r>
              <a:rPr lang="en-GB" i="1" dirty="0">
                <a:effectLst/>
                <a:latin typeface="Calibri" panose="020F0502020204030204" pitchFamily="34" charset="0"/>
                <a:ea typeface="Calibri" panose="020F0502020204030204" pitchFamily="34" charset="0"/>
                <a:cs typeface="Times New Roman" panose="02020603050405020304" pitchFamily="18" charset="0"/>
              </a:rPr>
              <a:t>The illustration shows a horizontal exterior cladding. </a:t>
            </a:r>
          </a:p>
          <a:p>
            <a:pPr>
              <a:lnSpc>
                <a:spcPct val="107000"/>
              </a:lnSpc>
              <a:spcAft>
                <a:spcPts val="800"/>
              </a:spcAft>
            </a:pPr>
            <a:r>
              <a:rPr lang="en-GB" i="1" dirty="0">
                <a:effectLst/>
                <a:latin typeface="Calibri" panose="020F0502020204030204" pitchFamily="34" charset="0"/>
                <a:ea typeface="Calibri" panose="020F0502020204030204" pitchFamily="34" charset="0"/>
                <a:cs typeface="Times New Roman" panose="02020603050405020304" pitchFamily="18" charset="0"/>
              </a:rPr>
              <a:t>The vertical studs serve both as fixing boards for the exterior cladding boards and as a ventilation cavity. </a:t>
            </a:r>
          </a:p>
          <a:p>
            <a:pPr>
              <a:lnSpc>
                <a:spcPct val="107000"/>
              </a:lnSpc>
              <a:spcAft>
                <a:spcPts val="800"/>
              </a:spcAft>
            </a:pPr>
            <a:r>
              <a:rPr lang="en-GB" i="1" dirty="0">
                <a:effectLst/>
                <a:latin typeface="Calibri" panose="020F0502020204030204" pitchFamily="34" charset="0"/>
                <a:ea typeface="Calibri" panose="020F0502020204030204" pitchFamily="34" charset="0"/>
                <a:cs typeface="Times New Roman" panose="02020603050405020304" pitchFamily="18" charset="0"/>
              </a:rPr>
              <a:t>The bottom edge of the exterior cladding is typically lower than the bottom edge of the frame. </a:t>
            </a:r>
          </a:p>
          <a:p>
            <a:pPr>
              <a:lnSpc>
                <a:spcPct val="107000"/>
              </a:lnSpc>
              <a:spcAft>
                <a:spcPts val="800"/>
              </a:spcAft>
            </a:pPr>
            <a:r>
              <a:rPr lang="en-GB" i="1" dirty="0">
                <a:effectLst/>
                <a:latin typeface="Calibri" panose="020F0502020204030204" pitchFamily="34" charset="0"/>
                <a:ea typeface="Calibri" panose="020F0502020204030204" pitchFamily="34" charset="0"/>
                <a:cs typeface="Times New Roman" panose="02020603050405020304" pitchFamily="18" charset="0"/>
              </a:rPr>
              <a:t>The bottom boards of the exterior cladding are installed at the construction site to prevent the grooves and tongues from breaking during transportation. </a:t>
            </a:r>
          </a:p>
        </p:txBody>
      </p:sp>
      <p:sp>
        <p:nvSpPr>
          <p:cNvPr id="3" name="Alatunnisteen paikkamerkki 2">
            <a:extLst>
              <a:ext uri="{FF2B5EF4-FFF2-40B4-BE49-F238E27FC236}">
                <a16:creationId xmlns:a16="http://schemas.microsoft.com/office/drawing/2014/main" id="{49ECA6F6-F308-494E-6990-52698151DAED}"/>
              </a:ext>
            </a:extLst>
          </p:cNvPr>
          <p:cNvSpPr>
            <a:spLocks noGrp="1"/>
          </p:cNvSpPr>
          <p:nvPr>
            <p:ph type="ftr" sz="quarter" idx="3"/>
          </p:nvPr>
        </p:nvSpPr>
        <p:spPr/>
        <p:txBody>
          <a:bodyPr/>
          <a:lstStyle/>
          <a:p>
            <a:r>
              <a:rPr lang="en-GB"/>
              <a:t>Industrial prefabrication</a:t>
            </a:r>
          </a:p>
        </p:txBody>
      </p:sp>
      <p:sp>
        <p:nvSpPr>
          <p:cNvPr id="10" name="Suorakulmio 6"/>
          <p:cNvSpPr/>
          <p:nvPr/>
        </p:nvSpPr>
        <p:spPr>
          <a:xfrm>
            <a:off x="4618899" y="3813034"/>
            <a:ext cx="2020810" cy="307777"/>
          </a:xfrm>
          <a:prstGeom prst="rect">
            <a:avLst/>
          </a:prstGeom>
        </p:spPr>
        <p:txBody>
          <a:bodyPr wrap="none">
            <a:spAutoFit/>
          </a:bodyPr>
          <a:lstStyle/>
          <a:p>
            <a:r>
              <a:rPr lang="en-GB" sz="1400" dirty="0">
                <a:solidFill>
                  <a:srgbClr val="272117"/>
                </a:solidFill>
                <a:latin typeface="Tahoma" panose="020B0604030504040204" pitchFamily="34" charset="0"/>
                <a:ea typeface="Tahoma" panose="020B0604030504040204" pitchFamily="34" charset="0"/>
                <a:cs typeface="Tahoma" panose="020B0604030504040204" pitchFamily="34" charset="0"/>
              </a:rPr>
              <a:t>Exterior cladding board</a:t>
            </a:r>
          </a:p>
        </p:txBody>
      </p:sp>
      <p:sp>
        <p:nvSpPr>
          <p:cNvPr id="11" name="Suorakulmio 6"/>
          <p:cNvSpPr/>
          <p:nvPr/>
        </p:nvSpPr>
        <p:spPr>
          <a:xfrm>
            <a:off x="4475238" y="3091016"/>
            <a:ext cx="1199174" cy="323165"/>
          </a:xfrm>
          <a:prstGeom prst="rect">
            <a:avLst/>
          </a:prstGeom>
        </p:spPr>
        <p:txBody>
          <a:bodyPr wrap="none">
            <a:spAutoFit/>
          </a:bodyPr>
          <a:lstStyle/>
          <a:p>
            <a:r>
              <a:rPr lang="en-GB" sz="1500">
                <a:solidFill>
                  <a:srgbClr val="272117"/>
                </a:solidFill>
                <a:latin typeface="Tahoma" panose="020B0604030504040204" pitchFamily="34" charset="0"/>
                <a:ea typeface="Tahoma" panose="020B0604030504040204" pitchFamily="34" charset="0"/>
                <a:cs typeface="Tahoma" panose="020B0604030504040204" pitchFamily="34" charset="0"/>
              </a:rPr>
              <a:t>Wind protection board</a:t>
            </a:r>
          </a:p>
        </p:txBody>
      </p:sp>
      <p:sp>
        <p:nvSpPr>
          <p:cNvPr id="12" name="Suorakulmio 6"/>
          <p:cNvSpPr/>
          <p:nvPr/>
        </p:nvSpPr>
        <p:spPr>
          <a:xfrm>
            <a:off x="3774291" y="1996540"/>
            <a:ext cx="1979631" cy="323165"/>
          </a:xfrm>
          <a:prstGeom prst="rect">
            <a:avLst/>
          </a:prstGeom>
        </p:spPr>
        <p:txBody>
          <a:bodyPr wrap="square">
            <a:spAutoFit/>
          </a:bodyPr>
          <a:lstStyle/>
          <a:p>
            <a:r>
              <a:rPr lang="en-GB" sz="1500">
                <a:solidFill>
                  <a:srgbClr val="272117"/>
                </a:solidFill>
                <a:latin typeface="Tahoma" panose="020B0604030504040204" pitchFamily="34" charset="0"/>
                <a:ea typeface="Tahoma" panose="020B0604030504040204" pitchFamily="34" charset="0"/>
                <a:cs typeface="Tahoma" panose="020B0604030504040204" pitchFamily="34" charset="0"/>
              </a:rPr>
              <a:t>Top plate</a:t>
            </a:r>
          </a:p>
        </p:txBody>
      </p:sp>
      <p:sp>
        <p:nvSpPr>
          <p:cNvPr id="13" name="Suorakulmio 6"/>
          <p:cNvSpPr/>
          <p:nvPr/>
        </p:nvSpPr>
        <p:spPr>
          <a:xfrm>
            <a:off x="3953074" y="2364089"/>
            <a:ext cx="2669385" cy="307777"/>
          </a:xfrm>
          <a:prstGeom prst="rect">
            <a:avLst/>
          </a:prstGeom>
        </p:spPr>
        <p:txBody>
          <a:bodyPr wrap="none">
            <a:spAutoFit/>
          </a:bodyPr>
          <a:lstStyle/>
          <a:p>
            <a:r>
              <a:rPr lang="en-GB" sz="1400" dirty="0">
                <a:solidFill>
                  <a:srgbClr val="272117"/>
                </a:solidFill>
                <a:latin typeface="Tahoma" panose="020B0604030504040204" pitchFamily="34" charset="0"/>
                <a:ea typeface="Tahoma" panose="020B0604030504040204" pitchFamily="34" charset="0"/>
                <a:cs typeface="Tahoma" panose="020B0604030504040204" pitchFamily="34" charset="0"/>
              </a:rPr>
              <a:t>Fixing board / ventilation cavity</a:t>
            </a:r>
          </a:p>
        </p:txBody>
      </p:sp>
    </p:spTree>
    <p:extLst>
      <p:ext uri="{BB962C8B-B14F-4D97-AF65-F5344CB8AC3E}">
        <p14:creationId xmlns:p14="http://schemas.microsoft.com/office/powerpoint/2010/main" val="297209369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tsikko 3">
            <a:extLst>
              <a:ext uri="{FF2B5EF4-FFF2-40B4-BE49-F238E27FC236}">
                <a16:creationId xmlns:a16="http://schemas.microsoft.com/office/drawing/2014/main" id="{42E32C75-EAA0-42BE-DF18-7B76FDF3F497}"/>
              </a:ext>
            </a:extLst>
          </p:cNvPr>
          <p:cNvSpPr>
            <a:spLocks noGrp="1"/>
          </p:cNvSpPr>
          <p:nvPr>
            <p:ph type="title"/>
          </p:nvPr>
        </p:nvSpPr>
        <p:spPr/>
        <p:txBody>
          <a:bodyPr/>
          <a:lstStyle/>
          <a:p>
            <a:r>
              <a:rPr lang="en-GB" sz="4400">
                <a:latin typeface="Calibri" panose="020F0502020204030204" pitchFamily="34" charset="0"/>
                <a:ea typeface="Calibri" panose="020F0502020204030204" pitchFamily="34" charset="0"/>
                <a:cs typeface="Times New Roman" panose="02020603050405020304" pitchFamily="18" charset="0"/>
              </a:rPr>
              <a:t>Long-term durability of wood cladding</a:t>
            </a:r>
          </a:p>
        </p:txBody>
      </p:sp>
      <p:sp>
        <p:nvSpPr>
          <p:cNvPr id="6" name="Sisällön paikkamerkki 5">
            <a:extLst>
              <a:ext uri="{FF2B5EF4-FFF2-40B4-BE49-F238E27FC236}">
                <a16:creationId xmlns:a16="http://schemas.microsoft.com/office/drawing/2014/main" id="{08969784-441F-F837-D950-AA8650F93275}"/>
              </a:ext>
            </a:extLst>
          </p:cNvPr>
          <p:cNvSpPr>
            <a:spLocks noGrp="1"/>
          </p:cNvSpPr>
          <p:nvPr>
            <p:ph idx="1"/>
          </p:nvPr>
        </p:nvSpPr>
        <p:spPr/>
        <p:txBody>
          <a:bodyPr>
            <a:normAutofit fontScale="77500" lnSpcReduction="20000"/>
          </a:bodyPr>
          <a:lstStyle/>
          <a:p>
            <a:pPr marL="226695">
              <a:lnSpc>
                <a:spcPct val="107000"/>
              </a:lnSpc>
              <a:spcBef>
                <a:spcPts val="600"/>
              </a:spcBef>
              <a:spcAft>
                <a:spcPts val="600"/>
              </a:spcAft>
            </a:pPr>
            <a:r>
              <a:rPr lang="en-GB" sz="3000">
                <a:solidFill>
                  <a:srgbClr val="272117"/>
                </a:solidFill>
                <a:ea typeface="Times New Roman" panose="02020603050405020304" pitchFamily="18" charset="0"/>
                <a:cs typeface="Calibri" panose="020F0502020204030204" pitchFamily="34" charset="0"/>
              </a:rPr>
              <a:t>Exterior wood cladding can have a considerable service life and a maintenance paint interval of 10 to 15 years when following the relevant instructions. </a:t>
            </a:r>
          </a:p>
          <a:p>
            <a:pPr marL="226695">
              <a:lnSpc>
                <a:spcPct val="107000"/>
              </a:lnSpc>
              <a:spcBef>
                <a:spcPts val="600"/>
              </a:spcBef>
              <a:spcAft>
                <a:spcPts val="600"/>
              </a:spcAft>
            </a:pPr>
            <a:r>
              <a:rPr lang="en-GB" sz="3000">
                <a:solidFill>
                  <a:srgbClr val="272117"/>
                </a:solidFill>
                <a:ea typeface="Times New Roman" panose="02020603050405020304" pitchFamily="18" charset="0"/>
                <a:cs typeface="Calibri" panose="020F0502020204030204" pitchFamily="34" charset="0"/>
              </a:rPr>
              <a:t>Key aspects that contribute to the long-term durability of exterior wood cladding:</a:t>
            </a:r>
          </a:p>
          <a:p>
            <a:pPr marL="683895" lvl="1">
              <a:lnSpc>
                <a:spcPct val="107000"/>
              </a:lnSpc>
              <a:spcBef>
                <a:spcPts val="600"/>
              </a:spcBef>
              <a:spcAft>
                <a:spcPts val="600"/>
              </a:spcAft>
            </a:pPr>
            <a:r>
              <a:rPr lang="en-GB" sz="2800"/>
              <a:t>the cladding board is thick enough, at least 23 mm,</a:t>
            </a:r>
          </a:p>
          <a:p>
            <a:pPr marL="683895" lvl="1">
              <a:lnSpc>
                <a:spcPct val="107000"/>
              </a:lnSpc>
              <a:spcBef>
                <a:spcPts val="600"/>
              </a:spcBef>
              <a:spcAft>
                <a:spcPts val="600"/>
              </a:spcAft>
            </a:pPr>
            <a:r>
              <a:rPr lang="en-GB" sz="2800"/>
              <a:t>the quality of the wood is as good as possible (preferably spruce or pine heartwood),</a:t>
            </a:r>
          </a:p>
          <a:p>
            <a:pPr marL="683895" lvl="1">
              <a:lnSpc>
                <a:spcPct val="107000"/>
              </a:lnSpc>
              <a:spcBef>
                <a:spcPts val="600"/>
              </a:spcBef>
              <a:spcAft>
                <a:spcPts val="600"/>
              </a:spcAft>
            </a:pPr>
            <a:r>
              <a:rPr lang="en-GB" sz="2800"/>
              <a:t>the cladding board is sufficiently dry when installed and surface treated (moisture content &lt; 18 %), and</a:t>
            </a:r>
          </a:p>
          <a:p>
            <a:pPr marL="683895" lvl="1">
              <a:lnSpc>
                <a:spcPct val="107000"/>
              </a:lnSpc>
              <a:spcBef>
                <a:spcPts val="600"/>
              </a:spcBef>
              <a:spcAft>
                <a:spcPts val="600"/>
              </a:spcAft>
            </a:pPr>
            <a:r>
              <a:rPr lang="en-GB" sz="2800"/>
              <a:t>joints and unprotected board ends that are susceptible to weather are avoided as far as possible.</a:t>
            </a:r>
          </a:p>
          <a:p>
            <a:endParaRPr lang="fi-FI" dirty="0"/>
          </a:p>
        </p:txBody>
      </p:sp>
      <p:sp>
        <p:nvSpPr>
          <p:cNvPr id="18" name="Dian numeron paikkamerkki 17">
            <a:extLst>
              <a:ext uri="{FF2B5EF4-FFF2-40B4-BE49-F238E27FC236}">
                <a16:creationId xmlns:a16="http://schemas.microsoft.com/office/drawing/2014/main" id="{F5859289-D07A-407E-BEA8-0136A172E2C0}"/>
              </a:ext>
            </a:extLst>
          </p:cNvPr>
          <p:cNvSpPr>
            <a:spLocks noGrp="1"/>
          </p:cNvSpPr>
          <p:nvPr>
            <p:ph type="sldNum" sz="quarter" idx="4"/>
          </p:nvPr>
        </p:nvSpPr>
        <p:spPr/>
        <p:txBody>
          <a:bodyPr/>
          <a:lstStyle/>
          <a:p>
            <a:fld id="{B338A197-4EA2-4D23-935D-0DB0ED09FF0F}" type="slidenum">
              <a:rPr lang="fi-FI" smtClean="0"/>
              <a:pPr/>
              <a:t>29</a:t>
            </a:fld>
            <a:endParaRPr lang="fi-FI"/>
          </a:p>
        </p:txBody>
      </p:sp>
      <p:sp>
        <p:nvSpPr>
          <p:cNvPr id="2" name="Alatunnisteen paikkamerkki 1">
            <a:extLst>
              <a:ext uri="{FF2B5EF4-FFF2-40B4-BE49-F238E27FC236}">
                <a16:creationId xmlns:a16="http://schemas.microsoft.com/office/drawing/2014/main" id="{40D34EA0-3FDE-292B-D562-B1DACDC7B356}"/>
              </a:ext>
            </a:extLst>
          </p:cNvPr>
          <p:cNvSpPr>
            <a:spLocks noGrp="1"/>
          </p:cNvSpPr>
          <p:nvPr>
            <p:ph type="ftr" sz="quarter" idx="3"/>
          </p:nvPr>
        </p:nvSpPr>
        <p:spPr/>
        <p:txBody>
          <a:bodyPr/>
          <a:lstStyle/>
          <a:p>
            <a:r>
              <a:rPr lang="en-GB"/>
              <a:t>Industrial prefabrication</a:t>
            </a:r>
          </a:p>
        </p:txBody>
      </p:sp>
    </p:spTree>
    <p:extLst>
      <p:ext uri="{BB962C8B-B14F-4D97-AF65-F5344CB8AC3E}">
        <p14:creationId xmlns:p14="http://schemas.microsoft.com/office/powerpoint/2010/main" val="40127143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pic>
        <p:nvPicPr>
          <p:cNvPr id="263" name="Google Shape;263;p27"/>
          <p:cNvPicPr preferRelativeResize="0"/>
          <p:nvPr/>
        </p:nvPicPr>
        <p:blipFill rotWithShape="1">
          <a:blip r:embed="rId3">
            <a:alphaModFix/>
          </a:blip>
          <a:srcRect/>
          <a:stretch/>
        </p:blipFill>
        <p:spPr>
          <a:xfrm>
            <a:off x="325290" y="327216"/>
            <a:ext cx="11541420" cy="5717029"/>
          </a:xfrm>
          <a:prstGeom prst="rect">
            <a:avLst/>
          </a:prstGeom>
          <a:noFill/>
          <a:ln>
            <a:noFill/>
          </a:ln>
        </p:spPr>
      </p:pic>
      <p:sp>
        <p:nvSpPr>
          <p:cNvPr id="264" name="Google Shape;264;p27"/>
          <p:cNvSpPr txBox="1">
            <a:spLocks noGrp="1"/>
          </p:cNvSpPr>
          <p:nvPr>
            <p:ph type="ctrTitle"/>
          </p:nvPr>
        </p:nvSpPr>
        <p:spPr>
          <a:xfrm>
            <a:off x="1524000" y="1527477"/>
            <a:ext cx="9144000" cy="23876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rgbClr val="F2F2F2"/>
              </a:buClr>
              <a:buSzPts val="6000"/>
              <a:buFont typeface="Calibri"/>
              <a:buNone/>
            </a:pPr>
            <a:r>
              <a:rPr lang="en-GB" dirty="0"/>
              <a:t>Prefabrication of units</a:t>
            </a:r>
          </a:p>
        </p:txBody>
      </p:sp>
      <p:sp>
        <p:nvSpPr>
          <p:cNvPr id="265" name="Google Shape;265;p27"/>
          <p:cNvSpPr txBox="1">
            <a:spLocks noGrp="1"/>
          </p:cNvSpPr>
          <p:nvPr>
            <p:ph type="subTitle" idx="1"/>
          </p:nvPr>
        </p:nvSpPr>
        <p:spPr>
          <a:xfrm>
            <a:off x="1524000" y="4007152"/>
            <a:ext cx="9144000" cy="1655762"/>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rgbClr val="F2F2F2"/>
              </a:buClr>
              <a:buSzPts val="2400"/>
              <a:buNone/>
            </a:pPr>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01B2E6F3-D3BC-870F-71A7-89B0F1ABB3DE}"/>
              </a:ext>
            </a:extLst>
          </p:cNvPr>
          <p:cNvSpPr>
            <a:spLocks noGrp="1"/>
          </p:cNvSpPr>
          <p:nvPr>
            <p:ph type="title"/>
          </p:nvPr>
        </p:nvSpPr>
        <p:spPr/>
        <p:txBody>
          <a:bodyPr/>
          <a:lstStyle/>
          <a:p>
            <a:r>
              <a:rPr lang="en-GB" sz="4400">
                <a:latin typeface="Calibri" panose="020F0502020204030204" pitchFamily="34" charset="0"/>
                <a:ea typeface="Calibri" panose="020F0502020204030204" pitchFamily="34" charset="0"/>
                <a:cs typeface="Times New Roman" panose="02020603050405020304" pitchFamily="18" charset="0"/>
              </a:rPr>
              <a:t>Corner boards</a:t>
            </a:r>
          </a:p>
        </p:txBody>
      </p:sp>
      <p:sp>
        <p:nvSpPr>
          <p:cNvPr id="6" name="Sisällön paikkamerkki 5">
            <a:extLst>
              <a:ext uri="{FF2B5EF4-FFF2-40B4-BE49-F238E27FC236}">
                <a16:creationId xmlns:a16="http://schemas.microsoft.com/office/drawing/2014/main" id="{C080C08E-00F8-549A-2A40-3F86737D808E}"/>
              </a:ext>
            </a:extLst>
          </p:cNvPr>
          <p:cNvSpPr>
            <a:spLocks noGrp="1"/>
          </p:cNvSpPr>
          <p:nvPr>
            <p:ph idx="1"/>
          </p:nvPr>
        </p:nvSpPr>
        <p:spPr/>
        <p:txBody>
          <a:bodyPr/>
          <a:lstStyle/>
          <a:p>
            <a:pPr marL="226695">
              <a:lnSpc>
                <a:spcPct val="107000"/>
              </a:lnSpc>
              <a:spcBef>
                <a:spcPts val="1800"/>
              </a:spcBef>
              <a:spcAft>
                <a:spcPts val="600"/>
              </a:spcAft>
            </a:pPr>
            <a:r>
              <a:rPr lang="en-GB" sz="2800">
                <a:solidFill>
                  <a:srgbClr val="272117"/>
                </a:solidFill>
                <a:latin typeface="Calibri" panose="020F0502020204030204" pitchFamily="34" charset="0"/>
                <a:ea typeface="Times New Roman" panose="02020603050405020304" pitchFamily="18" charset="0"/>
                <a:cs typeface="Calibri" panose="020F0502020204030204" pitchFamily="34" charset="0"/>
              </a:rPr>
              <a:t>Corner boards can be installed at the corners of the building. </a:t>
            </a:r>
          </a:p>
          <a:p>
            <a:pPr marL="226695">
              <a:lnSpc>
                <a:spcPct val="107000"/>
              </a:lnSpc>
              <a:spcBef>
                <a:spcPts val="1800"/>
              </a:spcBef>
              <a:spcAft>
                <a:spcPts val="600"/>
              </a:spcAft>
            </a:pPr>
            <a:r>
              <a:rPr lang="en-GB" sz="2800">
                <a:solidFill>
                  <a:srgbClr val="272117"/>
                </a:solidFill>
                <a:latin typeface="Calibri" panose="020F0502020204030204" pitchFamily="34" charset="0"/>
                <a:ea typeface="Times New Roman" panose="02020603050405020304" pitchFamily="18" charset="0"/>
                <a:cs typeface="Calibri" panose="020F0502020204030204" pitchFamily="34" charset="0"/>
              </a:rPr>
              <a:t>Corner boards are fixed vertically on both faces of the corner. </a:t>
            </a:r>
          </a:p>
          <a:p>
            <a:pPr marL="226695">
              <a:lnSpc>
                <a:spcPct val="107000"/>
              </a:lnSpc>
              <a:spcBef>
                <a:spcPts val="1800"/>
              </a:spcBef>
              <a:spcAft>
                <a:spcPts val="600"/>
              </a:spcAft>
            </a:pPr>
            <a:r>
              <a:rPr lang="en-GB" sz="2800">
                <a:solidFill>
                  <a:srgbClr val="272117"/>
                </a:solidFill>
                <a:latin typeface="Calibri" panose="020F0502020204030204" pitchFamily="34" charset="0"/>
                <a:ea typeface="Times New Roman" panose="02020603050405020304" pitchFamily="18" charset="0"/>
                <a:cs typeface="Calibri" panose="020F0502020204030204" pitchFamily="34" charset="0"/>
              </a:rPr>
              <a:t>The corner boards cover the ends of the cladding boards, hiding any uneven ends. </a:t>
            </a:r>
          </a:p>
          <a:p>
            <a:pPr marL="226695">
              <a:lnSpc>
                <a:spcPct val="107000"/>
              </a:lnSpc>
              <a:spcBef>
                <a:spcPts val="1800"/>
              </a:spcBef>
              <a:spcAft>
                <a:spcPts val="600"/>
              </a:spcAft>
            </a:pPr>
            <a:r>
              <a:rPr lang="en-GB" sz="2800">
                <a:solidFill>
                  <a:srgbClr val="272117"/>
                </a:solidFill>
                <a:latin typeface="Calibri" panose="020F0502020204030204" pitchFamily="34" charset="0"/>
                <a:ea typeface="Times New Roman" panose="02020603050405020304" pitchFamily="18" charset="0"/>
                <a:cs typeface="Calibri" panose="020F0502020204030204" pitchFamily="34" charset="0"/>
              </a:rPr>
              <a:t>The corner boards also protect the ends of the cladding boards from the weather. </a:t>
            </a:r>
          </a:p>
        </p:txBody>
      </p:sp>
      <p:sp>
        <p:nvSpPr>
          <p:cNvPr id="18" name="Dian numeron paikkamerkki 17">
            <a:extLst>
              <a:ext uri="{FF2B5EF4-FFF2-40B4-BE49-F238E27FC236}">
                <a16:creationId xmlns:a16="http://schemas.microsoft.com/office/drawing/2014/main" id="{F5859289-D07A-407E-BEA8-0136A172E2C0}"/>
              </a:ext>
            </a:extLst>
          </p:cNvPr>
          <p:cNvSpPr>
            <a:spLocks noGrp="1"/>
          </p:cNvSpPr>
          <p:nvPr>
            <p:ph type="sldNum" sz="quarter" idx="4"/>
          </p:nvPr>
        </p:nvSpPr>
        <p:spPr/>
        <p:txBody>
          <a:bodyPr/>
          <a:lstStyle/>
          <a:p>
            <a:fld id="{B338A197-4EA2-4D23-935D-0DB0ED09FF0F}" type="slidenum">
              <a:rPr lang="fi-FI" smtClean="0"/>
              <a:pPr/>
              <a:t>30</a:t>
            </a:fld>
            <a:endParaRPr lang="fi-FI"/>
          </a:p>
        </p:txBody>
      </p:sp>
      <p:sp>
        <p:nvSpPr>
          <p:cNvPr id="5" name="Suorakulmio 4"/>
          <p:cNvSpPr/>
          <p:nvPr/>
        </p:nvSpPr>
        <p:spPr>
          <a:xfrm>
            <a:off x="9197340" y="3970020"/>
            <a:ext cx="388620" cy="3733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3" name="Alatunnisteen paikkamerkki 2">
            <a:extLst>
              <a:ext uri="{FF2B5EF4-FFF2-40B4-BE49-F238E27FC236}">
                <a16:creationId xmlns:a16="http://schemas.microsoft.com/office/drawing/2014/main" id="{03685864-065C-1FD6-FE9C-E6FA7E7F0E6F}"/>
              </a:ext>
            </a:extLst>
          </p:cNvPr>
          <p:cNvSpPr>
            <a:spLocks noGrp="1"/>
          </p:cNvSpPr>
          <p:nvPr>
            <p:ph type="ftr" sz="quarter" idx="3"/>
          </p:nvPr>
        </p:nvSpPr>
        <p:spPr/>
        <p:txBody>
          <a:bodyPr/>
          <a:lstStyle/>
          <a:p>
            <a:r>
              <a:rPr lang="en-GB"/>
              <a:t>Industrial prefabrication</a:t>
            </a:r>
          </a:p>
        </p:txBody>
      </p:sp>
    </p:spTree>
    <p:extLst>
      <p:ext uri="{BB962C8B-B14F-4D97-AF65-F5344CB8AC3E}">
        <p14:creationId xmlns:p14="http://schemas.microsoft.com/office/powerpoint/2010/main" val="81131408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7ABA3B2A-C6F6-4A8E-9AA5-B8A41DA7D1B9}"/>
              </a:ext>
            </a:extLst>
          </p:cNvPr>
          <p:cNvSpPr>
            <a:spLocks noGrp="1"/>
          </p:cNvSpPr>
          <p:nvPr>
            <p:ph type="title"/>
          </p:nvPr>
        </p:nvSpPr>
        <p:spPr/>
        <p:txBody>
          <a:bodyPr/>
          <a:lstStyle/>
          <a:p>
            <a:r>
              <a:rPr lang="en-GB"/>
              <a:t>Penetrations</a:t>
            </a:r>
          </a:p>
        </p:txBody>
      </p:sp>
    </p:spTree>
    <p:extLst>
      <p:ext uri="{BB962C8B-B14F-4D97-AF65-F5344CB8AC3E}">
        <p14:creationId xmlns:p14="http://schemas.microsoft.com/office/powerpoint/2010/main" val="411991818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tsikko 3">
            <a:extLst>
              <a:ext uri="{FF2B5EF4-FFF2-40B4-BE49-F238E27FC236}">
                <a16:creationId xmlns:a16="http://schemas.microsoft.com/office/drawing/2014/main" id="{6104F9FC-C60A-5122-242B-6CCF839A2ABE}"/>
              </a:ext>
            </a:extLst>
          </p:cNvPr>
          <p:cNvSpPr>
            <a:spLocks noGrp="1"/>
          </p:cNvSpPr>
          <p:nvPr>
            <p:ph type="title"/>
          </p:nvPr>
        </p:nvSpPr>
        <p:spPr/>
        <p:txBody>
          <a:bodyPr/>
          <a:lstStyle/>
          <a:p>
            <a:r>
              <a:rPr lang="en-GB" sz="4400">
                <a:latin typeface="Calibri" panose="020F0502020204030204" pitchFamily="34" charset="0"/>
                <a:ea typeface="Calibri" panose="020F0502020204030204" pitchFamily="34" charset="0"/>
                <a:cs typeface="Times New Roman" panose="02020603050405020304" pitchFamily="18" charset="0"/>
              </a:rPr>
              <a:t>Heating, plumbing, and air-conditioning (HPAC) installations</a:t>
            </a:r>
          </a:p>
        </p:txBody>
      </p:sp>
      <p:sp>
        <p:nvSpPr>
          <p:cNvPr id="8" name="Sisällön paikkamerkki 7">
            <a:extLst>
              <a:ext uri="{FF2B5EF4-FFF2-40B4-BE49-F238E27FC236}">
                <a16:creationId xmlns:a16="http://schemas.microsoft.com/office/drawing/2014/main" id="{F1436765-128D-3932-06EA-197DCEFD52ED}"/>
              </a:ext>
            </a:extLst>
          </p:cNvPr>
          <p:cNvSpPr>
            <a:spLocks noGrp="1"/>
          </p:cNvSpPr>
          <p:nvPr>
            <p:ph idx="1"/>
          </p:nvPr>
        </p:nvSpPr>
        <p:spPr>
          <a:xfrm>
            <a:off x="838200" y="1825625"/>
            <a:ext cx="6387623" cy="4351338"/>
          </a:xfrm>
        </p:spPr>
        <p:txBody>
          <a:bodyPr>
            <a:normAutofit fontScale="85000" lnSpcReduction="20000"/>
          </a:bodyPr>
          <a:lstStyle/>
          <a:p>
            <a:pPr marL="226695">
              <a:lnSpc>
                <a:spcPct val="107000"/>
              </a:lnSpc>
              <a:spcAft>
                <a:spcPts val="300"/>
              </a:spcAft>
            </a:pPr>
            <a:r>
              <a:rPr lang="en-GB" sz="2800">
                <a:solidFill>
                  <a:srgbClr val="272117"/>
                </a:solidFill>
                <a:latin typeface="Calibri" panose="020F0502020204030204" pitchFamily="34" charset="0"/>
                <a:ea typeface="Times New Roman" panose="02020603050405020304" pitchFamily="18" charset="0"/>
                <a:cs typeface="Calibri" panose="020F0502020204030204" pitchFamily="34" charset="0"/>
              </a:rPr>
              <a:t>The prefabrication factory makes the openings and penetrations for HPAC installations in accordance with the drawings.</a:t>
            </a:r>
          </a:p>
          <a:p>
            <a:pPr marL="226695">
              <a:lnSpc>
                <a:spcPct val="107000"/>
              </a:lnSpc>
              <a:spcAft>
                <a:spcPts val="300"/>
              </a:spcAft>
            </a:pPr>
            <a:r>
              <a:rPr lang="en-GB" sz="2800">
                <a:solidFill>
                  <a:srgbClr val="272117"/>
                </a:solidFill>
                <a:latin typeface="Calibri" panose="020F0502020204030204" pitchFamily="34" charset="0"/>
                <a:ea typeface="Times New Roman" panose="02020603050405020304" pitchFamily="18" charset="0"/>
                <a:cs typeface="Calibri" panose="020F0502020204030204" pitchFamily="34" charset="0"/>
              </a:rPr>
              <a:t>The actual HPAC installations are carried out by HPAC installation professionals.</a:t>
            </a:r>
          </a:p>
          <a:p>
            <a:pPr marL="226695">
              <a:lnSpc>
                <a:spcPct val="107000"/>
              </a:lnSpc>
              <a:spcAft>
                <a:spcPts val="300"/>
              </a:spcAft>
            </a:pPr>
            <a:r>
              <a:rPr lang="en-GB" sz="2800">
                <a:solidFill>
                  <a:srgbClr val="272117"/>
                </a:solidFill>
                <a:latin typeface="Calibri" panose="020F0502020204030204" pitchFamily="34" charset="0"/>
                <a:ea typeface="Times New Roman" panose="02020603050405020304" pitchFamily="18" charset="0"/>
                <a:cs typeface="Calibri" panose="020F0502020204030204" pitchFamily="34" charset="0"/>
              </a:rPr>
              <a:t>After HPAC installations, the penetrations and other openings are sealed in accordance with the designs. </a:t>
            </a:r>
          </a:p>
          <a:p>
            <a:pPr marL="226695">
              <a:lnSpc>
                <a:spcPct val="107000"/>
              </a:lnSpc>
              <a:spcAft>
                <a:spcPts val="300"/>
              </a:spcAft>
            </a:pPr>
            <a:r>
              <a:rPr lang="en-GB" sz="2800">
                <a:solidFill>
                  <a:srgbClr val="272117"/>
                </a:solidFill>
                <a:latin typeface="Calibri" panose="020F0502020204030204" pitchFamily="34" charset="0"/>
                <a:ea typeface="Times New Roman" panose="02020603050405020304" pitchFamily="18" charset="0"/>
                <a:cs typeface="Calibri" panose="020F0502020204030204" pitchFamily="34" charset="0"/>
              </a:rPr>
              <a:t>Particular attention to sealing must be paid in the exterior walls, the base floor and the attic floor, and in fire-separating structures.</a:t>
            </a:r>
          </a:p>
          <a:p>
            <a:endParaRPr lang="fi-FI" dirty="0"/>
          </a:p>
        </p:txBody>
      </p:sp>
      <p:sp>
        <p:nvSpPr>
          <p:cNvPr id="18" name="Dian numeron paikkamerkki 17">
            <a:extLst>
              <a:ext uri="{FF2B5EF4-FFF2-40B4-BE49-F238E27FC236}">
                <a16:creationId xmlns:a16="http://schemas.microsoft.com/office/drawing/2014/main" id="{F5859289-D07A-407E-BEA8-0136A172E2C0}"/>
              </a:ext>
            </a:extLst>
          </p:cNvPr>
          <p:cNvSpPr>
            <a:spLocks noGrp="1"/>
          </p:cNvSpPr>
          <p:nvPr>
            <p:ph type="sldNum" sz="quarter" idx="4"/>
          </p:nvPr>
        </p:nvSpPr>
        <p:spPr/>
        <p:txBody>
          <a:bodyPr/>
          <a:lstStyle/>
          <a:p>
            <a:fld id="{B338A197-4EA2-4D23-935D-0DB0ED09FF0F}" type="slidenum">
              <a:rPr lang="fi-FI" smtClean="0"/>
              <a:pPr/>
              <a:t>32</a:t>
            </a:fld>
            <a:endParaRPr lang="fi-FI"/>
          </a:p>
        </p:txBody>
      </p:sp>
      <p:sp>
        <p:nvSpPr>
          <p:cNvPr id="5" name="Suorakulmio 4"/>
          <p:cNvSpPr/>
          <p:nvPr/>
        </p:nvSpPr>
        <p:spPr>
          <a:xfrm>
            <a:off x="9197340" y="3970020"/>
            <a:ext cx="388620" cy="3733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6" name="Kuva 5"/>
          <p:cNvPicPr/>
          <p:nvPr/>
        </p:nvPicPr>
        <p:blipFill>
          <a:blip r:embed="rId2"/>
          <a:stretch>
            <a:fillRect/>
          </a:stretch>
        </p:blipFill>
        <p:spPr>
          <a:xfrm>
            <a:off x="7315200" y="1578048"/>
            <a:ext cx="4373217" cy="3245954"/>
          </a:xfrm>
          <a:prstGeom prst="rect">
            <a:avLst/>
          </a:prstGeom>
        </p:spPr>
      </p:pic>
      <p:sp>
        <p:nvSpPr>
          <p:cNvPr id="7" name="Suorakulmio 6"/>
          <p:cNvSpPr/>
          <p:nvPr/>
        </p:nvSpPr>
        <p:spPr>
          <a:xfrm>
            <a:off x="7315200" y="4979477"/>
            <a:ext cx="4175887" cy="646331"/>
          </a:xfrm>
          <a:prstGeom prst="rect">
            <a:avLst/>
          </a:prstGeom>
        </p:spPr>
        <p:txBody>
          <a:bodyPr wrap="none">
            <a:spAutoFit/>
          </a:bodyPr>
          <a:lstStyle/>
          <a:p>
            <a:r>
              <a:rPr lang="en-GB" dirty="0">
                <a:solidFill>
                  <a:srgbClr val="272117"/>
                </a:solidFill>
                <a:latin typeface="Calibri" panose="020F0502020204030204" pitchFamily="34" charset="0"/>
                <a:ea typeface="Times New Roman" panose="02020603050405020304" pitchFamily="18" charset="0"/>
              </a:rPr>
              <a:t>Heating, plumbing, air conditioning, and </a:t>
            </a:r>
            <a:br>
              <a:rPr lang="en-GB" dirty="0">
                <a:solidFill>
                  <a:srgbClr val="272117"/>
                </a:solidFill>
                <a:latin typeface="Calibri" panose="020F0502020204030204" pitchFamily="34" charset="0"/>
                <a:ea typeface="Times New Roman" panose="02020603050405020304" pitchFamily="18" charset="0"/>
              </a:rPr>
            </a:br>
            <a:r>
              <a:rPr lang="en-GB" dirty="0">
                <a:solidFill>
                  <a:srgbClr val="272117"/>
                </a:solidFill>
                <a:latin typeface="Calibri" panose="020F0502020204030204" pitchFamily="34" charset="0"/>
                <a:ea typeface="Times New Roman" panose="02020603050405020304" pitchFamily="18" charset="0"/>
              </a:rPr>
              <a:t>electrical installations, photos: </a:t>
            </a:r>
            <a:r>
              <a:rPr lang="en-GB" dirty="0" err="1">
                <a:solidFill>
                  <a:srgbClr val="272117"/>
                </a:solidFill>
                <a:latin typeface="Calibri" panose="020F0502020204030204" pitchFamily="34" charset="0"/>
                <a:ea typeface="Times New Roman" panose="02020603050405020304" pitchFamily="18" charset="0"/>
              </a:rPr>
              <a:t>Puuinfo</a:t>
            </a:r>
            <a:r>
              <a:rPr lang="en-GB" dirty="0">
                <a:solidFill>
                  <a:srgbClr val="272117"/>
                </a:solidFill>
                <a:latin typeface="Calibri" panose="020F0502020204030204" pitchFamily="34" charset="0"/>
                <a:ea typeface="Times New Roman" panose="02020603050405020304" pitchFamily="18" charset="0"/>
              </a:rPr>
              <a:t> Oy </a:t>
            </a:r>
          </a:p>
        </p:txBody>
      </p:sp>
      <p:sp>
        <p:nvSpPr>
          <p:cNvPr id="2" name="Alatunnisteen paikkamerkki 1">
            <a:extLst>
              <a:ext uri="{FF2B5EF4-FFF2-40B4-BE49-F238E27FC236}">
                <a16:creationId xmlns:a16="http://schemas.microsoft.com/office/drawing/2014/main" id="{5257921E-4D4A-6ED9-50C3-6DA2927A1B57}"/>
              </a:ext>
            </a:extLst>
          </p:cNvPr>
          <p:cNvSpPr>
            <a:spLocks noGrp="1"/>
          </p:cNvSpPr>
          <p:nvPr>
            <p:ph type="ftr" sz="quarter" idx="3"/>
          </p:nvPr>
        </p:nvSpPr>
        <p:spPr/>
        <p:txBody>
          <a:bodyPr/>
          <a:lstStyle/>
          <a:p>
            <a:r>
              <a:rPr lang="en-GB"/>
              <a:t>Industrial prefabrication</a:t>
            </a:r>
          </a:p>
        </p:txBody>
      </p:sp>
    </p:spTree>
    <p:extLst>
      <p:ext uri="{BB962C8B-B14F-4D97-AF65-F5344CB8AC3E}">
        <p14:creationId xmlns:p14="http://schemas.microsoft.com/office/powerpoint/2010/main" val="91533482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tsikko 3">
            <a:extLst>
              <a:ext uri="{FF2B5EF4-FFF2-40B4-BE49-F238E27FC236}">
                <a16:creationId xmlns:a16="http://schemas.microsoft.com/office/drawing/2014/main" id="{BAC9CEBC-D420-6016-AC43-E569E2D57D9C}"/>
              </a:ext>
            </a:extLst>
          </p:cNvPr>
          <p:cNvSpPr>
            <a:spLocks noGrp="1"/>
          </p:cNvSpPr>
          <p:nvPr>
            <p:ph type="title"/>
          </p:nvPr>
        </p:nvSpPr>
        <p:spPr/>
        <p:txBody>
          <a:bodyPr/>
          <a:lstStyle/>
          <a:p>
            <a:r>
              <a:rPr lang="en-GB" sz="4400">
                <a:latin typeface="Calibri" panose="020F0502020204030204" pitchFamily="34" charset="0"/>
                <a:ea typeface="Calibri" panose="020F0502020204030204" pitchFamily="34" charset="0"/>
                <a:cs typeface="Times New Roman" panose="02020603050405020304" pitchFamily="18" charset="0"/>
              </a:rPr>
              <a:t>Electrical installations</a:t>
            </a:r>
          </a:p>
        </p:txBody>
      </p:sp>
      <p:sp>
        <p:nvSpPr>
          <p:cNvPr id="6" name="Sisällön paikkamerkki 5">
            <a:extLst>
              <a:ext uri="{FF2B5EF4-FFF2-40B4-BE49-F238E27FC236}">
                <a16:creationId xmlns:a16="http://schemas.microsoft.com/office/drawing/2014/main" id="{64DEB644-CDBE-335E-01B7-CE4C1079D098}"/>
              </a:ext>
            </a:extLst>
          </p:cNvPr>
          <p:cNvSpPr>
            <a:spLocks noGrp="1"/>
          </p:cNvSpPr>
          <p:nvPr>
            <p:ph idx="1"/>
          </p:nvPr>
        </p:nvSpPr>
        <p:spPr/>
        <p:txBody>
          <a:bodyPr>
            <a:normAutofit/>
          </a:bodyPr>
          <a:lstStyle/>
          <a:p>
            <a:pPr marL="226695">
              <a:lnSpc>
                <a:spcPct val="107000"/>
              </a:lnSpc>
              <a:spcAft>
                <a:spcPts val="300"/>
              </a:spcAft>
            </a:pPr>
            <a:r>
              <a:rPr lang="en-GB" sz="2800">
                <a:solidFill>
                  <a:srgbClr val="272117"/>
                </a:solidFill>
                <a:latin typeface="Calibri" panose="020F0502020204030204" pitchFamily="34" charset="0"/>
                <a:ea typeface="Times New Roman" panose="02020603050405020304" pitchFamily="18" charset="0"/>
                <a:cs typeface="Calibri" panose="020F0502020204030204" pitchFamily="34" charset="0"/>
              </a:rPr>
              <a:t>The prefabrication factory makes the holes and penetrations for electrical installations in accordance with the designs.</a:t>
            </a:r>
          </a:p>
          <a:p>
            <a:pPr marL="226695">
              <a:lnSpc>
                <a:spcPct val="107000"/>
              </a:lnSpc>
              <a:spcAft>
                <a:spcPts val="300"/>
              </a:spcAft>
            </a:pPr>
            <a:r>
              <a:rPr lang="en-GB" sz="2800">
                <a:solidFill>
                  <a:srgbClr val="272117"/>
                </a:solidFill>
                <a:latin typeface="Calibri" panose="020F0502020204030204" pitchFamily="34" charset="0"/>
                <a:ea typeface="Times New Roman" panose="02020603050405020304" pitchFamily="18" charset="0"/>
                <a:cs typeface="Calibri" panose="020F0502020204030204" pitchFamily="34" charset="0"/>
              </a:rPr>
              <a:t>The actual electrical installations are carried out by electrical installation professionals.</a:t>
            </a:r>
          </a:p>
          <a:p>
            <a:pPr marL="226695">
              <a:lnSpc>
                <a:spcPct val="107000"/>
              </a:lnSpc>
              <a:spcAft>
                <a:spcPts val="300"/>
              </a:spcAft>
            </a:pPr>
            <a:r>
              <a:rPr lang="en-GB" sz="2800">
                <a:solidFill>
                  <a:srgbClr val="272117"/>
                </a:solidFill>
                <a:latin typeface="Calibri" panose="020F0502020204030204" pitchFamily="34" charset="0"/>
                <a:ea typeface="Times New Roman" panose="02020603050405020304" pitchFamily="18" charset="0"/>
                <a:cs typeface="Calibri" panose="020F0502020204030204" pitchFamily="34" charset="0"/>
              </a:rPr>
              <a:t>The wirings must be designed so that the holes made to the fire protection boards and acoustic sheathing can be minimised. </a:t>
            </a:r>
          </a:p>
          <a:p>
            <a:pPr marL="226695">
              <a:lnSpc>
                <a:spcPct val="107000"/>
              </a:lnSpc>
              <a:spcAft>
                <a:spcPts val="300"/>
              </a:spcAft>
            </a:pPr>
            <a:r>
              <a:rPr lang="en-GB" sz="2800">
                <a:solidFill>
                  <a:srgbClr val="272117"/>
                </a:solidFill>
                <a:latin typeface="Calibri" panose="020F0502020204030204" pitchFamily="34" charset="0"/>
                <a:ea typeface="Times New Roman" panose="02020603050405020304" pitchFamily="18" charset="0"/>
                <a:cs typeface="Calibri" panose="020F0502020204030204" pitchFamily="34" charset="0"/>
              </a:rPr>
              <a:t>The holes for the switch boxes and wirings in sound-insulated building elements must be acoustically sealed. </a:t>
            </a:r>
          </a:p>
          <a:p>
            <a:endParaRPr lang="fi-FI" dirty="0"/>
          </a:p>
        </p:txBody>
      </p:sp>
      <p:sp>
        <p:nvSpPr>
          <p:cNvPr id="18" name="Dian numeron paikkamerkki 17">
            <a:extLst>
              <a:ext uri="{FF2B5EF4-FFF2-40B4-BE49-F238E27FC236}">
                <a16:creationId xmlns:a16="http://schemas.microsoft.com/office/drawing/2014/main" id="{F5859289-D07A-407E-BEA8-0136A172E2C0}"/>
              </a:ext>
            </a:extLst>
          </p:cNvPr>
          <p:cNvSpPr>
            <a:spLocks noGrp="1"/>
          </p:cNvSpPr>
          <p:nvPr>
            <p:ph type="sldNum" sz="quarter" idx="4"/>
          </p:nvPr>
        </p:nvSpPr>
        <p:spPr/>
        <p:txBody>
          <a:bodyPr/>
          <a:lstStyle/>
          <a:p>
            <a:fld id="{B338A197-4EA2-4D23-935D-0DB0ED09FF0F}" type="slidenum">
              <a:rPr lang="fi-FI" smtClean="0"/>
              <a:pPr/>
              <a:t>33</a:t>
            </a:fld>
            <a:endParaRPr lang="fi-FI"/>
          </a:p>
        </p:txBody>
      </p:sp>
      <p:sp>
        <p:nvSpPr>
          <p:cNvPr id="5" name="Suorakulmio 4"/>
          <p:cNvSpPr/>
          <p:nvPr/>
        </p:nvSpPr>
        <p:spPr>
          <a:xfrm>
            <a:off x="9197340" y="3970020"/>
            <a:ext cx="388620" cy="3733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 name="Suorakulmio 1"/>
          <p:cNvSpPr/>
          <p:nvPr/>
        </p:nvSpPr>
        <p:spPr>
          <a:xfrm>
            <a:off x="359664" y="1578048"/>
            <a:ext cx="6955536" cy="774827"/>
          </a:xfrm>
          <a:prstGeom prst="rect">
            <a:avLst/>
          </a:prstGeom>
        </p:spPr>
        <p:txBody>
          <a:bodyPr wrap="square">
            <a:spAutoFit/>
          </a:bodyPr>
          <a:lstStyle/>
          <a:p>
            <a:pPr marL="226695">
              <a:lnSpc>
                <a:spcPct val="107000"/>
              </a:lnSpc>
              <a:spcAft>
                <a:spcPts val="300"/>
              </a:spcAft>
            </a:pPr>
            <a:endParaRPr lang="fi-FI" sz="2000" dirty="0">
              <a:solidFill>
                <a:srgbClr val="272117"/>
              </a:solidFill>
              <a:latin typeface="Calibri" panose="020F0502020204030204" pitchFamily="34" charset="0"/>
              <a:ea typeface="Times New Roman" panose="02020603050405020304" pitchFamily="18" charset="0"/>
              <a:cs typeface="Calibri" panose="020F0502020204030204" pitchFamily="34" charset="0"/>
            </a:endParaRPr>
          </a:p>
          <a:p>
            <a:pPr marL="226695">
              <a:lnSpc>
                <a:spcPct val="107000"/>
              </a:lnSpc>
              <a:spcAft>
                <a:spcPts val="300"/>
              </a:spcAft>
            </a:pPr>
            <a:endParaRPr lang="fi-FI" sz="2000" dirty="0">
              <a:latin typeface="Calibri" panose="020F0502020204030204" pitchFamily="34" charset="0"/>
              <a:ea typeface="Calibri" panose="020F0502020204030204" pitchFamily="34" charset="0"/>
              <a:cs typeface="Times New Roman" panose="02020603050405020304" pitchFamily="18" charset="0"/>
            </a:endParaRPr>
          </a:p>
        </p:txBody>
      </p:sp>
      <p:sp>
        <p:nvSpPr>
          <p:cNvPr id="3" name="Alatunnisteen paikkamerkki 2">
            <a:extLst>
              <a:ext uri="{FF2B5EF4-FFF2-40B4-BE49-F238E27FC236}">
                <a16:creationId xmlns:a16="http://schemas.microsoft.com/office/drawing/2014/main" id="{E129D44C-93C7-6629-975D-D7640B04D46A}"/>
              </a:ext>
            </a:extLst>
          </p:cNvPr>
          <p:cNvSpPr>
            <a:spLocks noGrp="1"/>
          </p:cNvSpPr>
          <p:nvPr>
            <p:ph type="ftr" sz="quarter" idx="3"/>
          </p:nvPr>
        </p:nvSpPr>
        <p:spPr/>
        <p:txBody>
          <a:bodyPr/>
          <a:lstStyle/>
          <a:p>
            <a:r>
              <a:rPr lang="en-GB"/>
              <a:t>Industrial prefabrication</a:t>
            </a:r>
          </a:p>
        </p:txBody>
      </p:sp>
    </p:spTree>
    <p:extLst>
      <p:ext uri="{BB962C8B-B14F-4D97-AF65-F5344CB8AC3E}">
        <p14:creationId xmlns:p14="http://schemas.microsoft.com/office/powerpoint/2010/main" val="238419705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tsikko 3">
            <a:extLst>
              <a:ext uri="{FF2B5EF4-FFF2-40B4-BE49-F238E27FC236}">
                <a16:creationId xmlns:a16="http://schemas.microsoft.com/office/drawing/2014/main" id="{29F5F28A-856C-18D2-DF6E-9F386EB17C39}"/>
              </a:ext>
            </a:extLst>
          </p:cNvPr>
          <p:cNvSpPr>
            <a:spLocks noGrp="1"/>
          </p:cNvSpPr>
          <p:nvPr>
            <p:ph type="title"/>
          </p:nvPr>
        </p:nvSpPr>
        <p:spPr/>
        <p:txBody>
          <a:bodyPr/>
          <a:lstStyle/>
          <a:p>
            <a:r>
              <a:rPr lang="en-GB" sz="4400">
                <a:latin typeface="Calibri" panose="020F0502020204030204" pitchFamily="34" charset="0"/>
                <a:ea typeface="Calibri" panose="020F0502020204030204" pitchFamily="34" charset="0"/>
                <a:cs typeface="Times New Roman" panose="02020603050405020304" pitchFamily="18" charset="0"/>
              </a:rPr>
              <a:t>Fireproofing and firestops</a:t>
            </a:r>
          </a:p>
        </p:txBody>
      </p:sp>
      <p:sp>
        <p:nvSpPr>
          <p:cNvPr id="6" name="Sisällön paikkamerkki 5">
            <a:extLst>
              <a:ext uri="{FF2B5EF4-FFF2-40B4-BE49-F238E27FC236}">
                <a16:creationId xmlns:a16="http://schemas.microsoft.com/office/drawing/2014/main" id="{D472969D-8A26-6DE0-DCBC-895C7FA9EB6E}"/>
              </a:ext>
            </a:extLst>
          </p:cNvPr>
          <p:cNvSpPr>
            <a:spLocks noGrp="1"/>
          </p:cNvSpPr>
          <p:nvPr>
            <p:ph idx="1"/>
          </p:nvPr>
        </p:nvSpPr>
        <p:spPr>
          <a:xfrm>
            <a:off x="838200" y="1860450"/>
            <a:ext cx="7175899" cy="4520173"/>
          </a:xfrm>
        </p:spPr>
        <p:txBody>
          <a:bodyPr>
            <a:normAutofit fontScale="55000" lnSpcReduction="20000"/>
          </a:bodyPr>
          <a:lstStyle/>
          <a:p>
            <a:pPr marL="226695">
              <a:lnSpc>
                <a:spcPct val="107000"/>
              </a:lnSpc>
              <a:spcAft>
                <a:spcPts val="300"/>
              </a:spcAft>
            </a:pPr>
            <a:r>
              <a:rPr lang="en-GB" sz="3200">
                <a:solidFill>
                  <a:srgbClr val="272117"/>
                </a:solidFill>
                <a:latin typeface="Calibri" panose="020F0502020204030204" pitchFamily="34" charset="0"/>
                <a:ea typeface="Times New Roman" panose="02020603050405020304" pitchFamily="18" charset="0"/>
                <a:cs typeface="Calibri" panose="020F0502020204030204" pitchFamily="34" charset="0"/>
              </a:rPr>
              <a:t>If the fire class of the surface material must be B-s1,d0, it can be fireproofed with fire retardant paint, for example.</a:t>
            </a:r>
          </a:p>
          <a:p>
            <a:pPr marL="226695">
              <a:lnSpc>
                <a:spcPct val="107000"/>
              </a:lnSpc>
              <a:spcAft>
                <a:spcPts val="300"/>
              </a:spcAft>
            </a:pPr>
            <a:r>
              <a:rPr lang="en-GB" sz="3200">
                <a:solidFill>
                  <a:srgbClr val="272117"/>
                </a:solidFill>
                <a:latin typeface="Calibri" panose="020F0502020204030204" pitchFamily="34" charset="0"/>
                <a:ea typeface="Times New Roman" panose="02020603050405020304" pitchFamily="18" charset="0"/>
                <a:cs typeface="Calibri" panose="020F0502020204030204" pitchFamily="34" charset="0"/>
              </a:rPr>
              <a:t>The penetrations in fire-separating structures must be sealed with firestop mortar, firestop collars, or modular firestop solutions.</a:t>
            </a:r>
          </a:p>
          <a:p>
            <a:pPr marL="226695">
              <a:lnSpc>
                <a:spcPct val="107000"/>
              </a:lnSpc>
              <a:spcAft>
                <a:spcPts val="300"/>
              </a:spcAft>
            </a:pPr>
            <a:r>
              <a:rPr lang="en-GB" sz="3200">
                <a:solidFill>
                  <a:srgbClr val="272117"/>
                </a:solidFill>
                <a:latin typeface="Calibri" panose="020F0502020204030204" pitchFamily="34" charset="0"/>
                <a:ea typeface="Times New Roman" panose="02020603050405020304" pitchFamily="18" charset="0"/>
                <a:cs typeface="Calibri" panose="020F0502020204030204" pitchFamily="34" charset="0"/>
              </a:rPr>
              <a:t>Fire protection boards are used to protect load-bearing and fire-separating structures.</a:t>
            </a:r>
          </a:p>
          <a:p>
            <a:pPr marL="226695">
              <a:lnSpc>
                <a:spcPct val="107000"/>
              </a:lnSpc>
              <a:spcAft>
                <a:spcPts val="300"/>
              </a:spcAft>
            </a:pPr>
            <a:r>
              <a:rPr lang="en-GB" sz="3200">
                <a:solidFill>
                  <a:srgbClr val="272117"/>
                </a:solidFill>
                <a:latin typeface="Calibri" panose="020F0502020204030204" pitchFamily="34" charset="0"/>
                <a:ea typeface="Times New Roman" panose="02020603050405020304" pitchFamily="18" charset="0"/>
                <a:cs typeface="Calibri" panose="020F0502020204030204" pitchFamily="34" charset="0"/>
              </a:rPr>
              <a:t>Fire protection insulation boards are used for thermal insulation in wooden structures in situations where not only thermal insulation but also fire resistance is required from the insulation board.</a:t>
            </a:r>
          </a:p>
          <a:p>
            <a:pPr marL="226695">
              <a:lnSpc>
                <a:spcPct val="107000"/>
              </a:lnSpc>
              <a:spcAft>
                <a:spcPts val="300"/>
              </a:spcAft>
            </a:pPr>
            <a:r>
              <a:rPr lang="en-GB" sz="3200">
                <a:solidFill>
                  <a:srgbClr val="272117"/>
                </a:solidFill>
                <a:latin typeface="Calibri" panose="020F0502020204030204" pitchFamily="34" charset="0"/>
                <a:ea typeface="Times New Roman" panose="02020603050405020304" pitchFamily="18" charset="0"/>
                <a:cs typeface="Calibri" panose="020F0502020204030204" pitchFamily="34" charset="0"/>
              </a:rPr>
              <a:t>Firestop profiles are used in the ventilation cavities behind the exterior cladding of wooden blocks of flats.</a:t>
            </a:r>
          </a:p>
          <a:p>
            <a:pPr marL="226695">
              <a:lnSpc>
                <a:spcPct val="107000"/>
              </a:lnSpc>
              <a:spcAft>
                <a:spcPts val="300"/>
              </a:spcAft>
            </a:pPr>
            <a:r>
              <a:rPr lang="en-GB" sz="3200">
                <a:solidFill>
                  <a:srgbClr val="272117"/>
                </a:solidFill>
                <a:latin typeface="Calibri" panose="020F0502020204030204" pitchFamily="34" charset="0"/>
                <a:ea typeface="Times New Roman" panose="02020603050405020304" pitchFamily="18" charset="0"/>
                <a:cs typeface="Calibri" panose="020F0502020204030204" pitchFamily="34" charset="0"/>
              </a:rPr>
              <a:t>Fire doors are required for walls passing through fire compartments.</a:t>
            </a:r>
          </a:p>
          <a:p>
            <a:endParaRPr lang="fi-FI" dirty="0"/>
          </a:p>
        </p:txBody>
      </p:sp>
      <p:sp>
        <p:nvSpPr>
          <p:cNvPr id="18" name="Dian numeron paikkamerkki 17">
            <a:extLst>
              <a:ext uri="{FF2B5EF4-FFF2-40B4-BE49-F238E27FC236}">
                <a16:creationId xmlns:a16="http://schemas.microsoft.com/office/drawing/2014/main" id="{F5859289-D07A-407E-BEA8-0136A172E2C0}"/>
              </a:ext>
            </a:extLst>
          </p:cNvPr>
          <p:cNvSpPr>
            <a:spLocks noGrp="1"/>
          </p:cNvSpPr>
          <p:nvPr>
            <p:ph type="sldNum" sz="quarter" idx="4"/>
          </p:nvPr>
        </p:nvSpPr>
        <p:spPr/>
        <p:txBody>
          <a:bodyPr/>
          <a:lstStyle/>
          <a:p>
            <a:fld id="{B338A197-4EA2-4D23-935D-0DB0ED09FF0F}" type="slidenum">
              <a:rPr lang="fi-FI" smtClean="0"/>
              <a:pPr/>
              <a:t>34</a:t>
            </a:fld>
            <a:endParaRPr lang="fi-FI"/>
          </a:p>
        </p:txBody>
      </p:sp>
      <p:sp>
        <p:nvSpPr>
          <p:cNvPr id="5" name="Suorakulmio 4"/>
          <p:cNvSpPr/>
          <p:nvPr/>
        </p:nvSpPr>
        <p:spPr>
          <a:xfrm>
            <a:off x="9197340" y="3970020"/>
            <a:ext cx="388620" cy="3733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 name="Suorakulmio 1"/>
          <p:cNvSpPr/>
          <p:nvPr/>
        </p:nvSpPr>
        <p:spPr>
          <a:xfrm>
            <a:off x="359664" y="1303728"/>
            <a:ext cx="6955536" cy="1878206"/>
          </a:xfrm>
          <a:prstGeom prst="rect">
            <a:avLst/>
          </a:prstGeom>
        </p:spPr>
        <p:txBody>
          <a:bodyPr wrap="square">
            <a:spAutoFit/>
          </a:bodyPr>
          <a:lstStyle/>
          <a:p>
            <a:pPr marL="226695">
              <a:lnSpc>
                <a:spcPct val="107000"/>
              </a:lnSpc>
              <a:spcAft>
                <a:spcPts val="300"/>
              </a:spcAft>
            </a:pPr>
            <a:endParaRPr lang="fi-FI" sz="2000" dirty="0">
              <a:solidFill>
                <a:srgbClr val="272117"/>
              </a:solidFill>
              <a:latin typeface="Calibri" panose="020F0502020204030204" pitchFamily="34" charset="0"/>
              <a:ea typeface="Times New Roman" panose="02020603050405020304" pitchFamily="18" charset="0"/>
              <a:cs typeface="Calibri" panose="020F0502020204030204" pitchFamily="34" charset="0"/>
            </a:endParaRPr>
          </a:p>
          <a:p>
            <a:pPr marL="226695">
              <a:lnSpc>
                <a:spcPct val="107000"/>
              </a:lnSpc>
              <a:spcAft>
                <a:spcPts val="300"/>
              </a:spcAft>
            </a:pPr>
            <a:endParaRPr lang="fi-FI" sz="2000" dirty="0">
              <a:solidFill>
                <a:srgbClr val="272117"/>
              </a:solidFill>
              <a:latin typeface="Calibri" panose="020F0502020204030204" pitchFamily="34" charset="0"/>
              <a:ea typeface="Times New Roman" panose="02020603050405020304" pitchFamily="18" charset="0"/>
              <a:cs typeface="Calibri" panose="020F0502020204030204" pitchFamily="34" charset="0"/>
            </a:endParaRPr>
          </a:p>
          <a:p>
            <a:pPr marL="226695">
              <a:lnSpc>
                <a:spcPct val="107000"/>
              </a:lnSpc>
              <a:spcAft>
                <a:spcPts val="300"/>
              </a:spcAft>
            </a:pPr>
            <a:endParaRPr lang="fi-FI" sz="2000" dirty="0">
              <a:solidFill>
                <a:srgbClr val="272117"/>
              </a:solidFill>
              <a:latin typeface="Calibri" panose="020F0502020204030204" pitchFamily="34" charset="0"/>
              <a:ea typeface="Times New Roman" panose="02020603050405020304" pitchFamily="18" charset="0"/>
              <a:cs typeface="Calibri" panose="020F0502020204030204" pitchFamily="34" charset="0"/>
            </a:endParaRPr>
          </a:p>
          <a:p>
            <a:pPr marL="226695">
              <a:lnSpc>
                <a:spcPct val="107000"/>
              </a:lnSpc>
              <a:spcAft>
                <a:spcPts val="300"/>
              </a:spcAft>
            </a:pPr>
            <a:endParaRPr lang="fi-FI" sz="2000" dirty="0">
              <a:solidFill>
                <a:srgbClr val="272117"/>
              </a:solidFill>
              <a:latin typeface="Calibri" panose="020F0502020204030204" pitchFamily="34" charset="0"/>
              <a:ea typeface="Times New Roman" panose="02020603050405020304" pitchFamily="18" charset="0"/>
              <a:cs typeface="Calibri" panose="020F0502020204030204" pitchFamily="34" charset="0"/>
            </a:endParaRPr>
          </a:p>
          <a:p>
            <a:pPr marL="226695">
              <a:lnSpc>
                <a:spcPct val="107000"/>
              </a:lnSpc>
              <a:spcAft>
                <a:spcPts val="300"/>
              </a:spcAft>
            </a:pPr>
            <a:endParaRPr lang="fi-FI" sz="2000" dirty="0">
              <a:latin typeface="Calibri" panose="020F0502020204030204" pitchFamily="34" charset="0"/>
              <a:ea typeface="Calibri" panose="020F0502020204030204" pitchFamily="34" charset="0"/>
              <a:cs typeface="Times New Roman" panose="02020603050405020304" pitchFamily="18" charset="0"/>
            </a:endParaRPr>
          </a:p>
        </p:txBody>
      </p:sp>
      <p:sp>
        <p:nvSpPr>
          <p:cNvPr id="7" name="Suorakulmio 6"/>
          <p:cNvSpPr/>
          <p:nvPr/>
        </p:nvSpPr>
        <p:spPr>
          <a:xfrm>
            <a:off x="8498441" y="5530632"/>
            <a:ext cx="2850460" cy="584775"/>
          </a:xfrm>
          <a:prstGeom prst="rect">
            <a:avLst/>
          </a:prstGeom>
        </p:spPr>
        <p:txBody>
          <a:bodyPr wrap="none">
            <a:spAutoFit/>
          </a:bodyPr>
          <a:lstStyle/>
          <a:p>
            <a:r>
              <a:rPr lang="en-GB" sz="1600">
                <a:solidFill>
                  <a:srgbClr val="272117"/>
                </a:solidFill>
                <a:latin typeface="Calibri" panose="020F0502020204030204" pitchFamily="34" charset="0"/>
                <a:ea typeface="Times New Roman" panose="02020603050405020304" pitchFamily="18" charset="0"/>
              </a:rPr>
              <a:t>Operating principle of a firestop collar,</a:t>
            </a:r>
            <a:br>
              <a:rPr lang="en-GB" sz="1600">
                <a:solidFill>
                  <a:srgbClr val="272117"/>
                </a:solidFill>
                <a:latin typeface="Calibri" panose="020F0502020204030204" pitchFamily="34" charset="0"/>
                <a:ea typeface="Times New Roman" panose="02020603050405020304" pitchFamily="18" charset="0"/>
              </a:rPr>
            </a:br>
            <a:r>
              <a:rPr lang="en-GB" sz="1600">
                <a:solidFill>
                  <a:srgbClr val="272117"/>
                </a:solidFill>
                <a:latin typeface="Calibri" panose="020F0502020204030204" pitchFamily="34" charset="0"/>
                <a:ea typeface="Times New Roman" panose="02020603050405020304" pitchFamily="18" charset="0"/>
              </a:rPr>
              <a:t>photo: Puuinfo Oy </a:t>
            </a:r>
          </a:p>
        </p:txBody>
      </p:sp>
      <p:pic>
        <p:nvPicPr>
          <p:cNvPr id="8" name="Kuva 7"/>
          <p:cNvPicPr/>
          <p:nvPr/>
        </p:nvPicPr>
        <p:blipFill>
          <a:blip r:embed="rId2" cstate="print">
            <a:extLst>
              <a:ext uri="{28A0092B-C50C-407E-A947-70E740481C1C}">
                <a14:useLocalDpi xmlns:a14="http://schemas.microsoft.com/office/drawing/2010/main" val="0"/>
              </a:ext>
            </a:extLst>
          </a:blip>
          <a:stretch>
            <a:fillRect/>
          </a:stretch>
        </p:blipFill>
        <p:spPr>
          <a:xfrm>
            <a:off x="8499299" y="3984181"/>
            <a:ext cx="3103052" cy="1388364"/>
          </a:xfrm>
          <a:prstGeom prst="rect">
            <a:avLst/>
          </a:prstGeom>
        </p:spPr>
      </p:pic>
      <p:pic>
        <p:nvPicPr>
          <p:cNvPr id="10" name="Kuva 9"/>
          <p:cNvPicPr/>
          <p:nvPr/>
        </p:nvPicPr>
        <p:blipFill>
          <a:blip r:embed="rId3"/>
          <a:stretch>
            <a:fillRect/>
          </a:stretch>
        </p:blipFill>
        <p:spPr>
          <a:xfrm>
            <a:off x="8518606" y="1100859"/>
            <a:ext cx="2525756" cy="1844675"/>
          </a:xfrm>
          <a:prstGeom prst="rect">
            <a:avLst/>
          </a:prstGeom>
        </p:spPr>
      </p:pic>
      <p:sp>
        <p:nvSpPr>
          <p:cNvPr id="11" name="Suorakulmio 10"/>
          <p:cNvSpPr/>
          <p:nvPr/>
        </p:nvSpPr>
        <p:spPr>
          <a:xfrm>
            <a:off x="8492635" y="4407887"/>
            <a:ext cx="489236" cy="169277"/>
          </a:xfrm>
          <a:prstGeom prst="rect">
            <a:avLst/>
          </a:prstGeom>
        </p:spPr>
        <p:txBody>
          <a:bodyPr wrap="none">
            <a:spAutoFit/>
          </a:bodyPr>
          <a:lstStyle/>
          <a:p>
            <a:r>
              <a:rPr lang="en-GB" sz="500">
                <a:solidFill>
                  <a:srgbClr val="272117"/>
                </a:solidFill>
                <a:latin typeface="Arial Narrow" panose="020B0606020202030204" pitchFamily="34" charset="0"/>
                <a:ea typeface="Times New Roman" panose="02020603050405020304" pitchFamily="18" charset="0"/>
              </a:rPr>
              <a:t>Plastic drain</a:t>
            </a:r>
          </a:p>
        </p:txBody>
      </p:sp>
      <p:sp>
        <p:nvSpPr>
          <p:cNvPr id="3" name="Alatunnisteen paikkamerkki 2">
            <a:extLst>
              <a:ext uri="{FF2B5EF4-FFF2-40B4-BE49-F238E27FC236}">
                <a16:creationId xmlns:a16="http://schemas.microsoft.com/office/drawing/2014/main" id="{B7479C7C-FD62-078A-0027-FEA4DF2C3C00}"/>
              </a:ext>
            </a:extLst>
          </p:cNvPr>
          <p:cNvSpPr>
            <a:spLocks noGrp="1"/>
          </p:cNvSpPr>
          <p:nvPr>
            <p:ph type="ftr" sz="quarter" idx="3"/>
          </p:nvPr>
        </p:nvSpPr>
        <p:spPr/>
        <p:txBody>
          <a:bodyPr/>
          <a:lstStyle/>
          <a:p>
            <a:r>
              <a:rPr lang="en-GB"/>
              <a:t>Industrial prefabrication</a:t>
            </a:r>
          </a:p>
        </p:txBody>
      </p:sp>
      <p:sp>
        <p:nvSpPr>
          <p:cNvPr id="12" name="Suorakulmio 10"/>
          <p:cNvSpPr/>
          <p:nvPr/>
        </p:nvSpPr>
        <p:spPr>
          <a:xfrm>
            <a:off x="9343246" y="4303136"/>
            <a:ext cx="455574" cy="169277"/>
          </a:xfrm>
          <a:prstGeom prst="rect">
            <a:avLst/>
          </a:prstGeom>
        </p:spPr>
        <p:txBody>
          <a:bodyPr wrap="none">
            <a:spAutoFit/>
          </a:bodyPr>
          <a:lstStyle/>
          <a:p>
            <a:r>
              <a:rPr lang="en-GB" sz="500">
                <a:solidFill>
                  <a:srgbClr val="272117"/>
                </a:solidFill>
                <a:latin typeface="Arial Narrow" panose="020B0606020202030204" pitchFamily="34" charset="0"/>
                <a:ea typeface="Times New Roman" panose="02020603050405020304" pitchFamily="18" charset="0"/>
              </a:rPr>
              <a:t>Firestop collar</a:t>
            </a:r>
          </a:p>
        </p:txBody>
      </p:sp>
    </p:spTree>
    <p:extLst>
      <p:ext uri="{BB962C8B-B14F-4D97-AF65-F5344CB8AC3E}">
        <p14:creationId xmlns:p14="http://schemas.microsoft.com/office/powerpoint/2010/main" val="292113083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7ABA3B2A-C6F6-4A8E-9AA5-B8A41DA7D1B9}"/>
              </a:ext>
            </a:extLst>
          </p:cNvPr>
          <p:cNvSpPr>
            <a:spLocks noGrp="1"/>
          </p:cNvSpPr>
          <p:nvPr>
            <p:ph type="title"/>
          </p:nvPr>
        </p:nvSpPr>
        <p:spPr/>
        <p:txBody>
          <a:bodyPr/>
          <a:lstStyle/>
          <a:p>
            <a:r>
              <a:rPr lang="en-GB"/>
              <a:t>Lifting and transportation of units</a:t>
            </a:r>
          </a:p>
        </p:txBody>
      </p:sp>
    </p:spTree>
    <p:extLst>
      <p:ext uri="{BB962C8B-B14F-4D97-AF65-F5344CB8AC3E}">
        <p14:creationId xmlns:p14="http://schemas.microsoft.com/office/powerpoint/2010/main" val="410158102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FE6B2D78-7665-862B-B0A9-622A9F22F9A1}"/>
              </a:ext>
            </a:extLst>
          </p:cNvPr>
          <p:cNvSpPr>
            <a:spLocks noGrp="1"/>
          </p:cNvSpPr>
          <p:nvPr>
            <p:ph type="title"/>
          </p:nvPr>
        </p:nvSpPr>
        <p:spPr/>
        <p:txBody>
          <a:bodyPr/>
          <a:lstStyle/>
          <a:p>
            <a:r>
              <a:rPr lang="en-GB" sz="4400">
                <a:latin typeface="Calibri" panose="020F0502020204030204" pitchFamily="34" charset="0"/>
                <a:ea typeface="Calibri" panose="020F0502020204030204" pitchFamily="34" charset="0"/>
                <a:cs typeface="Times New Roman" panose="02020603050405020304" pitchFamily="18" charset="0"/>
              </a:rPr>
              <a:t>Lifting prefabricated units</a:t>
            </a:r>
          </a:p>
        </p:txBody>
      </p:sp>
      <p:sp>
        <p:nvSpPr>
          <p:cNvPr id="6" name="Sisällön paikkamerkki 5">
            <a:extLst>
              <a:ext uri="{FF2B5EF4-FFF2-40B4-BE49-F238E27FC236}">
                <a16:creationId xmlns:a16="http://schemas.microsoft.com/office/drawing/2014/main" id="{F65BE586-0C97-509A-56D1-F8E3183C9AF0}"/>
              </a:ext>
            </a:extLst>
          </p:cNvPr>
          <p:cNvSpPr>
            <a:spLocks noGrp="1"/>
          </p:cNvSpPr>
          <p:nvPr>
            <p:ph idx="1"/>
          </p:nvPr>
        </p:nvSpPr>
        <p:spPr>
          <a:xfrm>
            <a:off x="838200" y="1825625"/>
            <a:ext cx="7322648" cy="4351338"/>
          </a:xfrm>
        </p:spPr>
        <p:txBody>
          <a:bodyPr>
            <a:normAutofit fontScale="70000" lnSpcReduction="20000"/>
          </a:bodyPr>
          <a:lstStyle/>
          <a:p>
            <a:pPr marL="226695">
              <a:lnSpc>
                <a:spcPct val="107000"/>
              </a:lnSpc>
              <a:spcAft>
                <a:spcPts val="600"/>
              </a:spcAft>
            </a:pPr>
            <a:r>
              <a:rPr lang="en-GB" sz="2800">
                <a:solidFill>
                  <a:srgbClr val="272117"/>
                </a:solidFill>
                <a:latin typeface="Calibri" panose="020F0502020204030204" pitchFamily="34" charset="0"/>
                <a:ea typeface="Times New Roman" panose="02020603050405020304" pitchFamily="18" charset="0"/>
                <a:cs typeface="Calibri" panose="020F0502020204030204" pitchFamily="34" charset="0"/>
              </a:rPr>
              <a:t>Wooden units must be equipped with the necessary lifting accessories. </a:t>
            </a:r>
          </a:p>
          <a:p>
            <a:pPr marL="226695">
              <a:lnSpc>
                <a:spcPct val="107000"/>
              </a:lnSpc>
              <a:spcAft>
                <a:spcPts val="600"/>
              </a:spcAft>
            </a:pPr>
            <a:r>
              <a:rPr lang="en-GB" sz="2800">
                <a:solidFill>
                  <a:srgbClr val="272117"/>
                </a:solidFill>
                <a:latin typeface="Calibri" panose="020F0502020204030204" pitchFamily="34" charset="0"/>
                <a:ea typeface="Times New Roman" panose="02020603050405020304" pitchFamily="18" charset="0"/>
                <a:cs typeface="Calibri" panose="020F0502020204030204" pitchFamily="34" charset="0"/>
              </a:rPr>
              <a:t>Units with a framed structure are often fitted with lifting slings or round slings with a lifting capacity of 500–1000 kg.</a:t>
            </a:r>
          </a:p>
          <a:p>
            <a:pPr marL="226695">
              <a:lnSpc>
                <a:spcPct val="107000"/>
              </a:lnSpc>
              <a:spcAft>
                <a:spcPts val="600"/>
              </a:spcAft>
            </a:pPr>
            <a:r>
              <a:rPr lang="en-GB" sz="2800">
                <a:solidFill>
                  <a:srgbClr val="272117"/>
                </a:solidFill>
                <a:latin typeface="Calibri" panose="020F0502020204030204" pitchFamily="34" charset="0"/>
                <a:ea typeface="Times New Roman" panose="02020603050405020304" pitchFamily="18" charset="0"/>
                <a:cs typeface="Calibri" panose="020F0502020204030204" pitchFamily="34" charset="0"/>
              </a:rPr>
              <a:t>To ensure safe lifting under all circumstances, a single lifting eye can be used to lift only half of its lifting capacity. </a:t>
            </a:r>
          </a:p>
          <a:p>
            <a:pPr marL="226695">
              <a:lnSpc>
                <a:spcPct val="107000"/>
              </a:lnSpc>
              <a:spcAft>
                <a:spcPts val="600"/>
              </a:spcAft>
            </a:pPr>
            <a:r>
              <a:rPr lang="en-GB" sz="2800">
                <a:solidFill>
                  <a:srgbClr val="272117"/>
                </a:solidFill>
                <a:latin typeface="Calibri" panose="020F0502020204030204" pitchFamily="34" charset="0"/>
                <a:ea typeface="Times New Roman" panose="02020603050405020304" pitchFamily="18" charset="0"/>
                <a:cs typeface="Calibri" panose="020F0502020204030204" pitchFamily="34" charset="0"/>
              </a:rPr>
              <a:t>The same lifting slings are used both at the factory and at the site. </a:t>
            </a:r>
          </a:p>
          <a:p>
            <a:pPr marL="226695">
              <a:lnSpc>
                <a:spcPct val="107000"/>
              </a:lnSpc>
              <a:spcAft>
                <a:spcPts val="600"/>
              </a:spcAft>
            </a:pPr>
            <a:r>
              <a:rPr lang="en-GB" sz="2800">
                <a:solidFill>
                  <a:srgbClr val="272117"/>
                </a:solidFill>
                <a:latin typeface="Calibri" panose="020F0502020204030204" pitchFamily="34" charset="0"/>
                <a:ea typeface="Times New Roman" panose="02020603050405020304" pitchFamily="18" charset="0"/>
                <a:cs typeface="Calibri" panose="020F0502020204030204" pitchFamily="34" charset="0"/>
              </a:rPr>
              <a:t>After on-site installations, the lifting slings can be cut off. </a:t>
            </a:r>
          </a:p>
          <a:p>
            <a:pPr marL="226695">
              <a:lnSpc>
                <a:spcPct val="107000"/>
              </a:lnSpc>
              <a:spcAft>
                <a:spcPts val="600"/>
              </a:spcAft>
            </a:pPr>
            <a:r>
              <a:rPr lang="en-GB" sz="2800">
                <a:solidFill>
                  <a:srgbClr val="272117"/>
                </a:solidFill>
                <a:latin typeface="Calibri" panose="020F0502020204030204" pitchFamily="34" charset="0"/>
                <a:ea typeface="Times New Roman" panose="02020603050405020304" pitchFamily="18" charset="0"/>
                <a:cs typeface="Calibri" panose="020F0502020204030204" pitchFamily="34" charset="0"/>
              </a:rPr>
              <a:t>The lifting slings must be installed according to the unit designs to ensure balance during lifting. </a:t>
            </a:r>
          </a:p>
          <a:p>
            <a:endParaRPr lang="fi-FI" dirty="0"/>
          </a:p>
        </p:txBody>
      </p:sp>
      <p:sp>
        <p:nvSpPr>
          <p:cNvPr id="18" name="Dian numeron paikkamerkki 17">
            <a:extLst>
              <a:ext uri="{FF2B5EF4-FFF2-40B4-BE49-F238E27FC236}">
                <a16:creationId xmlns:a16="http://schemas.microsoft.com/office/drawing/2014/main" id="{F5859289-D07A-407E-BEA8-0136A172E2C0}"/>
              </a:ext>
            </a:extLst>
          </p:cNvPr>
          <p:cNvSpPr>
            <a:spLocks noGrp="1"/>
          </p:cNvSpPr>
          <p:nvPr>
            <p:ph type="sldNum" sz="quarter" idx="4"/>
          </p:nvPr>
        </p:nvSpPr>
        <p:spPr/>
        <p:txBody>
          <a:bodyPr/>
          <a:lstStyle/>
          <a:p>
            <a:fld id="{B338A197-4EA2-4D23-935D-0DB0ED09FF0F}" type="slidenum">
              <a:rPr lang="fi-FI" smtClean="0"/>
              <a:pPr/>
              <a:t>36</a:t>
            </a:fld>
            <a:endParaRPr lang="fi-FI"/>
          </a:p>
        </p:txBody>
      </p:sp>
      <p:sp>
        <p:nvSpPr>
          <p:cNvPr id="5" name="Suorakulmio 4"/>
          <p:cNvSpPr/>
          <p:nvPr/>
        </p:nvSpPr>
        <p:spPr>
          <a:xfrm>
            <a:off x="9197340" y="3970020"/>
            <a:ext cx="388620" cy="3733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8" name="Kuva 7" descr="C:\Users\mmylly\AppData\Local\Microsoft\Windows\INetCache\Content.Word\IMG_20220121_123841.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13017" y="880611"/>
            <a:ext cx="3245485" cy="4690745"/>
          </a:xfrm>
          <a:prstGeom prst="rect">
            <a:avLst/>
          </a:prstGeom>
          <a:noFill/>
          <a:ln>
            <a:noFill/>
          </a:ln>
        </p:spPr>
      </p:pic>
      <p:sp>
        <p:nvSpPr>
          <p:cNvPr id="9" name="Tekstiruutu 8">
            <a:extLst>
              <a:ext uri="{FF2B5EF4-FFF2-40B4-BE49-F238E27FC236}">
                <a16:creationId xmlns:a16="http://schemas.microsoft.com/office/drawing/2014/main" id="{67721050-A432-4AF6-842A-70BD952175B5}"/>
              </a:ext>
            </a:extLst>
          </p:cNvPr>
          <p:cNvSpPr txBox="1"/>
          <p:nvPr/>
        </p:nvSpPr>
        <p:spPr>
          <a:xfrm>
            <a:off x="7996362" y="5699648"/>
            <a:ext cx="6096000" cy="375552"/>
          </a:xfrm>
          <a:prstGeom prst="rect">
            <a:avLst/>
          </a:prstGeom>
          <a:noFill/>
        </p:spPr>
        <p:txBody>
          <a:bodyPr wrap="square">
            <a:spAutoFit/>
          </a:bodyPr>
          <a:lstStyle/>
          <a:p>
            <a:pPr marL="226695">
              <a:lnSpc>
                <a:spcPct val="107000"/>
              </a:lnSpc>
              <a:spcAft>
                <a:spcPts val="600"/>
              </a:spcAft>
            </a:pPr>
            <a:r>
              <a:rPr lang="en-GB" sz="1800" i="1">
                <a:solidFill>
                  <a:srgbClr val="272117"/>
                </a:solidFill>
                <a:effectLst/>
                <a:latin typeface="Calibri" panose="020F0502020204030204" pitchFamily="34" charset="0"/>
                <a:ea typeface="Times New Roman" panose="02020603050405020304" pitchFamily="18" charset="0"/>
                <a:cs typeface="Calibri" panose="020F0502020204030204" pitchFamily="34" charset="0"/>
              </a:rPr>
              <a:t>Photo: Jukkatalo Oy</a:t>
            </a:r>
          </a:p>
        </p:txBody>
      </p:sp>
      <p:sp>
        <p:nvSpPr>
          <p:cNvPr id="3" name="Alatunnisteen paikkamerkki 2">
            <a:extLst>
              <a:ext uri="{FF2B5EF4-FFF2-40B4-BE49-F238E27FC236}">
                <a16:creationId xmlns:a16="http://schemas.microsoft.com/office/drawing/2014/main" id="{48F219CE-C4FF-5547-221A-81019C9828D1}"/>
              </a:ext>
            </a:extLst>
          </p:cNvPr>
          <p:cNvSpPr>
            <a:spLocks noGrp="1"/>
          </p:cNvSpPr>
          <p:nvPr>
            <p:ph type="ftr" sz="quarter" idx="3"/>
          </p:nvPr>
        </p:nvSpPr>
        <p:spPr/>
        <p:txBody>
          <a:bodyPr/>
          <a:lstStyle/>
          <a:p>
            <a:r>
              <a:rPr lang="en-GB"/>
              <a:t>Industrial prefabrication</a:t>
            </a:r>
          </a:p>
        </p:txBody>
      </p:sp>
    </p:spTree>
    <p:extLst>
      <p:ext uri="{BB962C8B-B14F-4D97-AF65-F5344CB8AC3E}">
        <p14:creationId xmlns:p14="http://schemas.microsoft.com/office/powerpoint/2010/main" val="50791107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CB1D7E09-D262-2659-C027-C93CEF6BB1E1}"/>
              </a:ext>
            </a:extLst>
          </p:cNvPr>
          <p:cNvSpPr>
            <a:spLocks noGrp="1"/>
          </p:cNvSpPr>
          <p:nvPr>
            <p:ph type="title"/>
          </p:nvPr>
        </p:nvSpPr>
        <p:spPr/>
        <p:txBody>
          <a:bodyPr/>
          <a:lstStyle/>
          <a:p>
            <a:r>
              <a:rPr lang="en-GB"/>
              <a:t>Lifting prefabricated units</a:t>
            </a:r>
          </a:p>
        </p:txBody>
      </p:sp>
      <p:sp>
        <p:nvSpPr>
          <p:cNvPr id="4" name="Dian numeron paikkamerkki 3">
            <a:extLst>
              <a:ext uri="{FF2B5EF4-FFF2-40B4-BE49-F238E27FC236}">
                <a16:creationId xmlns:a16="http://schemas.microsoft.com/office/drawing/2014/main" id="{15529249-8EDE-C5E9-FD48-682CC935ECCE}"/>
              </a:ext>
            </a:extLst>
          </p:cNvPr>
          <p:cNvSpPr>
            <a:spLocks noGrp="1"/>
          </p:cNvSpPr>
          <p:nvPr>
            <p:ph type="sldNum" sz="quarter" idx="4"/>
          </p:nvPr>
        </p:nvSpPr>
        <p:spPr/>
        <p:txBody>
          <a:bodyPr/>
          <a:lstStyle/>
          <a:p>
            <a:fld id="{B338A197-4EA2-4D23-935D-0DB0ED09FF0F}" type="slidenum">
              <a:rPr lang="fi-FI" smtClean="0"/>
              <a:pPr/>
              <a:t>37</a:t>
            </a:fld>
            <a:endParaRPr lang="fi-FI"/>
          </a:p>
        </p:txBody>
      </p:sp>
      <p:sp>
        <p:nvSpPr>
          <p:cNvPr id="7" name="Suorakulmio 6">
            <a:extLst>
              <a:ext uri="{FF2B5EF4-FFF2-40B4-BE49-F238E27FC236}">
                <a16:creationId xmlns:a16="http://schemas.microsoft.com/office/drawing/2014/main" id="{16D83308-9CDC-2EF2-31F6-86271417C1ED}"/>
              </a:ext>
            </a:extLst>
          </p:cNvPr>
          <p:cNvSpPr/>
          <p:nvPr/>
        </p:nvSpPr>
        <p:spPr>
          <a:xfrm>
            <a:off x="9244956" y="4258778"/>
            <a:ext cx="388620" cy="3733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graphicFrame>
        <p:nvGraphicFramePr>
          <p:cNvPr id="8" name="Taulukko 7">
            <a:extLst>
              <a:ext uri="{FF2B5EF4-FFF2-40B4-BE49-F238E27FC236}">
                <a16:creationId xmlns:a16="http://schemas.microsoft.com/office/drawing/2014/main" id="{F78D8AC3-6F7B-23A7-A50E-88526FC566EE}"/>
              </a:ext>
            </a:extLst>
          </p:cNvPr>
          <p:cNvGraphicFramePr>
            <a:graphicFrameLocks noGrp="1"/>
          </p:cNvGraphicFramePr>
          <p:nvPr>
            <p:extLst>
              <p:ext uri="{D42A27DB-BD31-4B8C-83A1-F6EECF244321}">
                <p14:modId xmlns:p14="http://schemas.microsoft.com/office/powerpoint/2010/main" val="1430719600"/>
              </p:ext>
            </p:extLst>
          </p:nvPr>
        </p:nvGraphicFramePr>
        <p:xfrm>
          <a:off x="668647" y="1593714"/>
          <a:ext cx="3761233" cy="2236819"/>
        </p:xfrm>
        <a:graphic>
          <a:graphicData uri="http://schemas.openxmlformats.org/drawingml/2006/table">
            <a:tbl>
              <a:tblPr firstRow="1" firstCol="1" bandRow="1">
                <a:tableStyleId>{5C22544A-7EE6-4342-B048-85BDC9FD1C3A}</a:tableStyleId>
              </a:tblPr>
              <a:tblGrid>
                <a:gridCol w="1258968">
                  <a:extLst>
                    <a:ext uri="{9D8B030D-6E8A-4147-A177-3AD203B41FA5}">
                      <a16:colId xmlns:a16="http://schemas.microsoft.com/office/drawing/2014/main" val="3487699659"/>
                    </a:ext>
                  </a:extLst>
                </a:gridCol>
                <a:gridCol w="955981">
                  <a:extLst>
                    <a:ext uri="{9D8B030D-6E8A-4147-A177-3AD203B41FA5}">
                      <a16:colId xmlns:a16="http://schemas.microsoft.com/office/drawing/2014/main" val="1408909512"/>
                    </a:ext>
                  </a:extLst>
                </a:gridCol>
                <a:gridCol w="1546284">
                  <a:extLst>
                    <a:ext uri="{9D8B030D-6E8A-4147-A177-3AD203B41FA5}">
                      <a16:colId xmlns:a16="http://schemas.microsoft.com/office/drawing/2014/main" val="306443986"/>
                    </a:ext>
                  </a:extLst>
                </a:gridCol>
              </a:tblGrid>
              <a:tr h="369957">
                <a:tc gridSpan="3">
                  <a:txBody>
                    <a:bodyPr/>
                    <a:lstStyle/>
                    <a:p>
                      <a:pPr>
                        <a:lnSpc>
                          <a:spcPct val="107000"/>
                        </a:lnSpc>
                        <a:spcAft>
                          <a:spcPts val="0"/>
                        </a:spcAft>
                      </a:pPr>
                      <a:r>
                        <a:rPr lang="en-GB" sz="2000" dirty="0">
                          <a:effectLst/>
                        </a:rPr>
                        <a:t>Impact of lift angle</a:t>
                      </a:r>
                    </a:p>
                  </a:txBody>
                  <a:tcPr marL="68580" marR="68580" marT="0" marB="0"/>
                </a:tc>
                <a:tc hMerge="1">
                  <a:txBody>
                    <a:bodyPr/>
                    <a:lstStyle/>
                    <a:p>
                      <a:endParaRPr lang="fi-FI"/>
                    </a:p>
                  </a:txBody>
                  <a:tcPr/>
                </a:tc>
                <a:tc hMerge="1">
                  <a:txBody>
                    <a:bodyPr/>
                    <a:lstStyle/>
                    <a:p>
                      <a:endParaRPr lang="fi-FI"/>
                    </a:p>
                  </a:txBody>
                  <a:tcPr/>
                </a:tc>
                <a:extLst>
                  <a:ext uri="{0D108BD9-81ED-4DB2-BD59-A6C34878D82A}">
                    <a16:rowId xmlns:a16="http://schemas.microsoft.com/office/drawing/2014/main" val="3049230834"/>
                  </a:ext>
                </a:extLst>
              </a:tr>
              <a:tr h="756991">
                <a:tc>
                  <a:txBody>
                    <a:bodyPr/>
                    <a:lstStyle/>
                    <a:p>
                      <a:pPr>
                        <a:lnSpc>
                          <a:spcPct val="107000"/>
                        </a:lnSpc>
                        <a:spcAft>
                          <a:spcPts val="0"/>
                        </a:spcAft>
                      </a:pPr>
                      <a:r>
                        <a:rPr lang="en-GB" sz="2000">
                          <a:effectLst/>
                        </a:rPr>
                        <a:t>angle</a:t>
                      </a:r>
                    </a:p>
                  </a:txBody>
                  <a:tcPr marL="68580" marR="68580" marT="0" marB="0"/>
                </a:tc>
                <a:tc>
                  <a:txBody>
                    <a:bodyPr/>
                    <a:lstStyle/>
                    <a:p>
                      <a:pPr>
                        <a:lnSpc>
                          <a:spcPct val="107000"/>
                        </a:lnSpc>
                        <a:spcAft>
                          <a:spcPts val="0"/>
                        </a:spcAft>
                      </a:pPr>
                      <a:r>
                        <a:rPr lang="en-GB" sz="2000">
                          <a:effectLst/>
                        </a:rPr>
                        <a:t>mass</a:t>
                      </a:r>
                    </a:p>
                  </a:txBody>
                  <a:tcPr marL="68580" marR="68580" marT="0" marB="0"/>
                </a:tc>
                <a:tc>
                  <a:txBody>
                    <a:bodyPr/>
                    <a:lstStyle/>
                    <a:p>
                      <a:pPr>
                        <a:lnSpc>
                          <a:spcPct val="107000"/>
                        </a:lnSpc>
                        <a:spcAft>
                          <a:spcPts val="0"/>
                        </a:spcAft>
                      </a:pPr>
                      <a:r>
                        <a:rPr lang="en-GB" sz="2000">
                          <a:effectLst/>
                        </a:rPr>
                        <a:t>force/cable</a:t>
                      </a:r>
                    </a:p>
                  </a:txBody>
                  <a:tcPr marL="68580" marR="68580" marT="0" marB="0"/>
                </a:tc>
                <a:extLst>
                  <a:ext uri="{0D108BD9-81ED-4DB2-BD59-A6C34878D82A}">
                    <a16:rowId xmlns:a16="http://schemas.microsoft.com/office/drawing/2014/main" val="2719939485"/>
                  </a:ext>
                </a:extLst>
              </a:tr>
              <a:tr h="369957">
                <a:tc>
                  <a:txBody>
                    <a:bodyPr/>
                    <a:lstStyle/>
                    <a:p>
                      <a:pPr algn="ctr">
                        <a:lnSpc>
                          <a:spcPct val="107000"/>
                        </a:lnSpc>
                        <a:spcAft>
                          <a:spcPts val="0"/>
                        </a:spcAft>
                      </a:pPr>
                      <a:r>
                        <a:rPr lang="en-GB" sz="2000">
                          <a:effectLst/>
                        </a:rPr>
                        <a:t>30 °</a:t>
                      </a:r>
                    </a:p>
                  </a:txBody>
                  <a:tcPr marL="68580" marR="68580" marT="0" marB="0"/>
                </a:tc>
                <a:tc>
                  <a:txBody>
                    <a:bodyPr/>
                    <a:lstStyle/>
                    <a:p>
                      <a:pPr algn="ctr">
                        <a:lnSpc>
                          <a:spcPct val="107000"/>
                        </a:lnSpc>
                        <a:spcAft>
                          <a:spcPts val="0"/>
                        </a:spcAft>
                      </a:pPr>
                      <a:r>
                        <a:rPr lang="en-GB" sz="2000">
                          <a:effectLst/>
                        </a:rPr>
                        <a:t>G</a:t>
                      </a:r>
                    </a:p>
                  </a:txBody>
                  <a:tcPr marL="68580" marR="68580" marT="0" marB="0"/>
                </a:tc>
                <a:tc>
                  <a:txBody>
                    <a:bodyPr/>
                    <a:lstStyle/>
                    <a:p>
                      <a:pPr>
                        <a:lnSpc>
                          <a:spcPct val="107000"/>
                        </a:lnSpc>
                        <a:spcAft>
                          <a:spcPts val="0"/>
                        </a:spcAft>
                      </a:pPr>
                      <a:r>
                        <a:rPr lang="en-GB" sz="2000">
                          <a:effectLst/>
                        </a:rPr>
                        <a:t>1.00 x G</a:t>
                      </a:r>
                    </a:p>
                  </a:txBody>
                  <a:tcPr marL="68580" marR="68580" marT="0" marB="0"/>
                </a:tc>
                <a:extLst>
                  <a:ext uri="{0D108BD9-81ED-4DB2-BD59-A6C34878D82A}">
                    <a16:rowId xmlns:a16="http://schemas.microsoft.com/office/drawing/2014/main" val="2337146256"/>
                  </a:ext>
                </a:extLst>
              </a:tr>
              <a:tr h="369957">
                <a:tc>
                  <a:txBody>
                    <a:bodyPr/>
                    <a:lstStyle/>
                    <a:p>
                      <a:pPr algn="ctr">
                        <a:lnSpc>
                          <a:spcPct val="107000"/>
                        </a:lnSpc>
                        <a:spcAft>
                          <a:spcPts val="0"/>
                        </a:spcAft>
                      </a:pPr>
                      <a:r>
                        <a:rPr lang="en-GB" sz="2000">
                          <a:effectLst/>
                        </a:rPr>
                        <a:t>45 °</a:t>
                      </a:r>
                    </a:p>
                  </a:txBody>
                  <a:tcPr marL="68580" marR="68580" marT="0" marB="0"/>
                </a:tc>
                <a:tc>
                  <a:txBody>
                    <a:bodyPr/>
                    <a:lstStyle/>
                    <a:p>
                      <a:pPr algn="ctr">
                        <a:lnSpc>
                          <a:spcPct val="107000"/>
                        </a:lnSpc>
                        <a:spcAft>
                          <a:spcPts val="0"/>
                        </a:spcAft>
                      </a:pPr>
                      <a:r>
                        <a:rPr lang="en-GB" sz="2000">
                          <a:effectLst/>
                        </a:rPr>
                        <a:t>G</a:t>
                      </a:r>
                    </a:p>
                  </a:txBody>
                  <a:tcPr marL="68580" marR="68580" marT="0" marB="0"/>
                </a:tc>
                <a:tc>
                  <a:txBody>
                    <a:bodyPr/>
                    <a:lstStyle/>
                    <a:p>
                      <a:pPr>
                        <a:lnSpc>
                          <a:spcPct val="107000"/>
                        </a:lnSpc>
                        <a:spcAft>
                          <a:spcPts val="0"/>
                        </a:spcAft>
                      </a:pPr>
                      <a:r>
                        <a:rPr lang="en-GB" sz="2000">
                          <a:effectLst/>
                        </a:rPr>
                        <a:t>0.71 x G</a:t>
                      </a:r>
                    </a:p>
                  </a:txBody>
                  <a:tcPr marL="68580" marR="68580" marT="0" marB="0"/>
                </a:tc>
                <a:extLst>
                  <a:ext uri="{0D108BD9-81ED-4DB2-BD59-A6C34878D82A}">
                    <a16:rowId xmlns:a16="http://schemas.microsoft.com/office/drawing/2014/main" val="728937807"/>
                  </a:ext>
                </a:extLst>
              </a:tr>
              <a:tr h="369957">
                <a:tc>
                  <a:txBody>
                    <a:bodyPr/>
                    <a:lstStyle/>
                    <a:p>
                      <a:pPr algn="ctr">
                        <a:lnSpc>
                          <a:spcPct val="107000"/>
                        </a:lnSpc>
                        <a:spcAft>
                          <a:spcPts val="0"/>
                        </a:spcAft>
                      </a:pPr>
                      <a:r>
                        <a:rPr lang="en-GB" sz="2000">
                          <a:effectLst/>
                        </a:rPr>
                        <a:t>60 °</a:t>
                      </a:r>
                    </a:p>
                  </a:txBody>
                  <a:tcPr marL="68580" marR="68580" marT="0" marB="0"/>
                </a:tc>
                <a:tc>
                  <a:txBody>
                    <a:bodyPr/>
                    <a:lstStyle/>
                    <a:p>
                      <a:pPr algn="ctr">
                        <a:lnSpc>
                          <a:spcPct val="107000"/>
                        </a:lnSpc>
                        <a:spcAft>
                          <a:spcPts val="0"/>
                        </a:spcAft>
                      </a:pPr>
                      <a:r>
                        <a:rPr lang="en-GB" sz="2000">
                          <a:effectLst/>
                        </a:rPr>
                        <a:t>G</a:t>
                      </a:r>
                    </a:p>
                  </a:txBody>
                  <a:tcPr marL="68580" marR="68580" marT="0" marB="0"/>
                </a:tc>
                <a:tc>
                  <a:txBody>
                    <a:bodyPr/>
                    <a:lstStyle/>
                    <a:p>
                      <a:pPr>
                        <a:lnSpc>
                          <a:spcPct val="107000"/>
                        </a:lnSpc>
                        <a:spcAft>
                          <a:spcPts val="0"/>
                        </a:spcAft>
                      </a:pPr>
                      <a:r>
                        <a:rPr lang="en-GB" sz="2000" dirty="0">
                          <a:effectLst/>
                        </a:rPr>
                        <a:t>0.58 x G</a:t>
                      </a:r>
                    </a:p>
                  </a:txBody>
                  <a:tcPr marL="68580" marR="68580" marT="0" marB="0"/>
                </a:tc>
                <a:extLst>
                  <a:ext uri="{0D108BD9-81ED-4DB2-BD59-A6C34878D82A}">
                    <a16:rowId xmlns:a16="http://schemas.microsoft.com/office/drawing/2014/main" val="1086276980"/>
                  </a:ext>
                </a:extLst>
              </a:tr>
            </a:tbl>
          </a:graphicData>
        </a:graphic>
      </p:graphicFrame>
      <p:pic>
        <p:nvPicPr>
          <p:cNvPr id="9" name="Kuva 8" descr="C:\Users\mmylly\AppData\Local\Microsoft\Windows\INetCache\Content.Outlook\08AONF55\IMG-20220208-WA0003.jpg">
            <a:extLst>
              <a:ext uri="{FF2B5EF4-FFF2-40B4-BE49-F238E27FC236}">
                <a16:creationId xmlns:a16="http://schemas.microsoft.com/office/drawing/2014/main" id="{4810F1B3-0FC5-F10F-9B47-6F436BEEF943}"/>
              </a:ext>
            </a:extLst>
          </p:cNvPr>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668647" y="4258778"/>
            <a:ext cx="1994153" cy="1827276"/>
          </a:xfrm>
          <a:prstGeom prst="rect">
            <a:avLst/>
          </a:prstGeom>
          <a:noFill/>
          <a:ln>
            <a:noFill/>
          </a:ln>
        </p:spPr>
      </p:pic>
      <p:pic>
        <p:nvPicPr>
          <p:cNvPr id="10" name="Kuva 9" descr="C:\Users\mmylly\AppData\Local\Microsoft\Windows\INetCache\Content.Outlook\08AONF55\IMG-20220208-WA0000 (002).jpg">
            <a:extLst>
              <a:ext uri="{FF2B5EF4-FFF2-40B4-BE49-F238E27FC236}">
                <a16:creationId xmlns:a16="http://schemas.microsoft.com/office/drawing/2014/main" id="{0BC4E126-B6CE-EC40-0ED5-9A5D47CA0C31}"/>
              </a:ext>
            </a:extLst>
          </p:cNvPr>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2980358" y="4397525"/>
            <a:ext cx="1163769" cy="1030161"/>
          </a:xfrm>
          <a:prstGeom prst="rect">
            <a:avLst/>
          </a:prstGeom>
          <a:noFill/>
          <a:ln>
            <a:noFill/>
          </a:ln>
        </p:spPr>
      </p:pic>
      <p:sp>
        <p:nvSpPr>
          <p:cNvPr id="11" name="Tekstiruutu 10483">
            <a:extLst>
              <a:ext uri="{FF2B5EF4-FFF2-40B4-BE49-F238E27FC236}">
                <a16:creationId xmlns:a16="http://schemas.microsoft.com/office/drawing/2014/main" id="{57CEBC50-B14F-B5DA-156B-A6556170A792}"/>
              </a:ext>
            </a:extLst>
          </p:cNvPr>
          <p:cNvSpPr txBox="1"/>
          <p:nvPr/>
        </p:nvSpPr>
        <p:spPr>
          <a:xfrm>
            <a:off x="4706829" y="1593714"/>
            <a:ext cx="4821463" cy="1197612"/>
          </a:xfrm>
          <a:prstGeom prst="rect">
            <a:avLst/>
          </a:prstGeom>
          <a:solidFill>
            <a:schemeClr val="accent6">
              <a:lumMod val="20000"/>
              <a:lumOff val="80000"/>
            </a:schemeClr>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07000"/>
              </a:lnSpc>
              <a:spcAft>
                <a:spcPts val="800"/>
              </a:spcAft>
            </a:pPr>
            <a:r>
              <a:rPr lang="en-GB" sz="2000" i="1">
                <a:effectLst/>
                <a:latin typeface="Calibri" panose="020F0502020204030204" pitchFamily="34" charset="0"/>
                <a:ea typeface="Calibri" panose="020F0502020204030204" pitchFamily="34" charset="0"/>
                <a:cs typeface="Times New Roman" panose="02020603050405020304" pitchFamily="18" charset="0"/>
              </a:rPr>
              <a:t>Impact of the lifting angle on the pressure on the cable during lifting. The lifts in the table have been calculated using two cables. </a:t>
            </a:r>
          </a:p>
        </p:txBody>
      </p:sp>
      <p:sp>
        <p:nvSpPr>
          <p:cNvPr id="12" name="Tekstiruutu 10491">
            <a:extLst>
              <a:ext uri="{FF2B5EF4-FFF2-40B4-BE49-F238E27FC236}">
                <a16:creationId xmlns:a16="http://schemas.microsoft.com/office/drawing/2014/main" id="{645DBA8F-9DBF-2FE4-D218-40F8F744119F}"/>
              </a:ext>
            </a:extLst>
          </p:cNvPr>
          <p:cNvSpPr txBox="1"/>
          <p:nvPr/>
        </p:nvSpPr>
        <p:spPr>
          <a:xfrm>
            <a:off x="4704413" y="3049928"/>
            <a:ext cx="4823879" cy="2791080"/>
          </a:xfrm>
          <a:prstGeom prst="rect">
            <a:avLst/>
          </a:prstGeom>
          <a:solidFill>
            <a:schemeClr val="accent2">
              <a:lumMod val="60000"/>
              <a:lumOff val="40000"/>
            </a:schemeClr>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07000"/>
              </a:lnSpc>
              <a:spcAft>
                <a:spcPts val="800"/>
              </a:spcAft>
            </a:pPr>
            <a:r>
              <a:rPr lang="en-GB" i="1" dirty="0">
                <a:effectLst/>
                <a:latin typeface="Calibri" panose="020F0502020204030204" pitchFamily="34" charset="0"/>
                <a:ea typeface="Calibri" panose="020F0502020204030204" pitchFamily="34" charset="0"/>
                <a:cs typeface="Times New Roman" panose="02020603050405020304" pitchFamily="18" charset="0"/>
              </a:rPr>
              <a:t>There must always be a sufficient safety factor applied to the lifting eyes and hooks. For example, a lifting sling with a 1,000 kg capacity can be used to lift a weight of 500 kg (safety factor 2.0). Multiple lifting slings can be fixed to the same lifting hook if needed. The permitted lifting capacities must also be taken into account when using lifting beams, bridge cranes, or other lifting equipment.</a:t>
            </a:r>
          </a:p>
        </p:txBody>
      </p:sp>
      <p:pic>
        <p:nvPicPr>
          <p:cNvPr id="13" name="Kuva 12">
            <a:extLst>
              <a:ext uri="{FF2B5EF4-FFF2-40B4-BE49-F238E27FC236}">
                <a16:creationId xmlns:a16="http://schemas.microsoft.com/office/drawing/2014/main" id="{97C691AA-CADA-9DB5-7DF5-02D201A444E4}"/>
              </a:ext>
            </a:extLst>
          </p:cNvPr>
          <p:cNvPicPr>
            <a:picLocks noChangeAspect="1"/>
          </p:cNvPicPr>
          <p:nvPr/>
        </p:nvPicPr>
        <p:blipFill>
          <a:blip r:embed="rId4"/>
          <a:stretch>
            <a:fillRect/>
          </a:stretch>
        </p:blipFill>
        <p:spPr>
          <a:xfrm>
            <a:off x="9862910" y="564543"/>
            <a:ext cx="2079572" cy="5691397"/>
          </a:xfrm>
          <a:prstGeom prst="rect">
            <a:avLst/>
          </a:prstGeom>
        </p:spPr>
      </p:pic>
      <p:sp>
        <p:nvSpPr>
          <p:cNvPr id="3" name="Alatunnisteen paikkamerkki 2">
            <a:extLst>
              <a:ext uri="{FF2B5EF4-FFF2-40B4-BE49-F238E27FC236}">
                <a16:creationId xmlns:a16="http://schemas.microsoft.com/office/drawing/2014/main" id="{BF4C6EB2-C40F-A591-28F9-5DECD763CEF4}"/>
              </a:ext>
            </a:extLst>
          </p:cNvPr>
          <p:cNvSpPr>
            <a:spLocks noGrp="1"/>
          </p:cNvSpPr>
          <p:nvPr>
            <p:ph type="ftr" sz="quarter" idx="3"/>
          </p:nvPr>
        </p:nvSpPr>
        <p:spPr/>
        <p:txBody>
          <a:bodyPr/>
          <a:lstStyle/>
          <a:p>
            <a:r>
              <a:rPr lang="en-GB"/>
              <a:t>Industrial prefabrication</a:t>
            </a:r>
          </a:p>
        </p:txBody>
      </p:sp>
      <p:sp>
        <p:nvSpPr>
          <p:cNvPr id="14" name="Suorakulmio 10"/>
          <p:cNvSpPr/>
          <p:nvPr/>
        </p:nvSpPr>
        <p:spPr>
          <a:xfrm>
            <a:off x="10308366" y="4058971"/>
            <a:ext cx="1188659" cy="338554"/>
          </a:xfrm>
          <a:prstGeom prst="rect">
            <a:avLst/>
          </a:prstGeom>
          <a:solidFill>
            <a:schemeClr val="bg1"/>
          </a:solidFill>
        </p:spPr>
        <p:txBody>
          <a:bodyPr wrap="none">
            <a:spAutoFit/>
          </a:bodyPr>
          <a:lstStyle/>
          <a:p>
            <a:r>
              <a:rPr lang="en-GB" sz="1600">
                <a:latin typeface="Calibri" panose="020F0502020204030204" pitchFamily="34" charset="0"/>
                <a:ea typeface="Calibri" panose="020F0502020204030204" pitchFamily="34" charset="0"/>
                <a:cs typeface="Times New Roman" panose="02020603050405020304" pitchFamily="18" charset="0"/>
              </a:rPr>
              <a:t>lifting beam</a:t>
            </a:r>
          </a:p>
        </p:txBody>
      </p:sp>
    </p:spTree>
    <p:extLst>
      <p:ext uri="{BB962C8B-B14F-4D97-AF65-F5344CB8AC3E}">
        <p14:creationId xmlns:p14="http://schemas.microsoft.com/office/powerpoint/2010/main" val="371032845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tsikko 3">
            <a:extLst>
              <a:ext uri="{FF2B5EF4-FFF2-40B4-BE49-F238E27FC236}">
                <a16:creationId xmlns:a16="http://schemas.microsoft.com/office/drawing/2014/main" id="{19A4968B-4E25-05DB-F27A-2EB14502902F}"/>
              </a:ext>
            </a:extLst>
          </p:cNvPr>
          <p:cNvSpPr>
            <a:spLocks noGrp="1"/>
          </p:cNvSpPr>
          <p:nvPr>
            <p:ph type="title"/>
          </p:nvPr>
        </p:nvSpPr>
        <p:spPr/>
        <p:txBody>
          <a:bodyPr/>
          <a:lstStyle/>
          <a:p>
            <a:r>
              <a:rPr lang="en-GB" sz="4400">
                <a:latin typeface="Calibri" panose="020F0502020204030204" pitchFamily="34" charset="0"/>
                <a:ea typeface="Calibri" panose="020F0502020204030204" pitchFamily="34" charset="0"/>
                <a:cs typeface="Times New Roman" panose="02020603050405020304" pitchFamily="18" charset="0"/>
              </a:rPr>
              <a:t>Kuivaketju</a:t>
            </a:r>
          </a:p>
        </p:txBody>
      </p:sp>
      <p:sp>
        <p:nvSpPr>
          <p:cNvPr id="6" name="Sisällön paikkamerkki 5">
            <a:extLst>
              <a:ext uri="{FF2B5EF4-FFF2-40B4-BE49-F238E27FC236}">
                <a16:creationId xmlns:a16="http://schemas.microsoft.com/office/drawing/2014/main" id="{34143E0E-4A62-82B0-CFF8-E4655285FEAE}"/>
              </a:ext>
            </a:extLst>
          </p:cNvPr>
          <p:cNvSpPr>
            <a:spLocks noGrp="1"/>
          </p:cNvSpPr>
          <p:nvPr>
            <p:ph idx="1"/>
          </p:nvPr>
        </p:nvSpPr>
        <p:spPr/>
        <p:txBody>
          <a:bodyPr>
            <a:normAutofit lnSpcReduction="10000"/>
          </a:bodyPr>
          <a:lstStyle/>
          <a:p>
            <a:r>
              <a:rPr lang="en-GB" sz="2800">
                <a:solidFill>
                  <a:srgbClr val="272117"/>
                </a:solidFill>
                <a:latin typeface="Calibri" panose="020F0502020204030204" pitchFamily="34" charset="0"/>
                <a:ea typeface="Times New Roman" panose="02020603050405020304" pitchFamily="18" charset="0"/>
              </a:rPr>
              <a:t>Kuivaketju10 (Dry Chain 10) is an operating model developed for moisture management during the construction process to reduce the risk of moisture damage throughout the building's life cycle. </a:t>
            </a:r>
          </a:p>
          <a:p>
            <a:r>
              <a:rPr lang="en-GB" sz="2800">
                <a:solidFill>
                  <a:srgbClr val="272117"/>
                </a:solidFill>
                <a:latin typeface="Calibri" panose="020F0502020204030204" pitchFamily="34" charset="0"/>
                <a:ea typeface="Times New Roman" panose="02020603050405020304" pitchFamily="18" charset="0"/>
              </a:rPr>
              <a:t>Moisture risk management is based on a chain where risks are prevented at all stages of the construction process, and the success of the prevention measures is verified in a reliable manner. </a:t>
            </a:r>
          </a:p>
          <a:p>
            <a:r>
              <a:rPr lang="en-GB" sz="2800">
                <a:solidFill>
                  <a:srgbClr val="272117"/>
                </a:solidFill>
                <a:latin typeface="Calibri" panose="020F0502020204030204" pitchFamily="34" charset="0"/>
                <a:ea typeface="Times New Roman" panose="02020603050405020304" pitchFamily="18" charset="0"/>
              </a:rPr>
              <a:t>The operating model is comprised of the Kuivaketju10 risk list and the risk verification instructions, which cover ten most significant moisture risks. </a:t>
            </a:r>
          </a:p>
          <a:p>
            <a:r>
              <a:rPr lang="en-GB" sz="2800">
                <a:solidFill>
                  <a:srgbClr val="272117"/>
                </a:solidFill>
                <a:latin typeface="Calibri" panose="020F0502020204030204" pitchFamily="34" charset="0"/>
                <a:ea typeface="Times New Roman" panose="02020603050405020304" pitchFamily="18" charset="0"/>
              </a:rPr>
              <a:t>Appropriate management of these risks avoids over 80% of the consequential costs of moisture damage. </a:t>
            </a:r>
          </a:p>
          <a:p>
            <a:endParaRPr lang="fi-FI" dirty="0"/>
          </a:p>
        </p:txBody>
      </p:sp>
      <p:sp>
        <p:nvSpPr>
          <p:cNvPr id="18" name="Dian numeron paikkamerkki 17">
            <a:extLst>
              <a:ext uri="{FF2B5EF4-FFF2-40B4-BE49-F238E27FC236}">
                <a16:creationId xmlns:a16="http://schemas.microsoft.com/office/drawing/2014/main" id="{F5859289-D07A-407E-BEA8-0136A172E2C0}"/>
              </a:ext>
            </a:extLst>
          </p:cNvPr>
          <p:cNvSpPr>
            <a:spLocks noGrp="1"/>
          </p:cNvSpPr>
          <p:nvPr>
            <p:ph type="sldNum" sz="quarter" idx="4"/>
          </p:nvPr>
        </p:nvSpPr>
        <p:spPr/>
        <p:txBody>
          <a:bodyPr/>
          <a:lstStyle/>
          <a:p>
            <a:fld id="{B338A197-4EA2-4D23-935D-0DB0ED09FF0F}" type="slidenum">
              <a:rPr lang="fi-FI" smtClean="0"/>
              <a:pPr/>
              <a:t>38</a:t>
            </a:fld>
            <a:endParaRPr lang="fi-FI"/>
          </a:p>
        </p:txBody>
      </p:sp>
      <p:sp>
        <p:nvSpPr>
          <p:cNvPr id="5" name="Suorakulmio 4"/>
          <p:cNvSpPr/>
          <p:nvPr/>
        </p:nvSpPr>
        <p:spPr>
          <a:xfrm>
            <a:off x="9197340" y="3970020"/>
            <a:ext cx="388620" cy="3733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 name="Alatunnisteen paikkamerkki 1">
            <a:extLst>
              <a:ext uri="{FF2B5EF4-FFF2-40B4-BE49-F238E27FC236}">
                <a16:creationId xmlns:a16="http://schemas.microsoft.com/office/drawing/2014/main" id="{5CC07195-D614-9918-3FD6-7B067073387B}"/>
              </a:ext>
            </a:extLst>
          </p:cNvPr>
          <p:cNvSpPr>
            <a:spLocks noGrp="1"/>
          </p:cNvSpPr>
          <p:nvPr>
            <p:ph type="ftr" sz="quarter" idx="3"/>
          </p:nvPr>
        </p:nvSpPr>
        <p:spPr/>
        <p:txBody>
          <a:bodyPr/>
          <a:lstStyle/>
          <a:p>
            <a:r>
              <a:rPr lang="en-GB"/>
              <a:t>Industrial prefabrication</a:t>
            </a:r>
          </a:p>
        </p:txBody>
      </p:sp>
    </p:spTree>
    <p:extLst>
      <p:ext uri="{BB962C8B-B14F-4D97-AF65-F5344CB8AC3E}">
        <p14:creationId xmlns:p14="http://schemas.microsoft.com/office/powerpoint/2010/main" val="28772405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Tekstin paikkamerkki 40">
            <a:extLst>
              <a:ext uri="{FF2B5EF4-FFF2-40B4-BE49-F238E27FC236}">
                <a16:creationId xmlns:a16="http://schemas.microsoft.com/office/drawing/2014/main" id="{2D52FE4B-1BAF-42AF-A92E-E9C3C2B044EF}"/>
              </a:ext>
            </a:extLst>
          </p:cNvPr>
          <p:cNvSpPr>
            <a:spLocks noGrp="1"/>
          </p:cNvSpPr>
          <p:nvPr>
            <p:ph type="body" idx="1"/>
          </p:nvPr>
        </p:nvSpPr>
        <p:spPr/>
        <p:txBody>
          <a:bodyPr>
            <a:normAutofit fontScale="77500" lnSpcReduction="20000"/>
          </a:bodyPr>
          <a:lstStyle/>
          <a:p>
            <a:r>
              <a:rPr lang="en-GB"/>
              <a:t>Authors</a:t>
            </a:r>
          </a:p>
        </p:txBody>
      </p:sp>
      <p:sp>
        <p:nvSpPr>
          <p:cNvPr id="42" name="Sisällön paikkamerkki 41">
            <a:extLst>
              <a:ext uri="{FF2B5EF4-FFF2-40B4-BE49-F238E27FC236}">
                <a16:creationId xmlns:a16="http://schemas.microsoft.com/office/drawing/2014/main" id="{0F03351A-45A8-4E38-8031-3419B30D115E}"/>
              </a:ext>
            </a:extLst>
          </p:cNvPr>
          <p:cNvSpPr>
            <a:spLocks noGrp="1"/>
          </p:cNvSpPr>
          <p:nvPr>
            <p:ph sz="half" idx="2"/>
          </p:nvPr>
        </p:nvSpPr>
        <p:spPr/>
        <p:txBody>
          <a:bodyPr>
            <a:normAutofit/>
          </a:bodyPr>
          <a:lstStyle/>
          <a:p>
            <a:pPr marL="0" indent="0">
              <a:buNone/>
            </a:pPr>
            <a:r>
              <a:rPr lang="en-GB" sz="2400"/>
              <a:t>Martti Mylly, Lappia Vocational College	</a:t>
            </a:r>
          </a:p>
        </p:txBody>
      </p:sp>
      <p:sp>
        <p:nvSpPr>
          <p:cNvPr id="43" name="Sisällön paikkamerkki 42">
            <a:extLst>
              <a:ext uri="{FF2B5EF4-FFF2-40B4-BE49-F238E27FC236}">
                <a16:creationId xmlns:a16="http://schemas.microsoft.com/office/drawing/2014/main" id="{DD88DD0C-A6ED-4711-904E-C56B6E4F5DD5}"/>
              </a:ext>
            </a:extLst>
          </p:cNvPr>
          <p:cNvSpPr>
            <a:spLocks noGrp="1"/>
          </p:cNvSpPr>
          <p:nvPr>
            <p:ph sz="quarter" idx="4"/>
          </p:nvPr>
        </p:nvSpPr>
        <p:spPr/>
        <p:txBody>
          <a:bodyPr>
            <a:normAutofit/>
          </a:bodyPr>
          <a:lstStyle/>
          <a:p>
            <a:pPr marL="0" indent="0">
              <a:buNone/>
            </a:pPr>
            <a:r>
              <a:rPr lang="en-GB" sz="2400"/>
              <a:t>Release date: 10/06/2022</a:t>
            </a:r>
          </a:p>
        </p:txBody>
      </p:sp>
      <p:sp>
        <p:nvSpPr>
          <p:cNvPr id="44" name="Tekstin paikkamerkki 43">
            <a:extLst>
              <a:ext uri="{FF2B5EF4-FFF2-40B4-BE49-F238E27FC236}">
                <a16:creationId xmlns:a16="http://schemas.microsoft.com/office/drawing/2014/main" id="{9E9806A0-4C88-46B7-9184-555A83A7FFC8}"/>
              </a:ext>
            </a:extLst>
          </p:cNvPr>
          <p:cNvSpPr>
            <a:spLocks noGrp="1"/>
          </p:cNvSpPr>
          <p:nvPr>
            <p:ph type="body" idx="10"/>
          </p:nvPr>
        </p:nvSpPr>
        <p:spPr/>
        <p:txBody>
          <a:bodyPr>
            <a:normAutofit fontScale="77500" lnSpcReduction="20000"/>
          </a:bodyPr>
          <a:lstStyle/>
          <a:p>
            <a:endParaRPr lang="fi-FI" dirty="0"/>
          </a:p>
        </p:txBody>
      </p:sp>
      <p:sp>
        <p:nvSpPr>
          <p:cNvPr id="46" name="Dian numeron paikkamerkki 45">
            <a:extLst>
              <a:ext uri="{FF2B5EF4-FFF2-40B4-BE49-F238E27FC236}">
                <a16:creationId xmlns:a16="http://schemas.microsoft.com/office/drawing/2014/main" id="{A7160097-2269-4CFB-8D42-6091A3FA492C}"/>
              </a:ext>
            </a:extLst>
          </p:cNvPr>
          <p:cNvSpPr>
            <a:spLocks noGrp="1"/>
          </p:cNvSpPr>
          <p:nvPr>
            <p:ph type="sldNum" sz="quarter" idx="11"/>
          </p:nvPr>
        </p:nvSpPr>
        <p:spPr/>
        <p:txBody>
          <a:bodyPr/>
          <a:lstStyle/>
          <a:p>
            <a:fld id="{B338A197-4EA2-4D23-935D-0DB0ED09FF0F}" type="slidenum">
              <a:rPr lang="fi-FI" smtClean="0"/>
              <a:pPr/>
              <a:t>4</a:t>
            </a:fld>
            <a:endParaRPr lang="fi-FI"/>
          </a:p>
        </p:txBody>
      </p:sp>
      <p:sp>
        <p:nvSpPr>
          <p:cNvPr id="2" name="Alatunnisteen paikkamerkki 1">
            <a:extLst>
              <a:ext uri="{FF2B5EF4-FFF2-40B4-BE49-F238E27FC236}">
                <a16:creationId xmlns:a16="http://schemas.microsoft.com/office/drawing/2014/main" id="{D3F28B4C-C8E4-663A-864A-DB77BE382F02}"/>
              </a:ext>
            </a:extLst>
          </p:cNvPr>
          <p:cNvSpPr>
            <a:spLocks noGrp="1"/>
          </p:cNvSpPr>
          <p:nvPr>
            <p:ph type="ftr" sz="quarter" idx="3"/>
          </p:nvPr>
        </p:nvSpPr>
        <p:spPr/>
        <p:txBody>
          <a:bodyPr/>
          <a:lstStyle/>
          <a:p>
            <a:r>
              <a:rPr lang="en-GB"/>
              <a:t>Industrial prefabrication</a:t>
            </a:r>
          </a:p>
        </p:txBody>
      </p:sp>
    </p:spTree>
    <p:extLst>
      <p:ext uri="{BB962C8B-B14F-4D97-AF65-F5344CB8AC3E}">
        <p14:creationId xmlns:p14="http://schemas.microsoft.com/office/powerpoint/2010/main" val="38703828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7ABA3B2A-C6F6-4A8E-9AA5-B8A41DA7D1B9}"/>
              </a:ext>
            </a:extLst>
          </p:cNvPr>
          <p:cNvSpPr>
            <a:spLocks noGrp="1"/>
          </p:cNvSpPr>
          <p:nvPr>
            <p:ph type="title"/>
          </p:nvPr>
        </p:nvSpPr>
        <p:spPr/>
        <p:txBody>
          <a:bodyPr/>
          <a:lstStyle/>
          <a:p>
            <a:r>
              <a:rPr lang="en-GB"/>
              <a:t>Wooden units</a:t>
            </a:r>
          </a:p>
        </p:txBody>
      </p:sp>
    </p:spTree>
    <p:extLst>
      <p:ext uri="{BB962C8B-B14F-4D97-AF65-F5344CB8AC3E}">
        <p14:creationId xmlns:p14="http://schemas.microsoft.com/office/powerpoint/2010/main" val="20906871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tsikko 3">
            <a:extLst>
              <a:ext uri="{FF2B5EF4-FFF2-40B4-BE49-F238E27FC236}">
                <a16:creationId xmlns:a16="http://schemas.microsoft.com/office/drawing/2014/main" id="{79A82549-2EAF-E004-8360-6D4DE6957FFF}"/>
              </a:ext>
            </a:extLst>
          </p:cNvPr>
          <p:cNvSpPr>
            <a:spLocks noGrp="1"/>
          </p:cNvSpPr>
          <p:nvPr>
            <p:ph type="title"/>
          </p:nvPr>
        </p:nvSpPr>
        <p:spPr/>
        <p:txBody>
          <a:bodyPr/>
          <a:lstStyle/>
          <a:p>
            <a:r>
              <a:rPr lang="en-GB" sz="4400">
                <a:latin typeface="Calibri" panose="020F0502020204030204" pitchFamily="34" charset="0"/>
                <a:ea typeface="Calibri" panose="020F0502020204030204" pitchFamily="34" charset="0"/>
                <a:cs typeface="Times New Roman" panose="02020603050405020304" pitchFamily="18" charset="0"/>
              </a:rPr>
              <a:t>Prefabricated wall panels</a:t>
            </a:r>
          </a:p>
        </p:txBody>
      </p:sp>
      <p:sp>
        <p:nvSpPr>
          <p:cNvPr id="7" name="Sisällön paikkamerkki 6">
            <a:extLst>
              <a:ext uri="{FF2B5EF4-FFF2-40B4-BE49-F238E27FC236}">
                <a16:creationId xmlns:a16="http://schemas.microsoft.com/office/drawing/2014/main" id="{69CBD207-F93A-3723-6D7F-A4035DD2CF56}"/>
              </a:ext>
            </a:extLst>
          </p:cNvPr>
          <p:cNvSpPr>
            <a:spLocks noGrp="1"/>
          </p:cNvSpPr>
          <p:nvPr>
            <p:ph idx="1"/>
          </p:nvPr>
        </p:nvSpPr>
        <p:spPr>
          <a:xfrm>
            <a:off x="838200" y="1825625"/>
            <a:ext cx="6769608" cy="4351338"/>
          </a:xfrm>
        </p:spPr>
        <p:txBody>
          <a:bodyPr/>
          <a:lstStyle/>
          <a:p>
            <a:r>
              <a:rPr lang="en-GB" sz="2800">
                <a:latin typeface="Calibri" panose="020F0502020204030204" pitchFamily="34" charset="0"/>
                <a:ea typeface="Times New Roman" panose="02020603050405020304" pitchFamily="18" charset="0"/>
                <a:cs typeface="Times New Roman" panose="02020603050405020304" pitchFamily="18" charset="0"/>
              </a:rPr>
              <a:t>Prefabricated wall panels are structures with ready-made framing, insulation, sheathing, and cladding. </a:t>
            </a:r>
          </a:p>
          <a:p>
            <a:r>
              <a:rPr lang="en-GB" sz="2800">
                <a:latin typeface="Calibri" panose="020F0502020204030204" pitchFamily="34" charset="0"/>
                <a:ea typeface="Times New Roman" panose="02020603050405020304" pitchFamily="18" charset="0"/>
                <a:cs typeface="Times New Roman" panose="02020603050405020304" pitchFamily="18" charset="0"/>
              </a:rPr>
              <a:t>The degree of pre-assembly varies by supplier and site.</a:t>
            </a:r>
          </a:p>
          <a:p>
            <a:r>
              <a:rPr lang="en-GB" sz="2800">
                <a:latin typeface="Calibri" panose="020F0502020204030204" pitchFamily="34" charset="0"/>
                <a:ea typeface="Times New Roman" panose="02020603050405020304" pitchFamily="18" charset="0"/>
                <a:cs typeface="Times New Roman" panose="02020603050405020304" pitchFamily="18" charset="0"/>
              </a:rPr>
              <a:t>The units can be built of solid timber or around a frame.</a:t>
            </a:r>
          </a:p>
          <a:p>
            <a:endParaRPr lang="fi-FI" dirty="0"/>
          </a:p>
        </p:txBody>
      </p:sp>
      <p:sp>
        <p:nvSpPr>
          <p:cNvPr id="18" name="Dian numeron paikkamerkki 17">
            <a:extLst>
              <a:ext uri="{FF2B5EF4-FFF2-40B4-BE49-F238E27FC236}">
                <a16:creationId xmlns:a16="http://schemas.microsoft.com/office/drawing/2014/main" id="{F5859289-D07A-407E-BEA8-0136A172E2C0}"/>
              </a:ext>
            </a:extLst>
          </p:cNvPr>
          <p:cNvSpPr>
            <a:spLocks noGrp="1"/>
          </p:cNvSpPr>
          <p:nvPr>
            <p:ph type="sldNum" sz="quarter" idx="4"/>
          </p:nvPr>
        </p:nvSpPr>
        <p:spPr/>
        <p:txBody>
          <a:bodyPr/>
          <a:lstStyle/>
          <a:p>
            <a:fld id="{B338A197-4EA2-4D23-935D-0DB0ED09FF0F}" type="slidenum">
              <a:rPr lang="fi-FI" smtClean="0"/>
              <a:pPr/>
              <a:t>6</a:t>
            </a:fld>
            <a:endParaRPr lang="fi-FI"/>
          </a:p>
        </p:txBody>
      </p:sp>
      <p:sp>
        <p:nvSpPr>
          <p:cNvPr id="5" name="Suorakulmio 4"/>
          <p:cNvSpPr/>
          <p:nvPr/>
        </p:nvSpPr>
        <p:spPr>
          <a:xfrm>
            <a:off x="633498" y="1360438"/>
            <a:ext cx="7248630" cy="1015663"/>
          </a:xfrm>
          <a:prstGeom prst="rect">
            <a:avLst/>
          </a:prstGeom>
        </p:spPr>
        <p:txBody>
          <a:bodyPr wrap="square">
            <a:spAutoFit/>
          </a:bodyPr>
          <a:lstStyle/>
          <a:p>
            <a:endParaRPr lang="fi-FI" sz="2400" dirty="0">
              <a:latin typeface="Calibri" panose="020F0502020204030204" pitchFamily="34" charset="0"/>
              <a:ea typeface="Times New Roman" panose="02020603050405020304" pitchFamily="18" charset="0"/>
              <a:cs typeface="Times New Roman" panose="02020603050405020304" pitchFamily="18" charset="0"/>
            </a:endParaRPr>
          </a:p>
          <a:p>
            <a:endParaRPr lang="fi-FI" sz="2400" dirty="0">
              <a:latin typeface="Calibri" panose="020F0502020204030204" pitchFamily="34" charset="0"/>
              <a:ea typeface="Times New Roman" panose="02020603050405020304" pitchFamily="18" charset="0"/>
              <a:cs typeface="Times New Roman" panose="02020603050405020304" pitchFamily="18" charset="0"/>
            </a:endParaRPr>
          </a:p>
          <a:p>
            <a:endParaRPr lang="fi-FI" sz="1200" dirty="0">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6" name="Kuva 5" descr="C:\Users\mmylly\AppData\Local\Microsoft\Windows\INetCache\Content.Outlook\08AONF55\kuva-9.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902617" y="1873251"/>
            <a:ext cx="3655885" cy="2706458"/>
          </a:xfrm>
          <a:prstGeom prst="rect">
            <a:avLst/>
          </a:prstGeom>
          <a:noFill/>
          <a:ln>
            <a:noFill/>
          </a:ln>
        </p:spPr>
      </p:pic>
      <p:sp>
        <p:nvSpPr>
          <p:cNvPr id="2" name="Suorakulmio 1"/>
          <p:cNvSpPr/>
          <p:nvPr/>
        </p:nvSpPr>
        <p:spPr>
          <a:xfrm>
            <a:off x="7882128" y="4739069"/>
            <a:ext cx="3724656" cy="710131"/>
          </a:xfrm>
          <a:prstGeom prst="rect">
            <a:avLst/>
          </a:prstGeom>
        </p:spPr>
        <p:txBody>
          <a:bodyPr wrap="square">
            <a:spAutoFit/>
          </a:bodyPr>
          <a:lstStyle/>
          <a:p>
            <a:pPr>
              <a:lnSpc>
                <a:spcPct val="107000"/>
              </a:lnSpc>
              <a:spcAft>
                <a:spcPts val="800"/>
              </a:spcAft>
            </a:pPr>
            <a:r>
              <a:rPr lang="en-GB" sz="1600" dirty="0">
                <a:latin typeface="Calibri" panose="020F0502020204030204" pitchFamily="34" charset="0"/>
                <a:ea typeface="Calibri" panose="020F0502020204030204" pitchFamily="34" charset="0"/>
                <a:cs typeface="Times New Roman" panose="02020603050405020304" pitchFamily="18" charset="0"/>
              </a:rPr>
              <a:t>Prefabricated wall panel surface-treated, </a:t>
            </a:r>
          </a:p>
          <a:p>
            <a:pPr>
              <a:lnSpc>
                <a:spcPct val="107000"/>
              </a:lnSpc>
              <a:spcAft>
                <a:spcPts val="800"/>
              </a:spcAft>
            </a:pPr>
            <a:r>
              <a:rPr lang="en-GB" sz="1600" dirty="0">
                <a:latin typeface="Calibri" panose="020F0502020204030204" pitchFamily="34" charset="0"/>
                <a:ea typeface="Calibri" panose="020F0502020204030204" pitchFamily="34" charset="0"/>
                <a:cs typeface="Times New Roman" panose="02020603050405020304" pitchFamily="18" charset="0"/>
              </a:rPr>
              <a:t>photo: </a:t>
            </a:r>
            <a:r>
              <a:rPr lang="en-GB" sz="1600" dirty="0" err="1">
                <a:latin typeface="Calibri" panose="020F0502020204030204" pitchFamily="34" charset="0"/>
                <a:ea typeface="Calibri" panose="020F0502020204030204" pitchFamily="34" charset="0"/>
                <a:cs typeface="Times New Roman" panose="02020603050405020304" pitchFamily="18" charset="0"/>
              </a:rPr>
              <a:t>Jukkatalo</a:t>
            </a:r>
            <a:r>
              <a:rPr lang="en-GB" sz="1600" dirty="0">
                <a:latin typeface="Calibri" panose="020F0502020204030204" pitchFamily="34" charset="0"/>
                <a:ea typeface="Calibri" panose="020F0502020204030204" pitchFamily="34" charset="0"/>
                <a:cs typeface="Times New Roman" panose="02020603050405020304" pitchFamily="18" charset="0"/>
              </a:rPr>
              <a:t> Oy</a:t>
            </a:r>
          </a:p>
        </p:txBody>
      </p:sp>
      <p:sp>
        <p:nvSpPr>
          <p:cNvPr id="3" name="Alatunnisteen paikkamerkki 2">
            <a:extLst>
              <a:ext uri="{FF2B5EF4-FFF2-40B4-BE49-F238E27FC236}">
                <a16:creationId xmlns:a16="http://schemas.microsoft.com/office/drawing/2014/main" id="{FB70657E-A281-6A5B-EC63-7A7D103C1B14}"/>
              </a:ext>
            </a:extLst>
          </p:cNvPr>
          <p:cNvSpPr>
            <a:spLocks noGrp="1"/>
          </p:cNvSpPr>
          <p:nvPr>
            <p:ph type="ftr" sz="quarter" idx="3"/>
          </p:nvPr>
        </p:nvSpPr>
        <p:spPr/>
        <p:txBody>
          <a:bodyPr/>
          <a:lstStyle/>
          <a:p>
            <a:r>
              <a:rPr lang="en-GB"/>
              <a:t>Industrial prefabrication</a:t>
            </a:r>
          </a:p>
        </p:txBody>
      </p:sp>
    </p:spTree>
    <p:extLst>
      <p:ext uri="{BB962C8B-B14F-4D97-AF65-F5344CB8AC3E}">
        <p14:creationId xmlns:p14="http://schemas.microsoft.com/office/powerpoint/2010/main" val="28346220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tsikko 4">
            <a:extLst>
              <a:ext uri="{FF2B5EF4-FFF2-40B4-BE49-F238E27FC236}">
                <a16:creationId xmlns:a16="http://schemas.microsoft.com/office/drawing/2014/main" id="{3F58530C-62BE-E050-07AC-D33070318F97}"/>
              </a:ext>
            </a:extLst>
          </p:cNvPr>
          <p:cNvSpPr>
            <a:spLocks noGrp="1"/>
          </p:cNvSpPr>
          <p:nvPr>
            <p:ph type="title"/>
          </p:nvPr>
        </p:nvSpPr>
        <p:spPr/>
        <p:txBody>
          <a:bodyPr/>
          <a:lstStyle/>
          <a:p>
            <a:r>
              <a:rPr lang="en-GB" sz="4400">
                <a:latin typeface="Calibri" panose="020F0502020204030204" pitchFamily="34" charset="0"/>
                <a:ea typeface="Calibri" panose="020F0502020204030204" pitchFamily="34" charset="0"/>
                <a:cs typeface="Times New Roman" panose="02020603050405020304" pitchFamily="18" charset="0"/>
              </a:rPr>
              <a:t>Prefabricated box units</a:t>
            </a:r>
          </a:p>
        </p:txBody>
      </p:sp>
      <p:sp>
        <p:nvSpPr>
          <p:cNvPr id="7" name="Sisällön paikkamerkki 6">
            <a:extLst>
              <a:ext uri="{FF2B5EF4-FFF2-40B4-BE49-F238E27FC236}">
                <a16:creationId xmlns:a16="http://schemas.microsoft.com/office/drawing/2014/main" id="{AB8F941F-CB72-C4B9-4ED4-6250E06987C1}"/>
              </a:ext>
            </a:extLst>
          </p:cNvPr>
          <p:cNvSpPr>
            <a:spLocks noGrp="1"/>
          </p:cNvSpPr>
          <p:nvPr>
            <p:ph idx="1"/>
          </p:nvPr>
        </p:nvSpPr>
        <p:spPr>
          <a:xfrm>
            <a:off x="838200" y="1825625"/>
            <a:ext cx="5751576" cy="4351338"/>
          </a:xfrm>
        </p:spPr>
        <p:txBody>
          <a:bodyPr/>
          <a:lstStyle/>
          <a:p>
            <a:r>
              <a:rPr lang="en-GB" sz="2800">
                <a:latin typeface="Calibri" panose="020F0502020204030204" pitchFamily="34" charset="0"/>
                <a:ea typeface="Times New Roman" panose="02020603050405020304" pitchFamily="18" charset="0"/>
                <a:cs typeface="Times New Roman" panose="02020603050405020304" pitchFamily="18" charset="0"/>
              </a:rPr>
              <a:t>Prefabricated box units are torsionally rigid and transportable ready-made modules. </a:t>
            </a:r>
          </a:p>
          <a:p>
            <a:r>
              <a:rPr lang="en-GB" sz="2800">
                <a:latin typeface="Calibri" panose="020F0502020204030204" pitchFamily="34" charset="0"/>
                <a:ea typeface="Times New Roman" panose="02020603050405020304" pitchFamily="18" charset="0"/>
                <a:cs typeface="Times New Roman" panose="02020603050405020304" pitchFamily="18" charset="0"/>
              </a:rPr>
              <a:t>The use of prefabricated box units significantly shortens the construction time and improves the quality of construction.</a:t>
            </a:r>
          </a:p>
          <a:p>
            <a:r>
              <a:rPr lang="en-GB" sz="2800">
                <a:latin typeface="Calibri" panose="020F0502020204030204" pitchFamily="34" charset="0"/>
                <a:ea typeface="Times New Roman" panose="02020603050405020304" pitchFamily="18" charset="0"/>
                <a:cs typeface="Times New Roman" panose="02020603050405020304" pitchFamily="18" charset="0"/>
              </a:rPr>
              <a:t>A prefabricated box unit is a building element that comprises at least the attic floor, base floor, and end walls.</a:t>
            </a:r>
          </a:p>
          <a:p>
            <a:endParaRPr lang="fi-FI" sz="2800" dirty="0"/>
          </a:p>
          <a:p>
            <a:endParaRPr lang="fi-FI" dirty="0"/>
          </a:p>
        </p:txBody>
      </p:sp>
      <p:sp>
        <p:nvSpPr>
          <p:cNvPr id="18" name="Dian numeron paikkamerkki 17">
            <a:extLst>
              <a:ext uri="{FF2B5EF4-FFF2-40B4-BE49-F238E27FC236}">
                <a16:creationId xmlns:a16="http://schemas.microsoft.com/office/drawing/2014/main" id="{F5859289-D07A-407E-BEA8-0136A172E2C0}"/>
              </a:ext>
            </a:extLst>
          </p:cNvPr>
          <p:cNvSpPr>
            <a:spLocks noGrp="1"/>
          </p:cNvSpPr>
          <p:nvPr>
            <p:ph type="sldNum" sz="quarter" idx="4"/>
          </p:nvPr>
        </p:nvSpPr>
        <p:spPr/>
        <p:txBody>
          <a:bodyPr/>
          <a:lstStyle/>
          <a:p>
            <a:fld id="{B338A197-4EA2-4D23-935D-0DB0ED09FF0F}" type="slidenum">
              <a:rPr lang="fi-FI" smtClean="0"/>
              <a:pPr/>
              <a:t>7</a:t>
            </a:fld>
            <a:endParaRPr lang="fi-FI"/>
          </a:p>
        </p:txBody>
      </p:sp>
      <p:pic>
        <p:nvPicPr>
          <p:cNvPr id="8" name="Kuva 7"/>
          <p:cNvPicPr/>
          <p:nvPr/>
        </p:nvPicPr>
        <p:blipFill>
          <a:blip r:embed="rId2"/>
          <a:stretch>
            <a:fillRect/>
          </a:stretch>
        </p:blipFill>
        <p:spPr>
          <a:xfrm>
            <a:off x="6729498" y="1597840"/>
            <a:ext cx="4958919" cy="4055120"/>
          </a:xfrm>
          <a:prstGeom prst="rect">
            <a:avLst/>
          </a:prstGeom>
        </p:spPr>
      </p:pic>
      <p:sp>
        <p:nvSpPr>
          <p:cNvPr id="6" name="Suorakulmio 5"/>
          <p:cNvSpPr/>
          <p:nvPr/>
        </p:nvSpPr>
        <p:spPr>
          <a:xfrm>
            <a:off x="6393938" y="5652960"/>
            <a:ext cx="4972451" cy="344069"/>
          </a:xfrm>
          <a:prstGeom prst="rect">
            <a:avLst/>
          </a:prstGeom>
        </p:spPr>
        <p:txBody>
          <a:bodyPr wrap="none">
            <a:spAutoFit/>
          </a:bodyPr>
          <a:lstStyle/>
          <a:p>
            <a:pPr marL="226695">
              <a:lnSpc>
                <a:spcPct val="107000"/>
              </a:lnSpc>
              <a:spcAft>
                <a:spcPts val="600"/>
              </a:spcAft>
            </a:pPr>
            <a:r>
              <a:rPr lang="en-GB" sz="1600">
                <a:latin typeface="Calibri" panose="020F0502020204030204" pitchFamily="34" charset="0"/>
                <a:ea typeface="Times New Roman" panose="02020603050405020304" pitchFamily="18" charset="0"/>
                <a:cs typeface="Times New Roman" panose="02020603050405020304" pitchFamily="18" charset="0"/>
              </a:rPr>
              <a:t>Production of prefabricated box units, photo: Puuinfo Oy.</a:t>
            </a:r>
          </a:p>
        </p:txBody>
      </p:sp>
      <p:sp>
        <p:nvSpPr>
          <p:cNvPr id="2" name="Alatunnisteen paikkamerkki 1">
            <a:extLst>
              <a:ext uri="{FF2B5EF4-FFF2-40B4-BE49-F238E27FC236}">
                <a16:creationId xmlns:a16="http://schemas.microsoft.com/office/drawing/2014/main" id="{784DBDDC-A71A-AF04-EA5F-8F9028CDC71A}"/>
              </a:ext>
            </a:extLst>
          </p:cNvPr>
          <p:cNvSpPr>
            <a:spLocks noGrp="1"/>
          </p:cNvSpPr>
          <p:nvPr>
            <p:ph type="ftr" sz="quarter" idx="3"/>
          </p:nvPr>
        </p:nvSpPr>
        <p:spPr/>
        <p:txBody>
          <a:bodyPr/>
          <a:lstStyle/>
          <a:p>
            <a:r>
              <a:rPr lang="en-GB"/>
              <a:t>Industrial prefabrication</a:t>
            </a:r>
          </a:p>
        </p:txBody>
      </p:sp>
    </p:spTree>
    <p:extLst>
      <p:ext uri="{BB962C8B-B14F-4D97-AF65-F5344CB8AC3E}">
        <p14:creationId xmlns:p14="http://schemas.microsoft.com/office/powerpoint/2010/main" val="17485871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B1163E9-56EE-CA8E-30A9-727696215D44}"/>
              </a:ext>
            </a:extLst>
          </p:cNvPr>
          <p:cNvSpPr>
            <a:spLocks noGrp="1"/>
          </p:cNvSpPr>
          <p:nvPr>
            <p:ph type="title"/>
          </p:nvPr>
        </p:nvSpPr>
        <p:spPr/>
        <p:txBody>
          <a:bodyPr/>
          <a:lstStyle/>
          <a:p>
            <a:r>
              <a:rPr lang="en-GB" sz="4400">
                <a:latin typeface="Calibri" panose="020F0502020204030204" pitchFamily="34" charset="0"/>
                <a:ea typeface="Calibri" panose="020F0502020204030204" pitchFamily="34" charset="0"/>
                <a:cs typeface="Times New Roman" panose="02020603050405020304" pitchFamily="18" charset="0"/>
              </a:rPr>
              <a:t>Large roof units</a:t>
            </a:r>
          </a:p>
        </p:txBody>
      </p:sp>
      <p:sp>
        <p:nvSpPr>
          <p:cNvPr id="4" name="Sisällön paikkamerkki 3">
            <a:extLst>
              <a:ext uri="{FF2B5EF4-FFF2-40B4-BE49-F238E27FC236}">
                <a16:creationId xmlns:a16="http://schemas.microsoft.com/office/drawing/2014/main" id="{D0DCBDE1-B7E7-058C-37C9-5274EA05BC43}"/>
              </a:ext>
            </a:extLst>
          </p:cNvPr>
          <p:cNvSpPr>
            <a:spLocks noGrp="1"/>
          </p:cNvSpPr>
          <p:nvPr>
            <p:ph idx="1"/>
          </p:nvPr>
        </p:nvSpPr>
        <p:spPr/>
        <p:txBody>
          <a:bodyPr>
            <a:normAutofit fontScale="92500" lnSpcReduction="20000"/>
          </a:bodyPr>
          <a:lstStyle/>
          <a:p>
            <a:r>
              <a:rPr lang="en-GB" sz="2800">
                <a:latin typeface="Calibri" panose="020F0502020204030204" pitchFamily="34" charset="0"/>
                <a:ea typeface="Times New Roman" panose="02020603050405020304" pitchFamily="18" charset="0"/>
                <a:cs typeface="Times New Roman" panose="02020603050405020304" pitchFamily="18" charset="0"/>
              </a:rPr>
              <a:t>Large roof units are roof elements that comprise the load-bearing structures and roof-covering sheeting. </a:t>
            </a:r>
          </a:p>
          <a:p>
            <a:r>
              <a:rPr lang="en-GB" sz="2800">
                <a:latin typeface="Calibri" panose="020F0502020204030204" pitchFamily="34" charset="0"/>
                <a:ea typeface="Times New Roman" panose="02020603050405020304" pitchFamily="18" charset="0"/>
                <a:cs typeface="Times New Roman" panose="02020603050405020304" pitchFamily="18" charset="0"/>
              </a:rPr>
              <a:t>The units are usually delivered in approx. 50 m</a:t>
            </a:r>
            <a:r>
              <a:rPr lang="en-GB" sz="2800" baseline="30000">
                <a:latin typeface="Calibri" panose="020F0502020204030204" pitchFamily="34" charset="0"/>
                <a:ea typeface="Times New Roman" panose="02020603050405020304" pitchFamily="18" charset="0"/>
                <a:cs typeface="Times New Roman" panose="02020603050405020304" pitchFamily="18" charset="0"/>
              </a:rPr>
              <a:t>2</a:t>
            </a:r>
            <a:r>
              <a:rPr lang="en-GB" sz="2800">
                <a:latin typeface="Calibri" panose="020F0502020204030204" pitchFamily="34" charset="0"/>
                <a:ea typeface="Times New Roman" panose="02020603050405020304" pitchFamily="18" charset="0"/>
                <a:cs typeface="Times New Roman" panose="02020603050405020304" pitchFamily="18" charset="0"/>
              </a:rPr>
              <a:t> parts, which enables the rapid protection of the underlying structures from whether. </a:t>
            </a:r>
          </a:p>
          <a:p>
            <a:r>
              <a:rPr lang="en-GB" sz="2800">
                <a:latin typeface="Calibri" panose="020F0502020204030204" pitchFamily="34" charset="0"/>
                <a:ea typeface="Times New Roman" panose="02020603050405020304" pitchFamily="18" charset="0"/>
                <a:cs typeface="Times New Roman" panose="02020603050405020304" pitchFamily="18" charset="0"/>
              </a:rPr>
              <a:t>Penetrations, fire hatch doors, roof outlets, etc. are partly pre-installed at the factory, which enables waterproofing already under factory conditions.</a:t>
            </a:r>
          </a:p>
          <a:p>
            <a:r>
              <a:rPr lang="en-GB" sz="2800">
                <a:latin typeface="Calibri" panose="020F0502020204030204" pitchFamily="34" charset="0"/>
                <a:ea typeface="Times New Roman" panose="02020603050405020304" pitchFamily="18" charset="0"/>
                <a:cs typeface="Times New Roman" panose="02020603050405020304" pitchFamily="18" charset="0"/>
              </a:rPr>
              <a:t>Sleeves for penetrants are pre-built at the factory in dry and controlled conditions.</a:t>
            </a:r>
          </a:p>
          <a:p>
            <a:r>
              <a:rPr lang="en-GB" sz="2800">
                <a:latin typeface="Calibri" panose="020F0502020204030204" pitchFamily="34" charset="0"/>
                <a:ea typeface="Times New Roman" panose="02020603050405020304" pitchFamily="18" charset="0"/>
                <a:cs typeface="Times New Roman" panose="02020603050405020304" pitchFamily="18" charset="0"/>
              </a:rPr>
              <a:t>Sleeves for HVAC and electrical wirings can also be manufactured and partially installed in advance. </a:t>
            </a:r>
          </a:p>
          <a:p>
            <a:r>
              <a:rPr lang="en-GB" sz="2800">
                <a:latin typeface="Calibri" panose="020F0502020204030204" pitchFamily="34" charset="0"/>
                <a:ea typeface="Times New Roman" panose="02020603050405020304" pitchFamily="18" charset="0"/>
                <a:cs typeface="Times New Roman" panose="02020603050405020304" pitchFamily="18" charset="0"/>
              </a:rPr>
              <a:t>Roof walkways, roof ladders, and snow guards can also be installed beforehand.</a:t>
            </a:r>
          </a:p>
          <a:p>
            <a:endParaRPr lang="fi-FI" dirty="0"/>
          </a:p>
        </p:txBody>
      </p:sp>
      <p:sp>
        <p:nvSpPr>
          <p:cNvPr id="18" name="Dian numeron paikkamerkki 17">
            <a:extLst>
              <a:ext uri="{FF2B5EF4-FFF2-40B4-BE49-F238E27FC236}">
                <a16:creationId xmlns:a16="http://schemas.microsoft.com/office/drawing/2014/main" id="{F5859289-D07A-407E-BEA8-0136A172E2C0}"/>
              </a:ext>
            </a:extLst>
          </p:cNvPr>
          <p:cNvSpPr>
            <a:spLocks noGrp="1"/>
          </p:cNvSpPr>
          <p:nvPr>
            <p:ph type="sldNum" sz="quarter" idx="4"/>
          </p:nvPr>
        </p:nvSpPr>
        <p:spPr/>
        <p:txBody>
          <a:bodyPr/>
          <a:lstStyle/>
          <a:p>
            <a:fld id="{B338A197-4EA2-4D23-935D-0DB0ED09FF0F}" type="slidenum">
              <a:rPr lang="fi-FI" smtClean="0"/>
              <a:pPr/>
              <a:t>8</a:t>
            </a:fld>
            <a:endParaRPr lang="fi-FI"/>
          </a:p>
        </p:txBody>
      </p:sp>
      <p:sp>
        <p:nvSpPr>
          <p:cNvPr id="5" name="Suorakulmio 4"/>
          <p:cNvSpPr/>
          <p:nvPr/>
        </p:nvSpPr>
        <p:spPr>
          <a:xfrm>
            <a:off x="633498" y="1360438"/>
            <a:ext cx="10814790" cy="461665"/>
          </a:xfrm>
          <a:prstGeom prst="rect">
            <a:avLst/>
          </a:prstGeom>
        </p:spPr>
        <p:txBody>
          <a:bodyPr wrap="square">
            <a:spAutoFit/>
          </a:bodyPr>
          <a:lstStyle/>
          <a:p>
            <a:endParaRPr lang="fi-FI" sz="1200" dirty="0">
              <a:latin typeface="Calibri" panose="020F0502020204030204" pitchFamily="34" charset="0"/>
              <a:ea typeface="Times New Roman" panose="02020603050405020304" pitchFamily="18" charset="0"/>
              <a:cs typeface="Times New Roman" panose="02020603050405020304" pitchFamily="18" charset="0"/>
            </a:endParaRPr>
          </a:p>
          <a:p>
            <a:endParaRPr lang="fi-FI" sz="1200" dirty="0">
              <a:latin typeface="Calibri" panose="020F0502020204030204" pitchFamily="34" charset="0"/>
              <a:ea typeface="Times New Roman" panose="02020603050405020304" pitchFamily="18" charset="0"/>
              <a:cs typeface="Times New Roman" panose="02020603050405020304" pitchFamily="18" charset="0"/>
            </a:endParaRPr>
          </a:p>
        </p:txBody>
      </p:sp>
      <p:sp>
        <p:nvSpPr>
          <p:cNvPr id="3" name="Alatunnisteen paikkamerkki 2">
            <a:extLst>
              <a:ext uri="{FF2B5EF4-FFF2-40B4-BE49-F238E27FC236}">
                <a16:creationId xmlns:a16="http://schemas.microsoft.com/office/drawing/2014/main" id="{3129CEE8-EF99-94C0-6FE8-4F2E092E4ABA}"/>
              </a:ext>
            </a:extLst>
          </p:cNvPr>
          <p:cNvSpPr>
            <a:spLocks noGrp="1"/>
          </p:cNvSpPr>
          <p:nvPr>
            <p:ph type="ftr" sz="quarter" idx="3"/>
          </p:nvPr>
        </p:nvSpPr>
        <p:spPr/>
        <p:txBody>
          <a:bodyPr/>
          <a:lstStyle/>
          <a:p>
            <a:r>
              <a:rPr lang="en-GB"/>
              <a:t>Industrial prefabrication</a:t>
            </a:r>
          </a:p>
        </p:txBody>
      </p:sp>
    </p:spTree>
    <p:extLst>
      <p:ext uri="{BB962C8B-B14F-4D97-AF65-F5344CB8AC3E}">
        <p14:creationId xmlns:p14="http://schemas.microsoft.com/office/powerpoint/2010/main" val="37718533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tsikko 3">
            <a:extLst>
              <a:ext uri="{FF2B5EF4-FFF2-40B4-BE49-F238E27FC236}">
                <a16:creationId xmlns:a16="http://schemas.microsoft.com/office/drawing/2014/main" id="{96C00849-C012-FD06-0B43-908D7238BF9B}"/>
              </a:ext>
            </a:extLst>
          </p:cNvPr>
          <p:cNvSpPr>
            <a:spLocks noGrp="1"/>
          </p:cNvSpPr>
          <p:nvPr>
            <p:ph type="title"/>
          </p:nvPr>
        </p:nvSpPr>
        <p:spPr/>
        <p:txBody>
          <a:bodyPr/>
          <a:lstStyle/>
          <a:p>
            <a:r>
              <a:rPr lang="en-GB" sz="4400">
                <a:latin typeface="Calibri" panose="020F0502020204030204" pitchFamily="34" charset="0"/>
                <a:ea typeface="Calibri" panose="020F0502020204030204" pitchFamily="34" charset="0"/>
                <a:cs typeface="Times New Roman" panose="02020603050405020304" pitchFamily="18" charset="0"/>
              </a:rPr>
              <a:t>Thin-shell panels</a:t>
            </a:r>
          </a:p>
        </p:txBody>
      </p:sp>
      <p:sp>
        <p:nvSpPr>
          <p:cNvPr id="5" name="Sisällön paikkamerkki 4">
            <a:extLst>
              <a:ext uri="{FF2B5EF4-FFF2-40B4-BE49-F238E27FC236}">
                <a16:creationId xmlns:a16="http://schemas.microsoft.com/office/drawing/2014/main" id="{4FFDC601-C8FC-C2EB-9486-58F061F5C5A9}"/>
              </a:ext>
            </a:extLst>
          </p:cNvPr>
          <p:cNvSpPr>
            <a:spLocks noGrp="1"/>
          </p:cNvSpPr>
          <p:nvPr>
            <p:ph idx="1"/>
          </p:nvPr>
        </p:nvSpPr>
        <p:spPr/>
        <p:txBody>
          <a:bodyPr>
            <a:normAutofit/>
          </a:bodyPr>
          <a:lstStyle/>
          <a:p>
            <a:r>
              <a:rPr lang="en-GB" sz="2800">
                <a:latin typeface="Calibri" panose="020F0502020204030204" pitchFamily="34" charset="0"/>
                <a:ea typeface="Times New Roman" panose="02020603050405020304" pitchFamily="18" charset="0"/>
                <a:cs typeface="Times New Roman" panose="02020603050405020304" pitchFamily="18" charset="0"/>
              </a:rPr>
              <a:t>Wooden thin-shell panels are frame-structured and typically designed to serve as non-load-bearing building elements. </a:t>
            </a:r>
          </a:p>
          <a:p>
            <a:r>
              <a:rPr lang="en-GB" sz="2800">
                <a:latin typeface="Calibri" panose="020F0502020204030204" pitchFamily="34" charset="0"/>
                <a:ea typeface="Times New Roman" panose="02020603050405020304" pitchFamily="18" charset="0"/>
                <a:cs typeface="Times New Roman" panose="02020603050405020304" pitchFamily="18" charset="0"/>
              </a:rPr>
              <a:t>The panels can be either horizontal or vertical. </a:t>
            </a:r>
          </a:p>
          <a:p>
            <a:r>
              <a:rPr lang="en-GB" sz="2800">
                <a:latin typeface="Calibri" panose="020F0502020204030204" pitchFamily="34" charset="0"/>
                <a:ea typeface="Times New Roman" panose="02020603050405020304" pitchFamily="18" charset="0"/>
                <a:cs typeface="Times New Roman" panose="02020603050405020304" pitchFamily="18" charset="0"/>
              </a:rPr>
              <a:t>The panels form an entirely separate outer wall structure, meaning that the inner shell of the sandwich panel will, in principle, not contribute to the functioning of the exterior wall.</a:t>
            </a:r>
          </a:p>
          <a:p>
            <a:r>
              <a:rPr lang="en-GB" sz="2800">
                <a:latin typeface="Calibri" panose="020F0502020204030204" pitchFamily="34" charset="0"/>
                <a:ea typeface="Times New Roman" panose="02020603050405020304" pitchFamily="18" charset="0"/>
                <a:cs typeface="Times New Roman" panose="02020603050405020304" pitchFamily="18" charset="0"/>
              </a:rPr>
              <a:t> An installation clearance is left between the wooden panel and the sandwich panel and implemented as a warm, closed air cavity. </a:t>
            </a:r>
          </a:p>
          <a:p>
            <a:endParaRPr lang="fi-FI" dirty="0"/>
          </a:p>
        </p:txBody>
      </p:sp>
      <p:sp>
        <p:nvSpPr>
          <p:cNvPr id="18" name="Dian numeron paikkamerkki 17">
            <a:extLst>
              <a:ext uri="{FF2B5EF4-FFF2-40B4-BE49-F238E27FC236}">
                <a16:creationId xmlns:a16="http://schemas.microsoft.com/office/drawing/2014/main" id="{F5859289-D07A-407E-BEA8-0136A172E2C0}"/>
              </a:ext>
            </a:extLst>
          </p:cNvPr>
          <p:cNvSpPr>
            <a:spLocks noGrp="1"/>
          </p:cNvSpPr>
          <p:nvPr>
            <p:ph type="sldNum" sz="quarter" idx="4"/>
          </p:nvPr>
        </p:nvSpPr>
        <p:spPr/>
        <p:txBody>
          <a:bodyPr/>
          <a:lstStyle/>
          <a:p>
            <a:fld id="{B338A197-4EA2-4D23-935D-0DB0ED09FF0F}" type="slidenum">
              <a:rPr lang="fi-FI" smtClean="0"/>
              <a:pPr/>
              <a:t>9</a:t>
            </a:fld>
            <a:endParaRPr lang="fi-FI"/>
          </a:p>
        </p:txBody>
      </p:sp>
      <p:sp>
        <p:nvSpPr>
          <p:cNvPr id="2" name="Alatunnisteen paikkamerkki 1">
            <a:extLst>
              <a:ext uri="{FF2B5EF4-FFF2-40B4-BE49-F238E27FC236}">
                <a16:creationId xmlns:a16="http://schemas.microsoft.com/office/drawing/2014/main" id="{3E263D6F-27CB-ED4D-9A36-D3EC6B293B80}"/>
              </a:ext>
            </a:extLst>
          </p:cNvPr>
          <p:cNvSpPr>
            <a:spLocks noGrp="1"/>
          </p:cNvSpPr>
          <p:nvPr>
            <p:ph type="ftr" sz="quarter" idx="3"/>
          </p:nvPr>
        </p:nvSpPr>
        <p:spPr/>
        <p:txBody>
          <a:bodyPr/>
          <a:lstStyle/>
          <a:p>
            <a:r>
              <a:rPr lang="en-GB"/>
              <a:t>Industrial prefabrication</a:t>
            </a:r>
          </a:p>
        </p:txBody>
      </p:sp>
    </p:spTree>
    <p:extLst>
      <p:ext uri="{BB962C8B-B14F-4D97-AF65-F5344CB8AC3E}">
        <p14:creationId xmlns:p14="http://schemas.microsoft.com/office/powerpoint/2010/main" val="661163953"/>
      </p:ext>
    </p:extLst>
  </p:cSld>
  <p:clrMapOvr>
    <a:masterClrMapping/>
  </p:clrMapOvr>
</p:sld>
</file>

<file path=ppt/theme/theme1.xml><?xml version="1.0" encoding="utf-8"?>
<a:theme xmlns:a="http://schemas.openxmlformats.org/drawingml/2006/main" name="Office-teema">
  <a:themeElements>
    <a:clrScheme name="Mukautettu 12">
      <a:dk1>
        <a:srgbClr val="0D0D0D"/>
      </a:dk1>
      <a:lt1>
        <a:srgbClr val="FFFFFF"/>
      </a:lt1>
      <a:dk2>
        <a:srgbClr val="0D0D0D"/>
      </a:dk2>
      <a:lt2>
        <a:srgbClr val="F2F2F2"/>
      </a:lt2>
      <a:accent1>
        <a:srgbClr val="9CA65D"/>
      </a:accent1>
      <a:accent2>
        <a:srgbClr val="F2AE31"/>
      </a:accent2>
      <a:accent3>
        <a:srgbClr val="44A8F2"/>
      </a:accent3>
      <a:accent4>
        <a:srgbClr val="106141"/>
      </a:accent4>
      <a:accent5>
        <a:srgbClr val="6C733D"/>
      </a:accent5>
      <a:accent6>
        <a:srgbClr val="9CA65D"/>
      </a:accent6>
      <a:hlink>
        <a:srgbClr val="A65A4A"/>
      </a:hlink>
      <a:folHlink>
        <a:srgbClr val="8C8D88"/>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te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te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fc5e7852-1d48-46b2-bc1d-4cc9199c0b03">
      <Terms xmlns="http://schemas.microsoft.com/office/infopath/2007/PartnerControls"/>
    </lcf76f155ced4ddcb4097134ff3c332f>
    <TaxCatchAll xmlns="c1f06602-16da-48b0-838f-ec77d40fd7d9"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Asiakirja" ma:contentTypeID="0x010100E8ADB7D81E548242AADAF4F738AFBBB6" ma:contentTypeVersion="18" ma:contentTypeDescription="Luo uusi asiakirja." ma:contentTypeScope="" ma:versionID="5564902e2418ed2d310d67064791fa18">
  <xsd:schema xmlns:xsd="http://www.w3.org/2001/XMLSchema" xmlns:xs="http://www.w3.org/2001/XMLSchema" xmlns:p="http://schemas.microsoft.com/office/2006/metadata/properties" xmlns:ns2="fc5e7852-1d48-46b2-bc1d-4cc9199c0b03" xmlns:ns3="c1f06602-16da-48b0-838f-ec77d40fd7d9" targetNamespace="http://schemas.microsoft.com/office/2006/metadata/properties" ma:root="true" ma:fieldsID="86e63fbd4f933ea8be9469be68714acf" ns2:_="" ns3:_="">
    <xsd:import namespace="fc5e7852-1d48-46b2-bc1d-4cc9199c0b03"/>
    <xsd:import namespace="c1f06602-16da-48b0-838f-ec77d40fd7d9"/>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lcf76f155ced4ddcb4097134ff3c332f" minOccurs="0"/>
                <xsd:element ref="ns3:TaxCatchAll" minOccurs="0"/>
                <xsd:element ref="ns2:MediaServiceObjectDetectorVersions" minOccurs="0"/>
                <xsd:element ref="ns2:MediaServiceLocation" minOccurs="0"/>
                <xsd:element ref="ns2:MediaLengthInSeconds" minOccurs="0"/>
                <xsd:element ref="ns3:SharedWithUsers" minOccurs="0"/>
                <xsd:element ref="ns3:SharedWithDetail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c5e7852-1d48-46b2-bc1d-4cc9199c0b0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lcf76f155ced4ddcb4097134ff3c332f" ma:index="18" nillable="true" ma:taxonomy="true" ma:internalName="lcf76f155ced4ddcb4097134ff3c332f" ma:taxonomyFieldName="MediaServiceImageTags" ma:displayName="Kuvien tunnisteet" ma:readOnly="false" ma:fieldId="{5cf76f15-5ced-4ddc-b409-7134ff3c332f}" ma:taxonomyMulti="true" ma:sspId="8a690100-20d8-4d2f-b8c5-de4322e574f2"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ServiceLocation" ma:index="21" nillable="true" ma:displayName="Location" ma:indexed="true" ma:internalName="MediaServiceLocation" ma:readOnly="true">
      <xsd:simpleType>
        <xsd:restriction base="dms:Text"/>
      </xsd:simpleType>
    </xsd:element>
    <xsd:element name="MediaLengthInSeconds" ma:index="22" nillable="true" ma:displayName="MediaLengthInSeconds" ma:hidden="true" ma:internalName="MediaLengthInSeconds" ma:readOnly="true">
      <xsd:simpleType>
        <xsd:restriction base="dms:Unknown"/>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1f06602-16da-48b0-838f-ec77d40fd7d9" elementFormDefault="qualified">
    <xsd:import namespace="http://schemas.microsoft.com/office/2006/documentManagement/types"/>
    <xsd:import namespace="http://schemas.microsoft.com/office/infopath/2007/PartnerControls"/>
    <xsd:element name="TaxCatchAll" ma:index="19" nillable="true" ma:displayName="Taxonomy Catch All Column" ma:hidden="true" ma:list="{a9c604b2-f74f-4e1f-be0e-cfec624efd8d}" ma:internalName="TaxCatchAll" ma:showField="CatchAllData" ma:web="c1f06602-16da-48b0-838f-ec77d40fd7d9">
      <xsd:complexType>
        <xsd:complexContent>
          <xsd:extension base="dms:MultiChoiceLookup">
            <xsd:sequence>
              <xsd:element name="Value" type="dms:Lookup" maxOccurs="unbounded" minOccurs="0" nillable="true"/>
            </xsd:sequence>
          </xsd:extension>
        </xsd:complexContent>
      </xsd:complexType>
    </xsd:element>
    <xsd:element name="SharedWithUsers" ma:index="23" nillable="true" ma:displayName="Jaettu"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4" nillable="true" ma:displayName="Jakamisen tiedot"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Sisältölaji"/>
        <xsd:element ref="dc:title" minOccurs="0" maxOccurs="1" ma:index="4" ma:displayName="Otsikk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EE05F82-0E33-4891-B5A1-A24B4B333825}">
  <ds:schemaRefs>
    <ds:schemaRef ds:uri="http://purl.org/dc/elements/1.1/"/>
    <ds:schemaRef ds:uri="http://schemas.microsoft.com/office/2006/metadata/properties"/>
    <ds:schemaRef ds:uri="0e53057a-6c58-4d42-a4fa-c0298214ea26"/>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93e2402c-36e9-4cdd-8de8-0cb185c44caf"/>
    <ds:schemaRef ds:uri="http://www.w3.org/XML/1998/namespace"/>
    <ds:schemaRef ds:uri="http://purl.org/dc/dcmitype/"/>
  </ds:schemaRefs>
</ds:datastoreItem>
</file>

<file path=customXml/itemProps2.xml><?xml version="1.0" encoding="utf-8"?>
<ds:datastoreItem xmlns:ds="http://schemas.openxmlformats.org/officeDocument/2006/customXml" ds:itemID="{C109304B-B091-4694-BECD-82F31CC16069}">
  <ds:schemaRefs>
    <ds:schemaRef ds:uri="http://schemas.microsoft.com/sharepoint/v3/contenttype/forms"/>
  </ds:schemaRefs>
</ds:datastoreItem>
</file>

<file path=customXml/itemProps3.xml><?xml version="1.0" encoding="utf-8"?>
<ds:datastoreItem xmlns:ds="http://schemas.openxmlformats.org/officeDocument/2006/customXml" ds:itemID="{F9270EE8-F30F-4C00-B8F0-245B91355692}"/>
</file>

<file path=docProps/app.xml><?xml version="1.0" encoding="utf-8"?>
<Properties xmlns="http://schemas.openxmlformats.org/officeDocument/2006/extended-properties" xmlns:vt="http://schemas.openxmlformats.org/officeDocument/2006/docPropsVTypes">
  <TotalTime>394</TotalTime>
  <Words>2709</Words>
  <Application>Microsoft Office PowerPoint</Application>
  <PresentationFormat>Laajakuva</PresentationFormat>
  <Paragraphs>287</Paragraphs>
  <Slides>38</Slides>
  <Notes>4</Notes>
  <HiddenSlides>0</HiddenSlides>
  <MMClips>0</MMClips>
  <ScaleCrop>false</ScaleCrop>
  <HeadingPairs>
    <vt:vector size="6" baseType="variant">
      <vt:variant>
        <vt:lpstr>Käytetyt fontit</vt:lpstr>
      </vt:variant>
      <vt:variant>
        <vt:i4>6</vt:i4>
      </vt:variant>
      <vt:variant>
        <vt:lpstr>Teema</vt:lpstr>
      </vt:variant>
      <vt:variant>
        <vt:i4>1</vt:i4>
      </vt:variant>
      <vt:variant>
        <vt:lpstr>Dian otsikot</vt:lpstr>
      </vt:variant>
      <vt:variant>
        <vt:i4>38</vt:i4>
      </vt:variant>
    </vt:vector>
  </HeadingPairs>
  <TitlesOfParts>
    <vt:vector size="45" baseType="lpstr">
      <vt:lpstr>Arial</vt:lpstr>
      <vt:lpstr>Arial Narrow</vt:lpstr>
      <vt:lpstr>Calibri</vt:lpstr>
      <vt:lpstr>Calibri Light</vt:lpstr>
      <vt:lpstr>Tahoma</vt:lpstr>
      <vt:lpstr>Times New Roman</vt:lpstr>
      <vt:lpstr>Office-teema</vt:lpstr>
      <vt:lpstr>Industrial wood construction</vt:lpstr>
      <vt:lpstr>PowerPoint-esitys</vt:lpstr>
      <vt:lpstr>Prefabrication of units</vt:lpstr>
      <vt:lpstr>PowerPoint-esitys</vt:lpstr>
      <vt:lpstr>Wooden units</vt:lpstr>
      <vt:lpstr>Prefabricated wall panels</vt:lpstr>
      <vt:lpstr>Prefabricated box units</vt:lpstr>
      <vt:lpstr>Large roof units</vt:lpstr>
      <vt:lpstr>Thin-shell panels</vt:lpstr>
      <vt:lpstr>Prefabrication of the frame</vt:lpstr>
      <vt:lpstr>Stress grades of the frame parts</vt:lpstr>
      <vt:lpstr>Manufacturing methods</vt:lpstr>
      <vt:lpstr>Parts of the frame</vt:lpstr>
      <vt:lpstr>Assembling the frame</vt:lpstr>
      <vt:lpstr>Installing a window to the frame</vt:lpstr>
      <vt:lpstr>Sheathing and insulation</vt:lpstr>
      <vt:lpstr>Insulation of wooden units</vt:lpstr>
      <vt:lpstr>Installation of vapour barrier  plastic</vt:lpstr>
      <vt:lpstr>Sheathing of wooden units</vt:lpstr>
      <vt:lpstr>Interior sheathing</vt:lpstr>
      <vt:lpstr>Wind protection boards</vt:lpstr>
      <vt:lpstr>Installing the exterior cladding</vt:lpstr>
      <vt:lpstr>Installing battens for the ventilation cavity</vt:lpstr>
      <vt:lpstr>Exterior cladding ventilation</vt:lpstr>
      <vt:lpstr>Installing the exterior cladding</vt:lpstr>
      <vt:lpstr>Wood cladding</vt:lpstr>
      <vt:lpstr>Vertical cladding</vt:lpstr>
      <vt:lpstr>Horizontal cladding</vt:lpstr>
      <vt:lpstr>Long-term durability of wood cladding</vt:lpstr>
      <vt:lpstr>Corner boards</vt:lpstr>
      <vt:lpstr>Penetrations</vt:lpstr>
      <vt:lpstr>Heating, plumbing, and air-conditioning (HPAC) installations</vt:lpstr>
      <vt:lpstr>Electrical installations</vt:lpstr>
      <vt:lpstr>Fireproofing and firestops</vt:lpstr>
      <vt:lpstr>Lifting and transportation of units</vt:lpstr>
      <vt:lpstr>Lifting prefabricated units</vt:lpstr>
      <vt:lpstr>Lifting prefabricated units</vt:lpstr>
      <vt:lpstr>Kuivaketju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PowerPoint-esitys</dc:title>
  <dc:creator>atte Kalke</dc:creator>
  <cp:lastModifiedBy>Taimi Mikkola</cp:lastModifiedBy>
  <cp:revision>50</cp:revision>
  <dcterms:created xsi:type="dcterms:W3CDTF">2021-05-03T10:20:21Z</dcterms:created>
  <dcterms:modified xsi:type="dcterms:W3CDTF">2024-09-12T07:46:50Z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0x010100234099FDC849BF42B9A9874AAD308C6B</vt:lpwstr>
  </property>
</Properties>
</file>