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4"/>
  </p:notesMasterIdLst>
  <p:handoutMasterIdLst>
    <p:handoutMasterId r:id="rId45"/>
  </p:handoutMasterIdLst>
  <p:sldIdLst>
    <p:sldId id="613" r:id="rId5"/>
    <p:sldId id="614" r:id="rId6"/>
    <p:sldId id="316" r:id="rId7"/>
    <p:sldId id="615" r:id="rId8"/>
    <p:sldId id="281" r:id="rId9"/>
    <p:sldId id="257" r:id="rId10"/>
    <p:sldId id="616" r:id="rId11"/>
    <p:sldId id="617" r:id="rId12"/>
    <p:sldId id="309" r:id="rId13"/>
    <p:sldId id="618" r:id="rId14"/>
    <p:sldId id="619" r:id="rId15"/>
    <p:sldId id="620" r:id="rId16"/>
    <p:sldId id="621" r:id="rId17"/>
    <p:sldId id="310" r:id="rId18"/>
    <p:sldId id="622" r:id="rId19"/>
    <p:sldId id="623" r:id="rId20"/>
    <p:sldId id="624" r:id="rId21"/>
    <p:sldId id="625" r:id="rId22"/>
    <p:sldId id="626" r:id="rId23"/>
    <p:sldId id="627" r:id="rId24"/>
    <p:sldId id="629" r:id="rId25"/>
    <p:sldId id="630" r:id="rId26"/>
    <p:sldId id="631" r:id="rId27"/>
    <p:sldId id="311" r:id="rId28"/>
    <p:sldId id="302" r:id="rId29"/>
    <p:sldId id="632" r:id="rId30"/>
    <p:sldId id="633" r:id="rId31"/>
    <p:sldId id="634" r:id="rId32"/>
    <p:sldId id="635" r:id="rId33"/>
    <p:sldId id="636" r:id="rId34"/>
    <p:sldId id="637" r:id="rId35"/>
    <p:sldId id="308" r:id="rId36"/>
    <p:sldId id="638" r:id="rId37"/>
    <p:sldId id="312" r:id="rId38"/>
    <p:sldId id="325" r:id="rId39"/>
    <p:sldId id="313" r:id="rId40"/>
    <p:sldId id="322" r:id="rId41"/>
    <p:sldId id="314" r:id="rId42"/>
    <p:sldId id="323" r:id="rId4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769043-C6FD-4807-8447-509E1E7CCC85}" v="35" dt="2022-06-20T12:25:04.257"/>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01" autoAdjust="0"/>
    <p:restoredTop sz="94660"/>
  </p:normalViewPr>
  <p:slideViewPr>
    <p:cSldViewPr snapToGrid="0">
      <p:cViewPr varScale="1">
        <p:scale>
          <a:sx n="66" d="100"/>
          <a:sy n="66" d="100"/>
        </p:scale>
        <p:origin x="128" y="32"/>
      </p:cViewPr>
      <p:guideLst/>
    </p:cSldViewPr>
  </p:slideViewPr>
  <p:notesTextViewPr>
    <p:cViewPr>
      <p:scale>
        <a:sx n="1" d="1"/>
        <a:sy n="1" d="1"/>
      </p:scale>
      <p:origin x="0" y="0"/>
    </p:cViewPr>
  </p:notesTextViewPr>
  <p:notesViewPr>
    <p:cSldViewPr snapToGrid="0">
      <p:cViewPr varScale="1">
        <p:scale>
          <a:sx n="90" d="100"/>
          <a:sy n="90" d="100"/>
        </p:scale>
        <p:origin x="4206"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90489765-C3E2-4CB7-B84D-62CF613C36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D3FC0F54-AC4C-412C-881B-280C57D7F7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EEA080-1C04-4D49-9169-DE53E8619FEC}" type="datetimeFigureOut">
              <a:rPr lang="fi-FI" smtClean="0"/>
              <a:t>12.9.2024</a:t>
            </a:fld>
            <a:endParaRPr lang="fi-FI"/>
          </a:p>
        </p:txBody>
      </p:sp>
      <p:sp>
        <p:nvSpPr>
          <p:cNvPr id="4" name="Alatunnisteen paikkamerkki 3">
            <a:extLst>
              <a:ext uri="{FF2B5EF4-FFF2-40B4-BE49-F238E27FC236}">
                <a16:creationId xmlns:a16="http://schemas.microsoft.com/office/drawing/2014/main" id="{99E0362F-CB3A-4774-B2D6-7578853360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67E363F0-F99E-432A-8847-8DBA923B7F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82DFC3-AE31-4F42-9C5D-03354C3C795D}" type="slidenum">
              <a:rPr lang="fi-FI" smtClean="0"/>
              <a:t>‹#›</a:t>
            </a:fld>
            <a:endParaRPr lang="fi-FI"/>
          </a:p>
        </p:txBody>
      </p:sp>
    </p:spTree>
    <p:extLst>
      <p:ext uri="{BB962C8B-B14F-4D97-AF65-F5344CB8AC3E}">
        <p14:creationId xmlns:p14="http://schemas.microsoft.com/office/powerpoint/2010/main" val="38135259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1F00A7-F681-42B1-969F-0E5F86B66BBE}" type="datetimeFigureOut">
              <a:rPr lang="fi-FI" smtClean="0"/>
              <a:t>12.9.2024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8328E5-66FA-4DD6-A089-E9039BCA9F63}" type="slidenum">
              <a:rPr lang="fi-FI" smtClean="0"/>
              <a:t>‹#›</a:t>
            </a:fld>
            <a:endParaRPr lang="fi-FI"/>
          </a:p>
        </p:txBody>
      </p:sp>
    </p:spTree>
    <p:extLst>
      <p:ext uri="{BB962C8B-B14F-4D97-AF65-F5344CB8AC3E}">
        <p14:creationId xmlns:p14="http://schemas.microsoft.com/office/powerpoint/2010/main" val="104931056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2a037aa8e9_0_1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9" name="Google Shape;69;g12a037aa8e9_0_1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2a037aa8e9_0_9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g12a037aa8e9_0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558328E5-66FA-4DD6-A089-E9039BCA9F63}" type="slidenum">
              <a:rPr lang="fi-FI" smtClean="0"/>
              <a:t>4</a:t>
            </a:fld>
            <a:endParaRPr lang="fi-FI" dirty="0"/>
          </a:p>
        </p:txBody>
      </p:sp>
    </p:spTree>
    <p:extLst>
      <p:ext uri="{BB962C8B-B14F-4D97-AF65-F5344CB8AC3E}">
        <p14:creationId xmlns:p14="http://schemas.microsoft.com/office/powerpoint/2010/main" val="3390970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DF2A059D-C586-417B-8831-0D0DFF7C95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672"/>
            <a:ext cx="12190803" cy="6858671"/>
          </a:xfrm>
          <a:prstGeom prst="rect">
            <a:avLst/>
          </a:prstGeom>
        </p:spPr>
      </p:pic>
      <p:sp>
        <p:nvSpPr>
          <p:cNvPr id="2" name="Otsikko 1">
            <a:extLst>
              <a:ext uri="{FF2B5EF4-FFF2-40B4-BE49-F238E27FC236}">
                <a16:creationId xmlns:a16="http://schemas.microsoft.com/office/drawing/2014/main" id="{6A94CFCD-D8C0-4AE5-9A4C-6FE52079574E}"/>
              </a:ext>
            </a:extLst>
          </p:cNvPr>
          <p:cNvSpPr>
            <a:spLocks noGrp="1"/>
          </p:cNvSpPr>
          <p:nvPr>
            <p:ph type="ctrTitle"/>
          </p:nvPr>
        </p:nvSpPr>
        <p:spPr>
          <a:xfrm>
            <a:off x="1524000" y="1527477"/>
            <a:ext cx="9144000" cy="2387600"/>
          </a:xfrm>
        </p:spPr>
        <p:txBody>
          <a:bodyPr anchor="b"/>
          <a:lstStyle>
            <a:lvl1pPr algn="ctr">
              <a:defRPr sz="6000" b="1">
                <a:solidFill>
                  <a:schemeClr val="bg1">
                    <a:lumMod val="95000"/>
                  </a:schemeClr>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DA727E47-A531-437C-8191-1722EA7805B9}"/>
              </a:ext>
            </a:extLst>
          </p:cNvPr>
          <p:cNvSpPr>
            <a:spLocks noGrp="1"/>
          </p:cNvSpPr>
          <p:nvPr>
            <p:ph type="subTitle" idx="1"/>
          </p:nvPr>
        </p:nvSpPr>
        <p:spPr>
          <a:xfrm>
            <a:off x="1524000" y="4007152"/>
            <a:ext cx="9144000" cy="1655762"/>
          </a:xfrm>
        </p:spPr>
        <p:txBody>
          <a:bodyPr/>
          <a:lstStyle>
            <a:lvl1pPr marL="0" indent="0" algn="ctr">
              <a:buNone/>
              <a:defRPr sz="24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86280" y="6347443"/>
            <a:ext cx="3004968" cy="501824"/>
          </a:xfrm>
          <a:prstGeom prst="rect">
            <a:avLst/>
          </a:prstGeom>
        </p:spPr>
      </p:pic>
    </p:spTree>
    <p:extLst>
      <p:ext uri="{BB962C8B-B14F-4D97-AF65-F5344CB8AC3E}">
        <p14:creationId xmlns:p14="http://schemas.microsoft.com/office/powerpoint/2010/main" val="1533064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D4ABB6E6-80E7-4795-8FB7-A45506C015D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672"/>
            <a:ext cx="12190800" cy="6858669"/>
          </a:xfrm>
          <a:prstGeom prst="rect">
            <a:avLst/>
          </a:prstGeom>
        </p:spPr>
      </p:pic>
      <p:sp>
        <p:nvSpPr>
          <p:cNvPr id="13" name="Otsikko 1">
            <a:extLst>
              <a:ext uri="{FF2B5EF4-FFF2-40B4-BE49-F238E27FC236}">
                <a16:creationId xmlns:a16="http://schemas.microsoft.com/office/drawing/2014/main" id="{7EFAA9E4-7BF1-498D-A750-C2486ADE7117}"/>
              </a:ext>
            </a:extLst>
          </p:cNvPr>
          <p:cNvSpPr>
            <a:spLocks noGrp="1"/>
          </p:cNvSpPr>
          <p:nvPr>
            <p:ph type="title"/>
          </p:nvPr>
        </p:nvSpPr>
        <p:spPr>
          <a:xfrm>
            <a:off x="919223" y="2268899"/>
            <a:ext cx="4023167" cy="2320202"/>
          </a:xfrm>
        </p:spPr>
        <p:txBody>
          <a:bodyPr/>
          <a:lstStyle/>
          <a:p>
            <a:r>
              <a:rPr lang="fi-FI"/>
              <a:t>Muokkaa ots. perustyyl. napsautt.</a:t>
            </a:r>
          </a:p>
        </p:txBody>
      </p:sp>
      <p:sp>
        <p:nvSpPr>
          <p:cNvPr id="14" name="Sisällön paikkamerkki 2">
            <a:extLst>
              <a:ext uri="{FF2B5EF4-FFF2-40B4-BE49-F238E27FC236}">
                <a16:creationId xmlns:a16="http://schemas.microsoft.com/office/drawing/2014/main" id="{789F871C-5B32-4176-87E9-0EA8F2E332B3}"/>
              </a:ext>
            </a:extLst>
          </p:cNvPr>
          <p:cNvSpPr>
            <a:spLocks noGrp="1"/>
          </p:cNvSpPr>
          <p:nvPr>
            <p:ph idx="1"/>
          </p:nvPr>
        </p:nvSpPr>
        <p:spPr>
          <a:xfrm>
            <a:off x="6096000" y="853352"/>
            <a:ext cx="5791200" cy="5130759"/>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5" name="Dian numeron paikkamerkki 5">
            <a:extLst>
              <a:ext uri="{FF2B5EF4-FFF2-40B4-BE49-F238E27FC236}">
                <a16:creationId xmlns:a16="http://schemas.microsoft.com/office/drawing/2014/main" id="{0CA858E3-9A41-42CA-AF6F-8BFE425C7DD2}"/>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6" name="Alatunnisteen paikkamerkki 4">
            <a:extLst>
              <a:ext uri="{FF2B5EF4-FFF2-40B4-BE49-F238E27FC236}">
                <a16:creationId xmlns:a16="http://schemas.microsoft.com/office/drawing/2014/main" id="{65CAA36D-5BE1-48E7-A2CD-96DE10616D4D}"/>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Teollinen esivalmistaminen</a:t>
            </a:r>
            <a:endParaRPr lang="fi-FI" dirty="0"/>
          </a:p>
        </p:txBody>
      </p:sp>
    </p:spTree>
    <p:extLst>
      <p:ext uri="{BB962C8B-B14F-4D97-AF65-F5344CB8AC3E}">
        <p14:creationId xmlns:p14="http://schemas.microsoft.com/office/powerpoint/2010/main" val="914924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7F7A83F2-C17F-4AFA-A8EA-D2171A4204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669"/>
            <a:ext cx="12190800" cy="6858669"/>
          </a:xfrm>
          <a:prstGeom prst="rect">
            <a:avLst/>
          </a:prstGeom>
        </p:spPr>
      </p:pic>
      <p:sp>
        <p:nvSpPr>
          <p:cNvPr id="3" name="Otsikko 1">
            <a:extLst>
              <a:ext uri="{FF2B5EF4-FFF2-40B4-BE49-F238E27FC236}">
                <a16:creationId xmlns:a16="http://schemas.microsoft.com/office/drawing/2014/main" id="{BF6216C1-3290-4DC7-B9B6-C29671B8BAC6}"/>
              </a:ext>
            </a:extLst>
          </p:cNvPr>
          <p:cNvSpPr>
            <a:spLocks noGrp="1"/>
          </p:cNvSpPr>
          <p:nvPr>
            <p:ph type="title" hasCustomPrompt="1"/>
          </p:nvPr>
        </p:nvSpPr>
        <p:spPr>
          <a:xfrm>
            <a:off x="352064" y="2662439"/>
            <a:ext cx="11465688" cy="1261379"/>
          </a:xfrm>
        </p:spPr>
        <p:txBody>
          <a:bodyPr/>
          <a:lstStyle>
            <a:lvl1pPr algn="ctr">
              <a:defRPr/>
            </a:lvl1pPr>
          </a:lstStyle>
          <a:p>
            <a:r>
              <a:rPr lang="fi-FI" dirty="0"/>
              <a:t>Kiitos!</a:t>
            </a:r>
          </a:p>
        </p:txBody>
      </p:sp>
      <p:sp>
        <p:nvSpPr>
          <p:cNvPr id="4" name="Tekstin paikkamerkki 3">
            <a:extLst>
              <a:ext uri="{FF2B5EF4-FFF2-40B4-BE49-F238E27FC236}">
                <a16:creationId xmlns:a16="http://schemas.microsoft.com/office/drawing/2014/main" id="{66470317-F7CE-4B32-BC8A-5191CE9B4325}"/>
              </a:ext>
            </a:extLst>
          </p:cNvPr>
          <p:cNvSpPr>
            <a:spLocks noGrp="1"/>
          </p:cNvSpPr>
          <p:nvPr>
            <p:ph type="body" sz="half" idx="2"/>
          </p:nvPr>
        </p:nvSpPr>
        <p:spPr>
          <a:xfrm>
            <a:off x="645069" y="5288163"/>
            <a:ext cx="7609730" cy="7323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1004592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uvatekstillinen sisältö">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3CE2D92E-2F5F-4B50-806A-483303F929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99" y="-669"/>
            <a:ext cx="12190800" cy="6858668"/>
          </a:xfrm>
          <a:prstGeom prst="rect">
            <a:avLst/>
          </a:prstGeom>
        </p:spPr>
      </p:pic>
      <p:sp>
        <p:nvSpPr>
          <p:cNvPr id="9" name="Otsikko 1">
            <a:extLst>
              <a:ext uri="{FF2B5EF4-FFF2-40B4-BE49-F238E27FC236}">
                <a16:creationId xmlns:a16="http://schemas.microsoft.com/office/drawing/2014/main" id="{0CF2A160-ECA0-4F94-88E0-76860DE317C0}"/>
              </a:ext>
            </a:extLst>
          </p:cNvPr>
          <p:cNvSpPr>
            <a:spLocks noGrp="1"/>
          </p:cNvSpPr>
          <p:nvPr>
            <p:ph type="title" hasCustomPrompt="1"/>
          </p:nvPr>
        </p:nvSpPr>
        <p:spPr>
          <a:xfrm>
            <a:off x="347253" y="1073426"/>
            <a:ext cx="11497493" cy="1375575"/>
          </a:xfrm>
        </p:spPr>
        <p:txBody>
          <a:bodyPr>
            <a:normAutofit/>
          </a:bodyPr>
          <a:lstStyle>
            <a:lvl1pPr algn="ctr">
              <a:defRPr sz="4000"/>
            </a:lvl1pPr>
          </a:lstStyle>
          <a:p>
            <a:r>
              <a:rPr lang="fi-FI" dirty="0"/>
              <a:t>Värikoodit</a:t>
            </a:r>
          </a:p>
        </p:txBody>
      </p:sp>
    </p:spTree>
    <p:extLst>
      <p:ext uri="{BB962C8B-B14F-4D97-AF65-F5344CB8AC3E}">
        <p14:creationId xmlns:p14="http://schemas.microsoft.com/office/powerpoint/2010/main" val="2367194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Mukautettu asettelu">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16400571-BECA-44B4-8686-44F32B8A67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00" y="-669"/>
            <a:ext cx="12190798" cy="6858668"/>
          </a:xfrm>
          <a:prstGeom prst="rect">
            <a:avLst/>
          </a:prstGeom>
        </p:spPr>
      </p:pic>
      <p:sp>
        <p:nvSpPr>
          <p:cNvPr id="7" name="Otsikko 1">
            <a:extLst>
              <a:ext uri="{FF2B5EF4-FFF2-40B4-BE49-F238E27FC236}">
                <a16:creationId xmlns:a16="http://schemas.microsoft.com/office/drawing/2014/main" id="{09AECF0B-3C84-48E1-8D64-C70074B06507}"/>
              </a:ext>
            </a:extLst>
          </p:cNvPr>
          <p:cNvSpPr>
            <a:spLocks noGrp="1"/>
          </p:cNvSpPr>
          <p:nvPr>
            <p:ph type="title" hasCustomPrompt="1"/>
          </p:nvPr>
        </p:nvSpPr>
        <p:spPr>
          <a:xfrm>
            <a:off x="347253" y="677648"/>
            <a:ext cx="11497493" cy="1200646"/>
          </a:xfrm>
        </p:spPr>
        <p:txBody>
          <a:bodyPr>
            <a:normAutofit/>
          </a:bodyPr>
          <a:lstStyle>
            <a:lvl1pPr algn="ctr">
              <a:defRPr sz="4000"/>
            </a:lvl1pPr>
          </a:lstStyle>
          <a:p>
            <a:r>
              <a:rPr lang="fi-FI" dirty="0"/>
              <a:t>Näin lisäät juoksevan otsikon</a:t>
            </a:r>
          </a:p>
        </p:txBody>
      </p:sp>
      <p:sp>
        <p:nvSpPr>
          <p:cNvPr id="10" name="Tekstiruutu 9">
            <a:extLst>
              <a:ext uri="{FF2B5EF4-FFF2-40B4-BE49-F238E27FC236}">
                <a16:creationId xmlns:a16="http://schemas.microsoft.com/office/drawing/2014/main" id="{DAAC86D1-9FFA-4ABA-A3E4-EB6CFBEDCB4A}"/>
              </a:ext>
            </a:extLst>
          </p:cNvPr>
          <p:cNvSpPr txBox="1"/>
          <p:nvPr userDrawn="1"/>
        </p:nvSpPr>
        <p:spPr>
          <a:xfrm>
            <a:off x="6466399" y="2677804"/>
            <a:ext cx="6094674" cy="369332"/>
          </a:xfrm>
          <a:prstGeom prst="rect">
            <a:avLst/>
          </a:prstGeom>
          <a:noFill/>
        </p:spPr>
        <p:txBody>
          <a:bodyPr wrap="square">
            <a:spAutoFit/>
          </a:bodyPr>
          <a:lstStyle/>
          <a:p>
            <a:pPr lvl="0"/>
            <a:r>
              <a:rPr lang="fi-FI" dirty="0"/>
              <a:t>Valitse ylävalikosta ”Lisää” -&gt; ”Ylä- ja alatunniste”</a:t>
            </a:r>
          </a:p>
        </p:txBody>
      </p:sp>
      <p:sp>
        <p:nvSpPr>
          <p:cNvPr id="11" name="Tekstiruutu 10">
            <a:extLst>
              <a:ext uri="{FF2B5EF4-FFF2-40B4-BE49-F238E27FC236}">
                <a16:creationId xmlns:a16="http://schemas.microsoft.com/office/drawing/2014/main" id="{665134CF-E4EB-4F40-BECF-764969EE4026}"/>
              </a:ext>
            </a:extLst>
          </p:cNvPr>
          <p:cNvSpPr txBox="1"/>
          <p:nvPr userDrawn="1"/>
        </p:nvSpPr>
        <p:spPr>
          <a:xfrm>
            <a:off x="6535120" y="4753567"/>
            <a:ext cx="5376573" cy="923330"/>
          </a:xfrm>
          <a:prstGeom prst="rect">
            <a:avLst/>
          </a:prstGeom>
          <a:noFill/>
        </p:spPr>
        <p:txBody>
          <a:bodyPr wrap="square">
            <a:spAutoFit/>
          </a:bodyPr>
          <a:lstStyle/>
          <a:p>
            <a:pPr marL="285750" lvl="0" indent="-285750">
              <a:buFont typeface="Arial" panose="020B0604020202020204" pitchFamily="34" charset="0"/>
              <a:buChar char="•"/>
            </a:pPr>
            <a:r>
              <a:rPr lang="fi-FI" dirty="0"/>
              <a:t>Klikkaa avautuvasta valikosta alatunniste-kohtaa.</a:t>
            </a:r>
          </a:p>
          <a:p>
            <a:pPr marL="285750" lvl="0" indent="-285750">
              <a:buFont typeface="Arial" panose="020B0604020202020204" pitchFamily="34" charset="0"/>
              <a:buChar char="•"/>
            </a:pPr>
            <a:r>
              <a:rPr lang="fi-FI" dirty="0"/>
              <a:t>Kirjoita kenttään esityksen otsikko</a:t>
            </a:r>
          </a:p>
          <a:p>
            <a:pPr marL="285750" lvl="0" indent="-285750">
              <a:buFont typeface="Arial" panose="020B0604020202020204" pitchFamily="34" charset="0"/>
              <a:buChar char="•"/>
            </a:pPr>
            <a:r>
              <a:rPr lang="fi-FI" dirty="0"/>
              <a:t>Klikkaa lopuksi ”Käytä kaikissa”.</a:t>
            </a:r>
          </a:p>
        </p:txBody>
      </p:sp>
    </p:spTree>
    <p:extLst>
      <p:ext uri="{BB962C8B-B14F-4D97-AF65-F5344CB8AC3E}">
        <p14:creationId xmlns:p14="http://schemas.microsoft.com/office/powerpoint/2010/main" val="2947474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Mukautettu asettelu">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19B8E77C-53BE-4B03-87E5-CDB79B9782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00" y="-669"/>
            <a:ext cx="12190798" cy="6858667"/>
          </a:xfrm>
          <a:prstGeom prst="rect">
            <a:avLst/>
          </a:prstGeom>
        </p:spPr>
      </p:pic>
      <p:sp>
        <p:nvSpPr>
          <p:cNvPr id="5" name="Otsikko 1">
            <a:extLst>
              <a:ext uri="{FF2B5EF4-FFF2-40B4-BE49-F238E27FC236}">
                <a16:creationId xmlns:a16="http://schemas.microsoft.com/office/drawing/2014/main" id="{E4686C9F-28C4-4048-8CE1-A93B9FEB68B9}"/>
              </a:ext>
            </a:extLst>
          </p:cNvPr>
          <p:cNvSpPr>
            <a:spLocks noGrp="1"/>
          </p:cNvSpPr>
          <p:nvPr>
            <p:ph type="title" hasCustomPrompt="1"/>
          </p:nvPr>
        </p:nvSpPr>
        <p:spPr>
          <a:xfrm>
            <a:off x="347253" y="677648"/>
            <a:ext cx="11497493" cy="1200646"/>
          </a:xfrm>
        </p:spPr>
        <p:txBody>
          <a:bodyPr>
            <a:normAutofit/>
          </a:bodyPr>
          <a:lstStyle>
            <a:lvl1pPr algn="ctr">
              <a:defRPr sz="4000"/>
            </a:lvl1pPr>
          </a:lstStyle>
          <a:p>
            <a:r>
              <a:rPr lang="fi-FI" dirty="0"/>
              <a:t>Näin valitset haluamasi diapohjan</a:t>
            </a:r>
          </a:p>
        </p:txBody>
      </p:sp>
      <p:sp>
        <p:nvSpPr>
          <p:cNvPr id="7" name="Tekstiruutu 6">
            <a:extLst>
              <a:ext uri="{FF2B5EF4-FFF2-40B4-BE49-F238E27FC236}">
                <a16:creationId xmlns:a16="http://schemas.microsoft.com/office/drawing/2014/main" id="{620D10FC-B4BD-4EEB-9676-4991423D75C3}"/>
              </a:ext>
            </a:extLst>
          </p:cNvPr>
          <p:cNvSpPr txBox="1"/>
          <p:nvPr userDrawn="1"/>
        </p:nvSpPr>
        <p:spPr>
          <a:xfrm>
            <a:off x="6535120" y="4753567"/>
            <a:ext cx="5376573" cy="923330"/>
          </a:xfrm>
          <a:prstGeom prst="rect">
            <a:avLst/>
          </a:prstGeom>
          <a:noFill/>
        </p:spPr>
        <p:txBody>
          <a:bodyPr wrap="square">
            <a:spAutoFit/>
          </a:bodyPr>
          <a:lstStyle/>
          <a:p>
            <a:pPr marL="285750" lvl="0" indent="-285750">
              <a:buFont typeface="Arial" panose="020B0604020202020204" pitchFamily="34" charset="0"/>
              <a:buChar char="•"/>
            </a:pPr>
            <a:r>
              <a:rPr lang="fi-FI" dirty="0"/>
              <a:t>Klikkaa </a:t>
            </a:r>
            <a:r>
              <a:rPr lang="fi-FI" dirty="0" err="1"/>
              <a:t>haluaamasi</a:t>
            </a:r>
            <a:r>
              <a:rPr lang="fi-FI" dirty="0"/>
              <a:t> diaa hiiren oikealla näppäimellä</a:t>
            </a:r>
          </a:p>
          <a:p>
            <a:pPr marL="285750" lvl="0" indent="-285750">
              <a:buFont typeface="Arial" panose="020B0604020202020204" pitchFamily="34" charset="0"/>
              <a:buChar char="•"/>
            </a:pPr>
            <a:r>
              <a:rPr lang="fi-FI" dirty="0"/>
              <a:t>Valitse </a:t>
            </a:r>
            <a:r>
              <a:rPr lang="fi-FI" dirty="0" err="1"/>
              <a:t>valikosto</a:t>
            </a:r>
            <a:r>
              <a:rPr lang="fi-FI" dirty="0"/>
              <a:t> ”Asettelu”</a:t>
            </a:r>
          </a:p>
          <a:p>
            <a:pPr marL="285750" lvl="0" indent="-285750">
              <a:buFont typeface="Arial" panose="020B0604020202020204" pitchFamily="34" charset="0"/>
              <a:buChar char="•"/>
            </a:pPr>
            <a:r>
              <a:rPr lang="fi-FI" dirty="0"/>
              <a:t>Valitse haluamasi diapohja</a:t>
            </a:r>
          </a:p>
        </p:txBody>
      </p:sp>
    </p:spTree>
    <p:extLst>
      <p:ext uri="{BB962C8B-B14F-4D97-AF65-F5344CB8AC3E}">
        <p14:creationId xmlns:p14="http://schemas.microsoft.com/office/powerpoint/2010/main" val="3899337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ukautettu asettelu">
  <p:cSld name="7_Mukautettu asettelu">
    <p:spTree>
      <p:nvGrpSpPr>
        <p:cNvPr id="1" name="Shape 57"/>
        <p:cNvGrpSpPr/>
        <p:nvPr/>
      </p:nvGrpSpPr>
      <p:grpSpPr>
        <a:xfrm>
          <a:off x="0" y="0"/>
          <a:ext cx="0" cy="0"/>
          <a:chOff x="0" y="0"/>
          <a:chExt cx="0" cy="0"/>
        </a:xfrm>
      </p:grpSpPr>
      <p:pic>
        <p:nvPicPr>
          <p:cNvPr id="58" name="Google Shape;58;g12a037aa8e9_0_85"/>
          <p:cNvPicPr preferRelativeResize="0"/>
          <p:nvPr/>
        </p:nvPicPr>
        <p:blipFill rotWithShape="1">
          <a:blip r:embed="rId2">
            <a:alphaModFix/>
          </a:blip>
          <a:srcRect/>
          <a:stretch/>
        </p:blipFill>
        <p:spPr>
          <a:xfrm>
            <a:off x="1" y="-672"/>
            <a:ext cx="12190801" cy="6858669"/>
          </a:xfrm>
          <a:prstGeom prst="rect">
            <a:avLst/>
          </a:prstGeom>
          <a:noFill/>
          <a:ln>
            <a:noFill/>
          </a:ln>
        </p:spPr>
      </p:pic>
      <p:sp>
        <p:nvSpPr>
          <p:cNvPr id="59" name="Google Shape;59;g12a037aa8e9_0_85"/>
          <p:cNvSpPr txBox="1">
            <a:spLocks noGrp="1"/>
          </p:cNvSpPr>
          <p:nvPr>
            <p:ph type="body" idx="1"/>
          </p:nvPr>
        </p:nvSpPr>
        <p:spPr>
          <a:xfrm>
            <a:off x="1749365" y="963559"/>
            <a:ext cx="3737100" cy="3096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60" name="Google Shape;60;g12a037aa8e9_0_85"/>
          <p:cNvSpPr txBox="1">
            <a:spLocks noGrp="1"/>
          </p:cNvSpPr>
          <p:nvPr>
            <p:ph type="body" idx="2"/>
          </p:nvPr>
        </p:nvSpPr>
        <p:spPr>
          <a:xfrm>
            <a:off x="805064" y="1706422"/>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1" name="Google Shape;61;g12a037aa8e9_0_85"/>
          <p:cNvSpPr txBox="1">
            <a:spLocks noGrp="1"/>
          </p:cNvSpPr>
          <p:nvPr>
            <p:ph type="body" idx="3"/>
          </p:nvPr>
        </p:nvSpPr>
        <p:spPr>
          <a:xfrm>
            <a:off x="6485234" y="1706422"/>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2" name="Google Shape;62;g12a037aa8e9_0_85"/>
          <p:cNvSpPr txBox="1">
            <a:spLocks noGrp="1"/>
          </p:cNvSpPr>
          <p:nvPr>
            <p:ph type="body" idx="4"/>
          </p:nvPr>
        </p:nvSpPr>
        <p:spPr>
          <a:xfrm>
            <a:off x="7457613" y="959551"/>
            <a:ext cx="3737100" cy="3096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pic>
        <p:nvPicPr>
          <p:cNvPr id="63" name="Google Shape;63;g12a037aa8e9_0_85"/>
          <p:cNvPicPr preferRelativeResize="0"/>
          <p:nvPr/>
        </p:nvPicPr>
        <p:blipFill rotWithShape="1">
          <a:blip r:embed="rId3">
            <a:alphaModFix/>
          </a:blip>
          <a:srcRect/>
          <a:stretch/>
        </p:blipFill>
        <p:spPr>
          <a:xfrm>
            <a:off x="9326130" y="5598342"/>
            <a:ext cx="1674832" cy="297367"/>
          </a:xfrm>
          <a:prstGeom prst="rect">
            <a:avLst/>
          </a:prstGeom>
          <a:noFill/>
          <a:ln>
            <a:noFill/>
          </a:ln>
        </p:spPr>
      </p:pic>
      <p:pic>
        <p:nvPicPr>
          <p:cNvPr id="64" name="Google Shape;64;g12a037aa8e9_0_85" descr="Kuva, joka sisältää kohteen teksti, clipart-kuva&#10;&#10;Kuvaus luotu automaattisesti"/>
          <p:cNvPicPr preferRelativeResize="0"/>
          <p:nvPr/>
        </p:nvPicPr>
        <p:blipFill rotWithShape="1">
          <a:blip r:embed="rId4">
            <a:alphaModFix/>
          </a:blip>
          <a:srcRect/>
          <a:stretch/>
        </p:blipFill>
        <p:spPr>
          <a:xfrm>
            <a:off x="11280942" y="5508229"/>
            <a:ext cx="387480" cy="387480"/>
          </a:xfrm>
          <a:prstGeom prst="rect">
            <a:avLst/>
          </a:prstGeom>
          <a:noFill/>
          <a:ln>
            <a:noFill/>
          </a:ln>
        </p:spPr>
      </p:pic>
      <p:sp>
        <p:nvSpPr>
          <p:cNvPr id="65" name="Google Shape;65;g12a037aa8e9_0_85"/>
          <p:cNvSpPr txBox="1">
            <a:spLocks noGrp="1"/>
          </p:cNvSpPr>
          <p:nvPr>
            <p:ph type="sldNum" idx="12"/>
          </p:nvPr>
        </p:nvSpPr>
        <p:spPr>
          <a:xfrm>
            <a:off x="11044362" y="182562"/>
            <a:ext cx="644100" cy="381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sz="1400" b="0" i="0" u="none" strike="noStrike" cap="none">
                <a:solidFill>
                  <a:schemeClr val="lt1"/>
                </a:solidFill>
                <a:latin typeface="Calibri"/>
                <a:ea typeface="Calibri"/>
                <a:cs typeface="Calibri"/>
                <a:sym typeface="Calibri"/>
              </a:defRPr>
            </a:lvl1pPr>
            <a:lvl2pPr marL="0" lvl="1" indent="0" algn="ctr" rtl="0">
              <a:spcBef>
                <a:spcPts val="0"/>
              </a:spcBef>
              <a:buNone/>
              <a:defRPr sz="1400" b="0" i="0" u="none" strike="noStrike" cap="none">
                <a:solidFill>
                  <a:schemeClr val="lt1"/>
                </a:solidFill>
                <a:latin typeface="Calibri"/>
                <a:ea typeface="Calibri"/>
                <a:cs typeface="Calibri"/>
                <a:sym typeface="Calibri"/>
              </a:defRPr>
            </a:lvl2pPr>
            <a:lvl3pPr marL="0" lvl="2" indent="0" algn="ctr" rtl="0">
              <a:spcBef>
                <a:spcPts val="0"/>
              </a:spcBef>
              <a:buNone/>
              <a:defRPr sz="1400" b="0" i="0" u="none" strike="noStrike" cap="none">
                <a:solidFill>
                  <a:schemeClr val="lt1"/>
                </a:solidFill>
                <a:latin typeface="Calibri"/>
                <a:ea typeface="Calibri"/>
                <a:cs typeface="Calibri"/>
                <a:sym typeface="Calibri"/>
              </a:defRPr>
            </a:lvl3pPr>
            <a:lvl4pPr marL="0" lvl="3" indent="0" algn="ctr" rtl="0">
              <a:spcBef>
                <a:spcPts val="0"/>
              </a:spcBef>
              <a:buNone/>
              <a:defRPr sz="1400" b="0" i="0" u="none" strike="noStrike" cap="none">
                <a:solidFill>
                  <a:schemeClr val="lt1"/>
                </a:solidFill>
                <a:latin typeface="Calibri"/>
                <a:ea typeface="Calibri"/>
                <a:cs typeface="Calibri"/>
                <a:sym typeface="Calibri"/>
              </a:defRPr>
            </a:lvl4pPr>
            <a:lvl5pPr marL="0" lvl="4" indent="0" algn="ctr" rtl="0">
              <a:spcBef>
                <a:spcPts val="0"/>
              </a:spcBef>
              <a:buNone/>
              <a:defRPr sz="1400" b="0" i="0" u="none" strike="noStrike" cap="none">
                <a:solidFill>
                  <a:schemeClr val="lt1"/>
                </a:solidFill>
                <a:latin typeface="Calibri"/>
                <a:ea typeface="Calibri"/>
                <a:cs typeface="Calibri"/>
                <a:sym typeface="Calibri"/>
              </a:defRPr>
            </a:lvl5pPr>
            <a:lvl6pPr marL="0" lvl="5" indent="0" algn="ctr" rtl="0">
              <a:spcBef>
                <a:spcPts val="0"/>
              </a:spcBef>
              <a:buNone/>
              <a:defRPr sz="1400" b="0" i="0" u="none" strike="noStrike" cap="none">
                <a:solidFill>
                  <a:schemeClr val="lt1"/>
                </a:solidFill>
                <a:latin typeface="Calibri"/>
                <a:ea typeface="Calibri"/>
                <a:cs typeface="Calibri"/>
                <a:sym typeface="Calibri"/>
              </a:defRPr>
            </a:lvl6pPr>
            <a:lvl7pPr marL="0" lvl="6" indent="0" algn="ctr" rtl="0">
              <a:spcBef>
                <a:spcPts val="0"/>
              </a:spcBef>
              <a:buNone/>
              <a:defRPr sz="1400" b="0" i="0" u="none" strike="noStrike" cap="none">
                <a:solidFill>
                  <a:schemeClr val="lt1"/>
                </a:solidFill>
                <a:latin typeface="Calibri"/>
                <a:ea typeface="Calibri"/>
                <a:cs typeface="Calibri"/>
                <a:sym typeface="Calibri"/>
              </a:defRPr>
            </a:lvl7pPr>
            <a:lvl8pPr marL="0" lvl="7" indent="0" algn="ctr" rtl="0">
              <a:spcBef>
                <a:spcPts val="0"/>
              </a:spcBef>
              <a:buNone/>
              <a:defRPr sz="1400" b="0" i="0" u="none" strike="noStrike" cap="none">
                <a:solidFill>
                  <a:schemeClr val="lt1"/>
                </a:solidFill>
                <a:latin typeface="Calibri"/>
                <a:ea typeface="Calibri"/>
                <a:cs typeface="Calibri"/>
                <a:sym typeface="Calibri"/>
              </a:defRPr>
            </a:lvl8pPr>
            <a:lvl9pPr marL="0" lvl="8" indent="0" algn="ctr" rtl="0">
              <a:spcBef>
                <a:spcPts val="0"/>
              </a:spcBef>
              <a:buNone/>
              <a:defRPr sz="14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fi-FI"/>
              <a:t>‹#›</a:t>
            </a:fld>
            <a:endParaRPr/>
          </a:p>
        </p:txBody>
      </p:sp>
      <p:sp>
        <p:nvSpPr>
          <p:cNvPr id="66" name="Google Shape;66;g12a037aa8e9_0_85"/>
          <p:cNvSpPr txBox="1">
            <a:spLocks noGrp="1"/>
          </p:cNvSpPr>
          <p:nvPr>
            <p:ph type="ftr" idx="11"/>
          </p:nvPr>
        </p:nvSpPr>
        <p:spPr>
          <a:xfrm>
            <a:off x="838200" y="6334918"/>
            <a:ext cx="41148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200">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r>
              <a:rPr lang="fi-FI"/>
              <a:t>Teollinen esivalmistaminen</a:t>
            </a:r>
            <a:endParaRPr/>
          </a:p>
        </p:txBody>
      </p:sp>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886280" y="6347443"/>
            <a:ext cx="3004968" cy="501824"/>
          </a:xfrm>
          <a:prstGeom prst="rect">
            <a:avLst/>
          </a:prstGeom>
        </p:spPr>
      </p:pic>
    </p:spTree>
    <p:extLst>
      <p:ext uri="{BB962C8B-B14F-4D97-AF65-F5344CB8AC3E}">
        <p14:creationId xmlns:p14="http://schemas.microsoft.com/office/powerpoint/2010/main" val="1716654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9364444A-81A7-46A1-8DCD-455F63D357B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672"/>
            <a:ext cx="12190803" cy="6858670"/>
          </a:xfrm>
          <a:prstGeom prst="rect">
            <a:avLst/>
          </a:prstGeom>
        </p:spPr>
      </p:pic>
      <p:sp>
        <p:nvSpPr>
          <p:cNvPr id="2" name="Otsikko 1">
            <a:extLst>
              <a:ext uri="{FF2B5EF4-FFF2-40B4-BE49-F238E27FC236}">
                <a16:creationId xmlns:a16="http://schemas.microsoft.com/office/drawing/2014/main" id="{6AB345FF-E6C8-4EFA-9FCD-612F79EDC1D2}"/>
              </a:ext>
            </a:extLst>
          </p:cNvPr>
          <p:cNvSpPr>
            <a:spLocks noGrp="1"/>
          </p:cNvSpPr>
          <p:nvPr>
            <p:ph type="title"/>
          </p:nvPr>
        </p:nvSpPr>
        <p:spPr>
          <a:xfrm>
            <a:off x="325289" y="2672413"/>
            <a:ext cx="11553959" cy="1255532"/>
          </a:xfrm>
        </p:spPr>
        <p:txBody>
          <a:bodyPr/>
          <a:lstStyle>
            <a:lvl1pPr algn="ctr">
              <a:defRPr b="1">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86280" y="6347443"/>
            <a:ext cx="3004968" cy="501824"/>
          </a:xfrm>
          <a:prstGeom prst="rect">
            <a:avLst/>
          </a:prstGeom>
        </p:spPr>
      </p:pic>
    </p:spTree>
    <p:extLst>
      <p:ext uri="{BB962C8B-B14F-4D97-AF65-F5344CB8AC3E}">
        <p14:creationId xmlns:p14="http://schemas.microsoft.com/office/powerpoint/2010/main" val="3813032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pic>
        <p:nvPicPr>
          <p:cNvPr id="20" name="Kuva 19">
            <a:extLst>
              <a:ext uri="{FF2B5EF4-FFF2-40B4-BE49-F238E27FC236}">
                <a16:creationId xmlns:a16="http://schemas.microsoft.com/office/drawing/2014/main" id="{8F8489F7-2C61-4981-BABE-1BAB735182F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672"/>
            <a:ext cx="12190802" cy="6858670"/>
          </a:xfrm>
          <a:prstGeom prst="rect">
            <a:avLst/>
          </a:prstGeom>
        </p:spPr>
      </p:pic>
      <p:sp>
        <p:nvSpPr>
          <p:cNvPr id="14" name="Tekstin paikkamerkki 2">
            <a:extLst>
              <a:ext uri="{FF2B5EF4-FFF2-40B4-BE49-F238E27FC236}">
                <a16:creationId xmlns:a16="http://schemas.microsoft.com/office/drawing/2014/main" id="{AC2777D5-7557-4052-9FE7-F6E167878EA3}"/>
              </a:ext>
            </a:extLst>
          </p:cNvPr>
          <p:cNvSpPr>
            <a:spLocks noGrp="1"/>
          </p:cNvSpPr>
          <p:nvPr>
            <p:ph type="body" idx="1" hasCustomPrompt="1"/>
          </p:nvPr>
        </p:nvSpPr>
        <p:spPr>
          <a:xfrm>
            <a:off x="1749365" y="963559"/>
            <a:ext cx="3737035" cy="3096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Tekijät</a:t>
            </a:r>
          </a:p>
        </p:txBody>
      </p:sp>
      <p:sp>
        <p:nvSpPr>
          <p:cNvPr id="15" name="Sisällön paikkamerkki 3">
            <a:extLst>
              <a:ext uri="{FF2B5EF4-FFF2-40B4-BE49-F238E27FC236}">
                <a16:creationId xmlns:a16="http://schemas.microsoft.com/office/drawing/2014/main" id="{2F36C328-7FFC-4E11-A975-AE5BA565F34A}"/>
              </a:ext>
            </a:extLst>
          </p:cNvPr>
          <p:cNvSpPr>
            <a:spLocks noGrp="1"/>
          </p:cNvSpPr>
          <p:nvPr>
            <p:ph sz="half" idx="2"/>
          </p:nvPr>
        </p:nvSpPr>
        <p:spPr>
          <a:xfrm>
            <a:off x="805064" y="1706422"/>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7" name="Sisällön paikkamerkki 5">
            <a:extLst>
              <a:ext uri="{FF2B5EF4-FFF2-40B4-BE49-F238E27FC236}">
                <a16:creationId xmlns:a16="http://schemas.microsoft.com/office/drawing/2014/main" id="{6199C634-53E2-4609-A047-4469D26FA235}"/>
              </a:ext>
            </a:extLst>
          </p:cNvPr>
          <p:cNvSpPr>
            <a:spLocks noGrp="1"/>
          </p:cNvSpPr>
          <p:nvPr>
            <p:ph sz="quarter" idx="4"/>
          </p:nvPr>
        </p:nvSpPr>
        <p:spPr>
          <a:xfrm>
            <a:off x="6485234" y="1706422"/>
            <a:ext cx="5183188" cy="3684588"/>
          </a:xfrm>
        </p:spPr>
        <p:txBody>
          <a:bodyPr/>
          <a:lstStyle>
            <a:lvl5pPr>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a:t>
            </a:r>
            <a:r>
              <a:rPr lang="fi-FI" dirty="0" err="1"/>
              <a:t>tasow</a:t>
            </a:r>
            <a:endParaRPr lang="fi-FI" dirty="0"/>
          </a:p>
        </p:txBody>
      </p:sp>
      <p:sp>
        <p:nvSpPr>
          <p:cNvPr id="18" name="Tekstin paikkamerkki 2">
            <a:extLst>
              <a:ext uri="{FF2B5EF4-FFF2-40B4-BE49-F238E27FC236}">
                <a16:creationId xmlns:a16="http://schemas.microsoft.com/office/drawing/2014/main" id="{07FEA2E7-46E0-4FBF-A265-4BF8327701EC}"/>
              </a:ext>
            </a:extLst>
          </p:cNvPr>
          <p:cNvSpPr>
            <a:spLocks noGrp="1"/>
          </p:cNvSpPr>
          <p:nvPr>
            <p:ph type="body" idx="10" hasCustomPrompt="1"/>
          </p:nvPr>
        </p:nvSpPr>
        <p:spPr>
          <a:xfrm>
            <a:off x="7457613" y="959551"/>
            <a:ext cx="3737035" cy="3096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Lisätietoa</a:t>
            </a:r>
          </a:p>
        </p:txBody>
      </p:sp>
      <p:pic>
        <p:nvPicPr>
          <p:cNvPr id="3" name="Kuva 2">
            <a:extLst>
              <a:ext uri="{FF2B5EF4-FFF2-40B4-BE49-F238E27FC236}">
                <a16:creationId xmlns:a16="http://schemas.microsoft.com/office/drawing/2014/main" id="{B84FF529-9012-499B-BAEB-BA8742833EB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326130" y="5598342"/>
            <a:ext cx="1674832" cy="297367"/>
          </a:xfrm>
          <a:prstGeom prst="rect">
            <a:avLst/>
          </a:prstGeom>
        </p:spPr>
      </p:pic>
      <p:pic>
        <p:nvPicPr>
          <p:cNvPr id="6" name="Kuva 5" descr="Kuva, joka sisältää kohteen teksti, clipart-kuva&#10;&#10;Kuvaus luotu automaattisesti">
            <a:extLst>
              <a:ext uri="{FF2B5EF4-FFF2-40B4-BE49-F238E27FC236}">
                <a16:creationId xmlns:a16="http://schemas.microsoft.com/office/drawing/2014/main" id="{20D648A0-8630-4CD4-9C9B-5BBF4098690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80942" y="5508229"/>
            <a:ext cx="387480" cy="387480"/>
          </a:xfrm>
          <a:prstGeom prst="rect">
            <a:avLst/>
          </a:prstGeom>
        </p:spPr>
      </p:pic>
      <p:sp>
        <p:nvSpPr>
          <p:cNvPr id="19" name="Dian numeron paikkamerkki 5">
            <a:extLst>
              <a:ext uri="{FF2B5EF4-FFF2-40B4-BE49-F238E27FC236}">
                <a16:creationId xmlns:a16="http://schemas.microsoft.com/office/drawing/2014/main" id="{7FFA6D06-1A67-4140-B430-D6EA905ED63A}"/>
              </a:ext>
            </a:extLst>
          </p:cNvPr>
          <p:cNvSpPr>
            <a:spLocks noGrp="1"/>
          </p:cNvSpPr>
          <p:nvPr>
            <p:ph type="sldNum" sz="quarter" idx="11"/>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23" name="Alatunnisteen paikkamerkki 4">
            <a:extLst>
              <a:ext uri="{FF2B5EF4-FFF2-40B4-BE49-F238E27FC236}">
                <a16:creationId xmlns:a16="http://schemas.microsoft.com/office/drawing/2014/main" id="{0FFF0871-DF73-4D8E-8F62-6ACBBC300C35}"/>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Teollinen esivalmistaminen</a:t>
            </a:r>
            <a:endParaRPr lang="fi-FI" dirty="0"/>
          </a:p>
        </p:txBody>
      </p:sp>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886280" y="6347443"/>
            <a:ext cx="3004968" cy="501824"/>
          </a:xfrm>
          <a:prstGeom prst="rect">
            <a:avLst/>
          </a:prstGeom>
        </p:spPr>
      </p:pic>
    </p:spTree>
    <p:extLst>
      <p:ext uri="{BB962C8B-B14F-4D97-AF65-F5344CB8AC3E}">
        <p14:creationId xmlns:p14="http://schemas.microsoft.com/office/powerpoint/2010/main" val="1385556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3D379838-E477-4BD5-A3F3-E59CF427A06B}"/>
              </a:ext>
            </a:extLst>
          </p:cNvPr>
          <p:cNvSpPr>
            <a:spLocks noGrp="1"/>
          </p:cNvSpPr>
          <p:nvPr>
            <p:ph type="title"/>
          </p:nvPr>
        </p:nvSpPr>
        <p:spPr>
          <a:xfrm>
            <a:off x="838200" y="365125"/>
            <a:ext cx="10515600" cy="1325563"/>
          </a:xfrm>
        </p:spPr>
        <p:txBody>
          <a:bodyPr/>
          <a:lstStyle/>
          <a:p>
            <a:r>
              <a:rPr lang="fi-FI"/>
              <a:t>Muokkaa ots. perustyyl. napsautt.</a:t>
            </a:r>
          </a:p>
        </p:txBody>
      </p:sp>
      <p:sp>
        <p:nvSpPr>
          <p:cNvPr id="7" name="Sisällön paikkamerkki 2">
            <a:extLst>
              <a:ext uri="{FF2B5EF4-FFF2-40B4-BE49-F238E27FC236}">
                <a16:creationId xmlns:a16="http://schemas.microsoft.com/office/drawing/2014/main" id="{A3CE7D94-2E58-4994-ADBC-9E302C739CEF}"/>
              </a:ext>
            </a:extLst>
          </p:cNvPr>
          <p:cNvSpPr>
            <a:spLocks noGrp="1"/>
          </p:cNvSpPr>
          <p:nvPr>
            <p:ph idx="1"/>
          </p:nvPr>
        </p:nvSpPr>
        <p:spPr>
          <a:xfrm>
            <a:off x="838200" y="1825625"/>
            <a:ext cx="10515600"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1" name="Dian numeron paikkamerkki 5">
            <a:extLst>
              <a:ext uri="{FF2B5EF4-FFF2-40B4-BE49-F238E27FC236}">
                <a16:creationId xmlns:a16="http://schemas.microsoft.com/office/drawing/2014/main" id="{6062E1E1-D3D4-4C3A-8945-CA3768E6BB93}"/>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2" name="Alatunnisteen paikkamerkki 4">
            <a:extLst>
              <a:ext uri="{FF2B5EF4-FFF2-40B4-BE49-F238E27FC236}">
                <a16:creationId xmlns:a16="http://schemas.microsoft.com/office/drawing/2014/main" id="{98F5F651-3EDA-4788-8C5D-6AD1266F122E}"/>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Teollinen esivalmistaminen</a:t>
            </a:r>
            <a:endParaRPr lang="fi-FI" dirty="0"/>
          </a:p>
        </p:txBody>
      </p:sp>
    </p:spTree>
    <p:extLst>
      <p:ext uri="{BB962C8B-B14F-4D97-AF65-F5344CB8AC3E}">
        <p14:creationId xmlns:p14="http://schemas.microsoft.com/office/powerpoint/2010/main" val="191676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Mukautettu asettelu">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298B5277-0C43-4164-ADE9-2CB623E6FFEE}"/>
              </a:ext>
            </a:extLst>
          </p:cNvPr>
          <p:cNvSpPr>
            <a:spLocks noGrp="1"/>
          </p:cNvSpPr>
          <p:nvPr>
            <p:ph type="title"/>
          </p:nvPr>
        </p:nvSpPr>
        <p:spPr>
          <a:xfrm>
            <a:off x="838200" y="365125"/>
            <a:ext cx="10515600" cy="1325563"/>
          </a:xfrm>
        </p:spPr>
        <p:txBody>
          <a:bodyPr/>
          <a:lstStyle/>
          <a:p>
            <a:r>
              <a:rPr lang="fi-FI"/>
              <a:t>Muokkaa ots. perustyyl. napsautt.</a:t>
            </a:r>
          </a:p>
        </p:txBody>
      </p:sp>
      <p:sp>
        <p:nvSpPr>
          <p:cNvPr id="9" name="Sisällön paikkamerkki 2">
            <a:extLst>
              <a:ext uri="{FF2B5EF4-FFF2-40B4-BE49-F238E27FC236}">
                <a16:creationId xmlns:a16="http://schemas.microsoft.com/office/drawing/2014/main" id="{CF3F5E64-265E-4730-8D61-D3177CC2853E}"/>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Sisällön paikkamerkki 3">
            <a:extLst>
              <a:ext uri="{FF2B5EF4-FFF2-40B4-BE49-F238E27FC236}">
                <a16:creationId xmlns:a16="http://schemas.microsoft.com/office/drawing/2014/main" id="{3E05789F-091C-4863-A174-9C06589ADD48}"/>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Dian numeron paikkamerkki 5">
            <a:extLst>
              <a:ext uri="{FF2B5EF4-FFF2-40B4-BE49-F238E27FC236}">
                <a16:creationId xmlns:a16="http://schemas.microsoft.com/office/drawing/2014/main" id="{520A203E-5D40-4463-B04D-758ABC640254}"/>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2" name="Alatunnisteen paikkamerkki 4">
            <a:extLst>
              <a:ext uri="{FF2B5EF4-FFF2-40B4-BE49-F238E27FC236}">
                <a16:creationId xmlns:a16="http://schemas.microsoft.com/office/drawing/2014/main" id="{3CA6FF5C-33B0-45AE-9250-D02F26578C5C}"/>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Teollinen esivalmistaminen</a:t>
            </a:r>
            <a:endParaRPr lang="fi-FI" dirty="0"/>
          </a:p>
        </p:txBody>
      </p:sp>
    </p:spTree>
    <p:extLst>
      <p:ext uri="{BB962C8B-B14F-4D97-AF65-F5344CB8AC3E}">
        <p14:creationId xmlns:p14="http://schemas.microsoft.com/office/powerpoint/2010/main" val="540484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Mukautettu asettelu">
    <p:spTree>
      <p:nvGrpSpPr>
        <p:cNvPr id="1" name=""/>
        <p:cNvGrpSpPr/>
        <p:nvPr/>
      </p:nvGrpSpPr>
      <p:grpSpPr>
        <a:xfrm>
          <a:off x="0" y="0"/>
          <a:ext cx="0" cy="0"/>
          <a:chOff x="0" y="0"/>
          <a:chExt cx="0" cy="0"/>
        </a:xfrm>
      </p:grpSpPr>
      <p:sp>
        <p:nvSpPr>
          <p:cNvPr id="12" name="Otsikko 1">
            <a:extLst>
              <a:ext uri="{FF2B5EF4-FFF2-40B4-BE49-F238E27FC236}">
                <a16:creationId xmlns:a16="http://schemas.microsoft.com/office/drawing/2014/main" id="{CA792F92-A30E-47FD-B22F-08B8D05B1F69}"/>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13" name="Tekstin paikkamerkki 2">
            <a:extLst>
              <a:ext uri="{FF2B5EF4-FFF2-40B4-BE49-F238E27FC236}">
                <a16:creationId xmlns:a16="http://schemas.microsoft.com/office/drawing/2014/main" id="{2410F679-4B63-4122-A718-3CE9462C5F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4" name="Sisällön paikkamerkki 3">
            <a:extLst>
              <a:ext uri="{FF2B5EF4-FFF2-40B4-BE49-F238E27FC236}">
                <a16:creationId xmlns:a16="http://schemas.microsoft.com/office/drawing/2014/main" id="{72AD8AE3-83B0-429A-956A-7663EFCDDC91}"/>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5" name="Tekstin paikkamerkki 4">
            <a:extLst>
              <a:ext uri="{FF2B5EF4-FFF2-40B4-BE49-F238E27FC236}">
                <a16:creationId xmlns:a16="http://schemas.microsoft.com/office/drawing/2014/main" id="{421AE9D4-82CD-4420-9431-8BBBDF5917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6" name="Sisällön paikkamerkki 5">
            <a:extLst>
              <a:ext uri="{FF2B5EF4-FFF2-40B4-BE49-F238E27FC236}">
                <a16:creationId xmlns:a16="http://schemas.microsoft.com/office/drawing/2014/main" id="{BF0C3A42-0C0C-4B17-B972-36379CE62428}"/>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Dian numeron paikkamerkki 5">
            <a:extLst>
              <a:ext uri="{FF2B5EF4-FFF2-40B4-BE49-F238E27FC236}">
                <a16:creationId xmlns:a16="http://schemas.microsoft.com/office/drawing/2014/main" id="{507FA6C4-DB4F-45CB-A8F2-6B5E8473D4F4}"/>
              </a:ext>
            </a:extLst>
          </p:cNvPr>
          <p:cNvSpPr>
            <a:spLocks noGrp="1"/>
          </p:cNvSpPr>
          <p:nvPr>
            <p:ph type="sldNum" sz="quarter" idx="10"/>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1" name="Alatunnisteen paikkamerkki 4">
            <a:extLst>
              <a:ext uri="{FF2B5EF4-FFF2-40B4-BE49-F238E27FC236}">
                <a16:creationId xmlns:a16="http://schemas.microsoft.com/office/drawing/2014/main" id="{37F2208A-C131-40D2-A03D-9247EAC62A99}"/>
              </a:ext>
            </a:extLst>
          </p:cNvPr>
          <p:cNvSpPr>
            <a:spLocks noGrp="1"/>
          </p:cNvSpPr>
          <p:nvPr>
            <p:ph type="ftr" sz="quarter" idx="11"/>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Teollinen esivalmistaminen</a:t>
            </a:r>
            <a:endParaRPr lang="fi-FI" dirty="0"/>
          </a:p>
        </p:txBody>
      </p:sp>
    </p:spTree>
    <p:extLst>
      <p:ext uri="{BB962C8B-B14F-4D97-AF65-F5344CB8AC3E}">
        <p14:creationId xmlns:p14="http://schemas.microsoft.com/office/powerpoint/2010/main" val="583147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Mukautettu asettelu">
    <p:spTree>
      <p:nvGrpSpPr>
        <p:cNvPr id="1" name=""/>
        <p:cNvGrpSpPr/>
        <p:nvPr/>
      </p:nvGrpSpPr>
      <p:grpSpPr>
        <a:xfrm>
          <a:off x="0" y="0"/>
          <a:ext cx="0" cy="0"/>
          <a:chOff x="0" y="0"/>
          <a:chExt cx="0" cy="0"/>
        </a:xfrm>
      </p:grpSpPr>
      <p:sp>
        <p:nvSpPr>
          <p:cNvPr id="12" name="Otsikko 1">
            <a:extLst>
              <a:ext uri="{FF2B5EF4-FFF2-40B4-BE49-F238E27FC236}">
                <a16:creationId xmlns:a16="http://schemas.microsoft.com/office/drawing/2014/main" id="{6F043E34-EDCF-4E3B-B99F-FA6241BF861D}"/>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13" name="Kuvan paikkamerkki 2">
            <a:extLst>
              <a:ext uri="{FF2B5EF4-FFF2-40B4-BE49-F238E27FC236}">
                <a16:creationId xmlns:a16="http://schemas.microsoft.com/office/drawing/2014/main" id="{5F442498-0D6B-4627-B2E4-9B451C16D1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14" name="Tekstin paikkamerkki 3">
            <a:extLst>
              <a:ext uri="{FF2B5EF4-FFF2-40B4-BE49-F238E27FC236}">
                <a16:creationId xmlns:a16="http://schemas.microsoft.com/office/drawing/2014/main" id="{C5F70F69-AD34-40CE-9B8E-82EC2C6E9B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
        <p:nvSpPr>
          <p:cNvPr id="15" name="Dian numeron paikkamerkki 5">
            <a:extLst>
              <a:ext uri="{FF2B5EF4-FFF2-40B4-BE49-F238E27FC236}">
                <a16:creationId xmlns:a16="http://schemas.microsoft.com/office/drawing/2014/main" id="{5CF24820-87DF-4D33-AF12-1E3F14E70DF2}"/>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6" name="Alatunnisteen paikkamerkki 4">
            <a:extLst>
              <a:ext uri="{FF2B5EF4-FFF2-40B4-BE49-F238E27FC236}">
                <a16:creationId xmlns:a16="http://schemas.microsoft.com/office/drawing/2014/main" id="{7A5D4779-3C2F-4969-AF7D-ADC05B66C634}"/>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Teollinen esivalmistaminen</a:t>
            </a:r>
            <a:endParaRPr lang="fi-FI" dirty="0"/>
          </a:p>
        </p:txBody>
      </p:sp>
    </p:spTree>
    <p:extLst>
      <p:ext uri="{BB962C8B-B14F-4D97-AF65-F5344CB8AC3E}">
        <p14:creationId xmlns:p14="http://schemas.microsoft.com/office/powerpoint/2010/main" val="3506020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sp>
        <p:nvSpPr>
          <p:cNvPr id="16" name="Dian numeron paikkamerkki 5">
            <a:extLst>
              <a:ext uri="{FF2B5EF4-FFF2-40B4-BE49-F238E27FC236}">
                <a16:creationId xmlns:a16="http://schemas.microsoft.com/office/drawing/2014/main" id="{3F876F5B-74AB-4F09-91AD-E1C72CA6470D}"/>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7" name="Alatunnisteen paikkamerkki 4">
            <a:extLst>
              <a:ext uri="{FF2B5EF4-FFF2-40B4-BE49-F238E27FC236}">
                <a16:creationId xmlns:a16="http://schemas.microsoft.com/office/drawing/2014/main" id="{3123CB8B-324C-4854-BD45-82408E221CA6}"/>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Teollinen esivalmistaminen</a:t>
            </a:r>
            <a:endParaRPr lang="fi-FI" dirty="0"/>
          </a:p>
        </p:txBody>
      </p:sp>
    </p:spTree>
    <p:extLst>
      <p:ext uri="{BB962C8B-B14F-4D97-AF65-F5344CB8AC3E}">
        <p14:creationId xmlns:p14="http://schemas.microsoft.com/office/powerpoint/2010/main" val="2597519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7" name="Kuvan paikkamerkki 2">
            <a:extLst>
              <a:ext uri="{FF2B5EF4-FFF2-40B4-BE49-F238E27FC236}">
                <a16:creationId xmlns:a16="http://schemas.microsoft.com/office/drawing/2014/main" id="{B79D8567-472F-4C91-9A91-1E967E78744C}"/>
              </a:ext>
            </a:extLst>
          </p:cNvPr>
          <p:cNvSpPr>
            <a:spLocks noGrp="1"/>
          </p:cNvSpPr>
          <p:nvPr>
            <p:ph type="pic" idx="1"/>
          </p:nvPr>
        </p:nvSpPr>
        <p:spPr>
          <a:xfrm>
            <a:off x="838199" y="992187"/>
            <a:ext cx="1059577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11" name="Dian numeron paikkamerkki 5">
            <a:extLst>
              <a:ext uri="{FF2B5EF4-FFF2-40B4-BE49-F238E27FC236}">
                <a16:creationId xmlns:a16="http://schemas.microsoft.com/office/drawing/2014/main" id="{2042AE1A-5ABC-4B8D-B394-5BBBF8954C5A}"/>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2" name="Alatunnisteen paikkamerkki 4">
            <a:extLst>
              <a:ext uri="{FF2B5EF4-FFF2-40B4-BE49-F238E27FC236}">
                <a16:creationId xmlns:a16="http://schemas.microsoft.com/office/drawing/2014/main" id="{655B127D-3E2A-4C24-B9FC-E3BBD173AF54}"/>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Teollinen esivalmistaminen</a:t>
            </a:r>
            <a:endParaRPr lang="fi-FI" dirty="0"/>
          </a:p>
        </p:txBody>
      </p:sp>
    </p:spTree>
    <p:extLst>
      <p:ext uri="{BB962C8B-B14F-4D97-AF65-F5344CB8AC3E}">
        <p14:creationId xmlns:p14="http://schemas.microsoft.com/office/powerpoint/2010/main" val="1994194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FEEFE603-17B0-4B41-B810-39A18F3163D9}"/>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p:blipFill>
        <p:spPr>
          <a:xfrm>
            <a:off x="1" y="-672"/>
            <a:ext cx="12190802" cy="6858669"/>
          </a:xfrm>
          <a:prstGeom prst="rect">
            <a:avLst/>
          </a:prstGeom>
        </p:spPr>
      </p:pic>
      <p:sp>
        <p:nvSpPr>
          <p:cNvPr id="2" name="Otsikon paikkamerkki 1">
            <a:extLst>
              <a:ext uri="{FF2B5EF4-FFF2-40B4-BE49-F238E27FC236}">
                <a16:creationId xmlns:a16="http://schemas.microsoft.com/office/drawing/2014/main" id="{DD350126-2E3D-44CE-BB17-62EAC45DBB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D0CD7825-6BA7-4852-B5E0-624841714B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a:extLst>
              <a:ext uri="{FF2B5EF4-FFF2-40B4-BE49-F238E27FC236}">
                <a16:creationId xmlns:a16="http://schemas.microsoft.com/office/drawing/2014/main" id="{77CB3238-5337-4E6A-9192-E88168F7C0D0}"/>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Teollinen esivalmistaminen</a:t>
            </a:r>
            <a:endParaRPr lang="fi-FI" dirty="0"/>
          </a:p>
        </p:txBody>
      </p:sp>
      <p:sp>
        <p:nvSpPr>
          <p:cNvPr id="6" name="Dian numeron paikkamerkki 5">
            <a:extLst>
              <a:ext uri="{FF2B5EF4-FFF2-40B4-BE49-F238E27FC236}">
                <a16:creationId xmlns:a16="http://schemas.microsoft.com/office/drawing/2014/main" id="{B61EA3C3-95EB-4005-A0A6-66B41BFD70FB}"/>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pic>
        <p:nvPicPr>
          <p:cNvPr id="8" name="Picture 7"/>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8886280" y="6347443"/>
            <a:ext cx="3004968" cy="501824"/>
          </a:xfrm>
          <a:prstGeom prst="rect">
            <a:avLst/>
          </a:prstGeom>
        </p:spPr>
      </p:pic>
    </p:spTree>
    <p:extLst>
      <p:ext uri="{BB962C8B-B14F-4D97-AF65-F5344CB8AC3E}">
        <p14:creationId xmlns:p14="http://schemas.microsoft.com/office/powerpoint/2010/main" val="4005451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4" r:id="rId6"/>
    <p:sldLayoutId id="2147483663" r:id="rId7"/>
    <p:sldLayoutId id="2147483651" r:id="rId8"/>
    <p:sldLayoutId id="2147483652" r:id="rId9"/>
    <p:sldLayoutId id="2147483654" r:id="rId10"/>
    <p:sldLayoutId id="2147483655" r:id="rId11"/>
    <p:sldLayoutId id="2147483656" r:id="rId12"/>
    <p:sldLayoutId id="2147483665" r:id="rId13"/>
    <p:sldLayoutId id="2147483666" r:id="rId14"/>
    <p:sldLayoutId id="2147483667" r:id="rId1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g12a037aa8e9_0_180" descr="Kuva, joka sisältää kohteen teksti, puutavara&#10;&#10;Kuvaus luotu automaattisesti"/>
          <p:cNvPicPr preferRelativeResize="0"/>
          <p:nvPr/>
        </p:nvPicPr>
        <p:blipFill rotWithShape="1">
          <a:blip r:embed="rId3">
            <a:alphaModFix/>
          </a:blip>
          <a:srcRect/>
          <a:stretch/>
        </p:blipFill>
        <p:spPr>
          <a:xfrm>
            <a:off x="325289" y="313562"/>
            <a:ext cx="11541420" cy="5744338"/>
          </a:xfrm>
          <a:prstGeom prst="rect">
            <a:avLst/>
          </a:prstGeom>
          <a:noFill/>
          <a:ln>
            <a:noFill/>
          </a:ln>
        </p:spPr>
      </p:pic>
      <p:sp>
        <p:nvSpPr>
          <p:cNvPr id="72" name="Google Shape;72;g12a037aa8e9_0_180"/>
          <p:cNvSpPr txBox="1">
            <a:spLocks noGrp="1"/>
          </p:cNvSpPr>
          <p:nvPr>
            <p:ph type="ctrTitle"/>
          </p:nvPr>
        </p:nvSpPr>
        <p:spPr>
          <a:xfrm>
            <a:off x="1524000" y="1527477"/>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2F2F2"/>
              </a:buClr>
              <a:buSzPts val="6000"/>
              <a:buFont typeface="Calibri"/>
              <a:buNone/>
            </a:pPr>
            <a:r>
              <a:rPr lang="en-GB"/>
              <a:t>Industrial wood construction</a:t>
            </a:r>
          </a:p>
        </p:txBody>
      </p:sp>
      <p:sp>
        <p:nvSpPr>
          <p:cNvPr id="73" name="Google Shape;73;g12a037aa8e9_0_180"/>
          <p:cNvSpPr txBox="1">
            <a:spLocks noGrp="1"/>
          </p:cNvSpPr>
          <p:nvPr>
            <p:ph type="subTitle" idx="1"/>
          </p:nvPr>
        </p:nvSpPr>
        <p:spPr>
          <a:xfrm>
            <a:off x="1524000" y="4007152"/>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2F2F2"/>
              </a:buClr>
              <a:buSzPts val="2400"/>
              <a:buNone/>
            </a:pPr>
            <a:r>
              <a:rPr lang="en-GB"/>
              <a:t>Teaching materials for industrial wood construction education</a:t>
            </a:r>
          </a:p>
          <a:p>
            <a:pPr marL="0" lvl="0" indent="0" algn="ctr" rtl="0">
              <a:lnSpc>
                <a:spcPct val="90000"/>
              </a:lnSpc>
              <a:spcBef>
                <a:spcPts val="0"/>
              </a:spcBef>
              <a:spcAft>
                <a:spcPts val="0"/>
              </a:spcAft>
              <a:buClr>
                <a:srgbClr val="F2F2F2"/>
              </a:buClr>
              <a:buSzPts val="2400"/>
              <a:buNone/>
            </a:pPr>
            <a:r>
              <a:rPr lang="en-GB"/>
              <a:t>2022</a:t>
            </a:r>
          </a:p>
        </p:txBody>
      </p:sp>
      <p:pic>
        <p:nvPicPr>
          <p:cNvPr id="2" name="Picture 2">
            <a:extLst>
              <a:ext uri="{FF2B5EF4-FFF2-40B4-BE49-F238E27FC236}">
                <a16:creationId xmlns:a16="http://schemas.microsoft.com/office/drawing/2014/main" id="{34CEE431-D2DA-EA59-1561-9B259508EB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289" y="6149875"/>
            <a:ext cx="2171126" cy="6356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B69ABE86-CE40-57FD-CB27-1D17E747E4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6415" y="6238143"/>
            <a:ext cx="2701227" cy="4590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C89DE0-1626-2679-5DCB-DDD23A223C89}"/>
              </a:ext>
            </a:extLst>
          </p:cNvPr>
          <p:cNvSpPr>
            <a:spLocks noGrp="1"/>
          </p:cNvSpPr>
          <p:nvPr>
            <p:ph type="title"/>
          </p:nvPr>
        </p:nvSpPr>
        <p:spPr/>
        <p:txBody>
          <a:bodyPr/>
          <a:lstStyle/>
          <a:p>
            <a:r>
              <a:rPr lang="en-GB" sz="4400">
                <a:latin typeface="Calibri" panose="020F0502020204030204" pitchFamily="34" charset="0"/>
                <a:ea typeface="Times New Roman" panose="02020603050405020304" pitchFamily="18" charset="0"/>
                <a:cs typeface="Times New Roman" panose="02020603050405020304" pitchFamily="18" charset="0"/>
              </a:rPr>
              <a:t>Quality grading of sawn timber</a:t>
            </a:r>
          </a:p>
        </p:txBody>
      </p:sp>
      <p:sp>
        <p:nvSpPr>
          <p:cNvPr id="3" name="Sisällön paikkamerkki 2">
            <a:extLst>
              <a:ext uri="{FF2B5EF4-FFF2-40B4-BE49-F238E27FC236}">
                <a16:creationId xmlns:a16="http://schemas.microsoft.com/office/drawing/2014/main" id="{E4C47B24-91F9-4A24-63D5-7A9902C9850C}"/>
              </a:ext>
            </a:extLst>
          </p:cNvPr>
          <p:cNvSpPr>
            <a:spLocks noGrp="1"/>
          </p:cNvSpPr>
          <p:nvPr>
            <p:ph idx="1"/>
          </p:nvPr>
        </p:nvSpPr>
        <p:spPr>
          <a:xfrm>
            <a:off x="838200" y="1825625"/>
            <a:ext cx="8822909" cy="4351338"/>
          </a:xfrm>
        </p:spPr>
        <p:txBody>
          <a:bodyPr>
            <a:normAutofit fontScale="85000" lnSpcReduction="10000"/>
          </a:bodyPr>
          <a:lstStyle/>
          <a:p>
            <a:pPr marL="226695">
              <a:lnSpc>
                <a:spcPct val="107000"/>
              </a:lnSpc>
              <a:spcAft>
                <a:spcPts val="0"/>
              </a:spcAft>
            </a:pPr>
            <a:r>
              <a:rPr lang="en-GB" sz="2400">
                <a:latin typeface="Calibri" panose="020F0502020204030204" pitchFamily="34" charset="0"/>
                <a:ea typeface="Times New Roman" panose="02020603050405020304" pitchFamily="18" charset="0"/>
                <a:cs typeface="Times New Roman" panose="02020603050405020304" pitchFamily="18" charset="0"/>
              </a:rPr>
              <a:t>In Finland, half of the sawn timber production consists of pine and half of spruce. </a:t>
            </a:r>
          </a:p>
          <a:p>
            <a:pPr marL="226695">
              <a:lnSpc>
                <a:spcPct val="107000"/>
              </a:lnSpc>
              <a:spcAft>
                <a:spcPts val="0"/>
              </a:spcAft>
            </a:pPr>
            <a:r>
              <a:rPr lang="en-GB" sz="2400">
                <a:latin typeface="Calibri" panose="020F0502020204030204" pitchFamily="34" charset="0"/>
                <a:ea typeface="Times New Roman" panose="02020603050405020304" pitchFamily="18" charset="0"/>
                <a:cs typeface="Times New Roman" panose="02020603050405020304" pitchFamily="18" charset="0"/>
              </a:rPr>
              <a:t>The appearance of the timber determines its quality grade. </a:t>
            </a:r>
          </a:p>
          <a:p>
            <a:pPr marL="226695">
              <a:lnSpc>
                <a:spcPct val="107000"/>
              </a:lnSpc>
              <a:spcAft>
                <a:spcPts val="0"/>
              </a:spcAft>
            </a:pPr>
            <a:r>
              <a:rPr lang="en-GB" sz="2400">
                <a:latin typeface="Calibri" panose="020F0502020204030204" pitchFamily="34" charset="0"/>
                <a:ea typeface="Times New Roman" panose="02020603050405020304" pitchFamily="18" charset="0"/>
                <a:cs typeface="Times New Roman" panose="02020603050405020304" pitchFamily="18" charset="0"/>
              </a:rPr>
              <a:t>The size, number, and place of knots are the most important quality criteria. </a:t>
            </a:r>
          </a:p>
          <a:p>
            <a:pPr marL="226695">
              <a:lnSpc>
                <a:spcPct val="107000"/>
              </a:lnSpc>
              <a:spcAft>
                <a:spcPts val="0"/>
              </a:spcAft>
            </a:pPr>
            <a:r>
              <a:rPr lang="en-GB" sz="2400">
                <a:latin typeface="Calibri" panose="020F0502020204030204" pitchFamily="34" charset="0"/>
                <a:ea typeface="Times New Roman" panose="02020603050405020304" pitchFamily="18" charset="0"/>
                <a:cs typeface="Times New Roman" panose="02020603050405020304" pitchFamily="18" charset="0"/>
              </a:rPr>
              <a:t>Other factors examined include shakes, wanes, resin pockets, bark pockets, scars, slant grain, top fractures, compression wood, warp, discolouration, and defects resulting from the handling of sawn timber. </a:t>
            </a:r>
          </a:p>
          <a:p>
            <a:pPr marL="226695">
              <a:lnSpc>
                <a:spcPct val="107000"/>
              </a:lnSpc>
              <a:spcAft>
                <a:spcPts val="0"/>
              </a:spcAft>
            </a:pPr>
            <a:r>
              <a:rPr lang="en-GB" sz="2400">
                <a:latin typeface="Calibri" panose="020F0502020204030204" pitchFamily="34" charset="0"/>
                <a:ea typeface="Times New Roman" panose="02020603050405020304" pitchFamily="18" charset="0"/>
                <a:cs typeface="Times New Roman" panose="02020603050405020304" pitchFamily="18" charset="0"/>
              </a:rPr>
              <a:t>A piece of sawn timber is graded according to the following principles:</a:t>
            </a:r>
          </a:p>
          <a:p>
            <a:pPr marL="800100" lvl="1" indent="-342900">
              <a:spcAft>
                <a:spcPts val="600"/>
              </a:spcAft>
              <a:buFont typeface="Symbol" panose="05050102010706020507" pitchFamily="18" charset="2"/>
              <a:buChar char=""/>
            </a:pPr>
            <a:r>
              <a:rPr lang="en-GB"/>
              <a:t>all sides are examined individually,</a:t>
            </a:r>
          </a:p>
          <a:p>
            <a:pPr marL="800100" lvl="1" indent="-342900">
              <a:spcAft>
                <a:spcPts val="600"/>
              </a:spcAft>
              <a:buFont typeface="Symbol" panose="05050102010706020507" pitchFamily="18" charset="2"/>
              <a:buChar char=""/>
            </a:pPr>
            <a:r>
              <a:rPr lang="en-GB"/>
              <a:t>quality is determined on the basis of the outside face and both edges, and</a:t>
            </a:r>
          </a:p>
          <a:p>
            <a:pPr marL="800100" lvl="1" indent="-342900">
              <a:spcAft>
                <a:spcPts val="600"/>
              </a:spcAft>
              <a:buFont typeface="Symbol" panose="05050102010706020507" pitchFamily="18" charset="2"/>
              <a:buChar char=""/>
            </a:pPr>
            <a:r>
              <a:rPr lang="en-GB"/>
              <a:t>the inside face is allowed to be of one grade lower quality.</a:t>
            </a:r>
          </a:p>
          <a:p>
            <a:endParaRPr lang="fi-FI" dirty="0"/>
          </a:p>
        </p:txBody>
      </p:sp>
      <p:sp>
        <p:nvSpPr>
          <p:cNvPr id="4" name="Dian numeron paikkamerkki 3">
            <a:extLst>
              <a:ext uri="{FF2B5EF4-FFF2-40B4-BE49-F238E27FC236}">
                <a16:creationId xmlns:a16="http://schemas.microsoft.com/office/drawing/2014/main" id="{ED3229FC-073C-8CAD-3BD7-34D37DFF0DF6}"/>
              </a:ext>
            </a:extLst>
          </p:cNvPr>
          <p:cNvSpPr>
            <a:spLocks noGrp="1"/>
          </p:cNvSpPr>
          <p:nvPr>
            <p:ph type="sldNum" sz="quarter" idx="4"/>
          </p:nvPr>
        </p:nvSpPr>
        <p:spPr/>
        <p:txBody>
          <a:bodyPr/>
          <a:lstStyle/>
          <a:p>
            <a:fld id="{B338A197-4EA2-4D23-935D-0DB0ED09FF0F}" type="slidenum">
              <a:rPr lang="fi-FI" smtClean="0"/>
              <a:pPr/>
              <a:t>10</a:t>
            </a:fld>
            <a:endParaRPr lang="fi-FI"/>
          </a:p>
        </p:txBody>
      </p:sp>
      <p:grpSp>
        <p:nvGrpSpPr>
          <p:cNvPr id="5" name="Ryhmä 4">
            <a:extLst>
              <a:ext uri="{FF2B5EF4-FFF2-40B4-BE49-F238E27FC236}">
                <a16:creationId xmlns:a16="http://schemas.microsoft.com/office/drawing/2014/main" id="{19B91AEA-AFD1-C5C8-87C3-7F23F1BD6D02}"/>
              </a:ext>
            </a:extLst>
          </p:cNvPr>
          <p:cNvGrpSpPr/>
          <p:nvPr/>
        </p:nvGrpSpPr>
        <p:grpSpPr>
          <a:xfrm>
            <a:off x="9796341" y="1825625"/>
            <a:ext cx="1956923" cy="3340294"/>
            <a:chOff x="8963922" y="1465956"/>
            <a:chExt cx="1956923" cy="3340294"/>
          </a:xfrm>
        </p:grpSpPr>
        <p:sp>
          <p:nvSpPr>
            <p:cNvPr id="6" name="Tekstiruutu 5">
              <a:extLst>
                <a:ext uri="{FF2B5EF4-FFF2-40B4-BE49-F238E27FC236}">
                  <a16:creationId xmlns:a16="http://schemas.microsoft.com/office/drawing/2014/main" id="{97C68744-1A54-0D16-CEDD-8300A195A443}"/>
                </a:ext>
              </a:extLst>
            </p:cNvPr>
            <p:cNvSpPr txBox="1"/>
            <p:nvPr/>
          </p:nvSpPr>
          <p:spPr>
            <a:xfrm>
              <a:off x="8963922" y="4436918"/>
              <a:ext cx="1956923" cy="369332"/>
            </a:xfrm>
            <a:prstGeom prst="rect">
              <a:avLst/>
            </a:prstGeom>
            <a:noFill/>
          </p:spPr>
          <p:txBody>
            <a:bodyPr wrap="square" rtlCol="0">
              <a:spAutoFit/>
            </a:bodyPr>
            <a:lstStyle/>
            <a:p>
              <a:r>
                <a:rPr lang="en-GB"/>
                <a:t>Image: Puuinfo Oy</a:t>
              </a:r>
            </a:p>
          </p:txBody>
        </p:sp>
        <p:pic>
          <p:nvPicPr>
            <p:cNvPr id="7" name="Kuva 6">
              <a:extLst>
                <a:ext uri="{FF2B5EF4-FFF2-40B4-BE49-F238E27FC236}">
                  <a16:creationId xmlns:a16="http://schemas.microsoft.com/office/drawing/2014/main" id="{9C3FEB59-26D2-02F8-CAC1-8C8C47D07C95}"/>
                </a:ext>
              </a:extLst>
            </p:cNvPr>
            <p:cNvPicPr>
              <a:picLocks noChangeAspect="1"/>
            </p:cNvPicPr>
            <p:nvPr/>
          </p:nvPicPr>
          <p:blipFill>
            <a:blip r:embed="rId2"/>
            <a:stretch>
              <a:fillRect/>
            </a:stretch>
          </p:blipFill>
          <p:spPr>
            <a:xfrm>
              <a:off x="8965494" y="1465956"/>
              <a:ext cx="1955351" cy="2798921"/>
            </a:xfrm>
            <a:prstGeom prst="rect">
              <a:avLst/>
            </a:prstGeom>
          </p:spPr>
        </p:pic>
      </p:grpSp>
      <p:sp>
        <p:nvSpPr>
          <p:cNvPr id="8" name="Alatunnisteen paikkamerkki 7">
            <a:extLst>
              <a:ext uri="{FF2B5EF4-FFF2-40B4-BE49-F238E27FC236}">
                <a16:creationId xmlns:a16="http://schemas.microsoft.com/office/drawing/2014/main" id="{059A8E6D-27BB-07D5-2E6A-E1B1DE52BE3B}"/>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3470522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C89DE0-1626-2679-5DCB-DDD23A223C89}"/>
              </a:ext>
            </a:extLst>
          </p:cNvPr>
          <p:cNvSpPr>
            <a:spLocks noGrp="1"/>
          </p:cNvSpPr>
          <p:nvPr>
            <p:ph type="title"/>
          </p:nvPr>
        </p:nvSpPr>
        <p:spPr/>
        <p:txBody>
          <a:bodyPr>
            <a:normAutofit fontScale="90000"/>
          </a:bodyPr>
          <a:lstStyle/>
          <a:p>
            <a:pPr marL="226695" indent="-226695">
              <a:lnSpc>
                <a:spcPct val="107000"/>
              </a:lnSpc>
              <a:spcBef>
                <a:spcPts val="1200"/>
              </a:spcBef>
              <a:spcAft>
                <a:spcPts val="300"/>
              </a:spcAft>
            </a:pPr>
            <a:r>
              <a:rPr lang="en-GB" sz="4400">
                <a:latin typeface="Calibri" panose="020F0502020204030204" pitchFamily="34" charset="0"/>
                <a:ea typeface="Times New Roman" panose="02020603050405020304" pitchFamily="18" charset="0"/>
                <a:cs typeface="Times New Roman" panose="02020603050405020304" pitchFamily="18" charset="0"/>
              </a:rPr>
              <a:t>Stress grading and CE marking of sawn timber</a:t>
            </a:r>
          </a:p>
        </p:txBody>
      </p:sp>
      <p:sp>
        <p:nvSpPr>
          <p:cNvPr id="3" name="Sisällön paikkamerkki 2">
            <a:extLst>
              <a:ext uri="{FF2B5EF4-FFF2-40B4-BE49-F238E27FC236}">
                <a16:creationId xmlns:a16="http://schemas.microsoft.com/office/drawing/2014/main" id="{E4C47B24-91F9-4A24-63D5-7A9902C9850C}"/>
              </a:ext>
            </a:extLst>
          </p:cNvPr>
          <p:cNvSpPr>
            <a:spLocks noGrp="1"/>
          </p:cNvSpPr>
          <p:nvPr>
            <p:ph idx="1"/>
          </p:nvPr>
        </p:nvSpPr>
        <p:spPr>
          <a:xfrm>
            <a:off x="838200" y="1825624"/>
            <a:ext cx="10374236" cy="4499501"/>
          </a:xfrm>
        </p:spPr>
        <p:txBody>
          <a:bodyPr>
            <a:normAutofit fontScale="77500" lnSpcReduction="20000"/>
          </a:bodyPr>
          <a:lstStyle/>
          <a:p>
            <a:pPr eaLnBrk="0" fontAlgn="base" hangingPunct="0">
              <a:lnSpc>
                <a:spcPct val="100000"/>
              </a:lnSpc>
              <a:spcBef>
                <a:spcPct val="0"/>
              </a:spcBef>
              <a:spcAft>
                <a:spcPct val="0"/>
              </a:spcAft>
            </a:pPr>
            <a:r>
              <a:rPr kumimoji="0" lang="en-GB"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Stress grading is performed in accordance with the standards applicable to the products made from the timber. For example, if the sawn timber used to produce CLT is finger-jointed, this is controlled by product standard FprEN 16351:2015 (E). </a:t>
            </a:r>
          </a:p>
          <a:p>
            <a:pPr eaLnBrk="0" fontAlgn="base" hangingPunct="0">
              <a:lnSpc>
                <a:spcPct val="100000"/>
              </a:lnSpc>
              <a:spcBef>
                <a:spcPct val="0"/>
              </a:spcBef>
              <a:spcAft>
                <a:spcPct val="0"/>
              </a:spcAft>
            </a:pPr>
            <a:endParaRPr lang="fi-FI" altLang="fi-FI" dirty="0">
              <a:latin typeface="Calibri" panose="020F0502020204030204" pitchFamily="34" charset="0"/>
              <a:ea typeface="Times New Roman" panose="02020603050405020304" pitchFamily="18" charset="0"/>
              <a:cs typeface="Times New Roman" panose="02020603050405020304" pitchFamily="18" charset="0"/>
            </a:endParaRPr>
          </a:p>
          <a:p>
            <a:pPr eaLnBrk="0" fontAlgn="base" hangingPunct="0">
              <a:lnSpc>
                <a:spcPct val="100000"/>
              </a:lnSpc>
              <a:spcBef>
                <a:spcPct val="0"/>
              </a:spcBef>
              <a:spcAft>
                <a:spcPct val="0"/>
              </a:spcAft>
            </a:pPr>
            <a:r>
              <a:rPr kumimoji="0" lang="en-GB"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 person responsible for grading the layers for laminated timber must have valid INSTA 142 LT stress grading qualification. The INSTA 142 standard complies with the grading procedures laid down in the European standards EN 1912 and EN 14081 – 1.  </a:t>
            </a:r>
          </a:p>
          <a:p>
            <a:pPr eaLnBrk="0" fontAlgn="base" hangingPunct="0">
              <a:lnSpc>
                <a:spcPct val="100000"/>
              </a:lnSpc>
              <a:spcBef>
                <a:spcPct val="0"/>
              </a:spcBef>
              <a:spcAft>
                <a:spcPct val="0"/>
              </a:spcAft>
            </a:pPr>
            <a:endParaRPr lang="fi-FI" altLang="fi-FI" dirty="0">
              <a:latin typeface="Calibri" panose="020F0502020204030204" pitchFamily="34" charset="0"/>
              <a:ea typeface="Times New Roman" panose="02020603050405020304" pitchFamily="18" charset="0"/>
              <a:cs typeface="Times New Roman" panose="02020603050405020304" pitchFamily="18" charset="0"/>
            </a:endParaRPr>
          </a:p>
          <a:p>
            <a:pPr eaLnBrk="0" fontAlgn="base" hangingPunct="0">
              <a:lnSpc>
                <a:spcPct val="100000"/>
              </a:lnSpc>
              <a:spcBef>
                <a:spcPct val="0"/>
              </a:spcBef>
              <a:spcAft>
                <a:spcPct val="0"/>
              </a:spcAft>
            </a:pPr>
            <a:r>
              <a:rPr kumimoji="0" lang="en-GB"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 standard defines the visual stress grades, named T3 - T2 - T1 in descending order of strength. </a:t>
            </a:r>
            <a:r>
              <a:rPr kumimoji="0" lang="en-GB" b="0" i="0" u="none" strike="noStrike" cap="none" normalizeH="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 values correspond to characteristic bending strength values</a:t>
            </a:r>
            <a:br>
              <a:rPr kumimoji="0" lang="en-GB" b="0" i="0" u="none" strike="noStrike" cap="none" normalizeH="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kumimoji="0" lang="en-GB" b="0" i="0" u="none" strike="noStrike" cap="none" normalizeH="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30 N/mm</a:t>
            </a:r>
            <a:r>
              <a:rPr kumimoji="0" lang="en-GB" b="0" i="0" u="none" strike="noStrike" cap="none" normalizeH="0" baseline="3000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a:t>
            </a:r>
            <a:r>
              <a:rPr kumimoji="0" lang="en-GB" b="0" i="0" u="none" strike="noStrike" cap="none" normalizeH="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24 N/mm</a:t>
            </a:r>
            <a:r>
              <a:rPr kumimoji="0" lang="en-GB" b="0" i="0" u="none" strike="noStrike" cap="none" normalizeH="0" baseline="3000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a:t>
            </a:r>
            <a:r>
              <a:rPr kumimoji="0" lang="en-GB" b="0" i="0" u="none" strike="noStrike" cap="none" normalizeH="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and 18 N/mm</a:t>
            </a:r>
            <a:r>
              <a:rPr kumimoji="0" lang="en-GB" b="0" i="0" u="none" strike="noStrike" cap="none" normalizeH="0" baseline="3000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a:t>
            </a:r>
            <a:r>
              <a:rPr kumimoji="0" lang="en-GB" b="0" i="0" u="none" strike="noStrike" cap="none" normalizeH="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p>
          <a:p>
            <a:pPr eaLnBrk="0" fontAlgn="base" hangingPunct="0">
              <a:lnSpc>
                <a:spcPct val="100000"/>
              </a:lnSpc>
              <a:spcBef>
                <a:spcPct val="0"/>
              </a:spcBef>
              <a:spcAft>
                <a:spcPct val="0"/>
              </a:spcAft>
            </a:pPr>
            <a:endParaRPr kumimoji="0" lang="fi-FI" altLang="fi-FI"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eaLnBrk="0" fontAlgn="base" hangingPunct="0">
              <a:lnSpc>
                <a:spcPct val="100000"/>
              </a:lnSpc>
              <a:spcBef>
                <a:spcPct val="0"/>
              </a:spcBef>
              <a:spcAft>
                <a:spcPct val="0"/>
              </a:spcAft>
            </a:pPr>
            <a:r>
              <a:rPr kumimoji="0" lang="en-GB"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According to the EN 338 standard, sawn conifer timber is stress graded in accordance with the table. Categories C14...C30 can be graded either visually or mechanically, and categories C35...C50 only mechanically.</a:t>
            </a:r>
          </a:p>
          <a:p>
            <a:endParaRPr lang="fi-FI" dirty="0"/>
          </a:p>
        </p:txBody>
      </p:sp>
      <p:sp>
        <p:nvSpPr>
          <p:cNvPr id="4" name="Dian numeron paikkamerkki 3">
            <a:extLst>
              <a:ext uri="{FF2B5EF4-FFF2-40B4-BE49-F238E27FC236}">
                <a16:creationId xmlns:a16="http://schemas.microsoft.com/office/drawing/2014/main" id="{ED3229FC-073C-8CAD-3BD7-34D37DFF0DF6}"/>
              </a:ext>
            </a:extLst>
          </p:cNvPr>
          <p:cNvSpPr>
            <a:spLocks noGrp="1"/>
          </p:cNvSpPr>
          <p:nvPr>
            <p:ph type="sldNum" sz="quarter" idx="4"/>
          </p:nvPr>
        </p:nvSpPr>
        <p:spPr/>
        <p:txBody>
          <a:bodyPr/>
          <a:lstStyle/>
          <a:p>
            <a:fld id="{B338A197-4EA2-4D23-935D-0DB0ED09FF0F}" type="slidenum">
              <a:rPr lang="fi-FI" smtClean="0"/>
              <a:pPr/>
              <a:t>11</a:t>
            </a:fld>
            <a:endParaRPr lang="fi-FI"/>
          </a:p>
        </p:txBody>
      </p:sp>
      <p:sp>
        <p:nvSpPr>
          <p:cNvPr id="5" name="Alatunnisteen paikkamerkki 4">
            <a:extLst>
              <a:ext uri="{FF2B5EF4-FFF2-40B4-BE49-F238E27FC236}">
                <a16:creationId xmlns:a16="http://schemas.microsoft.com/office/drawing/2014/main" id="{396F2F3F-E1CD-A9C4-60FB-393F5FEAF4D3}"/>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900897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1647" y="1690688"/>
            <a:ext cx="4575057" cy="3843536"/>
          </a:xfrm>
          <a:prstGeom prst="rect">
            <a:avLst/>
          </a:prstGeom>
        </p:spPr>
      </p:pic>
      <p:sp>
        <p:nvSpPr>
          <p:cNvPr id="2" name="Otsikko 1">
            <a:extLst>
              <a:ext uri="{FF2B5EF4-FFF2-40B4-BE49-F238E27FC236}">
                <a16:creationId xmlns:a16="http://schemas.microsoft.com/office/drawing/2014/main" id="{61C89DE0-1626-2679-5DCB-DDD23A223C89}"/>
              </a:ext>
            </a:extLst>
          </p:cNvPr>
          <p:cNvSpPr>
            <a:spLocks noGrp="1"/>
          </p:cNvSpPr>
          <p:nvPr>
            <p:ph type="title"/>
          </p:nvPr>
        </p:nvSpPr>
        <p:spPr/>
        <p:txBody>
          <a:bodyPr/>
          <a:lstStyle/>
          <a:p>
            <a:pPr marL="226695" indent="-226695">
              <a:lnSpc>
                <a:spcPct val="107000"/>
              </a:lnSpc>
              <a:spcBef>
                <a:spcPts val="1200"/>
              </a:spcBef>
              <a:spcAft>
                <a:spcPts val="300"/>
              </a:spcAft>
            </a:pPr>
            <a:r>
              <a:rPr lang="en-GB" sz="4400">
                <a:latin typeface="Calibri" panose="020F0502020204030204" pitchFamily="34" charset="0"/>
                <a:ea typeface="Times New Roman" panose="02020603050405020304" pitchFamily="18" charset="0"/>
                <a:cs typeface="Times New Roman" panose="02020603050405020304" pitchFamily="18" charset="0"/>
              </a:rPr>
              <a:t>Grade stamps on stress-graded timber</a:t>
            </a:r>
          </a:p>
        </p:txBody>
      </p:sp>
      <p:sp>
        <p:nvSpPr>
          <p:cNvPr id="3" name="Sisällön paikkamerkki 2">
            <a:extLst>
              <a:ext uri="{FF2B5EF4-FFF2-40B4-BE49-F238E27FC236}">
                <a16:creationId xmlns:a16="http://schemas.microsoft.com/office/drawing/2014/main" id="{E4C47B24-91F9-4A24-63D5-7A9902C9850C}"/>
              </a:ext>
            </a:extLst>
          </p:cNvPr>
          <p:cNvSpPr>
            <a:spLocks noGrp="1"/>
          </p:cNvSpPr>
          <p:nvPr>
            <p:ph idx="1"/>
          </p:nvPr>
        </p:nvSpPr>
        <p:spPr>
          <a:xfrm>
            <a:off x="838201" y="1825625"/>
            <a:ext cx="6237364" cy="4351338"/>
          </a:xfrm>
        </p:spPr>
        <p:txBody>
          <a:bodyPr>
            <a:normAutofit/>
          </a:bodyPr>
          <a:lstStyle/>
          <a:p>
            <a:pPr marL="226695">
              <a:lnSpc>
                <a:spcPct val="107000"/>
              </a:lnSpc>
              <a:spcAft>
                <a:spcPts val="600"/>
              </a:spcAft>
            </a:pPr>
            <a:r>
              <a:rPr lang="en-GB" sz="2400">
                <a:latin typeface="Calibri" panose="020F0502020204030204" pitchFamily="34" charset="0"/>
                <a:ea typeface="Times New Roman" panose="02020603050405020304" pitchFamily="18" charset="0"/>
                <a:cs typeface="Times New Roman" panose="02020603050405020304" pitchFamily="18" charset="0"/>
              </a:rPr>
              <a:t>Each piece or package of stress-graded sawn timber, industrially manufactured units, and finger-jointed sawn timber must be grade-stamped. </a:t>
            </a:r>
          </a:p>
          <a:p>
            <a:pPr marL="226695">
              <a:lnSpc>
                <a:spcPct val="107000"/>
              </a:lnSpc>
              <a:spcAft>
                <a:spcPts val="600"/>
              </a:spcAft>
            </a:pPr>
            <a:r>
              <a:rPr lang="en-GB" sz="2400">
                <a:latin typeface="Calibri" panose="020F0502020204030204" pitchFamily="34" charset="0"/>
                <a:ea typeface="Times New Roman" panose="02020603050405020304" pitchFamily="18" charset="0"/>
                <a:cs typeface="Times New Roman" panose="02020603050405020304" pitchFamily="18" charset="0"/>
              </a:rPr>
              <a:t>The stamping requirement also applies to all visually graded articles. </a:t>
            </a:r>
          </a:p>
          <a:p>
            <a:pPr marL="226695">
              <a:lnSpc>
                <a:spcPct val="107000"/>
              </a:lnSpc>
              <a:spcAft>
                <a:spcPts val="600"/>
              </a:spcAft>
            </a:pPr>
            <a:r>
              <a:rPr lang="en-GB" sz="2400">
                <a:latin typeface="Calibri" panose="020F0502020204030204" pitchFamily="34" charset="0"/>
                <a:ea typeface="Times New Roman" panose="02020603050405020304" pitchFamily="18" charset="0"/>
                <a:cs typeface="Times New Roman" panose="02020603050405020304" pitchFamily="18" charset="0"/>
              </a:rPr>
              <a:t>In practice, mechanically graded structural sawn timber is always stamped</a:t>
            </a:r>
          </a:p>
        </p:txBody>
      </p:sp>
      <p:sp>
        <p:nvSpPr>
          <p:cNvPr id="4" name="Dian numeron paikkamerkki 3">
            <a:extLst>
              <a:ext uri="{FF2B5EF4-FFF2-40B4-BE49-F238E27FC236}">
                <a16:creationId xmlns:a16="http://schemas.microsoft.com/office/drawing/2014/main" id="{ED3229FC-073C-8CAD-3BD7-34D37DFF0DF6}"/>
              </a:ext>
            </a:extLst>
          </p:cNvPr>
          <p:cNvSpPr>
            <a:spLocks noGrp="1"/>
          </p:cNvSpPr>
          <p:nvPr>
            <p:ph type="sldNum" sz="quarter" idx="4"/>
          </p:nvPr>
        </p:nvSpPr>
        <p:spPr/>
        <p:txBody>
          <a:bodyPr/>
          <a:lstStyle/>
          <a:p>
            <a:fld id="{B338A197-4EA2-4D23-935D-0DB0ED09FF0F}" type="slidenum">
              <a:rPr lang="fi-FI" smtClean="0"/>
              <a:pPr/>
              <a:t>12</a:t>
            </a:fld>
            <a:endParaRPr lang="fi-FI"/>
          </a:p>
        </p:txBody>
      </p:sp>
      <p:sp>
        <p:nvSpPr>
          <p:cNvPr id="5" name="Alatunnisteen paikkamerkki 4">
            <a:extLst>
              <a:ext uri="{FF2B5EF4-FFF2-40B4-BE49-F238E27FC236}">
                <a16:creationId xmlns:a16="http://schemas.microsoft.com/office/drawing/2014/main" id="{9514022E-9C5C-8545-70AA-CCE13A30DAD9}"/>
              </a:ext>
            </a:extLst>
          </p:cNvPr>
          <p:cNvSpPr>
            <a:spLocks noGrp="1"/>
          </p:cNvSpPr>
          <p:nvPr>
            <p:ph type="ftr" sz="quarter" idx="3"/>
          </p:nvPr>
        </p:nvSpPr>
        <p:spPr/>
        <p:txBody>
          <a:bodyPr/>
          <a:lstStyle/>
          <a:p>
            <a:r>
              <a:rPr lang="en-GB"/>
              <a:t>Industrial prefabrication</a:t>
            </a:r>
          </a:p>
        </p:txBody>
      </p:sp>
      <p:sp>
        <p:nvSpPr>
          <p:cNvPr id="11" name="Alatunnisteen paikkamerkki 10">
            <a:extLst>
              <a:ext uri="{FF2B5EF4-FFF2-40B4-BE49-F238E27FC236}">
                <a16:creationId xmlns:a16="http://schemas.microsoft.com/office/drawing/2014/main" id="{E0806480-A7DB-6690-A402-11C05C873588}"/>
              </a:ext>
            </a:extLst>
          </p:cNvPr>
          <p:cNvSpPr txBox="1">
            <a:spLocks/>
          </p:cNvSpPr>
          <p:nvPr/>
        </p:nvSpPr>
        <p:spPr>
          <a:xfrm>
            <a:off x="8013570" y="2424515"/>
            <a:ext cx="1611198"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a:solidFill>
                  <a:srgbClr val="000000"/>
                </a:solidFill>
              </a:rPr>
              <a:t>Grade</a:t>
            </a:r>
          </a:p>
        </p:txBody>
      </p:sp>
      <p:sp>
        <p:nvSpPr>
          <p:cNvPr id="12" name="Alatunnisteen paikkamerkki 10">
            <a:extLst>
              <a:ext uri="{FF2B5EF4-FFF2-40B4-BE49-F238E27FC236}">
                <a16:creationId xmlns:a16="http://schemas.microsoft.com/office/drawing/2014/main" id="{E0806480-A7DB-6690-A402-11C05C873588}"/>
              </a:ext>
            </a:extLst>
          </p:cNvPr>
          <p:cNvSpPr txBox="1">
            <a:spLocks/>
          </p:cNvSpPr>
          <p:nvPr/>
        </p:nvSpPr>
        <p:spPr>
          <a:xfrm>
            <a:off x="9624768" y="2408136"/>
            <a:ext cx="2257324" cy="397882"/>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a:solidFill>
                  <a:srgbClr val="000000"/>
                </a:solidFill>
              </a:rPr>
              <a:t>Grader identifier</a:t>
            </a:r>
          </a:p>
        </p:txBody>
      </p:sp>
      <p:sp>
        <p:nvSpPr>
          <p:cNvPr id="13" name="Alatunnisteen paikkamerkki 10">
            <a:extLst>
              <a:ext uri="{FF2B5EF4-FFF2-40B4-BE49-F238E27FC236}">
                <a16:creationId xmlns:a16="http://schemas.microsoft.com/office/drawing/2014/main" id="{E0806480-A7DB-6690-A402-11C05C873588}"/>
              </a:ext>
            </a:extLst>
          </p:cNvPr>
          <p:cNvSpPr txBox="1">
            <a:spLocks/>
          </p:cNvSpPr>
          <p:nvPr/>
        </p:nvSpPr>
        <p:spPr>
          <a:xfrm>
            <a:off x="7659587" y="4736098"/>
            <a:ext cx="2257324" cy="397882"/>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a:solidFill>
                  <a:srgbClr val="000000"/>
                </a:solidFill>
              </a:rPr>
              <a:t>Grader identifier</a:t>
            </a:r>
          </a:p>
        </p:txBody>
      </p:sp>
      <p:sp>
        <p:nvSpPr>
          <p:cNvPr id="14" name="Alatunnisteen paikkamerkki 10">
            <a:extLst>
              <a:ext uri="{FF2B5EF4-FFF2-40B4-BE49-F238E27FC236}">
                <a16:creationId xmlns:a16="http://schemas.microsoft.com/office/drawing/2014/main" id="{E0806480-A7DB-6690-A402-11C05C873588}"/>
              </a:ext>
            </a:extLst>
          </p:cNvPr>
          <p:cNvSpPr txBox="1">
            <a:spLocks/>
          </p:cNvSpPr>
          <p:nvPr/>
        </p:nvSpPr>
        <p:spPr>
          <a:xfrm>
            <a:off x="7690507" y="3672051"/>
            <a:ext cx="2257324" cy="397882"/>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a:solidFill>
                  <a:srgbClr val="000000"/>
                </a:solidFill>
              </a:rPr>
              <a:t>Grade</a:t>
            </a:r>
          </a:p>
        </p:txBody>
      </p:sp>
      <p:sp>
        <p:nvSpPr>
          <p:cNvPr id="15" name="Alatunnisteen paikkamerkki 10">
            <a:extLst>
              <a:ext uri="{FF2B5EF4-FFF2-40B4-BE49-F238E27FC236}">
                <a16:creationId xmlns:a16="http://schemas.microsoft.com/office/drawing/2014/main" id="{E0806480-A7DB-6690-A402-11C05C873588}"/>
              </a:ext>
            </a:extLst>
          </p:cNvPr>
          <p:cNvSpPr txBox="1">
            <a:spLocks/>
          </p:cNvSpPr>
          <p:nvPr/>
        </p:nvSpPr>
        <p:spPr>
          <a:xfrm>
            <a:off x="7690507" y="4355434"/>
            <a:ext cx="2257324" cy="397882"/>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a:solidFill>
                  <a:srgbClr val="000000"/>
                </a:solidFill>
              </a:rPr>
              <a:t>Manufacturer</a:t>
            </a:r>
          </a:p>
        </p:txBody>
      </p:sp>
      <p:sp>
        <p:nvSpPr>
          <p:cNvPr id="16" name="Alatunnisteen paikkamerkki 10">
            <a:extLst>
              <a:ext uri="{FF2B5EF4-FFF2-40B4-BE49-F238E27FC236}">
                <a16:creationId xmlns:a16="http://schemas.microsoft.com/office/drawing/2014/main" id="{E0806480-A7DB-6690-A402-11C05C873588}"/>
              </a:ext>
            </a:extLst>
          </p:cNvPr>
          <p:cNvSpPr txBox="1">
            <a:spLocks/>
          </p:cNvSpPr>
          <p:nvPr/>
        </p:nvSpPr>
        <p:spPr>
          <a:xfrm>
            <a:off x="7690507" y="5233352"/>
            <a:ext cx="2113893" cy="397882"/>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900" dirty="0">
                <a:solidFill>
                  <a:srgbClr val="000000"/>
                </a:solidFill>
              </a:rPr>
              <a:t>Thickness of the sawn timber</a:t>
            </a:r>
          </a:p>
        </p:txBody>
      </p:sp>
    </p:spTree>
    <p:extLst>
      <p:ext uri="{BB962C8B-B14F-4D97-AF65-F5344CB8AC3E}">
        <p14:creationId xmlns:p14="http://schemas.microsoft.com/office/powerpoint/2010/main" val="3710657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C89DE0-1626-2679-5DCB-DDD23A223C89}"/>
              </a:ext>
            </a:extLst>
          </p:cNvPr>
          <p:cNvSpPr>
            <a:spLocks noGrp="1"/>
          </p:cNvSpPr>
          <p:nvPr>
            <p:ph type="title"/>
          </p:nvPr>
        </p:nvSpPr>
        <p:spPr/>
        <p:txBody>
          <a:bodyPr/>
          <a:lstStyle/>
          <a:p>
            <a:pPr marL="226695" indent="-226695">
              <a:lnSpc>
                <a:spcPct val="107000"/>
              </a:lnSpc>
              <a:spcBef>
                <a:spcPts val="1200"/>
              </a:spcBef>
              <a:spcAft>
                <a:spcPts val="300"/>
              </a:spcAft>
            </a:pPr>
            <a:r>
              <a:rPr lang="en-GB" sz="4400">
                <a:latin typeface="Calibri" panose="020F0502020204030204" pitchFamily="34" charset="0"/>
                <a:ea typeface="Times New Roman" panose="02020603050405020304" pitchFamily="18" charset="0"/>
                <a:cs typeface="Times New Roman" panose="02020603050405020304" pitchFamily="18" charset="0"/>
              </a:rPr>
              <a:t>CE marking of wood products</a:t>
            </a:r>
          </a:p>
        </p:txBody>
      </p:sp>
      <p:sp>
        <p:nvSpPr>
          <p:cNvPr id="3" name="Sisällön paikkamerkki 2">
            <a:extLst>
              <a:ext uri="{FF2B5EF4-FFF2-40B4-BE49-F238E27FC236}">
                <a16:creationId xmlns:a16="http://schemas.microsoft.com/office/drawing/2014/main" id="{E4C47B24-91F9-4A24-63D5-7A9902C9850C}"/>
              </a:ext>
            </a:extLst>
          </p:cNvPr>
          <p:cNvSpPr>
            <a:spLocks noGrp="1"/>
          </p:cNvSpPr>
          <p:nvPr>
            <p:ph idx="1"/>
          </p:nvPr>
        </p:nvSpPr>
        <p:spPr>
          <a:xfrm>
            <a:off x="838201" y="1825625"/>
            <a:ext cx="7801302" cy="4351338"/>
          </a:xfrm>
        </p:spPr>
        <p:txBody>
          <a:bodyPr>
            <a:normAutofit fontScale="92500"/>
          </a:bodyPr>
          <a:lstStyle/>
          <a:p>
            <a:pPr marL="226695">
              <a:lnSpc>
                <a:spcPct val="107000"/>
              </a:lnSpc>
              <a:spcAft>
                <a:spcPts val="600"/>
              </a:spcAft>
            </a:pPr>
            <a:r>
              <a:rPr lang="en-GB" sz="2400">
                <a:latin typeface="Calibri" panose="020F0502020204030204" pitchFamily="34" charset="0"/>
                <a:ea typeface="Times New Roman" panose="02020603050405020304" pitchFamily="18" charset="0"/>
                <a:cs typeface="Times New Roman" panose="02020603050405020304" pitchFamily="18" charset="0"/>
              </a:rPr>
              <a:t>The CE marking is a conformity marking indicating that the construction product complies with the relevant harmonised product standard and meets the appropriate safety and health requirements set out in the Construction Products Directive.</a:t>
            </a:r>
          </a:p>
          <a:p>
            <a:pPr marL="226695">
              <a:lnSpc>
                <a:spcPct val="107000"/>
              </a:lnSpc>
              <a:spcAft>
                <a:spcPts val="600"/>
              </a:spcAft>
            </a:pPr>
            <a:r>
              <a:rPr lang="en-GB" sz="2400">
                <a:latin typeface="Calibri" panose="020F0502020204030204" pitchFamily="34" charset="0"/>
                <a:ea typeface="Times New Roman" panose="02020603050405020304" pitchFamily="18" charset="0"/>
                <a:cs typeface="Times New Roman" panose="02020603050405020304" pitchFamily="18" charset="0"/>
              </a:rPr>
              <a:t>Construction products bearing the CE mark can be freely exported and sold in the internal European market. </a:t>
            </a:r>
          </a:p>
          <a:p>
            <a:pPr marL="226695">
              <a:lnSpc>
                <a:spcPct val="107000"/>
              </a:lnSpc>
              <a:spcAft>
                <a:spcPts val="600"/>
              </a:spcAft>
            </a:pPr>
            <a:r>
              <a:rPr lang="en-GB" sz="2400">
                <a:latin typeface="Calibri" panose="020F0502020204030204" pitchFamily="34" charset="0"/>
                <a:ea typeface="Times New Roman" panose="02020603050405020304" pitchFamily="18" charset="0"/>
                <a:cs typeface="Times New Roman" panose="02020603050405020304" pitchFamily="18" charset="0"/>
              </a:rPr>
              <a:t>The conformity of a CE marked product placed on the market is attested through internal quality assurance by the manufacturer and through verification, inspection, and testing by a notified body.</a:t>
            </a:r>
          </a:p>
        </p:txBody>
      </p:sp>
      <p:sp>
        <p:nvSpPr>
          <p:cNvPr id="4" name="Dian numeron paikkamerkki 3">
            <a:extLst>
              <a:ext uri="{FF2B5EF4-FFF2-40B4-BE49-F238E27FC236}">
                <a16:creationId xmlns:a16="http://schemas.microsoft.com/office/drawing/2014/main" id="{ED3229FC-073C-8CAD-3BD7-34D37DFF0DF6}"/>
              </a:ext>
            </a:extLst>
          </p:cNvPr>
          <p:cNvSpPr>
            <a:spLocks noGrp="1"/>
          </p:cNvSpPr>
          <p:nvPr>
            <p:ph type="sldNum" sz="quarter" idx="4"/>
          </p:nvPr>
        </p:nvSpPr>
        <p:spPr/>
        <p:txBody>
          <a:bodyPr/>
          <a:lstStyle/>
          <a:p>
            <a:fld id="{B338A197-4EA2-4D23-935D-0DB0ED09FF0F}" type="slidenum">
              <a:rPr lang="fi-FI" smtClean="0"/>
              <a:pPr/>
              <a:t>13</a:t>
            </a:fld>
            <a:endParaRPr lang="fi-FI"/>
          </a:p>
        </p:txBody>
      </p:sp>
      <p:pic>
        <p:nvPicPr>
          <p:cNvPr id="11" name="Kuva 10">
            <a:extLst>
              <a:ext uri="{FF2B5EF4-FFF2-40B4-BE49-F238E27FC236}">
                <a16:creationId xmlns:a16="http://schemas.microsoft.com/office/drawing/2014/main" id="{54DEE5CF-B594-F51F-8778-0F975102C9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9296" y="1585443"/>
            <a:ext cx="2149027" cy="4419585"/>
          </a:xfrm>
          <a:prstGeom prst="rect">
            <a:avLst/>
          </a:prstGeom>
        </p:spPr>
      </p:pic>
      <p:sp>
        <p:nvSpPr>
          <p:cNvPr id="5" name="Alatunnisteen paikkamerkki 4">
            <a:extLst>
              <a:ext uri="{FF2B5EF4-FFF2-40B4-BE49-F238E27FC236}">
                <a16:creationId xmlns:a16="http://schemas.microsoft.com/office/drawing/2014/main" id="{EA91B17A-8564-F642-D0A9-D5804FC3E704}"/>
              </a:ext>
            </a:extLst>
          </p:cNvPr>
          <p:cNvSpPr>
            <a:spLocks noGrp="1"/>
          </p:cNvSpPr>
          <p:nvPr>
            <p:ph type="ftr" sz="quarter" idx="3"/>
          </p:nvPr>
        </p:nvSpPr>
        <p:spPr/>
        <p:txBody>
          <a:bodyPr/>
          <a:lstStyle/>
          <a:p>
            <a:r>
              <a:rPr lang="en-GB"/>
              <a:t>Industrial prefabrication</a:t>
            </a:r>
          </a:p>
        </p:txBody>
      </p:sp>
      <p:sp>
        <p:nvSpPr>
          <p:cNvPr id="8" name="Alatunnisteen paikkamerkki 10">
            <a:extLst>
              <a:ext uri="{FF2B5EF4-FFF2-40B4-BE49-F238E27FC236}">
                <a16:creationId xmlns:a16="http://schemas.microsoft.com/office/drawing/2014/main" id="{E0806480-A7DB-6690-A402-11C05C873588}"/>
              </a:ext>
            </a:extLst>
          </p:cNvPr>
          <p:cNvSpPr txBox="1">
            <a:spLocks/>
          </p:cNvSpPr>
          <p:nvPr/>
        </p:nvSpPr>
        <p:spPr>
          <a:xfrm>
            <a:off x="9332769" y="4502916"/>
            <a:ext cx="1913408" cy="397882"/>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rgbClr val="000000"/>
                </a:solidFill>
              </a:rPr>
              <a:t>M / Graded dry</a:t>
            </a:r>
          </a:p>
        </p:txBody>
      </p:sp>
    </p:spTree>
    <p:extLst>
      <p:ext uri="{BB962C8B-B14F-4D97-AF65-F5344CB8AC3E}">
        <p14:creationId xmlns:p14="http://schemas.microsoft.com/office/powerpoint/2010/main" val="3549831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BA3B2A-C6F6-4A8E-9AA5-B8A41DA7D1B9}"/>
              </a:ext>
            </a:extLst>
          </p:cNvPr>
          <p:cNvSpPr>
            <a:spLocks noGrp="1"/>
          </p:cNvSpPr>
          <p:nvPr>
            <p:ph type="title"/>
          </p:nvPr>
        </p:nvSpPr>
        <p:spPr/>
        <p:txBody>
          <a:bodyPr/>
          <a:lstStyle/>
          <a:p>
            <a:r>
              <a:rPr lang="en-GB"/>
              <a:t>Finger-jointing sawn timber</a:t>
            </a:r>
          </a:p>
        </p:txBody>
      </p:sp>
    </p:spTree>
    <p:extLst>
      <p:ext uri="{BB962C8B-B14F-4D97-AF65-F5344CB8AC3E}">
        <p14:creationId xmlns:p14="http://schemas.microsoft.com/office/powerpoint/2010/main" val="1004463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A805D6-F2BE-C614-3264-16534EF73A80}"/>
              </a:ext>
            </a:extLst>
          </p:cNvPr>
          <p:cNvSpPr>
            <a:spLocks noGrp="1"/>
          </p:cNvSpPr>
          <p:nvPr>
            <p:ph type="title"/>
          </p:nvPr>
        </p:nvSpPr>
        <p:spPr/>
        <p:txBody>
          <a:bodyPr/>
          <a:lstStyle/>
          <a:p>
            <a:r>
              <a:rPr lang="en-GB"/>
              <a:t>Finger joints in sawn timber</a:t>
            </a:r>
          </a:p>
        </p:txBody>
      </p:sp>
      <p:sp>
        <p:nvSpPr>
          <p:cNvPr id="3" name="Sisällön paikkamerkki 2">
            <a:extLst>
              <a:ext uri="{FF2B5EF4-FFF2-40B4-BE49-F238E27FC236}">
                <a16:creationId xmlns:a16="http://schemas.microsoft.com/office/drawing/2014/main" id="{39E483F5-7051-7FE7-C8F8-3617F87D6CC0}"/>
              </a:ext>
            </a:extLst>
          </p:cNvPr>
          <p:cNvSpPr>
            <a:spLocks noGrp="1"/>
          </p:cNvSpPr>
          <p:nvPr>
            <p:ph idx="1"/>
          </p:nvPr>
        </p:nvSpPr>
        <p:spPr>
          <a:xfrm>
            <a:off x="838200" y="1565744"/>
            <a:ext cx="8148145" cy="4351338"/>
          </a:xfrm>
        </p:spPr>
        <p:txBody>
          <a:bodyPr/>
          <a:lstStyle/>
          <a:p>
            <a:pPr marL="226695">
              <a:lnSpc>
                <a:spcPct val="107000"/>
              </a:lnSpc>
              <a:spcAft>
                <a:spcPts val="600"/>
              </a:spcAft>
            </a:pPr>
            <a:r>
              <a:rPr lang="en-GB" sz="2200" dirty="0">
                <a:latin typeface="Calibri" panose="020F0502020204030204" pitchFamily="34" charset="0"/>
                <a:ea typeface="Times New Roman" panose="02020603050405020304" pitchFamily="18" charset="0"/>
                <a:cs typeface="Times New Roman" panose="02020603050405020304" pitchFamily="18" charset="0"/>
              </a:rPr>
              <a:t>Finger jointed structural sawn timber refers to pieces of timber whose length has been increased with finger joints, resulting in a longer piece of timber that meets the strength requirements set for structural sawn timber.</a:t>
            </a:r>
          </a:p>
          <a:p>
            <a:pPr marL="226695">
              <a:lnSpc>
                <a:spcPct val="107000"/>
              </a:lnSpc>
              <a:spcAft>
                <a:spcPts val="600"/>
              </a:spcAft>
            </a:pPr>
            <a:r>
              <a:rPr lang="en-GB" sz="2200" dirty="0">
                <a:latin typeface="Calibri" panose="020F0502020204030204" pitchFamily="34" charset="0"/>
                <a:ea typeface="Times New Roman" panose="02020603050405020304" pitchFamily="18" charset="0"/>
                <a:cs typeface="Times New Roman" panose="02020603050405020304" pitchFamily="18" charset="0"/>
              </a:rPr>
              <a:t>Finger joints can be either parallel to the edge or parallel to the face.</a:t>
            </a:r>
          </a:p>
          <a:p>
            <a:endParaRPr lang="fi-FI" dirty="0"/>
          </a:p>
        </p:txBody>
      </p:sp>
      <p:sp>
        <p:nvSpPr>
          <p:cNvPr id="4" name="Dian numeron paikkamerkki 3">
            <a:extLst>
              <a:ext uri="{FF2B5EF4-FFF2-40B4-BE49-F238E27FC236}">
                <a16:creationId xmlns:a16="http://schemas.microsoft.com/office/drawing/2014/main" id="{2141F921-EC7D-F90A-C93E-F6B56164EC99}"/>
              </a:ext>
            </a:extLst>
          </p:cNvPr>
          <p:cNvSpPr>
            <a:spLocks noGrp="1"/>
          </p:cNvSpPr>
          <p:nvPr>
            <p:ph type="sldNum" sz="quarter" idx="4"/>
          </p:nvPr>
        </p:nvSpPr>
        <p:spPr/>
        <p:txBody>
          <a:bodyPr/>
          <a:lstStyle/>
          <a:p>
            <a:fld id="{B338A197-4EA2-4D23-935D-0DB0ED09FF0F}" type="slidenum">
              <a:rPr lang="fi-FI" smtClean="0"/>
              <a:pPr/>
              <a:t>15</a:t>
            </a:fld>
            <a:endParaRPr lang="fi-FI"/>
          </a:p>
        </p:txBody>
      </p:sp>
      <p:grpSp>
        <p:nvGrpSpPr>
          <p:cNvPr id="5" name="Ryhmä 4">
            <a:extLst>
              <a:ext uri="{FF2B5EF4-FFF2-40B4-BE49-F238E27FC236}">
                <a16:creationId xmlns:a16="http://schemas.microsoft.com/office/drawing/2014/main" id="{5EF780D4-4BA3-F1D2-675F-5DD08B990948}"/>
              </a:ext>
            </a:extLst>
          </p:cNvPr>
          <p:cNvGrpSpPr/>
          <p:nvPr/>
        </p:nvGrpSpPr>
        <p:grpSpPr>
          <a:xfrm>
            <a:off x="927937" y="4026451"/>
            <a:ext cx="3324550" cy="2831549"/>
            <a:chOff x="1363065" y="3661956"/>
            <a:chExt cx="3324550" cy="2831549"/>
          </a:xfrm>
        </p:grpSpPr>
        <p:pic>
          <p:nvPicPr>
            <p:cNvPr id="6" name="Kuva 5">
              <a:extLst>
                <a:ext uri="{FF2B5EF4-FFF2-40B4-BE49-F238E27FC236}">
                  <a16:creationId xmlns:a16="http://schemas.microsoft.com/office/drawing/2014/main" id="{40D923E2-AECA-A719-1C95-09FFAD407BB1}"/>
                </a:ext>
              </a:extLst>
            </p:cNvPr>
            <p:cNvPicPr/>
            <p:nvPr/>
          </p:nvPicPr>
          <p:blipFill>
            <a:blip r:embed="rId2"/>
            <a:stretch>
              <a:fillRect/>
            </a:stretch>
          </p:blipFill>
          <p:spPr>
            <a:xfrm>
              <a:off x="1477690" y="3661956"/>
              <a:ext cx="3209925" cy="2086610"/>
            </a:xfrm>
            <a:prstGeom prst="rect">
              <a:avLst/>
            </a:prstGeom>
          </p:spPr>
        </p:pic>
        <p:sp>
          <p:nvSpPr>
            <p:cNvPr id="7" name="Suorakulmio 6">
              <a:extLst>
                <a:ext uri="{FF2B5EF4-FFF2-40B4-BE49-F238E27FC236}">
                  <a16:creationId xmlns:a16="http://schemas.microsoft.com/office/drawing/2014/main" id="{364447F7-D9F6-6649-3D51-18F4313A31B9}"/>
                </a:ext>
              </a:extLst>
            </p:cNvPr>
            <p:cNvSpPr/>
            <p:nvPr/>
          </p:nvSpPr>
          <p:spPr>
            <a:xfrm>
              <a:off x="1363065" y="5847174"/>
              <a:ext cx="2808526" cy="646331"/>
            </a:xfrm>
            <a:prstGeom prst="rect">
              <a:avLst/>
            </a:prstGeom>
          </p:spPr>
          <p:txBody>
            <a:bodyPr wrap="none">
              <a:spAutoFit/>
            </a:bodyPr>
            <a:lstStyle/>
            <a:p>
              <a:r>
                <a:rPr lang="en-GB" i="1" dirty="0">
                  <a:latin typeface="Calibri" panose="020F0502020204030204" pitchFamily="34" charset="0"/>
                  <a:ea typeface="Times New Roman" panose="02020603050405020304" pitchFamily="18" charset="0"/>
                  <a:cs typeface="Times New Roman" panose="02020603050405020304" pitchFamily="18" charset="0"/>
                </a:rPr>
                <a:t>Finger joint cutters.</a:t>
              </a:r>
              <a:br>
                <a:rPr lang="en-GB" i="1" dirty="0">
                  <a:latin typeface="Calibri" panose="020F0502020204030204" pitchFamily="34" charset="0"/>
                  <a:ea typeface="Times New Roman" panose="02020603050405020304" pitchFamily="18" charset="0"/>
                  <a:cs typeface="Times New Roman" panose="02020603050405020304" pitchFamily="18" charset="0"/>
                </a:rPr>
              </a:br>
              <a:r>
                <a:rPr lang="en-GB" i="1" dirty="0">
                  <a:latin typeface="Calibri" panose="020F0502020204030204" pitchFamily="34" charset="0"/>
                  <a:ea typeface="Times New Roman" panose="02020603050405020304" pitchFamily="18" charset="0"/>
                  <a:cs typeface="Times New Roman" panose="02020603050405020304" pitchFamily="18" charset="0"/>
                </a:rPr>
                <a:t>Photo: </a:t>
              </a:r>
              <a:r>
                <a:rPr lang="en-GB" i="1" dirty="0" err="1">
                  <a:latin typeface="Calibri" panose="020F0502020204030204" pitchFamily="34" charset="0"/>
                  <a:ea typeface="Times New Roman" panose="02020603050405020304" pitchFamily="18" charset="0"/>
                  <a:cs typeface="Times New Roman" panose="02020603050405020304" pitchFamily="18" charset="0"/>
                </a:rPr>
                <a:t>Lappia</a:t>
              </a:r>
              <a:r>
                <a:rPr lang="en-GB" i="1" dirty="0">
                  <a:latin typeface="Calibri" panose="020F0502020204030204" pitchFamily="34" charset="0"/>
                  <a:ea typeface="Times New Roman" panose="02020603050405020304" pitchFamily="18" charset="0"/>
                  <a:cs typeface="Times New Roman" panose="02020603050405020304" pitchFamily="18" charset="0"/>
                </a:rPr>
                <a:t> Vocational College</a:t>
              </a:r>
            </a:p>
          </p:txBody>
        </p:sp>
      </p:grpSp>
      <p:grpSp>
        <p:nvGrpSpPr>
          <p:cNvPr id="8" name="Ryhmä 7">
            <a:extLst>
              <a:ext uri="{FF2B5EF4-FFF2-40B4-BE49-F238E27FC236}">
                <a16:creationId xmlns:a16="http://schemas.microsoft.com/office/drawing/2014/main" id="{35517746-8B82-9B89-DF75-DFD6645AADC2}"/>
              </a:ext>
            </a:extLst>
          </p:cNvPr>
          <p:cNvGrpSpPr/>
          <p:nvPr/>
        </p:nvGrpSpPr>
        <p:grpSpPr>
          <a:xfrm>
            <a:off x="8722572" y="1359699"/>
            <a:ext cx="3261271" cy="4753362"/>
            <a:chOff x="8350506" y="951973"/>
            <a:chExt cx="3261271" cy="4753362"/>
          </a:xfrm>
        </p:grpSpPr>
        <p:pic>
          <p:nvPicPr>
            <p:cNvPr id="9" name="Kuva 8">
              <a:extLst>
                <a:ext uri="{FF2B5EF4-FFF2-40B4-BE49-F238E27FC236}">
                  <a16:creationId xmlns:a16="http://schemas.microsoft.com/office/drawing/2014/main" id="{933F8E16-783F-CE1B-0349-0A9D53DAB0F0}"/>
                </a:ext>
              </a:extLst>
            </p:cNvPr>
            <p:cNvPicPr/>
            <p:nvPr/>
          </p:nvPicPr>
          <p:blipFill>
            <a:blip r:embed="rId3"/>
            <a:stretch>
              <a:fillRect/>
            </a:stretch>
          </p:blipFill>
          <p:spPr>
            <a:xfrm>
              <a:off x="8350506" y="951973"/>
              <a:ext cx="3261271" cy="2246779"/>
            </a:xfrm>
            <a:prstGeom prst="rect">
              <a:avLst/>
            </a:prstGeom>
          </p:spPr>
        </p:pic>
        <p:pic>
          <p:nvPicPr>
            <p:cNvPr id="10" name="Kuva 9">
              <a:extLst>
                <a:ext uri="{FF2B5EF4-FFF2-40B4-BE49-F238E27FC236}">
                  <a16:creationId xmlns:a16="http://schemas.microsoft.com/office/drawing/2014/main" id="{19E0C394-2477-C53C-CC1A-A109C5999658}"/>
                </a:ext>
              </a:extLst>
            </p:cNvPr>
            <p:cNvPicPr/>
            <p:nvPr/>
          </p:nvPicPr>
          <p:blipFill>
            <a:blip r:embed="rId4"/>
            <a:stretch>
              <a:fillRect/>
            </a:stretch>
          </p:blipFill>
          <p:spPr>
            <a:xfrm>
              <a:off x="9456191" y="3253266"/>
              <a:ext cx="1836042" cy="2452069"/>
            </a:xfrm>
            <a:prstGeom prst="rect">
              <a:avLst/>
            </a:prstGeom>
          </p:spPr>
        </p:pic>
      </p:grpSp>
      <p:sp>
        <p:nvSpPr>
          <p:cNvPr id="11" name="Alatunnisteen paikkamerkki 10">
            <a:extLst>
              <a:ext uri="{FF2B5EF4-FFF2-40B4-BE49-F238E27FC236}">
                <a16:creationId xmlns:a16="http://schemas.microsoft.com/office/drawing/2014/main" id="{E0806480-A7DB-6690-A402-11C05C873588}"/>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93909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95DD3B8-F704-288A-3975-C0ECAE9EBBC0}"/>
              </a:ext>
            </a:extLst>
          </p:cNvPr>
          <p:cNvSpPr>
            <a:spLocks noGrp="1"/>
          </p:cNvSpPr>
          <p:nvPr>
            <p:ph type="title"/>
          </p:nvPr>
        </p:nvSpPr>
        <p:spPr/>
        <p:txBody>
          <a:bodyPr/>
          <a:lstStyle/>
          <a:p>
            <a:r>
              <a:rPr lang="en-GB"/>
              <a:t>Finger joint measurements</a:t>
            </a:r>
          </a:p>
        </p:txBody>
      </p:sp>
      <p:sp>
        <p:nvSpPr>
          <p:cNvPr id="3" name="Sisällön paikkamerkki 2">
            <a:extLst>
              <a:ext uri="{FF2B5EF4-FFF2-40B4-BE49-F238E27FC236}">
                <a16:creationId xmlns:a16="http://schemas.microsoft.com/office/drawing/2014/main" id="{8BA38DB2-3937-D622-043F-FE1746498235}"/>
              </a:ext>
            </a:extLst>
          </p:cNvPr>
          <p:cNvSpPr>
            <a:spLocks noGrp="1"/>
          </p:cNvSpPr>
          <p:nvPr>
            <p:ph idx="1"/>
          </p:nvPr>
        </p:nvSpPr>
        <p:spPr>
          <a:xfrm>
            <a:off x="6728722" y="1825625"/>
            <a:ext cx="4959695" cy="4351338"/>
          </a:xfrm>
        </p:spPr>
        <p:txBody>
          <a:bodyPr/>
          <a:lstStyle/>
          <a:p>
            <a:r>
              <a:rPr lang="en-GB" sz="2800" dirty="0">
                <a:latin typeface="Calibri" panose="020F0502020204030204" pitchFamily="34" charset="0"/>
                <a:ea typeface="Times New Roman" panose="02020603050405020304" pitchFamily="18" charset="0"/>
                <a:cs typeface="Times New Roman" panose="02020603050405020304" pitchFamily="18" charset="0"/>
              </a:rPr>
              <a:t>In stress-graded finger joints, the machining of the fingers is precisely defined. </a:t>
            </a:r>
          </a:p>
          <a:p>
            <a:pPr marL="0" indent="0">
              <a:buNone/>
            </a:pPr>
            <a:endParaRPr lang="fi-FI" dirty="0"/>
          </a:p>
        </p:txBody>
      </p:sp>
      <p:sp>
        <p:nvSpPr>
          <p:cNvPr id="4" name="Dian numeron paikkamerkki 3">
            <a:extLst>
              <a:ext uri="{FF2B5EF4-FFF2-40B4-BE49-F238E27FC236}">
                <a16:creationId xmlns:a16="http://schemas.microsoft.com/office/drawing/2014/main" id="{D4447BD7-F495-1731-1D91-1338527AF55C}"/>
              </a:ext>
            </a:extLst>
          </p:cNvPr>
          <p:cNvSpPr>
            <a:spLocks noGrp="1"/>
          </p:cNvSpPr>
          <p:nvPr>
            <p:ph type="sldNum" sz="quarter" idx="4"/>
          </p:nvPr>
        </p:nvSpPr>
        <p:spPr/>
        <p:txBody>
          <a:bodyPr/>
          <a:lstStyle/>
          <a:p>
            <a:fld id="{B338A197-4EA2-4D23-935D-0DB0ED09FF0F}" type="slidenum">
              <a:rPr lang="fi-FI" smtClean="0"/>
              <a:pPr/>
              <a:t>16</a:t>
            </a:fld>
            <a:endParaRPr lang="fi-FI"/>
          </a:p>
        </p:txBody>
      </p:sp>
      <p:grpSp>
        <p:nvGrpSpPr>
          <p:cNvPr id="5" name="Ryhmä 4">
            <a:extLst>
              <a:ext uri="{FF2B5EF4-FFF2-40B4-BE49-F238E27FC236}">
                <a16:creationId xmlns:a16="http://schemas.microsoft.com/office/drawing/2014/main" id="{D8913BE5-EA5F-7319-5C8D-B826587687FD}"/>
              </a:ext>
            </a:extLst>
          </p:cNvPr>
          <p:cNvGrpSpPr/>
          <p:nvPr/>
        </p:nvGrpSpPr>
        <p:grpSpPr>
          <a:xfrm>
            <a:off x="503583" y="1444287"/>
            <a:ext cx="6096000" cy="4956370"/>
            <a:chOff x="580223" y="1097446"/>
            <a:chExt cx="6096000" cy="4956370"/>
          </a:xfrm>
        </p:grpSpPr>
        <p:pic>
          <p:nvPicPr>
            <p:cNvPr id="6" name="Kuva 5">
              <a:extLst>
                <a:ext uri="{FF2B5EF4-FFF2-40B4-BE49-F238E27FC236}">
                  <a16:creationId xmlns:a16="http://schemas.microsoft.com/office/drawing/2014/main" id="{46A07851-C4E5-FDDA-A237-B6336B90F7AB}"/>
                </a:ext>
              </a:extLst>
            </p:cNvPr>
            <p:cNvPicPr/>
            <p:nvPr/>
          </p:nvPicPr>
          <p:blipFill>
            <a:blip r:embed="rId2"/>
            <a:stretch>
              <a:fillRect/>
            </a:stretch>
          </p:blipFill>
          <p:spPr>
            <a:xfrm>
              <a:off x="580223" y="1097446"/>
              <a:ext cx="6095999" cy="3068994"/>
            </a:xfrm>
            <a:prstGeom prst="rect">
              <a:avLst/>
            </a:prstGeom>
          </p:spPr>
        </p:pic>
        <p:sp>
          <p:nvSpPr>
            <p:cNvPr id="7" name="Suorakulmio 6">
              <a:extLst>
                <a:ext uri="{FF2B5EF4-FFF2-40B4-BE49-F238E27FC236}">
                  <a16:creationId xmlns:a16="http://schemas.microsoft.com/office/drawing/2014/main" id="{C91ED221-A7B5-83DD-EBC1-AACCE484F5C5}"/>
                </a:ext>
              </a:extLst>
            </p:cNvPr>
            <p:cNvSpPr/>
            <p:nvPr/>
          </p:nvSpPr>
          <p:spPr>
            <a:xfrm>
              <a:off x="580223" y="4166440"/>
              <a:ext cx="6096000" cy="1887376"/>
            </a:xfrm>
            <a:prstGeom prst="rect">
              <a:avLst/>
            </a:prstGeom>
          </p:spPr>
          <p:txBody>
            <a:bodyPr>
              <a:spAutoFit/>
            </a:bodyPr>
            <a:lstStyle/>
            <a:p>
              <a:pPr marL="226695">
                <a:lnSpc>
                  <a:spcPct val="107000"/>
                </a:lnSpc>
                <a:spcAft>
                  <a:spcPts val="600"/>
                </a:spcAft>
                <a:tabLst>
                  <a:tab pos="630555" algn="l"/>
                </a:tabLst>
              </a:pPr>
              <a:r>
                <a:rPr lang="en-GB" sz="1900" dirty="0" err="1">
                  <a:latin typeface="Calibri" panose="020F0502020204030204" pitchFamily="34" charset="0"/>
                  <a:ea typeface="Times New Roman" panose="02020603050405020304" pitchFamily="18" charset="0"/>
                  <a:cs typeface="Times New Roman" panose="02020603050405020304" pitchFamily="18" charset="0"/>
                </a:rPr>
                <a:t>l</a:t>
              </a:r>
              <a:r>
                <a:rPr lang="en-GB" sz="1900" baseline="-25000" dirty="0" err="1">
                  <a:latin typeface="Calibri" panose="020F0502020204030204" pitchFamily="34" charset="0"/>
                  <a:ea typeface="Times New Roman" panose="02020603050405020304" pitchFamily="18" charset="0"/>
                  <a:cs typeface="Times New Roman" panose="02020603050405020304" pitchFamily="18" charset="0"/>
                </a:rPr>
                <a:t>j</a:t>
              </a:r>
              <a:r>
                <a:rPr lang="en-GB" sz="1900" baseline="-25000" dirty="0">
                  <a:latin typeface="Calibri" panose="020F0502020204030204" pitchFamily="34" charset="0"/>
                  <a:ea typeface="Times New Roman" panose="02020603050405020304" pitchFamily="18" charset="0"/>
                  <a:cs typeface="Times New Roman" panose="02020603050405020304" pitchFamily="18" charset="0"/>
                </a:rPr>
                <a:t> </a:t>
              </a:r>
              <a:r>
                <a:rPr lang="en-GB" sz="1900" dirty="0">
                  <a:latin typeface="Calibri" panose="020F0502020204030204" pitchFamily="34" charset="0"/>
                  <a:ea typeface="Times New Roman" panose="02020603050405020304" pitchFamily="18" charset="0"/>
                  <a:cs typeface="Times New Roman" panose="02020603050405020304" pitchFamily="18" charset="0"/>
                </a:rPr>
                <a:t>=</a:t>
              </a:r>
              <a:r>
                <a:rPr lang="en-GB" sz="1900" baseline="-25000" dirty="0">
                  <a:latin typeface="Calibri" panose="020F0502020204030204" pitchFamily="34" charset="0"/>
                  <a:ea typeface="Times New Roman" panose="02020603050405020304" pitchFamily="18" charset="0"/>
                  <a:cs typeface="Times New Roman" panose="02020603050405020304" pitchFamily="18" charset="0"/>
                </a:rPr>
                <a:t> </a:t>
              </a:r>
              <a:r>
                <a:rPr lang="en-GB" sz="1900" dirty="0">
                  <a:latin typeface="Calibri" panose="020F0502020204030204" pitchFamily="34" charset="0"/>
                  <a:ea typeface="Times New Roman" panose="02020603050405020304" pitchFamily="18" charset="0"/>
                  <a:cs typeface="Times New Roman" panose="02020603050405020304" pitchFamily="18" charset="0"/>
                </a:rPr>
                <a:t>finger length		p = distance between fingers</a:t>
              </a:r>
            </a:p>
            <a:p>
              <a:pPr marL="226695">
                <a:lnSpc>
                  <a:spcPct val="107000"/>
                </a:lnSpc>
                <a:spcAft>
                  <a:spcPts val="600"/>
                </a:spcAft>
                <a:tabLst>
                  <a:tab pos="630555" algn="l"/>
                </a:tabLst>
              </a:pPr>
              <a:r>
                <a:rPr lang="en-GB" sz="1900" dirty="0">
                  <a:latin typeface="Calibri" panose="020F0502020204030204" pitchFamily="34" charset="0"/>
                  <a:ea typeface="Times New Roman" panose="02020603050405020304" pitchFamily="18" charset="0"/>
                  <a:cs typeface="Times New Roman" panose="02020603050405020304" pitchFamily="18" charset="0"/>
                </a:rPr>
                <a:t>a = finger angle		</a:t>
              </a:r>
              <a:r>
                <a:rPr lang="en-GB" sz="1900" dirty="0" err="1">
                  <a:latin typeface="Calibri" panose="020F0502020204030204" pitchFamily="34" charset="0"/>
                  <a:ea typeface="Times New Roman" panose="02020603050405020304" pitchFamily="18" charset="0"/>
                  <a:cs typeface="Times New Roman" panose="02020603050405020304" pitchFamily="18" charset="0"/>
                </a:rPr>
                <a:t>l</a:t>
              </a:r>
              <a:r>
                <a:rPr lang="en-GB" sz="1900" baseline="-25000" dirty="0" err="1">
                  <a:latin typeface="Calibri" panose="020F0502020204030204" pitchFamily="34" charset="0"/>
                  <a:ea typeface="Times New Roman" panose="02020603050405020304" pitchFamily="18" charset="0"/>
                  <a:cs typeface="Times New Roman" panose="02020603050405020304" pitchFamily="18" charset="0"/>
                </a:rPr>
                <a:t>t</a:t>
              </a:r>
              <a:r>
                <a:rPr lang="en-GB" sz="1900" baseline="-25000" dirty="0">
                  <a:latin typeface="Calibri" panose="020F0502020204030204" pitchFamily="34" charset="0"/>
                  <a:ea typeface="Times New Roman" panose="02020603050405020304" pitchFamily="18" charset="0"/>
                  <a:cs typeface="Times New Roman" panose="02020603050405020304" pitchFamily="18" charset="0"/>
                </a:rPr>
                <a:t> </a:t>
              </a:r>
              <a:r>
                <a:rPr lang="en-GB" sz="1900" dirty="0">
                  <a:latin typeface="Calibri" panose="020F0502020204030204" pitchFamily="34" charset="0"/>
                  <a:ea typeface="Times New Roman" panose="02020603050405020304" pitchFamily="18" charset="0"/>
                  <a:cs typeface="Times New Roman" panose="02020603050405020304" pitchFamily="18" charset="0"/>
                </a:rPr>
                <a:t>=</a:t>
              </a:r>
              <a:r>
                <a:rPr lang="en-GB" sz="1900" baseline="-25000" dirty="0">
                  <a:latin typeface="Calibri" panose="020F0502020204030204" pitchFamily="34" charset="0"/>
                  <a:ea typeface="Times New Roman" panose="02020603050405020304" pitchFamily="18" charset="0"/>
                  <a:cs typeface="Times New Roman" panose="02020603050405020304" pitchFamily="18" charset="0"/>
                </a:rPr>
                <a:t> </a:t>
              </a:r>
              <a:r>
                <a:rPr lang="en-GB" sz="1900" dirty="0">
                  <a:latin typeface="Calibri" panose="020F0502020204030204" pitchFamily="34" charset="0"/>
                  <a:ea typeface="Times New Roman" panose="02020603050405020304" pitchFamily="18" charset="0"/>
                  <a:cs typeface="Times New Roman" panose="02020603050405020304" pitchFamily="18" charset="0"/>
                </a:rPr>
                <a:t>allowance</a:t>
              </a:r>
            </a:p>
            <a:p>
              <a:pPr marL="226695">
                <a:lnSpc>
                  <a:spcPct val="107000"/>
                </a:lnSpc>
                <a:spcAft>
                  <a:spcPts val="600"/>
                </a:spcAft>
                <a:tabLst>
                  <a:tab pos="630555" algn="l"/>
                </a:tabLst>
              </a:pPr>
              <a:r>
                <a:rPr lang="en-GB" sz="1900" dirty="0" err="1">
                  <a:latin typeface="Calibri" panose="020F0502020204030204" pitchFamily="34" charset="0"/>
                  <a:ea typeface="Times New Roman" panose="02020603050405020304" pitchFamily="18" charset="0"/>
                  <a:cs typeface="Times New Roman" panose="02020603050405020304" pitchFamily="18" charset="0"/>
                </a:rPr>
                <a:t>b</a:t>
              </a:r>
              <a:r>
                <a:rPr lang="en-GB" sz="1900" baseline="-25000" dirty="0" err="1">
                  <a:latin typeface="Calibri" panose="020F0502020204030204" pitchFamily="34" charset="0"/>
                  <a:ea typeface="Times New Roman" panose="02020603050405020304" pitchFamily="18" charset="0"/>
                  <a:cs typeface="Times New Roman" panose="02020603050405020304" pitchFamily="18" charset="0"/>
                </a:rPr>
                <a:t>cut</a:t>
              </a:r>
              <a:r>
                <a:rPr lang="en-GB" sz="1900" baseline="-25000" dirty="0">
                  <a:latin typeface="Calibri" panose="020F0502020204030204" pitchFamily="34" charset="0"/>
                  <a:ea typeface="Times New Roman" panose="02020603050405020304" pitchFamily="18" charset="0"/>
                  <a:cs typeface="Times New Roman" panose="02020603050405020304" pitchFamily="18" charset="0"/>
                </a:rPr>
                <a:t> 0 </a:t>
              </a:r>
              <a:r>
                <a:rPr lang="en-GB" sz="1900" dirty="0">
                  <a:latin typeface="Calibri" panose="020F0502020204030204" pitchFamily="34" charset="0"/>
                  <a:ea typeface="Times New Roman" panose="02020603050405020304" pitchFamily="18" charset="0"/>
                  <a:cs typeface="Times New Roman" panose="02020603050405020304" pitchFamily="18" charset="0"/>
                </a:rPr>
                <a:t>width of allowance 	</a:t>
              </a:r>
              <a:r>
                <a:rPr lang="en-GB" sz="1900" dirty="0" err="1">
                  <a:latin typeface="Calibri" panose="020F0502020204030204" pitchFamily="34" charset="0"/>
                  <a:ea typeface="Times New Roman" panose="02020603050405020304" pitchFamily="18" charset="0"/>
                  <a:cs typeface="Times New Roman" panose="02020603050405020304" pitchFamily="18" charset="0"/>
                </a:rPr>
                <a:t>b</a:t>
              </a:r>
              <a:r>
                <a:rPr lang="en-GB" sz="1900" baseline="-25000" dirty="0" err="1">
                  <a:latin typeface="Calibri" panose="020F0502020204030204" pitchFamily="34" charset="0"/>
                  <a:ea typeface="Times New Roman" panose="02020603050405020304" pitchFamily="18" charset="0"/>
                  <a:cs typeface="Times New Roman" panose="02020603050405020304" pitchFamily="18" charset="0"/>
                </a:rPr>
                <a:t>t</a:t>
              </a:r>
              <a:r>
                <a:rPr lang="en-GB" sz="1900" baseline="-25000" dirty="0">
                  <a:latin typeface="Calibri" panose="020F0502020204030204" pitchFamily="34" charset="0"/>
                  <a:ea typeface="Times New Roman" panose="02020603050405020304" pitchFamily="18" charset="0"/>
                  <a:cs typeface="Times New Roman" panose="02020603050405020304" pitchFamily="18" charset="0"/>
                </a:rPr>
                <a:t> </a:t>
              </a:r>
              <a:r>
                <a:rPr lang="en-GB" sz="1900" dirty="0">
                  <a:latin typeface="Calibri" panose="020F0502020204030204" pitchFamily="34" charset="0"/>
                  <a:ea typeface="Times New Roman" panose="02020603050405020304" pitchFamily="18" charset="0"/>
                  <a:cs typeface="Times New Roman" panose="02020603050405020304" pitchFamily="18" charset="0"/>
                </a:rPr>
                <a:t>= width of finger </a:t>
              </a:r>
              <a:br>
                <a:rPr lang="en-GB" sz="1900" dirty="0">
                  <a:latin typeface="Calibri" panose="020F0502020204030204" pitchFamily="34" charset="0"/>
                  <a:ea typeface="Times New Roman" panose="02020603050405020304" pitchFamily="18" charset="0"/>
                  <a:cs typeface="Times New Roman" panose="02020603050405020304" pitchFamily="18" charset="0"/>
                </a:rPr>
              </a:br>
              <a:r>
                <a:rPr lang="en-GB" sz="1900" dirty="0">
                  <a:latin typeface="Calibri" panose="020F0502020204030204" pitchFamily="34" charset="0"/>
                  <a:ea typeface="Times New Roman" panose="02020603050405020304" pitchFamily="18" charset="0"/>
                  <a:cs typeface="Times New Roman" panose="02020603050405020304" pitchFamily="18" charset="0"/>
                </a:rPr>
                <a:t>         at the tip 		       at the tip</a:t>
              </a:r>
            </a:p>
            <a:p>
              <a:pPr marL="226695">
                <a:lnSpc>
                  <a:spcPct val="107000"/>
                </a:lnSpc>
                <a:spcAft>
                  <a:spcPts val="600"/>
                </a:spcAft>
                <a:tabLst>
                  <a:tab pos="630555" algn="l"/>
                </a:tabLst>
              </a:pPr>
              <a:r>
                <a:rPr lang="en-GB" sz="1900" dirty="0">
                  <a:latin typeface="Calibri" panose="020F0502020204030204" pitchFamily="34" charset="0"/>
                  <a:ea typeface="Times New Roman" panose="02020603050405020304" pitchFamily="18" charset="0"/>
                  <a:cs typeface="Times New Roman" panose="02020603050405020304" pitchFamily="18" charset="0"/>
                </a:rPr>
                <a:t>1 = height of cut</a:t>
              </a:r>
            </a:p>
          </p:txBody>
        </p:sp>
      </p:grpSp>
      <p:sp>
        <p:nvSpPr>
          <p:cNvPr id="8" name="Alatunnisteen paikkamerkki 7">
            <a:extLst>
              <a:ext uri="{FF2B5EF4-FFF2-40B4-BE49-F238E27FC236}">
                <a16:creationId xmlns:a16="http://schemas.microsoft.com/office/drawing/2014/main" id="{F171137F-8EE6-4B6C-3967-BD7196D8A20D}"/>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183967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F83BA81-F553-F198-DF15-015B5C048974}"/>
              </a:ext>
            </a:extLst>
          </p:cNvPr>
          <p:cNvSpPr>
            <a:spLocks noGrp="1"/>
          </p:cNvSpPr>
          <p:nvPr>
            <p:ph type="title"/>
          </p:nvPr>
        </p:nvSpPr>
        <p:spPr/>
        <p:txBody>
          <a:bodyPr/>
          <a:lstStyle/>
          <a:p>
            <a:r>
              <a:rPr lang="en-GB"/>
              <a:t>Gluing finger joints</a:t>
            </a:r>
          </a:p>
        </p:txBody>
      </p:sp>
      <p:sp>
        <p:nvSpPr>
          <p:cNvPr id="3" name="Sisällön paikkamerkki 2">
            <a:extLst>
              <a:ext uri="{FF2B5EF4-FFF2-40B4-BE49-F238E27FC236}">
                <a16:creationId xmlns:a16="http://schemas.microsoft.com/office/drawing/2014/main" id="{F44E2A5E-C6AF-2C98-1402-DA8419026035}"/>
              </a:ext>
            </a:extLst>
          </p:cNvPr>
          <p:cNvSpPr>
            <a:spLocks noGrp="1"/>
          </p:cNvSpPr>
          <p:nvPr>
            <p:ph idx="1"/>
          </p:nvPr>
        </p:nvSpPr>
        <p:spPr>
          <a:xfrm>
            <a:off x="838200" y="1825625"/>
            <a:ext cx="6447503" cy="4351338"/>
          </a:xfrm>
        </p:spPr>
        <p:txBody>
          <a:bodyPr>
            <a:normAutofit fontScale="77500" lnSpcReduction="20000"/>
          </a:bodyPr>
          <a:lstStyle/>
          <a:p>
            <a:pPr marL="226695">
              <a:lnSpc>
                <a:spcPct val="107000"/>
              </a:lnSpc>
              <a:spcBef>
                <a:spcPts val="1200"/>
              </a:spcBef>
              <a:spcAft>
                <a:spcPts val="600"/>
              </a:spcAft>
            </a:pPr>
            <a:r>
              <a:rPr lang="en-GB" sz="2800">
                <a:latin typeface="Calibri" panose="020F0502020204030204" pitchFamily="34" charset="0"/>
                <a:ea typeface="Times New Roman" panose="02020603050405020304" pitchFamily="18" charset="0"/>
                <a:cs typeface="Times New Roman" panose="02020603050405020304" pitchFamily="18" charset="0"/>
              </a:rPr>
              <a:t>Gluing must take place immediately after milling. The operating instructions of the machine and the instructions of the adhesive manufacturer must be followed. </a:t>
            </a:r>
          </a:p>
          <a:p>
            <a:pPr marL="226695">
              <a:lnSpc>
                <a:spcPct val="107000"/>
              </a:lnSpc>
              <a:spcBef>
                <a:spcPts val="1200"/>
              </a:spcBef>
              <a:spcAft>
                <a:spcPts val="600"/>
              </a:spcAft>
            </a:pPr>
            <a:r>
              <a:rPr lang="en-GB" sz="2800">
                <a:latin typeface="Calibri" panose="020F0502020204030204" pitchFamily="34" charset="0"/>
                <a:ea typeface="Times New Roman" panose="02020603050405020304" pitchFamily="18" charset="0"/>
                <a:cs typeface="Times New Roman" panose="02020603050405020304" pitchFamily="18" charset="0"/>
              </a:rPr>
              <a:t>The amount of adhesive is adjusted with injectors and manoeuvring speed, in accordance with the dimensions of the joint. </a:t>
            </a:r>
          </a:p>
          <a:p>
            <a:pPr marL="226695">
              <a:lnSpc>
                <a:spcPct val="107000"/>
              </a:lnSpc>
              <a:spcBef>
                <a:spcPts val="1200"/>
              </a:spcBef>
              <a:spcAft>
                <a:spcPts val="600"/>
              </a:spcAft>
            </a:pPr>
            <a:r>
              <a:rPr lang="en-GB" sz="2800">
                <a:latin typeface="Calibri" panose="020F0502020204030204" pitchFamily="34" charset="0"/>
                <a:ea typeface="Times New Roman" panose="02020603050405020304" pitchFamily="18" charset="0"/>
                <a:cs typeface="Times New Roman" panose="02020603050405020304" pitchFamily="18" charset="0"/>
              </a:rPr>
              <a:t>The cramping pressure must be sufficient to achieve a good grip between the fingers. </a:t>
            </a:r>
          </a:p>
          <a:p>
            <a:pPr marL="226695">
              <a:lnSpc>
                <a:spcPct val="107000"/>
              </a:lnSpc>
              <a:spcBef>
                <a:spcPts val="1200"/>
              </a:spcBef>
              <a:spcAft>
                <a:spcPts val="600"/>
              </a:spcAft>
            </a:pPr>
            <a:r>
              <a:rPr lang="en-GB" sz="2800">
                <a:latin typeface="Calibri" panose="020F0502020204030204" pitchFamily="34" charset="0"/>
                <a:ea typeface="Times New Roman" panose="02020603050405020304" pitchFamily="18" charset="0"/>
                <a:cs typeface="Times New Roman" panose="02020603050405020304" pitchFamily="18" charset="0"/>
              </a:rPr>
              <a:t>No shakes that would weaken the piece may form at the bottoms of the fingers. </a:t>
            </a:r>
          </a:p>
          <a:p>
            <a:endParaRPr lang="fi-FI" dirty="0"/>
          </a:p>
        </p:txBody>
      </p:sp>
      <p:sp>
        <p:nvSpPr>
          <p:cNvPr id="4" name="Dian numeron paikkamerkki 3">
            <a:extLst>
              <a:ext uri="{FF2B5EF4-FFF2-40B4-BE49-F238E27FC236}">
                <a16:creationId xmlns:a16="http://schemas.microsoft.com/office/drawing/2014/main" id="{2249B367-A4EF-84AE-797F-EACBDC7EE9C8}"/>
              </a:ext>
            </a:extLst>
          </p:cNvPr>
          <p:cNvSpPr>
            <a:spLocks noGrp="1"/>
          </p:cNvSpPr>
          <p:nvPr>
            <p:ph type="sldNum" sz="quarter" idx="4"/>
          </p:nvPr>
        </p:nvSpPr>
        <p:spPr/>
        <p:txBody>
          <a:bodyPr/>
          <a:lstStyle/>
          <a:p>
            <a:fld id="{B338A197-4EA2-4D23-935D-0DB0ED09FF0F}" type="slidenum">
              <a:rPr lang="fi-FI" smtClean="0"/>
              <a:pPr/>
              <a:t>17</a:t>
            </a:fld>
            <a:endParaRPr lang="fi-FI"/>
          </a:p>
        </p:txBody>
      </p:sp>
      <p:pic>
        <p:nvPicPr>
          <p:cNvPr id="5" name="Kuva 4" descr="D:\Sammonkatu valokuvat\P1010499.JPG">
            <a:extLst>
              <a:ext uri="{FF2B5EF4-FFF2-40B4-BE49-F238E27FC236}">
                <a16:creationId xmlns:a16="http://schemas.microsoft.com/office/drawing/2014/main" id="{759A33E4-33F6-2316-FD70-04644D1905D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1435" y="1563890"/>
            <a:ext cx="4443555" cy="4613073"/>
          </a:xfrm>
          <a:prstGeom prst="rect">
            <a:avLst/>
          </a:prstGeom>
          <a:noFill/>
          <a:ln>
            <a:noFill/>
          </a:ln>
        </p:spPr>
      </p:pic>
      <p:sp>
        <p:nvSpPr>
          <p:cNvPr id="6" name="Alatunnisteen paikkamerkki 5">
            <a:extLst>
              <a:ext uri="{FF2B5EF4-FFF2-40B4-BE49-F238E27FC236}">
                <a16:creationId xmlns:a16="http://schemas.microsoft.com/office/drawing/2014/main" id="{867926C9-7A36-6103-1278-C8D6EFCC1E08}"/>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538288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descr="D:\Sammonkatu valokuvat\P1010501.JPG">
            <a:extLst>
              <a:ext uri="{FF2B5EF4-FFF2-40B4-BE49-F238E27FC236}">
                <a16:creationId xmlns:a16="http://schemas.microsoft.com/office/drawing/2014/main" id="{C0CA9289-698A-719E-0115-0AA953EFFC6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57829" y="1563890"/>
            <a:ext cx="4507161" cy="4613073"/>
          </a:xfrm>
          <a:prstGeom prst="rect">
            <a:avLst/>
          </a:prstGeom>
          <a:noFill/>
          <a:ln>
            <a:noFill/>
          </a:ln>
        </p:spPr>
      </p:pic>
      <p:sp>
        <p:nvSpPr>
          <p:cNvPr id="2" name="Otsikko 1">
            <a:extLst>
              <a:ext uri="{FF2B5EF4-FFF2-40B4-BE49-F238E27FC236}">
                <a16:creationId xmlns:a16="http://schemas.microsoft.com/office/drawing/2014/main" id="{4F83BA81-F553-F198-DF15-015B5C048974}"/>
              </a:ext>
            </a:extLst>
          </p:cNvPr>
          <p:cNvSpPr>
            <a:spLocks noGrp="1"/>
          </p:cNvSpPr>
          <p:nvPr>
            <p:ph type="title"/>
          </p:nvPr>
        </p:nvSpPr>
        <p:spPr/>
        <p:txBody>
          <a:bodyPr/>
          <a:lstStyle/>
          <a:p>
            <a:r>
              <a:rPr lang="en-GB"/>
              <a:t>Gluing finger joints</a:t>
            </a:r>
          </a:p>
        </p:txBody>
      </p:sp>
      <p:sp>
        <p:nvSpPr>
          <p:cNvPr id="3" name="Sisällön paikkamerkki 2">
            <a:extLst>
              <a:ext uri="{FF2B5EF4-FFF2-40B4-BE49-F238E27FC236}">
                <a16:creationId xmlns:a16="http://schemas.microsoft.com/office/drawing/2014/main" id="{F44E2A5E-C6AF-2C98-1402-DA8419026035}"/>
              </a:ext>
            </a:extLst>
          </p:cNvPr>
          <p:cNvSpPr>
            <a:spLocks noGrp="1"/>
          </p:cNvSpPr>
          <p:nvPr>
            <p:ph idx="1"/>
          </p:nvPr>
        </p:nvSpPr>
        <p:spPr>
          <a:xfrm>
            <a:off x="838200" y="1825625"/>
            <a:ext cx="6447503" cy="4351338"/>
          </a:xfrm>
        </p:spPr>
        <p:txBody>
          <a:bodyPr>
            <a:normAutofit fontScale="92500" lnSpcReduction="10000"/>
          </a:bodyPr>
          <a:lstStyle/>
          <a:p>
            <a:pPr marL="226695">
              <a:lnSpc>
                <a:spcPct val="107000"/>
              </a:lnSpc>
              <a:spcAft>
                <a:spcPts val="600"/>
              </a:spcAft>
            </a:pPr>
            <a:r>
              <a:rPr lang="en-GB" sz="2800">
                <a:latin typeface="Calibri" panose="020F0502020204030204" pitchFamily="34" charset="0"/>
                <a:ea typeface="Times New Roman" panose="02020603050405020304" pitchFamily="18" charset="0"/>
                <a:cs typeface="Times New Roman" panose="02020603050405020304" pitchFamily="18" charset="0"/>
              </a:rPr>
              <a:t>The cramping duration depends on e.g. the dimensions of the sawn timber, the heating of the timber or joint, the adhesive, and post-gluing processing of the sawn timber. </a:t>
            </a:r>
          </a:p>
          <a:p>
            <a:pPr marL="226695">
              <a:lnSpc>
                <a:spcPct val="107000"/>
              </a:lnSpc>
              <a:spcAft>
                <a:spcPts val="600"/>
              </a:spcAft>
            </a:pPr>
            <a:r>
              <a:rPr lang="en-GB" sz="2800">
                <a:latin typeface="Calibri" panose="020F0502020204030204" pitchFamily="34" charset="0"/>
                <a:ea typeface="Times New Roman" panose="02020603050405020304" pitchFamily="18" charset="0"/>
                <a:cs typeface="Times New Roman" panose="02020603050405020304" pitchFamily="18" charset="0"/>
              </a:rPr>
              <a:t>How the sawn timber is processed after cramping must be in line with the selected curing method. </a:t>
            </a:r>
          </a:p>
          <a:p>
            <a:pPr marL="226695">
              <a:lnSpc>
                <a:spcPct val="107000"/>
              </a:lnSpc>
              <a:spcAft>
                <a:spcPts val="600"/>
              </a:spcAft>
            </a:pPr>
            <a:r>
              <a:rPr lang="en-GB" sz="2800">
                <a:latin typeface="Calibri" panose="020F0502020204030204" pitchFamily="34" charset="0"/>
                <a:ea typeface="Times New Roman" panose="02020603050405020304" pitchFamily="18" charset="0"/>
                <a:cs typeface="Times New Roman" panose="02020603050405020304" pitchFamily="18" charset="0"/>
              </a:rPr>
              <a:t>Cutting, moving, and packaging must be done without stressing the joint.</a:t>
            </a:r>
          </a:p>
          <a:p>
            <a:endParaRPr lang="fi-FI" dirty="0"/>
          </a:p>
        </p:txBody>
      </p:sp>
      <p:sp>
        <p:nvSpPr>
          <p:cNvPr id="4" name="Dian numeron paikkamerkki 3">
            <a:extLst>
              <a:ext uri="{FF2B5EF4-FFF2-40B4-BE49-F238E27FC236}">
                <a16:creationId xmlns:a16="http://schemas.microsoft.com/office/drawing/2014/main" id="{2249B367-A4EF-84AE-797F-EACBDC7EE9C8}"/>
              </a:ext>
            </a:extLst>
          </p:cNvPr>
          <p:cNvSpPr>
            <a:spLocks noGrp="1"/>
          </p:cNvSpPr>
          <p:nvPr>
            <p:ph type="sldNum" sz="quarter" idx="4"/>
          </p:nvPr>
        </p:nvSpPr>
        <p:spPr/>
        <p:txBody>
          <a:bodyPr/>
          <a:lstStyle/>
          <a:p>
            <a:fld id="{B338A197-4EA2-4D23-935D-0DB0ED09FF0F}" type="slidenum">
              <a:rPr lang="fi-FI" smtClean="0"/>
              <a:pPr/>
              <a:t>18</a:t>
            </a:fld>
            <a:endParaRPr lang="fi-FI"/>
          </a:p>
        </p:txBody>
      </p:sp>
      <p:sp>
        <p:nvSpPr>
          <p:cNvPr id="5" name="Alatunnisteen paikkamerkki 4">
            <a:extLst>
              <a:ext uri="{FF2B5EF4-FFF2-40B4-BE49-F238E27FC236}">
                <a16:creationId xmlns:a16="http://schemas.microsoft.com/office/drawing/2014/main" id="{B1AC6F6F-5D91-42FE-BC10-192C0D6FB80A}"/>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665328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0474F76-B7E7-C325-1B1B-52DB1413B73E}"/>
              </a:ext>
            </a:extLst>
          </p:cNvPr>
          <p:cNvSpPr>
            <a:spLocks noGrp="1"/>
          </p:cNvSpPr>
          <p:nvPr>
            <p:ph type="title"/>
          </p:nvPr>
        </p:nvSpPr>
        <p:spPr/>
        <p:txBody>
          <a:bodyPr/>
          <a:lstStyle/>
          <a:p>
            <a:r>
              <a:rPr lang="en-GB"/>
              <a:t>Finger joint production lines</a:t>
            </a:r>
          </a:p>
        </p:txBody>
      </p:sp>
      <p:sp>
        <p:nvSpPr>
          <p:cNvPr id="3" name="Sisällön paikkamerkki 2">
            <a:extLst>
              <a:ext uri="{FF2B5EF4-FFF2-40B4-BE49-F238E27FC236}">
                <a16:creationId xmlns:a16="http://schemas.microsoft.com/office/drawing/2014/main" id="{C7998D28-157B-8114-1B40-3F1DBA88A4AA}"/>
              </a:ext>
            </a:extLst>
          </p:cNvPr>
          <p:cNvSpPr>
            <a:spLocks noGrp="1"/>
          </p:cNvSpPr>
          <p:nvPr>
            <p:ph idx="1"/>
          </p:nvPr>
        </p:nvSpPr>
        <p:spPr>
          <a:xfrm>
            <a:off x="838200" y="1825625"/>
            <a:ext cx="7872664" cy="4351338"/>
          </a:xfrm>
        </p:spPr>
        <p:txBody>
          <a:bodyPr>
            <a:normAutofit fontScale="92500"/>
          </a:bodyPr>
          <a:lstStyle/>
          <a:p>
            <a:pPr marL="226695">
              <a:lnSpc>
                <a:spcPct val="107000"/>
              </a:lnSpc>
              <a:spcAft>
                <a:spcPts val="600"/>
              </a:spcAft>
            </a:pPr>
            <a:r>
              <a:rPr lang="en-GB" sz="2800">
                <a:latin typeface="Calibri" panose="020F0502020204030204" pitchFamily="34" charset="0"/>
                <a:ea typeface="Times New Roman" panose="02020603050405020304" pitchFamily="18" charset="0"/>
                <a:cs typeface="Times New Roman" panose="02020603050405020304" pitchFamily="18" charset="0"/>
              </a:rPr>
              <a:t>In industrial production, the finger joint line typically forms part of a larger production system. </a:t>
            </a:r>
          </a:p>
          <a:p>
            <a:pPr marL="226695">
              <a:lnSpc>
                <a:spcPct val="107000"/>
              </a:lnSpc>
              <a:spcAft>
                <a:spcPts val="600"/>
              </a:spcAft>
            </a:pPr>
            <a:r>
              <a:rPr lang="en-GB" sz="2800">
                <a:latin typeface="Calibri" panose="020F0502020204030204" pitchFamily="34" charset="0"/>
                <a:ea typeface="Times New Roman" panose="02020603050405020304" pitchFamily="18" charset="0"/>
                <a:cs typeface="Times New Roman" panose="02020603050405020304" pitchFamily="18" charset="0"/>
              </a:rPr>
              <a:t>At sawmills, for example, the sawn timber is first sawn and seasoned, and only then jointed. </a:t>
            </a:r>
          </a:p>
          <a:p>
            <a:pPr marL="226695">
              <a:lnSpc>
                <a:spcPct val="107000"/>
              </a:lnSpc>
              <a:spcAft>
                <a:spcPts val="600"/>
              </a:spcAft>
            </a:pPr>
            <a:r>
              <a:rPr lang="en-GB" sz="2800">
                <a:latin typeface="Calibri" panose="020F0502020204030204" pitchFamily="34" charset="0"/>
                <a:ea typeface="Times New Roman" panose="02020603050405020304" pitchFamily="18" charset="0"/>
                <a:cs typeface="Times New Roman" panose="02020603050405020304" pitchFamily="18" charset="0"/>
              </a:rPr>
              <a:t>In glulam beam industry, on the other hand, the piece is first jointed before being planed and cramped. </a:t>
            </a:r>
          </a:p>
          <a:p>
            <a:pPr marL="226695">
              <a:lnSpc>
                <a:spcPct val="107000"/>
              </a:lnSpc>
              <a:spcAft>
                <a:spcPts val="600"/>
              </a:spcAft>
            </a:pPr>
            <a:r>
              <a:rPr lang="en-GB" sz="2800">
                <a:latin typeface="Calibri" panose="020F0502020204030204" pitchFamily="34" charset="0"/>
                <a:ea typeface="Times New Roman" panose="02020603050405020304" pitchFamily="18" charset="0"/>
                <a:cs typeface="Times New Roman" panose="02020603050405020304" pitchFamily="18" charset="0"/>
              </a:rPr>
              <a:t>The finger jointing process is the same in both production line types, however.</a:t>
            </a:r>
          </a:p>
          <a:p>
            <a:endParaRPr lang="fi-FI" dirty="0"/>
          </a:p>
        </p:txBody>
      </p:sp>
      <p:sp>
        <p:nvSpPr>
          <p:cNvPr id="4" name="Dian numeron paikkamerkki 3">
            <a:extLst>
              <a:ext uri="{FF2B5EF4-FFF2-40B4-BE49-F238E27FC236}">
                <a16:creationId xmlns:a16="http://schemas.microsoft.com/office/drawing/2014/main" id="{5E2BC966-602C-47F9-43D6-295932189272}"/>
              </a:ext>
            </a:extLst>
          </p:cNvPr>
          <p:cNvSpPr>
            <a:spLocks noGrp="1"/>
          </p:cNvSpPr>
          <p:nvPr>
            <p:ph type="sldNum" sz="quarter" idx="4"/>
          </p:nvPr>
        </p:nvSpPr>
        <p:spPr/>
        <p:txBody>
          <a:bodyPr/>
          <a:lstStyle/>
          <a:p>
            <a:fld id="{B338A197-4EA2-4D23-935D-0DB0ED09FF0F}" type="slidenum">
              <a:rPr lang="fi-FI" smtClean="0"/>
              <a:pPr/>
              <a:t>19</a:t>
            </a:fld>
            <a:endParaRPr lang="fi-FI"/>
          </a:p>
        </p:txBody>
      </p:sp>
      <p:grpSp>
        <p:nvGrpSpPr>
          <p:cNvPr id="5" name="Ryhmä 4">
            <a:extLst>
              <a:ext uri="{FF2B5EF4-FFF2-40B4-BE49-F238E27FC236}">
                <a16:creationId xmlns:a16="http://schemas.microsoft.com/office/drawing/2014/main" id="{6DEDC28B-C162-AE32-8AE3-7FC61C6B3F1E}"/>
              </a:ext>
            </a:extLst>
          </p:cNvPr>
          <p:cNvGrpSpPr/>
          <p:nvPr/>
        </p:nvGrpSpPr>
        <p:grpSpPr>
          <a:xfrm>
            <a:off x="8887845" y="1179010"/>
            <a:ext cx="2977554" cy="4997953"/>
            <a:chOff x="8710864" y="1135629"/>
            <a:chExt cx="2977554" cy="4997953"/>
          </a:xfrm>
        </p:grpSpPr>
        <p:pic>
          <p:nvPicPr>
            <p:cNvPr id="6" name="Kuva 5" descr="D:\Sammonkatu valokuvat\P1010499.JPG">
              <a:extLst>
                <a:ext uri="{FF2B5EF4-FFF2-40B4-BE49-F238E27FC236}">
                  <a16:creationId xmlns:a16="http://schemas.microsoft.com/office/drawing/2014/main" id="{5D053CDC-A553-37AC-3163-6ED7EEAA97A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0864" y="1135629"/>
              <a:ext cx="2977554" cy="2690413"/>
            </a:xfrm>
            <a:prstGeom prst="rect">
              <a:avLst/>
            </a:prstGeom>
            <a:noFill/>
            <a:ln>
              <a:noFill/>
            </a:ln>
          </p:spPr>
        </p:pic>
        <p:pic>
          <p:nvPicPr>
            <p:cNvPr id="7" name="Kuva 6" descr="D:\Sammonkatu valokuvat\P1010501.JPG">
              <a:extLst>
                <a:ext uri="{FF2B5EF4-FFF2-40B4-BE49-F238E27FC236}">
                  <a16:creationId xmlns:a16="http://schemas.microsoft.com/office/drawing/2014/main" id="{883EE83F-89CD-AB7A-37DC-1AC5A22A93B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10864" y="3864225"/>
              <a:ext cx="2977554" cy="2269357"/>
            </a:xfrm>
            <a:prstGeom prst="rect">
              <a:avLst/>
            </a:prstGeom>
            <a:noFill/>
            <a:ln>
              <a:noFill/>
            </a:ln>
          </p:spPr>
        </p:pic>
      </p:grpSp>
      <p:sp>
        <p:nvSpPr>
          <p:cNvPr id="8" name="Alatunnisteen paikkamerkki 7">
            <a:extLst>
              <a:ext uri="{FF2B5EF4-FFF2-40B4-BE49-F238E27FC236}">
                <a16:creationId xmlns:a16="http://schemas.microsoft.com/office/drawing/2014/main" id="{DB6E40F2-5987-68D6-CE53-B4BA63B535DF}"/>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3302014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12a037aa8e9_0_95"/>
          <p:cNvSpPr txBox="1">
            <a:spLocks noGrp="1"/>
          </p:cNvSpPr>
          <p:nvPr>
            <p:ph type="body" idx="1"/>
          </p:nvPr>
        </p:nvSpPr>
        <p:spPr>
          <a:xfrm>
            <a:off x="1749365" y="963559"/>
            <a:ext cx="3737100" cy="309600"/>
          </a:xfrm>
          <a:prstGeom prst="rect">
            <a:avLst/>
          </a:prstGeom>
          <a:noFill/>
          <a:ln>
            <a:noFill/>
          </a:ln>
        </p:spPr>
        <p:txBody>
          <a:bodyPr spcFirstLastPara="1" wrap="square" lIns="91425" tIns="45700" rIns="91425" bIns="45700" anchor="b"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en-GB"/>
              <a:t>Origin of the materials</a:t>
            </a:r>
          </a:p>
        </p:txBody>
      </p:sp>
      <p:sp>
        <p:nvSpPr>
          <p:cNvPr id="79" name="Google Shape;79;g12a037aa8e9_0_95"/>
          <p:cNvSpPr txBox="1">
            <a:spLocks noGrp="1"/>
          </p:cNvSpPr>
          <p:nvPr>
            <p:ph type="body" idx="2"/>
          </p:nvPr>
        </p:nvSpPr>
        <p:spPr>
          <a:xfrm>
            <a:off x="805064" y="1706422"/>
            <a:ext cx="5518734" cy="3684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GB" sz="2000" dirty="0"/>
              <a:t>These learning materials for industrial wood construction have been prepared in a project led by </a:t>
            </a:r>
            <a:r>
              <a:rPr lang="en-GB" sz="2000" dirty="0" err="1"/>
              <a:t>Puuinfo</a:t>
            </a:r>
            <a:r>
              <a:rPr lang="en-GB" sz="2000" dirty="0"/>
              <a:t> Oy in 2021–2022. Also involved in the project were </a:t>
            </a:r>
          </a:p>
          <a:p>
            <a:pPr marL="647700" lvl="0" indent="-355600" algn="l" rtl="0">
              <a:lnSpc>
                <a:spcPct val="115000"/>
              </a:lnSpc>
              <a:spcBef>
                <a:spcPts val="0"/>
              </a:spcBef>
              <a:spcAft>
                <a:spcPts val="0"/>
              </a:spcAft>
              <a:buClr>
                <a:srgbClr val="272117"/>
              </a:buClr>
              <a:buSzPts val="2000"/>
              <a:buChar char="●"/>
            </a:pPr>
            <a:r>
              <a:rPr lang="en-GB" sz="2000" dirty="0" err="1"/>
              <a:t>Lappia</a:t>
            </a:r>
            <a:r>
              <a:rPr lang="en-GB" sz="2000" dirty="0"/>
              <a:t> Vocational College,</a:t>
            </a:r>
          </a:p>
          <a:p>
            <a:pPr marL="647700" lvl="0" indent="-355600" algn="l" rtl="0">
              <a:lnSpc>
                <a:spcPct val="115000"/>
              </a:lnSpc>
              <a:spcBef>
                <a:spcPts val="0"/>
              </a:spcBef>
              <a:spcAft>
                <a:spcPts val="0"/>
              </a:spcAft>
              <a:buClr>
                <a:srgbClr val="272117"/>
              </a:buClr>
              <a:buSzPts val="2000"/>
              <a:buChar char="●"/>
            </a:pPr>
            <a:r>
              <a:rPr lang="en-GB" sz="2000" dirty="0"/>
              <a:t>TTS-</a:t>
            </a:r>
            <a:r>
              <a:rPr lang="en-GB" sz="2000" dirty="0" err="1"/>
              <a:t>Työtehoseura</a:t>
            </a:r>
            <a:r>
              <a:rPr lang="en-GB" sz="2000" dirty="0"/>
              <a:t> </a:t>
            </a:r>
            <a:r>
              <a:rPr lang="en-GB" sz="2000" dirty="0" err="1"/>
              <a:t>ry</a:t>
            </a:r>
            <a:endParaRPr lang="en-GB" sz="2000" dirty="0"/>
          </a:p>
          <a:p>
            <a:pPr marL="647700" lvl="0" indent="-355600" algn="l" rtl="0">
              <a:lnSpc>
                <a:spcPct val="115000"/>
              </a:lnSpc>
              <a:spcBef>
                <a:spcPts val="0"/>
              </a:spcBef>
              <a:spcAft>
                <a:spcPts val="0"/>
              </a:spcAft>
              <a:buClr>
                <a:srgbClr val="272117"/>
              </a:buClr>
              <a:buSzPts val="2000"/>
              <a:buChar char="●"/>
            </a:pPr>
            <a:r>
              <a:rPr lang="en-GB" sz="2000" dirty="0"/>
              <a:t>South-Eastern Finland University of Applied Sciences,</a:t>
            </a:r>
          </a:p>
          <a:p>
            <a:pPr marL="647700" lvl="0" indent="-355600" algn="l" rtl="0">
              <a:lnSpc>
                <a:spcPct val="115000"/>
              </a:lnSpc>
              <a:spcBef>
                <a:spcPts val="0"/>
              </a:spcBef>
              <a:spcAft>
                <a:spcPts val="0"/>
              </a:spcAft>
              <a:buClr>
                <a:srgbClr val="272117"/>
              </a:buClr>
              <a:buSzPts val="2000"/>
              <a:buChar char="●"/>
            </a:pPr>
            <a:r>
              <a:rPr lang="en-GB" sz="2000" dirty="0" err="1"/>
              <a:t>Metropolia</a:t>
            </a:r>
            <a:r>
              <a:rPr lang="en-GB" sz="2000" dirty="0"/>
              <a:t> University of Applied Sciences,</a:t>
            </a:r>
          </a:p>
          <a:p>
            <a:pPr marL="647700" lvl="0" indent="-355600" algn="l" rtl="0">
              <a:lnSpc>
                <a:spcPct val="115000"/>
              </a:lnSpc>
              <a:spcBef>
                <a:spcPts val="0"/>
              </a:spcBef>
              <a:spcAft>
                <a:spcPts val="0"/>
              </a:spcAft>
              <a:buClr>
                <a:srgbClr val="272117"/>
              </a:buClr>
              <a:buSzPts val="2000"/>
              <a:buChar char="●"/>
            </a:pPr>
            <a:r>
              <a:rPr lang="en-GB" sz="2000" dirty="0" err="1"/>
              <a:t>Jyväskylä</a:t>
            </a:r>
            <a:r>
              <a:rPr lang="en-GB" sz="2000" dirty="0"/>
              <a:t> University of Applied Sciences,</a:t>
            </a:r>
          </a:p>
          <a:p>
            <a:pPr marL="647700" marR="0" lvl="0" indent="-355600" algn="l" rtl="0">
              <a:lnSpc>
                <a:spcPct val="115000"/>
              </a:lnSpc>
              <a:spcBef>
                <a:spcPts val="0"/>
              </a:spcBef>
              <a:spcAft>
                <a:spcPts val="0"/>
              </a:spcAft>
              <a:buClr>
                <a:srgbClr val="272117"/>
              </a:buClr>
              <a:buSzPts val="2000"/>
              <a:buChar char="●"/>
            </a:pPr>
            <a:r>
              <a:rPr lang="en-GB" sz="2000" dirty="0"/>
              <a:t>University of Tampere, and</a:t>
            </a:r>
          </a:p>
          <a:p>
            <a:pPr marL="647700" marR="0" lvl="0" indent="-355600" algn="l" rtl="0">
              <a:lnSpc>
                <a:spcPct val="115000"/>
              </a:lnSpc>
              <a:spcBef>
                <a:spcPts val="0"/>
              </a:spcBef>
              <a:spcAft>
                <a:spcPts val="0"/>
              </a:spcAft>
              <a:buClr>
                <a:srgbClr val="272117"/>
              </a:buClr>
              <a:buSzPts val="2000"/>
              <a:buChar char="●"/>
            </a:pPr>
            <a:r>
              <a:rPr lang="en-GB" sz="2000" dirty="0"/>
              <a:t>Federation of the Finnish Woodworking Industries </a:t>
            </a:r>
            <a:r>
              <a:rPr lang="en-GB" sz="2000" dirty="0" err="1"/>
              <a:t>Puutuoteteollisuus</a:t>
            </a:r>
            <a:r>
              <a:rPr lang="en-GB" sz="2000" dirty="0"/>
              <a:t> </a:t>
            </a:r>
            <a:r>
              <a:rPr lang="en-GB" sz="2000" dirty="0" err="1"/>
              <a:t>ry</a:t>
            </a:r>
            <a:endParaRPr lang="en-GB" sz="2000" dirty="0"/>
          </a:p>
          <a:p>
            <a:pPr marL="0" lvl="0" indent="0" algn="l" rtl="0">
              <a:lnSpc>
                <a:spcPct val="115000"/>
              </a:lnSpc>
              <a:spcBef>
                <a:spcPts val="0"/>
              </a:spcBef>
              <a:spcAft>
                <a:spcPts val="0"/>
              </a:spcAft>
              <a:buNone/>
            </a:pPr>
            <a:r>
              <a:rPr lang="en-GB" sz="2000" dirty="0"/>
              <a:t>The project was funded by the Ministry of the Environment. </a:t>
            </a:r>
          </a:p>
          <a:p>
            <a:pPr marL="0" lvl="0" indent="0" algn="l" rtl="0">
              <a:spcBef>
                <a:spcPts val="4200"/>
              </a:spcBef>
              <a:spcAft>
                <a:spcPts val="0"/>
              </a:spcAft>
              <a:buClr>
                <a:schemeClr val="lt2"/>
              </a:buClr>
              <a:buSzPts val="2400"/>
              <a:buNone/>
            </a:pPr>
            <a:endParaRPr sz="2000" dirty="0"/>
          </a:p>
        </p:txBody>
      </p:sp>
      <p:sp>
        <p:nvSpPr>
          <p:cNvPr id="80" name="Google Shape;80;g12a037aa8e9_0_95"/>
          <p:cNvSpPr txBox="1">
            <a:spLocks noGrp="1"/>
          </p:cNvSpPr>
          <p:nvPr>
            <p:ph type="body" idx="3"/>
          </p:nvPr>
        </p:nvSpPr>
        <p:spPr>
          <a:xfrm>
            <a:off x="6485234" y="1706422"/>
            <a:ext cx="5183100" cy="36846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ts val="2800"/>
              <a:buNone/>
            </a:pPr>
            <a:r>
              <a:rPr lang="en-GB" sz="2000" dirty="0"/>
              <a:t>The materials are intended to be used as extensively as possible in industrial wood construction education and studies.</a:t>
            </a:r>
          </a:p>
          <a:p>
            <a:pPr marL="0" lvl="0" indent="0" algn="l" rtl="0">
              <a:lnSpc>
                <a:spcPct val="90000"/>
              </a:lnSpc>
              <a:spcBef>
                <a:spcPts val="0"/>
              </a:spcBef>
              <a:spcAft>
                <a:spcPts val="0"/>
              </a:spcAft>
              <a:buClr>
                <a:schemeClr val="dk1"/>
              </a:buClr>
              <a:buSzPts val="2800"/>
              <a:buNone/>
            </a:pPr>
            <a:endParaRPr sz="2000" dirty="0"/>
          </a:p>
          <a:p>
            <a:pPr marL="0" lvl="0" indent="0" algn="l" rtl="0">
              <a:lnSpc>
                <a:spcPct val="90000"/>
              </a:lnSpc>
              <a:spcBef>
                <a:spcPts val="0"/>
              </a:spcBef>
              <a:spcAft>
                <a:spcPts val="0"/>
              </a:spcAft>
              <a:buClr>
                <a:schemeClr val="dk1"/>
              </a:buClr>
              <a:buSzPts val="2800"/>
              <a:buNone/>
            </a:pPr>
            <a:r>
              <a:rPr lang="en-GB" sz="2000" dirty="0"/>
              <a:t>The materials are released under the Creative Commons licence Attribution-</a:t>
            </a:r>
            <a:r>
              <a:rPr lang="en-GB" sz="2000" dirty="0" err="1"/>
              <a:t>ShareAlike</a:t>
            </a:r>
            <a:r>
              <a:rPr lang="en-GB" sz="2000" dirty="0"/>
              <a:t> (CC BY-SA), which requires that the author be properly credited when the materials are used and that derivative works may only be distributed under the same licence as the original work.</a:t>
            </a:r>
          </a:p>
          <a:p>
            <a:pPr marL="0" lvl="0" indent="0" algn="l" rtl="0">
              <a:lnSpc>
                <a:spcPct val="90000"/>
              </a:lnSpc>
              <a:spcBef>
                <a:spcPts val="0"/>
              </a:spcBef>
              <a:spcAft>
                <a:spcPts val="0"/>
              </a:spcAft>
              <a:buClr>
                <a:schemeClr val="dk1"/>
              </a:buClr>
              <a:buSzPts val="2800"/>
              <a:buNone/>
            </a:pPr>
            <a:endParaRPr sz="2000" dirty="0"/>
          </a:p>
          <a:p>
            <a:pPr marL="0" lvl="0" indent="0" algn="l" rtl="0">
              <a:lnSpc>
                <a:spcPct val="90000"/>
              </a:lnSpc>
              <a:spcBef>
                <a:spcPts val="0"/>
              </a:spcBef>
              <a:spcAft>
                <a:spcPts val="0"/>
              </a:spcAft>
              <a:buClr>
                <a:schemeClr val="dk1"/>
              </a:buClr>
              <a:buSzPts val="2800"/>
              <a:buNone/>
            </a:pPr>
            <a:r>
              <a:rPr lang="en-GB" sz="2000" dirty="0"/>
              <a:t>The original materials and any updates to them by </a:t>
            </a:r>
            <a:r>
              <a:rPr lang="en-GB" sz="2000" dirty="0" err="1"/>
              <a:t>Puuinfo</a:t>
            </a:r>
            <a:r>
              <a:rPr lang="en-GB" sz="2000" dirty="0"/>
              <a:t> will be published on the Library of Open Educational Resources website (aoe.fi) and the Puuinfo.fi website. </a:t>
            </a:r>
          </a:p>
        </p:txBody>
      </p:sp>
      <p:sp>
        <p:nvSpPr>
          <p:cNvPr id="81" name="Google Shape;81;g12a037aa8e9_0_95"/>
          <p:cNvSpPr txBox="1">
            <a:spLocks noGrp="1"/>
          </p:cNvSpPr>
          <p:nvPr>
            <p:ph type="body" idx="4"/>
          </p:nvPr>
        </p:nvSpPr>
        <p:spPr>
          <a:xfrm>
            <a:off x="7457613" y="959551"/>
            <a:ext cx="3737100" cy="309600"/>
          </a:xfrm>
          <a:prstGeom prst="rect">
            <a:avLst/>
          </a:prstGeom>
          <a:noFill/>
          <a:ln>
            <a:noFill/>
          </a:ln>
        </p:spPr>
        <p:txBody>
          <a:bodyPr spcFirstLastPara="1" wrap="square" lIns="91425" tIns="45700" rIns="91425" bIns="45700" anchor="b"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en-GB"/>
              <a:t>Use of the materials</a:t>
            </a:r>
          </a:p>
        </p:txBody>
      </p:sp>
      <p:sp>
        <p:nvSpPr>
          <p:cNvPr id="82" name="Google Shape;82;g12a037aa8e9_0_95"/>
          <p:cNvSpPr txBox="1">
            <a:spLocks noGrp="1"/>
          </p:cNvSpPr>
          <p:nvPr>
            <p:ph type="sldNum" idx="12"/>
          </p:nvPr>
        </p:nvSpPr>
        <p:spPr>
          <a:xfrm>
            <a:off x="11044362" y="182562"/>
            <a:ext cx="644100" cy="3819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fi-FI" sz="1400" b="0" i="0" u="none" strike="noStrike" kern="0" cap="none" spc="0" normalizeH="0" baseline="0" noProof="0">
                <a:ln>
                  <a:noFill/>
                </a:ln>
                <a:solidFill>
                  <a:srgbClr val="FFFFFF"/>
                </a:solidFill>
                <a:effectLst/>
                <a:uLnTx/>
                <a:uFillTx/>
                <a:latin typeface="Calibri"/>
                <a:cs typeface="Calibri"/>
                <a:sym typeface="Calibri"/>
              </a:rPr>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t>2</a:t>
            </a:fld>
            <a:endParaRPr kumimoji="0" lang="fi-FI" sz="1400" b="0" i="0" u="none" strike="noStrike" kern="0" cap="none" spc="0" normalizeH="0" baseline="0" noProof="0">
              <a:ln>
                <a:noFill/>
              </a:ln>
              <a:solidFill>
                <a:srgbClr val="FFFFFF"/>
              </a:solidFill>
              <a:effectLst/>
              <a:uLnTx/>
              <a:uFillTx/>
              <a:latin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0474F76-B7E7-C325-1B1B-52DB1413B73E}"/>
              </a:ext>
            </a:extLst>
          </p:cNvPr>
          <p:cNvSpPr>
            <a:spLocks noGrp="1"/>
          </p:cNvSpPr>
          <p:nvPr>
            <p:ph type="title"/>
          </p:nvPr>
        </p:nvSpPr>
        <p:spPr/>
        <p:txBody>
          <a:bodyPr/>
          <a:lstStyle/>
          <a:p>
            <a:r>
              <a:rPr lang="en-GB"/>
              <a:t>Finger joint production lines</a:t>
            </a:r>
          </a:p>
        </p:txBody>
      </p:sp>
      <p:sp>
        <p:nvSpPr>
          <p:cNvPr id="3" name="Sisällön paikkamerkki 2">
            <a:extLst>
              <a:ext uri="{FF2B5EF4-FFF2-40B4-BE49-F238E27FC236}">
                <a16:creationId xmlns:a16="http://schemas.microsoft.com/office/drawing/2014/main" id="{C7998D28-157B-8114-1B40-3F1DBA88A4AA}"/>
              </a:ext>
            </a:extLst>
          </p:cNvPr>
          <p:cNvSpPr>
            <a:spLocks noGrp="1"/>
          </p:cNvSpPr>
          <p:nvPr>
            <p:ph idx="1"/>
          </p:nvPr>
        </p:nvSpPr>
        <p:spPr>
          <a:xfrm>
            <a:off x="838200" y="1825625"/>
            <a:ext cx="7872664" cy="4351338"/>
          </a:xfrm>
        </p:spPr>
        <p:txBody>
          <a:bodyPr>
            <a:normAutofit fontScale="62500" lnSpcReduction="20000"/>
          </a:bodyPr>
          <a:lstStyle/>
          <a:p>
            <a:pPr marL="226695">
              <a:lnSpc>
                <a:spcPct val="107000"/>
              </a:lnSpc>
              <a:spcAft>
                <a:spcPts val="600"/>
              </a:spcAft>
            </a:pPr>
            <a:r>
              <a:rPr lang="en-GB" sz="3400">
                <a:latin typeface="Calibri" panose="020F0502020204030204" pitchFamily="34" charset="0"/>
                <a:ea typeface="Times New Roman" panose="02020603050405020304" pitchFamily="18" charset="0"/>
                <a:cs typeface="Times New Roman" panose="02020603050405020304" pitchFamily="18" charset="0"/>
              </a:rPr>
              <a:t>Finger joint lines can be divided into lines suitable for extending short timber and lines suitable for extending long timber. </a:t>
            </a:r>
          </a:p>
          <a:p>
            <a:pPr marL="226695">
              <a:lnSpc>
                <a:spcPct val="107000"/>
              </a:lnSpc>
              <a:spcAft>
                <a:spcPts val="600"/>
              </a:spcAft>
            </a:pPr>
            <a:r>
              <a:rPr lang="en-GB" sz="3400">
                <a:latin typeface="Calibri" panose="020F0502020204030204" pitchFamily="34" charset="0"/>
                <a:ea typeface="Times New Roman" panose="02020603050405020304" pitchFamily="18" charset="0"/>
                <a:cs typeface="Times New Roman" panose="02020603050405020304" pitchFamily="18" charset="0"/>
              </a:rPr>
              <a:t>The division into lines suitable for short or long timber is not always straightforward. </a:t>
            </a:r>
          </a:p>
          <a:p>
            <a:pPr marL="226695">
              <a:lnSpc>
                <a:spcPct val="107000"/>
              </a:lnSpc>
              <a:spcAft>
                <a:spcPts val="600"/>
              </a:spcAft>
            </a:pPr>
            <a:r>
              <a:rPr lang="en-GB" sz="3400">
                <a:latin typeface="Calibri" panose="020F0502020204030204" pitchFamily="34" charset="0"/>
                <a:ea typeface="Times New Roman" panose="02020603050405020304" pitchFamily="18" charset="0"/>
                <a:cs typeface="Times New Roman" panose="02020603050405020304" pitchFamily="18" charset="0"/>
              </a:rPr>
              <a:t>It is simpler to categorise the lines according to how the sawn timber is fed into the machines.</a:t>
            </a:r>
          </a:p>
          <a:p>
            <a:pPr marL="226695">
              <a:lnSpc>
                <a:spcPct val="107000"/>
              </a:lnSpc>
              <a:spcAft>
                <a:spcPts val="600"/>
              </a:spcAft>
            </a:pPr>
            <a:r>
              <a:rPr lang="en-GB" sz="3400">
                <a:latin typeface="Calibri" panose="020F0502020204030204" pitchFamily="34" charset="0"/>
                <a:ea typeface="Times New Roman" panose="02020603050405020304" pitchFamily="18" charset="0"/>
                <a:cs typeface="Times New Roman" panose="02020603050405020304" pitchFamily="18" charset="0"/>
              </a:rPr>
              <a:t>This way, the lines can be divided into three groups: </a:t>
            </a:r>
          </a:p>
          <a:p>
            <a:pPr marL="683895" lvl="1">
              <a:lnSpc>
                <a:spcPct val="107000"/>
              </a:lnSpc>
              <a:spcAft>
                <a:spcPts val="600"/>
              </a:spcAft>
            </a:pPr>
            <a:r>
              <a:rPr lang="en-GB" sz="2900">
                <a:ea typeface="Times New Roman" panose="02020603050405020304" pitchFamily="18" charset="0"/>
                <a:cs typeface="Calibri" panose="020F0502020204030204" pitchFamily="34" charset="0"/>
              </a:rPr>
              <a:t>1. longitudinal feed lines, </a:t>
            </a:r>
          </a:p>
          <a:p>
            <a:pPr marL="683895" lvl="1">
              <a:lnSpc>
                <a:spcPct val="107000"/>
              </a:lnSpc>
              <a:spcAft>
                <a:spcPts val="600"/>
              </a:spcAft>
            </a:pPr>
            <a:r>
              <a:rPr lang="en-GB" sz="2900">
                <a:ea typeface="Times New Roman" panose="02020603050405020304" pitchFamily="18" charset="0"/>
                <a:cs typeface="Calibri" panose="020F0502020204030204" pitchFamily="34" charset="0"/>
              </a:rPr>
              <a:t>2. transverse feed lines, and </a:t>
            </a:r>
          </a:p>
          <a:p>
            <a:pPr marL="683895" lvl="1">
              <a:lnSpc>
                <a:spcPct val="107000"/>
              </a:lnSpc>
              <a:spcAft>
                <a:spcPts val="600"/>
              </a:spcAft>
            </a:pPr>
            <a:r>
              <a:rPr lang="en-GB" sz="2900">
                <a:ea typeface="Times New Roman" panose="02020603050405020304" pitchFamily="18" charset="0"/>
                <a:cs typeface="Calibri" panose="020F0502020204030204" pitchFamily="34" charset="0"/>
              </a:rPr>
              <a:t>3. batch feed lines.</a:t>
            </a:r>
          </a:p>
          <a:p>
            <a:endParaRPr lang="fi-FI" dirty="0"/>
          </a:p>
        </p:txBody>
      </p:sp>
      <p:sp>
        <p:nvSpPr>
          <p:cNvPr id="4" name="Dian numeron paikkamerkki 3">
            <a:extLst>
              <a:ext uri="{FF2B5EF4-FFF2-40B4-BE49-F238E27FC236}">
                <a16:creationId xmlns:a16="http://schemas.microsoft.com/office/drawing/2014/main" id="{5E2BC966-602C-47F9-43D6-295932189272}"/>
              </a:ext>
            </a:extLst>
          </p:cNvPr>
          <p:cNvSpPr>
            <a:spLocks noGrp="1"/>
          </p:cNvSpPr>
          <p:nvPr>
            <p:ph type="sldNum" sz="quarter" idx="4"/>
          </p:nvPr>
        </p:nvSpPr>
        <p:spPr/>
        <p:txBody>
          <a:bodyPr/>
          <a:lstStyle/>
          <a:p>
            <a:fld id="{B338A197-4EA2-4D23-935D-0DB0ED09FF0F}" type="slidenum">
              <a:rPr lang="fi-FI" smtClean="0"/>
              <a:pPr/>
              <a:t>20</a:t>
            </a:fld>
            <a:endParaRPr lang="fi-FI"/>
          </a:p>
        </p:txBody>
      </p:sp>
      <p:grpSp>
        <p:nvGrpSpPr>
          <p:cNvPr id="5" name="Ryhmä 4">
            <a:extLst>
              <a:ext uri="{FF2B5EF4-FFF2-40B4-BE49-F238E27FC236}">
                <a16:creationId xmlns:a16="http://schemas.microsoft.com/office/drawing/2014/main" id="{6DEDC28B-C162-AE32-8AE3-7FC61C6B3F1E}"/>
              </a:ext>
            </a:extLst>
          </p:cNvPr>
          <p:cNvGrpSpPr/>
          <p:nvPr/>
        </p:nvGrpSpPr>
        <p:grpSpPr>
          <a:xfrm>
            <a:off x="8887845" y="1179010"/>
            <a:ext cx="2977554" cy="4997953"/>
            <a:chOff x="8710864" y="1135629"/>
            <a:chExt cx="2977554" cy="4997953"/>
          </a:xfrm>
        </p:grpSpPr>
        <p:pic>
          <p:nvPicPr>
            <p:cNvPr id="6" name="Kuva 5" descr="D:\Sammonkatu valokuvat\P1010499.JPG">
              <a:extLst>
                <a:ext uri="{FF2B5EF4-FFF2-40B4-BE49-F238E27FC236}">
                  <a16:creationId xmlns:a16="http://schemas.microsoft.com/office/drawing/2014/main" id="{5D053CDC-A553-37AC-3163-6ED7EEAA97A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0864" y="1135629"/>
              <a:ext cx="2977554" cy="2690413"/>
            </a:xfrm>
            <a:prstGeom prst="rect">
              <a:avLst/>
            </a:prstGeom>
            <a:noFill/>
            <a:ln>
              <a:noFill/>
            </a:ln>
          </p:spPr>
        </p:pic>
        <p:pic>
          <p:nvPicPr>
            <p:cNvPr id="7" name="Kuva 6" descr="D:\Sammonkatu valokuvat\P1010501.JPG">
              <a:extLst>
                <a:ext uri="{FF2B5EF4-FFF2-40B4-BE49-F238E27FC236}">
                  <a16:creationId xmlns:a16="http://schemas.microsoft.com/office/drawing/2014/main" id="{883EE83F-89CD-AB7A-37DC-1AC5A22A93B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10864" y="3864225"/>
              <a:ext cx="2977554" cy="2269357"/>
            </a:xfrm>
            <a:prstGeom prst="rect">
              <a:avLst/>
            </a:prstGeom>
            <a:noFill/>
            <a:ln>
              <a:noFill/>
            </a:ln>
          </p:spPr>
        </p:pic>
      </p:grpSp>
      <p:sp>
        <p:nvSpPr>
          <p:cNvPr id="8" name="Alatunnisteen paikkamerkki 7">
            <a:extLst>
              <a:ext uri="{FF2B5EF4-FFF2-40B4-BE49-F238E27FC236}">
                <a16:creationId xmlns:a16="http://schemas.microsoft.com/office/drawing/2014/main" id="{BC5CE3C4-0B2A-740C-FC92-CA3A87D7A1F8}"/>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1523538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133D409-4D06-163C-E89E-1748ADAE198F}"/>
              </a:ext>
            </a:extLst>
          </p:cNvPr>
          <p:cNvSpPr>
            <a:spLocks noGrp="1"/>
          </p:cNvSpPr>
          <p:nvPr>
            <p:ph type="title"/>
          </p:nvPr>
        </p:nvSpPr>
        <p:spPr/>
        <p:txBody>
          <a:bodyPr/>
          <a:lstStyle/>
          <a:p>
            <a:r>
              <a:rPr lang="en-GB" sz="4400">
                <a:latin typeface="Calibri" panose="020F0502020204030204" pitchFamily="34" charset="0"/>
                <a:ea typeface="Times New Roman" panose="02020603050405020304" pitchFamily="18" charset="0"/>
                <a:cs typeface="Times New Roman" panose="02020603050405020304" pitchFamily="18" charset="0"/>
              </a:rPr>
              <a:t>Adhesives in finger joints</a:t>
            </a:r>
          </a:p>
        </p:txBody>
      </p:sp>
      <p:sp>
        <p:nvSpPr>
          <p:cNvPr id="3" name="Sisällön paikkamerkki 2">
            <a:extLst>
              <a:ext uri="{FF2B5EF4-FFF2-40B4-BE49-F238E27FC236}">
                <a16:creationId xmlns:a16="http://schemas.microsoft.com/office/drawing/2014/main" id="{265FE775-96BA-0884-7B47-65E7BA2D0982}"/>
              </a:ext>
            </a:extLst>
          </p:cNvPr>
          <p:cNvSpPr>
            <a:spLocks noGrp="1"/>
          </p:cNvSpPr>
          <p:nvPr>
            <p:ph idx="1"/>
          </p:nvPr>
        </p:nvSpPr>
        <p:spPr/>
        <p:txBody>
          <a:bodyPr>
            <a:normAutofit lnSpcReduction="10000"/>
          </a:bodyPr>
          <a:lstStyle/>
          <a:p>
            <a:pPr marL="342900" lvl="0" indent="-342900">
              <a:lnSpc>
                <a:spcPct val="107000"/>
              </a:lnSpc>
              <a:buFont typeface="Symbol" panose="05050102010706020507" pitchFamily="18" charset="2"/>
              <a:buChar char=""/>
            </a:pPr>
            <a:r>
              <a:rPr lang="en-GB" sz="2000">
                <a:effectLst/>
                <a:latin typeface="Calibri" panose="020F0502020204030204" pitchFamily="34" charset="0"/>
                <a:ea typeface="Calibri" panose="020F0502020204030204" pitchFamily="34" charset="0"/>
                <a:cs typeface="Times New Roman" panose="02020603050405020304" pitchFamily="18" charset="0"/>
              </a:rPr>
              <a:t>Modern industrial finger joint adhesives are tailored to the needs of the wood industry, and they are constantly being developed further. </a:t>
            </a:r>
          </a:p>
          <a:p>
            <a:pPr marL="342900" lvl="0" indent="-342900">
              <a:lnSpc>
                <a:spcPct val="107000"/>
              </a:lnSpc>
              <a:buFont typeface="Symbol" panose="05050102010706020507" pitchFamily="18" charset="2"/>
              <a:buChar char=""/>
            </a:pPr>
            <a:r>
              <a:rPr lang="en-GB" sz="2000">
                <a:effectLst/>
                <a:latin typeface="Calibri" panose="020F0502020204030204" pitchFamily="34" charset="0"/>
                <a:ea typeface="Calibri" panose="020F0502020204030204" pitchFamily="34" charset="0"/>
                <a:cs typeface="Times New Roman" panose="02020603050405020304" pitchFamily="18" charset="0"/>
              </a:rPr>
              <a:t>There are a few adhesives used in structural wood gluing that have certain chemical differences. </a:t>
            </a:r>
          </a:p>
          <a:p>
            <a:pPr marL="342900" lvl="0" indent="-342900">
              <a:lnSpc>
                <a:spcPct val="107000"/>
              </a:lnSpc>
              <a:buFont typeface="Symbol" panose="05050102010706020507" pitchFamily="18" charset="2"/>
              <a:buChar char=""/>
            </a:pPr>
            <a:r>
              <a:rPr lang="en-GB" sz="2000">
                <a:effectLst/>
                <a:latin typeface="Calibri" panose="020F0502020204030204" pitchFamily="34" charset="0"/>
                <a:ea typeface="Calibri" panose="020F0502020204030204" pitchFamily="34" charset="0"/>
                <a:cs typeface="Times New Roman" panose="02020603050405020304" pitchFamily="18" charset="0"/>
              </a:rPr>
              <a:t>The most common types of adhesives are:</a:t>
            </a:r>
          </a:p>
          <a:p>
            <a:pPr marL="800100" lvl="1" indent="-342900">
              <a:lnSpc>
                <a:spcPct val="107000"/>
              </a:lnSpc>
              <a:buFont typeface="Symbol" panose="05050102010706020507" pitchFamily="18" charset="2"/>
              <a:buChar char=""/>
            </a:pPr>
            <a:r>
              <a:rPr lang="en-GB" sz="1600">
                <a:effectLst/>
                <a:latin typeface="Calibri" panose="020F0502020204030204" pitchFamily="34" charset="0"/>
                <a:ea typeface="Calibri" panose="020F0502020204030204" pitchFamily="34" charset="0"/>
                <a:cs typeface="Times New Roman" panose="02020603050405020304" pitchFamily="18" charset="0"/>
              </a:rPr>
              <a:t>phenol-based (phenol-formaldehyde, PF), </a:t>
            </a:r>
          </a:p>
          <a:p>
            <a:pPr marL="800100" lvl="1" indent="-342900">
              <a:lnSpc>
                <a:spcPct val="107000"/>
              </a:lnSpc>
              <a:buFont typeface="Symbol" panose="05050102010706020507" pitchFamily="18" charset="2"/>
              <a:buChar char=""/>
            </a:pPr>
            <a:r>
              <a:rPr lang="en-GB" sz="1600">
                <a:effectLst/>
                <a:latin typeface="Calibri" panose="020F0502020204030204" pitchFamily="34" charset="0"/>
                <a:ea typeface="Calibri" panose="020F0502020204030204" pitchFamily="34" charset="0"/>
                <a:cs typeface="Times New Roman" panose="02020603050405020304" pitchFamily="18" charset="0"/>
              </a:rPr>
              <a:t>phenol-resorcinol-formaldehyde (PRF) </a:t>
            </a:r>
          </a:p>
          <a:p>
            <a:pPr marL="800100" lvl="1" indent="-342900">
              <a:lnSpc>
                <a:spcPct val="107000"/>
              </a:lnSpc>
              <a:buFont typeface="Symbol" panose="05050102010706020507" pitchFamily="18" charset="2"/>
              <a:buChar char=""/>
            </a:pPr>
            <a:r>
              <a:rPr lang="en-GB" sz="1600">
                <a:effectLst/>
                <a:latin typeface="Calibri" panose="020F0502020204030204" pitchFamily="34" charset="0"/>
                <a:ea typeface="Calibri" panose="020F0502020204030204" pitchFamily="34" charset="0"/>
                <a:cs typeface="Times New Roman" panose="02020603050405020304" pitchFamily="18" charset="0"/>
              </a:rPr>
              <a:t>resorcinol-formaldehyde adhesive(RF) </a:t>
            </a:r>
          </a:p>
          <a:p>
            <a:pPr marL="800100" lvl="1" indent="-342900">
              <a:lnSpc>
                <a:spcPct val="107000"/>
              </a:lnSpc>
              <a:buFont typeface="Symbol" panose="05050102010706020507" pitchFamily="18" charset="2"/>
              <a:buChar char=""/>
            </a:pPr>
            <a:r>
              <a:rPr lang="en-GB" sz="1600">
                <a:effectLst/>
                <a:latin typeface="Calibri" panose="020F0502020204030204" pitchFamily="34" charset="0"/>
                <a:ea typeface="Calibri" panose="020F0502020204030204" pitchFamily="34" charset="0"/>
                <a:cs typeface="Times New Roman" panose="02020603050405020304" pitchFamily="18" charset="0"/>
              </a:rPr>
              <a:t>amino-resin-based (melamine-urea-formaldehyde adhesive MUF)</a:t>
            </a:r>
          </a:p>
          <a:p>
            <a:pPr marL="800100" lvl="1" indent="-342900">
              <a:lnSpc>
                <a:spcPct val="107000"/>
              </a:lnSpc>
              <a:buFont typeface="Symbol" panose="05050102010706020507" pitchFamily="18" charset="2"/>
              <a:buChar char=""/>
            </a:pPr>
            <a:r>
              <a:rPr lang="en-GB" sz="1600">
                <a:effectLst/>
                <a:latin typeface="Calibri" panose="020F0502020204030204" pitchFamily="34" charset="0"/>
                <a:ea typeface="Calibri" panose="020F0502020204030204" pitchFamily="34" charset="0"/>
                <a:cs typeface="Times New Roman" panose="02020603050405020304" pitchFamily="18" charset="0"/>
              </a:rPr>
              <a:t>moisture curing polyurethane adhesive (PU or PUR), and </a:t>
            </a:r>
          </a:p>
          <a:p>
            <a:pPr marL="800100" lvl="1" indent="-342900">
              <a:lnSpc>
                <a:spcPct val="107000"/>
              </a:lnSpc>
              <a:spcAft>
                <a:spcPts val="800"/>
              </a:spcAft>
              <a:buFont typeface="Symbol" panose="05050102010706020507" pitchFamily="18" charset="2"/>
              <a:buChar char=""/>
            </a:pPr>
            <a:r>
              <a:rPr lang="en-GB" sz="1600">
                <a:effectLst/>
                <a:latin typeface="Calibri" panose="020F0502020204030204" pitchFamily="34" charset="0"/>
                <a:ea typeface="Calibri" panose="020F0502020204030204" pitchFamily="34" charset="0"/>
                <a:cs typeface="Times New Roman" panose="02020603050405020304" pitchFamily="18" charset="0"/>
              </a:rPr>
              <a:t>emulsion polymer isocyanate adhesive (EPI) </a:t>
            </a:r>
          </a:p>
          <a:p>
            <a:pPr>
              <a:lnSpc>
                <a:spcPct val="107000"/>
              </a:lnSpc>
              <a:spcAft>
                <a:spcPts val="800"/>
              </a:spcAft>
            </a:pPr>
            <a:r>
              <a:rPr lang="en-GB" sz="2000">
                <a:effectLst/>
                <a:latin typeface="Calibri" panose="020F0502020204030204" pitchFamily="34" charset="0"/>
                <a:ea typeface="Calibri" panose="020F0502020204030204" pitchFamily="34" charset="0"/>
                <a:cs typeface="Times New Roman" panose="02020603050405020304" pitchFamily="18" charset="0"/>
              </a:rPr>
              <a:t>The choice of adhesive depends on the requirements set for the end product, the use class of the site (1,2 or 3), and the production line. </a:t>
            </a:r>
          </a:p>
        </p:txBody>
      </p:sp>
      <p:sp>
        <p:nvSpPr>
          <p:cNvPr id="4" name="Dian numeron paikkamerkki 3">
            <a:extLst>
              <a:ext uri="{FF2B5EF4-FFF2-40B4-BE49-F238E27FC236}">
                <a16:creationId xmlns:a16="http://schemas.microsoft.com/office/drawing/2014/main" id="{31678E77-A14B-A8D4-4A7F-8D2CE4DA88E7}"/>
              </a:ext>
            </a:extLst>
          </p:cNvPr>
          <p:cNvSpPr>
            <a:spLocks noGrp="1"/>
          </p:cNvSpPr>
          <p:nvPr>
            <p:ph type="sldNum" sz="quarter" idx="4"/>
          </p:nvPr>
        </p:nvSpPr>
        <p:spPr/>
        <p:txBody>
          <a:bodyPr/>
          <a:lstStyle/>
          <a:p>
            <a:fld id="{B338A197-4EA2-4D23-935D-0DB0ED09FF0F}" type="slidenum">
              <a:rPr lang="fi-FI" smtClean="0"/>
              <a:pPr/>
              <a:t>21</a:t>
            </a:fld>
            <a:endParaRPr lang="fi-FI"/>
          </a:p>
        </p:txBody>
      </p:sp>
      <p:sp>
        <p:nvSpPr>
          <p:cNvPr id="5" name="Alatunnisteen paikkamerkki 4">
            <a:extLst>
              <a:ext uri="{FF2B5EF4-FFF2-40B4-BE49-F238E27FC236}">
                <a16:creationId xmlns:a16="http://schemas.microsoft.com/office/drawing/2014/main" id="{4F6FEF5D-2B80-C8B4-6F41-334366FFDF51}"/>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1186815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882881-CDC7-06E9-0025-37398E79EA4A}"/>
              </a:ext>
            </a:extLst>
          </p:cNvPr>
          <p:cNvSpPr>
            <a:spLocks noGrp="1"/>
          </p:cNvSpPr>
          <p:nvPr>
            <p:ph type="title"/>
          </p:nvPr>
        </p:nvSpPr>
        <p:spPr/>
        <p:txBody>
          <a:bodyPr/>
          <a:lstStyle/>
          <a:p>
            <a:r>
              <a:rPr lang="en-GB" sz="4400">
                <a:latin typeface="Calibri" panose="020F0502020204030204" pitchFamily="34" charset="0"/>
                <a:ea typeface="Times New Roman" panose="02020603050405020304" pitchFamily="18" charset="0"/>
                <a:cs typeface="Times New Roman" panose="02020603050405020304" pitchFamily="18" charset="0"/>
              </a:rPr>
              <a:t>Finger joint bending tests</a:t>
            </a:r>
          </a:p>
        </p:txBody>
      </p:sp>
      <p:sp>
        <p:nvSpPr>
          <p:cNvPr id="3" name="Sisällön paikkamerkki 2">
            <a:extLst>
              <a:ext uri="{FF2B5EF4-FFF2-40B4-BE49-F238E27FC236}">
                <a16:creationId xmlns:a16="http://schemas.microsoft.com/office/drawing/2014/main" id="{829882DB-EC07-35E7-FE72-22FA2FF050A3}"/>
              </a:ext>
            </a:extLst>
          </p:cNvPr>
          <p:cNvSpPr>
            <a:spLocks noGrp="1"/>
          </p:cNvSpPr>
          <p:nvPr>
            <p:ph idx="1"/>
          </p:nvPr>
        </p:nvSpPr>
        <p:spPr>
          <a:xfrm>
            <a:off x="838200" y="1825625"/>
            <a:ext cx="6949440" cy="4351338"/>
          </a:xfrm>
        </p:spPr>
        <p:txBody>
          <a:bodyPr>
            <a:normAutofit fontScale="92500" lnSpcReduction="20000"/>
          </a:bodyPr>
          <a:lstStyle/>
          <a:p>
            <a:pPr marL="226695">
              <a:lnSpc>
                <a:spcPct val="107000"/>
              </a:lnSpc>
            </a:pPr>
            <a:r>
              <a:rPr lang="en-GB" sz="2800" dirty="0">
                <a:latin typeface="Calibri" panose="020F0502020204030204" pitchFamily="34" charset="0"/>
                <a:ea typeface="Times New Roman" panose="02020603050405020304" pitchFamily="18" charset="0"/>
                <a:cs typeface="Times New Roman" panose="02020603050405020304" pitchFamily="18" charset="0"/>
              </a:rPr>
              <a:t>The strength of the finger joints must be </a:t>
            </a:r>
            <a:br>
              <a:rPr lang="en-GB" sz="2800" dirty="0">
                <a:latin typeface="Calibri" panose="020F0502020204030204" pitchFamily="34" charset="0"/>
                <a:ea typeface="Times New Roman" panose="02020603050405020304" pitchFamily="18" charset="0"/>
                <a:cs typeface="Times New Roman" panose="02020603050405020304" pitchFamily="18" charset="0"/>
              </a:rPr>
            </a:br>
            <a:r>
              <a:rPr lang="en-GB" sz="2800" dirty="0">
                <a:latin typeface="Calibri" panose="020F0502020204030204" pitchFamily="34" charset="0"/>
                <a:ea typeface="Times New Roman" panose="02020603050405020304" pitchFamily="18" charset="0"/>
                <a:cs typeface="Times New Roman" panose="02020603050405020304" pitchFamily="18" charset="0"/>
              </a:rPr>
              <a:t>verified e.g. with a bending test in accordance with standards EN 16351 and EN 15497. The device used for testing must be type-approved. </a:t>
            </a:r>
          </a:p>
          <a:p>
            <a:pPr marL="226695">
              <a:lnSpc>
                <a:spcPct val="107000"/>
              </a:lnSpc>
            </a:pPr>
            <a:r>
              <a:rPr lang="en-GB" sz="2800" dirty="0">
                <a:latin typeface="Calibri" panose="020F0502020204030204" pitchFamily="34" charset="0"/>
                <a:ea typeface="Times New Roman" panose="02020603050405020304" pitchFamily="18" charset="0"/>
                <a:cs typeface="Times New Roman" panose="02020603050405020304" pitchFamily="18" charset="0"/>
              </a:rPr>
              <a:t>At least one test must be performed on each production lot. The test result is based on the average of the last 100 test results, the standard deviation, and the number of approved test values. </a:t>
            </a:r>
          </a:p>
          <a:p>
            <a:pPr marL="226695">
              <a:lnSpc>
                <a:spcPct val="107000"/>
              </a:lnSpc>
              <a:spcAft>
                <a:spcPts val="600"/>
              </a:spcAft>
            </a:pPr>
            <a:r>
              <a:rPr lang="en-GB" sz="2800" dirty="0">
                <a:latin typeface="Calibri" panose="020F0502020204030204" pitchFamily="34" charset="0"/>
                <a:ea typeface="Times New Roman" panose="02020603050405020304" pitchFamily="18" charset="0"/>
                <a:cs typeface="Times New Roman" panose="02020603050405020304" pitchFamily="18" charset="0"/>
              </a:rPr>
              <a:t>Tests must be recorded, and each test must be reported on a separate form.</a:t>
            </a:r>
          </a:p>
          <a:p>
            <a:endParaRPr lang="fi-FI" dirty="0"/>
          </a:p>
        </p:txBody>
      </p:sp>
      <p:sp>
        <p:nvSpPr>
          <p:cNvPr id="4" name="Dian numeron paikkamerkki 3">
            <a:extLst>
              <a:ext uri="{FF2B5EF4-FFF2-40B4-BE49-F238E27FC236}">
                <a16:creationId xmlns:a16="http://schemas.microsoft.com/office/drawing/2014/main" id="{2FB8E3C0-9690-3C2C-192D-2C27DB815D34}"/>
              </a:ext>
            </a:extLst>
          </p:cNvPr>
          <p:cNvSpPr>
            <a:spLocks noGrp="1"/>
          </p:cNvSpPr>
          <p:nvPr>
            <p:ph type="sldNum" sz="quarter" idx="4"/>
          </p:nvPr>
        </p:nvSpPr>
        <p:spPr/>
        <p:txBody>
          <a:bodyPr/>
          <a:lstStyle/>
          <a:p>
            <a:fld id="{B338A197-4EA2-4D23-935D-0DB0ED09FF0F}" type="slidenum">
              <a:rPr lang="fi-FI" smtClean="0"/>
              <a:pPr/>
              <a:t>22</a:t>
            </a:fld>
            <a:endParaRPr lang="fi-FI"/>
          </a:p>
        </p:txBody>
      </p:sp>
      <p:pic>
        <p:nvPicPr>
          <p:cNvPr id="5" name="Kuva 4" descr="D:\Sammonkatu valokuvat\P1010495.JPG">
            <a:extLst>
              <a:ext uri="{FF2B5EF4-FFF2-40B4-BE49-F238E27FC236}">
                <a16:creationId xmlns:a16="http://schemas.microsoft.com/office/drawing/2014/main" id="{3243CF45-CFA8-2625-DC82-6FF80D02359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7362" y="1412154"/>
            <a:ext cx="4358745" cy="2465572"/>
          </a:xfrm>
          <a:prstGeom prst="rect">
            <a:avLst/>
          </a:prstGeom>
          <a:noFill/>
          <a:ln>
            <a:noFill/>
          </a:ln>
        </p:spPr>
      </p:pic>
      <p:pic>
        <p:nvPicPr>
          <p:cNvPr id="6" name="Kuva 5" descr="D:\Sammonkatu valokuvat\P1010496.JPG">
            <a:extLst>
              <a:ext uri="{FF2B5EF4-FFF2-40B4-BE49-F238E27FC236}">
                <a16:creationId xmlns:a16="http://schemas.microsoft.com/office/drawing/2014/main" id="{ED15751C-5708-43D7-C27D-E6EF35774E7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5935" y="3945194"/>
            <a:ext cx="3340172" cy="2266506"/>
          </a:xfrm>
          <a:prstGeom prst="rect">
            <a:avLst/>
          </a:prstGeom>
          <a:noFill/>
          <a:ln>
            <a:noFill/>
          </a:ln>
        </p:spPr>
      </p:pic>
      <p:sp>
        <p:nvSpPr>
          <p:cNvPr id="7" name="Alatunnisteen paikkamerkki 6">
            <a:extLst>
              <a:ext uri="{FF2B5EF4-FFF2-40B4-BE49-F238E27FC236}">
                <a16:creationId xmlns:a16="http://schemas.microsoft.com/office/drawing/2014/main" id="{CB871D09-8C06-9E47-C78A-B7B30D4F7332}"/>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3070502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882881-CDC7-06E9-0025-37398E79EA4A}"/>
              </a:ext>
            </a:extLst>
          </p:cNvPr>
          <p:cNvSpPr>
            <a:spLocks noGrp="1"/>
          </p:cNvSpPr>
          <p:nvPr>
            <p:ph type="title"/>
          </p:nvPr>
        </p:nvSpPr>
        <p:spPr/>
        <p:txBody>
          <a:bodyPr/>
          <a:lstStyle/>
          <a:p>
            <a:r>
              <a:rPr lang="en-GB" sz="4400" dirty="0">
                <a:latin typeface="Calibri" panose="020F0502020204030204" pitchFamily="34" charset="0"/>
                <a:ea typeface="Times New Roman" panose="02020603050405020304" pitchFamily="18" charset="0"/>
                <a:cs typeface="Times New Roman" panose="02020603050405020304" pitchFamily="18" charset="0"/>
              </a:rPr>
              <a:t>Finger joint bending tests</a:t>
            </a:r>
          </a:p>
        </p:txBody>
      </p:sp>
      <p:sp>
        <p:nvSpPr>
          <p:cNvPr id="4" name="Dian numeron paikkamerkki 3">
            <a:extLst>
              <a:ext uri="{FF2B5EF4-FFF2-40B4-BE49-F238E27FC236}">
                <a16:creationId xmlns:a16="http://schemas.microsoft.com/office/drawing/2014/main" id="{2FB8E3C0-9690-3C2C-192D-2C27DB815D34}"/>
              </a:ext>
            </a:extLst>
          </p:cNvPr>
          <p:cNvSpPr>
            <a:spLocks noGrp="1"/>
          </p:cNvSpPr>
          <p:nvPr>
            <p:ph type="sldNum" sz="quarter" idx="4"/>
          </p:nvPr>
        </p:nvSpPr>
        <p:spPr/>
        <p:txBody>
          <a:bodyPr/>
          <a:lstStyle/>
          <a:p>
            <a:fld id="{B338A197-4EA2-4D23-935D-0DB0ED09FF0F}" type="slidenum">
              <a:rPr lang="fi-FI" smtClean="0"/>
              <a:pPr/>
              <a:t>23</a:t>
            </a:fld>
            <a:endParaRPr lang="fi-FI"/>
          </a:p>
        </p:txBody>
      </p:sp>
      <p:sp>
        <p:nvSpPr>
          <p:cNvPr id="8" name="Sisällön paikkamerkki 7">
            <a:extLst>
              <a:ext uri="{FF2B5EF4-FFF2-40B4-BE49-F238E27FC236}">
                <a16:creationId xmlns:a16="http://schemas.microsoft.com/office/drawing/2014/main" id="{27A7C151-9C14-A80C-3DAD-B4E8FC8956E0}"/>
              </a:ext>
            </a:extLst>
          </p:cNvPr>
          <p:cNvSpPr>
            <a:spLocks noGrp="1"/>
          </p:cNvSpPr>
          <p:nvPr>
            <p:ph idx="1"/>
          </p:nvPr>
        </p:nvSpPr>
        <p:spPr/>
        <p:txBody>
          <a:bodyPr/>
          <a:lstStyle/>
          <a:p>
            <a:endParaRPr lang="fi-FI" dirty="0"/>
          </a:p>
        </p:txBody>
      </p:sp>
      <p:grpSp>
        <p:nvGrpSpPr>
          <p:cNvPr id="11" name="Ryhmä 10">
            <a:extLst>
              <a:ext uri="{FF2B5EF4-FFF2-40B4-BE49-F238E27FC236}">
                <a16:creationId xmlns:a16="http://schemas.microsoft.com/office/drawing/2014/main" id="{6692FBB4-B600-B09F-35F3-C7A88B5E6853}"/>
              </a:ext>
            </a:extLst>
          </p:cNvPr>
          <p:cNvGrpSpPr/>
          <p:nvPr/>
        </p:nvGrpSpPr>
        <p:grpSpPr>
          <a:xfrm>
            <a:off x="575113" y="1486314"/>
            <a:ext cx="11394334" cy="4771220"/>
            <a:chOff x="293173" y="830994"/>
            <a:chExt cx="11394334" cy="4771220"/>
          </a:xfrm>
        </p:grpSpPr>
        <p:pic>
          <p:nvPicPr>
            <p:cNvPr id="12" name="Kuva 11">
              <a:extLst>
                <a:ext uri="{FF2B5EF4-FFF2-40B4-BE49-F238E27FC236}">
                  <a16:creationId xmlns:a16="http://schemas.microsoft.com/office/drawing/2014/main" id="{17A1293B-8E0E-016C-6731-D27AD0A892D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93173" y="950615"/>
              <a:ext cx="5711387" cy="4651352"/>
            </a:xfrm>
            <a:prstGeom prst="rect">
              <a:avLst/>
            </a:prstGeom>
          </p:spPr>
        </p:pic>
        <p:pic>
          <p:nvPicPr>
            <p:cNvPr id="13" name="Kuva 12">
              <a:extLst>
                <a:ext uri="{FF2B5EF4-FFF2-40B4-BE49-F238E27FC236}">
                  <a16:creationId xmlns:a16="http://schemas.microsoft.com/office/drawing/2014/main" id="{E83B0BB0-5B8A-99C3-CDA6-8C30BF370C1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161175" y="830994"/>
              <a:ext cx="5526332" cy="4771220"/>
            </a:xfrm>
            <a:prstGeom prst="rect">
              <a:avLst/>
            </a:prstGeom>
          </p:spPr>
        </p:pic>
      </p:grpSp>
      <p:sp>
        <p:nvSpPr>
          <p:cNvPr id="3" name="Alatunnisteen paikkamerkki 2">
            <a:extLst>
              <a:ext uri="{FF2B5EF4-FFF2-40B4-BE49-F238E27FC236}">
                <a16:creationId xmlns:a16="http://schemas.microsoft.com/office/drawing/2014/main" id="{994B1E05-D000-5C94-9B69-646F6D816586}"/>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819505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BA3B2A-C6F6-4A8E-9AA5-B8A41DA7D1B9}"/>
              </a:ext>
            </a:extLst>
          </p:cNvPr>
          <p:cNvSpPr>
            <a:spLocks noGrp="1"/>
          </p:cNvSpPr>
          <p:nvPr>
            <p:ph type="title"/>
          </p:nvPr>
        </p:nvSpPr>
        <p:spPr/>
        <p:txBody>
          <a:bodyPr/>
          <a:lstStyle/>
          <a:p>
            <a:r>
              <a:rPr lang="en-GB"/>
              <a:t>Planing sawn timber</a:t>
            </a:r>
          </a:p>
        </p:txBody>
      </p:sp>
    </p:spTree>
    <p:extLst>
      <p:ext uri="{BB962C8B-B14F-4D97-AF65-F5344CB8AC3E}">
        <p14:creationId xmlns:p14="http://schemas.microsoft.com/office/powerpoint/2010/main" val="4011232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6A5D0A9-A97C-64DD-DAB7-D3D17607385E}"/>
              </a:ext>
            </a:extLst>
          </p:cNvPr>
          <p:cNvSpPr>
            <a:spLocks noGrp="1"/>
          </p:cNvSpPr>
          <p:nvPr>
            <p:ph type="title"/>
          </p:nvPr>
        </p:nvSpPr>
        <p:spPr/>
        <p:txBody>
          <a:bodyPr/>
          <a:lstStyle/>
          <a:p>
            <a:r>
              <a:rPr lang="en-GB" sz="4400">
                <a:latin typeface="Calibri" panose="020F0502020204030204" pitchFamily="34" charset="0"/>
                <a:ea typeface="Times New Roman" panose="02020603050405020304" pitchFamily="18" charset="0"/>
                <a:cs typeface="Times New Roman" panose="02020603050405020304" pitchFamily="18" charset="0"/>
              </a:rPr>
              <a:t>Planing sawn timber</a:t>
            </a:r>
          </a:p>
        </p:txBody>
      </p:sp>
      <p:sp>
        <p:nvSpPr>
          <p:cNvPr id="5" name="Sisällön paikkamerkki 4">
            <a:extLst>
              <a:ext uri="{FF2B5EF4-FFF2-40B4-BE49-F238E27FC236}">
                <a16:creationId xmlns:a16="http://schemas.microsoft.com/office/drawing/2014/main" id="{785B1563-5512-F095-7982-770EFA95A735}"/>
              </a:ext>
            </a:extLst>
          </p:cNvPr>
          <p:cNvSpPr>
            <a:spLocks noGrp="1"/>
          </p:cNvSpPr>
          <p:nvPr>
            <p:ph idx="1"/>
          </p:nvPr>
        </p:nvSpPr>
        <p:spPr/>
        <p:txBody>
          <a:bodyPr>
            <a:normAutofit fontScale="85000" lnSpcReduction="20000"/>
          </a:bodyPr>
          <a:lstStyle/>
          <a:p>
            <a:pPr marL="226695">
              <a:lnSpc>
                <a:spcPct val="107000"/>
              </a:lnSpc>
              <a:spcAft>
                <a:spcPts val="600"/>
              </a:spcAft>
            </a:pPr>
            <a:r>
              <a:rPr lang="en-GB" sz="2800">
                <a:latin typeface="Calibri" panose="020F0502020204030204" pitchFamily="34" charset="0"/>
                <a:ea typeface="Times New Roman" panose="02020603050405020304" pitchFamily="18" charset="0"/>
                <a:cs typeface="Times New Roman" panose="02020603050405020304" pitchFamily="18" charset="0"/>
              </a:rPr>
              <a:t>Planing is further processing of sawn timber. </a:t>
            </a:r>
          </a:p>
          <a:p>
            <a:pPr marL="226695">
              <a:lnSpc>
                <a:spcPct val="107000"/>
              </a:lnSpc>
              <a:spcAft>
                <a:spcPts val="600"/>
              </a:spcAft>
            </a:pPr>
            <a:r>
              <a:rPr lang="en-GB" sz="2800">
                <a:latin typeface="Calibri" panose="020F0502020204030204" pitchFamily="34" charset="0"/>
                <a:ea typeface="Times New Roman" panose="02020603050405020304" pitchFamily="18" charset="0"/>
                <a:cs typeface="Times New Roman" panose="02020603050405020304" pitchFamily="18" charset="0"/>
              </a:rPr>
              <a:t>The purpose of planing is to achieve either precise cross-sectional dimensions (dimensioned sawn timber) or a smooth surface and a specific shape (e.g. mouldings and cladding boards).</a:t>
            </a:r>
          </a:p>
          <a:p>
            <a:pPr marL="226695">
              <a:lnSpc>
                <a:spcPct val="107000"/>
              </a:lnSpc>
              <a:spcAft>
                <a:spcPts val="600"/>
              </a:spcAft>
            </a:pPr>
            <a:r>
              <a:rPr lang="en-GB" sz="2800">
                <a:latin typeface="Calibri" panose="020F0502020204030204" pitchFamily="34" charset="0"/>
                <a:ea typeface="Times New Roman" panose="02020603050405020304" pitchFamily="18" charset="0"/>
                <a:cs typeface="Times New Roman" panose="02020603050405020304" pitchFamily="18" charset="0"/>
              </a:rPr>
              <a:t>Typically, only the side cutters and the top cutter are used for dimensioning, i.e. timber is only planed on three sides. </a:t>
            </a:r>
          </a:p>
          <a:p>
            <a:pPr marL="226695">
              <a:lnSpc>
                <a:spcPct val="107000"/>
              </a:lnSpc>
              <a:spcAft>
                <a:spcPts val="600"/>
              </a:spcAft>
            </a:pPr>
            <a:r>
              <a:rPr lang="en-GB" sz="2800">
                <a:latin typeface="Calibri" panose="020F0502020204030204" pitchFamily="34" charset="0"/>
                <a:ea typeface="Times New Roman" panose="02020603050405020304" pitchFamily="18" charset="0"/>
                <a:cs typeface="Times New Roman" panose="02020603050405020304" pitchFamily="18" charset="0"/>
              </a:rPr>
              <a:t>When planing all four sides, the bottom cutter is also used, in which case the product is called 'smooth-planed'. </a:t>
            </a:r>
          </a:p>
          <a:p>
            <a:pPr marL="226695">
              <a:lnSpc>
                <a:spcPct val="107000"/>
              </a:lnSpc>
              <a:spcAft>
                <a:spcPts val="600"/>
              </a:spcAft>
            </a:pPr>
            <a:r>
              <a:rPr lang="en-GB" sz="2800">
                <a:latin typeface="Calibri" panose="020F0502020204030204" pitchFamily="34" charset="0"/>
                <a:ea typeface="Times New Roman" panose="02020603050405020304" pitchFamily="18" charset="0"/>
                <a:cs typeface="Times New Roman" panose="02020603050405020304" pitchFamily="18" charset="0"/>
              </a:rPr>
              <a:t>Most planing machines have a fifth cutter under the planer. This so-called 'smoothing cutter' is used to finish the face of the piece that will remain visible. </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25</a:t>
            </a:fld>
            <a:endParaRPr lang="fi-FI"/>
          </a:p>
        </p:txBody>
      </p:sp>
      <p:sp>
        <p:nvSpPr>
          <p:cNvPr id="3" name="Alatunnisteen paikkamerkki 2">
            <a:extLst>
              <a:ext uri="{FF2B5EF4-FFF2-40B4-BE49-F238E27FC236}">
                <a16:creationId xmlns:a16="http://schemas.microsoft.com/office/drawing/2014/main" id="{C1ACA5D6-8DA8-63EA-850B-5DC883FB3C62}"/>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573354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FF890D-BAC1-2B21-BF55-D200DE36B722}"/>
              </a:ext>
            </a:extLst>
          </p:cNvPr>
          <p:cNvSpPr>
            <a:spLocks noGrp="1"/>
          </p:cNvSpPr>
          <p:nvPr>
            <p:ph type="title"/>
          </p:nvPr>
        </p:nvSpPr>
        <p:spPr/>
        <p:txBody>
          <a:bodyPr/>
          <a:lstStyle/>
          <a:p>
            <a:r>
              <a:rPr lang="en-GB" sz="4400">
                <a:latin typeface="Calibri" panose="020F0502020204030204" pitchFamily="34" charset="0"/>
                <a:ea typeface="Times New Roman" panose="02020603050405020304" pitchFamily="18" charset="0"/>
                <a:cs typeface="Times New Roman" panose="02020603050405020304" pitchFamily="18" charset="0"/>
              </a:rPr>
              <a:t>Common planing machine types</a:t>
            </a:r>
          </a:p>
        </p:txBody>
      </p:sp>
      <p:sp>
        <p:nvSpPr>
          <p:cNvPr id="3" name="Sisällön paikkamerkki 2">
            <a:extLst>
              <a:ext uri="{FF2B5EF4-FFF2-40B4-BE49-F238E27FC236}">
                <a16:creationId xmlns:a16="http://schemas.microsoft.com/office/drawing/2014/main" id="{83FB10EA-BF9F-5713-FF66-9DB1A1ACC40D}"/>
              </a:ext>
            </a:extLst>
          </p:cNvPr>
          <p:cNvSpPr>
            <a:spLocks noGrp="1"/>
          </p:cNvSpPr>
          <p:nvPr>
            <p:ph idx="1"/>
          </p:nvPr>
        </p:nvSpPr>
        <p:spPr>
          <a:xfrm>
            <a:off x="838200" y="1825625"/>
            <a:ext cx="5378245" cy="4351338"/>
          </a:xfrm>
        </p:spPr>
        <p:txBody>
          <a:bodyPr>
            <a:normAutofit/>
          </a:bodyPr>
          <a:lstStyle/>
          <a:p>
            <a:pPr marL="226695">
              <a:lnSpc>
                <a:spcPct val="107000"/>
              </a:lnSpc>
              <a:spcAft>
                <a:spcPts val="600"/>
              </a:spcAft>
            </a:pPr>
            <a:r>
              <a:rPr lang="en-GB" sz="2400">
                <a:latin typeface="Calibri" panose="020F0502020204030204" pitchFamily="34" charset="0"/>
                <a:ea typeface="Times New Roman" panose="02020603050405020304" pitchFamily="18" charset="0"/>
                <a:cs typeface="Times New Roman" panose="02020603050405020304" pitchFamily="18" charset="0"/>
              </a:rPr>
              <a:t>The most common planer types include:</a:t>
            </a:r>
          </a:p>
          <a:p>
            <a:pPr marL="800100" lvl="1" indent="-342900">
              <a:spcAft>
                <a:spcPts val="600"/>
              </a:spcAft>
              <a:buFont typeface="Arial" panose="020B0604020202020204" pitchFamily="34" charset="0"/>
              <a:buChar char="•"/>
            </a:pPr>
            <a:r>
              <a:rPr lang="en-GB"/>
              <a:t>universal plane (large and medium size)</a:t>
            </a:r>
          </a:p>
          <a:p>
            <a:pPr marL="800100" lvl="1" indent="-342900">
              <a:spcAft>
                <a:spcPts val="600"/>
              </a:spcAft>
              <a:buFont typeface="Arial" panose="020B0604020202020204" pitchFamily="34" charset="0"/>
              <a:buChar char="•"/>
            </a:pPr>
            <a:r>
              <a:rPr lang="en-GB"/>
              <a:t>moulding planes, and</a:t>
            </a:r>
          </a:p>
          <a:p>
            <a:pPr marL="800100" lvl="1" indent="-342900">
              <a:spcAft>
                <a:spcPts val="600"/>
              </a:spcAft>
              <a:buFont typeface="Arial" panose="020B0604020202020204" pitchFamily="34" charset="0"/>
              <a:buChar char="•"/>
            </a:pPr>
            <a:r>
              <a:rPr lang="en-GB"/>
              <a:t>panel planes.</a:t>
            </a:r>
          </a:p>
          <a:p>
            <a:pPr marL="226695">
              <a:lnSpc>
                <a:spcPct val="107000"/>
              </a:lnSpc>
              <a:spcBef>
                <a:spcPts val="1200"/>
              </a:spcBef>
              <a:spcAft>
                <a:spcPts val="600"/>
              </a:spcAft>
            </a:pPr>
            <a:r>
              <a:rPr lang="en-GB" sz="2400">
                <a:latin typeface="Calibri" panose="020F0502020204030204" pitchFamily="34" charset="0"/>
                <a:ea typeface="Times New Roman" panose="02020603050405020304" pitchFamily="18" charset="0"/>
                <a:cs typeface="Times New Roman" panose="02020603050405020304" pitchFamily="18" charset="0"/>
              </a:rPr>
              <a:t>Planing machines are controlled from the right-hand side of the machine in relation to the direction of feed.</a:t>
            </a:r>
          </a:p>
        </p:txBody>
      </p:sp>
      <p:sp>
        <p:nvSpPr>
          <p:cNvPr id="4" name="Dian numeron paikkamerkki 3">
            <a:extLst>
              <a:ext uri="{FF2B5EF4-FFF2-40B4-BE49-F238E27FC236}">
                <a16:creationId xmlns:a16="http://schemas.microsoft.com/office/drawing/2014/main" id="{DE42F247-6BAF-CE5D-7F86-980172432324}"/>
              </a:ext>
            </a:extLst>
          </p:cNvPr>
          <p:cNvSpPr>
            <a:spLocks noGrp="1"/>
          </p:cNvSpPr>
          <p:nvPr>
            <p:ph type="sldNum" sz="quarter" idx="4"/>
          </p:nvPr>
        </p:nvSpPr>
        <p:spPr/>
        <p:txBody>
          <a:bodyPr/>
          <a:lstStyle/>
          <a:p>
            <a:fld id="{B338A197-4EA2-4D23-935D-0DB0ED09FF0F}" type="slidenum">
              <a:rPr lang="fi-FI" smtClean="0"/>
              <a:pPr/>
              <a:t>26</a:t>
            </a:fld>
            <a:endParaRPr lang="fi-FI"/>
          </a:p>
        </p:txBody>
      </p:sp>
      <p:pic>
        <p:nvPicPr>
          <p:cNvPr id="5" name="Kuva 4" descr="D:\Sammonkatu valokuvat\P1010503.JPG">
            <a:extLst>
              <a:ext uri="{FF2B5EF4-FFF2-40B4-BE49-F238E27FC236}">
                <a16:creationId xmlns:a16="http://schemas.microsoft.com/office/drawing/2014/main" id="{F89B4965-4F64-7DD4-4F72-EC2C645D55A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2303" y="1690688"/>
            <a:ext cx="5451475" cy="4089400"/>
          </a:xfrm>
          <a:prstGeom prst="rect">
            <a:avLst/>
          </a:prstGeom>
          <a:noFill/>
          <a:ln>
            <a:noFill/>
          </a:ln>
        </p:spPr>
      </p:pic>
      <p:sp>
        <p:nvSpPr>
          <p:cNvPr id="6" name="Alatunnisteen paikkamerkki 5">
            <a:extLst>
              <a:ext uri="{FF2B5EF4-FFF2-40B4-BE49-F238E27FC236}">
                <a16:creationId xmlns:a16="http://schemas.microsoft.com/office/drawing/2014/main" id="{203A0D16-28D2-C814-7F1B-DC1D87683FDC}"/>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826484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FF890D-BAC1-2B21-BF55-D200DE36B722}"/>
              </a:ext>
            </a:extLst>
          </p:cNvPr>
          <p:cNvSpPr>
            <a:spLocks noGrp="1"/>
          </p:cNvSpPr>
          <p:nvPr>
            <p:ph type="title"/>
          </p:nvPr>
        </p:nvSpPr>
        <p:spPr/>
        <p:txBody>
          <a:bodyPr/>
          <a:lstStyle/>
          <a:p>
            <a:pPr marL="226695" indent="-226695">
              <a:lnSpc>
                <a:spcPct val="107000"/>
              </a:lnSpc>
              <a:spcBef>
                <a:spcPts val="1200"/>
              </a:spcBef>
              <a:spcAft>
                <a:spcPts val="300"/>
              </a:spcAft>
            </a:pPr>
            <a:r>
              <a:rPr lang="en-GB" sz="4400">
                <a:latin typeface="Calibri" panose="020F0502020204030204" pitchFamily="34" charset="0"/>
                <a:ea typeface="Times New Roman" panose="02020603050405020304" pitchFamily="18" charset="0"/>
                <a:cs typeface="Times New Roman" panose="02020603050405020304" pitchFamily="18" charset="0"/>
              </a:rPr>
              <a:t>Power of the planing machine</a:t>
            </a:r>
          </a:p>
        </p:txBody>
      </p:sp>
      <p:sp>
        <p:nvSpPr>
          <p:cNvPr id="3" name="Sisällön paikkamerkki 2">
            <a:extLst>
              <a:ext uri="{FF2B5EF4-FFF2-40B4-BE49-F238E27FC236}">
                <a16:creationId xmlns:a16="http://schemas.microsoft.com/office/drawing/2014/main" id="{83FB10EA-BF9F-5713-FF66-9DB1A1ACC40D}"/>
              </a:ext>
            </a:extLst>
          </p:cNvPr>
          <p:cNvSpPr>
            <a:spLocks noGrp="1"/>
          </p:cNvSpPr>
          <p:nvPr>
            <p:ph idx="1"/>
          </p:nvPr>
        </p:nvSpPr>
        <p:spPr>
          <a:xfrm>
            <a:off x="838200" y="1825625"/>
            <a:ext cx="5378245" cy="4351338"/>
          </a:xfrm>
        </p:spPr>
        <p:txBody>
          <a:bodyPr>
            <a:normAutofit fontScale="85000" lnSpcReduction="10000"/>
          </a:bodyPr>
          <a:lstStyle/>
          <a:p>
            <a:pPr marL="226695">
              <a:lnSpc>
                <a:spcPct val="107000"/>
              </a:lnSpc>
              <a:spcAft>
                <a:spcPts val="600"/>
              </a:spcAft>
            </a:pPr>
            <a:r>
              <a:rPr lang="en-GB" sz="2400" dirty="0">
                <a:latin typeface="Calibri" panose="020F0502020204030204" pitchFamily="34" charset="0"/>
                <a:ea typeface="Times New Roman" panose="02020603050405020304" pitchFamily="18" charset="0"/>
                <a:cs typeface="Times New Roman" panose="02020603050405020304" pitchFamily="18" charset="0"/>
              </a:rPr>
              <a:t>The typical feed rates of large universal planes equipped with powerful feed motors vary between 70 and 150 m/min. </a:t>
            </a:r>
          </a:p>
          <a:p>
            <a:pPr marL="226695">
              <a:lnSpc>
                <a:spcPct val="107000"/>
              </a:lnSpc>
              <a:spcAft>
                <a:spcPts val="600"/>
              </a:spcAft>
            </a:pPr>
            <a:r>
              <a:rPr lang="en-GB" sz="2400" dirty="0">
                <a:latin typeface="Calibri" panose="020F0502020204030204" pitchFamily="34" charset="0"/>
                <a:ea typeface="Times New Roman" panose="02020603050405020304" pitchFamily="18" charset="0"/>
                <a:cs typeface="Times New Roman" panose="02020603050405020304" pitchFamily="18" charset="0"/>
              </a:rPr>
              <a:t>The typical feed rates of medium-sized universal planes and panel planes vary between 40 and 100 m/min, and those of moulding panels vary between 30 to 60 m/min. </a:t>
            </a:r>
          </a:p>
          <a:p>
            <a:pPr marL="226695">
              <a:lnSpc>
                <a:spcPct val="107000"/>
              </a:lnSpc>
              <a:spcAft>
                <a:spcPts val="600"/>
              </a:spcAft>
            </a:pPr>
            <a:r>
              <a:rPr lang="en-GB" sz="2400" dirty="0">
                <a:latin typeface="Calibri" panose="020F0502020204030204" pitchFamily="34" charset="0"/>
                <a:ea typeface="Times New Roman" panose="02020603050405020304" pitchFamily="18" charset="0"/>
                <a:cs typeface="Times New Roman" panose="02020603050405020304" pitchFamily="18" charset="0"/>
              </a:rPr>
              <a:t>The feed rate of high-power planes is up to </a:t>
            </a:r>
            <a:br>
              <a:rPr lang="en-GB" sz="2400" dirty="0">
                <a:latin typeface="Calibri" panose="020F0502020204030204" pitchFamily="34" charset="0"/>
                <a:ea typeface="Times New Roman" panose="02020603050405020304" pitchFamily="18" charset="0"/>
                <a:cs typeface="Times New Roman" panose="02020603050405020304" pitchFamily="18" charset="0"/>
              </a:rPr>
            </a:br>
            <a:r>
              <a:rPr lang="en-GB" sz="2400" dirty="0">
                <a:latin typeface="Calibri" panose="020F0502020204030204" pitchFamily="34" charset="0"/>
                <a:ea typeface="Times New Roman" panose="02020603050405020304" pitchFamily="18" charset="0"/>
                <a:cs typeface="Times New Roman" panose="02020603050405020304" pitchFamily="18" charset="0"/>
              </a:rPr>
              <a:t>300 m/min.</a:t>
            </a:r>
          </a:p>
          <a:p>
            <a:pPr marL="226695">
              <a:lnSpc>
                <a:spcPct val="107000"/>
              </a:lnSpc>
              <a:spcAft>
                <a:spcPts val="6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High feed rates may reduce </a:t>
            </a:r>
            <a:r>
              <a:rPr lang="en-GB" sz="2400" dirty="0" err="1">
                <a:effectLst/>
                <a:latin typeface="Calibri" panose="020F0502020204030204" pitchFamily="34" charset="0"/>
                <a:ea typeface="Calibri" panose="020F0502020204030204" pitchFamily="34" charset="0"/>
                <a:cs typeface="Times New Roman" panose="02020603050405020304" pitchFamily="18" charset="0"/>
              </a:rPr>
              <a:t>planing</a:t>
            </a:r>
            <a:r>
              <a:rPr lang="en-GB" sz="2400" dirty="0">
                <a:effectLst/>
                <a:latin typeface="Calibri" panose="020F0502020204030204" pitchFamily="34" charset="0"/>
                <a:ea typeface="Calibri" panose="020F0502020204030204" pitchFamily="34" charset="0"/>
                <a:cs typeface="Times New Roman" panose="02020603050405020304" pitchFamily="18" charset="0"/>
              </a:rPr>
              <a:t> quality. The feed rate must be selected according to the required quality.</a:t>
            </a:r>
          </a:p>
        </p:txBody>
      </p:sp>
      <p:sp>
        <p:nvSpPr>
          <p:cNvPr id="4" name="Dian numeron paikkamerkki 3">
            <a:extLst>
              <a:ext uri="{FF2B5EF4-FFF2-40B4-BE49-F238E27FC236}">
                <a16:creationId xmlns:a16="http://schemas.microsoft.com/office/drawing/2014/main" id="{DE42F247-6BAF-CE5D-7F86-980172432324}"/>
              </a:ext>
            </a:extLst>
          </p:cNvPr>
          <p:cNvSpPr>
            <a:spLocks noGrp="1"/>
          </p:cNvSpPr>
          <p:nvPr>
            <p:ph type="sldNum" sz="quarter" idx="4"/>
          </p:nvPr>
        </p:nvSpPr>
        <p:spPr/>
        <p:txBody>
          <a:bodyPr/>
          <a:lstStyle/>
          <a:p>
            <a:fld id="{B338A197-4EA2-4D23-935D-0DB0ED09FF0F}" type="slidenum">
              <a:rPr lang="fi-FI" smtClean="0"/>
              <a:pPr/>
              <a:t>27</a:t>
            </a:fld>
            <a:endParaRPr lang="fi-FI"/>
          </a:p>
        </p:txBody>
      </p:sp>
      <p:pic>
        <p:nvPicPr>
          <p:cNvPr id="5" name="Kuva 4" descr="D:\Sammonkatu valokuvat\P1010503.JPG">
            <a:extLst>
              <a:ext uri="{FF2B5EF4-FFF2-40B4-BE49-F238E27FC236}">
                <a16:creationId xmlns:a16="http://schemas.microsoft.com/office/drawing/2014/main" id="{F89B4965-4F64-7DD4-4F72-EC2C645D55A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2303" y="1690688"/>
            <a:ext cx="5451475" cy="4089400"/>
          </a:xfrm>
          <a:prstGeom prst="rect">
            <a:avLst/>
          </a:prstGeom>
          <a:noFill/>
          <a:ln>
            <a:noFill/>
          </a:ln>
        </p:spPr>
      </p:pic>
      <p:sp>
        <p:nvSpPr>
          <p:cNvPr id="6" name="Alatunnisteen paikkamerkki 5">
            <a:extLst>
              <a:ext uri="{FF2B5EF4-FFF2-40B4-BE49-F238E27FC236}">
                <a16:creationId xmlns:a16="http://schemas.microsoft.com/office/drawing/2014/main" id="{E51B7CC9-386D-EA19-008E-E0ADE218F46E}"/>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2311082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FF890D-BAC1-2B21-BF55-D200DE36B722}"/>
              </a:ext>
            </a:extLst>
          </p:cNvPr>
          <p:cNvSpPr>
            <a:spLocks noGrp="1"/>
          </p:cNvSpPr>
          <p:nvPr>
            <p:ph type="title"/>
          </p:nvPr>
        </p:nvSpPr>
        <p:spPr/>
        <p:txBody>
          <a:bodyPr/>
          <a:lstStyle/>
          <a:p>
            <a:pPr marL="226695" indent="-226695">
              <a:lnSpc>
                <a:spcPct val="107000"/>
              </a:lnSpc>
              <a:spcBef>
                <a:spcPts val="1200"/>
              </a:spcBef>
              <a:spcAft>
                <a:spcPts val="300"/>
              </a:spcAft>
            </a:pPr>
            <a:r>
              <a:rPr lang="en-GB" sz="4400">
                <a:latin typeface="Calibri" panose="020F0502020204030204" pitchFamily="34" charset="0"/>
                <a:ea typeface="Times New Roman" panose="02020603050405020304" pitchFamily="18" charset="0"/>
                <a:cs typeface="Times New Roman" panose="02020603050405020304" pitchFamily="18" charset="0"/>
              </a:rPr>
              <a:t>Planing machine parts</a:t>
            </a:r>
          </a:p>
        </p:txBody>
      </p:sp>
      <p:sp>
        <p:nvSpPr>
          <p:cNvPr id="3" name="Sisällön paikkamerkki 2">
            <a:extLst>
              <a:ext uri="{FF2B5EF4-FFF2-40B4-BE49-F238E27FC236}">
                <a16:creationId xmlns:a16="http://schemas.microsoft.com/office/drawing/2014/main" id="{83FB10EA-BF9F-5713-FF66-9DB1A1ACC40D}"/>
              </a:ext>
            </a:extLst>
          </p:cNvPr>
          <p:cNvSpPr>
            <a:spLocks noGrp="1"/>
          </p:cNvSpPr>
          <p:nvPr>
            <p:ph idx="1"/>
          </p:nvPr>
        </p:nvSpPr>
        <p:spPr>
          <a:xfrm>
            <a:off x="838200" y="1825625"/>
            <a:ext cx="5378245" cy="4351338"/>
          </a:xfrm>
        </p:spPr>
        <p:txBody>
          <a:bodyPr>
            <a:normAutofit/>
          </a:bodyPr>
          <a:lstStyle/>
          <a:p>
            <a:pPr marL="226695">
              <a:lnSpc>
                <a:spcPct val="107000"/>
              </a:lnSpc>
              <a:spcAft>
                <a:spcPts val="600"/>
              </a:spcAft>
            </a:pPr>
            <a:r>
              <a:rPr lang="en-GB" sz="2400">
                <a:latin typeface="Calibri" panose="020F0502020204030204" pitchFamily="34" charset="0"/>
                <a:ea typeface="Times New Roman" panose="02020603050405020304" pitchFamily="18" charset="0"/>
                <a:cs typeface="Times New Roman" panose="02020603050405020304" pitchFamily="18" charset="0"/>
              </a:rPr>
              <a:t>Planing machines comprise e.g. cutters, mill cutters, and circular saws. </a:t>
            </a:r>
          </a:p>
          <a:p>
            <a:pPr marL="226695">
              <a:lnSpc>
                <a:spcPct val="107000"/>
              </a:lnSpc>
              <a:spcAft>
                <a:spcPts val="600"/>
              </a:spcAft>
            </a:pPr>
            <a:r>
              <a:rPr lang="en-GB" sz="2400">
                <a:latin typeface="Calibri" panose="020F0502020204030204" pitchFamily="34" charset="0"/>
                <a:ea typeface="Times New Roman" panose="02020603050405020304" pitchFamily="18" charset="0"/>
                <a:cs typeface="Times New Roman" panose="02020603050405020304" pitchFamily="18" charset="0"/>
              </a:rPr>
              <a:t>These are attached to a spindle shaft, which is furnished with bearings at least at one end and positioned either vertically or horizontally in the machine. </a:t>
            </a:r>
          </a:p>
          <a:p>
            <a:pPr marL="226695">
              <a:lnSpc>
                <a:spcPct val="107000"/>
              </a:lnSpc>
              <a:spcAft>
                <a:spcPts val="600"/>
              </a:spcAft>
            </a:pPr>
            <a:r>
              <a:rPr lang="en-GB" sz="2400">
                <a:latin typeface="Calibri" panose="020F0502020204030204" pitchFamily="34" charset="0"/>
                <a:ea typeface="Times New Roman" panose="02020603050405020304" pitchFamily="18" charset="0"/>
                <a:cs typeface="Times New Roman" panose="02020603050405020304" pitchFamily="18" charset="0"/>
              </a:rPr>
              <a:t>Blades are the wood-cutting part of the cutters. </a:t>
            </a:r>
          </a:p>
          <a:p>
            <a:pPr marL="226695">
              <a:lnSpc>
                <a:spcPct val="107000"/>
              </a:lnSpc>
              <a:spcAft>
                <a:spcPts val="600"/>
              </a:spcAft>
            </a:pPr>
            <a:r>
              <a:rPr lang="en-GB" sz="2400">
                <a:latin typeface="Calibri" panose="020F0502020204030204" pitchFamily="34" charset="0"/>
                <a:ea typeface="Times New Roman" panose="02020603050405020304" pitchFamily="18" charset="0"/>
                <a:cs typeface="Times New Roman" panose="02020603050405020304" pitchFamily="18" charset="0"/>
              </a:rPr>
              <a:t>The blades are attached to cutterheads. </a:t>
            </a:r>
          </a:p>
        </p:txBody>
      </p:sp>
      <p:sp>
        <p:nvSpPr>
          <p:cNvPr id="4" name="Dian numeron paikkamerkki 3">
            <a:extLst>
              <a:ext uri="{FF2B5EF4-FFF2-40B4-BE49-F238E27FC236}">
                <a16:creationId xmlns:a16="http://schemas.microsoft.com/office/drawing/2014/main" id="{DE42F247-6BAF-CE5D-7F86-980172432324}"/>
              </a:ext>
            </a:extLst>
          </p:cNvPr>
          <p:cNvSpPr>
            <a:spLocks noGrp="1"/>
          </p:cNvSpPr>
          <p:nvPr>
            <p:ph type="sldNum" sz="quarter" idx="4"/>
          </p:nvPr>
        </p:nvSpPr>
        <p:spPr/>
        <p:txBody>
          <a:bodyPr/>
          <a:lstStyle/>
          <a:p>
            <a:fld id="{B338A197-4EA2-4D23-935D-0DB0ED09FF0F}" type="slidenum">
              <a:rPr lang="fi-FI" smtClean="0"/>
              <a:pPr/>
              <a:t>28</a:t>
            </a:fld>
            <a:endParaRPr lang="fi-FI"/>
          </a:p>
        </p:txBody>
      </p:sp>
      <p:pic>
        <p:nvPicPr>
          <p:cNvPr id="6" name="Kuva 5" descr="D:\Sammonkatu valokuvat\P1010505.JPG">
            <a:extLst>
              <a:ext uri="{FF2B5EF4-FFF2-40B4-BE49-F238E27FC236}">
                <a16:creationId xmlns:a16="http://schemas.microsoft.com/office/drawing/2014/main" id="{9E97AACB-CD46-340A-E089-8CE4AA1664C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6923" y="1277908"/>
            <a:ext cx="5508643" cy="4621509"/>
          </a:xfrm>
          <a:prstGeom prst="rect">
            <a:avLst/>
          </a:prstGeom>
          <a:noFill/>
          <a:ln>
            <a:noFill/>
          </a:ln>
        </p:spPr>
      </p:pic>
      <p:sp>
        <p:nvSpPr>
          <p:cNvPr id="5" name="Alatunnisteen paikkamerkki 4">
            <a:extLst>
              <a:ext uri="{FF2B5EF4-FFF2-40B4-BE49-F238E27FC236}">
                <a16:creationId xmlns:a16="http://schemas.microsoft.com/office/drawing/2014/main" id="{0AD596F1-7E98-CA79-8E6D-D191DC045E80}"/>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3907374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FF890D-BAC1-2B21-BF55-D200DE36B722}"/>
              </a:ext>
            </a:extLst>
          </p:cNvPr>
          <p:cNvSpPr>
            <a:spLocks noGrp="1"/>
          </p:cNvSpPr>
          <p:nvPr>
            <p:ph type="title"/>
          </p:nvPr>
        </p:nvSpPr>
        <p:spPr/>
        <p:txBody>
          <a:bodyPr/>
          <a:lstStyle/>
          <a:p>
            <a:pPr marL="226695" indent="-226695">
              <a:lnSpc>
                <a:spcPct val="107000"/>
              </a:lnSpc>
              <a:spcBef>
                <a:spcPts val="1200"/>
              </a:spcBef>
              <a:spcAft>
                <a:spcPts val="300"/>
              </a:spcAft>
            </a:pPr>
            <a:r>
              <a:rPr lang="en-GB" sz="4400">
                <a:latin typeface="Calibri" panose="020F0502020204030204" pitchFamily="34" charset="0"/>
                <a:ea typeface="Times New Roman" panose="02020603050405020304" pitchFamily="18" charset="0"/>
                <a:cs typeface="Times New Roman" panose="02020603050405020304" pitchFamily="18" charset="0"/>
              </a:rPr>
              <a:t>Planing machine parts</a:t>
            </a:r>
          </a:p>
        </p:txBody>
      </p:sp>
      <p:sp>
        <p:nvSpPr>
          <p:cNvPr id="3" name="Sisällön paikkamerkki 2">
            <a:extLst>
              <a:ext uri="{FF2B5EF4-FFF2-40B4-BE49-F238E27FC236}">
                <a16:creationId xmlns:a16="http://schemas.microsoft.com/office/drawing/2014/main" id="{83FB10EA-BF9F-5713-FF66-9DB1A1ACC40D}"/>
              </a:ext>
            </a:extLst>
          </p:cNvPr>
          <p:cNvSpPr>
            <a:spLocks noGrp="1"/>
          </p:cNvSpPr>
          <p:nvPr>
            <p:ph idx="1"/>
          </p:nvPr>
        </p:nvSpPr>
        <p:spPr>
          <a:xfrm>
            <a:off x="838200" y="1825625"/>
            <a:ext cx="5378245" cy="4351338"/>
          </a:xfrm>
        </p:spPr>
        <p:txBody>
          <a:bodyPr>
            <a:normAutofit lnSpcReduction="10000"/>
          </a:bodyPr>
          <a:lstStyle/>
          <a:p>
            <a:pPr marL="226695">
              <a:lnSpc>
                <a:spcPct val="107000"/>
              </a:lnSpc>
              <a:spcAft>
                <a:spcPts val="600"/>
              </a:spcAft>
            </a:pPr>
            <a:r>
              <a:rPr lang="en-GB" sz="2400">
                <a:latin typeface="Calibri" panose="020F0502020204030204" pitchFamily="34" charset="0"/>
                <a:ea typeface="Times New Roman" panose="02020603050405020304" pitchFamily="18" charset="0"/>
                <a:cs typeface="Times New Roman" panose="02020603050405020304" pitchFamily="18" charset="0"/>
              </a:rPr>
              <a:t>In a milling cutter, the blades are fixed to the cutterhead. </a:t>
            </a:r>
          </a:p>
          <a:p>
            <a:pPr marL="226695">
              <a:lnSpc>
                <a:spcPct val="107000"/>
              </a:lnSpc>
              <a:spcAft>
                <a:spcPts val="600"/>
              </a:spcAft>
            </a:pPr>
            <a:r>
              <a:rPr lang="en-GB" sz="2400">
                <a:latin typeface="Calibri" panose="020F0502020204030204" pitchFamily="34" charset="0"/>
                <a:ea typeface="Times New Roman" panose="02020603050405020304" pitchFamily="18" charset="0"/>
                <a:cs typeface="Times New Roman" panose="02020603050405020304" pitchFamily="18" charset="0"/>
              </a:rPr>
              <a:t>Milling cutters are designed to keep their shape and profile even when sharpened. </a:t>
            </a:r>
          </a:p>
          <a:p>
            <a:pPr marL="226695">
              <a:lnSpc>
                <a:spcPct val="107000"/>
              </a:lnSpc>
              <a:spcAft>
                <a:spcPts val="600"/>
              </a:spcAft>
            </a:pPr>
            <a:r>
              <a:rPr lang="en-GB" sz="2400">
                <a:latin typeface="Calibri" panose="020F0502020204030204" pitchFamily="34" charset="0"/>
                <a:ea typeface="Times New Roman" panose="02020603050405020304" pitchFamily="18" charset="0"/>
                <a:cs typeface="Times New Roman" panose="02020603050405020304" pitchFamily="18" charset="0"/>
              </a:rPr>
              <a:t>Milling cutters can be smooth or profiled. </a:t>
            </a:r>
          </a:p>
          <a:p>
            <a:pPr marL="226695">
              <a:lnSpc>
                <a:spcPct val="107000"/>
              </a:lnSpc>
              <a:spcAft>
                <a:spcPts val="600"/>
              </a:spcAft>
            </a:pPr>
            <a:r>
              <a:rPr lang="en-GB" sz="2400">
                <a:latin typeface="Calibri" panose="020F0502020204030204" pitchFamily="34" charset="0"/>
                <a:ea typeface="Times New Roman" panose="02020603050405020304" pitchFamily="18" charset="0"/>
                <a:cs typeface="Times New Roman" panose="02020603050405020304" pitchFamily="18" charset="0"/>
              </a:rPr>
              <a:t>They are attached to a vertical or horizontal spindle shaft by using precise centring devices. </a:t>
            </a:r>
          </a:p>
        </p:txBody>
      </p:sp>
      <p:sp>
        <p:nvSpPr>
          <p:cNvPr id="4" name="Dian numeron paikkamerkki 3">
            <a:extLst>
              <a:ext uri="{FF2B5EF4-FFF2-40B4-BE49-F238E27FC236}">
                <a16:creationId xmlns:a16="http://schemas.microsoft.com/office/drawing/2014/main" id="{DE42F247-6BAF-CE5D-7F86-980172432324}"/>
              </a:ext>
            </a:extLst>
          </p:cNvPr>
          <p:cNvSpPr>
            <a:spLocks noGrp="1"/>
          </p:cNvSpPr>
          <p:nvPr>
            <p:ph type="sldNum" sz="quarter" idx="4"/>
          </p:nvPr>
        </p:nvSpPr>
        <p:spPr/>
        <p:txBody>
          <a:bodyPr/>
          <a:lstStyle/>
          <a:p>
            <a:fld id="{B338A197-4EA2-4D23-935D-0DB0ED09FF0F}" type="slidenum">
              <a:rPr lang="fi-FI" smtClean="0"/>
              <a:pPr/>
              <a:t>29</a:t>
            </a:fld>
            <a:endParaRPr lang="fi-FI"/>
          </a:p>
        </p:txBody>
      </p:sp>
      <p:pic>
        <p:nvPicPr>
          <p:cNvPr id="6" name="Kuva 5" descr="D:\Sammonkatu valokuvat\P1010505.JPG">
            <a:extLst>
              <a:ext uri="{FF2B5EF4-FFF2-40B4-BE49-F238E27FC236}">
                <a16:creationId xmlns:a16="http://schemas.microsoft.com/office/drawing/2014/main" id="{9E97AACB-CD46-340A-E089-8CE4AA1664C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6923" y="1277908"/>
            <a:ext cx="5508643" cy="4621509"/>
          </a:xfrm>
          <a:prstGeom prst="rect">
            <a:avLst/>
          </a:prstGeom>
          <a:noFill/>
          <a:ln>
            <a:noFill/>
          </a:ln>
        </p:spPr>
      </p:pic>
      <p:sp>
        <p:nvSpPr>
          <p:cNvPr id="5" name="Alatunnisteen paikkamerkki 4">
            <a:extLst>
              <a:ext uri="{FF2B5EF4-FFF2-40B4-BE49-F238E27FC236}">
                <a16:creationId xmlns:a16="http://schemas.microsoft.com/office/drawing/2014/main" id="{92C6059A-65FE-0F18-0A87-D0D5B7FD6958}"/>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2003165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B41DA9CD-A2F2-4640-9FF6-1A3532D46C4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25289" y="327216"/>
            <a:ext cx="11541422" cy="5717029"/>
          </a:xfrm>
          <a:prstGeom prst="rect">
            <a:avLst/>
          </a:prstGeom>
        </p:spPr>
      </p:pic>
      <p:sp>
        <p:nvSpPr>
          <p:cNvPr id="4" name="Otsikko 3">
            <a:extLst>
              <a:ext uri="{FF2B5EF4-FFF2-40B4-BE49-F238E27FC236}">
                <a16:creationId xmlns:a16="http://schemas.microsoft.com/office/drawing/2014/main" id="{617FD5F5-306F-4B2C-8AE9-F969866B75EA}"/>
              </a:ext>
            </a:extLst>
          </p:cNvPr>
          <p:cNvSpPr>
            <a:spLocks noGrp="1"/>
          </p:cNvSpPr>
          <p:nvPr>
            <p:ph type="ctrTitle"/>
          </p:nvPr>
        </p:nvSpPr>
        <p:spPr/>
        <p:txBody>
          <a:bodyPr/>
          <a:lstStyle/>
          <a:p>
            <a:r>
              <a:rPr lang="en-GB"/>
              <a:t>Industrial prefabrication</a:t>
            </a:r>
          </a:p>
        </p:txBody>
      </p:sp>
    </p:spTree>
    <p:extLst>
      <p:ext uri="{BB962C8B-B14F-4D97-AF65-F5344CB8AC3E}">
        <p14:creationId xmlns:p14="http://schemas.microsoft.com/office/powerpoint/2010/main" val="2205352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FF890D-BAC1-2B21-BF55-D200DE36B722}"/>
              </a:ext>
            </a:extLst>
          </p:cNvPr>
          <p:cNvSpPr>
            <a:spLocks noGrp="1"/>
          </p:cNvSpPr>
          <p:nvPr>
            <p:ph type="title"/>
          </p:nvPr>
        </p:nvSpPr>
        <p:spPr/>
        <p:txBody>
          <a:bodyPr/>
          <a:lstStyle/>
          <a:p>
            <a:pPr marL="226695" indent="-226695">
              <a:lnSpc>
                <a:spcPct val="107000"/>
              </a:lnSpc>
              <a:spcBef>
                <a:spcPts val="1200"/>
              </a:spcBef>
              <a:spcAft>
                <a:spcPts val="300"/>
              </a:spcAft>
            </a:pPr>
            <a:r>
              <a:rPr lang="en-GB" sz="4400">
                <a:latin typeface="Calibri" panose="020F0502020204030204" pitchFamily="34" charset="0"/>
                <a:ea typeface="Times New Roman" panose="02020603050405020304" pitchFamily="18" charset="0"/>
                <a:cs typeface="Times New Roman" panose="02020603050405020304" pitchFamily="18" charset="0"/>
              </a:rPr>
              <a:t>Planing machine parts</a:t>
            </a:r>
          </a:p>
        </p:txBody>
      </p:sp>
      <p:sp>
        <p:nvSpPr>
          <p:cNvPr id="3" name="Sisällön paikkamerkki 2">
            <a:extLst>
              <a:ext uri="{FF2B5EF4-FFF2-40B4-BE49-F238E27FC236}">
                <a16:creationId xmlns:a16="http://schemas.microsoft.com/office/drawing/2014/main" id="{83FB10EA-BF9F-5713-FF66-9DB1A1ACC40D}"/>
              </a:ext>
            </a:extLst>
          </p:cNvPr>
          <p:cNvSpPr>
            <a:spLocks noGrp="1"/>
          </p:cNvSpPr>
          <p:nvPr>
            <p:ph idx="1"/>
          </p:nvPr>
        </p:nvSpPr>
        <p:spPr>
          <a:xfrm>
            <a:off x="838200" y="1825625"/>
            <a:ext cx="5920740" cy="4351338"/>
          </a:xfrm>
        </p:spPr>
        <p:txBody>
          <a:bodyPr>
            <a:normAutofit fontScale="92500" lnSpcReduction="20000"/>
          </a:bodyPr>
          <a:lstStyle/>
          <a:p>
            <a:pPr marL="226695">
              <a:lnSpc>
                <a:spcPct val="107000"/>
              </a:lnSpc>
              <a:spcAft>
                <a:spcPts val="600"/>
              </a:spcAft>
            </a:pPr>
            <a:r>
              <a:rPr lang="en-GB" sz="2000">
                <a:latin typeface="Calibri" panose="020F0502020204030204" pitchFamily="34" charset="0"/>
                <a:ea typeface="Times New Roman" panose="02020603050405020304" pitchFamily="18" charset="0"/>
                <a:cs typeface="Times New Roman" panose="02020603050405020304" pitchFamily="18" charset="0"/>
              </a:rPr>
              <a:t>Milling cutters have the following advantages when compared to cutterhead + detachable blade combinations:</a:t>
            </a:r>
          </a:p>
          <a:p>
            <a:pPr marL="800100" lvl="1" indent="-342900">
              <a:spcAft>
                <a:spcPts val="600"/>
              </a:spcAft>
              <a:buFont typeface="Arial" panose="020B0604020202020204" pitchFamily="34" charset="0"/>
              <a:buChar char="•"/>
            </a:pPr>
            <a:r>
              <a:rPr lang="en-GB" sz="2000">
                <a:ea typeface="Times New Roman" panose="02020603050405020304" pitchFamily="18" charset="0"/>
                <a:cs typeface="Calibri" panose="020F0502020204030204" pitchFamily="34" charset="0"/>
              </a:rPr>
              <a:t>higher feed rate, milling cutters typically have</a:t>
            </a:r>
            <a:br>
              <a:rPr lang="en-GB" sz="2000">
                <a:ea typeface="Times New Roman" panose="02020603050405020304" pitchFamily="18" charset="0"/>
                <a:cs typeface="Calibri" panose="020F0502020204030204" pitchFamily="34" charset="0"/>
              </a:rPr>
            </a:br>
            <a:r>
              <a:rPr lang="en-GB" sz="2000">
                <a:ea typeface="Times New Roman" panose="02020603050405020304" pitchFamily="18" charset="0"/>
                <a:cs typeface="Calibri" panose="020F0502020204030204" pitchFamily="34" charset="0"/>
              </a:rPr>
              <a:t>6 to 8 blades,</a:t>
            </a:r>
          </a:p>
          <a:p>
            <a:pPr marL="800100" lvl="1" indent="-342900">
              <a:spcAft>
                <a:spcPts val="600"/>
              </a:spcAft>
              <a:buFont typeface="Arial" panose="020B0604020202020204" pitchFamily="34" charset="0"/>
              <a:buChar char="•"/>
            </a:pPr>
            <a:r>
              <a:rPr lang="en-GB" sz="2000">
                <a:ea typeface="Times New Roman" panose="02020603050405020304" pitchFamily="18" charset="0"/>
                <a:cs typeface="Calibri" panose="020F0502020204030204" pitchFamily="34" charset="0"/>
              </a:rPr>
              <a:t>faster sharpening and always the right profile, and</a:t>
            </a:r>
          </a:p>
          <a:p>
            <a:pPr marL="800100" lvl="1" indent="-342900">
              <a:spcAft>
                <a:spcPts val="600"/>
              </a:spcAft>
              <a:buFont typeface="Arial" panose="020B0604020202020204" pitchFamily="34" charset="0"/>
              <a:buChar char="•"/>
            </a:pPr>
            <a:r>
              <a:rPr lang="en-GB" sz="2000">
                <a:ea typeface="Times New Roman" panose="02020603050405020304" pitchFamily="18" charset="0"/>
                <a:cs typeface="Calibri" panose="020F0502020204030204" pitchFamily="34" charset="0"/>
              </a:rPr>
              <a:t>faster installation, as the blades are already attached to the cutterhead.</a:t>
            </a:r>
          </a:p>
          <a:p>
            <a:pPr marL="226695">
              <a:lnSpc>
                <a:spcPct val="107000"/>
              </a:lnSpc>
              <a:spcBef>
                <a:spcPts val="1200"/>
              </a:spcBef>
              <a:spcAft>
                <a:spcPts val="600"/>
              </a:spcAft>
            </a:pPr>
            <a:r>
              <a:rPr lang="en-GB" sz="2000">
                <a:latin typeface="Calibri" panose="020F0502020204030204" pitchFamily="34" charset="0"/>
                <a:ea typeface="Times New Roman" panose="02020603050405020304" pitchFamily="18" charset="0"/>
                <a:cs typeface="Times New Roman" panose="02020603050405020304" pitchFamily="18" charset="0"/>
              </a:rPr>
              <a:t>Typically, cutters and detachable blades are only used when manufacturing special profiles in small quantities.</a:t>
            </a:r>
          </a:p>
          <a:p>
            <a:pPr marL="226695">
              <a:lnSpc>
                <a:spcPct val="107000"/>
              </a:lnSpc>
              <a:spcAft>
                <a:spcPts val="600"/>
              </a:spcAft>
            </a:pPr>
            <a:r>
              <a:rPr lang="en-GB" sz="2000">
                <a:latin typeface="Calibri" panose="020F0502020204030204" pitchFamily="34" charset="0"/>
                <a:ea typeface="Times New Roman" panose="02020603050405020304" pitchFamily="18" charset="0"/>
                <a:cs typeface="Times New Roman" panose="02020603050405020304" pitchFamily="18" charset="0"/>
              </a:rPr>
              <a:t>New systems where 4 or 6 thick blades are attached to a round cutterhead and the blades are sharpened at their faces represent an intermediate form between cutters and milling cutters.</a:t>
            </a:r>
          </a:p>
        </p:txBody>
      </p:sp>
      <p:sp>
        <p:nvSpPr>
          <p:cNvPr id="4" name="Dian numeron paikkamerkki 3">
            <a:extLst>
              <a:ext uri="{FF2B5EF4-FFF2-40B4-BE49-F238E27FC236}">
                <a16:creationId xmlns:a16="http://schemas.microsoft.com/office/drawing/2014/main" id="{DE42F247-6BAF-CE5D-7F86-980172432324}"/>
              </a:ext>
            </a:extLst>
          </p:cNvPr>
          <p:cNvSpPr>
            <a:spLocks noGrp="1"/>
          </p:cNvSpPr>
          <p:nvPr>
            <p:ph type="sldNum" sz="quarter" idx="4"/>
          </p:nvPr>
        </p:nvSpPr>
        <p:spPr/>
        <p:txBody>
          <a:bodyPr/>
          <a:lstStyle/>
          <a:p>
            <a:fld id="{B338A197-4EA2-4D23-935D-0DB0ED09FF0F}" type="slidenum">
              <a:rPr lang="fi-FI" smtClean="0"/>
              <a:pPr/>
              <a:t>30</a:t>
            </a:fld>
            <a:endParaRPr lang="fi-FI"/>
          </a:p>
        </p:txBody>
      </p:sp>
      <p:pic>
        <p:nvPicPr>
          <p:cNvPr id="7" name="Kuva 6" descr="D:\Sammonkatu valokuvat\P1010504.JPG">
            <a:extLst>
              <a:ext uri="{FF2B5EF4-FFF2-40B4-BE49-F238E27FC236}">
                <a16:creationId xmlns:a16="http://schemas.microsoft.com/office/drawing/2014/main" id="{3C2EC68B-4A21-57A1-D22D-EFD02673C41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7882" y="1690688"/>
            <a:ext cx="4661975" cy="3366636"/>
          </a:xfrm>
          <a:prstGeom prst="rect">
            <a:avLst/>
          </a:prstGeom>
          <a:noFill/>
          <a:ln>
            <a:noFill/>
          </a:ln>
        </p:spPr>
      </p:pic>
      <p:sp>
        <p:nvSpPr>
          <p:cNvPr id="5" name="Alatunnisteen paikkamerkki 4">
            <a:extLst>
              <a:ext uri="{FF2B5EF4-FFF2-40B4-BE49-F238E27FC236}">
                <a16:creationId xmlns:a16="http://schemas.microsoft.com/office/drawing/2014/main" id="{6E41FB74-B542-B009-09F7-AA13693C8461}"/>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2205569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B5339D-40A4-D97C-695D-58949933972F}"/>
              </a:ext>
            </a:extLst>
          </p:cNvPr>
          <p:cNvSpPr>
            <a:spLocks noGrp="1"/>
          </p:cNvSpPr>
          <p:nvPr>
            <p:ph type="title"/>
          </p:nvPr>
        </p:nvSpPr>
        <p:spPr/>
        <p:txBody>
          <a:bodyPr/>
          <a:lstStyle/>
          <a:p>
            <a:r>
              <a:rPr lang="en-GB"/>
              <a:t>Presses</a:t>
            </a:r>
          </a:p>
        </p:txBody>
      </p:sp>
      <p:sp>
        <p:nvSpPr>
          <p:cNvPr id="3" name="Sisällön paikkamerkki 2">
            <a:extLst>
              <a:ext uri="{FF2B5EF4-FFF2-40B4-BE49-F238E27FC236}">
                <a16:creationId xmlns:a16="http://schemas.microsoft.com/office/drawing/2014/main" id="{723CFB44-F717-5645-1697-3452FB7E83C7}"/>
              </a:ext>
            </a:extLst>
          </p:cNvPr>
          <p:cNvSpPr>
            <a:spLocks noGrp="1"/>
          </p:cNvSpPr>
          <p:nvPr>
            <p:ph idx="1"/>
          </p:nvPr>
        </p:nvSpPr>
        <p:spPr/>
        <p:txBody>
          <a:bodyPr>
            <a:normAutofit fontScale="92500" lnSpcReduction="20000"/>
          </a:bodyPr>
          <a:lstStyle/>
          <a:p>
            <a:pPr marL="226695">
              <a:lnSpc>
                <a:spcPct val="107000"/>
              </a:lnSpc>
              <a:spcAft>
                <a:spcPts val="600"/>
              </a:spcAft>
            </a:pPr>
            <a:r>
              <a:rPr lang="en-GB" sz="2800">
                <a:latin typeface="Calibri" panose="020F0502020204030204" pitchFamily="34" charset="0"/>
                <a:ea typeface="Times New Roman" panose="02020603050405020304" pitchFamily="18" charset="0"/>
                <a:cs typeface="Times New Roman" panose="02020603050405020304" pitchFamily="18" charset="0"/>
              </a:rPr>
              <a:t>It is very important for the planed timber to be secured in place when it is fed by the spindles. </a:t>
            </a:r>
          </a:p>
          <a:p>
            <a:pPr marL="226695">
              <a:lnSpc>
                <a:spcPct val="107000"/>
              </a:lnSpc>
              <a:spcAft>
                <a:spcPts val="600"/>
              </a:spcAft>
            </a:pPr>
            <a:r>
              <a:rPr lang="en-GB" sz="2800">
                <a:latin typeface="Calibri" panose="020F0502020204030204" pitchFamily="34" charset="0"/>
                <a:ea typeface="Times New Roman" panose="02020603050405020304" pitchFamily="18" charset="0"/>
                <a:cs typeface="Times New Roman" panose="02020603050405020304" pitchFamily="18" charset="0"/>
              </a:rPr>
              <a:t>Special pressure equipment is used for this purpose; the equipment differs in structure depending on the part of the planer it is located at. </a:t>
            </a:r>
          </a:p>
          <a:p>
            <a:pPr marL="226695">
              <a:lnSpc>
                <a:spcPct val="107000"/>
              </a:lnSpc>
              <a:spcAft>
                <a:spcPts val="600"/>
              </a:spcAft>
            </a:pPr>
            <a:r>
              <a:rPr lang="en-GB" sz="2800">
                <a:latin typeface="Calibri" panose="020F0502020204030204" pitchFamily="34" charset="0"/>
                <a:ea typeface="Times New Roman" panose="02020603050405020304" pitchFamily="18" charset="0"/>
                <a:cs typeface="Times New Roman" panose="02020603050405020304" pitchFamily="18" charset="0"/>
              </a:rPr>
              <a:t>The planer is typically fed with a special automated feeding table and an accelerator conveyor, or a simple feed belt. </a:t>
            </a:r>
          </a:p>
          <a:p>
            <a:pPr marL="226695">
              <a:lnSpc>
                <a:spcPct val="107000"/>
              </a:lnSpc>
              <a:spcAft>
                <a:spcPts val="600"/>
              </a:spcAft>
            </a:pPr>
            <a:r>
              <a:rPr lang="en-GB" sz="2800">
                <a:latin typeface="Calibri" panose="020F0502020204030204" pitchFamily="34" charset="0"/>
                <a:ea typeface="Times New Roman" panose="02020603050405020304" pitchFamily="18" charset="0"/>
                <a:cs typeface="Times New Roman" panose="02020603050405020304" pitchFamily="18" charset="0"/>
              </a:rPr>
              <a:t>Feeding tables are used particularly in planing machines that have a high feed rate. </a:t>
            </a:r>
          </a:p>
          <a:p>
            <a:pPr marL="226695">
              <a:lnSpc>
                <a:spcPct val="107000"/>
              </a:lnSpc>
              <a:spcAft>
                <a:spcPts val="600"/>
              </a:spcAft>
            </a:pPr>
            <a:r>
              <a:rPr lang="en-GB" sz="2800">
                <a:latin typeface="Calibri" panose="020F0502020204030204" pitchFamily="34" charset="0"/>
                <a:ea typeface="Times New Roman" panose="02020603050405020304" pitchFamily="18" charset="0"/>
                <a:cs typeface="Times New Roman" panose="02020603050405020304" pitchFamily="18" charset="0"/>
              </a:rPr>
              <a:t>The table serves as a buffer storage.</a:t>
            </a:r>
          </a:p>
          <a:p>
            <a:endParaRPr lang="fi-FI" dirty="0"/>
          </a:p>
        </p:txBody>
      </p:sp>
      <p:sp>
        <p:nvSpPr>
          <p:cNvPr id="4" name="Dian numeron paikkamerkki 3">
            <a:extLst>
              <a:ext uri="{FF2B5EF4-FFF2-40B4-BE49-F238E27FC236}">
                <a16:creationId xmlns:a16="http://schemas.microsoft.com/office/drawing/2014/main" id="{8D51DE8B-E110-4FBC-303B-DDFA2FC32E88}"/>
              </a:ext>
            </a:extLst>
          </p:cNvPr>
          <p:cNvSpPr>
            <a:spLocks noGrp="1"/>
          </p:cNvSpPr>
          <p:nvPr>
            <p:ph type="sldNum" sz="quarter" idx="4"/>
          </p:nvPr>
        </p:nvSpPr>
        <p:spPr/>
        <p:txBody>
          <a:bodyPr/>
          <a:lstStyle/>
          <a:p>
            <a:fld id="{B338A197-4EA2-4D23-935D-0DB0ED09FF0F}" type="slidenum">
              <a:rPr lang="fi-FI" smtClean="0"/>
              <a:pPr/>
              <a:t>31</a:t>
            </a:fld>
            <a:endParaRPr lang="fi-FI"/>
          </a:p>
        </p:txBody>
      </p:sp>
      <p:sp>
        <p:nvSpPr>
          <p:cNvPr id="5" name="Alatunnisteen paikkamerkki 4">
            <a:extLst>
              <a:ext uri="{FF2B5EF4-FFF2-40B4-BE49-F238E27FC236}">
                <a16:creationId xmlns:a16="http://schemas.microsoft.com/office/drawing/2014/main" id="{7757E8F0-5607-F586-BA3F-033A75B430E9}"/>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15662204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BA3B2A-C6F6-4A8E-9AA5-B8A41DA7D1B9}"/>
              </a:ext>
            </a:extLst>
          </p:cNvPr>
          <p:cNvSpPr>
            <a:spLocks noGrp="1"/>
          </p:cNvSpPr>
          <p:nvPr>
            <p:ph type="title"/>
          </p:nvPr>
        </p:nvSpPr>
        <p:spPr/>
        <p:txBody>
          <a:bodyPr/>
          <a:lstStyle/>
          <a:p>
            <a:r>
              <a:rPr lang="en-GB"/>
              <a:t>Woodworking machine maintenance</a:t>
            </a:r>
          </a:p>
        </p:txBody>
      </p:sp>
    </p:spTree>
    <p:extLst>
      <p:ext uri="{BB962C8B-B14F-4D97-AF65-F5344CB8AC3E}">
        <p14:creationId xmlns:p14="http://schemas.microsoft.com/office/powerpoint/2010/main" val="17583600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6D739224-9A3A-8439-8CB3-9CC229A3EE76}"/>
              </a:ext>
            </a:extLst>
          </p:cNvPr>
          <p:cNvSpPr>
            <a:spLocks noGrp="1"/>
          </p:cNvSpPr>
          <p:nvPr>
            <p:ph type="title"/>
          </p:nvPr>
        </p:nvSpPr>
        <p:spPr/>
        <p:txBody>
          <a:bodyPr/>
          <a:lstStyle/>
          <a:p>
            <a:r>
              <a:rPr lang="en-GB"/>
              <a:t>Most common woodworking machines</a:t>
            </a:r>
          </a:p>
        </p:txBody>
      </p:sp>
      <p:sp>
        <p:nvSpPr>
          <p:cNvPr id="6" name="Sisällön paikkamerkki 5">
            <a:extLst>
              <a:ext uri="{FF2B5EF4-FFF2-40B4-BE49-F238E27FC236}">
                <a16:creationId xmlns:a16="http://schemas.microsoft.com/office/drawing/2014/main" id="{9B07D3CC-6411-C939-BDA0-F21495DEBAB3}"/>
              </a:ext>
            </a:extLst>
          </p:cNvPr>
          <p:cNvSpPr>
            <a:spLocks noGrp="1"/>
          </p:cNvSpPr>
          <p:nvPr>
            <p:ph sz="half" idx="1"/>
          </p:nvPr>
        </p:nvSpPr>
        <p:spPr/>
        <p:txBody>
          <a:bodyPr>
            <a:normAutofit/>
          </a:bodyPr>
          <a:lstStyle/>
          <a:p>
            <a:pPr marL="226695">
              <a:lnSpc>
                <a:spcPct val="107000"/>
              </a:lnSpc>
              <a:spcAft>
                <a:spcPts val="600"/>
              </a:spcAft>
            </a:pPr>
            <a:r>
              <a:rPr lang="en-GB" sz="2400">
                <a:latin typeface="Calibri" panose="020F0502020204030204" pitchFamily="34" charset="0"/>
                <a:ea typeface="Times New Roman" panose="02020603050405020304" pitchFamily="18" charset="0"/>
                <a:cs typeface="Times New Roman" panose="02020603050405020304" pitchFamily="18" charset="0"/>
              </a:rPr>
              <a:t>Basic woodworking machines refer to machines that are typically used for processing timber and timber slabs. </a:t>
            </a:r>
          </a:p>
          <a:p>
            <a:pPr marL="226695">
              <a:lnSpc>
                <a:spcPct val="107000"/>
              </a:lnSpc>
              <a:spcAft>
                <a:spcPts val="600"/>
              </a:spcAft>
            </a:pPr>
            <a:r>
              <a:rPr lang="en-GB" sz="2400">
                <a:latin typeface="Calibri" panose="020F0502020204030204" pitchFamily="34" charset="0"/>
                <a:ea typeface="Times New Roman" panose="02020603050405020304" pitchFamily="18" charset="0"/>
                <a:cs typeface="Times New Roman" panose="02020603050405020304" pitchFamily="18" charset="0"/>
              </a:rPr>
              <a:t>Virtually all modern basic machines include automation and advanced technology, e.g. for response control, blade settings, or feeding equipment.</a:t>
            </a:r>
          </a:p>
          <a:p>
            <a:endParaRPr lang="fi-FI" dirty="0"/>
          </a:p>
        </p:txBody>
      </p:sp>
      <p:sp>
        <p:nvSpPr>
          <p:cNvPr id="7" name="Sisällön paikkamerkki 6">
            <a:extLst>
              <a:ext uri="{FF2B5EF4-FFF2-40B4-BE49-F238E27FC236}">
                <a16:creationId xmlns:a16="http://schemas.microsoft.com/office/drawing/2014/main" id="{C08FC449-4182-5026-4F46-92BA3425B98D}"/>
              </a:ext>
            </a:extLst>
          </p:cNvPr>
          <p:cNvSpPr>
            <a:spLocks noGrp="1"/>
          </p:cNvSpPr>
          <p:nvPr>
            <p:ph sz="half" idx="2"/>
          </p:nvPr>
        </p:nvSpPr>
        <p:spPr/>
        <p:txBody>
          <a:bodyPr>
            <a:normAutofit lnSpcReduction="10000"/>
          </a:bodyPr>
          <a:lstStyle/>
          <a:p>
            <a:pPr marL="226695">
              <a:lnSpc>
                <a:spcPct val="107000"/>
              </a:lnSpc>
              <a:spcAft>
                <a:spcPts val="600"/>
              </a:spcAft>
            </a:pPr>
            <a:r>
              <a:rPr lang="en-GB" sz="2400">
                <a:latin typeface="Calibri" panose="020F0502020204030204" pitchFamily="34" charset="0"/>
                <a:ea typeface="Times New Roman" panose="02020603050405020304" pitchFamily="18" charset="0"/>
                <a:cs typeface="Times New Roman" panose="02020603050405020304" pitchFamily="18" charset="0"/>
              </a:rPr>
              <a:t>Basic machines include: </a:t>
            </a:r>
          </a:p>
          <a:p>
            <a:pPr marL="569595" indent="-342900">
              <a:lnSpc>
                <a:spcPct val="107000"/>
              </a:lnSpc>
              <a:spcBef>
                <a:spcPts val="0"/>
              </a:spcBef>
              <a:buFont typeface="Arial" panose="020B0604020202020204" pitchFamily="34" charset="0"/>
              <a:buChar char="•"/>
            </a:pPr>
            <a:r>
              <a:rPr lang="en-GB" sz="2400">
                <a:latin typeface="Calibri" panose="020F0502020204030204" pitchFamily="34" charset="0"/>
                <a:ea typeface="Times New Roman" panose="02020603050405020304" pitchFamily="18" charset="0"/>
                <a:cs typeface="Times New Roman" panose="02020603050405020304" pitchFamily="18" charset="0"/>
              </a:rPr>
              <a:t>various circular saws, </a:t>
            </a:r>
          </a:p>
          <a:p>
            <a:pPr marL="569595" indent="-342900">
              <a:lnSpc>
                <a:spcPct val="107000"/>
              </a:lnSpc>
              <a:spcBef>
                <a:spcPts val="0"/>
              </a:spcBef>
              <a:buFont typeface="Arial" panose="020B0604020202020204" pitchFamily="34" charset="0"/>
              <a:buChar char="•"/>
            </a:pPr>
            <a:r>
              <a:rPr lang="en-GB" sz="2400">
                <a:latin typeface="Calibri" panose="020F0502020204030204" pitchFamily="34" charset="0"/>
                <a:ea typeface="Times New Roman" panose="02020603050405020304" pitchFamily="18" charset="0"/>
                <a:cs typeface="Times New Roman" panose="02020603050405020304" pitchFamily="18" charset="0"/>
              </a:rPr>
              <a:t>band saws, </a:t>
            </a:r>
          </a:p>
          <a:p>
            <a:pPr marL="569595" indent="-342900">
              <a:lnSpc>
                <a:spcPct val="107000"/>
              </a:lnSpc>
              <a:spcBef>
                <a:spcPts val="0"/>
              </a:spcBef>
              <a:buFont typeface="Arial" panose="020B0604020202020204" pitchFamily="34" charset="0"/>
              <a:buChar char="•"/>
            </a:pPr>
            <a:r>
              <a:rPr lang="en-GB" sz="2400">
                <a:latin typeface="Calibri" panose="020F0502020204030204" pitchFamily="34" charset="0"/>
                <a:ea typeface="Times New Roman" panose="02020603050405020304" pitchFamily="18" charset="0"/>
                <a:cs typeface="Times New Roman" panose="02020603050405020304" pitchFamily="18" charset="0"/>
              </a:rPr>
              <a:t>surface planing machine, </a:t>
            </a:r>
          </a:p>
          <a:p>
            <a:pPr marL="569595" indent="-342900">
              <a:lnSpc>
                <a:spcPct val="107000"/>
              </a:lnSpc>
              <a:spcBef>
                <a:spcPts val="0"/>
              </a:spcBef>
              <a:buFont typeface="Arial" panose="020B0604020202020204" pitchFamily="34" charset="0"/>
              <a:buChar char="•"/>
            </a:pPr>
            <a:r>
              <a:rPr lang="en-GB" sz="2400">
                <a:latin typeface="Calibri" panose="020F0502020204030204" pitchFamily="34" charset="0"/>
                <a:ea typeface="Times New Roman" panose="02020603050405020304" pitchFamily="18" charset="0"/>
                <a:cs typeface="Times New Roman" panose="02020603050405020304" pitchFamily="18" charset="0"/>
              </a:rPr>
              <a:t>planer and thicknesser, </a:t>
            </a:r>
          </a:p>
          <a:p>
            <a:pPr marL="569595" indent="-342900">
              <a:lnSpc>
                <a:spcPct val="107000"/>
              </a:lnSpc>
              <a:spcBef>
                <a:spcPts val="0"/>
              </a:spcBef>
              <a:buFont typeface="Arial" panose="020B0604020202020204" pitchFamily="34" charset="0"/>
              <a:buChar char="•"/>
            </a:pPr>
            <a:r>
              <a:rPr lang="en-GB" sz="2400">
                <a:latin typeface="Calibri" panose="020F0502020204030204" pitchFamily="34" charset="0"/>
                <a:ea typeface="Times New Roman" panose="02020603050405020304" pitchFamily="18" charset="0"/>
                <a:cs typeface="Times New Roman" panose="02020603050405020304" pitchFamily="18" charset="0"/>
              </a:rPr>
              <a:t>vertical spindle moulder, </a:t>
            </a:r>
          </a:p>
          <a:p>
            <a:pPr marL="569595" indent="-342900">
              <a:lnSpc>
                <a:spcPct val="107000"/>
              </a:lnSpc>
              <a:spcBef>
                <a:spcPts val="0"/>
              </a:spcBef>
              <a:buFont typeface="Arial" panose="020B0604020202020204" pitchFamily="34" charset="0"/>
              <a:buChar char="•"/>
            </a:pPr>
            <a:r>
              <a:rPr lang="en-GB" sz="2400">
                <a:latin typeface="Calibri" panose="020F0502020204030204" pitchFamily="34" charset="0"/>
                <a:ea typeface="Times New Roman" panose="02020603050405020304" pitchFamily="18" charset="0"/>
                <a:cs typeface="Times New Roman" panose="02020603050405020304" pitchFamily="18" charset="0"/>
              </a:rPr>
              <a:t>trim router, </a:t>
            </a:r>
          </a:p>
          <a:p>
            <a:pPr marL="569595" indent="-342900">
              <a:lnSpc>
                <a:spcPct val="107000"/>
              </a:lnSpc>
              <a:spcBef>
                <a:spcPts val="0"/>
              </a:spcBef>
              <a:buFont typeface="Arial" panose="020B0604020202020204" pitchFamily="34" charset="0"/>
              <a:buChar char="•"/>
            </a:pPr>
            <a:r>
              <a:rPr lang="en-GB" sz="2400">
                <a:latin typeface="Calibri" panose="020F0502020204030204" pitchFamily="34" charset="0"/>
                <a:ea typeface="Times New Roman" panose="02020603050405020304" pitchFamily="18" charset="0"/>
                <a:cs typeface="Times New Roman" panose="02020603050405020304" pitchFamily="18" charset="0"/>
              </a:rPr>
              <a:t>multi-spindle drilling machine, </a:t>
            </a:r>
          </a:p>
          <a:p>
            <a:pPr marL="569595" indent="-342900">
              <a:lnSpc>
                <a:spcPct val="107000"/>
              </a:lnSpc>
              <a:spcBef>
                <a:spcPts val="0"/>
              </a:spcBef>
              <a:buFont typeface="Arial" panose="020B0604020202020204" pitchFamily="34" charset="0"/>
              <a:buChar char="•"/>
            </a:pPr>
            <a:r>
              <a:rPr lang="en-GB" sz="2400">
                <a:latin typeface="Calibri" panose="020F0502020204030204" pitchFamily="34" charset="0"/>
                <a:ea typeface="Times New Roman" panose="02020603050405020304" pitchFamily="18" charset="0"/>
                <a:cs typeface="Times New Roman" panose="02020603050405020304" pitchFamily="18" charset="0"/>
              </a:rPr>
              <a:t>various abrasive belt grinders,</a:t>
            </a:r>
          </a:p>
          <a:p>
            <a:pPr marL="569595" indent="-342900">
              <a:lnSpc>
                <a:spcPct val="107000"/>
              </a:lnSpc>
              <a:spcBef>
                <a:spcPts val="0"/>
              </a:spcBef>
              <a:buFont typeface="Arial" panose="020B0604020202020204" pitchFamily="34" charset="0"/>
              <a:buChar char="•"/>
            </a:pPr>
            <a:r>
              <a:rPr lang="en-GB" sz="2400">
                <a:latin typeface="Calibri" panose="020F0502020204030204" pitchFamily="34" charset="0"/>
                <a:ea typeface="Times New Roman" panose="02020603050405020304" pitchFamily="18" charset="0"/>
                <a:cs typeface="Times New Roman" panose="02020603050405020304" pitchFamily="18" charset="0"/>
              </a:rPr>
              <a:t>presses, and</a:t>
            </a:r>
          </a:p>
          <a:p>
            <a:pPr marL="569595" indent="-342900">
              <a:lnSpc>
                <a:spcPct val="107000"/>
              </a:lnSpc>
              <a:spcBef>
                <a:spcPts val="0"/>
              </a:spcBef>
              <a:buFont typeface="Arial" panose="020B0604020202020204" pitchFamily="34" charset="0"/>
              <a:buChar char="•"/>
            </a:pPr>
            <a:r>
              <a:rPr lang="en-GB" sz="2400">
                <a:latin typeface="Calibri" panose="020F0502020204030204" pitchFamily="34" charset="0"/>
                <a:ea typeface="Times New Roman" panose="02020603050405020304" pitchFamily="18" charset="0"/>
                <a:cs typeface="Times New Roman" panose="02020603050405020304" pitchFamily="18" charset="0"/>
              </a:rPr>
              <a:t>CNC machines.</a:t>
            </a:r>
          </a:p>
        </p:txBody>
      </p:sp>
      <p:sp>
        <p:nvSpPr>
          <p:cNvPr id="4" name="Dian numeron paikkamerkki 3">
            <a:extLst>
              <a:ext uri="{FF2B5EF4-FFF2-40B4-BE49-F238E27FC236}">
                <a16:creationId xmlns:a16="http://schemas.microsoft.com/office/drawing/2014/main" id="{8C2FD747-B088-AA88-B3D0-BE55E5E0763D}"/>
              </a:ext>
            </a:extLst>
          </p:cNvPr>
          <p:cNvSpPr>
            <a:spLocks noGrp="1"/>
          </p:cNvSpPr>
          <p:nvPr>
            <p:ph type="sldNum" sz="quarter" idx="4"/>
          </p:nvPr>
        </p:nvSpPr>
        <p:spPr/>
        <p:txBody>
          <a:bodyPr/>
          <a:lstStyle/>
          <a:p>
            <a:fld id="{B338A197-4EA2-4D23-935D-0DB0ED09FF0F}" type="slidenum">
              <a:rPr lang="fi-FI" smtClean="0"/>
              <a:pPr/>
              <a:t>33</a:t>
            </a:fld>
            <a:endParaRPr lang="fi-FI"/>
          </a:p>
        </p:txBody>
      </p:sp>
      <p:sp>
        <p:nvSpPr>
          <p:cNvPr id="2" name="Alatunnisteen paikkamerkki 1">
            <a:extLst>
              <a:ext uri="{FF2B5EF4-FFF2-40B4-BE49-F238E27FC236}">
                <a16:creationId xmlns:a16="http://schemas.microsoft.com/office/drawing/2014/main" id="{8AF3D49A-2E25-13B8-8645-214D292A4C0A}"/>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23372330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16CC7-FBEC-B869-7CA9-7AEF60354B3C}"/>
              </a:ext>
            </a:extLst>
          </p:cNvPr>
          <p:cNvSpPr>
            <a:spLocks noGrp="1"/>
          </p:cNvSpPr>
          <p:nvPr>
            <p:ph type="title"/>
          </p:nvPr>
        </p:nvSpPr>
        <p:spPr/>
        <p:txBody>
          <a:bodyPr/>
          <a:lstStyle/>
          <a:p>
            <a:r>
              <a:rPr lang="en-GB" sz="4400">
                <a:latin typeface="Calibri" panose="020F0502020204030204" pitchFamily="34" charset="0"/>
                <a:ea typeface="Times New Roman" panose="02020603050405020304" pitchFamily="18" charset="0"/>
                <a:cs typeface="Times New Roman" panose="02020603050405020304" pitchFamily="18" charset="0"/>
              </a:rPr>
              <a:t>Maintenance of woodworking machines</a:t>
            </a:r>
          </a:p>
        </p:txBody>
      </p:sp>
      <p:sp>
        <p:nvSpPr>
          <p:cNvPr id="3" name="Sisällön paikkamerkki 2">
            <a:extLst>
              <a:ext uri="{FF2B5EF4-FFF2-40B4-BE49-F238E27FC236}">
                <a16:creationId xmlns:a16="http://schemas.microsoft.com/office/drawing/2014/main" id="{04207D32-11FE-CE34-7994-698F57C6E2B4}"/>
              </a:ext>
            </a:extLst>
          </p:cNvPr>
          <p:cNvSpPr>
            <a:spLocks noGrp="1"/>
          </p:cNvSpPr>
          <p:nvPr>
            <p:ph idx="1"/>
          </p:nvPr>
        </p:nvSpPr>
        <p:spPr/>
        <p:txBody>
          <a:bodyPr>
            <a:normAutofit fontScale="85000" lnSpcReduction="20000"/>
          </a:bodyPr>
          <a:lstStyle/>
          <a:p>
            <a:pPr marL="226695">
              <a:lnSpc>
                <a:spcPct val="107000"/>
              </a:lnSpc>
              <a:spcAft>
                <a:spcPts val="600"/>
              </a:spcAft>
            </a:pPr>
            <a:r>
              <a:rPr lang="en-GB" sz="2800">
                <a:latin typeface="Calibri" panose="020F0502020204030204" pitchFamily="34" charset="0"/>
                <a:ea typeface="Times New Roman" panose="02020603050405020304" pitchFamily="18" charset="0"/>
                <a:cs typeface="Times New Roman" panose="02020603050405020304" pitchFamily="18" charset="0"/>
              </a:rPr>
              <a:t>The purpose of maintenance is to prevent breakage. The machine or device under maintenance is inspected and repaired in accordance with the pre-prepared programme. </a:t>
            </a:r>
          </a:p>
          <a:p>
            <a:pPr marL="226695">
              <a:lnSpc>
                <a:spcPct val="107000"/>
              </a:lnSpc>
              <a:spcAft>
                <a:spcPts val="600"/>
              </a:spcAft>
            </a:pPr>
            <a:r>
              <a:rPr lang="en-GB" sz="2800">
                <a:latin typeface="Calibri" panose="020F0502020204030204" pitchFamily="34" charset="0"/>
                <a:ea typeface="Times New Roman" panose="02020603050405020304" pitchFamily="18" charset="0"/>
                <a:cs typeface="Times New Roman" panose="02020603050405020304" pitchFamily="18" charset="0"/>
              </a:rPr>
              <a:t>The maintenance programme is based on prior experience with similar equipment. </a:t>
            </a:r>
          </a:p>
          <a:p>
            <a:pPr marL="226695">
              <a:lnSpc>
                <a:spcPct val="107000"/>
              </a:lnSpc>
              <a:spcAft>
                <a:spcPts val="600"/>
              </a:spcAft>
            </a:pPr>
            <a:r>
              <a:rPr lang="en-GB" sz="2800">
                <a:latin typeface="Calibri" panose="020F0502020204030204" pitchFamily="34" charset="0"/>
                <a:ea typeface="Times New Roman" panose="02020603050405020304" pitchFamily="18" charset="0"/>
                <a:cs typeface="Times New Roman" panose="02020603050405020304" pitchFamily="18" charset="0"/>
              </a:rPr>
              <a:t>In other words, maintenance work is carried out before the machine or equipment is expected to break. </a:t>
            </a:r>
          </a:p>
          <a:p>
            <a:pPr marL="226695">
              <a:lnSpc>
                <a:spcPct val="107000"/>
              </a:lnSpc>
              <a:spcAft>
                <a:spcPts val="600"/>
              </a:spcAft>
            </a:pPr>
            <a:r>
              <a:rPr lang="en-GB" sz="2800">
                <a:latin typeface="Calibri" panose="020F0502020204030204" pitchFamily="34" charset="0"/>
                <a:ea typeface="Times New Roman" panose="02020603050405020304" pitchFamily="18" charset="0"/>
                <a:cs typeface="Times New Roman" panose="02020603050405020304" pitchFamily="18" charset="0"/>
              </a:rPr>
              <a:t>The purpose of maintenance is to avoid situations where repair work is required. </a:t>
            </a:r>
          </a:p>
          <a:p>
            <a:pPr marL="226695">
              <a:lnSpc>
                <a:spcPct val="107000"/>
              </a:lnSpc>
              <a:spcAft>
                <a:spcPts val="600"/>
              </a:spcAft>
            </a:pPr>
            <a:r>
              <a:rPr lang="en-GB" sz="2800">
                <a:latin typeface="Calibri" panose="020F0502020204030204" pitchFamily="34" charset="0"/>
                <a:ea typeface="Times New Roman" panose="02020603050405020304" pitchFamily="18" charset="0"/>
                <a:cs typeface="Times New Roman" panose="02020603050405020304" pitchFamily="18" charset="0"/>
              </a:rPr>
              <a:t>Benefits of maintenance: increased machine reliability, improved safety, extended machine service life, improved quality of work.</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34</a:t>
            </a:fld>
            <a:endParaRPr lang="fi-FI"/>
          </a:p>
        </p:txBody>
      </p:sp>
      <p:sp>
        <p:nvSpPr>
          <p:cNvPr id="4" name="Alatunnisteen paikkamerkki 3">
            <a:extLst>
              <a:ext uri="{FF2B5EF4-FFF2-40B4-BE49-F238E27FC236}">
                <a16:creationId xmlns:a16="http://schemas.microsoft.com/office/drawing/2014/main" id="{A19A66D7-D715-A887-1708-2FFF1A99BB1C}"/>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21195214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DD817E-BEE5-27F7-6B6F-E04568683B7B}"/>
              </a:ext>
            </a:extLst>
          </p:cNvPr>
          <p:cNvSpPr>
            <a:spLocks noGrp="1"/>
          </p:cNvSpPr>
          <p:nvPr>
            <p:ph type="title"/>
          </p:nvPr>
        </p:nvSpPr>
        <p:spPr/>
        <p:txBody>
          <a:bodyPr/>
          <a:lstStyle/>
          <a:p>
            <a:r>
              <a:rPr lang="en-GB" sz="4400">
                <a:latin typeface="Calibri" panose="020F0502020204030204" pitchFamily="34" charset="0"/>
                <a:ea typeface="Times New Roman" panose="02020603050405020304" pitchFamily="18" charset="0"/>
                <a:cs typeface="Times New Roman" panose="02020603050405020304" pitchFamily="18" charset="0"/>
              </a:rPr>
              <a:t>Maintenance of woodworking machines</a:t>
            </a:r>
          </a:p>
        </p:txBody>
      </p:sp>
      <p:sp>
        <p:nvSpPr>
          <p:cNvPr id="3" name="Sisällön paikkamerkki 2">
            <a:extLst>
              <a:ext uri="{FF2B5EF4-FFF2-40B4-BE49-F238E27FC236}">
                <a16:creationId xmlns:a16="http://schemas.microsoft.com/office/drawing/2014/main" id="{874484C5-4E46-892D-E759-AFCDACA68803}"/>
              </a:ext>
            </a:extLst>
          </p:cNvPr>
          <p:cNvSpPr>
            <a:spLocks noGrp="1"/>
          </p:cNvSpPr>
          <p:nvPr>
            <p:ph idx="1"/>
          </p:nvPr>
        </p:nvSpPr>
        <p:spPr/>
        <p:txBody>
          <a:bodyPr>
            <a:normAutofit fontScale="85000" lnSpcReduction="20000"/>
          </a:bodyPr>
          <a:lstStyle/>
          <a:p>
            <a:pPr marL="226695">
              <a:lnSpc>
                <a:spcPct val="107000"/>
              </a:lnSpc>
              <a:spcAft>
                <a:spcPts val="600"/>
              </a:spcAft>
            </a:pPr>
            <a:r>
              <a:rPr lang="en-GB" sz="2800">
                <a:latin typeface="Calibri" panose="020F0502020204030204" pitchFamily="34" charset="0"/>
                <a:ea typeface="Times New Roman" panose="02020603050405020304" pitchFamily="18" charset="0"/>
                <a:cs typeface="Times New Roman" panose="02020603050405020304" pitchFamily="18" charset="0"/>
              </a:rPr>
              <a:t>Maintenance instructions are machine-specific, so no universal and comprehensive instructions can be given.</a:t>
            </a:r>
          </a:p>
          <a:p>
            <a:pPr marL="226695">
              <a:lnSpc>
                <a:spcPct val="107000"/>
              </a:lnSpc>
              <a:spcAft>
                <a:spcPts val="600"/>
              </a:spcAft>
            </a:pPr>
            <a:r>
              <a:rPr lang="en-GB" sz="2800">
                <a:latin typeface="Calibri" panose="020F0502020204030204" pitchFamily="34" charset="0"/>
                <a:ea typeface="Times New Roman" panose="02020603050405020304" pitchFamily="18" charset="0"/>
                <a:cs typeface="Times New Roman" panose="02020603050405020304" pitchFamily="18" charset="0"/>
              </a:rPr>
              <a:t>However, there are some measures that can be taken on virtually all machines. </a:t>
            </a:r>
          </a:p>
          <a:p>
            <a:pPr marL="226695">
              <a:lnSpc>
                <a:spcPct val="107000"/>
              </a:lnSpc>
              <a:spcAft>
                <a:spcPts val="600"/>
              </a:spcAft>
            </a:pPr>
            <a:r>
              <a:rPr lang="en-GB" sz="2800">
                <a:latin typeface="Calibri" panose="020F0502020204030204" pitchFamily="34" charset="0"/>
                <a:ea typeface="Times New Roman" panose="02020603050405020304" pitchFamily="18" charset="0"/>
                <a:cs typeface="Times New Roman" panose="02020603050405020304" pitchFamily="18" charset="0"/>
              </a:rPr>
              <a:t>All maintenance instructions mention cleaning. </a:t>
            </a:r>
          </a:p>
          <a:p>
            <a:pPr marL="226695">
              <a:lnSpc>
                <a:spcPct val="107000"/>
              </a:lnSpc>
              <a:spcAft>
                <a:spcPts val="600"/>
              </a:spcAft>
            </a:pPr>
            <a:r>
              <a:rPr lang="en-GB" sz="2800">
                <a:latin typeface="Calibri" panose="020F0502020204030204" pitchFamily="34" charset="0"/>
                <a:ea typeface="Times New Roman" panose="02020603050405020304" pitchFamily="18" charset="0"/>
                <a:cs typeface="Times New Roman" panose="02020603050405020304" pitchFamily="18" charset="0"/>
              </a:rPr>
              <a:t>Machining waste and dirt may e.g. send incorrect impulses to limit switches, hinder the free movement of adjusting screws, cause dimensional inaccuracies in precise machining, enter the hydraulic and pneumatic systems, form an insulation layer around electrical equipment and cause overheating. </a:t>
            </a:r>
          </a:p>
          <a:p>
            <a:pPr marL="226695">
              <a:lnSpc>
                <a:spcPct val="107000"/>
              </a:lnSpc>
              <a:spcAft>
                <a:spcPts val="600"/>
              </a:spcAft>
            </a:pPr>
            <a:r>
              <a:rPr lang="en-GB" sz="2800">
                <a:latin typeface="Calibri" panose="020F0502020204030204" pitchFamily="34" charset="0"/>
                <a:ea typeface="Times New Roman" panose="02020603050405020304" pitchFamily="18" charset="0"/>
                <a:cs typeface="Times New Roman" panose="02020603050405020304" pitchFamily="18" charset="0"/>
              </a:rPr>
              <a:t>Professionals always clean their machines and tools after working, whether hand-held or CNC controlled.  </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35</a:t>
            </a:fld>
            <a:endParaRPr lang="fi-FI"/>
          </a:p>
        </p:txBody>
      </p:sp>
      <p:sp>
        <p:nvSpPr>
          <p:cNvPr id="4" name="Alatunnisteen paikkamerkki 3">
            <a:extLst>
              <a:ext uri="{FF2B5EF4-FFF2-40B4-BE49-F238E27FC236}">
                <a16:creationId xmlns:a16="http://schemas.microsoft.com/office/drawing/2014/main" id="{5EE9F1D8-2B74-3C02-B8F9-FF3B974E91D4}"/>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24326090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B4A2D0F-28D6-5A06-9DE4-7DD08B36E1DF}"/>
              </a:ext>
            </a:extLst>
          </p:cNvPr>
          <p:cNvSpPr>
            <a:spLocks noGrp="1"/>
          </p:cNvSpPr>
          <p:nvPr>
            <p:ph type="title"/>
          </p:nvPr>
        </p:nvSpPr>
        <p:spPr/>
        <p:txBody>
          <a:bodyPr/>
          <a:lstStyle/>
          <a:p>
            <a:r>
              <a:rPr lang="en-GB" sz="4400">
                <a:latin typeface="Calibri" panose="020F0502020204030204" pitchFamily="34" charset="0"/>
                <a:ea typeface="Times New Roman" panose="02020603050405020304" pitchFamily="18" charset="0"/>
                <a:cs typeface="Times New Roman" panose="02020603050405020304" pitchFamily="18" charset="0"/>
              </a:rPr>
              <a:t>Maintenance of woodworking machines</a:t>
            </a:r>
          </a:p>
        </p:txBody>
      </p:sp>
      <p:sp>
        <p:nvSpPr>
          <p:cNvPr id="3" name="Sisällön paikkamerkki 2">
            <a:extLst>
              <a:ext uri="{FF2B5EF4-FFF2-40B4-BE49-F238E27FC236}">
                <a16:creationId xmlns:a16="http://schemas.microsoft.com/office/drawing/2014/main" id="{925545BB-233A-1DA3-2C22-E4CE727C5996}"/>
              </a:ext>
            </a:extLst>
          </p:cNvPr>
          <p:cNvSpPr>
            <a:spLocks noGrp="1"/>
          </p:cNvSpPr>
          <p:nvPr>
            <p:ph idx="1"/>
          </p:nvPr>
        </p:nvSpPr>
        <p:spPr/>
        <p:txBody>
          <a:bodyPr>
            <a:normAutofit fontScale="77500" lnSpcReduction="20000"/>
          </a:bodyPr>
          <a:lstStyle/>
          <a:p>
            <a:pPr marL="226695">
              <a:lnSpc>
                <a:spcPct val="107000"/>
              </a:lnSpc>
              <a:spcAft>
                <a:spcPts val="600"/>
              </a:spcAft>
            </a:pPr>
            <a:r>
              <a:rPr lang="en-GB" sz="2800" dirty="0">
                <a:latin typeface="Calibri" panose="020F0502020204030204" pitchFamily="34" charset="0"/>
                <a:ea typeface="Times New Roman" panose="02020603050405020304" pitchFamily="18" charset="0"/>
                <a:cs typeface="Times New Roman" panose="02020603050405020304" pitchFamily="18" charset="0"/>
              </a:rPr>
              <a:t>Almost all machinery needs lubrication. </a:t>
            </a:r>
          </a:p>
          <a:p>
            <a:pPr marL="226695">
              <a:lnSpc>
                <a:spcPct val="107000"/>
              </a:lnSpc>
              <a:spcAft>
                <a:spcPts val="600"/>
              </a:spcAft>
            </a:pPr>
            <a:r>
              <a:rPr lang="en-GB" sz="2800" dirty="0">
                <a:latin typeface="Calibri" panose="020F0502020204030204" pitchFamily="34" charset="0"/>
                <a:ea typeface="Times New Roman" panose="02020603050405020304" pitchFamily="18" charset="0"/>
                <a:cs typeface="Times New Roman" panose="02020603050405020304" pitchFamily="18" charset="0"/>
              </a:rPr>
              <a:t>It is important that lubrication is done according to the machine's lubrication instructions and with the right oil. </a:t>
            </a:r>
          </a:p>
          <a:p>
            <a:pPr marL="226695">
              <a:lnSpc>
                <a:spcPct val="107000"/>
              </a:lnSpc>
              <a:spcAft>
                <a:spcPts val="600"/>
              </a:spcAft>
            </a:pPr>
            <a:r>
              <a:rPr lang="en-GB" sz="2800" dirty="0">
                <a:latin typeface="Calibri" panose="020F0502020204030204" pitchFamily="34" charset="0"/>
                <a:ea typeface="Times New Roman" panose="02020603050405020304" pitchFamily="18" charset="0"/>
                <a:cs typeface="Times New Roman" panose="02020603050405020304" pitchFamily="18" charset="0"/>
              </a:rPr>
              <a:t>Maintenance monitoring refers to e.g. the recording of changes. </a:t>
            </a:r>
          </a:p>
          <a:p>
            <a:pPr marL="226695">
              <a:lnSpc>
                <a:spcPct val="107000"/>
              </a:lnSpc>
              <a:spcAft>
                <a:spcPts val="600"/>
              </a:spcAft>
            </a:pPr>
            <a:r>
              <a:rPr lang="en-GB" sz="2800" dirty="0">
                <a:latin typeface="Calibri" panose="020F0502020204030204" pitchFamily="34" charset="0"/>
                <a:ea typeface="Times New Roman" panose="02020603050405020304" pitchFamily="18" charset="0"/>
                <a:cs typeface="Times New Roman" panose="02020603050405020304" pitchFamily="18" charset="0"/>
              </a:rPr>
              <a:t>Changes are symptoms of something, and their causes must be investigated. </a:t>
            </a:r>
          </a:p>
          <a:p>
            <a:pPr marL="226695">
              <a:lnSpc>
                <a:spcPct val="107000"/>
              </a:lnSpc>
              <a:spcAft>
                <a:spcPts val="600"/>
              </a:spcAft>
            </a:pPr>
            <a:r>
              <a:rPr lang="en-GB" sz="2800" dirty="0">
                <a:latin typeface="Calibri" panose="020F0502020204030204" pitchFamily="34" charset="0"/>
                <a:ea typeface="Times New Roman" panose="02020603050405020304" pitchFamily="18" charset="0"/>
                <a:cs typeface="Times New Roman" panose="02020603050405020304" pitchFamily="18" charset="0"/>
              </a:rPr>
              <a:t>Today, companies are putting more and more responsibility on the machine operator.</a:t>
            </a:r>
          </a:p>
          <a:p>
            <a:pPr marL="226695">
              <a:lnSpc>
                <a:spcPct val="107000"/>
              </a:lnSpc>
              <a:spcAft>
                <a:spcPts val="600"/>
              </a:spcAft>
            </a:pPr>
            <a:r>
              <a:rPr lang="en-GB" sz="2800" dirty="0">
                <a:latin typeface="Calibri" panose="020F0502020204030204" pitchFamily="34" charset="0"/>
                <a:ea typeface="Times New Roman" panose="02020603050405020304" pitchFamily="18" charset="0"/>
                <a:cs typeface="Times New Roman" panose="02020603050405020304" pitchFamily="18" charset="0"/>
              </a:rPr>
              <a:t>The operator's eyes or ears can detect changes, slower rotation speeds, and new sounds, which is why operators play a crucial role in noticing if the machine is broken. </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36</a:t>
            </a:fld>
            <a:endParaRPr lang="fi-FI"/>
          </a:p>
        </p:txBody>
      </p:sp>
      <p:sp>
        <p:nvSpPr>
          <p:cNvPr id="4" name="Alatunnisteen paikkamerkki 3">
            <a:extLst>
              <a:ext uri="{FF2B5EF4-FFF2-40B4-BE49-F238E27FC236}">
                <a16:creationId xmlns:a16="http://schemas.microsoft.com/office/drawing/2014/main" id="{7C8BDF78-D9D1-0F22-208E-90D98F7B4BC6}"/>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31897200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760B1F-A7DB-F190-40BE-794C6044E22C}"/>
              </a:ext>
            </a:extLst>
          </p:cNvPr>
          <p:cNvSpPr>
            <a:spLocks noGrp="1"/>
          </p:cNvSpPr>
          <p:nvPr>
            <p:ph type="title"/>
          </p:nvPr>
        </p:nvSpPr>
        <p:spPr/>
        <p:txBody>
          <a:bodyPr/>
          <a:lstStyle/>
          <a:p>
            <a:r>
              <a:rPr lang="en-GB" sz="4400">
                <a:latin typeface="Calibri" panose="020F0502020204030204" pitchFamily="34" charset="0"/>
                <a:ea typeface="Times New Roman" panose="02020603050405020304" pitchFamily="18" charset="0"/>
                <a:cs typeface="Times New Roman" panose="02020603050405020304" pitchFamily="18" charset="0"/>
              </a:rPr>
              <a:t>Maintenance of woodworking machines</a:t>
            </a:r>
          </a:p>
        </p:txBody>
      </p:sp>
      <p:sp>
        <p:nvSpPr>
          <p:cNvPr id="3" name="Sisällön paikkamerkki 2">
            <a:extLst>
              <a:ext uri="{FF2B5EF4-FFF2-40B4-BE49-F238E27FC236}">
                <a16:creationId xmlns:a16="http://schemas.microsoft.com/office/drawing/2014/main" id="{08213740-7174-F740-5663-EB3CF00F1650}"/>
              </a:ext>
            </a:extLst>
          </p:cNvPr>
          <p:cNvSpPr>
            <a:spLocks noGrp="1"/>
          </p:cNvSpPr>
          <p:nvPr>
            <p:ph idx="1"/>
          </p:nvPr>
        </p:nvSpPr>
        <p:spPr/>
        <p:txBody>
          <a:bodyPr>
            <a:normAutofit fontScale="92500" lnSpcReduction="20000"/>
          </a:bodyPr>
          <a:lstStyle/>
          <a:p>
            <a:pPr marL="226695">
              <a:lnSpc>
                <a:spcPct val="107000"/>
              </a:lnSpc>
              <a:spcAft>
                <a:spcPts val="600"/>
              </a:spcAft>
            </a:pPr>
            <a:r>
              <a:rPr lang="en-GB" sz="2800">
                <a:latin typeface="Calibri" panose="020F0502020204030204" pitchFamily="34" charset="0"/>
                <a:ea typeface="Times New Roman" panose="02020603050405020304" pitchFamily="18" charset="0"/>
                <a:cs typeface="Times New Roman" panose="02020603050405020304" pitchFamily="18" charset="0"/>
              </a:rPr>
              <a:t>The user's senses of hearing, smell, sight, and touch are not always enough to notice abnormalities.</a:t>
            </a:r>
          </a:p>
          <a:p>
            <a:pPr marL="226695">
              <a:lnSpc>
                <a:spcPct val="107000"/>
              </a:lnSpc>
              <a:spcAft>
                <a:spcPts val="600"/>
              </a:spcAft>
            </a:pPr>
            <a:r>
              <a:rPr lang="en-GB" sz="2800">
                <a:latin typeface="Calibri" panose="020F0502020204030204" pitchFamily="34" charset="0"/>
                <a:ea typeface="Times New Roman" panose="02020603050405020304" pitchFamily="18" charset="0"/>
                <a:cs typeface="Times New Roman" panose="02020603050405020304" pitchFamily="18" charset="0"/>
              </a:rPr>
              <a:t>Tools such as meters can help; metered variables include temperature, clearances, and eccentricities.</a:t>
            </a:r>
          </a:p>
          <a:p>
            <a:pPr marL="226695">
              <a:lnSpc>
                <a:spcPct val="107000"/>
              </a:lnSpc>
              <a:spcAft>
                <a:spcPts val="600"/>
              </a:spcAft>
            </a:pPr>
            <a:r>
              <a:rPr lang="en-GB" sz="2800">
                <a:latin typeface="Calibri" panose="020F0502020204030204" pitchFamily="34" charset="0"/>
                <a:ea typeface="Times New Roman" panose="02020603050405020304" pitchFamily="18" charset="0"/>
                <a:cs typeface="Times New Roman" panose="02020603050405020304" pitchFamily="18" charset="0"/>
              </a:rPr>
              <a:t>One way to monitor the need for maintenance is to mark down operating hours in a spreadsheet and schedule the maintenance measures in advance. </a:t>
            </a:r>
          </a:p>
          <a:p>
            <a:pPr marL="226695">
              <a:lnSpc>
                <a:spcPct val="107000"/>
              </a:lnSpc>
              <a:spcAft>
                <a:spcPts val="600"/>
              </a:spcAft>
            </a:pPr>
            <a:r>
              <a:rPr lang="en-GB" sz="2800">
                <a:latin typeface="Calibri" panose="020F0502020204030204" pitchFamily="34" charset="0"/>
                <a:ea typeface="Times New Roman" panose="02020603050405020304" pitchFamily="18" charset="0"/>
                <a:cs typeface="Times New Roman" panose="02020603050405020304" pitchFamily="18" charset="0"/>
              </a:rPr>
              <a:t>It is a good idea to ask the machine supplier for a maintenance table, in which you can mark all the maintenance measures to be performed on the machine. </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37</a:t>
            </a:fld>
            <a:endParaRPr lang="fi-FI"/>
          </a:p>
        </p:txBody>
      </p:sp>
      <p:sp>
        <p:nvSpPr>
          <p:cNvPr id="4" name="Alatunnisteen paikkamerkki 3">
            <a:extLst>
              <a:ext uri="{FF2B5EF4-FFF2-40B4-BE49-F238E27FC236}">
                <a16:creationId xmlns:a16="http://schemas.microsoft.com/office/drawing/2014/main" id="{071AB2E4-F105-856D-65C1-710BBE1F90E6}"/>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39503973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AC81666-83B2-BBEE-04D0-C7D55B5BF3AF}"/>
              </a:ext>
            </a:extLst>
          </p:cNvPr>
          <p:cNvSpPr>
            <a:spLocks noGrp="1"/>
          </p:cNvSpPr>
          <p:nvPr>
            <p:ph type="title"/>
          </p:nvPr>
        </p:nvSpPr>
        <p:spPr/>
        <p:txBody>
          <a:bodyPr/>
          <a:lstStyle/>
          <a:p>
            <a:r>
              <a:rPr lang="en-GB" sz="4400">
                <a:latin typeface="Calibri" panose="020F0502020204030204" pitchFamily="34" charset="0"/>
                <a:ea typeface="Times New Roman" panose="02020603050405020304" pitchFamily="18" charset="0"/>
                <a:cs typeface="Times New Roman" panose="02020603050405020304" pitchFamily="18" charset="0"/>
              </a:rPr>
              <a:t>Maintenance of woodworking machines</a:t>
            </a:r>
          </a:p>
        </p:txBody>
      </p:sp>
      <p:sp>
        <p:nvSpPr>
          <p:cNvPr id="3" name="Sisällön paikkamerkki 2">
            <a:extLst>
              <a:ext uri="{FF2B5EF4-FFF2-40B4-BE49-F238E27FC236}">
                <a16:creationId xmlns:a16="http://schemas.microsoft.com/office/drawing/2014/main" id="{6E9D6F38-A1E2-1616-8007-E8B74D6AAFDA}"/>
              </a:ext>
            </a:extLst>
          </p:cNvPr>
          <p:cNvSpPr>
            <a:spLocks noGrp="1"/>
          </p:cNvSpPr>
          <p:nvPr>
            <p:ph idx="1"/>
          </p:nvPr>
        </p:nvSpPr>
        <p:spPr/>
        <p:txBody>
          <a:bodyPr>
            <a:normAutofit fontScale="92500" lnSpcReduction="10000"/>
          </a:bodyPr>
          <a:lstStyle/>
          <a:p>
            <a:pPr marL="226695">
              <a:lnSpc>
                <a:spcPct val="107000"/>
              </a:lnSpc>
              <a:spcAft>
                <a:spcPts val="600"/>
              </a:spcAft>
            </a:pPr>
            <a:r>
              <a:rPr lang="en-GB" sz="2800">
                <a:latin typeface="Calibri" panose="020F0502020204030204" pitchFamily="34" charset="0"/>
                <a:ea typeface="Times New Roman" panose="02020603050405020304" pitchFamily="18" charset="0"/>
                <a:cs typeface="Times New Roman" panose="02020603050405020304" pitchFamily="18" charset="0"/>
              </a:rPr>
              <a:t>When a machine breaks, the first thing to do is to make sure that there is no risk of accident. </a:t>
            </a:r>
          </a:p>
          <a:p>
            <a:pPr marL="226695">
              <a:lnSpc>
                <a:spcPct val="107000"/>
              </a:lnSpc>
              <a:spcAft>
                <a:spcPts val="600"/>
              </a:spcAft>
            </a:pPr>
            <a:r>
              <a:rPr lang="en-GB" sz="2800">
                <a:latin typeface="Calibri" panose="020F0502020204030204" pitchFamily="34" charset="0"/>
                <a:ea typeface="Times New Roman" panose="02020603050405020304" pitchFamily="18" charset="0"/>
                <a:cs typeface="Times New Roman" panose="02020603050405020304" pitchFamily="18" charset="0"/>
              </a:rPr>
              <a:t>Knowledge of the machine and powers of deduction are needed in examining the breakage. </a:t>
            </a:r>
          </a:p>
          <a:p>
            <a:pPr marL="226695">
              <a:lnSpc>
                <a:spcPct val="107000"/>
              </a:lnSpc>
              <a:spcAft>
                <a:spcPts val="600"/>
              </a:spcAft>
            </a:pPr>
            <a:r>
              <a:rPr lang="en-GB" sz="2800">
                <a:latin typeface="Calibri" panose="020F0502020204030204" pitchFamily="34" charset="0"/>
                <a:ea typeface="Times New Roman" panose="02020603050405020304" pitchFamily="18" charset="0"/>
                <a:cs typeface="Times New Roman" panose="02020603050405020304" pitchFamily="18" charset="0"/>
              </a:rPr>
              <a:t>When reporting a fault, the aim is to describe the fault as accurately and systematically as possible, so that all the causes of the failure can be determined. </a:t>
            </a:r>
          </a:p>
          <a:p>
            <a:pPr marL="226695">
              <a:lnSpc>
                <a:spcPct val="107000"/>
              </a:lnSpc>
              <a:spcAft>
                <a:spcPts val="600"/>
              </a:spcAft>
            </a:pPr>
            <a:r>
              <a:rPr lang="en-GB" sz="2800">
                <a:latin typeface="Calibri" panose="020F0502020204030204" pitchFamily="34" charset="0"/>
                <a:ea typeface="Times New Roman" panose="02020603050405020304" pitchFamily="18" charset="0"/>
                <a:cs typeface="Times New Roman" panose="02020603050405020304" pitchFamily="18" charset="0"/>
              </a:rPr>
              <a:t>Troubleshooting is facilitated by a troubleshooting diagram that accompanies the machine. </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38</a:t>
            </a:fld>
            <a:endParaRPr lang="fi-FI"/>
          </a:p>
        </p:txBody>
      </p:sp>
      <p:sp>
        <p:nvSpPr>
          <p:cNvPr id="4" name="Alatunnisteen paikkamerkki 3">
            <a:extLst>
              <a:ext uri="{FF2B5EF4-FFF2-40B4-BE49-F238E27FC236}">
                <a16:creationId xmlns:a16="http://schemas.microsoft.com/office/drawing/2014/main" id="{A99D961D-EB9A-5904-0541-7F14C9422F09}"/>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11588715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53074A-CA27-7DD5-1531-27720BBD429D}"/>
              </a:ext>
            </a:extLst>
          </p:cNvPr>
          <p:cNvSpPr>
            <a:spLocks noGrp="1"/>
          </p:cNvSpPr>
          <p:nvPr>
            <p:ph type="title"/>
          </p:nvPr>
        </p:nvSpPr>
        <p:spPr/>
        <p:txBody>
          <a:bodyPr/>
          <a:lstStyle/>
          <a:p>
            <a:r>
              <a:rPr lang="en-GB" sz="4400">
                <a:latin typeface="Calibri" panose="020F0502020204030204" pitchFamily="34" charset="0"/>
                <a:ea typeface="Times New Roman" panose="02020603050405020304" pitchFamily="18" charset="0"/>
                <a:cs typeface="Times New Roman" panose="02020603050405020304" pitchFamily="18" charset="0"/>
              </a:rPr>
              <a:t>Maintenance of woodworking machines</a:t>
            </a:r>
          </a:p>
        </p:txBody>
      </p:sp>
      <p:sp>
        <p:nvSpPr>
          <p:cNvPr id="3" name="Sisällön paikkamerkki 2">
            <a:extLst>
              <a:ext uri="{FF2B5EF4-FFF2-40B4-BE49-F238E27FC236}">
                <a16:creationId xmlns:a16="http://schemas.microsoft.com/office/drawing/2014/main" id="{A43D6D77-8A73-1FD3-0D36-C71554D7A995}"/>
              </a:ext>
            </a:extLst>
          </p:cNvPr>
          <p:cNvSpPr>
            <a:spLocks noGrp="1"/>
          </p:cNvSpPr>
          <p:nvPr>
            <p:ph idx="1"/>
          </p:nvPr>
        </p:nvSpPr>
        <p:spPr/>
        <p:txBody>
          <a:bodyPr>
            <a:normAutofit fontScale="92500" lnSpcReduction="10000"/>
          </a:bodyPr>
          <a:lstStyle/>
          <a:p>
            <a:pPr marL="226695">
              <a:lnSpc>
                <a:spcPct val="107000"/>
              </a:lnSpc>
              <a:spcAft>
                <a:spcPts val="600"/>
              </a:spcAft>
            </a:pPr>
            <a:r>
              <a:rPr lang="en-GB" sz="2800" dirty="0">
                <a:latin typeface="Calibri" panose="020F0502020204030204" pitchFamily="34" charset="0"/>
                <a:ea typeface="Times New Roman" panose="02020603050405020304" pitchFamily="18" charset="0"/>
                <a:cs typeface="Times New Roman" panose="02020603050405020304" pitchFamily="18" charset="0"/>
              </a:rPr>
              <a:t>Repair decisions are made on a case-by-case basis: the operator does whatever they can, but e.g. electrical and hydraulic work must be left to the professionals. </a:t>
            </a:r>
          </a:p>
          <a:p>
            <a:pPr marL="226695">
              <a:lnSpc>
                <a:spcPct val="107000"/>
              </a:lnSpc>
              <a:spcAft>
                <a:spcPts val="600"/>
              </a:spcAft>
            </a:pPr>
            <a:r>
              <a:rPr lang="en-GB" sz="2800" dirty="0">
                <a:latin typeface="Calibri" panose="020F0502020204030204" pitchFamily="34" charset="0"/>
                <a:ea typeface="Times New Roman" panose="02020603050405020304" pitchFamily="18" charset="0"/>
                <a:cs typeface="Times New Roman" panose="02020603050405020304" pitchFamily="18" charset="0"/>
              </a:rPr>
              <a:t>Work safety must be ensured during repair work. </a:t>
            </a:r>
          </a:p>
          <a:p>
            <a:pPr marL="226695">
              <a:lnSpc>
                <a:spcPct val="107000"/>
              </a:lnSpc>
              <a:spcAft>
                <a:spcPts val="600"/>
              </a:spcAft>
            </a:pPr>
            <a:r>
              <a:rPr lang="en-GB" sz="2800" dirty="0">
                <a:latin typeface="Calibri" panose="020F0502020204030204" pitchFamily="34" charset="0"/>
                <a:ea typeface="Times New Roman" panose="02020603050405020304" pitchFamily="18" charset="0"/>
                <a:cs typeface="Times New Roman" panose="02020603050405020304" pitchFamily="18" charset="0"/>
              </a:rPr>
              <a:t>The risk of accidents can arise if people are not aware about the repair work and attempt to start the machine, or if the repair worker causes the machine to start.</a:t>
            </a:r>
          </a:p>
          <a:p>
            <a:pPr marL="226695">
              <a:lnSpc>
                <a:spcPct val="107000"/>
              </a:lnSpc>
              <a:spcAft>
                <a:spcPts val="600"/>
              </a:spcAft>
            </a:pPr>
            <a:r>
              <a:rPr lang="en-GB" sz="2800" dirty="0">
                <a:latin typeface="Calibri" panose="020F0502020204030204" pitchFamily="34" charset="0"/>
                <a:ea typeface="Times New Roman" panose="02020603050405020304" pitchFamily="18" charset="0"/>
                <a:cs typeface="Times New Roman" panose="02020603050405020304" pitchFamily="18" charset="0"/>
              </a:rPr>
              <a:t>Accidental start-up may not occur, and repair work must be properly communicated to the staff. </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39</a:t>
            </a:fld>
            <a:endParaRPr lang="fi-FI"/>
          </a:p>
        </p:txBody>
      </p:sp>
      <p:sp>
        <p:nvSpPr>
          <p:cNvPr id="4" name="Alatunnisteen paikkamerkki 3">
            <a:extLst>
              <a:ext uri="{FF2B5EF4-FFF2-40B4-BE49-F238E27FC236}">
                <a16:creationId xmlns:a16="http://schemas.microsoft.com/office/drawing/2014/main" id="{A03DA82E-259D-4589-8AF7-A823E3EF96AF}"/>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2317297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kstin paikkamerkki 40">
            <a:extLst>
              <a:ext uri="{FF2B5EF4-FFF2-40B4-BE49-F238E27FC236}">
                <a16:creationId xmlns:a16="http://schemas.microsoft.com/office/drawing/2014/main" id="{2D52FE4B-1BAF-42AF-A92E-E9C3C2B044EF}"/>
              </a:ext>
            </a:extLst>
          </p:cNvPr>
          <p:cNvSpPr>
            <a:spLocks noGrp="1"/>
          </p:cNvSpPr>
          <p:nvPr>
            <p:ph type="body" idx="1"/>
          </p:nvPr>
        </p:nvSpPr>
        <p:spPr/>
        <p:txBody>
          <a:bodyPr>
            <a:normAutofit fontScale="77500" lnSpcReduction="20000"/>
          </a:bodyPr>
          <a:lstStyle/>
          <a:p>
            <a:r>
              <a:rPr lang="en-GB"/>
              <a:t>Authors</a:t>
            </a:r>
          </a:p>
        </p:txBody>
      </p:sp>
      <p:sp>
        <p:nvSpPr>
          <p:cNvPr id="42" name="Sisällön paikkamerkki 41">
            <a:extLst>
              <a:ext uri="{FF2B5EF4-FFF2-40B4-BE49-F238E27FC236}">
                <a16:creationId xmlns:a16="http://schemas.microsoft.com/office/drawing/2014/main" id="{0F03351A-45A8-4E38-8031-3419B30D115E}"/>
              </a:ext>
            </a:extLst>
          </p:cNvPr>
          <p:cNvSpPr>
            <a:spLocks noGrp="1"/>
          </p:cNvSpPr>
          <p:nvPr>
            <p:ph sz="half" idx="2"/>
          </p:nvPr>
        </p:nvSpPr>
        <p:spPr/>
        <p:txBody>
          <a:bodyPr>
            <a:normAutofit/>
          </a:bodyPr>
          <a:lstStyle/>
          <a:p>
            <a:pPr marL="0" indent="0">
              <a:buNone/>
            </a:pPr>
            <a:r>
              <a:rPr lang="en-GB" sz="2400"/>
              <a:t>Martti Mylly, Lappia Vocational College	</a:t>
            </a:r>
          </a:p>
        </p:txBody>
      </p:sp>
      <p:sp>
        <p:nvSpPr>
          <p:cNvPr id="43" name="Sisällön paikkamerkki 42">
            <a:extLst>
              <a:ext uri="{FF2B5EF4-FFF2-40B4-BE49-F238E27FC236}">
                <a16:creationId xmlns:a16="http://schemas.microsoft.com/office/drawing/2014/main" id="{DD88DD0C-A6ED-4711-904E-C56B6E4F5DD5}"/>
              </a:ext>
            </a:extLst>
          </p:cNvPr>
          <p:cNvSpPr>
            <a:spLocks noGrp="1"/>
          </p:cNvSpPr>
          <p:nvPr>
            <p:ph sz="quarter" idx="4"/>
          </p:nvPr>
        </p:nvSpPr>
        <p:spPr/>
        <p:txBody>
          <a:bodyPr>
            <a:normAutofit/>
          </a:bodyPr>
          <a:lstStyle/>
          <a:p>
            <a:pPr marL="0" indent="0">
              <a:buNone/>
            </a:pPr>
            <a:r>
              <a:rPr lang="en-GB" sz="2400"/>
              <a:t>Release date: 10/06/2022</a:t>
            </a:r>
          </a:p>
        </p:txBody>
      </p:sp>
      <p:sp>
        <p:nvSpPr>
          <p:cNvPr id="44" name="Tekstin paikkamerkki 43">
            <a:extLst>
              <a:ext uri="{FF2B5EF4-FFF2-40B4-BE49-F238E27FC236}">
                <a16:creationId xmlns:a16="http://schemas.microsoft.com/office/drawing/2014/main" id="{9E9806A0-4C88-46B7-9184-555A83A7FFC8}"/>
              </a:ext>
            </a:extLst>
          </p:cNvPr>
          <p:cNvSpPr>
            <a:spLocks noGrp="1"/>
          </p:cNvSpPr>
          <p:nvPr>
            <p:ph type="body" idx="10"/>
          </p:nvPr>
        </p:nvSpPr>
        <p:spPr/>
        <p:txBody>
          <a:bodyPr>
            <a:normAutofit fontScale="77500" lnSpcReduction="20000"/>
          </a:bodyPr>
          <a:lstStyle/>
          <a:p>
            <a:endParaRPr lang="fi-FI" dirty="0"/>
          </a:p>
        </p:txBody>
      </p:sp>
      <p:sp>
        <p:nvSpPr>
          <p:cNvPr id="46" name="Dian numeron paikkamerkki 45">
            <a:extLst>
              <a:ext uri="{FF2B5EF4-FFF2-40B4-BE49-F238E27FC236}">
                <a16:creationId xmlns:a16="http://schemas.microsoft.com/office/drawing/2014/main" id="{A7160097-2269-4CFB-8D42-6091A3FA492C}"/>
              </a:ext>
            </a:extLst>
          </p:cNvPr>
          <p:cNvSpPr>
            <a:spLocks noGrp="1"/>
          </p:cNvSpPr>
          <p:nvPr>
            <p:ph type="sldNum" sz="quarter" idx="11"/>
          </p:nvPr>
        </p:nvSpPr>
        <p:spPr/>
        <p:txBody>
          <a:bodyPr/>
          <a:lstStyle/>
          <a:p>
            <a:fld id="{B338A197-4EA2-4D23-935D-0DB0ED09FF0F}" type="slidenum">
              <a:rPr lang="fi-FI" smtClean="0"/>
              <a:pPr/>
              <a:t>4</a:t>
            </a:fld>
            <a:endParaRPr lang="fi-FI"/>
          </a:p>
        </p:txBody>
      </p:sp>
      <p:sp>
        <p:nvSpPr>
          <p:cNvPr id="2" name="Alatunnisteen paikkamerkki 1">
            <a:extLst>
              <a:ext uri="{FF2B5EF4-FFF2-40B4-BE49-F238E27FC236}">
                <a16:creationId xmlns:a16="http://schemas.microsoft.com/office/drawing/2014/main" id="{DAC1255D-91AD-715A-4ED1-35FE54FCF991}"/>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3870382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26"/>
          <p:cNvPicPr preferRelativeResize="0"/>
          <p:nvPr/>
        </p:nvPicPr>
        <p:blipFill rotWithShape="1">
          <a:blip r:embed="rId3">
            <a:alphaModFix/>
          </a:blip>
          <a:srcRect/>
          <a:stretch/>
        </p:blipFill>
        <p:spPr>
          <a:xfrm>
            <a:off x="325289" y="327216"/>
            <a:ext cx="11541422" cy="5717029"/>
          </a:xfrm>
          <a:prstGeom prst="rect">
            <a:avLst/>
          </a:prstGeom>
          <a:noFill/>
          <a:ln>
            <a:noFill/>
          </a:ln>
        </p:spPr>
      </p:pic>
      <p:sp>
        <p:nvSpPr>
          <p:cNvPr id="257" name="Google Shape;257;p26"/>
          <p:cNvSpPr txBox="1">
            <a:spLocks noGrp="1"/>
          </p:cNvSpPr>
          <p:nvPr>
            <p:ph type="ctrTitle"/>
          </p:nvPr>
        </p:nvSpPr>
        <p:spPr>
          <a:xfrm>
            <a:off x="1524000" y="1527477"/>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2F2F2"/>
              </a:buClr>
              <a:buSzPts val="6000"/>
              <a:buFont typeface="Calibri"/>
              <a:buNone/>
            </a:pPr>
            <a:r>
              <a:rPr lang="en-GB" dirty="0"/>
              <a:t>Processing sawn timber</a:t>
            </a:r>
          </a:p>
        </p:txBody>
      </p:sp>
      <p:sp>
        <p:nvSpPr>
          <p:cNvPr id="258" name="Google Shape;258;p26"/>
          <p:cNvSpPr txBox="1">
            <a:spLocks noGrp="1"/>
          </p:cNvSpPr>
          <p:nvPr>
            <p:ph type="subTitle" idx="1"/>
          </p:nvPr>
        </p:nvSpPr>
        <p:spPr>
          <a:xfrm>
            <a:off x="1524000" y="4007152"/>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2F2F2"/>
              </a:buClr>
              <a:buSzPts val="24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BA3B2A-C6F6-4A8E-9AA5-B8A41DA7D1B9}"/>
              </a:ext>
            </a:extLst>
          </p:cNvPr>
          <p:cNvSpPr>
            <a:spLocks noGrp="1"/>
          </p:cNvSpPr>
          <p:nvPr>
            <p:ph type="title"/>
          </p:nvPr>
        </p:nvSpPr>
        <p:spPr/>
        <p:txBody>
          <a:bodyPr/>
          <a:lstStyle/>
          <a:p>
            <a:r>
              <a:rPr lang="en-GB"/>
              <a:t>Storing sawn timber</a:t>
            </a:r>
          </a:p>
        </p:txBody>
      </p:sp>
    </p:spTree>
    <p:extLst>
      <p:ext uri="{BB962C8B-B14F-4D97-AF65-F5344CB8AC3E}">
        <p14:creationId xmlns:p14="http://schemas.microsoft.com/office/powerpoint/2010/main" val="1592525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Ryhmä 4">
            <a:extLst>
              <a:ext uri="{FF2B5EF4-FFF2-40B4-BE49-F238E27FC236}">
                <a16:creationId xmlns:a16="http://schemas.microsoft.com/office/drawing/2014/main" id="{7514A369-583F-7202-92B3-9001EFCFD735}"/>
              </a:ext>
            </a:extLst>
          </p:cNvPr>
          <p:cNvGrpSpPr/>
          <p:nvPr/>
        </p:nvGrpSpPr>
        <p:grpSpPr>
          <a:xfrm>
            <a:off x="7285487" y="1736891"/>
            <a:ext cx="4402930" cy="3585980"/>
            <a:chOff x="7103500" y="1364825"/>
            <a:chExt cx="4402930" cy="3585980"/>
          </a:xfrm>
        </p:grpSpPr>
        <p:pic>
          <p:nvPicPr>
            <p:cNvPr id="6" name="Kuva 5" descr="http://propuu.fi/puuproffa/wp-content/uploads/sites/4/2019/09/taapeli-1-2019.jpg">
              <a:extLst>
                <a:ext uri="{FF2B5EF4-FFF2-40B4-BE49-F238E27FC236}">
                  <a16:creationId xmlns:a16="http://schemas.microsoft.com/office/drawing/2014/main" id="{38D09F99-70A2-368F-5A27-E81DEB5771E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103500" y="1364825"/>
              <a:ext cx="4402930" cy="3118546"/>
            </a:xfrm>
            <a:prstGeom prst="rect">
              <a:avLst/>
            </a:prstGeom>
            <a:noFill/>
            <a:ln>
              <a:noFill/>
            </a:ln>
          </p:spPr>
        </p:pic>
        <p:sp>
          <p:nvSpPr>
            <p:cNvPr id="7" name="Suorakulmio 6">
              <a:extLst>
                <a:ext uri="{FF2B5EF4-FFF2-40B4-BE49-F238E27FC236}">
                  <a16:creationId xmlns:a16="http://schemas.microsoft.com/office/drawing/2014/main" id="{094E3CD7-A9D1-0F9D-CCEF-3C5C0183BE54}"/>
                </a:ext>
              </a:extLst>
            </p:cNvPr>
            <p:cNvSpPr/>
            <p:nvPr/>
          </p:nvSpPr>
          <p:spPr>
            <a:xfrm>
              <a:off x="7653231" y="4550695"/>
              <a:ext cx="3303468" cy="400110"/>
            </a:xfrm>
            <a:prstGeom prst="rect">
              <a:avLst/>
            </a:prstGeom>
          </p:spPr>
          <p:txBody>
            <a:bodyPr wrap="none">
              <a:spAutoFit/>
            </a:bodyPr>
            <a:lstStyle/>
            <a:p>
              <a:r>
                <a:rPr lang="en-GB" sz="2000" i="1">
                  <a:latin typeface="Calibri" panose="020F0502020204030204" pitchFamily="34" charset="0"/>
                  <a:ea typeface="Times New Roman" panose="02020603050405020304" pitchFamily="18" charset="0"/>
                  <a:cs typeface="Times New Roman" panose="02020603050405020304" pitchFamily="18" charset="0"/>
                </a:rPr>
                <a:t>Full stack, photo: Puupro</a:t>
              </a:r>
            </a:p>
          </p:txBody>
        </p:sp>
      </p:grpSp>
      <p:sp>
        <p:nvSpPr>
          <p:cNvPr id="2" name="Otsikko 1">
            <a:extLst>
              <a:ext uri="{FF2B5EF4-FFF2-40B4-BE49-F238E27FC236}">
                <a16:creationId xmlns:a16="http://schemas.microsoft.com/office/drawing/2014/main" id="{CAF4A1AF-35DE-4159-4564-106D0339D31E}"/>
              </a:ext>
            </a:extLst>
          </p:cNvPr>
          <p:cNvSpPr>
            <a:spLocks noGrp="1"/>
          </p:cNvSpPr>
          <p:nvPr>
            <p:ph type="title"/>
          </p:nvPr>
        </p:nvSpPr>
        <p:spPr/>
        <p:txBody>
          <a:bodyPr/>
          <a:lstStyle/>
          <a:p>
            <a:r>
              <a:rPr lang="en-GB" sz="4400">
                <a:latin typeface="Calibri" panose="020F0502020204030204" pitchFamily="34" charset="0"/>
                <a:ea typeface="Times New Roman" panose="02020603050405020304" pitchFamily="18" charset="0"/>
                <a:cs typeface="Times New Roman" panose="02020603050405020304" pitchFamily="18" charset="0"/>
              </a:rPr>
              <a:t>Storing unedged sawn timber</a:t>
            </a:r>
          </a:p>
        </p:txBody>
      </p:sp>
      <p:sp>
        <p:nvSpPr>
          <p:cNvPr id="3" name="Sisällön paikkamerkki 2">
            <a:extLst>
              <a:ext uri="{FF2B5EF4-FFF2-40B4-BE49-F238E27FC236}">
                <a16:creationId xmlns:a16="http://schemas.microsoft.com/office/drawing/2014/main" id="{E7F9C070-FE4F-9F2D-F415-C71372C98DF4}"/>
              </a:ext>
            </a:extLst>
          </p:cNvPr>
          <p:cNvSpPr>
            <a:spLocks noGrp="1"/>
          </p:cNvSpPr>
          <p:nvPr>
            <p:ph idx="1"/>
          </p:nvPr>
        </p:nvSpPr>
        <p:spPr>
          <a:xfrm>
            <a:off x="838200" y="1825625"/>
            <a:ext cx="6697717" cy="4351338"/>
          </a:xfrm>
        </p:spPr>
        <p:txBody>
          <a:bodyPr>
            <a:normAutofit fontScale="85000" lnSpcReduction="10000"/>
          </a:bodyPr>
          <a:lstStyle/>
          <a:p>
            <a:pPr marL="226695">
              <a:lnSpc>
                <a:spcPct val="107000"/>
              </a:lnSpc>
              <a:spcAft>
                <a:spcPts val="600"/>
              </a:spcAft>
            </a:pPr>
            <a:r>
              <a:rPr lang="en-GB" sz="2800">
                <a:latin typeface="Calibri" panose="020F0502020204030204" pitchFamily="34" charset="0"/>
                <a:ea typeface="Times New Roman" panose="02020603050405020304" pitchFamily="18" charset="0"/>
                <a:cs typeface="Times New Roman" panose="02020603050405020304" pitchFamily="18" charset="0"/>
              </a:rPr>
              <a:t>Sawn timber can be stored in the field, under a shelter, or indoors. </a:t>
            </a:r>
          </a:p>
          <a:p>
            <a:pPr marL="226695">
              <a:lnSpc>
                <a:spcPct val="107000"/>
              </a:lnSpc>
              <a:spcAft>
                <a:spcPts val="600"/>
              </a:spcAft>
            </a:pPr>
            <a:r>
              <a:rPr lang="en-GB" sz="2800">
                <a:latin typeface="Calibri" panose="020F0502020204030204" pitchFamily="34" charset="0"/>
                <a:ea typeface="Times New Roman" panose="02020603050405020304" pitchFamily="18" charset="0"/>
                <a:cs typeface="Times New Roman" panose="02020603050405020304" pitchFamily="18" charset="0"/>
              </a:rPr>
              <a:t>The timber must be shielded from direct sunlight, and the stack must be properly ventilated.</a:t>
            </a:r>
          </a:p>
          <a:p>
            <a:pPr marL="226695">
              <a:lnSpc>
                <a:spcPct val="107000"/>
              </a:lnSpc>
              <a:spcAft>
                <a:spcPts val="600"/>
              </a:spcAft>
            </a:pPr>
            <a:r>
              <a:rPr lang="en-GB" sz="2800">
                <a:latin typeface="Calibri" panose="020F0502020204030204" pitchFamily="34" charset="0"/>
                <a:ea typeface="Times New Roman" panose="02020603050405020304" pitchFamily="18" charset="0"/>
                <a:cs typeface="Times New Roman" panose="02020603050405020304" pitchFamily="18" charset="0"/>
              </a:rPr>
              <a:t>The platform is made on solid soil, it must be level, and have supporting points at sufficiently small intervals (every 60–80 cm). </a:t>
            </a:r>
          </a:p>
          <a:p>
            <a:pPr marL="226695">
              <a:lnSpc>
                <a:spcPct val="107000"/>
              </a:lnSpc>
              <a:spcAft>
                <a:spcPts val="600"/>
              </a:spcAft>
            </a:pPr>
            <a:r>
              <a:rPr lang="en-GB" sz="2800">
                <a:latin typeface="Calibri" panose="020F0502020204030204" pitchFamily="34" charset="0"/>
                <a:ea typeface="Times New Roman" panose="02020603050405020304" pitchFamily="18" charset="0"/>
                <a:cs typeface="Times New Roman" panose="02020603050405020304" pitchFamily="18" charset="0"/>
              </a:rPr>
              <a:t>The platform must be high enough (60–80 cm from the ground) to enable the circulation of air under the stack.</a:t>
            </a:r>
          </a:p>
          <a:p>
            <a:endParaRPr lang="fi-FI" dirty="0"/>
          </a:p>
        </p:txBody>
      </p:sp>
      <p:sp>
        <p:nvSpPr>
          <p:cNvPr id="4" name="Dian numeron paikkamerkki 3">
            <a:extLst>
              <a:ext uri="{FF2B5EF4-FFF2-40B4-BE49-F238E27FC236}">
                <a16:creationId xmlns:a16="http://schemas.microsoft.com/office/drawing/2014/main" id="{7C2C9AFA-0D6E-74B0-C78A-86C53E6AF211}"/>
              </a:ext>
            </a:extLst>
          </p:cNvPr>
          <p:cNvSpPr>
            <a:spLocks noGrp="1"/>
          </p:cNvSpPr>
          <p:nvPr>
            <p:ph type="sldNum" sz="quarter" idx="4"/>
          </p:nvPr>
        </p:nvSpPr>
        <p:spPr/>
        <p:txBody>
          <a:bodyPr/>
          <a:lstStyle/>
          <a:p>
            <a:fld id="{B338A197-4EA2-4D23-935D-0DB0ED09FF0F}" type="slidenum">
              <a:rPr lang="fi-FI" smtClean="0"/>
              <a:pPr/>
              <a:t>7</a:t>
            </a:fld>
            <a:endParaRPr lang="fi-FI"/>
          </a:p>
        </p:txBody>
      </p:sp>
      <p:sp>
        <p:nvSpPr>
          <p:cNvPr id="8" name="Alatunnisteen paikkamerkki 7">
            <a:extLst>
              <a:ext uri="{FF2B5EF4-FFF2-40B4-BE49-F238E27FC236}">
                <a16:creationId xmlns:a16="http://schemas.microsoft.com/office/drawing/2014/main" id="{5FB6CA90-DDC3-D35A-36C5-5F0BC23C7E88}"/>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3213227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AF4A1AF-35DE-4159-4564-106D0339D31E}"/>
              </a:ext>
            </a:extLst>
          </p:cNvPr>
          <p:cNvSpPr>
            <a:spLocks noGrp="1"/>
          </p:cNvSpPr>
          <p:nvPr>
            <p:ph type="title"/>
          </p:nvPr>
        </p:nvSpPr>
        <p:spPr/>
        <p:txBody>
          <a:bodyPr/>
          <a:lstStyle/>
          <a:p>
            <a:pPr marL="226695" indent="-226695">
              <a:lnSpc>
                <a:spcPct val="107000"/>
              </a:lnSpc>
              <a:spcBef>
                <a:spcPts val="1200"/>
              </a:spcBef>
              <a:spcAft>
                <a:spcPts val="300"/>
              </a:spcAft>
            </a:pPr>
            <a:r>
              <a:rPr lang="en-GB" sz="4400">
                <a:latin typeface="Calibri" panose="020F0502020204030204" pitchFamily="34" charset="0"/>
                <a:ea typeface="Times New Roman" panose="02020603050405020304" pitchFamily="18" charset="0"/>
                <a:cs typeface="Times New Roman" panose="02020603050405020304" pitchFamily="18" charset="0"/>
              </a:rPr>
              <a:t>Stack protection</a:t>
            </a:r>
          </a:p>
        </p:txBody>
      </p:sp>
      <p:sp>
        <p:nvSpPr>
          <p:cNvPr id="3" name="Sisällön paikkamerkki 2">
            <a:extLst>
              <a:ext uri="{FF2B5EF4-FFF2-40B4-BE49-F238E27FC236}">
                <a16:creationId xmlns:a16="http://schemas.microsoft.com/office/drawing/2014/main" id="{E7F9C070-FE4F-9F2D-F415-C71372C98DF4}"/>
              </a:ext>
            </a:extLst>
          </p:cNvPr>
          <p:cNvSpPr>
            <a:spLocks noGrp="1"/>
          </p:cNvSpPr>
          <p:nvPr>
            <p:ph idx="1"/>
          </p:nvPr>
        </p:nvSpPr>
        <p:spPr>
          <a:xfrm>
            <a:off x="838200" y="1825625"/>
            <a:ext cx="6697717" cy="4351338"/>
          </a:xfrm>
        </p:spPr>
        <p:txBody>
          <a:bodyPr>
            <a:normAutofit fontScale="85000" lnSpcReduction="20000"/>
          </a:bodyPr>
          <a:lstStyle/>
          <a:p>
            <a:pPr marL="226695">
              <a:lnSpc>
                <a:spcPct val="107000"/>
              </a:lnSpc>
              <a:spcBef>
                <a:spcPts val="1200"/>
              </a:spcBef>
              <a:spcAft>
                <a:spcPts val="600"/>
              </a:spcAft>
            </a:pPr>
            <a:r>
              <a:rPr lang="en-GB" sz="2800">
                <a:latin typeface="Calibri" panose="020F0502020204030204" pitchFamily="34" charset="0"/>
                <a:ea typeface="Times New Roman" panose="02020603050405020304" pitchFamily="18" charset="0"/>
                <a:cs typeface="Times New Roman" panose="02020603050405020304" pitchFamily="18" charset="0"/>
              </a:rPr>
              <a:t>Sufficient ventilation must be ensured when using protective covering. </a:t>
            </a:r>
          </a:p>
          <a:p>
            <a:pPr marL="226695">
              <a:lnSpc>
                <a:spcPct val="107000"/>
              </a:lnSpc>
              <a:spcBef>
                <a:spcPts val="1200"/>
              </a:spcBef>
              <a:spcAft>
                <a:spcPts val="600"/>
              </a:spcAft>
            </a:pPr>
            <a:r>
              <a:rPr lang="en-GB" sz="2800">
                <a:latin typeface="Calibri" panose="020F0502020204030204" pitchFamily="34" charset="0"/>
                <a:ea typeface="Times New Roman" panose="02020603050405020304" pitchFamily="18" charset="0"/>
                <a:cs typeface="Times New Roman" panose="02020603050405020304" pitchFamily="18" charset="0"/>
              </a:rPr>
              <a:t>The tarpaulin must not touch the ground, and there must be approximately 0.5 m clearance between the tarpaulin and the stack. </a:t>
            </a:r>
          </a:p>
          <a:p>
            <a:pPr marL="226695">
              <a:lnSpc>
                <a:spcPct val="107000"/>
              </a:lnSpc>
              <a:spcBef>
                <a:spcPts val="1200"/>
              </a:spcBef>
              <a:spcAft>
                <a:spcPts val="600"/>
              </a:spcAft>
            </a:pPr>
            <a:r>
              <a:rPr lang="en-GB" sz="2800">
                <a:latin typeface="Calibri" panose="020F0502020204030204" pitchFamily="34" charset="0"/>
                <a:ea typeface="Times New Roman" panose="02020603050405020304" pitchFamily="18" charset="0"/>
                <a:cs typeface="Times New Roman" panose="02020603050405020304" pitchFamily="18" charset="0"/>
              </a:rPr>
              <a:t>The tarpaulins must be large enough to protect the stack from the rain, snow, and sunlight.</a:t>
            </a:r>
          </a:p>
          <a:p>
            <a:pPr marL="226695">
              <a:lnSpc>
                <a:spcPct val="107000"/>
              </a:lnSpc>
              <a:spcAft>
                <a:spcPts val="600"/>
              </a:spcAft>
            </a:pPr>
            <a:r>
              <a:rPr lang="en-GB" sz="2800">
                <a:latin typeface="Calibri" panose="020F0502020204030204" pitchFamily="34" charset="0"/>
                <a:ea typeface="Times New Roman" panose="02020603050405020304" pitchFamily="18" charset="0"/>
                <a:cs typeface="Times New Roman" panose="02020603050405020304" pitchFamily="18" charset="0"/>
              </a:rPr>
              <a:t>The moisture content and dimensions are documented immediately upon unloading the timber. </a:t>
            </a:r>
          </a:p>
          <a:p>
            <a:endParaRPr lang="fi-FI" dirty="0"/>
          </a:p>
        </p:txBody>
      </p:sp>
      <p:sp>
        <p:nvSpPr>
          <p:cNvPr id="4" name="Dian numeron paikkamerkki 3">
            <a:extLst>
              <a:ext uri="{FF2B5EF4-FFF2-40B4-BE49-F238E27FC236}">
                <a16:creationId xmlns:a16="http://schemas.microsoft.com/office/drawing/2014/main" id="{7C2C9AFA-0D6E-74B0-C78A-86C53E6AF211}"/>
              </a:ext>
            </a:extLst>
          </p:cNvPr>
          <p:cNvSpPr>
            <a:spLocks noGrp="1"/>
          </p:cNvSpPr>
          <p:nvPr>
            <p:ph type="sldNum" sz="quarter" idx="4"/>
          </p:nvPr>
        </p:nvSpPr>
        <p:spPr/>
        <p:txBody>
          <a:bodyPr/>
          <a:lstStyle/>
          <a:p>
            <a:fld id="{B338A197-4EA2-4D23-935D-0DB0ED09FF0F}" type="slidenum">
              <a:rPr lang="fi-FI" smtClean="0"/>
              <a:pPr/>
              <a:t>8</a:t>
            </a:fld>
            <a:endParaRPr lang="fi-FI"/>
          </a:p>
        </p:txBody>
      </p:sp>
      <p:grpSp>
        <p:nvGrpSpPr>
          <p:cNvPr id="11" name="Ryhmä 10">
            <a:extLst>
              <a:ext uri="{FF2B5EF4-FFF2-40B4-BE49-F238E27FC236}">
                <a16:creationId xmlns:a16="http://schemas.microsoft.com/office/drawing/2014/main" id="{E0CD0835-104E-6884-DFD2-55C6C0F815D6}"/>
              </a:ext>
            </a:extLst>
          </p:cNvPr>
          <p:cNvGrpSpPr/>
          <p:nvPr/>
        </p:nvGrpSpPr>
        <p:grpSpPr>
          <a:xfrm>
            <a:off x="7376287" y="1535314"/>
            <a:ext cx="4639417" cy="3787372"/>
            <a:chOff x="6638460" y="1038253"/>
            <a:chExt cx="4639417" cy="3787372"/>
          </a:xfrm>
        </p:grpSpPr>
        <p:sp>
          <p:nvSpPr>
            <p:cNvPr id="12" name="Suorakulmio 11">
              <a:extLst>
                <a:ext uri="{FF2B5EF4-FFF2-40B4-BE49-F238E27FC236}">
                  <a16:creationId xmlns:a16="http://schemas.microsoft.com/office/drawing/2014/main" id="{2190AE61-BC0F-D9E7-96A1-62AF5144D3BB}"/>
                </a:ext>
              </a:extLst>
            </p:cNvPr>
            <p:cNvSpPr/>
            <p:nvPr/>
          </p:nvSpPr>
          <p:spPr>
            <a:xfrm>
              <a:off x="7156842" y="4425515"/>
              <a:ext cx="3299237" cy="400110"/>
            </a:xfrm>
            <a:prstGeom prst="rect">
              <a:avLst/>
            </a:prstGeom>
          </p:spPr>
          <p:txBody>
            <a:bodyPr wrap="none">
              <a:spAutoFit/>
            </a:bodyPr>
            <a:lstStyle/>
            <a:p>
              <a:r>
                <a:rPr lang="en-GB" sz="2000" i="1">
                  <a:latin typeface="Calibri" panose="020F0502020204030204" pitchFamily="34" charset="0"/>
                  <a:ea typeface="Times New Roman" panose="02020603050405020304" pitchFamily="18" charset="0"/>
                  <a:cs typeface="Times New Roman" panose="02020603050405020304" pitchFamily="18" charset="0"/>
                </a:rPr>
                <a:t>Protected stack, photo: Puupro</a:t>
              </a:r>
            </a:p>
          </p:txBody>
        </p:sp>
        <p:pic>
          <p:nvPicPr>
            <p:cNvPr id="13" name="Kuva 12" descr="http://propuu.fi/puuproffa/wp-content/uploads/sites/4/2019/09/taapeli-2-2019.jpg">
              <a:extLst>
                <a:ext uri="{FF2B5EF4-FFF2-40B4-BE49-F238E27FC236}">
                  <a16:creationId xmlns:a16="http://schemas.microsoft.com/office/drawing/2014/main" id="{CB64F92C-2204-718F-BE7D-BE939A54BD8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638460" y="1038253"/>
              <a:ext cx="4639417" cy="3113607"/>
            </a:xfrm>
            <a:prstGeom prst="rect">
              <a:avLst/>
            </a:prstGeom>
            <a:noFill/>
            <a:ln>
              <a:noFill/>
            </a:ln>
          </p:spPr>
        </p:pic>
      </p:grpSp>
      <p:sp>
        <p:nvSpPr>
          <p:cNvPr id="5" name="Alatunnisteen paikkamerkki 4">
            <a:extLst>
              <a:ext uri="{FF2B5EF4-FFF2-40B4-BE49-F238E27FC236}">
                <a16:creationId xmlns:a16="http://schemas.microsoft.com/office/drawing/2014/main" id="{4577A1FA-CEE4-B68E-E5E1-962F6AB022EE}"/>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3277068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BA3B2A-C6F6-4A8E-9AA5-B8A41DA7D1B9}"/>
              </a:ext>
            </a:extLst>
          </p:cNvPr>
          <p:cNvSpPr>
            <a:spLocks noGrp="1"/>
          </p:cNvSpPr>
          <p:nvPr>
            <p:ph type="title"/>
          </p:nvPr>
        </p:nvSpPr>
        <p:spPr/>
        <p:txBody>
          <a:bodyPr/>
          <a:lstStyle/>
          <a:p>
            <a:r>
              <a:rPr lang="en-GB"/>
              <a:t>Grading sawn timber</a:t>
            </a:r>
          </a:p>
        </p:txBody>
      </p:sp>
    </p:spTree>
    <p:extLst>
      <p:ext uri="{BB962C8B-B14F-4D97-AF65-F5344CB8AC3E}">
        <p14:creationId xmlns:p14="http://schemas.microsoft.com/office/powerpoint/2010/main" val="4124736934"/>
      </p:ext>
    </p:extLst>
  </p:cSld>
  <p:clrMapOvr>
    <a:masterClrMapping/>
  </p:clrMapOvr>
</p:sld>
</file>

<file path=ppt/theme/theme1.xml><?xml version="1.0" encoding="utf-8"?>
<a:theme xmlns:a="http://schemas.openxmlformats.org/drawingml/2006/main" name="Office-teema">
  <a:themeElements>
    <a:clrScheme name="Mukautettu 12">
      <a:dk1>
        <a:srgbClr val="0D0D0D"/>
      </a:dk1>
      <a:lt1>
        <a:srgbClr val="FFFFFF"/>
      </a:lt1>
      <a:dk2>
        <a:srgbClr val="0D0D0D"/>
      </a:dk2>
      <a:lt2>
        <a:srgbClr val="F2F2F2"/>
      </a:lt2>
      <a:accent1>
        <a:srgbClr val="9CA65D"/>
      </a:accent1>
      <a:accent2>
        <a:srgbClr val="F2AE31"/>
      </a:accent2>
      <a:accent3>
        <a:srgbClr val="44A8F2"/>
      </a:accent3>
      <a:accent4>
        <a:srgbClr val="106141"/>
      </a:accent4>
      <a:accent5>
        <a:srgbClr val="6C733D"/>
      </a:accent5>
      <a:accent6>
        <a:srgbClr val="9CA65D"/>
      </a:accent6>
      <a:hlink>
        <a:srgbClr val="A65A4A"/>
      </a:hlink>
      <a:folHlink>
        <a:srgbClr val="8C8D8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c5e7852-1d48-46b2-bc1d-4cc9199c0b03">
      <Terms xmlns="http://schemas.microsoft.com/office/infopath/2007/PartnerControls"/>
    </lcf76f155ced4ddcb4097134ff3c332f>
    <TaxCatchAll xmlns="c1f06602-16da-48b0-838f-ec77d40fd7d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E8ADB7D81E548242AADAF4F738AFBBB6" ma:contentTypeVersion="18" ma:contentTypeDescription="Luo uusi asiakirja." ma:contentTypeScope="" ma:versionID="5564902e2418ed2d310d67064791fa18">
  <xsd:schema xmlns:xsd="http://www.w3.org/2001/XMLSchema" xmlns:xs="http://www.w3.org/2001/XMLSchema" xmlns:p="http://schemas.microsoft.com/office/2006/metadata/properties" xmlns:ns2="fc5e7852-1d48-46b2-bc1d-4cc9199c0b03" xmlns:ns3="c1f06602-16da-48b0-838f-ec77d40fd7d9" targetNamespace="http://schemas.microsoft.com/office/2006/metadata/properties" ma:root="true" ma:fieldsID="86e63fbd4f933ea8be9469be68714acf" ns2:_="" ns3:_="">
    <xsd:import namespace="fc5e7852-1d48-46b2-bc1d-4cc9199c0b03"/>
    <xsd:import namespace="c1f06602-16da-48b0-838f-ec77d40fd7d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Locatio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5e7852-1d48-46b2-bc1d-4cc9199c0b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Kuvien tunnisteet" ma:readOnly="false" ma:fieldId="{5cf76f15-5ced-4ddc-b409-7134ff3c332f}" ma:taxonomyMulti="true" ma:sspId="8a690100-20d8-4d2f-b8c5-de4322e574f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1f06602-16da-48b0-838f-ec77d40fd7d9"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a9c604b2-f74f-4e1f-be0e-cfec624efd8d}" ma:internalName="TaxCatchAll" ma:showField="CatchAllData" ma:web="c1f06602-16da-48b0-838f-ec77d40fd7d9">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E05F82-0E33-4891-B5A1-A24B4B333825}">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0e53057a-6c58-4d42-a4fa-c0298214ea26"/>
    <ds:schemaRef ds:uri="http://purl.org/dc/terms/"/>
    <ds:schemaRef ds:uri="http://schemas.openxmlformats.org/package/2006/metadata/core-properties"/>
    <ds:schemaRef ds:uri="93e2402c-36e9-4cdd-8de8-0cb185c44caf"/>
    <ds:schemaRef ds:uri="http://www.w3.org/XML/1998/namespace"/>
  </ds:schemaRefs>
</ds:datastoreItem>
</file>

<file path=customXml/itemProps2.xml><?xml version="1.0" encoding="utf-8"?>
<ds:datastoreItem xmlns:ds="http://schemas.openxmlformats.org/officeDocument/2006/customXml" ds:itemID="{CC59E6B4-BDE2-4056-B55A-A0E20D41FC30}"/>
</file>

<file path=customXml/itemProps3.xml><?xml version="1.0" encoding="utf-8"?>
<ds:datastoreItem xmlns:ds="http://schemas.openxmlformats.org/officeDocument/2006/customXml" ds:itemID="{C109304B-B091-4694-BECD-82F31CC160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585</TotalTime>
  <Words>2862</Words>
  <Application>Microsoft Office PowerPoint</Application>
  <PresentationFormat>Laajakuva</PresentationFormat>
  <Paragraphs>272</Paragraphs>
  <Slides>39</Slides>
  <Notes>4</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39</vt:i4>
      </vt:variant>
    </vt:vector>
  </HeadingPairs>
  <TitlesOfParts>
    <vt:vector size="45" baseType="lpstr">
      <vt:lpstr>Arial</vt:lpstr>
      <vt:lpstr>Calibri</vt:lpstr>
      <vt:lpstr>Calibri Light</vt:lpstr>
      <vt:lpstr>Symbol</vt:lpstr>
      <vt:lpstr>Times New Roman</vt:lpstr>
      <vt:lpstr>Office-teema</vt:lpstr>
      <vt:lpstr>Industrial wood construction</vt:lpstr>
      <vt:lpstr>PowerPoint-esitys</vt:lpstr>
      <vt:lpstr>Industrial prefabrication</vt:lpstr>
      <vt:lpstr>PowerPoint-esitys</vt:lpstr>
      <vt:lpstr>Processing sawn timber</vt:lpstr>
      <vt:lpstr>Storing sawn timber</vt:lpstr>
      <vt:lpstr>Storing unedged sawn timber</vt:lpstr>
      <vt:lpstr>Stack protection</vt:lpstr>
      <vt:lpstr>Grading sawn timber</vt:lpstr>
      <vt:lpstr>Quality grading of sawn timber</vt:lpstr>
      <vt:lpstr>Stress grading and CE marking of sawn timber</vt:lpstr>
      <vt:lpstr>Grade stamps on stress-graded timber</vt:lpstr>
      <vt:lpstr>CE marking of wood products</vt:lpstr>
      <vt:lpstr>Finger-jointing sawn timber</vt:lpstr>
      <vt:lpstr>Finger joints in sawn timber</vt:lpstr>
      <vt:lpstr>Finger joint measurements</vt:lpstr>
      <vt:lpstr>Gluing finger joints</vt:lpstr>
      <vt:lpstr>Gluing finger joints</vt:lpstr>
      <vt:lpstr>Finger joint production lines</vt:lpstr>
      <vt:lpstr>Finger joint production lines</vt:lpstr>
      <vt:lpstr>Adhesives in finger joints</vt:lpstr>
      <vt:lpstr>Finger joint bending tests</vt:lpstr>
      <vt:lpstr>Finger joint bending tests</vt:lpstr>
      <vt:lpstr>Planing sawn timber</vt:lpstr>
      <vt:lpstr>Planing sawn timber</vt:lpstr>
      <vt:lpstr>Common planing machine types</vt:lpstr>
      <vt:lpstr>Power of the planing machine</vt:lpstr>
      <vt:lpstr>Planing machine parts</vt:lpstr>
      <vt:lpstr>Planing machine parts</vt:lpstr>
      <vt:lpstr>Planing machine parts</vt:lpstr>
      <vt:lpstr>Presses</vt:lpstr>
      <vt:lpstr>Woodworking machine maintenance</vt:lpstr>
      <vt:lpstr>Most common woodworking machines</vt:lpstr>
      <vt:lpstr>Maintenance of woodworking machines</vt:lpstr>
      <vt:lpstr>Maintenance of woodworking machines</vt:lpstr>
      <vt:lpstr>Maintenance of woodworking machines</vt:lpstr>
      <vt:lpstr>Maintenance of woodworking machines</vt:lpstr>
      <vt:lpstr>Maintenance of woodworking machines</vt:lpstr>
      <vt:lpstr>Maintenance of woodworking machines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atte Kalke</dc:creator>
  <cp:lastModifiedBy>Taimi Mikkola</cp:lastModifiedBy>
  <cp:revision>61</cp:revision>
  <dcterms:created xsi:type="dcterms:W3CDTF">2021-05-03T10:20:21Z</dcterms:created>
  <dcterms:modified xsi:type="dcterms:W3CDTF">2024-09-12T07:45:53Z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0x010100234099FDC849BF42B9A9874AAD308C6B</vt:lpwstr>
  </property>
</Properties>
</file>