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80"/>
  </p:notesMasterIdLst>
  <p:handoutMasterIdLst>
    <p:handoutMasterId r:id="rId181"/>
  </p:handoutMasterIdLst>
  <p:sldIdLst>
    <p:sldId id="613" r:id="rId5"/>
    <p:sldId id="614" r:id="rId6"/>
    <p:sldId id="276" r:id="rId7"/>
    <p:sldId id="292" r:id="rId8"/>
    <p:sldId id="406" r:id="rId9"/>
    <p:sldId id="404" r:id="rId10"/>
    <p:sldId id="407" r:id="rId11"/>
    <p:sldId id="408" r:id="rId12"/>
    <p:sldId id="409" r:id="rId13"/>
    <p:sldId id="411" r:id="rId14"/>
    <p:sldId id="412" r:id="rId15"/>
    <p:sldId id="416" r:id="rId16"/>
    <p:sldId id="417" r:id="rId17"/>
    <p:sldId id="413" r:id="rId18"/>
    <p:sldId id="414" r:id="rId19"/>
    <p:sldId id="419" r:id="rId20"/>
    <p:sldId id="418" r:id="rId21"/>
    <p:sldId id="423" r:id="rId22"/>
    <p:sldId id="424" r:id="rId23"/>
    <p:sldId id="425" r:id="rId24"/>
    <p:sldId id="426" r:id="rId25"/>
    <p:sldId id="427" r:id="rId26"/>
    <p:sldId id="428" r:id="rId27"/>
    <p:sldId id="429" r:id="rId28"/>
    <p:sldId id="612" r:id="rId29"/>
    <p:sldId id="430" r:id="rId30"/>
    <p:sldId id="431" r:id="rId31"/>
    <p:sldId id="434" r:id="rId32"/>
    <p:sldId id="433" r:id="rId33"/>
    <p:sldId id="435" r:id="rId34"/>
    <p:sldId id="436" r:id="rId35"/>
    <p:sldId id="437" r:id="rId36"/>
    <p:sldId id="438" r:id="rId37"/>
    <p:sldId id="439" r:id="rId38"/>
    <p:sldId id="441" r:id="rId39"/>
    <p:sldId id="442" r:id="rId40"/>
    <p:sldId id="443" r:id="rId41"/>
    <p:sldId id="444" r:id="rId42"/>
    <p:sldId id="445" r:id="rId43"/>
    <p:sldId id="447" r:id="rId44"/>
    <p:sldId id="449" r:id="rId45"/>
    <p:sldId id="450" r:id="rId46"/>
    <p:sldId id="451" r:id="rId47"/>
    <p:sldId id="453" r:id="rId48"/>
    <p:sldId id="452" r:id="rId49"/>
    <p:sldId id="454" r:id="rId50"/>
    <p:sldId id="455" r:id="rId51"/>
    <p:sldId id="456" r:id="rId52"/>
    <p:sldId id="556" r:id="rId53"/>
    <p:sldId id="460" r:id="rId54"/>
    <p:sldId id="551" r:id="rId55"/>
    <p:sldId id="552" r:id="rId56"/>
    <p:sldId id="553" r:id="rId57"/>
    <p:sldId id="458" r:id="rId58"/>
    <p:sldId id="554" r:id="rId59"/>
    <p:sldId id="459" r:id="rId60"/>
    <p:sldId id="457" r:id="rId61"/>
    <p:sldId id="461" r:id="rId62"/>
    <p:sldId id="462" r:id="rId63"/>
    <p:sldId id="463" r:id="rId64"/>
    <p:sldId id="464" r:id="rId65"/>
    <p:sldId id="465" r:id="rId66"/>
    <p:sldId id="466" r:id="rId67"/>
    <p:sldId id="467" r:id="rId68"/>
    <p:sldId id="468" r:id="rId69"/>
    <p:sldId id="469" r:id="rId70"/>
    <p:sldId id="471" r:id="rId71"/>
    <p:sldId id="609" r:id="rId72"/>
    <p:sldId id="610" r:id="rId73"/>
    <p:sldId id="611" r:id="rId74"/>
    <p:sldId id="470" r:id="rId75"/>
    <p:sldId id="482" r:id="rId76"/>
    <p:sldId id="474" r:id="rId77"/>
    <p:sldId id="483" r:id="rId78"/>
    <p:sldId id="475" r:id="rId79"/>
    <p:sldId id="484" r:id="rId80"/>
    <p:sldId id="476" r:id="rId81"/>
    <p:sldId id="485" r:id="rId82"/>
    <p:sldId id="477" r:id="rId83"/>
    <p:sldId id="478" r:id="rId84"/>
    <p:sldId id="486" r:id="rId85"/>
    <p:sldId id="479" r:id="rId86"/>
    <p:sldId id="480" r:id="rId87"/>
    <p:sldId id="487" r:id="rId88"/>
    <p:sldId id="481" r:id="rId89"/>
    <p:sldId id="488" r:id="rId90"/>
    <p:sldId id="489" r:id="rId91"/>
    <p:sldId id="490" r:id="rId92"/>
    <p:sldId id="491" r:id="rId93"/>
    <p:sldId id="492" r:id="rId94"/>
    <p:sldId id="493" r:id="rId95"/>
    <p:sldId id="494" r:id="rId96"/>
    <p:sldId id="495" r:id="rId97"/>
    <p:sldId id="496" r:id="rId98"/>
    <p:sldId id="497" r:id="rId99"/>
    <p:sldId id="498" r:id="rId100"/>
    <p:sldId id="500" r:id="rId101"/>
    <p:sldId id="501" r:id="rId102"/>
    <p:sldId id="502" r:id="rId103"/>
    <p:sldId id="503" r:id="rId104"/>
    <p:sldId id="536" r:id="rId105"/>
    <p:sldId id="537" r:id="rId106"/>
    <p:sldId id="506" r:id="rId107"/>
    <p:sldId id="516" r:id="rId108"/>
    <p:sldId id="507" r:id="rId109"/>
    <p:sldId id="517" r:id="rId110"/>
    <p:sldId id="518" r:id="rId111"/>
    <p:sldId id="519" r:id="rId112"/>
    <p:sldId id="520" r:id="rId113"/>
    <p:sldId id="521" r:id="rId114"/>
    <p:sldId id="522" r:id="rId115"/>
    <p:sldId id="523" r:id="rId116"/>
    <p:sldId id="524" r:id="rId117"/>
    <p:sldId id="525" r:id="rId118"/>
    <p:sldId id="526" r:id="rId119"/>
    <p:sldId id="527" r:id="rId120"/>
    <p:sldId id="528" r:id="rId121"/>
    <p:sldId id="529" r:id="rId122"/>
    <p:sldId id="530" r:id="rId123"/>
    <p:sldId id="533" r:id="rId124"/>
    <p:sldId id="531" r:id="rId125"/>
    <p:sldId id="532" r:id="rId126"/>
    <p:sldId id="538" r:id="rId127"/>
    <p:sldId id="539" r:id="rId128"/>
    <p:sldId id="541" r:id="rId129"/>
    <p:sldId id="543" r:id="rId130"/>
    <p:sldId id="545" r:id="rId131"/>
    <p:sldId id="546" r:id="rId132"/>
    <p:sldId id="547" r:id="rId133"/>
    <p:sldId id="549" r:id="rId134"/>
    <p:sldId id="550" r:id="rId135"/>
    <p:sldId id="557" r:id="rId136"/>
    <p:sldId id="558" r:id="rId137"/>
    <p:sldId id="559" r:id="rId138"/>
    <p:sldId id="560" r:id="rId139"/>
    <p:sldId id="561" r:id="rId140"/>
    <p:sldId id="565" r:id="rId141"/>
    <p:sldId id="566" r:id="rId142"/>
    <p:sldId id="570" r:id="rId143"/>
    <p:sldId id="571" r:id="rId144"/>
    <p:sldId id="569" r:id="rId145"/>
    <p:sldId id="563" r:id="rId146"/>
    <p:sldId id="564" r:id="rId147"/>
    <p:sldId id="567" r:id="rId148"/>
    <p:sldId id="572" r:id="rId149"/>
    <p:sldId id="573" r:id="rId150"/>
    <p:sldId id="574" r:id="rId151"/>
    <p:sldId id="575" r:id="rId152"/>
    <p:sldId id="576" r:id="rId153"/>
    <p:sldId id="577" r:id="rId154"/>
    <p:sldId id="578" r:id="rId155"/>
    <p:sldId id="580" r:id="rId156"/>
    <p:sldId id="581" r:id="rId157"/>
    <p:sldId id="582" r:id="rId158"/>
    <p:sldId id="583" r:id="rId159"/>
    <p:sldId id="584" r:id="rId160"/>
    <p:sldId id="585" r:id="rId161"/>
    <p:sldId id="586" r:id="rId162"/>
    <p:sldId id="587" r:id="rId163"/>
    <p:sldId id="589" r:id="rId164"/>
    <p:sldId id="590" r:id="rId165"/>
    <p:sldId id="591" r:id="rId166"/>
    <p:sldId id="592" r:id="rId167"/>
    <p:sldId id="594" r:id="rId168"/>
    <p:sldId id="597" r:id="rId169"/>
    <p:sldId id="598" r:id="rId170"/>
    <p:sldId id="599" r:id="rId171"/>
    <p:sldId id="600" r:id="rId172"/>
    <p:sldId id="601" r:id="rId173"/>
    <p:sldId id="602" r:id="rId174"/>
    <p:sldId id="608" r:id="rId175"/>
    <p:sldId id="603" r:id="rId176"/>
    <p:sldId id="604" r:id="rId177"/>
    <p:sldId id="606" r:id="rId178"/>
    <p:sldId id="605" r:id="rId179"/>
  </p:sldIdLst>
  <p:sldSz cx="12192000" cy="6858000"/>
  <p:notesSz cx="6400800" cy="1172845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0684A7-121B-43DE-8CF5-2EEE076BE549}" v="3" dt="2022-06-20T12:23:33.146"/>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71" autoAdjust="0"/>
    <p:restoredTop sz="94660"/>
  </p:normalViewPr>
  <p:slideViewPr>
    <p:cSldViewPr snapToGrid="0">
      <p:cViewPr varScale="1">
        <p:scale>
          <a:sx n="66" d="100"/>
          <a:sy n="66" d="100"/>
        </p:scale>
        <p:origin x="104" y="32"/>
      </p:cViewPr>
      <p:guideLst/>
    </p:cSldViewPr>
  </p:slideViewPr>
  <p:notesTextViewPr>
    <p:cViewPr>
      <p:scale>
        <a:sx n="3" d="2"/>
        <a:sy n="3" d="2"/>
      </p:scale>
      <p:origin x="0" y="0"/>
    </p:cViewPr>
  </p:notesTextViewPr>
  <p:sorterViewPr>
    <p:cViewPr>
      <p:scale>
        <a:sx n="100" d="100"/>
        <a:sy n="100" d="100"/>
      </p:scale>
      <p:origin x="0" y="-16482"/>
    </p:cViewPr>
  </p:sorterViewPr>
  <p:notesViewPr>
    <p:cSldViewPr snapToGrid="0">
      <p:cViewPr varScale="1">
        <p:scale>
          <a:sx n="90" d="100"/>
          <a:sy n="90" d="100"/>
        </p:scale>
        <p:origin x="4206" y="10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handoutMaster" Target="handoutMasters/handoutMaster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presProps" Target="presProp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notesMaster" Target="notesMasters/notesMaster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microsoft.com/office/2015/10/relationships/revisionInfo" Target="revisionInfo.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90489765-C3E2-4CB7-B84D-62CF613C36E3}"/>
              </a:ext>
            </a:extLst>
          </p:cNvPr>
          <p:cNvSpPr>
            <a:spLocks noGrp="1"/>
          </p:cNvSpPr>
          <p:nvPr>
            <p:ph type="hdr" sz="quarter"/>
          </p:nvPr>
        </p:nvSpPr>
        <p:spPr>
          <a:xfrm>
            <a:off x="0" y="0"/>
            <a:ext cx="2773680" cy="588459"/>
          </a:xfrm>
          <a:prstGeom prst="rect">
            <a:avLst/>
          </a:prstGeom>
        </p:spPr>
        <p:txBody>
          <a:bodyPr vert="horz" lIns="99048" tIns="49524" rIns="99048" bIns="49524" rtlCol="0"/>
          <a:lstStyle>
            <a:lvl1pPr algn="l">
              <a:defRPr sz="1300"/>
            </a:lvl1pPr>
          </a:lstStyle>
          <a:p>
            <a:endParaRPr lang="fi-FI" dirty="0"/>
          </a:p>
        </p:txBody>
      </p:sp>
      <p:sp>
        <p:nvSpPr>
          <p:cNvPr id="3" name="Päivämäärän paikkamerkki 2">
            <a:extLst>
              <a:ext uri="{FF2B5EF4-FFF2-40B4-BE49-F238E27FC236}">
                <a16:creationId xmlns:a16="http://schemas.microsoft.com/office/drawing/2014/main" id="{D3FC0F54-AC4C-412C-881B-280C57D7F7AA}"/>
              </a:ext>
            </a:extLst>
          </p:cNvPr>
          <p:cNvSpPr>
            <a:spLocks noGrp="1"/>
          </p:cNvSpPr>
          <p:nvPr>
            <p:ph type="dt" sz="quarter" idx="1"/>
          </p:nvPr>
        </p:nvSpPr>
        <p:spPr>
          <a:xfrm>
            <a:off x="3625639" y="0"/>
            <a:ext cx="2773680" cy="588459"/>
          </a:xfrm>
          <a:prstGeom prst="rect">
            <a:avLst/>
          </a:prstGeom>
        </p:spPr>
        <p:txBody>
          <a:bodyPr vert="horz" lIns="99048" tIns="49524" rIns="99048" bIns="49524" rtlCol="0"/>
          <a:lstStyle>
            <a:lvl1pPr algn="r">
              <a:defRPr sz="1300"/>
            </a:lvl1pPr>
          </a:lstStyle>
          <a:p>
            <a:fld id="{D5EEA080-1C04-4D49-9169-DE53E8619FEC}" type="datetimeFigureOut">
              <a:rPr lang="fi-FI" smtClean="0"/>
              <a:t>12.9.2024</a:t>
            </a:fld>
            <a:endParaRPr lang="fi-FI" dirty="0"/>
          </a:p>
        </p:txBody>
      </p:sp>
      <p:sp>
        <p:nvSpPr>
          <p:cNvPr id="4" name="Alatunnisteen paikkamerkki 3">
            <a:extLst>
              <a:ext uri="{FF2B5EF4-FFF2-40B4-BE49-F238E27FC236}">
                <a16:creationId xmlns:a16="http://schemas.microsoft.com/office/drawing/2014/main" id="{99E0362F-CB3A-4774-B2D6-7578853360E8}"/>
              </a:ext>
            </a:extLst>
          </p:cNvPr>
          <p:cNvSpPr>
            <a:spLocks noGrp="1"/>
          </p:cNvSpPr>
          <p:nvPr>
            <p:ph type="ftr" sz="quarter" idx="2"/>
          </p:nvPr>
        </p:nvSpPr>
        <p:spPr>
          <a:xfrm>
            <a:off x="0" y="11139994"/>
            <a:ext cx="2773680" cy="588458"/>
          </a:xfrm>
          <a:prstGeom prst="rect">
            <a:avLst/>
          </a:prstGeom>
        </p:spPr>
        <p:txBody>
          <a:bodyPr vert="horz" lIns="99048" tIns="49524" rIns="99048" bIns="49524" rtlCol="0" anchor="b"/>
          <a:lstStyle>
            <a:lvl1pPr algn="l">
              <a:defRPr sz="1300"/>
            </a:lvl1pPr>
          </a:lstStyle>
          <a:p>
            <a:endParaRPr lang="fi-FI" dirty="0"/>
          </a:p>
        </p:txBody>
      </p:sp>
      <p:sp>
        <p:nvSpPr>
          <p:cNvPr id="5" name="Dian numeron paikkamerkki 4">
            <a:extLst>
              <a:ext uri="{FF2B5EF4-FFF2-40B4-BE49-F238E27FC236}">
                <a16:creationId xmlns:a16="http://schemas.microsoft.com/office/drawing/2014/main" id="{67E363F0-F99E-432A-8847-8DBA923B7FA3}"/>
              </a:ext>
            </a:extLst>
          </p:cNvPr>
          <p:cNvSpPr>
            <a:spLocks noGrp="1"/>
          </p:cNvSpPr>
          <p:nvPr>
            <p:ph type="sldNum" sz="quarter" idx="3"/>
          </p:nvPr>
        </p:nvSpPr>
        <p:spPr>
          <a:xfrm>
            <a:off x="3625639" y="11139994"/>
            <a:ext cx="2773680" cy="588458"/>
          </a:xfrm>
          <a:prstGeom prst="rect">
            <a:avLst/>
          </a:prstGeom>
        </p:spPr>
        <p:txBody>
          <a:bodyPr vert="horz" lIns="99048" tIns="49524" rIns="99048" bIns="49524" rtlCol="0" anchor="b"/>
          <a:lstStyle>
            <a:lvl1pPr algn="r">
              <a:defRPr sz="1300"/>
            </a:lvl1pPr>
          </a:lstStyle>
          <a:p>
            <a:fld id="{D382DFC3-AE31-4F42-9C5D-03354C3C795D}" type="slidenum">
              <a:rPr lang="fi-FI" smtClean="0"/>
              <a:t>‹#›</a:t>
            </a:fld>
            <a:endParaRPr lang="fi-FI" dirty="0"/>
          </a:p>
        </p:txBody>
      </p:sp>
    </p:spTree>
    <p:extLst>
      <p:ext uri="{BB962C8B-B14F-4D97-AF65-F5344CB8AC3E}">
        <p14:creationId xmlns:p14="http://schemas.microsoft.com/office/powerpoint/2010/main" val="38135259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773680" cy="588459"/>
          </a:xfrm>
          <a:prstGeom prst="rect">
            <a:avLst/>
          </a:prstGeom>
        </p:spPr>
        <p:txBody>
          <a:bodyPr vert="horz" lIns="99048" tIns="49524" rIns="99048" bIns="49524" rtlCol="0"/>
          <a:lstStyle>
            <a:lvl1pPr algn="l">
              <a:defRPr sz="1300"/>
            </a:lvl1pPr>
          </a:lstStyle>
          <a:p>
            <a:endParaRPr lang="fi-FI" dirty="0"/>
          </a:p>
        </p:txBody>
      </p:sp>
      <p:sp>
        <p:nvSpPr>
          <p:cNvPr id="3" name="Päivämäärän paikkamerkki 2"/>
          <p:cNvSpPr>
            <a:spLocks noGrp="1"/>
          </p:cNvSpPr>
          <p:nvPr>
            <p:ph type="dt" idx="1"/>
          </p:nvPr>
        </p:nvSpPr>
        <p:spPr>
          <a:xfrm>
            <a:off x="3625639" y="0"/>
            <a:ext cx="2773680" cy="588459"/>
          </a:xfrm>
          <a:prstGeom prst="rect">
            <a:avLst/>
          </a:prstGeom>
        </p:spPr>
        <p:txBody>
          <a:bodyPr vert="horz" lIns="99048" tIns="49524" rIns="99048" bIns="49524" rtlCol="0"/>
          <a:lstStyle>
            <a:lvl1pPr algn="r">
              <a:defRPr sz="1300"/>
            </a:lvl1pPr>
          </a:lstStyle>
          <a:p>
            <a:fld id="{D51F00A7-F681-42B1-969F-0E5F86B66BBE}" type="datetimeFigureOut">
              <a:rPr lang="fi-FI" smtClean="0"/>
              <a:t>12.9.2024</a:t>
            </a:fld>
            <a:endParaRPr lang="fi-FI" dirty="0"/>
          </a:p>
        </p:txBody>
      </p:sp>
      <p:sp>
        <p:nvSpPr>
          <p:cNvPr id="4" name="Dian kuvan paikkamerkki 3"/>
          <p:cNvSpPr>
            <a:spLocks noGrp="1" noRot="1" noChangeAspect="1"/>
          </p:cNvSpPr>
          <p:nvPr>
            <p:ph type="sldImg" idx="2"/>
          </p:nvPr>
        </p:nvSpPr>
        <p:spPr>
          <a:xfrm>
            <a:off x="-317500" y="1466850"/>
            <a:ext cx="7035800" cy="3957638"/>
          </a:xfrm>
          <a:prstGeom prst="rect">
            <a:avLst/>
          </a:prstGeom>
          <a:noFill/>
          <a:ln w="12700">
            <a:solidFill>
              <a:prstClr val="black"/>
            </a:solidFill>
          </a:ln>
        </p:spPr>
        <p:txBody>
          <a:bodyPr vert="horz" lIns="99048" tIns="49524" rIns="99048" bIns="49524" rtlCol="0" anchor="ctr"/>
          <a:lstStyle/>
          <a:p>
            <a:endParaRPr lang="fi-FI" dirty="0"/>
          </a:p>
        </p:txBody>
      </p:sp>
      <p:sp>
        <p:nvSpPr>
          <p:cNvPr id="5" name="Huomautusten paikkamerkki 4"/>
          <p:cNvSpPr>
            <a:spLocks noGrp="1"/>
          </p:cNvSpPr>
          <p:nvPr>
            <p:ph type="body" sz="quarter" idx="3"/>
          </p:nvPr>
        </p:nvSpPr>
        <p:spPr>
          <a:xfrm>
            <a:off x="640080" y="5644317"/>
            <a:ext cx="5120640" cy="4618077"/>
          </a:xfrm>
          <a:prstGeom prst="rect">
            <a:avLst/>
          </a:prstGeom>
        </p:spPr>
        <p:txBody>
          <a:bodyPr vert="horz" lIns="99048" tIns="49524" rIns="99048" bIns="49524"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11139994"/>
            <a:ext cx="2773680" cy="588458"/>
          </a:xfrm>
          <a:prstGeom prst="rect">
            <a:avLst/>
          </a:prstGeom>
        </p:spPr>
        <p:txBody>
          <a:bodyPr vert="horz" lIns="99048" tIns="49524" rIns="99048" bIns="49524" rtlCol="0" anchor="b"/>
          <a:lstStyle>
            <a:lvl1pPr algn="l">
              <a:defRPr sz="1300"/>
            </a:lvl1pPr>
          </a:lstStyle>
          <a:p>
            <a:endParaRPr lang="fi-FI" dirty="0"/>
          </a:p>
        </p:txBody>
      </p:sp>
      <p:sp>
        <p:nvSpPr>
          <p:cNvPr id="7" name="Dian numeron paikkamerkki 6"/>
          <p:cNvSpPr>
            <a:spLocks noGrp="1"/>
          </p:cNvSpPr>
          <p:nvPr>
            <p:ph type="sldNum" sz="quarter" idx="5"/>
          </p:nvPr>
        </p:nvSpPr>
        <p:spPr>
          <a:xfrm>
            <a:off x="3625639" y="11139994"/>
            <a:ext cx="2773680" cy="588458"/>
          </a:xfrm>
          <a:prstGeom prst="rect">
            <a:avLst/>
          </a:prstGeom>
        </p:spPr>
        <p:txBody>
          <a:bodyPr vert="horz" lIns="99048" tIns="49524" rIns="99048" bIns="49524" rtlCol="0" anchor="b"/>
          <a:lstStyle>
            <a:lvl1pPr algn="r">
              <a:defRPr sz="1300"/>
            </a:lvl1pPr>
          </a:lstStyle>
          <a:p>
            <a:fld id="{558328E5-66FA-4DD6-A089-E9039BCA9F63}" type="slidenum">
              <a:rPr lang="fi-FI" smtClean="0"/>
              <a:t>‹#›</a:t>
            </a:fld>
            <a:endParaRPr lang="fi-FI" dirty="0"/>
          </a:p>
        </p:txBody>
      </p:sp>
    </p:spTree>
    <p:extLst>
      <p:ext uri="{BB962C8B-B14F-4D97-AF65-F5344CB8AC3E}">
        <p14:creationId xmlns:p14="http://schemas.microsoft.com/office/powerpoint/2010/main" val="10493105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a037aa8e9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 name="Google Shape;69;g12a037aa8e9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11</a:t>
            </a:fld>
            <a:endParaRPr lang="fi-FI" dirty="0"/>
          </a:p>
        </p:txBody>
      </p:sp>
    </p:spTree>
    <p:extLst>
      <p:ext uri="{BB962C8B-B14F-4D97-AF65-F5344CB8AC3E}">
        <p14:creationId xmlns:p14="http://schemas.microsoft.com/office/powerpoint/2010/main" val="36820604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101</a:t>
            </a:fld>
            <a:endParaRPr lang="fi-FI" dirty="0"/>
          </a:p>
        </p:txBody>
      </p:sp>
    </p:spTree>
    <p:extLst>
      <p:ext uri="{BB962C8B-B14F-4D97-AF65-F5344CB8AC3E}">
        <p14:creationId xmlns:p14="http://schemas.microsoft.com/office/powerpoint/2010/main" val="26659673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102</a:t>
            </a:fld>
            <a:endParaRPr lang="fi-FI" dirty="0"/>
          </a:p>
        </p:txBody>
      </p:sp>
    </p:spTree>
    <p:extLst>
      <p:ext uri="{BB962C8B-B14F-4D97-AF65-F5344CB8AC3E}">
        <p14:creationId xmlns:p14="http://schemas.microsoft.com/office/powerpoint/2010/main" val="21756329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103</a:t>
            </a:fld>
            <a:endParaRPr lang="fi-FI" dirty="0"/>
          </a:p>
        </p:txBody>
      </p:sp>
    </p:spTree>
    <p:extLst>
      <p:ext uri="{BB962C8B-B14F-4D97-AF65-F5344CB8AC3E}">
        <p14:creationId xmlns:p14="http://schemas.microsoft.com/office/powerpoint/2010/main" val="20438651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104</a:t>
            </a:fld>
            <a:endParaRPr lang="fi-FI" dirty="0"/>
          </a:p>
        </p:txBody>
      </p:sp>
    </p:spTree>
    <p:extLst>
      <p:ext uri="{BB962C8B-B14F-4D97-AF65-F5344CB8AC3E}">
        <p14:creationId xmlns:p14="http://schemas.microsoft.com/office/powerpoint/2010/main" val="14949331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105</a:t>
            </a:fld>
            <a:endParaRPr lang="fi-FI" dirty="0"/>
          </a:p>
        </p:txBody>
      </p:sp>
    </p:spTree>
    <p:extLst>
      <p:ext uri="{BB962C8B-B14F-4D97-AF65-F5344CB8AC3E}">
        <p14:creationId xmlns:p14="http://schemas.microsoft.com/office/powerpoint/2010/main" val="26369886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106</a:t>
            </a:fld>
            <a:endParaRPr lang="fi-FI" dirty="0"/>
          </a:p>
        </p:txBody>
      </p:sp>
    </p:spTree>
    <p:extLst>
      <p:ext uri="{BB962C8B-B14F-4D97-AF65-F5344CB8AC3E}">
        <p14:creationId xmlns:p14="http://schemas.microsoft.com/office/powerpoint/2010/main" val="40713617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107</a:t>
            </a:fld>
            <a:endParaRPr lang="fi-FI" dirty="0"/>
          </a:p>
        </p:txBody>
      </p:sp>
    </p:spTree>
    <p:extLst>
      <p:ext uri="{BB962C8B-B14F-4D97-AF65-F5344CB8AC3E}">
        <p14:creationId xmlns:p14="http://schemas.microsoft.com/office/powerpoint/2010/main" val="23858304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108</a:t>
            </a:fld>
            <a:endParaRPr lang="fi-FI" dirty="0"/>
          </a:p>
        </p:txBody>
      </p:sp>
    </p:spTree>
    <p:extLst>
      <p:ext uri="{BB962C8B-B14F-4D97-AF65-F5344CB8AC3E}">
        <p14:creationId xmlns:p14="http://schemas.microsoft.com/office/powerpoint/2010/main" val="38170819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109</a:t>
            </a:fld>
            <a:endParaRPr lang="fi-FI" dirty="0"/>
          </a:p>
        </p:txBody>
      </p:sp>
    </p:spTree>
    <p:extLst>
      <p:ext uri="{BB962C8B-B14F-4D97-AF65-F5344CB8AC3E}">
        <p14:creationId xmlns:p14="http://schemas.microsoft.com/office/powerpoint/2010/main" val="17995881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110</a:t>
            </a:fld>
            <a:endParaRPr lang="fi-FI" dirty="0"/>
          </a:p>
        </p:txBody>
      </p:sp>
    </p:spTree>
    <p:extLst>
      <p:ext uri="{BB962C8B-B14F-4D97-AF65-F5344CB8AC3E}">
        <p14:creationId xmlns:p14="http://schemas.microsoft.com/office/powerpoint/2010/main" val="3272603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12</a:t>
            </a:fld>
            <a:endParaRPr lang="fi-FI" dirty="0"/>
          </a:p>
        </p:txBody>
      </p:sp>
    </p:spTree>
    <p:extLst>
      <p:ext uri="{BB962C8B-B14F-4D97-AF65-F5344CB8AC3E}">
        <p14:creationId xmlns:p14="http://schemas.microsoft.com/office/powerpoint/2010/main" val="28297554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111</a:t>
            </a:fld>
            <a:endParaRPr lang="fi-FI" dirty="0"/>
          </a:p>
        </p:txBody>
      </p:sp>
    </p:spTree>
    <p:extLst>
      <p:ext uri="{BB962C8B-B14F-4D97-AF65-F5344CB8AC3E}">
        <p14:creationId xmlns:p14="http://schemas.microsoft.com/office/powerpoint/2010/main" val="27993309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112</a:t>
            </a:fld>
            <a:endParaRPr lang="fi-FI" dirty="0"/>
          </a:p>
        </p:txBody>
      </p:sp>
    </p:spTree>
    <p:extLst>
      <p:ext uri="{BB962C8B-B14F-4D97-AF65-F5344CB8AC3E}">
        <p14:creationId xmlns:p14="http://schemas.microsoft.com/office/powerpoint/2010/main" val="32695552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113</a:t>
            </a:fld>
            <a:endParaRPr lang="fi-FI" dirty="0"/>
          </a:p>
        </p:txBody>
      </p:sp>
    </p:spTree>
    <p:extLst>
      <p:ext uri="{BB962C8B-B14F-4D97-AF65-F5344CB8AC3E}">
        <p14:creationId xmlns:p14="http://schemas.microsoft.com/office/powerpoint/2010/main" val="5012784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114</a:t>
            </a:fld>
            <a:endParaRPr lang="fi-FI" dirty="0"/>
          </a:p>
        </p:txBody>
      </p:sp>
    </p:spTree>
    <p:extLst>
      <p:ext uri="{BB962C8B-B14F-4D97-AF65-F5344CB8AC3E}">
        <p14:creationId xmlns:p14="http://schemas.microsoft.com/office/powerpoint/2010/main" val="17039406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115</a:t>
            </a:fld>
            <a:endParaRPr lang="fi-FI" dirty="0"/>
          </a:p>
        </p:txBody>
      </p:sp>
    </p:spTree>
    <p:extLst>
      <p:ext uri="{BB962C8B-B14F-4D97-AF65-F5344CB8AC3E}">
        <p14:creationId xmlns:p14="http://schemas.microsoft.com/office/powerpoint/2010/main" val="36463545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116</a:t>
            </a:fld>
            <a:endParaRPr lang="fi-FI" dirty="0"/>
          </a:p>
        </p:txBody>
      </p:sp>
    </p:spTree>
    <p:extLst>
      <p:ext uri="{BB962C8B-B14F-4D97-AF65-F5344CB8AC3E}">
        <p14:creationId xmlns:p14="http://schemas.microsoft.com/office/powerpoint/2010/main" val="30715265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117</a:t>
            </a:fld>
            <a:endParaRPr lang="fi-FI" dirty="0"/>
          </a:p>
        </p:txBody>
      </p:sp>
    </p:spTree>
    <p:extLst>
      <p:ext uri="{BB962C8B-B14F-4D97-AF65-F5344CB8AC3E}">
        <p14:creationId xmlns:p14="http://schemas.microsoft.com/office/powerpoint/2010/main" val="2144452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118</a:t>
            </a:fld>
            <a:endParaRPr lang="fi-FI" dirty="0"/>
          </a:p>
        </p:txBody>
      </p:sp>
    </p:spTree>
    <p:extLst>
      <p:ext uri="{BB962C8B-B14F-4D97-AF65-F5344CB8AC3E}">
        <p14:creationId xmlns:p14="http://schemas.microsoft.com/office/powerpoint/2010/main" val="28603131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119</a:t>
            </a:fld>
            <a:endParaRPr lang="fi-FI" dirty="0"/>
          </a:p>
        </p:txBody>
      </p:sp>
    </p:spTree>
    <p:extLst>
      <p:ext uri="{BB962C8B-B14F-4D97-AF65-F5344CB8AC3E}">
        <p14:creationId xmlns:p14="http://schemas.microsoft.com/office/powerpoint/2010/main" val="55797211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120</a:t>
            </a:fld>
            <a:endParaRPr lang="fi-FI" dirty="0"/>
          </a:p>
        </p:txBody>
      </p:sp>
    </p:spTree>
    <p:extLst>
      <p:ext uri="{BB962C8B-B14F-4D97-AF65-F5344CB8AC3E}">
        <p14:creationId xmlns:p14="http://schemas.microsoft.com/office/powerpoint/2010/main" val="738312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13</a:t>
            </a:fld>
            <a:endParaRPr lang="fi-FI" dirty="0"/>
          </a:p>
        </p:txBody>
      </p:sp>
    </p:spTree>
    <p:extLst>
      <p:ext uri="{BB962C8B-B14F-4D97-AF65-F5344CB8AC3E}">
        <p14:creationId xmlns:p14="http://schemas.microsoft.com/office/powerpoint/2010/main" val="18686556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121</a:t>
            </a:fld>
            <a:endParaRPr lang="fi-FI" dirty="0"/>
          </a:p>
        </p:txBody>
      </p:sp>
    </p:spTree>
    <p:extLst>
      <p:ext uri="{BB962C8B-B14F-4D97-AF65-F5344CB8AC3E}">
        <p14:creationId xmlns:p14="http://schemas.microsoft.com/office/powerpoint/2010/main" val="12170000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122</a:t>
            </a:fld>
            <a:endParaRPr lang="fi-FI" dirty="0"/>
          </a:p>
        </p:txBody>
      </p:sp>
    </p:spTree>
    <p:extLst>
      <p:ext uri="{BB962C8B-B14F-4D97-AF65-F5344CB8AC3E}">
        <p14:creationId xmlns:p14="http://schemas.microsoft.com/office/powerpoint/2010/main" val="4016092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123</a:t>
            </a:fld>
            <a:endParaRPr lang="fi-FI" dirty="0"/>
          </a:p>
        </p:txBody>
      </p:sp>
    </p:spTree>
    <p:extLst>
      <p:ext uri="{BB962C8B-B14F-4D97-AF65-F5344CB8AC3E}">
        <p14:creationId xmlns:p14="http://schemas.microsoft.com/office/powerpoint/2010/main" val="34247842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124</a:t>
            </a:fld>
            <a:endParaRPr lang="fi-FI" dirty="0"/>
          </a:p>
        </p:txBody>
      </p:sp>
    </p:spTree>
    <p:extLst>
      <p:ext uri="{BB962C8B-B14F-4D97-AF65-F5344CB8AC3E}">
        <p14:creationId xmlns:p14="http://schemas.microsoft.com/office/powerpoint/2010/main" val="171544092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125</a:t>
            </a:fld>
            <a:endParaRPr lang="fi-FI" dirty="0"/>
          </a:p>
        </p:txBody>
      </p:sp>
    </p:spTree>
    <p:extLst>
      <p:ext uri="{BB962C8B-B14F-4D97-AF65-F5344CB8AC3E}">
        <p14:creationId xmlns:p14="http://schemas.microsoft.com/office/powerpoint/2010/main" val="255739438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126</a:t>
            </a:fld>
            <a:endParaRPr lang="fi-FI" dirty="0"/>
          </a:p>
        </p:txBody>
      </p:sp>
    </p:spTree>
    <p:extLst>
      <p:ext uri="{BB962C8B-B14F-4D97-AF65-F5344CB8AC3E}">
        <p14:creationId xmlns:p14="http://schemas.microsoft.com/office/powerpoint/2010/main" val="395450753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127</a:t>
            </a:fld>
            <a:endParaRPr lang="fi-FI" dirty="0"/>
          </a:p>
        </p:txBody>
      </p:sp>
    </p:spTree>
    <p:extLst>
      <p:ext uri="{BB962C8B-B14F-4D97-AF65-F5344CB8AC3E}">
        <p14:creationId xmlns:p14="http://schemas.microsoft.com/office/powerpoint/2010/main" val="7012681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128</a:t>
            </a:fld>
            <a:endParaRPr lang="fi-FI" dirty="0"/>
          </a:p>
        </p:txBody>
      </p:sp>
    </p:spTree>
    <p:extLst>
      <p:ext uri="{BB962C8B-B14F-4D97-AF65-F5344CB8AC3E}">
        <p14:creationId xmlns:p14="http://schemas.microsoft.com/office/powerpoint/2010/main" val="3680256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129</a:t>
            </a:fld>
            <a:endParaRPr lang="fi-FI" dirty="0"/>
          </a:p>
        </p:txBody>
      </p:sp>
    </p:spTree>
    <p:extLst>
      <p:ext uri="{BB962C8B-B14F-4D97-AF65-F5344CB8AC3E}">
        <p14:creationId xmlns:p14="http://schemas.microsoft.com/office/powerpoint/2010/main" val="24236011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130</a:t>
            </a:fld>
            <a:endParaRPr lang="fi-FI" dirty="0"/>
          </a:p>
        </p:txBody>
      </p:sp>
    </p:spTree>
    <p:extLst>
      <p:ext uri="{BB962C8B-B14F-4D97-AF65-F5344CB8AC3E}">
        <p14:creationId xmlns:p14="http://schemas.microsoft.com/office/powerpoint/2010/main" val="3719382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14</a:t>
            </a:fld>
            <a:endParaRPr lang="fi-FI" dirty="0"/>
          </a:p>
        </p:txBody>
      </p:sp>
    </p:spTree>
    <p:extLst>
      <p:ext uri="{BB962C8B-B14F-4D97-AF65-F5344CB8AC3E}">
        <p14:creationId xmlns:p14="http://schemas.microsoft.com/office/powerpoint/2010/main" val="319388365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131</a:t>
            </a:fld>
            <a:endParaRPr lang="fi-FI" dirty="0"/>
          </a:p>
        </p:txBody>
      </p:sp>
    </p:spTree>
    <p:extLst>
      <p:ext uri="{BB962C8B-B14F-4D97-AF65-F5344CB8AC3E}">
        <p14:creationId xmlns:p14="http://schemas.microsoft.com/office/powerpoint/2010/main" val="77127598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132</a:t>
            </a:fld>
            <a:endParaRPr lang="fi-FI" dirty="0"/>
          </a:p>
        </p:txBody>
      </p:sp>
    </p:spTree>
    <p:extLst>
      <p:ext uri="{BB962C8B-B14F-4D97-AF65-F5344CB8AC3E}">
        <p14:creationId xmlns:p14="http://schemas.microsoft.com/office/powerpoint/2010/main" val="290851178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133</a:t>
            </a:fld>
            <a:endParaRPr lang="fi-FI" dirty="0"/>
          </a:p>
        </p:txBody>
      </p:sp>
    </p:spTree>
    <p:extLst>
      <p:ext uri="{BB962C8B-B14F-4D97-AF65-F5344CB8AC3E}">
        <p14:creationId xmlns:p14="http://schemas.microsoft.com/office/powerpoint/2010/main" val="40305753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134</a:t>
            </a:fld>
            <a:endParaRPr lang="fi-FI" dirty="0"/>
          </a:p>
        </p:txBody>
      </p:sp>
    </p:spTree>
    <p:extLst>
      <p:ext uri="{BB962C8B-B14F-4D97-AF65-F5344CB8AC3E}">
        <p14:creationId xmlns:p14="http://schemas.microsoft.com/office/powerpoint/2010/main" val="181755807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135</a:t>
            </a:fld>
            <a:endParaRPr lang="fi-FI" dirty="0"/>
          </a:p>
        </p:txBody>
      </p:sp>
    </p:spTree>
    <p:extLst>
      <p:ext uri="{BB962C8B-B14F-4D97-AF65-F5344CB8AC3E}">
        <p14:creationId xmlns:p14="http://schemas.microsoft.com/office/powerpoint/2010/main" val="316187770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136</a:t>
            </a:fld>
            <a:endParaRPr lang="fi-FI" dirty="0"/>
          </a:p>
        </p:txBody>
      </p:sp>
    </p:spTree>
    <p:extLst>
      <p:ext uri="{BB962C8B-B14F-4D97-AF65-F5344CB8AC3E}">
        <p14:creationId xmlns:p14="http://schemas.microsoft.com/office/powerpoint/2010/main" val="342666769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137</a:t>
            </a:fld>
            <a:endParaRPr lang="fi-FI" dirty="0"/>
          </a:p>
        </p:txBody>
      </p:sp>
    </p:spTree>
    <p:extLst>
      <p:ext uri="{BB962C8B-B14F-4D97-AF65-F5344CB8AC3E}">
        <p14:creationId xmlns:p14="http://schemas.microsoft.com/office/powerpoint/2010/main" val="42708216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138</a:t>
            </a:fld>
            <a:endParaRPr lang="fi-FI" dirty="0"/>
          </a:p>
        </p:txBody>
      </p:sp>
    </p:spTree>
    <p:extLst>
      <p:ext uri="{BB962C8B-B14F-4D97-AF65-F5344CB8AC3E}">
        <p14:creationId xmlns:p14="http://schemas.microsoft.com/office/powerpoint/2010/main" val="98193452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139</a:t>
            </a:fld>
            <a:endParaRPr lang="fi-FI" dirty="0"/>
          </a:p>
        </p:txBody>
      </p:sp>
    </p:spTree>
    <p:extLst>
      <p:ext uri="{BB962C8B-B14F-4D97-AF65-F5344CB8AC3E}">
        <p14:creationId xmlns:p14="http://schemas.microsoft.com/office/powerpoint/2010/main" val="118138374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140</a:t>
            </a:fld>
            <a:endParaRPr lang="fi-FI" dirty="0"/>
          </a:p>
        </p:txBody>
      </p:sp>
    </p:spTree>
    <p:extLst>
      <p:ext uri="{BB962C8B-B14F-4D97-AF65-F5344CB8AC3E}">
        <p14:creationId xmlns:p14="http://schemas.microsoft.com/office/powerpoint/2010/main" val="343347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15</a:t>
            </a:fld>
            <a:endParaRPr lang="fi-FI" dirty="0"/>
          </a:p>
        </p:txBody>
      </p:sp>
    </p:spTree>
    <p:extLst>
      <p:ext uri="{BB962C8B-B14F-4D97-AF65-F5344CB8AC3E}">
        <p14:creationId xmlns:p14="http://schemas.microsoft.com/office/powerpoint/2010/main" val="175045257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141</a:t>
            </a:fld>
            <a:endParaRPr lang="fi-FI" dirty="0"/>
          </a:p>
        </p:txBody>
      </p:sp>
    </p:spTree>
    <p:extLst>
      <p:ext uri="{BB962C8B-B14F-4D97-AF65-F5344CB8AC3E}">
        <p14:creationId xmlns:p14="http://schemas.microsoft.com/office/powerpoint/2010/main" val="60650096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142</a:t>
            </a:fld>
            <a:endParaRPr lang="fi-FI" dirty="0"/>
          </a:p>
        </p:txBody>
      </p:sp>
    </p:spTree>
    <p:extLst>
      <p:ext uri="{BB962C8B-B14F-4D97-AF65-F5344CB8AC3E}">
        <p14:creationId xmlns:p14="http://schemas.microsoft.com/office/powerpoint/2010/main" val="99314977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143</a:t>
            </a:fld>
            <a:endParaRPr lang="fi-FI" dirty="0"/>
          </a:p>
        </p:txBody>
      </p:sp>
    </p:spTree>
    <p:extLst>
      <p:ext uri="{BB962C8B-B14F-4D97-AF65-F5344CB8AC3E}">
        <p14:creationId xmlns:p14="http://schemas.microsoft.com/office/powerpoint/2010/main" val="10514134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144</a:t>
            </a:fld>
            <a:endParaRPr lang="fi-FI" dirty="0"/>
          </a:p>
        </p:txBody>
      </p:sp>
    </p:spTree>
    <p:extLst>
      <p:ext uri="{BB962C8B-B14F-4D97-AF65-F5344CB8AC3E}">
        <p14:creationId xmlns:p14="http://schemas.microsoft.com/office/powerpoint/2010/main" val="275984759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145</a:t>
            </a:fld>
            <a:endParaRPr lang="fi-FI" dirty="0"/>
          </a:p>
        </p:txBody>
      </p:sp>
    </p:spTree>
    <p:extLst>
      <p:ext uri="{BB962C8B-B14F-4D97-AF65-F5344CB8AC3E}">
        <p14:creationId xmlns:p14="http://schemas.microsoft.com/office/powerpoint/2010/main" val="296915747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146</a:t>
            </a:fld>
            <a:endParaRPr lang="fi-FI" dirty="0"/>
          </a:p>
        </p:txBody>
      </p:sp>
    </p:spTree>
    <p:extLst>
      <p:ext uri="{BB962C8B-B14F-4D97-AF65-F5344CB8AC3E}">
        <p14:creationId xmlns:p14="http://schemas.microsoft.com/office/powerpoint/2010/main" val="175669395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147</a:t>
            </a:fld>
            <a:endParaRPr lang="fi-FI" dirty="0"/>
          </a:p>
        </p:txBody>
      </p:sp>
    </p:spTree>
    <p:extLst>
      <p:ext uri="{BB962C8B-B14F-4D97-AF65-F5344CB8AC3E}">
        <p14:creationId xmlns:p14="http://schemas.microsoft.com/office/powerpoint/2010/main" val="384556412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148</a:t>
            </a:fld>
            <a:endParaRPr lang="fi-FI" dirty="0"/>
          </a:p>
        </p:txBody>
      </p:sp>
    </p:spTree>
    <p:extLst>
      <p:ext uri="{BB962C8B-B14F-4D97-AF65-F5344CB8AC3E}">
        <p14:creationId xmlns:p14="http://schemas.microsoft.com/office/powerpoint/2010/main" val="22035506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149</a:t>
            </a:fld>
            <a:endParaRPr lang="fi-FI" dirty="0"/>
          </a:p>
        </p:txBody>
      </p:sp>
    </p:spTree>
    <p:extLst>
      <p:ext uri="{BB962C8B-B14F-4D97-AF65-F5344CB8AC3E}">
        <p14:creationId xmlns:p14="http://schemas.microsoft.com/office/powerpoint/2010/main" val="165696213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150</a:t>
            </a:fld>
            <a:endParaRPr lang="fi-FI" dirty="0"/>
          </a:p>
        </p:txBody>
      </p:sp>
    </p:spTree>
    <p:extLst>
      <p:ext uri="{BB962C8B-B14F-4D97-AF65-F5344CB8AC3E}">
        <p14:creationId xmlns:p14="http://schemas.microsoft.com/office/powerpoint/2010/main" val="2162734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16</a:t>
            </a:fld>
            <a:endParaRPr lang="fi-FI" dirty="0"/>
          </a:p>
        </p:txBody>
      </p:sp>
    </p:spTree>
    <p:extLst>
      <p:ext uri="{BB962C8B-B14F-4D97-AF65-F5344CB8AC3E}">
        <p14:creationId xmlns:p14="http://schemas.microsoft.com/office/powerpoint/2010/main" val="379473893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151</a:t>
            </a:fld>
            <a:endParaRPr lang="fi-FI" dirty="0"/>
          </a:p>
        </p:txBody>
      </p:sp>
    </p:spTree>
    <p:extLst>
      <p:ext uri="{BB962C8B-B14F-4D97-AF65-F5344CB8AC3E}">
        <p14:creationId xmlns:p14="http://schemas.microsoft.com/office/powerpoint/2010/main" val="232570673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152</a:t>
            </a:fld>
            <a:endParaRPr lang="fi-FI" dirty="0"/>
          </a:p>
        </p:txBody>
      </p:sp>
    </p:spTree>
    <p:extLst>
      <p:ext uri="{BB962C8B-B14F-4D97-AF65-F5344CB8AC3E}">
        <p14:creationId xmlns:p14="http://schemas.microsoft.com/office/powerpoint/2010/main" val="195066872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153</a:t>
            </a:fld>
            <a:endParaRPr lang="fi-FI" dirty="0"/>
          </a:p>
        </p:txBody>
      </p:sp>
    </p:spTree>
    <p:extLst>
      <p:ext uri="{BB962C8B-B14F-4D97-AF65-F5344CB8AC3E}">
        <p14:creationId xmlns:p14="http://schemas.microsoft.com/office/powerpoint/2010/main" val="87923086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154</a:t>
            </a:fld>
            <a:endParaRPr lang="fi-FI" dirty="0"/>
          </a:p>
        </p:txBody>
      </p:sp>
    </p:spTree>
    <p:extLst>
      <p:ext uri="{BB962C8B-B14F-4D97-AF65-F5344CB8AC3E}">
        <p14:creationId xmlns:p14="http://schemas.microsoft.com/office/powerpoint/2010/main" val="391099995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155</a:t>
            </a:fld>
            <a:endParaRPr lang="fi-FI" dirty="0"/>
          </a:p>
        </p:txBody>
      </p:sp>
    </p:spTree>
    <p:extLst>
      <p:ext uri="{BB962C8B-B14F-4D97-AF65-F5344CB8AC3E}">
        <p14:creationId xmlns:p14="http://schemas.microsoft.com/office/powerpoint/2010/main" val="149704124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156</a:t>
            </a:fld>
            <a:endParaRPr lang="fi-FI" dirty="0"/>
          </a:p>
        </p:txBody>
      </p:sp>
    </p:spTree>
    <p:extLst>
      <p:ext uri="{BB962C8B-B14F-4D97-AF65-F5344CB8AC3E}">
        <p14:creationId xmlns:p14="http://schemas.microsoft.com/office/powerpoint/2010/main" val="158216317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157</a:t>
            </a:fld>
            <a:endParaRPr lang="fi-FI" dirty="0"/>
          </a:p>
        </p:txBody>
      </p:sp>
    </p:spTree>
    <p:extLst>
      <p:ext uri="{BB962C8B-B14F-4D97-AF65-F5344CB8AC3E}">
        <p14:creationId xmlns:p14="http://schemas.microsoft.com/office/powerpoint/2010/main" val="112242184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158</a:t>
            </a:fld>
            <a:endParaRPr lang="fi-FI" dirty="0"/>
          </a:p>
        </p:txBody>
      </p:sp>
    </p:spTree>
    <p:extLst>
      <p:ext uri="{BB962C8B-B14F-4D97-AF65-F5344CB8AC3E}">
        <p14:creationId xmlns:p14="http://schemas.microsoft.com/office/powerpoint/2010/main" val="324287308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159</a:t>
            </a:fld>
            <a:endParaRPr lang="fi-FI" dirty="0"/>
          </a:p>
        </p:txBody>
      </p:sp>
    </p:spTree>
    <p:extLst>
      <p:ext uri="{BB962C8B-B14F-4D97-AF65-F5344CB8AC3E}">
        <p14:creationId xmlns:p14="http://schemas.microsoft.com/office/powerpoint/2010/main" val="79458084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160</a:t>
            </a:fld>
            <a:endParaRPr lang="fi-FI" dirty="0"/>
          </a:p>
        </p:txBody>
      </p:sp>
    </p:spTree>
    <p:extLst>
      <p:ext uri="{BB962C8B-B14F-4D97-AF65-F5344CB8AC3E}">
        <p14:creationId xmlns:p14="http://schemas.microsoft.com/office/powerpoint/2010/main" val="822749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17</a:t>
            </a:fld>
            <a:endParaRPr lang="fi-FI" dirty="0"/>
          </a:p>
        </p:txBody>
      </p:sp>
    </p:spTree>
    <p:extLst>
      <p:ext uri="{BB962C8B-B14F-4D97-AF65-F5344CB8AC3E}">
        <p14:creationId xmlns:p14="http://schemas.microsoft.com/office/powerpoint/2010/main" val="252009135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161</a:t>
            </a:fld>
            <a:endParaRPr lang="fi-FI" dirty="0"/>
          </a:p>
        </p:txBody>
      </p:sp>
    </p:spTree>
    <p:extLst>
      <p:ext uri="{BB962C8B-B14F-4D97-AF65-F5344CB8AC3E}">
        <p14:creationId xmlns:p14="http://schemas.microsoft.com/office/powerpoint/2010/main" val="16344727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162</a:t>
            </a:fld>
            <a:endParaRPr lang="fi-FI" dirty="0"/>
          </a:p>
        </p:txBody>
      </p:sp>
    </p:spTree>
    <p:extLst>
      <p:ext uri="{BB962C8B-B14F-4D97-AF65-F5344CB8AC3E}">
        <p14:creationId xmlns:p14="http://schemas.microsoft.com/office/powerpoint/2010/main" val="66797524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163</a:t>
            </a:fld>
            <a:endParaRPr lang="fi-FI" dirty="0"/>
          </a:p>
        </p:txBody>
      </p:sp>
    </p:spTree>
    <p:extLst>
      <p:ext uri="{BB962C8B-B14F-4D97-AF65-F5344CB8AC3E}">
        <p14:creationId xmlns:p14="http://schemas.microsoft.com/office/powerpoint/2010/main" val="196622845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164</a:t>
            </a:fld>
            <a:endParaRPr lang="fi-FI" dirty="0"/>
          </a:p>
        </p:txBody>
      </p:sp>
    </p:spTree>
    <p:extLst>
      <p:ext uri="{BB962C8B-B14F-4D97-AF65-F5344CB8AC3E}">
        <p14:creationId xmlns:p14="http://schemas.microsoft.com/office/powerpoint/2010/main" val="375728481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165</a:t>
            </a:fld>
            <a:endParaRPr lang="fi-FI" dirty="0"/>
          </a:p>
        </p:txBody>
      </p:sp>
    </p:spTree>
    <p:extLst>
      <p:ext uri="{BB962C8B-B14F-4D97-AF65-F5344CB8AC3E}">
        <p14:creationId xmlns:p14="http://schemas.microsoft.com/office/powerpoint/2010/main" val="294834512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166</a:t>
            </a:fld>
            <a:endParaRPr lang="fi-FI" dirty="0"/>
          </a:p>
        </p:txBody>
      </p:sp>
    </p:spTree>
    <p:extLst>
      <p:ext uri="{BB962C8B-B14F-4D97-AF65-F5344CB8AC3E}">
        <p14:creationId xmlns:p14="http://schemas.microsoft.com/office/powerpoint/2010/main" val="298703575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167</a:t>
            </a:fld>
            <a:endParaRPr lang="fi-FI" dirty="0"/>
          </a:p>
        </p:txBody>
      </p:sp>
    </p:spTree>
    <p:extLst>
      <p:ext uri="{BB962C8B-B14F-4D97-AF65-F5344CB8AC3E}">
        <p14:creationId xmlns:p14="http://schemas.microsoft.com/office/powerpoint/2010/main" val="422966515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168</a:t>
            </a:fld>
            <a:endParaRPr lang="fi-FI" dirty="0"/>
          </a:p>
        </p:txBody>
      </p:sp>
    </p:spTree>
    <p:extLst>
      <p:ext uri="{BB962C8B-B14F-4D97-AF65-F5344CB8AC3E}">
        <p14:creationId xmlns:p14="http://schemas.microsoft.com/office/powerpoint/2010/main" val="143260209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169</a:t>
            </a:fld>
            <a:endParaRPr lang="fi-FI" dirty="0"/>
          </a:p>
        </p:txBody>
      </p:sp>
    </p:spTree>
    <p:extLst>
      <p:ext uri="{BB962C8B-B14F-4D97-AF65-F5344CB8AC3E}">
        <p14:creationId xmlns:p14="http://schemas.microsoft.com/office/powerpoint/2010/main" val="300893391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170</a:t>
            </a:fld>
            <a:endParaRPr lang="fi-FI" dirty="0"/>
          </a:p>
        </p:txBody>
      </p:sp>
    </p:spTree>
    <p:extLst>
      <p:ext uri="{BB962C8B-B14F-4D97-AF65-F5344CB8AC3E}">
        <p14:creationId xmlns:p14="http://schemas.microsoft.com/office/powerpoint/2010/main" val="4133395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18</a:t>
            </a:fld>
            <a:endParaRPr lang="fi-FI" dirty="0"/>
          </a:p>
        </p:txBody>
      </p:sp>
    </p:spTree>
    <p:extLst>
      <p:ext uri="{BB962C8B-B14F-4D97-AF65-F5344CB8AC3E}">
        <p14:creationId xmlns:p14="http://schemas.microsoft.com/office/powerpoint/2010/main" val="220351898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171</a:t>
            </a:fld>
            <a:endParaRPr lang="fi-FI" dirty="0"/>
          </a:p>
        </p:txBody>
      </p:sp>
    </p:spTree>
    <p:extLst>
      <p:ext uri="{BB962C8B-B14F-4D97-AF65-F5344CB8AC3E}">
        <p14:creationId xmlns:p14="http://schemas.microsoft.com/office/powerpoint/2010/main" val="253369950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172</a:t>
            </a:fld>
            <a:endParaRPr lang="fi-FI" dirty="0"/>
          </a:p>
        </p:txBody>
      </p:sp>
    </p:spTree>
    <p:extLst>
      <p:ext uri="{BB962C8B-B14F-4D97-AF65-F5344CB8AC3E}">
        <p14:creationId xmlns:p14="http://schemas.microsoft.com/office/powerpoint/2010/main" val="120090679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173</a:t>
            </a:fld>
            <a:endParaRPr lang="fi-FI" dirty="0"/>
          </a:p>
        </p:txBody>
      </p:sp>
    </p:spTree>
    <p:extLst>
      <p:ext uri="{BB962C8B-B14F-4D97-AF65-F5344CB8AC3E}">
        <p14:creationId xmlns:p14="http://schemas.microsoft.com/office/powerpoint/2010/main" val="64722645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174</a:t>
            </a:fld>
            <a:endParaRPr lang="fi-FI" dirty="0"/>
          </a:p>
        </p:txBody>
      </p:sp>
    </p:spTree>
    <p:extLst>
      <p:ext uri="{BB962C8B-B14F-4D97-AF65-F5344CB8AC3E}">
        <p14:creationId xmlns:p14="http://schemas.microsoft.com/office/powerpoint/2010/main" val="86623860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175</a:t>
            </a:fld>
            <a:endParaRPr lang="fi-FI" dirty="0"/>
          </a:p>
        </p:txBody>
      </p:sp>
    </p:spTree>
    <p:extLst>
      <p:ext uri="{BB962C8B-B14F-4D97-AF65-F5344CB8AC3E}">
        <p14:creationId xmlns:p14="http://schemas.microsoft.com/office/powerpoint/2010/main" val="867525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19</a:t>
            </a:fld>
            <a:endParaRPr lang="fi-FI" dirty="0"/>
          </a:p>
        </p:txBody>
      </p:sp>
    </p:spTree>
    <p:extLst>
      <p:ext uri="{BB962C8B-B14F-4D97-AF65-F5344CB8AC3E}">
        <p14:creationId xmlns:p14="http://schemas.microsoft.com/office/powerpoint/2010/main" val="1496985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20</a:t>
            </a:fld>
            <a:endParaRPr lang="fi-FI" dirty="0"/>
          </a:p>
        </p:txBody>
      </p:sp>
    </p:spTree>
    <p:extLst>
      <p:ext uri="{BB962C8B-B14F-4D97-AF65-F5344CB8AC3E}">
        <p14:creationId xmlns:p14="http://schemas.microsoft.com/office/powerpoint/2010/main" val="1886805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a037aa8e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21</a:t>
            </a:fld>
            <a:endParaRPr lang="fi-FI" dirty="0"/>
          </a:p>
        </p:txBody>
      </p:sp>
    </p:spTree>
    <p:extLst>
      <p:ext uri="{BB962C8B-B14F-4D97-AF65-F5344CB8AC3E}">
        <p14:creationId xmlns:p14="http://schemas.microsoft.com/office/powerpoint/2010/main" val="1068196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22</a:t>
            </a:fld>
            <a:endParaRPr lang="fi-FI" dirty="0"/>
          </a:p>
        </p:txBody>
      </p:sp>
    </p:spTree>
    <p:extLst>
      <p:ext uri="{BB962C8B-B14F-4D97-AF65-F5344CB8AC3E}">
        <p14:creationId xmlns:p14="http://schemas.microsoft.com/office/powerpoint/2010/main" val="3178747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23</a:t>
            </a:fld>
            <a:endParaRPr lang="fi-FI" dirty="0"/>
          </a:p>
        </p:txBody>
      </p:sp>
    </p:spTree>
    <p:extLst>
      <p:ext uri="{BB962C8B-B14F-4D97-AF65-F5344CB8AC3E}">
        <p14:creationId xmlns:p14="http://schemas.microsoft.com/office/powerpoint/2010/main" val="3357040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24</a:t>
            </a:fld>
            <a:endParaRPr lang="fi-FI" dirty="0"/>
          </a:p>
        </p:txBody>
      </p:sp>
    </p:spTree>
    <p:extLst>
      <p:ext uri="{BB962C8B-B14F-4D97-AF65-F5344CB8AC3E}">
        <p14:creationId xmlns:p14="http://schemas.microsoft.com/office/powerpoint/2010/main" val="2752340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25</a:t>
            </a:fld>
            <a:endParaRPr lang="fi-FI" dirty="0"/>
          </a:p>
        </p:txBody>
      </p:sp>
    </p:spTree>
    <p:extLst>
      <p:ext uri="{BB962C8B-B14F-4D97-AF65-F5344CB8AC3E}">
        <p14:creationId xmlns:p14="http://schemas.microsoft.com/office/powerpoint/2010/main" val="1441360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26</a:t>
            </a:fld>
            <a:endParaRPr lang="fi-FI" dirty="0"/>
          </a:p>
        </p:txBody>
      </p:sp>
    </p:spTree>
    <p:extLst>
      <p:ext uri="{BB962C8B-B14F-4D97-AF65-F5344CB8AC3E}">
        <p14:creationId xmlns:p14="http://schemas.microsoft.com/office/powerpoint/2010/main" val="3978360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27</a:t>
            </a:fld>
            <a:endParaRPr lang="fi-FI" dirty="0"/>
          </a:p>
        </p:txBody>
      </p:sp>
    </p:spTree>
    <p:extLst>
      <p:ext uri="{BB962C8B-B14F-4D97-AF65-F5344CB8AC3E}">
        <p14:creationId xmlns:p14="http://schemas.microsoft.com/office/powerpoint/2010/main" val="2535178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28</a:t>
            </a:fld>
            <a:endParaRPr lang="fi-FI" dirty="0"/>
          </a:p>
        </p:txBody>
      </p:sp>
    </p:spTree>
    <p:extLst>
      <p:ext uri="{BB962C8B-B14F-4D97-AF65-F5344CB8AC3E}">
        <p14:creationId xmlns:p14="http://schemas.microsoft.com/office/powerpoint/2010/main" val="2346782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29</a:t>
            </a:fld>
            <a:endParaRPr lang="fi-FI" dirty="0"/>
          </a:p>
        </p:txBody>
      </p:sp>
    </p:spTree>
    <p:extLst>
      <p:ext uri="{BB962C8B-B14F-4D97-AF65-F5344CB8AC3E}">
        <p14:creationId xmlns:p14="http://schemas.microsoft.com/office/powerpoint/2010/main" val="1153895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30</a:t>
            </a:fld>
            <a:endParaRPr lang="fi-FI" dirty="0"/>
          </a:p>
        </p:txBody>
      </p:sp>
    </p:spTree>
    <p:extLst>
      <p:ext uri="{BB962C8B-B14F-4D97-AF65-F5344CB8AC3E}">
        <p14:creationId xmlns:p14="http://schemas.microsoft.com/office/powerpoint/2010/main" val="329369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31</a:t>
            </a:fld>
            <a:endParaRPr lang="fi-FI" dirty="0"/>
          </a:p>
        </p:txBody>
      </p:sp>
    </p:spTree>
    <p:extLst>
      <p:ext uri="{BB962C8B-B14F-4D97-AF65-F5344CB8AC3E}">
        <p14:creationId xmlns:p14="http://schemas.microsoft.com/office/powerpoint/2010/main" val="4258339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32</a:t>
            </a:fld>
            <a:endParaRPr lang="fi-FI" dirty="0"/>
          </a:p>
        </p:txBody>
      </p:sp>
    </p:spTree>
    <p:extLst>
      <p:ext uri="{BB962C8B-B14F-4D97-AF65-F5344CB8AC3E}">
        <p14:creationId xmlns:p14="http://schemas.microsoft.com/office/powerpoint/2010/main" val="2548577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33</a:t>
            </a:fld>
            <a:endParaRPr lang="fi-FI" dirty="0"/>
          </a:p>
        </p:txBody>
      </p:sp>
    </p:spTree>
    <p:extLst>
      <p:ext uri="{BB962C8B-B14F-4D97-AF65-F5344CB8AC3E}">
        <p14:creationId xmlns:p14="http://schemas.microsoft.com/office/powerpoint/2010/main" val="13013889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34</a:t>
            </a:fld>
            <a:endParaRPr lang="fi-FI" dirty="0"/>
          </a:p>
        </p:txBody>
      </p:sp>
    </p:spTree>
    <p:extLst>
      <p:ext uri="{BB962C8B-B14F-4D97-AF65-F5344CB8AC3E}">
        <p14:creationId xmlns:p14="http://schemas.microsoft.com/office/powerpoint/2010/main" val="3757303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35</a:t>
            </a:fld>
            <a:endParaRPr lang="fi-FI" dirty="0"/>
          </a:p>
        </p:txBody>
      </p:sp>
    </p:spTree>
    <p:extLst>
      <p:ext uri="{BB962C8B-B14F-4D97-AF65-F5344CB8AC3E}">
        <p14:creationId xmlns:p14="http://schemas.microsoft.com/office/powerpoint/2010/main" val="554299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36</a:t>
            </a:fld>
            <a:endParaRPr lang="fi-FI" dirty="0"/>
          </a:p>
        </p:txBody>
      </p:sp>
    </p:spTree>
    <p:extLst>
      <p:ext uri="{BB962C8B-B14F-4D97-AF65-F5344CB8AC3E}">
        <p14:creationId xmlns:p14="http://schemas.microsoft.com/office/powerpoint/2010/main" val="84695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37</a:t>
            </a:fld>
            <a:endParaRPr lang="fi-FI" dirty="0"/>
          </a:p>
        </p:txBody>
      </p:sp>
    </p:spTree>
    <p:extLst>
      <p:ext uri="{BB962C8B-B14F-4D97-AF65-F5344CB8AC3E}">
        <p14:creationId xmlns:p14="http://schemas.microsoft.com/office/powerpoint/2010/main" val="40315175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38</a:t>
            </a:fld>
            <a:endParaRPr lang="fi-FI" dirty="0"/>
          </a:p>
        </p:txBody>
      </p:sp>
    </p:spTree>
    <p:extLst>
      <p:ext uri="{BB962C8B-B14F-4D97-AF65-F5344CB8AC3E}">
        <p14:creationId xmlns:p14="http://schemas.microsoft.com/office/powerpoint/2010/main" val="2852298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39</a:t>
            </a:fld>
            <a:endParaRPr lang="fi-FI" dirty="0"/>
          </a:p>
        </p:txBody>
      </p:sp>
    </p:spTree>
    <p:extLst>
      <p:ext uri="{BB962C8B-B14F-4D97-AF65-F5344CB8AC3E}">
        <p14:creationId xmlns:p14="http://schemas.microsoft.com/office/powerpoint/2010/main" val="569880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40</a:t>
            </a:fld>
            <a:endParaRPr lang="fi-FI" dirty="0"/>
          </a:p>
        </p:txBody>
      </p:sp>
    </p:spTree>
    <p:extLst>
      <p:ext uri="{BB962C8B-B14F-4D97-AF65-F5344CB8AC3E}">
        <p14:creationId xmlns:p14="http://schemas.microsoft.com/office/powerpoint/2010/main" val="3659190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4</a:t>
            </a:fld>
            <a:endParaRPr lang="fi-FI" dirty="0"/>
          </a:p>
        </p:txBody>
      </p:sp>
    </p:spTree>
    <p:extLst>
      <p:ext uri="{BB962C8B-B14F-4D97-AF65-F5344CB8AC3E}">
        <p14:creationId xmlns:p14="http://schemas.microsoft.com/office/powerpoint/2010/main" val="3390970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41</a:t>
            </a:fld>
            <a:endParaRPr lang="fi-FI" dirty="0"/>
          </a:p>
        </p:txBody>
      </p:sp>
    </p:spTree>
    <p:extLst>
      <p:ext uri="{BB962C8B-B14F-4D97-AF65-F5344CB8AC3E}">
        <p14:creationId xmlns:p14="http://schemas.microsoft.com/office/powerpoint/2010/main" val="2394863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42</a:t>
            </a:fld>
            <a:endParaRPr lang="fi-FI" dirty="0"/>
          </a:p>
        </p:txBody>
      </p:sp>
    </p:spTree>
    <p:extLst>
      <p:ext uri="{BB962C8B-B14F-4D97-AF65-F5344CB8AC3E}">
        <p14:creationId xmlns:p14="http://schemas.microsoft.com/office/powerpoint/2010/main" val="2070299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43</a:t>
            </a:fld>
            <a:endParaRPr lang="fi-FI" dirty="0"/>
          </a:p>
        </p:txBody>
      </p:sp>
    </p:spTree>
    <p:extLst>
      <p:ext uri="{BB962C8B-B14F-4D97-AF65-F5344CB8AC3E}">
        <p14:creationId xmlns:p14="http://schemas.microsoft.com/office/powerpoint/2010/main" val="4198129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44</a:t>
            </a:fld>
            <a:endParaRPr lang="fi-FI" dirty="0"/>
          </a:p>
        </p:txBody>
      </p:sp>
    </p:spTree>
    <p:extLst>
      <p:ext uri="{BB962C8B-B14F-4D97-AF65-F5344CB8AC3E}">
        <p14:creationId xmlns:p14="http://schemas.microsoft.com/office/powerpoint/2010/main" val="15066537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45</a:t>
            </a:fld>
            <a:endParaRPr lang="fi-FI" dirty="0"/>
          </a:p>
        </p:txBody>
      </p:sp>
    </p:spTree>
    <p:extLst>
      <p:ext uri="{BB962C8B-B14F-4D97-AF65-F5344CB8AC3E}">
        <p14:creationId xmlns:p14="http://schemas.microsoft.com/office/powerpoint/2010/main" val="22790386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46</a:t>
            </a:fld>
            <a:endParaRPr lang="fi-FI" dirty="0"/>
          </a:p>
        </p:txBody>
      </p:sp>
    </p:spTree>
    <p:extLst>
      <p:ext uri="{BB962C8B-B14F-4D97-AF65-F5344CB8AC3E}">
        <p14:creationId xmlns:p14="http://schemas.microsoft.com/office/powerpoint/2010/main" val="2428436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47</a:t>
            </a:fld>
            <a:endParaRPr lang="fi-FI" dirty="0"/>
          </a:p>
        </p:txBody>
      </p:sp>
    </p:spTree>
    <p:extLst>
      <p:ext uri="{BB962C8B-B14F-4D97-AF65-F5344CB8AC3E}">
        <p14:creationId xmlns:p14="http://schemas.microsoft.com/office/powerpoint/2010/main" val="2299832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48</a:t>
            </a:fld>
            <a:endParaRPr lang="fi-FI" dirty="0"/>
          </a:p>
        </p:txBody>
      </p:sp>
    </p:spTree>
    <p:extLst>
      <p:ext uri="{BB962C8B-B14F-4D97-AF65-F5344CB8AC3E}">
        <p14:creationId xmlns:p14="http://schemas.microsoft.com/office/powerpoint/2010/main" val="1531133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49</a:t>
            </a:fld>
            <a:endParaRPr lang="fi-FI" dirty="0"/>
          </a:p>
        </p:txBody>
      </p:sp>
    </p:spTree>
    <p:extLst>
      <p:ext uri="{BB962C8B-B14F-4D97-AF65-F5344CB8AC3E}">
        <p14:creationId xmlns:p14="http://schemas.microsoft.com/office/powerpoint/2010/main" val="10527305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50</a:t>
            </a:fld>
            <a:endParaRPr lang="fi-FI" dirty="0"/>
          </a:p>
        </p:txBody>
      </p:sp>
    </p:spTree>
    <p:extLst>
      <p:ext uri="{BB962C8B-B14F-4D97-AF65-F5344CB8AC3E}">
        <p14:creationId xmlns:p14="http://schemas.microsoft.com/office/powerpoint/2010/main" val="1612814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6</a:t>
            </a:fld>
            <a:endParaRPr lang="fi-FI" dirty="0"/>
          </a:p>
        </p:txBody>
      </p:sp>
    </p:spTree>
    <p:extLst>
      <p:ext uri="{BB962C8B-B14F-4D97-AF65-F5344CB8AC3E}">
        <p14:creationId xmlns:p14="http://schemas.microsoft.com/office/powerpoint/2010/main" val="20167576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51</a:t>
            </a:fld>
            <a:endParaRPr lang="fi-FI" dirty="0"/>
          </a:p>
        </p:txBody>
      </p:sp>
    </p:spTree>
    <p:extLst>
      <p:ext uri="{BB962C8B-B14F-4D97-AF65-F5344CB8AC3E}">
        <p14:creationId xmlns:p14="http://schemas.microsoft.com/office/powerpoint/2010/main" val="40543848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52</a:t>
            </a:fld>
            <a:endParaRPr lang="fi-FI" dirty="0"/>
          </a:p>
        </p:txBody>
      </p:sp>
    </p:spTree>
    <p:extLst>
      <p:ext uri="{BB962C8B-B14F-4D97-AF65-F5344CB8AC3E}">
        <p14:creationId xmlns:p14="http://schemas.microsoft.com/office/powerpoint/2010/main" val="3052607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53</a:t>
            </a:fld>
            <a:endParaRPr lang="fi-FI" dirty="0"/>
          </a:p>
        </p:txBody>
      </p:sp>
    </p:spTree>
    <p:extLst>
      <p:ext uri="{BB962C8B-B14F-4D97-AF65-F5344CB8AC3E}">
        <p14:creationId xmlns:p14="http://schemas.microsoft.com/office/powerpoint/2010/main" val="5861093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54</a:t>
            </a:fld>
            <a:endParaRPr lang="fi-FI" dirty="0"/>
          </a:p>
        </p:txBody>
      </p:sp>
    </p:spTree>
    <p:extLst>
      <p:ext uri="{BB962C8B-B14F-4D97-AF65-F5344CB8AC3E}">
        <p14:creationId xmlns:p14="http://schemas.microsoft.com/office/powerpoint/2010/main" val="35261961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55</a:t>
            </a:fld>
            <a:endParaRPr lang="fi-FI" dirty="0"/>
          </a:p>
        </p:txBody>
      </p:sp>
    </p:spTree>
    <p:extLst>
      <p:ext uri="{BB962C8B-B14F-4D97-AF65-F5344CB8AC3E}">
        <p14:creationId xmlns:p14="http://schemas.microsoft.com/office/powerpoint/2010/main" val="11609268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56</a:t>
            </a:fld>
            <a:endParaRPr lang="fi-FI" dirty="0"/>
          </a:p>
        </p:txBody>
      </p:sp>
    </p:spTree>
    <p:extLst>
      <p:ext uri="{BB962C8B-B14F-4D97-AF65-F5344CB8AC3E}">
        <p14:creationId xmlns:p14="http://schemas.microsoft.com/office/powerpoint/2010/main" val="21767220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57</a:t>
            </a:fld>
            <a:endParaRPr lang="fi-FI" dirty="0"/>
          </a:p>
        </p:txBody>
      </p:sp>
    </p:spTree>
    <p:extLst>
      <p:ext uri="{BB962C8B-B14F-4D97-AF65-F5344CB8AC3E}">
        <p14:creationId xmlns:p14="http://schemas.microsoft.com/office/powerpoint/2010/main" val="20162473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58</a:t>
            </a:fld>
            <a:endParaRPr lang="fi-FI" dirty="0"/>
          </a:p>
        </p:txBody>
      </p:sp>
    </p:spTree>
    <p:extLst>
      <p:ext uri="{BB962C8B-B14F-4D97-AF65-F5344CB8AC3E}">
        <p14:creationId xmlns:p14="http://schemas.microsoft.com/office/powerpoint/2010/main" val="41891535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59</a:t>
            </a:fld>
            <a:endParaRPr lang="fi-FI" dirty="0"/>
          </a:p>
        </p:txBody>
      </p:sp>
    </p:spTree>
    <p:extLst>
      <p:ext uri="{BB962C8B-B14F-4D97-AF65-F5344CB8AC3E}">
        <p14:creationId xmlns:p14="http://schemas.microsoft.com/office/powerpoint/2010/main" val="24709185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60</a:t>
            </a:fld>
            <a:endParaRPr lang="fi-FI" dirty="0"/>
          </a:p>
        </p:txBody>
      </p:sp>
    </p:spTree>
    <p:extLst>
      <p:ext uri="{BB962C8B-B14F-4D97-AF65-F5344CB8AC3E}">
        <p14:creationId xmlns:p14="http://schemas.microsoft.com/office/powerpoint/2010/main" val="1488070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7</a:t>
            </a:fld>
            <a:endParaRPr lang="fi-FI" dirty="0"/>
          </a:p>
        </p:txBody>
      </p:sp>
    </p:spTree>
    <p:extLst>
      <p:ext uri="{BB962C8B-B14F-4D97-AF65-F5344CB8AC3E}">
        <p14:creationId xmlns:p14="http://schemas.microsoft.com/office/powerpoint/2010/main" val="6871792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61</a:t>
            </a:fld>
            <a:endParaRPr lang="fi-FI" dirty="0"/>
          </a:p>
        </p:txBody>
      </p:sp>
    </p:spTree>
    <p:extLst>
      <p:ext uri="{BB962C8B-B14F-4D97-AF65-F5344CB8AC3E}">
        <p14:creationId xmlns:p14="http://schemas.microsoft.com/office/powerpoint/2010/main" val="3237516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62</a:t>
            </a:fld>
            <a:endParaRPr lang="fi-FI" dirty="0"/>
          </a:p>
        </p:txBody>
      </p:sp>
    </p:spTree>
    <p:extLst>
      <p:ext uri="{BB962C8B-B14F-4D97-AF65-F5344CB8AC3E}">
        <p14:creationId xmlns:p14="http://schemas.microsoft.com/office/powerpoint/2010/main" val="39322798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63</a:t>
            </a:fld>
            <a:endParaRPr lang="fi-FI" dirty="0"/>
          </a:p>
        </p:txBody>
      </p:sp>
    </p:spTree>
    <p:extLst>
      <p:ext uri="{BB962C8B-B14F-4D97-AF65-F5344CB8AC3E}">
        <p14:creationId xmlns:p14="http://schemas.microsoft.com/office/powerpoint/2010/main" val="19827875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64</a:t>
            </a:fld>
            <a:endParaRPr lang="fi-FI" dirty="0"/>
          </a:p>
        </p:txBody>
      </p:sp>
    </p:spTree>
    <p:extLst>
      <p:ext uri="{BB962C8B-B14F-4D97-AF65-F5344CB8AC3E}">
        <p14:creationId xmlns:p14="http://schemas.microsoft.com/office/powerpoint/2010/main" val="2289407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65</a:t>
            </a:fld>
            <a:endParaRPr lang="fi-FI" dirty="0"/>
          </a:p>
        </p:txBody>
      </p:sp>
    </p:spTree>
    <p:extLst>
      <p:ext uri="{BB962C8B-B14F-4D97-AF65-F5344CB8AC3E}">
        <p14:creationId xmlns:p14="http://schemas.microsoft.com/office/powerpoint/2010/main" val="7281276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66</a:t>
            </a:fld>
            <a:endParaRPr lang="fi-FI" dirty="0"/>
          </a:p>
        </p:txBody>
      </p:sp>
    </p:spTree>
    <p:extLst>
      <p:ext uri="{BB962C8B-B14F-4D97-AF65-F5344CB8AC3E}">
        <p14:creationId xmlns:p14="http://schemas.microsoft.com/office/powerpoint/2010/main" val="30086259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67</a:t>
            </a:fld>
            <a:endParaRPr lang="fi-FI" dirty="0"/>
          </a:p>
        </p:txBody>
      </p:sp>
    </p:spTree>
    <p:extLst>
      <p:ext uri="{BB962C8B-B14F-4D97-AF65-F5344CB8AC3E}">
        <p14:creationId xmlns:p14="http://schemas.microsoft.com/office/powerpoint/2010/main" val="19328238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68</a:t>
            </a:fld>
            <a:endParaRPr lang="fi-FI" dirty="0"/>
          </a:p>
        </p:txBody>
      </p:sp>
    </p:spTree>
    <p:extLst>
      <p:ext uri="{BB962C8B-B14F-4D97-AF65-F5344CB8AC3E}">
        <p14:creationId xmlns:p14="http://schemas.microsoft.com/office/powerpoint/2010/main" val="28105274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69</a:t>
            </a:fld>
            <a:endParaRPr lang="fi-FI" dirty="0"/>
          </a:p>
        </p:txBody>
      </p:sp>
    </p:spTree>
    <p:extLst>
      <p:ext uri="{BB962C8B-B14F-4D97-AF65-F5344CB8AC3E}">
        <p14:creationId xmlns:p14="http://schemas.microsoft.com/office/powerpoint/2010/main" val="13802128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70</a:t>
            </a:fld>
            <a:endParaRPr lang="fi-FI" dirty="0"/>
          </a:p>
        </p:txBody>
      </p:sp>
    </p:spTree>
    <p:extLst>
      <p:ext uri="{BB962C8B-B14F-4D97-AF65-F5344CB8AC3E}">
        <p14:creationId xmlns:p14="http://schemas.microsoft.com/office/powerpoint/2010/main" val="3103895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8</a:t>
            </a:fld>
            <a:endParaRPr lang="fi-FI" dirty="0"/>
          </a:p>
        </p:txBody>
      </p:sp>
    </p:spTree>
    <p:extLst>
      <p:ext uri="{BB962C8B-B14F-4D97-AF65-F5344CB8AC3E}">
        <p14:creationId xmlns:p14="http://schemas.microsoft.com/office/powerpoint/2010/main" val="6443422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71</a:t>
            </a:fld>
            <a:endParaRPr lang="fi-FI" dirty="0"/>
          </a:p>
        </p:txBody>
      </p:sp>
    </p:spTree>
    <p:extLst>
      <p:ext uri="{BB962C8B-B14F-4D97-AF65-F5344CB8AC3E}">
        <p14:creationId xmlns:p14="http://schemas.microsoft.com/office/powerpoint/2010/main" val="31581783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72</a:t>
            </a:fld>
            <a:endParaRPr lang="fi-FI" dirty="0"/>
          </a:p>
        </p:txBody>
      </p:sp>
    </p:spTree>
    <p:extLst>
      <p:ext uri="{BB962C8B-B14F-4D97-AF65-F5344CB8AC3E}">
        <p14:creationId xmlns:p14="http://schemas.microsoft.com/office/powerpoint/2010/main" val="31628889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73</a:t>
            </a:fld>
            <a:endParaRPr lang="fi-FI" dirty="0"/>
          </a:p>
        </p:txBody>
      </p:sp>
    </p:spTree>
    <p:extLst>
      <p:ext uri="{BB962C8B-B14F-4D97-AF65-F5344CB8AC3E}">
        <p14:creationId xmlns:p14="http://schemas.microsoft.com/office/powerpoint/2010/main" val="40430067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74</a:t>
            </a:fld>
            <a:endParaRPr lang="fi-FI" dirty="0"/>
          </a:p>
        </p:txBody>
      </p:sp>
    </p:spTree>
    <p:extLst>
      <p:ext uri="{BB962C8B-B14F-4D97-AF65-F5344CB8AC3E}">
        <p14:creationId xmlns:p14="http://schemas.microsoft.com/office/powerpoint/2010/main" val="38733928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75</a:t>
            </a:fld>
            <a:endParaRPr lang="fi-FI" dirty="0"/>
          </a:p>
        </p:txBody>
      </p:sp>
    </p:spTree>
    <p:extLst>
      <p:ext uri="{BB962C8B-B14F-4D97-AF65-F5344CB8AC3E}">
        <p14:creationId xmlns:p14="http://schemas.microsoft.com/office/powerpoint/2010/main" val="17593086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76</a:t>
            </a:fld>
            <a:endParaRPr lang="fi-FI" dirty="0"/>
          </a:p>
        </p:txBody>
      </p:sp>
    </p:spTree>
    <p:extLst>
      <p:ext uri="{BB962C8B-B14F-4D97-AF65-F5344CB8AC3E}">
        <p14:creationId xmlns:p14="http://schemas.microsoft.com/office/powerpoint/2010/main" val="33446454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77</a:t>
            </a:fld>
            <a:endParaRPr lang="fi-FI" dirty="0"/>
          </a:p>
        </p:txBody>
      </p:sp>
    </p:spTree>
    <p:extLst>
      <p:ext uri="{BB962C8B-B14F-4D97-AF65-F5344CB8AC3E}">
        <p14:creationId xmlns:p14="http://schemas.microsoft.com/office/powerpoint/2010/main" val="18815670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78</a:t>
            </a:fld>
            <a:endParaRPr lang="fi-FI" dirty="0"/>
          </a:p>
        </p:txBody>
      </p:sp>
    </p:spTree>
    <p:extLst>
      <p:ext uri="{BB962C8B-B14F-4D97-AF65-F5344CB8AC3E}">
        <p14:creationId xmlns:p14="http://schemas.microsoft.com/office/powerpoint/2010/main" val="2449166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79</a:t>
            </a:fld>
            <a:endParaRPr lang="fi-FI" dirty="0"/>
          </a:p>
        </p:txBody>
      </p:sp>
    </p:spTree>
    <p:extLst>
      <p:ext uri="{BB962C8B-B14F-4D97-AF65-F5344CB8AC3E}">
        <p14:creationId xmlns:p14="http://schemas.microsoft.com/office/powerpoint/2010/main" val="42368766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80</a:t>
            </a:fld>
            <a:endParaRPr lang="fi-FI" dirty="0"/>
          </a:p>
        </p:txBody>
      </p:sp>
    </p:spTree>
    <p:extLst>
      <p:ext uri="{BB962C8B-B14F-4D97-AF65-F5344CB8AC3E}">
        <p14:creationId xmlns:p14="http://schemas.microsoft.com/office/powerpoint/2010/main" val="393299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9</a:t>
            </a:fld>
            <a:endParaRPr lang="fi-FI" dirty="0"/>
          </a:p>
        </p:txBody>
      </p:sp>
    </p:spTree>
    <p:extLst>
      <p:ext uri="{BB962C8B-B14F-4D97-AF65-F5344CB8AC3E}">
        <p14:creationId xmlns:p14="http://schemas.microsoft.com/office/powerpoint/2010/main" val="3365663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81</a:t>
            </a:fld>
            <a:endParaRPr lang="fi-FI" dirty="0"/>
          </a:p>
        </p:txBody>
      </p:sp>
    </p:spTree>
    <p:extLst>
      <p:ext uri="{BB962C8B-B14F-4D97-AF65-F5344CB8AC3E}">
        <p14:creationId xmlns:p14="http://schemas.microsoft.com/office/powerpoint/2010/main" val="12002476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82</a:t>
            </a:fld>
            <a:endParaRPr lang="fi-FI" dirty="0"/>
          </a:p>
        </p:txBody>
      </p:sp>
    </p:spTree>
    <p:extLst>
      <p:ext uri="{BB962C8B-B14F-4D97-AF65-F5344CB8AC3E}">
        <p14:creationId xmlns:p14="http://schemas.microsoft.com/office/powerpoint/2010/main" val="18789706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83</a:t>
            </a:fld>
            <a:endParaRPr lang="fi-FI" dirty="0"/>
          </a:p>
        </p:txBody>
      </p:sp>
    </p:spTree>
    <p:extLst>
      <p:ext uri="{BB962C8B-B14F-4D97-AF65-F5344CB8AC3E}">
        <p14:creationId xmlns:p14="http://schemas.microsoft.com/office/powerpoint/2010/main" val="11101932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84</a:t>
            </a:fld>
            <a:endParaRPr lang="fi-FI" dirty="0"/>
          </a:p>
        </p:txBody>
      </p:sp>
    </p:spTree>
    <p:extLst>
      <p:ext uri="{BB962C8B-B14F-4D97-AF65-F5344CB8AC3E}">
        <p14:creationId xmlns:p14="http://schemas.microsoft.com/office/powerpoint/2010/main" val="5952538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85</a:t>
            </a:fld>
            <a:endParaRPr lang="fi-FI" dirty="0"/>
          </a:p>
        </p:txBody>
      </p:sp>
    </p:spTree>
    <p:extLst>
      <p:ext uri="{BB962C8B-B14F-4D97-AF65-F5344CB8AC3E}">
        <p14:creationId xmlns:p14="http://schemas.microsoft.com/office/powerpoint/2010/main" val="33131399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86</a:t>
            </a:fld>
            <a:endParaRPr lang="fi-FI" dirty="0"/>
          </a:p>
        </p:txBody>
      </p:sp>
    </p:spTree>
    <p:extLst>
      <p:ext uri="{BB962C8B-B14F-4D97-AF65-F5344CB8AC3E}">
        <p14:creationId xmlns:p14="http://schemas.microsoft.com/office/powerpoint/2010/main" val="32378219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87</a:t>
            </a:fld>
            <a:endParaRPr lang="fi-FI" dirty="0"/>
          </a:p>
        </p:txBody>
      </p:sp>
    </p:spTree>
    <p:extLst>
      <p:ext uri="{BB962C8B-B14F-4D97-AF65-F5344CB8AC3E}">
        <p14:creationId xmlns:p14="http://schemas.microsoft.com/office/powerpoint/2010/main" val="17102495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88</a:t>
            </a:fld>
            <a:endParaRPr lang="fi-FI" dirty="0"/>
          </a:p>
        </p:txBody>
      </p:sp>
    </p:spTree>
    <p:extLst>
      <p:ext uri="{BB962C8B-B14F-4D97-AF65-F5344CB8AC3E}">
        <p14:creationId xmlns:p14="http://schemas.microsoft.com/office/powerpoint/2010/main" val="922272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89</a:t>
            </a:fld>
            <a:endParaRPr lang="fi-FI" dirty="0"/>
          </a:p>
        </p:txBody>
      </p:sp>
    </p:spTree>
    <p:extLst>
      <p:ext uri="{BB962C8B-B14F-4D97-AF65-F5344CB8AC3E}">
        <p14:creationId xmlns:p14="http://schemas.microsoft.com/office/powerpoint/2010/main" val="137285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90</a:t>
            </a:fld>
            <a:endParaRPr lang="fi-FI" dirty="0"/>
          </a:p>
        </p:txBody>
      </p:sp>
    </p:spTree>
    <p:extLst>
      <p:ext uri="{BB962C8B-B14F-4D97-AF65-F5344CB8AC3E}">
        <p14:creationId xmlns:p14="http://schemas.microsoft.com/office/powerpoint/2010/main" val="3367993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10</a:t>
            </a:fld>
            <a:endParaRPr lang="fi-FI" dirty="0"/>
          </a:p>
        </p:txBody>
      </p:sp>
    </p:spTree>
    <p:extLst>
      <p:ext uri="{BB962C8B-B14F-4D97-AF65-F5344CB8AC3E}">
        <p14:creationId xmlns:p14="http://schemas.microsoft.com/office/powerpoint/2010/main" val="6322297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91</a:t>
            </a:fld>
            <a:endParaRPr lang="fi-FI" dirty="0"/>
          </a:p>
        </p:txBody>
      </p:sp>
    </p:spTree>
    <p:extLst>
      <p:ext uri="{BB962C8B-B14F-4D97-AF65-F5344CB8AC3E}">
        <p14:creationId xmlns:p14="http://schemas.microsoft.com/office/powerpoint/2010/main" val="35764711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92</a:t>
            </a:fld>
            <a:endParaRPr lang="fi-FI" dirty="0"/>
          </a:p>
        </p:txBody>
      </p:sp>
    </p:spTree>
    <p:extLst>
      <p:ext uri="{BB962C8B-B14F-4D97-AF65-F5344CB8AC3E}">
        <p14:creationId xmlns:p14="http://schemas.microsoft.com/office/powerpoint/2010/main" val="42660852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93</a:t>
            </a:fld>
            <a:endParaRPr lang="fi-FI" dirty="0"/>
          </a:p>
        </p:txBody>
      </p:sp>
    </p:spTree>
    <p:extLst>
      <p:ext uri="{BB962C8B-B14F-4D97-AF65-F5344CB8AC3E}">
        <p14:creationId xmlns:p14="http://schemas.microsoft.com/office/powerpoint/2010/main" val="33095589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94</a:t>
            </a:fld>
            <a:endParaRPr lang="fi-FI" dirty="0"/>
          </a:p>
        </p:txBody>
      </p:sp>
    </p:spTree>
    <p:extLst>
      <p:ext uri="{BB962C8B-B14F-4D97-AF65-F5344CB8AC3E}">
        <p14:creationId xmlns:p14="http://schemas.microsoft.com/office/powerpoint/2010/main" val="39722056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95</a:t>
            </a:fld>
            <a:endParaRPr lang="fi-FI" dirty="0"/>
          </a:p>
        </p:txBody>
      </p:sp>
    </p:spTree>
    <p:extLst>
      <p:ext uri="{BB962C8B-B14F-4D97-AF65-F5344CB8AC3E}">
        <p14:creationId xmlns:p14="http://schemas.microsoft.com/office/powerpoint/2010/main" val="15097382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96</a:t>
            </a:fld>
            <a:endParaRPr lang="fi-FI" dirty="0"/>
          </a:p>
        </p:txBody>
      </p:sp>
    </p:spTree>
    <p:extLst>
      <p:ext uri="{BB962C8B-B14F-4D97-AF65-F5344CB8AC3E}">
        <p14:creationId xmlns:p14="http://schemas.microsoft.com/office/powerpoint/2010/main" val="38873867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97</a:t>
            </a:fld>
            <a:endParaRPr lang="fi-FI" dirty="0"/>
          </a:p>
        </p:txBody>
      </p:sp>
    </p:spTree>
    <p:extLst>
      <p:ext uri="{BB962C8B-B14F-4D97-AF65-F5344CB8AC3E}">
        <p14:creationId xmlns:p14="http://schemas.microsoft.com/office/powerpoint/2010/main" val="39362778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98</a:t>
            </a:fld>
            <a:endParaRPr lang="fi-FI" dirty="0"/>
          </a:p>
        </p:txBody>
      </p:sp>
    </p:spTree>
    <p:extLst>
      <p:ext uri="{BB962C8B-B14F-4D97-AF65-F5344CB8AC3E}">
        <p14:creationId xmlns:p14="http://schemas.microsoft.com/office/powerpoint/2010/main" val="13998367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99</a:t>
            </a:fld>
            <a:endParaRPr lang="fi-FI" dirty="0"/>
          </a:p>
        </p:txBody>
      </p:sp>
    </p:spTree>
    <p:extLst>
      <p:ext uri="{BB962C8B-B14F-4D97-AF65-F5344CB8AC3E}">
        <p14:creationId xmlns:p14="http://schemas.microsoft.com/office/powerpoint/2010/main" val="3272970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100</a:t>
            </a:fld>
            <a:endParaRPr lang="fi-FI" dirty="0"/>
          </a:p>
        </p:txBody>
      </p:sp>
    </p:spTree>
    <p:extLst>
      <p:ext uri="{BB962C8B-B14F-4D97-AF65-F5344CB8AC3E}">
        <p14:creationId xmlns:p14="http://schemas.microsoft.com/office/powerpoint/2010/main" val="12307555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F2A059D-C586-417B-8831-0D0DFF7C95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2" name="Otsikko 1">
            <a:extLst>
              <a:ext uri="{FF2B5EF4-FFF2-40B4-BE49-F238E27FC236}">
                <a16:creationId xmlns:a16="http://schemas.microsoft.com/office/drawing/2014/main" id="{6A94CFCD-D8C0-4AE5-9A4C-6FE52079574E}"/>
              </a:ext>
            </a:extLst>
          </p:cNvPr>
          <p:cNvSpPr>
            <a:spLocks noGrp="1"/>
          </p:cNvSpPr>
          <p:nvPr>
            <p:ph type="ctrTitle"/>
          </p:nvPr>
        </p:nvSpPr>
        <p:spPr>
          <a:xfrm>
            <a:off x="1524000" y="1527477"/>
            <a:ext cx="9144000" cy="2387600"/>
          </a:xfrm>
        </p:spPr>
        <p:txBody>
          <a:bodyPr anchor="b"/>
          <a:lstStyle>
            <a:lvl1pPr algn="ctr">
              <a:defRPr sz="6000" b="1">
                <a:solidFill>
                  <a:schemeClr val="bg1">
                    <a:lumMod val="95000"/>
                  </a:schemeClr>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DA727E47-A531-437C-8191-1722EA7805B9}"/>
              </a:ext>
            </a:extLst>
          </p:cNvPr>
          <p:cNvSpPr>
            <a:spLocks noGrp="1"/>
          </p:cNvSpPr>
          <p:nvPr>
            <p:ph type="subTitle" idx="1"/>
          </p:nvPr>
        </p:nvSpPr>
        <p:spPr>
          <a:xfrm>
            <a:off x="1524000" y="4007152"/>
            <a:ext cx="9144000" cy="1655762"/>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153306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D4ABB6E6-80E7-4795-8FB7-A45506C015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672"/>
            <a:ext cx="12190800" cy="6858669"/>
          </a:xfrm>
          <a:prstGeom prst="rect">
            <a:avLst/>
          </a:prstGeom>
        </p:spPr>
      </p:pic>
      <p:sp>
        <p:nvSpPr>
          <p:cNvPr id="13" name="Otsikko 1">
            <a:extLst>
              <a:ext uri="{FF2B5EF4-FFF2-40B4-BE49-F238E27FC236}">
                <a16:creationId xmlns:a16="http://schemas.microsoft.com/office/drawing/2014/main" id="{7EFAA9E4-7BF1-498D-A750-C2486ADE7117}"/>
              </a:ext>
            </a:extLst>
          </p:cNvPr>
          <p:cNvSpPr>
            <a:spLocks noGrp="1"/>
          </p:cNvSpPr>
          <p:nvPr>
            <p:ph type="title"/>
          </p:nvPr>
        </p:nvSpPr>
        <p:spPr>
          <a:xfrm>
            <a:off x="919223" y="2268899"/>
            <a:ext cx="4023167" cy="2320202"/>
          </a:xfrm>
        </p:spPr>
        <p:txBody>
          <a:bodyPr/>
          <a:lstStyle/>
          <a:p>
            <a:r>
              <a:rPr lang="fi-FI"/>
              <a:t>Muokkaa ots. perustyyl. napsautt.</a:t>
            </a:r>
          </a:p>
        </p:txBody>
      </p:sp>
      <p:sp>
        <p:nvSpPr>
          <p:cNvPr id="14" name="Sisällön paikkamerkki 2">
            <a:extLst>
              <a:ext uri="{FF2B5EF4-FFF2-40B4-BE49-F238E27FC236}">
                <a16:creationId xmlns:a16="http://schemas.microsoft.com/office/drawing/2014/main" id="{789F871C-5B32-4176-87E9-0EA8F2E332B3}"/>
              </a:ext>
            </a:extLst>
          </p:cNvPr>
          <p:cNvSpPr>
            <a:spLocks noGrp="1"/>
          </p:cNvSpPr>
          <p:nvPr>
            <p:ph idx="1"/>
          </p:nvPr>
        </p:nvSpPr>
        <p:spPr>
          <a:xfrm>
            <a:off x="6096000" y="853352"/>
            <a:ext cx="5791200" cy="5130759"/>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Dian numeron paikkamerkki 5">
            <a:extLst>
              <a:ext uri="{FF2B5EF4-FFF2-40B4-BE49-F238E27FC236}">
                <a16:creationId xmlns:a16="http://schemas.microsoft.com/office/drawing/2014/main" id="{0CA858E3-9A41-42CA-AF6F-8BFE425C7DD2}"/>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6" name="Alatunnisteen paikkamerkki 4">
            <a:extLst>
              <a:ext uri="{FF2B5EF4-FFF2-40B4-BE49-F238E27FC236}">
                <a16:creationId xmlns:a16="http://schemas.microsoft.com/office/drawing/2014/main" id="{65CAA36D-5BE1-48E7-A2CD-96DE10616D4D}"/>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Rakennusfysiikka</a:t>
            </a:r>
            <a:endParaRPr lang="fi-FI" dirty="0"/>
          </a:p>
        </p:txBody>
      </p:sp>
    </p:spTree>
    <p:extLst>
      <p:ext uri="{BB962C8B-B14F-4D97-AF65-F5344CB8AC3E}">
        <p14:creationId xmlns:p14="http://schemas.microsoft.com/office/powerpoint/2010/main" val="91492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F7A83F2-C17F-4AFA-A8EA-D2171A4204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69"/>
            <a:ext cx="12190800" cy="6858669"/>
          </a:xfrm>
          <a:prstGeom prst="rect">
            <a:avLst/>
          </a:prstGeom>
        </p:spPr>
      </p:pic>
      <p:sp>
        <p:nvSpPr>
          <p:cNvPr id="3" name="Otsikko 1">
            <a:extLst>
              <a:ext uri="{FF2B5EF4-FFF2-40B4-BE49-F238E27FC236}">
                <a16:creationId xmlns:a16="http://schemas.microsoft.com/office/drawing/2014/main" id="{BF6216C1-3290-4DC7-B9B6-C29671B8BAC6}"/>
              </a:ext>
            </a:extLst>
          </p:cNvPr>
          <p:cNvSpPr>
            <a:spLocks noGrp="1"/>
          </p:cNvSpPr>
          <p:nvPr>
            <p:ph type="title" hasCustomPrompt="1"/>
          </p:nvPr>
        </p:nvSpPr>
        <p:spPr>
          <a:xfrm>
            <a:off x="352064" y="2662439"/>
            <a:ext cx="11465688" cy="1261379"/>
          </a:xfrm>
        </p:spPr>
        <p:txBody>
          <a:bodyPr/>
          <a:lstStyle>
            <a:lvl1pPr algn="ctr">
              <a:defRPr/>
            </a:lvl1pPr>
          </a:lstStyle>
          <a:p>
            <a:r>
              <a:rPr lang="fi-FI" dirty="0"/>
              <a:t>Kiitos!</a:t>
            </a:r>
          </a:p>
        </p:txBody>
      </p:sp>
      <p:sp>
        <p:nvSpPr>
          <p:cNvPr id="4" name="Tekstin paikkamerkki 3">
            <a:extLst>
              <a:ext uri="{FF2B5EF4-FFF2-40B4-BE49-F238E27FC236}">
                <a16:creationId xmlns:a16="http://schemas.microsoft.com/office/drawing/2014/main" id="{66470317-F7CE-4B32-BC8A-5191CE9B4325}"/>
              </a:ext>
            </a:extLst>
          </p:cNvPr>
          <p:cNvSpPr>
            <a:spLocks noGrp="1"/>
          </p:cNvSpPr>
          <p:nvPr>
            <p:ph type="body" sz="half" idx="2"/>
          </p:nvPr>
        </p:nvSpPr>
        <p:spPr>
          <a:xfrm>
            <a:off x="645069" y="5288163"/>
            <a:ext cx="7609730" cy="7323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Tree>
    <p:extLst>
      <p:ext uri="{BB962C8B-B14F-4D97-AF65-F5344CB8AC3E}">
        <p14:creationId xmlns:p14="http://schemas.microsoft.com/office/powerpoint/2010/main" val="100459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3CE2D92E-2F5F-4B50-806A-483303F929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99" y="-669"/>
            <a:ext cx="12190800" cy="6858668"/>
          </a:xfrm>
          <a:prstGeom prst="rect">
            <a:avLst/>
          </a:prstGeom>
        </p:spPr>
      </p:pic>
      <p:sp>
        <p:nvSpPr>
          <p:cNvPr id="9" name="Otsikko 1">
            <a:extLst>
              <a:ext uri="{FF2B5EF4-FFF2-40B4-BE49-F238E27FC236}">
                <a16:creationId xmlns:a16="http://schemas.microsoft.com/office/drawing/2014/main" id="{0CF2A160-ECA0-4F94-88E0-76860DE317C0}"/>
              </a:ext>
            </a:extLst>
          </p:cNvPr>
          <p:cNvSpPr>
            <a:spLocks noGrp="1"/>
          </p:cNvSpPr>
          <p:nvPr>
            <p:ph type="title" hasCustomPrompt="1"/>
          </p:nvPr>
        </p:nvSpPr>
        <p:spPr>
          <a:xfrm>
            <a:off x="347253" y="1073426"/>
            <a:ext cx="11497493" cy="1375575"/>
          </a:xfrm>
        </p:spPr>
        <p:txBody>
          <a:bodyPr>
            <a:normAutofit/>
          </a:bodyPr>
          <a:lstStyle>
            <a:lvl1pPr algn="ctr">
              <a:defRPr sz="4000"/>
            </a:lvl1pPr>
          </a:lstStyle>
          <a:p>
            <a:r>
              <a:rPr lang="fi-FI" dirty="0"/>
              <a:t>Värikoodit</a:t>
            </a:r>
          </a:p>
        </p:txBody>
      </p:sp>
    </p:spTree>
    <p:extLst>
      <p:ext uri="{BB962C8B-B14F-4D97-AF65-F5344CB8AC3E}">
        <p14:creationId xmlns:p14="http://schemas.microsoft.com/office/powerpoint/2010/main" val="2367194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6400571-BECA-44B4-8686-44F32B8A67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0" y="-669"/>
            <a:ext cx="12190798" cy="6858668"/>
          </a:xfrm>
          <a:prstGeom prst="rect">
            <a:avLst/>
          </a:prstGeom>
        </p:spPr>
      </p:pic>
      <p:sp>
        <p:nvSpPr>
          <p:cNvPr id="7" name="Otsikko 1">
            <a:extLst>
              <a:ext uri="{FF2B5EF4-FFF2-40B4-BE49-F238E27FC236}">
                <a16:creationId xmlns:a16="http://schemas.microsoft.com/office/drawing/2014/main" id="{09AECF0B-3C84-48E1-8D64-C70074B06507}"/>
              </a:ext>
            </a:extLst>
          </p:cNvPr>
          <p:cNvSpPr>
            <a:spLocks noGrp="1"/>
          </p:cNvSpPr>
          <p:nvPr>
            <p:ph type="title" hasCustomPrompt="1"/>
          </p:nvPr>
        </p:nvSpPr>
        <p:spPr>
          <a:xfrm>
            <a:off x="347253" y="677648"/>
            <a:ext cx="11497493" cy="1200646"/>
          </a:xfrm>
        </p:spPr>
        <p:txBody>
          <a:bodyPr>
            <a:normAutofit/>
          </a:bodyPr>
          <a:lstStyle>
            <a:lvl1pPr algn="ctr">
              <a:defRPr sz="4000"/>
            </a:lvl1pPr>
          </a:lstStyle>
          <a:p>
            <a:r>
              <a:rPr lang="fi-FI" dirty="0"/>
              <a:t>Näin lisäät juoksevan otsikon</a:t>
            </a:r>
          </a:p>
        </p:txBody>
      </p:sp>
      <p:sp>
        <p:nvSpPr>
          <p:cNvPr id="10" name="Tekstiruutu 9">
            <a:extLst>
              <a:ext uri="{FF2B5EF4-FFF2-40B4-BE49-F238E27FC236}">
                <a16:creationId xmlns:a16="http://schemas.microsoft.com/office/drawing/2014/main" id="{DAAC86D1-9FFA-4ABA-A3E4-EB6CFBEDCB4A}"/>
              </a:ext>
            </a:extLst>
          </p:cNvPr>
          <p:cNvSpPr txBox="1"/>
          <p:nvPr userDrawn="1"/>
        </p:nvSpPr>
        <p:spPr>
          <a:xfrm>
            <a:off x="6466399" y="2677804"/>
            <a:ext cx="6094674" cy="369332"/>
          </a:xfrm>
          <a:prstGeom prst="rect">
            <a:avLst/>
          </a:prstGeom>
          <a:noFill/>
        </p:spPr>
        <p:txBody>
          <a:bodyPr wrap="square">
            <a:spAutoFit/>
          </a:bodyPr>
          <a:lstStyle/>
          <a:p>
            <a:pPr lvl="0"/>
            <a:r>
              <a:rPr lang="fi-FI" dirty="0"/>
              <a:t>Valitse ylävalikosta ”Lisää” -&gt; ”Ylä- ja alatunniste”</a:t>
            </a:r>
          </a:p>
        </p:txBody>
      </p:sp>
      <p:sp>
        <p:nvSpPr>
          <p:cNvPr id="11" name="Tekstiruutu 10">
            <a:extLst>
              <a:ext uri="{FF2B5EF4-FFF2-40B4-BE49-F238E27FC236}">
                <a16:creationId xmlns:a16="http://schemas.microsoft.com/office/drawing/2014/main" id="{665134CF-E4EB-4F40-BECF-764969EE4026}"/>
              </a:ext>
            </a:extLst>
          </p:cNvPr>
          <p:cNvSpPr txBox="1"/>
          <p:nvPr userDrawn="1"/>
        </p:nvSpPr>
        <p:spPr>
          <a:xfrm>
            <a:off x="6535120" y="4753567"/>
            <a:ext cx="5376573" cy="923330"/>
          </a:xfrm>
          <a:prstGeom prst="rect">
            <a:avLst/>
          </a:prstGeom>
          <a:noFill/>
        </p:spPr>
        <p:txBody>
          <a:bodyPr wrap="square">
            <a:spAutoFit/>
          </a:bodyPr>
          <a:lstStyle/>
          <a:p>
            <a:pPr marL="285750" lvl="0" indent="-285750">
              <a:buFont typeface="Arial" panose="020B0604020202020204" pitchFamily="34" charset="0"/>
              <a:buChar char="•"/>
            </a:pPr>
            <a:r>
              <a:rPr lang="fi-FI" dirty="0"/>
              <a:t>Klikkaa avautuvasta valikosta alatunniste-kohtaa.</a:t>
            </a:r>
          </a:p>
          <a:p>
            <a:pPr marL="285750" lvl="0" indent="-285750">
              <a:buFont typeface="Arial" panose="020B0604020202020204" pitchFamily="34" charset="0"/>
              <a:buChar char="•"/>
            </a:pPr>
            <a:r>
              <a:rPr lang="fi-FI" dirty="0"/>
              <a:t>Kirjoita kenttään esityksen otsikko</a:t>
            </a:r>
          </a:p>
          <a:p>
            <a:pPr marL="285750" lvl="0" indent="-285750">
              <a:buFont typeface="Arial" panose="020B0604020202020204" pitchFamily="34" charset="0"/>
              <a:buChar char="•"/>
            </a:pPr>
            <a:r>
              <a:rPr lang="fi-FI" dirty="0"/>
              <a:t>Klikkaa lopuksi ”Käytä kaikissa”.</a:t>
            </a:r>
          </a:p>
        </p:txBody>
      </p:sp>
    </p:spTree>
    <p:extLst>
      <p:ext uri="{BB962C8B-B14F-4D97-AF65-F5344CB8AC3E}">
        <p14:creationId xmlns:p14="http://schemas.microsoft.com/office/powerpoint/2010/main" val="2947474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Mukautettu asettelu">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9B8E77C-53BE-4B03-87E5-CDB79B9782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0" y="-669"/>
            <a:ext cx="12190798" cy="6858667"/>
          </a:xfrm>
          <a:prstGeom prst="rect">
            <a:avLst/>
          </a:prstGeom>
        </p:spPr>
      </p:pic>
      <p:sp>
        <p:nvSpPr>
          <p:cNvPr id="5" name="Otsikko 1">
            <a:extLst>
              <a:ext uri="{FF2B5EF4-FFF2-40B4-BE49-F238E27FC236}">
                <a16:creationId xmlns:a16="http://schemas.microsoft.com/office/drawing/2014/main" id="{E4686C9F-28C4-4048-8CE1-A93B9FEB68B9}"/>
              </a:ext>
            </a:extLst>
          </p:cNvPr>
          <p:cNvSpPr>
            <a:spLocks noGrp="1"/>
          </p:cNvSpPr>
          <p:nvPr>
            <p:ph type="title" hasCustomPrompt="1"/>
          </p:nvPr>
        </p:nvSpPr>
        <p:spPr>
          <a:xfrm>
            <a:off x="347253" y="677648"/>
            <a:ext cx="11497493" cy="1200646"/>
          </a:xfrm>
        </p:spPr>
        <p:txBody>
          <a:bodyPr>
            <a:normAutofit/>
          </a:bodyPr>
          <a:lstStyle>
            <a:lvl1pPr algn="ctr">
              <a:defRPr sz="4000"/>
            </a:lvl1pPr>
          </a:lstStyle>
          <a:p>
            <a:r>
              <a:rPr lang="fi-FI" dirty="0"/>
              <a:t>Näin valitset haluamasi diapohjan</a:t>
            </a:r>
          </a:p>
        </p:txBody>
      </p:sp>
      <p:sp>
        <p:nvSpPr>
          <p:cNvPr id="7" name="Tekstiruutu 6">
            <a:extLst>
              <a:ext uri="{FF2B5EF4-FFF2-40B4-BE49-F238E27FC236}">
                <a16:creationId xmlns:a16="http://schemas.microsoft.com/office/drawing/2014/main" id="{620D10FC-B4BD-4EEB-9676-4991423D75C3}"/>
              </a:ext>
            </a:extLst>
          </p:cNvPr>
          <p:cNvSpPr txBox="1"/>
          <p:nvPr userDrawn="1"/>
        </p:nvSpPr>
        <p:spPr>
          <a:xfrm>
            <a:off x="6535120" y="4753567"/>
            <a:ext cx="5376573" cy="923330"/>
          </a:xfrm>
          <a:prstGeom prst="rect">
            <a:avLst/>
          </a:prstGeom>
          <a:noFill/>
        </p:spPr>
        <p:txBody>
          <a:bodyPr wrap="square">
            <a:spAutoFit/>
          </a:bodyPr>
          <a:lstStyle/>
          <a:p>
            <a:pPr marL="285750" lvl="0" indent="-285750">
              <a:buFont typeface="Arial" panose="020B0604020202020204" pitchFamily="34" charset="0"/>
              <a:buChar char="•"/>
            </a:pPr>
            <a:r>
              <a:rPr lang="fi-FI" dirty="0"/>
              <a:t>Klikkaa haluaamasi diaa hiiren oikealla näppäimellä</a:t>
            </a:r>
          </a:p>
          <a:p>
            <a:pPr marL="285750" lvl="0" indent="-285750">
              <a:buFont typeface="Arial" panose="020B0604020202020204" pitchFamily="34" charset="0"/>
              <a:buChar char="•"/>
            </a:pPr>
            <a:r>
              <a:rPr lang="fi-FI" dirty="0"/>
              <a:t>Valitse valikosto ”Asettelu”</a:t>
            </a:r>
          </a:p>
          <a:p>
            <a:pPr marL="285750" lvl="0" indent="-285750">
              <a:buFont typeface="Arial" panose="020B0604020202020204" pitchFamily="34" charset="0"/>
              <a:buChar char="•"/>
            </a:pPr>
            <a:r>
              <a:rPr lang="fi-FI" dirty="0"/>
              <a:t>Valitse haluamasi diapohja</a:t>
            </a:r>
          </a:p>
        </p:txBody>
      </p:sp>
    </p:spTree>
    <p:extLst>
      <p:ext uri="{BB962C8B-B14F-4D97-AF65-F5344CB8AC3E}">
        <p14:creationId xmlns:p14="http://schemas.microsoft.com/office/powerpoint/2010/main" val="3899337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ukautettu asettelu">
  <p:cSld name="7_Mukautettu asettelu">
    <p:spTree>
      <p:nvGrpSpPr>
        <p:cNvPr id="1" name="Shape 57"/>
        <p:cNvGrpSpPr/>
        <p:nvPr/>
      </p:nvGrpSpPr>
      <p:grpSpPr>
        <a:xfrm>
          <a:off x="0" y="0"/>
          <a:ext cx="0" cy="0"/>
          <a:chOff x="0" y="0"/>
          <a:chExt cx="0" cy="0"/>
        </a:xfrm>
      </p:grpSpPr>
      <p:pic>
        <p:nvPicPr>
          <p:cNvPr id="58" name="Google Shape;58;g12a037aa8e9_0_85"/>
          <p:cNvPicPr preferRelativeResize="0"/>
          <p:nvPr/>
        </p:nvPicPr>
        <p:blipFill rotWithShape="1">
          <a:blip r:embed="rId2">
            <a:alphaModFix/>
          </a:blip>
          <a:srcRect/>
          <a:stretch/>
        </p:blipFill>
        <p:spPr>
          <a:xfrm>
            <a:off x="1" y="-672"/>
            <a:ext cx="12190801" cy="6858669"/>
          </a:xfrm>
          <a:prstGeom prst="rect">
            <a:avLst/>
          </a:prstGeom>
          <a:noFill/>
          <a:ln>
            <a:noFill/>
          </a:ln>
        </p:spPr>
      </p:pic>
      <p:sp>
        <p:nvSpPr>
          <p:cNvPr id="59" name="Google Shape;59;g12a037aa8e9_0_8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0" name="Google Shape;60;g12a037aa8e9_0_8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 name="Google Shape;61;g12a037aa8e9_0_8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 name="Google Shape;62;g12a037aa8e9_0_8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pic>
        <p:nvPicPr>
          <p:cNvPr id="63" name="Google Shape;63;g12a037aa8e9_0_85"/>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64" name="Google Shape;64;g12a037aa8e9_0_85"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65" name="Google Shape;65;g12a037aa8e9_0_8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1400" b="0" i="0" u="none" strike="noStrike" cap="none">
                <a:solidFill>
                  <a:schemeClr val="lt1"/>
                </a:solidFill>
                <a:latin typeface="Calibri"/>
                <a:ea typeface="Calibri"/>
                <a:cs typeface="Calibri"/>
                <a:sym typeface="Calibri"/>
              </a:defRPr>
            </a:lvl1pPr>
            <a:lvl2pPr marL="0" lvl="1" indent="0" algn="ctr" rtl="0">
              <a:spcBef>
                <a:spcPts val="0"/>
              </a:spcBef>
              <a:buNone/>
              <a:defRPr sz="1400" b="0" i="0" u="none" strike="noStrike" cap="none">
                <a:solidFill>
                  <a:schemeClr val="lt1"/>
                </a:solidFill>
                <a:latin typeface="Calibri"/>
                <a:ea typeface="Calibri"/>
                <a:cs typeface="Calibri"/>
                <a:sym typeface="Calibri"/>
              </a:defRPr>
            </a:lvl2pPr>
            <a:lvl3pPr marL="0" lvl="2" indent="0" algn="ctr" rtl="0">
              <a:spcBef>
                <a:spcPts val="0"/>
              </a:spcBef>
              <a:buNone/>
              <a:defRPr sz="1400" b="0" i="0" u="none" strike="noStrike" cap="none">
                <a:solidFill>
                  <a:schemeClr val="lt1"/>
                </a:solidFill>
                <a:latin typeface="Calibri"/>
                <a:ea typeface="Calibri"/>
                <a:cs typeface="Calibri"/>
                <a:sym typeface="Calibri"/>
              </a:defRPr>
            </a:lvl3pPr>
            <a:lvl4pPr marL="0" lvl="3" indent="0" algn="ctr" rtl="0">
              <a:spcBef>
                <a:spcPts val="0"/>
              </a:spcBef>
              <a:buNone/>
              <a:defRPr sz="1400" b="0" i="0" u="none" strike="noStrike" cap="none">
                <a:solidFill>
                  <a:schemeClr val="lt1"/>
                </a:solidFill>
                <a:latin typeface="Calibri"/>
                <a:ea typeface="Calibri"/>
                <a:cs typeface="Calibri"/>
                <a:sym typeface="Calibri"/>
              </a:defRPr>
            </a:lvl4pPr>
            <a:lvl5pPr marL="0" lvl="4" indent="0" algn="ctr" rtl="0">
              <a:spcBef>
                <a:spcPts val="0"/>
              </a:spcBef>
              <a:buNone/>
              <a:defRPr sz="1400" b="0" i="0" u="none" strike="noStrike" cap="none">
                <a:solidFill>
                  <a:schemeClr val="lt1"/>
                </a:solidFill>
                <a:latin typeface="Calibri"/>
                <a:ea typeface="Calibri"/>
                <a:cs typeface="Calibri"/>
                <a:sym typeface="Calibri"/>
              </a:defRPr>
            </a:lvl5pPr>
            <a:lvl6pPr marL="0" lvl="5" indent="0" algn="ctr" rtl="0">
              <a:spcBef>
                <a:spcPts val="0"/>
              </a:spcBef>
              <a:buNone/>
              <a:defRPr sz="1400" b="0" i="0" u="none" strike="noStrike" cap="none">
                <a:solidFill>
                  <a:schemeClr val="lt1"/>
                </a:solidFill>
                <a:latin typeface="Calibri"/>
                <a:ea typeface="Calibri"/>
                <a:cs typeface="Calibri"/>
                <a:sym typeface="Calibri"/>
              </a:defRPr>
            </a:lvl6pPr>
            <a:lvl7pPr marL="0" lvl="6" indent="0" algn="ctr" rtl="0">
              <a:spcBef>
                <a:spcPts val="0"/>
              </a:spcBef>
              <a:buNone/>
              <a:defRPr sz="1400" b="0" i="0" u="none" strike="noStrike" cap="none">
                <a:solidFill>
                  <a:schemeClr val="lt1"/>
                </a:solidFill>
                <a:latin typeface="Calibri"/>
                <a:ea typeface="Calibri"/>
                <a:cs typeface="Calibri"/>
                <a:sym typeface="Calibri"/>
              </a:defRPr>
            </a:lvl7pPr>
            <a:lvl8pPr marL="0" lvl="7" indent="0" algn="ctr" rtl="0">
              <a:spcBef>
                <a:spcPts val="0"/>
              </a:spcBef>
              <a:buNone/>
              <a:defRPr sz="1400" b="0" i="0" u="none" strike="noStrike" cap="none">
                <a:solidFill>
                  <a:schemeClr val="lt1"/>
                </a:solidFill>
                <a:latin typeface="Calibri"/>
                <a:ea typeface="Calibri"/>
                <a:cs typeface="Calibri"/>
                <a:sym typeface="Calibri"/>
              </a:defRPr>
            </a:lvl8pPr>
            <a:lvl9pPr marL="0" lvl="8" indent="0" algn="ctr" rtl="0">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66" name="Google Shape;66;g12a037aa8e9_0_85"/>
          <p:cNvSpPr txBox="1">
            <a:spLocks noGrp="1"/>
          </p:cNvSpPr>
          <p:nvPr>
            <p:ph type="ftr" idx="11"/>
          </p:nvPr>
        </p:nvSpPr>
        <p:spPr>
          <a:xfrm>
            <a:off x="838200" y="6334918"/>
            <a:ext cx="41148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2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fi-FI"/>
              <a:t>Rakennusfysiikka</a:t>
            </a:r>
            <a:endParaRPr/>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233200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9364444A-81A7-46A1-8DCD-455F63D357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0"/>
          </a:xfrm>
          <a:prstGeom prst="rect">
            <a:avLst/>
          </a:prstGeom>
        </p:spPr>
      </p:pic>
      <p:sp>
        <p:nvSpPr>
          <p:cNvPr id="2" name="Otsikko 1">
            <a:extLst>
              <a:ext uri="{FF2B5EF4-FFF2-40B4-BE49-F238E27FC236}">
                <a16:creationId xmlns:a16="http://schemas.microsoft.com/office/drawing/2014/main" id="{6AB345FF-E6C8-4EFA-9FCD-612F79EDC1D2}"/>
              </a:ext>
            </a:extLst>
          </p:cNvPr>
          <p:cNvSpPr>
            <a:spLocks noGrp="1"/>
          </p:cNvSpPr>
          <p:nvPr>
            <p:ph type="title"/>
          </p:nvPr>
        </p:nvSpPr>
        <p:spPr>
          <a:xfrm>
            <a:off x="325289" y="2672413"/>
            <a:ext cx="11553959" cy="1255532"/>
          </a:xfrm>
        </p:spPr>
        <p:txBody>
          <a:bodyPr/>
          <a:lstStyle>
            <a:lvl1pPr algn="ctr">
              <a:defRPr b="1">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381303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pic>
        <p:nvPicPr>
          <p:cNvPr id="20" name="Kuva 19">
            <a:extLst>
              <a:ext uri="{FF2B5EF4-FFF2-40B4-BE49-F238E27FC236}">
                <a16:creationId xmlns:a16="http://schemas.microsoft.com/office/drawing/2014/main" id="{8F8489F7-2C61-4981-BABE-1BAB735182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2" cy="6858670"/>
          </a:xfrm>
          <a:prstGeom prst="rect">
            <a:avLst/>
          </a:prstGeom>
        </p:spPr>
      </p:pic>
      <p:sp>
        <p:nvSpPr>
          <p:cNvPr id="14" name="Tekstin paikkamerkki 2">
            <a:extLst>
              <a:ext uri="{FF2B5EF4-FFF2-40B4-BE49-F238E27FC236}">
                <a16:creationId xmlns:a16="http://schemas.microsoft.com/office/drawing/2014/main" id="{AC2777D5-7557-4052-9FE7-F6E167878EA3}"/>
              </a:ext>
            </a:extLst>
          </p:cNvPr>
          <p:cNvSpPr>
            <a:spLocks noGrp="1"/>
          </p:cNvSpPr>
          <p:nvPr>
            <p:ph type="body" idx="1" hasCustomPrompt="1"/>
          </p:nvPr>
        </p:nvSpPr>
        <p:spPr>
          <a:xfrm>
            <a:off x="1749365" y="963559"/>
            <a:ext cx="3737035" cy="3096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Tekijät</a:t>
            </a:r>
          </a:p>
        </p:txBody>
      </p:sp>
      <p:sp>
        <p:nvSpPr>
          <p:cNvPr id="15" name="Sisällön paikkamerkki 3">
            <a:extLst>
              <a:ext uri="{FF2B5EF4-FFF2-40B4-BE49-F238E27FC236}">
                <a16:creationId xmlns:a16="http://schemas.microsoft.com/office/drawing/2014/main" id="{2F36C328-7FFC-4E11-A975-AE5BA565F34A}"/>
              </a:ext>
            </a:extLst>
          </p:cNvPr>
          <p:cNvSpPr>
            <a:spLocks noGrp="1"/>
          </p:cNvSpPr>
          <p:nvPr>
            <p:ph sz="half" idx="2"/>
          </p:nvPr>
        </p:nvSpPr>
        <p:spPr>
          <a:xfrm>
            <a:off x="805064" y="1706422"/>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Sisällön paikkamerkki 5">
            <a:extLst>
              <a:ext uri="{FF2B5EF4-FFF2-40B4-BE49-F238E27FC236}">
                <a16:creationId xmlns:a16="http://schemas.microsoft.com/office/drawing/2014/main" id="{6199C634-53E2-4609-A047-4469D26FA235}"/>
              </a:ext>
            </a:extLst>
          </p:cNvPr>
          <p:cNvSpPr>
            <a:spLocks noGrp="1"/>
          </p:cNvSpPr>
          <p:nvPr>
            <p:ph sz="quarter" idx="4"/>
          </p:nvPr>
        </p:nvSpPr>
        <p:spPr>
          <a:xfrm>
            <a:off x="6485234" y="1706422"/>
            <a:ext cx="5183188" cy="3684588"/>
          </a:xfrm>
        </p:spPr>
        <p:txBody>
          <a:bodyPr/>
          <a:lstStyle>
            <a:lvl5pPr>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a:t>
            </a:r>
            <a:r>
              <a:rPr lang="fi-FI" dirty="0" err="1"/>
              <a:t>tasow</a:t>
            </a:r>
            <a:endParaRPr lang="fi-FI" dirty="0"/>
          </a:p>
        </p:txBody>
      </p:sp>
      <p:sp>
        <p:nvSpPr>
          <p:cNvPr id="18" name="Tekstin paikkamerkki 2">
            <a:extLst>
              <a:ext uri="{FF2B5EF4-FFF2-40B4-BE49-F238E27FC236}">
                <a16:creationId xmlns:a16="http://schemas.microsoft.com/office/drawing/2014/main" id="{07FEA2E7-46E0-4FBF-A265-4BF8327701EC}"/>
              </a:ext>
            </a:extLst>
          </p:cNvPr>
          <p:cNvSpPr>
            <a:spLocks noGrp="1"/>
          </p:cNvSpPr>
          <p:nvPr>
            <p:ph type="body" idx="10" hasCustomPrompt="1"/>
          </p:nvPr>
        </p:nvSpPr>
        <p:spPr>
          <a:xfrm>
            <a:off x="7457613" y="959551"/>
            <a:ext cx="3737035" cy="3096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Lisätietoa</a:t>
            </a:r>
          </a:p>
        </p:txBody>
      </p:sp>
      <p:pic>
        <p:nvPicPr>
          <p:cNvPr id="3" name="Kuva 2">
            <a:extLst>
              <a:ext uri="{FF2B5EF4-FFF2-40B4-BE49-F238E27FC236}">
                <a16:creationId xmlns:a16="http://schemas.microsoft.com/office/drawing/2014/main" id="{B84FF529-9012-499B-BAEB-BA8742833E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26130" y="5598342"/>
            <a:ext cx="1674832" cy="297367"/>
          </a:xfrm>
          <a:prstGeom prst="rect">
            <a:avLst/>
          </a:prstGeom>
        </p:spPr>
      </p:pic>
      <p:pic>
        <p:nvPicPr>
          <p:cNvPr id="6" name="Kuva 5" descr="Kuva, joka sisältää kohteen teksti, clipart-kuva&#10;&#10;Kuvaus luotu automaattisesti">
            <a:extLst>
              <a:ext uri="{FF2B5EF4-FFF2-40B4-BE49-F238E27FC236}">
                <a16:creationId xmlns:a16="http://schemas.microsoft.com/office/drawing/2014/main" id="{20D648A0-8630-4CD4-9C9B-5BBF4098690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80942" y="5508229"/>
            <a:ext cx="387480" cy="387480"/>
          </a:xfrm>
          <a:prstGeom prst="rect">
            <a:avLst/>
          </a:prstGeom>
        </p:spPr>
      </p:pic>
      <p:sp>
        <p:nvSpPr>
          <p:cNvPr id="19" name="Dian numeron paikkamerkki 5">
            <a:extLst>
              <a:ext uri="{FF2B5EF4-FFF2-40B4-BE49-F238E27FC236}">
                <a16:creationId xmlns:a16="http://schemas.microsoft.com/office/drawing/2014/main" id="{7FFA6D06-1A67-4140-B430-D6EA905ED63A}"/>
              </a:ext>
            </a:extLst>
          </p:cNvPr>
          <p:cNvSpPr>
            <a:spLocks noGrp="1"/>
          </p:cNvSpPr>
          <p:nvPr>
            <p:ph type="sldNum" sz="quarter" idx="11"/>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23" name="Alatunnisteen paikkamerkki 4">
            <a:extLst>
              <a:ext uri="{FF2B5EF4-FFF2-40B4-BE49-F238E27FC236}">
                <a16:creationId xmlns:a16="http://schemas.microsoft.com/office/drawing/2014/main" id="{0FFF0871-DF73-4D8E-8F62-6ACBBC300C35}"/>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Rakennusfysiikka</a:t>
            </a:r>
            <a:endParaRPr lang="fi-FI" dirty="0"/>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138555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3D379838-E477-4BD5-A3F3-E59CF427A06B}"/>
              </a:ext>
            </a:extLst>
          </p:cNvPr>
          <p:cNvSpPr>
            <a:spLocks noGrp="1"/>
          </p:cNvSpPr>
          <p:nvPr>
            <p:ph type="title"/>
          </p:nvPr>
        </p:nvSpPr>
        <p:spPr>
          <a:xfrm>
            <a:off x="838200" y="365125"/>
            <a:ext cx="10515600" cy="1325563"/>
          </a:xfrm>
        </p:spPr>
        <p:txBody>
          <a:bodyPr/>
          <a:lstStyle/>
          <a:p>
            <a:r>
              <a:rPr lang="fi-FI"/>
              <a:t>Muokkaa ots. perustyyl. napsautt.</a:t>
            </a:r>
          </a:p>
        </p:txBody>
      </p:sp>
      <p:sp>
        <p:nvSpPr>
          <p:cNvPr id="7" name="Sisällön paikkamerkki 2">
            <a:extLst>
              <a:ext uri="{FF2B5EF4-FFF2-40B4-BE49-F238E27FC236}">
                <a16:creationId xmlns:a16="http://schemas.microsoft.com/office/drawing/2014/main" id="{A3CE7D94-2E58-4994-ADBC-9E302C739CEF}"/>
              </a:ext>
            </a:extLst>
          </p:cNvPr>
          <p:cNvSpPr>
            <a:spLocks noGrp="1"/>
          </p:cNvSpPr>
          <p:nvPr>
            <p:ph idx="1"/>
          </p:nvPr>
        </p:nvSpPr>
        <p:spPr>
          <a:xfrm>
            <a:off x="838200" y="1825625"/>
            <a:ext cx="10515600" cy="435133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1" name="Dian numeron paikkamerkki 5">
            <a:extLst>
              <a:ext uri="{FF2B5EF4-FFF2-40B4-BE49-F238E27FC236}">
                <a16:creationId xmlns:a16="http://schemas.microsoft.com/office/drawing/2014/main" id="{6062E1E1-D3D4-4C3A-8945-CA3768E6BB93}"/>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98F5F651-3EDA-4788-8C5D-6AD1266F122E}"/>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Rakennusfysiikka</a:t>
            </a:r>
            <a:endParaRPr lang="fi-FI" dirty="0"/>
          </a:p>
        </p:txBody>
      </p:sp>
    </p:spTree>
    <p:extLst>
      <p:ext uri="{BB962C8B-B14F-4D97-AF65-F5344CB8AC3E}">
        <p14:creationId xmlns:p14="http://schemas.microsoft.com/office/powerpoint/2010/main" val="191676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8" name="Otsikko 1">
            <a:extLst>
              <a:ext uri="{FF2B5EF4-FFF2-40B4-BE49-F238E27FC236}">
                <a16:creationId xmlns:a16="http://schemas.microsoft.com/office/drawing/2014/main" id="{298B5277-0C43-4164-ADE9-2CB623E6FFEE}"/>
              </a:ext>
            </a:extLst>
          </p:cNvPr>
          <p:cNvSpPr>
            <a:spLocks noGrp="1"/>
          </p:cNvSpPr>
          <p:nvPr>
            <p:ph type="title"/>
          </p:nvPr>
        </p:nvSpPr>
        <p:spPr>
          <a:xfrm>
            <a:off x="838200" y="365125"/>
            <a:ext cx="10515600" cy="1325563"/>
          </a:xfrm>
        </p:spPr>
        <p:txBody>
          <a:bodyPr/>
          <a:lstStyle/>
          <a:p>
            <a:r>
              <a:rPr lang="fi-FI"/>
              <a:t>Muokkaa ots. perustyyl. napsautt.</a:t>
            </a:r>
          </a:p>
        </p:txBody>
      </p:sp>
      <p:sp>
        <p:nvSpPr>
          <p:cNvPr id="9" name="Sisällön paikkamerkki 2">
            <a:extLst>
              <a:ext uri="{FF2B5EF4-FFF2-40B4-BE49-F238E27FC236}">
                <a16:creationId xmlns:a16="http://schemas.microsoft.com/office/drawing/2014/main" id="{CF3F5E64-265E-4730-8D61-D3177CC2853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Sisällön paikkamerkki 3">
            <a:extLst>
              <a:ext uri="{FF2B5EF4-FFF2-40B4-BE49-F238E27FC236}">
                <a16:creationId xmlns:a16="http://schemas.microsoft.com/office/drawing/2014/main" id="{3E05789F-091C-4863-A174-9C06589ADD48}"/>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Dian numeron paikkamerkki 5">
            <a:extLst>
              <a:ext uri="{FF2B5EF4-FFF2-40B4-BE49-F238E27FC236}">
                <a16:creationId xmlns:a16="http://schemas.microsoft.com/office/drawing/2014/main" id="{520A203E-5D40-4463-B04D-758ABC640254}"/>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3CA6FF5C-33B0-45AE-9250-D02F26578C5C}"/>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Rakennusfysiikka</a:t>
            </a:r>
            <a:endParaRPr lang="fi-FI" dirty="0"/>
          </a:p>
        </p:txBody>
      </p:sp>
    </p:spTree>
    <p:extLst>
      <p:ext uri="{BB962C8B-B14F-4D97-AF65-F5344CB8AC3E}">
        <p14:creationId xmlns:p14="http://schemas.microsoft.com/office/powerpoint/2010/main" val="540484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12" name="Otsikko 1">
            <a:extLst>
              <a:ext uri="{FF2B5EF4-FFF2-40B4-BE49-F238E27FC236}">
                <a16:creationId xmlns:a16="http://schemas.microsoft.com/office/drawing/2014/main" id="{CA792F92-A30E-47FD-B22F-08B8D05B1F69}"/>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13" name="Tekstin paikkamerkki 2">
            <a:extLst>
              <a:ext uri="{FF2B5EF4-FFF2-40B4-BE49-F238E27FC236}">
                <a16:creationId xmlns:a16="http://schemas.microsoft.com/office/drawing/2014/main" id="{2410F679-4B63-4122-A718-3CE9462C5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4" name="Sisällön paikkamerkki 3">
            <a:extLst>
              <a:ext uri="{FF2B5EF4-FFF2-40B4-BE49-F238E27FC236}">
                <a16:creationId xmlns:a16="http://schemas.microsoft.com/office/drawing/2014/main" id="{72AD8AE3-83B0-429A-956A-7663EFCDDC91}"/>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5" name="Tekstin paikkamerkki 4">
            <a:extLst>
              <a:ext uri="{FF2B5EF4-FFF2-40B4-BE49-F238E27FC236}">
                <a16:creationId xmlns:a16="http://schemas.microsoft.com/office/drawing/2014/main" id="{421AE9D4-82CD-4420-9431-8BBBDF591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6" name="Sisällön paikkamerkki 5">
            <a:extLst>
              <a:ext uri="{FF2B5EF4-FFF2-40B4-BE49-F238E27FC236}">
                <a16:creationId xmlns:a16="http://schemas.microsoft.com/office/drawing/2014/main" id="{BF0C3A42-0C0C-4B17-B972-36379CE62428}"/>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Dian numeron paikkamerkki 5">
            <a:extLst>
              <a:ext uri="{FF2B5EF4-FFF2-40B4-BE49-F238E27FC236}">
                <a16:creationId xmlns:a16="http://schemas.microsoft.com/office/drawing/2014/main" id="{507FA6C4-DB4F-45CB-A8F2-6B5E8473D4F4}"/>
              </a:ext>
            </a:extLst>
          </p:cNvPr>
          <p:cNvSpPr>
            <a:spLocks noGrp="1"/>
          </p:cNvSpPr>
          <p:nvPr>
            <p:ph type="sldNum" sz="quarter" idx="10"/>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1" name="Alatunnisteen paikkamerkki 4">
            <a:extLst>
              <a:ext uri="{FF2B5EF4-FFF2-40B4-BE49-F238E27FC236}">
                <a16:creationId xmlns:a16="http://schemas.microsoft.com/office/drawing/2014/main" id="{37F2208A-C131-40D2-A03D-9247EAC62A99}"/>
              </a:ext>
            </a:extLst>
          </p:cNvPr>
          <p:cNvSpPr>
            <a:spLocks noGrp="1"/>
          </p:cNvSpPr>
          <p:nvPr>
            <p:ph type="ftr" sz="quarter" idx="11"/>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Rakennusfysiikka</a:t>
            </a:r>
            <a:endParaRPr lang="fi-FI" dirty="0"/>
          </a:p>
        </p:txBody>
      </p:sp>
    </p:spTree>
    <p:extLst>
      <p:ext uri="{BB962C8B-B14F-4D97-AF65-F5344CB8AC3E}">
        <p14:creationId xmlns:p14="http://schemas.microsoft.com/office/powerpoint/2010/main" val="583147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12" name="Otsikko 1">
            <a:extLst>
              <a:ext uri="{FF2B5EF4-FFF2-40B4-BE49-F238E27FC236}">
                <a16:creationId xmlns:a16="http://schemas.microsoft.com/office/drawing/2014/main" id="{6F043E34-EDCF-4E3B-B99F-FA6241BF861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13" name="Kuvan paikkamerkki 2">
            <a:extLst>
              <a:ext uri="{FF2B5EF4-FFF2-40B4-BE49-F238E27FC236}">
                <a16:creationId xmlns:a16="http://schemas.microsoft.com/office/drawing/2014/main" id="{5F442498-0D6B-4627-B2E4-9B451C16D1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dirty="0"/>
          </a:p>
        </p:txBody>
      </p:sp>
      <p:sp>
        <p:nvSpPr>
          <p:cNvPr id="14" name="Tekstin paikkamerkki 3">
            <a:extLst>
              <a:ext uri="{FF2B5EF4-FFF2-40B4-BE49-F238E27FC236}">
                <a16:creationId xmlns:a16="http://schemas.microsoft.com/office/drawing/2014/main" id="{C5F70F69-AD34-40CE-9B8E-82EC2C6E9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
        <p:nvSpPr>
          <p:cNvPr id="15" name="Dian numeron paikkamerkki 5">
            <a:extLst>
              <a:ext uri="{FF2B5EF4-FFF2-40B4-BE49-F238E27FC236}">
                <a16:creationId xmlns:a16="http://schemas.microsoft.com/office/drawing/2014/main" id="{5CF24820-87DF-4D33-AF12-1E3F14E70DF2}"/>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6" name="Alatunnisteen paikkamerkki 4">
            <a:extLst>
              <a:ext uri="{FF2B5EF4-FFF2-40B4-BE49-F238E27FC236}">
                <a16:creationId xmlns:a16="http://schemas.microsoft.com/office/drawing/2014/main" id="{7A5D4779-3C2F-4969-AF7D-ADC05B66C634}"/>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Rakennusfysiikka</a:t>
            </a:r>
            <a:endParaRPr lang="fi-FI" dirty="0"/>
          </a:p>
        </p:txBody>
      </p:sp>
    </p:spTree>
    <p:extLst>
      <p:ext uri="{BB962C8B-B14F-4D97-AF65-F5344CB8AC3E}">
        <p14:creationId xmlns:p14="http://schemas.microsoft.com/office/powerpoint/2010/main" val="3506020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16" name="Dian numeron paikkamerkki 5">
            <a:extLst>
              <a:ext uri="{FF2B5EF4-FFF2-40B4-BE49-F238E27FC236}">
                <a16:creationId xmlns:a16="http://schemas.microsoft.com/office/drawing/2014/main" id="{3F876F5B-74AB-4F09-91AD-E1C72CA6470D}"/>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7" name="Alatunnisteen paikkamerkki 4">
            <a:extLst>
              <a:ext uri="{FF2B5EF4-FFF2-40B4-BE49-F238E27FC236}">
                <a16:creationId xmlns:a16="http://schemas.microsoft.com/office/drawing/2014/main" id="{3123CB8B-324C-4854-BD45-82408E221CA6}"/>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Rakennusfysiikka</a:t>
            </a:r>
            <a:endParaRPr lang="fi-FI" dirty="0"/>
          </a:p>
        </p:txBody>
      </p:sp>
    </p:spTree>
    <p:extLst>
      <p:ext uri="{BB962C8B-B14F-4D97-AF65-F5344CB8AC3E}">
        <p14:creationId xmlns:p14="http://schemas.microsoft.com/office/powerpoint/2010/main" val="2597519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B79D8567-472F-4C91-9A91-1E967E78744C}"/>
              </a:ext>
            </a:extLst>
          </p:cNvPr>
          <p:cNvSpPr>
            <a:spLocks noGrp="1"/>
          </p:cNvSpPr>
          <p:nvPr>
            <p:ph type="pic" idx="1"/>
          </p:nvPr>
        </p:nvSpPr>
        <p:spPr>
          <a:xfrm>
            <a:off x="838199" y="992187"/>
            <a:ext cx="1059577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dirty="0"/>
          </a:p>
        </p:txBody>
      </p:sp>
      <p:sp>
        <p:nvSpPr>
          <p:cNvPr id="11" name="Dian numeron paikkamerkki 5">
            <a:extLst>
              <a:ext uri="{FF2B5EF4-FFF2-40B4-BE49-F238E27FC236}">
                <a16:creationId xmlns:a16="http://schemas.microsoft.com/office/drawing/2014/main" id="{2042AE1A-5ABC-4B8D-B394-5BBBF8954C5A}"/>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655B127D-3E2A-4C24-B9FC-E3BBD173AF54}"/>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Rakennusfysiikka</a:t>
            </a:r>
            <a:endParaRPr lang="fi-FI" dirty="0"/>
          </a:p>
        </p:txBody>
      </p:sp>
    </p:spTree>
    <p:extLst>
      <p:ext uri="{BB962C8B-B14F-4D97-AF65-F5344CB8AC3E}">
        <p14:creationId xmlns:p14="http://schemas.microsoft.com/office/powerpoint/2010/main" val="199419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FEEFE603-17B0-4B41-B810-39A18F3163D9}"/>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 y="-672"/>
            <a:ext cx="12190802" cy="6858669"/>
          </a:xfrm>
          <a:prstGeom prst="rect">
            <a:avLst/>
          </a:prstGeom>
        </p:spPr>
      </p:pic>
      <p:sp>
        <p:nvSpPr>
          <p:cNvPr id="2" name="Otsikon paikkamerkki 1">
            <a:extLst>
              <a:ext uri="{FF2B5EF4-FFF2-40B4-BE49-F238E27FC236}">
                <a16:creationId xmlns:a16="http://schemas.microsoft.com/office/drawing/2014/main" id="{DD350126-2E3D-44CE-BB17-62EAC45DB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D0CD7825-6BA7-4852-B5E0-624841714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a:extLst>
              <a:ext uri="{FF2B5EF4-FFF2-40B4-BE49-F238E27FC236}">
                <a16:creationId xmlns:a16="http://schemas.microsoft.com/office/drawing/2014/main" id="{77CB3238-5337-4E6A-9192-E88168F7C0D0}"/>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Rakennusfysiikka</a:t>
            </a:r>
            <a:endParaRPr lang="fi-FI" dirty="0"/>
          </a:p>
        </p:txBody>
      </p:sp>
      <p:sp>
        <p:nvSpPr>
          <p:cNvPr id="6" name="Dian numeron paikkamerkki 5">
            <a:extLst>
              <a:ext uri="{FF2B5EF4-FFF2-40B4-BE49-F238E27FC236}">
                <a16:creationId xmlns:a16="http://schemas.microsoft.com/office/drawing/2014/main" id="{B61EA3C3-95EB-4005-A0A6-66B41BFD70FB}"/>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4005451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4" r:id="rId6"/>
    <p:sldLayoutId id="2147483663" r:id="rId7"/>
    <p:sldLayoutId id="2147483651" r:id="rId8"/>
    <p:sldLayoutId id="2147483652" r:id="rId9"/>
    <p:sldLayoutId id="2147483654" r:id="rId10"/>
    <p:sldLayoutId id="2147483655" r:id="rId11"/>
    <p:sldLayoutId id="2147483656" r:id="rId12"/>
    <p:sldLayoutId id="2147483665" r:id="rId13"/>
    <p:sldLayoutId id="2147483666" r:id="rId14"/>
    <p:sldLayoutId id="2147483667"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10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6.xml"/><Relationship Id="rId1" Type="http://schemas.openxmlformats.org/officeDocument/2006/relationships/slideLayout" Target="../slideLayouts/slideLayout4.xml"/><Relationship Id="rId4" Type="http://schemas.openxmlformats.org/officeDocument/2006/relationships/image" Target="../media/image142.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0.xml"/><Relationship Id="rId1" Type="http://schemas.openxmlformats.org/officeDocument/2006/relationships/slideLayout" Target="../slideLayouts/slideLayout4.xml"/><Relationship Id="rId4" Type="http://schemas.openxmlformats.org/officeDocument/2006/relationships/image" Target="../media/image145.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3.xml"/><Relationship Id="rId1" Type="http://schemas.openxmlformats.org/officeDocument/2006/relationships/slideLayout" Target="../slideLayouts/slideLayout4.xml"/><Relationship Id="rId4" Type="http://schemas.openxmlformats.org/officeDocument/2006/relationships/image" Target="../media/image147.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7.xml"/><Relationship Id="rId1" Type="http://schemas.openxmlformats.org/officeDocument/2006/relationships/slideLayout" Target="../slideLayouts/slideLayout4.xml"/><Relationship Id="rId4" Type="http://schemas.openxmlformats.org/officeDocument/2006/relationships/image" Target="../media/image163.png"/></Relationships>
</file>

<file path=ppt/slides/_rels/slide15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0.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1.xml"/><Relationship Id="rId1" Type="http://schemas.openxmlformats.org/officeDocument/2006/relationships/slideLayout" Target="../slideLayouts/slideLayout4.xml"/><Relationship Id="rId4" Type="http://schemas.openxmlformats.org/officeDocument/2006/relationships/image" Target="../media/image168.png"/></Relationships>
</file>

<file path=ppt/slides/_rels/slide16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2.xml"/><Relationship Id="rId1" Type="http://schemas.openxmlformats.org/officeDocument/2006/relationships/slideLayout" Target="../slideLayouts/slideLayout4.xml"/><Relationship Id="rId4" Type="http://schemas.openxmlformats.org/officeDocument/2006/relationships/image" Target="../media/image170.png"/></Relationships>
</file>

<file path=ppt/slides/_rels/slide16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3.xml"/><Relationship Id="rId1" Type="http://schemas.openxmlformats.org/officeDocument/2006/relationships/slideLayout" Target="../slideLayouts/slideLayout4.xml"/><Relationship Id="rId4" Type="http://schemas.openxmlformats.org/officeDocument/2006/relationships/image" Target="../media/image172.png"/></Relationships>
</file>

<file path=ppt/slides/_rels/slide16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64.xml"/><Relationship Id="rId1" Type="http://schemas.openxmlformats.org/officeDocument/2006/relationships/slideLayout" Target="../slideLayouts/slideLayout4.xml"/><Relationship Id="rId4" Type="http://schemas.openxmlformats.org/officeDocument/2006/relationships/image" Target="../media/image174.png"/></Relationships>
</file>

<file path=ppt/slides/_rels/slide16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5.xml"/><Relationship Id="rId1" Type="http://schemas.openxmlformats.org/officeDocument/2006/relationships/slideLayout" Target="../slideLayouts/slideLayout4.xml"/><Relationship Id="rId4" Type="http://schemas.openxmlformats.org/officeDocument/2006/relationships/image" Target="../media/image176.png"/></Relationships>
</file>

<file path=ppt/slides/_rels/slide16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66.xml"/><Relationship Id="rId1" Type="http://schemas.openxmlformats.org/officeDocument/2006/relationships/slideLayout" Target="../slideLayouts/slideLayout4.xml"/><Relationship Id="rId4" Type="http://schemas.openxmlformats.org/officeDocument/2006/relationships/image" Target="../media/image178.png"/></Relationships>
</file>

<file path=ppt/slides/_rels/slide16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67.xml"/><Relationship Id="rId1" Type="http://schemas.openxmlformats.org/officeDocument/2006/relationships/slideLayout" Target="../slideLayouts/slideLayout4.xml"/><Relationship Id="rId4" Type="http://schemas.openxmlformats.org/officeDocument/2006/relationships/image" Target="../media/image180.png"/></Relationships>
</file>

<file path=ppt/slides/_rels/slide16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68.xml"/><Relationship Id="rId1" Type="http://schemas.openxmlformats.org/officeDocument/2006/relationships/slideLayout" Target="../slideLayouts/slideLayout4.xml"/><Relationship Id="rId4" Type="http://schemas.openxmlformats.org/officeDocument/2006/relationships/image" Target="../media/image18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9.xml"/><Relationship Id="rId1" Type="http://schemas.openxmlformats.org/officeDocument/2006/relationships/slideLayout" Target="../slideLayouts/slideLayout4.xml"/><Relationship Id="rId4" Type="http://schemas.openxmlformats.org/officeDocument/2006/relationships/image" Target="../media/image184.png"/></Relationships>
</file>

<file path=ppt/slides/_rels/slide17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70.xml"/><Relationship Id="rId1" Type="http://schemas.openxmlformats.org/officeDocument/2006/relationships/slideLayout" Target="../slideLayouts/slideLayout4.xml"/><Relationship Id="rId4" Type="http://schemas.openxmlformats.org/officeDocument/2006/relationships/image" Target="../media/image186.jpeg"/></Relationships>
</file>

<file path=ppt/slides/_rels/slide17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71.xml"/><Relationship Id="rId1" Type="http://schemas.openxmlformats.org/officeDocument/2006/relationships/slideLayout" Target="../slideLayouts/slideLayout4.xml"/><Relationship Id="rId4" Type="http://schemas.openxmlformats.org/officeDocument/2006/relationships/image" Target="../media/image188.png"/></Relationships>
</file>

<file path=ppt/slides/_rels/slide17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72.xml"/><Relationship Id="rId1" Type="http://schemas.openxmlformats.org/officeDocument/2006/relationships/slideLayout" Target="../slideLayouts/slideLayout4.xml"/><Relationship Id="rId4" Type="http://schemas.openxmlformats.org/officeDocument/2006/relationships/image" Target="../media/image190.png"/></Relationships>
</file>

<file path=ppt/slides/_rels/slide17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73.xml"/><Relationship Id="rId1" Type="http://schemas.openxmlformats.org/officeDocument/2006/relationships/slideLayout" Target="../slideLayouts/slideLayout4.xml"/><Relationship Id="rId4" Type="http://schemas.openxmlformats.org/officeDocument/2006/relationships/image" Target="../media/image192.png"/></Relationships>
</file>

<file path=ppt/slides/_rels/slide17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74.xml"/><Relationship Id="rId1" Type="http://schemas.openxmlformats.org/officeDocument/2006/relationships/slideLayout" Target="../slideLayouts/slideLayout4.xml"/><Relationship Id="rId4" Type="http://schemas.openxmlformats.org/officeDocument/2006/relationships/image" Target="../media/image19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g12a037aa8e9_0_180" descr="Kuva, joka sisältää kohteen teksti, puutavara&#10;&#10;Kuvaus luotu automaattisesti"/>
          <p:cNvPicPr preferRelativeResize="0"/>
          <p:nvPr/>
        </p:nvPicPr>
        <p:blipFill rotWithShape="1">
          <a:blip r:embed="rId3">
            <a:alphaModFix/>
          </a:blip>
          <a:srcRect/>
          <a:stretch/>
        </p:blipFill>
        <p:spPr>
          <a:xfrm>
            <a:off x="325289" y="313562"/>
            <a:ext cx="11541420" cy="5744338"/>
          </a:xfrm>
          <a:prstGeom prst="rect">
            <a:avLst/>
          </a:prstGeom>
          <a:noFill/>
          <a:ln>
            <a:noFill/>
          </a:ln>
        </p:spPr>
      </p:pic>
      <p:sp>
        <p:nvSpPr>
          <p:cNvPr id="72" name="Google Shape;72;g12a037aa8e9_0_180"/>
          <p:cNvSpPr txBox="1">
            <a:spLocks noGrp="1"/>
          </p:cNvSpPr>
          <p:nvPr>
            <p:ph type="ctrTitle"/>
          </p:nvPr>
        </p:nvSpPr>
        <p:spPr>
          <a:xfrm>
            <a:off x="1524000" y="1527477"/>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en-GB"/>
              <a:t>Industrial wood construction</a:t>
            </a:r>
          </a:p>
        </p:txBody>
      </p:sp>
      <p:sp>
        <p:nvSpPr>
          <p:cNvPr id="73" name="Google Shape;73;g12a037aa8e9_0_180"/>
          <p:cNvSpPr txBox="1">
            <a:spLocks noGrp="1"/>
          </p:cNvSpPr>
          <p:nvPr>
            <p:ph type="subTitle" idx="1"/>
          </p:nvPr>
        </p:nvSpPr>
        <p:spPr>
          <a:xfrm>
            <a:off x="1524000" y="4007152"/>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r>
              <a:rPr lang="en-GB"/>
              <a:t>Teaching materials for industrial wood construction education</a:t>
            </a:r>
          </a:p>
          <a:p>
            <a:pPr marL="0" lvl="0" indent="0" algn="ctr" rtl="0">
              <a:lnSpc>
                <a:spcPct val="90000"/>
              </a:lnSpc>
              <a:spcBef>
                <a:spcPts val="0"/>
              </a:spcBef>
              <a:spcAft>
                <a:spcPts val="0"/>
              </a:spcAft>
              <a:buClr>
                <a:srgbClr val="F2F2F2"/>
              </a:buClr>
              <a:buSzPts val="2400"/>
              <a:buNone/>
            </a:pPr>
            <a:r>
              <a:rPr lang="en-GB"/>
              <a:t>2022</a:t>
            </a:r>
          </a:p>
        </p:txBody>
      </p:sp>
      <p:pic>
        <p:nvPicPr>
          <p:cNvPr id="2" name="Picture 4">
            <a:extLst>
              <a:ext uri="{FF2B5EF4-FFF2-40B4-BE49-F238E27FC236}">
                <a16:creationId xmlns:a16="http://schemas.microsoft.com/office/drawing/2014/main" id="{86842E3B-9D35-73E1-543F-45839922C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415" y="6238143"/>
            <a:ext cx="2701227" cy="4590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7EE5FA-5B2D-DD1F-8850-34E463AA8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89" y="6149875"/>
            <a:ext cx="2171126" cy="635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Sound pressure [Pa]</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200" y="1825624"/>
            <a:ext cx="9566190" cy="4538105"/>
          </a:xfrm>
        </p:spPr>
        <p:txBody>
          <a:bodyPr>
            <a:normAutofit/>
          </a:bodyPr>
          <a:lstStyle/>
          <a:p>
            <a:r>
              <a:rPr lang="en-GB"/>
              <a:t>Sound pressure </a:t>
            </a:r>
            <a:r>
              <a:rPr lang="en-GB" i="1"/>
              <a:t>p</a:t>
            </a:r>
            <a:r>
              <a:rPr lang="en-GB"/>
              <a:t> [Pa] is a change in air pressure compared to static pressure</a:t>
            </a:r>
          </a:p>
          <a:p>
            <a:r>
              <a:rPr lang="en-GB"/>
              <a:t>The greater the change in air pressure, the louder the sound appears to our ears</a:t>
            </a:r>
          </a:p>
          <a:p>
            <a:r>
              <a:rPr lang="en-GB"/>
              <a:t>The smallest air pressure change the human ear can hear as a sound is 0.00002 Pa (hearing zone)</a:t>
            </a:r>
          </a:p>
          <a:p>
            <a:r>
              <a:rPr lang="en-GB"/>
              <a:t>The threshold of pain of the human ear is reached at an air pressure change of 20 Pa</a:t>
            </a:r>
          </a:p>
          <a:p>
            <a:endParaRPr lang="fi-FI" dirty="0"/>
          </a:p>
          <a:p>
            <a:endParaRPr lang="fi-FI" dirty="0"/>
          </a:p>
          <a:p>
            <a:endParaRPr lang="fi-FI" dirty="0"/>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10</a:t>
            </a:fld>
            <a:endParaRPr lang="fi-FI"/>
          </a:p>
        </p:txBody>
      </p:sp>
      <p:sp>
        <p:nvSpPr>
          <p:cNvPr id="2" name="Alatunnisteen paikkamerkki 1">
            <a:extLst>
              <a:ext uri="{FF2B5EF4-FFF2-40B4-BE49-F238E27FC236}">
                <a16:creationId xmlns:a16="http://schemas.microsoft.com/office/drawing/2014/main" id="{A08488FD-B8D9-2D26-F0A9-B54A71A81D0E}"/>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9693748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Legend of HVAC equipment symbols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100</a:t>
            </a:fld>
            <a:endParaRPr lang="fi-FI"/>
          </a:p>
        </p:txBody>
      </p:sp>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022" y="1790026"/>
            <a:ext cx="9031205" cy="3950346"/>
          </a:xfrm>
          <a:prstGeom prst="rect">
            <a:avLst/>
          </a:prstGeom>
        </p:spPr>
      </p:pic>
      <p:sp>
        <p:nvSpPr>
          <p:cNvPr id="2" name="Alatunnisteen paikkamerkki 1">
            <a:extLst>
              <a:ext uri="{FF2B5EF4-FFF2-40B4-BE49-F238E27FC236}">
                <a16:creationId xmlns:a16="http://schemas.microsoft.com/office/drawing/2014/main" id="{847344DE-0E5E-911A-1517-AF16F1B7AFDA}"/>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2647297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Horizontal drains</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5"/>
            <a:ext cx="10937791" cy="4513392"/>
          </a:xfrm>
        </p:spPr>
        <p:txBody>
          <a:bodyPr>
            <a:normAutofit/>
          </a:bodyPr>
          <a:lstStyle/>
          <a:p>
            <a:r>
              <a:rPr lang="en-GB"/>
              <a:t>Noise in drainage pipes is created by the substance flowing in the pipe</a:t>
            </a:r>
          </a:p>
          <a:p>
            <a:r>
              <a:rPr lang="en-GB"/>
              <a:t>Sewers are usually placed in the intermediate floor</a:t>
            </a:r>
          </a:p>
          <a:p>
            <a:pPr lvl="1"/>
            <a:r>
              <a:rPr lang="en-GB"/>
              <a:t>They generate noise in the storey below, which is a space they do not serve</a:t>
            </a:r>
          </a:p>
          <a:p>
            <a:pPr lvl="1"/>
            <a:r>
              <a:rPr lang="en-GB"/>
              <a:t>The number of drains in intermediate floors should be minimised</a:t>
            </a:r>
          </a:p>
          <a:p>
            <a:r>
              <a:rPr lang="en-GB"/>
              <a:t>The drain should be supported with heavy and rigid structural components</a:t>
            </a:r>
          </a:p>
          <a:p>
            <a:r>
              <a:rPr lang="en-GB"/>
              <a:t>Leading the drain from the toilet seat directly to the HVAC conduit is advisable</a:t>
            </a:r>
          </a:p>
          <a:p>
            <a:r>
              <a:rPr lang="en-GB"/>
              <a:t>Spaces that contain drains serving the same purpose should be centralised and placed side by side in the layout solution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101</a:t>
            </a:fld>
            <a:endParaRPr lang="fi-FI"/>
          </a:p>
        </p:txBody>
      </p:sp>
      <p:sp>
        <p:nvSpPr>
          <p:cNvPr id="2" name="Alatunnisteen paikkamerkki 1">
            <a:extLst>
              <a:ext uri="{FF2B5EF4-FFF2-40B4-BE49-F238E27FC236}">
                <a16:creationId xmlns:a16="http://schemas.microsoft.com/office/drawing/2014/main" id="{5002A14A-37F7-6F56-DBEC-8FE9D511969E}"/>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8656214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Supporting pipes with a rail system</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102</a:t>
            </a:fld>
            <a:endParaRPr lang="fi-FI"/>
          </a:p>
        </p:txBody>
      </p:sp>
      <p:pic>
        <p:nvPicPr>
          <p:cNvPr id="3" name="Kuva 2"/>
          <p:cNvPicPr>
            <a:picLocks noChangeAspect="1"/>
          </p:cNvPicPr>
          <p:nvPr/>
        </p:nvPicPr>
        <p:blipFill rotWithShape="1">
          <a:blip r:embed="rId3" cstate="hqprint">
            <a:extLst>
              <a:ext uri="{28A0092B-C50C-407E-A947-70E740481C1C}">
                <a14:useLocalDpi xmlns:a14="http://schemas.microsoft.com/office/drawing/2010/main" val="0"/>
              </a:ext>
            </a:extLst>
          </a:blip>
          <a:srcRect l="18796" t="14805" r="19164" b="15826"/>
          <a:stretch/>
        </p:blipFill>
        <p:spPr>
          <a:xfrm rot="16200000">
            <a:off x="1415451" y="1085936"/>
            <a:ext cx="3401023" cy="5185719"/>
          </a:xfrm>
          <a:prstGeom prst="rect">
            <a:avLst/>
          </a:prstGeom>
        </p:spPr>
      </p:pic>
      <p:pic>
        <p:nvPicPr>
          <p:cNvPr id="4" name="Kuva 3"/>
          <p:cNvPicPr>
            <a:picLocks noChangeAspect="1"/>
          </p:cNvPicPr>
          <p:nvPr/>
        </p:nvPicPr>
        <p:blipFill rotWithShape="1">
          <a:blip r:embed="rId4" cstate="hqprint">
            <a:extLst>
              <a:ext uri="{28A0092B-C50C-407E-A947-70E740481C1C}">
                <a14:useLocalDpi xmlns:a14="http://schemas.microsoft.com/office/drawing/2010/main" val="0"/>
              </a:ext>
            </a:extLst>
          </a:blip>
          <a:srcRect l="15478" t="15255" r="19042" b="15916"/>
          <a:stretch/>
        </p:blipFill>
        <p:spPr>
          <a:xfrm rot="16200000">
            <a:off x="7313189" y="1201241"/>
            <a:ext cx="3585830" cy="5139914"/>
          </a:xfrm>
          <a:prstGeom prst="rect">
            <a:avLst/>
          </a:prstGeom>
        </p:spPr>
      </p:pic>
      <p:sp>
        <p:nvSpPr>
          <p:cNvPr id="2" name="Alatunnisteen paikkamerkki 1">
            <a:extLst>
              <a:ext uri="{FF2B5EF4-FFF2-40B4-BE49-F238E27FC236}">
                <a16:creationId xmlns:a16="http://schemas.microsoft.com/office/drawing/2014/main" id="{9CCEB483-B8E2-6D32-E4D8-A76B349B0B0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7407799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103</a:t>
            </a:fld>
            <a:endParaRPr lang="fi-FI"/>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9" y="2139659"/>
            <a:ext cx="10021329" cy="3248489"/>
          </a:xfrm>
          <a:prstGeom prst="rect">
            <a:avLst/>
          </a:prstGeom>
        </p:spPr>
      </p:pic>
      <p:sp>
        <p:nvSpPr>
          <p:cNvPr id="2" name="Alatunnisteen paikkamerkki 1">
            <a:extLst>
              <a:ext uri="{FF2B5EF4-FFF2-40B4-BE49-F238E27FC236}">
                <a16:creationId xmlns:a16="http://schemas.microsoft.com/office/drawing/2014/main" id="{5E5FA261-C392-D9D9-0339-62E43307B4BB}"/>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8523244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333" y="2134709"/>
            <a:ext cx="10017221" cy="3251912"/>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104</a:t>
            </a:fld>
            <a:endParaRPr lang="fi-FI"/>
          </a:p>
        </p:txBody>
      </p:sp>
      <p:sp>
        <p:nvSpPr>
          <p:cNvPr id="3" name="Alatunnisteen paikkamerkki 2">
            <a:extLst>
              <a:ext uri="{FF2B5EF4-FFF2-40B4-BE49-F238E27FC236}">
                <a16:creationId xmlns:a16="http://schemas.microsoft.com/office/drawing/2014/main" id="{A96944B8-E206-CD12-2437-01E81898F4E1}"/>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7267067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9" y="2139659"/>
            <a:ext cx="10021329" cy="3248489"/>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105</a:t>
            </a:fld>
            <a:endParaRPr lang="fi-FI"/>
          </a:p>
        </p:txBody>
      </p:sp>
      <p:sp>
        <p:nvSpPr>
          <p:cNvPr id="3" name="Alatunnisteen paikkamerkki 2">
            <a:extLst>
              <a:ext uri="{FF2B5EF4-FFF2-40B4-BE49-F238E27FC236}">
                <a16:creationId xmlns:a16="http://schemas.microsoft.com/office/drawing/2014/main" id="{E7535C34-001D-4808-6CEC-E69B32F4F483}"/>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7507718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8" y="2139658"/>
            <a:ext cx="10021329" cy="3248489"/>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106</a:t>
            </a:fld>
            <a:endParaRPr lang="fi-FI"/>
          </a:p>
        </p:txBody>
      </p:sp>
      <p:sp>
        <p:nvSpPr>
          <p:cNvPr id="2" name="Alatunnisteen paikkamerkki 1">
            <a:extLst>
              <a:ext uri="{FF2B5EF4-FFF2-40B4-BE49-F238E27FC236}">
                <a16:creationId xmlns:a16="http://schemas.microsoft.com/office/drawing/2014/main" id="{DA029F65-2D54-5905-9F2A-0B1231827844}"/>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1711862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7" y="2137280"/>
            <a:ext cx="10021329" cy="3253245"/>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107</a:t>
            </a:fld>
            <a:endParaRPr lang="fi-FI"/>
          </a:p>
        </p:txBody>
      </p:sp>
      <p:sp>
        <p:nvSpPr>
          <p:cNvPr id="3" name="Alatunnisteen paikkamerkki 2">
            <a:extLst>
              <a:ext uri="{FF2B5EF4-FFF2-40B4-BE49-F238E27FC236}">
                <a16:creationId xmlns:a16="http://schemas.microsoft.com/office/drawing/2014/main" id="{4661F004-BBE8-7BE6-0FF1-E39ECBC8464E}"/>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9033628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330" y="2134708"/>
            <a:ext cx="10017221" cy="3251912"/>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108</a:t>
            </a:fld>
            <a:endParaRPr lang="fi-FI"/>
          </a:p>
        </p:txBody>
      </p:sp>
      <p:sp>
        <p:nvSpPr>
          <p:cNvPr id="2" name="Alatunnisteen paikkamerkki 1">
            <a:extLst>
              <a:ext uri="{FF2B5EF4-FFF2-40B4-BE49-F238E27FC236}">
                <a16:creationId xmlns:a16="http://schemas.microsoft.com/office/drawing/2014/main" id="{916FC0CC-723F-A57E-8EBE-8F7A4E689396}"/>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4724913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6" y="2137279"/>
            <a:ext cx="10021329" cy="3253245"/>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109</a:t>
            </a:fld>
            <a:endParaRPr lang="fi-FI"/>
          </a:p>
        </p:txBody>
      </p:sp>
      <p:sp>
        <p:nvSpPr>
          <p:cNvPr id="3" name="Alatunnisteen paikkamerkki 2">
            <a:extLst>
              <a:ext uri="{FF2B5EF4-FFF2-40B4-BE49-F238E27FC236}">
                <a16:creationId xmlns:a16="http://schemas.microsoft.com/office/drawing/2014/main" id="{71C21983-E78F-E187-B3ED-DA235287CF86}"/>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901748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Sound pressure level [dB]</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9" y="1825625"/>
            <a:ext cx="10313774" cy="4351338"/>
          </a:xfrm>
        </p:spPr>
        <p:txBody>
          <a:bodyPr>
            <a:normAutofit/>
          </a:bodyPr>
          <a:lstStyle/>
          <a:p>
            <a:r>
              <a:rPr lang="en-GB"/>
              <a:t>A logarithmic scale of decibels has been developed for indicating sound pressure  levels </a:t>
            </a:r>
            <a:r>
              <a:rPr lang="en-GB" i="1"/>
              <a:t>L</a:t>
            </a:r>
            <a:r>
              <a:rPr lang="en-GB" i="1" baseline="-25000"/>
              <a:t>p</a:t>
            </a:r>
            <a:r>
              <a:rPr lang="en-GB"/>
              <a:t> [dB], as indicating them as sound pressure </a:t>
            </a:r>
            <a:r>
              <a:rPr lang="en-GB" i="1"/>
              <a:t>p</a:t>
            </a:r>
            <a:r>
              <a:rPr lang="en-GB"/>
              <a:t> [Pa] is challenging</a:t>
            </a:r>
          </a:p>
          <a:p>
            <a:r>
              <a:rPr lang="en-GB"/>
              <a:t>For instance, the ratio between the air pressures of the hearing zone and the threshold of pain is one to a million.</a:t>
            </a:r>
          </a:p>
          <a:p>
            <a:r>
              <a:rPr lang="en-GB"/>
              <a:t>In practice, the logarithmic scale of decibels also makes it easier to perceive the sound pressure level</a:t>
            </a:r>
          </a:p>
          <a:p>
            <a:pPr lvl="1"/>
            <a:r>
              <a:rPr lang="en-GB"/>
              <a:t>As a numeric value, for example, 60 dB is a better indication of volume than 0.02 Pa</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11</a:t>
            </a:fld>
            <a:endParaRPr lang="fi-FI"/>
          </a:p>
        </p:txBody>
      </p:sp>
      <p:sp>
        <p:nvSpPr>
          <p:cNvPr id="2" name="Alatunnisteen paikkamerkki 1">
            <a:extLst>
              <a:ext uri="{FF2B5EF4-FFF2-40B4-BE49-F238E27FC236}">
                <a16:creationId xmlns:a16="http://schemas.microsoft.com/office/drawing/2014/main" id="{691431F5-ED54-26E2-B3CB-B3882E0D5D2C}"/>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8932296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6" y="2137279"/>
            <a:ext cx="10021329" cy="3253245"/>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110</a:t>
            </a:fld>
            <a:endParaRPr lang="fi-FI"/>
          </a:p>
        </p:txBody>
      </p:sp>
      <p:sp>
        <p:nvSpPr>
          <p:cNvPr id="2" name="Alatunnisteen paikkamerkki 1">
            <a:extLst>
              <a:ext uri="{FF2B5EF4-FFF2-40B4-BE49-F238E27FC236}">
                <a16:creationId xmlns:a16="http://schemas.microsoft.com/office/drawing/2014/main" id="{C7A3B53C-2AA1-AF0C-9128-ED12C0AC97D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0653980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4" y="2137279"/>
            <a:ext cx="10021329" cy="3253245"/>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111</a:t>
            </a:fld>
            <a:endParaRPr lang="fi-FI"/>
          </a:p>
        </p:txBody>
      </p:sp>
      <p:sp>
        <p:nvSpPr>
          <p:cNvPr id="2" name="Alatunnisteen paikkamerkki 1">
            <a:extLst>
              <a:ext uri="{FF2B5EF4-FFF2-40B4-BE49-F238E27FC236}">
                <a16:creationId xmlns:a16="http://schemas.microsoft.com/office/drawing/2014/main" id="{883DAA5D-547A-3AE0-02F4-CD79EBA9BF8D}"/>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0030649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4" y="2135673"/>
            <a:ext cx="10021329" cy="3256456"/>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112</a:t>
            </a:fld>
            <a:endParaRPr lang="fi-FI"/>
          </a:p>
        </p:txBody>
      </p:sp>
      <p:sp>
        <p:nvSpPr>
          <p:cNvPr id="2" name="Alatunnisteen paikkamerkki 1">
            <a:extLst>
              <a:ext uri="{FF2B5EF4-FFF2-40B4-BE49-F238E27FC236}">
                <a16:creationId xmlns:a16="http://schemas.microsoft.com/office/drawing/2014/main" id="{BF0C5CA2-5BD9-5DE1-33A6-0CAC3D328C17}"/>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6381721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753" y="2134706"/>
            <a:ext cx="9949893" cy="3258389"/>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113</a:t>
            </a:fld>
            <a:endParaRPr lang="fi-FI"/>
          </a:p>
        </p:txBody>
      </p:sp>
      <p:sp>
        <p:nvSpPr>
          <p:cNvPr id="3" name="Alatunnisteen paikkamerkki 2">
            <a:extLst>
              <a:ext uri="{FF2B5EF4-FFF2-40B4-BE49-F238E27FC236}">
                <a16:creationId xmlns:a16="http://schemas.microsoft.com/office/drawing/2014/main" id="{6E1AF6E1-4734-2F8E-CB12-C53AC8582115}"/>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9704971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328" y="2134705"/>
            <a:ext cx="10010743" cy="3249809"/>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114</a:t>
            </a:fld>
            <a:endParaRPr lang="fi-FI"/>
          </a:p>
        </p:txBody>
      </p:sp>
      <p:sp>
        <p:nvSpPr>
          <p:cNvPr id="2" name="Alatunnisteen paikkamerkki 1">
            <a:extLst>
              <a:ext uri="{FF2B5EF4-FFF2-40B4-BE49-F238E27FC236}">
                <a16:creationId xmlns:a16="http://schemas.microsoft.com/office/drawing/2014/main" id="{43077D67-6C2E-2518-2864-11DDA444891A}"/>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1888951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4" y="2138047"/>
            <a:ext cx="10014852" cy="3249600"/>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115</a:t>
            </a:fld>
            <a:endParaRPr lang="fi-FI"/>
          </a:p>
        </p:txBody>
      </p:sp>
      <p:sp>
        <p:nvSpPr>
          <p:cNvPr id="3" name="Alatunnisteen paikkamerkki 2">
            <a:extLst>
              <a:ext uri="{FF2B5EF4-FFF2-40B4-BE49-F238E27FC236}">
                <a16:creationId xmlns:a16="http://schemas.microsoft.com/office/drawing/2014/main" id="{B146577A-2940-7259-985D-185ED298319B}"/>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6150254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4" y="2138789"/>
            <a:ext cx="10014852" cy="3146574"/>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116</a:t>
            </a:fld>
            <a:endParaRPr lang="fi-FI"/>
          </a:p>
        </p:txBody>
      </p:sp>
      <p:sp>
        <p:nvSpPr>
          <p:cNvPr id="2" name="Alatunnisteen paikkamerkki 1">
            <a:extLst>
              <a:ext uri="{FF2B5EF4-FFF2-40B4-BE49-F238E27FC236}">
                <a16:creationId xmlns:a16="http://schemas.microsoft.com/office/drawing/2014/main" id="{7197C1F4-6E0D-2D7D-395C-1B105E02D30A}"/>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6660637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4" y="2139755"/>
            <a:ext cx="10014852" cy="3092821"/>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Horizontal drain sound insulation methods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117</a:t>
            </a:fld>
            <a:endParaRPr lang="fi-FI"/>
          </a:p>
        </p:txBody>
      </p:sp>
      <p:sp>
        <p:nvSpPr>
          <p:cNvPr id="3" name="Alatunnisteen paikkamerkki 2">
            <a:extLst>
              <a:ext uri="{FF2B5EF4-FFF2-40B4-BE49-F238E27FC236}">
                <a16:creationId xmlns:a16="http://schemas.microsoft.com/office/drawing/2014/main" id="{213CFAD9-C205-AAA4-0EF3-BC64251F3C40}"/>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801202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dirty="0"/>
              <a:t>Vertical drains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118</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3"/>
            <a:ext cx="6131012" cy="4890274"/>
          </a:xfrm>
        </p:spPr>
        <p:txBody>
          <a:bodyPr>
            <a:normAutofit/>
          </a:bodyPr>
          <a:lstStyle/>
          <a:p>
            <a:r>
              <a:rPr lang="en-GB" sz="2400" dirty="0"/>
              <a:t>Usually led through a HVAC conduit</a:t>
            </a:r>
          </a:p>
          <a:p>
            <a:r>
              <a:rPr lang="en-GB" sz="2400" dirty="0"/>
              <a:t>The loudest noise is created when substance travelling in the drain hits the drain corner at the bottom </a:t>
            </a:r>
          </a:p>
          <a:p>
            <a:r>
              <a:rPr lang="en-GB" sz="2400" dirty="0"/>
              <a:t>The angle of drain junctions should be 45° or less</a:t>
            </a:r>
          </a:p>
          <a:p>
            <a:r>
              <a:rPr lang="en-GB" sz="2400" dirty="0"/>
              <a:t>The drain should be supported with heavy and rigid structural components</a:t>
            </a:r>
          </a:p>
          <a:p>
            <a:r>
              <a:rPr lang="en-GB" sz="2400" dirty="0"/>
              <a:t>Fire technical issues are particularly important</a:t>
            </a:r>
          </a:p>
          <a:p>
            <a:pPr lvl="1"/>
            <a:r>
              <a:rPr lang="en-GB" sz="2000" dirty="0"/>
              <a:t>Conduit construction materials and surface classes</a:t>
            </a:r>
          </a:p>
          <a:p>
            <a:pPr lvl="1"/>
            <a:r>
              <a:rPr lang="en-GB" sz="2000" dirty="0"/>
              <a:t>Compartmentation properties of the conduit</a:t>
            </a:r>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3474" y="747106"/>
            <a:ext cx="4015360" cy="5490331"/>
          </a:xfrm>
          <a:prstGeom prst="rect">
            <a:avLst/>
          </a:prstGeom>
        </p:spPr>
      </p:pic>
      <p:sp>
        <p:nvSpPr>
          <p:cNvPr id="2" name="Alatunnisteen paikkamerkki 1">
            <a:extLst>
              <a:ext uri="{FF2B5EF4-FFF2-40B4-BE49-F238E27FC236}">
                <a16:creationId xmlns:a16="http://schemas.microsoft.com/office/drawing/2014/main" id="{8A1CFD79-7DFF-0F72-E919-57116AFFC476}"/>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5399232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4" y="2145408"/>
            <a:ext cx="10014852" cy="3206467"/>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Sound insulation methods for vertical drains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119</a:t>
            </a:fld>
            <a:endParaRPr lang="fi-FI"/>
          </a:p>
        </p:txBody>
      </p:sp>
      <p:sp>
        <p:nvSpPr>
          <p:cNvPr id="2" name="Alatunnisteen paikkamerkki 1">
            <a:extLst>
              <a:ext uri="{FF2B5EF4-FFF2-40B4-BE49-F238E27FC236}">
                <a16:creationId xmlns:a16="http://schemas.microsoft.com/office/drawing/2014/main" id="{F7AB40F6-CB8E-5FA9-9EC7-AC2C221626B1}"/>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745150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Association between sound pressure and sound pressure level</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12</a:t>
            </a:fld>
            <a:endParaRPr lang="fi-FI"/>
          </a:p>
        </p:txBody>
      </p:sp>
      <p:pic>
        <p:nvPicPr>
          <p:cNvPr id="6" name="Kuv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242" y="2329512"/>
            <a:ext cx="9095516" cy="2758051"/>
          </a:xfrm>
          <a:prstGeom prst="rect">
            <a:avLst/>
          </a:prstGeom>
        </p:spPr>
      </p:pic>
      <p:sp>
        <p:nvSpPr>
          <p:cNvPr id="2" name="Alatunnisteen paikkamerkki 1">
            <a:extLst>
              <a:ext uri="{FF2B5EF4-FFF2-40B4-BE49-F238E27FC236}">
                <a16:creationId xmlns:a16="http://schemas.microsoft.com/office/drawing/2014/main" id="{1FEC66B9-6F8A-3CF5-8F59-BB67D18C5615}"/>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8332740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336" y="2134705"/>
            <a:ext cx="10012727" cy="3234368"/>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Sound insulation methods for vertical drains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120</a:t>
            </a:fld>
            <a:endParaRPr lang="fi-FI"/>
          </a:p>
        </p:txBody>
      </p:sp>
      <p:sp>
        <p:nvSpPr>
          <p:cNvPr id="3" name="Alatunnisteen paikkamerkki 2">
            <a:extLst>
              <a:ext uri="{FF2B5EF4-FFF2-40B4-BE49-F238E27FC236}">
                <a16:creationId xmlns:a16="http://schemas.microsoft.com/office/drawing/2014/main" id="{207B7263-EA67-3CBE-4368-9F1DF15DD6C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344184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4" y="2140644"/>
            <a:ext cx="10014852" cy="3215996"/>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Sound insulation methods for vertical drains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121</a:t>
            </a:fld>
            <a:endParaRPr lang="fi-FI"/>
          </a:p>
        </p:txBody>
      </p:sp>
      <p:sp>
        <p:nvSpPr>
          <p:cNvPr id="3" name="Alatunnisteen paikkamerkki 2">
            <a:extLst>
              <a:ext uri="{FF2B5EF4-FFF2-40B4-BE49-F238E27FC236}">
                <a16:creationId xmlns:a16="http://schemas.microsoft.com/office/drawing/2014/main" id="{EBBD9936-FC84-A23A-E893-08A5CC089855}"/>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719326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274" y="2141070"/>
            <a:ext cx="10014852" cy="3254111"/>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Sound insulation methods for vertical drains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122</a:t>
            </a:fld>
            <a:endParaRPr lang="fi-FI"/>
          </a:p>
        </p:txBody>
      </p:sp>
      <p:sp>
        <p:nvSpPr>
          <p:cNvPr id="3" name="Alatunnisteen paikkamerkki 2">
            <a:extLst>
              <a:ext uri="{FF2B5EF4-FFF2-40B4-BE49-F238E27FC236}">
                <a16:creationId xmlns:a16="http://schemas.microsoft.com/office/drawing/2014/main" id="{CF8A0D56-19CA-2464-13DA-66931695840A}"/>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7889117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Domestic water and heat distribution system</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5"/>
            <a:ext cx="11049002" cy="4513392"/>
          </a:xfrm>
        </p:spPr>
        <p:txBody>
          <a:bodyPr>
            <a:normAutofit/>
          </a:bodyPr>
          <a:lstStyle/>
          <a:p>
            <a:r>
              <a:rPr lang="en-GB"/>
              <a:t>The noise in water pipes is mainly caused by water flow in the pipe and sound propagated along the pipes</a:t>
            </a:r>
          </a:p>
          <a:p>
            <a:r>
              <a:rPr lang="en-GB"/>
              <a:t>The faster the water flows in the pipe, the more noise the pipe generates</a:t>
            </a:r>
          </a:p>
          <a:p>
            <a:r>
              <a:rPr lang="en-GB"/>
              <a:t>The pipe material has no impact on the loudness of the noise created by the pipe, but it can affect the way the sound is propagated along the pipe</a:t>
            </a:r>
          </a:p>
          <a:p>
            <a:r>
              <a:rPr lang="en-GB"/>
              <a:t>Domestic water and heat pipes should be supported with heavy and rigid structural components</a:t>
            </a:r>
          </a:p>
          <a:p>
            <a:r>
              <a:rPr lang="en-GB"/>
              <a:t>Plastic pipes inside sheathing are an advisable solution from the viewpoint of sound propagation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123</a:t>
            </a:fld>
            <a:endParaRPr lang="fi-FI"/>
          </a:p>
        </p:txBody>
      </p:sp>
      <p:sp>
        <p:nvSpPr>
          <p:cNvPr id="2" name="Alatunnisteen paikkamerkki 1">
            <a:extLst>
              <a:ext uri="{FF2B5EF4-FFF2-40B4-BE49-F238E27FC236}">
                <a16:creationId xmlns:a16="http://schemas.microsoft.com/office/drawing/2014/main" id="{2986E6B9-DD77-D9E5-5777-C18CB230B2E6}"/>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0817630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Ventilation system</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5"/>
            <a:ext cx="11049002" cy="4513392"/>
          </a:xfrm>
        </p:spPr>
        <p:txBody>
          <a:bodyPr>
            <a:normAutofit/>
          </a:bodyPr>
          <a:lstStyle/>
          <a:p>
            <a:r>
              <a:rPr lang="en-GB"/>
              <a:t>The sound produced in a ventilation system is mainly created by air flow in the ventilation channels</a:t>
            </a:r>
          </a:p>
          <a:p>
            <a:pPr lvl="1"/>
            <a:r>
              <a:rPr lang="en-GB"/>
              <a:t>The noise of the air flow is generated by the regulating and terminal devices in the channels as a consequence of changes in flow speed and pressure </a:t>
            </a:r>
          </a:p>
          <a:p>
            <a:r>
              <a:rPr lang="en-GB"/>
              <a:t>When selecting the ventilation machine, attention should be paid to the following</a:t>
            </a:r>
          </a:p>
          <a:p>
            <a:pPr lvl="1"/>
            <a:r>
              <a:rPr lang="en-GB"/>
              <a:t>Noise level caused by fan motors</a:t>
            </a:r>
          </a:p>
          <a:p>
            <a:pPr lvl="1"/>
            <a:r>
              <a:rPr lang="en-GB"/>
              <a:t>Flexible connection method of channels to the machine to avoid structure-borne sound in the channel</a:t>
            </a:r>
          </a:p>
          <a:p>
            <a:pPr lvl="1"/>
            <a:r>
              <a:rPr lang="en-GB"/>
              <a:t>Vibration insulation of the mechanism</a:t>
            </a:r>
          </a:p>
          <a:p>
            <a:endParaRPr lang="fi-FI" dirty="0"/>
          </a:p>
          <a:p>
            <a:endParaRPr lang="fi-FI" dirty="0"/>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124</a:t>
            </a:fld>
            <a:endParaRPr lang="fi-FI"/>
          </a:p>
        </p:txBody>
      </p:sp>
      <p:sp>
        <p:nvSpPr>
          <p:cNvPr id="2" name="Alatunnisteen paikkamerkki 1">
            <a:extLst>
              <a:ext uri="{FF2B5EF4-FFF2-40B4-BE49-F238E27FC236}">
                <a16:creationId xmlns:a16="http://schemas.microsoft.com/office/drawing/2014/main" id="{33A15FAB-D9BB-EAD3-937A-E5E4E144C3FE}"/>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8162839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dirty="0"/>
              <a:t>Ventilation system</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125</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3"/>
            <a:ext cx="5933304" cy="4803778"/>
          </a:xfrm>
        </p:spPr>
        <p:txBody>
          <a:bodyPr>
            <a:normAutofit/>
          </a:bodyPr>
          <a:lstStyle/>
          <a:p>
            <a:r>
              <a:rPr lang="en-GB" sz="2400" dirty="0"/>
              <a:t>The floor of the ventilation machine room must be as heavy and rigid as possible</a:t>
            </a:r>
          </a:p>
          <a:p>
            <a:pPr lvl="1"/>
            <a:r>
              <a:rPr lang="en-GB" sz="2000" dirty="0"/>
              <a:t>No floating floors</a:t>
            </a:r>
          </a:p>
          <a:p>
            <a:r>
              <a:rPr lang="en-GB" sz="2400" dirty="0"/>
              <a:t>When selecting the ventilation machine, attention should be paid to the following</a:t>
            </a:r>
          </a:p>
          <a:p>
            <a:pPr lvl="1"/>
            <a:r>
              <a:rPr lang="en-GB" sz="2000" dirty="0"/>
              <a:t>Noise level caused by fan motors</a:t>
            </a:r>
          </a:p>
          <a:p>
            <a:pPr lvl="1"/>
            <a:r>
              <a:rPr lang="en-GB" sz="2000" dirty="0"/>
              <a:t>Flexible connection method of channels to the machine to avoid structure-borne sound in the channel</a:t>
            </a:r>
          </a:p>
          <a:p>
            <a:pPr lvl="1"/>
            <a:r>
              <a:rPr lang="en-GB" sz="2000" dirty="0"/>
              <a:t>Vibration insulation of the mechanism</a:t>
            </a:r>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5111" y="1611075"/>
            <a:ext cx="4374688" cy="3578678"/>
          </a:xfrm>
          <a:prstGeom prst="rect">
            <a:avLst/>
          </a:prstGeom>
        </p:spPr>
      </p:pic>
      <p:sp>
        <p:nvSpPr>
          <p:cNvPr id="2" name="Alatunnisteen paikkamerkki 1">
            <a:extLst>
              <a:ext uri="{FF2B5EF4-FFF2-40B4-BE49-F238E27FC236}">
                <a16:creationId xmlns:a16="http://schemas.microsoft.com/office/drawing/2014/main" id="{69AF346C-0EE9-BA23-B3FF-3965EF537998}"/>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2923797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normAutofit/>
          </a:bodyPr>
          <a:lstStyle/>
          <a:p>
            <a:r>
              <a:rPr lang="en-GB"/>
              <a:t>Example of supporting a ventilation machine</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126</a:t>
            </a:fld>
            <a:endParaRPr lang="fi-FI"/>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4983" y="1646520"/>
            <a:ext cx="6542903" cy="4428025"/>
          </a:xfrm>
          <a:prstGeom prst="rect">
            <a:avLst/>
          </a:prstGeom>
        </p:spPr>
      </p:pic>
      <p:sp>
        <p:nvSpPr>
          <p:cNvPr id="2" name="Alatunnisteen paikkamerkki 1">
            <a:extLst>
              <a:ext uri="{FF2B5EF4-FFF2-40B4-BE49-F238E27FC236}">
                <a16:creationId xmlns:a16="http://schemas.microsoft.com/office/drawing/2014/main" id="{B1518369-B650-ED4F-407C-78B1343B4483}"/>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2060617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Penetrations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127</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200" y="1825623"/>
            <a:ext cx="5228968" cy="4704924"/>
          </a:xfrm>
        </p:spPr>
        <p:txBody>
          <a:bodyPr>
            <a:normAutofit lnSpcReduction="10000"/>
          </a:bodyPr>
          <a:lstStyle/>
          <a:p>
            <a:r>
              <a:rPr lang="en-GB"/>
              <a:t>The penetrations for pipes, channels, cables, power sockets etc. in sound insulating and fire compartmentalising building elements must be sealed </a:t>
            </a:r>
          </a:p>
          <a:p>
            <a:r>
              <a:rPr lang="en-GB"/>
              <a:t>Even a minor air leak in a penetration undermines significantly the sound insulation of the building element</a:t>
            </a:r>
          </a:p>
          <a:p>
            <a:r>
              <a:rPr lang="en-GB"/>
              <a:t>By space specific building services solutions, penetrations can be reduced significantly</a:t>
            </a:r>
          </a:p>
        </p:txBody>
      </p:sp>
      <p:pic>
        <p:nvPicPr>
          <p:cNvPr id="2" name="Kuva 1"/>
          <p:cNvPicPr>
            <a:picLocks noChangeAspect="1"/>
          </p:cNvPicPr>
          <p:nvPr/>
        </p:nvPicPr>
        <p:blipFill rotWithShape="1">
          <a:blip r:embed="rId3"/>
          <a:srcRect l="53200" t="11182" b="29071"/>
          <a:stretch/>
        </p:blipFill>
        <p:spPr>
          <a:xfrm>
            <a:off x="7432588" y="4237627"/>
            <a:ext cx="3282777" cy="1544595"/>
          </a:xfrm>
          <a:prstGeom prst="rect">
            <a:avLst/>
          </a:prstGeom>
        </p:spPr>
      </p:pic>
      <p:pic>
        <p:nvPicPr>
          <p:cNvPr id="7" name="Kuv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4412" y="1333109"/>
            <a:ext cx="3206499" cy="2585264"/>
          </a:xfrm>
          <a:prstGeom prst="rect">
            <a:avLst/>
          </a:prstGeom>
        </p:spPr>
      </p:pic>
      <p:sp>
        <p:nvSpPr>
          <p:cNvPr id="3" name="Alatunnisteen paikkamerkki 2">
            <a:extLst>
              <a:ext uri="{FF2B5EF4-FFF2-40B4-BE49-F238E27FC236}">
                <a16:creationId xmlns:a16="http://schemas.microsoft.com/office/drawing/2014/main" id="{23D22ACC-66A9-81D1-2059-18843D14670A}"/>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6487957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Lift shaft</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5"/>
            <a:ext cx="11049002" cy="4513392"/>
          </a:xfrm>
        </p:spPr>
        <p:txBody>
          <a:bodyPr>
            <a:normAutofit/>
          </a:bodyPr>
          <a:lstStyle/>
          <a:p>
            <a:r>
              <a:rPr lang="en-GB"/>
              <a:t>The noise of a lift is caused by the lift mechanism and movements of its equipment</a:t>
            </a:r>
          </a:p>
          <a:p>
            <a:r>
              <a:rPr lang="en-GB"/>
              <a:t>The wall of a wooden lift shaft must be a dual-layer acoustic structure</a:t>
            </a:r>
          </a:p>
          <a:p>
            <a:r>
              <a:rPr lang="en-GB"/>
              <a:t>A wooden lift shaft must be separated from the frame of the building</a:t>
            </a:r>
          </a:p>
          <a:p>
            <a:endParaRPr lang="fi-FI" dirty="0"/>
          </a:p>
          <a:p>
            <a:endParaRPr lang="fi-FI" dirty="0"/>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128</a:t>
            </a:fld>
            <a:endParaRPr lang="fi-FI"/>
          </a:p>
        </p:txBody>
      </p:sp>
      <p:sp>
        <p:nvSpPr>
          <p:cNvPr id="2" name="Alatunnisteen paikkamerkki 1">
            <a:extLst>
              <a:ext uri="{FF2B5EF4-FFF2-40B4-BE49-F238E27FC236}">
                <a16:creationId xmlns:a16="http://schemas.microsoft.com/office/drawing/2014/main" id="{FCFE20C9-A7AC-75CE-CF5D-F45B7E5E8A21}"/>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9510307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Lift shaft</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129</a:t>
            </a:fld>
            <a:endParaRPr lang="fi-FI"/>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406" y="1471460"/>
            <a:ext cx="8945617" cy="4846320"/>
          </a:xfrm>
          <a:prstGeom prst="rect">
            <a:avLst/>
          </a:prstGeom>
        </p:spPr>
      </p:pic>
      <p:sp>
        <p:nvSpPr>
          <p:cNvPr id="2" name="Alatunnisteen paikkamerkki 1">
            <a:extLst>
              <a:ext uri="{FF2B5EF4-FFF2-40B4-BE49-F238E27FC236}">
                <a16:creationId xmlns:a16="http://schemas.microsoft.com/office/drawing/2014/main" id="{152A6DC6-8F8A-D472-A135-2C861DA20085}"/>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295081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Impact of several sound sources </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13</a:t>
            </a:fld>
            <a:endParaRPr lang="fi-FI"/>
          </a:p>
        </p:txBody>
      </p:sp>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598" y="2668241"/>
            <a:ext cx="9095516" cy="2075022"/>
          </a:xfrm>
          <a:prstGeom prst="rect">
            <a:avLst/>
          </a:prstGeom>
        </p:spPr>
      </p:pic>
      <p:sp>
        <p:nvSpPr>
          <p:cNvPr id="2" name="Alatunnisteen paikkamerkki 1">
            <a:extLst>
              <a:ext uri="{FF2B5EF4-FFF2-40B4-BE49-F238E27FC236}">
                <a16:creationId xmlns:a16="http://schemas.microsoft.com/office/drawing/2014/main" id="{EA94ED58-DAD6-CBA8-5971-1A41A5A4A8AD}"/>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14486755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Exit passageways</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5"/>
            <a:ext cx="10919256" cy="4513392"/>
          </a:xfrm>
        </p:spPr>
        <p:txBody>
          <a:bodyPr>
            <a:normAutofit/>
          </a:bodyPr>
          <a:lstStyle/>
          <a:p>
            <a:r>
              <a:rPr lang="en-GB"/>
              <a:t>Exit passageways refer to stairwells and balcony access</a:t>
            </a:r>
          </a:p>
          <a:p>
            <a:r>
              <a:rPr lang="en-GB"/>
              <a:t>Stairways and landings must be separated from flat frame structures to prevent harmful levels of structure-borne sound travelling into the flat</a:t>
            </a:r>
          </a:p>
          <a:p>
            <a:r>
              <a:rPr lang="en-GB"/>
              <a:t>The following acoustic requirements must be met in a building that contains flats, accommodation units or patient rooms</a:t>
            </a:r>
          </a:p>
          <a:p>
            <a:pPr lvl="1"/>
            <a:r>
              <a:rPr lang="en-GB"/>
              <a:t>Wall between an exit and a flat </a:t>
            </a:r>
            <a:r>
              <a:rPr lang="en-GB" i="1"/>
              <a:t>D</a:t>
            </a:r>
            <a:r>
              <a:rPr lang="en-GB" baseline="-25000"/>
              <a:t>nT,w</a:t>
            </a:r>
            <a:r>
              <a:rPr lang="en-GB"/>
              <a:t> ≥ 39 dB when there is a door in the wall</a:t>
            </a:r>
          </a:p>
          <a:p>
            <a:pPr lvl="1"/>
            <a:r>
              <a:rPr lang="en-GB"/>
              <a:t>Wall between an exit and a flat </a:t>
            </a:r>
            <a:r>
              <a:rPr lang="en-GB" i="1"/>
              <a:t>D</a:t>
            </a:r>
            <a:r>
              <a:rPr lang="en-GB" baseline="-25000"/>
              <a:t>nT,w</a:t>
            </a:r>
            <a:r>
              <a:rPr lang="en-GB"/>
              <a:t> ≥ 55 dB when there is no door in the wall</a:t>
            </a:r>
          </a:p>
          <a:p>
            <a:pPr lvl="1"/>
            <a:r>
              <a:rPr lang="en-GB"/>
              <a:t>Landings </a:t>
            </a:r>
            <a:r>
              <a:rPr lang="en-GB" i="1"/>
              <a:t>L</a:t>
            </a:r>
            <a:r>
              <a:rPr lang="en-GB"/>
              <a:t>’</a:t>
            </a:r>
            <a:r>
              <a:rPr lang="en-GB" baseline="-25000"/>
              <a:t>nT,w</a:t>
            </a:r>
            <a:r>
              <a:rPr lang="en-GB"/>
              <a:t> + </a:t>
            </a:r>
            <a:r>
              <a:rPr lang="en-GB" i="1"/>
              <a:t>C</a:t>
            </a:r>
            <a:r>
              <a:rPr lang="en-GB" baseline="-25000"/>
              <a:t>I,50-2500</a:t>
            </a:r>
            <a:r>
              <a:rPr lang="en-GB"/>
              <a:t> ≤ 63 dB in the horizontal direction from the exit passageway to the flat</a:t>
            </a:r>
          </a:p>
          <a:p>
            <a:pPr lvl="1"/>
            <a:r>
              <a:rPr lang="en-GB"/>
              <a:t>Stairwell reverberation time </a:t>
            </a:r>
            <a:r>
              <a:rPr lang="en-GB" i="1"/>
              <a:t>T</a:t>
            </a:r>
            <a:r>
              <a:rPr lang="en-GB"/>
              <a:t> ≤ 1.3 seconds</a:t>
            </a:r>
          </a:p>
          <a:p>
            <a:endParaRPr lang="fi-FI" dirty="0"/>
          </a:p>
          <a:p>
            <a:endParaRPr lang="fi-FI" dirty="0"/>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130</a:t>
            </a:fld>
            <a:endParaRPr lang="fi-FI"/>
          </a:p>
        </p:txBody>
      </p:sp>
      <p:sp>
        <p:nvSpPr>
          <p:cNvPr id="2" name="Alatunnisteen paikkamerkki 1">
            <a:extLst>
              <a:ext uri="{FF2B5EF4-FFF2-40B4-BE49-F238E27FC236}">
                <a16:creationId xmlns:a16="http://schemas.microsoft.com/office/drawing/2014/main" id="{15A49B17-38A4-FB9D-5C97-4DB5C66B164E}"/>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8570494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uva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98248" y="1692467"/>
            <a:ext cx="4234070" cy="4070534"/>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Stairwell and balcony access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131</a:t>
            </a:fld>
            <a:endParaRPr lang="fi-FI"/>
          </a:p>
        </p:txBody>
      </p:sp>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157" y="1582617"/>
            <a:ext cx="6495470" cy="4668062"/>
          </a:xfrm>
          <a:prstGeom prst="rect">
            <a:avLst/>
          </a:prstGeom>
        </p:spPr>
      </p:pic>
      <p:sp>
        <p:nvSpPr>
          <p:cNvPr id="2" name="Alatunnisteen paikkamerkki 1">
            <a:extLst>
              <a:ext uri="{FF2B5EF4-FFF2-40B4-BE49-F238E27FC236}">
                <a16:creationId xmlns:a16="http://schemas.microsoft.com/office/drawing/2014/main" id="{BEE20E02-D89D-7C34-3C4B-1E76A342186D}"/>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0132770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Sound insulation of external sheathing</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1049002" cy="4785241"/>
          </a:xfrm>
        </p:spPr>
        <p:txBody>
          <a:bodyPr>
            <a:normAutofit lnSpcReduction="10000"/>
          </a:bodyPr>
          <a:lstStyle/>
          <a:p>
            <a:r>
              <a:rPr lang="en-GB"/>
              <a:t>External noise is caused by e.g.</a:t>
            </a:r>
          </a:p>
          <a:p>
            <a:pPr lvl="1"/>
            <a:r>
              <a:rPr lang="en-GB"/>
              <a:t>Road, rail and air traffic</a:t>
            </a:r>
          </a:p>
          <a:p>
            <a:pPr lvl="1"/>
            <a:r>
              <a:rPr lang="en-GB"/>
              <a:t>Activities in an industrial estate</a:t>
            </a:r>
          </a:p>
          <a:p>
            <a:pPr lvl="1"/>
            <a:r>
              <a:rPr lang="en-GB"/>
              <a:t>External units of refrigeration appliances (compressor)</a:t>
            </a:r>
          </a:p>
          <a:p>
            <a:r>
              <a:rPr lang="en-GB"/>
              <a:t>Noise coming into contact with external sheathing may be </a:t>
            </a:r>
          </a:p>
          <a:p>
            <a:pPr lvl="1"/>
            <a:r>
              <a:rPr lang="en-GB"/>
              <a:t>Momentary (e.g. aircraft) </a:t>
            </a:r>
          </a:p>
          <a:p>
            <a:pPr lvl="1"/>
            <a:r>
              <a:rPr lang="en-GB"/>
              <a:t>Continuous (e.g. urban traffic)</a:t>
            </a:r>
          </a:p>
          <a:p>
            <a:r>
              <a:rPr lang="en-GB"/>
              <a:t>From the viewpoint of housing health and comfort, the most harmful noise includes</a:t>
            </a:r>
          </a:p>
          <a:p>
            <a:pPr lvl="1"/>
            <a:r>
              <a:rPr lang="en-GB"/>
              <a:t>Continuous impulse noise</a:t>
            </a:r>
          </a:p>
          <a:p>
            <a:pPr lvl="1"/>
            <a:r>
              <a:rPr lang="en-GB"/>
              <a:t>Narrow-frequency sound</a:t>
            </a:r>
          </a:p>
          <a:p>
            <a:pPr lvl="1"/>
            <a:r>
              <a:rPr lang="en-GB"/>
              <a:t>Low-frequency noise</a:t>
            </a:r>
          </a:p>
          <a:p>
            <a:endParaRPr lang="fi-FI" dirty="0"/>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132</a:t>
            </a:fld>
            <a:endParaRPr lang="fi-FI"/>
          </a:p>
        </p:txBody>
      </p:sp>
      <p:sp>
        <p:nvSpPr>
          <p:cNvPr id="2" name="Alatunnisteen paikkamerkki 1">
            <a:extLst>
              <a:ext uri="{FF2B5EF4-FFF2-40B4-BE49-F238E27FC236}">
                <a16:creationId xmlns:a16="http://schemas.microsoft.com/office/drawing/2014/main" id="{3D82959A-A84A-73B9-45A3-4659D8668C01}"/>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20925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Sound level difference between outdoors and indoors</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5"/>
            <a:ext cx="11049002" cy="4451608"/>
          </a:xfrm>
        </p:spPr>
        <p:txBody>
          <a:bodyPr>
            <a:normAutofit fontScale="92500" lnSpcReduction="10000"/>
          </a:bodyPr>
          <a:lstStyle/>
          <a:p>
            <a:r>
              <a:rPr lang="en-GB"/>
              <a:t>The sound insulation requirement for external sheathing is given as standardised level difference Δ</a:t>
            </a:r>
            <a:r>
              <a:rPr lang="en-GB" i="1"/>
              <a:t>L</a:t>
            </a:r>
            <a:r>
              <a:rPr lang="en-GB" baseline="-25000"/>
              <a:t>A </a:t>
            </a:r>
            <a:r>
              <a:rPr lang="en-GB"/>
              <a:t>[dB]</a:t>
            </a:r>
          </a:p>
          <a:p>
            <a:pPr lvl="1"/>
            <a:r>
              <a:rPr lang="en-GB"/>
              <a:t>Difference between the noise level coming into contact with external sheathing and permitted indoor noise level</a:t>
            </a:r>
          </a:p>
          <a:p>
            <a:pPr lvl="1"/>
            <a:r>
              <a:rPr lang="en-GB"/>
              <a:t>E.g. daytime equivalent continuous sound level difference </a:t>
            </a:r>
            <a:r>
              <a:rPr lang="en-GB" i="1"/>
              <a:t>L</a:t>
            </a:r>
            <a:r>
              <a:rPr lang="en-GB" baseline="-25000"/>
              <a:t>Aeq,u</a:t>
            </a:r>
            <a:r>
              <a:rPr lang="en-GB"/>
              <a:t> - </a:t>
            </a:r>
            <a:r>
              <a:rPr lang="en-GB" i="1"/>
              <a:t>L</a:t>
            </a:r>
            <a:r>
              <a:rPr lang="en-GB" baseline="-25000"/>
              <a:t>Aeq,s</a:t>
            </a:r>
            <a:r>
              <a:rPr lang="en-GB"/>
              <a:t> (A weighted) </a:t>
            </a:r>
          </a:p>
          <a:p>
            <a:r>
              <a:rPr lang="en-GB"/>
              <a:t>The external sheathing must insulated sound </a:t>
            </a:r>
            <a:r>
              <a:rPr lang="en-GB" b="1" u="sng"/>
              <a:t>as a whole</a:t>
            </a:r>
            <a:r>
              <a:rPr lang="en-GB"/>
              <a:t> so that the standardised level difference requirement Δ</a:t>
            </a:r>
            <a:r>
              <a:rPr lang="en-GB" i="1"/>
              <a:t>L</a:t>
            </a:r>
            <a:r>
              <a:rPr lang="en-GB" baseline="-25000"/>
              <a:t>A</a:t>
            </a:r>
            <a:r>
              <a:rPr lang="en-GB"/>
              <a:t> in question is met in all spaces consistent with the main use of the building</a:t>
            </a:r>
          </a:p>
          <a:p>
            <a:r>
              <a:rPr lang="en-GB"/>
              <a:t>The requirement for the standardised level difference of the external sheathing Δ</a:t>
            </a:r>
            <a:r>
              <a:rPr lang="en-GB" i="1"/>
              <a:t>L</a:t>
            </a:r>
            <a:r>
              <a:rPr lang="en-GB" baseline="-25000"/>
              <a:t>A</a:t>
            </a:r>
            <a:r>
              <a:rPr lang="en-GB"/>
              <a:t> is given</a:t>
            </a:r>
          </a:p>
          <a:p>
            <a:pPr lvl="1"/>
            <a:r>
              <a:rPr lang="en-GB"/>
              <a:t>Primarily in zoning regulations</a:t>
            </a:r>
          </a:p>
          <a:p>
            <a:pPr lvl="1"/>
            <a:r>
              <a:rPr lang="en-GB"/>
              <a:t>An indicative minimum value also in building regulations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133</a:t>
            </a:fld>
            <a:endParaRPr lang="fi-FI"/>
          </a:p>
        </p:txBody>
      </p:sp>
      <p:sp>
        <p:nvSpPr>
          <p:cNvPr id="2" name="Alatunnisteen paikkamerkki 1">
            <a:extLst>
              <a:ext uri="{FF2B5EF4-FFF2-40B4-BE49-F238E27FC236}">
                <a16:creationId xmlns:a16="http://schemas.microsoft.com/office/drawing/2014/main" id="{91610052-96CC-2681-8F36-CDF1114C2235}"/>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2141005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021" y="1392599"/>
            <a:ext cx="9037381" cy="2959484"/>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200" y="365125"/>
            <a:ext cx="10725150" cy="1325563"/>
          </a:xfrm>
        </p:spPr>
        <p:txBody>
          <a:bodyPr>
            <a:normAutofit/>
          </a:bodyPr>
          <a:lstStyle/>
          <a:p>
            <a:r>
              <a:rPr lang="en-GB" sz="4000" dirty="0"/>
              <a:t>Requirement for standardised level difference (Δ</a:t>
            </a:r>
            <a:r>
              <a:rPr lang="en-GB" sz="4000" i="1" dirty="0"/>
              <a:t>L</a:t>
            </a:r>
            <a:r>
              <a:rPr lang="en-GB" sz="4000" baseline="-25000" dirty="0"/>
              <a:t>A</a:t>
            </a:r>
            <a:r>
              <a:rPr lang="en-GB" sz="4000" dirty="0"/>
              <a:t>)</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134</a:t>
            </a:fld>
            <a:endParaRPr lang="fi-FI"/>
          </a:p>
        </p:txBody>
      </p:sp>
      <p:pic>
        <p:nvPicPr>
          <p:cNvPr id="4" name="Kuva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4022" y="4428167"/>
            <a:ext cx="9037382" cy="1912332"/>
          </a:xfrm>
          <a:prstGeom prst="rect">
            <a:avLst/>
          </a:prstGeom>
        </p:spPr>
      </p:pic>
      <p:sp>
        <p:nvSpPr>
          <p:cNvPr id="2" name="Alatunnisteen paikkamerkki 1">
            <a:extLst>
              <a:ext uri="{FF2B5EF4-FFF2-40B4-BE49-F238E27FC236}">
                <a16:creationId xmlns:a16="http://schemas.microsoft.com/office/drawing/2014/main" id="{E5811AE7-9874-6D8E-D459-F030CF08581D}"/>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11900861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Determining the sound insulation of external sheathing</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5"/>
            <a:ext cx="10770975" cy="4488678"/>
          </a:xfrm>
        </p:spPr>
        <p:txBody>
          <a:bodyPr>
            <a:normAutofit lnSpcReduction="10000"/>
          </a:bodyPr>
          <a:lstStyle/>
          <a:p>
            <a:r>
              <a:rPr lang="en-GB"/>
              <a:t>The sound insulation of external sheathing consists of the sound insulation of the exterior walls, windows, doors and roof</a:t>
            </a:r>
          </a:p>
          <a:p>
            <a:r>
              <a:rPr lang="en-GB"/>
              <a:t>The sound insulation achieved through this whole is affected by</a:t>
            </a:r>
          </a:p>
          <a:p>
            <a:pPr lvl="1"/>
            <a:r>
              <a:rPr lang="en-GB"/>
              <a:t>Sound insulation of the building elements</a:t>
            </a:r>
          </a:p>
          <a:p>
            <a:pPr lvl="1"/>
            <a:r>
              <a:rPr lang="en-GB"/>
              <a:t>Relative shares of building elements (e.g. impaired by a large surface area of windows)</a:t>
            </a:r>
          </a:p>
          <a:p>
            <a:r>
              <a:rPr lang="en-GB"/>
              <a:t>In the standardised level difference index of the external sheathing, spectrum adjustment terms are used to account for the difference in nature between traffic noise and speech</a:t>
            </a:r>
          </a:p>
          <a:p>
            <a:pPr lvl="1"/>
            <a:r>
              <a:rPr lang="en-GB"/>
              <a:t>In connection with rail and air traffic noise </a:t>
            </a:r>
            <a:r>
              <a:rPr lang="en-GB" i="1"/>
              <a:t>R</a:t>
            </a:r>
            <a:r>
              <a:rPr lang="en-GB" baseline="-25000"/>
              <a:t>w</a:t>
            </a:r>
            <a:r>
              <a:rPr lang="en-GB"/>
              <a:t> + </a:t>
            </a:r>
            <a:r>
              <a:rPr lang="en-GB" i="1"/>
              <a:t>C</a:t>
            </a:r>
            <a:r>
              <a:rPr lang="en-GB"/>
              <a:t> </a:t>
            </a:r>
          </a:p>
          <a:p>
            <a:pPr lvl="1"/>
            <a:r>
              <a:rPr lang="en-GB"/>
              <a:t>In connection with road traffic noise </a:t>
            </a:r>
            <a:r>
              <a:rPr lang="en-GB" i="1"/>
              <a:t>R</a:t>
            </a:r>
            <a:r>
              <a:rPr lang="en-GB" baseline="-25000"/>
              <a:t>w</a:t>
            </a:r>
            <a:r>
              <a:rPr lang="en-GB"/>
              <a:t> + </a:t>
            </a:r>
            <a:r>
              <a:rPr lang="en-GB" i="1"/>
              <a:t>C</a:t>
            </a:r>
            <a:r>
              <a:rPr lang="en-GB" baseline="-25000"/>
              <a:t>tr</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135</a:t>
            </a:fld>
            <a:endParaRPr lang="fi-FI"/>
          </a:p>
        </p:txBody>
      </p:sp>
      <p:sp>
        <p:nvSpPr>
          <p:cNvPr id="2" name="Alatunnisteen paikkamerkki 1">
            <a:extLst>
              <a:ext uri="{FF2B5EF4-FFF2-40B4-BE49-F238E27FC236}">
                <a16:creationId xmlns:a16="http://schemas.microsoft.com/office/drawing/2014/main" id="{AF53DF2C-3CAA-CE46-4B6B-3B366E45B0F6}"/>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3418411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Determining the sound insulation of external sheathing</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5"/>
            <a:ext cx="10770975" cy="4488678"/>
          </a:xfrm>
        </p:spPr>
        <p:txBody>
          <a:bodyPr>
            <a:normAutofit/>
          </a:bodyPr>
          <a:lstStyle/>
          <a:p>
            <a:r>
              <a:rPr lang="en-GB"/>
              <a:t>Airborne noise insulation indexes are determined for exterior wall building elements (wall, window, door) using e.g. the design method set out in  Ympäristöopas no 108</a:t>
            </a:r>
          </a:p>
          <a:p>
            <a:r>
              <a:rPr lang="en-GB"/>
              <a:t>Design methods that are more accurate than those in Ympäristöopas 108 are today available that make it possible to optimise the sound insulation of external sheathing building elements, achieving more cost-effective solutions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136</a:t>
            </a:fld>
            <a:endParaRPr lang="fi-FI"/>
          </a:p>
        </p:txBody>
      </p:sp>
      <p:sp>
        <p:nvSpPr>
          <p:cNvPr id="2" name="Alatunnisteen paikkamerkki 1">
            <a:extLst>
              <a:ext uri="{FF2B5EF4-FFF2-40B4-BE49-F238E27FC236}">
                <a16:creationId xmlns:a16="http://schemas.microsoft.com/office/drawing/2014/main" id="{86F1988B-E9D9-474A-2C83-CB9C9F045B49}"/>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632364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Acoustic operation of an external wall</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137</a:t>
            </a:fld>
            <a:endParaRPr lang="fi-FI"/>
          </a:p>
        </p:txBody>
      </p:sp>
      <p:pic>
        <p:nvPicPr>
          <p:cNvPr id="3" name="Kuva 2"/>
          <p:cNvPicPr>
            <a:picLocks noChangeAspect="1"/>
          </p:cNvPicPr>
          <p:nvPr/>
        </p:nvPicPr>
        <p:blipFill>
          <a:blip r:embed="rId3"/>
          <a:stretch>
            <a:fillRect/>
          </a:stretch>
        </p:blipFill>
        <p:spPr>
          <a:xfrm>
            <a:off x="1575878" y="2101028"/>
            <a:ext cx="9040244" cy="3385371"/>
          </a:xfrm>
          <a:prstGeom prst="rect">
            <a:avLst/>
          </a:prstGeom>
        </p:spPr>
      </p:pic>
      <p:sp>
        <p:nvSpPr>
          <p:cNvPr id="2" name="Alatunnisteen paikkamerkki 1">
            <a:extLst>
              <a:ext uri="{FF2B5EF4-FFF2-40B4-BE49-F238E27FC236}">
                <a16:creationId xmlns:a16="http://schemas.microsoft.com/office/drawing/2014/main" id="{6F6AFEC3-5FA2-FBDC-97E6-E944DC5376A9}"/>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9122881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655805" y="2101025"/>
            <a:ext cx="8942567" cy="3416262"/>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Acoustic operation of an external wall</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138</a:t>
            </a:fld>
            <a:endParaRPr lang="fi-FI"/>
          </a:p>
        </p:txBody>
      </p:sp>
      <p:sp>
        <p:nvSpPr>
          <p:cNvPr id="2" name="Alatunnisteen paikkamerkki 1">
            <a:extLst>
              <a:ext uri="{FF2B5EF4-FFF2-40B4-BE49-F238E27FC236}">
                <a16:creationId xmlns:a16="http://schemas.microsoft.com/office/drawing/2014/main" id="{11106B7D-4FF0-06F2-3674-9E9D89CF79C9}"/>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5247231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Impact of window properties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139</a:t>
            </a:fld>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022" y="1971018"/>
            <a:ext cx="9025024" cy="3615149"/>
          </a:xfrm>
          <a:prstGeom prst="rect">
            <a:avLst/>
          </a:prstGeom>
        </p:spPr>
      </p:pic>
      <p:sp>
        <p:nvSpPr>
          <p:cNvPr id="3" name="Alatunnisteen paikkamerkki 2">
            <a:extLst>
              <a:ext uri="{FF2B5EF4-FFF2-40B4-BE49-F238E27FC236}">
                <a16:creationId xmlns:a16="http://schemas.microsoft.com/office/drawing/2014/main" id="{31C04F07-B4F4-5825-4369-78FF711D1D95}"/>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969016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AEB256F-77CD-4DFF-865B-2A27348422C7}"/>
              </a:ext>
            </a:extLst>
          </p:cNvPr>
          <p:cNvSpPr>
            <a:spLocks noGrp="1"/>
          </p:cNvSpPr>
          <p:nvPr>
            <p:ph type="title"/>
          </p:nvPr>
        </p:nvSpPr>
        <p:spPr/>
        <p:txBody>
          <a:bodyPr/>
          <a:lstStyle/>
          <a:p>
            <a:r>
              <a:rPr lang="en-GB" dirty="0"/>
              <a:t>Sound frequency [Hz]</a:t>
            </a:r>
          </a:p>
        </p:txBody>
      </p:sp>
      <p:sp>
        <p:nvSpPr>
          <p:cNvPr id="7"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5"/>
            <a:ext cx="5123935" cy="4871738"/>
          </a:xfrm>
        </p:spPr>
        <p:txBody>
          <a:bodyPr>
            <a:normAutofit/>
          </a:bodyPr>
          <a:lstStyle/>
          <a:p>
            <a:r>
              <a:rPr lang="en-GB" sz="2400" dirty="0"/>
              <a:t>Number of sound wave oscillations per second</a:t>
            </a:r>
          </a:p>
          <a:p>
            <a:r>
              <a:rPr lang="en-GB" sz="2400" dirty="0"/>
              <a:t>The greater the frequency, the higher the sound appears to us</a:t>
            </a:r>
          </a:p>
          <a:p>
            <a:r>
              <a:rPr lang="en-GB" sz="2400" dirty="0"/>
              <a:t>Phenomena dependent on audio frequency</a:t>
            </a:r>
          </a:p>
          <a:p>
            <a:pPr lvl="1"/>
            <a:r>
              <a:rPr lang="en-GB" sz="2000" dirty="0"/>
              <a:t>Sound pressure level produced by the source of sound</a:t>
            </a:r>
          </a:p>
          <a:p>
            <a:pPr lvl="1"/>
            <a:r>
              <a:rPr lang="en-GB" sz="2000" dirty="0"/>
              <a:t>Acoustic operation of a building element</a:t>
            </a:r>
          </a:p>
          <a:p>
            <a:pPr lvl="1"/>
            <a:r>
              <a:rPr lang="en-GB" sz="2000" dirty="0"/>
              <a:t>Sound insulation capacity of a building element</a:t>
            </a:r>
          </a:p>
        </p:txBody>
      </p:sp>
      <p:sp>
        <p:nvSpPr>
          <p:cNvPr id="10" name="Dian numeron paikkamerkki 9">
            <a:extLst>
              <a:ext uri="{FF2B5EF4-FFF2-40B4-BE49-F238E27FC236}">
                <a16:creationId xmlns:a16="http://schemas.microsoft.com/office/drawing/2014/main" id="{904FFB21-CBB6-4D3F-AADB-B8E641210329}"/>
              </a:ext>
            </a:extLst>
          </p:cNvPr>
          <p:cNvSpPr>
            <a:spLocks noGrp="1"/>
          </p:cNvSpPr>
          <p:nvPr>
            <p:ph type="sldNum" sz="quarter" idx="4"/>
          </p:nvPr>
        </p:nvSpPr>
        <p:spPr/>
        <p:txBody>
          <a:bodyPr/>
          <a:lstStyle/>
          <a:p>
            <a:fld id="{B338A197-4EA2-4D23-935D-0DB0ED09FF0F}" type="slidenum">
              <a:rPr lang="fi-FI" smtClean="0"/>
              <a:pPr/>
              <a:t>14</a:t>
            </a:fld>
            <a:endParaRPr lang="fi-FI"/>
          </a:p>
        </p:txBody>
      </p:sp>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6519" y="2460737"/>
            <a:ext cx="5829619" cy="2072456"/>
          </a:xfrm>
          <a:prstGeom prst="rect">
            <a:avLst/>
          </a:prstGeom>
        </p:spPr>
      </p:pic>
      <p:sp>
        <p:nvSpPr>
          <p:cNvPr id="3" name="Alatunnisteen paikkamerkki 2">
            <a:extLst>
              <a:ext uri="{FF2B5EF4-FFF2-40B4-BE49-F238E27FC236}">
                <a16:creationId xmlns:a16="http://schemas.microsoft.com/office/drawing/2014/main" id="{07A74B4E-DA50-7823-BD8D-E00AC7C86DA1}"/>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7544682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Impact of window properties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140</a:t>
            </a:fld>
            <a:endParaRPr lang="fi-FI"/>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022" y="2007604"/>
            <a:ext cx="9033730" cy="3530819"/>
          </a:xfrm>
          <a:prstGeom prst="rect">
            <a:avLst/>
          </a:prstGeom>
        </p:spPr>
      </p:pic>
      <p:sp>
        <p:nvSpPr>
          <p:cNvPr id="2" name="Alatunnisteen paikkamerkki 1">
            <a:extLst>
              <a:ext uri="{FF2B5EF4-FFF2-40B4-BE49-F238E27FC236}">
                <a16:creationId xmlns:a16="http://schemas.microsoft.com/office/drawing/2014/main" id="{6240EE27-6A8D-978D-007E-CFEC59755273}"/>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4773168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Indicative airborne sound insulation figures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141</a:t>
            </a:fld>
            <a:endParaRPr lang="fi-FI"/>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021" y="2135247"/>
            <a:ext cx="9031199" cy="3245051"/>
          </a:xfrm>
          <a:prstGeom prst="rect">
            <a:avLst/>
          </a:prstGeom>
        </p:spPr>
      </p:pic>
      <p:sp>
        <p:nvSpPr>
          <p:cNvPr id="2" name="Alatunnisteen paikkamerkki 1">
            <a:extLst>
              <a:ext uri="{FF2B5EF4-FFF2-40B4-BE49-F238E27FC236}">
                <a16:creationId xmlns:a16="http://schemas.microsoft.com/office/drawing/2014/main" id="{6860DE26-8305-2649-9C91-7A62B8DBBCD5}"/>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5731882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dirty="0"/>
              <a:t>Roof sound insulation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142</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200" y="1825622"/>
            <a:ext cx="5482281" cy="4914989"/>
          </a:xfrm>
        </p:spPr>
        <p:txBody>
          <a:bodyPr>
            <a:normAutofit/>
          </a:bodyPr>
          <a:lstStyle/>
          <a:p>
            <a:r>
              <a:rPr lang="en-GB" sz="2400" dirty="0"/>
              <a:t>Roof sound insulation does not usually affect the sound insulation in connection with road and rail traffic noise</a:t>
            </a:r>
          </a:p>
          <a:p>
            <a:r>
              <a:rPr lang="en-GB" sz="2400" dirty="0"/>
              <a:t>If noise from air traffic must be accounted for, the roof is usually designed to have 5 dB better sound insulation than the wall structure</a:t>
            </a:r>
          </a:p>
          <a:p>
            <a:r>
              <a:rPr lang="en-GB" sz="2400" dirty="0"/>
              <a:t>Supply air noise sound suppressor is usually provided for in eaves</a:t>
            </a:r>
          </a:p>
          <a:p>
            <a:pPr lvl="1"/>
            <a:r>
              <a:rPr lang="en-GB" sz="2000" dirty="0"/>
              <a:t>Not needed in all cases (determined by acoustic designer)</a:t>
            </a:r>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0946" y="1933142"/>
            <a:ext cx="5306924" cy="3535414"/>
          </a:xfrm>
          <a:prstGeom prst="rect">
            <a:avLst/>
          </a:prstGeom>
        </p:spPr>
      </p:pic>
      <p:sp>
        <p:nvSpPr>
          <p:cNvPr id="2" name="Alatunnisteen paikkamerkki 1">
            <a:extLst>
              <a:ext uri="{FF2B5EF4-FFF2-40B4-BE49-F238E27FC236}">
                <a16:creationId xmlns:a16="http://schemas.microsoft.com/office/drawing/2014/main" id="{2E39070C-D73C-D042-B0E6-F7B13DA672E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7926906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Acoustic operation of the roof</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143</a:t>
            </a:fld>
            <a:endParaRPr lang="fi-FI"/>
          </a:p>
        </p:txBody>
      </p:sp>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943" y="1891927"/>
            <a:ext cx="8600306" cy="3410275"/>
          </a:xfrm>
          <a:prstGeom prst="rect">
            <a:avLst/>
          </a:prstGeom>
        </p:spPr>
      </p:pic>
      <p:sp>
        <p:nvSpPr>
          <p:cNvPr id="2" name="Alatunnisteen paikkamerkki 1">
            <a:extLst>
              <a:ext uri="{FF2B5EF4-FFF2-40B4-BE49-F238E27FC236}">
                <a16:creationId xmlns:a16="http://schemas.microsoft.com/office/drawing/2014/main" id="{0DA53E55-4D92-748B-07AF-0765390C57DC}"/>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638070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593" y="1687325"/>
            <a:ext cx="8401980" cy="4065823"/>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Acoustic operation of the roof</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144</a:t>
            </a:fld>
            <a:endParaRPr lang="fi-FI"/>
          </a:p>
        </p:txBody>
      </p:sp>
      <p:sp>
        <p:nvSpPr>
          <p:cNvPr id="2" name="Alatunnisteen paikkamerkki 1">
            <a:extLst>
              <a:ext uri="{FF2B5EF4-FFF2-40B4-BE49-F238E27FC236}">
                <a16:creationId xmlns:a16="http://schemas.microsoft.com/office/drawing/2014/main" id="{68B90B7C-AE87-0518-8BA1-80DBF067ED7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0362204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Room acoustics</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1203461" cy="4519571"/>
          </a:xfrm>
        </p:spPr>
        <p:txBody>
          <a:bodyPr>
            <a:normAutofit lnSpcReduction="10000"/>
          </a:bodyPr>
          <a:lstStyle/>
          <a:p>
            <a:r>
              <a:rPr lang="en-GB"/>
              <a:t>Room acoustics is an important design area that requires special expertise</a:t>
            </a:r>
          </a:p>
          <a:p>
            <a:r>
              <a:rPr lang="en-GB"/>
              <a:t>Echoing in a space, for example, significantly impairs speech clarity and also makes the space acoustically unpleasant in other respects</a:t>
            </a:r>
          </a:p>
          <a:p>
            <a:r>
              <a:rPr lang="en-GB"/>
              <a:t>Depending on the purpose of the space, acoustics can be adjusted e.g. in the following ways</a:t>
            </a:r>
          </a:p>
          <a:p>
            <a:pPr lvl="1"/>
            <a:r>
              <a:rPr lang="en-GB"/>
              <a:t>In a space intended for making speeches, reflective surfaces are used to direct sound, and absorbing surfaces to improve speech clarity</a:t>
            </a:r>
          </a:p>
          <a:p>
            <a:pPr lvl="1"/>
            <a:r>
              <a:rPr lang="en-GB"/>
              <a:t>In spaces intended for relaxing and having conversations, absorption is used to shorten the reverberation time, which improves speech clarity and gives the space a calm feel in general</a:t>
            </a:r>
          </a:p>
          <a:p>
            <a:pPr lvl="1"/>
            <a:r>
              <a:rPr lang="en-GB"/>
              <a:t>In an open-plan office, the reflection of sound between workstations is reduced with powerful attenuation at the workstations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145</a:t>
            </a:fld>
            <a:endParaRPr lang="fi-FI"/>
          </a:p>
        </p:txBody>
      </p:sp>
      <p:sp>
        <p:nvSpPr>
          <p:cNvPr id="2" name="Alatunnisteen paikkamerkki 1">
            <a:extLst>
              <a:ext uri="{FF2B5EF4-FFF2-40B4-BE49-F238E27FC236}">
                <a16:creationId xmlns:a16="http://schemas.microsoft.com/office/drawing/2014/main" id="{C53CB820-1259-A6FF-A6D3-ED2B3802E7E8}"/>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12465493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Attenuation of a space</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1203461" cy="4519571"/>
          </a:xfrm>
        </p:spPr>
        <p:txBody>
          <a:bodyPr>
            <a:normAutofit/>
          </a:bodyPr>
          <a:lstStyle/>
          <a:p>
            <a:r>
              <a:rPr lang="en-GB"/>
              <a:t>The larger the surface area of sound-absorbing material in a space, the more the sound power transmitted into or created in the space is reduced</a:t>
            </a:r>
          </a:p>
          <a:p>
            <a:r>
              <a:rPr lang="en-GB"/>
              <a:t>Increasing the sound absorption in the space improves its soundscape but not sound insulation between the building elements connecting the spaces</a:t>
            </a:r>
          </a:p>
          <a:p>
            <a:r>
              <a:rPr lang="en-GB"/>
              <a:t>Excessive sound absorption should be avoided</a:t>
            </a:r>
          </a:p>
          <a:p>
            <a:pPr lvl="1"/>
            <a:r>
              <a:rPr lang="en-GB"/>
              <a:t>Excessive sound absorption hampers e.g. conversation (speech is not carried)</a:t>
            </a:r>
          </a:p>
          <a:p>
            <a:pPr lvl="1"/>
            <a:r>
              <a:rPr lang="en-GB"/>
              <a:t>In high-absorption spaces, people must use a higher sound pressure level to be heard (increases the sound power coming into contact with sound insulating building elements)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146</a:t>
            </a:fld>
            <a:endParaRPr lang="fi-FI"/>
          </a:p>
        </p:txBody>
      </p:sp>
      <p:sp>
        <p:nvSpPr>
          <p:cNvPr id="2" name="Alatunnisteen paikkamerkki 1">
            <a:extLst>
              <a:ext uri="{FF2B5EF4-FFF2-40B4-BE49-F238E27FC236}">
                <a16:creationId xmlns:a16="http://schemas.microsoft.com/office/drawing/2014/main" id="{E1EE82A7-532F-0C9C-DF38-EE2228454CAC}"/>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27501664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Absorption materials</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1129321" cy="4711100"/>
          </a:xfrm>
        </p:spPr>
        <p:txBody>
          <a:bodyPr>
            <a:normAutofit/>
          </a:bodyPr>
          <a:lstStyle/>
          <a:p>
            <a:r>
              <a:rPr lang="en-GB"/>
              <a:t>Porous fibre-based products are normally used</a:t>
            </a:r>
          </a:p>
          <a:p>
            <a:pPr lvl="1"/>
            <a:r>
              <a:rPr lang="en-GB"/>
              <a:t>Mineral wool</a:t>
            </a:r>
          </a:p>
          <a:p>
            <a:pPr lvl="1"/>
            <a:r>
              <a:rPr lang="en-GB"/>
              <a:t>Cotton fibre wool</a:t>
            </a:r>
          </a:p>
          <a:p>
            <a:pPr lvl="1"/>
            <a:r>
              <a:rPr lang="en-GB"/>
              <a:t>Polyester wool</a:t>
            </a:r>
          </a:p>
          <a:p>
            <a:pPr lvl="1"/>
            <a:r>
              <a:rPr lang="en-GB"/>
              <a:t>Textiles</a:t>
            </a:r>
          </a:p>
          <a:p>
            <a:pPr lvl="1"/>
            <a:r>
              <a:rPr lang="en-GB"/>
              <a:t>Melamine foam</a:t>
            </a:r>
          </a:p>
          <a:p>
            <a:r>
              <a:rPr lang="en-GB"/>
              <a:t>Sound energy causes the fibrous structure of the product to move, resulting in energy dissipation</a:t>
            </a:r>
          </a:p>
          <a:p>
            <a:r>
              <a:rPr lang="en-GB"/>
              <a:t>When selecting products, attention should be paid to their fire technical properties (surface class)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147</a:t>
            </a:fld>
            <a:endParaRPr lang="fi-FI"/>
          </a:p>
        </p:txBody>
      </p:sp>
      <p:sp>
        <p:nvSpPr>
          <p:cNvPr id="2" name="Alatunnisteen paikkamerkki 1">
            <a:extLst>
              <a:ext uri="{FF2B5EF4-FFF2-40B4-BE49-F238E27FC236}">
                <a16:creationId xmlns:a16="http://schemas.microsoft.com/office/drawing/2014/main" id="{DB774E95-24B8-F891-CE95-3527FB6D825C}"/>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2659373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Sound absorption ratio</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148</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200" y="1825623"/>
            <a:ext cx="5228968" cy="4933523"/>
          </a:xfrm>
        </p:spPr>
        <p:txBody>
          <a:bodyPr>
            <a:normAutofit lnSpcReduction="10000"/>
          </a:bodyPr>
          <a:lstStyle/>
          <a:p>
            <a:r>
              <a:rPr lang="en-GB"/>
              <a:t>Absorption ratio α indicates the ratio between the sound intensity absorbed and coming into contact with the product</a:t>
            </a:r>
          </a:p>
          <a:p>
            <a:r>
              <a:rPr lang="en-GB"/>
              <a:t>A product with α = 0 does not absorb the sound intensity that comes into contact with it at all</a:t>
            </a:r>
          </a:p>
          <a:p>
            <a:r>
              <a:rPr lang="en-GB"/>
              <a:t>A product with α = 1 absorbs all sound intensity that comes into contact with it</a:t>
            </a:r>
          </a:p>
          <a:p>
            <a:r>
              <a:rPr lang="en-GB"/>
              <a:t>The sound absorption ratio varies by sound frequency</a:t>
            </a:r>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202" y="1865244"/>
            <a:ext cx="5513711" cy="3782243"/>
          </a:xfrm>
          <a:prstGeom prst="rect">
            <a:avLst/>
          </a:prstGeom>
        </p:spPr>
      </p:pic>
      <p:sp>
        <p:nvSpPr>
          <p:cNvPr id="2" name="Alatunnisteen paikkamerkki 1">
            <a:extLst>
              <a:ext uri="{FF2B5EF4-FFF2-40B4-BE49-F238E27FC236}">
                <a16:creationId xmlns:a16="http://schemas.microsoft.com/office/drawing/2014/main" id="{49A3A137-ABEE-5716-8B43-A2AE4E61DE93}"/>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22016917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Sound absorption ratio</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149</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3"/>
            <a:ext cx="5401963" cy="4933523"/>
          </a:xfrm>
        </p:spPr>
        <p:txBody>
          <a:bodyPr>
            <a:normAutofit/>
          </a:bodyPr>
          <a:lstStyle/>
          <a:p>
            <a:r>
              <a:rPr lang="en-GB"/>
              <a:t>The absorption ratio is also affected by the product's</a:t>
            </a:r>
          </a:p>
          <a:p>
            <a:pPr lvl="1"/>
            <a:r>
              <a:rPr lang="en-GB"/>
              <a:t>Thickness</a:t>
            </a:r>
          </a:p>
          <a:p>
            <a:pPr lvl="1"/>
            <a:r>
              <a:rPr lang="en-GB"/>
              <a:t>Density</a:t>
            </a:r>
          </a:p>
          <a:p>
            <a:pPr lvl="1"/>
            <a:r>
              <a:rPr lang="en-GB"/>
              <a:t>Coating</a:t>
            </a:r>
          </a:p>
          <a:p>
            <a:pPr lvl="1"/>
            <a:r>
              <a:rPr lang="en-GB"/>
              <a:t>Installation technique</a:t>
            </a:r>
          </a:p>
          <a:p>
            <a:r>
              <a:rPr lang="en-GB"/>
              <a:t>In practice, sound absorption products can be used to effectively attenuate high frequencies (short wavelength)</a:t>
            </a:r>
          </a:p>
        </p:txBody>
      </p:sp>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634" y="838250"/>
            <a:ext cx="4827755" cy="5313461"/>
          </a:xfrm>
          <a:prstGeom prst="rect">
            <a:avLst/>
          </a:prstGeom>
        </p:spPr>
      </p:pic>
      <p:sp>
        <p:nvSpPr>
          <p:cNvPr id="2" name="Alatunnisteen paikkamerkki 1">
            <a:extLst>
              <a:ext uri="{FF2B5EF4-FFF2-40B4-BE49-F238E27FC236}">
                <a16:creationId xmlns:a16="http://schemas.microsoft.com/office/drawing/2014/main" id="{10DDC360-5CB6-7D54-193E-B0624920EF30}"/>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848922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AEB256F-77CD-4DFF-865B-2A27348422C7}"/>
              </a:ext>
            </a:extLst>
          </p:cNvPr>
          <p:cNvSpPr>
            <a:spLocks noGrp="1"/>
          </p:cNvSpPr>
          <p:nvPr>
            <p:ph type="title"/>
          </p:nvPr>
        </p:nvSpPr>
        <p:spPr/>
        <p:txBody>
          <a:bodyPr/>
          <a:lstStyle/>
          <a:p>
            <a:r>
              <a:rPr lang="en-GB"/>
              <a:t>Coincidence phenomenon</a:t>
            </a:r>
          </a:p>
        </p:txBody>
      </p:sp>
      <p:sp>
        <p:nvSpPr>
          <p:cNvPr id="7"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5"/>
            <a:ext cx="5414320" cy="4871738"/>
          </a:xfrm>
        </p:spPr>
        <p:txBody>
          <a:bodyPr>
            <a:normAutofit/>
          </a:bodyPr>
          <a:lstStyle/>
          <a:p>
            <a:r>
              <a:rPr lang="en-GB"/>
              <a:t>The vibration that a sound wavefront causes in a panel when it hits the panel surface at a certain angle has the same wavelength as the wavefront component parallel with the panel</a:t>
            </a:r>
          </a:p>
          <a:p>
            <a:r>
              <a:rPr lang="en-GB"/>
              <a:t>The sound wavefront hitting the panel and the panel bending wave have the same phase, and the sound waves penetrate the panel</a:t>
            </a:r>
          </a:p>
        </p:txBody>
      </p:sp>
      <p:sp>
        <p:nvSpPr>
          <p:cNvPr id="10" name="Dian numeron paikkamerkki 9">
            <a:extLst>
              <a:ext uri="{FF2B5EF4-FFF2-40B4-BE49-F238E27FC236}">
                <a16:creationId xmlns:a16="http://schemas.microsoft.com/office/drawing/2014/main" id="{904FFB21-CBB6-4D3F-AADB-B8E641210329}"/>
              </a:ext>
            </a:extLst>
          </p:cNvPr>
          <p:cNvSpPr>
            <a:spLocks noGrp="1"/>
          </p:cNvSpPr>
          <p:nvPr>
            <p:ph type="sldNum" sz="quarter" idx="4"/>
          </p:nvPr>
        </p:nvSpPr>
        <p:spPr/>
        <p:txBody>
          <a:bodyPr/>
          <a:lstStyle/>
          <a:p>
            <a:fld id="{B338A197-4EA2-4D23-935D-0DB0ED09FF0F}" type="slidenum">
              <a:rPr lang="fi-FI" smtClean="0"/>
              <a:pPr/>
              <a:t>15</a:t>
            </a:fld>
            <a:endParaRPr lang="fi-FI"/>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3730" y="2079099"/>
            <a:ext cx="5605719" cy="3046378"/>
          </a:xfrm>
          <a:prstGeom prst="rect">
            <a:avLst/>
          </a:prstGeom>
        </p:spPr>
      </p:pic>
      <p:sp>
        <p:nvSpPr>
          <p:cNvPr id="2" name="Alatunnisteen paikkamerkki 1">
            <a:extLst>
              <a:ext uri="{FF2B5EF4-FFF2-40B4-BE49-F238E27FC236}">
                <a16:creationId xmlns:a16="http://schemas.microsoft.com/office/drawing/2014/main" id="{66CEFA31-3856-7B91-34C2-A9ECC96EDCA8}"/>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7272620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dirty="0"/>
              <a:t>Reverberation time</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150</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200" y="1825623"/>
            <a:ext cx="5228968" cy="4933523"/>
          </a:xfrm>
        </p:spPr>
        <p:txBody>
          <a:bodyPr>
            <a:normAutofit/>
          </a:bodyPr>
          <a:lstStyle/>
          <a:p>
            <a:r>
              <a:rPr lang="en-GB" sz="2400" dirty="0"/>
              <a:t>Reverberation time refers to the time during which the sound pressure level produced by a sound source is reduced by 60 dB, counted from the time when the source stops operating</a:t>
            </a:r>
          </a:p>
          <a:p>
            <a:r>
              <a:rPr lang="en-GB" sz="2400" dirty="0"/>
              <a:t>In buildings with wooden structure, the wall and ceiling surfaces are mainly constructed with panels, which in themselves absorb some of the sound at low frequencies</a:t>
            </a:r>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633" y="1334531"/>
            <a:ext cx="3023931" cy="4436074"/>
          </a:xfrm>
          <a:prstGeom prst="rect">
            <a:avLst/>
          </a:prstGeom>
        </p:spPr>
      </p:pic>
      <p:sp>
        <p:nvSpPr>
          <p:cNvPr id="3" name="Alatunnisteen paikkamerkki 2">
            <a:extLst>
              <a:ext uri="{FF2B5EF4-FFF2-40B4-BE49-F238E27FC236}">
                <a16:creationId xmlns:a16="http://schemas.microsoft.com/office/drawing/2014/main" id="{80D96985-F3C5-6351-AC81-B64A4BDB47F9}"/>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7934055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Reverberation time</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151</a:t>
            </a:fld>
            <a:endParaRPr lang="fi-FI"/>
          </a:p>
        </p:txBody>
      </p:sp>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737" y="1792937"/>
            <a:ext cx="6353228" cy="3946781"/>
          </a:xfrm>
          <a:prstGeom prst="rect">
            <a:avLst/>
          </a:prstGeom>
          <a:ln w="3175">
            <a:solidFill>
              <a:schemeClr val="tx1"/>
            </a:solidFill>
          </a:ln>
        </p:spPr>
      </p:pic>
      <p:sp>
        <p:nvSpPr>
          <p:cNvPr id="2" name="Alatunnisteen paikkamerkki 1">
            <a:extLst>
              <a:ext uri="{FF2B5EF4-FFF2-40B4-BE49-F238E27FC236}">
                <a16:creationId xmlns:a16="http://schemas.microsoft.com/office/drawing/2014/main" id="{C994CBC1-4A8B-CAF3-8A24-7462AF98C60A}"/>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1777581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Speech transmission index</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9" y="1825624"/>
            <a:ext cx="11055180" cy="4519571"/>
          </a:xfrm>
        </p:spPr>
        <p:txBody>
          <a:bodyPr>
            <a:normAutofit/>
          </a:bodyPr>
          <a:lstStyle/>
          <a:p>
            <a:r>
              <a:rPr lang="en-GB"/>
              <a:t>Speech transmission index (</a:t>
            </a:r>
            <a:r>
              <a:rPr lang="en-GB" i="1"/>
              <a:t>STI</a:t>
            </a:r>
            <a:r>
              <a:rPr lang="en-GB"/>
              <a:t>) is a numeric value that indicates speech transmission in a space</a:t>
            </a:r>
          </a:p>
          <a:p>
            <a:pPr lvl="1"/>
            <a:r>
              <a:rPr lang="en-GB" i="1"/>
              <a:t>STI</a:t>
            </a:r>
            <a:r>
              <a:rPr lang="en-GB"/>
              <a:t> = 1: all words can be heard clearly and correctly</a:t>
            </a:r>
          </a:p>
          <a:p>
            <a:pPr lvl="1"/>
            <a:r>
              <a:rPr lang="en-GB" i="1"/>
              <a:t>STI</a:t>
            </a:r>
            <a:r>
              <a:rPr lang="en-GB"/>
              <a:t> = 0: words cannot be made out at all</a:t>
            </a:r>
          </a:p>
          <a:p>
            <a:r>
              <a:rPr lang="en-GB"/>
              <a:t>The </a:t>
            </a:r>
            <a:r>
              <a:rPr lang="en-GB" i="1"/>
              <a:t>STI</a:t>
            </a:r>
            <a:r>
              <a:rPr lang="en-GB"/>
              <a:t> value also indicates how well speech transmission between a speaker and a listener can be prevented</a:t>
            </a:r>
          </a:p>
          <a:p>
            <a:r>
              <a:rPr lang="en-GB"/>
              <a:t>In some spaces, an excessively high </a:t>
            </a:r>
            <a:r>
              <a:rPr lang="en-GB" i="1"/>
              <a:t>STI</a:t>
            </a:r>
            <a:r>
              <a:rPr lang="en-GB"/>
              <a:t> value is a disadvantage</a:t>
            </a:r>
          </a:p>
          <a:p>
            <a:pPr lvl="1"/>
            <a:r>
              <a:rPr lang="en-GB"/>
              <a:t>E.g. workstations in an open-plan office</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152</a:t>
            </a:fld>
            <a:endParaRPr lang="fi-FI"/>
          </a:p>
        </p:txBody>
      </p:sp>
      <p:sp>
        <p:nvSpPr>
          <p:cNvPr id="2" name="Alatunnisteen paikkamerkki 1">
            <a:extLst>
              <a:ext uri="{FF2B5EF4-FFF2-40B4-BE49-F238E27FC236}">
                <a16:creationId xmlns:a16="http://schemas.microsoft.com/office/drawing/2014/main" id="{0DE960D7-4B44-BE63-DA14-AFCF86042282}"/>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2855832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Speech transmission index</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9" y="1825624"/>
            <a:ext cx="10035747" cy="4519571"/>
          </a:xfrm>
        </p:spPr>
        <p:txBody>
          <a:bodyPr>
            <a:normAutofit/>
          </a:bodyPr>
          <a:lstStyle/>
          <a:p>
            <a:r>
              <a:rPr lang="en-GB"/>
              <a:t>The speech transmission index describes the comprehensive acoustic properties of a space, and it is affected by</a:t>
            </a:r>
          </a:p>
          <a:p>
            <a:pPr lvl="1"/>
            <a:r>
              <a:rPr lang="en-GB"/>
              <a:t>Reverberation time of the space</a:t>
            </a:r>
          </a:p>
          <a:p>
            <a:pPr lvl="1"/>
            <a:r>
              <a:rPr lang="en-GB"/>
              <a:t>Sound reflection in the space</a:t>
            </a:r>
          </a:p>
          <a:p>
            <a:pPr lvl="1"/>
            <a:r>
              <a:rPr lang="en-GB"/>
              <a:t>Background noise level in the space</a:t>
            </a:r>
          </a:p>
          <a:p>
            <a:pPr lvl="1"/>
            <a:r>
              <a:rPr lang="en-GB"/>
              <a:t>Shape of the space</a:t>
            </a:r>
          </a:p>
          <a:p>
            <a:pPr lvl="1"/>
            <a:r>
              <a:rPr lang="en-GB"/>
              <a:t>Location of absorption materials in the space</a:t>
            </a:r>
          </a:p>
          <a:p>
            <a:pPr lvl="1"/>
            <a:r>
              <a:rPr lang="en-GB"/>
              <a:t>Sound level of speech</a:t>
            </a:r>
          </a:p>
          <a:p>
            <a:pPr lvl="1"/>
            <a:r>
              <a:rPr lang="en-GB"/>
              <a:t>Distance between speaker and listener</a:t>
            </a:r>
          </a:p>
          <a:p>
            <a:pPr lvl="1"/>
            <a:r>
              <a:rPr lang="en-GB"/>
              <a:t>Properties and adjustments of sound reproduction equipment</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153</a:t>
            </a:fld>
            <a:endParaRPr lang="fi-FI"/>
          </a:p>
        </p:txBody>
      </p:sp>
      <p:sp>
        <p:nvSpPr>
          <p:cNvPr id="2" name="Alatunnisteen paikkamerkki 1">
            <a:extLst>
              <a:ext uri="{FF2B5EF4-FFF2-40B4-BE49-F238E27FC236}">
                <a16:creationId xmlns:a16="http://schemas.microsoft.com/office/drawing/2014/main" id="{04FA7CD2-F415-47FD-F0D3-EB22AD5D974A}"/>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63669994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Speech transmission index</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154</a:t>
            </a:fld>
            <a:endParaRPr lang="fi-FI"/>
          </a:p>
        </p:txBody>
      </p:sp>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242" y="1690688"/>
            <a:ext cx="9052560" cy="4309105"/>
          </a:xfrm>
          <a:prstGeom prst="rect">
            <a:avLst/>
          </a:prstGeom>
        </p:spPr>
      </p:pic>
      <p:sp>
        <p:nvSpPr>
          <p:cNvPr id="2" name="Alatunnisteen paikkamerkki 1">
            <a:extLst>
              <a:ext uri="{FF2B5EF4-FFF2-40B4-BE49-F238E27FC236}">
                <a16:creationId xmlns:a16="http://schemas.microsoft.com/office/drawing/2014/main" id="{BB2C073E-E988-61C5-81BD-E5FF6140DA78}"/>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62442205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Regulations and guidelines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155</a:t>
            </a:fld>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740" y="1811605"/>
            <a:ext cx="9031305" cy="4017255"/>
          </a:xfrm>
          <a:prstGeom prst="rect">
            <a:avLst/>
          </a:prstGeom>
        </p:spPr>
      </p:pic>
      <p:sp>
        <p:nvSpPr>
          <p:cNvPr id="3" name="Alatunnisteen paikkamerkki 2">
            <a:extLst>
              <a:ext uri="{FF2B5EF4-FFF2-40B4-BE49-F238E27FC236}">
                <a16:creationId xmlns:a16="http://schemas.microsoft.com/office/drawing/2014/main" id="{9E57ABE3-72EC-A34E-86CB-07DAF44A36A2}"/>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95697009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Repairs and alterations</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9" y="1825624"/>
            <a:ext cx="10752439" cy="4519571"/>
          </a:xfrm>
        </p:spPr>
        <p:txBody>
          <a:bodyPr>
            <a:normAutofit/>
          </a:bodyPr>
          <a:lstStyle/>
          <a:p>
            <a:r>
              <a:rPr lang="en-GB"/>
              <a:t>As the starting point for acoustic requirements is regarded the regulations that were valid when the building was first completed</a:t>
            </a:r>
          </a:p>
          <a:p>
            <a:r>
              <a:rPr lang="en-GB"/>
              <a:t>However, the acoustic properties may be better than the level set out in the regulations valid at the time of the building's completion</a:t>
            </a:r>
          </a:p>
          <a:p>
            <a:r>
              <a:rPr lang="en-GB"/>
              <a:t>The acoustic properties and sound conditions of a building can never be impaired</a:t>
            </a:r>
          </a:p>
          <a:p>
            <a:r>
              <a:rPr lang="en-GB"/>
              <a:t>An acoustic survey is carried out on a building to be repaired/altered to determine its current acoustic properties and sound conditions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156</a:t>
            </a:fld>
            <a:endParaRPr lang="fi-FI"/>
          </a:p>
        </p:txBody>
      </p:sp>
      <p:sp>
        <p:nvSpPr>
          <p:cNvPr id="2" name="Alatunnisteen paikkamerkki 1">
            <a:extLst>
              <a:ext uri="{FF2B5EF4-FFF2-40B4-BE49-F238E27FC236}">
                <a16:creationId xmlns:a16="http://schemas.microsoft.com/office/drawing/2014/main" id="{56675520-3152-92A8-B604-C3CA7EF1815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15012718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Repairs and alterations</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9" y="1825625"/>
            <a:ext cx="10752439" cy="4772883"/>
          </a:xfrm>
        </p:spPr>
        <p:txBody>
          <a:bodyPr>
            <a:normAutofit lnSpcReduction="10000"/>
          </a:bodyPr>
          <a:lstStyle/>
          <a:p>
            <a:r>
              <a:rPr lang="en-GB"/>
              <a:t>When carrying out significant alterations, the acoustic requirements are examined on a case-by-case basis in connection with the building permit</a:t>
            </a:r>
          </a:p>
          <a:p>
            <a:r>
              <a:rPr lang="en-GB"/>
              <a:t>The following are examples of significant alterations</a:t>
            </a:r>
          </a:p>
          <a:p>
            <a:pPr lvl="1"/>
            <a:r>
              <a:rPr lang="en-GB"/>
              <a:t>Alteration of flooring</a:t>
            </a:r>
          </a:p>
          <a:p>
            <a:pPr lvl="1"/>
            <a:r>
              <a:rPr lang="en-GB"/>
              <a:t>Alteration of floor surface structure</a:t>
            </a:r>
          </a:p>
          <a:p>
            <a:pPr lvl="1"/>
            <a:r>
              <a:rPr lang="en-GB"/>
              <a:t>Alteration of ceiling structure</a:t>
            </a:r>
          </a:p>
          <a:p>
            <a:pPr lvl="1"/>
            <a:r>
              <a:rPr lang="en-GB"/>
              <a:t>Alteration of sewer locations</a:t>
            </a:r>
          </a:p>
          <a:p>
            <a:pPr lvl="1"/>
            <a:r>
              <a:rPr lang="en-GB"/>
              <a:t>Alteration of water pipe locations</a:t>
            </a:r>
          </a:p>
          <a:p>
            <a:pPr lvl="1"/>
            <a:r>
              <a:rPr lang="en-GB"/>
              <a:t>Alteration relevant to ventilation</a:t>
            </a:r>
          </a:p>
          <a:p>
            <a:pPr lvl="1"/>
            <a:r>
              <a:rPr lang="en-GB"/>
              <a:t>Alteration of the locations of spaces on a storey</a:t>
            </a:r>
          </a:p>
          <a:p>
            <a:pPr lvl="1"/>
            <a:r>
              <a:rPr lang="en-GB"/>
              <a:t>Retro-fitting of a lift in a building</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157</a:t>
            </a:fld>
            <a:endParaRPr lang="fi-FI"/>
          </a:p>
        </p:txBody>
      </p:sp>
      <p:sp>
        <p:nvSpPr>
          <p:cNvPr id="2" name="Alatunnisteen paikkamerkki 1">
            <a:extLst>
              <a:ext uri="{FF2B5EF4-FFF2-40B4-BE49-F238E27FC236}">
                <a16:creationId xmlns:a16="http://schemas.microsoft.com/office/drawing/2014/main" id="{3EB78D34-9821-14BC-7097-AFC8922642EE}"/>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1121331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Repairs and alterations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158</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200" y="1825622"/>
            <a:ext cx="5080685" cy="4618427"/>
          </a:xfrm>
        </p:spPr>
        <p:txBody>
          <a:bodyPr>
            <a:normAutofit/>
          </a:bodyPr>
          <a:lstStyle/>
          <a:p>
            <a:r>
              <a:rPr lang="en-GB" dirty="0"/>
              <a:t>In connection with facade repairs, it may be necessary to remove the exterior shell of a sandwich element</a:t>
            </a:r>
          </a:p>
          <a:p>
            <a:r>
              <a:rPr lang="en-GB" dirty="0"/>
              <a:t>If the interior shell is thinner than 150 mm, the flanking transmission caused by it must be reduced, e.g. using plates installed on spring elements</a:t>
            </a:r>
          </a:p>
        </p:txBody>
      </p:sp>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0078" y="2034026"/>
            <a:ext cx="3305073" cy="2937055"/>
          </a:xfrm>
          <a:prstGeom prst="rect">
            <a:avLst/>
          </a:prstGeom>
        </p:spPr>
      </p:pic>
      <p:pic>
        <p:nvPicPr>
          <p:cNvPr id="10" name="Kuva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9925" y="1985280"/>
            <a:ext cx="2611376" cy="3247614"/>
          </a:xfrm>
          <a:prstGeom prst="rect">
            <a:avLst/>
          </a:prstGeom>
        </p:spPr>
      </p:pic>
      <p:sp>
        <p:nvSpPr>
          <p:cNvPr id="2" name="Alatunnisteen paikkamerkki 1">
            <a:extLst>
              <a:ext uri="{FF2B5EF4-FFF2-40B4-BE49-F238E27FC236}">
                <a16:creationId xmlns:a16="http://schemas.microsoft.com/office/drawing/2014/main" id="{3FA84285-ACA9-1985-A925-C2C0EECCD75D}"/>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2489625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Repairs and alterations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159</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200" y="1825622"/>
            <a:ext cx="5080685" cy="4618427"/>
          </a:xfrm>
        </p:spPr>
        <p:txBody>
          <a:bodyPr>
            <a:normAutofit/>
          </a:bodyPr>
          <a:lstStyle/>
          <a:p>
            <a:r>
              <a:rPr lang="en-GB"/>
              <a:t>When building an additional storey, the old concrete roof pad of the building becomes an intermediate floor structure</a:t>
            </a:r>
          </a:p>
          <a:p>
            <a:r>
              <a:rPr lang="en-GB"/>
              <a:t>The recommendation is that the intermediate floor between the highest storey with concrete structure and the additional storey is designed to have better sound insulation than required</a:t>
            </a:r>
          </a:p>
        </p:txBody>
      </p:sp>
      <p:pic>
        <p:nvPicPr>
          <p:cNvPr id="8" name="Kuva 7"/>
          <p:cNvPicPr>
            <a:picLocks noChangeAspect="1"/>
          </p:cNvPicPr>
          <p:nvPr/>
        </p:nvPicPr>
        <p:blipFill rotWithShape="1">
          <a:blip r:embed="rId3"/>
          <a:srcRect l="53350" t="33165" b="14908"/>
          <a:stretch/>
        </p:blipFill>
        <p:spPr>
          <a:xfrm>
            <a:off x="7308480" y="4377781"/>
            <a:ext cx="3735882" cy="1831111"/>
          </a:xfrm>
          <a:prstGeom prst="rect">
            <a:avLst/>
          </a:prstGeom>
        </p:spPr>
      </p:pic>
      <p:pic>
        <p:nvPicPr>
          <p:cNvPr id="2" name="Kuva 1"/>
          <p:cNvPicPr>
            <a:picLocks noChangeAspect="1"/>
          </p:cNvPicPr>
          <p:nvPr/>
        </p:nvPicPr>
        <p:blipFill rotWithShape="1">
          <a:blip r:embed="rId3"/>
          <a:srcRect t="12800" r="52794" b="17675"/>
          <a:stretch/>
        </p:blipFill>
        <p:spPr>
          <a:xfrm>
            <a:off x="7276196" y="1538416"/>
            <a:ext cx="3809356" cy="2470421"/>
          </a:xfrm>
          <a:prstGeom prst="rect">
            <a:avLst/>
          </a:prstGeom>
        </p:spPr>
      </p:pic>
      <p:sp>
        <p:nvSpPr>
          <p:cNvPr id="3" name="Alatunnisteen paikkamerkki 2">
            <a:extLst>
              <a:ext uri="{FF2B5EF4-FFF2-40B4-BE49-F238E27FC236}">
                <a16:creationId xmlns:a16="http://schemas.microsoft.com/office/drawing/2014/main" id="{732DB6FC-3D75-E0A9-D9D5-5807FA41B2F6}"/>
              </a:ext>
            </a:extLst>
          </p:cNvPr>
          <p:cNvSpPr>
            <a:spLocks noGrp="1"/>
          </p:cNvSpPr>
          <p:nvPr>
            <p:ph type="ftr" sz="quarter" idx="3"/>
          </p:nvPr>
        </p:nvSpPr>
        <p:spPr/>
        <p:txBody>
          <a:bodyPr/>
          <a:lstStyle/>
          <a:p>
            <a:r>
              <a:rPr lang="en-GB"/>
              <a:t>Construction physics</a:t>
            </a:r>
          </a:p>
        </p:txBody>
      </p:sp>
      <p:sp>
        <p:nvSpPr>
          <p:cNvPr id="4" name="TextBox 3"/>
          <p:cNvSpPr txBox="1"/>
          <p:nvPr/>
        </p:nvSpPr>
        <p:spPr>
          <a:xfrm>
            <a:off x="10724225" y="2280019"/>
            <a:ext cx="816006" cy="184666"/>
          </a:xfrm>
          <a:prstGeom prst="rect">
            <a:avLst/>
          </a:prstGeom>
          <a:solidFill>
            <a:schemeClr val="bg1"/>
          </a:solidFill>
        </p:spPr>
        <p:txBody>
          <a:bodyPr wrap="square" lIns="0" tIns="0" rIns="0" bIns="0" rtlCol="0">
            <a:spAutoFit/>
          </a:bodyPr>
          <a:lstStyle/>
          <a:p>
            <a:r>
              <a:rPr lang="en-US" sz="1200" dirty="0">
                <a:latin typeface="Arial Narrow" panose="020B0606020202030204" pitchFamily="34" charset="0"/>
              </a:rPr>
              <a:t>New</a:t>
            </a:r>
          </a:p>
        </p:txBody>
      </p:sp>
      <p:sp>
        <p:nvSpPr>
          <p:cNvPr id="10" name="TextBox 9"/>
          <p:cNvSpPr txBox="1"/>
          <p:nvPr/>
        </p:nvSpPr>
        <p:spPr>
          <a:xfrm>
            <a:off x="10727196" y="4657802"/>
            <a:ext cx="816006" cy="184666"/>
          </a:xfrm>
          <a:prstGeom prst="rect">
            <a:avLst/>
          </a:prstGeom>
          <a:solidFill>
            <a:schemeClr val="bg1"/>
          </a:solidFill>
        </p:spPr>
        <p:txBody>
          <a:bodyPr wrap="square" lIns="0" tIns="0" rIns="0" bIns="0" rtlCol="0">
            <a:spAutoFit/>
          </a:bodyPr>
          <a:lstStyle/>
          <a:p>
            <a:r>
              <a:rPr lang="en-US" sz="1200" dirty="0">
                <a:latin typeface="Arial Narrow" panose="020B0606020202030204" pitchFamily="34" charset="0"/>
              </a:rPr>
              <a:t>New</a:t>
            </a:r>
          </a:p>
        </p:txBody>
      </p:sp>
      <p:sp>
        <p:nvSpPr>
          <p:cNvPr id="12" name="TextBox 11"/>
          <p:cNvSpPr txBox="1"/>
          <p:nvPr/>
        </p:nvSpPr>
        <p:spPr>
          <a:xfrm>
            <a:off x="7367148" y="1584317"/>
            <a:ext cx="3286055" cy="184666"/>
          </a:xfrm>
          <a:prstGeom prst="rect">
            <a:avLst/>
          </a:prstGeom>
          <a:solidFill>
            <a:schemeClr val="bg1"/>
          </a:solidFill>
        </p:spPr>
        <p:txBody>
          <a:bodyPr wrap="square" lIns="0" tIns="0" rIns="0" bIns="0" rtlCol="0">
            <a:spAutoFit/>
          </a:bodyPr>
          <a:lstStyle/>
          <a:p>
            <a:r>
              <a:rPr lang="en-GB" sz="1200" dirty="0">
                <a:latin typeface="Arial Narrow" panose="020B0606020202030204" pitchFamily="34" charset="0"/>
              </a:rPr>
              <a:t>The suspended floor must be dimensioned for vibration</a:t>
            </a:r>
            <a:endParaRPr lang="en-US" sz="1200" dirty="0">
              <a:latin typeface="Arial Narrow" panose="020B0606020202030204" pitchFamily="34" charset="0"/>
            </a:endParaRPr>
          </a:p>
        </p:txBody>
      </p:sp>
      <p:sp>
        <p:nvSpPr>
          <p:cNvPr id="13" name="TextBox 12"/>
          <p:cNvSpPr txBox="1"/>
          <p:nvPr/>
        </p:nvSpPr>
        <p:spPr>
          <a:xfrm>
            <a:off x="7995104" y="2137927"/>
            <a:ext cx="1930131" cy="369332"/>
          </a:xfrm>
          <a:prstGeom prst="rect">
            <a:avLst/>
          </a:prstGeom>
          <a:solidFill>
            <a:schemeClr val="bg1"/>
          </a:solidFill>
        </p:spPr>
        <p:txBody>
          <a:bodyPr wrap="square" lIns="0" tIns="0" rIns="0" bIns="0" rtlCol="0">
            <a:spAutoFit/>
          </a:bodyPr>
          <a:lstStyle/>
          <a:p>
            <a:r>
              <a:rPr lang="en-GB" sz="1200" dirty="0">
                <a:latin typeface="Arial Narrow" panose="020B0606020202030204" pitchFamily="34" charset="0"/>
              </a:rPr>
              <a:t>Installation space for building services</a:t>
            </a:r>
            <a:endParaRPr lang="en-US" sz="1200" dirty="0">
              <a:latin typeface="Arial Narrow" panose="020B0606020202030204" pitchFamily="34" charset="0"/>
            </a:endParaRPr>
          </a:p>
        </p:txBody>
      </p:sp>
    </p:spTree>
    <p:extLst>
      <p:ext uri="{BB962C8B-B14F-4D97-AF65-F5344CB8AC3E}">
        <p14:creationId xmlns:p14="http://schemas.microsoft.com/office/powerpoint/2010/main" val="1859189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Coincidence cut-off frequency </a:t>
            </a:r>
            <a:r>
              <a:rPr lang="en-GB" i="1">
                <a:latin typeface="Arial Narrow" panose="020B0606020202030204" pitchFamily="34" charset="0"/>
                <a:cs typeface="Arial" panose="020B0604020202020204" pitchFamily="34" charset="0"/>
              </a:rPr>
              <a:t>f</a:t>
            </a:r>
            <a:r>
              <a:rPr lang="en-GB" baseline="-25000">
                <a:latin typeface="Arial Narrow" panose="020B0606020202030204" pitchFamily="34" charset="0"/>
                <a:cs typeface="Arial" panose="020B0604020202020204" pitchFamily="34" charset="0"/>
              </a:rPr>
              <a:t>c</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9" y="1825625"/>
            <a:ext cx="10313774" cy="4351338"/>
          </a:xfrm>
        </p:spPr>
        <p:txBody>
          <a:bodyPr>
            <a:normAutofit fontScale="92500" lnSpcReduction="10000"/>
          </a:bodyPr>
          <a:lstStyle/>
          <a:p>
            <a:r>
              <a:rPr lang="en-GB"/>
              <a:t>At coincidence cut-off frequency, the airborne sound insulation of a building element impairs significantly </a:t>
            </a:r>
          </a:p>
          <a:p>
            <a:r>
              <a:rPr lang="en-GB"/>
              <a:t>Coincidence cut-off frequency is impacted by the panel’s</a:t>
            </a:r>
          </a:p>
          <a:p>
            <a:pPr lvl="1"/>
            <a:r>
              <a:rPr lang="en-GB"/>
              <a:t>Thickness</a:t>
            </a:r>
          </a:p>
          <a:p>
            <a:pPr lvl="1"/>
            <a:r>
              <a:rPr lang="en-GB"/>
              <a:t>Density</a:t>
            </a:r>
          </a:p>
          <a:p>
            <a:pPr lvl="1"/>
            <a:r>
              <a:rPr lang="en-GB"/>
              <a:t>Poisson’s ratio</a:t>
            </a:r>
          </a:p>
          <a:p>
            <a:pPr lvl="1"/>
            <a:r>
              <a:rPr lang="en-GB"/>
              <a:t>Modulus of elasticity </a:t>
            </a:r>
          </a:p>
          <a:p>
            <a:r>
              <a:rPr lang="en-GB"/>
              <a:t>Cross-laminated timber panels (e.g. plywood, LVL, CLT) have different coincidence cut-off frequencies in different plane directions (bending stiffness)</a:t>
            </a:r>
          </a:p>
          <a:p>
            <a:r>
              <a:rPr lang="en-GB"/>
              <a:t>The coincidence phenomenon is a particular challenge associated with wood panels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16</a:t>
            </a:fld>
            <a:endParaRPr lang="fi-FI"/>
          </a:p>
        </p:txBody>
      </p:sp>
      <p:sp>
        <p:nvSpPr>
          <p:cNvPr id="2" name="Alatunnisteen paikkamerkki 1">
            <a:extLst>
              <a:ext uri="{FF2B5EF4-FFF2-40B4-BE49-F238E27FC236}">
                <a16:creationId xmlns:a16="http://schemas.microsoft.com/office/drawing/2014/main" id="{0FFCEFD0-93B4-50AD-6F41-6562444B729E}"/>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43989351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Repairs and alterations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160</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200" y="1825622"/>
            <a:ext cx="5080685" cy="4785243"/>
          </a:xfrm>
        </p:spPr>
        <p:txBody>
          <a:bodyPr>
            <a:normAutofit lnSpcReduction="10000"/>
          </a:bodyPr>
          <a:lstStyle/>
          <a:p>
            <a:r>
              <a:rPr lang="en-GB"/>
              <a:t>Sound insulation of partitions may need to be improved, e.g. in a case where the purposes of use of spaces in a building are altered</a:t>
            </a:r>
          </a:p>
          <a:p>
            <a:r>
              <a:rPr lang="en-GB"/>
              <a:t>A mass-spring-mass system can be improved using plates and/or an ‘air spring’</a:t>
            </a:r>
          </a:p>
          <a:p>
            <a:r>
              <a:rPr lang="en-GB"/>
              <a:t>Sound insulation of an old building element can be improved with a mass-spring-mass system </a:t>
            </a:r>
          </a:p>
        </p:txBody>
      </p:sp>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3614" y="1505282"/>
            <a:ext cx="4380748" cy="4619411"/>
          </a:xfrm>
          <a:prstGeom prst="rect">
            <a:avLst/>
          </a:prstGeom>
        </p:spPr>
      </p:pic>
      <p:sp>
        <p:nvSpPr>
          <p:cNvPr id="3" name="Alatunnisteen paikkamerkki 2">
            <a:extLst>
              <a:ext uri="{FF2B5EF4-FFF2-40B4-BE49-F238E27FC236}">
                <a16:creationId xmlns:a16="http://schemas.microsoft.com/office/drawing/2014/main" id="{3E77B5FA-4846-6198-3A0E-81258A7EEB73}"/>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2019466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Repairs and alterations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161</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200" y="1825622"/>
            <a:ext cx="5080685" cy="4741994"/>
          </a:xfrm>
        </p:spPr>
        <p:txBody>
          <a:bodyPr>
            <a:normAutofit/>
          </a:bodyPr>
          <a:lstStyle/>
          <a:p>
            <a:r>
              <a:rPr lang="en-GB"/>
              <a:t>Sound insulation must be examined as a whole, also accounting for the impact of possible structural flanking transmissions</a:t>
            </a:r>
          </a:p>
          <a:p>
            <a:r>
              <a:rPr lang="en-GB"/>
              <a:t>In some cases, acoustic improvements are also needed in the floor and ceiling of a space due to structure flanking transmissions</a:t>
            </a:r>
          </a:p>
        </p:txBody>
      </p:sp>
      <p:pic>
        <p:nvPicPr>
          <p:cNvPr id="3" name="Kuva 2"/>
          <p:cNvPicPr>
            <a:picLocks noChangeAspect="1"/>
          </p:cNvPicPr>
          <p:nvPr/>
        </p:nvPicPr>
        <p:blipFill>
          <a:blip r:embed="rId3"/>
          <a:stretch>
            <a:fillRect/>
          </a:stretch>
        </p:blipFill>
        <p:spPr>
          <a:xfrm>
            <a:off x="6505832" y="1690688"/>
            <a:ext cx="4924168" cy="4229734"/>
          </a:xfrm>
          <a:prstGeom prst="rect">
            <a:avLst/>
          </a:prstGeom>
        </p:spPr>
      </p:pic>
      <p:sp>
        <p:nvSpPr>
          <p:cNvPr id="2" name="Alatunnisteen paikkamerkki 1">
            <a:extLst>
              <a:ext uri="{FF2B5EF4-FFF2-40B4-BE49-F238E27FC236}">
                <a16:creationId xmlns:a16="http://schemas.microsoft.com/office/drawing/2014/main" id="{0AB49263-9E79-2FC7-F000-0898FDB6306D}"/>
              </a:ext>
            </a:extLst>
          </p:cNvPr>
          <p:cNvSpPr>
            <a:spLocks noGrp="1"/>
          </p:cNvSpPr>
          <p:nvPr>
            <p:ph type="ftr" sz="quarter" idx="3"/>
          </p:nvPr>
        </p:nvSpPr>
        <p:spPr/>
        <p:txBody>
          <a:bodyPr/>
          <a:lstStyle/>
          <a:p>
            <a:r>
              <a:rPr lang="en-GB"/>
              <a:t>Construction physics</a:t>
            </a:r>
          </a:p>
        </p:txBody>
      </p:sp>
      <p:sp>
        <p:nvSpPr>
          <p:cNvPr id="7" name="TextBox 6"/>
          <p:cNvSpPr txBox="1"/>
          <p:nvPr/>
        </p:nvSpPr>
        <p:spPr>
          <a:xfrm>
            <a:off x="7439488" y="1988598"/>
            <a:ext cx="1012054" cy="138499"/>
          </a:xfrm>
          <a:prstGeom prst="rect">
            <a:avLst/>
          </a:prstGeom>
          <a:solidFill>
            <a:schemeClr val="bg1"/>
          </a:solidFill>
        </p:spPr>
        <p:txBody>
          <a:bodyPr wrap="square" lIns="0" tIns="0" rIns="0" bIns="0" rtlCol="0">
            <a:spAutoFit/>
          </a:bodyPr>
          <a:lstStyle/>
          <a:p>
            <a:r>
              <a:rPr lang="en-US" sz="900" dirty="0">
                <a:latin typeface="Arial Narrow" panose="020B0606020202030204" pitchFamily="34" charset="0"/>
              </a:rPr>
              <a:t>Flanking transmission</a:t>
            </a:r>
          </a:p>
        </p:txBody>
      </p:sp>
    </p:spTree>
    <p:extLst>
      <p:ext uri="{BB962C8B-B14F-4D97-AF65-F5344CB8AC3E}">
        <p14:creationId xmlns:p14="http://schemas.microsoft.com/office/powerpoint/2010/main" val="16817670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03115" y="186103"/>
            <a:ext cx="3950701" cy="6109517"/>
          </a:xfrm>
          <a:prstGeom prst="rect">
            <a:avLst/>
          </a:prstGeom>
        </p:spPr>
      </p:pic>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162</a:t>
            </a:fld>
            <a:endParaRPr lang="fi-FI"/>
          </a:p>
        </p:txBody>
      </p:sp>
      <p:pic>
        <p:nvPicPr>
          <p:cNvPr id="10" name="Kuva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01379" y="201697"/>
            <a:ext cx="3949310" cy="6107365"/>
          </a:xfrm>
          <a:prstGeom prst="rect">
            <a:avLst/>
          </a:prstGeom>
        </p:spPr>
      </p:pic>
      <p:sp>
        <p:nvSpPr>
          <p:cNvPr id="2" name="Alatunnisteen paikkamerkki 1">
            <a:extLst>
              <a:ext uri="{FF2B5EF4-FFF2-40B4-BE49-F238E27FC236}">
                <a16:creationId xmlns:a16="http://schemas.microsoft.com/office/drawing/2014/main" id="{7E39B1AD-1307-E28B-77D2-40ABBFD816A2}"/>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81759021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03115" y="189733"/>
            <a:ext cx="3952600" cy="6112453"/>
          </a:xfrm>
          <a:prstGeom prst="rect">
            <a:avLst/>
          </a:prstGeom>
        </p:spPr>
      </p:pic>
      <p:pic>
        <p:nvPicPr>
          <p:cNvPr id="8" name="Kuva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01379" y="199118"/>
            <a:ext cx="3950701" cy="6106037"/>
          </a:xfrm>
          <a:prstGeom prst="rect">
            <a:avLst/>
          </a:prstGeom>
        </p:spPr>
      </p:pic>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163</a:t>
            </a:fld>
            <a:endParaRPr lang="fi-FI"/>
          </a:p>
        </p:txBody>
      </p:sp>
      <p:sp>
        <p:nvSpPr>
          <p:cNvPr id="2" name="Alatunnisteen paikkamerkki 1">
            <a:extLst>
              <a:ext uri="{FF2B5EF4-FFF2-40B4-BE49-F238E27FC236}">
                <a16:creationId xmlns:a16="http://schemas.microsoft.com/office/drawing/2014/main" id="{A0BAFCBF-51E7-2184-A226-1A8D61FF553D}"/>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5147095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03115" y="196178"/>
            <a:ext cx="3952600" cy="6108972"/>
          </a:xfrm>
          <a:prstGeom prst="rect">
            <a:avLst/>
          </a:prstGeom>
        </p:spPr>
      </p:pic>
      <p:pic>
        <p:nvPicPr>
          <p:cNvPr id="9" name="Kuva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01379" y="201270"/>
            <a:ext cx="3949310" cy="6103888"/>
          </a:xfrm>
          <a:prstGeom prst="rect">
            <a:avLst/>
          </a:prstGeom>
        </p:spPr>
      </p:pic>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164</a:t>
            </a:fld>
            <a:endParaRPr lang="fi-FI"/>
          </a:p>
        </p:txBody>
      </p:sp>
      <p:sp>
        <p:nvSpPr>
          <p:cNvPr id="3" name="Alatunnisteen paikkamerkki 2">
            <a:extLst>
              <a:ext uri="{FF2B5EF4-FFF2-40B4-BE49-F238E27FC236}">
                <a16:creationId xmlns:a16="http://schemas.microsoft.com/office/drawing/2014/main" id="{EB29D11B-F240-BB77-1B4B-1A4A18B9DAF9}"/>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59723139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03115" y="196982"/>
            <a:ext cx="3949310" cy="6107365"/>
          </a:xfrm>
          <a:prstGeom prst="rect">
            <a:avLst/>
          </a:prstGeom>
        </p:spPr>
      </p:pic>
      <p:pic>
        <p:nvPicPr>
          <p:cNvPr id="3" name="Kuva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01379" y="198720"/>
            <a:ext cx="3949310" cy="6103888"/>
          </a:xfrm>
          <a:prstGeom prst="rect">
            <a:avLst/>
          </a:prstGeom>
        </p:spPr>
      </p:pic>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165</a:t>
            </a:fld>
            <a:endParaRPr lang="fi-FI"/>
          </a:p>
        </p:txBody>
      </p:sp>
      <p:sp>
        <p:nvSpPr>
          <p:cNvPr id="2" name="Alatunnisteen paikkamerkki 1">
            <a:extLst>
              <a:ext uri="{FF2B5EF4-FFF2-40B4-BE49-F238E27FC236}">
                <a16:creationId xmlns:a16="http://schemas.microsoft.com/office/drawing/2014/main" id="{23FF04A3-5849-0113-9DA4-148A17B7585E}"/>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3018919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3115" y="194436"/>
            <a:ext cx="3952600" cy="6112453"/>
          </a:xfrm>
          <a:prstGeom prst="rect">
            <a:avLst/>
          </a:prstGeom>
        </p:spPr>
      </p:pic>
      <p:pic>
        <p:nvPicPr>
          <p:cNvPr id="2" name="Kuva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01379" y="191886"/>
            <a:ext cx="3949310" cy="6107365"/>
          </a:xfrm>
          <a:prstGeom prst="rect">
            <a:avLst/>
          </a:prstGeom>
        </p:spPr>
      </p:pic>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166</a:t>
            </a:fld>
            <a:endParaRPr lang="fi-FI"/>
          </a:p>
        </p:txBody>
      </p:sp>
      <p:sp>
        <p:nvSpPr>
          <p:cNvPr id="3" name="Alatunnisteen paikkamerkki 2">
            <a:extLst>
              <a:ext uri="{FF2B5EF4-FFF2-40B4-BE49-F238E27FC236}">
                <a16:creationId xmlns:a16="http://schemas.microsoft.com/office/drawing/2014/main" id="{2635DF41-A43D-1A57-3096-AF1DF14FA79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7510677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8089" y="194439"/>
            <a:ext cx="3952600" cy="6112453"/>
          </a:xfrm>
          <a:prstGeom prst="rect">
            <a:avLst/>
          </a:prstGeom>
        </p:spPr>
      </p:pic>
      <p:pic>
        <p:nvPicPr>
          <p:cNvPr id="4" name="Kuva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03115" y="198725"/>
            <a:ext cx="3952600" cy="6108972"/>
          </a:xfrm>
          <a:prstGeom prst="rect">
            <a:avLst/>
          </a:prstGeom>
        </p:spPr>
      </p:pic>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167</a:t>
            </a:fld>
            <a:endParaRPr lang="fi-FI"/>
          </a:p>
        </p:txBody>
      </p:sp>
      <p:sp>
        <p:nvSpPr>
          <p:cNvPr id="2" name="Alatunnisteen paikkamerkki 1">
            <a:extLst>
              <a:ext uri="{FF2B5EF4-FFF2-40B4-BE49-F238E27FC236}">
                <a16:creationId xmlns:a16="http://schemas.microsoft.com/office/drawing/2014/main" id="{CA375A80-7468-4827-3BC8-2CA3C72C6084}"/>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09555213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3115" y="193307"/>
            <a:ext cx="3952600" cy="6114705"/>
          </a:xfrm>
          <a:prstGeom prst="rect">
            <a:avLst/>
          </a:prstGeom>
        </p:spPr>
      </p:pic>
      <p:pic>
        <p:nvPicPr>
          <p:cNvPr id="2" name="Kuv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1379" y="196169"/>
            <a:ext cx="3949310" cy="6103888"/>
          </a:xfrm>
          <a:prstGeom prst="rect">
            <a:avLst/>
          </a:prstGeom>
        </p:spPr>
      </p:pic>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168</a:t>
            </a:fld>
            <a:endParaRPr lang="fi-FI"/>
          </a:p>
        </p:txBody>
      </p:sp>
      <p:sp>
        <p:nvSpPr>
          <p:cNvPr id="3" name="Alatunnisteen paikkamerkki 2">
            <a:extLst>
              <a:ext uri="{FF2B5EF4-FFF2-40B4-BE49-F238E27FC236}">
                <a16:creationId xmlns:a16="http://schemas.microsoft.com/office/drawing/2014/main" id="{AB963A98-F9ED-1AF9-D7F7-48A709C7BD25}"/>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1076552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3115" y="193308"/>
            <a:ext cx="3952600" cy="6114705"/>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1379" y="195853"/>
            <a:ext cx="3949310" cy="6109616"/>
          </a:xfrm>
          <a:prstGeom prst="rect">
            <a:avLst/>
          </a:prstGeom>
        </p:spPr>
      </p:pic>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169</a:t>
            </a:fld>
            <a:endParaRPr lang="fi-FI"/>
          </a:p>
        </p:txBody>
      </p:sp>
      <p:sp>
        <p:nvSpPr>
          <p:cNvPr id="2" name="Alatunnisteen paikkamerkki 1">
            <a:extLst>
              <a:ext uri="{FF2B5EF4-FFF2-40B4-BE49-F238E27FC236}">
                <a16:creationId xmlns:a16="http://schemas.microsoft.com/office/drawing/2014/main" id="{64737721-CD67-3916-8DCB-15576179B99C}"/>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51063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AEB256F-77CD-4DFF-865B-2A27348422C7}"/>
              </a:ext>
            </a:extLst>
          </p:cNvPr>
          <p:cNvSpPr>
            <a:spLocks noGrp="1"/>
          </p:cNvSpPr>
          <p:nvPr>
            <p:ph type="title"/>
          </p:nvPr>
        </p:nvSpPr>
        <p:spPr/>
        <p:txBody>
          <a:bodyPr/>
          <a:lstStyle/>
          <a:p>
            <a:r>
              <a:rPr lang="en-GB"/>
              <a:t>Indicative coincidence cut-off frequencies</a:t>
            </a:r>
          </a:p>
        </p:txBody>
      </p:sp>
      <p:sp>
        <p:nvSpPr>
          <p:cNvPr id="10" name="Dian numeron paikkamerkki 9">
            <a:extLst>
              <a:ext uri="{FF2B5EF4-FFF2-40B4-BE49-F238E27FC236}">
                <a16:creationId xmlns:a16="http://schemas.microsoft.com/office/drawing/2014/main" id="{904FFB21-CBB6-4D3F-AADB-B8E641210329}"/>
              </a:ext>
            </a:extLst>
          </p:cNvPr>
          <p:cNvSpPr>
            <a:spLocks noGrp="1"/>
          </p:cNvSpPr>
          <p:nvPr>
            <p:ph type="sldNum" sz="quarter" idx="4"/>
          </p:nvPr>
        </p:nvSpPr>
        <p:spPr/>
        <p:txBody>
          <a:bodyPr/>
          <a:lstStyle/>
          <a:p>
            <a:fld id="{B338A197-4EA2-4D23-935D-0DB0ED09FF0F}" type="slidenum">
              <a:rPr lang="fi-FI" smtClean="0"/>
              <a:pPr/>
              <a:t>17</a:t>
            </a:fld>
            <a:endParaRPr lang="fi-FI"/>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2505" y="1493586"/>
            <a:ext cx="7197549" cy="4799506"/>
          </a:xfrm>
          <a:prstGeom prst="rect">
            <a:avLst/>
          </a:prstGeom>
        </p:spPr>
      </p:pic>
      <p:sp>
        <p:nvSpPr>
          <p:cNvPr id="2" name="Alatunnisteen paikkamerkki 1">
            <a:extLst>
              <a:ext uri="{FF2B5EF4-FFF2-40B4-BE49-F238E27FC236}">
                <a16:creationId xmlns:a16="http://schemas.microsoft.com/office/drawing/2014/main" id="{5F92C6CB-D50A-CFE6-EE24-442A5B934746}"/>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96166413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1379" y="193308"/>
            <a:ext cx="3952600" cy="6114705"/>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3115" y="197599"/>
            <a:ext cx="3952600" cy="6111223"/>
          </a:xfrm>
          <a:prstGeom prst="rect">
            <a:avLst/>
          </a:prstGeom>
        </p:spPr>
      </p:pic>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170</a:t>
            </a:fld>
            <a:endParaRPr lang="fi-FI"/>
          </a:p>
        </p:txBody>
      </p:sp>
      <p:sp>
        <p:nvSpPr>
          <p:cNvPr id="2" name="Alatunnisteen paikkamerkki 1">
            <a:extLst>
              <a:ext uri="{FF2B5EF4-FFF2-40B4-BE49-F238E27FC236}">
                <a16:creationId xmlns:a16="http://schemas.microsoft.com/office/drawing/2014/main" id="{3D7D81CD-CB79-5C97-CA8F-60143A5ED481}"/>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03215919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Example of a suspended floor</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171</a:t>
            </a:fld>
            <a:endParaRPr lang="fi-FI"/>
          </a:p>
        </p:txBody>
      </p:sp>
      <p:pic>
        <p:nvPicPr>
          <p:cNvPr id="10" name="Picture 6" descr="Kuvahaun tulos: lindner raised fl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160" y="1583874"/>
            <a:ext cx="4754636" cy="42732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Kuvahaun tulos: lindner raised floor"/>
          <p:cNvPicPr>
            <a:picLocks noChangeAspect="1" noChangeArrowheads="1"/>
          </p:cNvPicPr>
          <p:nvPr/>
        </p:nvPicPr>
        <p:blipFill rotWithShape="1">
          <a:blip r:embed="rId4">
            <a:extLst>
              <a:ext uri="{28A0092B-C50C-407E-A947-70E740481C1C}">
                <a14:useLocalDpi xmlns:a14="http://schemas.microsoft.com/office/drawing/2010/main" val="0"/>
              </a:ext>
            </a:extLst>
          </a:blip>
          <a:srcRect l="6616" r="2495"/>
          <a:stretch/>
        </p:blipFill>
        <p:spPr bwMode="auto">
          <a:xfrm>
            <a:off x="5982072" y="1583874"/>
            <a:ext cx="5178547" cy="4273229"/>
          </a:xfrm>
          <a:prstGeom prst="rect">
            <a:avLst/>
          </a:prstGeom>
          <a:noFill/>
          <a:extLst>
            <a:ext uri="{909E8E84-426E-40DD-AFC4-6F175D3DCCD1}">
              <a14:hiddenFill xmlns:a14="http://schemas.microsoft.com/office/drawing/2010/main">
                <a:solidFill>
                  <a:srgbClr val="FFFFFF"/>
                </a:solidFill>
              </a14:hiddenFill>
            </a:ext>
          </a:extLst>
        </p:spPr>
      </p:pic>
      <p:sp>
        <p:nvSpPr>
          <p:cNvPr id="13" name="Tekstiruutu 12"/>
          <p:cNvSpPr txBox="1"/>
          <p:nvPr/>
        </p:nvSpPr>
        <p:spPr>
          <a:xfrm>
            <a:off x="9626252" y="5641659"/>
            <a:ext cx="1534367" cy="215444"/>
          </a:xfrm>
          <a:prstGeom prst="rect">
            <a:avLst/>
          </a:prstGeom>
          <a:noFill/>
        </p:spPr>
        <p:txBody>
          <a:bodyPr wrap="square" rtlCol="0">
            <a:spAutoFit/>
          </a:bodyPr>
          <a:lstStyle/>
          <a:p>
            <a:pPr algn="r"/>
            <a:r>
              <a:rPr lang="en-GB" sz="800">
                <a:solidFill>
                  <a:schemeClr val="bg1"/>
                </a:solidFill>
              </a:rPr>
              <a:t>Image: Lindner</a:t>
            </a:r>
          </a:p>
        </p:txBody>
      </p:sp>
      <p:sp>
        <p:nvSpPr>
          <p:cNvPr id="15" name="Tekstiruutu 14"/>
          <p:cNvSpPr txBox="1"/>
          <p:nvPr/>
        </p:nvSpPr>
        <p:spPr>
          <a:xfrm>
            <a:off x="4209429" y="5641659"/>
            <a:ext cx="1534367" cy="215444"/>
          </a:xfrm>
          <a:prstGeom prst="rect">
            <a:avLst/>
          </a:prstGeom>
          <a:noFill/>
        </p:spPr>
        <p:txBody>
          <a:bodyPr wrap="square" rtlCol="0">
            <a:spAutoFit/>
          </a:bodyPr>
          <a:lstStyle/>
          <a:p>
            <a:pPr algn="r"/>
            <a:r>
              <a:rPr lang="en-GB" sz="800">
                <a:solidFill>
                  <a:schemeClr val="bg1"/>
                </a:solidFill>
              </a:rPr>
              <a:t>Image: Lindner</a:t>
            </a:r>
          </a:p>
        </p:txBody>
      </p:sp>
      <p:sp>
        <p:nvSpPr>
          <p:cNvPr id="2" name="Alatunnisteen paikkamerkki 1">
            <a:extLst>
              <a:ext uri="{FF2B5EF4-FFF2-40B4-BE49-F238E27FC236}">
                <a16:creationId xmlns:a16="http://schemas.microsoft.com/office/drawing/2014/main" id="{79A7539F-4C73-5F85-833E-0B72588C0AAB}"/>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09450659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3115" y="195857"/>
            <a:ext cx="3952600" cy="6114705"/>
          </a:xfrm>
          <a:prstGeom prst="rect">
            <a:avLst/>
          </a:prstGeom>
        </p:spPr>
      </p:pic>
      <p:pic>
        <p:nvPicPr>
          <p:cNvPr id="2" name="Kuv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1379" y="195857"/>
            <a:ext cx="3952600" cy="6114705"/>
          </a:xfrm>
          <a:prstGeom prst="rect">
            <a:avLst/>
          </a:prstGeom>
        </p:spPr>
      </p:pic>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172</a:t>
            </a:fld>
            <a:endParaRPr lang="fi-FI"/>
          </a:p>
        </p:txBody>
      </p:sp>
      <p:sp>
        <p:nvSpPr>
          <p:cNvPr id="4" name="Alatunnisteen paikkamerkki 3">
            <a:extLst>
              <a:ext uri="{FF2B5EF4-FFF2-40B4-BE49-F238E27FC236}">
                <a16:creationId xmlns:a16="http://schemas.microsoft.com/office/drawing/2014/main" id="{A2C87CC0-6B78-6A65-F960-1EC6C3D99557}"/>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69998082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3115" y="200673"/>
            <a:ext cx="3952600" cy="6099969"/>
          </a:xfrm>
          <a:prstGeom prst="rect">
            <a:avLst/>
          </a:prstGeom>
        </p:spPr>
      </p:pic>
      <p:pic>
        <p:nvPicPr>
          <p:cNvPr id="4" name="Kuv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1379" y="192497"/>
            <a:ext cx="3952600" cy="6111223"/>
          </a:xfrm>
          <a:prstGeom prst="rect">
            <a:avLst/>
          </a:prstGeom>
        </p:spPr>
      </p:pic>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173</a:t>
            </a:fld>
            <a:endParaRPr lang="fi-FI"/>
          </a:p>
        </p:txBody>
      </p:sp>
      <p:sp>
        <p:nvSpPr>
          <p:cNvPr id="2" name="Alatunnisteen paikkamerkki 1">
            <a:extLst>
              <a:ext uri="{FF2B5EF4-FFF2-40B4-BE49-F238E27FC236}">
                <a16:creationId xmlns:a16="http://schemas.microsoft.com/office/drawing/2014/main" id="{2AF33C77-1088-633D-9F91-97E02000D0F7}"/>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52709207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3115" y="197603"/>
            <a:ext cx="3952600" cy="6111223"/>
          </a:xfrm>
          <a:prstGeom prst="rect">
            <a:avLst/>
          </a:prstGeom>
        </p:spPr>
      </p:pic>
      <p:pic>
        <p:nvPicPr>
          <p:cNvPr id="2" name="Kuv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1379" y="195857"/>
            <a:ext cx="3949310" cy="6109616"/>
          </a:xfrm>
          <a:prstGeom prst="rect">
            <a:avLst/>
          </a:prstGeom>
        </p:spPr>
      </p:pic>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174</a:t>
            </a:fld>
            <a:endParaRPr lang="fi-FI"/>
          </a:p>
        </p:txBody>
      </p:sp>
      <p:sp>
        <p:nvSpPr>
          <p:cNvPr id="3" name="Alatunnisteen paikkamerkki 2">
            <a:extLst>
              <a:ext uri="{FF2B5EF4-FFF2-40B4-BE49-F238E27FC236}">
                <a16:creationId xmlns:a16="http://schemas.microsoft.com/office/drawing/2014/main" id="{EE60DEDA-866C-E8C4-D473-362DC13B050B}"/>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67708413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3115" y="194015"/>
            <a:ext cx="3952600" cy="6114705"/>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1379" y="195048"/>
            <a:ext cx="3949310" cy="6106137"/>
          </a:xfrm>
          <a:prstGeom prst="rect">
            <a:avLst/>
          </a:prstGeom>
        </p:spPr>
      </p:pic>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175</a:t>
            </a:fld>
            <a:endParaRPr lang="fi-FI"/>
          </a:p>
        </p:txBody>
      </p:sp>
      <p:sp>
        <p:nvSpPr>
          <p:cNvPr id="2" name="Alatunnisteen paikkamerkki 1">
            <a:extLst>
              <a:ext uri="{FF2B5EF4-FFF2-40B4-BE49-F238E27FC236}">
                <a16:creationId xmlns:a16="http://schemas.microsoft.com/office/drawing/2014/main" id="{AA276D31-2B4A-095F-2271-73DF9D978F4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364906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Natural frequency </a:t>
            </a:r>
            <a:r>
              <a:rPr lang="en-GB" i="1">
                <a:latin typeface="Arial Narrow" panose="020B0606020202030204" pitchFamily="34" charset="0"/>
                <a:cs typeface="Arial" panose="020B0604020202020204" pitchFamily="34" charset="0"/>
              </a:rPr>
              <a:t>f</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74861" cy="4297149"/>
          </a:xfrm>
        </p:spPr>
        <p:txBody>
          <a:bodyPr>
            <a:normAutofit/>
          </a:bodyPr>
          <a:lstStyle/>
          <a:p>
            <a:r>
              <a:rPr lang="en-GB"/>
              <a:t>The strongest vibration is created at the natural frequency of a material</a:t>
            </a:r>
          </a:p>
          <a:p>
            <a:r>
              <a:rPr lang="en-GB"/>
              <a:t>Above the lowest natural frequency, other natural frequencies exist </a:t>
            </a:r>
          </a:p>
          <a:p>
            <a:r>
              <a:rPr lang="en-GB"/>
              <a:t>Each natural frequency has its natural vibration form</a:t>
            </a:r>
          </a:p>
          <a:p>
            <a:r>
              <a:rPr lang="en-GB"/>
              <a:t>The natural frequency depends on the following properties of the building element, structural component set or other similar system</a:t>
            </a:r>
          </a:p>
          <a:p>
            <a:pPr lvl="1"/>
            <a:r>
              <a:rPr lang="en-GB"/>
              <a:t>Mass</a:t>
            </a:r>
          </a:p>
          <a:p>
            <a:pPr lvl="1"/>
            <a:r>
              <a:rPr lang="en-GB"/>
              <a:t>Stiffness</a:t>
            </a:r>
          </a:p>
          <a:p>
            <a:pPr lvl="1"/>
            <a:r>
              <a:rPr lang="en-GB"/>
              <a:t>Dimensions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18</a:t>
            </a:fld>
            <a:endParaRPr lang="fi-FI"/>
          </a:p>
        </p:txBody>
      </p:sp>
      <p:sp>
        <p:nvSpPr>
          <p:cNvPr id="2" name="Alatunnisteen paikkamerkki 1">
            <a:extLst>
              <a:ext uri="{FF2B5EF4-FFF2-40B4-BE49-F238E27FC236}">
                <a16:creationId xmlns:a16="http://schemas.microsoft.com/office/drawing/2014/main" id="{84EB5C05-4ACD-4EBF-29A1-471E3AFC848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758639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AEB256F-77CD-4DFF-865B-2A27348422C7}"/>
              </a:ext>
            </a:extLst>
          </p:cNvPr>
          <p:cNvSpPr>
            <a:spLocks noGrp="1"/>
          </p:cNvSpPr>
          <p:nvPr>
            <p:ph type="title"/>
          </p:nvPr>
        </p:nvSpPr>
        <p:spPr/>
        <p:txBody>
          <a:bodyPr/>
          <a:lstStyle/>
          <a:p>
            <a:r>
              <a:rPr lang="en-GB"/>
              <a:t>Natural vibration forms of a building element</a:t>
            </a:r>
          </a:p>
        </p:txBody>
      </p:sp>
      <p:sp>
        <p:nvSpPr>
          <p:cNvPr id="10" name="Dian numeron paikkamerkki 9">
            <a:extLst>
              <a:ext uri="{FF2B5EF4-FFF2-40B4-BE49-F238E27FC236}">
                <a16:creationId xmlns:a16="http://schemas.microsoft.com/office/drawing/2014/main" id="{904FFB21-CBB6-4D3F-AADB-B8E641210329}"/>
              </a:ext>
            </a:extLst>
          </p:cNvPr>
          <p:cNvSpPr>
            <a:spLocks noGrp="1"/>
          </p:cNvSpPr>
          <p:nvPr>
            <p:ph type="sldNum" sz="quarter" idx="4"/>
          </p:nvPr>
        </p:nvSpPr>
        <p:spPr/>
        <p:txBody>
          <a:bodyPr/>
          <a:lstStyle/>
          <a:p>
            <a:fld id="{B338A197-4EA2-4D23-935D-0DB0ED09FF0F}" type="slidenum">
              <a:rPr lang="fi-FI" smtClean="0"/>
              <a:pPr/>
              <a:t>19</a:t>
            </a:fld>
            <a:endParaRPr lang="fi-FI"/>
          </a:p>
        </p:txBody>
      </p:sp>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978" y="1898814"/>
            <a:ext cx="8526162" cy="3772595"/>
          </a:xfrm>
          <a:prstGeom prst="rect">
            <a:avLst/>
          </a:prstGeom>
        </p:spPr>
      </p:pic>
      <p:sp>
        <p:nvSpPr>
          <p:cNvPr id="2" name="Alatunnisteen paikkamerkki 1">
            <a:extLst>
              <a:ext uri="{FF2B5EF4-FFF2-40B4-BE49-F238E27FC236}">
                <a16:creationId xmlns:a16="http://schemas.microsoft.com/office/drawing/2014/main" id="{0F3B875A-1789-B84B-8387-99108B5FA3E3}"/>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05247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GB"/>
              <a:t>Origin of the materials</a:t>
            </a:r>
          </a:p>
        </p:txBody>
      </p:sp>
      <p:sp>
        <p:nvSpPr>
          <p:cNvPr id="79" name="Google Shape;79;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1600" dirty="0"/>
              <a:t>These learning materials for industrial wood construction have been prepared in a project led by </a:t>
            </a:r>
            <a:r>
              <a:rPr lang="en-GB" sz="1600" dirty="0" err="1"/>
              <a:t>Puuinfo</a:t>
            </a:r>
            <a:r>
              <a:rPr lang="en-GB" sz="1600" dirty="0"/>
              <a:t> Oy in 2021–2022. Also involved in the project were </a:t>
            </a:r>
          </a:p>
          <a:p>
            <a:pPr marL="647700" lvl="0" indent="-355600" algn="l" rtl="0">
              <a:lnSpc>
                <a:spcPct val="115000"/>
              </a:lnSpc>
              <a:spcBef>
                <a:spcPts val="1700"/>
              </a:spcBef>
              <a:spcAft>
                <a:spcPts val="0"/>
              </a:spcAft>
              <a:buClr>
                <a:srgbClr val="272117"/>
              </a:buClr>
              <a:buSzPts val="2000"/>
              <a:buChar char="●"/>
            </a:pPr>
            <a:r>
              <a:rPr lang="en-GB" sz="1600" dirty="0" err="1"/>
              <a:t>Lappia</a:t>
            </a:r>
            <a:r>
              <a:rPr lang="en-GB" sz="1600" dirty="0"/>
              <a:t> Vocational College,</a:t>
            </a:r>
          </a:p>
          <a:p>
            <a:pPr marL="647700" lvl="0" indent="-355600" algn="l" rtl="0">
              <a:lnSpc>
                <a:spcPct val="115000"/>
              </a:lnSpc>
              <a:spcBef>
                <a:spcPts val="0"/>
              </a:spcBef>
              <a:spcAft>
                <a:spcPts val="0"/>
              </a:spcAft>
              <a:buClr>
                <a:srgbClr val="272117"/>
              </a:buClr>
              <a:buSzPts val="2000"/>
              <a:buChar char="●"/>
            </a:pPr>
            <a:r>
              <a:rPr lang="en-GB" sz="1600" dirty="0"/>
              <a:t>TTS-</a:t>
            </a:r>
            <a:r>
              <a:rPr lang="en-GB" sz="1600" dirty="0" err="1"/>
              <a:t>Työtehoseura</a:t>
            </a:r>
            <a:r>
              <a:rPr lang="en-GB" sz="1600" dirty="0"/>
              <a:t> </a:t>
            </a:r>
            <a:r>
              <a:rPr lang="en-GB" sz="1600" dirty="0" err="1"/>
              <a:t>ry</a:t>
            </a:r>
            <a:endParaRPr lang="en-GB" sz="1600" dirty="0"/>
          </a:p>
          <a:p>
            <a:pPr marL="647700" lvl="0" indent="-355600" algn="l" rtl="0">
              <a:lnSpc>
                <a:spcPct val="115000"/>
              </a:lnSpc>
              <a:spcBef>
                <a:spcPts val="0"/>
              </a:spcBef>
              <a:spcAft>
                <a:spcPts val="0"/>
              </a:spcAft>
              <a:buClr>
                <a:srgbClr val="272117"/>
              </a:buClr>
              <a:buSzPts val="2000"/>
              <a:buChar char="●"/>
            </a:pPr>
            <a:r>
              <a:rPr lang="en-GB" sz="1600" dirty="0"/>
              <a:t>South-Eastern Finland University of Applied Sciences,</a:t>
            </a:r>
          </a:p>
          <a:p>
            <a:pPr marL="647700" lvl="0" indent="-355600" algn="l" rtl="0">
              <a:lnSpc>
                <a:spcPct val="115000"/>
              </a:lnSpc>
              <a:spcBef>
                <a:spcPts val="0"/>
              </a:spcBef>
              <a:spcAft>
                <a:spcPts val="0"/>
              </a:spcAft>
              <a:buClr>
                <a:srgbClr val="272117"/>
              </a:buClr>
              <a:buSzPts val="2000"/>
              <a:buChar char="●"/>
            </a:pPr>
            <a:r>
              <a:rPr lang="en-GB" sz="1600" dirty="0" err="1"/>
              <a:t>Metropolia</a:t>
            </a:r>
            <a:r>
              <a:rPr lang="en-GB" sz="1600" dirty="0"/>
              <a:t> University of Applied Sciences,</a:t>
            </a:r>
          </a:p>
          <a:p>
            <a:pPr marL="647700" lvl="0" indent="-355600" algn="l" rtl="0">
              <a:lnSpc>
                <a:spcPct val="115000"/>
              </a:lnSpc>
              <a:spcBef>
                <a:spcPts val="0"/>
              </a:spcBef>
              <a:spcAft>
                <a:spcPts val="0"/>
              </a:spcAft>
              <a:buClr>
                <a:srgbClr val="272117"/>
              </a:buClr>
              <a:buSzPts val="2000"/>
              <a:buChar char="●"/>
            </a:pPr>
            <a:r>
              <a:rPr lang="en-GB" sz="1600" dirty="0" err="1"/>
              <a:t>Jyväskylä</a:t>
            </a:r>
            <a:r>
              <a:rPr lang="en-GB" sz="1600" dirty="0"/>
              <a:t> University of Applied Sciences,</a:t>
            </a:r>
          </a:p>
          <a:p>
            <a:pPr marL="647700" marR="0" lvl="0" indent="-355600" algn="l" rtl="0">
              <a:lnSpc>
                <a:spcPct val="115000"/>
              </a:lnSpc>
              <a:spcBef>
                <a:spcPts val="0"/>
              </a:spcBef>
              <a:spcAft>
                <a:spcPts val="0"/>
              </a:spcAft>
              <a:buClr>
                <a:srgbClr val="272117"/>
              </a:buClr>
              <a:buSzPts val="2000"/>
              <a:buChar char="●"/>
            </a:pPr>
            <a:r>
              <a:rPr lang="en-GB" sz="1600" dirty="0"/>
              <a:t>University of Tampere, and</a:t>
            </a:r>
          </a:p>
          <a:p>
            <a:pPr marL="647700" marR="0" lvl="0" indent="-355600" algn="l" rtl="0">
              <a:lnSpc>
                <a:spcPct val="115000"/>
              </a:lnSpc>
              <a:spcBef>
                <a:spcPts val="0"/>
              </a:spcBef>
              <a:spcAft>
                <a:spcPts val="0"/>
              </a:spcAft>
              <a:buClr>
                <a:srgbClr val="272117"/>
              </a:buClr>
              <a:buSzPts val="2000"/>
              <a:buChar char="●"/>
            </a:pPr>
            <a:r>
              <a:rPr lang="en-GB" sz="1600" dirty="0"/>
              <a:t>Federation of the Finnish Woodworking Industries </a:t>
            </a:r>
            <a:r>
              <a:rPr lang="en-GB" sz="1600" dirty="0" err="1"/>
              <a:t>Puutuoteteollisuus</a:t>
            </a:r>
            <a:r>
              <a:rPr lang="en-GB" sz="1600" dirty="0"/>
              <a:t> </a:t>
            </a:r>
            <a:r>
              <a:rPr lang="en-GB" sz="1600" dirty="0" err="1"/>
              <a:t>ry</a:t>
            </a:r>
            <a:endParaRPr lang="en-GB" sz="1600" dirty="0"/>
          </a:p>
          <a:p>
            <a:pPr marL="0" lvl="0" indent="0" algn="l" rtl="0">
              <a:lnSpc>
                <a:spcPct val="115000"/>
              </a:lnSpc>
              <a:spcBef>
                <a:spcPts val="1700"/>
              </a:spcBef>
              <a:spcAft>
                <a:spcPts val="0"/>
              </a:spcAft>
              <a:buNone/>
            </a:pPr>
            <a:r>
              <a:rPr lang="en-GB" sz="1600" dirty="0"/>
              <a:t>The project was funded by the Ministry of the Environment. </a:t>
            </a:r>
          </a:p>
          <a:p>
            <a:pPr marL="0" lvl="0" indent="0" algn="l" rtl="0">
              <a:spcBef>
                <a:spcPts val="4200"/>
              </a:spcBef>
              <a:spcAft>
                <a:spcPts val="0"/>
              </a:spcAft>
              <a:buClr>
                <a:schemeClr val="lt2"/>
              </a:buClr>
              <a:buSzPts val="2400"/>
              <a:buNone/>
            </a:pPr>
            <a:endParaRPr sz="1600" dirty="0"/>
          </a:p>
        </p:txBody>
      </p:sp>
      <p:sp>
        <p:nvSpPr>
          <p:cNvPr id="80" name="Google Shape;80;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2800"/>
              <a:buNone/>
            </a:pPr>
            <a:r>
              <a:rPr lang="en-GB" sz="2000" dirty="0"/>
              <a:t>The materials are intended to be used as extensively as possible in industrial wood construction education and studies.</a:t>
            </a:r>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en-GB" sz="2000" dirty="0"/>
              <a:t>The materials are released under the Creative Commons licence Attribution-</a:t>
            </a:r>
            <a:r>
              <a:rPr lang="en-GB" sz="2000" dirty="0" err="1"/>
              <a:t>ShareAlike</a:t>
            </a:r>
            <a:r>
              <a:rPr lang="en-GB" sz="2000" dirty="0"/>
              <a:t> (CC BY-SA), which requires that the author be properly credited when the materials are used and that derivative works may only be distributed under the same licence as the original work.</a:t>
            </a:r>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en-GB" sz="2000" dirty="0"/>
              <a:t>The original materials and any updates to them by </a:t>
            </a:r>
            <a:r>
              <a:rPr lang="en-GB" sz="2000" dirty="0" err="1"/>
              <a:t>Puuinfo</a:t>
            </a:r>
            <a:r>
              <a:rPr lang="en-GB" sz="2000" dirty="0"/>
              <a:t> will be published on the Library of Open Educational Resources website (aoe.fi) and the Puuinfo.fi website. </a:t>
            </a:r>
          </a:p>
        </p:txBody>
      </p:sp>
      <p:sp>
        <p:nvSpPr>
          <p:cNvPr id="81" name="Google Shape;81;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GB"/>
              <a:t>Use of the materials</a:t>
            </a:r>
          </a:p>
        </p:txBody>
      </p:sp>
      <p:sp>
        <p:nvSpPr>
          <p:cNvPr id="82" name="Google Shape;82;g12a037aa8e9_0_9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fi-FI" sz="1400" b="0" i="0" u="none" strike="noStrike" kern="0" cap="none" spc="0" normalizeH="0" baseline="0" noProof="0">
                <a:ln>
                  <a:noFill/>
                </a:ln>
                <a:solidFill>
                  <a:srgbClr val="FFFFFF"/>
                </a:solidFill>
                <a:effectLst/>
                <a:uLnTx/>
                <a:uFillTx/>
                <a:latin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lang="fi-FI" sz="14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AEB256F-77CD-4DFF-865B-2A27348422C7}"/>
              </a:ext>
            </a:extLst>
          </p:cNvPr>
          <p:cNvSpPr>
            <a:spLocks noGrp="1"/>
          </p:cNvSpPr>
          <p:nvPr>
            <p:ph type="title"/>
          </p:nvPr>
        </p:nvSpPr>
        <p:spPr/>
        <p:txBody>
          <a:bodyPr/>
          <a:lstStyle/>
          <a:p>
            <a:r>
              <a:rPr lang="en-GB"/>
              <a:t>Resonance</a:t>
            </a:r>
          </a:p>
        </p:txBody>
      </p:sp>
      <p:sp>
        <p:nvSpPr>
          <p:cNvPr id="7"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5"/>
            <a:ext cx="5747952" cy="4834667"/>
          </a:xfrm>
        </p:spPr>
        <p:txBody>
          <a:bodyPr>
            <a:normAutofit/>
          </a:bodyPr>
          <a:lstStyle/>
          <a:p>
            <a:r>
              <a:rPr lang="en-GB" sz="2400"/>
              <a:t>Resonance is generated when the frequency of an external stimulus corresponds to the natural frequency of a material</a:t>
            </a:r>
          </a:p>
          <a:p>
            <a:r>
              <a:rPr lang="en-GB" sz="2400"/>
              <a:t>Sound insulation deteriorates in the resonance range but improves efficiently above it</a:t>
            </a:r>
          </a:p>
          <a:p>
            <a:r>
              <a:rPr lang="en-GB" sz="2400"/>
              <a:t>The lowest natural frequency of a building element used for soundproofing must be as low as possible to ensure that the element insulates sound effectively in frequency range 100…3150 Hz</a:t>
            </a:r>
          </a:p>
        </p:txBody>
      </p:sp>
      <p:sp>
        <p:nvSpPr>
          <p:cNvPr id="10" name="Dian numeron paikkamerkki 9">
            <a:extLst>
              <a:ext uri="{FF2B5EF4-FFF2-40B4-BE49-F238E27FC236}">
                <a16:creationId xmlns:a16="http://schemas.microsoft.com/office/drawing/2014/main" id="{904FFB21-CBB6-4D3F-AADB-B8E641210329}"/>
              </a:ext>
            </a:extLst>
          </p:cNvPr>
          <p:cNvSpPr>
            <a:spLocks noGrp="1"/>
          </p:cNvSpPr>
          <p:nvPr>
            <p:ph type="sldNum" sz="quarter" idx="4"/>
          </p:nvPr>
        </p:nvSpPr>
        <p:spPr/>
        <p:txBody>
          <a:bodyPr/>
          <a:lstStyle/>
          <a:p>
            <a:fld id="{B338A197-4EA2-4D23-935D-0DB0ED09FF0F}" type="slidenum">
              <a:rPr lang="fi-FI" smtClean="0"/>
              <a:pPr/>
              <a:t>20</a:t>
            </a:fld>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2378" y="1027906"/>
            <a:ext cx="3579780" cy="4943284"/>
          </a:xfrm>
          <a:prstGeom prst="rect">
            <a:avLst/>
          </a:prstGeom>
        </p:spPr>
      </p:pic>
      <p:sp>
        <p:nvSpPr>
          <p:cNvPr id="3" name="Alatunnisteen paikkamerkki 2">
            <a:extLst>
              <a:ext uri="{FF2B5EF4-FFF2-40B4-BE49-F238E27FC236}">
                <a16:creationId xmlns:a16="http://schemas.microsoft.com/office/drawing/2014/main" id="{99254221-9DB8-DEFA-B86C-E61795123D1E}"/>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387555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AEB256F-77CD-4DFF-865B-2A27348422C7}"/>
              </a:ext>
            </a:extLst>
          </p:cNvPr>
          <p:cNvSpPr>
            <a:spLocks noGrp="1"/>
          </p:cNvSpPr>
          <p:nvPr>
            <p:ph type="title"/>
          </p:nvPr>
        </p:nvSpPr>
        <p:spPr/>
        <p:txBody>
          <a:bodyPr/>
          <a:lstStyle/>
          <a:p>
            <a:r>
              <a:rPr lang="en-GB"/>
              <a:t>Shear wave cut-off frequency </a:t>
            </a:r>
            <a:r>
              <a:rPr lang="en-GB" i="1">
                <a:latin typeface="Arial Narrow" panose="020B0606020202030204" pitchFamily="34" charset="0"/>
                <a:cs typeface="Arial" panose="020B0604020202020204" pitchFamily="34" charset="0"/>
              </a:rPr>
              <a:t>f</a:t>
            </a:r>
            <a:r>
              <a:rPr lang="en-GB" baseline="-25000">
                <a:latin typeface="Arial Narrow" panose="020B0606020202030204" pitchFamily="34" charset="0"/>
                <a:cs typeface="Arial" panose="020B0604020202020204" pitchFamily="34" charset="0"/>
              </a:rPr>
              <a:t>h</a:t>
            </a:r>
            <a:r>
              <a:rPr lang="en-GB"/>
              <a:t> </a:t>
            </a:r>
          </a:p>
        </p:txBody>
      </p:sp>
      <p:sp>
        <p:nvSpPr>
          <p:cNvPr id="7"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5"/>
            <a:ext cx="5710882" cy="4698743"/>
          </a:xfrm>
        </p:spPr>
        <p:txBody>
          <a:bodyPr>
            <a:normAutofit/>
          </a:bodyPr>
          <a:lstStyle/>
          <a:p>
            <a:r>
              <a:rPr lang="en-GB"/>
              <a:t>In addition to bending waves, shear waves occur in a panel</a:t>
            </a:r>
          </a:p>
          <a:p>
            <a:r>
              <a:rPr lang="en-GB"/>
              <a:t>The shear wave curbs the increase in sound insulation capacity above the shear wave cut-off frequency </a:t>
            </a:r>
          </a:p>
          <a:p>
            <a:r>
              <a:rPr lang="en-GB"/>
              <a:t>Significant in the case of thick panels at great frequencies </a:t>
            </a:r>
          </a:p>
          <a:p>
            <a:pPr lvl="1"/>
            <a:r>
              <a:rPr lang="en-GB"/>
              <a:t>Concrete structures</a:t>
            </a:r>
          </a:p>
          <a:p>
            <a:pPr lvl="1"/>
            <a:r>
              <a:rPr lang="en-GB"/>
              <a:t>Solid timber panel structures</a:t>
            </a:r>
          </a:p>
        </p:txBody>
      </p:sp>
      <p:sp>
        <p:nvSpPr>
          <p:cNvPr id="10" name="Dian numeron paikkamerkki 9">
            <a:extLst>
              <a:ext uri="{FF2B5EF4-FFF2-40B4-BE49-F238E27FC236}">
                <a16:creationId xmlns:a16="http://schemas.microsoft.com/office/drawing/2014/main" id="{904FFB21-CBB6-4D3F-AADB-B8E641210329}"/>
              </a:ext>
            </a:extLst>
          </p:cNvPr>
          <p:cNvSpPr>
            <a:spLocks noGrp="1"/>
          </p:cNvSpPr>
          <p:nvPr>
            <p:ph type="sldNum" sz="quarter" idx="4"/>
          </p:nvPr>
        </p:nvSpPr>
        <p:spPr/>
        <p:txBody>
          <a:bodyPr/>
          <a:lstStyle/>
          <a:p>
            <a:fld id="{B338A197-4EA2-4D23-935D-0DB0ED09FF0F}" type="slidenum">
              <a:rPr lang="fi-FI" smtClean="0"/>
              <a:pPr/>
              <a:t>21</a:t>
            </a:fld>
            <a:endParaRPr lang="fi-FI"/>
          </a:p>
        </p:txBody>
      </p:sp>
      <p:pic>
        <p:nvPicPr>
          <p:cNvPr id="3" name="Kuva 2"/>
          <p:cNvPicPr>
            <a:picLocks noChangeAspect="1"/>
          </p:cNvPicPr>
          <p:nvPr/>
        </p:nvPicPr>
        <p:blipFill>
          <a:blip r:embed="rId3"/>
          <a:stretch>
            <a:fillRect/>
          </a:stretch>
        </p:blipFill>
        <p:spPr>
          <a:xfrm>
            <a:off x="7926860" y="1575486"/>
            <a:ext cx="2323010" cy="4471610"/>
          </a:xfrm>
          <a:prstGeom prst="rect">
            <a:avLst/>
          </a:prstGeom>
        </p:spPr>
      </p:pic>
      <p:sp>
        <p:nvSpPr>
          <p:cNvPr id="2" name="Alatunnisteen paikkamerkki 1">
            <a:extLst>
              <a:ext uri="{FF2B5EF4-FFF2-40B4-BE49-F238E27FC236}">
                <a16:creationId xmlns:a16="http://schemas.microsoft.com/office/drawing/2014/main" id="{A1B8D655-D64B-E085-F03A-CB1BCDB2AFDD}"/>
              </a:ext>
            </a:extLst>
          </p:cNvPr>
          <p:cNvSpPr>
            <a:spLocks noGrp="1"/>
          </p:cNvSpPr>
          <p:nvPr>
            <p:ph type="ftr" sz="quarter" idx="3"/>
          </p:nvPr>
        </p:nvSpPr>
        <p:spPr/>
        <p:txBody>
          <a:bodyPr/>
          <a:lstStyle/>
          <a:p>
            <a:r>
              <a:rPr lang="en-GB"/>
              <a:t>Construction physics</a:t>
            </a:r>
          </a:p>
        </p:txBody>
      </p:sp>
      <p:sp>
        <p:nvSpPr>
          <p:cNvPr id="8" name="TextBox 7"/>
          <p:cNvSpPr txBox="1"/>
          <p:nvPr/>
        </p:nvSpPr>
        <p:spPr>
          <a:xfrm>
            <a:off x="8089469" y="4565248"/>
            <a:ext cx="637282" cy="246221"/>
          </a:xfrm>
          <a:prstGeom prst="rect">
            <a:avLst/>
          </a:prstGeom>
          <a:solidFill>
            <a:schemeClr val="bg1"/>
          </a:solidFill>
        </p:spPr>
        <p:txBody>
          <a:bodyPr wrap="square" lIns="0" tIns="0" rIns="0" bIns="0" rtlCol="0">
            <a:spAutoFit/>
          </a:bodyPr>
          <a:lstStyle/>
          <a:p>
            <a:pPr algn="r"/>
            <a:r>
              <a:rPr lang="en-GB" sz="1600" dirty="0">
                <a:solidFill>
                  <a:srgbClr val="FF0000"/>
                </a:solidFill>
                <a:latin typeface="Arial Narrow" panose="020B0606020202030204" pitchFamily="34" charset="0"/>
              </a:rPr>
              <a:t>Shear</a:t>
            </a:r>
            <a:endParaRPr lang="en-US" sz="16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3551151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Airborne sound insulation</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3"/>
            <a:ext cx="11289959" cy="4507215"/>
          </a:xfrm>
        </p:spPr>
        <p:txBody>
          <a:bodyPr>
            <a:normAutofit fontScale="92500" lnSpcReduction="10000"/>
          </a:bodyPr>
          <a:lstStyle/>
          <a:p>
            <a:r>
              <a:rPr lang="en-GB"/>
              <a:t>The purpose of airborne sound insulation is to reduce airborne sound travelling to the other side of a soundproofing building element</a:t>
            </a:r>
          </a:p>
          <a:p>
            <a:r>
              <a:rPr lang="en-GB"/>
              <a:t>The airborne sound insulation capability of a building element is given as its sound reduction index </a:t>
            </a:r>
            <a:r>
              <a:rPr lang="en-GB" i="1"/>
              <a:t>R</a:t>
            </a:r>
            <a:r>
              <a:rPr lang="en-GB" baseline="-25000"/>
              <a:t>w</a:t>
            </a:r>
            <a:r>
              <a:rPr lang="en-GB"/>
              <a:t> </a:t>
            </a:r>
          </a:p>
          <a:p>
            <a:r>
              <a:rPr lang="en-GB"/>
              <a:t>Airborne sound insulation between spaces is given as standardized level difference </a:t>
            </a:r>
            <a:r>
              <a:rPr lang="en-GB" i="1"/>
              <a:t>D</a:t>
            </a:r>
            <a:r>
              <a:rPr lang="en-GB" baseline="-25000"/>
              <a:t>nT,w</a:t>
            </a:r>
            <a:r>
              <a:rPr lang="en-GB"/>
              <a:t> </a:t>
            </a:r>
          </a:p>
          <a:p>
            <a:pPr lvl="1"/>
            <a:r>
              <a:rPr lang="en-GB"/>
              <a:t>Flanking transmissions should be accounted for</a:t>
            </a:r>
          </a:p>
          <a:p>
            <a:pPr lvl="1"/>
            <a:r>
              <a:rPr lang="en-GB"/>
              <a:t>Surface area of the soundproofing building element</a:t>
            </a:r>
          </a:p>
          <a:p>
            <a:pPr lvl="1"/>
            <a:r>
              <a:rPr lang="en-GB"/>
              <a:t>Reverberation and size of the space</a:t>
            </a:r>
          </a:p>
          <a:p>
            <a:r>
              <a:rPr lang="en-GB"/>
              <a:t>Airtightness of a building element is highly significant for airborne sound insulation</a:t>
            </a:r>
          </a:p>
          <a:p>
            <a:r>
              <a:rPr lang="en-GB"/>
              <a:t>Flanking transmission is highly significant for airborne sound insulation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22</a:t>
            </a:fld>
            <a:endParaRPr lang="fi-FI"/>
          </a:p>
        </p:txBody>
      </p:sp>
      <p:sp>
        <p:nvSpPr>
          <p:cNvPr id="2" name="Alatunnisteen paikkamerkki 1">
            <a:extLst>
              <a:ext uri="{FF2B5EF4-FFF2-40B4-BE49-F238E27FC236}">
                <a16:creationId xmlns:a16="http://schemas.microsoft.com/office/drawing/2014/main" id="{88471E4A-7C22-18EF-C106-2231F962BA13}"/>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883761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Determination of airborne sound insulation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23</a:t>
            </a:fld>
            <a:endParaRPr lang="fi-FI"/>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354" y="1503324"/>
            <a:ext cx="7461867" cy="4780956"/>
          </a:xfrm>
          <a:prstGeom prst="rect">
            <a:avLst/>
          </a:prstGeom>
        </p:spPr>
      </p:pic>
      <p:sp>
        <p:nvSpPr>
          <p:cNvPr id="2" name="Alatunnisteen paikkamerkki 1">
            <a:extLst>
              <a:ext uri="{FF2B5EF4-FFF2-40B4-BE49-F238E27FC236}">
                <a16:creationId xmlns:a16="http://schemas.microsoft.com/office/drawing/2014/main" id="{7B2A45BA-7E90-F035-F1E0-D13BCC843720}"/>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805547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AEB256F-77CD-4DFF-865B-2A27348422C7}"/>
              </a:ext>
            </a:extLst>
          </p:cNvPr>
          <p:cNvSpPr>
            <a:spLocks noGrp="1"/>
          </p:cNvSpPr>
          <p:nvPr>
            <p:ph type="title"/>
          </p:nvPr>
        </p:nvSpPr>
        <p:spPr/>
        <p:txBody>
          <a:bodyPr/>
          <a:lstStyle/>
          <a:p>
            <a:r>
              <a:rPr lang="en-GB"/>
              <a:t>Building element airtightness</a:t>
            </a:r>
          </a:p>
        </p:txBody>
      </p:sp>
      <p:sp>
        <p:nvSpPr>
          <p:cNvPr id="7"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5"/>
            <a:ext cx="5710882" cy="4698743"/>
          </a:xfrm>
        </p:spPr>
        <p:txBody>
          <a:bodyPr>
            <a:normAutofit/>
          </a:bodyPr>
          <a:lstStyle/>
          <a:p>
            <a:r>
              <a:rPr lang="en-GB"/>
              <a:t>Airtightness of a building element is a basic condition for airborne sound insulation, as sound travels through air</a:t>
            </a:r>
          </a:p>
          <a:p>
            <a:r>
              <a:rPr lang="en-GB"/>
              <a:t>An air gap in a building element has some sound insulating effect but in practice, sound coming into contact with it can be expected to travel through the gap from one space to another</a:t>
            </a:r>
          </a:p>
        </p:txBody>
      </p:sp>
      <p:sp>
        <p:nvSpPr>
          <p:cNvPr id="10" name="Dian numeron paikkamerkki 9">
            <a:extLst>
              <a:ext uri="{FF2B5EF4-FFF2-40B4-BE49-F238E27FC236}">
                <a16:creationId xmlns:a16="http://schemas.microsoft.com/office/drawing/2014/main" id="{904FFB21-CBB6-4D3F-AADB-B8E641210329}"/>
              </a:ext>
            </a:extLst>
          </p:cNvPr>
          <p:cNvSpPr>
            <a:spLocks noGrp="1"/>
          </p:cNvSpPr>
          <p:nvPr>
            <p:ph type="sldNum" sz="quarter" idx="4"/>
          </p:nvPr>
        </p:nvSpPr>
        <p:spPr/>
        <p:txBody>
          <a:bodyPr/>
          <a:lstStyle/>
          <a:p>
            <a:fld id="{B338A197-4EA2-4D23-935D-0DB0ED09FF0F}" type="slidenum">
              <a:rPr lang="fi-FI" smtClean="0"/>
              <a:pPr/>
              <a:t>24</a:t>
            </a:fld>
            <a:endParaRPr lang="fi-FI"/>
          </a:p>
        </p:txBody>
      </p:sp>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100" y="875480"/>
            <a:ext cx="3968496" cy="5110339"/>
          </a:xfrm>
          <a:prstGeom prst="rect">
            <a:avLst/>
          </a:prstGeom>
        </p:spPr>
      </p:pic>
      <p:sp>
        <p:nvSpPr>
          <p:cNvPr id="2" name="Alatunnisteen paikkamerkki 1">
            <a:extLst>
              <a:ext uri="{FF2B5EF4-FFF2-40B4-BE49-F238E27FC236}">
                <a16:creationId xmlns:a16="http://schemas.microsoft.com/office/drawing/2014/main" id="{3BA57450-357E-E7BC-ADB3-0F4073E66989}"/>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143181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AEB256F-77CD-4DFF-865B-2A27348422C7}"/>
              </a:ext>
            </a:extLst>
          </p:cNvPr>
          <p:cNvSpPr>
            <a:spLocks noGrp="1"/>
          </p:cNvSpPr>
          <p:nvPr>
            <p:ph type="title"/>
          </p:nvPr>
        </p:nvSpPr>
        <p:spPr/>
        <p:txBody>
          <a:bodyPr/>
          <a:lstStyle/>
          <a:p>
            <a:r>
              <a:rPr lang="en-GB"/>
              <a:t>Building element airtightness</a:t>
            </a:r>
          </a:p>
        </p:txBody>
      </p:sp>
      <p:sp>
        <p:nvSpPr>
          <p:cNvPr id="10" name="Dian numeron paikkamerkki 9">
            <a:extLst>
              <a:ext uri="{FF2B5EF4-FFF2-40B4-BE49-F238E27FC236}">
                <a16:creationId xmlns:a16="http://schemas.microsoft.com/office/drawing/2014/main" id="{904FFB21-CBB6-4D3F-AADB-B8E641210329}"/>
              </a:ext>
            </a:extLst>
          </p:cNvPr>
          <p:cNvSpPr>
            <a:spLocks noGrp="1"/>
          </p:cNvSpPr>
          <p:nvPr>
            <p:ph type="sldNum" sz="quarter" idx="4"/>
          </p:nvPr>
        </p:nvSpPr>
        <p:spPr/>
        <p:txBody>
          <a:bodyPr/>
          <a:lstStyle/>
          <a:p>
            <a:fld id="{B338A197-4EA2-4D23-935D-0DB0ED09FF0F}" type="slidenum">
              <a:rPr lang="fi-FI" smtClean="0"/>
              <a:pPr/>
              <a:t>25</a:t>
            </a:fld>
            <a:endParaRPr lang="fi-FI"/>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1113" y="2654876"/>
            <a:ext cx="7267731" cy="3570806"/>
          </a:xfrm>
          <a:prstGeom prst="rect">
            <a:avLst/>
          </a:prstGeom>
        </p:spPr>
      </p:pic>
      <p:sp>
        <p:nvSpPr>
          <p:cNvPr id="9"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3"/>
            <a:ext cx="11289959" cy="1047323"/>
          </a:xfrm>
        </p:spPr>
        <p:txBody>
          <a:bodyPr>
            <a:normAutofit/>
          </a:bodyPr>
          <a:lstStyle/>
          <a:p>
            <a:r>
              <a:rPr lang="en-GB"/>
              <a:t>Air leaks can be seen in the measurement graph at high frequencies</a:t>
            </a:r>
          </a:p>
        </p:txBody>
      </p:sp>
      <p:sp>
        <p:nvSpPr>
          <p:cNvPr id="8" name="Ellipsi 7"/>
          <p:cNvSpPr/>
          <p:nvPr/>
        </p:nvSpPr>
        <p:spPr>
          <a:xfrm>
            <a:off x="8235779" y="4182763"/>
            <a:ext cx="2180967" cy="13345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Alatunnisteen paikkamerkki 1">
            <a:extLst>
              <a:ext uri="{FF2B5EF4-FFF2-40B4-BE49-F238E27FC236}">
                <a16:creationId xmlns:a16="http://schemas.microsoft.com/office/drawing/2014/main" id="{85EE167E-ABD4-BEFF-D1DC-930AB5A1013D}"/>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846477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Measuring airborne sound insulation</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313775" cy="4519571"/>
          </a:xfrm>
        </p:spPr>
        <p:txBody>
          <a:bodyPr>
            <a:normAutofit fontScale="92500" lnSpcReduction="10000"/>
          </a:bodyPr>
          <a:lstStyle/>
          <a:p>
            <a:r>
              <a:rPr lang="en-GB"/>
              <a:t>The airborne sound insulation of an individual building element can be tested with laboratory measurements</a:t>
            </a:r>
          </a:p>
          <a:p>
            <a:r>
              <a:rPr lang="en-GB"/>
              <a:t>Field measurements can be conducted to examine building elements and the impacts of their joints and joining components on airborne sound insulation</a:t>
            </a:r>
          </a:p>
          <a:p>
            <a:r>
              <a:rPr lang="en-GB"/>
              <a:t>A field measurement can be conducted</a:t>
            </a:r>
          </a:p>
          <a:p>
            <a:pPr lvl="1"/>
            <a:r>
              <a:rPr lang="en-GB"/>
              <a:t>In an actual building</a:t>
            </a:r>
          </a:p>
          <a:p>
            <a:pPr lvl="1"/>
            <a:r>
              <a:rPr lang="en-GB"/>
              <a:t>In a  test building constructed with actual structures</a:t>
            </a:r>
          </a:p>
          <a:p>
            <a:r>
              <a:rPr lang="en-GB"/>
              <a:t>As the sound source, an omnidirectional loudspeaker is usually used</a:t>
            </a:r>
          </a:p>
          <a:p>
            <a:r>
              <a:rPr lang="en-GB"/>
              <a:t>The sound pressure level (90…100 dB) of the noise produced by the loudspeaker is roughly similar in each frequency band in the area 100…3150 Hz</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26</a:t>
            </a:fld>
            <a:endParaRPr lang="fi-FI"/>
          </a:p>
        </p:txBody>
      </p:sp>
      <p:sp>
        <p:nvSpPr>
          <p:cNvPr id="2" name="Alatunnisteen paikkamerkki 1">
            <a:extLst>
              <a:ext uri="{FF2B5EF4-FFF2-40B4-BE49-F238E27FC236}">
                <a16:creationId xmlns:a16="http://schemas.microsoft.com/office/drawing/2014/main" id="{5A4B1069-EE81-1473-37D8-DF73BB53AD9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040706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Measuring airborne sound insulation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27</a:t>
            </a:fld>
            <a:endParaRPr lang="fi-FI"/>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3473" y="1839730"/>
            <a:ext cx="5625054" cy="3976750"/>
          </a:xfrm>
          <a:prstGeom prst="rect">
            <a:avLst/>
          </a:prstGeom>
        </p:spPr>
      </p:pic>
      <p:sp>
        <p:nvSpPr>
          <p:cNvPr id="2" name="Alatunnisteen paikkamerkki 1">
            <a:extLst>
              <a:ext uri="{FF2B5EF4-FFF2-40B4-BE49-F238E27FC236}">
                <a16:creationId xmlns:a16="http://schemas.microsoft.com/office/drawing/2014/main" id="{5CE919A4-BF0E-CA58-7B29-777887DEC680}"/>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569591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Airborne sound insulation measurement result</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5"/>
            <a:ext cx="10937791" cy="4513392"/>
          </a:xfrm>
        </p:spPr>
        <p:txBody>
          <a:bodyPr>
            <a:normAutofit/>
          </a:bodyPr>
          <a:lstStyle/>
          <a:p>
            <a:r>
              <a:rPr lang="en-GB"/>
              <a:t>The standardized level difference </a:t>
            </a:r>
            <a:r>
              <a:rPr lang="en-GB" i="1"/>
              <a:t>D</a:t>
            </a:r>
            <a:r>
              <a:rPr lang="en-GB" baseline="-25000"/>
              <a:t>nT,w</a:t>
            </a:r>
            <a:r>
              <a:rPr lang="en-GB"/>
              <a:t> between spaces is calculated for each frequency band based on measured level differences </a:t>
            </a:r>
            <a:r>
              <a:rPr lang="en-GB" i="1"/>
              <a:t>D</a:t>
            </a:r>
            <a:r>
              <a:rPr lang="en-GB" baseline="-25000"/>
              <a:t>nT</a:t>
            </a:r>
            <a:r>
              <a:rPr lang="en-GB"/>
              <a:t> (measurement range 100…3150 Hz) using the reference curve method set out in standard ISO-717-1</a:t>
            </a:r>
          </a:p>
          <a:p>
            <a:r>
              <a:rPr lang="en-GB"/>
              <a:t>The standardized level difference </a:t>
            </a:r>
            <a:r>
              <a:rPr lang="en-GB" i="1"/>
              <a:t>D</a:t>
            </a:r>
            <a:r>
              <a:rPr lang="en-GB" baseline="-25000"/>
              <a:t>nT,w</a:t>
            </a:r>
            <a:r>
              <a:rPr lang="en-GB"/>
              <a:t> is read in the reference curve at 500 Hz (</a:t>
            </a:r>
            <a:r>
              <a:rPr lang="en-GB">
                <a:solidFill>
                  <a:srgbClr val="0D0D0D"/>
                </a:solidFill>
              </a:rPr>
              <a:t>the </a:t>
            </a:r>
            <a:r>
              <a:rPr lang="en-GB" b="1" u="sng">
                <a:solidFill>
                  <a:srgbClr val="0D0D0D"/>
                </a:solidFill>
              </a:rPr>
              <a:t>greater the numeric value</a:t>
            </a:r>
            <a:r>
              <a:rPr lang="en-GB">
                <a:solidFill>
                  <a:srgbClr val="0D0D0D"/>
                </a:solidFill>
              </a:rPr>
              <a:t>, the better the airborne sound insulation)</a:t>
            </a:r>
          </a:p>
          <a:p>
            <a:r>
              <a:rPr lang="en-GB"/>
              <a:t>The location on the reference curve is determined by moving it at 1 dB intervals, so that the sum of the curve values and the deviations of measured values below it is no more than 32 dB</a:t>
            </a:r>
          </a:p>
          <a:p>
            <a:endParaRPr lang="fi-FI" dirty="0"/>
          </a:p>
          <a:p>
            <a:endParaRPr lang="fi-FI" dirty="0"/>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28</a:t>
            </a:fld>
            <a:endParaRPr lang="fi-FI"/>
          </a:p>
        </p:txBody>
      </p:sp>
      <p:sp>
        <p:nvSpPr>
          <p:cNvPr id="2" name="Alatunnisteen paikkamerkki 1">
            <a:extLst>
              <a:ext uri="{FF2B5EF4-FFF2-40B4-BE49-F238E27FC236}">
                <a16:creationId xmlns:a16="http://schemas.microsoft.com/office/drawing/2014/main" id="{7920AACB-5B7E-DD83-31A5-9357DD9E0B2C}"/>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397306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AEB256F-77CD-4DFF-865B-2A27348422C7}"/>
              </a:ext>
            </a:extLst>
          </p:cNvPr>
          <p:cNvSpPr>
            <a:spLocks noGrp="1"/>
          </p:cNvSpPr>
          <p:nvPr>
            <p:ph type="title"/>
          </p:nvPr>
        </p:nvSpPr>
        <p:spPr/>
        <p:txBody>
          <a:bodyPr/>
          <a:lstStyle/>
          <a:p>
            <a:r>
              <a:rPr lang="en-GB"/>
              <a:t>Airborne sound insulation measurement result</a:t>
            </a:r>
          </a:p>
        </p:txBody>
      </p:sp>
      <p:sp>
        <p:nvSpPr>
          <p:cNvPr id="10" name="Dian numeron paikkamerkki 9">
            <a:extLst>
              <a:ext uri="{FF2B5EF4-FFF2-40B4-BE49-F238E27FC236}">
                <a16:creationId xmlns:a16="http://schemas.microsoft.com/office/drawing/2014/main" id="{904FFB21-CBB6-4D3F-AADB-B8E641210329}"/>
              </a:ext>
            </a:extLst>
          </p:cNvPr>
          <p:cNvSpPr>
            <a:spLocks noGrp="1"/>
          </p:cNvSpPr>
          <p:nvPr>
            <p:ph type="sldNum" sz="quarter" idx="4"/>
          </p:nvPr>
        </p:nvSpPr>
        <p:spPr/>
        <p:txBody>
          <a:bodyPr/>
          <a:lstStyle/>
          <a:p>
            <a:fld id="{B338A197-4EA2-4D23-935D-0DB0ED09FF0F}" type="slidenum">
              <a:rPr lang="fi-FI" smtClean="0"/>
              <a:pPr/>
              <a:t>29</a:t>
            </a:fld>
            <a:endParaRPr lang="fi-FI"/>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888" y="1541297"/>
            <a:ext cx="7302651" cy="4910328"/>
          </a:xfrm>
          <a:prstGeom prst="rect">
            <a:avLst/>
          </a:prstGeom>
        </p:spPr>
      </p:pic>
      <p:sp>
        <p:nvSpPr>
          <p:cNvPr id="2" name="Alatunnisteen paikkamerkki 1">
            <a:extLst>
              <a:ext uri="{FF2B5EF4-FFF2-40B4-BE49-F238E27FC236}">
                <a16:creationId xmlns:a16="http://schemas.microsoft.com/office/drawing/2014/main" id="{0963A146-C125-62D9-B12E-EDDD66AA5F7D}"/>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553471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1"/>
          <p:cNvPicPr preferRelativeResize="0"/>
          <p:nvPr/>
        </p:nvPicPr>
        <p:blipFill rotWithShape="1">
          <a:blip r:embed="rId3">
            <a:alphaModFix/>
          </a:blip>
          <a:srcRect/>
          <a:stretch/>
        </p:blipFill>
        <p:spPr>
          <a:xfrm>
            <a:off x="325289" y="327216"/>
            <a:ext cx="11541422" cy="5717029"/>
          </a:xfrm>
          <a:prstGeom prst="rect">
            <a:avLst/>
          </a:prstGeom>
          <a:noFill/>
          <a:ln>
            <a:noFill/>
          </a:ln>
        </p:spPr>
      </p:pic>
      <p:sp>
        <p:nvSpPr>
          <p:cNvPr id="222" name="Google Shape;222;p21"/>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en-GB"/>
              <a:t>Construction physics</a:t>
            </a:r>
          </a:p>
        </p:txBody>
      </p:sp>
      <p:sp>
        <p:nvSpPr>
          <p:cNvPr id="223" name="Google Shape;223;p21"/>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Impact noise insulation</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1289959" cy="4488680"/>
          </a:xfrm>
        </p:spPr>
        <p:txBody>
          <a:bodyPr>
            <a:normAutofit/>
          </a:bodyPr>
          <a:lstStyle/>
          <a:p>
            <a:r>
              <a:rPr lang="en-GB"/>
              <a:t>The purpose of impact noise insulation is to reduce the sound pressure level of impacts on the intermediate floor below the intermediate floor and in adjoining spaces</a:t>
            </a:r>
          </a:p>
          <a:p>
            <a:r>
              <a:rPr lang="en-GB"/>
              <a:t>The impact noise insulation between spaces is given as the impact sound level index </a:t>
            </a:r>
            <a:r>
              <a:rPr lang="en-GB" i="1"/>
              <a:t>L</a:t>
            </a:r>
            <a:r>
              <a:rPr lang="en-GB"/>
              <a:t>’</a:t>
            </a:r>
            <a:r>
              <a:rPr lang="en-GB" baseline="-25000"/>
              <a:t>nT,w</a:t>
            </a:r>
          </a:p>
          <a:p>
            <a:pPr lvl="1"/>
            <a:r>
              <a:rPr lang="en-GB"/>
              <a:t>Flanking transmissions should be accounted for</a:t>
            </a:r>
          </a:p>
          <a:p>
            <a:r>
              <a:rPr lang="en-GB"/>
              <a:t>The airtightness of a building element is highly significant for impact noise insulation</a:t>
            </a:r>
          </a:p>
          <a:p>
            <a:r>
              <a:rPr lang="en-GB"/>
              <a:t>Flanking transmission is highly significant for impact noise insulation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30</a:t>
            </a:fld>
            <a:endParaRPr lang="fi-FI"/>
          </a:p>
        </p:txBody>
      </p:sp>
      <p:sp>
        <p:nvSpPr>
          <p:cNvPr id="2" name="Alatunnisteen paikkamerkki 1">
            <a:extLst>
              <a:ext uri="{FF2B5EF4-FFF2-40B4-BE49-F238E27FC236}">
                <a16:creationId xmlns:a16="http://schemas.microsoft.com/office/drawing/2014/main" id="{51C097ED-AEC9-1E35-F13E-21695DD6A0B3}"/>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981886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Determining impact noise insulation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31</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5"/>
            <a:ext cx="5500817" cy="4914986"/>
          </a:xfrm>
        </p:spPr>
        <p:txBody>
          <a:bodyPr>
            <a:normAutofit lnSpcReduction="10000"/>
          </a:bodyPr>
          <a:lstStyle/>
          <a:p>
            <a:r>
              <a:rPr lang="en-GB"/>
              <a:t>Impact noise level </a:t>
            </a:r>
            <a:r>
              <a:rPr lang="en-GB" i="1"/>
              <a:t>L</a:t>
            </a:r>
            <a:r>
              <a:rPr lang="en-GB"/>
              <a:t>, which is usually detected in the space below, is examined using an impact noise machine placed on the intermediate floor</a:t>
            </a:r>
          </a:p>
          <a:p>
            <a:r>
              <a:rPr lang="en-GB"/>
              <a:t>Rather than imitating walking on the intermediate floor, the impact noise machine produces continuous similar impacts on the intermediate floor, making it possible to measure the impact noise levels produced by them in another space</a:t>
            </a:r>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0585" y="1825625"/>
            <a:ext cx="5771415" cy="3931920"/>
          </a:xfrm>
          <a:prstGeom prst="rect">
            <a:avLst/>
          </a:prstGeom>
        </p:spPr>
      </p:pic>
      <p:sp>
        <p:nvSpPr>
          <p:cNvPr id="2" name="Alatunnisteen paikkamerkki 1">
            <a:extLst>
              <a:ext uri="{FF2B5EF4-FFF2-40B4-BE49-F238E27FC236}">
                <a16:creationId xmlns:a16="http://schemas.microsoft.com/office/drawing/2014/main" id="{2612E891-A216-264E-5D84-82BABB5A0489}"/>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338846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964" y="1356250"/>
            <a:ext cx="5764266" cy="4996753"/>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Measuring impact noise insulation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32</a:t>
            </a:fld>
            <a:endParaRPr lang="fi-FI"/>
          </a:p>
        </p:txBody>
      </p:sp>
      <p:sp>
        <p:nvSpPr>
          <p:cNvPr id="3" name="Alatunnisteen paikkamerkki 2">
            <a:extLst>
              <a:ext uri="{FF2B5EF4-FFF2-40B4-BE49-F238E27FC236}">
                <a16:creationId xmlns:a16="http://schemas.microsoft.com/office/drawing/2014/main" id="{D4ED2396-8B77-C69B-1481-B494FB791D59}"/>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886921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Impact noise insulation measurement result</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4519571"/>
          </a:xfrm>
        </p:spPr>
        <p:txBody>
          <a:bodyPr>
            <a:normAutofit fontScale="92500" lnSpcReduction="20000"/>
          </a:bodyPr>
          <a:lstStyle/>
          <a:p>
            <a:r>
              <a:rPr lang="en-GB"/>
              <a:t>The standardized level difference for impact noise </a:t>
            </a:r>
            <a:r>
              <a:rPr lang="en-GB" i="1"/>
              <a:t>L</a:t>
            </a:r>
            <a:r>
              <a:rPr lang="en-GB" baseline="-25000"/>
              <a:t>nT,w</a:t>
            </a:r>
            <a:r>
              <a:rPr lang="en-GB"/>
              <a:t> between spaces is calculated for each frequency band based on measured impact noise differences </a:t>
            </a:r>
            <a:r>
              <a:rPr lang="en-GB" i="1"/>
              <a:t>L</a:t>
            </a:r>
            <a:r>
              <a:rPr lang="en-GB" baseline="-25000"/>
              <a:t>nT</a:t>
            </a:r>
            <a:r>
              <a:rPr lang="en-GB"/>
              <a:t> (measurement range 50…3150 Hz) using the reference curve method set out in standard ISO-717-2</a:t>
            </a:r>
          </a:p>
          <a:p>
            <a:r>
              <a:rPr lang="en-GB"/>
              <a:t>The standardized level difference for impact noise </a:t>
            </a:r>
            <a:r>
              <a:rPr lang="en-GB" i="1"/>
              <a:t>L</a:t>
            </a:r>
            <a:r>
              <a:rPr lang="en-GB" baseline="-25000"/>
              <a:t>nT,w</a:t>
            </a:r>
            <a:r>
              <a:rPr lang="en-GB"/>
              <a:t> is read in the reference curve at 500 Hz (</a:t>
            </a:r>
            <a:r>
              <a:rPr lang="en-GB">
                <a:solidFill>
                  <a:srgbClr val="0D0D0D"/>
                </a:solidFill>
              </a:rPr>
              <a:t>the </a:t>
            </a:r>
            <a:r>
              <a:rPr lang="en-GB" b="1" u="sng">
                <a:solidFill>
                  <a:srgbClr val="0D0D0D"/>
                </a:solidFill>
              </a:rPr>
              <a:t>smaller the numeric value</a:t>
            </a:r>
            <a:r>
              <a:rPr lang="en-GB">
                <a:solidFill>
                  <a:srgbClr val="0D0D0D"/>
                </a:solidFill>
              </a:rPr>
              <a:t>, the better the impact sound insulation)</a:t>
            </a:r>
          </a:p>
          <a:p>
            <a:r>
              <a:rPr lang="en-GB"/>
              <a:t>The location on the reference curve is determined by moving it at 1 dB intervals, so that the sum of the curve values and the deviations of measured values above it is no more than 32 dB</a:t>
            </a:r>
          </a:p>
          <a:p>
            <a:r>
              <a:rPr lang="en-GB"/>
              <a:t>Under regulations, spectral adaptation term C</a:t>
            </a:r>
            <a:r>
              <a:rPr lang="en-GB" baseline="-25000"/>
              <a:t>l,50-2500</a:t>
            </a:r>
            <a:r>
              <a:rPr lang="en-GB"/>
              <a:t>, which accounts for frequencies below 100 Hz, must be included in the standardised level difference for impact noise</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33</a:t>
            </a:fld>
            <a:endParaRPr lang="fi-FI"/>
          </a:p>
        </p:txBody>
      </p:sp>
      <p:sp>
        <p:nvSpPr>
          <p:cNvPr id="2" name="Alatunnisteen paikkamerkki 1">
            <a:extLst>
              <a:ext uri="{FF2B5EF4-FFF2-40B4-BE49-F238E27FC236}">
                <a16:creationId xmlns:a16="http://schemas.microsoft.com/office/drawing/2014/main" id="{C514EEAD-7FED-C5E3-1C3F-F0078D60E358}"/>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929472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AEB256F-77CD-4DFF-865B-2A27348422C7}"/>
              </a:ext>
            </a:extLst>
          </p:cNvPr>
          <p:cNvSpPr>
            <a:spLocks noGrp="1"/>
          </p:cNvSpPr>
          <p:nvPr>
            <p:ph type="title"/>
          </p:nvPr>
        </p:nvSpPr>
        <p:spPr/>
        <p:txBody>
          <a:bodyPr/>
          <a:lstStyle/>
          <a:p>
            <a:r>
              <a:rPr lang="en-GB"/>
              <a:t>Impact noise insulation measurement result</a:t>
            </a:r>
          </a:p>
        </p:txBody>
      </p:sp>
      <p:sp>
        <p:nvSpPr>
          <p:cNvPr id="10" name="Dian numeron paikkamerkki 9">
            <a:extLst>
              <a:ext uri="{FF2B5EF4-FFF2-40B4-BE49-F238E27FC236}">
                <a16:creationId xmlns:a16="http://schemas.microsoft.com/office/drawing/2014/main" id="{904FFB21-CBB6-4D3F-AADB-B8E641210329}"/>
              </a:ext>
            </a:extLst>
          </p:cNvPr>
          <p:cNvSpPr>
            <a:spLocks noGrp="1"/>
          </p:cNvSpPr>
          <p:nvPr>
            <p:ph type="sldNum" sz="quarter" idx="4"/>
          </p:nvPr>
        </p:nvSpPr>
        <p:spPr/>
        <p:txBody>
          <a:bodyPr/>
          <a:lstStyle/>
          <a:p>
            <a:fld id="{B338A197-4EA2-4D23-935D-0DB0ED09FF0F}" type="slidenum">
              <a:rPr lang="fi-FI" smtClean="0"/>
              <a:pPr/>
              <a:t>34</a:t>
            </a:fld>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542" y="1465656"/>
            <a:ext cx="7050916" cy="4834914"/>
          </a:xfrm>
          <a:prstGeom prst="rect">
            <a:avLst/>
          </a:prstGeom>
        </p:spPr>
      </p:pic>
      <p:sp>
        <p:nvSpPr>
          <p:cNvPr id="3" name="Alatunnisteen paikkamerkki 2">
            <a:extLst>
              <a:ext uri="{FF2B5EF4-FFF2-40B4-BE49-F238E27FC236}">
                <a16:creationId xmlns:a16="http://schemas.microsoft.com/office/drawing/2014/main" id="{0A4A2A57-F44B-D0BB-D0BB-722D76EAF438}"/>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52984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Single-layer acoustics</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4519571"/>
          </a:xfrm>
        </p:spPr>
        <p:txBody>
          <a:bodyPr>
            <a:normAutofit/>
          </a:bodyPr>
          <a:lstStyle/>
          <a:p>
            <a:r>
              <a:rPr lang="en-GB"/>
              <a:t>Structures are considered to be single-layer when the same material is used throughout the structure or when different layers of materials are so closely bound together that they vibrate as a whole</a:t>
            </a:r>
          </a:p>
          <a:p>
            <a:r>
              <a:rPr lang="en-GB"/>
              <a:t>Factors significant for designing airborne sound insulation are </a:t>
            </a:r>
          </a:p>
          <a:p>
            <a:pPr lvl="1"/>
            <a:r>
              <a:rPr lang="en-GB"/>
              <a:t>Mass</a:t>
            </a:r>
          </a:p>
          <a:p>
            <a:pPr lvl="1"/>
            <a:r>
              <a:rPr lang="en-GB"/>
              <a:t>Stiffness</a:t>
            </a:r>
          </a:p>
          <a:p>
            <a:pPr lvl="1"/>
            <a:r>
              <a:rPr lang="en-GB"/>
              <a:t>Airtightness</a:t>
            </a:r>
          </a:p>
          <a:p>
            <a:pPr lvl="1"/>
            <a:r>
              <a:rPr lang="en-GB"/>
              <a:t>Impact of flanking transmissions</a:t>
            </a:r>
          </a:p>
          <a:p>
            <a:r>
              <a:rPr lang="en-GB"/>
              <a:t>In addition, flexibility of the surface structure (e.g. flooring) is also a significant factor in impact noise insulation design</a:t>
            </a:r>
          </a:p>
          <a:p>
            <a:endParaRPr lang="fi-FI" dirty="0"/>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35</a:t>
            </a:fld>
            <a:endParaRPr lang="fi-FI"/>
          </a:p>
        </p:txBody>
      </p:sp>
      <p:sp>
        <p:nvSpPr>
          <p:cNvPr id="2" name="Alatunnisteen paikkamerkki 1">
            <a:extLst>
              <a:ext uri="{FF2B5EF4-FFF2-40B4-BE49-F238E27FC236}">
                <a16:creationId xmlns:a16="http://schemas.microsoft.com/office/drawing/2014/main" id="{0517DB0E-1EBC-50E6-DCC0-B77AC11B51BA}"/>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728212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Acoustically simple structures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36</a:t>
            </a:fld>
            <a:endParaRPr lang="fi-FI"/>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262" y="1394376"/>
            <a:ext cx="5993475" cy="4876678"/>
          </a:xfrm>
          <a:prstGeom prst="rect">
            <a:avLst/>
          </a:prstGeom>
        </p:spPr>
      </p:pic>
      <p:sp>
        <p:nvSpPr>
          <p:cNvPr id="2" name="Alatunnisteen paikkamerkki 1">
            <a:extLst>
              <a:ext uri="{FF2B5EF4-FFF2-40B4-BE49-F238E27FC236}">
                <a16:creationId xmlns:a16="http://schemas.microsoft.com/office/drawing/2014/main" id="{C02A4E25-140B-4242-E7E3-E51469FF7365}"/>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286801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dirty="0"/>
              <a:t>Airborne sound insulation of a simple structure</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37</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506996" cy="4958235"/>
          </a:xfrm>
        </p:spPr>
        <p:txBody>
          <a:bodyPr>
            <a:normAutofit/>
          </a:bodyPr>
          <a:lstStyle/>
          <a:p>
            <a:r>
              <a:rPr lang="en-GB" sz="2400" dirty="0"/>
              <a:t>The airborne sound insulation of an airtight simple structure is mainly based on mass and stiffness</a:t>
            </a:r>
          </a:p>
          <a:p>
            <a:r>
              <a:rPr lang="en-GB" sz="2400" dirty="0"/>
              <a:t>According to the Mass Law, the airborne sound insulation of a structure increases by approx. 6 dB when</a:t>
            </a:r>
          </a:p>
          <a:p>
            <a:pPr lvl="1"/>
            <a:r>
              <a:rPr lang="en-GB" sz="2000" dirty="0"/>
              <a:t>The mass of the structure is doubled</a:t>
            </a:r>
          </a:p>
          <a:p>
            <a:pPr lvl="1"/>
            <a:r>
              <a:rPr lang="en-GB" sz="2000" dirty="0"/>
              <a:t>The sound frequency is doubled</a:t>
            </a:r>
          </a:p>
          <a:p>
            <a:pPr lvl="0"/>
            <a:r>
              <a:rPr lang="en-GB" sz="2400" dirty="0">
                <a:solidFill>
                  <a:srgbClr val="0D0D0D"/>
                </a:solidFill>
              </a:rPr>
              <a:t>Airborne sound insulation increases highly efficiently above the coincidence cut-off frequency up till the shear wave range</a:t>
            </a:r>
          </a:p>
          <a:p>
            <a:pPr lvl="1"/>
            <a:endParaRPr lang="fi-FI" sz="2000" dirty="0"/>
          </a:p>
        </p:txBody>
      </p:sp>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2273" y="1640274"/>
            <a:ext cx="2840985" cy="4483604"/>
          </a:xfrm>
          <a:prstGeom prst="rect">
            <a:avLst/>
          </a:prstGeom>
        </p:spPr>
      </p:pic>
      <p:pic>
        <p:nvPicPr>
          <p:cNvPr id="7" name="Kuv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6448" y="2423648"/>
            <a:ext cx="1963747" cy="2530719"/>
          </a:xfrm>
          <a:prstGeom prst="rect">
            <a:avLst/>
          </a:prstGeom>
        </p:spPr>
      </p:pic>
      <p:sp>
        <p:nvSpPr>
          <p:cNvPr id="3" name="Alatunnisteen paikkamerkki 2">
            <a:extLst>
              <a:ext uri="{FF2B5EF4-FFF2-40B4-BE49-F238E27FC236}">
                <a16:creationId xmlns:a16="http://schemas.microsoft.com/office/drawing/2014/main" id="{E61DCAA9-BFC8-8037-B683-985DE7ED44E3}"/>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735190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3950" y="2423648"/>
            <a:ext cx="1908744" cy="2459835"/>
          </a:xfrm>
          <a:prstGeom prst="rect">
            <a:avLst/>
          </a:prstGeom>
        </p:spPr>
      </p:pic>
      <p:pic>
        <p:nvPicPr>
          <p:cNvPr id="4" name="Kuv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3791" y="1640274"/>
            <a:ext cx="2826848" cy="4568157"/>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Airborne sound insulation of a simple structure</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38</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939482" cy="4766706"/>
          </a:xfrm>
        </p:spPr>
        <p:txBody>
          <a:bodyPr>
            <a:normAutofit/>
          </a:bodyPr>
          <a:lstStyle/>
          <a:p>
            <a:r>
              <a:rPr lang="en-GB"/>
              <a:t>A solid timber structure should be almost 600 mm in thickness to match the airborne sound insulation of a concrete structure 180 mm in thickness</a:t>
            </a:r>
          </a:p>
          <a:p>
            <a:r>
              <a:rPr lang="en-GB"/>
              <a:t>Coincidence significantly impairs airborne sound insulation when the structure is light (also a concrete structure </a:t>
            </a:r>
            <a:r>
              <a:rPr lang="en-GB" i="1"/>
              <a:t>m</a:t>
            </a:r>
            <a:r>
              <a:rPr lang="en-GB"/>
              <a:t> &lt; 300 kg/m</a:t>
            </a:r>
            <a:r>
              <a:rPr lang="en-GB" baseline="30000"/>
              <a:t>2</a:t>
            </a:r>
            <a:r>
              <a:rPr lang="en-GB"/>
              <a:t>)</a:t>
            </a:r>
          </a:p>
        </p:txBody>
      </p:sp>
      <p:sp>
        <p:nvSpPr>
          <p:cNvPr id="2" name="Alatunnisteen paikkamerkki 1">
            <a:extLst>
              <a:ext uri="{FF2B5EF4-FFF2-40B4-BE49-F238E27FC236}">
                <a16:creationId xmlns:a16="http://schemas.microsoft.com/office/drawing/2014/main" id="{53A7FF54-AF35-D85E-F0F9-EACC840B0F06}"/>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471205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200" y="365125"/>
            <a:ext cx="10690654" cy="1325563"/>
          </a:xfrm>
        </p:spPr>
        <p:txBody>
          <a:bodyPr/>
          <a:lstStyle/>
          <a:p>
            <a:r>
              <a:rPr lang="en-GB"/>
              <a:t>Impact noise insulation of a simple structure</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39</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506996" cy="4519571"/>
          </a:xfrm>
        </p:spPr>
        <p:txBody>
          <a:bodyPr>
            <a:normAutofit/>
          </a:bodyPr>
          <a:lstStyle/>
          <a:p>
            <a:r>
              <a:rPr lang="en-GB"/>
              <a:t>The impact noise insulation of an airtight simple structure is mainly based on mass and rigidity </a:t>
            </a:r>
          </a:p>
          <a:p>
            <a:r>
              <a:rPr lang="en-GB"/>
              <a:t>A flexible flooring is highly significant for impact noise insulation</a:t>
            </a:r>
          </a:p>
          <a:p>
            <a:r>
              <a:rPr lang="en-GB"/>
              <a:t>The impact noise levels produced by a simple concrete intermediate floor are low at low frequencies but increase with high frequencies</a:t>
            </a:r>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3285" y="2423649"/>
            <a:ext cx="2560320" cy="2602883"/>
          </a:xfrm>
          <a:prstGeom prst="rect">
            <a:avLst/>
          </a:prstGeom>
        </p:spPr>
      </p:pic>
      <p:pic>
        <p:nvPicPr>
          <p:cNvPr id="8" name="Kuva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5397" y="1690688"/>
            <a:ext cx="2841167" cy="4147880"/>
          </a:xfrm>
          <a:prstGeom prst="rect">
            <a:avLst/>
          </a:prstGeom>
        </p:spPr>
      </p:pic>
      <p:sp>
        <p:nvSpPr>
          <p:cNvPr id="2" name="Alatunnisteen paikkamerkki 1">
            <a:extLst>
              <a:ext uri="{FF2B5EF4-FFF2-40B4-BE49-F238E27FC236}">
                <a16:creationId xmlns:a16="http://schemas.microsoft.com/office/drawing/2014/main" id="{A47F223A-4BE9-1C98-1AD7-7E64952D7FF1}"/>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230490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kstin paikkamerkki 40">
            <a:extLst>
              <a:ext uri="{FF2B5EF4-FFF2-40B4-BE49-F238E27FC236}">
                <a16:creationId xmlns:a16="http://schemas.microsoft.com/office/drawing/2014/main" id="{2D52FE4B-1BAF-42AF-A92E-E9C3C2B044EF}"/>
              </a:ext>
            </a:extLst>
          </p:cNvPr>
          <p:cNvSpPr>
            <a:spLocks noGrp="1"/>
          </p:cNvSpPr>
          <p:nvPr>
            <p:ph type="body" idx="1"/>
          </p:nvPr>
        </p:nvSpPr>
        <p:spPr/>
        <p:txBody>
          <a:bodyPr>
            <a:normAutofit fontScale="77500" lnSpcReduction="20000"/>
          </a:bodyPr>
          <a:lstStyle/>
          <a:p>
            <a:r>
              <a:rPr lang="en-GB"/>
              <a:t>Authors</a:t>
            </a:r>
          </a:p>
        </p:txBody>
      </p:sp>
      <p:sp>
        <p:nvSpPr>
          <p:cNvPr id="42" name="Sisällön paikkamerkki 41">
            <a:extLst>
              <a:ext uri="{FF2B5EF4-FFF2-40B4-BE49-F238E27FC236}">
                <a16:creationId xmlns:a16="http://schemas.microsoft.com/office/drawing/2014/main" id="{0F03351A-45A8-4E38-8031-3419B30D115E}"/>
              </a:ext>
            </a:extLst>
          </p:cNvPr>
          <p:cNvSpPr>
            <a:spLocks noGrp="1"/>
          </p:cNvSpPr>
          <p:nvPr>
            <p:ph sz="half" idx="2"/>
          </p:nvPr>
        </p:nvSpPr>
        <p:spPr/>
        <p:txBody>
          <a:bodyPr>
            <a:normAutofit/>
          </a:bodyPr>
          <a:lstStyle/>
          <a:p>
            <a:pPr marL="0" indent="0">
              <a:buNone/>
            </a:pPr>
            <a:r>
              <a:rPr lang="en-GB" sz="2400"/>
              <a:t>Tero Lahtela, Insinööritoimisto Tero Lahtela Oy</a:t>
            </a:r>
          </a:p>
        </p:txBody>
      </p:sp>
      <p:sp>
        <p:nvSpPr>
          <p:cNvPr id="43" name="Sisällön paikkamerkki 42">
            <a:extLst>
              <a:ext uri="{FF2B5EF4-FFF2-40B4-BE49-F238E27FC236}">
                <a16:creationId xmlns:a16="http://schemas.microsoft.com/office/drawing/2014/main" id="{DD88DD0C-A6ED-4711-904E-C56B6E4F5DD5}"/>
              </a:ext>
            </a:extLst>
          </p:cNvPr>
          <p:cNvSpPr>
            <a:spLocks noGrp="1"/>
          </p:cNvSpPr>
          <p:nvPr>
            <p:ph sz="quarter" idx="4"/>
          </p:nvPr>
        </p:nvSpPr>
        <p:spPr/>
        <p:txBody>
          <a:bodyPr>
            <a:normAutofit/>
          </a:bodyPr>
          <a:lstStyle/>
          <a:p>
            <a:pPr marL="0" indent="0">
              <a:buNone/>
            </a:pPr>
            <a:r>
              <a:rPr lang="en-GB" sz="2400"/>
              <a:t>Release date: 18/08/2021</a:t>
            </a:r>
          </a:p>
        </p:txBody>
      </p:sp>
      <p:sp>
        <p:nvSpPr>
          <p:cNvPr id="44" name="Tekstin paikkamerkki 43">
            <a:extLst>
              <a:ext uri="{FF2B5EF4-FFF2-40B4-BE49-F238E27FC236}">
                <a16:creationId xmlns:a16="http://schemas.microsoft.com/office/drawing/2014/main" id="{9E9806A0-4C88-46B7-9184-555A83A7FFC8}"/>
              </a:ext>
            </a:extLst>
          </p:cNvPr>
          <p:cNvSpPr>
            <a:spLocks noGrp="1"/>
          </p:cNvSpPr>
          <p:nvPr>
            <p:ph type="body" idx="10"/>
          </p:nvPr>
        </p:nvSpPr>
        <p:spPr/>
        <p:txBody>
          <a:bodyPr>
            <a:normAutofit fontScale="77500" lnSpcReduction="20000"/>
          </a:bodyPr>
          <a:lstStyle/>
          <a:p>
            <a:endParaRPr lang="fi-FI" dirty="0"/>
          </a:p>
        </p:txBody>
      </p:sp>
      <p:sp>
        <p:nvSpPr>
          <p:cNvPr id="46" name="Dian numeron paikkamerkki 45">
            <a:extLst>
              <a:ext uri="{FF2B5EF4-FFF2-40B4-BE49-F238E27FC236}">
                <a16:creationId xmlns:a16="http://schemas.microsoft.com/office/drawing/2014/main" id="{A7160097-2269-4CFB-8D42-6091A3FA492C}"/>
              </a:ext>
            </a:extLst>
          </p:cNvPr>
          <p:cNvSpPr>
            <a:spLocks noGrp="1"/>
          </p:cNvSpPr>
          <p:nvPr>
            <p:ph type="sldNum" sz="quarter" idx="11"/>
          </p:nvPr>
        </p:nvSpPr>
        <p:spPr/>
        <p:txBody>
          <a:bodyPr/>
          <a:lstStyle/>
          <a:p>
            <a:fld id="{B338A197-4EA2-4D23-935D-0DB0ED09FF0F}" type="slidenum">
              <a:rPr lang="fi-FI" smtClean="0"/>
              <a:pPr/>
              <a:t>4</a:t>
            </a:fld>
            <a:endParaRPr lang="fi-FI"/>
          </a:p>
        </p:txBody>
      </p:sp>
      <p:sp>
        <p:nvSpPr>
          <p:cNvPr id="2" name="Alatunnisteen paikkamerkki 1">
            <a:extLst>
              <a:ext uri="{FF2B5EF4-FFF2-40B4-BE49-F238E27FC236}">
                <a16:creationId xmlns:a16="http://schemas.microsoft.com/office/drawing/2014/main" id="{67110059-4634-709A-DF8D-BEEAF6CC53ED}"/>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870382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667" y="1709222"/>
            <a:ext cx="2805175" cy="4089960"/>
          </a:xfrm>
          <a:prstGeom prst="rect">
            <a:avLst/>
          </a:prstGeom>
        </p:spPr>
      </p:pic>
      <p:pic>
        <p:nvPicPr>
          <p:cNvPr id="2" name="Kuv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4278" y="2431733"/>
            <a:ext cx="2700905" cy="2745748"/>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200" y="365125"/>
            <a:ext cx="10690654" cy="1325563"/>
          </a:xfrm>
        </p:spPr>
        <p:txBody>
          <a:bodyPr/>
          <a:lstStyle/>
          <a:p>
            <a:r>
              <a:rPr lang="en-GB"/>
              <a:t>Impact noise insulation of a simple structure</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40</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506996" cy="4958235"/>
          </a:xfrm>
        </p:spPr>
        <p:txBody>
          <a:bodyPr>
            <a:normAutofit/>
          </a:bodyPr>
          <a:lstStyle/>
          <a:p>
            <a:r>
              <a:rPr lang="en-GB"/>
              <a:t>A flexible flooring or a floating surface plate is usually needed on top of a simple intermediate floor of concrete to reduce the impact noise levels at high frequencies</a:t>
            </a:r>
          </a:p>
          <a:p>
            <a:r>
              <a:rPr lang="en-GB"/>
              <a:t>If the flooring is flexible, its impact noise reduction index Δ</a:t>
            </a:r>
            <a:r>
              <a:rPr lang="en-GB" i="1"/>
              <a:t>L</a:t>
            </a:r>
            <a:r>
              <a:rPr lang="en-GB" baseline="-25000"/>
              <a:t>w</a:t>
            </a:r>
            <a:r>
              <a:rPr lang="en-GB"/>
              <a:t> must be examined (not directly applicable to wooden intermediate floors)</a:t>
            </a:r>
          </a:p>
        </p:txBody>
      </p:sp>
      <p:sp>
        <p:nvSpPr>
          <p:cNvPr id="3" name="Alatunnisteen paikkamerkki 2">
            <a:extLst>
              <a:ext uri="{FF2B5EF4-FFF2-40B4-BE49-F238E27FC236}">
                <a16:creationId xmlns:a16="http://schemas.microsoft.com/office/drawing/2014/main" id="{C00E0301-51C8-389D-900A-CBC7384550B6}"/>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64610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Dual-layer acoustics</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4531927"/>
          </a:xfrm>
        </p:spPr>
        <p:txBody>
          <a:bodyPr>
            <a:normAutofit/>
          </a:bodyPr>
          <a:lstStyle/>
          <a:p>
            <a:r>
              <a:rPr lang="en-GB"/>
              <a:t>A dual-layer structure has two plates (</a:t>
            </a:r>
            <a:r>
              <a:rPr lang="en-GB" i="1"/>
              <a:t>m</a:t>
            </a:r>
            <a:r>
              <a:rPr lang="en-GB" baseline="-25000"/>
              <a:t>1</a:t>
            </a:r>
            <a:r>
              <a:rPr lang="en-GB"/>
              <a:t> and </a:t>
            </a:r>
            <a:r>
              <a:rPr lang="en-GB" i="1"/>
              <a:t>m</a:t>
            </a:r>
            <a:r>
              <a:rPr lang="en-GB" baseline="-25000"/>
              <a:t>2</a:t>
            </a:r>
            <a:r>
              <a:rPr lang="en-GB"/>
              <a:t>) with an air gap between them (</a:t>
            </a:r>
            <a:r>
              <a:rPr lang="en-GB" i="1"/>
              <a:t>k</a:t>
            </a:r>
            <a:r>
              <a:rPr lang="en-GB"/>
              <a:t>)</a:t>
            </a:r>
          </a:p>
          <a:p>
            <a:r>
              <a:rPr lang="en-GB"/>
              <a:t>The air gap in dual-layer structures is called a spring, and its effectiveness as an insulator depends on the thickness of the air gap </a:t>
            </a:r>
          </a:p>
          <a:p>
            <a:r>
              <a:rPr lang="en-GB"/>
              <a:t>The air gap acts as a spring when it is thicker than the wavelength of the sound applied to the structure</a:t>
            </a:r>
          </a:p>
          <a:p>
            <a:r>
              <a:rPr lang="en-GB"/>
              <a:t>The looser the spring, the less it transmits vibration between the plates </a:t>
            </a:r>
            <a:r>
              <a:rPr lang="en-GB" i="1"/>
              <a:t>m</a:t>
            </a:r>
            <a:r>
              <a:rPr lang="en-GB" baseline="-25000"/>
              <a:t>1</a:t>
            </a:r>
            <a:r>
              <a:rPr lang="en-GB"/>
              <a:t> and </a:t>
            </a:r>
            <a:r>
              <a:rPr lang="en-GB" i="1"/>
              <a:t>m</a:t>
            </a:r>
            <a:r>
              <a:rPr lang="en-GB" baseline="-25000"/>
              <a:t>2</a:t>
            </a:r>
            <a:r>
              <a:rPr lang="en-GB"/>
              <a:t> (and the better the airborne sound insulation)</a:t>
            </a:r>
          </a:p>
          <a:p>
            <a:r>
              <a:rPr lang="en-GB"/>
              <a:t>Rather than acting as a spring, a  thin air gap connects the plates together, impairing the airborne sound insulation of the structure</a:t>
            </a:r>
          </a:p>
          <a:p>
            <a:endParaRPr lang="fi-FI" dirty="0"/>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41</a:t>
            </a:fld>
            <a:endParaRPr lang="fi-FI"/>
          </a:p>
        </p:txBody>
      </p:sp>
      <p:sp>
        <p:nvSpPr>
          <p:cNvPr id="2" name="Alatunnisteen paikkamerkki 1">
            <a:extLst>
              <a:ext uri="{FF2B5EF4-FFF2-40B4-BE49-F238E27FC236}">
                <a16:creationId xmlns:a16="http://schemas.microsoft.com/office/drawing/2014/main" id="{01E645A4-1744-1021-25EE-54178334ABC1}"/>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167795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Ideal dual-layer structure</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42</a:t>
            </a:fld>
            <a:endParaRPr lang="fi-FI"/>
          </a:p>
        </p:txBody>
      </p:sp>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692" y="1608175"/>
            <a:ext cx="8472616" cy="4551974"/>
          </a:xfrm>
          <a:prstGeom prst="rect">
            <a:avLst/>
          </a:prstGeom>
        </p:spPr>
      </p:pic>
      <p:sp>
        <p:nvSpPr>
          <p:cNvPr id="2" name="Alatunnisteen paikkamerkki 1">
            <a:extLst>
              <a:ext uri="{FF2B5EF4-FFF2-40B4-BE49-F238E27FC236}">
                <a16:creationId xmlns:a16="http://schemas.microsoft.com/office/drawing/2014/main" id="{AF48248C-B1E9-44C2-4D75-1D58FC70A6C5}"/>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543255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Wood structures with dual-layer acoustics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43</a:t>
            </a:fld>
            <a:endParaRPr lang="fi-FI"/>
          </a:p>
        </p:txBody>
      </p:sp>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3242" y="1383957"/>
            <a:ext cx="5200673" cy="4924167"/>
          </a:xfrm>
          <a:prstGeom prst="rect">
            <a:avLst/>
          </a:prstGeom>
        </p:spPr>
      </p:pic>
      <p:sp>
        <p:nvSpPr>
          <p:cNvPr id="3" name="Alatunnisteen paikkamerkki 2">
            <a:extLst>
              <a:ext uri="{FF2B5EF4-FFF2-40B4-BE49-F238E27FC236}">
                <a16:creationId xmlns:a16="http://schemas.microsoft.com/office/drawing/2014/main" id="{184EAF4B-A6A7-FB41-E70A-7DD024867613}"/>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003715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Dual-layer acoustics</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4531927"/>
          </a:xfrm>
        </p:spPr>
        <p:txBody>
          <a:bodyPr>
            <a:normAutofit/>
          </a:bodyPr>
          <a:lstStyle/>
          <a:p>
            <a:r>
              <a:rPr lang="en-GB"/>
              <a:t>Factors that are significant for designing the airborne sound insulation of a dual-layer structure are </a:t>
            </a:r>
          </a:p>
          <a:p>
            <a:pPr lvl="1"/>
            <a:r>
              <a:rPr lang="en-GB"/>
              <a:t>Weight of the plates, coincidence cut-off frequency and airtightness</a:t>
            </a:r>
          </a:p>
          <a:p>
            <a:pPr lvl="1"/>
            <a:r>
              <a:rPr lang="en-GB"/>
              <a:t>Resonance frequency of the mass-spring-mass system</a:t>
            </a:r>
          </a:p>
          <a:p>
            <a:pPr lvl="1"/>
            <a:r>
              <a:rPr lang="en-GB"/>
              <a:t>Mechanical connection between the plates</a:t>
            </a:r>
          </a:p>
          <a:p>
            <a:pPr lvl="1"/>
            <a:r>
              <a:rPr lang="en-GB"/>
              <a:t>Thickness of the air gap (rigidity of the spring)</a:t>
            </a:r>
          </a:p>
          <a:p>
            <a:pPr lvl="1"/>
            <a:r>
              <a:rPr lang="en-GB"/>
              <a:t>Impact of flanking transmissions</a:t>
            </a:r>
          </a:p>
          <a:p>
            <a:endParaRPr lang="fi-FI" dirty="0"/>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44</a:t>
            </a:fld>
            <a:endParaRPr lang="fi-FI"/>
          </a:p>
        </p:txBody>
      </p:sp>
      <p:sp>
        <p:nvSpPr>
          <p:cNvPr id="2" name="Alatunnisteen paikkamerkki 1">
            <a:extLst>
              <a:ext uri="{FF2B5EF4-FFF2-40B4-BE49-F238E27FC236}">
                <a16:creationId xmlns:a16="http://schemas.microsoft.com/office/drawing/2014/main" id="{1A82D4B8-25F1-776C-CEA0-1ED067626AC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9721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740081" cy="1325563"/>
          </a:xfrm>
        </p:spPr>
        <p:txBody>
          <a:bodyPr/>
          <a:lstStyle/>
          <a:p>
            <a:r>
              <a:rPr lang="en-GB"/>
              <a:t>Airborne noise insulation of a double wall</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45</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747135" cy="4735814"/>
          </a:xfrm>
        </p:spPr>
        <p:txBody>
          <a:bodyPr>
            <a:normAutofit lnSpcReduction="10000"/>
          </a:bodyPr>
          <a:lstStyle/>
          <a:p>
            <a:r>
              <a:rPr lang="en-GB"/>
              <a:t>The airborne noise insulation of a double framed wall increases effectively above the resonance frequency up till the coincidence cut-off frequency</a:t>
            </a:r>
          </a:p>
          <a:p>
            <a:r>
              <a:rPr lang="en-GB"/>
              <a:t>Coincidence impairs airborne sound insulation </a:t>
            </a:r>
          </a:p>
          <a:p>
            <a:r>
              <a:rPr lang="en-GB"/>
              <a:t>When coincidence cut-off frequency is at the top end of the measurement range (3150 Hz), it has no significant negative impact on airborne sound insulation</a:t>
            </a:r>
          </a:p>
        </p:txBody>
      </p:sp>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6556" y="1873251"/>
            <a:ext cx="2857627" cy="4025300"/>
          </a:xfrm>
          <a:prstGeom prst="rect">
            <a:avLst/>
          </a:prstGeom>
        </p:spPr>
      </p:pic>
      <p:pic>
        <p:nvPicPr>
          <p:cNvPr id="8" name="Kuva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1126" y="2533138"/>
            <a:ext cx="1946349" cy="2376482"/>
          </a:xfrm>
          <a:prstGeom prst="rect">
            <a:avLst/>
          </a:prstGeom>
        </p:spPr>
      </p:pic>
      <p:sp>
        <p:nvSpPr>
          <p:cNvPr id="3" name="Alatunnisteen paikkamerkki 2">
            <a:extLst>
              <a:ext uri="{FF2B5EF4-FFF2-40B4-BE49-F238E27FC236}">
                <a16:creationId xmlns:a16="http://schemas.microsoft.com/office/drawing/2014/main" id="{BA230BC7-060F-8661-E2B3-05E0D2210189}"/>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128263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9950" y="1888785"/>
            <a:ext cx="2840340" cy="3991232"/>
          </a:xfrm>
          <a:prstGeom prst="rect">
            <a:avLst/>
          </a:prstGeom>
        </p:spPr>
      </p:pic>
      <p:pic>
        <p:nvPicPr>
          <p:cNvPr id="4" name="Kuv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8516" y="2587908"/>
            <a:ext cx="2037525" cy="2267735"/>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740081" cy="1325563"/>
          </a:xfrm>
        </p:spPr>
        <p:txBody>
          <a:bodyPr/>
          <a:lstStyle/>
          <a:p>
            <a:r>
              <a:rPr lang="en-GB"/>
              <a:t>Airborne noise insulation of a double wall</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46</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939482" cy="4766706"/>
          </a:xfrm>
        </p:spPr>
        <p:txBody>
          <a:bodyPr>
            <a:normAutofit/>
          </a:bodyPr>
          <a:lstStyle/>
          <a:p>
            <a:r>
              <a:rPr lang="en-GB"/>
              <a:t>The airborne noise insulation of a double framed wall with solid timber panel structure increases effectively above the resonance frequency up till the coincidence cut-off frequency</a:t>
            </a:r>
          </a:p>
          <a:p>
            <a:r>
              <a:rPr lang="en-GB"/>
              <a:t>Coincidence impairs airborne sound insulation </a:t>
            </a:r>
          </a:p>
          <a:p>
            <a:r>
              <a:rPr lang="en-GB"/>
              <a:t>When coincidence cut-off frequency is low, this significantly impairs airborne sound insulation </a:t>
            </a:r>
          </a:p>
        </p:txBody>
      </p:sp>
      <p:sp>
        <p:nvSpPr>
          <p:cNvPr id="2" name="Alatunnisteen paikkamerkki 1">
            <a:extLst>
              <a:ext uri="{FF2B5EF4-FFF2-40B4-BE49-F238E27FC236}">
                <a16:creationId xmlns:a16="http://schemas.microsoft.com/office/drawing/2014/main" id="{6FC71D24-7665-E2C6-5AAD-89DCCB7DAD84}"/>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8326057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8047" y="2580936"/>
            <a:ext cx="2132506" cy="2280885"/>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5032" y="1894963"/>
            <a:ext cx="2826436" cy="3985054"/>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740081" cy="1325563"/>
          </a:xfrm>
        </p:spPr>
        <p:txBody>
          <a:bodyPr/>
          <a:lstStyle/>
          <a:p>
            <a:r>
              <a:rPr lang="en-GB"/>
              <a:t>Airborne noise insulation of a double wall</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47</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939482" cy="4766706"/>
          </a:xfrm>
        </p:spPr>
        <p:txBody>
          <a:bodyPr>
            <a:normAutofit lnSpcReduction="10000"/>
          </a:bodyPr>
          <a:lstStyle/>
          <a:p>
            <a:r>
              <a:rPr lang="en-GB"/>
              <a:t>A plasterboard is often needed on a solid timber panel wall to meet the requirements set for a partition between flats</a:t>
            </a:r>
          </a:p>
          <a:p>
            <a:r>
              <a:rPr lang="en-GB"/>
              <a:t>Plasterboard installed on a solid timber panel</a:t>
            </a:r>
          </a:p>
          <a:p>
            <a:pPr lvl="1"/>
            <a:r>
              <a:rPr lang="en-GB"/>
              <a:t>Improves airborne sound insulation at low frequencies</a:t>
            </a:r>
          </a:p>
          <a:p>
            <a:pPr lvl="1"/>
            <a:r>
              <a:rPr lang="en-GB"/>
              <a:t>Reduces the impact of coincidence on airborne sound insulation</a:t>
            </a:r>
          </a:p>
          <a:p>
            <a:pPr lvl="0"/>
            <a:r>
              <a:rPr lang="en-GB">
                <a:solidFill>
                  <a:srgbClr val="0D0D0D"/>
                </a:solidFill>
              </a:rPr>
              <a:t>Plasterboard can also be installed on the side of the air gap</a:t>
            </a:r>
          </a:p>
          <a:p>
            <a:pPr lvl="1"/>
            <a:endParaRPr lang="fi-FI" dirty="0"/>
          </a:p>
          <a:p>
            <a:pPr lvl="1"/>
            <a:endParaRPr lang="fi-FI" dirty="0"/>
          </a:p>
          <a:p>
            <a:pPr lvl="1"/>
            <a:endParaRPr lang="fi-FI" dirty="0"/>
          </a:p>
        </p:txBody>
      </p:sp>
      <p:sp>
        <p:nvSpPr>
          <p:cNvPr id="2" name="Alatunnisteen paikkamerkki 1">
            <a:extLst>
              <a:ext uri="{FF2B5EF4-FFF2-40B4-BE49-F238E27FC236}">
                <a16:creationId xmlns:a16="http://schemas.microsoft.com/office/drawing/2014/main" id="{65990C0F-8099-8D0A-4F49-7DA24344A4D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363184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740081" cy="1325563"/>
          </a:xfrm>
        </p:spPr>
        <p:txBody>
          <a:bodyPr/>
          <a:lstStyle/>
          <a:p>
            <a:r>
              <a:rPr lang="en-GB"/>
              <a:t>Impact of the thickness of solid timber</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48</a:t>
            </a:fld>
            <a:endParaRPr lang="fi-FI"/>
          </a:p>
        </p:txBody>
      </p:sp>
      <p:pic>
        <p:nvPicPr>
          <p:cNvPr id="2" name="Kuva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02227" y="1365422"/>
            <a:ext cx="2110807" cy="4967414"/>
          </a:xfrm>
          <a:prstGeom prst="rect">
            <a:avLst/>
          </a:prstGeom>
        </p:spPr>
      </p:pic>
      <p:pic>
        <p:nvPicPr>
          <p:cNvPr id="4" name="Kuva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6631" y="1371600"/>
            <a:ext cx="2115070" cy="4960800"/>
          </a:xfrm>
          <a:prstGeom prst="rect">
            <a:avLst/>
          </a:prstGeom>
        </p:spPr>
      </p:pic>
      <p:pic>
        <p:nvPicPr>
          <p:cNvPr id="3" name="Kuva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80797" y="1371600"/>
            <a:ext cx="2114830" cy="4973156"/>
          </a:xfrm>
          <a:prstGeom prst="rect">
            <a:avLst/>
          </a:prstGeom>
        </p:spPr>
      </p:pic>
      <p:pic>
        <p:nvPicPr>
          <p:cNvPr id="7" name="Kuva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45171" y="1365422"/>
            <a:ext cx="2103716" cy="4967414"/>
          </a:xfrm>
          <a:prstGeom prst="rect">
            <a:avLst/>
          </a:prstGeom>
        </p:spPr>
      </p:pic>
      <p:pic>
        <p:nvPicPr>
          <p:cNvPr id="8" name="Kuva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26863" y="1371600"/>
            <a:ext cx="2099471" cy="4973156"/>
          </a:xfrm>
          <a:prstGeom prst="rect">
            <a:avLst/>
          </a:prstGeom>
        </p:spPr>
      </p:pic>
      <p:sp>
        <p:nvSpPr>
          <p:cNvPr id="5" name="Alatunnisteen paikkamerkki 4">
            <a:extLst>
              <a:ext uri="{FF2B5EF4-FFF2-40B4-BE49-F238E27FC236}">
                <a16:creationId xmlns:a16="http://schemas.microsoft.com/office/drawing/2014/main" id="{1CB993A3-A1C2-E460-3A88-9EB213221A38}"/>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876302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740081" cy="1325563"/>
          </a:xfrm>
        </p:spPr>
        <p:txBody>
          <a:bodyPr/>
          <a:lstStyle/>
          <a:p>
            <a:r>
              <a:rPr lang="en-GB"/>
              <a:t>Unsymmetrical wall structures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49</a:t>
            </a:fld>
            <a:endParaRPr lang="fi-FI"/>
          </a:p>
        </p:txBody>
      </p:sp>
      <p:pic>
        <p:nvPicPr>
          <p:cNvPr id="5" name="Kuva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5648" y="1371599"/>
            <a:ext cx="4715935" cy="4962699"/>
          </a:xfrm>
          <a:prstGeom prst="rect">
            <a:avLst/>
          </a:prstGeom>
        </p:spPr>
      </p:pic>
      <p:pic>
        <p:nvPicPr>
          <p:cNvPr id="7" name="Kuva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20486" y="1372664"/>
            <a:ext cx="4690403" cy="4961635"/>
          </a:xfrm>
          <a:prstGeom prst="rect">
            <a:avLst/>
          </a:prstGeom>
        </p:spPr>
      </p:pic>
      <p:sp>
        <p:nvSpPr>
          <p:cNvPr id="2" name="Alatunnisteen paikkamerkki 1">
            <a:extLst>
              <a:ext uri="{FF2B5EF4-FFF2-40B4-BE49-F238E27FC236}">
                <a16:creationId xmlns:a16="http://schemas.microsoft.com/office/drawing/2014/main" id="{904A8369-A5D3-BC1F-988D-9B1D65DBB0FB}"/>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630395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p:txBody>
          <a:bodyPr>
            <a:normAutofit/>
          </a:bodyPr>
          <a:lstStyle/>
          <a:p>
            <a:r>
              <a:rPr lang="en-GB" dirty="0"/>
              <a:t>Acoustics</a:t>
            </a:r>
          </a:p>
        </p:txBody>
      </p:sp>
    </p:spTree>
    <p:extLst>
      <p:ext uri="{BB962C8B-B14F-4D97-AF65-F5344CB8AC3E}">
        <p14:creationId xmlns:p14="http://schemas.microsoft.com/office/powerpoint/2010/main" val="2174813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740081" cy="1325563"/>
          </a:xfrm>
        </p:spPr>
        <p:txBody>
          <a:bodyPr/>
          <a:lstStyle/>
          <a:p>
            <a:r>
              <a:rPr lang="en-GB"/>
              <a:t>Impact of guide pieces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50</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914769" cy="4680208"/>
          </a:xfrm>
        </p:spPr>
        <p:txBody>
          <a:bodyPr>
            <a:normAutofit/>
          </a:bodyPr>
          <a:lstStyle/>
          <a:p>
            <a:r>
              <a:rPr lang="en-GB"/>
              <a:t>Both frame halves should have their separate guide timbers</a:t>
            </a:r>
          </a:p>
          <a:p>
            <a:r>
              <a:rPr lang="en-GB"/>
              <a:t>Adjacent guide timbers can be replaced with a single one that is the width of the gap in the wall if this is approved by the acoustics designer of the site</a:t>
            </a:r>
          </a:p>
          <a:p>
            <a:r>
              <a:rPr lang="en-GB"/>
              <a:t>Coupling of frame halves with a guide timber impairs airborne noise insulation</a:t>
            </a:r>
          </a:p>
        </p:txBody>
      </p:sp>
      <p:pic>
        <p:nvPicPr>
          <p:cNvPr id="4" name="Kuva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8768" y="650642"/>
            <a:ext cx="4425766" cy="5651997"/>
          </a:xfrm>
          <a:prstGeom prst="rect">
            <a:avLst/>
          </a:prstGeom>
        </p:spPr>
      </p:pic>
      <p:sp>
        <p:nvSpPr>
          <p:cNvPr id="2" name="Alatunnisteen paikkamerkki 1">
            <a:extLst>
              <a:ext uri="{FF2B5EF4-FFF2-40B4-BE49-F238E27FC236}">
                <a16:creationId xmlns:a16="http://schemas.microsoft.com/office/drawing/2014/main" id="{21A76C01-0B95-0B96-344C-F44AC19442F9}"/>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700004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98" y="1410732"/>
            <a:ext cx="8016865" cy="4791871"/>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740081" cy="1325563"/>
          </a:xfrm>
        </p:spPr>
        <p:txBody>
          <a:bodyPr/>
          <a:lstStyle/>
          <a:p>
            <a:r>
              <a:rPr lang="en-GB"/>
              <a:t>Impacts of connecting frame halves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51</a:t>
            </a:fld>
            <a:endParaRPr lang="fi-FI"/>
          </a:p>
        </p:txBody>
      </p:sp>
      <p:sp>
        <p:nvSpPr>
          <p:cNvPr id="2" name="Alatunnisteen paikkamerkki 1">
            <a:extLst>
              <a:ext uri="{FF2B5EF4-FFF2-40B4-BE49-F238E27FC236}">
                <a16:creationId xmlns:a16="http://schemas.microsoft.com/office/drawing/2014/main" id="{B97A4638-9419-3EF8-5FAA-E548BCE89037}"/>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9065554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081" y="1410988"/>
            <a:ext cx="8029128" cy="4800798"/>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740081" cy="1325563"/>
          </a:xfrm>
        </p:spPr>
        <p:txBody>
          <a:bodyPr/>
          <a:lstStyle/>
          <a:p>
            <a:r>
              <a:rPr lang="en-GB"/>
              <a:t>Impacts of connecting frame halves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52</a:t>
            </a:fld>
            <a:endParaRPr lang="fi-FI"/>
          </a:p>
        </p:txBody>
      </p:sp>
      <p:sp>
        <p:nvSpPr>
          <p:cNvPr id="2" name="Alatunnisteen paikkamerkki 1">
            <a:extLst>
              <a:ext uri="{FF2B5EF4-FFF2-40B4-BE49-F238E27FC236}">
                <a16:creationId xmlns:a16="http://schemas.microsoft.com/office/drawing/2014/main" id="{B8E7B887-F0BA-731D-6D0F-3BE0D446849C}"/>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234006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8700" y="1404792"/>
            <a:ext cx="8019061" cy="4938188"/>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740081" cy="1325563"/>
          </a:xfrm>
        </p:spPr>
        <p:txBody>
          <a:bodyPr/>
          <a:lstStyle/>
          <a:p>
            <a:r>
              <a:rPr lang="en-GB"/>
              <a:t>Impacts of connecting frame halves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53</a:t>
            </a:fld>
            <a:endParaRPr lang="fi-FI"/>
          </a:p>
        </p:txBody>
      </p:sp>
      <p:sp>
        <p:nvSpPr>
          <p:cNvPr id="2" name="Alatunnisteen paikkamerkki 1">
            <a:extLst>
              <a:ext uri="{FF2B5EF4-FFF2-40B4-BE49-F238E27FC236}">
                <a16:creationId xmlns:a16="http://schemas.microsoft.com/office/drawing/2014/main" id="{F05DB783-DB79-29DA-D520-ED19EE40F57A}"/>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476198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63123" y="1364943"/>
            <a:ext cx="4725294" cy="4977748"/>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740081" cy="1325563"/>
          </a:xfrm>
        </p:spPr>
        <p:txBody>
          <a:bodyPr/>
          <a:lstStyle/>
          <a:p>
            <a:r>
              <a:rPr lang="en-GB"/>
              <a:t>Impact of sound-absorbing material in a wall gap</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54</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914769" cy="4952057"/>
          </a:xfrm>
        </p:spPr>
        <p:txBody>
          <a:bodyPr>
            <a:normAutofit lnSpcReduction="10000"/>
          </a:bodyPr>
          <a:lstStyle/>
          <a:p>
            <a:r>
              <a:rPr lang="en-GB"/>
              <a:t>Natural vibration of air (standing sound waves) is generated in the empty air gap of a double framed wall</a:t>
            </a:r>
          </a:p>
          <a:p>
            <a:r>
              <a:rPr lang="en-GB"/>
              <a:t>In practice, the sound echoes in the empty air gap, which significantly impairs the airborne noise insulation of the wall</a:t>
            </a:r>
          </a:p>
          <a:p>
            <a:r>
              <a:rPr lang="en-GB"/>
              <a:t>To prevent echoing in the air gap, it must contain sound-absorbing material (absorption ratio at high frequencies 0.8…0.9), covering at least one half of the air gap thickness</a:t>
            </a:r>
          </a:p>
        </p:txBody>
      </p:sp>
      <p:sp>
        <p:nvSpPr>
          <p:cNvPr id="2" name="Alatunnisteen paikkamerkki 1">
            <a:extLst>
              <a:ext uri="{FF2B5EF4-FFF2-40B4-BE49-F238E27FC236}">
                <a16:creationId xmlns:a16="http://schemas.microsoft.com/office/drawing/2014/main" id="{B7FE37D7-3CF0-D093-19B8-187CC05B39FE}"/>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281053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740081" cy="1325563"/>
          </a:xfrm>
        </p:spPr>
        <p:txBody>
          <a:bodyPr/>
          <a:lstStyle/>
          <a:p>
            <a:r>
              <a:rPr lang="en-GB"/>
              <a:t>Sound absorbing material in a wall gap</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55</a:t>
            </a:fld>
            <a:endParaRPr lang="fi-FI"/>
          </a:p>
        </p:txBody>
      </p:sp>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747" y="1959128"/>
            <a:ext cx="9590903" cy="3525920"/>
          </a:xfrm>
          <a:prstGeom prst="rect">
            <a:avLst/>
          </a:prstGeom>
        </p:spPr>
      </p:pic>
      <p:sp>
        <p:nvSpPr>
          <p:cNvPr id="2" name="Alatunnisteen paikkamerkki 1">
            <a:extLst>
              <a:ext uri="{FF2B5EF4-FFF2-40B4-BE49-F238E27FC236}">
                <a16:creationId xmlns:a16="http://schemas.microsoft.com/office/drawing/2014/main" id="{F6F3E06C-25BA-D812-07F8-3785858BF46D}"/>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079441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90381" y="1373049"/>
            <a:ext cx="4677922" cy="4950687"/>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740081" cy="1325563"/>
          </a:xfrm>
        </p:spPr>
        <p:txBody>
          <a:bodyPr/>
          <a:lstStyle/>
          <a:p>
            <a:r>
              <a:rPr lang="en-GB"/>
              <a:t>Impacts of wall gap thickness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56</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914769" cy="4766706"/>
          </a:xfrm>
        </p:spPr>
        <p:txBody>
          <a:bodyPr>
            <a:normAutofit/>
          </a:bodyPr>
          <a:lstStyle/>
          <a:p>
            <a:r>
              <a:rPr lang="en-GB"/>
              <a:t>Increasing the thickness of the air gap in a double framed wall (</a:t>
            </a:r>
            <a:r>
              <a:rPr lang="en-GB" i="1"/>
              <a:t>k</a:t>
            </a:r>
            <a:r>
              <a:rPr lang="en-GB"/>
              <a:t>) significantly improves the airborne sound insulation of the wall </a:t>
            </a:r>
          </a:p>
          <a:p>
            <a:r>
              <a:rPr lang="en-GB"/>
              <a:t>The thicker the air gap, the less it connects the plates of frame halves to each other</a:t>
            </a:r>
          </a:p>
          <a:p>
            <a:pPr lvl="1"/>
            <a:endParaRPr lang="fi-FI" dirty="0"/>
          </a:p>
          <a:p>
            <a:pPr lvl="1"/>
            <a:endParaRPr lang="fi-FI" dirty="0"/>
          </a:p>
        </p:txBody>
      </p:sp>
      <p:sp>
        <p:nvSpPr>
          <p:cNvPr id="2" name="Alatunnisteen paikkamerkki 1">
            <a:extLst>
              <a:ext uri="{FF2B5EF4-FFF2-40B4-BE49-F238E27FC236}">
                <a16:creationId xmlns:a16="http://schemas.microsoft.com/office/drawing/2014/main" id="{D25F1C36-8A04-D658-840E-5708336B1725}"/>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9596266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740081" cy="1325563"/>
          </a:xfrm>
        </p:spPr>
        <p:txBody>
          <a:bodyPr/>
          <a:lstStyle/>
          <a:p>
            <a:r>
              <a:rPr lang="en-GB"/>
              <a:t>Impacts of wall gap thickness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57</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3"/>
            <a:ext cx="5914769" cy="4822312"/>
          </a:xfrm>
        </p:spPr>
        <p:txBody>
          <a:bodyPr>
            <a:normAutofit/>
          </a:bodyPr>
          <a:lstStyle/>
          <a:p>
            <a:r>
              <a:rPr lang="en-GB"/>
              <a:t>Dual-layer solid timber structures should have thin structural layers with large air gaps between them</a:t>
            </a:r>
          </a:p>
          <a:p>
            <a:r>
              <a:rPr lang="en-GB"/>
              <a:t>Thick partitions between flats are today possible as only 200 mm of the walls are included in the permitted building volume</a:t>
            </a:r>
          </a:p>
          <a:p>
            <a:r>
              <a:rPr lang="en-GB"/>
              <a:t>The solid timber product must be thick enough from the perspective of the structure’s load-bearing capacity</a:t>
            </a:r>
          </a:p>
          <a:p>
            <a:pPr lvl="1"/>
            <a:endParaRPr lang="fi-FI" dirty="0"/>
          </a:p>
          <a:p>
            <a:pPr lvl="1"/>
            <a:endParaRPr lang="fi-FI" dirty="0"/>
          </a:p>
        </p:txBody>
      </p:sp>
      <p:pic>
        <p:nvPicPr>
          <p:cNvPr id="2" name="Kuva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81413" y="1360899"/>
            <a:ext cx="4699905" cy="4962837"/>
          </a:xfrm>
          <a:prstGeom prst="rect">
            <a:avLst/>
          </a:prstGeom>
        </p:spPr>
      </p:pic>
      <p:sp>
        <p:nvSpPr>
          <p:cNvPr id="3" name="Alatunnisteen paikkamerkki 2">
            <a:extLst>
              <a:ext uri="{FF2B5EF4-FFF2-40B4-BE49-F238E27FC236}">
                <a16:creationId xmlns:a16="http://schemas.microsoft.com/office/drawing/2014/main" id="{9F9CE9E9-8C6C-0F38-C2E8-E2B1ED806B3E}"/>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741947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dirty="0"/>
              <a:t>Impact noise insulation of a dual-layer intermediate floor</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58</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593493" cy="4760527"/>
          </a:xfrm>
        </p:spPr>
        <p:txBody>
          <a:bodyPr>
            <a:normAutofit/>
          </a:bodyPr>
          <a:lstStyle/>
          <a:p>
            <a:r>
              <a:rPr lang="en-GB" sz="2400" dirty="0"/>
              <a:t>Impact noise insulation is in a key role in the acoustic design of intermediate floors</a:t>
            </a:r>
          </a:p>
          <a:p>
            <a:r>
              <a:rPr lang="en-GB" sz="2400" dirty="0"/>
              <a:t>The impact noise levels of wooden intermediate floors are high at low frequencies and low at high frequencies </a:t>
            </a:r>
          </a:p>
          <a:p>
            <a:r>
              <a:rPr lang="en-GB" sz="2400" dirty="0"/>
              <a:t>Low frequencies are a challenge associated with wooden intermediate floors</a:t>
            </a:r>
          </a:p>
          <a:p>
            <a:r>
              <a:rPr lang="en-GB" sz="2400" dirty="0"/>
              <a:t>In wooden intermediate floors, mass is required to insulate low frequencies</a:t>
            </a:r>
          </a:p>
          <a:p>
            <a:pPr lvl="1"/>
            <a:endParaRPr lang="fi-FI" sz="2000" dirty="0"/>
          </a:p>
        </p:txBody>
      </p:sp>
      <p:pic>
        <p:nvPicPr>
          <p:cNvPr id="7" name="Kuv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0862" y="1634297"/>
            <a:ext cx="5304045" cy="4414148"/>
          </a:xfrm>
          <a:prstGeom prst="rect">
            <a:avLst/>
          </a:prstGeom>
        </p:spPr>
      </p:pic>
      <p:sp>
        <p:nvSpPr>
          <p:cNvPr id="2" name="Alatunnisteen paikkamerkki 1">
            <a:extLst>
              <a:ext uri="{FF2B5EF4-FFF2-40B4-BE49-F238E27FC236}">
                <a16:creationId xmlns:a16="http://schemas.microsoft.com/office/drawing/2014/main" id="{88168337-FDEA-D3E6-B40D-5E7ACA304B6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609534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Impacts of a spring suspension ceiling</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59</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593493" cy="4766706"/>
          </a:xfrm>
        </p:spPr>
        <p:txBody>
          <a:bodyPr>
            <a:normAutofit lnSpcReduction="10000"/>
          </a:bodyPr>
          <a:lstStyle/>
          <a:p>
            <a:r>
              <a:rPr lang="en-GB"/>
              <a:t>A spring suspension ceiling significantly improves the airborne sound and impact noise insulation of a wooden intermediate floor </a:t>
            </a:r>
          </a:p>
          <a:p>
            <a:r>
              <a:rPr lang="en-GB"/>
              <a:t>The positive impact on sound insulation generated by a spring suspension ceiling already begin at around 50 Hz</a:t>
            </a:r>
          </a:p>
          <a:p>
            <a:r>
              <a:rPr lang="en-GB"/>
              <a:t>The more flexible and heavier the spring suspension ceiling is, the better the airborne sound and impact noise insulation</a:t>
            </a:r>
          </a:p>
          <a:p>
            <a:pPr lvl="1"/>
            <a:endParaRPr lang="fi-FI" dirty="0"/>
          </a:p>
        </p:txBody>
      </p:sp>
      <p:pic>
        <p:nvPicPr>
          <p:cNvPr id="2" name="Kuva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07548" y="1309816"/>
            <a:ext cx="4276070" cy="4995385"/>
          </a:xfrm>
          <a:prstGeom prst="rect">
            <a:avLst/>
          </a:prstGeom>
        </p:spPr>
      </p:pic>
      <p:sp>
        <p:nvSpPr>
          <p:cNvPr id="3" name="Alatunnisteen paikkamerkki 2">
            <a:extLst>
              <a:ext uri="{FF2B5EF4-FFF2-40B4-BE49-F238E27FC236}">
                <a16:creationId xmlns:a16="http://schemas.microsoft.com/office/drawing/2014/main" id="{2FBF12A5-99D9-E6C6-6D37-0FB7CFB7545D}"/>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157886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AEB256F-77CD-4DFF-865B-2A27348422C7}"/>
              </a:ext>
            </a:extLst>
          </p:cNvPr>
          <p:cNvSpPr>
            <a:spLocks noGrp="1"/>
          </p:cNvSpPr>
          <p:nvPr>
            <p:ph type="title"/>
          </p:nvPr>
        </p:nvSpPr>
        <p:spPr/>
        <p:txBody>
          <a:bodyPr/>
          <a:lstStyle/>
          <a:p>
            <a:r>
              <a:rPr lang="en-GB"/>
              <a:t>Sound</a:t>
            </a:r>
          </a:p>
        </p:txBody>
      </p:sp>
      <p:sp>
        <p:nvSpPr>
          <p:cNvPr id="7" name="Sisällön paikkamerkki 6">
            <a:extLst>
              <a:ext uri="{FF2B5EF4-FFF2-40B4-BE49-F238E27FC236}">
                <a16:creationId xmlns:a16="http://schemas.microsoft.com/office/drawing/2014/main" id="{C1F58099-9B24-4C58-826E-511BF2433727}"/>
              </a:ext>
            </a:extLst>
          </p:cNvPr>
          <p:cNvSpPr>
            <a:spLocks noGrp="1"/>
          </p:cNvSpPr>
          <p:nvPr>
            <p:ph sz="half" idx="1"/>
          </p:nvPr>
        </p:nvSpPr>
        <p:spPr/>
        <p:txBody>
          <a:bodyPr>
            <a:normAutofit/>
          </a:bodyPr>
          <a:lstStyle/>
          <a:p>
            <a:r>
              <a:rPr lang="en-GB"/>
              <a:t>Sound is a wave that travels through a medium.</a:t>
            </a:r>
          </a:p>
          <a:p>
            <a:r>
              <a:rPr lang="en-GB"/>
              <a:t>The medium may be a gas, liquid or solid matter.</a:t>
            </a:r>
          </a:p>
          <a:p>
            <a:r>
              <a:rPr lang="en-GB"/>
              <a:t>In air, sound travels as a longitudinal wave</a:t>
            </a:r>
          </a:p>
          <a:p>
            <a:r>
              <a:rPr lang="en-GB"/>
              <a:t>In a solid matter, sound moves both as a traverse and longitudinal wave</a:t>
            </a:r>
          </a:p>
          <a:p>
            <a:endParaRPr lang="fi-FI" dirty="0"/>
          </a:p>
        </p:txBody>
      </p:sp>
      <p:sp>
        <p:nvSpPr>
          <p:cNvPr id="10" name="Dian numeron paikkamerkki 9">
            <a:extLst>
              <a:ext uri="{FF2B5EF4-FFF2-40B4-BE49-F238E27FC236}">
                <a16:creationId xmlns:a16="http://schemas.microsoft.com/office/drawing/2014/main" id="{904FFB21-CBB6-4D3F-AADB-B8E641210329}"/>
              </a:ext>
            </a:extLst>
          </p:cNvPr>
          <p:cNvSpPr>
            <a:spLocks noGrp="1"/>
          </p:cNvSpPr>
          <p:nvPr>
            <p:ph type="sldNum" sz="quarter" idx="4"/>
          </p:nvPr>
        </p:nvSpPr>
        <p:spPr/>
        <p:txBody>
          <a:bodyPr/>
          <a:lstStyle/>
          <a:p>
            <a:fld id="{B338A197-4EA2-4D23-935D-0DB0ED09FF0F}" type="slidenum">
              <a:rPr lang="fi-FI" smtClean="0"/>
              <a:pPr/>
              <a:t>6</a:t>
            </a:fld>
            <a:endParaRPr lang="fi-FI"/>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9921" y="1627500"/>
            <a:ext cx="5731991" cy="3685700"/>
          </a:xfrm>
          <a:prstGeom prst="rect">
            <a:avLst/>
          </a:prstGeom>
        </p:spPr>
      </p:pic>
      <p:sp>
        <p:nvSpPr>
          <p:cNvPr id="2" name="Alatunnisteen paikkamerkki 1">
            <a:extLst>
              <a:ext uri="{FF2B5EF4-FFF2-40B4-BE49-F238E27FC236}">
                <a16:creationId xmlns:a16="http://schemas.microsoft.com/office/drawing/2014/main" id="{3E94140A-9F56-BE0D-A27B-40294FF58800}"/>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5133764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Natural frequency of a floating floor</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60</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593493" cy="4766706"/>
          </a:xfrm>
        </p:spPr>
        <p:txBody>
          <a:bodyPr>
            <a:normAutofit/>
          </a:bodyPr>
          <a:lstStyle/>
          <a:p>
            <a:r>
              <a:rPr lang="en-GB"/>
              <a:t>A floating floor acts as sound insulation at frequencies above its resonance range</a:t>
            </a:r>
          </a:p>
          <a:p>
            <a:r>
              <a:rPr lang="en-GB"/>
              <a:t>The smaller the lowest natural frequency of a floating floor is, the better sound insulation is achieved</a:t>
            </a:r>
          </a:p>
          <a:p>
            <a:r>
              <a:rPr lang="en-GB"/>
              <a:t>The dynamic rigidity of impact noise insulation and the mass of a floating floor influence the lowest natural frequency of a floating floor</a:t>
            </a:r>
          </a:p>
          <a:p>
            <a:pPr lvl="1"/>
            <a:endParaRPr lang="fi-FI" dirty="0"/>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2904" y="1641858"/>
            <a:ext cx="5423458" cy="4261057"/>
          </a:xfrm>
          <a:prstGeom prst="rect">
            <a:avLst/>
          </a:prstGeom>
        </p:spPr>
      </p:pic>
      <p:sp>
        <p:nvSpPr>
          <p:cNvPr id="2" name="Alatunnisteen paikkamerkki 1">
            <a:extLst>
              <a:ext uri="{FF2B5EF4-FFF2-40B4-BE49-F238E27FC236}">
                <a16:creationId xmlns:a16="http://schemas.microsoft.com/office/drawing/2014/main" id="{1CB618A4-13C2-327F-CF89-3BA42D9688FE}"/>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2328263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Impact of a floating floor</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61</a:t>
            </a:fld>
            <a:endParaRPr lang="fi-FI"/>
          </a:p>
        </p:txBody>
      </p:sp>
      <p:pic>
        <p:nvPicPr>
          <p:cNvPr id="5" name="Kuva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76086" y="1258932"/>
            <a:ext cx="4440815" cy="5058625"/>
          </a:xfrm>
          <a:prstGeom prst="rect">
            <a:avLst/>
          </a:prstGeom>
        </p:spPr>
      </p:pic>
      <p:pic>
        <p:nvPicPr>
          <p:cNvPr id="7" name="Kuva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02791" y="1320221"/>
            <a:ext cx="4458819" cy="5374090"/>
          </a:xfrm>
          <a:prstGeom prst="rect">
            <a:avLst/>
          </a:prstGeom>
        </p:spPr>
      </p:pic>
    </p:spTree>
    <p:extLst>
      <p:ext uri="{BB962C8B-B14F-4D97-AF65-F5344CB8AC3E}">
        <p14:creationId xmlns:p14="http://schemas.microsoft.com/office/powerpoint/2010/main" val="270253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13357" y="1367569"/>
            <a:ext cx="4285854" cy="4873129"/>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Impact of flooring</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62</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593493" cy="4766706"/>
          </a:xfrm>
        </p:spPr>
        <p:txBody>
          <a:bodyPr>
            <a:normAutofit lnSpcReduction="10000"/>
          </a:bodyPr>
          <a:lstStyle/>
          <a:p>
            <a:r>
              <a:rPr lang="en-GB"/>
              <a:t>The flooring does not have a significant impact on airborne sound insulation</a:t>
            </a:r>
          </a:p>
          <a:p>
            <a:r>
              <a:rPr lang="en-GB"/>
              <a:t>In wooden intermediate floors, a flexible flooring affects impact noise insulation when the intermediate floor has a fixed surface floor</a:t>
            </a:r>
          </a:p>
          <a:p>
            <a:r>
              <a:rPr lang="en-GB"/>
              <a:t>In case of a floating floor, the impact of flexible flooring on impact noise insulation has almost no significance</a:t>
            </a:r>
          </a:p>
        </p:txBody>
      </p:sp>
      <p:sp>
        <p:nvSpPr>
          <p:cNvPr id="3" name="Alatunnisteen paikkamerkki 2">
            <a:extLst>
              <a:ext uri="{FF2B5EF4-FFF2-40B4-BE49-F238E27FC236}">
                <a16:creationId xmlns:a16="http://schemas.microsoft.com/office/drawing/2014/main" id="{F99278BD-CD50-6372-35B9-609D36368F1D}"/>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937329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Impact of intermediate floor frame</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63</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593493" cy="4766706"/>
          </a:xfrm>
        </p:spPr>
        <p:txBody>
          <a:bodyPr>
            <a:normAutofit/>
          </a:bodyPr>
          <a:lstStyle/>
          <a:p>
            <a:r>
              <a:rPr lang="en-GB"/>
              <a:t>The impact of the rigidity and support types of the load-bearing frame of a wooden intermediate floor can be considered insignificant</a:t>
            </a:r>
          </a:p>
          <a:p>
            <a:r>
              <a:rPr lang="en-GB"/>
              <a:t>The frame rigidity and support types of the wooden intermediate floor have a significant impact in intermediate floor vibration design (e.g. vibration caused by walking)</a:t>
            </a:r>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568" y="1550593"/>
            <a:ext cx="4252912" cy="1939252"/>
          </a:xfrm>
          <a:prstGeom prst="rect">
            <a:avLst/>
          </a:prstGeom>
        </p:spPr>
      </p:pic>
      <p:pic>
        <p:nvPicPr>
          <p:cNvPr id="4" name="Kuva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8064" y="4085022"/>
            <a:ext cx="4236415" cy="1931729"/>
          </a:xfrm>
          <a:prstGeom prst="rect">
            <a:avLst/>
          </a:prstGeom>
        </p:spPr>
      </p:pic>
      <p:sp>
        <p:nvSpPr>
          <p:cNvPr id="2" name="Alatunnisteen paikkamerkki 1">
            <a:extLst>
              <a:ext uri="{FF2B5EF4-FFF2-40B4-BE49-F238E27FC236}">
                <a16:creationId xmlns:a16="http://schemas.microsoft.com/office/drawing/2014/main" id="{B398248E-BA4A-B887-B2FE-E137EF1786B7}"/>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2701586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Impact of a gap in intermediate floor</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64</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593493" cy="4766706"/>
          </a:xfrm>
        </p:spPr>
        <p:txBody>
          <a:bodyPr>
            <a:normAutofit/>
          </a:bodyPr>
          <a:lstStyle/>
          <a:p>
            <a:r>
              <a:rPr lang="en-GB"/>
              <a:t>The same acoustic principles apply to an air gap in a dual-layer intermediate floor as to a dual-layer wall</a:t>
            </a:r>
          </a:p>
          <a:p>
            <a:r>
              <a:rPr lang="en-GB"/>
              <a:t>The greater the air gap, the better the airborne sound and impact noise insulation</a:t>
            </a:r>
          </a:p>
          <a:p>
            <a:r>
              <a:rPr lang="en-GB"/>
              <a:t>Echoing in the intermediate floor air gap is eliminated with a sound-absorbing material (min 100 mm)</a:t>
            </a:r>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4945" y="1580704"/>
            <a:ext cx="2737295" cy="2008936"/>
          </a:xfrm>
          <a:prstGeom prst="rect">
            <a:avLst/>
          </a:prstGeom>
        </p:spPr>
      </p:pic>
      <p:pic>
        <p:nvPicPr>
          <p:cNvPr id="5" name="Kuv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0027" y="4057898"/>
            <a:ext cx="2322213" cy="2004037"/>
          </a:xfrm>
          <a:prstGeom prst="rect">
            <a:avLst/>
          </a:prstGeom>
        </p:spPr>
      </p:pic>
      <p:sp>
        <p:nvSpPr>
          <p:cNvPr id="3" name="Alatunnisteen paikkamerkki 2">
            <a:extLst>
              <a:ext uri="{FF2B5EF4-FFF2-40B4-BE49-F238E27FC236}">
                <a16:creationId xmlns:a16="http://schemas.microsoft.com/office/drawing/2014/main" id="{5CDCFDF0-3E4B-A886-B0DD-9C4F08BE9855}"/>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647157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dirty="0"/>
              <a:t>Suspended floors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65</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5099223" cy="4933522"/>
          </a:xfrm>
        </p:spPr>
        <p:txBody>
          <a:bodyPr>
            <a:normAutofit/>
          </a:bodyPr>
          <a:lstStyle/>
          <a:p>
            <a:r>
              <a:rPr lang="en-GB" sz="2400" dirty="0"/>
              <a:t>Suspended floors are well suited for use together with solid timber panel intermediate floors</a:t>
            </a:r>
          </a:p>
          <a:p>
            <a:pPr lvl="1"/>
            <a:r>
              <a:rPr lang="en-GB" sz="2000" dirty="0"/>
              <a:t>It may be possible to use solid timber panel as the visible ceiling surface (surface quality)</a:t>
            </a:r>
          </a:p>
          <a:p>
            <a:r>
              <a:rPr lang="en-GB" sz="2400" dirty="0"/>
              <a:t>The suspended floor and solid timber panel make up a dual-layer acoustic structure</a:t>
            </a:r>
          </a:p>
          <a:p>
            <a:r>
              <a:rPr lang="en-GB" sz="2400" dirty="0"/>
              <a:t>The same acoustic principles mainly apply to intermediate floors with a suspended floor as to other wooden intermediate floors</a:t>
            </a:r>
          </a:p>
          <a:p>
            <a:endParaRPr lang="fi-FI" sz="2400" dirty="0"/>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734" y="1350126"/>
            <a:ext cx="3637628" cy="2164263"/>
          </a:xfrm>
          <a:prstGeom prst="rect">
            <a:avLst/>
          </a:prstGeom>
        </p:spPr>
      </p:pic>
      <p:pic>
        <p:nvPicPr>
          <p:cNvPr id="4" name="Kuv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6926" y="3925994"/>
            <a:ext cx="3558127" cy="2120170"/>
          </a:xfrm>
          <a:prstGeom prst="rect">
            <a:avLst/>
          </a:prstGeom>
        </p:spPr>
      </p:pic>
      <p:sp>
        <p:nvSpPr>
          <p:cNvPr id="2" name="Alatunnisteen paikkamerkki 1">
            <a:extLst>
              <a:ext uri="{FF2B5EF4-FFF2-40B4-BE49-F238E27FC236}">
                <a16:creationId xmlns:a16="http://schemas.microsoft.com/office/drawing/2014/main" id="{34265FB0-20D4-235E-FD48-782E82A8645E}"/>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286289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Intermediate floors of prefabricated box units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66</a:t>
            </a:fld>
            <a:endParaRPr lang="fi-FI"/>
          </a:p>
        </p:txBody>
      </p:sp>
      <p:sp>
        <p:nvSpPr>
          <p:cNvPr id="6"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199" y="1825624"/>
            <a:ext cx="4969477" cy="4766706"/>
          </a:xfrm>
        </p:spPr>
        <p:txBody>
          <a:bodyPr>
            <a:normAutofit/>
          </a:bodyPr>
          <a:lstStyle/>
          <a:p>
            <a:r>
              <a:rPr lang="en-GB"/>
              <a:t>The ceiling of a lower prefabricated box unit and the floor of an upper one make up a dual-layer acoustic structure</a:t>
            </a:r>
          </a:p>
          <a:p>
            <a:r>
              <a:rPr lang="en-GB"/>
              <a:t>The same acoustic principles apply to intermediate floors of prefabricated box units as to other wooden intermediate floors</a:t>
            </a:r>
          </a:p>
          <a:p>
            <a:pPr lvl="1"/>
            <a:endParaRPr lang="fi-FI" dirty="0"/>
          </a:p>
        </p:txBody>
      </p:sp>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1413" y="1958802"/>
            <a:ext cx="5997890" cy="3485042"/>
          </a:xfrm>
          <a:prstGeom prst="rect">
            <a:avLst/>
          </a:prstGeom>
        </p:spPr>
      </p:pic>
      <p:sp>
        <p:nvSpPr>
          <p:cNvPr id="3" name="Alatunnisteen paikkamerkki 2">
            <a:extLst>
              <a:ext uri="{FF2B5EF4-FFF2-40B4-BE49-F238E27FC236}">
                <a16:creationId xmlns:a16="http://schemas.microsoft.com/office/drawing/2014/main" id="{463F09DA-4CD5-5191-09B8-84BA913670DA}"/>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857130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Structural flanking transmission</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4531927"/>
          </a:xfrm>
        </p:spPr>
        <p:txBody>
          <a:bodyPr>
            <a:normAutofit lnSpcReduction="10000"/>
          </a:bodyPr>
          <a:lstStyle/>
          <a:p>
            <a:r>
              <a:rPr lang="en-GB"/>
              <a:t>Structural flanking transmission is caused when a structural element that continues from one space to another propagates sound between the spaces (structure-borne sound)</a:t>
            </a:r>
          </a:p>
          <a:p>
            <a:r>
              <a:rPr lang="en-GB"/>
              <a:t>In a building with wooden structure, structural flanking transmission is a greater challenge than in a concrete building because</a:t>
            </a:r>
          </a:p>
          <a:p>
            <a:pPr lvl="1"/>
            <a:r>
              <a:rPr lang="en-GB"/>
              <a:t>The mass and stiffness of building elements cannot be used to reduce flanking transmission in wooden structures</a:t>
            </a:r>
          </a:p>
          <a:p>
            <a:pPr lvl="1"/>
            <a:r>
              <a:rPr lang="en-GB"/>
              <a:t>The number of available wooden structure solutions is large, which is why design solutions must be selected case by case from the perspective of flanking transmissions</a:t>
            </a:r>
          </a:p>
          <a:p>
            <a:pPr lvl="1"/>
            <a:r>
              <a:rPr lang="en-GB"/>
              <a:t>The joints between wooden structures have more structural components, which is why even minor changes in these components may have a very significant impact on flanking transmissions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67</a:t>
            </a:fld>
            <a:endParaRPr lang="fi-FI"/>
          </a:p>
        </p:txBody>
      </p:sp>
      <p:sp>
        <p:nvSpPr>
          <p:cNvPr id="2" name="Alatunnisteen paikkamerkki 1">
            <a:extLst>
              <a:ext uri="{FF2B5EF4-FFF2-40B4-BE49-F238E27FC236}">
                <a16:creationId xmlns:a16="http://schemas.microsoft.com/office/drawing/2014/main" id="{49DF973C-6D2B-4E29-CAA9-B1E0D4692779}"/>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0081504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Vibration insulators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68</a:t>
            </a:fld>
            <a:endParaRPr lang="fi-FI"/>
          </a:p>
        </p:txBody>
      </p:sp>
      <p:pic>
        <p:nvPicPr>
          <p:cNvPr id="5" name="Picture 6" descr="Sylodyn® bearing strips in timber construction | Getzner Werkstof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491" y="1614171"/>
            <a:ext cx="6989017" cy="4323104"/>
          </a:xfrm>
          <a:prstGeom prst="rect">
            <a:avLst/>
          </a:prstGeom>
          <a:noFill/>
          <a:extLst>
            <a:ext uri="{909E8E84-426E-40DD-AFC4-6F175D3DCCD1}">
              <a14:hiddenFill xmlns:a14="http://schemas.microsoft.com/office/drawing/2010/main">
                <a:solidFill>
                  <a:srgbClr val="FFFFFF"/>
                </a:solidFill>
              </a14:hiddenFill>
            </a:ext>
          </a:extLst>
        </p:spPr>
      </p:pic>
      <p:sp>
        <p:nvSpPr>
          <p:cNvPr id="6" name="Tekstiruutu 5"/>
          <p:cNvSpPr txBox="1"/>
          <p:nvPr/>
        </p:nvSpPr>
        <p:spPr>
          <a:xfrm>
            <a:off x="7922346" y="5721831"/>
            <a:ext cx="1668162" cy="215444"/>
          </a:xfrm>
          <a:prstGeom prst="rect">
            <a:avLst/>
          </a:prstGeom>
          <a:noFill/>
        </p:spPr>
        <p:txBody>
          <a:bodyPr wrap="square" rtlCol="0">
            <a:spAutoFit/>
          </a:bodyPr>
          <a:lstStyle/>
          <a:p>
            <a:pPr algn="r"/>
            <a:r>
              <a:rPr lang="en-GB" sz="800"/>
              <a:t>Image: Getzner</a:t>
            </a:r>
          </a:p>
        </p:txBody>
      </p:sp>
      <p:sp>
        <p:nvSpPr>
          <p:cNvPr id="2" name="Alatunnisteen paikkamerkki 1">
            <a:extLst>
              <a:ext uri="{FF2B5EF4-FFF2-40B4-BE49-F238E27FC236}">
                <a16:creationId xmlns:a16="http://schemas.microsoft.com/office/drawing/2014/main" id="{DFB950EC-E5F8-9986-A2A6-B8421F289E6C}"/>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8165086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ylodyn® bearing strips in timber construction | Getzner Werkstoffe"/>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2601491" y="1634811"/>
            <a:ext cx="6989017" cy="4323103"/>
          </a:xfrm>
          <a:prstGeom prst="rect">
            <a:avLst/>
          </a:prstGeom>
          <a:noFill/>
          <a:extLst>
            <a:ext uri="{909E8E84-426E-40DD-AFC4-6F175D3DCCD1}">
              <a14:hiddenFill xmlns:a14="http://schemas.microsoft.com/office/drawing/2010/main">
                <a:solidFill>
                  <a:srgbClr val="FFFFFF"/>
                </a:solidFill>
              </a14:hiddenFill>
            </a:ext>
          </a:extLst>
        </p:spPr>
      </p:pic>
      <p:sp>
        <p:nvSpPr>
          <p:cNvPr id="7" name="Tekstiruutu 6"/>
          <p:cNvSpPr txBox="1"/>
          <p:nvPr/>
        </p:nvSpPr>
        <p:spPr>
          <a:xfrm>
            <a:off x="7922346" y="5742470"/>
            <a:ext cx="1668162" cy="215444"/>
          </a:xfrm>
          <a:prstGeom prst="rect">
            <a:avLst/>
          </a:prstGeom>
          <a:noFill/>
        </p:spPr>
        <p:txBody>
          <a:bodyPr wrap="square" rtlCol="0">
            <a:spAutoFit/>
          </a:bodyPr>
          <a:lstStyle/>
          <a:p>
            <a:pPr algn="r"/>
            <a:r>
              <a:rPr lang="en-GB" sz="800"/>
              <a:t>Image: Getzner</a:t>
            </a:r>
          </a:p>
        </p:txBody>
      </p:sp>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Vibration insulator in joints between CLT panels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69</a:t>
            </a:fld>
            <a:endParaRPr lang="fi-FI"/>
          </a:p>
        </p:txBody>
      </p:sp>
      <p:sp>
        <p:nvSpPr>
          <p:cNvPr id="2" name="Alatunnisteen paikkamerkki 1">
            <a:extLst>
              <a:ext uri="{FF2B5EF4-FFF2-40B4-BE49-F238E27FC236}">
                <a16:creationId xmlns:a16="http://schemas.microsoft.com/office/drawing/2014/main" id="{2FD038CF-146C-EA0F-A9BD-84BF09E9EA08}"/>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854923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735" y="1362956"/>
            <a:ext cx="5524841" cy="3903033"/>
          </a:xfrm>
          <a:prstGeom prst="rect">
            <a:avLst/>
          </a:prstGeom>
        </p:spPr>
      </p:pic>
      <p:sp>
        <p:nvSpPr>
          <p:cNvPr id="6" name="Otsikko 5">
            <a:extLst>
              <a:ext uri="{FF2B5EF4-FFF2-40B4-BE49-F238E27FC236}">
                <a16:creationId xmlns:a16="http://schemas.microsoft.com/office/drawing/2014/main" id="{9AEB256F-77CD-4DFF-865B-2A27348422C7}"/>
              </a:ext>
            </a:extLst>
          </p:cNvPr>
          <p:cNvSpPr>
            <a:spLocks noGrp="1"/>
          </p:cNvSpPr>
          <p:nvPr>
            <p:ph type="title"/>
          </p:nvPr>
        </p:nvSpPr>
        <p:spPr/>
        <p:txBody>
          <a:bodyPr/>
          <a:lstStyle/>
          <a:p>
            <a:r>
              <a:rPr lang="en-GB"/>
              <a:t>Airborne sound</a:t>
            </a:r>
          </a:p>
        </p:txBody>
      </p:sp>
      <p:sp>
        <p:nvSpPr>
          <p:cNvPr id="7"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200" y="1825625"/>
            <a:ext cx="5181600" cy="4550462"/>
          </a:xfrm>
        </p:spPr>
        <p:txBody>
          <a:bodyPr>
            <a:normAutofit/>
          </a:bodyPr>
          <a:lstStyle/>
          <a:p>
            <a:r>
              <a:rPr lang="en-GB"/>
              <a:t>Sound that travels through air is known as airborne sound</a:t>
            </a:r>
          </a:p>
          <a:p>
            <a:r>
              <a:rPr lang="en-GB"/>
              <a:t>The human ear can detect airborne sound at frequencies of 20…20000 Hz</a:t>
            </a:r>
          </a:p>
          <a:p>
            <a:r>
              <a:rPr lang="en-GB"/>
              <a:t>We also sense strong low-frequency vibration through our bodies</a:t>
            </a:r>
          </a:p>
          <a:p>
            <a:r>
              <a:rPr lang="en-GB"/>
              <a:t>Airborne sounds are created inside and outside buildings</a:t>
            </a:r>
          </a:p>
        </p:txBody>
      </p:sp>
      <p:sp>
        <p:nvSpPr>
          <p:cNvPr id="10" name="Dian numeron paikkamerkki 9">
            <a:extLst>
              <a:ext uri="{FF2B5EF4-FFF2-40B4-BE49-F238E27FC236}">
                <a16:creationId xmlns:a16="http://schemas.microsoft.com/office/drawing/2014/main" id="{904FFB21-CBB6-4D3F-AADB-B8E641210329}"/>
              </a:ext>
            </a:extLst>
          </p:cNvPr>
          <p:cNvSpPr>
            <a:spLocks noGrp="1"/>
          </p:cNvSpPr>
          <p:nvPr>
            <p:ph type="sldNum" sz="quarter" idx="4"/>
          </p:nvPr>
        </p:nvSpPr>
        <p:spPr/>
        <p:txBody>
          <a:bodyPr/>
          <a:lstStyle/>
          <a:p>
            <a:fld id="{B338A197-4EA2-4D23-935D-0DB0ED09FF0F}" type="slidenum">
              <a:rPr lang="fi-FI" smtClean="0"/>
              <a:pPr/>
              <a:t>7</a:t>
            </a:fld>
            <a:endParaRPr lang="fi-FI"/>
          </a:p>
        </p:txBody>
      </p:sp>
      <p:sp>
        <p:nvSpPr>
          <p:cNvPr id="3" name="Alatunnisteen paikkamerkki 2">
            <a:extLst>
              <a:ext uri="{FF2B5EF4-FFF2-40B4-BE49-F238E27FC236}">
                <a16:creationId xmlns:a16="http://schemas.microsoft.com/office/drawing/2014/main" id="{D79B2BAD-9C9D-F730-1ED1-BF7BC135A18B}"/>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4108608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Vibration insulator in joints between CLT panels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70</a:t>
            </a:fld>
            <a:endParaRPr lang="fi-FI"/>
          </a:p>
        </p:txBody>
      </p:sp>
      <p:pic>
        <p:nvPicPr>
          <p:cNvPr id="8" name="Kuv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519" y="1634811"/>
            <a:ext cx="6480083" cy="4318670"/>
          </a:xfrm>
          <a:prstGeom prst="rect">
            <a:avLst/>
          </a:prstGeom>
        </p:spPr>
      </p:pic>
      <p:sp>
        <p:nvSpPr>
          <p:cNvPr id="10" name="Tekstiruutu 9"/>
          <p:cNvSpPr txBox="1"/>
          <p:nvPr/>
        </p:nvSpPr>
        <p:spPr>
          <a:xfrm>
            <a:off x="7640012" y="5742471"/>
            <a:ext cx="1668162" cy="215444"/>
          </a:xfrm>
          <a:prstGeom prst="rect">
            <a:avLst/>
          </a:prstGeom>
          <a:noFill/>
        </p:spPr>
        <p:txBody>
          <a:bodyPr wrap="square" rtlCol="0">
            <a:spAutoFit/>
          </a:bodyPr>
          <a:lstStyle/>
          <a:p>
            <a:pPr algn="r"/>
            <a:r>
              <a:rPr lang="en-GB" sz="800"/>
              <a:t>Image: Getzner</a:t>
            </a:r>
          </a:p>
        </p:txBody>
      </p:sp>
      <p:sp>
        <p:nvSpPr>
          <p:cNvPr id="2" name="Alatunnisteen paikkamerkki 1">
            <a:extLst>
              <a:ext uri="{FF2B5EF4-FFF2-40B4-BE49-F238E27FC236}">
                <a16:creationId xmlns:a16="http://schemas.microsoft.com/office/drawing/2014/main" id="{DDBA8ABC-57E2-C2FB-7349-BA46800255B2}"/>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9576034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71</a:t>
            </a:fld>
            <a:endParaRPr lang="fi-FI"/>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51" y="2151278"/>
            <a:ext cx="10487879" cy="3057095"/>
          </a:xfrm>
          <a:prstGeom prst="rect">
            <a:avLst/>
          </a:prstGeom>
        </p:spPr>
      </p:pic>
      <p:sp>
        <p:nvSpPr>
          <p:cNvPr id="2" name="Alatunnisteen paikkamerkki 1">
            <a:extLst>
              <a:ext uri="{FF2B5EF4-FFF2-40B4-BE49-F238E27FC236}">
                <a16:creationId xmlns:a16="http://schemas.microsoft.com/office/drawing/2014/main" id="{266A3FBC-3ECF-72C7-FAE0-50309F2F892C}"/>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1383043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152333"/>
            <a:ext cx="10503784" cy="3364805"/>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72</a:t>
            </a:fld>
            <a:endParaRPr lang="fi-FI"/>
          </a:p>
        </p:txBody>
      </p:sp>
      <p:sp>
        <p:nvSpPr>
          <p:cNvPr id="2" name="Alatunnisteen paikkamerkki 1">
            <a:extLst>
              <a:ext uri="{FF2B5EF4-FFF2-40B4-BE49-F238E27FC236}">
                <a16:creationId xmlns:a16="http://schemas.microsoft.com/office/drawing/2014/main" id="{C18B933B-0022-E27B-1EC4-395067F9B775}"/>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8511052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153707"/>
            <a:ext cx="10503784" cy="3366405"/>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73</a:t>
            </a:fld>
            <a:endParaRPr lang="fi-FI"/>
          </a:p>
        </p:txBody>
      </p:sp>
      <p:sp>
        <p:nvSpPr>
          <p:cNvPr id="3" name="Alatunnisteen paikkamerkki 2">
            <a:extLst>
              <a:ext uri="{FF2B5EF4-FFF2-40B4-BE49-F238E27FC236}">
                <a16:creationId xmlns:a16="http://schemas.microsoft.com/office/drawing/2014/main" id="{E75F8EFA-9EFE-216A-E063-1E0FF39AAF9C}"/>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5428840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363" y="2151277"/>
            <a:ext cx="10409454" cy="3628213"/>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74</a:t>
            </a:fld>
            <a:endParaRPr lang="fi-FI"/>
          </a:p>
        </p:txBody>
      </p:sp>
      <p:sp>
        <p:nvSpPr>
          <p:cNvPr id="3" name="Alatunnisteen paikkamerkki 2">
            <a:extLst>
              <a:ext uri="{FF2B5EF4-FFF2-40B4-BE49-F238E27FC236}">
                <a16:creationId xmlns:a16="http://schemas.microsoft.com/office/drawing/2014/main" id="{AACD9F87-ED71-FABE-4675-37CE37273323}"/>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1127755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75</a:t>
            </a:fld>
            <a:endParaRPr lang="fi-FI"/>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156387"/>
            <a:ext cx="10503784" cy="3076714"/>
          </a:xfrm>
          <a:prstGeom prst="rect">
            <a:avLst/>
          </a:prstGeom>
        </p:spPr>
      </p:pic>
      <p:sp>
        <p:nvSpPr>
          <p:cNvPr id="2" name="Alatunnisteen paikkamerkki 1">
            <a:extLst>
              <a:ext uri="{FF2B5EF4-FFF2-40B4-BE49-F238E27FC236}">
                <a16:creationId xmlns:a16="http://schemas.microsoft.com/office/drawing/2014/main" id="{7DA0C648-2B17-CDF0-0130-DF1B92BAFF01}"/>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9477492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710" y="2151277"/>
            <a:ext cx="10496761" cy="3359163"/>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76</a:t>
            </a:fld>
            <a:endParaRPr lang="fi-FI"/>
          </a:p>
        </p:txBody>
      </p:sp>
      <p:sp>
        <p:nvSpPr>
          <p:cNvPr id="2" name="Alatunnisteen paikkamerkki 1">
            <a:extLst>
              <a:ext uri="{FF2B5EF4-FFF2-40B4-BE49-F238E27FC236}">
                <a16:creationId xmlns:a16="http://schemas.microsoft.com/office/drawing/2014/main" id="{06CC11C3-650C-1206-5B87-A5FCA7E7A66B}"/>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0913568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157527"/>
            <a:ext cx="10503784" cy="3356415"/>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77</a:t>
            </a:fld>
            <a:endParaRPr lang="fi-FI"/>
          </a:p>
        </p:txBody>
      </p:sp>
      <p:sp>
        <p:nvSpPr>
          <p:cNvPr id="3" name="Alatunnisteen paikkamerkki 2">
            <a:extLst>
              <a:ext uri="{FF2B5EF4-FFF2-40B4-BE49-F238E27FC236}">
                <a16:creationId xmlns:a16="http://schemas.microsoft.com/office/drawing/2014/main" id="{1C397846-2FF1-1FC8-3AC3-E8B432641891}"/>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552811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160958"/>
            <a:ext cx="10503784" cy="3597595"/>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78</a:t>
            </a:fld>
            <a:endParaRPr lang="fi-FI"/>
          </a:p>
        </p:txBody>
      </p:sp>
      <p:sp>
        <p:nvSpPr>
          <p:cNvPr id="3" name="Alatunnisteen paikkamerkki 2">
            <a:extLst>
              <a:ext uri="{FF2B5EF4-FFF2-40B4-BE49-F238E27FC236}">
                <a16:creationId xmlns:a16="http://schemas.microsoft.com/office/drawing/2014/main" id="{A16626FC-7B83-A785-236D-E2F2DF6D50B0}"/>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073409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79</a:t>
            </a:fld>
            <a:endParaRPr lang="fi-FI"/>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157380"/>
            <a:ext cx="10503784" cy="3334851"/>
          </a:xfrm>
          <a:prstGeom prst="rect">
            <a:avLst/>
          </a:prstGeom>
        </p:spPr>
      </p:pic>
      <p:sp>
        <p:nvSpPr>
          <p:cNvPr id="2" name="Alatunnisteen paikkamerkki 1">
            <a:extLst>
              <a:ext uri="{FF2B5EF4-FFF2-40B4-BE49-F238E27FC236}">
                <a16:creationId xmlns:a16="http://schemas.microsoft.com/office/drawing/2014/main" id="{F5D074AF-18A9-68D6-AB55-82555BC5E142}"/>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03522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a:stretch>
            <a:fillRect/>
          </a:stretch>
        </p:blipFill>
        <p:spPr>
          <a:xfrm>
            <a:off x="6244281" y="1318217"/>
            <a:ext cx="5760308" cy="4054293"/>
          </a:xfrm>
          <a:prstGeom prst="rect">
            <a:avLst/>
          </a:prstGeom>
        </p:spPr>
      </p:pic>
      <p:sp>
        <p:nvSpPr>
          <p:cNvPr id="6" name="Otsikko 5">
            <a:extLst>
              <a:ext uri="{FF2B5EF4-FFF2-40B4-BE49-F238E27FC236}">
                <a16:creationId xmlns:a16="http://schemas.microsoft.com/office/drawing/2014/main" id="{9AEB256F-77CD-4DFF-865B-2A27348422C7}"/>
              </a:ext>
            </a:extLst>
          </p:cNvPr>
          <p:cNvSpPr>
            <a:spLocks noGrp="1"/>
          </p:cNvSpPr>
          <p:nvPr>
            <p:ph type="title"/>
          </p:nvPr>
        </p:nvSpPr>
        <p:spPr/>
        <p:txBody>
          <a:bodyPr/>
          <a:lstStyle/>
          <a:p>
            <a:r>
              <a:rPr lang="en-GB"/>
              <a:t>Structure-borne sound</a:t>
            </a:r>
          </a:p>
        </p:txBody>
      </p:sp>
      <p:sp>
        <p:nvSpPr>
          <p:cNvPr id="7"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200" y="1825625"/>
            <a:ext cx="5247504" cy="4766705"/>
          </a:xfrm>
        </p:spPr>
        <p:txBody>
          <a:bodyPr>
            <a:normAutofit lnSpcReduction="10000"/>
          </a:bodyPr>
          <a:lstStyle/>
          <a:p>
            <a:r>
              <a:rPr lang="en-GB"/>
              <a:t>Sound moving through the frame of a building is known as structure-borne sound</a:t>
            </a:r>
          </a:p>
          <a:p>
            <a:r>
              <a:rPr lang="en-GB"/>
              <a:t>Structure-borne sound generates airborne sound and vice versa</a:t>
            </a:r>
          </a:p>
          <a:p>
            <a:pPr lvl="1"/>
            <a:r>
              <a:rPr lang="en-GB"/>
              <a:t>Vibration in a building element generates vibration in the air surrounding this element and airborne sound</a:t>
            </a:r>
          </a:p>
          <a:p>
            <a:pPr lvl="1"/>
            <a:r>
              <a:rPr lang="en-GB"/>
              <a:t>When airborne sound comes into contact with a building element, it makes the element vibrate, creating structure-borne sound</a:t>
            </a:r>
          </a:p>
        </p:txBody>
      </p:sp>
      <p:sp>
        <p:nvSpPr>
          <p:cNvPr id="10" name="Dian numeron paikkamerkki 9">
            <a:extLst>
              <a:ext uri="{FF2B5EF4-FFF2-40B4-BE49-F238E27FC236}">
                <a16:creationId xmlns:a16="http://schemas.microsoft.com/office/drawing/2014/main" id="{904FFB21-CBB6-4D3F-AADB-B8E641210329}"/>
              </a:ext>
            </a:extLst>
          </p:cNvPr>
          <p:cNvSpPr>
            <a:spLocks noGrp="1"/>
          </p:cNvSpPr>
          <p:nvPr>
            <p:ph type="sldNum" sz="quarter" idx="4"/>
          </p:nvPr>
        </p:nvSpPr>
        <p:spPr/>
        <p:txBody>
          <a:bodyPr/>
          <a:lstStyle/>
          <a:p>
            <a:fld id="{B338A197-4EA2-4D23-935D-0DB0ED09FF0F}" type="slidenum">
              <a:rPr lang="fi-FI" smtClean="0"/>
              <a:pPr/>
              <a:t>8</a:t>
            </a:fld>
            <a:endParaRPr lang="fi-FI"/>
          </a:p>
        </p:txBody>
      </p:sp>
      <p:sp>
        <p:nvSpPr>
          <p:cNvPr id="2" name="Alatunnisteen paikkamerkki 1">
            <a:extLst>
              <a:ext uri="{FF2B5EF4-FFF2-40B4-BE49-F238E27FC236}">
                <a16:creationId xmlns:a16="http://schemas.microsoft.com/office/drawing/2014/main" id="{E70A7BDB-244E-091D-459D-3E4BBF3B2BA9}"/>
              </a:ext>
            </a:extLst>
          </p:cNvPr>
          <p:cNvSpPr>
            <a:spLocks noGrp="1"/>
          </p:cNvSpPr>
          <p:nvPr>
            <p:ph type="ftr" sz="quarter" idx="3"/>
          </p:nvPr>
        </p:nvSpPr>
        <p:spPr/>
        <p:txBody>
          <a:bodyPr/>
          <a:lstStyle/>
          <a:p>
            <a:r>
              <a:rPr lang="en-GB"/>
              <a:t>Construction physics</a:t>
            </a:r>
          </a:p>
        </p:txBody>
      </p:sp>
      <p:sp>
        <p:nvSpPr>
          <p:cNvPr id="4" name="TextBox 3"/>
          <p:cNvSpPr txBox="1"/>
          <p:nvPr/>
        </p:nvSpPr>
        <p:spPr>
          <a:xfrm>
            <a:off x="10042555" y="1280510"/>
            <a:ext cx="2111733" cy="1061829"/>
          </a:xfrm>
          <a:prstGeom prst="rect">
            <a:avLst/>
          </a:prstGeom>
          <a:solidFill>
            <a:schemeClr val="bg1"/>
          </a:solidFill>
        </p:spPr>
        <p:txBody>
          <a:bodyPr wrap="square" rtlCol="0">
            <a:spAutoFit/>
          </a:bodyPr>
          <a:lstStyle/>
          <a:p>
            <a:r>
              <a:rPr lang="en-GB" sz="1050" dirty="0">
                <a:latin typeface="Arial Narrow" panose="020B0606020202030204" pitchFamily="34" charset="0"/>
              </a:rPr>
              <a:t>A) Airborne sound at a building element</a:t>
            </a:r>
          </a:p>
          <a:p>
            <a:r>
              <a:rPr lang="en-GB" sz="1050" dirty="0">
                <a:latin typeface="Arial Narrow" panose="020B0606020202030204" pitchFamily="34" charset="0"/>
              </a:rPr>
              <a:t>B) Impact caused by walking, etc.</a:t>
            </a:r>
          </a:p>
          <a:p>
            <a:r>
              <a:rPr lang="en-GB" sz="1050" dirty="0">
                <a:latin typeface="Arial Narrow" panose="020B0606020202030204" pitchFamily="34" charset="0"/>
              </a:rPr>
              <a:t>C) Moving furniture, etc.</a:t>
            </a:r>
          </a:p>
          <a:p>
            <a:r>
              <a:rPr lang="en-GB" sz="1050" dirty="0">
                <a:latin typeface="Arial Narrow" panose="020B0606020202030204" pitchFamily="34" charset="0"/>
              </a:rPr>
              <a:t>D) Supporting drains etc. to the frame</a:t>
            </a:r>
          </a:p>
          <a:p>
            <a:r>
              <a:rPr lang="en-GB" sz="1050" dirty="0">
                <a:latin typeface="Arial Narrow" panose="020B0606020202030204" pitchFamily="34" charset="0"/>
              </a:rPr>
              <a:t>E) Appliances causing vibration</a:t>
            </a:r>
          </a:p>
          <a:p>
            <a:r>
              <a:rPr lang="en-GB" sz="1050" dirty="0">
                <a:latin typeface="Arial Narrow" panose="020B0606020202030204" pitchFamily="34" charset="0"/>
              </a:rPr>
              <a:t>F) Vibration caused by traffic</a:t>
            </a:r>
            <a:endParaRPr lang="en-US" sz="1050" dirty="0">
              <a:latin typeface="Arial Narrow" panose="020B0606020202030204" pitchFamily="34" charset="0"/>
            </a:endParaRPr>
          </a:p>
        </p:txBody>
      </p:sp>
    </p:spTree>
    <p:extLst>
      <p:ext uri="{BB962C8B-B14F-4D97-AF65-F5344CB8AC3E}">
        <p14:creationId xmlns:p14="http://schemas.microsoft.com/office/powerpoint/2010/main" val="816261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80</a:t>
            </a:fld>
            <a:endParaRPr lang="fi-FI"/>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152810"/>
            <a:ext cx="10503784" cy="3135160"/>
          </a:xfrm>
          <a:prstGeom prst="rect">
            <a:avLst/>
          </a:prstGeom>
        </p:spPr>
      </p:pic>
      <p:sp>
        <p:nvSpPr>
          <p:cNvPr id="2" name="Alatunnisteen paikkamerkki 1">
            <a:extLst>
              <a:ext uri="{FF2B5EF4-FFF2-40B4-BE49-F238E27FC236}">
                <a16:creationId xmlns:a16="http://schemas.microsoft.com/office/drawing/2014/main" id="{01C006DD-C448-6481-5510-6A1FB981BEB5}"/>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8097302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157451"/>
            <a:ext cx="10503784" cy="3329859"/>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81</a:t>
            </a:fld>
            <a:endParaRPr lang="fi-FI"/>
          </a:p>
        </p:txBody>
      </p:sp>
      <p:sp>
        <p:nvSpPr>
          <p:cNvPr id="2" name="Alatunnisteen paikkamerkki 1">
            <a:extLst>
              <a:ext uri="{FF2B5EF4-FFF2-40B4-BE49-F238E27FC236}">
                <a16:creationId xmlns:a16="http://schemas.microsoft.com/office/drawing/2014/main" id="{E57CEE11-2AF0-99E8-51DB-E0D9D36C0A72}"/>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4225881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151481"/>
            <a:ext cx="10503784" cy="3339843"/>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82</a:t>
            </a:fld>
            <a:endParaRPr lang="fi-FI"/>
          </a:p>
        </p:txBody>
      </p:sp>
      <p:sp>
        <p:nvSpPr>
          <p:cNvPr id="3" name="Alatunnisteen paikkamerkki 2">
            <a:extLst>
              <a:ext uri="{FF2B5EF4-FFF2-40B4-BE49-F238E27FC236}">
                <a16:creationId xmlns:a16="http://schemas.microsoft.com/office/drawing/2014/main" id="{202D7FC6-6242-E19C-285A-F92A2DA106DC}"/>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5556351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153853"/>
            <a:ext cx="10503784" cy="3246533"/>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83</a:t>
            </a:fld>
            <a:endParaRPr lang="fi-FI"/>
          </a:p>
        </p:txBody>
      </p:sp>
      <p:sp>
        <p:nvSpPr>
          <p:cNvPr id="3" name="Alatunnisteen paikkamerkki 2">
            <a:extLst>
              <a:ext uri="{FF2B5EF4-FFF2-40B4-BE49-F238E27FC236}">
                <a16:creationId xmlns:a16="http://schemas.microsoft.com/office/drawing/2014/main" id="{E6C9443D-974A-1794-2AF1-0CECCD98D4F9}"/>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777960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84</a:t>
            </a:fld>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152187"/>
            <a:ext cx="10503784" cy="2986811"/>
          </a:xfrm>
          <a:prstGeom prst="rect">
            <a:avLst/>
          </a:prstGeom>
        </p:spPr>
      </p:pic>
      <p:sp>
        <p:nvSpPr>
          <p:cNvPr id="3" name="Alatunnisteen paikkamerkki 2">
            <a:extLst>
              <a:ext uri="{FF2B5EF4-FFF2-40B4-BE49-F238E27FC236}">
                <a16:creationId xmlns:a16="http://schemas.microsoft.com/office/drawing/2014/main" id="{92277A7E-E42C-1936-44A2-ACBAD016C919}"/>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9734177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85</a:t>
            </a:fld>
            <a:endParaRPr lang="fi-FI"/>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152140"/>
            <a:ext cx="10503784" cy="2379254"/>
          </a:xfrm>
          <a:prstGeom prst="rect">
            <a:avLst/>
          </a:prstGeom>
        </p:spPr>
      </p:pic>
      <p:sp>
        <p:nvSpPr>
          <p:cNvPr id="3" name="Alatunnisteen paikkamerkki 2">
            <a:extLst>
              <a:ext uri="{FF2B5EF4-FFF2-40B4-BE49-F238E27FC236}">
                <a16:creationId xmlns:a16="http://schemas.microsoft.com/office/drawing/2014/main" id="{C3E41676-3CA1-DFCF-1EC6-A46FA9B0082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2715467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04" y="2151272"/>
            <a:ext cx="10486773" cy="2370400"/>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86</a:t>
            </a:fld>
            <a:endParaRPr lang="fi-FI"/>
          </a:p>
        </p:txBody>
      </p:sp>
      <p:sp>
        <p:nvSpPr>
          <p:cNvPr id="3" name="Alatunnisteen paikkamerkki 2">
            <a:extLst>
              <a:ext uri="{FF2B5EF4-FFF2-40B4-BE49-F238E27FC236}">
                <a16:creationId xmlns:a16="http://schemas.microsoft.com/office/drawing/2014/main" id="{1833B607-F617-97BB-C281-D36E003A5DC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6000079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151725"/>
            <a:ext cx="10503784" cy="2379254"/>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Structural flanking transmission</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87</a:t>
            </a:fld>
            <a:endParaRPr lang="fi-FI"/>
          </a:p>
        </p:txBody>
      </p:sp>
      <p:sp>
        <p:nvSpPr>
          <p:cNvPr id="3" name="Alatunnisteen paikkamerkki 2">
            <a:extLst>
              <a:ext uri="{FF2B5EF4-FFF2-40B4-BE49-F238E27FC236}">
                <a16:creationId xmlns:a16="http://schemas.microsoft.com/office/drawing/2014/main" id="{C1A7FAB8-BBED-9869-3A15-C6196B9D0E3C}"/>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1093762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446172"/>
            <a:ext cx="9025024" cy="2213361"/>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Association between airborne sound insulation and speech</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88</a:t>
            </a:fld>
            <a:endParaRPr lang="fi-FI"/>
          </a:p>
        </p:txBody>
      </p:sp>
      <p:sp>
        <p:nvSpPr>
          <p:cNvPr id="2" name="Alatunnisteen paikkamerkki 1">
            <a:extLst>
              <a:ext uri="{FF2B5EF4-FFF2-40B4-BE49-F238E27FC236}">
                <a16:creationId xmlns:a16="http://schemas.microsoft.com/office/drawing/2014/main" id="{A3984E70-5BD1-D3D1-18CF-3AF2AC8C20CE}"/>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6513355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627192"/>
          </a:xfrm>
        </p:spPr>
        <p:txBody>
          <a:bodyPr>
            <a:normAutofit fontScale="85000" lnSpcReduction="10000"/>
          </a:bodyPr>
          <a:lstStyle/>
          <a:p>
            <a:r>
              <a:rPr lang="en-GB"/>
              <a:t>Apartment unit, Accommodation unit, Patient rooms of a residential institution</a:t>
            </a:r>
          </a:p>
        </p:txBody>
      </p:sp>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844" y="2667833"/>
            <a:ext cx="9025024" cy="3200485"/>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Regulations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89</a:t>
            </a:fld>
            <a:endParaRPr lang="fi-FI"/>
          </a:p>
        </p:txBody>
      </p:sp>
      <p:sp>
        <p:nvSpPr>
          <p:cNvPr id="2" name="Alatunnisteen paikkamerkki 1">
            <a:extLst>
              <a:ext uri="{FF2B5EF4-FFF2-40B4-BE49-F238E27FC236}">
                <a16:creationId xmlns:a16="http://schemas.microsoft.com/office/drawing/2014/main" id="{C6105CD3-3D9F-0720-5D95-88E4BF88C53A}"/>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474712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AEB256F-77CD-4DFF-865B-2A27348422C7}"/>
              </a:ext>
            </a:extLst>
          </p:cNvPr>
          <p:cNvSpPr>
            <a:spLocks noGrp="1"/>
          </p:cNvSpPr>
          <p:nvPr>
            <p:ph type="title"/>
          </p:nvPr>
        </p:nvSpPr>
        <p:spPr/>
        <p:txBody>
          <a:bodyPr/>
          <a:lstStyle/>
          <a:p>
            <a:r>
              <a:rPr lang="en-GB"/>
              <a:t>Sound propagation paths</a:t>
            </a:r>
          </a:p>
        </p:txBody>
      </p:sp>
      <p:sp>
        <p:nvSpPr>
          <p:cNvPr id="7" name="Sisällön paikkamerkki 6">
            <a:extLst>
              <a:ext uri="{FF2B5EF4-FFF2-40B4-BE49-F238E27FC236}">
                <a16:creationId xmlns:a16="http://schemas.microsoft.com/office/drawing/2014/main" id="{C1F58099-9B24-4C58-826E-511BF2433727}"/>
              </a:ext>
            </a:extLst>
          </p:cNvPr>
          <p:cNvSpPr>
            <a:spLocks noGrp="1"/>
          </p:cNvSpPr>
          <p:nvPr>
            <p:ph sz="half" idx="1"/>
          </p:nvPr>
        </p:nvSpPr>
        <p:spPr>
          <a:xfrm>
            <a:off x="838200" y="1825624"/>
            <a:ext cx="5181600" cy="4859381"/>
          </a:xfrm>
        </p:spPr>
        <p:txBody>
          <a:bodyPr>
            <a:normAutofit lnSpcReduction="10000"/>
          </a:bodyPr>
          <a:lstStyle/>
          <a:p>
            <a:r>
              <a:rPr lang="en-GB"/>
              <a:t>In acoustic design, the building must always be examined as a whole </a:t>
            </a:r>
          </a:p>
          <a:p>
            <a:r>
              <a:rPr lang="en-GB"/>
              <a:t>All sources of sound and its propagation paths must be accounted for</a:t>
            </a:r>
          </a:p>
          <a:p>
            <a:r>
              <a:rPr lang="en-GB"/>
              <a:t>Only examining individual structural elements is not enough</a:t>
            </a:r>
          </a:p>
          <a:p>
            <a:r>
              <a:rPr lang="en-GB"/>
              <a:t>Flanking transmission may significantly impair sound insulation between spaces</a:t>
            </a:r>
          </a:p>
        </p:txBody>
      </p:sp>
      <p:sp>
        <p:nvSpPr>
          <p:cNvPr id="10" name="Dian numeron paikkamerkki 9">
            <a:extLst>
              <a:ext uri="{FF2B5EF4-FFF2-40B4-BE49-F238E27FC236}">
                <a16:creationId xmlns:a16="http://schemas.microsoft.com/office/drawing/2014/main" id="{904FFB21-CBB6-4D3F-AADB-B8E641210329}"/>
              </a:ext>
            </a:extLst>
          </p:cNvPr>
          <p:cNvSpPr>
            <a:spLocks noGrp="1"/>
          </p:cNvSpPr>
          <p:nvPr>
            <p:ph type="sldNum" sz="quarter" idx="4"/>
          </p:nvPr>
        </p:nvSpPr>
        <p:spPr/>
        <p:txBody>
          <a:bodyPr/>
          <a:lstStyle/>
          <a:p>
            <a:fld id="{B338A197-4EA2-4D23-935D-0DB0ED09FF0F}" type="slidenum">
              <a:rPr lang="fi-FI" smtClean="0"/>
              <a:pPr/>
              <a:t>9</a:t>
            </a:fld>
            <a:endParaRPr lang="fi-FI"/>
          </a:p>
        </p:txBody>
      </p:sp>
      <p:pic>
        <p:nvPicPr>
          <p:cNvPr id="3" name="Kuva 2"/>
          <p:cNvPicPr>
            <a:picLocks noChangeAspect="1"/>
          </p:cNvPicPr>
          <p:nvPr/>
        </p:nvPicPr>
        <p:blipFill>
          <a:blip r:embed="rId3"/>
          <a:stretch>
            <a:fillRect/>
          </a:stretch>
        </p:blipFill>
        <p:spPr>
          <a:xfrm>
            <a:off x="6126890" y="1952369"/>
            <a:ext cx="5805101" cy="3398108"/>
          </a:xfrm>
          <a:prstGeom prst="rect">
            <a:avLst/>
          </a:prstGeom>
        </p:spPr>
      </p:pic>
      <p:sp>
        <p:nvSpPr>
          <p:cNvPr id="2" name="Alatunnisteen paikkamerkki 1">
            <a:extLst>
              <a:ext uri="{FF2B5EF4-FFF2-40B4-BE49-F238E27FC236}">
                <a16:creationId xmlns:a16="http://schemas.microsoft.com/office/drawing/2014/main" id="{541679FC-C78E-7F1A-4BE3-65B2C2C25FD0}"/>
              </a:ext>
            </a:extLst>
          </p:cNvPr>
          <p:cNvSpPr>
            <a:spLocks noGrp="1"/>
          </p:cNvSpPr>
          <p:nvPr>
            <p:ph type="ftr" sz="quarter" idx="3"/>
          </p:nvPr>
        </p:nvSpPr>
        <p:spPr/>
        <p:txBody>
          <a:bodyPr/>
          <a:lstStyle/>
          <a:p>
            <a:r>
              <a:rPr lang="en-GB"/>
              <a:t>Construction physics</a:t>
            </a:r>
          </a:p>
        </p:txBody>
      </p:sp>
      <p:sp>
        <p:nvSpPr>
          <p:cNvPr id="8" name="TextBox 7"/>
          <p:cNvSpPr txBox="1"/>
          <p:nvPr/>
        </p:nvSpPr>
        <p:spPr>
          <a:xfrm>
            <a:off x="6096000" y="4488703"/>
            <a:ext cx="3097567" cy="861774"/>
          </a:xfrm>
          <a:prstGeom prst="rect">
            <a:avLst/>
          </a:prstGeom>
          <a:solidFill>
            <a:schemeClr val="bg1"/>
          </a:solidFill>
        </p:spPr>
        <p:txBody>
          <a:bodyPr wrap="square" rtlCol="0">
            <a:spAutoFit/>
          </a:bodyPr>
          <a:lstStyle/>
          <a:p>
            <a:r>
              <a:rPr lang="en-GB" sz="1000" dirty="0">
                <a:latin typeface="Arial Narrow" panose="020B0606020202030204" pitchFamily="34" charset="0"/>
              </a:rPr>
              <a:t>A) Through the building element</a:t>
            </a:r>
          </a:p>
          <a:p>
            <a:r>
              <a:rPr lang="en-GB" sz="1000" dirty="0">
                <a:latin typeface="Arial Narrow" panose="020B0606020202030204" pitchFamily="34" charset="0"/>
              </a:rPr>
              <a:t>B) Through a flanking building element (flanking transmission)</a:t>
            </a:r>
          </a:p>
          <a:p>
            <a:r>
              <a:rPr lang="en-GB" sz="1000" dirty="0">
                <a:latin typeface="Arial Narrow" panose="020B0606020202030204" pitchFamily="34" charset="0"/>
              </a:rPr>
              <a:t>C) Through air leaks in the building element</a:t>
            </a:r>
          </a:p>
          <a:p>
            <a:r>
              <a:rPr lang="en-GB" sz="1000" dirty="0">
                <a:latin typeface="Arial Narrow" panose="020B0606020202030204" pitchFamily="34" charset="0"/>
              </a:rPr>
              <a:t>D) Through building services equipment (flanking transmission)</a:t>
            </a:r>
          </a:p>
          <a:p>
            <a:r>
              <a:rPr lang="en-GB" sz="1000" dirty="0">
                <a:latin typeface="Arial Narrow" panose="020B0606020202030204" pitchFamily="34" charset="0"/>
              </a:rPr>
              <a:t>E) Through an open window (flanking transmission)</a:t>
            </a:r>
            <a:endParaRPr lang="en-US" sz="1000" dirty="0">
              <a:latin typeface="Arial Narrow" panose="020B0606020202030204" pitchFamily="34" charset="0"/>
            </a:endParaRPr>
          </a:p>
        </p:txBody>
      </p:sp>
    </p:spTree>
    <p:extLst>
      <p:ext uri="{BB962C8B-B14F-4D97-AF65-F5344CB8AC3E}">
        <p14:creationId xmlns:p14="http://schemas.microsoft.com/office/powerpoint/2010/main" val="1470147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2406" y="2463828"/>
            <a:ext cx="5061619" cy="3137287"/>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Regulations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90</a:t>
            </a:fld>
            <a:endParaRPr lang="fi-FI"/>
          </a:p>
        </p:txBody>
      </p:sp>
      <p:pic>
        <p:nvPicPr>
          <p:cNvPr id="7" name="Kuv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7428" y="2471561"/>
            <a:ext cx="6340345" cy="909215"/>
          </a:xfrm>
          <a:prstGeom prst="rect">
            <a:avLst/>
          </a:prstGeom>
        </p:spPr>
      </p:pic>
      <p:sp>
        <p:nvSpPr>
          <p:cNvPr id="14"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627192"/>
          </a:xfrm>
        </p:spPr>
        <p:txBody>
          <a:bodyPr>
            <a:normAutofit fontScale="85000" lnSpcReduction="10000"/>
          </a:bodyPr>
          <a:lstStyle/>
          <a:p>
            <a:r>
              <a:rPr lang="en-GB"/>
              <a:t>Apartment unit, Accommodation unit, Patient rooms of a residential institution</a:t>
            </a:r>
          </a:p>
        </p:txBody>
      </p:sp>
      <p:sp>
        <p:nvSpPr>
          <p:cNvPr id="3" name="Alatunnisteen paikkamerkki 2">
            <a:extLst>
              <a:ext uri="{FF2B5EF4-FFF2-40B4-BE49-F238E27FC236}">
                <a16:creationId xmlns:a16="http://schemas.microsoft.com/office/drawing/2014/main" id="{A1AFEEDF-5EEE-4157-2C1D-4E42C503C3B7}"/>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5010718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Guidelines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91</a:t>
            </a:fld>
            <a:endParaRPr lang="fi-FI"/>
          </a:p>
        </p:txBody>
      </p:sp>
      <p:pic>
        <p:nvPicPr>
          <p:cNvPr id="3" name="Kuva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7315" y="2452816"/>
            <a:ext cx="5051801" cy="3166980"/>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7428" y="2454202"/>
            <a:ext cx="6340345" cy="3272630"/>
          </a:xfrm>
          <a:prstGeom prst="rect">
            <a:avLst/>
          </a:prstGeom>
        </p:spPr>
      </p:pic>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627192"/>
          </a:xfrm>
        </p:spPr>
        <p:txBody>
          <a:bodyPr>
            <a:normAutofit/>
          </a:bodyPr>
          <a:lstStyle/>
          <a:p>
            <a:r>
              <a:rPr lang="en-GB"/>
              <a:t>Schools</a:t>
            </a:r>
          </a:p>
        </p:txBody>
      </p:sp>
      <p:sp>
        <p:nvSpPr>
          <p:cNvPr id="2" name="Alatunnisteen paikkamerkki 1">
            <a:extLst>
              <a:ext uri="{FF2B5EF4-FFF2-40B4-BE49-F238E27FC236}">
                <a16:creationId xmlns:a16="http://schemas.microsoft.com/office/drawing/2014/main" id="{74C12BD1-9BDD-BC45-4651-5F439A37179A}"/>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3819057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2405" y="2453737"/>
            <a:ext cx="5061619" cy="3173134"/>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Guidelines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92</a:t>
            </a:fld>
            <a:endParaRPr lang="fi-FI"/>
          </a:p>
        </p:txBody>
      </p:sp>
      <p:pic>
        <p:nvPicPr>
          <p:cNvPr id="2" name="Kuv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7428" y="2458365"/>
            <a:ext cx="6340345" cy="2012999"/>
          </a:xfrm>
          <a:prstGeom prst="rect">
            <a:avLst/>
          </a:prstGeom>
        </p:spPr>
      </p:pic>
      <p:sp>
        <p:nvSpPr>
          <p:cNvPr id="8"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627192"/>
          </a:xfrm>
        </p:spPr>
        <p:txBody>
          <a:bodyPr>
            <a:normAutofit/>
          </a:bodyPr>
          <a:lstStyle/>
          <a:p>
            <a:r>
              <a:rPr lang="en-GB"/>
              <a:t>Day-care centres</a:t>
            </a:r>
          </a:p>
        </p:txBody>
      </p:sp>
      <p:sp>
        <p:nvSpPr>
          <p:cNvPr id="3" name="Alatunnisteen paikkamerkki 2">
            <a:extLst>
              <a:ext uri="{FF2B5EF4-FFF2-40B4-BE49-F238E27FC236}">
                <a16:creationId xmlns:a16="http://schemas.microsoft.com/office/drawing/2014/main" id="{FB7B760A-B1CF-1672-2D9E-322D82C76676}"/>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9267847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2405" y="2454940"/>
            <a:ext cx="5061619" cy="3170728"/>
          </a:xfrm>
          <a:prstGeom prst="rect">
            <a:avLst/>
          </a:prstGeom>
        </p:spPr>
      </p:pic>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Guidelines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93</a:t>
            </a:fld>
            <a:endParaRPr lang="fi-FI"/>
          </a:p>
        </p:txBody>
      </p:sp>
      <p:sp>
        <p:nvSpPr>
          <p:cNvPr id="8"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627192"/>
          </a:xfrm>
        </p:spPr>
        <p:txBody>
          <a:bodyPr>
            <a:normAutofit/>
          </a:bodyPr>
          <a:lstStyle/>
          <a:p>
            <a:r>
              <a:rPr lang="en-GB"/>
              <a:t>Offices</a:t>
            </a:r>
          </a:p>
        </p:txBody>
      </p:sp>
      <p:pic>
        <p:nvPicPr>
          <p:cNvPr id="5" name="Kuv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4832" y="2452815"/>
            <a:ext cx="6325534" cy="1394985"/>
          </a:xfrm>
          <a:prstGeom prst="rect">
            <a:avLst/>
          </a:prstGeom>
        </p:spPr>
      </p:pic>
      <p:sp>
        <p:nvSpPr>
          <p:cNvPr id="2" name="Alatunnisteen paikkamerkki 1">
            <a:extLst>
              <a:ext uri="{FF2B5EF4-FFF2-40B4-BE49-F238E27FC236}">
                <a16:creationId xmlns:a16="http://schemas.microsoft.com/office/drawing/2014/main" id="{0F768FB0-C0A8-5482-3E59-B77B42BC0F5A}"/>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2151156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Building services equipment</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4531927"/>
          </a:xfrm>
        </p:spPr>
        <p:txBody>
          <a:bodyPr>
            <a:normAutofit/>
          </a:bodyPr>
          <a:lstStyle/>
          <a:p>
            <a:r>
              <a:rPr lang="en-GB"/>
              <a:t>Building services equipment usually means equipment of the water supply and sewage systems as well as the ventilation, cooling and heating systems </a:t>
            </a:r>
          </a:p>
          <a:p>
            <a:r>
              <a:rPr lang="en-GB"/>
              <a:t>Lifts, compressors, built-in vacuum systems and carpet vacuum cleaners as well as communal laundry room appliances (e.g. washing machine, spinner, tumble drier, mangle) are also regarded as building services equipment.</a:t>
            </a:r>
          </a:p>
          <a:p>
            <a:r>
              <a:rPr lang="en-GB"/>
              <a:t>An air source heat pump is also a piece of building services equipment, and particular attention should be paid to the placement and vibration insulation of its external unit</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94</a:t>
            </a:fld>
            <a:endParaRPr lang="fi-FI"/>
          </a:p>
        </p:txBody>
      </p:sp>
      <p:sp>
        <p:nvSpPr>
          <p:cNvPr id="2" name="Alatunnisteen paikkamerkki 1">
            <a:extLst>
              <a:ext uri="{FF2B5EF4-FFF2-40B4-BE49-F238E27FC236}">
                <a16:creationId xmlns:a16="http://schemas.microsoft.com/office/drawing/2014/main" id="{C80E6940-FA97-19B6-7EA6-69971B585F48}"/>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1698208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Concepts relating to building services equipment</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4531927"/>
          </a:xfrm>
        </p:spPr>
        <p:txBody>
          <a:bodyPr>
            <a:normAutofit/>
          </a:bodyPr>
          <a:lstStyle/>
          <a:p>
            <a:r>
              <a:rPr lang="en-GB" i="1"/>
              <a:t>L</a:t>
            </a:r>
            <a:r>
              <a:rPr lang="en-GB" baseline="-25000"/>
              <a:t>Aeq,T</a:t>
            </a:r>
            <a:r>
              <a:rPr lang="en-GB"/>
              <a:t> refers to the equivalent continuous sound level of the equipment</a:t>
            </a:r>
          </a:p>
          <a:p>
            <a:r>
              <a:rPr lang="en-GB" i="1"/>
              <a:t>L</a:t>
            </a:r>
            <a:r>
              <a:rPr lang="en-GB" baseline="-25000"/>
              <a:t>AFmax,T</a:t>
            </a:r>
            <a:r>
              <a:rPr lang="en-GB"/>
              <a:t> refers to the maximum sound level of the equipment when operating</a:t>
            </a:r>
          </a:p>
          <a:p>
            <a:endParaRPr lang="fi-FI" dirty="0"/>
          </a:p>
          <a:p>
            <a:pPr marL="0" indent="0">
              <a:buNone/>
            </a:pPr>
            <a:r>
              <a:rPr lang="en-GB"/>
              <a:t>EXAMPLE</a:t>
            </a:r>
          </a:p>
          <a:p>
            <a:pPr lvl="1"/>
            <a:r>
              <a:rPr lang="en-GB"/>
              <a:t>The equivalent continuous sound level is measured from the time a toilet is flushed until the sewage has left the pipe system and the noise is no longer audible</a:t>
            </a:r>
          </a:p>
          <a:p>
            <a:pPr lvl="1"/>
            <a:r>
              <a:rPr lang="en-GB"/>
              <a:t>The maximum sound level is the momentaneous peak sound level value during this measurement period</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95</a:t>
            </a:fld>
            <a:endParaRPr lang="fi-FI"/>
          </a:p>
        </p:txBody>
      </p:sp>
      <p:sp>
        <p:nvSpPr>
          <p:cNvPr id="2" name="Alatunnisteen paikkamerkki 1">
            <a:extLst>
              <a:ext uri="{FF2B5EF4-FFF2-40B4-BE49-F238E27FC236}">
                <a16:creationId xmlns:a16="http://schemas.microsoft.com/office/drawing/2014/main" id="{E259E979-D0BA-762D-102E-8C14B6B4BAF7}"/>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21772681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p:txBody>
          <a:bodyPr/>
          <a:lstStyle/>
          <a:p>
            <a:r>
              <a:rPr lang="en-GB"/>
              <a:t>Concepts relating to building services equipment</a:t>
            </a:r>
          </a:p>
        </p:txBody>
      </p:sp>
      <p:sp>
        <p:nvSpPr>
          <p:cNvPr id="10"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4531927"/>
          </a:xfrm>
        </p:spPr>
        <p:txBody>
          <a:bodyPr>
            <a:normAutofit/>
          </a:bodyPr>
          <a:lstStyle/>
          <a:p>
            <a:r>
              <a:rPr lang="en-GB"/>
              <a:t>Continuous wide-frequency sound</a:t>
            </a:r>
          </a:p>
          <a:p>
            <a:pPr lvl="1"/>
            <a:r>
              <a:rPr lang="en-GB"/>
              <a:t>For example, the ‘humming’ of the ventilation system</a:t>
            </a:r>
          </a:p>
          <a:p>
            <a:r>
              <a:rPr lang="en-GB"/>
              <a:t>Narrow-frequency sound</a:t>
            </a:r>
          </a:p>
          <a:p>
            <a:pPr lvl="1"/>
            <a:r>
              <a:rPr lang="en-GB"/>
              <a:t>For example, the ‘whistling’ of ventilation system terminal device</a:t>
            </a:r>
          </a:p>
          <a:p>
            <a:r>
              <a:rPr lang="en-GB"/>
              <a:t>Impulse noise</a:t>
            </a:r>
          </a:p>
          <a:p>
            <a:pPr lvl="1"/>
            <a:r>
              <a:rPr lang="en-GB"/>
              <a:t>For example, the ‘clonk’ of the elevator mechanism when stopping</a:t>
            </a:r>
          </a:p>
          <a:p>
            <a:r>
              <a:rPr lang="en-GB"/>
              <a:t>Wide-frequency sound is experienced as less disruptive than narrow-frequency and impulse noise</a:t>
            </a:r>
          </a:p>
          <a:p>
            <a:r>
              <a:rPr lang="en-GB"/>
              <a:t>From health perspective, narrow-frequency and impulse noise are experienced as harmful</a:t>
            </a:r>
          </a:p>
          <a:p>
            <a:endParaRPr lang="fi-FI" dirty="0"/>
          </a:p>
          <a:p>
            <a:endParaRPr lang="fi-FI" dirty="0"/>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96</a:t>
            </a:fld>
            <a:endParaRPr lang="fi-FI"/>
          </a:p>
        </p:txBody>
      </p:sp>
      <p:sp>
        <p:nvSpPr>
          <p:cNvPr id="2" name="Alatunnisteen paikkamerkki 1">
            <a:extLst>
              <a:ext uri="{FF2B5EF4-FFF2-40B4-BE49-F238E27FC236}">
                <a16:creationId xmlns:a16="http://schemas.microsoft.com/office/drawing/2014/main" id="{7B09D292-64F9-8E86-2CAC-A60C5FD1133F}"/>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357694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Regulations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97</a:t>
            </a:fld>
            <a:endParaRPr lang="fi-FI"/>
          </a:p>
        </p:txBody>
      </p:sp>
      <p:sp>
        <p:nvSpPr>
          <p:cNvPr id="14"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627192"/>
          </a:xfrm>
        </p:spPr>
        <p:txBody>
          <a:bodyPr>
            <a:normAutofit/>
          </a:bodyPr>
          <a:lstStyle/>
          <a:p>
            <a:r>
              <a:rPr lang="en-GB"/>
              <a:t>Building services equipment and lifts</a:t>
            </a:r>
          </a:p>
        </p:txBody>
      </p:sp>
      <p:pic>
        <p:nvPicPr>
          <p:cNvPr id="8" name="Kuv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135" y="2683237"/>
            <a:ext cx="9052267" cy="3040389"/>
          </a:xfrm>
          <a:prstGeom prst="rect">
            <a:avLst/>
          </a:prstGeom>
        </p:spPr>
      </p:pic>
      <p:sp>
        <p:nvSpPr>
          <p:cNvPr id="2" name="Alatunnisteen paikkamerkki 1">
            <a:extLst>
              <a:ext uri="{FF2B5EF4-FFF2-40B4-BE49-F238E27FC236}">
                <a16:creationId xmlns:a16="http://schemas.microsoft.com/office/drawing/2014/main" id="{9DCD9AFB-FED2-55AD-98F6-30E7243E9EDA}"/>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17562984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838199" y="365125"/>
            <a:ext cx="10999574" cy="1325563"/>
          </a:xfrm>
        </p:spPr>
        <p:txBody>
          <a:bodyPr/>
          <a:lstStyle/>
          <a:p>
            <a:r>
              <a:rPr lang="en-GB"/>
              <a:t>Guidelines</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98</a:t>
            </a:fld>
            <a:endParaRPr lang="fi-FI"/>
          </a:p>
        </p:txBody>
      </p:sp>
      <p:sp>
        <p:nvSpPr>
          <p:cNvPr id="14" name="Sisällön paikkamerkki 9">
            <a:extLst>
              <a:ext uri="{FF2B5EF4-FFF2-40B4-BE49-F238E27FC236}">
                <a16:creationId xmlns:a16="http://schemas.microsoft.com/office/drawing/2014/main" id="{BCB0EF8D-B7C6-43C5-A8BA-C7A43D5F5F51}"/>
              </a:ext>
            </a:extLst>
          </p:cNvPr>
          <p:cNvSpPr>
            <a:spLocks noGrp="1"/>
          </p:cNvSpPr>
          <p:nvPr>
            <p:ph idx="1"/>
          </p:nvPr>
        </p:nvSpPr>
        <p:spPr>
          <a:xfrm>
            <a:off x="838198" y="1825624"/>
            <a:ext cx="10937791" cy="627192"/>
          </a:xfrm>
        </p:spPr>
        <p:txBody>
          <a:bodyPr>
            <a:normAutofit/>
          </a:bodyPr>
          <a:lstStyle/>
          <a:p>
            <a:r>
              <a:rPr lang="en-GB"/>
              <a:t>Building services equipment and lifts</a:t>
            </a:r>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117" y="2804726"/>
            <a:ext cx="9034272" cy="2823479"/>
          </a:xfrm>
          <a:prstGeom prst="rect">
            <a:avLst/>
          </a:prstGeom>
        </p:spPr>
      </p:pic>
      <p:sp>
        <p:nvSpPr>
          <p:cNvPr id="3" name="Alatunnisteen paikkamerkki 2">
            <a:extLst>
              <a:ext uri="{FF2B5EF4-FFF2-40B4-BE49-F238E27FC236}">
                <a16:creationId xmlns:a16="http://schemas.microsoft.com/office/drawing/2014/main" id="{C2AED7ED-0D5C-C917-3360-D6730E59A480}"/>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8157377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804DD3A-C212-42DE-A498-22C07A8888DD}"/>
              </a:ext>
            </a:extLst>
          </p:cNvPr>
          <p:cNvSpPr>
            <a:spLocks noGrp="1"/>
          </p:cNvSpPr>
          <p:nvPr>
            <p:ph type="title"/>
          </p:nvPr>
        </p:nvSpPr>
        <p:spPr>
          <a:xfrm>
            <a:off x="536359" y="373552"/>
            <a:ext cx="11936768" cy="1325563"/>
          </a:xfrm>
        </p:spPr>
        <p:txBody>
          <a:bodyPr/>
          <a:lstStyle/>
          <a:p>
            <a:r>
              <a:rPr lang="en-GB" dirty="0"/>
              <a:t>Methods for reducing noise from HVAC equipment</a:t>
            </a:r>
          </a:p>
        </p:txBody>
      </p:sp>
      <p:sp>
        <p:nvSpPr>
          <p:cNvPr id="11" name="Dian numeron paikkamerkki 10">
            <a:extLst>
              <a:ext uri="{FF2B5EF4-FFF2-40B4-BE49-F238E27FC236}">
                <a16:creationId xmlns:a16="http://schemas.microsoft.com/office/drawing/2014/main" id="{C87ACA23-80E8-413A-BC34-B8276ECF8FE3}"/>
              </a:ext>
            </a:extLst>
          </p:cNvPr>
          <p:cNvSpPr>
            <a:spLocks noGrp="1"/>
          </p:cNvSpPr>
          <p:nvPr>
            <p:ph type="sldNum" sz="quarter" idx="4"/>
          </p:nvPr>
        </p:nvSpPr>
        <p:spPr/>
        <p:txBody>
          <a:bodyPr/>
          <a:lstStyle/>
          <a:p>
            <a:fld id="{B338A197-4EA2-4D23-935D-0DB0ED09FF0F}" type="slidenum">
              <a:rPr lang="fi-FI" smtClean="0"/>
              <a:pPr/>
              <a:t>99</a:t>
            </a:fld>
            <a:endParaRPr lang="fi-FI"/>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9095" y="1378036"/>
            <a:ext cx="7269491" cy="4943115"/>
          </a:xfrm>
          <a:prstGeom prst="rect">
            <a:avLst/>
          </a:prstGeom>
        </p:spPr>
      </p:pic>
      <p:sp>
        <p:nvSpPr>
          <p:cNvPr id="2" name="Alatunnisteen paikkamerkki 1">
            <a:extLst>
              <a:ext uri="{FF2B5EF4-FFF2-40B4-BE49-F238E27FC236}">
                <a16:creationId xmlns:a16="http://schemas.microsoft.com/office/drawing/2014/main" id="{25E62012-DE69-8585-2607-A8B20E535DEC}"/>
              </a:ext>
            </a:extLst>
          </p:cNvPr>
          <p:cNvSpPr>
            <a:spLocks noGrp="1"/>
          </p:cNvSpPr>
          <p:nvPr>
            <p:ph type="ftr" sz="quarter" idx="3"/>
          </p:nvPr>
        </p:nvSpPr>
        <p:spPr/>
        <p:txBody>
          <a:bodyPr/>
          <a:lstStyle/>
          <a:p>
            <a:r>
              <a:rPr lang="en-GB"/>
              <a:t>Construction physics</a:t>
            </a:r>
          </a:p>
        </p:txBody>
      </p:sp>
    </p:spTree>
    <p:extLst>
      <p:ext uri="{BB962C8B-B14F-4D97-AF65-F5344CB8AC3E}">
        <p14:creationId xmlns:p14="http://schemas.microsoft.com/office/powerpoint/2010/main" val="476421163"/>
      </p:ext>
    </p:extLst>
  </p:cSld>
  <p:clrMapOvr>
    <a:masterClrMapping/>
  </p:clrMapOvr>
</p:sld>
</file>

<file path=ppt/theme/theme1.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234099FDC849BF42B9A9874AAD308C6B" ma:contentTypeVersion="2" ma:contentTypeDescription="Luo uusi asiakirja." ma:contentTypeScope="" ma:versionID="0a691ec51fae5bb8b16a5a797879ef8c">
  <xsd:schema xmlns:xsd="http://www.w3.org/2001/XMLSchema" xmlns:xs="http://www.w3.org/2001/XMLSchema" xmlns:p="http://schemas.microsoft.com/office/2006/metadata/properties" xmlns:ns2="93e2402c-36e9-4cdd-8de8-0cb185c44caf" targetNamespace="http://schemas.microsoft.com/office/2006/metadata/properties" ma:root="true" ma:fieldsID="06a6acec830bdf0c269bd37151a3fa05" ns2:_="">
    <xsd:import namespace="93e2402c-36e9-4cdd-8de8-0cb185c44ca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e2402c-36e9-4cdd-8de8-0cb185c44c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109304B-B091-4694-BECD-82F31CC16069}">
  <ds:schemaRefs>
    <ds:schemaRef ds:uri="http://schemas.microsoft.com/sharepoint/v3/contenttype/forms"/>
  </ds:schemaRefs>
</ds:datastoreItem>
</file>

<file path=customXml/itemProps2.xml><?xml version="1.0" encoding="utf-8"?>
<ds:datastoreItem xmlns:ds="http://schemas.openxmlformats.org/officeDocument/2006/customXml" ds:itemID="{B3BEBF01-7451-40F0-BB34-B819057D6D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e2402c-36e9-4cdd-8de8-0cb185c44c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E05F82-0E33-4891-B5A1-A24B4B333825}">
  <ds:schemaRefs>
    <ds:schemaRef ds:uri="http://www.w3.org/XML/1998/namespace"/>
    <ds:schemaRef ds:uri="http://schemas.microsoft.com/office/2006/documentManagement/types"/>
    <ds:schemaRef ds:uri="http://purl.org/dc/elements/1.1/"/>
    <ds:schemaRef ds:uri="93e2402c-36e9-4cdd-8de8-0cb185c44caf"/>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7545</TotalTime>
  <Words>6538</Words>
  <Application>Microsoft Office PowerPoint</Application>
  <PresentationFormat>Laajakuva</PresentationFormat>
  <Paragraphs>1054</Paragraphs>
  <Slides>175</Slides>
  <Notes>174</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175</vt:i4>
      </vt:variant>
    </vt:vector>
  </HeadingPairs>
  <TitlesOfParts>
    <vt:vector size="180" baseType="lpstr">
      <vt:lpstr>Arial</vt:lpstr>
      <vt:lpstr>Arial Narrow</vt:lpstr>
      <vt:lpstr>Calibri</vt:lpstr>
      <vt:lpstr>Calibri Light</vt:lpstr>
      <vt:lpstr>Office-teema</vt:lpstr>
      <vt:lpstr>Industrial wood construction</vt:lpstr>
      <vt:lpstr>PowerPoint-esitys</vt:lpstr>
      <vt:lpstr>Construction physics</vt:lpstr>
      <vt:lpstr>PowerPoint-esitys</vt:lpstr>
      <vt:lpstr>Acoustics</vt:lpstr>
      <vt:lpstr>Sound</vt:lpstr>
      <vt:lpstr>Airborne sound</vt:lpstr>
      <vt:lpstr>Structure-borne sound</vt:lpstr>
      <vt:lpstr>Sound propagation paths</vt:lpstr>
      <vt:lpstr>Sound pressure [Pa]</vt:lpstr>
      <vt:lpstr>Sound pressure level [dB]</vt:lpstr>
      <vt:lpstr>Association between sound pressure and sound pressure level</vt:lpstr>
      <vt:lpstr>Impact of several sound sources </vt:lpstr>
      <vt:lpstr>Sound frequency [Hz]</vt:lpstr>
      <vt:lpstr>Coincidence phenomenon</vt:lpstr>
      <vt:lpstr>Coincidence cut-off frequency fc</vt:lpstr>
      <vt:lpstr>Indicative coincidence cut-off frequencies</vt:lpstr>
      <vt:lpstr>Natural frequency f</vt:lpstr>
      <vt:lpstr>Natural vibration forms of a building element</vt:lpstr>
      <vt:lpstr>Resonance</vt:lpstr>
      <vt:lpstr>Shear wave cut-off frequency fh </vt:lpstr>
      <vt:lpstr>Airborne sound insulation</vt:lpstr>
      <vt:lpstr>Determination of airborne sound insulation</vt:lpstr>
      <vt:lpstr>Building element airtightness</vt:lpstr>
      <vt:lpstr>Building element airtightness</vt:lpstr>
      <vt:lpstr>Measuring airborne sound insulation</vt:lpstr>
      <vt:lpstr>Measuring airborne sound insulation</vt:lpstr>
      <vt:lpstr>Airborne sound insulation measurement result</vt:lpstr>
      <vt:lpstr>Airborne sound insulation measurement result</vt:lpstr>
      <vt:lpstr>Impact noise insulation</vt:lpstr>
      <vt:lpstr>Determining impact noise insulation</vt:lpstr>
      <vt:lpstr>Measuring impact noise insulation</vt:lpstr>
      <vt:lpstr>Impact noise insulation measurement result</vt:lpstr>
      <vt:lpstr>Impact noise insulation measurement result</vt:lpstr>
      <vt:lpstr>Single-layer acoustics</vt:lpstr>
      <vt:lpstr>Acoustically simple structures</vt:lpstr>
      <vt:lpstr>Airborne sound insulation of a simple structure</vt:lpstr>
      <vt:lpstr>Airborne sound insulation of a simple structure</vt:lpstr>
      <vt:lpstr>Impact noise insulation of a simple structure</vt:lpstr>
      <vt:lpstr>Impact noise insulation of a simple structure</vt:lpstr>
      <vt:lpstr>Dual-layer acoustics</vt:lpstr>
      <vt:lpstr>Ideal dual-layer structure</vt:lpstr>
      <vt:lpstr>Wood structures with dual-layer acoustics</vt:lpstr>
      <vt:lpstr>Dual-layer acoustics</vt:lpstr>
      <vt:lpstr>Airborne noise insulation of a double wall</vt:lpstr>
      <vt:lpstr>Airborne noise insulation of a double wall</vt:lpstr>
      <vt:lpstr>Airborne noise insulation of a double wall</vt:lpstr>
      <vt:lpstr>Impact of the thickness of solid timber</vt:lpstr>
      <vt:lpstr>Unsymmetrical wall structures</vt:lpstr>
      <vt:lpstr>Impact of guide pieces</vt:lpstr>
      <vt:lpstr>Impacts of connecting frame halves</vt:lpstr>
      <vt:lpstr>Impacts of connecting frame halves</vt:lpstr>
      <vt:lpstr>Impacts of connecting frame halves</vt:lpstr>
      <vt:lpstr>Impact of sound-absorbing material in a wall gap</vt:lpstr>
      <vt:lpstr>Sound absorbing material in a wall gap</vt:lpstr>
      <vt:lpstr>Impacts of wall gap thickness</vt:lpstr>
      <vt:lpstr>Impacts of wall gap thickness</vt:lpstr>
      <vt:lpstr>Impact noise insulation of a dual-layer intermediate floor</vt:lpstr>
      <vt:lpstr>Impacts of a spring suspension ceiling</vt:lpstr>
      <vt:lpstr>Natural frequency of a floating floor</vt:lpstr>
      <vt:lpstr>Impact of a floating floor</vt:lpstr>
      <vt:lpstr>Impact of flooring</vt:lpstr>
      <vt:lpstr>Impact of intermediate floor frame</vt:lpstr>
      <vt:lpstr>Impact of a gap in intermediate floor</vt:lpstr>
      <vt:lpstr>Suspended floors</vt:lpstr>
      <vt:lpstr>Intermediate floors of prefabricated box units</vt:lpstr>
      <vt:lpstr>Structural flanking transmission</vt:lpstr>
      <vt:lpstr>Vibration insulators</vt:lpstr>
      <vt:lpstr>Vibration insulator in joints between CLT panels</vt:lpstr>
      <vt:lpstr>Vibration insulator in joints between CLT panels</vt:lpstr>
      <vt:lpstr>Structural flanking transmission</vt:lpstr>
      <vt:lpstr>Structural flanking transmission</vt:lpstr>
      <vt:lpstr>Structural flanking transmission</vt:lpstr>
      <vt:lpstr>Structural flanking transmission</vt:lpstr>
      <vt:lpstr>Structural flanking transmission</vt:lpstr>
      <vt:lpstr>Structural flanking transmission</vt:lpstr>
      <vt:lpstr>Structural flanking transmission</vt:lpstr>
      <vt:lpstr>Structural flanking transmission</vt:lpstr>
      <vt:lpstr>Structural flanking transmission</vt:lpstr>
      <vt:lpstr>Structural flanking transmission</vt:lpstr>
      <vt:lpstr>Structural flanking transmission</vt:lpstr>
      <vt:lpstr>Structural flanking transmission</vt:lpstr>
      <vt:lpstr>Structural flanking transmission</vt:lpstr>
      <vt:lpstr>Structural flanking transmission</vt:lpstr>
      <vt:lpstr>Structural flanking transmission</vt:lpstr>
      <vt:lpstr>Structural flanking transmission</vt:lpstr>
      <vt:lpstr>Structural flanking transmission</vt:lpstr>
      <vt:lpstr>Association between airborne sound insulation and speech</vt:lpstr>
      <vt:lpstr>Regulations</vt:lpstr>
      <vt:lpstr>Regulations</vt:lpstr>
      <vt:lpstr>Guidelines</vt:lpstr>
      <vt:lpstr>Guidelines</vt:lpstr>
      <vt:lpstr>Guidelines</vt:lpstr>
      <vt:lpstr>Building services equipment</vt:lpstr>
      <vt:lpstr>Concepts relating to building services equipment</vt:lpstr>
      <vt:lpstr>Concepts relating to building services equipment</vt:lpstr>
      <vt:lpstr>Regulations</vt:lpstr>
      <vt:lpstr>Guidelines</vt:lpstr>
      <vt:lpstr>Methods for reducing noise from HVAC equipment</vt:lpstr>
      <vt:lpstr>Legend of HVAC equipment symbols</vt:lpstr>
      <vt:lpstr>Horizontal drains</vt:lpstr>
      <vt:lpstr>Supporting pipes with a rail system</vt:lpstr>
      <vt:lpstr>Horizontal drain sound insulation methods</vt:lpstr>
      <vt:lpstr>Horizontal drain sound insulation methods</vt:lpstr>
      <vt:lpstr>Horizontal drain sound insulation methods</vt:lpstr>
      <vt:lpstr>Horizontal drain sound insulation methods</vt:lpstr>
      <vt:lpstr>Horizontal drain sound insulation methods</vt:lpstr>
      <vt:lpstr>Horizontal drain sound insulation methods</vt:lpstr>
      <vt:lpstr>Horizontal drain sound insulation methods</vt:lpstr>
      <vt:lpstr>Horizontal drain sound insulation methods</vt:lpstr>
      <vt:lpstr>Horizontal drain sound insulation methods</vt:lpstr>
      <vt:lpstr>Horizontal drain sound insulation methods</vt:lpstr>
      <vt:lpstr>Horizontal drain sound insulation methods</vt:lpstr>
      <vt:lpstr>Horizontal drain sound insulation methods</vt:lpstr>
      <vt:lpstr>Horizontal drain sound insulation methods</vt:lpstr>
      <vt:lpstr>Horizontal drain sound insulation methods</vt:lpstr>
      <vt:lpstr>Horizontal drain sound insulation methods</vt:lpstr>
      <vt:lpstr>Vertical drains</vt:lpstr>
      <vt:lpstr>Sound insulation methods for vertical drains</vt:lpstr>
      <vt:lpstr>Sound insulation methods for vertical drains</vt:lpstr>
      <vt:lpstr>Sound insulation methods for vertical drains</vt:lpstr>
      <vt:lpstr>Sound insulation methods for vertical drains</vt:lpstr>
      <vt:lpstr>Domestic water and heat distribution system</vt:lpstr>
      <vt:lpstr>Ventilation system</vt:lpstr>
      <vt:lpstr>Ventilation system</vt:lpstr>
      <vt:lpstr>Example of supporting a ventilation machine</vt:lpstr>
      <vt:lpstr>Penetrations</vt:lpstr>
      <vt:lpstr>Lift shaft</vt:lpstr>
      <vt:lpstr>Lift shaft</vt:lpstr>
      <vt:lpstr>Exit passageways</vt:lpstr>
      <vt:lpstr>Stairwell and balcony access</vt:lpstr>
      <vt:lpstr>Sound insulation of external sheathing</vt:lpstr>
      <vt:lpstr>Sound level difference between outdoors and indoors</vt:lpstr>
      <vt:lpstr>Requirement for standardised level difference (ΔLA)</vt:lpstr>
      <vt:lpstr>Determining the sound insulation of external sheathing</vt:lpstr>
      <vt:lpstr>Determining the sound insulation of external sheathing</vt:lpstr>
      <vt:lpstr>Acoustic operation of an external wall</vt:lpstr>
      <vt:lpstr>Acoustic operation of an external wall</vt:lpstr>
      <vt:lpstr>Impact of window properties</vt:lpstr>
      <vt:lpstr>Impact of window properties</vt:lpstr>
      <vt:lpstr>Indicative airborne sound insulation figures</vt:lpstr>
      <vt:lpstr>Roof sound insulation</vt:lpstr>
      <vt:lpstr>Acoustic operation of the roof</vt:lpstr>
      <vt:lpstr>Acoustic operation of the roof</vt:lpstr>
      <vt:lpstr>Room acoustics</vt:lpstr>
      <vt:lpstr>Attenuation of a space</vt:lpstr>
      <vt:lpstr>Absorption materials</vt:lpstr>
      <vt:lpstr>Sound absorption ratio</vt:lpstr>
      <vt:lpstr>Sound absorption ratio</vt:lpstr>
      <vt:lpstr>Reverberation time</vt:lpstr>
      <vt:lpstr>Reverberation time</vt:lpstr>
      <vt:lpstr>Speech transmission index</vt:lpstr>
      <vt:lpstr>Speech transmission index</vt:lpstr>
      <vt:lpstr>Speech transmission index</vt:lpstr>
      <vt:lpstr>Regulations and guidelines</vt:lpstr>
      <vt:lpstr>Repairs and alterations</vt:lpstr>
      <vt:lpstr>Repairs and alterations</vt:lpstr>
      <vt:lpstr>Repairs and alterations</vt:lpstr>
      <vt:lpstr>Repairs and alterations</vt:lpstr>
      <vt:lpstr>Repairs and alterations</vt:lpstr>
      <vt:lpstr>Repairs and alterations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Example of a suspended floor</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atte Kalke</dc:creator>
  <cp:lastModifiedBy>Taimi Mikkola</cp:lastModifiedBy>
  <cp:revision>519</cp:revision>
  <cp:lastPrinted>2021-05-26T11:58:08Z</cp:lastPrinted>
  <dcterms:created xsi:type="dcterms:W3CDTF">2021-05-03T10:20:21Z</dcterms:created>
  <dcterms:modified xsi:type="dcterms:W3CDTF">2024-09-12T07:42:44Z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0x010100234099FDC849BF42B9A9874AAD308C6B</vt:lpwstr>
  </property>
</Properties>
</file>