
<file path=[Content_Types].xml><?xml version="1.0" encoding="utf-8"?>
<Types xmlns="http://schemas.openxmlformats.org/package/2006/content-types">
  <Default Extension="bin" ContentType="application/vnd.openxmlformats-officedocument.oleObject"/>
  <Default Extension="jpeg" ContentType="image/jpeg"/>
  <Default Extension="jp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4"/>
  </p:sldMasterIdLst>
  <p:notesMasterIdLst>
    <p:notesMasterId r:id="rId62"/>
  </p:notesMasterIdLst>
  <p:handoutMasterIdLst>
    <p:handoutMasterId r:id="rId63"/>
  </p:handoutMasterIdLst>
  <p:sldIdLst>
    <p:sldId id="496" r:id="rId5"/>
    <p:sldId id="493" r:id="rId6"/>
    <p:sldId id="276" r:id="rId7"/>
    <p:sldId id="497" r:id="rId8"/>
    <p:sldId id="257" r:id="rId9"/>
    <p:sldId id="259" r:id="rId10"/>
    <p:sldId id="289" r:id="rId11"/>
    <p:sldId id="290" r:id="rId12"/>
    <p:sldId id="291" r:id="rId13"/>
    <p:sldId id="292" r:id="rId14"/>
    <p:sldId id="293" r:id="rId15"/>
    <p:sldId id="294" r:id="rId16"/>
    <p:sldId id="295" r:id="rId17"/>
    <p:sldId id="296" r:id="rId18"/>
    <p:sldId id="297" r:id="rId19"/>
    <p:sldId id="298" r:id="rId20"/>
    <p:sldId id="304" r:id="rId21"/>
    <p:sldId id="299" r:id="rId22"/>
    <p:sldId id="300" r:id="rId23"/>
    <p:sldId id="301" r:id="rId24"/>
    <p:sldId id="302" r:id="rId25"/>
    <p:sldId id="303" r:id="rId26"/>
    <p:sldId id="305" r:id="rId27"/>
    <p:sldId id="307" r:id="rId28"/>
    <p:sldId id="308" r:id="rId29"/>
    <p:sldId id="309" r:id="rId30"/>
    <p:sldId id="310" r:id="rId31"/>
    <p:sldId id="306" r:id="rId32"/>
    <p:sldId id="311" r:id="rId33"/>
    <p:sldId id="312" r:id="rId34"/>
    <p:sldId id="313" r:id="rId35"/>
    <p:sldId id="314" r:id="rId36"/>
    <p:sldId id="315" r:id="rId37"/>
    <p:sldId id="316" r:id="rId38"/>
    <p:sldId id="317" r:id="rId39"/>
    <p:sldId id="318" r:id="rId40"/>
    <p:sldId id="319" r:id="rId41"/>
    <p:sldId id="320" r:id="rId42"/>
    <p:sldId id="321" r:id="rId43"/>
    <p:sldId id="322" r:id="rId44"/>
    <p:sldId id="323" r:id="rId45"/>
    <p:sldId id="324" r:id="rId46"/>
    <p:sldId id="325" r:id="rId47"/>
    <p:sldId id="326" r:id="rId48"/>
    <p:sldId id="327" r:id="rId49"/>
    <p:sldId id="328" r:id="rId50"/>
    <p:sldId id="329" r:id="rId51"/>
    <p:sldId id="330" r:id="rId52"/>
    <p:sldId id="331" r:id="rId53"/>
    <p:sldId id="332" r:id="rId54"/>
    <p:sldId id="333" r:id="rId55"/>
    <p:sldId id="334" r:id="rId56"/>
    <p:sldId id="335" r:id="rId57"/>
    <p:sldId id="336" r:id="rId58"/>
    <p:sldId id="337" r:id="rId59"/>
    <p:sldId id="338" r:id="rId60"/>
    <p:sldId id="339" r:id="rId61"/>
  </p:sldIdLst>
  <p:sldSz cx="12192000" cy="6858000"/>
  <p:notesSz cx="6858000" cy="9144000"/>
  <p:defaultText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6290ADE-D976-4018-94B8-916AB67C5D61}" v="4" dt="2022-06-20T12:22:51.486"/>
  </p1510:revLst>
</p1510:revInfo>
</file>

<file path=ppt/tableStyles.xml><?xml version="1.0" encoding="utf-8"?>
<a:tblStyleLst xmlns:a="http://schemas.openxmlformats.org/drawingml/2006/main" def="{5C22544A-7EE6-4342-B048-85BDC9FD1C3A}">
  <a:tblStyle styleId="{5C22544A-7EE6-4342-B048-85BDC9FD1C3A}" styleName="Normaali tyyli 2 - Korostu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9034" autoAdjust="0"/>
    <p:restoredTop sz="94660"/>
  </p:normalViewPr>
  <p:slideViewPr>
    <p:cSldViewPr snapToGrid="0">
      <p:cViewPr varScale="1">
        <p:scale>
          <a:sx n="60" d="100"/>
          <a:sy n="60" d="100"/>
        </p:scale>
        <p:origin x="68" y="168"/>
      </p:cViewPr>
      <p:guideLst/>
    </p:cSldViewPr>
  </p:slideViewPr>
  <p:notesTextViewPr>
    <p:cViewPr>
      <p:scale>
        <a:sx n="1" d="1"/>
        <a:sy n="1" d="1"/>
      </p:scale>
      <p:origin x="0" y="0"/>
    </p:cViewPr>
  </p:notesTextViewPr>
  <p:notesViewPr>
    <p:cSldViewPr snapToGrid="0">
      <p:cViewPr varScale="1">
        <p:scale>
          <a:sx n="90" d="100"/>
          <a:sy n="90" d="100"/>
        </p:scale>
        <p:origin x="4206" y="108"/>
      </p:cViewPr>
      <p:guideLst/>
    </p:cSldViewPr>
  </p:notes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2.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slide" Target="slides/slide51.xml"/><Relationship Id="rId63" Type="http://schemas.openxmlformats.org/officeDocument/2006/relationships/handoutMaster" Target="handoutMasters/handoutMaster1.xml"/><Relationship Id="rId68" Type="http://schemas.microsoft.com/office/2015/10/relationships/revisionInfo" Target="revisionInfo.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slide" Target="slides/slide54.xml"/><Relationship Id="rId66" Type="http://schemas.openxmlformats.org/officeDocument/2006/relationships/theme" Target="theme/theme1.xml"/><Relationship Id="rId5" Type="http://schemas.openxmlformats.org/officeDocument/2006/relationships/slide" Target="slides/slide1.xml"/><Relationship Id="rId61" Type="http://schemas.openxmlformats.org/officeDocument/2006/relationships/slide" Target="slides/slide57.xml"/><Relationship Id="rId19" Type="http://schemas.openxmlformats.org/officeDocument/2006/relationships/slide" Target="slides/slide1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openxmlformats.org/officeDocument/2006/relationships/presProps" Target="presProps.xml"/><Relationship Id="rId8" Type="http://schemas.openxmlformats.org/officeDocument/2006/relationships/slide" Target="slides/slide4.xml"/><Relationship Id="rId51" Type="http://schemas.openxmlformats.org/officeDocument/2006/relationships/slide" Target="slides/slide47.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openxmlformats.org/officeDocument/2006/relationships/tableStyles" Target="tableStyles.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Ylätunnisteen paikkamerkki 1">
            <a:extLst>
              <a:ext uri="{FF2B5EF4-FFF2-40B4-BE49-F238E27FC236}">
                <a16:creationId xmlns:a16="http://schemas.microsoft.com/office/drawing/2014/main" id="{90489765-C3E2-4CB7-B84D-62CF613C36E3}"/>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i-FI"/>
          </a:p>
        </p:txBody>
      </p:sp>
      <p:sp>
        <p:nvSpPr>
          <p:cNvPr id="3" name="Päivämäärän paikkamerkki 2">
            <a:extLst>
              <a:ext uri="{FF2B5EF4-FFF2-40B4-BE49-F238E27FC236}">
                <a16:creationId xmlns:a16="http://schemas.microsoft.com/office/drawing/2014/main" id="{D3FC0F54-AC4C-412C-881B-280C57D7F7AA}"/>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D5EEA080-1C04-4D49-9169-DE53E8619FEC}" type="datetimeFigureOut">
              <a:rPr lang="fi-FI" smtClean="0"/>
              <a:t>12.9.2024</a:t>
            </a:fld>
            <a:endParaRPr lang="fi-FI"/>
          </a:p>
        </p:txBody>
      </p:sp>
      <p:sp>
        <p:nvSpPr>
          <p:cNvPr id="4" name="Alatunnisteen paikkamerkki 3">
            <a:extLst>
              <a:ext uri="{FF2B5EF4-FFF2-40B4-BE49-F238E27FC236}">
                <a16:creationId xmlns:a16="http://schemas.microsoft.com/office/drawing/2014/main" id="{99E0362F-CB3A-4774-B2D6-7578853360E8}"/>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fi-FI"/>
          </a:p>
        </p:txBody>
      </p:sp>
      <p:sp>
        <p:nvSpPr>
          <p:cNvPr id="5" name="Dian numeron paikkamerkki 4">
            <a:extLst>
              <a:ext uri="{FF2B5EF4-FFF2-40B4-BE49-F238E27FC236}">
                <a16:creationId xmlns:a16="http://schemas.microsoft.com/office/drawing/2014/main" id="{67E363F0-F99E-432A-8847-8DBA923B7FA3}"/>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D382DFC3-AE31-4F42-9C5D-03354C3C795D}" type="slidenum">
              <a:rPr lang="fi-FI" smtClean="0"/>
              <a:t>‹#›</a:t>
            </a:fld>
            <a:endParaRPr lang="fi-FI"/>
          </a:p>
        </p:txBody>
      </p:sp>
    </p:spTree>
    <p:extLst>
      <p:ext uri="{BB962C8B-B14F-4D97-AF65-F5344CB8AC3E}">
        <p14:creationId xmlns:p14="http://schemas.microsoft.com/office/powerpoint/2010/main" val="3813525951"/>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Ylätunnisteen paikkamerkki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i-FI"/>
          </a:p>
        </p:txBody>
      </p:sp>
      <p:sp>
        <p:nvSpPr>
          <p:cNvPr id="3" name="Päivämäärän paikkamerkki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51F00A7-F681-42B1-969F-0E5F86B66BBE}" type="datetimeFigureOut">
              <a:rPr lang="fi-FI" smtClean="0"/>
              <a:t>12.9.2024</a:t>
            </a:fld>
            <a:endParaRPr lang="fi-FI"/>
          </a:p>
        </p:txBody>
      </p:sp>
      <p:sp>
        <p:nvSpPr>
          <p:cNvPr id="4" name="Dian kuvan paikkamerkki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i-FI"/>
          </a:p>
        </p:txBody>
      </p:sp>
      <p:sp>
        <p:nvSpPr>
          <p:cNvPr id="5" name="Huomautusten paikkamerkki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6" name="Alatunnisteen paikkamerkki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i-FI"/>
          </a:p>
        </p:txBody>
      </p:sp>
      <p:sp>
        <p:nvSpPr>
          <p:cNvPr id="7" name="Dian numeron paikkamerkki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58328E5-66FA-4DD6-A089-E9039BCA9F63}" type="slidenum">
              <a:rPr lang="fi-FI" smtClean="0"/>
              <a:t>‹#›</a:t>
            </a:fld>
            <a:endParaRPr lang="fi-FI"/>
          </a:p>
        </p:txBody>
      </p:sp>
    </p:spTree>
    <p:extLst>
      <p:ext uri="{BB962C8B-B14F-4D97-AF65-F5344CB8AC3E}">
        <p14:creationId xmlns:p14="http://schemas.microsoft.com/office/powerpoint/2010/main" val="1049310566"/>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7"/>
        <p:cNvGrpSpPr/>
        <p:nvPr/>
      </p:nvGrpSpPr>
      <p:grpSpPr>
        <a:xfrm>
          <a:off x="0" y="0"/>
          <a:ext cx="0" cy="0"/>
          <a:chOff x="0" y="0"/>
          <a:chExt cx="0" cy="0"/>
        </a:xfrm>
      </p:grpSpPr>
      <p:sp>
        <p:nvSpPr>
          <p:cNvPr id="68" name="Google Shape;68;g12a037aa8e9_0_180: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69" name="Google Shape;69;g12a037aa8e9_0_18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4"/>
        <p:cNvGrpSpPr/>
        <p:nvPr/>
      </p:nvGrpSpPr>
      <p:grpSpPr>
        <a:xfrm>
          <a:off x="0" y="0"/>
          <a:ext cx="0" cy="0"/>
          <a:chOff x="0" y="0"/>
          <a:chExt cx="0" cy="0"/>
        </a:xfrm>
      </p:grpSpPr>
      <p:sp>
        <p:nvSpPr>
          <p:cNvPr id="75" name="Google Shape;75;g12a037aa8e9_0_95: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76" name="Google Shape;76;g12a037aa8e9_0_9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7"/>
        <p:cNvGrpSpPr/>
        <p:nvPr/>
      </p:nvGrpSpPr>
      <p:grpSpPr>
        <a:xfrm>
          <a:off x="0" y="0"/>
          <a:ext cx="0" cy="0"/>
          <a:chOff x="0" y="0"/>
          <a:chExt cx="0" cy="0"/>
        </a:xfrm>
      </p:grpSpPr>
      <p:sp>
        <p:nvSpPr>
          <p:cNvPr id="218" name="Google Shape;218;p2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19" name="Google Shape;219;p2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5.jpg"/><Relationship Id="rId1" Type="http://schemas.openxmlformats.org/officeDocument/2006/relationships/slideMaster" Target="../slideMasters/slideMaster1.xml"/><Relationship Id="rId5" Type="http://schemas.openxmlformats.org/officeDocument/2006/relationships/image" Target="../media/image2.png"/><Relationship Id="rId4" Type="http://schemas.openxmlformats.org/officeDocument/2006/relationships/image" Target="../media/image13.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g"/><Relationship Id="rId1" Type="http://schemas.openxmlformats.org/officeDocument/2006/relationships/slideMaster" Target="../slideMasters/slideMaster1.xml"/><Relationship Id="rId5" Type="http://schemas.openxmlformats.org/officeDocument/2006/relationships/image" Target="../media/image2.png"/><Relationship Id="rId4" Type="http://schemas.openxmlformats.org/officeDocument/2006/relationships/image" Target="../media/image7.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Otsikkodia">
    <p:spTree>
      <p:nvGrpSpPr>
        <p:cNvPr id="1" name=""/>
        <p:cNvGrpSpPr/>
        <p:nvPr/>
      </p:nvGrpSpPr>
      <p:grpSpPr>
        <a:xfrm>
          <a:off x="0" y="0"/>
          <a:ext cx="0" cy="0"/>
          <a:chOff x="0" y="0"/>
          <a:chExt cx="0" cy="0"/>
        </a:xfrm>
      </p:grpSpPr>
      <p:pic>
        <p:nvPicPr>
          <p:cNvPr id="8" name="Kuva 7">
            <a:extLst>
              <a:ext uri="{FF2B5EF4-FFF2-40B4-BE49-F238E27FC236}">
                <a16:creationId xmlns:a16="http://schemas.microsoft.com/office/drawing/2014/main" id="{DF2A059D-C586-417B-8831-0D0DFF7C956F}"/>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 y="-672"/>
            <a:ext cx="12190803" cy="6858671"/>
          </a:xfrm>
          <a:prstGeom prst="rect">
            <a:avLst/>
          </a:prstGeom>
        </p:spPr>
      </p:pic>
      <p:sp>
        <p:nvSpPr>
          <p:cNvPr id="2" name="Otsikko 1">
            <a:extLst>
              <a:ext uri="{FF2B5EF4-FFF2-40B4-BE49-F238E27FC236}">
                <a16:creationId xmlns:a16="http://schemas.microsoft.com/office/drawing/2014/main" id="{6A94CFCD-D8C0-4AE5-9A4C-6FE52079574E}"/>
              </a:ext>
            </a:extLst>
          </p:cNvPr>
          <p:cNvSpPr>
            <a:spLocks noGrp="1"/>
          </p:cNvSpPr>
          <p:nvPr>
            <p:ph type="ctrTitle"/>
          </p:nvPr>
        </p:nvSpPr>
        <p:spPr>
          <a:xfrm>
            <a:off x="1524000" y="1527477"/>
            <a:ext cx="9144000" cy="2387600"/>
          </a:xfrm>
        </p:spPr>
        <p:txBody>
          <a:bodyPr anchor="b"/>
          <a:lstStyle>
            <a:lvl1pPr algn="ctr">
              <a:defRPr sz="6000" b="1">
                <a:solidFill>
                  <a:schemeClr val="bg1">
                    <a:lumMod val="95000"/>
                  </a:schemeClr>
                </a:solidFill>
              </a:defRPr>
            </a:lvl1pPr>
          </a:lstStyle>
          <a:p>
            <a:r>
              <a:rPr lang="fi-FI" dirty="0"/>
              <a:t>Muokkaa </a:t>
            </a:r>
            <a:r>
              <a:rPr lang="fi-FI" dirty="0" err="1"/>
              <a:t>ots</a:t>
            </a:r>
            <a:r>
              <a:rPr lang="fi-FI" dirty="0"/>
              <a:t>. </a:t>
            </a:r>
            <a:r>
              <a:rPr lang="fi-FI" dirty="0" err="1"/>
              <a:t>perustyyl</a:t>
            </a:r>
            <a:r>
              <a:rPr lang="fi-FI" dirty="0"/>
              <a:t>. </a:t>
            </a:r>
            <a:r>
              <a:rPr lang="fi-FI" dirty="0" err="1"/>
              <a:t>napsautt</a:t>
            </a:r>
            <a:r>
              <a:rPr lang="fi-FI" dirty="0"/>
              <a:t>.</a:t>
            </a:r>
          </a:p>
        </p:txBody>
      </p:sp>
      <p:sp>
        <p:nvSpPr>
          <p:cNvPr id="3" name="Alaotsikko 2">
            <a:extLst>
              <a:ext uri="{FF2B5EF4-FFF2-40B4-BE49-F238E27FC236}">
                <a16:creationId xmlns:a16="http://schemas.microsoft.com/office/drawing/2014/main" id="{DA727E47-A531-437C-8191-1722EA7805B9}"/>
              </a:ext>
            </a:extLst>
          </p:cNvPr>
          <p:cNvSpPr>
            <a:spLocks noGrp="1"/>
          </p:cNvSpPr>
          <p:nvPr>
            <p:ph type="subTitle" idx="1"/>
          </p:nvPr>
        </p:nvSpPr>
        <p:spPr>
          <a:xfrm>
            <a:off x="1524000" y="4007152"/>
            <a:ext cx="9144000" cy="1655762"/>
          </a:xfrm>
        </p:spPr>
        <p:txBody>
          <a:bodyPr/>
          <a:lstStyle>
            <a:lvl1pPr marL="0" indent="0" algn="ctr">
              <a:buNone/>
              <a:defRPr sz="2400">
                <a:solidFill>
                  <a:schemeClr val="bg1">
                    <a:lumMod val="95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dirty="0"/>
              <a:t>Muokkaa alaotsikon perustyyliä </a:t>
            </a:r>
            <a:r>
              <a:rPr lang="fi-FI" dirty="0" err="1"/>
              <a:t>napsautt</a:t>
            </a:r>
            <a:r>
              <a:rPr lang="fi-FI" dirty="0"/>
              <a:t>.</a:t>
            </a:r>
          </a:p>
        </p:txBody>
      </p:sp>
      <p:pic>
        <p:nvPicPr>
          <p:cNvPr id="5" name="Picture 4"/>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886280" y="6347443"/>
            <a:ext cx="3004968" cy="501824"/>
          </a:xfrm>
          <a:prstGeom prst="rect">
            <a:avLst/>
          </a:prstGeom>
        </p:spPr>
      </p:pic>
    </p:spTree>
    <p:extLst>
      <p:ext uri="{BB962C8B-B14F-4D97-AF65-F5344CB8AC3E}">
        <p14:creationId xmlns:p14="http://schemas.microsoft.com/office/powerpoint/2010/main" val="153306441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Vain otsikko">
    <p:spTree>
      <p:nvGrpSpPr>
        <p:cNvPr id="1" name=""/>
        <p:cNvGrpSpPr/>
        <p:nvPr/>
      </p:nvGrpSpPr>
      <p:grpSpPr>
        <a:xfrm>
          <a:off x="0" y="0"/>
          <a:ext cx="0" cy="0"/>
          <a:chOff x="0" y="0"/>
          <a:chExt cx="0" cy="0"/>
        </a:xfrm>
      </p:grpSpPr>
      <p:pic>
        <p:nvPicPr>
          <p:cNvPr id="7" name="Kuva 6">
            <a:extLst>
              <a:ext uri="{FF2B5EF4-FFF2-40B4-BE49-F238E27FC236}">
                <a16:creationId xmlns:a16="http://schemas.microsoft.com/office/drawing/2014/main" id="{D4ABB6E6-80E7-4795-8FB7-A45506C015D5}"/>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2" y="-672"/>
            <a:ext cx="12190800" cy="6858669"/>
          </a:xfrm>
          <a:prstGeom prst="rect">
            <a:avLst/>
          </a:prstGeom>
        </p:spPr>
      </p:pic>
      <p:sp>
        <p:nvSpPr>
          <p:cNvPr id="13" name="Otsikko 1">
            <a:extLst>
              <a:ext uri="{FF2B5EF4-FFF2-40B4-BE49-F238E27FC236}">
                <a16:creationId xmlns:a16="http://schemas.microsoft.com/office/drawing/2014/main" id="{7EFAA9E4-7BF1-498D-A750-C2486ADE7117}"/>
              </a:ext>
            </a:extLst>
          </p:cNvPr>
          <p:cNvSpPr>
            <a:spLocks noGrp="1"/>
          </p:cNvSpPr>
          <p:nvPr>
            <p:ph type="title"/>
          </p:nvPr>
        </p:nvSpPr>
        <p:spPr>
          <a:xfrm>
            <a:off x="919223" y="2268899"/>
            <a:ext cx="4023167" cy="2320202"/>
          </a:xfrm>
        </p:spPr>
        <p:txBody>
          <a:bodyPr/>
          <a:lstStyle/>
          <a:p>
            <a:r>
              <a:rPr lang="fi-FI"/>
              <a:t>Muokkaa ots. perustyyl. napsautt.</a:t>
            </a:r>
          </a:p>
        </p:txBody>
      </p:sp>
      <p:sp>
        <p:nvSpPr>
          <p:cNvPr id="14" name="Sisällön paikkamerkki 2">
            <a:extLst>
              <a:ext uri="{FF2B5EF4-FFF2-40B4-BE49-F238E27FC236}">
                <a16:creationId xmlns:a16="http://schemas.microsoft.com/office/drawing/2014/main" id="{789F871C-5B32-4176-87E9-0EA8F2E332B3}"/>
              </a:ext>
            </a:extLst>
          </p:cNvPr>
          <p:cNvSpPr>
            <a:spLocks noGrp="1"/>
          </p:cNvSpPr>
          <p:nvPr>
            <p:ph idx="1"/>
          </p:nvPr>
        </p:nvSpPr>
        <p:spPr>
          <a:xfrm>
            <a:off x="6096000" y="853352"/>
            <a:ext cx="5791200" cy="5130759"/>
          </a:xfrm>
        </p:spPr>
        <p:txBody>
          <a:bodyPr/>
          <a:lstStyle/>
          <a:p>
            <a:pPr lvl="0"/>
            <a:r>
              <a:rPr lang="fi-FI" dirty="0"/>
              <a:t>Muokkaa tekstin perustyylejä napsauttamalla</a:t>
            </a:r>
          </a:p>
          <a:p>
            <a:pPr lvl="1"/>
            <a:r>
              <a:rPr lang="fi-FI" dirty="0"/>
              <a:t>toinen taso</a:t>
            </a:r>
          </a:p>
          <a:p>
            <a:pPr lvl="2"/>
            <a:r>
              <a:rPr lang="fi-FI" dirty="0"/>
              <a:t>kolmas taso</a:t>
            </a:r>
          </a:p>
          <a:p>
            <a:pPr lvl="3"/>
            <a:r>
              <a:rPr lang="fi-FI" dirty="0"/>
              <a:t>neljäs taso</a:t>
            </a:r>
          </a:p>
          <a:p>
            <a:pPr lvl="4"/>
            <a:r>
              <a:rPr lang="fi-FI" dirty="0"/>
              <a:t>viides taso</a:t>
            </a:r>
          </a:p>
        </p:txBody>
      </p:sp>
      <p:sp>
        <p:nvSpPr>
          <p:cNvPr id="15" name="Dian numeron paikkamerkki 5">
            <a:extLst>
              <a:ext uri="{FF2B5EF4-FFF2-40B4-BE49-F238E27FC236}">
                <a16:creationId xmlns:a16="http://schemas.microsoft.com/office/drawing/2014/main" id="{0CA858E3-9A41-42CA-AF6F-8BFE425C7DD2}"/>
              </a:ext>
            </a:extLst>
          </p:cNvPr>
          <p:cNvSpPr>
            <a:spLocks noGrp="1"/>
          </p:cNvSpPr>
          <p:nvPr>
            <p:ph type="sldNum" sz="quarter" idx="4"/>
          </p:nvPr>
        </p:nvSpPr>
        <p:spPr>
          <a:xfrm>
            <a:off x="11044362" y="182562"/>
            <a:ext cx="644055" cy="381981"/>
          </a:xfrm>
          <a:prstGeom prst="rect">
            <a:avLst/>
          </a:prstGeom>
        </p:spPr>
        <p:txBody>
          <a:bodyPr vert="horz" lIns="91440" tIns="45720" rIns="91440" bIns="45720" rtlCol="0" anchor="ctr"/>
          <a:lstStyle>
            <a:lvl1pPr algn="ctr">
              <a:defRPr sz="1400">
                <a:solidFill>
                  <a:schemeClr val="bg1"/>
                </a:solidFill>
              </a:defRPr>
            </a:lvl1pPr>
          </a:lstStyle>
          <a:p>
            <a:fld id="{B338A197-4EA2-4D23-935D-0DB0ED09FF0F}" type="slidenum">
              <a:rPr lang="fi-FI" smtClean="0"/>
              <a:pPr/>
              <a:t>‹#›</a:t>
            </a:fld>
            <a:endParaRPr lang="fi-FI" dirty="0"/>
          </a:p>
        </p:txBody>
      </p:sp>
      <p:sp>
        <p:nvSpPr>
          <p:cNvPr id="16" name="Alatunnisteen paikkamerkki 4">
            <a:extLst>
              <a:ext uri="{FF2B5EF4-FFF2-40B4-BE49-F238E27FC236}">
                <a16:creationId xmlns:a16="http://schemas.microsoft.com/office/drawing/2014/main" id="{65CAA36D-5BE1-48E7-A2CD-96DE10616D4D}"/>
              </a:ext>
            </a:extLst>
          </p:cNvPr>
          <p:cNvSpPr>
            <a:spLocks noGrp="1"/>
          </p:cNvSpPr>
          <p:nvPr>
            <p:ph type="ftr" sz="quarter" idx="3"/>
          </p:nvPr>
        </p:nvSpPr>
        <p:spPr>
          <a:xfrm>
            <a:off x="838200" y="6334918"/>
            <a:ext cx="411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fi-FI"/>
              <a:t>Rakennusfysiikka</a:t>
            </a:r>
            <a:endParaRPr lang="fi-FI" dirty="0"/>
          </a:p>
        </p:txBody>
      </p:sp>
    </p:spTree>
    <p:extLst>
      <p:ext uri="{BB962C8B-B14F-4D97-AF65-F5344CB8AC3E}">
        <p14:creationId xmlns:p14="http://schemas.microsoft.com/office/powerpoint/2010/main" val="91492436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yhjä">
    <p:spTree>
      <p:nvGrpSpPr>
        <p:cNvPr id="1" name=""/>
        <p:cNvGrpSpPr/>
        <p:nvPr/>
      </p:nvGrpSpPr>
      <p:grpSpPr>
        <a:xfrm>
          <a:off x="0" y="0"/>
          <a:ext cx="0" cy="0"/>
          <a:chOff x="0" y="0"/>
          <a:chExt cx="0" cy="0"/>
        </a:xfrm>
      </p:grpSpPr>
      <p:pic>
        <p:nvPicPr>
          <p:cNvPr id="2" name="Kuva 1">
            <a:extLst>
              <a:ext uri="{FF2B5EF4-FFF2-40B4-BE49-F238E27FC236}">
                <a16:creationId xmlns:a16="http://schemas.microsoft.com/office/drawing/2014/main" id="{7F7A83F2-C17F-4AFA-A8EA-D2171A4204BE}"/>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 y="-669"/>
            <a:ext cx="12190800" cy="6858669"/>
          </a:xfrm>
          <a:prstGeom prst="rect">
            <a:avLst/>
          </a:prstGeom>
        </p:spPr>
      </p:pic>
      <p:sp>
        <p:nvSpPr>
          <p:cNvPr id="3" name="Otsikko 1">
            <a:extLst>
              <a:ext uri="{FF2B5EF4-FFF2-40B4-BE49-F238E27FC236}">
                <a16:creationId xmlns:a16="http://schemas.microsoft.com/office/drawing/2014/main" id="{BF6216C1-3290-4DC7-B9B6-C29671B8BAC6}"/>
              </a:ext>
            </a:extLst>
          </p:cNvPr>
          <p:cNvSpPr>
            <a:spLocks noGrp="1"/>
          </p:cNvSpPr>
          <p:nvPr>
            <p:ph type="title" hasCustomPrompt="1"/>
          </p:nvPr>
        </p:nvSpPr>
        <p:spPr>
          <a:xfrm>
            <a:off x="352064" y="2662439"/>
            <a:ext cx="11465688" cy="1261379"/>
          </a:xfrm>
        </p:spPr>
        <p:txBody>
          <a:bodyPr/>
          <a:lstStyle>
            <a:lvl1pPr algn="ctr">
              <a:defRPr/>
            </a:lvl1pPr>
          </a:lstStyle>
          <a:p>
            <a:r>
              <a:rPr lang="fi-FI" dirty="0"/>
              <a:t>Kiitos!</a:t>
            </a:r>
          </a:p>
        </p:txBody>
      </p:sp>
      <p:sp>
        <p:nvSpPr>
          <p:cNvPr id="4" name="Tekstin paikkamerkki 3">
            <a:extLst>
              <a:ext uri="{FF2B5EF4-FFF2-40B4-BE49-F238E27FC236}">
                <a16:creationId xmlns:a16="http://schemas.microsoft.com/office/drawing/2014/main" id="{66470317-F7CE-4B32-BC8A-5191CE9B4325}"/>
              </a:ext>
            </a:extLst>
          </p:cNvPr>
          <p:cNvSpPr>
            <a:spLocks noGrp="1"/>
          </p:cNvSpPr>
          <p:nvPr>
            <p:ph type="body" sz="half" idx="2"/>
          </p:nvPr>
        </p:nvSpPr>
        <p:spPr>
          <a:xfrm>
            <a:off x="645069" y="5288163"/>
            <a:ext cx="7609730" cy="732361"/>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i-FI" dirty="0"/>
              <a:t>Muokkaa tekstin perustyylejä napsauttamalla</a:t>
            </a:r>
          </a:p>
        </p:txBody>
      </p:sp>
    </p:spTree>
    <p:extLst>
      <p:ext uri="{BB962C8B-B14F-4D97-AF65-F5344CB8AC3E}">
        <p14:creationId xmlns:p14="http://schemas.microsoft.com/office/powerpoint/2010/main" val="100459291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Kuvatekstillinen sisältö">
    <p:spTree>
      <p:nvGrpSpPr>
        <p:cNvPr id="1" name=""/>
        <p:cNvGrpSpPr/>
        <p:nvPr/>
      </p:nvGrpSpPr>
      <p:grpSpPr>
        <a:xfrm>
          <a:off x="0" y="0"/>
          <a:ext cx="0" cy="0"/>
          <a:chOff x="0" y="0"/>
          <a:chExt cx="0" cy="0"/>
        </a:xfrm>
      </p:grpSpPr>
      <p:pic>
        <p:nvPicPr>
          <p:cNvPr id="8" name="Kuva 7">
            <a:extLst>
              <a:ext uri="{FF2B5EF4-FFF2-40B4-BE49-F238E27FC236}">
                <a16:creationId xmlns:a16="http://schemas.microsoft.com/office/drawing/2014/main" id="{3CE2D92E-2F5F-4B50-806A-483303F92962}"/>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199" y="-669"/>
            <a:ext cx="12190800" cy="6858668"/>
          </a:xfrm>
          <a:prstGeom prst="rect">
            <a:avLst/>
          </a:prstGeom>
        </p:spPr>
      </p:pic>
      <p:sp>
        <p:nvSpPr>
          <p:cNvPr id="9" name="Otsikko 1">
            <a:extLst>
              <a:ext uri="{FF2B5EF4-FFF2-40B4-BE49-F238E27FC236}">
                <a16:creationId xmlns:a16="http://schemas.microsoft.com/office/drawing/2014/main" id="{0CF2A160-ECA0-4F94-88E0-76860DE317C0}"/>
              </a:ext>
            </a:extLst>
          </p:cNvPr>
          <p:cNvSpPr>
            <a:spLocks noGrp="1"/>
          </p:cNvSpPr>
          <p:nvPr>
            <p:ph type="title" hasCustomPrompt="1"/>
          </p:nvPr>
        </p:nvSpPr>
        <p:spPr>
          <a:xfrm>
            <a:off x="347253" y="1073426"/>
            <a:ext cx="11497493" cy="1375575"/>
          </a:xfrm>
        </p:spPr>
        <p:txBody>
          <a:bodyPr>
            <a:normAutofit/>
          </a:bodyPr>
          <a:lstStyle>
            <a:lvl1pPr algn="ctr">
              <a:defRPr sz="4000"/>
            </a:lvl1pPr>
          </a:lstStyle>
          <a:p>
            <a:r>
              <a:rPr lang="fi-FI" dirty="0"/>
              <a:t>Värikoodit</a:t>
            </a:r>
          </a:p>
        </p:txBody>
      </p:sp>
    </p:spTree>
    <p:extLst>
      <p:ext uri="{BB962C8B-B14F-4D97-AF65-F5344CB8AC3E}">
        <p14:creationId xmlns:p14="http://schemas.microsoft.com/office/powerpoint/2010/main" val="236719402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5_Mukautettu asettelu">
    <p:spTree>
      <p:nvGrpSpPr>
        <p:cNvPr id="1" name=""/>
        <p:cNvGrpSpPr/>
        <p:nvPr/>
      </p:nvGrpSpPr>
      <p:grpSpPr>
        <a:xfrm>
          <a:off x="0" y="0"/>
          <a:ext cx="0" cy="0"/>
          <a:chOff x="0" y="0"/>
          <a:chExt cx="0" cy="0"/>
        </a:xfrm>
      </p:grpSpPr>
      <p:pic>
        <p:nvPicPr>
          <p:cNvPr id="6" name="Kuva 5">
            <a:extLst>
              <a:ext uri="{FF2B5EF4-FFF2-40B4-BE49-F238E27FC236}">
                <a16:creationId xmlns:a16="http://schemas.microsoft.com/office/drawing/2014/main" id="{16400571-BECA-44B4-8686-44F32B8A67CE}"/>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200" y="-669"/>
            <a:ext cx="12190798" cy="6858668"/>
          </a:xfrm>
          <a:prstGeom prst="rect">
            <a:avLst/>
          </a:prstGeom>
        </p:spPr>
      </p:pic>
      <p:sp>
        <p:nvSpPr>
          <p:cNvPr id="7" name="Otsikko 1">
            <a:extLst>
              <a:ext uri="{FF2B5EF4-FFF2-40B4-BE49-F238E27FC236}">
                <a16:creationId xmlns:a16="http://schemas.microsoft.com/office/drawing/2014/main" id="{09AECF0B-3C84-48E1-8D64-C70074B06507}"/>
              </a:ext>
            </a:extLst>
          </p:cNvPr>
          <p:cNvSpPr>
            <a:spLocks noGrp="1"/>
          </p:cNvSpPr>
          <p:nvPr>
            <p:ph type="title" hasCustomPrompt="1"/>
          </p:nvPr>
        </p:nvSpPr>
        <p:spPr>
          <a:xfrm>
            <a:off x="347253" y="677648"/>
            <a:ext cx="11497493" cy="1200646"/>
          </a:xfrm>
        </p:spPr>
        <p:txBody>
          <a:bodyPr>
            <a:normAutofit/>
          </a:bodyPr>
          <a:lstStyle>
            <a:lvl1pPr algn="ctr">
              <a:defRPr sz="4000"/>
            </a:lvl1pPr>
          </a:lstStyle>
          <a:p>
            <a:r>
              <a:rPr lang="fi-FI" dirty="0"/>
              <a:t>Näin lisäät juoksevan otsikon</a:t>
            </a:r>
          </a:p>
        </p:txBody>
      </p:sp>
      <p:sp>
        <p:nvSpPr>
          <p:cNvPr id="10" name="Tekstiruutu 9">
            <a:extLst>
              <a:ext uri="{FF2B5EF4-FFF2-40B4-BE49-F238E27FC236}">
                <a16:creationId xmlns:a16="http://schemas.microsoft.com/office/drawing/2014/main" id="{DAAC86D1-9FFA-4ABA-A3E4-EB6CFBEDCB4A}"/>
              </a:ext>
            </a:extLst>
          </p:cNvPr>
          <p:cNvSpPr txBox="1"/>
          <p:nvPr userDrawn="1"/>
        </p:nvSpPr>
        <p:spPr>
          <a:xfrm>
            <a:off x="6466399" y="2677804"/>
            <a:ext cx="6094674" cy="369332"/>
          </a:xfrm>
          <a:prstGeom prst="rect">
            <a:avLst/>
          </a:prstGeom>
          <a:noFill/>
        </p:spPr>
        <p:txBody>
          <a:bodyPr wrap="square">
            <a:spAutoFit/>
          </a:bodyPr>
          <a:lstStyle/>
          <a:p>
            <a:pPr lvl="0"/>
            <a:r>
              <a:rPr lang="fi-FI" dirty="0"/>
              <a:t>Valitse ylävalikosta ”Lisää” -&gt; ”Ylä- ja alatunniste”</a:t>
            </a:r>
          </a:p>
        </p:txBody>
      </p:sp>
      <p:sp>
        <p:nvSpPr>
          <p:cNvPr id="11" name="Tekstiruutu 10">
            <a:extLst>
              <a:ext uri="{FF2B5EF4-FFF2-40B4-BE49-F238E27FC236}">
                <a16:creationId xmlns:a16="http://schemas.microsoft.com/office/drawing/2014/main" id="{665134CF-E4EB-4F40-BECF-764969EE4026}"/>
              </a:ext>
            </a:extLst>
          </p:cNvPr>
          <p:cNvSpPr txBox="1"/>
          <p:nvPr userDrawn="1"/>
        </p:nvSpPr>
        <p:spPr>
          <a:xfrm>
            <a:off x="6535120" y="4753567"/>
            <a:ext cx="5376573" cy="923330"/>
          </a:xfrm>
          <a:prstGeom prst="rect">
            <a:avLst/>
          </a:prstGeom>
          <a:noFill/>
        </p:spPr>
        <p:txBody>
          <a:bodyPr wrap="square">
            <a:spAutoFit/>
          </a:bodyPr>
          <a:lstStyle/>
          <a:p>
            <a:pPr marL="285750" lvl="0" indent="-285750">
              <a:buFont typeface="Arial" panose="020B0604020202020204" pitchFamily="34" charset="0"/>
              <a:buChar char="•"/>
            </a:pPr>
            <a:r>
              <a:rPr lang="fi-FI" dirty="0"/>
              <a:t>Klikkaa avautuvasta valikosta alatunniste-kohtaa.</a:t>
            </a:r>
          </a:p>
          <a:p>
            <a:pPr marL="285750" lvl="0" indent="-285750">
              <a:buFont typeface="Arial" panose="020B0604020202020204" pitchFamily="34" charset="0"/>
              <a:buChar char="•"/>
            </a:pPr>
            <a:r>
              <a:rPr lang="fi-FI" dirty="0"/>
              <a:t>Kirjoita kenttään esityksen otsikko</a:t>
            </a:r>
          </a:p>
          <a:p>
            <a:pPr marL="285750" lvl="0" indent="-285750">
              <a:buFont typeface="Arial" panose="020B0604020202020204" pitchFamily="34" charset="0"/>
              <a:buChar char="•"/>
            </a:pPr>
            <a:r>
              <a:rPr lang="fi-FI" dirty="0"/>
              <a:t>Klikkaa lopuksi ”Käytä kaikissa”.</a:t>
            </a:r>
          </a:p>
        </p:txBody>
      </p:sp>
    </p:spTree>
    <p:extLst>
      <p:ext uri="{BB962C8B-B14F-4D97-AF65-F5344CB8AC3E}">
        <p14:creationId xmlns:p14="http://schemas.microsoft.com/office/powerpoint/2010/main" val="294747448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6_Mukautettu asettelu">
    <p:spTree>
      <p:nvGrpSpPr>
        <p:cNvPr id="1" name=""/>
        <p:cNvGrpSpPr/>
        <p:nvPr/>
      </p:nvGrpSpPr>
      <p:grpSpPr>
        <a:xfrm>
          <a:off x="0" y="0"/>
          <a:ext cx="0" cy="0"/>
          <a:chOff x="0" y="0"/>
          <a:chExt cx="0" cy="0"/>
        </a:xfrm>
      </p:grpSpPr>
      <p:pic>
        <p:nvPicPr>
          <p:cNvPr id="6" name="Kuva 5">
            <a:extLst>
              <a:ext uri="{FF2B5EF4-FFF2-40B4-BE49-F238E27FC236}">
                <a16:creationId xmlns:a16="http://schemas.microsoft.com/office/drawing/2014/main" id="{19B8E77C-53BE-4B03-87E5-CDB79B978286}"/>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200" y="-669"/>
            <a:ext cx="12190798" cy="6858667"/>
          </a:xfrm>
          <a:prstGeom prst="rect">
            <a:avLst/>
          </a:prstGeom>
        </p:spPr>
      </p:pic>
      <p:sp>
        <p:nvSpPr>
          <p:cNvPr id="5" name="Otsikko 1">
            <a:extLst>
              <a:ext uri="{FF2B5EF4-FFF2-40B4-BE49-F238E27FC236}">
                <a16:creationId xmlns:a16="http://schemas.microsoft.com/office/drawing/2014/main" id="{E4686C9F-28C4-4048-8CE1-A93B9FEB68B9}"/>
              </a:ext>
            </a:extLst>
          </p:cNvPr>
          <p:cNvSpPr>
            <a:spLocks noGrp="1"/>
          </p:cNvSpPr>
          <p:nvPr>
            <p:ph type="title" hasCustomPrompt="1"/>
          </p:nvPr>
        </p:nvSpPr>
        <p:spPr>
          <a:xfrm>
            <a:off x="347253" y="677648"/>
            <a:ext cx="11497493" cy="1200646"/>
          </a:xfrm>
        </p:spPr>
        <p:txBody>
          <a:bodyPr>
            <a:normAutofit/>
          </a:bodyPr>
          <a:lstStyle>
            <a:lvl1pPr algn="ctr">
              <a:defRPr sz="4000"/>
            </a:lvl1pPr>
          </a:lstStyle>
          <a:p>
            <a:r>
              <a:rPr lang="fi-FI" dirty="0"/>
              <a:t>Näin valitset haluamasi diapohjan</a:t>
            </a:r>
          </a:p>
        </p:txBody>
      </p:sp>
      <p:sp>
        <p:nvSpPr>
          <p:cNvPr id="7" name="Tekstiruutu 6">
            <a:extLst>
              <a:ext uri="{FF2B5EF4-FFF2-40B4-BE49-F238E27FC236}">
                <a16:creationId xmlns:a16="http://schemas.microsoft.com/office/drawing/2014/main" id="{620D10FC-B4BD-4EEB-9676-4991423D75C3}"/>
              </a:ext>
            </a:extLst>
          </p:cNvPr>
          <p:cNvSpPr txBox="1"/>
          <p:nvPr userDrawn="1"/>
        </p:nvSpPr>
        <p:spPr>
          <a:xfrm>
            <a:off x="6535120" y="4753567"/>
            <a:ext cx="5376573" cy="923330"/>
          </a:xfrm>
          <a:prstGeom prst="rect">
            <a:avLst/>
          </a:prstGeom>
          <a:noFill/>
        </p:spPr>
        <p:txBody>
          <a:bodyPr wrap="square">
            <a:spAutoFit/>
          </a:bodyPr>
          <a:lstStyle/>
          <a:p>
            <a:pPr marL="285750" lvl="0" indent="-285750">
              <a:buFont typeface="Arial" panose="020B0604020202020204" pitchFamily="34" charset="0"/>
              <a:buChar char="•"/>
            </a:pPr>
            <a:r>
              <a:rPr lang="fi-FI" dirty="0"/>
              <a:t>Klikkaa </a:t>
            </a:r>
            <a:r>
              <a:rPr lang="fi-FI" dirty="0" err="1"/>
              <a:t>haluaamasi</a:t>
            </a:r>
            <a:r>
              <a:rPr lang="fi-FI" dirty="0"/>
              <a:t> diaa hiiren oikealla näppäimellä</a:t>
            </a:r>
          </a:p>
          <a:p>
            <a:pPr marL="285750" lvl="0" indent="-285750">
              <a:buFont typeface="Arial" panose="020B0604020202020204" pitchFamily="34" charset="0"/>
              <a:buChar char="•"/>
            </a:pPr>
            <a:r>
              <a:rPr lang="fi-FI" dirty="0"/>
              <a:t>Valitse </a:t>
            </a:r>
            <a:r>
              <a:rPr lang="fi-FI" dirty="0" err="1"/>
              <a:t>valikosto</a:t>
            </a:r>
            <a:r>
              <a:rPr lang="fi-FI" dirty="0"/>
              <a:t> ”Asettelu”</a:t>
            </a:r>
          </a:p>
          <a:p>
            <a:pPr marL="285750" lvl="0" indent="-285750">
              <a:buFont typeface="Arial" panose="020B0604020202020204" pitchFamily="34" charset="0"/>
              <a:buChar char="•"/>
            </a:pPr>
            <a:r>
              <a:rPr lang="fi-FI" dirty="0"/>
              <a:t>Valitse haluamasi diapohja</a:t>
            </a:r>
          </a:p>
        </p:txBody>
      </p:sp>
    </p:spTree>
    <p:extLst>
      <p:ext uri="{BB962C8B-B14F-4D97-AF65-F5344CB8AC3E}">
        <p14:creationId xmlns:p14="http://schemas.microsoft.com/office/powerpoint/2010/main" val="389933742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Mukautettu asettelu">
  <p:cSld name="7_Mukautettu asettelu">
    <p:spTree>
      <p:nvGrpSpPr>
        <p:cNvPr id="1" name="Shape 57"/>
        <p:cNvGrpSpPr/>
        <p:nvPr/>
      </p:nvGrpSpPr>
      <p:grpSpPr>
        <a:xfrm>
          <a:off x="0" y="0"/>
          <a:ext cx="0" cy="0"/>
          <a:chOff x="0" y="0"/>
          <a:chExt cx="0" cy="0"/>
        </a:xfrm>
      </p:grpSpPr>
      <p:pic>
        <p:nvPicPr>
          <p:cNvPr id="58" name="Google Shape;58;g12a037aa8e9_0_85"/>
          <p:cNvPicPr preferRelativeResize="0"/>
          <p:nvPr/>
        </p:nvPicPr>
        <p:blipFill rotWithShape="1">
          <a:blip r:embed="rId2">
            <a:alphaModFix/>
          </a:blip>
          <a:srcRect/>
          <a:stretch/>
        </p:blipFill>
        <p:spPr>
          <a:xfrm>
            <a:off x="1" y="-672"/>
            <a:ext cx="12190801" cy="6858669"/>
          </a:xfrm>
          <a:prstGeom prst="rect">
            <a:avLst/>
          </a:prstGeom>
          <a:noFill/>
          <a:ln>
            <a:noFill/>
          </a:ln>
        </p:spPr>
      </p:pic>
      <p:sp>
        <p:nvSpPr>
          <p:cNvPr id="59" name="Google Shape;59;g12a037aa8e9_0_85"/>
          <p:cNvSpPr txBox="1">
            <a:spLocks noGrp="1"/>
          </p:cNvSpPr>
          <p:nvPr>
            <p:ph type="body" idx="1"/>
          </p:nvPr>
        </p:nvSpPr>
        <p:spPr>
          <a:xfrm>
            <a:off x="1749365" y="963559"/>
            <a:ext cx="3737100" cy="309600"/>
          </a:xfrm>
          <a:prstGeom prst="rect">
            <a:avLst/>
          </a:prstGeom>
          <a:noFill/>
          <a:ln>
            <a:noFill/>
          </a:ln>
        </p:spPr>
        <p:txBody>
          <a:bodyPr spcFirstLastPara="1" wrap="square" lIns="91425" tIns="45700" rIns="91425" bIns="45700" anchor="b" anchorCtr="0">
            <a:normAutofit/>
          </a:bodyPr>
          <a:lstStyle>
            <a:lvl1pPr marL="457200" lvl="0" indent="-228600" algn="l" rtl="0">
              <a:lnSpc>
                <a:spcPct val="90000"/>
              </a:lnSpc>
              <a:spcBef>
                <a:spcPts val="1000"/>
              </a:spcBef>
              <a:spcAft>
                <a:spcPts val="0"/>
              </a:spcAft>
              <a:buClr>
                <a:schemeClr val="dk1"/>
              </a:buClr>
              <a:buSzPts val="2400"/>
              <a:buNone/>
              <a:defRPr sz="2400" b="1"/>
            </a:lvl1pPr>
            <a:lvl2pPr marL="914400" lvl="1" indent="-228600" algn="l" rtl="0">
              <a:lnSpc>
                <a:spcPct val="90000"/>
              </a:lnSpc>
              <a:spcBef>
                <a:spcPts val="500"/>
              </a:spcBef>
              <a:spcAft>
                <a:spcPts val="0"/>
              </a:spcAft>
              <a:buClr>
                <a:schemeClr val="dk1"/>
              </a:buClr>
              <a:buSzPts val="2000"/>
              <a:buNone/>
              <a:defRPr sz="2000" b="1"/>
            </a:lvl2pPr>
            <a:lvl3pPr marL="1371600" lvl="2" indent="-228600" algn="l" rtl="0">
              <a:lnSpc>
                <a:spcPct val="90000"/>
              </a:lnSpc>
              <a:spcBef>
                <a:spcPts val="500"/>
              </a:spcBef>
              <a:spcAft>
                <a:spcPts val="0"/>
              </a:spcAft>
              <a:buClr>
                <a:schemeClr val="dk1"/>
              </a:buClr>
              <a:buSzPts val="1800"/>
              <a:buNone/>
              <a:defRPr sz="1800" b="1"/>
            </a:lvl3pPr>
            <a:lvl4pPr marL="1828800" lvl="3" indent="-228600" algn="l" rtl="0">
              <a:lnSpc>
                <a:spcPct val="90000"/>
              </a:lnSpc>
              <a:spcBef>
                <a:spcPts val="500"/>
              </a:spcBef>
              <a:spcAft>
                <a:spcPts val="0"/>
              </a:spcAft>
              <a:buClr>
                <a:schemeClr val="dk1"/>
              </a:buClr>
              <a:buSzPts val="1600"/>
              <a:buNone/>
              <a:defRPr sz="1600" b="1"/>
            </a:lvl4pPr>
            <a:lvl5pPr marL="2286000" lvl="4" indent="-228600" algn="l" rtl="0">
              <a:lnSpc>
                <a:spcPct val="90000"/>
              </a:lnSpc>
              <a:spcBef>
                <a:spcPts val="500"/>
              </a:spcBef>
              <a:spcAft>
                <a:spcPts val="0"/>
              </a:spcAft>
              <a:buClr>
                <a:schemeClr val="dk1"/>
              </a:buClr>
              <a:buSzPts val="1600"/>
              <a:buNone/>
              <a:defRPr sz="1600" b="1"/>
            </a:lvl5pPr>
            <a:lvl6pPr marL="2743200" lvl="5" indent="-228600" algn="l" rtl="0">
              <a:lnSpc>
                <a:spcPct val="90000"/>
              </a:lnSpc>
              <a:spcBef>
                <a:spcPts val="500"/>
              </a:spcBef>
              <a:spcAft>
                <a:spcPts val="0"/>
              </a:spcAft>
              <a:buClr>
                <a:schemeClr val="dk1"/>
              </a:buClr>
              <a:buSzPts val="1600"/>
              <a:buNone/>
              <a:defRPr sz="1600" b="1"/>
            </a:lvl6pPr>
            <a:lvl7pPr marL="3200400" lvl="6" indent="-228600" algn="l" rtl="0">
              <a:lnSpc>
                <a:spcPct val="90000"/>
              </a:lnSpc>
              <a:spcBef>
                <a:spcPts val="500"/>
              </a:spcBef>
              <a:spcAft>
                <a:spcPts val="0"/>
              </a:spcAft>
              <a:buClr>
                <a:schemeClr val="dk1"/>
              </a:buClr>
              <a:buSzPts val="1600"/>
              <a:buNone/>
              <a:defRPr sz="1600" b="1"/>
            </a:lvl7pPr>
            <a:lvl8pPr marL="3657600" lvl="7" indent="-228600" algn="l" rtl="0">
              <a:lnSpc>
                <a:spcPct val="90000"/>
              </a:lnSpc>
              <a:spcBef>
                <a:spcPts val="500"/>
              </a:spcBef>
              <a:spcAft>
                <a:spcPts val="0"/>
              </a:spcAft>
              <a:buClr>
                <a:schemeClr val="dk1"/>
              </a:buClr>
              <a:buSzPts val="1600"/>
              <a:buNone/>
              <a:defRPr sz="1600" b="1"/>
            </a:lvl8pPr>
            <a:lvl9pPr marL="4114800" lvl="8" indent="-228600" algn="l" rtl="0">
              <a:lnSpc>
                <a:spcPct val="90000"/>
              </a:lnSpc>
              <a:spcBef>
                <a:spcPts val="500"/>
              </a:spcBef>
              <a:spcAft>
                <a:spcPts val="0"/>
              </a:spcAft>
              <a:buClr>
                <a:schemeClr val="dk1"/>
              </a:buClr>
              <a:buSzPts val="1600"/>
              <a:buNone/>
              <a:defRPr sz="1600" b="1"/>
            </a:lvl9pPr>
          </a:lstStyle>
          <a:p>
            <a:endParaRPr/>
          </a:p>
        </p:txBody>
      </p:sp>
      <p:sp>
        <p:nvSpPr>
          <p:cNvPr id="60" name="Google Shape;60;g12a037aa8e9_0_85"/>
          <p:cNvSpPr txBox="1">
            <a:spLocks noGrp="1"/>
          </p:cNvSpPr>
          <p:nvPr>
            <p:ph type="body" idx="2"/>
          </p:nvPr>
        </p:nvSpPr>
        <p:spPr>
          <a:xfrm>
            <a:off x="805064" y="1706422"/>
            <a:ext cx="5157900" cy="3684600"/>
          </a:xfrm>
          <a:prstGeom prst="rect">
            <a:avLst/>
          </a:prstGeom>
          <a:noFill/>
          <a:ln>
            <a:noFill/>
          </a:ln>
        </p:spPr>
        <p:txBody>
          <a:bodyPr spcFirstLastPara="1" wrap="square" lIns="91425" tIns="45700" rIns="91425" bIns="45700" anchor="t" anchorCtr="0">
            <a:normAutofit/>
          </a:bodyPr>
          <a:lstStyle>
            <a:lvl1pPr marL="457200" lvl="0" indent="-342900" algn="l" rtl="0">
              <a:lnSpc>
                <a:spcPct val="90000"/>
              </a:lnSpc>
              <a:spcBef>
                <a:spcPts val="1000"/>
              </a:spcBef>
              <a:spcAft>
                <a:spcPts val="0"/>
              </a:spcAft>
              <a:buClr>
                <a:schemeClr val="dk1"/>
              </a:buClr>
              <a:buSzPts val="1800"/>
              <a:buChar char="•"/>
              <a:defRPr/>
            </a:lvl1pPr>
            <a:lvl2pPr marL="914400" lvl="1" indent="-342900" algn="l" rtl="0">
              <a:lnSpc>
                <a:spcPct val="90000"/>
              </a:lnSpc>
              <a:spcBef>
                <a:spcPts val="500"/>
              </a:spcBef>
              <a:spcAft>
                <a:spcPts val="0"/>
              </a:spcAft>
              <a:buClr>
                <a:schemeClr val="dk1"/>
              </a:buClr>
              <a:buSzPts val="1800"/>
              <a:buChar char="•"/>
              <a:defRPr/>
            </a:lvl2pPr>
            <a:lvl3pPr marL="1371600" lvl="2" indent="-342900" algn="l" rtl="0">
              <a:lnSpc>
                <a:spcPct val="90000"/>
              </a:lnSpc>
              <a:spcBef>
                <a:spcPts val="500"/>
              </a:spcBef>
              <a:spcAft>
                <a:spcPts val="0"/>
              </a:spcAft>
              <a:buClr>
                <a:schemeClr val="dk1"/>
              </a:buClr>
              <a:buSzPts val="1800"/>
              <a:buChar char="•"/>
              <a:defRPr/>
            </a:lvl3pPr>
            <a:lvl4pPr marL="1828800" lvl="3" indent="-342900" algn="l" rtl="0">
              <a:lnSpc>
                <a:spcPct val="90000"/>
              </a:lnSpc>
              <a:spcBef>
                <a:spcPts val="500"/>
              </a:spcBef>
              <a:spcAft>
                <a:spcPts val="0"/>
              </a:spcAft>
              <a:buClr>
                <a:schemeClr val="dk1"/>
              </a:buClr>
              <a:buSzPts val="1800"/>
              <a:buChar char="•"/>
              <a:defRPr/>
            </a:lvl4pPr>
            <a:lvl5pPr marL="2286000" lvl="4" indent="-342900" algn="l" rtl="0">
              <a:lnSpc>
                <a:spcPct val="90000"/>
              </a:lnSpc>
              <a:spcBef>
                <a:spcPts val="500"/>
              </a:spcBef>
              <a:spcAft>
                <a:spcPts val="0"/>
              </a:spcAft>
              <a:buClr>
                <a:schemeClr val="dk1"/>
              </a:buClr>
              <a:buSzPts val="1800"/>
              <a:buChar char="•"/>
              <a:defRPr/>
            </a:lvl5pPr>
            <a:lvl6pPr marL="2743200" lvl="5" indent="-342900" algn="l" rtl="0">
              <a:lnSpc>
                <a:spcPct val="90000"/>
              </a:lnSpc>
              <a:spcBef>
                <a:spcPts val="500"/>
              </a:spcBef>
              <a:spcAft>
                <a:spcPts val="0"/>
              </a:spcAft>
              <a:buClr>
                <a:schemeClr val="dk1"/>
              </a:buClr>
              <a:buSzPts val="1800"/>
              <a:buChar char="•"/>
              <a:defRPr/>
            </a:lvl6pPr>
            <a:lvl7pPr marL="3200400" lvl="6" indent="-342900" algn="l" rtl="0">
              <a:lnSpc>
                <a:spcPct val="90000"/>
              </a:lnSpc>
              <a:spcBef>
                <a:spcPts val="500"/>
              </a:spcBef>
              <a:spcAft>
                <a:spcPts val="0"/>
              </a:spcAft>
              <a:buClr>
                <a:schemeClr val="dk1"/>
              </a:buClr>
              <a:buSzPts val="1800"/>
              <a:buChar char="•"/>
              <a:defRPr/>
            </a:lvl7pPr>
            <a:lvl8pPr marL="3657600" lvl="7" indent="-342900" algn="l" rtl="0">
              <a:lnSpc>
                <a:spcPct val="90000"/>
              </a:lnSpc>
              <a:spcBef>
                <a:spcPts val="500"/>
              </a:spcBef>
              <a:spcAft>
                <a:spcPts val="0"/>
              </a:spcAft>
              <a:buClr>
                <a:schemeClr val="dk1"/>
              </a:buClr>
              <a:buSzPts val="1800"/>
              <a:buChar char="•"/>
              <a:defRPr/>
            </a:lvl8pPr>
            <a:lvl9pPr marL="4114800" lvl="8" indent="-342900" algn="l" rtl="0">
              <a:lnSpc>
                <a:spcPct val="90000"/>
              </a:lnSpc>
              <a:spcBef>
                <a:spcPts val="500"/>
              </a:spcBef>
              <a:spcAft>
                <a:spcPts val="0"/>
              </a:spcAft>
              <a:buClr>
                <a:schemeClr val="dk1"/>
              </a:buClr>
              <a:buSzPts val="1800"/>
              <a:buChar char="•"/>
              <a:defRPr/>
            </a:lvl9pPr>
          </a:lstStyle>
          <a:p>
            <a:endParaRPr/>
          </a:p>
        </p:txBody>
      </p:sp>
      <p:sp>
        <p:nvSpPr>
          <p:cNvPr id="61" name="Google Shape;61;g12a037aa8e9_0_85"/>
          <p:cNvSpPr txBox="1">
            <a:spLocks noGrp="1"/>
          </p:cNvSpPr>
          <p:nvPr>
            <p:ph type="body" idx="3"/>
          </p:nvPr>
        </p:nvSpPr>
        <p:spPr>
          <a:xfrm>
            <a:off x="6485234" y="1706422"/>
            <a:ext cx="5183100" cy="3684600"/>
          </a:xfrm>
          <a:prstGeom prst="rect">
            <a:avLst/>
          </a:prstGeom>
          <a:noFill/>
          <a:ln>
            <a:noFill/>
          </a:ln>
        </p:spPr>
        <p:txBody>
          <a:bodyPr spcFirstLastPara="1" wrap="square" lIns="91425" tIns="45700" rIns="91425" bIns="45700" anchor="t" anchorCtr="0">
            <a:normAutofit/>
          </a:bodyPr>
          <a:lstStyle>
            <a:lvl1pPr marL="457200" lvl="0" indent="-342900" algn="l" rtl="0">
              <a:lnSpc>
                <a:spcPct val="90000"/>
              </a:lnSpc>
              <a:spcBef>
                <a:spcPts val="1000"/>
              </a:spcBef>
              <a:spcAft>
                <a:spcPts val="0"/>
              </a:spcAft>
              <a:buClr>
                <a:schemeClr val="dk1"/>
              </a:buClr>
              <a:buSzPts val="1800"/>
              <a:buChar char="•"/>
              <a:defRPr/>
            </a:lvl1pPr>
            <a:lvl2pPr marL="914400" lvl="1" indent="-342900" algn="l" rtl="0">
              <a:lnSpc>
                <a:spcPct val="90000"/>
              </a:lnSpc>
              <a:spcBef>
                <a:spcPts val="500"/>
              </a:spcBef>
              <a:spcAft>
                <a:spcPts val="0"/>
              </a:spcAft>
              <a:buClr>
                <a:schemeClr val="dk1"/>
              </a:buClr>
              <a:buSzPts val="1800"/>
              <a:buChar char="•"/>
              <a:defRPr/>
            </a:lvl2pPr>
            <a:lvl3pPr marL="1371600" lvl="2" indent="-342900" algn="l" rtl="0">
              <a:lnSpc>
                <a:spcPct val="90000"/>
              </a:lnSpc>
              <a:spcBef>
                <a:spcPts val="500"/>
              </a:spcBef>
              <a:spcAft>
                <a:spcPts val="0"/>
              </a:spcAft>
              <a:buClr>
                <a:schemeClr val="dk1"/>
              </a:buClr>
              <a:buSzPts val="1800"/>
              <a:buChar char="•"/>
              <a:defRPr/>
            </a:lvl3pPr>
            <a:lvl4pPr marL="1828800" lvl="3" indent="-342900" algn="l" rtl="0">
              <a:lnSpc>
                <a:spcPct val="90000"/>
              </a:lnSpc>
              <a:spcBef>
                <a:spcPts val="500"/>
              </a:spcBef>
              <a:spcAft>
                <a:spcPts val="0"/>
              </a:spcAft>
              <a:buClr>
                <a:schemeClr val="dk1"/>
              </a:buClr>
              <a:buSzPts val="1800"/>
              <a:buChar char="•"/>
              <a:defRPr/>
            </a:lvl4pPr>
            <a:lvl5pPr marL="2286000" lvl="4" indent="-342900" algn="l" rtl="0">
              <a:lnSpc>
                <a:spcPct val="90000"/>
              </a:lnSpc>
              <a:spcBef>
                <a:spcPts val="500"/>
              </a:spcBef>
              <a:spcAft>
                <a:spcPts val="0"/>
              </a:spcAft>
              <a:buClr>
                <a:schemeClr val="dk1"/>
              </a:buClr>
              <a:buSzPts val="1800"/>
              <a:buChar char="•"/>
              <a:defRPr/>
            </a:lvl5pPr>
            <a:lvl6pPr marL="2743200" lvl="5" indent="-342900" algn="l" rtl="0">
              <a:lnSpc>
                <a:spcPct val="90000"/>
              </a:lnSpc>
              <a:spcBef>
                <a:spcPts val="500"/>
              </a:spcBef>
              <a:spcAft>
                <a:spcPts val="0"/>
              </a:spcAft>
              <a:buClr>
                <a:schemeClr val="dk1"/>
              </a:buClr>
              <a:buSzPts val="1800"/>
              <a:buChar char="•"/>
              <a:defRPr/>
            </a:lvl6pPr>
            <a:lvl7pPr marL="3200400" lvl="6" indent="-342900" algn="l" rtl="0">
              <a:lnSpc>
                <a:spcPct val="90000"/>
              </a:lnSpc>
              <a:spcBef>
                <a:spcPts val="500"/>
              </a:spcBef>
              <a:spcAft>
                <a:spcPts val="0"/>
              </a:spcAft>
              <a:buClr>
                <a:schemeClr val="dk1"/>
              </a:buClr>
              <a:buSzPts val="1800"/>
              <a:buChar char="•"/>
              <a:defRPr/>
            </a:lvl7pPr>
            <a:lvl8pPr marL="3657600" lvl="7" indent="-342900" algn="l" rtl="0">
              <a:lnSpc>
                <a:spcPct val="90000"/>
              </a:lnSpc>
              <a:spcBef>
                <a:spcPts val="500"/>
              </a:spcBef>
              <a:spcAft>
                <a:spcPts val="0"/>
              </a:spcAft>
              <a:buClr>
                <a:schemeClr val="dk1"/>
              </a:buClr>
              <a:buSzPts val="1800"/>
              <a:buChar char="•"/>
              <a:defRPr/>
            </a:lvl8pPr>
            <a:lvl9pPr marL="4114800" lvl="8" indent="-342900" algn="l" rtl="0">
              <a:lnSpc>
                <a:spcPct val="90000"/>
              </a:lnSpc>
              <a:spcBef>
                <a:spcPts val="500"/>
              </a:spcBef>
              <a:spcAft>
                <a:spcPts val="0"/>
              </a:spcAft>
              <a:buClr>
                <a:schemeClr val="dk1"/>
              </a:buClr>
              <a:buSzPts val="1800"/>
              <a:buChar char="•"/>
              <a:defRPr/>
            </a:lvl9pPr>
          </a:lstStyle>
          <a:p>
            <a:endParaRPr/>
          </a:p>
        </p:txBody>
      </p:sp>
      <p:sp>
        <p:nvSpPr>
          <p:cNvPr id="62" name="Google Shape;62;g12a037aa8e9_0_85"/>
          <p:cNvSpPr txBox="1">
            <a:spLocks noGrp="1"/>
          </p:cNvSpPr>
          <p:nvPr>
            <p:ph type="body" idx="4"/>
          </p:nvPr>
        </p:nvSpPr>
        <p:spPr>
          <a:xfrm>
            <a:off x="7457613" y="959551"/>
            <a:ext cx="3737100" cy="309600"/>
          </a:xfrm>
          <a:prstGeom prst="rect">
            <a:avLst/>
          </a:prstGeom>
          <a:noFill/>
          <a:ln>
            <a:noFill/>
          </a:ln>
        </p:spPr>
        <p:txBody>
          <a:bodyPr spcFirstLastPara="1" wrap="square" lIns="91425" tIns="45700" rIns="91425" bIns="45700" anchor="b" anchorCtr="0">
            <a:normAutofit/>
          </a:bodyPr>
          <a:lstStyle>
            <a:lvl1pPr marL="457200" lvl="0" indent="-228600" algn="l" rtl="0">
              <a:lnSpc>
                <a:spcPct val="90000"/>
              </a:lnSpc>
              <a:spcBef>
                <a:spcPts val="1000"/>
              </a:spcBef>
              <a:spcAft>
                <a:spcPts val="0"/>
              </a:spcAft>
              <a:buClr>
                <a:schemeClr val="dk1"/>
              </a:buClr>
              <a:buSzPts val="2400"/>
              <a:buNone/>
              <a:defRPr sz="2400" b="1"/>
            </a:lvl1pPr>
            <a:lvl2pPr marL="914400" lvl="1" indent="-228600" algn="l" rtl="0">
              <a:lnSpc>
                <a:spcPct val="90000"/>
              </a:lnSpc>
              <a:spcBef>
                <a:spcPts val="500"/>
              </a:spcBef>
              <a:spcAft>
                <a:spcPts val="0"/>
              </a:spcAft>
              <a:buClr>
                <a:schemeClr val="dk1"/>
              </a:buClr>
              <a:buSzPts val="2000"/>
              <a:buNone/>
              <a:defRPr sz="2000" b="1"/>
            </a:lvl2pPr>
            <a:lvl3pPr marL="1371600" lvl="2" indent="-228600" algn="l" rtl="0">
              <a:lnSpc>
                <a:spcPct val="90000"/>
              </a:lnSpc>
              <a:spcBef>
                <a:spcPts val="500"/>
              </a:spcBef>
              <a:spcAft>
                <a:spcPts val="0"/>
              </a:spcAft>
              <a:buClr>
                <a:schemeClr val="dk1"/>
              </a:buClr>
              <a:buSzPts val="1800"/>
              <a:buNone/>
              <a:defRPr sz="1800" b="1"/>
            </a:lvl3pPr>
            <a:lvl4pPr marL="1828800" lvl="3" indent="-228600" algn="l" rtl="0">
              <a:lnSpc>
                <a:spcPct val="90000"/>
              </a:lnSpc>
              <a:spcBef>
                <a:spcPts val="500"/>
              </a:spcBef>
              <a:spcAft>
                <a:spcPts val="0"/>
              </a:spcAft>
              <a:buClr>
                <a:schemeClr val="dk1"/>
              </a:buClr>
              <a:buSzPts val="1600"/>
              <a:buNone/>
              <a:defRPr sz="1600" b="1"/>
            </a:lvl4pPr>
            <a:lvl5pPr marL="2286000" lvl="4" indent="-228600" algn="l" rtl="0">
              <a:lnSpc>
                <a:spcPct val="90000"/>
              </a:lnSpc>
              <a:spcBef>
                <a:spcPts val="500"/>
              </a:spcBef>
              <a:spcAft>
                <a:spcPts val="0"/>
              </a:spcAft>
              <a:buClr>
                <a:schemeClr val="dk1"/>
              </a:buClr>
              <a:buSzPts val="1600"/>
              <a:buNone/>
              <a:defRPr sz="1600" b="1"/>
            </a:lvl5pPr>
            <a:lvl6pPr marL="2743200" lvl="5" indent="-228600" algn="l" rtl="0">
              <a:lnSpc>
                <a:spcPct val="90000"/>
              </a:lnSpc>
              <a:spcBef>
                <a:spcPts val="500"/>
              </a:spcBef>
              <a:spcAft>
                <a:spcPts val="0"/>
              </a:spcAft>
              <a:buClr>
                <a:schemeClr val="dk1"/>
              </a:buClr>
              <a:buSzPts val="1600"/>
              <a:buNone/>
              <a:defRPr sz="1600" b="1"/>
            </a:lvl6pPr>
            <a:lvl7pPr marL="3200400" lvl="6" indent="-228600" algn="l" rtl="0">
              <a:lnSpc>
                <a:spcPct val="90000"/>
              </a:lnSpc>
              <a:spcBef>
                <a:spcPts val="500"/>
              </a:spcBef>
              <a:spcAft>
                <a:spcPts val="0"/>
              </a:spcAft>
              <a:buClr>
                <a:schemeClr val="dk1"/>
              </a:buClr>
              <a:buSzPts val="1600"/>
              <a:buNone/>
              <a:defRPr sz="1600" b="1"/>
            </a:lvl7pPr>
            <a:lvl8pPr marL="3657600" lvl="7" indent="-228600" algn="l" rtl="0">
              <a:lnSpc>
                <a:spcPct val="90000"/>
              </a:lnSpc>
              <a:spcBef>
                <a:spcPts val="500"/>
              </a:spcBef>
              <a:spcAft>
                <a:spcPts val="0"/>
              </a:spcAft>
              <a:buClr>
                <a:schemeClr val="dk1"/>
              </a:buClr>
              <a:buSzPts val="1600"/>
              <a:buNone/>
              <a:defRPr sz="1600" b="1"/>
            </a:lvl8pPr>
            <a:lvl9pPr marL="4114800" lvl="8" indent="-228600" algn="l" rtl="0">
              <a:lnSpc>
                <a:spcPct val="90000"/>
              </a:lnSpc>
              <a:spcBef>
                <a:spcPts val="500"/>
              </a:spcBef>
              <a:spcAft>
                <a:spcPts val="0"/>
              </a:spcAft>
              <a:buClr>
                <a:schemeClr val="dk1"/>
              </a:buClr>
              <a:buSzPts val="1600"/>
              <a:buNone/>
              <a:defRPr sz="1600" b="1"/>
            </a:lvl9pPr>
          </a:lstStyle>
          <a:p>
            <a:endParaRPr/>
          </a:p>
        </p:txBody>
      </p:sp>
      <p:pic>
        <p:nvPicPr>
          <p:cNvPr id="63" name="Google Shape;63;g12a037aa8e9_0_85"/>
          <p:cNvPicPr preferRelativeResize="0"/>
          <p:nvPr/>
        </p:nvPicPr>
        <p:blipFill rotWithShape="1">
          <a:blip r:embed="rId3">
            <a:alphaModFix/>
          </a:blip>
          <a:srcRect/>
          <a:stretch/>
        </p:blipFill>
        <p:spPr>
          <a:xfrm>
            <a:off x="9326130" y="5598342"/>
            <a:ext cx="1674832" cy="297367"/>
          </a:xfrm>
          <a:prstGeom prst="rect">
            <a:avLst/>
          </a:prstGeom>
          <a:noFill/>
          <a:ln>
            <a:noFill/>
          </a:ln>
        </p:spPr>
      </p:pic>
      <p:pic>
        <p:nvPicPr>
          <p:cNvPr id="64" name="Google Shape;64;g12a037aa8e9_0_85" descr="Kuva, joka sisältää kohteen teksti, clipart-kuva&#10;&#10;Kuvaus luotu automaattisesti"/>
          <p:cNvPicPr preferRelativeResize="0"/>
          <p:nvPr/>
        </p:nvPicPr>
        <p:blipFill rotWithShape="1">
          <a:blip r:embed="rId4">
            <a:alphaModFix/>
          </a:blip>
          <a:srcRect/>
          <a:stretch/>
        </p:blipFill>
        <p:spPr>
          <a:xfrm>
            <a:off x="11280942" y="5508229"/>
            <a:ext cx="387480" cy="387480"/>
          </a:xfrm>
          <a:prstGeom prst="rect">
            <a:avLst/>
          </a:prstGeom>
          <a:noFill/>
          <a:ln>
            <a:noFill/>
          </a:ln>
        </p:spPr>
      </p:pic>
      <p:sp>
        <p:nvSpPr>
          <p:cNvPr id="65" name="Google Shape;65;g12a037aa8e9_0_85"/>
          <p:cNvSpPr txBox="1">
            <a:spLocks noGrp="1"/>
          </p:cNvSpPr>
          <p:nvPr>
            <p:ph type="sldNum" idx="12"/>
          </p:nvPr>
        </p:nvSpPr>
        <p:spPr>
          <a:xfrm>
            <a:off x="11044362" y="182562"/>
            <a:ext cx="644100" cy="381900"/>
          </a:xfrm>
          <a:prstGeom prst="rect">
            <a:avLst/>
          </a:prstGeom>
          <a:noFill/>
          <a:ln>
            <a:noFill/>
          </a:ln>
        </p:spPr>
        <p:txBody>
          <a:bodyPr spcFirstLastPara="1" wrap="square" lIns="91425" tIns="45700" rIns="91425" bIns="45700" anchor="ctr" anchorCtr="0">
            <a:noAutofit/>
          </a:bodyPr>
          <a:lstStyle>
            <a:lvl1pPr marL="0" lvl="0" indent="0" algn="ctr" rtl="0">
              <a:spcBef>
                <a:spcPts val="0"/>
              </a:spcBef>
              <a:buNone/>
              <a:defRPr sz="1400" b="0" i="0" u="none" strike="noStrike" cap="none">
                <a:solidFill>
                  <a:schemeClr val="lt1"/>
                </a:solidFill>
                <a:latin typeface="Calibri"/>
                <a:ea typeface="Calibri"/>
                <a:cs typeface="Calibri"/>
                <a:sym typeface="Calibri"/>
              </a:defRPr>
            </a:lvl1pPr>
            <a:lvl2pPr marL="0" lvl="1" indent="0" algn="ctr" rtl="0">
              <a:spcBef>
                <a:spcPts val="0"/>
              </a:spcBef>
              <a:buNone/>
              <a:defRPr sz="1400" b="0" i="0" u="none" strike="noStrike" cap="none">
                <a:solidFill>
                  <a:schemeClr val="lt1"/>
                </a:solidFill>
                <a:latin typeface="Calibri"/>
                <a:ea typeface="Calibri"/>
                <a:cs typeface="Calibri"/>
                <a:sym typeface="Calibri"/>
              </a:defRPr>
            </a:lvl2pPr>
            <a:lvl3pPr marL="0" lvl="2" indent="0" algn="ctr" rtl="0">
              <a:spcBef>
                <a:spcPts val="0"/>
              </a:spcBef>
              <a:buNone/>
              <a:defRPr sz="1400" b="0" i="0" u="none" strike="noStrike" cap="none">
                <a:solidFill>
                  <a:schemeClr val="lt1"/>
                </a:solidFill>
                <a:latin typeface="Calibri"/>
                <a:ea typeface="Calibri"/>
                <a:cs typeface="Calibri"/>
                <a:sym typeface="Calibri"/>
              </a:defRPr>
            </a:lvl3pPr>
            <a:lvl4pPr marL="0" lvl="3" indent="0" algn="ctr" rtl="0">
              <a:spcBef>
                <a:spcPts val="0"/>
              </a:spcBef>
              <a:buNone/>
              <a:defRPr sz="1400" b="0" i="0" u="none" strike="noStrike" cap="none">
                <a:solidFill>
                  <a:schemeClr val="lt1"/>
                </a:solidFill>
                <a:latin typeface="Calibri"/>
                <a:ea typeface="Calibri"/>
                <a:cs typeface="Calibri"/>
                <a:sym typeface="Calibri"/>
              </a:defRPr>
            </a:lvl4pPr>
            <a:lvl5pPr marL="0" lvl="4" indent="0" algn="ctr" rtl="0">
              <a:spcBef>
                <a:spcPts val="0"/>
              </a:spcBef>
              <a:buNone/>
              <a:defRPr sz="1400" b="0" i="0" u="none" strike="noStrike" cap="none">
                <a:solidFill>
                  <a:schemeClr val="lt1"/>
                </a:solidFill>
                <a:latin typeface="Calibri"/>
                <a:ea typeface="Calibri"/>
                <a:cs typeface="Calibri"/>
                <a:sym typeface="Calibri"/>
              </a:defRPr>
            </a:lvl5pPr>
            <a:lvl6pPr marL="0" lvl="5" indent="0" algn="ctr" rtl="0">
              <a:spcBef>
                <a:spcPts val="0"/>
              </a:spcBef>
              <a:buNone/>
              <a:defRPr sz="1400" b="0" i="0" u="none" strike="noStrike" cap="none">
                <a:solidFill>
                  <a:schemeClr val="lt1"/>
                </a:solidFill>
                <a:latin typeface="Calibri"/>
                <a:ea typeface="Calibri"/>
                <a:cs typeface="Calibri"/>
                <a:sym typeface="Calibri"/>
              </a:defRPr>
            </a:lvl6pPr>
            <a:lvl7pPr marL="0" lvl="6" indent="0" algn="ctr" rtl="0">
              <a:spcBef>
                <a:spcPts val="0"/>
              </a:spcBef>
              <a:buNone/>
              <a:defRPr sz="1400" b="0" i="0" u="none" strike="noStrike" cap="none">
                <a:solidFill>
                  <a:schemeClr val="lt1"/>
                </a:solidFill>
                <a:latin typeface="Calibri"/>
                <a:ea typeface="Calibri"/>
                <a:cs typeface="Calibri"/>
                <a:sym typeface="Calibri"/>
              </a:defRPr>
            </a:lvl7pPr>
            <a:lvl8pPr marL="0" lvl="7" indent="0" algn="ctr" rtl="0">
              <a:spcBef>
                <a:spcPts val="0"/>
              </a:spcBef>
              <a:buNone/>
              <a:defRPr sz="1400" b="0" i="0" u="none" strike="noStrike" cap="none">
                <a:solidFill>
                  <a:schemeClr val="lt1"/>
                </a:solidFill>
                <a:latin typeface="Calibri"/>
                <a:ea typeface="Calibri"/>
                <a:cs typeface="Calibri"/>
                <a:sym typeface="Calibri"/>
              </a:defRPr>
            </a:lvl8pPr>
            <a:lvl9pPr marL="0" lvl="8" indent="0" algn="ctr" rtl="0">
              <a:spcBef>
                <a:spcPts val="0"/>
              </a:spcBef>
              <a:buNone/>
              <a:defRPr sz="1400" b="0" i="0" u="none" strike="noStrike" cap="none">
                <a:solidFill>
                  <a:schemeClr val="lt1"/>
                </a:solidFill>
                <a:latin typeface="Calibri"/>
                <a:ea typeface="Calibri"/>
                <a:cs typeface="Calibri"/>
                <a:sym typeface="Calibri"/>
              </a:defRPr>
            </a:lvl9pPr>
          </a:lstStyle>
          <a:p>
            <a:pPr marL="0" lvl="0" indent="0" algn="ctr" rtl="0">
              <a:spcBef>
                <a:spcPts val="0"/>
              </a:spcBef>
              <a:spcAft>
                <a:spcPts val="0"/>
              </a:spcAft>
              <a:buNone/>
            </a:pPr>
            <a:fld id="{00000000-1234-1234-1234-123412341234}" type="slidenum">
              <a:rPr lang="fi-FI"/>
              <a:t>‹#›</a:t>
            </a:fld>
            <a:endParaRPr/>
          </a:p>
        </p:txBody>
      </p:sp>
      <p:sp>
        <p:nvSpPr>
          <p:cNvPr id="66" name="Google Shape;66;g12a037aa8e9_0_85"/>
          <p:cNvSpPr txBox="1">
            <a:spLocks noGrp="1"/>
          </p:cNvSpPr>
          <p:nvPr>
            <p:ph type="ftr" idx="11"/>
          </p:nvPr>
        </p:nvSpPr>
        <p:spPr>
          <a:xfrm>
            <a:off x="838200" y="6334918"/>
            <a:ext cx="4114800" cy="365100"/>
          </a:xfrm>
          <a:prstGeom prst="rect">
            <a:avLst/>
          </a:prstGeom>
          <a:noFill/>
          <a:ln>
            <a:noFill/>
          </a:ln>
        </p:spPr>
        <p:txBody>
          <a:bodyPr spcFirstLastPara="1" wrap="square" lIns="91425" tIns="45700" rIns="91425" bIns="45700" anchor="ctr" anchorCtr="0">
            <a:noAutofit/>
          </a:bodyPr>
          <a:lstStyle>
            <a:lvl1pPr lvl="0" algn="l" rtl="0">
              <a:spcBef>
                <a:spcPts val="0"/>
              </a:spcBef>
              <a:spcAft>
                <a:spcPts val="0"/>
              </a:spcAft>
              <a:buSzPts val="1400"/>
              <a:buNone/>
              <a:defRPr sz="1200">
                <a:solidFill>
                  <a:srgbClr val="888888"/>
                </a:solidFill>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r>
              <a:rPr lang="fi-FI"/>
              <a:t>Rakennusfysiikka</a:t>
            </a:r>
            <a:endParaRPr/>
          </a:p>
        </p:txBody>
      </p:sp>
      <p:pic>
        <p:nvPicPr>
          <p:cNvPr id="11" name="Picture 10"/>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8886280" y="6347443"/>
            <a:ext cx="3004968" cy="501824"/>
          </a:xfrm>
          <a:prstGeom prst="rect">
            <a:avLst/>
          </a:prstGeom>
        </p:spPr>
      </p:pic>
    </p:spTree>
    <p:extLst>
      <p:ext uri="{BB962C8B-B14F-4D97-AF65-F5344CB8AC3E}">
        <p14:creationId xmlns:p14="http://schemas.microsoft.com/office/powerpoint/2010/main" val="136169719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Otsikko ja sisältö">
    <p:spTree>
      <p:nvGrpSpPr>
        <p:cNvPr id="1" name=""/>
        <p:cNvGrpSpPr/>
        <p:nvPr/>
      </p:nvGrpSpPr>
      <p:grpSpPr>
        <a:xfrm>
          <a:off x="0" y="0"/>
          <a:ext cx="0" cy="0"/>
          <a:chOff x="0" y="0"/>
          <a:chExt cx="0" cy="0"/>
        </a:xfrm>
      </p:grpSpPr>
      <p:pic>
        <p:nvPicPr>
          <p:cNvPr id="7" name="Kuva 6">
            <a:extLst>
              <a:ext uri="{FF2B5EF4-FFF2-40B4-BE49-F238E27FC236}">
                <a16:creationId xmlns:a16="http://schemas.microsoft.com/office/drawing/2014/main" id="{9364444A-81A7-46A1-8DCD-455F63D357B2}"/>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 y="-672"/>
            <a:ext cx="12190803" cy="6858670"/>
          </a:xfrm>
          <a:prstGeom prst="rect">
            <a:avLst/>
          </a:prstGeom>
        </p:spPr>
      </p:pic>
      <p:sp>
        <p:nvSpPr>
          <p:cNvPr id="2" name="Otsikko 1">
            <a:extLst>
              <a:ext uri="{FF2B5EF4-FFF2-40B4-BE49-F238E27FC236}">
                <a16:creationId xmlns:a16="http://schemas.microsoft.com/office/drawing/2014/main" id="{6AB345FF-E6C8-4EFA-9FCD-612F79EDC1D2}"/>
              </a:ext>
            </a:extLst>
          </p:cNvPr>
          <p:cNvSpPr>
            <a:spLocks noGrp="1"/>
          </p:cNvSpPr>
          <p:nvPr>
            <p:ph type="title"/>
          </p:nvPr>
        </p:nvSpPr>
        <p:spPr>
          <a:xfrm>
            <a:off x="325289" y="2672413"/>
            <a:ext cx="11553959" cy="1255532"/>
          </a:xfrm>
        </p:spPr>
        <p:txBody>
          <a:bodyPr/>
          <a:lstStyle>
            <a:lvl1pPr algn="ctr">
              <a:defRPr b="1">
                <a:solidFill>
                  <a:schemeClr val="bg1"/>
                </a:solidFill>
              </a:defRPr>
            </a:lvl1pPr>
          </a:lstStyle>
          <a:p>
            <a:r>
              <a:rPr lang="fi-FI" dirty="0"/>
              <a:t>Muokkaa </a:t>
            </a:r>
            <a:r>
              <a:rPr lang="fi-FI" dirty="0" err="1"/>
              <a:t>ots</a:t>
            </a:r>
            <a:r>
              <a:rPr lang="fi-FI" dirty="0"/>
              <a:t>. </a:t>
            </a:r>
            <a:r>
              <a:rPr lang="fi-FI" dirty="0" err="1"/>
              <a:t>perustyyl</a:t>
            </a:r>
            <a:r>
              <a:rPr lang="fi-FI" dirty="0"/>
              <a:t>. </a:t>
            </a:r>
            <a:r>
              <a:rPr lang="fi-FI" dirty="0" err="1"/>
              <a:t>napsautt</a:t>
            </a:r>
            <a:r>
              <a:rPr lang="fi-FI" dirty="0"/>
              <a:t>.</a:t>
            </a:r>
          </a:p>
        </p:txBody>
      </p:sp>
      <p:pic>
        <p:nvPicPr>
          <p:cNvPr id="4" name="Picture 3"/>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886280" y="6347443"/>
            <a:ext cx="3004968" cy="501824"/>
          </a:xfrm>
          <a:prstGeom prst="rect">
            <a:avLst/>
          </a:prstGeom>
        </p:spPr>
      </p:pic>
    </p:spTree>
    <p:extLst>
      <p:ext uri="{BB962C8B-B14F-4D97-AF65-F5344CB8AC3E}">
        <p14:creationId xmlns:p14="http://schemas.microsoft.com/office/powerpoint/2010/main" val="381303294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Mukautettu asettelu">
    <p:spTree>
      <p:nvGrpSpPr>
        <p:cNvPr id="1" name=""/>
        <p:cNvGrpSpPr/>
        <p:nvPr/>
      </p:nvGrpSpPr>
      <p:grpSpPr>
        <a:xfrm>
          <a:off x="0" y="0"/>
          <a:ext cx="0" cy="0"/>
          <a:chOff x="0" y="0"/>
          <a:chExt cx="0" cy="0"/>
        </a:xfrm>
      </p:grpSpPr>
      <p:pic>
        <p:nvPicPr>
          <p:cNvPr id="20" name="Kuva 19">
            <a:extLst>
              <a:ext uri="{FF2B5EF4-FFF2-40B4-BE49-F238E27FC236}">
                <a16:creationId xmlns:a16="http://schemas.microsoft.com/office/drawing/2014/main" id="{8F8489F7-2C61-4981-BABE-1BAB735182FA}"/>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 y="-672"/>
            <a:ext cx="12190802" cy="6858670"/>
          </a:xfrm>
          <a:prstGeom prst="rect">
            <a:avLst/>
          </a:prstGeom>
        </p:spPr>
      </p:pic>
      <p:sp>
        <p:nvSpPr>
          <p:cNvPr id="14" name="Tekstin paikkamerkki 2">
            <a:extLst>
              <a:ext uri="{FF2B5EF4-FFF2-40B4-BE49-F238E27FC236}">
                <a16:creationId xmlns:a16="http://schemas.microsoft.com/office/drawing/2014/main" id="{AC2777D5-7557-4052-9FE7-F6E167878EA3}"/>
              </a:ext>
            </a:extLst>
          </p:cNvPr>
          <p:cNvSpPr>
            <a:spLocks noGrp="1"/>
          </p:cNvSpPr>
          <p:nvPr>
            <p:ph type="body" idx="1" hasCustomPrompt="1"/>
          </p:nvPr>
        </p:nvSpPr>
        <p:spPr>
          <a:xfrm>
            <a:off x="1749365" y="963559"/>
            <a:ext cx="3737035" cy="30965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dirty="0"/>
              <a:t>Tekijät</a:t>
            </a:r>
          </a:p>
        </p:txBody>
      </p:sp>
      <p:sp>
        <p:nvSpPr>
          <p:cNvPr id="15" name="Sisällön paikkamerkki 3">
            <a:extLst>
              <a:ext uri="{FF2B5EF4-FFF2-40B4-BE49-F238E27FC236}">
                <a16:creationId xmlns:a16="http://schemas.microsoft.com/office/drawing/2014/main" id="{2F36C328-7FFC-4E11-A975-AE5BA565F34A}"/>
              </a:ext>
            </a:extLst>
          </p:cNvPr>
          <p:cNvSpPr>
            <a:spLocks noGrp="1"/>
          </p:cNvSpPr>
          <p:nvPr>
            <p:ph sz="half" idx="2"/>
          </p:nvPr>
        </p:nvSpPr>
        <p:spPr>
          <a:xfrm>
            <a:off x="805064" y="1706422"/>
            <a:ext cx="5157787" cy="3684588"/>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17" name="Sisällön paikkamerkki 5">
            <a:extLst>
              <a:ext uri="{FF2B5EF4-FFF2-40B4-BE49-F238E27FC236}">
                <a16:creationId xmlns:a16="http://schemas.microsoft.com/office/drawing/2014/main" id="{6199C634-53E2-4609-A047-4469D26FA235}"/>
              </a:ext>
            </a:extLst>
          </p:cNvPr>
          <p:cNvSpPr>
            <a:spLocks noGrp="1"/>
          </p:cNvSpPr>
          <p:nvPr>
            <p:ph sz="quarter" idx="4"/>
          </p:nvPr>
        </p:nvSpPr>
        <p:spPr>
          <a:xfrm>
            <a:off x="6485234" y="1706422"/>
            <a:ext cx="5183188" cy="3684588"/>
          </a:xfrm>
        </p:spPr>
        <p:txBody>
          <a:bodyPr/>
          <a:lstStyle>
            <a:lvl5pPr>
              <a:defRPr/>
            </a:lvl5pPr>
          </a:lstStyle>
          <a:p>
            <a:pPr lvl="0"/>
            <a:r>
              <a:rPr lang="fi-FI" dirty="0"/>
              <a:t>Muokkaa tekstin perustyylejä napsauttamalla</a:t>
            </a:r>
          </a:p>
          <a:p>
            <a:pPr lvl="1"/>
            <a:r>
              <a:rPr lang="fi-FI" dirty="0"/>
              <a:t>toinen taso</a:t>
            </a:r>
          </a:p>
          <a:p>
            <a:pPr lvl="2"/>
            <a:r>
              <a:rPr lang="fi-FI" dirty="0"/>
              <a:t>kolmas taso</a:t>
            </a:r>
          </a:p>
          <a:p>
            <a:pPr lvl="3"/>
            <a:r>
              <a:rPr lang="fi-FI" dirty="0"/>
              <a:t>neljäs taso</a:t>
            </a:r>
          </a:p>
          <a:p>
            <a:pPr lvl="4"/>
            <a:r>
              <a:rPr lang="fi-FI" dirty="0"/>
              <a:t>viides </a:t>
            </a:r>
            <a:r>
              <a:rPr lang="fi-FI" dirty="0" err="1"/>
              <a:t>tasow</a:t>
            </a:r>
            <a:endParaRPr lang="fi-FI" dirty="0"/>
          </a:p>
        </p:txBody>
      </p:sp>
      <p:sp>
        <p:nvSpPr>
          <p:cNvPr id="18" name="Tekstin paikkamerkki 2">
            <a:extLst>
              <a:ext uri="{FF2B5EF4-FFF2-40B4-BE49-F238E27FC236}">
                <a16:creationId xmlns:a16="http://schemas.microsoft.com/office/drawing/2014/main" id="{07FEA2E7-46E0-4FBF-A265-4BF8327701EC}"/>
              </a:ext>
            </a:extLst>
          </p:cNvPr>
          <p:cNvSpPr>
            <a:spLocks noGrp="1"/>
          </p:cNvSpPr>
          <p:nvPr>
            <p:ph type="body" idx="10" hasCustomPrompt="1"/>
          </p:nvPr>
        </p:nvSpPr>
        <p:spPr>
          <a:xfrm>
            <a:off x="7457613" y="959551"/>
            <a:ext cx="3737035" cy="30965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dirty="0"/>
              <a:t>Lisätietoa</a:t>
            </a:r>
          </a:p>
        </p:txBody>
      </p:sp>
      <p:pic>
        <p:nvPicPr>
          <p:cNvPr id="3" name="Kuva 2">
            <a:extLst>
              <a:ext uri="{FF2B5EF4-FFF2-40B4-BE49-F238E27FC236}">
                <a16:creationId xmlns:a16="http://schemas.microsoft.com/office/drawing/2014/main" id="{B84FF529-9012-499B-BAEB-BA8742833EB1}"/>
              </a:ext>
            </a:extLst>
          </p:cNvPr>
          <p:cNvPicPr>
            <a:picLocks noChangeAspect="1"/>
          </p:cNvPicPr>
          <p:nvPr userDrawn="1"/>
        </p:nvPicPr>
        <p:blipFill>
          <a:blip r:embed="rId3" cstate="hqprint">
            <a:extLst>
              <a:ext uri="{28A0092B-C50C-407E-A947-70E740481C1C}">
                <a14:useLocalDpi xmlns:a14="http://schemas.microsoft.com/office/drawing/2010/main" val="0"/>
              </a:ext>
            </a:extLst>
          </a:blip>
          <a:stretch>
            <a:fillRect/>
          </a:stretch>
        </p:blipFill>
        <p:spPr>
          <a:xfrm>
            <a:off x="9326130" y="5598342"/>
            <a:ext cx="1674832" cy="297367"/>
          </a:xfrm>
          <a:prstGeom prst="rect">
            <a:avLst/>
          </a:prstGeom>
        </p:spPr>
      </p:pic>
      <p:pic>
        <p:nvPicPr>
          <p:cNvPr id="6" name="Kuva 5" descr="Kuva, joka sisältää kohteen teksti, clipart-kuva&#10;&#10;Kuvaus luotu automaattisesti">
            <a:extLst>
              <a:ext uri="{FF2B5EF4-FFF2-40B4-BE49-F238E27FC236}">
                <a16:creationId xmlns:a16="http://schemas.microsoft.com/office/drawing/2014/main" id="{20D648A0-8630-4CD4-9C9B-5BBF40986909}"/>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1280942" y="5508229"/>
            <a:ext cx="387480" cy="387480"/>
          </a:xfrm>
          <a:prstGeom prst="rect">
            <a:avLst/>
          </a:prstGeom>
        </p:spPr>
      </p:pic>
      <p:sp>
        <p:nvSpPr>
          <p:cNvPr id="19" name="Dian numeron paikkamerkki 5">
            <a:extLst>
              <a:ext uri="{FF2B5EF4-FFF2-40B4-BE49-F238E27FC236}">
                <a16:creationId xmlns:a16="http://schemas.microsoft.com/office/drawing/2014/main" id="{7FFA6D06-1A67-4140-B430-D6EA905ED63A}"/>
              </a:ext>
            </a:extLst>
          </p:cNvPr>
          <p:cNvSpPr>
            <a:spLocks noGrp="1"/>
          </p:cNvSpPr>
          <p:nvPr>
            <p:ph type="sldNum" sz="quarter" idx="11"/>
          </p:nvPr>
        </p:nvSpPr>
        <p:spPr>
          <a:xfrm>
            <a:off x="11044362" y="182562"/>
            <a:ext cx="644055" cy="381981"/>
          </a:xfrm>
          <a:prstGeom prst="rect">
            <a:avLst/>
          </a:prstGeom>
        </p:spPr>
        <p:txBody>
          <a:bodyPr vert="horz" lIns="91440" tIns="45720" rIns="91440" bIns="45720" rtlCol="0" anchor="ctr"/>
          <a:lstStyle>
            <a:lvl1pPr algn="ctr">
              <a:defRPr sz="1400">
                <a:solidFill>
                  <a:schemeClr val="bg1"/>
                </a:solidFill>
              </a:defRPr>
            </a:lvl1pPr>
          </a:lstStyle>
          <a:p>
            <a:fld id="{B338A197-4EA2-4D23-935D-0DB0ED09FF0F}" type="slidenum">
              <a:rPr lang="fi-FI" smtClean="0"/>
              <a:pPr/>
              <a:t>‹#›</a:t>
            </a:fld>
            <a:endParaRPr lang="fi-FI" dirty="0"/>
          </a:p>
        </p:txBody>
      </p:sp>
      <p:sp>
        <p:nvSpPr>
          <p:cNvPr id="23" name="Alatunnisteen paikkamerkki 4">
            <a:extLst>
              <a:ext uri="{FF2B5EF4-FFF2-40B4-BE49-F238E27FC236}">
                <a16:creationId xmlns:a16="http://schemas.microsoft.com/office/drawing/2014/main" id="{0FFF0871-DF73-4D8E-8F62-6ACBBC300C35}"/>
              </a:ext>
            </a:extLst>
          </p:cNvPr>
          <p:cNvSpPr>
            <a:spLocks noGrp="1"/>
          </p:cNvSpPr>
          <p:nvPr>
            <p:ph type="ftr" sz="quarter" idx="3"/>
          </p:nvPr>
        </p:nvSpPr>
        <p:spPr>
          <a:xfrm>
            <a:off x="838200" y="6334918"/>
            <a:ext cx="411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fi-FI"/>
              <a:t>Rakennusfysiikka</a:t>
            </a:r>
            <a:endParaRPr lang="fi-FI" dirty="0"/>
          </a:p>
        </p:txBody>
      </p:sp>
      <p:pic>
        <p:nvPicPr>
          <p:cNvPr id="11" name="Picture 10"/>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8886280" y="6347443"/>
            <a:ext cx="3004968" cy="501824"/>
          </a:xfrm>
          <a:prstGeom prst="rect">
            <a:avLst/>
          </a:prstGeom>
        </p:spPr>
      </p:pic>
    </p:spTree>
    <p:extLst>
      <p:ext uri="{BB962C8B-B14F-4D97-AF65-F5344CB8AC3E}">
        <p14:creationId xmlns:p14="http://schemas.microsoft.com/office/powerpoint/2010/main" val="138555656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Mukautettu asettelu">
    <p:spTree>
      <p:nvGrpSpPr>
        <p:cNvPr id="1" name=""/>
        <p:cNvGrpSpPr/>
        <p:nvPr/>
      </p:nvGrpSpPr>
      <p:grpSpPr>
        <a:xfrm>
          <a:off x="0" y="0"/>
          <a:ext cx="0" cy="0"/>
          <a:chOff x="0" y="0"/>
          <a:chExt cx="0" cy="0"/>
        </a:xfrm>
      </p:grpSpPr>
      <p:sp>
        <p:nvSpPr>
          <p:cNvPr id="6" name="Otsikko 1">
            <a:extLst>
              <a:ext uri="{FF2B5EF4-FFF2-40B4-BE49-F238E27FC236}">
                <a16:creationId xmlns:a16="http://schemas.microsoft.com/office/drawing/2014/main" id="{3D379838-E477-4BD5-A3F3-E59CF427A06B}"/>
              </a:ext>
            </a:extLst>
          </p:cNvPr>
          <p:cNvSpPr>
            <a:spLocks noGrp="1"/>
          </p:cNvSpPr>
          <p:nvPr>
            <p:ph type="title"/>
          </p:nvPr>
        </p:nvSpPr>
        <p:spPr>
          <a:xfrm>
            <a:off x="838200" y="365125"/>
            <a:ext cx="10515600" cy="1325563"/>
          </a:xfrm>
        </p:spPr>
        <p:txBody>
          <a:bodyPr/>
          <a:lstStyle/>
          <a:p>
            <a:r>
              <a:rPr lang="fi-FI"/>
              <a:t>Muokkaa ots. perustyyl. napsautt.</a:t>
            </a:r>
          </a:p>
        </p:txBody>
      </p:sp>
      <p:sp>
        <p:nvSpPr>
          <p:cNvPr id="7" name="Sisällön paikkamerkki 2">
            <a:extLst>
              <a:ext uri="{FF2B5EF4-FFF2-40B4-BE49-F238E27FC236}">
                <a16:creationId xmlns:a16="http://schemas.microsoft.com/office/drawing/2014/main" id="{A3CE7D94-2E58-4994-ADBC-9E302C739CEF}"/>
              </a:ext>
            </a:extLst>
          </p:cNvPr>
          <p:cNvSpPr>
            <a:spLocks noGrp="1"/>
          </p:cNvSpPr>
          <p:nvPr>
            <p:ph idx="1"/>
          </p:nvPr>
        </p:nvSpPr>
        <p:spPr>
          <a:xfrm>
            <a:off x="838200" y="1825625"/>
            <a:ext cx="10515600" cy="4351338"/>
          </a:xfrm>
        </p:spPr>
        <p:txBody>
          <a:bodyPr/>
          <a:lstStyle/>
          <a:p>
            <a:pPr lvl="0"/>
            <a:r>
              <a:rPr lang="fi-FI" dirty="0"/>
              <a:t>Muokkaa tekstin perustyylejä napsauttamalla</a:t>
            </a:r>
          </a:p>
          <a:p>
            <a:pPr lvl="1"/>
            <a:r>
              <a:rPr lang="fi-FI" dirty="0"/>
              <a:t>toinen taso</a:t>
            </a:r>
          </a:p>
          <a:p>
            <a:pPr lvl="2"/>
            <a:r>
              <a:rPr lang="fi-FI" dirty="0"/>
              <a:t>kolmas taso</a:t>
            </a:r>
          </a:p>
          <a:p>
            <a:pPr lvl="3"/>
            <a:r>
              <a:rPr lang="fi-FI" dirty="0"/>
              <a:t>neljäs taso</a:t>
            </a:r>
          </a:p>
          <a:p>
            <a:pPr lvl="4"/>
            <a:r>
              <a:rPr lang="fi-FI" dirty="0"/>
              <a:t>viides taso</a:t>
            </a:r>
          </a:p>
        </p:txBody>
      </p:sp>
      <p:sp>
        <p:nvSpPr>
          <p:cNvPr id="11" name="Dian numeron paikkamerkki 5">
            <a:extLst>
              <a:ext uri="{FF2B5EF4-FFF2-40B4-BE49-F238E27FC236}">
                <a16:creationId xmlns:a16="http://schemas.microsoft.com/office/drawing/2014/main" id="{6062E1E1-D3D4-4C3A-8945-CA3768E6BB93}"/>
              </a:ext>
            </a:extLst>
          </p:cNvPr>
          <p:cNvSpPr>
            <a:spLocks noGrp="1"/>
          </p:cNvSpPr>
          <p:nvPr>
            <p:ph type="sldNum" sz="quarter" idx="4"/>
          </p:nvPr>
        </p:nvSpPr>
        <p:spPr>
          <a:xfrm>
            <a:off x="11044362" y="182562"/>
            <a:ext cx="644055" cy="381981"/>
          </a:xfrm>
          <a:prstGeom prst="rect">
            <a:avLst/>
          </a:prstGeom>
        </p:spPr>
        <p:txBody>
          <a:bodyPr vert="horz" lIns="91440" tIns="45720" rIns="91440" bIns="45720" rtlCol="0" anchor="ctr"/>
          <a:lstStyle>
            <a:lvl1pPr algn="ctr">
              <a:defRPr sz="1400">
                <a:solidFill>
                  <a:schemeClr val="bg1"/>
                </a:solidFill>
              </a:defRPr>
            </a:lvl1pPr>
          </a:lstStyle>
          <a:p>
            <a:fld id="{B338A197-4EA2-4D23-935D-0DB0ED09FF0F}" type="slidenum">
              <a:rPr lang="fi-FI" smtClean="0"/>
              <a:pPr/>
              <a:t>‹#›</a:t>
            </a:fld>
            <a:endParaRPr lang="fi-FI" dirty="0"/>
          </a:p>
        </p:txBody>
      </p:sp>
      <p:sp>
        <p:nvSpPr>
          <p:cNvPr id="12" name="Alatunnisteen paikkamerkki 4">
            <a:extLst>
              <a:ext uri="{FF2B5EF4-FFF2-40B4-BE49-F238E27FC236}">
                <a16:creationId xmlns:a16="http://schemas.microsoft.com/office/drawing/2014/main" id="{98F5F651-3EDA-4788-8C5D-6AD1266F122E}"/>
              </a:ext>
            </a:extLst>
          </p:cNvPr>
          <p:cNvSpPr>
            <a:spLocks noGrp="1"/>
          </p:cNvSpPr>
          <p:nvPr>
            <p:ph type="ftr" sz="quarter" idx="3"/>
          </p:nvPr>
        </p:nvSpPr>
        <p:spPr>
          <a:xfrm>
            <a:off x="838200" y="6334918"/>
            <a:ext cx="411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fi-FI"/>
              <a:t>Rakennusfysiikka</a:t>
            </a:r>
            <a:endParaRPr lang="fi-FI" dirty="0"/>
          </a:p>
        </p:txBody>
      </p:sp>
    </p:spTree>
    <p:extLst>
      <p:ext uri="{BB962C8B-B14F-4D97-AF65-F5344CB8AC3E}">
        <p14:creationId xmlns:p14="http://schemas.microsoft.com/office/powerpoint/2010/main" val="19167659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2_Mukautettu asettelu">
    <p:spTree>
      <p:nvGrpSpPr>
        <p:cNvPr id="1" name=""/>
        <p:cNvGrpSpPr/>
        <p:nvPr/>
      </p:nvGrpSpPr>
      <p:grpSpPr>
        <a:xfrm>
          <a:off x="0" y="0"/>
          <a:ext cx="0" cy="0"/>
          <a:chOff x="0" y="0"/>
          <a:chExt cx="0" cy="0"/>
        </a:xfrm>
      </p:grpSpPr>
      <p:sp>
        <p:nvSpPr>
          <p:cNvPr id="8" name="Otsikko 1">
            <a:extLst>
              <a:ext uri="{FF2B5EF4-FFF2-40B4-BE49-F238E27FC236}">
                <a16:creationId xmlns:a16="http://schemas.microsoft.com/office/drawing/2014/main" id="{298B5277-0C43-4164-ADE9-2CB623E6FFEE}"/>
              </a:ext>
            </a:extLst>
          </p:cNvPr>
          <p:cNvSpPr>
            <a:spLocks noGrp="1"/>
          </p:cNvSpPr>
          <p:nvPr>
            <p:ph type="title"/>
          </p:nvPr>
        </p:nvSpPr>
        <p:spPr>
          <a:xfrm>
            <a:off x="838200" y="365125"/>
            <a:ext cx="10515600" cy="1325563"/>
          </a:xfrm>
        </p:spPr>
        <p:txBody>
          <a:bodyPr/>
          <a:lstStyle/>
          <a:p>
            <a:r>
              <a:rPr lang="fi-FI"/>
              <a:t>Muokkaa ots. perustyyl. napsautt.</a:t>
            </a:r>
          </a:p>
        </p:txBody>
      </p:sp>
      <p:sp>
        <p:nvSpPr>
          <p:cNvPr id="9" name="Sisällön paikkamerkki 2">
            <a:extLst>
              <a:ext uri="{FF2B5EF4-FFF2-40B4-BE49-F238E27FC236}">
                <a16:creationId xmlns:a16="http://schemas.microsoft.com/office/drawing/2014/main" id="{CF3F5E64-265E-4730-8D61-D3177CC2853E}"/>
              </a:ext>
            </a:extLst>
          </p:cNvPr>
          <p:cNvSpPr>
            <a:spLocks noGrp="1"/>
          </p:cNvSpPr>
          <p:nvPr>
            <p:ph sz="half" idx="1"/>
          </p:nvPr>
        </p:nvSpPr>
        <p:spPr>
          <a:xfrm>
            <a:off x="838200" y="1825625"/>
            <a:ext cx="5181600" cy="4351338"/>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10" name="Sisällön paikkamerkki 3">
            <a:extLst>
              <a:ext uri="{FF2B5EF4-FFF2-40B4-BE49-F238E27FC236}">
                <a16:creationId xmlns:a16="http://schemas.microsoft.com/office/drawing/2014/main" id="{3E05789F-091C-4863-A174-9C06589ADD48}"/>
              </a:ext>
            </a:extLst>
          </p:cNvPr>
          <p:cNvSpPr>
            <a:spLocks noGrp="1"/>
          </p:cNvSpPr>
          <p:nvPr>
            <p:ph sz="half" idx="2"/>
          </p:nvPr>
        </p:nvSpPr>
        <p:spPr>
          <a:xfrm>
            <a:off x="6172200" y="1825625"/>
            <a:ext cx="5181600" cy="4351338"/>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11" name="Dian numeron paikkamerkki 5">
            <a:extLst>
              <a:ext uri="{FF2B5EF4-FFF2-40B4-BE49-F238E27FC236}">
                <a16:creationId xmlns:a16="http://schemas.microsoft.com/office/drawing/2014/main" id="{520A203E-5D40-4463-B04D-758ABC640254}"/>
              </a:ext>
            </a:extLst>
          </p:cNvPr>
          <p:cNvSpPr>
            <a:spLocks noGrp="1"/>
          </p:cNvSpPr>
          <p:nvPr>
            <p:ph type="sldNum" sz="quarter" idx="4"/>
          </p:nvPr>
        </p:nvSpPr>
        <p:spPr>
          <a:xfrm>
            <a:off x="11044362" y="182562"/>
            <a:ext cx="644055" cy="381981"/>
          </a:xfrm>
          <a:prstGeom prst="rect">
            <a:avLst/>
          </a:prstGeom>
        </p:spPr>
        <p:txBody>
          <a:bodyPr vert="horz" lIns="91440" tIns="45720" rIns="91440" bIns="45720" rtlCol="0" anchor="ctr"/>
          <a:lstStyle>
            <a:lvl1pPr algn="ctr">
              <a:defRPr sz="1400">
                <a:solidFill>
                  <a:schemeClr val="bg1"/>
                </a:solidFill>
              </a:defRPr>
            </a:lvl1pPr>
          </a:lstStyle>
          <a:p>
            <a:fld id="{B338A197-4EA2-4D23-935D-0DB0ED09FF0F}" type="slidenum">
              <a:rPr lang="fi-FI" smtClean="0"/>
              <a:pPr/>
              <a:t>‹#›</a:t>
            </a:fld>
            <a:endParaRPr lang="fi-FI" dirty="0"/>
          </a:p>
        </p:txBody>
      </p:sp>
      <p:sp>
        <p:nvSpPr>
          <p:cNvPr id="12" name="Alatunnisteen paikkamerkki 4">
            <a:extLst>
              <a:ext uri="{FF2B5EF4-FFF2-40B4-BE49-F238E27FC236}">
                <a16:creationId xmlns:a16="http://schemas.microsoft.com/office/drawing/2014/main" id="{3CA6FF5C-33B0-45AE-9250-D02F26578C5C}"/>
              </a:ext>
            </a:extLst>
          </p:cNvPr>
          <p:cNvSpPr>
            <a:spLocks noGrp="1"/>
          </p:cNvSpPr>
          <p:nvPr>
            <p:ph type="ftr" sz="quarter" idx="3"/>
          </p:nvPr>
        </p:nvSpPr>
        <p:spPr>
          <a:xfrm>
            <a:off x="838200" y="6334918"/>
            <a:ext cx="411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fi-FI"/>
              <a:t>Rakennusfysiikka</a:t>
            </a:r>
            <a:endParaRPr lang="fi-FI" dirty="0"/>
          </a:p>
        </p:txBody>
      </p:sp>
    </p:spTree>
    <p:extLst>
      <p:ext uri="{BB962C8B-B14F-4D97-AF65-F5344CB8AC3E}">
        <p14:creationId xmlns:p14="http://schemas.microsoft.com/office/powerpoint/2010/main" val="54048414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4_Mukautettu asettelu">
    <p:spTree>
      <p:nvGrpSpPr>
        <p:cNvPr id="1" name=""/>
        <p:cNvGrpSpPr/>
        <p:nvPr/>
      </p:nvGrpSpPr>
      <p:grpSpPr>
        <a:xfrm>
          <a:off x="0" y="0"/>
          <a:ext cx="0" cy="0"/>
          <a:chOff x="0" y="0"/>
          <a:chExt cx="0" cy="0"/>
        </a:xfrm>
      </p:grpSpPr>
      <p:sp>
        <p:nvSpPr>
          <p:cNvPr id="12" name="Otsikko 1">
            <a:extLst>
              <a:ext uri="{FF2B5EF4-FFF2-40B4-BE49-F238E27FC236}">
                <a16:creationId xmlns:a16="http://schemas.microsoft.com/office/drawing/2014/main" id="{CA792F92-A30E-47FD-B22F-08B8D05B1F69}"/>
              </a:ext>
            </a:extLst>
          </p:cNvPr>
          <p:cNvSpPr>
            <a:spLocks noGrp="1"/>
          </p:cNvSpPr>
          <p:nvPr>
            <p:ph type="title"/>
          </p:nvPr>
        </p:nvSpPr>
        <p:spPr>
          <a:xfrm>
            <a:off x="839788" y="365125"/>
            <a:ext cx="10515600" cy="1325563"/>
          </a:xfrm>
        </p:spPr>
        <p:txBody>
          <a:bodyPr/>
          <a:lstStyle/>
          <a:p>
            <a:r>
              <a:rPr lang="fi-FI"/>
              <a:t>Muokkaa ots. perustyyl. napsautt.</a:t>
            </a:r>
          </a:p>
        </p:txBody>
      </p:sp>
      <p:sp>
        <p:nvSpPr>
          <p:cNvPr id="13" name="Tekstin paikkamerkki 2">
            <a:extLst>
              <a:ext uri="{FF2B5EF4-FFF2-40B4-BE49-F238E27FC236}">
                <a16:creationId xmlns:a16="http://schemas.microsoft.com/office/drawing/2014/main" id="{2410F679-4B63-4122-A718-3CE9462C5F6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a:t>Muokkaa tekstin perustyylejä napsauttamalla</a:t>
            </a:r>
          </a:p>
        </p:txBody>
      </p:sp>
      <p:sp>
        <p:nvSpPr>
          <p:cNvPr id="14" name="Sisällön paikkamerkki 3">
            <a:extLst>
              <a:ext uri="{FF2B5EF4-FFF2-40B4-BE49-F238E27FC236}">
                <a16:creationId xmlns:a16="http://schemas.microsoft.com/office/drawing/2014/main" id="{72AD8AE3-83B0-429A-956A-7663EFCDDC91}"/>
              </a:ext>
            </a:extLst>
          </p:cNvPr>
          <p:cNvSpPr>
            <a:spLocks noGrp="1"/>
          </p:cNvSpPr>
          <p:nvPr>
            <p:ph sz="half" idx="2"/>
          </p:nvPr>
        </p:nvSpPr>
        <p:spPr>
          <a:xfrm>
            <a:off x="839788" y="2505075"/>
            <a:ext cx="5157787" cy="3684588"/>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15" name="Tekstin paikkamerkki 4">
            <a:extLst>
              <a:ext uri="{FF2B5EF4-FFF2-40B4-BE49-F238E27FC236}">
                <a16:creationId xmlns:a16="http://schemas.microsoft.com/office/drawing/2014/main" id="{421AE9D4-82CD-4420-9431-8BBBDF591746}"/>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a:t>Muokkaa tekstin perustyylejä napsauttamalla</a:t>
            </a:r>
          </a:p>
        </p:txBody>
      </p:sp>
      <p:sp>
        <p:nvSpPr>
          <p:cNvPr id="16" name="Sisällön paikkamerkki 5">
            <a:extLst>
              <a:ext uri="{FF2B5EF4-FFF2-40B4-BE49-F238E27FC236}">
                <a16:creationId xmlns:a16="http://schemas.microsoft.com/office/drawing/2014/main" id="{BF0C3A42-0C0C-4B17-B972-36379CE62428}"/>
              </a:ext>
            </a:extLst>
          </p:cNvPr>
          <p:cNvSpPr>
            <a:spLocks noGrp="1"/>
          </p:cNvSpPr>
          <p:nvPr>
            <p:ph sz="quarter" idx="4"/>
          </p:nvPr>
        </p:nvSpPr>
        <p:spPr>
          <a:xfrm>
            <a:off x="6172200" y="2505075"/>
            <a:ext cx="5183188" cy="3684588"/>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10" name="Dian numeron paikkamerkki 5">
            <a:extLst>
              <a:ext uri="{FF2B5EF4-FFF2-40B4-BE49-F238E27FC236}">
                <a16:creationId xmlns:a16="http://schemas.microsoft.com/office/drawing/2014/main" id="{507FA6C4-DB4F-45CB-A8F2-6B5E8473D4F4}"/>
              </a:ext>
            </a:extLst>
          </p:cNvPr>
          <p:cNvSpPr>
            <a:spLocks noGrp="1"/>
          </p:cNvSpPr>
          <p:nvPr>
            <p:ph type="sldNum" sz="quarter" idx="10"/>
          </p:nvPr>
        </p:nvSpPr>
        <p:spPr>
          <a:xfrm>
            <a:off x="11044362" y="182562"/>
            <a:ext cx="644055" cy="381981"/>
          </a:xfrm>
          <a:prstGeom prst="rect">
            <a:avLst/>
          </a:prstGeom>
        </p:spPr>
        <p:txBody>
          <a:bodyPr vert="horz" lIns="91440" tIns="45720" rIns="91440" bIns="45720" rtlCol="0" anchor="ctr"/>
          <a:lstStyle>
            <a:lvl1pPr algn="ctr">
              <a:defRPr sz="1400">
                <a:solidFill>
                  <a:schemeClr val="bg1"/>
                </a:solidFill>
              </a:defRPr>
            </a:lvl1pPr>
          </a:lstStyle>
          <a:p>
            <a:fld id="{B338A197-4EA2-4D23-935D-0DB0ED09FF0F}" type="slidenum">
              <a:rPr lang="fi-FI" smtClean="0"/>
              <a:pPr/>
              <a:t>‹#›</a:t>
            </a:fld>
            <a:endParaRPr lang="fi-FI" dirty="0"/>
          </a:p>
        </p:txBody>
      </p:sp>
      <p:sp>
        <p:nvSpPr>
          <p:cNvPr id="11" name="Alatunnisteen paikkamerkki 4">
            <a:extLst>
              <a:ext uri="{FF2B5EF4-FFF2-40B4-BE49-F238E27FC236}">
                <a16:creationId xmlns:a16="http://schemas.microsoft.com/office/drawing/2014/main" id="{37F2208A-C131-40D2-A03D-9247EAC62A99}"/>
              </a:ext>
            </a:extLst>
          </p:cNvPr>
          <p:cNvSpPr>
            <a:spLocks noGrp="1"/>
          </p:cNvSpPr>
          <p:nvPr>
            <p:ph type="ftr" sz="quarter" idx="11"/>
          </p:nvPr>
        </p:nvSpPr>
        <p:spPr>
          <a:xfrm>
            <a:off x="838200" y="6334918"/>
            <a:ext cx="411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fi-FI"/>
              <a:t>Rakennusfysiikka</a:t>
            </a:r>
            <a:endParaRPr lang="fi-FI" dirty="0"/>
          </a:p>
        </p:txBody>
      </p:sp>
    </p:spTree>
    <p:extLst>
      <p:ext uri="{BB962C8B-B14F-4D97-AF65-F5344CB8AC3E}">
        <p14:creationId xmlns:p14="http://schemas.microsoft.com/office/powerpoint/2010/main" val="58314751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3_Mukautettu asettelu">
    <p:spTree>
      <p:nvGrpSpPr>
        <p:cNvPr id="1" name=""/>
        <p:cNvGrpSpPr/>
        <p:nvPr/>
      </p:nvGrpSpPr>
      <p:grpSpPr>
        <a:xfrm>
          <a:off x="0" y="0"/>
          <a:ext cx="0" cy="0"/>
          <a:chOff x="0" y="0"/>
          <a:chExt cx="0" cy="0"/>
        </a:xfrm>
      </p:grpSpPr>
      <p:sp>
        <p:nvSpPr>
          <p:cNvPr id="12" name="Otsikko 1">
            <a:extLst>
              <a:ext uri="{FF2B5EF4-FFF2-40B4-BE49-F238E27FC236}">
                <a16:creationId xmlns:a16="http://schemas.microsoft.com/office/drawing/2014/main" id="{6F043E34-EDCF-4E3B-B99F-FA6241BF861D}"/>
              </a:ext>
            </a:extLst>
          </p:cNvPr>
          <p:cNvSpPr>
            <a:spLocks noGrp="1"/>
          </p:cNvSpPr>
          <p:nvPr>
            <p:ph type="title"/>
          </p:nvPr>
        </p:nvSpPr>
        <p:spPr>
          <a:xfrm>
            <a:off x="839788" y="457200"/>
            <a:ext cx="3932237" cy="1600200"/>
          </a:xfrm>
        </p:spPr>
        <p:txBody>
          <a:bodyPr anchor="b"/>
          <a:lstStyle>
            <a:lvl1pPr>
              <a:defRPr sz="3200"/>
            </a:lvl1pPr>
          </a:lstStyle>
          <a:p>
            <a:r>
              <a:rPr lang="fi-FI"/>
              <a:t>Muokkaa ots. perustyyl. napsautt.</a:t>
            </a:r>
          </a:p>
        </p:txBody>
      </p:sp>
      <p:sp>
        <p:nvSpPr>
          <p:cNvPr id="13" name="Kuvan paikkamerkki 2">
            <a:extLst>
              <a:ext uri="{FF2B5EF4-FFF2-40B4-BE49-F238E27FC236}">
                <a16:creationId xmlns:a16="http://schemas.microsoft.com/office/drawing/2014/main" id="{5F442498-0D6B-4627-B2E4-9B451C16D158}"/>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i-FI"/>
          </a:p>
        </p:txBody>
      </p:sp>
      <p:sp>
        <p:nvSpPr>
          <p:cNvPr id="14" name="Tekstin paikkamerkki 3">
            <a:extLst>
              <a:ext uri="{FF2B5EF4-FFF2-40B4-BE49-F238E27FC236}">
                <a16:creationId xmlns:a16="http://schemas.microsoft.com/office/drawing/2014/main" id="{C5F70F69-AD34-40CE-9B8E-82EC2C6E9BF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i-FI" dirty="0"/>
              <a:t>Muokkaa tekstin perustyylejä napsauttamalla</a:t>
            </a:r>
          </a:p>
        </p:txBody>
      </p:sp>
      <p:sp>
        <p:nvSpPr>
          <p:cNvPr id="15" name="Dian numeron paikkamerkki 5">
            <a:extLst>
              <a:ext uri="{FF2B5EF4-FFF2-40B4-BE49-F238E27FC236}">
                <a16:creationId xmlns:a16="http://schemas.microsoft.com/office/drawing/2014/main" id="{5CF24820-87DF-4D33-AF12-1E3F14E70DF2}"/>
              </a:ext>
            </a:extLst>
          </p:cNvPr>
          <p:cNvSpPr>
            <a:spLocks noGrp="1"/>
          </p:cNvSpPr>
          <p:nvPr>
            <p:ph type="sldNum" sz="quarter" idx="4"/>
          </p:nvPr>
        </p:nvSpPr>
        <p:spPr>
          <a:xfrm>
            <a:off x="11044362" y="182562"/>
            <a:ext cx="644055" cy="381981"/>
          </a:xfrm>
          <a:prstGeom prst="rect">
            <a:avLst/>
          </a:prstGeom>
        </p:spPr>
        <p:txBody>
          <a:bodyPr vert="horz" lIns="91440" tIns="45720" rIns="91440" bIns="45720" rtlCol="0" anchor="ctr"/>
          <a:lstStyle>
            <a:lvl1pPr algn="ctr">
              <a:defRPr sz="1400">
                <a:solidFill>
                  <a:schemeClr val="bg1"/>
                </a:solidFill>
              </a:defRPr>
            </a:lvl1pPr>
          </a:lstStyle>
          <a:p>
            <a:fld id="{B338A197-4EA2-4D23-935D-0DB0ED09FF0F}" type="slidenum">
              <a:rPr lang="fi-FI" smtClean="0"/>
              <a:pPr/>
              <a:t>‹#›</a:t>
            </a:fld>
            <a:endParaRPr lang="fi-FI" dirty="0"/>
          </a:p>
        </p:txBody>
      </p:sp>
      <p:sp>
        <p:nvSpPr>
          <p:cNvPr id="16" name="Alatunnisteen paikkamerkki 4">
            <a:extLst>
              <a:ext uri="{FF2B5EF4-FFF2-40B4-BE49-F238E27FC236}">
                <a16:creationId xmlns:a16="http://schemas.microsoft.com/office/drawing/2014/main" id="{7A5D4779-3C2F-4969-AF7D-ADC05B66C634}"/>
              </a:ext>
            </a:extLst>
          </p:cNvPr>
          <p:cNvSpPr>
            <a:spLocks noGrp="1"/>
          </p:cNvSpPr>
          <p:nvPr>
            <p:ph type="ftr" sz="quarter" idx="3"/>
          </p:nvPr>
        </p:nvSpPr>
        <p:spPr>
          <a:xfrm>
            <a:off x="838200" y="6334918"/>
            <a:ext cx="411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fi-FI"/>
              <a:t>Rakennusfysiikka</a:t>
            </a:r>
            <a:endParaRPr lang="fi-FI" dirty="0"/>
          </a:p>
        </p:txBody>
      </p:sp>
    </p:spTree>
    <p:extLst>
      <p:ext uri="{BB962C8B-B14F-4D97-AF65-F5344CB8AC3E}">
        <p14:creationId xmlns:p14="http://schemas.microsoft.com/office/powerpoint/2010/main" val="350602019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Osan ylätunniste">
    <p:spTree>
      <p:nvGrpSpPr>
        <p:cNvPr id="1" name=""/>
        <p:cNvGrpSpPr/>
        <p:nvPr/>
      </p:nvGrpSpPr>
      <p:grpSpPr>
        <a:xfrm>
          <a:off x="0" y="0"/>
          <a:ext cx="0" cy="0"/>
          <a:chOff x="0" y="0"/>
          <a:chExt cx="0" cy="0"/>
        </a:xfrm>
      </p:grpSpPr>
      <p:sp>
        <p:nvSpPr>
          <p:cNvPr id="16" name="Dian numeron paikkamerkki 5">
            <a:extLst>
              <a:ext uri="{FF2B5EF4-FFF2-40B4-BE49-F238E27FC236}">
                <a16:creationId xmlns:a16="http://schemas.microsoft.com/office/drawing/2014/main" id="{3F876F5B-74AB-4F09-91AD-E1C72CA6470D}"/>
              </a:ext>
            </a:extLst>
          </p:cNvPr>
          <p:cNvSpPr>
            <a:spLocks noGrp="1"/>
          </p:cNvSpPr>
          <p:nvPr>
            <p:ph type="sldNum" sz="quarter" idx="4"/>
          </p:nvPr>
        </p:nvSpPr>
        <p:spPr>
          <a:xfrm>
            <a:off x="11044362" y="182562"/>
            <a:ext cx="644055" cy="381981"/>
          </a:xfrm>
          <a:prstGeom prst="rect">
            <a:avLst/>
          </a:prstGeom>
        </p:spPr>
        <p:txBody>
          <a:bodyPr vert="horz" lIns="91440" tIns="45720" rIns="91440" bIns="45720" rtlCol="0" anchor="ctr"/>
          <a:lstStyle>
            <a:lvl1pPr algn="ctr">
              <a:defRPr sz="1400">
                <a:solidFill>
                  <a:schemeClr val="bg1"/>
                </a:solidFill>
              </a:defRPr>
            </a:lvl1pPr>
          </a:lstStyle>
          <a:p>
            <a:fld id="{B338A197-4EA2-4D23-935D-0DB0ED09FF0F}" type="slidenum">
              <a:rPr lang="fi-FI" smtClean="0"/>
              <a:pPr/>
              <a:t>‹#›</a:t>
            </a:fld>
            <a:endParaRPr lang="fi-FI" dirty="0"/>
          </a:p>
        </p:txBody>
      </p:sp>
      <p:sp>
        <p:nvSpPr>
          <p:cNvPr id="17" name="Alatunnisteen paikkamerkki 4">
            <a:extLst>
              <a:ext uri="{FF2B5EF4-FFF2-40B4-BE49-F238E27FC236}">
                <a16:creationId xmlns:a16="http://schemas.microsoft.com/office/drawing/2014/main" id="{3123CB8B-324C-4854-BD45-82408E221CA6}"/>
              </a:ext>
            </a:extLst>
          </p:cNvPr>
          <p:cNvSpPr>
            <a:spLocks noGrp="1"/>
          </p:cNvSpPr>
          <p:nvPr>
            <p:ph type="ftr" sz="quarter" idx="3"/>
          </p:nvPr>
        </p:nvSpPr>
        <p:spPr>
          <a:xfrm>
            <a:off x="838200" y="6334918"/>
            <a:ext cx="411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fi-FI"/>
              <a:t>Rakennusfysiikka</a:t>
            </a:r>
            <a:endParaRPr lang="fi-FI" dirty="0"/>
          </a:p>
        </p:txBody>
      </p:sp>
    </p:spTree>
    <p:extLst>
      <p:ext uri="{BB962C8B-B14F-4D97-AF65-F5344CB8AC3E}">
        <p14:creationId xmlns:p14="http://schemas.microsoft.com/office/powerpoint/2010/main" val="259751908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Kaksi sisältökohdetta">
    <p:spTree>
      <p:nvGrpSpPr>
        <p:cNvPr id="1" name=""/>
        <p:cNvGrpSpPr/>
        <p:nvPr/>
      </p:nvGrpSpPr>
      <p:grpSpPr>
        <a:xfrm>
          <a:off x="0" y="0"/>
          <a:ext cx="0" cy="0"/>
          <a:chOff x="0" y="0"/>
          <a:chExt cx="0" cy="0"/>
        </a:xfrm>
      </p:grpSpPr>
      <p:sp>
        <p:nvSpPr>
          <p:cNvPr id="7" name="Kuvan paikkamerkki 2">
            <a:extLst>
              <a:ext uri="{FF2B5EF4-FFF2-40B4-BE49-F238E27FC236}">
                <a16:creationId xmlns:a16="http://schemas.microsoft.com/office/drawing/2014/main" id="{B79D8567-472F-4C91-9A91-1E967E78744C}"/>
              </a:ext>
            </a:extLst>
          </p:cNvPr>
          <p:cNvSpPr>
            <a:spLocks noGrp="1"/>
          </p:cNvSpPr>
          <p:nvPr>
            <p:ph type="pic" idx="1"/>
          </p:nvPr>
        </p:nvSpPr>
        <p:spPr>
          <a:xfrm>
            <a:off x="838199" y="992187"/>
            <a:ext cx="10595777"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i-FI"/>
          </a:p>
        </p:txBody>
      </p:sp>
      <p:sp>
        <p:nvSpPr>
          <p:cNvPr id="11" name="Dian numeron paikkamerkki 5">
            <a:extLst>
              <a:ext uri="{FF2B5EF4-FFF2-40B4-BE49-F238E27FC236}">
                <a16:creationId xmlns:a16="http://schemas.microsoft.com/office/drawing/2014/main" id="{2042AE1A-5ABC-4B8D-B394-5BBBF8954C5A}"/>
              </a:ext>
            </a:extLst>
          </p:cNvPr>
          <p:cNvSpPr>
            <a:spLocks noGrp="1"/>
          </p:cNvSpPr>
          <p:nvPr>
            <p:ph type="sldNum" sz="quarter" idx="4"/>
          </p:nvPr>
        </p:nvSpPr>
        <p:spPr>
          <a:xfrm>
            <a:off x="11044362" y="182562"/>
            <a:ext cx="644055" cy="381981"/>
          </a:xfrm>
          <a:prstGeom prst="rect">
            <a:avLst/>
          </a:prstGeom>
        </p:spPr>
        <p:txBody>
          <a:bodyPr vert="horz" lIns="91440" tIns="45720" rIns="91440" bIns="45720" rtlCol="0" anchor="ctr"/>
          <a:lstStyle>
            <a:lvl1pPr algn="ctr">
              <a:defRPr sz="1400">
                <a:solidFill>
                  <a:schemeClr val="bg1"/>
                </a:solidFill>
              </a:defRPr>
            </a:lvl1pPr>
          </a:lstStyle>
          <a:p>
            <a:fld id="{B338A197-4EA2-4D23-935D-0DB0ED09FF0F}" type="slidenum">
              <a:rPr lang="fi-FI" smtClean="0"/>
              <a:pPr/>
              <a:t>‹#›</a:t>
            </a:fld>
            <a:endParaRPr lang="fi-FI" dirty="0"/>
          </a:p>
        </p:txBody>
      </p:sp>
      <p:sp>
        <p:nvSpPr>
          <p:cNvPr id="12" name="Alatunnisteen paikkamerkki 4">
            <a:extLst>
              <a:ext uri="{FF2B5EF4-FFF2-40B4-BE49-F238E27FC236}">
                <a16:creationId xmlns:a16="http://schemas.microsoft.com/office/drawing/2014/main" id="{655B127D-3E2A-4C24-B9FC-E3BBD173AF54}"/>
              </a:ext>
            </a:extLst>
          </p:cNvPr>
          <p:cNvSpPr>
            <a:spLocks noGrp="1"/>
          </p:cNvSpPr>
          <p:nvPr>
            <p:ph type="ftr" sz="quarter" idx="3"/>
          </p:nvPr>
        </p:nvSpPr>
        <p:spPr>
          <a:xfrm>
            <a:off x="838200" y="6334918"/>
            <a:ext cx="411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fi-FI"/>
              <a:t>Rakennusfysiikka</a:t>
            </a:r>
            <a:endParaRPr lang="fi-FI" dirty="0"/>
          </a:p>
        </p:txBody>
      </p:sp>
    </p:spTree>
    <p:extLst>
      <p:ext uri="{BB962C8B-B14F-4D97-AF65-F5344CB8AC3E}">
        <p14:creationId xmlns:p14="http://schemas.microsoft.com/office/powerpoint/2010/main" val="199419451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1.jpg"/><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Kuva 6">
            <a:extLst>
              <a:ext uri="{FF2B5EF4-FFF2-40B4-BE49-F238E27FC236}">
                <a16:creationId xmlns:a16="http://schemas.microsoft.com/office/drawing/2014/main" id="{FEEFE603-17B0-4B41-B810-39A18F3163D9}"/>
              </a:ext>
            </a:extLst>
          </p:cNvPr>
          <p:cNvPicPr>
            <a:picLocks noChangeAspect="1"/>
          </p:cNvPicPr>
          <p:nvPr userDrawn="1"/>
        </p:nvPicPr>
        <p:blipFill>
          <a:blip r:embed="rId17">
            <a:extLst>
              <a:ext uri="{28A0092B-C50C-407E-A947-70E740481C1C}">
                <a14:useLocalDpi xmlns:a14="http://schemas.microsoft.com/office/drawing/2010/main" val="0"/>
              </a:ext>
            </a:extLst>
          </a:blip>
          <a:srcRect/>
          <a:stretch/>
        </p:blipFill>
        <p:spPr>
          <a:xfrm>
            <a:off x="1" y="-672"/>
            <a:ext cx="12190802" cy="6858669"/>
          </a:xfrm>
          <a:prstGeom prst="rect">
            <a:avLst/>
          </a:prstGeom>
        </p:spPr>
      </p:pic>
      <p:sp>
        <p:nvSpPr>
          <p:cNvPr id="2" name="Otsikon paikkamerkki 1">
            <a:extLst>
              <a:ext uri="{FF2B5EF4-FFF2-40B4-BE49-F238E27FC236}">
                <a16:creationId xmlns:a16="http://schemas.microsoft.com/office/drawing/2014/main" id="{DD350126-2E3D-44CE-BB17-62EAC45DBBC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i-FI"/>
              <a:t>Muokkaa ots. perustyyl. napsautt.</a:t>
            </a:r>
          </a:p>
        </p:txBody>
      </p:sp>
      <p:sp>
        <p:nvSpPr>
          <p:cNvPr id="3" name="Tekstin paikkamerkki 2">
            <a:extLst>
              <a:ext uri="{FF2B5EF4-FFF2-40B4-BE49-F238E27FC236}">
                <a16:creationId xmlns:a16="http://schemas.microsoft.com/office/drawing/2014/main" id="{D0CD7825-6BA7-4852-B5E0-624841714B3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5" name="Alatunnisteen paikkamerkki 4">
            <a:extLst>
              <a:ext uri="{FF2B5EF4-FFF2-40B4-BE49-F238E27FC236}">
                <a16:creationId xmlns:a16="http://schemas.microsoft.com/office/drawing/2014/main" id="{77CB3238-5337-4E6A-9192-E88168F7C0D0}"/>
              </a:ext>
            </a:extLst>
          </p:cNvPr>
          <p:cNvSpPr>
            <a:spLocks noGrp="1"/>
          </p:cNvSpPr>
          <p:nvPr>
            <p:ph type="ftr" sz="quarter" idx="3"/>
          </p:nvPr>
        </p:nvSpPr>
        <p:spPr>
          <a:xfrm>
            <a:off x="838200" y="6334918"/>
            <a:ext cx="411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fi-FI"/>
              <a:t>Rakennusfysiikka</a:t>
            </a:r>
            <a:endParaRPr lang="fi-FI" dirty="0"/>
          </a:p>
        </p:txBody>
      </p:sp>
      <p:sp>
        <p:nvSpPr>
          <p:cNvPr id="6" name="Dian numeron paikkamerkki 5">
            <a:extLst>
              <a:ext uri="{FF2B5EF4-FFF2-40B4-BE49-F238E27FC236}">
                <a16:creationId xmlns:a16="http://schemas.microsoft.com/office/drawing/2014/main" id="{B61EA3C3-95EB-4005-A0A6-66B41BFD70FB}"/>
              </a:ext>
            </a:extLst>
          </p:cNvPr>
          <p:cNvSpPr>
            <a:spLocks noGrp="1"/>
          </p:cNvSpPr>
          <p:nvPr>
            <p:ph type="sldNum" sz="quarter" idx="4"/>
          </p:nvPr>
        </p:nvSpPr>
        <p:spPr>
          <a:xfrm>
            <a:off x="11044362" y="182562"/>
            <a:ext cx="644055" cy="381981"/>
          </a:xfrm>
          <a:prstGeom prst="rect">
            <a:avLst/>
          </a:prstGeom>
        </p:spPr>
        <p:txBody>
          <a:bodyPr vert="horz" lIns="91440" tIns="45720" rIns="91440" bIns="45720" rtlCol="0" anchor="ctr"/>
          <a:lstStyle>
            <a:lvl1pPr algn="ctr">
              <a:defRPr sz="1400">
                <a:solidFill>
                  <a:schemeClr val="bg1"/>
                </a:solidFill>
              </a:defRPr>
            </a:lvl1pPr>
          </a:lstStyle>
          <a:p>
            <a:fld id="{B338A197-4EA2-4D23-935D-0DB0ED09FF0F}" type="slidenum">
              <a:rPr lang="fi-FI" smtClean="0"/>
              <a:pPr/>
              <a:t>‹#›</a:t>
            </a:fld>
            <a:endParaRPr lang="fi-FI" dirty="0"/>
          </a:p>
        </p:txBody>
      </p:sp>
      <p:pic>
        <p:nvPicPr>
          <p:cNvPr id="8" name="Picture 7"/>
          <p:cNvPicPr>
            <a:picLocks noChangeAspect="1"/>
          </p:cNvPicPr>
          <p:nvPr userDrawn="1"/>
        </p:nvPicPr>
        <p:blipFill>
          <a:blip r:embed="rId18" cstate="print">
            <a:extLst>
              <a:ext uri="{28A0092B-C50C-407E-A947-70E740481C1C}">
                <a14:useLocalDpi xmlns:a14="http://schemas.microsoft.com/office/drawing/2010/main" val="0"/>
              </a:ext>
            </a:extLst>
          </a:blip>
          <a:stretch>
            <a:fillRect/>
          </a:stretch>
        </p:blipFill>
        <p:spPr>
          <a:xfrm>
            <a:off x="8886280" y="6347443"/>
            <a:ext cx="3004968" cy="501824"/>
          </a:xfrm>
          <a:prstGeom prst="rect">
            <a:avLst/>
          </a:prstGeom>
        </p:spPr>
      </p:pic>
    </p:spTree>
    <p:extLst>
      <p:ext uri="{BB962C8B-B14F-4D97-AF65-F5344CB8AC3E}">
        <p14:creationId xmlns:p14="http://schemas.microsoft.com/office/powerpoint/2010/main" val="400545198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60" r:id="rId3"/>
    <p:sldLayoutId id="2147483661" r:id="rId4"/>
    <p:sldLayoutId id="2147483662" r:id="rId5"/>
    <p:sldLayoutId id="2147483664" r:id="rId6"/>
    <p:sldLayoutId id="2147483663" r:id="rId7"/>
    <p:sldLayoutId id="2147483651" r:id="rId8"/>
    <p:sldLayoutId id="2147483652" r:id="rId9"/>
    <p:sldLayoutId id="2147483654" r:id="rId10"/>
    <p:sldLayoutId id="2147483655" r:id="rId11"/>
    <p:sldLayoutId id="2147483656" r:id="rId12"/>
    <p:sldLayoutId id="2147483665" r:id="rId13"/>
    <p:sldLayoutId id="2147483666" r:id="rId14"/>
    <p:sldLayoutId id="2147483667" r:id="rId15"/>
  </p:sldLayoutIdLst>
  <p:hf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16.png"/><Relationship Id="rId4" Type="http://schemas.openxmlformats.org/officeDocument/2006/relationships/image" Target="../media/image15.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5.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3" Type="http://schemas.openxmlformats.org/officeDocument/2006/relationships/image" Target="../media/image29.wmf"/><Relationship Id="rId2" Type="http://schemas.openxmlformats.org/officeDocument/2006/relationships/oleObject" Target="../embeddings/oleObject1.bin"/><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3" Type="http://schemas.openxmlformats.org/officeDocument/2006/relationships/image" Target="../media/image30.wmf"/><Relationship Id="rId2" Type="http://schemas.openxmlformats.org/officeDocument/2006/relationships/oleObject" Target="../embeddings/oleObject2.bin"/><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3" Type="http://schemas.openxmlformats.org/officeDocument/2006/relationships/image" Target="../media/image32.wmf"/><Relationship Id="rId2" Type="http://schemas.openxmlformats.org/officeDocument/2006/relationships/oleObject" Target="../embeddings/oleObject3.bin"/><Relationship Id="rId1" Type="http://schemas.openxmlformats.org/officeDocument/2006/relationships/slideLayout" Target="../slideLayouts/slideLayout4.xml"/><Relationship Id="rId5" Type="http://schemas.openxmlformats.org/officeDocument/2006/relationships/image" Target="../media/image33.wmf"/><Relationship Id="rId4" Type="http://schemas.openxmlformats.org/officeDocument/2006/relationships/oleObject" Target="../embeddings/oleObject4.bin"/></Relationships>
</file>

<file path=ppt/slides/_rels/slide36.xml.rels><?xml version="1.0" encoding="UTF-8" standalone="yes"?>
<Relationships xmlns="http://schemas.openxmlformats.org/package/2006/relationships"><Relationship Id="rId3" Type="http://schemas.openxmlformats.org/officeDocument/2006/relationships/image" Target="../media/image33.wmf"/><Relationship Id="rId2" Type="http://schemas.openxmlformats.org/officeDocument/2006/relationships/oleObject" Target="../embeddings/oleObject5.bin"/><Relationship Id="rId1" Type="http://schemas.openxmlformats.org/officeDocument/2006/relationships/slideLayout" Target="../slideLayouts/slideLayout4.xml"/><Relationship Id="rId4" Type="http://schemas.openxmlformats.org/officeDocument/2006/relationships/image" Target="../media/image34.pn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8.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4.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1.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4.xml"/></Relationships>
</file>

<file path=ppt/slides/_rels/slide42.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4.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38.wmf"/><Relationship Id="rId2" Type="http://schemas.openxmlformats.org/officeDocument/2006/relationships/oleObject" Target="../embeddings/oleObject6.bin"/><Relationship Id="rId1" Type="http://schemas.openxmlformats.org/officeDocument/2006/relationships/slideLayout" Target="../slideLayouts/slideLayout4.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2.xml.rels><?xml version="1.0" encoding="UTF-8" standalone="yes"?>
<Relationships xmlns="http://schemas.openxmlformats.org/package/2006/relationships"><Relationship Id="rId8" Type="http://schemas.openxmlformats.org/officeDocument/2006/relationships/oleObject" Target="../embeddings/oleObject10.bin"/><Relationship Id="rId3" Type="http://schemas.openxmlformats.org/officeDocument/2006/relationships/image" Target="../media/image39.wmf"/><Relationship Id="rId7" Type="http://schemas.openxmlformats.org/officeDocument/2006/relationships/image" Target="../media/image41.wmf"/><Relationship Id="rId2" Type="http://schemas.openxmlformats.org/officeDocument/2006/relationships/oleObject" Target="../embeddings/oleObject7.bin"/><Relationship Id="rId1" Type="http://schemas.openxmlformats.org/officeDocument/2006/relationships/slideLayout" Target="../slideLayouts/slideLayout4.xml"/><Relationship Id="rId6" Type="http://schemas.openxmlformats.org/officeDocument/2006/relationships/oleObject" Target="../embeddings/oleObject9.bin"/><Relationship Id="rId11" Type="http://schemas.openxmlformats.org/officeDocument/2006/relationships/image" Target="../media/image43.wmf"/><Relationship Id="rId5" Type="http://schemas.openxmlformats.org/officeDocument/2006/relationships/image" Target="../media/image40.wmf"/><Relationship Id="rId10" Type="http://schemas.openxmlformats.org/officeDocument/2006/relationships/oleObject" Target="../embeddings/oleObject11.bin"/><Relationship Id="rId4" Type="http://schemas.openxmlformats.org/officeDocument/2006/relationships/oleObject" Target="../embeddings/oleObject8.bin"/><Relationship Id="rId9" Type="http://schemas.openxmlformats.org/officeDocument/2006/relationships/image" Target="../media/image42.wmf"/></Relationships>
</file>

<file path=ppt/slides/_rels/slide53.xml.rels><?xml version="1.0" encoding="UTF-8" standalone="yes"?>
<Relationships xmlns="http://schemas.openxmlformats.org/package/2006/relationships"><Relationship Id="rId3" Type="http://schemas.openxmlformats.org/officeDocument/2006/relationships/image" Target="../media/image44.wmf"/><Relationship Id="rId2" Type="http://schemas.openxmlformats.org/officeDocument/2006/relationships/oleObject" Target="../embeddings/oleObject12.bin"/><Relationship Id="rId1" Type="http://schemas.openxmlformats.org/officeDocument/2006/relationships/slideLayout" Target="../slideLayouts/slideLayout4.xml"/></Relationships>
</file>

<file path=ppt/slides/_rels/slide54.xml.rels><?xml version="1.0" encoding="UTF-8" standalone="yes"?>
<Relationships xmlns="http://schemas.openxmlformats.org/package/2006/relationships"><Relationship Id="rId3" Type="http://schemas.openxmlformats.org/officeDocument/2006/relationships/image" Target="../media/image45.wmf"/><Relationship Id="rId2" Type="http://schemas.openxmlformats.org/officeDocument/2006/relationships/oleObject" Target="../embeddings/oleObject13.bin"/><Relationship Id="rId1" Type="http://schemas.openxmlformats.org/officeDocument/2006/relationships/slideLayout" Target="../slideLayouts/slideLayout4.xml"/></Relationships>
</file>

<file path=ppt/slides/_rels/slide55.xml.rels><?xml version="1.0" encoding="UTF-8" standalone="yes"?>
<Relationships xmlns="http://schemas.openxmlformats.org/package/2006/relationships"><Relationship Id="rId3" Type="http://schemas.openxmlformats.org/officeDocument/2006/relationships/image" Target="../media/image46.wmf"/><Relationship Id="rId2" Type="http://schemas.openxmlformats.org/officeDocument/2006/relationships/oleObject" Target="../embeddings/oleObject14.bin"/><Relationship Id="rId1" Type="http://schemas.openxmlformats.org/officeDocument/2006/relationships/slideLayout" Target="../slideLayouts/slideLayout4.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70"/>
        <p:cNvGrpSpPr/>
        <p:nvPr/>
      </p:nvGrpSpPr>
      <p:grpSpPr>
        <a:xfrm>
          <a:off x="0" y="0"/>
          <a:ext cx="0" cy="0"/>
          <a:chOff x="0" y="0"/>
          <a:chExt cx="0" cy="0"/>
        </a:xfrm>
      </p:grpSpPr>
      <p:pic>
        <p:nvPicPr>
          <p:cNvPr id="71" name="Google Shape;71;g12a037aa8e9_0_180" descr="Kuva, joka sisältää kohteen teksti, puutavara&#10;&#10;Kuvaus luotu automaattisesti"/>
          <p:cNvPicPr preferRelativeResize="0"/>
          <p:nvPr/>
        </p:nvPicPr>
        <p:blipFill rotWithShape="1">
          <a:blip r:embed="rId3">
            <a:alphaModFix/>
          </a:blip>
          <a:srcRect/>
          <a:stretch/>
        </p:blipFill>
        <p:spPr>
          <a:xfrm>
            <a:off x="325289" y="313562"/>
            <a:ext cx="11541420" cy="5744338"/>
          </a:xfrm>
          <a:prstGeom prst="rect">
            <a:avLst/>
          </a:prstGeom>
          <a:noFill/>
          <a:ln>
            <a:noFill/>
          </a:ln>
        </p:spPr>
      </p:pic>
      <p:sp>
        <p:nvSpPr>
          <p:cNvPr id="72" name="Google Shape;72;g12a037aa8e9_0_180"/>
          <p:cNvSpPr txBox="1">
            <a:spLocks noGrp="1"/>
          </p:cNvSpPr>
          <p:nvPr>
            <p:ph type="ctrTitle"/>
          </p:nvPr>
        </p:nvSpPr>
        <p:spPr>
          <a:xfrm>
            <a:off x="1524000" y="1527477"/>
            <a:ext cx="9144000" cy="2387700"/>
          </a:xfrm>
          <a:prstGeom prst="rect">
            <a:avLst/>
          </a:prstGeom>
          <a:noFill/>
          <a:ln>
            <a:noFill/>
          </a:ln>
        </p:spPr>
        <p:txBody>
          <a:bodyPr spcFirstLastPara="1" wrap="square" lIns="91425" tIns="45700" rIns="91425" bIns="45700" anchor="b" anchorCtr="0">
            <a:normAutofit/>
          </a:bodyPr>
          <a:lstStyle/>
          <a:p>
            <a:pPr marL="0" lvl="0" indent="0" algn="ctr" rtl="0">
              <a:lnSpc>
                <a:spcPct val="90000"/>
              </a:lnSpc>
              <a:spcBef>
                <a:spcPts val="0"/>
              </a:spcBef>
              <a:spcAft>
                <a:spcPts val="0"/>
              </a:spcAft>
              <a:buClr>
                <a:srgbClr val="F2F2F2"/>
              </a:buClr>
              <a:buSzPts val="6000"/>
              <a:buFont typeface="Calibri"/>
              <a:buNone/>
            </a:pPr>
            <a:r>
              <a:rPr lang="en-GB"/>
              <a:t>Industrial wood construction</a:t>
            </a:r>
          </a:p>
        </p:txBody>
      </p:sp>
      <p:sp>
        <p:nvSpPr>
          <p:cNvPr id="73" name="Google Shape;73;g12a037aa8e9_0_180"/>
          <p:cNvSpPr txBox="1">
            <a:spLocks noGrp="1"/>
          </p:cNvSpPr>
          <p:nvPr>
            <p:ph type="subTitle" idx="1"/>
          </p:nvPr>
        </p:nvSpPr>
        <p:spPr>
          <a:xfrm>
            <a:off x="1524000" y="4007152"/>
            <a:ext cx="9144000" cy="1655700"/>
          </a:xfrm>
          <a:prstGeom prst="rect">
            <a:avLst/>
          </a:prstGeom>
          <a:noFill/>
          <a:ln>
            <a:noFill/>
          </a:ln>
        </p:spPr>
        <p:txBody>
          <a:bodyPr spcFirstLastPara="1" wrap="square" lIns="91425" tIns="45700" rIns="91425" bIns="45700" anchor="t" anchorCtr="0">
            <a:normAutofit/>
          </a:bodyPr>
          <a:lstStyle/>
          <a:p>
            <a:pPr marL="0" lvl="0" indent="0" algn="ctr" rtl="0">
              <a:lnSpc>
                <a:spcPct val="90000"/>
              </a:lnSpc>
              <a:spcBef>
                <a:spcPts val="0"/>
              </a:spcBef>
              <a:spcAft>
                <a:spcPts val="0"/>
              </a:spcAft>
              <a:buClr>
                <a:srgbClr val="F2F2F2"/>
              </a:buClr>
              <a:buSzPts val="2400"/>
              <a:buNone/>
            </a:pPr>
            <a:r>
              <a:rPr lang="en-GB"/>
              <a:t>Teaching materials for industrial wood construction education</a:t>
            </a:r>
          </a:p>
          <a:p>
            <a:pPr marL="0" lvl="0" indent="0" algn="ctr" rtl="0">
              <a:lnSpc>
                <a:spcPct val="90000"/>
              </a:lnSpc>
              <a:spcBef>
                <a:spcPts val="0"/>
              </a:spcBef>
              <a:spcAft>
                <a:spcPts val="0"/>
              </a:spcAft>
              <a:buClr>
                <a:srgbClr val="F2F2F2"/>
              </a:buClr>
              <a:buSzPts val="2400"/>
              <a:buNone/>
            </a:pPr>
            <a:r>
              <a:rPr lang="en-GB"/>
              <a:t>2022</a:t>
            </a:r>
          </a:p>
        </p:txBody>
      </p:sp>
      <p:pic>
        <p:nvPicPr>
          <p:cNvPr id="2" name="Picture 2">
            <a:extLst>
              <a:ext uri="{FF2B5EF4-FFF2-40B4-BE49-F238E27FC236}">
                <a16:creationId xmlns:a16="http://schemas.microsoft.com/office/drawing/2014/main" id="{4C4ABC03-FB36-F0F6-3B7F-064DD518007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5289" y="6149875"/>
            <a:ext cx="2171126" cy="635626"/>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4">
            <a:extLst>
              <a:ext uri="{FF2B5EF4-FFF2-40B4-BE49-F238E27FC236}">
                <a16:creationId xmlns:a16="http://schemas.microsoft.com/office/drawing/2014/main" id="{04BA66CF-344B-1F8C-37F6-EDE20572FB54}"/>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496415" y="6238143"/>
            <a:ext cx="2701227" cy="45909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Otsikko 11">
            <a:extLst>
              <a:ext uri="{FF2B5EF4-FFF2-40B4-BE49-F238E27FC236}">
                <a16:creationId xmlns:a16="http://schemas.microsoft.com/office/drawing/2014/main" id="{91AAAAA5-CDBA-42C5-943E-3EF449C37067}"/>
              </a:ext>
            </a:extLst>
          </p:cNvPr>
          <p:cNvSpPr>
            <a:spLocks noGrp="1"/>
          </p:cNvSpPr>
          <p:nvPr>
            <p:ph type="title"/>
          </p:nvPr>
        </p:nvSpPr>
        <p:spPr/>
        <p:txBody>
          <a:bodyPr/>
          <a:lstStyle/>
          <a:p>
            <a:r>
              <a:rPr lang="en-GB"/>
              <a:t>Moisture properties of timber</a:t>
            </a:r>
          </a:p>
        </p:txBody>
      </p:sp>
      <p:sp>
        <p:nvSpPr>
          <p:cNvPr id="13" name="Sisällön paikkamerkki 12">
            <a:extLst>
              <a:ext uri="{FF2B5EF4-FFF2-40B4-BE49-F238E27FC236}">
                <a16:creationId xmlns:a16="http://schemas.microsoft.com/office/drawing/2014/main" id="{19FC7BE5-DE3D-4561-97EB-848C6C4B93D0}"/>
              </a:ext>
            </a:extLst>
          </p:cNvPr>
          <p:cNvSpPr>
            <a:spLocks noGrp="1"/>
          </p:cNvSpPr>
          <p:nvPr>
            <p:ph idx="1"/>
          </p:nvPr>
        </p:nvSpPr>
        <p:spPr>
          <a:xfrm>
            <a:off x="838200" y="1825624"/>
            <a:ext cx="10515600" cy="4849813"/>
          </a:xfrm>
        </p:spPr>
        <p:txBody>
          <a:bodyPr>
            <a:noAutofit/>
          </a:bodyPr>
          <a:lstStyle/>
          <a:p>
            <a:r>
              <a:rPr lang="en-GB" sz="2400"/>
              <a:t>Spruce and pine have similar strength and stiffness properties, but there are differences in their moisture behaviour. </a:t>
            </a:r>
          </a:p>
          <a:p>
            <a:r>
              <a:rPr lang="en-GB" sz="2400"/>
              <a:t>Spruce reacts more slowly to moisture fluctuations in its surrounding environment than pine. </a:t>
            </a:r>
          </a:p>
          <a:p>
            <a:r>
              <a:rPr lang="en-GB" sz="2400"/>
              <a:t>This is because the flaps of the pores on the cell walls (toruses) close all over when spruce dries but open on the surface of pine wood when it dries. </a:t>
            </a:r>
          </a:p>
          <a:p>
            <a:r>
              <a:rPr lang="en-GB" sz="2400"/>
              <a:t>The pores of corewood in pine are clogged with reside. </a:t>
            </a:r>
          </a:p>
          <a:p>
            <a:r>
              <a:rPr lang="en-GB" sz="2400"/>
              <a:t> The characteristics of cell wall pores also mean that the pressure impregnation of spruce is difficult and that impregnating agents in pine can only penetrate to the surface wood.</a:t>
            </a:r>
          </a:p>
        </p:txBody>
      </p:sp>
      <p:sp>
        <p:nvSpPr>
          <p:cNvPr id="18" name="Dian numeron paikkamerkki 17">
            <a:extLst>
              <a:ext uri="{FF2B5EF4-FFF2-40B4-BE49-F238E27FC236}">
                <a16:creationId xmlns:a16="http://schemas.microsoft.com/office/drawing/2014/main" id="{F5859289-D07A-407E-BEA8-0136A172E2C0}"/>
              </a:ext>
            </a:extLst>
          </p:cNvPr>
          <p:cNvSpPr>
            <a:spLocks noGrp="1"/>
          </p:cNvSpPr>
          <p:nvPr>
            <p:ph type="sldNum" sz="quarter" idx="4"/>
          </p:nvPr>
        </p:nvSpPr>
        <p:spPr/>
        <p:txBody>
          <a:bodyPr/>
          <a:lstStyle/>
          <a:p>
            <a:fld id="{B338A197-4EA2-4D23-935D-0DB0ED09FF0F}" type="slidenum">
              <a:rPr lang="fi-FI" smtClean="0"/>
              <a:pPr/>
              <a:t>10</a:t>
            </a:fld>
            <a:endParaRPr lang="fi-FI"/>
          </a:p>
        </p:txBody>
      </p:sp>
      <p:sp>
        <p:nvSpPr>
          <p:cNvPr id="5" name="Otsikko 11">
            <a:extLst>
              <a:ext uri="{FF2B5EF4-FFF2-40B4-BE49-F238E27FC236}">
                <a16:creationId xmlns:a16="http://schemas.microsoft.com/office/drawing/2014/main" id="{73C8AAD8-E2F3-42B1-A4AD-FBF13053FC93}"/>
              </a:ext>
            </a:extLst>
          </p:cNvPr>
          <p:cNvSpPr txBox="1">
            <a:spLocks/>
          </p:cNvSpPr>
          <p:nvPr/>
        </p:nvSpPr>
        <p:spPr>
          <a:xfrm>
            <a:off x="10192512" y="365125"/>
            <a:ext cx="1566672"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a:r>
              <a:rPr lang="en-GB"/>
              <a:t>5/16</a:t>
            </a:r>
          </a:p>
        </p:txBody>
      </p:sp>
      <p:sp>
        <p:nvSpPr>
          <p:cNvPr id="2" name="Alatunnisteen paikkamerkki 1">
            <a:extLst>
              <a:ext uri="{FF2B5EF4-FFF2-40B4-BE49-F238E27FC236}">
                <a16:creationId xmlns:a16="http://schemas.microsoft.com/office/drawing/2014/main" id="{EE652A38-A727-12CC-7DC0-38C8ACE5078A}"/>
              </a:ext>
            </a:extLst>
          </p:cNvPr>
          <p:cNvSpPr>
            <a:spLocks noGrp="1"/>
          </p:cNvSpPr>
          <p:nvPr>
            <p:ph type="ftr" sz="quarter" idx="3"/>
          </p:nvPr>
        </p:nvSpPr>
        <p:spPr/>
        <p:txBody>
          <a:bodyPr/>
          <a:lstStyle/>
          <a:p>
            <a:r>
              <a:rPr lang="en-GB"/>
              <a:t>Construction physics</a:t>
            </a:r>
          </a:p>
        </p:txBody>
      </p:sp>
    </p:spTree>
    <p:extLst>
      <p:ext uri="{BB962C8B-B14F-4D97-AF65-F5344CB8AC3E}">
        <p14:creationId xmlns:p14="http://schemas.microsoft.com/office/powerpoint/2010/main" val="353987024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Otsikko 11">
            <a:extLst>
              <a:ext uri="{FF2B5EF4-FFF2-40B4-BE49-F238E27FC236}">
                <a16:creationId xmlns:a16="http://schemas.microsoft.com/office/drawing/2014/main" id="{91AAAAA5-CDBA-42C5-943E-3EF449C37067}"/>
              </a:ext>
            </a:extLst>
          </p:cNvPr>
          <p:cNvSpPr>
            <a:spLocks noGrp="1"/>
          </p:cNvSpPr>
          <p:nvPr>
            <p:ph type="title"/>
          </p:nvPr>
        </p:nvSpPr>
        <p:spPr/>
        <p:txBody>
          <a:bodyPr/>
          <a:lstStyle/>
          <a:p>
            <a:r>
              <a:rPr lang="en-GB"/>
              <a:t>Moisture properties of timber</a:t>
            </a:r>
          </a:p>
        </p:txBody>
      </p:sp>
      <p:sp>
        <p:nvSpPr>
          <p:cNvPr id="13" name="Sisällön paikkamerkki 12">
            <a:extLst>
              <a:ext uri="{FF2B5EF4-FFF2-40B4-BE49-F238E27FC236}">
                <a16:creationId xmlns:a16="http://schemas.microsoft.com/office/drawing/2014/main" id="{19FC7BE5-DE3D-4561-97EB-848C6C4B93D0}"/>
              </a:ext>
            </a:extLst>
          </p:cNvPr>
          <p:cNvSpPr>
            <a:spLocks noGrp="1"/>
          </p:cNvSpPr>
          <p:nvPr>
            <p:ph idx="1"/>
          </p:nvPr>
        </p:nvSpPr>
        <p:spPr>
          <a:xfrm>
            <a:off x="838200" y="1825624"/>
            <a:ext cx="10515600" cy="4849813"/>
          </a:xfrm>
        </p:spPr>
        <p:txBody>
          <a:bodyPr>
            <a:noAutofit/>
          </a:bodyPr>
          <a:lstStyle/>
          <a:p>
            <a:r>
              <a:rPr lang="en-GB"/>
              <a:t>The moisture content of the wood is expressed as a percentage and refers to the ratio of the weight of the water in the wood to the absolute dry weight of the wood. </a:t>
            </a:r>
          </a:p>
          <a:p>
            <a:r>
              <a:rPr lang="en-GB"/>
              <a:t>Moisture content is determined with a hygrometer.</a:t>
            </a:r>
          </a:p>
          <a:p>
            <a:r>
              <a:rPr lang="en-GB"/>
              <a:t>The moisture content of fresh softwood is approximately 30% (grain saturation point), from which point different drying methods can be used to change the moisture content to the desired magnitude depending on the application. </a:t>
            </a:r>
          </a:p>
          <a:p>
            <a:r>
              <a:rPr lang="en-GB"/>
              <a:t>In normal use, the moisture content of wood varies between 8% and 25%.</a:t>
            </a:r>
          </a:p>
        </p:txBody>
      </p:sp>
      <p:sp>
        <p:nvSpPr>
          <p:cNvPr id="18" name="Dian numeron paikkamerkki 17">
            <a:extLst>
              <a:ext uri="{FF2B5EF4-FFF2-40B4-BE49-F238E27FC236}">
                <a16:creationId xmlns:a16="http://schemas.microsoft.com/office/drawing/2014/main" id="{F5859289-D07A-407E-BEA8-0136A172E2C0}"/>
              </a:ext>
            </a:extLst>
          </p:cNvPr>
          <p:cNvSpPr>
            <a:spLocks noGrp="1"/>
          </p:cNvSpPr>
          <p:nvPr>
            <p:ph type="sldNum" sz="quarter" idx="4"/>
          </p:nvPr>
        </p:nvSpPr>
        <p:spPr/>
        <p:txBody>
          <a:bodyPr/>
          <a:lstStyle/>
          <a:p>
            <a:fld id="{B338A197-4EA2-4D23-935D-0DB0ED09FF0F}" type="slidenum">
              <a:rPr lang="fi-FI" smtClean="0"/>
              <a:pPr/>
              <a:t>11</a:t>
            </a:fld>
            <a:endParaRPr lang="fi-FI"/>
          </a:p>
        </p:txBody>
      </p:sp>
      <p:sp>
        <p:nvSpPr>
          <p:cNvPr id="5" name="Otsikko 11">
            <a:extLst>
              <a:ext uri="{FF2B5EF4-FFF2-40B4-BE49-F238E27FC236}">
                <a16:creationId xmlns:a16="http://schemas.microsoft.com/office/drawing/2014/main" id="{10FA6110-6B43-45D2-9E2C-51E0201C3EA5}"/>
              </a:ext>
            </a:extLst>
          </p:cNvPr>
          <p:cNvSpPr txBox="1">
            <a:spLocks/>
          </p:cNvSpPr>
          <p:nvPr/>
        </p:nvSpPr>
        <p:spPr>
          <a:xfrm>
            <a:off x="10192512" y="365125"/>
            <a:ext cx="1566672"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a:r>
              <a:rPr lang="en-GB"/>
              <a:t>6/16</a:t>
            </a:r>
          </a:p>
        </p:txBody>
      </p:sp>
      <p:sp>
        <p:nvSpPr>
          <p:cNvPr id="2" name="Alatunnisteen paikkamerkki 1">
            <a:extLst>
              <a:ext uri="{FF2B5EF4-FFF2-40B4-BE49-F238E27FC236}">
                <a16:creationId xmlns:a16="http://schemas.microsoft.com/office/drawing/2014/main" id="{2D6074F1-3051-35F3-E145-268C8C81BAF9}"/>
              </a:ext>
            </a:extLst>
          </p:cNvPr>
          <p:cNvSpPr>
            <a:spLocks noGrp="1"/>
          </p:cNvSpPr>
          <p:nvPr>
            <p:ph type="ftr" sz="quarter" idx="3"/>
          </p:nvPr>
        </p:nvSpPr>
        <p:spPr/>
        <p:txBody>
          <a:bodyPr/>
          <a:lstStyle/>
          <a:p>
            <a:r>
              <a:rPr lang="en-GB"/>
              <a:t>Construction physics</a:t>
            </a:r>
          </a:p>
        </p:txBody>
      </p:sp>
    </p:spTree>
    <p:extLst>
      <p:ext uri="{BB962C8B-B14F-4D97-AF65-F5344CB8AC3E}">
        <p14:creationId xmlns:p14="http://schemas.microsoft.com/office/powerpoint/2010/main" val="279751780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Otsikko 11">
            <a:extLst>
              <a:ext uri="{FF2B5EF4-FFF2-40B4-BE49-F238E27FC236}">
                <a16:creationId xmlns:a16="http://schemas.microsoft.com/office/drawing/2014/main" id="{91AAAAA5-CDBA-42C5-943E-3EF449C37067}"/>
              </a:ext>
            </a:extLst>
          </p:cNvPr>
          <p:cNvSpPr>
            <a:spLocks noGrp="1"/>
          </p:cNvSpPr>
          <p:nvPr>
            <p:ph type="title"/>
          </p:nvPr>
        </p:nvSpPr>
        <p:spPr/>
        <p:txBody>
          <a:bodyPr/>
          <a:lstStyle/>
          <a:p>
            <a:r>
              <a:rPr lang="en-GB"/>
              <a:t>Moisture properties of timber</a:t>
            </a:r>
          </a:p>
        </p:txBody>
      </p:sp>
      <p:sp>
        <p:nvSpPr>
          <p:cNvPr id="13" name="Sisällön paikkamerkki 12">
            <a:extLst>
              <a:ext uri="{FF2B5EF4-FFF2-40B4-BE49-F238E27FC236}">
                <a16:creationId xmlns:a16="http://schemas.microsoft.com/office/drawing/2014/main" id="{19FC7BE5-DE3D-4561-97EB-848C6C4B93D0}"/>
              </a:ext>
            </a:extLst>
          </p:cNvPr>
          <p:cNvSpPr>
            <a:spLocks noGrp="1"/>
          </p:cNvSpPr>
          <p:nvPr>
            <p:ph idx="1"/>
          </p:nvPr>
        </p:nvSpPr>
        <p:spPr>
          <a:xfrm>
            <a:off x="838200" y="1825625"/>
            <a:ext cx="10515600" cy="4270376"/>
          </a:xfrm>
        </p:spPr>
        <p:txBody>
          <a:bodyPr>
            <a:noAutofit/>
          </a:bodyPr>
          <a:lstStyle/>
          <a:p>
            <a:r>
              <a:rPr lang="en-GB"/>
              <a:t>The moisture content is not an absolute value. Instead, it changes according to the relative humidity of the air (moisture ratio at equilibrium). </a:t>
            </a:r>
          </a:p>
          <a:p>
            <a:r>
              <a:rPr lang="en-GB"/>
              <a:t>When placed in a dry space, wood dries and when in humid conditions it absorbs moisture. </a:t>
            </a:r>
          </a:p>
          <a:p>
            <a:r>
              <a:rPr lang="en-GB"/>
              <a:t>Thus, its moisture varies according to season and application. </a:t>
            </a:r>
          </a:p>
          <a:p>
            <a:r>
              <a:rPr lang="en-GB"/>
              <a:t>For this reason, it is particularly important to ensure that the moisture content of timber is not able to vary greatly from the recommended value for the application during storage, transport and installation.</a:t>
            </a:r>
          </a:p>
        </p:txBody>
      </p:sp>
      <p:sp>
        <p:nvSpPr>
          <p:cNvPr id="18" name="Dian numeron paikkamerkki 17">
            <a:extLst>
              <a:ext uri="{FF2B5EF4-FFF2-40B4-BE49-F238E27FC236}">
                <a16:creationId xmlns:a16="http://schemas.microsoft.com/office/drawing/2014/main" id="{F5859289-D07A-407E-BEA8-0136A172E2C0}"/>
              </a:ext>
            </a:extLst>
          </p:cNvPr>
          <p:cNvSpPr>
            <a:spLocks noGrp="1"/>
          </p:cNvSpPr>
          <p:nvPr>
            <p:ph type="sldNum" sz="quarter" idx="4"/>
          </p:nvPr>
        </p:nvSpPr>
        <p:spPr/>
        <p:txBody>
          <a:bodyPr/>
          <a:lstStyle/>
          <a:p>
            <a:fld id="{B338A197-4EA2-4D23-935D-0DB0ED09FF0F}" type="slidenum">
              <a:rPr lang="fi-FI" smtClean="0"/>
              <a:pPr/>
              <a:t>12</a:t>
            </a:fld>
            <a:endParaRPr lang="fi-FI"/>
          </a:p>
        </p:txBody>
      </p:sp>
      <p:sp>
        <p:nvSpPr>
          <p:cNvPr id="5" name="Otsikko 11">
            <a:extLst>
              <a:ext uri="{FF2B5EF4-FFF2-40B4-BE49-F238E27FC236}">
                <a16:creationId xmlns:a16="http://schemas.microsoft.com/office/drawing/2014/main" id="{CCA4DFC3-F6F2-473F-B29A-DF635DB6A9DF}"/>
              </a:ext>
            </a:extLst>
          </p:cNvPr>
          <p:cNvSpPr txBox="1">
            <a:spLocks/>
          </p:cNvSpPr>
          <p:nvPr/>
        </p:nvSpPr>
        <p:spPr>
          <a:xfrm>
            <a:off x="10192512" y="365125"/>
            <a:ext cx="1566672"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a:r>
              <a:rPr lang="en-GB"/>
              <a:t>7/16</a:t>
            </a:r>
          </a:p>
        </p:txBody>
      </p:sp>
      <p:sp>
        <p:nvSpPr>
          <p:cNvPr id="2" name="Alatunnisteen paikkamerkki 1">
            <a:extLst>
              <a:ext uri="{FF2B5EF4-FFF2-40B4-BE49-F238E27FC236}">
                <a16:creationId xmlns:a16="http://schemas.microsoft.com/office/drawing/2014/main" id="{E5718C02-8AFC-3DC9-E087-7609EC561262}"/>
              </a:ext>
            </a:extLst>
          </p:cNvPr>
          <p:cNvSpPr>
            <a:spLocks noGrp="1"/>
          </p:cNvSpPr>
          <p:nvPr>
            <p:ph type="ftr" sz="quarter" idx="3"/>
          </p:nvPr>
        </p:nvSpPr>
        <p:spPr/>
        <p:txBody>
          <a:bodyPr/>
          <a:lstStyle/>
          <a:p>
            <a:r>
              <a:rPr lang="en-GB"/>
              <a:t>Construction physics</a:t>
            </a:r>
          </a:p>
        </p:txBody>
      </p:sp>
    </p:spTree>
    <p:extLst>
      <p:ext uri="{BB962C8B-B14F-4D97-AF65-F5344CB8AC3E}">
        <p14:creationId xmlns:p14="http://schemas.microsoft.com/office/powerpoint/2010/main" val="310982243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Otsikko 11">
            <a:extLst>
              <a:ext uri="{FF2B5EF4-FFF2-40B4-BE49-F238E27FC236}">
                <a16:creationId xmlns:a16="http://schemas.microsoft.com/office/drawing/2014/main" id="{91AAAAA5-CDBA-42C5-943E-3EF449C37067}"/>
              </a:ext>
            </a:extLst>
          </p:cNvPr>
          <p:cNvSpPr>
            <a:spLocks noGrp="1"/>
          </p:cNvSpPr>
          <p:nvPr>
            <p:ph type="title"/>
          </p:nvPr>
        </p:nvSpPr>
        <p:spPr/>
        <p:txBody>
          <a:bodyPr/>
          <a:lstStyle/>
          <a:p>
            <a:r>
              <a:rPr lang="en-GB"/>
              <a:t>Moisture properties of timber</a:t>
            </a:r>
          </a:p>
        </p:txBody>
      </p:sp>
      <p:sp>
        <p:nvSpPr>
          <p:cNvPr id="13" name="Sisällön paikkamerkki 12">
            <a:extLst>
              <a:ext uri="{FF2B5EF4-FFF2-40B4-BE49-F238E27FC236}">
                <a16:creationId xmlns:a16="http://schemas.microsoft.com/office/drawing/2014/main" id="{19FC7BE5-DE3D-4561-97EB-848C6C4B93D0}"/>
              </a:ext>
            </a:extLst>
          </p:cNvPr>
          <p:cNvSpPr>
            <a:spLocks noGrp="1"/>
          </p:cNvSpPr>
          <p:nvPr>
            <p:ph idx="1"/>
          </p:nvPr>
        </p:nvSpPr>
        <p:spPr>
          <a:xfrm>
            <a:off x="838200" y="1825625"/>
            <a:ext cx="10805160" cy="4270376"/>
          </a:xfrm>
        </p:spPr>
        <p:txBody>
          <a:bodyPr>
            <a:noAutofit/>
          </a:bodyPr>
          <a:lstStyle/>
          <a:p>
            <a:r>
              <a:rPr lang="en-GB"/>
              <a:t>A timber yard will recommend measuring the moisture of the timber before delivery to the customer.</a:t>
            </a:r>
          </a:p>
        </p:txBody>
      </p:sp>
      <p:sp>
        <p:nvSpPr>
          <p:cNvPr id="18" name="Dian numeron paikkamerkki 17">
            <a:extLst>
              <a:ext uri="{FF2B5EF4-FFF2-40B4-BE49-F238E27FC236}">
                <a16:creationId xmlns:a16="http://schemas.microsoft.com/office/drawing/2014/main" id="{F5859289-D07A-407E-BEA8-0136A172E2C0}"/>
              </a:ext>
            </a:extLst>
          </p:cNvPr>
          <p:cNvSpPr>
            <a:spLocks noGrp="1"/>
          </p:cNvSpPr>
          <p:nvPr>
            <p:ph type="sldNum" sz="quarter" idx="4"/>
          </p:nvPr>
        </p:nvSpPr>
        <p:spPr/>
        <p:txBody>
          <a:bodyPr/>
          <a:lstStyle/>
          <a:p>
            <a:fld id="{B338A197-4EA2-4D23-935D-0DB0ED09FF0F}" type="slidenum">
              <a:rPr lang="fi-FI" smtClean="0"/>
              <a:pPr/>
              <a:t>13</a:t>
            </a:fld>
            <a:endParaRPr lang="fi-FI"/>
          </a:p>
        </p:txBody>
      </p:sp>
      <p:sp>
        <p:nvSpPr>
          <p:cNvPr id="6" name="Otsikko 11">
            <a:extLst>
              <a:ext uri="{FF2B5EF4-FFF2-40B4-BE49-F238E27FC236}">
                <a16:creationId xmlns:a16="http://schemas.microsoft.com/office/drawing/2014/main" id="{4A9723C9-DF39-474D-A6DB-ED6A4CD0C8CF}"/>
              </a:ext>
            </a:extLst>
          </p:cNvPr>
          <p:cNvSpPr txBox="1">
            <a:spLocks/>
          </p:cNvSpPr>
          <p:nvPr/>
        </p:nvSpPr>
        <p:spPr>
          <a:xfrm>
            <a:off x="10192512" y="365125"/>
            <a:ext cx="1566672"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a:r>
              <a:rPr lang="en-GB"/>
              <a:t>8/16</a:t>
            </a:r>
          </a:p>
        </p:txBody>
      </p:sp>
      <p:graphicFrame>
        <p:nvGraphicFramePr>
          <p:cNvPr id="2" name="Taulukko 3">
            <a:extLst>
              <a:ext uri="{FF2B5EF4-FFF2-40B4-BE49-F238E27FC236}">
                <a16:creationId xmlns:a16="http://schemas.microsoft.com/office/drawing/2014/main" id="{5D8AAA51-67DD-881D-1684-3243014FD23A}"/>
              </a:ext>
            </a:extLst>
          </p:cNvPr>
          <p:cNvGraphicFramePr>
            <a:graphicFrameLocks noGrp="1"/>
          </p:cNvGraphicFramePr>
          <p:nvPr>
            <p:extLst>
              <p:ext uri="{D42A27DB-BD31-4B8C-83A1-F6EECF244321}">
                <p14:modId xmlns:p14="http://schemas.microsoft.com/office/powerpoint/2010/main" val="96764102"/>
              </p:ext>
            </p:extLst>
          </p:nvPr>
        </p:nvGraphicFramePr>
        <p:xfrm>
          <a:off x="1148080" y="2914226"/>
          <a:ext cx="8128000" cy="2225040"/>
        </p:xfrm>
        <a:graphic>
          <a:graphicData uri="http://schemas.openxmlformats.org/drawingml/2006/table">
            <a:tbl>
              <a:tblPr firstRow="1" bandRow="1">
                <a:tableStyleId>{5C22544A-7EE6-4342-B048-85BDC9FD1C3A}</a:tableStyleId>
              </a:tblPr>
              <a:tblGrid>
                <a:gridCol w="4064000">
                  <a:extLst>
                    <a:ext uri="{9D8B030D-6E8A-4147-A177-3AD203B41FA5}">
                      <a16:colId xmlns:a16="http://schemas.microsoft.com/office/drawing/2014/main" val="557879575"/>
                    </a:ext>
                  </a:extLst>
                </a:gridCol>
                <a:gridCol w="4064000">
                  <a:extLst>
                    <a:ext uri="{9D8B030D-6E8A-4147-A177-3AD203B41FA5}">
                      <a16:colId xmlns:a16="http://schemas.microsoft.com/office/drawing/2014/main" val="235155760"/>
                    </a:ext>
                  </a:extLst>
                </a:gridCol>
              </a:tblGrid>
              <a:tr h="370840">
                <a:tc>
                  <a:txBody>
                    <a:bodyPr/>
                    <a:lstStyle/>
                    <a:p>
                      <a:r>
                        <a:rPr lang="en-GB"/>
                        <a:t>Site of use</a:t>
                      </a:r>
                    </a:p>
                  </a:txBody>
                  <a:tcPr/>
                </a:tc>
                <a:tc>
                  <a:txBody>
                    <a:bodyPr/>
                    <a:lstStyle/>
                    <a:p>
                      <a:r>
                        <a:rPr lang="en-GB"/>
                        <a:t>Moisture content (recommendation)</a:t>
                      </a:r>
                    </a:p>
                  </a:txBody>
                  <a:tcPr/>
                </a:tc>
                <a:extLst>
                  <a:ext uri="{0D108BD9-81ED-4DB2-BD59-A6C34878D82A}">
                    <a16:rowId xmlns:a16="http://schemas.microsoft.com/office/drawing/2014/main" val="3764728961"/>
                  </a:ext>
                </a:extLst>
              </a:tr>
              <a:tr h="370840">
                <a:tc>
                  <a:txBody>
                    <a:bodyPr/>
                    <a:lstStyle/>
                    <a:p>
                      <a:r>
                        <a:rPr lang="en-GB"/>
                        <a:t>Frame</a:t>
                      </a:r>
                    </a:p>
                  </a:txBody>
                  <a:tcPr/>
                </a:tc>
                <a:tc>
                  <a:txBody>
                    <a:bodyPr/>
                    <a:lstStyle/>
                    <a:p>
                      <a:r>
                        <a:rPr lang="en-GB"/>
                        <a:t>&lt; 24 %</a:t>
                      </a:r>
                    </a:p>
                  </a:txBody>
                  <a:tcPr/>
                </a:tc>
                <a:extLst>
                  <a:ext uri="{0D108BD9-81ED-4DB2-BD59-A6C34878D82A}">
                    <a16:rowId xmlns:a16="http://schemas.microsoft.com/office/drawing/2014/main" val="1715829160"/>
                  </a:ext>
                </a:extLst>
              </a:tr>
              <a:tr h="370840">
                <a:tc>
                  <a:txBody>
                    <a:bodyPr/>
                    <a:lstStyle/>
                    <a:p>
                      <a:r>
                        <a:rPr lang="en-GB"/>
                        <a:t>External cladding</a:t>
                      </a:r>
                    </a:p>
                  </a:txBody>
                  <a:tcPr/>
                </a:tc>
                <a:tc>
                  <a:txBody>
                    <a:bodyPr/>
                    <a:lstStyle/>
                    <a:p>
                      <a:r>
                        <a:rPr lang="en-GB"/>
                        <a:t>&lt; 18 %</a:t>
                      </a:r>
                    </a:p>
                  </a:txBody>
                  <a:tcPr/>
                </a:tc>
                <a:extLst>
                  <a:ext uri="{0D108BD9-81ED-4DB2-BD59-A6C34878D82A}">
                    <a16:rowId xmlns:a16="http://schemas.microsoft.com/office/drawing/2014/main" val="2706304480"/>
                  </a:ext>
                </a:extLst>
              </a:tr>
              <a:tr h="370840">
                <a:tc>
                  <a:txBody>
                    <a:bodyPr/>
                    <a:lstStyle/>
                    <a:p>
                      <a:r>
                        <a:rPr lang="en-GB"/>
                        <a:t>Internal cladding</a:t>
                      </a:r>
                    </a:p>
                  </a:txBody>
                  <a:tcPr/>
                </a:tc>
                <a:tc>
                  <a:txBody>
                    <a:bodyPr/>
                    <a:lstStyle/>
                    <a:p>
                      <a:r>
                        <a:rPr lang="en-GB"/>
                        <a:t>&lt; 16 %</a:t>
                      </a:r>
                    </a:p>
                  </a:txBody>
                  <a:tcPr/>
                </a:tc>
                <a:extLst>
                  <a:ext uri="{0D108BD9-81ED-4DB2-BD59-A6C34878D82A}">
                    <a16:rowId xmlns:a16="http://schemas.microsoft.com/office/drawing/2014/main" val="979030806"/>
                  </a:ext>
                </a:extLst>
              </a:tr>
              <a:tr h="370840">
                <a:tc>
                  <a:txBody>
                    <a:bodyPr/>
                    <a:lstStyle/>
                    <a:p>
                      <a:r>
                        <a:rPr lang="en-GB"/>
                        <a:t>Floor boards</a:t>
                      </a:r>
                    </a:p>
                  </a:txBody>
                  <a:tcPr/>
                </a:tc>
                <a:tc>
                  <a:txBody>
                    <a:bodyPr/>
                    <a:lstStyle/>
                    <a:p>
                      <a:r>
                        <a:rPr lang="en-GB"/>
                        <a:t>&lt; 10 %</a:t>
                      </a:r>
                    </a:p>
                  </a:txBody>
                  <a:tcPr/>
                </a:tc>
                <a:extLst>
                  <a:ext uri="{0D108BD9-81ED-4DB2-BD59-A6C34878D82A}">
                    <a16:rowId xmlns:a16="http://schemas.microsoft.com/office/drawing/2014/main" val="517348072"/>
                  </a:ext>
                </a:extLst>
              </a:tr>
              <a:tr h="370840">
                <a:tc gridSpan="2">
                  <a:txBody>
                    <a:bodyPr/>
                    <a:lstStyle/>
                    <a:p>
                      <a:r>
                        <a:rPr lang="en-GB"/>
                        <a:t>Moisture ratio at equilibrium (recommendation)</a:t>
                      </a:r>
                    </a:p>
                  </a:txBody>
                  <a:tcPr>
                    <a:noFill/>
                  </a:tcPr>
                </a:tc>
                <a:tc hMerge="1">
                  <a:txBody>
                    <a:bodyPr/>
                    <a:lstStyle/>
                    <a:p>
                      <a:endParaRPr lang="fi-FI" dirty="0"/>
                    </a:p>
                  </a:txBody>
                  <a:tcPr/>
                </a:tc>
                <a:extLst>
                  <a:ext uri="{0D108BD9-81ED-4DB2-BD59-A6C34878D82A}">
                    <a16:rowId xmlns:a16="http://schemas.microsoft.com/office/drawing/2014/main" val="571479830"/>
                  </a:ext>
                </a:extLst>
              </a:tr>
            </a:tbl>
          </a:graphicData>
        </a:graphic>
      </p:graphicFrame>
      <p:sp>
        <p:nvSpPr>
          <p:cNvPr id="3" name="Alatunnisteen paikkamerkki 2">
            <a:extLst>
              <a:ext uri="{FF2B5EF4-FFF2-40B4-BE49-F238E27FC236}">
                <a16:creationId xmlns:a16="http://schemas.microsoft.com/office/drawing/2014/main" id="{E9FD424B-F663-92F8-6E29-3A09963C767F}"/>
              </a:ext>
            </a:extLst>
          </p:cNvPr>
          <p:cNvSpPr>
            <a:spLocks noGrp="1"/>
          </p:cNvSpPr>
          <p:nvPr>
            <p:ph type="ftr" sz="quarter" idx="3"/>
          </p:nvPr>
        </p:nvSpPr>
        <p:spPr/>
        <p:txBody>
          <a:bodyPr/>
          <a:lstStyle/>
          <a:p>
            <a:r>
              <a:rPr lang="en-GB"/>
              <a:t>Construction physics</a:t>
            </a:r>
          </a:p>
        </p:txBody>
      </p:sp>
    </p:spTree>
    <p:extLst>
      <p:ext uri="{BB962C8B-B14F-4D97-AF65-F5344CB8AC3E}">
        <p14:creationId xmlns:p14="http://schemas.microsoft.com/office/powerpoint/2010/main" val="124705767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Otsikko 11">
            <a:extLst>
              <a:ext uri="{FF2B5EF4-FFF2-40B4-BE49-F238E27FC236}">
                <a16:creationId xmlns:a16="http://schemas.microsoft.com/office/drawing/2014/main" id="{91AAAAA5-CDBA-42C5-943E-3EF449C37067}"/>
              </a:ext>
            </a:extLst>
          </p:cNvPr>
          <p:cNvSpPr>
            <a:spLocks noGrp="1"/>
          </p:cNvSpPr>
          <p:nvPr>
            <p:ph type="title"/>
          </p:nvPr>
        </p:nvSpPr>
        <p:spPr/>
        <p:txBody>
          <a:bodyPr/>
          <a:lstStyle/>
          <a:p>
            <a:r>
              <a:rPr lang="en-GB"/>
              <a:t>Moisture properties of timber</a:t>
            </a:r>
          </a:p>
        </p:txBody>
      </p:sp>
      <p:sp>
        <p:nvSpPr>
          <p:cNvPr id="13" name="Sisällön paikkamerkki 12">
            <a:extLst>
              <a:ext uri="{FF2B5EF4-FFF2-40B4-BE49-F238E27FC236}">
                <a16:creationId xmlns:a16="http://schemas.microsoft.com/office/drawing/2014/main" id="{19FC7BE5-DE3D-4561-97EB-848C6C4B93D0}"/>
              </a:ext>
            </a:extLst>
          </p:cNvPr>
          <p:cNvSpPr>
            <a:spLocks noGrp="1"/>
          </p:cNvSpPr>
          <p:nvPr>
            <p:ph idx="1"/>
          </p:nvPr>
        </p:nvSpPr>
        <p:spPr>
          <a:xfrm>
            <a:off x="838200" y="1825625"/>
            <a:ext cx="10805160" cy="4270376"/>
          </a:xfrm>
        </p:spPr>
        <p:txBody>
          <a:bodyPr>
            <a:noAutofit/>
          </a:bodyPr>
          <a:lstStyle/>
          <a:p>
            <a:r>
              <a:rPr lang="en-GB"/>
              <a:t>As sawn timber dries, it shrinks, changes shape and surface cracks may form. </a:t>
            </a:r>
          </a:p>
          <a:p>
            <a:r>
              <a:rPr lang="en-GB"/>
              <a:t>In addition, as is characteristic of wood, the strength and stiffness properties increase as the wood dries. </a:t>
            </a:r>
          </a:p>
          <a:p>
            <a:r>
              <a:rPr lang="en-GB"/>
              <a:t>The magnitude of deformation in a sawn item due to moisture may be determined approximately with the values shown in the table. </a:t>
            </a:r>
          </a:p>
          <a:p>
            <a:r>
              <a:rPr lang="en-GB"/>
              <a:t>Deformations caused by moisture should be taken into account, for example, in connection with match boarding and installation of joints, as the measurement changes to the cross-section of the sawn article may be several millimetres.</a:t>
            </a:r>
          </a:p>
        </p:txBody>
      </p:sp>
      <p:sp>
        <p:nvSpPr>
          <p:cNvPr id="18" name="Dian numeron paikkamerkki 17">
            <a:extLst>
              <a:ext uri="{FF2B5EF4-FFF2-40B4-BE49-F238E27FC236}">
                <a16:creationId xmlns:a16="http://schemas.microsoft.com/office/drawing/2014/main" id="{F5859289-D07A-407E-BEA8-0136A172E2C0}"/>
              </a:ext>
            </a:extLst>
          </p:cNvPr>
          <p:cNvSpPr>
            <a:spLocks noGrp="1"/>
          </p:cNvSpPr>
          <p:nvPr>
            <p:ph type="sldNum" sz="quarter" idx="4"/>
          </p:nvPr>
        </p:nvSpPr>
        <p:spPr/>
        <p:txBody>
          <a:bodyPr/>
          <a:lstStyle/>
          <a:p>
            <a:fld id="{B338A197-4EA2-4D23-935D-0DB0ED09FF0F}" type="slidenum">
              <a:rPr lang="fi-FI" smtClean="0"/>
              <a:pPr/>
              <a:t>14</a:t>
            </a:fld>
            <a:endParaRPr lang="fi-FI"/>
          </a:p>
        </p:txBody>
      </p:sp>
      <p:sp>
        <p:nvSpPr>
          <p:cNvPr id="5" name="Otsikko 11">
            <a:extLst>
              <a:ext uri="{FF2B5EF4-FFF2-40B4-BE49-F238E27FC236}">
                <a16:creationId xmlns:a16="http://schemas.microsoft.com/office/drawing/2014/main" id="{098694B5-35AD-4BBE-A0EE-BD30207D44F1}"/>
              </a:ext>
            </a:extLst>
          </p:cNvPr>
          <p:cNvSpPr txBox="1">
            <a:spLocks/>
          </p:cNvSpPr>
          <p:nvPr/>
        </p:nvSpPr>
        <p:spPr>
          <a:xfrm>
            <a:off x="10192512" y="365125"/>
            <a:ext cx="1566672"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a:r>
              <a:rPr lang="en-GB"/>
              <a:t>9/16</a:t>
            </a:r>
          </a:p>
        </p:txBody>
      </p:sp>
      <p:sp>
        <p:nvSpPr>
          <p:cNvPr id="2" name="Alatunnisteen paikkamerkki 1">
            <a:extLst>
              <a:ext uri="{FF2B5EF4-FFF2-40B4-BE49-F238E27FC236}">
                <a16:creationId xmlns:a16="http://schemas.microsoft.com/office/drawing/2014/main" id="{FAC661D3-AE23-9D82-0AEA-FC7830D25935}"/>
              </a:ext>
            </a:extLst>
          </p:cNvPr>
          <p:cNvSpPr>
            <a:spLocks noGrp="1"/>
          </p:cNvSpPr>
          <p:nvPr>
            <p:ph type="ftr" sz="quarter" idx="3"/>
          </p:nvPr>
        </p:nvSpPr>
        <p:spPr/>
        <p:txBody>
          <a:bodyPr/>
          <a:lstStyle/>
          <a:p>
            <a:r>
              <a:rPr lang="en-GB"/>
              <a:t>Construction physics</a:t>
            </a:r>
          </a:p>
        </p:txBody>
      </p:sp>
    </p:spTree>
    <p:extLst>
      <p:ext uri="{BB962C8B-B14F-4D97-AF65-F5344CB8AC3E}">
        <p14:creationId xmlns:p14="http://schemas.microsoft.com/office/powerpoint/2010/main" val="107694808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Otsikko 11">
            <a:extLst>
              <a:ext uri="{FF2B5EF4-FFF2-40B4-BE49-F238E27FC236}">
                <a16:creationId xmlns:a16="http://schemas.microsoft.com/office/drawing/2014/main" id="{91AAAAA5-CDBA-42C5-943E-3EF449C37067}"/>
              </a:ext>
            </a:extLst>
          </p:cNvPr>
          <p:cNvSpPr>
            <a:spLocks noGrp="1"/>
          </p:cNvSpPr>
          <p:nvPr>
            <p:ph type="title"/>
          </p:nvPr>
        </p:nvSpPr>
        <p:spPr/>
        <p:txBody>
          <a:bodyPr/>
          <a:lstStyle/>
          <a:p>
            <a:r>
              <a:rPr lang="en-GB"/>
              <a:t>Moisture properties of timber</a:t>
            </a:r>
          </a:p>
        </p:txBody>
      </p:sp>
      <p:sp>
        <p:nvSpPr>
          <p:cNvPr id="13" name="Sisällön paikkamerkki 12">
            <a:extLst>
              <a:ext uri="{FF2B5EF4-FFF2-40B4-BE49-F238E27FC236}">
                <a16:creationId xmlns:a16="http://schemas.microsoft.com/office/drawing/2014/main" id="{19FC7BE5-DE3D-4561-97EB-848C6C4B93D0}"/>
              </a:ext>
            </a:extLst>
          </p:cNvPr>
          <p:cNvSpPr>
            <a:spLocks noGrp="1"/>
          </p:cNvSpPr>
          <p:nvPr>
            <p:ph idx="1"/>
          </p:nvPr>
        </p:nvSpPr>
        <p:spPr>
          <a:xfrm>
            <a:off x="7242048" y="1825625"/>
            <a:ext cx="4626864" cy="4485055"/>
          </a:xfrm>
        </p:spPr>
        <p:txBody>
          <a:bodyPr>
            <a:noAutofit/>
          </a:bodyPr>
          <a:lstStyle/>
          <a:p>
            <a:r>
              <a:rPr lang="en-GB" sz="2400"/>
              <a:t>Pine and spruce wood shrink from their fresh dimensions (when the wood dries from a moisture content of 30% to 10%):</a:t>
            </a:r>
          </a:p>
          <a:p>
            <a:pPr lvl="1"/>
            <a:r>
              <a:rPr lang="en-GB" sz="2000"/>
              <a:t>5-6% in the direction of the annual ring</a:t>
            </a:r>
          </a:p>
          <a:p>
            <a:pPr lvl="1"/>
            <a:r>
              <a:rPr lang="en-GB" sz="2000"/>
              <a:t>2-3% in the direction of the radius</a:t>
            </a:r>
          </a:p>
          <a:p>
            <a:pPr lvl="1"/>
            <a:r>
              <a:rPr lang="en-GB" sz="2000"/>
              <a:t>0.2-0.3% in the direction of the height of the tree</a:t>
            </a:r>
          </a:p>
          <a:p>
            <a:r>
              <a:rPr lang="en-GB" sz="2400"/>
              <a:t>As moisture increases, the wood swells in the same proportion.</a:t>
            </a:r>
          </a:p>
        </p:txBody>
      </p:sp>
      <p:sp>
        <p:nvSpPr>
          <p:cNvPr id="18" name="Dian numeron paikkamerkki 17">
            <a:extLst>
              <a:ext uri="{FF2B5EF4-FFF2-40B4-BE49-F238E27FC236}">
                <a16:creationId xmlns:a16="http://schemas.microsoft.com/office/drawing/2014/main" id="{F5859289-D07A-407E-BEA8-0136A172E2C0}"/>
              </a:ext>
            </a:extLst>
          </p:cNvPr>
          <p:cNvSpPr>
            <a:spLocks noGrp="1"/>
          </p:cNvSpPr>
          <p:nvPr>
            <p:ph type="sldNum" sz="quarter" idx="4"/>
          </p:nvPr>
        </p:nvSpPr>
        <p:spPr/>
        <p:txBody>
          <a:bodyPr/>
          <a:lstStyle/>
          <a:p>
            <a:fld id="{B338A197-4EA2-4D23-935D-0DB0ED09FF0F}" type="slidenum">
              <a:rPr lang="fi-FI" smtClean="0"/>
              <a:pPr/>
              <a:t>15</a:t>
            </a:fld>
            <a:endParaRPr lang="fi-FI"/>
          </a:p>
        </p:txBody>
      </p:sp>
      <p:pic>
        <p:nvPicPr>
          <p:cNvPr id="3" name="Picture 2">
            <a:extLst>
              <a:ext uri="{FF2B5EF4-FFF2-40B4-BE49-F238E27FC236}">
                <a16:creationId xmlns:a16="http://schemas.microsoft.com/office/drawing/2014/main" id="{5B3DA613-FA8A-430B-A008-0DF18D4CE3C1}"/>
              </a:ext>
            </a:extLst>
          </p:cNvPr>
          <p:cNvPicPr>
            <a:picLocks noChangeAspect="1"/>
          </p:cNvPicPr>
          <p:nvPr/>
        </p:nvPicPr>
        <p:blipFill rotWithShape="1">
          <a:blip r:embed="rId2"/>
          <a:srcRect t="35736"/>
          <a:stretch/>
        </p:blipFill>
        <p:spPr>
          <a:xfrm>
            <a:off x="503583" y="3317686"/>
            <a:ext cx="6758750" cy="2994456"/>
          </a:xfrm>
          <a:prstGeom prst="rect">
            <a:avLst/>
          </a:prstGeom>
        </p:spPr>
      </p:pic>
      <p:sp>
        <p:nvSpPr>
          <p:cNvPr id="6" name="Otsikko 11">
            <a:extLst>
              <a:ext uri="{FF2B5EF4-FFF2-40B4-BE49-F238E27FC236}">
                <a16:creationId xmlns:a16="http://schemas.microsoft.com/office/drawing/2014/main" id="{7A918FEE-997D-440B-BFB4-B3B3B5E0CA37}"/>
              </a:ext>
            </a:extLst>
          </p:cNvPr>
          <p:cNvSpPr txBox="1">
            <a:spLocks/>
          </p:cNvSpPr>
          <p:nvPr/>
        </p:nvSpPr>
        <p:spPr>
          <a:xfrm>
            <a:off x="10192512" y="365125"/>
            <a:ext cx="1566672"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a:r>
              <a:rPr lang="en-GB"/>
              <a:t>9/16</a:t>
            </a:r>
          </a:p>
        </p:txBody>
      </p:sp>
      <p:graphicFrame>
        <p:nvGraphicFramePr>
          <p:cNvPr id="2" name="Taulukko 3">
            <a:extLst>
              <a:ext uri="{FF2B5EF4-FFF2-40B4-BE49-F238E27FC236}">
                <a16:creationId xmlns:a16="http://schemas.microsoft.com/office/drawing/2014/main" id="{1A3F87A9-7D21-29A2-C04D-17D1C3C97966}"/>
              </a:ext>
            </a:extLst>
          </p:cNvPr>
          <p:cNvGraphicFramePr>
            <a:graphicFrameLocks noGrp="1"/>
          </p:cNvGraphicFramePr>
          <p:nvPr>
            <p:extLst>
              <p:ext uri="{D42A27DB-BD31-4B8C-83A1-F6EECF244321}">
                <p14:modId xmlns:p14="http://schemas.microsoft.com/office/powerpoint/2010/main" val="3106383777"/>
              </p:ext>
            </p:extLst>
          </p:nvPr>
        </p:nvGraphicFramePr>
        <p:xfrm>
          <a:off x="595376" y="1686688"/>
          <a:ext cx="5074311" cy="1630680"/>
        </p:xfrm>
        <a:graphic>
          <a:graphicData uri="http://schemas.openxmlformats.org/drawingml/2006/table">
            <a:tbl>
              <a:tblPr firstRow="1" bandRow="1">
                <a:tableStyleId>{5C22544A-7EE6-4342-B048-85BDC9FD1C3A}</a:tableStyleId>
              </a:tblPr>
              <a:tblGrid>
                <a:gridCol w="3804400">
                  <a:extLst>
                    <a:ext uri="{9D8B030D-6E8A-4147-A177-3AD203B41FA5}">
                      <a16:colId xmlns:a16="http://schemas.microsoft.com/office/drawing/2014/main" val="2602934335"/>
                    </a:ext>
                  </a:extLst>
                </a:gridCol>
                <a:gridCol w="1269911">
                  <a:extLst>
                    <a:ext uri="{9D8B030D-6E8A-4147-A177-3AD203B41FA5}">
                      <a16:colId xmlns:a16="http://schemas.microsoft.com/office/drawing/2014/main" val="725679379"/>
                    </a:ext>
                  </a:extLst>
                </a:gridCol>
              </a:tblGrid>
              <a:tr h="370840">
                <a:tc>
                  <a:txBody>
                    <a:bodyPr/>
                    <a:lstStyle/>
                    <a:p>
                      <a:r>
                        <a:rPr lang="en-GB" sz="1400"/>
                        <a:t>Change in moisture content of sawn timber</a:t>
                      </a:r>
                    </a:p>
                  </a:txBody>
                  <a:tcPr anchor="ctr"/>
                </a:tc>
                <a:tc>
                  <a:txBody>
                    <a:bodyPr/>
                    <a:lstStyle/>
                    <a:p>
                      <a:endParaRPr lang="fi-FI" dirty="0"/>
                    </a:p>
                  </a:txBody>
                  <a:tcPr anchor="ctr"/>
                </a:tc>
                <a:extLst>
                  <a:ext uri="{0D108BD9-81ED-4DB2-BD59-A6C34878D82A}">
                    <a16:rowId xmlns:a16="http://schemas.microsoft.com/office/drawing/2014/main" val="1362796045"/>
                  </a:ext>
                </a:extLst>
              </a:tr>
              <a:tr h="370840">
                <a:tc>
                  <a:txBody>
                    <a:bodyPr/>
                    <a:lstStyle/>
                    <a:p>
                      <a:r>
                        <a:rPr lang="en-GB" sz="1400"/>
                        <a:t>Changes in the dimensions of the cross-section</a:t>
                      </a:r>
                    </a:p>
                  </a:txBody>
                  <a:tcPr anchor="ctr"/>
                </a:tc>
                <a:tc>
                  <a:txBody>
                    <a:bodyPr/>
                    <a:lstStyle/>
                    <a:p>
                      <a:pPr algn="ctr"/>
                      <a:r>
                        <a:rPr lang="en-GB" sz="1400"/>
                        <a:t>0.25%</a:t>
                      </a:r>
                    </a:p>
                  </a:txBody>
                  <a:tcPr anchor="ctr"/>
                </a:tc>
                <a:extLst>
                  <a:ext uri="{0D108BD9-81ED-4DB2-BD59-A6C34878D82A}">
                    <a16:rowId xmlns:a16="http://schemas.microsoft.com/office/drawing/2014/main" val="1679481562"/>
                  </a:ext>
                </a:extLst>
              </a:tr>
              <a:tr h="370840">
                <a:tc>
                  <a:txBody>
                    <a:bodyPr/>
                    <a:lstStyle/>
                    <a:p>
                      <a:r>
                        <a:rPr lang="en-GB" sz="1400"/>
                        <a:t>Change in the length measurement</a:t>
                      </a:r>
                    </a:p>
                  </a:txBody>
                  <a:tcPr anchor="ctr"/>
                </a:tc>
                <a:tc>
                  <a:txBody>
                    <a:bodyPr/>
                    <a:lstStyle/>
                    <a:p>
                      <a:pPr algn="ctr"/>
                      <a:r>
                        <a:rPr lang="en-GB" sz="1400"/>
                        <a:t>0.02%</a:t>
                      </a:r>
                    </a:p>
                  </a:txBody>
                  <a:tcPr anchor="ctr"/>
                </a:tc>
                <a:extLst>
                  <a:ext uri="{0D108BD9-81ED-4DB2-BD59-A6C34878D82A}">
                    <a16:rowId xmlns:a16="http://schemas.microsoft.com/office/drawing/2014/main" val="418067319"/>
                  </a:ext>
                </a:extLst>
              </a:tr>
              <a:tr h="370840">
                <a:tc gridSpan="2">
                  <a:txBody>
                    <a:bodyPr/>
                    <a:lstStyle/>
                    <a:p>
                      <a:r>
                        <a:rPr lang="en-GB" sz="1400" b="1"/>
                        <a:t>Indicative values for the determination of deformation in softwood sawn timber due to moisture changes</a:t>
                      </a:r>
                    </a:p>
                  </a:txBody>
                  <a:tcPr anchor="ctr">
                    <a:noFill/>
                  </a:tcPr>
                </a:tc>
                <a:tc hMerge="1">
                  <a:txBody>
                    <a:bodyPr/>
                    <a:lstStyle/>
                    <a:p>
                      <a:endParaRPr lang="fi-FI" dirty="0"/>
                    </a:p>
                  </a:txBody>
                  <a:tcPr/>
                </a:tc>
                <a:extLst>
                  <a:ext uri="{0D108BD9-81ED-4DB2-BD59-A6C34878D82A}">
                    <a16:rowId xmlns:a16="http://schemas.microsoft.com/office/drawing/2014/main" val="4056151996"/>
                  </a:ext>
                </a:extLst>
              </a:tr>
            </a:tbl>
          </a:graphicData>
        </a:graphic>
      </p:graphicFrame>
      <p:sp>
        <p:nvSpPr>
          <p:cNvPr id="4" name="Alatunnisteen paikkamerkki 3">
            <a:extLst>
              <a:ext uri="{FF2B5EF4-FFF2-40B4-BE49-F238E27FC236}">
                <a16:creationId xmlns:a16="http://schemas.microsoft.com/office/drawing/2014/main" id="{4A14D8A9-06A0-5E68-7BC6-7A01A85E05BE}"/>
              </a:ext>
            </a:extLst>
          </p:cNvPr>
          <p:cNvSpPr>
            <a:spLocks noGrp="1"/>
          </p:cNvSpPr>
          <p:nvPr>
            <p:ph type="ftr" sz="quarter" idx="3"/>
          </p:nvPr>
        </p:nvSpPr>
        <p:spPr/>
        <p:txBody>
          <a:bodyPr/>
          <a:lstStyle/>
          <a:p>
            <a:r>
              <a:rPr lang="en-GB"/>
              <a:t>Construction physics</a:t>
            </a:r>
          </a:p>
        </p:txBody>
      </p:sp>
    </p:spTree>
    <p:extLst>
      <p:ext uri="{BB962C8B-B14F-4D97-AF65-F5344CB8AC3E}">
        <p14:creationId xmlns:p14="http://schemas.microsoft.com/office/powerpoint/2010/main" val="9377901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Otsikko 11">
            <a:extLst>
              <a:ext uri="{FF2B5EF4-FFF2-40B4-BE49-F238E27FC236}">
                <a16:creationId xmlns:a16="http://schemas.microsoft.com/office/drawing/2014/main" id="{91AAAAA5-CDBA-42C5-943E-3EF449C37067}"/>
              </a:ext>
            </a:extLst>
          </p:cNvPr>
          <p:cNvSpPr>
            <a:spLocks noGrp="1"/>
          </p:cNvSpPr>
          <p:nvPr>
            <p:ph type="title"/>
          </p:nvPr>
        </p:nvSpPr>
        <p:spPr/>
        <p:txBody>
          <a:bodyPr/>
          <a:lstStyle/>
          <a:p>
            <a:r>
              <a:rPr lang="en-GB"/>
              <a:t>Moisture properties of timber</a:t>
            </a:r>
          </a:p>
        </p:txBody>
      </p:sp>
      <p:sp>
        <p:nvSpPr>
          <p:cNvPr id="13" name="Sisällön paikkamerkki 12">
            <a:extLst>
              <a:ext uri="{FF2B5EF4-FFF2-40B4-BE49-F238E27FC236}">
                <a16:creationId xmlns:a16="http://schemas.microsoft.com/office/drawing/2014/main" id="{19FC7BE5-DE3D-4561-97EB-848C6C4B93D0}"/>
              </a:ext>
            </a:extLst>
          </p:cNvPr>
          <p:cNvSpPr>
            <a:spLocks noGrp="1"/>
          </p:cNvSpPr>
          <p:nvPr>
            <p:ph idx="1"/>
          </p:nvPr>
        </p:nvSpPr>
        <p:spPr>
          <a:xfrm>
            <a:off x="6541170" y="1825625"/>
            <a:ext cx="5327742" cy="4485055"/>
          </a:xfrm>
        </p:spPr>
        <p:txBody>
          <a:bodyPr>
            <a:noAutofit/>
          </a:bodyPr>
          <a:lstStyle/>
          <a:p>
            <a:r>
              <a:rPr lang="en-GB" sz="2400" dirty="0"/>
              <a:t>Pine and spruce wood shrink from their fresh dimensions (when the wood dries from a moisture content of 30% to 10%):</a:t>
            </a:r>
          </a:p>
          <a:p>
            <a:pPr lvl="1"/>
            <a:r>
              <a:rPr lang="en-GB" sz="2000" dirty="0"/>
              <a:t>5-6% in the direction of the annual ring</a:t>
            </a:r>
          </a:p>
          <a:p>
            <a:pPr lvl="1"/>
            <a:r>
              <a:rPr lang="en-GB" sz="2000" dirty="0"/>
              <a:t>2-3% in the direction of the radius</a:t>
            </a:r>
          </a:p>
          <a:p>
            <a:pPr lvl="1"/>
            <a:r>
              <a:rPr lang="en-GB" sz="2000" dirty="0"/>
              <a:t>0.2-0.3% in the direction of the height of the tree</a:t>
            </a:r>
          </a:p>
          <a:p>
            <a:r>
              <a:rPr lang="en-GB" sz="2400" dirty="0"/>
              <a:t>As moisture increases, the wood swells in the same proportion.</a:t>
            </a:r>
          </a:p>
        </p:txBody>
      </p:sp>
      <p:sp>
        <p:nvSpPr>
          <p:cNvPr id="18" name="Dian numeron paikkamerkki 17">
            <a:extLst>
              <a:ext uri="{FF2B5EF4-FFF2-40B4-BE49-F238E27FC236}">
                <a16:creationId xmlns:a16="http://schemas.microsoft.com/office/drawing/2014/main" id="{F5859289-D07A-407E-BEA8-0136A172E2C0}"/>
              </a:ext>
            </a:extLst>
          </p:cNvPr>
          <p:cNvSpPr>
            <a:spLocks noGrp="1"/>
          </p:cNvSpPr>
          <p:nvPr>
            <p:ph type="sldNum" sz="quarter" idx="4"/>
          </p:nvPr>
        </p:nvSpPr>
        <p:spPr/>
        <p:txBody>
          <a:bodyPr/>
          <a:lstStyle/>
          <a:p>
            <a:fld id="{B338A197-4EA2-4D23-935D-0DB0ED09FF0F}" type="slidenum">
              <a:rPr lang="fi-FI" smtClean="0"/>
              <a:pPr/>
              <a:t>16</a:t>
            </a:fld>
            <a:endParaRPr lang="fi-FI"/>
          </a:p>
        </p:txBody>
      </p:sp>
      <p:pic>
        <p:nvPicPr>
          <p:cNvPr id="6" name="Picture 5">
            <a:extLst>
              <a:ext uri="{FF2B5EF4-FFF2-40B4-BE49-F238E27FC236}">
                <a16:creationId xmlns:a16="http://schemas.microsoft.com/office/drawing/2014/main" id="{490C12E1-3774-4B28-9317-369C4AA4D832}"/>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584704" y="1690688"/>
            <a:ext cx="4209962" cy="3248025"/>
          </a:xfrm>
          <a:prstGeom prst="rect">
            <a:avLst/>
          </a:prstGeom>
        </p:spPr>
      </p:pic>
      <p:pic>
        <p:nvPicPr>
          <p:cNvPr id="8" name="Picture 7">
            <a:extLst>
              <a:ext uri="{FF2B5EF4-FFF2-40B4-BE49-F238E27FC236}">
                <a16:creationId xmlns:a16="http://schemas.microsoft.com/office/drawing/2014/main" id="{FE17CFAA-D6A2-4F49-9A0A-E48207DD58E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164109" y="4965954"/>
            <a:ext cx="3943350" cy="888493"/>
          </a:xfrm>
          <a:prstGeom prst="rect">
            <a:avLst/>
          </a:prstGeom>
        </p:spPr>
      </p:pic>
      <p:sp>
        <p:nvSpPr>
          <p:cNvPr id="7" name="Otsikko 11">
            <a:extLst>
              <a:ext uri="{FF2B5EF4-FFF2-40B4-BE49-F238E27FC236}">
                <a16:creationId xmlns:a16="http://schemas.microsoft.com/office/drawing/2014/main" id="{F1A0A176-6E4E-4F0C-92F6-806DBE6E3E27}"/>
              </a:ext>
            </a:extLst>
          </p:cNvPr>
          <p:cNvSpPr txBox="1">
            <a:spLocks/>
          </p:cNvSpPr>
          <p:nvPr/>
        </p:nvSpPr>
        <p:spPr>
          <a:xfrm>
            <a:off x="10192512" y="365125"/>
            <a:ext cx="1566672"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a:r>
              <a:rPr lang="en-GB"/>
              <a:t>10/16</a:t>
            </a:r>
          </a:p>
        </p:txBody>
      </p:sp>
      <p:sp>
        <p:nvSpPr>
          <p:cNvPr id="2" name="Alatunnisteen paikkamerkki 1">
            <a:extLst>
              <a:ext uri="{FF2B5EF4-FFF2-40B4-BE49-F238E27FC236}">
                <a16:creationId xmlns:a16="http://schemas.microsoft.com/office/drawing/2014/main" id="{A3ECAF36-7E86-A09F-56F9-8FACA81A39F6}"/>
              </a:ext>
            </a:extLst>
          </p:cNvPr>
          <p:cNvSpPr>
            <a:spLocks noGrp="1"/>
          </p:cNvSpPr>
          <p:nvPr>
            <p:ph type="ftr" sz="quarter" idx="3"/>
          </p:nvPr>
        </p:nvSpPr>
        <p:spPr/>
        <p:txBody>
          <a:bodyPr/>
          <a:lstStyle/>
          <a:p>
            <a:r>
              <a:rPr lang="en-GB"/>
              <a:t>Construction physics</a:t>
            </a:r>
          </a:p>
        </p:txBody>
      </p:sp>
    </p:spTree>
    <p:extLst>
      <p:ext uri="{BB962C8B-B14F-4D97-AF65-F5344CB8AC3E}">
        <p14:creationId xmlns:p14="http://schemas.microsoft.com/office/powerpoint/2010/main" val="37285265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Otsikko 11">
            <a:extLst>
              <a:ext uri="{FF2B5EF4-FFF2-40B4-BE49-F238E27FC236}">
                <a16:creationId xmlns:a16="http://schemas.microsoft.com/office/drawing/2014/main" id="{91AAAAA5-CDBA-42C5-943E-3EF449C37067}"/>
              </a:ext>
            </a:extLst>
          </p:cNvPr>
          <p:cNvSpPr>
            <a:spLocks noGrp="1"/>
          </p:cNvSpPr>
          <p:nvPr>
            <p:ph type="title"/>
          </p:nvPr>
        </p:nvSpPr>
        <p:spPr/>
        <p:txBody>
          <a:bodyPr/>
          <a:lstStyle/>
          <a:p>
            <a:r>
              <a:rPr lang="en-GB"/>
              <a:t>Moisture properties of timber</a:t>
            </a:r>
          </a:p>
        </p:txBody>
      </p:sp>
      <p:sp>
        <p:nvSpPr>
          <p:cNvPr id="18" name="Dian numeron paikkamerkki 17">
            <a:extLst>
              <a:ext uri="{FF2B5EF4-FFF2-40B4-BE49-F238E27FC236}">
                <a16:creationId xmlns:a16="http://schemas.microsoft.com/office/drawing/2014/main" id="{F5859289-D07A-407E-BEA8-0136A172E2C0}"/>
              </a:ext>
            </a:extLst>
          </p:cNvPr>
          <p:cNvSpPr>
            <a:spLocks noGrp="1"/>
          </p:cNvSpPr>
          <p:nvPr>
            <p:ph type="sldNum" sz="quarter" idx="4"/>
          </p:nvPr>
        </p:nvSpPr>
        <p:spPr/>
        <p:txBody>
          <a:bodyPr/>
          <a:lstStyle/>
          <a:p>
            <a:fld id="{B338A197-4EA2-4D23-935D-0DB0ED09FF0F}" type="slidenum">
              <a:rPr lang="fi-FI" smtClean="0"/>
              <a:pPr/>
              <a:t>17</a:t>
            </a:fld>
            <a:endParaRPr lang="fi-FI"/>
          </a:p>
        </p:txBody>
      </p:sp>
      <p:pic>
        <p:nvPicPr>
          <p:cNvPr id="5" name="Picture 4">
            <a:extLst>
              <a:ext uri="{FF2B5EF4-FFF2-40B4-BE49-F238E27FC236}">
                <a16:creationId xmlns:a16="http://schemas.microsoft.com/office/drawing/2014/main" id="{7085AD00-2A6A-4FDC-A159-374805C10441}"/>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82819" y="1475231"/>
            <a:ext cx="8156138" cy="4706493"/>
          </a:xfrm>
          <a:prstGeom prst="rect">
            <a:avLst/>
          </a:prstGeom>
        </p:spPr>
      </p:pic>
      <p:sp>
        <p:nvSpPr>
          <p:cNvPr id="6" name="Otsikko 11">
            <a:extLst>
              <a:ext uri="{FF2B5EF4-FFF2-40B4-BE49-F238E27FC236}">
                <a16:creationId xmlns:a16="http://schemas.microsoft.com/office/drawing/2014/main" id="{7A553987-4037-42BE-9336-AD52C8E04578}"/>
              </a:ext>
            </a:extLst>
          </p:cNvPr>
          <p:cNvSpPr txBox="1">
            <a:spLocks/>
          </p:cNvSpPr>
          <p:nvPr/>
        </p:nvSpPr>
        <p:spPr>
          <a:xfrm>
            <a:off x="10192512" y="365125"/>
            <a:ext cx="1566672"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a:r>
              <a:rPr lang="en-GB"/>
              <a:t>11/16</a:t>
            </a:r>
          </a:p>
        </p:txBody>
      </p:sp>
      <p:sp>
        <p:nvSpPr>
          <p:cNvPr id="2" name="Alatunnisteen paikkamerkki 1">
            <a:extLst>
              <a:ext uri="{FF2B5EF4-FFF2-40B4-BE49-F238E27FC236}">
                <a16:creationId xmlns:a16="http://schemas.microsoft.com/office/drawing/2014/main" id="{64AECCB7-05FC-C187-D77D-0534169D1BD2}"/>
              </a:ext>
            </a:extLst>
          </p:cNvPr>
          <p:cNvSpPr>
            <a:spLocks noGrp="1"/>
          </p:cNvSpPr>
          <p:nvPr>
            <p:ph type="ftr" sz="quarter" idx="3"/>
          </p:nvPr>
        </p:nvSpPr>
        <p:spPr/>
        <p:txBody>
          <a:bodyPr/>
          <a:lstStyle/>
          <a:p>
            <a:r>
              <a:rPr lang="en-GB"/>
              <a:t>Construction physics</a:t>
            </a:r>
          </a:p>
        </p:txBody>
      </p:sp>
    </p:spTree>
    <p:extLst>
      <p:ext uri="{BB962C8B-B14F-4D97-AF65-F5344CB8AC3E}">
        <p14:creationId xmlns:p14="http://schemas.microsoft.com/office/powerpoint/2010/main" val="187263475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Otsikko 11">
            <a:extLst>
              <a:ext uri="{FF2B5EF4-FFF2-40B4-BE49-F238E27FC236}">
                <a16:creationId xmlns:a16="http://schemas.microsoft.com/office/drawing/2014/main" id="{91AAAAA5-CDBA-42C5-943E-3EF449C37067}"/>
              </a:ext>
            </a:extLst>
          </p:cNvPr>
          <p:cNvSpPr>
            <a:spLocks noGrp="1"/>
          </p:cNvSpPr>
          <p:nvPr>
            <p:ph type="title"/>
          </p:nvPr>
        </p:nvSpPr>
        <p:spPr/>
        <p:txBody>
          <a:bodyPr/>
          <a:lstStyle/>
          <a:p>
            <a:r>
              <a:rPr lang="en-GB"/>
              <a:t>Moisture properties of timber</a:t>
            </a:r>
          </a:p>
        </p:txBody>
      </p:sp>
      <p:sp>
        <p:nvSpPr>
          <p:cNvPr id="13" name="Sisällön paikkamerkki 12">
            <a:extLst>
              <a:ext uri="{FF2B5EF4-FFF2-40B4-BE49-F238E27FC236}">
                <a16:creationId xmlns:a16="http://schemas.microsoft.com/office/drawing/2014/main" id="{19FC7BE5-DE3D-4561-97EB-848C6C4B93D0}"/>
              </a:ext>
            </a:extLst>
          </p:cNvPr>
          <p:cNvSpPr>
            <a:spLocks noGrp="1"/>
          </p:cNvSpPr>
          <p:nvPr>
            <p:ph idx="1"/>
          </p:nvPr>
        </p:nvSpPr>
        <p:spPr>
          <a:xfrm>
            <a:off x="838200" y="1825625"/>
            <a:ext cx="10515600" cy="4270376"/>
          </a:xfrm>
        </p:spPr>
        <p:txBody>
          <a:bodyPr>
            <a:noAutofit/>
          </a:bodyPr>
          <a:lstStyle/>
          <a:p>
            <a:r>
              <a:rPr lang="en-GB"/>
              <a:t>Moisture moves differently in pine and spruce wood. </a:t>
            </a:r>
          </a:p>
          <a:p>
            <a:r>
              <a:rPr lang="en-GB"/>
              <a:t>Water moves very poorly in pine’s corewood, but easily in its surface wood as the pores are open. </a:t>
            </a:r>
          </a:p>
          <a:p>
            <a:r>
              <a:rPr lang="en-GB"/>
              <a:t>The pores in spruce wood close throughout and water moves clearly more slowly than in pine’s surface wood. The slow flow of water is an advantage in outdoor conditions.</a:t>
            </a:r>
          </a:p>
        </p:txBody>
      </p:sp>
      <p:sp>
        <p:nvSpPr>
          <p:cNvPr id="18" name="Dian numeron paikkamerkki 17">
            <a:extLst>
              <a:ext uri="{FF2B5EF4-FFF2-40B4-BE49-F238E27FC236}">
                <a16:creationId xmlns:a16="http://schemas.microsoft.com/office/drawing/2014/main" id="{F5859289-D07A-407E-BEA8-0136A172E2C0}"/>
              </a:ext>
            </a:extLst>
          </p:cNvPr>
          <p:cNvSpPr>
            <a:spLocks noGrp="1"/>
          </p:cNvSpPr>
          <p:nvPr>
            <p:ph type="sldNum" sz="quarter" idx="4"/>
          </p:nvPr>
        </p:nvSpPr>
        <p:spPr/>
        <p:txBody>
          <a:bodyPr/>
          <a:lstStyle/>
          <a:p>
            <a:fld id="{B338A197-4EA2-4D23-935D-0DB0ED09FF0F}" type="slidenum">
              <a:rPr lang="fi-FI" smtClean="0"/>
              <a:pPr/>
              <a:t>18</a:t>
            </a:fld>
            <a:endParaRPr lang="fi-FI"/>
          </a:p>
        </p:txBody>
      </p:sp>
      <p:sp>
        <p:nvSpPr>
          <p:cNvPr id="5" name="Otsikko 11">
            <a:extLst>
              <a:ext uri="{FF2B5EF4-FFF2-40B4-BE49-F238E27FC236}">
                <a16:creationId xmlns:a16="http://schemas.microsoft.com/office/drawing/2014/main" id="{6590E075-5C5A-4AF2-82EE-58D3DB4BBD8A}"/>
              </a:ext>
            </a:extLst>
          </p:cNvPr>
          <p:cNvSpPr txBox="1">
            <a:spLocks/>
          </p:cNvSpPr>
          <p:nvPr/>
        </p:nvSpPr>
        <p:spPr>
          <a:xfrm>
            <a:off x="10192512" y="365125"/>
            <a:ext cx="1566672"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a:r>
              <a:rPr lang="en-GB"/>
              <a:t>12/16</a:t>
            </a:r>
          </a:p>
        </p:txBody>
      </p:sp>
      <p:sp>
        <p:nvSpPr>
          <p:cNvPr id="2" name="Alatunnisteen paikkamerkki 1">
            <a:extLst>
              <a:ext uri="{FF2B5EF4-FFF2-40B4-BE49-F238E27FC236}">
                <a16:creationId xmlns:a16="http://schemas.microsoft.com/office/drawing/2014/main" id="{381A798E-0494-2536-8181-9292AA04FFE4}"/>
              </a:ext>
            </a:extLst>
          </p:cNvPr>
          <p:cNvSpPr>
            <a:spLocks noGrp="1"/>
          </p:cNvSpPr>
          <p:nvPr>
            <p:ph type="ftr" sz="quarter" idx="3"/>
          </p:nvPr>
        </p:nvSpPr>
        <p:spPr/>
        <p:txBody>
          <a:bodyPr/>
          <a:lstStyle/>
          <a:p>
            <a:r>
              <a:rPr lang="en-GB"/>
              <a:t>Construction physics</a:t>
            </a:r>
          </a:p>
        </p:txBody>
      </p:sp>
    </p:spTree>
    <p:extLst>
      <p:ext uri="{BB962C8B-B14F-4D97-AF65-F5344CB8AC3E}">
        <p14:creationId xmlns:p14="http://schemas.microsoft.com/office/powerpoint/2010/main" val="326854441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Otsikko 11">
            <a:extLst>
              <a:ext uri="{FF2B5EF4-FFF2-40B4-BE49-F238E27FC236}">
                <a16:creationId xmlns:a16="http://schemas.microsoft.com/office/drawing/2014/main" id="{91AAAAA5-CDBA-42C5-943E-3EF449C37067}"/>
              </a:ext>
            </a:extLst>
          </p:cNvPr>
          <p:cNvSpPr>
            <a:spLocks noGrp="1"/>
          </p:cNvSpPr>
          <p:nvPr>
            <p:ph type="title"/>
          </p:nvPr>
        </p:nvSpPr>
        <p:spPr/>
        <p:txBody>
          <a:bodyPr/>
          <a:lstStyle/>
          <a:p>
            <a:r>
              <a:rPr lang="en-GB"/>
              <a:t>Moisture properties of timber</a:t>
            </a:r>
          </a:p>
        </p:txBody>
      </p:sp>
      <p:sp>
        <p:nvSpPr>
          <p:cNvPr id="13" name="Sisällön paikkamerkki 12">
            <a:extLst>
              <a:ext uri="{FF2B5EF4-FFF2-40B4-BE49-F238E27FC236}">
                <a16:creationId xmlns:a16="http://schemas.microsoft.com/office/drawing/2014/main" id="{19FC7BE5-DE3D-4561-97EB-848C6C4B93D0}"/>
              </a:ext>
            </a:extLst>
          </p:cNvPr>
          <p:cNvSpPr>
            <a:spLocks noGrp="1"/>
          </p:cNvSpPr>
          <p:nvPr>
            <p:ph idx="1"/>
          </p:nvPr>
        </p:nvSpPr>
        <p:spPr>
          <a:xfrm>
            <a:off x="838200" y="1825625"/>
            <a:ext cx="10515600" cy="4270376"/>
          </a:xfrm>
        </p:spPr>
        <p:txBody>
          <a:bodyPr>
            <a:noAutofit/>
          </a:bodyPr>
          <a:lstStyle/>
          <a:p>
            <a:r>
              <a:rPr lang="en-GB"/>
              <a:t>Wood begins to be damaged if its moisture stays above 20% for long periods of time</a:t>
            </a:r>
          </a:p>
          <a:p>
            <a:pPr lvl="1"/>
            <a:r>
              <a:rPr lang="en-GB"/>
              <a:t>In this case, the relative humidity of ambient air is usually over 80-90%. </a:t>
            </a:r>
          </a:p>
          <a:p>
            <a:pPr lvl="1"/>
            <a:r>
              <a:rPr lang="en-GB"/>
              <a:t>Wood begins to mould within a few months if the relative humidity of the surrounding air remains above 80% during this period. </a:t>
            </a:r>
          </a:p>
          <a:p>
            <a:pPr lvl="1"/>
            <a:r>
              <a:rPr lang="en-GB"/>
              <a:t>After the air’s relative humidity has been exceeded, 90%, the wood begins to rot. </a:t>
            </a:r>
          </a:p>
          <a:p>
            <a:pPr lvl="1"/>
            <a:r>
              <a:rPr lang="en-GB"/>
              <a:t>However, the precondition for the moulding and decaying of wood is a temperature between + 0 °C and + 40 °C.</a:t>
            </a:r>
          </a:p>
        </p:txBody>
      </p:sp>
      <p:sp>
        <p:nvSpPr>
          <p:cNvPr id="18" name="Dian numeron paikkamerkki 17">
            <a:extLst>
              <a:ext uri="{FF2B5EF4-FFF2-40B4-BE49-F238E27FC236}">
                <a16:creationId xmlns:a16="http://schemas.microsoft.com/office/drawing/2014/main" id="{F5859289-D07A-407E-BEA8-0136A172E2C0}"/>
              </a:ext>
            </a:extLst>
          </p:cNvPr>
          <p:cNvSpPr>
            <a:spLocks noGrp="1"/>
          </p:cNvSpPr>
          <p:nvPr>
            <p:ph type="sldNum" sz="quarter" idx="4"/>
          </p:nvPr>
        </p:nvSpPr>
        <p:spPr/>
        <p:txBody>
          <a:bodyPr/>
          <a:lstStyle/>
          <a:p>
            <a:fld id="{B338A197-4EA2-4D23-935D-0DB0ED09FF0F}" type="slidenum">
              <a:rPr lang="fi-FI" smtClean="0"/>
              <a:pPr/>
              <a:t>19</a:t>
            </a:fld>
            <a:endParaRPr lang="fi-FI"/>
          </a:p>
        </p:txBody>
      </p:sp>
      <p:sp>
        <p:nvSpPr>
          <p:cNvPr id="5" name="Otsikko 11">
            <a:extLst>
              <a:ext uri="{FF2B5EF4-FFF2-40B4-BE49-F238E27FC236}">
                <a16:creationId xmlns:a16="http://schemas.microsoft.com/office/drawing/2014/main" id="{F1848EDC-29A8-4011-B565-2F86B9E84444}"/>
              </a:ext>
            </a:extLst>
          </p:cNvPr>
          <p:cNvSpPr txBox="1">
            <a:spLocks/>
          </p:cNvSpPr>
          <p:nvPr/>
        </p:nvSpPr>
        <p:spPr>
          <a:xfrm>
            <a:off x="10192512" y="365125"/>
            <a:ext cx="1566672"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a:r>
              <a:rPr lang="en-GB"/>
              <a:t>13/16</a:t>
            </a:r>
          </a:p>
        </p:txBody>
      </p:sp>
      <p:sp>
        <p:nvSpPr>
          <p:cNvPr id="2" name="Alatunnisteen paikkamerkki 1">
            <a:extLst>
              <a:ext uri="{FF2B5EF4-FFF2-40B4-BE49-F238E27FC236}">
                <a16:creationId xmlns:a16="http://schemas.microsoft.com/office/drawing/2014/main" id="{2E6D24D2-EEF1-4BFD-557E-9E180EC0C89D}"/>
              </a:ext>
            </a:extLst>
          </p:cNvPr>
          <p:cNvSpPr>
            <a:spLocks noGrp="1"/>
          </p:cNvSpPr>
          <p:nvPr>
            <p:ph type="ftr" sz="quarter" idx="3"/>
          </p:nvPr>
        </p:nvSpPr>
        <p:spPr/>
        <p:txBody>
          <a:bodyPr/>
          <a:lstStyle/>
          <a:p>
            <a:r>
              <a:rPr lang="en-GB"/>
              <a:t>Construction physics</a:t>
            </a:r>
          </a:p>
        </p:txBody>
      </p:sp>
    </p:spTree>
    <p:extLst>
      <p:ext uri="{BB962C8B-B14F-4D97-AF65-F5344CB8AC3E}">
        <p14:creationId xmlns:p14="http://schemas.microsoft.com/office/powerpoint/2010/main" val="254707505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77"/>
        <p:cNvGrpSpPr/>
        <p:nvPr/>
      </p:nvGrpSpPr>
      <p:grpSpPr>
        <a:xfrm>
          <a:off x="0" y="0"/>
          <a:ext cx="0" cy="0"/>
          <a:chOff x="0" y="0"/>
          <a:chExt cx="0" cy="0"/>
        </a:xfrm>
      </p:grpSpPr>
      <p:sp>
        <p:nvSpPr>
          <p:cNvPr id="78" name="Google Shape;78;g12a037aa8e9_0_95"/>
          <p:cNvSpPr txBox="1">
            <a:spLocks noGrp="1"/>
          </p:cNvSpPr>
          <p:nvPr>
            <p:ph type="body" idx="1"/>
          </p:nvPr>
        </p:nvSpPr>
        <p:spPr>
          <a:xfrm>
            <a:off x="1749365" y="963559"/>
            <a:ext cx="3737100" cy="309600"/>
          </a:xfrm>
          <a:prstGeom prst="rect">
            <a:avLst/>
          </a:prstGeom>
          <a:noFill/>
          <a:ln>
            <a:noFill/>
          </a:ln>
        </p:spPr>
        <p:txBody>
          <a:bodyPr spcFirstLastPara="1" wrap="square" lIns="91425" tIns="45700" rIns="91425" bIns="45700" anchor="b" anchorCtr="0">
            <a:normAutofit fontScale="85000" lnSpcReduction="20000"/>
          </a:bodyPr>
          <a:lstStyle/>
          <a:p>
            <a:pPr marL="0" lvl="0" indent="0" algn="l" rtl="0">
              <a:lnSpc>
                <a:spcPct val="90000"/>
              </a:lnSpc>
              <a:spcBef>
                <a:spcPts val="0"/>
              </a:spcBef>
              <a:spcAft>
                <a:spcPts val="0"/>
              </a:spcAft>
              <a:buClr>
                <a:schemeClr val="dk1"/>
              </a:buClr>
              <a:buSzPct val="100000"/>
              <a:buNone/>
            </a:pPr>
            <a:r>
              <a:rPr lang="en-GB"/>
              <a:t>Origin of the materials</a:t>
            </a:r>
          </a:p>
        </p:txBody>
      </p:sp>
      <p:sp>
        <p:nvSpPr>
          <p:cNvPr id="79" name="Google Shape;79;g12a037aa8e9_0_95"/>
          <p:cNvSpPr txBox="1">
            <a:spLocks noGrp="1"/>
          </p:cNvSpPr>
          <p:nvPr>
            <p:ph type="body" idx="2"/>
          </p:nvPr>
        </p:nvSpPr>
        <p:spPr>
          <a:xfrm>
            <a:off x="805064" y="1706422"/>
            <a:ext cx="5157900" cy="3684600"/>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Clr>
                <a:schemeClr val="dk1"/>
              </a:buClr>
              <a:buSzPts val="2800"/>
              <a:buFont typeface="Arial"/>
              <a:buNone/>
            </a:pPr>
            <a:r>
              <a:rPr lang="en-GB" sz="1600" dirty="0"/>
              <a:t>These learning materials for industrial wood construction have been prepared in a project led by </a:t>
            </a:r>
            <a:r>
              <a:rPr lang="en-GB" sz="1600" dirty="0" err="1"/>
              <a:t>Puuinfo</a:t>
            </a:r>
            <a:r>
              <a:rPr lang="en-GB" sz="1600" dirty="0"/>
              <a:t> Oy in 2021–2022. Also involved in the project were </a:t>
            </a:r>
          </a:p>
          <a:p>
            <a:pPr marL="647700" lvl="0" indent="-355600" algn="l" rtl="0">
              <a:lnSpc>
                <a:spcPct val="115000"/>
              </a:lnSpc>
              <a:spcBef>
                <a:spcPts val="1700"/>
              </a:spcBef>
              <a:spcAft>
                <a:spcPts val="0"/>
              </a:spcAft>
              <a:buClr>
                <a:srgbClr val="272117"/>
              </a:buClr>
              <a:buSzPts val="2000"/>
              <a:buChar char="●"/>
            </a:pPr>
            <a:r>
              <a:rPr lang="en-GB" sz="1600" dirty="0" err="1"/>
              <a:t>Lappia</a:t>
            </a:r>
            <a:r>
              <a:rPr lang="en-GB" sz="1600" dirty="0"/>
              <a:t> Vocational College,</a:t>
            </a:r>
          </a:p>
          <a:p>
            <a:pPr marL="647700" lvl="0" indent="-355600" algn="l" rtl="0">
              <a:lnSpc>
                <a:spcPct val="115000"/>
              </a:lnSpc>
              <a:spcBef>
                <a:spcPts val="0"/>
              </a:spcBef>
              <a:spcAft>
                <a:spcPts val="0"/>
              </a:spcAft>
              <a:buClr>
                <a:srgbClr val="272117"/>
              </a:buClr>
              <a:buSzPts val="2000"/>
              <a:buChar char="●"/>
            </a:pPr>
            <a:r>
              <a:rPr lang="en-GB" sz="1600" dirty="0"/>
              <a:t>TTS-</a:t>
            </a:r>
            <a:r>
              <a:rPr lang="en-GB" sz="1600" dirty="0" err="1"/>
              <a:t>Työtehoseura</a:t>
            </a:r>
            <a:r>
              <a:rPr lang="en-GB" sz="1600" dirty="0"/>
              <a:t> </a:t>
            </a:r>
            <a:r>
              <a:rPr lang="en-GB" sz="1600" dirty="0" err="1"/>
              <a:t>ry</a:t>
            </a:r>
            <a:endParaRPr lang="en-GB" sz="1600" dirty="0"/>
          </a:p>
          <a:p>
            <a:pPr marL="647700" lvl="0" indent="-355600" algn="l" rtl="0">
              <a:lnSpc>
                <a:spcPct val="115000"/>
              </a:lnSpc>
              <a:spcBef>
                <a:spcPts val="0"/>
              </a:spcBef>
              <a:spcAft>
                <a:spcPts val="0"/>
              </a:spcAft>
              <a:buClr>
                <a:srgbClr val="272117"/>
              </a:buClr>
              <a:buSzPts val="2000"/>
              <a:buChar char="●"/>
            </a:pPr>
            <a:r>
              <a:rPr lang="en-GB" sz="1600" dirty="0"/>
              <a:t>South-Eastern Finland University of Applied Sciences,</a:t>
            </a:r>
          </a:p>
          <a:p>
            <a:pPr marL="647700" lvl="0" indent="-355600" algn="l" rtl="0">
              <a:lnSpc>
                <a:spcPct val="115000"/>
              </a:lnSpc>
              <a:spcBef>
                <a:spcPts val="0"/>
              </a:spcBef>
              <a:spcAft>
                <a:spcPts val="0"/>
              </a:spcAft>
              <a:buClr>
                <a:srgbClr val="272117"/>
              </a:buClr>
              <a:buSzPts val="2000"/>
              <a:buChar char="●"/>
            </a:pPr>
            <a:r>
              <a:rPr lang="en-GB" sz="1600" dirty="0" err="1"/>
              <a:t>Metropolia</a:t>
            </a:r>
            <a:r>
              <a:rPr lang="en-GB" sz="1600" dirty="0"/>
              <a:t> University of Applied Sciences,</a:t>
            </a:r>
          </a:p>
          <a:p>
            <a:pPr marL="647700" lvl="0" indent="-355600" algn="l" rtl="0">
              <a:lnSpc>
                <a:spcPct val="115000"/>
              </a:lnSpc>
              <a:spcBef>
                <a:spcPts val="0"/>
              </a:spcBef>
              <a:spcAft>
                <a:spcPts val="0"/>
              </a:spcAft>
              <a:buClr>
                <a:srgbClr val="272117"/>
              </a:buClr>
              <a:buSzPts val="2000"/>
              <a:buChar char="●"/>
            </a:pPr>
            <a:r>
              <a:rPr lang="en-GB" sz="1600" dirty="0" err="1"/>
              <a:t>Jyväskylä</a:t>
            </a:r>
            <a:r>
              <a:rPr lang="en-GB" sz="1600" dirty="0"/>
              <a:t> University of Applied Sciences,</a:t>
            </a:r>
          </a:p>
          <a:p>
            <a:pPr marL="647700" marR="0" lvl="0" indent="-355600" algn="l" rtl="0">
              <a:lnSpc>
                <a:spcPct val="115000"/>
              </a:lnSpc>
              <a:spcBef>
                <a:spcPts val="0"/>
              </a:spcBef>
              <a:spcAft>
                <a:spcPts val="0"/>
              </a:spcAft>
              <a:buClr>
                <a:srgbClr val="272117"/>
              </a:buClr>
              <a:buSzPts val="2000"/>
              <a:buChar char="●"/>
            </a:pPr>
            <a:r>
              <a:rPr lang="en-GB" sz="1600" dirty="0"/>
              <a:t>University of Tampere, and</a:t>
            </a:r>
          </a:p>
          <a:p>
            <a:pPr marL="647700" marR="0" lvl="0" indent="-355600" algn="l" rtl="0">
              <a:lnSpc>
                <a:spcPct val="115000"/>
              </a:lnSpc>
              <a:spcBef>
                <a:spcPts val="0"/>
              </a:spcBef>
              <a:spcAft>
                <a:spcPts val="0"/>
              </a:spcAft>
              <a:buClr>
                <a:srgbClr val="272117"/>
              </a:buClr>
              <a:buSzPts val="2000"/>
              <a:buChar char="●"/>
            </a:pPr>
            <a:r>
              <a:rPr lang="en-GB" sz="1600" dirty="0"/>
              <a:t>Federation of the Finnish Woodworking Industries </a:t>
            </a:r>
            <a:r>
              <a:rPr lang="en-GB" sz="1600" dirty="0" err="1"/>
              <a:t>Puutuoteteollisuus</a:t>
            </a:r>
            <a:r>
              <a:rPr lang="en-GB" sz="1600" dirty="0"/>
              <a:t> </a:t>
            </a:r>
            <a:r>
              <a:rPr lang="en-GB" sz="1600" dirty="0" err="1"/>
              <a:t>ry</a:t>
            </a:r>
            <a:endParaRPr lang="en-GB" sz="1600" dirty="0"/>
          </a:p>
          <a:p>
            <a:pPr marL="0" lvl="0" indent="0" algn="l" rtl="0">
              <a:lnSpc>
                <a:spcPct val="115000"/>
              </a:lnSpc>
              <a:spcBef>
                <a:spcPts val="1700"/>
              </a:spcBef>
              <a:spcAft>
                <a:spcPts val="0"/>
              </a:spcAft>
              <a:buNone/>
            </a:pPr>
            <a:r>
              <a:rPr lang="en-GB" sz="1600" dirty="0"/>
              <a:t>The project was funded by the Ministry of the Environment. </a:t>
            </a:r>
          </a:p>
          <a:p>
            <a:pPr marL="0" lvl="0" indent="0" algn="l" rtl="0">
              <a:spcBef>
                <a:spcPts val="4200"/>
              </a:spcBef>
              <a:spcAft>
                <a:spcPts val="0"/>
              </a:spcAft>
              <a:buClr>
                <a:schemeClr val="lt2"/>
              </a:buClr>
              <a:buSzPts val="2400"/>
              <a:buNone/>
            </a:pPr>
            <a:endParaRPr sz="1600" dirty="0"/>
          </a:p>
        </p:txBody>
      </p:sp>
      <p:sp>
        <p:nvSpPr>
          <p:cNvPr id="80" name="Google Shape;80;g12a037aa8e9_0_95"/>
          <p:cNvSpPr txBox="1">
            <a:spLocks noGrp="1"/>
          </p:cNvSpPr>
          <p:nvPr>
            <p:ph type="body" idx="3"/>
          </p:nvPr>
        </p:nvSpPr>
        <p:spPr>
          <a:xfrm>
            <a:off x="6485234" y="1706422"/>
            <a:ext cx="5183100" cy="3684600"/>
          </a:xfrm>
          <a:prstGeom prst="rect">
            <a:avLst/>
          </a:prstGeom>
          <a:noFill/>
          <a:ln>
            <a:noFill/>
          </a:ln>
        </p:spPr>
        <p:txBody>
          <a:bodyPr spcFirstLastPara="1" wrap="square" lIns="91425" tIns="45700" rIns="91425" bIns="45700" anchor="t" anchorCtr="0">
            <a:normAutofit fontScale="92500" lnSpcReduction="10000"/>
          </a:bodyPr>
          <a:lstStyle/>
          <a:p>
            <a:pPr marL="0" lvl="0" indent="0" algn="l" rtl="0">
              <a:lnSpc>
                <a:spcPct val="90000"/>
              </a:lnSpc>
              <a:spcBef>
                <a:spcPts val="0"/>
              </a:spcBef>
              <a:spcAft>
                <a:spcPts val="0"/>
              </a:spcAft>
              <a:buClr>
                <a:schemeClr val="dk1"/>
              </a:buClr>
              <a:buSzPts val="2800"/>
              <a:buNone/>
            </a:pPr>
            <a:r>
              <a:rPr lang="en-GB" sz="2000" dirty="0"/>
              <a:t>The materials are intended to be used as extensively as possible in industrial wood construction education and studies.</a:t>
            </a:r>
          </a:p>
          <a:p>
            <a:pPr marL="0" lvl="0" indent="0" algn="l" rtl="0">
              <a:lnSpc>
                <a:spcPct val="90000"/>
              </a:lnSpc>
              <a:spcBef>
                <a:spcPts val="0"/>
              </a:spcBef>
              <a:spcAft>
                <a:spcPts val="0"/>
              </a:spcAft>
              <a:buClr>
                <a:schemeClr val="dk1"/>
              </a:buClr>
              <a:buSzPts val="2800"/>
              <a:buNone/>
            </a:pPr>
            <a:endParaRPr sz="2000" dirty="0"/>
          </a:p>
          <a:p>
            <a:pPr marL="0" lvl="0" indent="0" algn="l" rtl="0">
              <a:lnSpc>
                <a:spcPct val="90000"/>
              </a:lnSpc>
              <a:spcBef>
                <a:spcPts val="0"/>
              </a:spcBef>
              <a:spcAft>
                <a:spcPts val="0"/>
              </a:spcAft>
              <a:buClr>
                <a:schemeClr val="dk1"/>
              </a:buClr>
              <a:buSzPts val="2800"/>
              <a:buNone/>
            </a:pPr>
            <a:r>
              <a:rPr lang="en-GB" sz="2000" dirty="0"/>
              <a:t>The materials are released under the Creative Commons licence Attribution-</a:t>
            </a:r>
            <a:r>
              <a:rPr lang="en-GB" sz="2000" dirty="0" err="1"/>
              <a:t>ShareAlike</a:t>
            </a:r>
            <a:r>
              <a:rPr lang="en-GB" sz="2000" dirty="0"/>
              <a:t> (CC BY-SA), which requires that the author be properly credited when the materials are used and that derivative works may only be distributed under the same licence as the original work.</a:t>
            </a:r>
          </a:p>
          <a:p>
            <a:pPr marL="0" lvl="0" indent="0" algn="l" rtl="0">
              <a:lnSpc>
                <a:spcPct val="90000"/>
              </a:lnSpc>
              <a:spcBef>
                <a:spcPts val="0"/>
              </a:spcBef>
              <a:spcAft>
                <a:spcPts val="0"/>
              </a:spcAft>
              <a:buClr>
                <a:schemeClr val="dk1"/>
              </a:buClr>
              <a:buSzPts val="2800"/>
              <a:buNone/>
            </a:pPr>
            <a:endParaRPr sz="2000" dirty="0"/>
          </a:p>
          <a:p>
            <a:pPr marL="0" lvl="0" indent="0" algn="l" rtl="0">
              <a:lnSpc>
                <a:spcPct val="90000"/>
              </a:lnSpc>
              <a:spcBef>
                <a:spcPts val="0"/>
              </a:spcBef>
              <a:spcAft>
                <a:spcPts val="0"/>
              </a:spcAft>
              <a:buClr>
                <a:schemeClr val="dk1"/>
              </a:buClr>
              <a:buSzPts val="2800"/>
              <a:buNone/>
            </a:pPr>
            <a:r>
              <a:rPr lang="en-GB" sz="2000" dirty="0"/>
              <a:t>The original materials and any updates to them by </a:t>
            </a:r>
            <a:r>
              <a:rPr lang="en-GB" sz="2000" dirty="0" err="1"/>
              <a:t>Puuinfo</a:t>
            </a:r>
            <a:r>
              <a:rPr lang="en-GB" sz="2000" dirty="0"/>
              <a:t> will be published on the Library of Open Educational Resources website (aoe.fi) and the Puuinfo.fi website. </a:t>
            </a:r>
          </a:p>
        </p:txBody>
      </p:sp>
      <p:sp>
        <p:nvSpPr>
          <p:cNvPr id="81" name="Google Shape;81;g12a037aa8e9_0_95"/>
          <p:cNvSpPr txBox="1">
            <a:spLocks noGrp="1"/>
          </p:cNvSpPr>
          <p:nvPr>
            <p:ph type="body" idx="4"/>
          </p:nvPr>
        </p:nvSpPr>
        <p:spPr>
          <a:xfrm>
            <a:off x="7457613" y="959551"/>
            <a:ext cx="3737100" cy="309600"/>
          </a:xfrm>
          <a:prstGeom prst="rect">
            <a:avLst/>
          </a:prstGeom>
          <a:noFill/>
          <a:ln>
            <a:noFill/>
          </a:ln>
        </p:spPr>
        <p:txBody>
          <a:bodyPr spcFirstLastPara="1" wrap="square" lIns="91425" tIns="45700" rIns="91425" bIns="45700" anchor="b" anchorCtr="0">
            <a:normAutofit fontScale="85000" lnSpcReduction="20000"/>
          </a:bodyPr>
          <a:lstStyle/>
          <a:p>
            <a:pPr marL="0" lvl="0" indent="0" algn="l" rtl="0">
              <a:lnSpc>
                <a:spcPct val="90000"/>
              </a:lnSpc>
              <a:spcBef>
                <a:spcPts val="0"/>
              </a:spcBef>
              <a:spcAft>
                <a:spcPts val="0"/>
              </a:spcAft>
              <a:buClr>
                <a:schemeClr val="dk1"/>
              </a:buClr>
              <a:buSzPct val="100000"/>
              <a:buNone/>
            </a:pPr>
            <a:r>
              <a:rPr lang="en-GB"/>
              <a:t>Use of the materials</a:t>
            </a:r>
          </a:p>
        </p:txBody>
      </p:sp>
      <p:sp>
        <p:nvSpPr>
          <p:cNvPr id="82" name="Google Shape;82;g12a037aa8e9_0_95"/>
          <p:cNvSpPr txBox="1">
            <a:spLocks noGrp="1"/>
          </p:cNvSpPr>
          <p:nvPr>
            <p:ph type="sldNum" idx="12"/>
          </p:nvPr>
        </p:nvSpPr>
        <p:spPr>
          <a:xfrm>
            <a:off x="11044362" y="182562"/>
            <a:ext cx="644100" cy="381900"/>
          </a:xfrm>
          <a:prstGeom prst="rect">
            <a:avLst/>
          </a:prstGeom>
          <a:no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1400"/>
              <a:buFont typeface="Arial"/>
              <a:buNone/>
              <a:tabLst/>
              <a:defRPr/>
            </a:pPr>
            <a:fld id="{00000000-1234-1234-1234-123412341234}" type="slidenum">
              <a:rPr kumimoji="0" lang="fi-FI" sz="1400" b="0" i="0" u="none" strike="noStrike" kern="0" cap="none" spc="0" normalizeH="0" baseline="0" noProof="0">
                <a:ln>
                  <a:noFill/>
                </a:ln>
                <a:solidFill>
                  <a:srgbClr val="FFFFFF"/>
                </a:solidFill>
                <a:effectLst/>
                <a:uLnTx/>
                <a:uFillTx/>
                <a:latin typeface="Calibri"/>
                <a:cs typeface="Calibri"/>
                <a:sym typeface="Calibri"/>
              </a:rPr>
              <a:pPr marL="0" marR="0" lvl="0" indent="0" algn="ctr" defTabSz="914400" rtl="0" eaLnBrk="1" fontAlgn="auto" latinLnBrk="0" hangingPunct="1">
                <a:lnSpc>
                  <a:spcPct val="100000"/>
                </a:lnSpc>
                <a:spcBef>
                  <a:spcPts val="0"/>
                </a:spcBef>
                <a:spcAft>
                  <a:spcPts val="0"/>
                </a:spcAft>
                <a:buClr>
                  <a:srgbClr val="000000"/>
                </a:buClr>
                <a:buSzPts val="1400"/>
                <a:buFont typeface="Arial"/>
                <a:buNone/>
                <a:tabLst/>
                <a:defRPr/>
              </a:pPr>
              <a:t>2</a:t>
            </a:fld>
            <a:endParaRPr kumimoji="0" lang="fi-FI" sz="1400" b="0" i="0" u="none" strike="noStrike" kern="0" cap="none" spc="0" normalizeH="0" baseline="0" noProof="0">
              <a:ln>
                <a:noFill/>
              </a:ln>
              <a:solidFill>
                <a:srgbClr val="FFFFFF"/>
              </a:solidFill>
              <a:effectLst/>
              <a:uLnTx/>
              <a:uFillTx/>
              <a:latin typeface="Calibri"/>
              <a:cs typeface="Calibri"/>
              <a:sym typeface="Calibri"/>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Otsikko 11">
            <a:extLst>
              <a:ext uri="{FF2B5EF4-FFF2-40B4-BE49-F238E27FC236}">
                <a16:creationId xmlns:a16="http://schemas.microsoft.com/office/drawing/2014/main" id="{91AAAAA5-CDBA-42C5-943E-3EF449C37067}"/>
              </a:ext>
            </a:extLst>
          </p:cNvPr>
          <p:cNvSpPr>
            <a:spLocks noGrp="1"/>
          </p:cNvSpPr>
          <p:nvPr>
            <p:ph type="title"/>
          </p:nvPr>
        </p:nvSpPr>
        <p:spPr/>
        <p:txBody>
          <a:bodyPr/>
          <a:lstStyle/>
          <a:p>
            <a:r>
              <a:rPr lang="en-GB"/>
              <a:t>Moisture properties of timber</a:t>
            </a:r>
          </a:p>
        </p:txBody>
      </p:sp>
      <p:sp>
        <p:nvSpPr>
          <p:cNvPr id="13" name="Sisällön paikkamerkki 12">
            <a:extLst>
              <a:ext uri="{FF2B5EF4-FFF2-40B4-BE49-F238E27FC236}">
                <a16:creationId xmlns:a16="http://schemas.microsoft.com/office/drawing/2014/main" id="{19FC7BE5-DE3D-4561-97EB-848C6C4B93D0}"/>
              </a:ext>
            </a:extLst>
          </p:cNvPr>
          <p:cNvSpPr>
            <a:spLocks noGrp="1"/>
          </p:cNvSpPr>
          <p:nvPr>
            <p:ph idx="1"/>
          </p:nvPr>
        </p:nvSpPr>
        <p:spPr>
          <a:xfrm>
            <a:off x="838200" y="1825625"/>
            <a:ext cx="10515600" cy="4270376"/>
          </a:xfrm>
        </p:spPr>
        <p:txBody>
          <a:bodyPr>
            <a:noAutofit/>
          </a:bodyPr>
          <a:lstStyle/>
          <a:p>
            <a:r>
              <a:rPr lang="en-GB"/>
              <a:t>Although the relative humidity of the air in freezing temperatures may exceed 85% for long periods, the wood is not damaged because the temperature is not sufficient for mould and decay. </a:t>
            </a:r>
          </a:p>
          <a:p>
            <a:r>
              <a:rPr lang="en-GB"/>
              <a:t>Mould spores and wood-decay fungus also require oxygen and nutrients that are usually sufficient in both wood and ambient air. </a:t>
            </a:r>
          </a:p>
          <a:p>
            <a:r>
              <a:rPr lang="en-GB" b="1"/>
              <a:t>Mould</a:t>
            </a:r>
            <a:r>
              <a:rPr lang="en-GB"/>
              <a:t> cannot penetrate deeper than the surface of the wood, so it is not harmful to the strength of the wood. </a:t>
            </a:r>
          </a:p>
        </p:txBody>
      </p:sp>
      <p:sp>
        <p:nvSpPr>
          <p:cNvPr id="18" name="Dian numeron paikkamerkki 17">
            <a:extLst>
              <a:ext uri="{FF2B5EF4-FFF2-40B4-BE49-F238E27FC236}">
                <a16:creationId xmlns:a16="http://schemas.microsoft.com/office/drawing/2014/main" id="{F5859289-D07A-407E-BEA8-0136A172E2C0}"/>
              </a:ext>
            </a:extLst>
          </p:cNvPr>
          <p:cNvSpPr>
            <a:spLocks noGrp="1"/>
          </p:cNvSpPr>
          <p:nvPr>
            <p:ph type="sldNum" sz="quarter" idx="4"/>
          </p:nvPr>
        </p:nvSpPr>
        <p:spPr/>
        <p:txBody>
          <a:bodyPr/>
          <a:lstStyle/>
          <a:p>
            <a:fld id="{B338A197-4EA2-4D23-935D-0DB0ED09FF0F}" type="slidenum">
              <a:rPr lang="fi-FI" smtClean="0"/>
              <a:pPr/>
              <a:t>20</a:t>
            </a:fld>
            <a:endParaRPr lang="fi-FI"/>
          </a:p>
        </p:txBody>
      </p:sp>
      <p:sp>
        <p:nvSpPr>
          <p:cNvPr id="5" name="Otsikko 11">
            <a:extLst>
              <a:ext uri="{FF2B5EF4-FFF2-40B4-BE49-F238E27FC236}">
                <a16:creationId xmlns:a16="http://schemas.microsoft.com/office/drawing/2014/main" id="{A464948E-14BA-42C9-B968-CAD991750BC1}"/>
              </a:ext>
            </a:extLst>
          </p:cNvPr>
          <p:cNvSpPr txBox="1">
            <a:spLocks/>
          </p:cNvSpPr>
          <p:nvPr/>
        </p:nvSpPr>
        <p:spPr>
          <a:xfrm>
            <a:off x="10192512" y="365125"/>
            <a:ext cx="1566672"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a:r>
              <a:rPr lang="en-GB"/>
              <a:t>14/16</a:t>
            </a:r>
          </a:p>
        </p:txBody>
      </p:sp>
      <p:sp>
        <p:nvSpPr>
          <p:cNvPr id="2" name="Alatunnisteen paikkamerkki 1">
            <a:extLst>
              <a:ext uri="{FF2B5EF4-FFF2-40B4-BE49-F238E27FC236}">
                <a16:creationId xmlns:a16="http://schemas.microsoft.com/office/drawing/2014/main" id="{01B91A9D-EEC2-F45B-AD99-E972649938FE}"/>
              </a:ext>
            </a:extLst>
          </p:cNvPr>
          <p:cNvSpPr>
            <a:spLocks noGrp="1"/>
          </p:cNvSpPr>
          <p:nvPr>
            <p:ph type="ftr" sz="quarter" idx="3"/>
          </p:nvPr>
        </p:nvSpPr>
        <p:spPr/>
        <p:txBody>
          <a:bodyPr/>
          <a:lstStyle/>
          <a:p>
            <a:r>
              <a:rPr lang="en-GB"/>
              <a:t>Construction physics</a:t>
            </a:r>
          </a:p>
        </p:txBody>
      </p:sp>
    </p:spTree>
    <p:extLst>
      <p:ext uri="{BB962C8B-B14F-4D97-AF65-F5344CB8AC3E}">
        <p14:creationId xmlns:p14="http://schemas.microsoft.com/office/powerpoint/2010/main" val="305882217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Otsikko 11">
            <a:extLst>
              <a:ext uri="{FF2B5EF4-FFF2-40B4-BE49-F238E27FC236}">
                <a16:creationId xmlns:a16="http://schemas.microsoft.com/office/drawing/2014/main" id="{91AAAAA5-CDBA-42C5-943E-3EF449C37067}"/>
              </a:ext>
            </a:extLst>
          </p:cNvPr>
          <p:cNvSpPr>
            <a:spLocks noGrp="1"/>
          </p:cNvSpPr>
          <p:nvPr>
            <p:ph type="title"/>
          </p:nvPr>
        </p:nvSpPr>
        <p:spPr/>
        <p:txBody>
          <a:bodyPr/>
          <a:lstStyle/>
          <a:p>
            <a:r>
              <a:rPr lang="en-GB"/>
              <a:t>Moisture properties of timber</a:t>
            </a:r>
          </a:p>
        </p:txBody>
      </p:sp>
      <p:sp>
        <p:nvSpPr>
          <p:cNvPr id="13" name="Sisällön paikkamerkki 12">
            <a:extLst>
              <a:ext uri="{FF2B5EF4-FFF2-40B4-BE49-F238E27FC236}">
                <a16:creationId xmlns:a16="http://schemas.microsoft.com/office/drawing/2014/main" id="{19FC7BE5-DE3D-4561-97EB-848C6C4B93D0}"/>
              </a:ext>
            </a:extLst>
          </p:cNvPr>
          <p:cNvSpPr>
            <a:spLocks noGrp="1"/>
          </p:cNvSpPr>
          <p:nvPr>
            <p:ph idx="1"/>
          </p:nvPr>
        </p:nvSpPr>
        <p:spPr>
          <a:xfrm>
            <a:off x="838200" y="1825625"/>
            <a:ext cx="10515600" cy="4270376"/>
          </a:xfrm>
        </p:spPr>
        <p:txBody>
          <a:bodyPr>
            <a:noAutofit/>
          </a:bodyPr>
          <a:lstStyle/>
          <a:p>
            <a:r>
              <a:rPr lang="en-GB"/>
              <a:t>On the other hand, spores spread by mould are harmful to health because they can cause different allergic reactions and mild toxic effects to humans, such as continuous rhinitis, dizziness and headaches. </a:t>
            </a:r>
          </a:p>
          <a:p>
            <a:r>
              <a:rPr lang="en-GB"/>
              <a:t>For this reason, the presence of mould must always be taken seriously.</a:t>
            </a:r>
            <a:r>
              <a:rPr lang="en-GB" b="0" i="0">
                <a:solidFill>
                  <a:srgbClr val="272117"/>
                </a:solidFill>
                <a:effectLst/>
                <a:latin typeface="minion-pro"/>
              </a:rPr>
              <a:t> </a:t>
            </a:r>
          </a:p>
        </p:txBody>
      </p:sp>
      <p:sp>
        <p:nvSpPr>
          <p:cNvPr id="18" name="Dian numeron paikkamerkki 17">
            <a:extLst>
              <a:ext uri="{FF2B5EF4-FFF2-40B4-BE49-F238E27FC236}">
                <a16:creationId xmlns:a16="http://schemas.microsoft.com/office/drawing/2014/main" id="{F5859289-D07A-407E-BEA8-0136A172E2C0}"/>
              </a:ext>
            </a:extLst>
          </p:cNvPr>
          <p:cNvSpPr>
            <a:spLocks noGrp="1"/>
          </p:cNvSpPr>
          <p:nvPr>
            <p:ph type="sldNum" sz="quarter" idx="4"/>
          </p:nvPr>
        </p:nvSpPr>
        <p:spPr/>
        <p:txBody>
          <a:bodyPr/>
          <a:lstStyle/>
          <a:p>
            <a:fld id="{B338A197-4EA2-4D23-935D-0DB0ED09FF0F}" type="slidenum">
              <a:rPr lang="fi-FI" smtClean="0"/>
              <a:pPr/>
              <a:t>21</a:t>
            </a:fld>
            <a:endParaRPr lang="fi-FI"/>
          </a:p>
        </p:txBody>
      </p:sp>
      <p:sp>
        <p:nvSpPr>
          <p:cNvPr id="5" name="Otsikko 11">
            <a:extLst>
              <a:ext uri="{FF2B5EF4-FFF2-40B4-BE49-F238E27FC236}">
                <a16:creationId xmlns:a16="http://schemas.microsoft.com/office/drawing/2014/main" id="{95E9A925-B79A-4234-A3BC-DEC26E2D5537}"/>
              </a:ext>
            </a:extLst>
          </p:cNvPr>
          <p:cNvSpPr txBox="1">
            <a:spLocks/>
          </p:cNvSpPr>
          <p:nvPr/>
        </p:nvSpPr>
        <p:spPr>
          <a:xfrm>
            <a:off x="10192512" y="365125"/>
            <a:ext cx="1566672"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a:r>
              <a:rPr lang="en-GB"/>
              <a:t>15/16</a:t>
            </a:r>
          </a:p>
        </p:txBody>
      </p:sp>
      <p:sp>
        <p:nvSpPr>
          <p:cNvPr id="2" name="Alatunnisteen paikkamerkki 1">
            <a:extLst>
              <a:ext uri="{FF2B5EF4-FFF2-40B4-BE49-F238E27FC236}">
                <a16:creationId xmlns:a16="http://schemas.microsoft.com/office/drawing/2014/main" id="{06AD1B72-E081-DB89-BD3D-7EE517AC83A2}"/>
              </a:ext>
            </a:extLst>
          </p:cNvPr>
          <p:cNvSpPr>
            <a:spLocks noGrp="1"/>
          </p:cNvSpPr>
          <p:nvPr>
            <p:ph type="ftr" sz="quarter" idx="3"/>
          </p:nvPr>
        </p:nvSpPr>
        <p:spPr/>
        <p:txBody>
          <a:bodyPr/>
          <a:lstStyle/>
          <a:p>
            <a:r>
              <a:rPr lang="en-GB"/>
              <a:t>Construction physics</a:t>
            </a:r>
          </a:p>
        </p:txBody>
      </p:sp>
    </p:spTree>
    <p:extLst>
      <p:ext uri="{BB962C8B-B14F-4D97-AF65-F5344CB8AC3E}">
        <p14:creationId xmlns:p14="http://schemas.microsoft.com/office/powerpoint/2010/main" val="292304215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Otsikko 11">
            <a:extLst>
              <a:ext uri="{FF2B5EF4-FFF2-40B4-BE49-F238E27FC236}">
                <a16:creationId xmlns:a16="http://schemas.microsoft.com/office/drawing/2014/main" id="{91AAAAA5-CDBA-42C5-943E-3EF449C37067}"/>
              </a:ext>
            </a:extLst>
          </p:cNvPr>
          <p:cNvSpPr>
            <a:spLocks noGrp="1"/>
          </p:cNvSpPr>
          <p:nvPr>
            <p:ph type="title"/>
          </p:nvPr>
        </p:nvSpPr>
        <p:spPr/>
        <p:txBody>
          <a:bodyPr/>
          <a:lstStyle/>
          <a:p>
            <a:r>
              <a:rPr lang="en-GB"/>
              <a:t>Moisture properties of timber</a:t>
            </a:r>
          </a:p>
        </p:txBody>
      </p:sp>
      <p:sp>
        <p:nvSpPr>
          <p:cNvPr id="13" name="Sisällön paikkamerkki 12">
            <a:extLst>
              <a:ext uri="{FF2B5EF4-FFF2-40B4-BE49-F238E27FC236}">
                <a16:creationId xmlns:a16="http://schemas.microsoft.com/office/drawing/2014/main" id="{19FC7BE5-DE3D-4561-97EB-848C6C4B93D0}"/>
              </a:ext>
            </a:extLst>
          </p:cNvPr>
          <p:cNvSpPr>
            <a:spLocks noGrp="1"/>
          </p:cNvSpPr>
          <p:nvPr>
            <p:ph idx="1"/>
          </p:nvPr>
        </p:nvSpPr>
        <p:spPr>
          <a:xfrm>
            <a:off x="838200" y="1825625"/>
            <a:ext cx="10515600" cy="4270376"/>
          </a:xfrm>
        </p:spPr>
        <p:txBody>
          <a:bodyPr>
            <a:noAutofit/>
          </a:bodyPr>
          <a:lstStyle/>
          <a:p>
            <a:r>
              <a:rPr lang="en-GB" i="0">
                <a:solidFill>
                  <a:srgbClr val="272117"/>
                </a:solidFill>
                <a:effectLst/>
                <a:latin typeface="minion-pro"/>
              </a:rPr>
              <a:t>Blue-stained wood is often erroneously thought to be mouldy.</a:t>
            </a:r>
            <a:r>
              <a:rPr lang="en-GB" b="0" i="0">
                <a:solidFill>
                  <a:srgbClr val="272117"/>
                </a:solidFill>
                <a:effectLst/>
                <a:latin typeface="minion-pro"/>
              </a:rPr>
              <a:t> </a:t>
            </a:r>
          </a:p>
          <a:p>
            <a:r>
              <a:rPr lang="en-GB" b="0" i="0">
                <a:solidFill>
                  <a:srgbClr val="272117"/>
                </a:solidFill>
                <a:effectLst/>
                <a:latin typeface="minion-pro"/>
              </a:rPr>
              <a:t>The blue colour wood is staining caused by Blue stain fungi which extends deep into the structure of the wood. </a:t>
            </a:r>
          </a:p>
          <a:p>
            <a:r>
              <a:rPr lang="en-GB" b="0" i="0">
                <a:solidFill>
                  <a:srgbClr val="272117"/>
                </a:solidFill>
                <a:effectLst/>
                <a:latin typeface="minion-pro"/>
              </a:rPr>
              <a:t>Blue stain fungi spread as spores as mycelium growth and appear especially on stored softwood. </a:t>
            </a:r>
          </a:p>
          <a:p>
            <a:r>
              <a:rPr lang="en-GB" b="0" i="0">
                <a:solidFill>
                  <a:srgbClr val="272117"/>
                </a:solidFill>
                <a:effectLst/>
                <a:latin typeface="minion-pro"/>
              </a:rPr>
              <a:t>Blue stain fungi do not develop in temperatures below  +5 °C. </a:t>
            </a:r>
          </a:p>
          <a:p>
            <a:r>
              <a:rPr lang="en-GB" b="0" i="0">
                <a:solidFill>
                  <a:srgbClr val="272117"/>
                </a:solidFill>
                <a:effectLst/>
                <a:latin typeface="minion-pro"/>
              </a:rPr>
              <a:t>Blue staining does not substantially affect the strength of wood.</a:t>
            </a:r>
          </a:p>
        </p:txBody>
      </p:sp>
      <p:sp>
        <p:nvSpPr>
          <p:cNvPr id="18" name="Dian numeron paikkamerkki 17">
            <a:extLst>
              <a:ext uri="{FF2B5EF4-FFF2-40B4-BE49-F238E27FC236}">
                <a16:creationId xmlns:a16="http://schemas.microsoft.com/office/drawing/2014/main" id="{F5859289-D07A-407E-BEA8-0136A172E2C0}"/>
              </a:ext>
            </a:extLst>
          </p:cNvPr>
          <p:cNvSpPr>
            <a:spLocks noGrp="1"/>
          </p:cNvSpPr>
          <p:nvPr>
            <p:ph type="sldNum" sz="quarter" idx="4"/>
          </p:nvPr>
        </p:nvSpPr>
        <p:spPr/>
        <p:txBody>
          <a:bodyPr/>
          <a:lstStyle/>
          <a:p>
            <a:fld id="{B338A197-4EA2-4D23-935D-0DB0ED09FF0F}" type="slidenum">
              <a:rPr lang="fi-FI" smtClean="0"/>
              <a:pPr/>
              <a:t>22</a:t>
            </a:fld>
            <a:endParaRPr lang="fi-FI"/>
          </a:p>
        </p:txBody>
      </p:sp>
      <p:sp>
        <p:nvSpPr>
          <p:cNvPr id="5" name="Otsikko 11">
            <a:extLst>
              <a:ext uri="{FF2B5EF4-FFF2-40B4-BE49-F238E27FC236}">
                <a16:creationId xmlns:a16="http://schemas.microsoft.com/office/drawing/2014/main" id="{4AFC0181-9B31-4FF6-BEDD-6A3BBE61A8BC}"/>
              </a:ext>
            </a:extLst>
          </p:cNvPr>
          <p:cNvSpPr txBox="1">
            <a:spLocks/>
          </p:cNvSpPr>
          <p:nvPr/>
        </p:nvSpPr>
        <p:spPr>
          <a:xfrm>
            <a:off x="10192512" y="365125"/>
            <a:ext cx="1566672"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a:r>
              <a:rPr lang="en-GB"/>
              <a:t>16/16</a:t>
            </a:r>
          </a:p>
        </p:txBody>
      </p:sp>
      <p:sp>
        <p:nvSpPr>
          <p:cNvPr id="2" name="Alatunnisteen paikkamerkki 1">
            <a:extLst>
              <a:ext uri="{FF2B5EF4-FFF2-40B4-BE49-F238E27FC236}">
                <a16:creationId xmlns:a16="http://schemas.microsoft.com/office/drawing/2014/main" id="{945399E1-3EB3-F0DB-44D4-444B8FCFEC33}"/>
              </a:ext>
            </a:extLst>
          </p:cNvPr>
          <p:cNvSpPr>
            <a:spLocks noGrp="1"/>
          </p:cNvSpPr>
          <p:nvPr>
            <p:ph type="ftr" sz="quarter" idx="3"/>
          </p:nvPr>
        </p:nvSpPr>
        <p:spPr/>
        <p:txBody>
          <a:bodyPr/>
          <a:lstStyle/>
          <a:p>
            <a:r>
              <a:rPr lang="en-GB"/>
              <a:t>Construction physics</a:t>
            </a:r>
          </a:p>
        </p:txBody>
      </p:sp>
    </p:spTree>
    <p:extLst>
      <p:ext uri="{BB962C8B-B14F-4D97-AF65-F5344CB8AC3E}">
        <p14:creationId xmlns:p14="http://schemas.microsoft.com/office/powerpoint/2010/main" val="249940857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Otsikko 11">
            <a:extLst>
              <a:ext uri="{FF2B5EF4-FFF2-40B4-BE49-F238E27FC236}">
                <a16:creationId xmlns:a16="http://schemas.microsoft.com/office/drawing/2014/main" id="{91AAAAA5-CDBA-42C5-943E-3EF449C37067}"/>
              </a:ext>
            </a:extLst>
          </p:cNvPr>
          <p:cNvSpPr>
            <a:spLocks noGrp="1"/>
          </p:cNvSpPr>
          <p:nvPr>
            <p:ph type="title"/>
          </p:nvPr>
        </p:nvSpPr>
        <p:spPr/>
        <p:txBody>
          <a:bodyPr/>
          <a:lstStyle/>
          <a:p>
            <a:r>
              <a:rPr lang="en-GB"/>
              <a:t>Water vapour resistance for wood products</a:t>
            </a:r>
          </a:p>
        </p:txBody>
      </p:sp>
      <p:sp>
        <p:nvSpPr>
          <p:cNvPr id="13" name="Sisällön paikkamerkki 12">
            <a:extLst>
              <a:ext uri="{FF2B5EF4-FFF2-40B4-BE49-F238E27FC236}">
                <a16:creationId xmlns:a16="http://schemas.microsoft.com/office/drawing/2014/main" id="{19FC7BE5-DE3D-4561-97EB-848C6C4B93D0}"/>
              </a:ext>
            </a:extLst>
          </p:cNvPr>
          <p:cNvSpPr>
            <a:spLocks noGrp="1"/>
          </p:cNvSpPr>
          <p:nvPr>
            <p:ph idx="1"/>
          </p:nvPr>
        </p:nvSpPr>
        <p:spPr>
          <a:xfrm>
            <a:off x="7107936" y="1825625"/>
            <a:ext cx="4245864" cy="4270376"/>
          </a:xfrm>
        </p:spPr>
        <p:txBody>
          <a:bodyPr>
            <a:noAutofit/>
          </a:bodyPr>
          <a:lstStyle/>
          <a:p>
            <a:r>
              <a:rPr lang="en-GB" b="0" i="0">
                <a:solidFill>
                  <a:srgbClr val="272117"/>
                </a:solidFill>
                <a:effectLst/>
                <a:latin typeface="minion-pro"/>
              </a:rPr>
              <a:t>the value measured in dry conditions should be used to calculate a material’s vapour permeance, δ</a:t>
            </a:r>
            <a:r>
              <a:rPr lang="en-GB" b="0" i="0" baseline="-25000">
                <a:solidFill>
                  <a:srgbClr val="272117"/>
                </a:solidFill>
                <a:effectLst/>
                <a:latin typeface="minion-pro"/>
              </a:rPr>
              <a:t>ν,dry</a:t>
            </a:r>
            <a:r>
              <a:rPr lang="en-GB" b="0" i="0">
                <a:solidFill>
                  <a:srgbClr val="272117"/>
                </a:solidFill>
                <a:effectLst/>
                <a:latin typeface="minion-pro"/>
              </a:rPr>
              <a:t>, (ϕ ≤ 50 % RH)</a:t>
            </a:r>
          </a:p>
        </p:txBody>
      </p:sp>
      <p:sp>
        <p:nvSpPr>
          <p:cNvPr id="18" name="Dian numeron paikkamerkki 17">
            <a:extLst>
              <a:ext uri="{FF2B5EF4-FFF2-40B4-BE49-F238E27FC236}">
                <a16:creationId xmlns:a16="http://schemas.microsoft.com/office/drawing/2014/main" id="{F5859289-D07A-407E-BEA8-0136A172E2C0}"/>
              </a:ext>
            </a:extLst>
          </p:cNvPr>
          <p:cNvSpPr>
            <a:spLocks noGrp="1"/>
          </p:cNvSpPr>
          <p:nvPr>
            <p:ph type="sldNum" sz="quarter" idx="4"/>
          </p:nvPr>
        </p:nvSpPr>
        <p:spPr/>
        <p:txBody>
          <a:bodyPr/>
          <a:lstStyle/>
          <a:p>
            <a:fld id="{B338A197-4EA2-4D23-935D-0DB0ED09FF0F}" type="slidenum">
              <a:rPr lang="fi-FI" smtClean="0"/>
              <a:pPr/>
              <a:t>23</a:t>
            </a:fld>
            <a:endParaRPr lang="fi-FI"/>
          </a:p>
        </p:txBody>
      </p:sp>
      <p:pic>
        <p:nvPicPr>
          <p:cNvPr id="3" name="Picture 2">
            <a:extLst>
              <a:ext uri="{FF2B5EF4-FFF2-40B4-BE49-F238E27FC236}">
                <a16:creationId xmlns:a16="http://schemas.microsoft.com/office/drawing/2014/main" id="{A825CF97-3FDD-44EB-9B82-A051F985088D}"/>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98096" y="1589365"/>
            <a:ext cx="5679218" cy="4555856"/>
          </a:xfrm>
          <a:prstGeom prst="rect">
            <a:avLst/>
          </a:prstGeom>
        </p:spPr>
      </p:pic>
      <p:sp>
        <p:nvSpPr>
          <p:cNvPr id="6" name="Otsikko 11">
            <a:extLst>
              <a:ext uri="{FF2B5EF4-FFF2-40B4-BE49-F238E27FC236}">
                <a16:creationId xmlns:a16="http://schemas.microsoft.com/office/drawing/2014/main" id="{6D4CCD50-E20F-4788-B9BB-8A10CCFE72B5}"/>
              </a:ext>
            </a:extLst>
          </p:cNvPr>
          <p:cNvSpPr txBox="1">
            <a:spLocks/>
          </p:cNvSpPr>
          <p:nvPr/>
        </p:nvSpPr>
        <p:spPr>
          <a:xfrm>
            <a:off x="10192512" y="365125"/>
            <a:ext cx="1566672"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a:r>
              <a:rPr lang="en-GB"/>
              <a:t>1/3</a:t>
            </a:r>
          </a:p>
        </p:txBody>
      </p:sp>
      <p:sp>
        <p:nvSpPr>
          <p:cNvPr id="2" name="Alatunnisteen paikkamerkki 1">
            <a:extLst>
              <a:ext uri="{FF2B5EF4-FFF2-40B4-BE49-F238E27FC236}">
                <a16:creationId xmlns:a16="http://schemas.microsoft.com/office/drawing/2014/main" id="{BC1E3AF1-C8E2-C8BB-91D0-5B780F20529E}"/>
              </a:ext>
            </a:extLst>
          </p:cNvPr>
          <p:cNvSpPr>
            <a:spLocks noGrp="1"/>
          </p:cNvSpPr>
          <p:nvPr>
            <p:ph type="ftr" sz="quarter" idx="3"/>
          </p:nvPr>
        </p:nvSpPr>
        <p:spPr/>
        <p:txBody>
          <a:bodyPr/>
          <a:lstStyle/>
          <a:p>
            <a:r>
              <a:rPr lang="en-GB"/>
              <a:t>Construction physics</a:t>
            </a:r>
          </a:p>
        </p:txBody>
      </p:sp>
    </p:spTree>
    <p:extLst>
      <p:ext uri="{BB962C8B-B14F-4D97-AF65-F5344CB8AC3E}">
        <p14:creationId xmlns:p14="http://schemas.microsoft.com/office/powerpoint/2010/main" val="15015369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Otsikko 11">
            <a:extLst>
              <a:ext uri="{FF2B5EF4-FFF2-40B4-BE49-F238E27FC236}">
                <a16:creationId xmlns:a16="http://schemas.microsoft.com/office/drawing/2014/main" id="{91AAAAA5-CDBA-42C5-943E-3EF449C37067}"/>
              </a:ext>
            </a:extLst>
          </p:cNvPr>
          <p:cNvSpPr>
            <a:spLocks noGrp="1"/>
          </p:cNvSpPr>
          <p:nvPr>
            <p:ph type="title"/>
          </p:nvPr>
        </p:nvSpPr>
        <p:spPr/>
        <p:txBody>
          <a:bodyPr/>
          <a:lstStyle/>
          <a:p>
            <a:r>
              <a:rPr lang="en-GB"/>
              <a:t>Water vapour resistance for wood products</a:t>
            </a:r>
          </a:p>
        </p:txBody>
      </p:sp>
      <p:sp>
        <p:nvSpPr>
          <p:cNvPr id="13" name="Sisällön paikkamerkki 12">
            <a:extLst>
              <a:ext uri="{FF2B5EF4-FFF2-40B4-BE49-F238E27FC236}">
                <a16:creationId xmlns:a16="http://schemas.microsoft.com/office/drawing/2014/main" id="{19FC7BE5-DE3D-4561-97EB-848C6C4B93D0}"/>
              </a:ext>
            </a:extLst>
          </p:cNvPr>
          <p:cNvSpPr>
            <a:spLocks noGrp="1"/>
          </p:cNvSpPr>
          <p:nvPr>
            <p:ph idx="1"/>
          </p:nvPr>
        </p:nvSpPr>
        <p:spPr>
          <a:xfrm>
            <a:off x="892768" y="6315277"/>
            <a:ext cx="6305553" cy="429437"/>
          </a:xfrm>
        </p:spPr>
        <p:txBody>
          <a:bodyPr>
            <a:noAutofit/>
          </a:bodyPr>
          <a:lstStyle/>
          <a:p>
            <a:pPr marL="0" indent="0" algn="l">
              <a:buNone/>
            </a:pPr>
            <a:r>
              <a:rPr lang="en-GB" sz="1200" b="0" i="1" u="none" strike="noStrike" baseline="0">
                <a:latin typeface="TimesNewRoman,Italic--Identity-H"/>
              </a:rPr>
              <a:t>Table 1. Water vapour penetration properties of porous construction papers in humid and dry environments and at two temperatures (BREATHABLE WOOD FIBRE STRUCTURE, 2002)</a:t>
            </a:r>
          </a:p>
        </p:txBody>
      </p:sp>
      <p:sp>
        <p:nvSpPr>
          <p:cNvPr id="18" name="Dian numeron paikkamerkki 17">
            <a:extLst>
              <a:ext uri="{FF2B5EF4-FFF2-40B4-BE49-F238E27FC236}">
                <a16:creationId xmlns:a16="http://schemas.microsoft.com/office/drawing/2014/main" id="{F5859289-D07A-407E-BEA8-0136A172E2C0}"/>
              </a:ext>
            </a:extLst>
          </p:cNvPr>
          <p:cNvSpPr>
            <a:spLocks noGrp="1"/>
          </p:cNvSpPr>
          <p:nvPr>
            <p:ph type="sldNum" sz="quarter" idx="4"/>
          </p:nvPr>
        </p:nvSpPr>
        <p:spPr/>
        <p:txBody>
          <a:bodyPr/>
          <a:lstStyle/>
          <a:p>
            <a:fld id="{B338A197-4EA2-4D23-935D-0DB0ED09FF0F}" type="slidenum">
              <a:rPr lang="fi-FI" smtClean="0"/>
              <a:pPr/>
              <a:t>24</a:t>
            </a:fld>
            <a:endParaRPr lang="fi-FI"/>
          </a:p>
        </p:txBody>
      </p:sp>
      <p:pic>
        <p:nvPicPr>
          <p:cNvPr id="4" name="Picture 3">
            <a:extLst>
              <a:ext uri="{FF2B5EF4-FFF2-40B4-BE49-F238E27FC236}">
                <a16:creationId xmlns:a16="http://schemas.microsoft.com/office/drawing/2014/main" id="{F0EEB74B-1BDA-4793-8841-03719CC3F76E}"/>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63798" y="1347536"/>
            <a:ext cx="7442709" cy="4967741"/>
          </a:xfrm>
          <a:prstGeom prst="rect">
            <a:avLst/>
          </a:prstGeom>
          <a:ln>
            <a:noFill/>
          </a:ln>
        </p:spPr>
      </p:pic>
      <p:sp>
        <p:nvSpPr>
          <p:cNvPr id="6" name="Otsikko 11">
            <a:extLst>
              <a:ext uri="{FF2B5EF4-FFF2-40B4-BE49-F238E27FC236}">
                <a16:creationId xmlns:a16="http://schemas.microsoft.com/office/drawing/2014/main" id="{68811709-122D-4606-AC07-C5C7C81B3470}"/>
              </a:ext>
            </a:extLst>
          </p:cNvPr>
          <p:cNvSpPr txBox="1">
            <a:spLocks/>
          </p:cNvSpPr>
          <p:nvPr/>
        </p:nvSpPr>
        <p:spPr>
          <a:xfrm>
            <a:off x="10192512" y="365125"/>
            <a:ext cx="1566672"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a:r>
              <a:rPr lang="en-GB"/>
              <a:t>2/3</a:t>
            </a:r>
          </a:p>
        </p:txBody>
      </p:sp>
      <p:sp>
        <p:nvSpPr>
          <p:cNvPr id="2" name="Alatunnisteen paikkamerkki 1">
            <a:extLst>
              <a:ext uri="{FF2B5EF4-FFF2-40B4-BE49-F238E27FC236}">
                <a16:creationId xmlns:a16="http://schemas.microsoft.com/office/drawing/2014/main" id="{42279B51-618E-6F30-7177-B25AD625EFA6}"/>
              </a:ext>
            </a:extLst>
          </p:cNvPr>
          <p:cNvSpPr>
            <a:spLocks noGrp="1"/>
          </p:cNvSpPr>
          <p:nvPr>
            <p:ph type="ftr" sz="quarter" idx="3"/>
          </p:nvPr>
        </p:nvSpPr>
        <p:spPr/>
        <p:txBody>
          <a:bodyPr/>
          <a:lstStyle/>
          <a:p>
            <a:r>
              <a:rPr lang="en-GB"/>
              <a:t>Construction physics</a:t>
            </a:r>
          </a:p>
        </p:txBody>
      </p:sp>
    </p:spTree>
    <p:extLst>
      <p:ext uri="{BB962C8B-B14F-4D97-AF65-F5344CB8AC3E}">
        <p14:creationId xmlns:p14="http://schemas.microsoft.com/office/powerpoint/2010/main" val="19174720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Otsikko 11">
            <a:extLst>
              <a:ext uri="{FF2B5EF4-FFF2-40B4-BE49-F238E27FC236}">
                <a16:creationId xmlns:a16="http://schemas.microsoft.com/office/drawing/2014/main" id="{91AAAAA5-CDBA-42C5-943E-3EF449C37067}"/>
              </a:ext>
            </a:extLst>
          </p:cNvPr>
          <p:cNvSpPr>
            <a:spLocks noGrp="1"/>
          </p:cNvSpPr>
          <p:nvPr>
            <p:ph type="title"/>
          </p:nvPr>
        </p:nvSpPr>
        <p:spPr/>
        <p:txBody>
          <a:bodyPr/>
          <a:lstStyle/>
          <a:p>
            <a:r>
              <a:rPr lang="en-GB"/>
              <a:t>Water vapour resistance for wood products</a:t>
            </a:r>
          </a:p>
        </p:txBody>
      </p:sp>
      <p:sp>
        <p:nvSpPr>
          <p:cNvPr id="13" name="Sisällön paikkamerkki 12">
            <a:extLst>
              <a:ext uri="{FF2B5EF4-FFF2-40B4-BE49-F238E27FC236}">
                <a16:creationId xmlns:a16="http://schemas.microsoft.com/office/drawing/2014/main" id="{19FC7BE5-DE3D-4561-97EB-848C6C4B93D0}"/>
              </a:ext>
            </a:extLst>
          </p:cNvPr>
          <p:cNvSpPr>
            <a:spLocks noGrp="1"/>
          </p:cNvSpPr>
          <p:nvPr>
            <p:ph idx="1"/>
          </p:nvPr>
        </p:nvSpPr>
        <p:spPr>
          <a:xfrm>
            <a:off x="865269" y="3475823"/>
            <a:ext cx="7611838" cy="429437"/>
          </a:xfrm>
        </p:spPr>
        <p:txBody>
          <a:bodyPr>
            <a:noAutofit/>
          </a:bodyPr>
          <a:lstStyle/>
          <a:p>
            <a:pPr marL="0" indent="0" algn="l">
              <a:buNone/>
            </a:pPr>
            <a:r>
              <a:rPr lang="en-GB" sz="1200" b="0" i="1" u="none" strike="noStrike" baseline="0">
                <a:latin typeface="TimesNewRoman,Italic--Identity-H"/>
              </a:rPr>
              <a:t>Table 2. Vapour resistance values for certain panel-like construction products (2). A factor of 10-9 shall be added after the Zp values. (BREATHABLE WOOD FIBRE STRUCTURE, 2002)</a:t>
            </a:r>
          </a:p>
        </p:txBody>
      </p:sp>
      <p:sp>
        <p:nvSpPr>
          <p:cNvPr id="18" name="Dian numeron paikkamerkki 17">
            <a:extLst>
              <a:ext uri="{FF2B5EF4-FFF2-40B4-BE49-F238E27FC236}">
                <a16:creationId xmlns:a16="http://schemas.microsoft.com/office/drawing/2014/main" id="{F5859289-D07A-407E-BEA8-0136A172E2C0}"/>
              </a:ext>
            </a:extLst>
          </p:cNvPr>
          <p:cNvSpPr>
            <a:spLocks noGrp="1"/>
          </p:cNvSpPr>
          <p:nvPr>
            <p:ph type="sldNum" sz="quarter" idx="4"/>
          </p:nvPr>
        </p:nvSpPr>
        <p:spPr/>
        <p:txBody>
          <a:bodyPr/>
          <a:lstStyle/>
          <a:p>
            <a:fld id="{B338A197-4EA2-4D23-935D-0DB0ED09FF0F}" type="slidenum">
              <a:rPr lang="fi-FI" smtClean="0"/>
              <a:pPr/>
              <a:t>25</a:t>
            </a:fld>
            <a:endParaRPr lang="fi-FI"/>
          </a:p>
        </p:txBody>
      </p:sp>
      <p:pic>
        <p:nvPicPr>
          <p:cNvPr id="6" name="Picture 5">
            <a:extLst>
              <a:ext uri="{FF2B5EF4-FFF2-40B4-BE49-F238E27FC236}">
                <a16:creationId xmlns:a16="http://schemas.microsoft.com/office/drawing/2014/main" id="{92DE5424-04F8-4E94-912B-49303E994D7F}"/>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40207" y="1359250"/>
            <a:ext cx="7536900" cy="2127925"/>
          </a:xfrm>
          <a:prstGeom prst="rect">
            <a:avLst/>
          </a:prstGeom>
        </p:spPr>
      </p:pic>
      <p:sp>
        <p:nvSpPr>
          <p:cNvPr id="7" name="Sisällön paikkamerkki 12">
            <a:extLst>
              <a:ext uri="{FF2B5EF4-FFF2-40B4-BE49-F238E27FC236}">
                <a16:creationId xmlns:a16="http://schemas.microsoft.com/office/drawing/2014/main" id="{C0E313F3-5F74-4FC5-9875-0C6B1A8C0C42}"/>
              </a:ext>
            </a:extLst>
          </p:cNvPr>
          <p:cNvSpPr txBox="1">
            <a:spLocks/>
          </p:cNvSpPr>
          <p:nvPr/>
        </p:nvSpPr>
        <p:spPr>
          <a:xfrm>
            <a:off x="865269" y="4002354"/>
            <a:ext cx="10515600" cy="1953438"/>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endParaRPr lang="fi-FI" dirty="0"/>
          </a:p>
        </p:txBody>
      </p:sp>
      <p:sp>
        <p:nvSpPr>
          <p:cNvPr id="8" name="Sisällön paikkamerkki 12">
            <a:extLst>
              <a:ext uri="{FF2B5EF4-FFF2-40B4-BE49-F238E27FC236}">
                <a16:creationId xmlns:a16="http://schemas.microsoft.com/office/drawing/2014/main" id="{59633247-F730-4D33-9030-9E10BBC20FCE}"/>
              </a:ext>
            </a:extLst>
          </p:cNvPr>
          <p:cNvSpPr txBox="1">
            <a:spLocks/>
          </p:cNvSpPr>
          <p:nvPr/>
        </p:nvSpPr>
        <p:spPr>
          <a:xfrm>
            <a:off x="811131" y="3905260"/>
            <a:ext cx="10515600" cy="1465316"/>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GB" sz="2000"/>
              <a:t>Table 2 shows some water vapour resistances based on data from literature /1/. The given figures must be considered first and foremost as magnitude data, as the data varies by manufacturer and product and due to dispersion due to manufacture technology.</a:t>
            </a:r>
          </a:p>
          <a:p>
            <a:pPr marL="0" indent="0" algn="l">
              <a:buNone/>
            </a:pPr>
            <a:r>
              <a:rPr lang="en-GB" sz="1200" b="0" i="0" u="none" strike="noStrike" baseline="0">
                <a:latin typeface="TimesNewRoman--Identity-H"/>
              </a:rPr>
              <a:t>/1/ Erkki Kokko, Tuomo Ojanen, Mikael Salonvaara, Antti Hukka &amp; Hannu Viitanen. Puurakenteiden kosteustekninen toiminta. VTT Press releases No 1991. VTT Technical Research Centre of Finland Ltd. Espoo 1999. p. 160</a:t>
            </a:r>
          </a:p>
        </p:txBody>
      </p:sp>
      <p:sp>
        <p:nvSpPr>
          <p:cNvPr id="9" name="Otsikko 11">
            <a:extLst>
              <a:ext uri="{FF2B5EF4-FFF2-40B4-BE49-F238E27FC236}">
                <a16:creationId xmlns:a16="http://schemas.microsoft.com/office/drawing/2014/main" id="{A55409E1-C567-4D4A-94E1-9996B18F358E}"/>
              </a:ext>
            </a:extLst>
          </p:cNvPr>
          <p:cNvSpPr txBox="1">
            <a:spLocks/>
          </p:cNvSpPr>
          <p:nvPr/>
        </p:nvSpPr>
        <p:spPr>
          <a:xfrm>
            <a:off x="10192512" y="365125"/>
            <a:ext cx="1566672"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a:r>
              <a:rPr lang="en-GB"/>
              <a:t>3/3</a:t>
            </a:r>
          </a:p>
        </p:txBody>
      </p:sp>
      <p:sp>
        <p:nvSpPr>
          <p:cNvPr id="2" name="Alatunnisteen paikkamerkki 1">
            <a:extLst>
              <a:ext uri="{FF2B5EF4-FFF2-40B4-BE49-F238E27FC236}">
                <a16:creationId xmlns:a16="http://schemas.microsoft.com/office/drawing/2014/main" id="{AE9DFF98-36E7-0BA7-C9F2-36AA468277A6}"/>
              </a:ext>
            </a:extLst>
          </p:cNvPr>
          <p:cNvSpPr>
            <a:spLocks noGrp="1"/>
          </p:cNvSpPr>
          <p:nvPr>
            <p:ph type="ftr" sz="quarter" idx="3"/>
          </p:nvPr>
        </p:nvSpPr>
        <p:spPr/>
        <p:txBody>
          <a:bodyPr/>
          <a:lstStyle/>
          <a:p>
            <a:r>
              <a:rPr lang="en-GB"/>
              <a:t>Construction physics</a:t>
            </a:r>
          </a:p>
        </p:txBody>
      </p:sp>
    </p:spTree>
    <p:extLst>
      <p:ext uri="{BB962C8B-B14F-4D97-AF65-F5344CB8AC3E}">
        <p14:creationId xmlns:p14="http://schemas.microsoft.com/office/powerpoint/2010/main" val="350499041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Otsikko 11">
            <a:extLst>
              <a:ext uri="{FF2B5EF4-FFF2-40B4-BE49-F238E27FC236}">
                <a16:creationId xmlns:a16="http://schemas.microsoft.com/office/drawing/2014/main" id="{91AAAAA5-CDBA-42C5-943E-3EF449C37067}"/>
              </a:ext>
            </a:extLst>
          </p:cNvPr>
          <p:cNvSpPr>
            <a:spLocks noGrp="1"/>
          </p:cNvSpPr>
          <p:nvPr>
            <p:ph type="title"/>
          </p:nvPr>
        </p:nvSpPr>
        <p:spPr/>
        <p:txBody>
          <a:bodyPr/>
          <a:lstStyle/>
          <a:p>
            <a:r>
              <a:rPr lang="en-GB"/>
              <a:t>Moisture engineering design of structures</a:t>
            </a:r>
          </a:p>
        </p:txBody>
      </p:sp>
      <p:sp>
        <p:nvSpPr>
          <p:cNvPr id="18" name="Dian numeron paikkamerkki 17">
            <a:extLst>
              <a:ext uri="{FF2B5EF4-FFF2-40B4-BE49-F238E27FC236}">
                <a16:creationId xmlns:a16="http://schemas.microsoft.com/office/drawing/2014/main" id="{F5859289-D07A-407E-BEA8-0136A172E2C0}"/>
              </a:ext>
            </a:extLst>
          </p:cNvPr>
          <p:cNvSpPr>
            <a:spLocks noGrp="1"/>
          </p:cNvSpPr>
          <p:nvPr>
            <p:ph type="sldNum" sz="quarter" idx="4"/>
          </p:nvPr>
        </p:nvSpPr>
        <p:spPr/>
        <p:txBody>
          <a:bodyPr/>
          <a:lstStyle/>
          <a:p>
            <a:fld id="{B338A197-4EA2-4D23-935D-0DB0ED09FF0F}" type="slidenum">
              <a:rPr lang="fi-FI" smtClean="0"/>
              <a:pPr/>
              <a:t>26</a:t>
            </a:fld>
            <a:endParaRPr lang="fi-FI"/>
          </a:p>
        </p:txBody>
      </p:sp>
      <p:sp>
        <p:nvSpPr>
          <p:cNvPr id="7" name="Sisällön paikkamerkki 12">
            <a:extLst>
              <a:ext uri="{FF2B5EF4-FFF2-40B4-BE49-F238E27FC236}">
                <a16:creationId xmlns:a16="http://schemas.microsoft.com/office/drawing/2014/main" id="{C0E313F3-5F74-4FC5-9875-0C6B1A8C0C42}"/>
              </a:ext>
            </a:extLst>
          </p:cNvPr>
          <p:cNvSpPr txBox="1">
            <a:spLocks/>
          </p:cNvSpPr>
          <p:nvPr/>
        </p:nvSpPr>
        <p:spPr>
          <a:xfrm>
            <a:off x="865269" y="4002354"/>
            <a:ext cx="10515600" cy="1953438"/>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endParaRPr lang="fi-FI" dirty="0"/>
          </a:p>
        </p:txBody>
      </p:sp>
      <p:sp>
        <p:nvSpPr>
          <p:cNvPr id="9" name="Otsikko 11">
            <a:extLst>
              <a:ext uri="{FF2B5EF4-FFF2-40B4-BE49-F238E27FC236}">
                <a16:creationId xmlns:a16="http://schemas.microsoft.com/office/drawing/2014/main" id="{A55409E1-C567-4D4A-94E1-9996B18F358E}"/>
              </a:ext>
            </a:extLst>
          </p:cNvPr>
          <p:cNvSpPr txBox="1">
            <a:spLocks/>
          </p:cNvSpPr>
          <p:nvPr/>
        </p:nvSpPr>
        <p:spPr>
          <a:xfrm>
            <a:off x="10192512" y="365125"/>
            <a:ext cx="1566672"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a:r>
              <a:rPr lang="en-GB"/>
              <a:t>1/4</a:t>
            </a:r>
          </a:p>
        </p:txBody>
      </p:sp>
      <p:sp>
        <p:nvSpPr>
          <p:cNvPr id="11" name="Sisällön paikkamerkki 12">
            <a:extLst>
              <a:ext uri="{FF2B5EF4-FFF2-40B4-BE49-F238E27FC236}">
                <a16:creationId xmlns:a16="http://schemas.microsoft.com/office/drawing/2014/main" id="{E10F9FC3-F6E0-4A3B-8CF2-83482545609B}"/>
              </a:ext>
            </a:extLst>
          </p:cNvPr>
          <p:cNvSpPr>
            <a:spLocks noGrp="1"/>
          </p:cNvSpPr>
          <p:nvPr>
            <p:ph idx="1"/>
          </p:nvPr>
        </p:nvSpPr>
        <p:spPr>
          <a:xfrm>
            <a:off x="838200" y="1825624"/>
            <a:ext cx="10515600" cy="4489831"/>
          </a:xfrm>
        </p:spPr>
        <p:txBody>
          <a:bodyPr>
            <a:noAutofit/>
          </a:bodyPr>
          <a:lstStyle/>
          <a:p>
            <a:r>
              <a:rPr lang="en-GB"/>
              <a:t>The following discusses the movement of moisture and its impacts on structures. </a:t>
            </a:r>
          </a:p>
          <a:p>
            <a:r>
              <a:rPr lang="en-GB"/>
              <a:t>The analysis mainly concerns movement of water in the form of water vapour. </a:t>
            </a:r>
          </a:p>
          <a:p>
            <a:r>
              <a:rPr lang="en-GB"/>
              <a:t>The analysis does not apply to waterproofing measures, i.e. sealing against water in liquid form.</a:t>
            </a:r>
          </a:p>
          <a:p>
            <a:r>
              <a:rPr lang="en-GB"/>
              <a:t>The movement of water vapour in structures must be known to avoid structural, economic and health hazards caused by moisture. </a:t>
            </a:r>
          </a:p>
          <a:p>
            <a:pPr marL="0" indent="0">
              <a:buNone/>
            </a:pPr>
            <a:endParaRPr lang="fi-FI" dirty="0"/>
          </a:p>
        </p:txBody>
      </p:sp>
      <p:sp>
        <p:nvSpPr>
          <p:cNvPr id="2" name="Alatunnisteen paikkamerkki 1">
            <a:extLst>
              <a:ext uri="{FF2B5EF4-FFF2-40B4-BE49-F238E27FC236}">
                <a16:creationId xmlns:a16="http://schemas.microsoft.com/office/drawing/2014/main" id="{53A558A9-7382-C507-1FFB-E23159B5533E}"/>
              </a:ext>
            </a:extLst>
          </p:cNvPr>
          <p:cNvSpPr>
            <a:spLocks noGrp="1"/>
          </p:cNvSpPr>
          <p:nvPr>
            <p:ph type="ftr" sz="quarter" idx="3"/>
          </p:nvPr>
        </p:nvSpPr>
        <p:spPr/>
        <p:txBody>
          <a:bodyPr/>
          <a:lstStyle/>
          <a:p>
            <a:r>
              <a:rPr lang="en-GB"/>
              <a:t>Construction physics</a:t>
            </a:r>
          </a:p>
        </p:txBody>
      </p:sp>
    </p:spTree>
    <p:extLst>
      <p:ext uri="{BB962C8B-B14F-4D97-AF65-F5344CB8AC3E}">
        <p14:creationId xmlns:p14="http://schemas.microsoft.com/office/powerpoint/2010/main" val="372888770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Otsikko 11">
            <a:extLst>
              <a:ext uri="{FF2B5EF4-FFF2-40B4-BE49-F238E27FC236}">
                <a16:creationId xmlns:a16="http://schemas.microsoft.com/office/drawing/2014/main" id="{91AAAAA5-CDBA-42C5-943E-3EF449C37067}"/>
              </a:ext>
            </a:extLst>
          </p:cNvPr>
          <p:cNvSpPr>
            <a:spLocks noGrp="1"/>
          </p:cNvSpPr>
          <p:nvPr>
            <p:ph type="title"/>
          </p:nvPr>
        </p:nvSpPr>
        <p:spPr/>
        <p:txBody>
          <a:bodyPr/>
          <a:lstStyle/>
          <a:p>
            <a:r>
              <a:rPr lang="en-GB"/>
              <a:t>Moisture engineering design of structures</a:t>
            </a:r>
          </a:p>
        </p:txBody>
      </p:sp>
      <p:sp>
        <p:nvSpPr>
          <p:cNvPr id="18" name="Dian numeron paikkamerkki 17">
            <a:extLst>
              <a:ext uri="{FF2B5EF4-FFF2-40B4-BE49-F238E27FC236}">
                <a16:creationId xmlns:a16="http://schemas.microsoft.com/office/drawing/2014/main" id="{F5859289-D07A-407E-BEA8-0136A172E2C0}"/>
              </a:ext>
            </a:extLst>
          </p:cNvPr>
          <p:cNvSpPr>
            <a:spLocks noGrp="1"/>
          </p:cNvSpPr>
          <p:nvPr>
            <p:ph type="sldNum" sz="quarter" idx="4"/>
          </p:nvPr>
        </p:nvSpPr>
        <p:spPr/>
        <p:txBody>
          <a:bodyPr/>
          <a:lstStyle/>
          <a:p>
            <a:fld id="{B338A197-4EA2-4D23-935D-0DB0ED09FF0F}" type="slidenum">
              <a:rPr lang="fi-FI" smtClean="0"/>
              <a:pPr/>
              <a:t>27</a:t>
            </a:fld>
            <a:endParaRPr lang="fi-FI"/>
          </a:p>
        </p:txBody>
      </p:sp>
      <p:sp>
        <p:nvSpPr>
          <p:cNvPr id="7" name="Sisällön paikkamerkki 12">
            <a:extLst>
              <a:ext uri="{FF2B5EF4-FFF2-40B4-BE49-F238E27FC236}">
                <a16:creationId xmlns:a16="http://schemas.microsoft.com/office/drawing/2014/main" id="{C0E313F3-5F74-4FC5-9875-0C6B1A8C0C42}"/>
              </a:ext>
            </a:extLst>
          </p:cNvPr>
          <p:cNvSpPr txBox="1">
            <a:spLocks/>
          </p:cNvSpPr>
          <p:nvPr/>
        </p:nvSpPr>
        <p:spPr>
          <a:xfrm>
            <a:off x="865269" y="4002354"/>
            <a:ext cx="10515600" cy="1953438"/>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endParaRPr lang="fi-FI" dirty="0"/>
          </a:p>
        </p:txBody>
      </p:sp>
      <p:sp>
        <p:nvSpPr>
          <p:cNvPr id="9" name="Otsikko 11">
            <a:extLst>
              <a:ext uri="{FF2B5EF4-FFF2-40B4-BE49-F238E27FC236}">
                <a16:creationId xmlns:a16="http://schemas.microsoft.com/office/drawing/2014/main" id="{A55409E1-C567-4D4A-94E1-9996B18F358E}"/>
              </a:ext>
            </a:extLst>
          </p:cNvPr>
          <p:cNvSpPr txBox="1">
            <a:spLocks/>
          </p:cNvSpPr>
          <p:nvPr/>
        </p:nvSpPr>
        <p:spPr>
          <a:xfrm>
            <a:off x="10192512" y="365125"/>
            <a:ext cx="1566672"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a:r>
              <a:rPr lang="en-GB"/>
              <a:t>2/4</a:t>
            </a:r>
          </a:p>
        </p:txBody>
      </p:sp>
      <p:sp>
        <p:nvSpPr>
          <p:cNvPr id="11" name="Sisällön paikkamerkki 12">
            <a:extLst>
              <a:ext uri="{FF2B5EF4-FFF2-40B4-BE49-F238E27FC236}">
                <a16:creationId xmlns:a16="http://schemas.microsoft.com/office/drawing/2014/main" id="{E10F9FC3-F6E0-4A3B-8CF2-83482545609B}"/>
              </a:ext>
            </a:extLst>
          </p:cNvPr>
          <p:cNvSpPr>
            <a:spLocks noGrp="1"/>
          </p:cNvSpPr>
          <p:nvPr>
            <p:ph idx="1"/>
          </p:nvPr>
        </p:nvSpPr>
        <p:spPr>
          <a:xfrm>
            <a:off x="838200" y="1825624"/>
            <a:ext cx="10515600" cy="4489831"/>
          </a:xfrm>
        </p:spPr>
        <p:txBody>
          <a:bodyPr>
            <a:noAutofit/>
          </a:bodyPr>
          <a:lstStyle/>
          <a:p>
            <a:r>
              <a:rPr lang="en-GB"/>
              <a:t>Excessive moisture may cause, for example, decay of wooden structures, deterioration of coatings, metal corrosion, a decline in the ability of thermal insulation to insulate and moulding of structures and surfaces.</a:t>
            </a:r>
          </a:p>
          <a:p>
            <a:endParaRPr lang="fi-FI" dirty="0"/>
          </a:p>
        </p:txBody>
      </p:sp>
      <p:sp>
        <p:nvSpPr>
          <p:cNvPr id="2" name="Alatunnisteen paikkamerkki 1">
            <a:extLst>
              <a:ext uri="{FF2B5EF4-FFF2-40B4-BE49-F238E27FC236}">
                <a16:creationId xmlns:a16="http://schemas.microsoft.com/office/drawing/2014/main" id="{D5958CA8-A0BC-A5E7-F5C4-D31601BDD8B8}"/>
              </a:ext>
            </a:extLst>
          </p:cNvPr>
          <p:cNvSpPr>
            <a:spLocks noGrp="1"/>
          </p:cNvSpPr>
          <p:nvPr>
            <p:ph type="ftr" sz="quarter" idx="3"/>
          </p:nvPr>
        </p:nvSpPr>
        <p:spPr/>
        <p:txBody>
          <a:bodyPr/>
          <a:lstStyle/>
          <a:p>
            <a:r>
              <a:rPr lang="en-GB"/>
              <a:t>Construction physics</a:t>
            </a:r>
          </a:p>
        </p:txBody>
      </p:sp>
    </p:spTree>
    <p:extLst>
      <p:ext uri="{BB962C8B-B14F-4D97-AF65-F5344CB8AC3E}">
        <p14:creationId xmlns:p14="http://schemas.microsoft.com/office/powerpoint/2010/main" val="390312715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Otsikko 11">
            <a:extLst>
              <a:ext uri="{FF2B5EF4-FFF2-40B4-BE49-F238E27FC236}">
                <a16:creationId xmlns:a16="http://schemas.microsoft.com/office/drawing/2014/main" id="{91AAAAA5-CDBA-42C5-943E-3EF449C37067}"/>
              </a:ext>
            </a:extLst>
          </p:cNvPr>
          <p:cNvSpPr>
            <a:spLocks noGrp="1"/>
          </p:cNvSpPr>
          <p:nvPr>
            <p:ph type="title"/>
          </p:nvPr>
        </p:nvSpPr>
        <p:spPr/>
        <p:txBody>
          <a:bodyPr/>
          <a:lstStyle/>
          <a:p>
            <a:r>
              <a:rPr lang="en-GB" dirty="0"/>
              <a:t>Moisture engineering design of structures</a:t>
            </a:r>
          </a:p>
        </p:txBody>
      </p:sp>
      <p:sp>
        <p:nvSpPr>
          <p:cNvPr id="13" name="Sisällön paikkamerkki 12">
            <a:extLst>
              <a:ext uri="{FF2B5EF4-FFF2-40B4-BE49-F238E27FC236}">
                <a16:creationId xmlns:a16="http://schemas.microsoft.com/office/drawing/2014/main" id="{19FC7BE5-DE3D-4561-97EB-848C6C4B93D0}"/>
              </a:ext>
            </a:extLst>
          </p:cNvPr>
          <p:cNvSpPr>
            <a:spLocks noGrp="1"/>
          </p:cNvSpPr>
          <p:nvPr>
            <p:ph idx="1"/>
          </p:nvPr>
        </p:nvSpPr>
        <p:spPr>
          <a:xfrm>
            <a:off x="838200" y="1825624"/>
            <a:ext cx="10515600" cy="4489831"/>
          </a:xfrm>
        </p:spPr>
        <p:txBody>
          <a:bodyPr>
            <a:noAutofit/>
          </a:bodyPr>
          <a:lstStyle/>
          <a:p>
            <a:r>
              <a:rPr lang="en-GB" sz="2400" b="1" i="0" dirty="0">
                <a:solidFill>
                  <a:srgbClr val="272117"/>
                </a:solidFill>
                <a:effectLst/>
                <a:latin typeface="minion-pro"/>
              </a:rPr>
              <a:t>Diffusion</a:t>
            </a:r>
            <a:r>
              <a:rPr lang="en-GB" sz="2400" i="0" dirty="0">
                <a:solidFill>
                  <a:srgbClr val="272117"/>
                </a:solidFill>
                <a:effectLst/>
                <a:latin typeface="minion-pro"/>
              </a:rPr>
              <a:t> is the movement of gas molecules, as a result of which the individual gas concentration differences (or partial pressure differences) in the gas mixture attempt to equalise.</a:t>
            </a:r>
            <a:r>
              <a:rPr lang="en-GB" sz="2400" b="0" i="0" dirty="0">
                <a:solidFill>
                  <a:srgbClr val="272117"/>
                </a:solidFill>
                <a:effectLst/>
                <a:latin typeface="minion-pro"/>
              </a:rPr>
              <a:t> </a:t>
            </a:r>
          </a:p>
          <a:p>
            <a:r>
              <a:rPr lang="en-GB" sz="2400" b="0" i="0" dirty="0">
                <a:solidFill>
                  <a:srgbClr val="272117"/>
                </a:solidFill>
                <a:effectLst/>
                <a:latin typeface="minion-pro"/>
              </a:rPr>
              <a:t>In diffusion, the net gas flow occurs from a higher concentration to a lower concentration.</a:t>
            </a:r>
          </a:p>
          <a:p>
            <a:r>
              <a:rPr lang="en-GB" sz="2400" i="0" dirty="0">
                <a:solidFill>
                  <a:srgbClr val="272117"/>
                </a:solidFill>
                <a:effectLst/>
                <a:latin typeface="minion-pro"/>
              </a:rPr>
              <a:t>In building physics, the most important gas to analyse is water vapour.</a:t>
            </a:r>
            <a:r>
              <a:rPr lang="en-GB" sz="2400" b="0" i="0" dirty="0">
                <a:solidFill>
                  <a:srgbClr val="272117"/>
                </a:solidFill>
                <a:effectLst/>
                <a:latin typeface="minion-pro"/>
              </a:rPr>
              <a:t> </a:t>
            </a:r>
          </a:p>
          <a:p>
            <a:r>
              <a:rPr lang="en-GB" sz="2400" b="0" i="0" dirty="0">
                <a:solidFill>
                  <a:srgbClr val="272117"/>
                </a:solidFill>
                <a:effectLst/>
                <a:latin typeface="minion-pro"/>
              </a:rPr>
              <a:t>Other gases to be analysed include carbon dioxide, radon and other gaseous pollutants in indoor air.</a:t>
            </a:r>
          </a:p>
          <a:p>
            <a:r>
              <a:rPr lang="en-GB" sz="2400" dirty="0"/>
              <a:t>The water vapour permeability of the material is not a constant, but depends on the temperature and relative humidity of the pore air.</a:t>
            </a:r>
          </a:p>
        </p:txBody>
      </p:sp>
      <p:sp>
        <p:nvSpPr>
          <p:cNvPr id="18" name="Dian numeron paikkamerkki 17">
            <a:extLst>
              <a:ext uri="{FF2B5EF4-FFF2-40B4-BE49-F238E27FC236}">
                <a16:creationId xmlns:a16="http://schemas.microsoft.com/office/drawing/2014/main" id="{F5859289-D07A-407E-BEA8-0136A172E2C0}"/>
              </a:ext>
            </a:extLst>
          </p:cNvPr>
          <p:cNvSpPr>
            <a:spLocks noGrp="1"/>
          </p:cNvSpPr>
          <p:nvPr>
            <p:ph type="sldNum" sz="quarter" idx="4"/>
          </p:nvPr>
        </p:nvSpPr>
        <p:spPr/>
        <p:txBody>
          <a:bodyPr/>
          <a:lstStyle/>
          <a:p>
            <a:fld id="{B338A197-4EA2-4D23-935D-0DB0ED09FF0F}" type="slidenum">
              <a:rPr lang="fi-FI" smtClean="0"/>
              <a:pPr/>
              <a:t>28</a:t>
            </a:fld>
            <a:endParaRPr lang="fi-FI"/>
          </a:p>
        </p:txBody>
      </p:sp>
      <p:sp>
        <p:nvSpPr>
          <p:cNvPr id="5" name="Otsikko 11">
            <a:extLst>
              <a:ext uri="{FF2B5EF4-FFF2-40B4-BE49-F238E27FC236}">
                <a16:creationId xmlns:a16="http://schemas.microsoft.com/office/drawing/2014/main" id="{F24B970D-6FBF-456F-BB47-68816287D604}"/>
              </a:ext>
            </a:extLst>
          </p:cNvPr>
          <p:cNvSpPr txBox="1">
            <a:spLocks/>
          </p:cNvSpPr>
          <p:nvPr/>
        </p:nvSpPr>
        <p:spPr>
          <a:xfrm>
            <a:off x="10192512" y="365125"/>
            <a:ext cx="1566672"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a:r>
              <a:rPr lang="en-GB"/>
              <a:t>3/4</a:t>
            </a:r>
          </a:p>
        </p:txBody>
      </p:sp>
      <p:sp>
        <p:nvSpPr>
          <p:cNvPr id="2" name="Alatunnisteen paikkamerkki 1">
            <a:extLst>
              <a:ext uri="{FF2B5EF4-FFF2-40B4-BE49-F238E27FC236}">
                <a16:creationId xmlns:a16="http://schemas.microsoft.com/office/drawing/2014/main" id="{D4DD45DB-D3AA-F247-09EE-4285B58482AB}"/>
              </a:ext>
            </a:extLst>
          </p:cNvPr>
          <p:cNvSpPr>
            <a:spLocks noGrp="1"/>
          </p:cNvSpPr>
          <p:nvPr>
            <p:ph type="ftr" sz="quarter" idx="3"/>
          </p:nvPr>
        </p:nvSpPr>
        <p:spPr/>
        <p:txBody>
          <a:bodyPr/>
          <a:lstStyle/>
          <a:p>
            <a:r>
              <a:rPr lang="en-GB"/>
              <a:t>Construction physics</a:t>
            </a:r>
          </a:p>
        </p:txBody>
      </p:sp>
    </p:spTree>
    <p:extLst>
      <p:ext uri="{BB962C8B-B14F-4D97-AF65-F5344CB8AC3E}">
        <p14:creationId xmlns:p14="http://schemas.microsoft.com/office/powerpoint/2010/main" val="405685388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Otsikko 11">
            <a:extLst>
              <a:ext uri="{FF2B5EF4-FFF2-40B4-BE49-F238E27FC236}">
                <a16:creationId xmlns:a16="http://schemas.microsoft.com/office/drawing/2014/main" id="{91AAAAA5-CDBA-42C5-943E-3EF449C37067}"/>
              </a:ext>
            </a:extLst>
          </p:cNvPr>
          <p:cNvSpPr>
            <a:spLocks noGrp="1"/>
          </p:cNvSpPr>
          <p:nvPr>
            <p:ph type="title"/>
          </p:nvPr>
        </p:nvSpPr>
        <p:spPr/>
        <p:txBody>
          <a:bodyPr/>
          <a:lstStyle/>
          <a:p>
            <a:r>
              <a:rPr lang="en-GB"/>
              <a:t>Moisture engineering design of structures</a:t>
            </a:r>
          </a:p>
        </p:txBody>
      </p:sp>
      <p:sp>
        <p:nvSpPr>
          <p:cNvPr id="13" name="Sisällön paikkamerkki 12">
            <a:extLst>
              <a:ext uri="{FF2B5EF4-FFF2-40B4-BE49-F238E27FC236}">
                <a16:creationId xmlns:a16="http://schemas.microsoft.com/office/drawing/2014/main" id="{19FC7BE5-DE3D-4561-97EB-848C6C4B93D0}"/>
              </a:ext>
            </a:extLst>
          </p:cNvPr>
          <p:cNvSpPr>
            <a:spLocks noGrp="1"/>
          </p:cNvSpPr>
          <p:nvPr>
            <p:ph idx="1"/>
          </p:nvPr>
        </p:nvSpPr>
        <p:spPr>
          <a:xfrm>
            <a:off x="838200" y="1825624"/>
            <a:ext cx="10515600" cy="4489831"/>
          </a:xfrm>
        </p:spPr>
        <p:txBody>
          <a:bodyPr>
            <a:noAutofit/>
          </a:bodyPr>
          <a:lstStyle/>
          <a:p>
            <a:r>
              <a:rPr lang="en-GB" sz="2400" i="0" dirty="0">
                <a:solidFill>
                  <a:srgbClr val="272117"/>
                </a:solidFill>
                <a:effectLst/>
                <a:latin typeface="minion-pro"/>
              </a:rPr>
              <a:t>At a certain temperature, the air can only contain a certain precise amount of water vapour. </a:t>
            </a:r>
          </a:p>
          <a:p>
            <a:r>
              <a:rPr lang="en-GB" sz="2400" i="0" dirty="0">
                <a:solidFill>
                  <a:srgbClr val="272117"/>
                </a:solidFill>
                <a:effectLst/>
                <a:latin typeface="minion-pro"/>
              </a:rPr>
              <a:t>This partial pressure corresponding to the maximum amount of water vapour is called </a:t>
            </a:r>
            <a:r>
              <a:rPr lang="en-GB" sz="2400" b="1" i="0" dirty="0">
                <a:solidFill>
                  <a:srgbClr val="272117"/>
                </a:solidFill>
                <a:effectLst/>
                <a:latin typeface="minion-pro"/>
              </a:rPr>
              <a:t>saturation pressure</a:t>
            </a:r>
            <a:r>
              <a:rPr lang="en-GB" sz="2400" i="0" dirty="0">
                <a:solidFill>
                  <a:srgbClr val="272117"/>
                </a:solidFill>
                <a:effectLst/>
                <a:latin typeface="minion-pro"/>
              </a:rPr>
              <a:t>, which increases as the air temperature rises.</a:t>
            </a:r>
          </a:p>
          <a:p>
            <a:r>
              <a:rPr lang="en-GB" sz="2400" i="0" dirty="0">
                <a:solidFill>
                  <a:srgbClr val="272117"/>
                </a:solidFill>
                <a:effectLst/>
                <a:latin typeface="minion-pro"/>
              </a:rPr>
              <a:t>Thus, each air temperature corresponds to a certain water vapour saturation pressure (tabulated) and the other way round each water vapour partial pressure corresponds to a certain air temperature below which the temperature cannot descend without the water vapour condensing into water.</a:t>
            </a:r>
          </a:p>
          <a:p>
            <a:r>
              <a:rPr lang="en-GB" sz="2400" i="0" dirty="0">
                <a:solidFill>
                  <a:srgbClr val="272117"/>
                </a:solidFill>
                <a:effectLst/>
                <a:latin typeface="minion-pro"/>
              </a:rPr>
              <a:t>In this case, the partial weight has risen into the saturation pressure. This temperature is called the </a:t>
            </a:r>
            <a:r>
              <a:rPr lang="en-GB" sz="2400" i="0" dirty="0" err="1">
                <a:solidFill>
                  <a:srgbClr val="272117"/>
                </a:solidFill>
                <a:effectLst/>
                <a:latin typeface="minion-pro"/>
              </a:rPr>
              <a:t>dewpoint</a:t>
            </a:r>
            <a:r>
              <a:rPr lang="en-GB" sz="2400" i="0" dirty="0">
                <a:solidFill>
                  <a:srgbClr val="272117"/>
                </a:solidFill>
                <a:effectLst/>
                <a:latin typeface="minion-pro"/>
              </a:rPr>
              <a:t> or </a:t>
            </a:r>
            <a:r>
              <a:rPr lang="en-GB" sz="2400" i="0" dirty="0" err="1">
                <a:solidFill>
                  <a:srgbClr val="272117"/>
                </a:solidFill>
                <a:effectLst/>
                <a:latin typeface="minion-pro"/>
              </a:rPr>
              <a:t>dewpoint</a:t>
            </a:r>
            <a:r>
              <a:rPr lang="en-GB" sz="2400" i="0" dirty="0">
                <a:solidFill>
                  <a:srgbClr val="272117"/>
                </a:solidFill>
                <a:effectLst/>
                <a:latin typeface="minion-pro"/>
              </a:rPr>
              <a:t> temperature.</a:t>
            </a:r>
          </a:p>
        </p:txBody>
      </p:sp>
      <p:sp>
        <p:nvSpPr>
          <p:cNvPr id="18" name="Dian numeron paikkamerkki 17">
            <a:extLst>
              <a:ext uri="{FF2B5EF4-FFF2-40B4-BE49-F238E27FC236}">
                <a16:creationId xmlns:a16="http://schemas.microsoft.com/office/drawing/2014/main" id="{F5859289-D07A-407E-BEA8-0136A172E2C0}"/>
              </a:ext>
            </a:extLst>
          </p:cNvPr>
          <p:cNvSpPr>
            <a:spLocks noGrp="1"/>
          </p:cNvSpPr>
          <p:nvPr>
            <p:ph type="sldNum" sz="quarter" idx="4"/>
          </p:nvPr>
        </p:nvSpPr>
        <p:spPr/>
        <p:txBody>
          <a:bodyPr/>
          <a:lstStyle/>
          <a:p>
            <a:fld id="{B338A197-4EA2-4D23-935D-0DB0ED09FF0F}" type="slidenum">
              <a:rPr lang="fi-FI" smtClean="0"/>
              <a:pPr/>
              <a:t>29</a:t>
            </a:fld>
            <a:endParaRPr lang="fi-FI"/>
          </a:p>
        </p:txBody>
      </p:sp>
      <p:sp>
        <p:nvSpPr>
          <p:cNvPr id="5" name="Otsikko 11">
            <a:extLst>
              <a:ext uri="{FF2B5EF4-FFF2-40B4-BE49-F238E27FC236}">
                <a16:creationId xmlns:a16="http://schemas.microsoft.com/office/drawing/2014/main" id="{F24B970D-6FBF-456F-BB47-68816287D604}"/>
              </a:ext>
            </a:extLst>
          </p:cNvPr>
          <p:cNvSpPr txBox="1">
            <a:spLocks/>
          </p:cNvSpPr>
          <p:nvPr/>
        </p:nvSpPr>
        <p:spPr>
          <a:xfrm>
            <a:off x="10192512" y="365125"/>
            <a:ext cx="1566672"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a:r>
              <a:rPr lang="en-GB"/>
              <a:t>4/4</a:t>
            </a:r>
          </a:p>
        </p:txBody>
      </p:sp>
      <p:sp>
        <p:nvSpPr>
          <p:cNvPr id="2" name="Alatunnisteen paikkamerkki 1">
            <a:extLst>
              <a:ext uri="{FF2B5EF4-FFF2-40B4-BE49-F238E27FC236}">
                <a16:creationId xmlns:a16="http://schemas.microsoft.com/office/drawing/2014/main" id="{D0FAB183-C656-BB25-B85C-C0493D3D2B92}"/>
              </a:ext>
            </a:extLst>
          </p:cNvPr>
          <p:cNvSpPr>
            <a:spLocks noGrp="1"/>
          </p:cNvSpPr>
          <p:nvPr>
            <p:ph type="ftr" sz="quarter" idx="3"/>
          </p:nvPr>
        </p:nvSpPr>
        <p:spPr/>
        <p:txBody>
          <a:bodyPr/>
          <a:lstStyle/>
          <a:p>
            <a:r>
              <a:rPr lang="en-GB"/>
              <a:t>Construction physics</a:t>
            </a:r>
          </a:p>
        </p:txBody>
      </p:sp>
    </p:spTree>
    <p:extLst>
      <p:ext uri="{BB962C8B-B14F-4D97-AF65-F5344CB8AC3E}">
        <p14:creationId xmlns:p14="http://schemas.microsoft.com/office/powerpoint/2010/main" val="103098028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220"/>
        <p:cNvGrpSpPr/>
        <p:nvPr/>
      </p:nvGrpSpPr>
      <p:grpSpPr>
        <a:xfrm>
          <a:off x="0" y="0"/>
          <a:ext cx="0" cy="0"/>
          <a:chOff x="0" y="0"/>
          <a:chExt cx="0" cy="0"/>
        </a:xfrm>
      </p:grpSpPr>
      <p:pic>
        <p:nvPicPr>
          <p:cNvPr id="221" name="Google Shape;221;p21"/>
          <p:cNvPicPr preferRelativeResize="0"/>
          <p:nvPr/>
        </p:nvPicPr>
        <p:blipFill rotWithShape="1">
          <a:blip r:embed="rId3">
            <a:alphaModFix/>
          </a:blip>
          <a:srcRect/>
          <a:stretch/>
        </p:blipFill>
        <p:spPr>
          <a:xfrm>
            <a:off x="325289" y="327216"/>
            <a:ext cx="11541422" cy="5717029"/>
          </a:xfrm>
          <a:prstGeom prst="rect">
            <a:avLst/>
          </a:prstGeom>
          <a:noFill/>
          <a:ln>
            <a:noFill/>
          </a:ln>
        </p:spPr>
      </p:pic>
      <p:sp>
        <p:nvSpPr>
          <p:cNvPr id="222" name="Google Shape;222;p21"/>
          <p:cNvSpPr txBox="1">
            <a:spLocks noGrp="1"/>
          </p:cNvSpPr>
          <p:nvPr>
            <p:ph type="ctrTitle"/>
          </p:nvPr>
        </p:nvSpPr>
        <p:spPr>
          <a:xfrm>
            <a:off x="1524000" y="1527477"/>
            <a:ext cx="9144000" cy="2387600"/>
          </a:xfrm>
          <a:prstGeom prst="rect">
            <a:avLst/>
          </a:prstGeom>
          <a:noFill/>
          <a:ln>
            <a:noFill/>
          </a:ln>
        </p:spPr>
        <p:txBody>
          <a:bodyPr spcFirstLastPara="1" wrap="square" lIns="91425" tIns="45700" rIns="91425" bIns="45700" anchor="b" anchorCtr="0">
            <a:normAutofit/>
          </a:bodyPr>
          <a:lstStyle/>
          <a:p>
            <a:pPr marL="0" lvl="0" indent="0" algn="ctr" rtl="0">
              <a:lnSpc>
                <a:spcPct val="90000"/>
              </a:lnSpc>
              <a:spcBef>
                <a:spcPts val="0"/>
              </a:spcBef>
              <a:spcAft>
                <a:spcPts val="0"/>
              </a:spcAft>
              <a:buClr>
                <a:srgbClr val="F2F2F2"/>
              </a:buClr>
              <a:buSzPts val="6000"/>
              <a:buFont typeface="Calibri"/>
              <a:buNone/>
            </a:pPr>
            <a:r>
              <a:rPr lang="en-GB"/>
              <a:t>Construction physics</a:t>
            </a:r>
          </a:p>
        </p:txBody>
      </p:sp>
      <p:sp>
        <p:nvSpPr>
          <p:cNvPr id="223" name="Google Shape;223;p21"/>
          <p:cNvSpPr txBox="1">
            <a:spLocks noGrp="1"/>
          </p:cNvSpPr>
          <p:nvPr>
            <p:ph type="subTitle" idx="1"/>
          </p:nvPr>
        </p:nvSpPr>
        <p:spPr>
          <a:xfrm>
            <a:off x="1524000" y="4007152"/>
            <a:ext cx="9144000" cy="1655762"/>
          </a:xfrm>
          <a:prstGeom prst="rect">
            <a:avLst/>
          </a:prstGeom>
          <a:noFill/>
          <a:ln>
            <a:noFill/>
          </a:ln>
        </p:spPr>
        <p:txBody>
          <a:bodyPr spcFirstLastPara="1" wrap="square" lIns="91425" tIns="45700" rIns="91425" bIns="45700" anchor="t" anchorCtr="0">
            <a:normAutofit/>
          </a:bodyPr>
          <a:lstStyle/>
          <a:p>
            <a:pPr marL="0" lvl="0" indent="0" algn="ctr" rtl="0">
              <a:lnSpc>
                <a:spcPct val="90000"/>
              </a:lnSpc>
              <a:spcBef>
                <a:spcPts val="0"/>
              </a:spcBef>
              <a:spcAft>
                <a:spcPts val="0"/>
              </a:spcAft>
              <a:buClr>
                <a:srgbClr val="F2F2F2"/>
              </a:buClr>
              <a:buSzPts val="2400"/>
              <a:buNone/>
            </a:pPr>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Sisällön paikkamerkki 12">
            <a:extLst>
              <a:ext uri="{FF2B5EF4-FFF2-40B4-BE49-F238E27FC236}">
                <a16:creationId xmlns:a16="http://schemas.microsoft.com/office/drawing/2014/main" id="{19FC7BE5-DE3D-4561-97EB-848C6C4B93D0}"/>
              </a:ext>
            </a:extLst>
          </p:cNvPr>
          <p:cNvSpPr>
            <a:spLocks noGrp="1"/>
          </p:cNvSpPr>
          <p:nvPr>
            <p:ph idx="1"/>
          </p:nvPr>
        </p:nvSpPr>
        <p:spPr>
          <a:xfrm>
            <a:off x="838200" y="1825624"/>
            <a:ext cx="10515600" cy="4489831"/>
          </a:xfrm>
        </p:spPr>
        <p:txBody>
          <a:bodyPr>
            <a:noAutofit/>
          </a:bodyPr>
          <a:lstStyle/>
          <a:p>
            <a:r>
              <a:rPr lang="en-GB" sz="2400" i="0" dirty="0">
                <a:solidFill>
                  <a:srgbClr val="272117"/>
                </a:solidFill>
                <a:effectLst/>
                <a:latin typeface="minion-pro"/>
              </a:rPr>
              <a:t>The air’s water vapour concentration is usually expressed as</a:t>
            </a:r>
            <a:r>
              <a:rPr lang="en-GB" sz="2400" b="1" i="0" dirty="0">
                <a:solidFill>
                  <a:srgbClr val="272117"/>
                </a:solidFill>
                <a:effectLst/>
                <a:latin typeface="minion-pro"/>
              </a:rPr>
              <a:t> relative humidity</a:t>
            </a:r>
            <a:r>
              <a:rPr lang="en-GB" sz="2400" i="0" dirty="0">
                <a:solidFill>
                  <a:srgbClr val="272117"/>
                </a:solidFill>
                <a:effectLst/>
                <a:latin typeface="minion-pro"/>
              </a:rPr>
              <a:t>, which indicates the percentage of the water vapour partial pressure is at the same temperature as the saturation pressure.</a:t>
            </a:r>
          </a:p>
          <a:p>
            <a:r>
              <a:rPr lang="en-GB" sz="2400" i="0" dirty="0">
                <a:solidFill>
                  <a:srgbClr val="272117"/>
                </a:solidFill>
                <a:effectLst/>
                <a:latin typeface="minion-pro"/>
              </a:rPr>
              <a:t>The relative humidity is calculated using pressure as follows:	</a:t>
            </a:r>
          </a:p>
        </p:txBody>
      </p:sp>
      <p:sp>
        <p:nvSpPr>
          <p:cNvPr id="18" name="Dian numeron paikkamerkki 17">
            <a:extLst>
              <a:ext uri="{FF2B5EF4-FFF2-40B4-BE49-F238E27FC236}">
                <a16:creationId xmlns:a16="http://schemas.microsoft.com/office/drawing/2014/main" id="{F5859289-D07A-407E-BEA8-0136A172E2C0}"/>
              </a:ext>
            </a:extLst>
          </p:cNvPr>
          <p:cNvSpPr>
            <a:spLocks noGrp="1"/>
          </p:cNvSpPr>
          <p:nvPr>
            <p:ph type="sldNum" sz="quarter" idx="4"/>
          </p:nvPr>
        </p:nvSpPr>
        <p:spPr/>
        <p:txBody>
          <a:bodyPr/>
          <a:lstStyle/>
          <a:p>
            <a:fld id="{B338A197-4EA2-4D23-935D-0DB0ED09FF0F}" type="slidenum">
              <a:rPr lang="fi-FI" smtClean="0"/>
              <a:pPr/>
              <a:t>30</a:t>
            </a:fld>
            <a:endParaRPr lang="fi-FI"/>
          </a:p>
        </p:txBody>
      </p:sp>
      <p:sp>
        <p:nvSpPr>
          <p:cNvPr id="5" name="Otsikko 11">
            <a:extLst>
              <a:ext uri="{FF2B5EF4-FFF2-40B4-BE49-F238E27FC236}">
                <a16:creationId xmlns:a16="http://schemas.microsoft.com/office/drawing/2014/main" id="{F24B970D-6FBF-456F-BB47-68816287D604}"/>
              </a:ext>
            </a:extLst>
          </p:cNvPr>
          <p:cNvSpPr txBox="1">
            <a:spLocks/>
          </p:cNvSpPr>
          <p:nvPr/>
        </p:nvSpPr>
        <p:spPr>
          <a:xfrm>
            <a:off x="10192512" y="365125"/>
            <a:ext cx="1566672"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a:r>
              <a:rPr lang="en-GB"/>
              <a:t>1/11</a:t>
            </a:r>
          </a:p>
        </p:txBody>
      </p:sp>
      <p:sp>
        <p:nvSpPr>
          <p:cNvPr id="2" name="Rectangle 2">
            <a:extLst>
              <a:ext uri="{FF2B5EF4-FFF2-40B4-BE49-F238E27FC236}">
                <a16:creationId xmlns:a16="http://schemas.microsoft.com/office/drawing/2014/main" id="{BEB40601-40A9-401E-85DB-9325FEC08ACE}"/>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i-FI"/>
          </a:p>
        </p:txBody>
      </p:sp>
      <p:sp>
        <p:nvSpPr>
          <p:cNvPr id="8" name="Sisällön paikkamerkki 12">
            <a:extLst>
              <a:ext uri="{FF2B5EF4-FFF2-40B4-BE49-F238E27FC236}">
                <a16:creationId xmlns:a16="http://schemas.microsoft.com/office/drawing/2014/main" id="{FFB838A6-13ED-49FD-B5E4-E05168F42709}"/>
              </a:ext>
            </a:extLst>
          </p:cNvPr>
          <p:cNvSpPr txBox="1">
            <a:spLocks/>
          </p:cNvSpPr>
          <p:nvPr/>
        </p:nvSpPr>
        <p:spPr>
          <a:xfrm>
            <a:off x="1353312" y="5017734"/>
            <a:ext cx="9596628" cy="1450258"/>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GB" sz="2400" dirty="0"/>
              <a:t>where </a:t>
            </a:r>
          </a:p>
          <a:p>
            <a:pPr marL="0" indent="0">
              <a:buFont typeface="Arial" panose="020B0604020202020204" pitchFamily="34" charset="0"/>
              <a:buNone/>
            </a:pPr>
            <a:r>
              <a:rPr lang="en-GB" sz="2400" dirty="0"/>
              <a:t>p = prevailing partial pressure of the water vapour [Pa or </a:t>
            </a:r>
            <a:r>
              <a:rPr lang="en-GB" sz="2400" dirty="0" err="1"/>
              <a:t>kPa</a:t>
            </a:r>
            <a:r>
              <a:rPr lang="en-GB" sz="2400" dirty="0"/>
              <a:t>]</a:t>
            </a:r>
          </a:p>
          <a:p>
            <a:pPr marL="0" indent="0">
              <a:buFont typeface="Arial" panose="020B0604020202020204" pitchFamily="34" charset="0"/>
              <a:buNone/>
            </a:pPr>
            <a:r>
              <a:rPr lang="en-GB" sz="2400" dirty="0" err="1"/>
              <a:t>p</a:t>
            </a:r>
            <a:r>
              <a:rPr lang="en-GB" sz="2400" baseline="-25000" dirty="0" err="1"/>
              <a:t>k</a:t>
            </a:r>
            <a:r>
              <a:rPr lang="en-GB" sz="2400" dirty="0"/>
              <a:t> = water vapour saturation pressure at the same temperature [Pa or </a:t>
            </a:r>
            <a:r>
              <a:rPr lang="en-GB" sz="2400" dirty="0" err="1"/>
              <a:t>kPa</a:t>
            </a:r>
            <a:r>
              <a:rPr lang="en-GB" sz="2400" dirty="0"/>
              <a:t>]</a:t>
            </a:r>
          </a:p>
          <a:p>
            <a:pPr marL="0" indent="0">
              <a:buFont typeface="Arial" panose="020B0604020202020204" pitchFamily="34" charset="0"/>
              <a:buNone/>
            </a:pPr>
            <a:endParaRPr lang="fi-FI" dirty="0"/>
          </a:p>
        </p:txBody>
      </p:sp>
      <p:sp>
        <p:nvSpPr>
          <p:cNvPr id="11" name="Otsikko 11">
            <a:extLst>
              <a:ext uri="{FF2B5EF4-FFF2-40B4-BE49-F238E27FC236}">
                <a16:creationId xmlns:a16="http://schemas.microsoft.com/office/drawing/2014/main" id="{A51C2EBC-4CCE-45CB-A530-F03F37AB5F82}"/>
              </a:ext>
            </a:extLst>
          </p:cNvPr>
          <p:cNvSpPr>
            <a:spLocks noGrp="1"/>
          </p:cNvSpPr>
          <p:nvPr>
            <p:ph type="title"/>
          </p:nvPr>
        </p:nvSpPr>
        <p:spPr>
          <a:xfrm>
            <a:off x="838200" y="365125"/>
            <a:ext cx="10515600" cy="1325563"/>
          </a:xfrm>
        </p:spPr>
        <p:txBody>
          <a:bodyPr/>
          <a:lstStyle/>
          <a:p>
            <a:r>
              <a:rPr lang="en-GB"/>
              <a:t>How water vapour content is expressed</a:t>
            </a:r>
          </a:p>
        </p:txBody>
      </p:sp>
      <p:sp>
        <p:nvSpPr>
          <p:cNvPr id="4" name="Alatunnisteen paikkamerkki 3">
            <a:extLst>
              <a:ext uri="{FF2B5EF4-FFF2-40B4-BE49-F238E27FC236}">
                <a16:creationId xmlns:a16="http://schemas.microsoft.com/office/drawing/2014/main" id="{B7D218F2-FE2C-8E10-E072-345260ED9B1A}"/>
              </a:ext>
            </a:extLst>
          </p:cNvPr>
          <p:cNvSpPr>
            <a:spLocks noGrp="1"/>
          </p:cNvSpPr>
          <p:nvPr>
            <p:ph type="ftr" sz="quarter" idx="3"/>
          </p:nvPr>
        </p:nvSpPr>
        <p:spPr/>
        <p:txBody>
          <a:bodyPr/>
          <a:lstStyle/>
          <a:p>
            <a:r>
              <a:rPr lang="en-GB"/>
              <a:t>Construction physics</a:t>
            </a:r>
          </a:p>
        </p:txBody>
      </p:sp>
      <p:sp>
        <p:nvSpPr>
          <p:cNvPr id="12" name="Sisällön paikkamerkki 12">
            <a:extLst>
              <a:ext uri="{FF2B5EF4-FFF2-40B4-BE49-F238E27FC236}">
                <a16:creationId xmlns:a16="http://schemas.microsoft.com/office/drawing/2014/main" id="{750243FC-3C46-46B0-8D3A-1875ADF10828}"/>
              </a:ext>
            </a:extLst>
          </p:cNvPr>
          <p:cNvSpPr txBox="1">
            <a:spLocks/>
          </p:cNvSpPr>
          <p:nvPr/>
        </p:nvSpPr>
        <p:spPr>
          <a:xfrm>
            <a:off x="1220026" y="3722847"/>
            <a:ext cx="3732973" cy="1241619"/>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GB" sz="2200">
                <a:latin typeface="Times New Roman" panose="02020603050405020304" pitchFamily="18" charset="0"/>
                <a:cs typeface="Times New Roman" panose="02020603050405020304" pitchFamily="18" charset="0"/>
              </a:rPr>
              <a:t>Ratio:</a:t>
            </a:r>
          </a:p>
          <a:p>
            <a:pPr marL="0" indent="0">
              <a:buNone/>
            </a:pPr>
            <a:endParaRPr lang="fi-FI" sz="2200" dirty="0">
              <a:latin typeface="Times New Roman" panose="02020603050405020304" pitchFamily="18" charset="0"/>
              <a:cs typeface="Times New Roman" panose="02020603050405020304" pitchFamily="18" charset="0"/>
            </a:endParaRPr>
          </a:p>
          <a:p>
            <a:pPr marL="0" indent="0">
              <a:lnSpc>
                <a:spcPct val="100000"/>
              </a:lnSpc>
              <a:spcBef>
                <a:spcPts val="600"/>
              </a:spcBef>
              <a:buNone/>
            </a:pPr>
            <a:r>
              <a:rPr lang="en-GB" sz="2200">
                <a:latin typeface="Times New Roman" panose="02020603050405020304" pitchFamily="18" charset="0"/>
                <a:cs typeface="Times New Roman" panose="02020603050405020304" pitchFamily="18" charset="0"/>
              </a:rPr>
              <a:t>As relative humidity:</a:t>
            </a:r>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220026" y="3526790"/>
            <a:ext cx="4849378" cy="1633731"/>
          </a:xfrm>
          <a:prstGeom prst="rect">
            <a:avLst/>
          </a:prstGeom>
        </p:spPr>
      </p:pic>
    </p:spTree>
    <p:extLst>
      <p:ext uri="{BB962C8B-B14F-4D97-AF65-F5344CB8AC3E}">
        <p14:creationId xmlns:p14="http://schemas.microsoft.com/office/powerpoint/2010/main" val="316052157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Sisällön paikkamerkki 12">
            <a:extLst>
              <a:ext uri="{FF2B5EF4-FFF2-40B4-BE49-F238E27FC236}">
                <a16:creationId xmlns:a16="http://schemas.microsoft.com/office/drawing/2014/main" id="{19FC7BE5-DE3D-4561-97EB-848C6C4B93D0}"/>
              </a:ext>
            </a:extLst>
          </p:cNvPr>
          <p:cNvSpPr>
            <a:spLocks noGrp="1"/>
          </p:cNvSpPr>
          <p:nvPr>
            <p:ph idx="1"/>
          </p:nvPr>
        </p:nvSpPr>
        <p:spPr>
          <a:xfrm>
            <a:off x="838200" y="1825624"/>
            <a:ext cx="10515600" cy="4489831"/>
          </a:xfrm>
        </p:spPr>
        <p:txBody>
          <a:bodyPr>
            <a:noAutofit/>
          </a:bodyPr>
          <a:lstStyle/>
          <a:p>
            <a:r>
              <a:rPr lang="en-GB" i="0">
                <a:solidFill>
                  <a:srgbClr val="272117"/>
                </a:solidFill>
                <a:effectLst/>
                <a:latin typeface="minion-pro"/>
              </a:rPr>
              <a:t>The relative humidity is calculated using the humidity content as follows:	</a:t>
            </a:r>
          </a:p>
        </p:txBody>
      </p:sp>
      <p:sp>
        <p:nvSpPr>
          <p:cNvPr id="18" name="Dian numeron paikkamerkki 17">
            <a:extLst>
              <a:ext uri="{FF2B5EF4-FFF2-40B4-BE49-F238E27FC236}">
                <a16:creationId xmlns:a16="http://schemas.microsoft.com/office/drawing/2014/main" id="{F5859289-D07A-407E-BEA8-0136A172E2C0}"/>
              </a:ext>
            </a:extLst>
          </p:cNvPr>
          <p:cNvSpPr>
            <a:spLocks noGrp="1"/>
          </p:cNvSpPr>
          <p:nvPr>
            <p:ph type="sldNum" sz="quarter" idx="4"/>
          </p:nvPr>
        </p:nvSpPr>
        <p:spPr/>
        <p:txBody>
          <a:bodyPr/>
          <a:lstStyle/>
          <a:p>
            <a:fld id="{B338A197-4EA2-4D23-935D-0DB0ED09FF0F}" type="slidenum">
              <a:rPr lang="fi-FI" smtClean="0"/>
              <a:pPr/>
              <a:t>31</a:t>
            </a:fld>
            <a:endParaRPr lang="fi-FI"/>
          </a:p>
        </p:txBody>
      </p:sp>
      <p:sp>
        <p:nvSpPr>
          <p:cNvPr id="5" name="Otsikko 11">
            <a:extLst>
              <a:ext uri="{FF2B5EF4-FFF2-40B4-BE49-F238E27FC236}">
                <a16:creationId xmlns:a16="http://schemas.microsoft.com/office/drawing/2014/main" id="{F24B970D-6FBF-456F-BB47-68816287D604}"/>
              </a:ext>
            </a:extLst>
          </p:cNvPr>
          <p:cNvSpPr txBox="1">
            <a:spLocks/>
          </p:cNvSpPr>
          <p:nvPr/>
        </p:nvSpPr>
        <p:spPr>
          <a:xfrm>
            <a:off x="10192512" y="365125"/>
            <a:ext cx="1566672"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a:r>
              <a:rPr lang="en-GB"/>
              <a:t>2/7</a:t>
            </a:r>
          </a:p>
        </p:txBody>
      </p:sp>
      <p:sp>
        <p:nvSpPr>
          <p:cNvPr id="2" name="Rectangle 2">
            <a:extLst>
              <a:ext uri="{FF2B5EF4-FFF2-40B4-BE49-F238E27FC236}">
                <a16:creationId xmlns:a16="http://schemas.microsoft.com/office/drawing/2014/main" id="{BEB40601-40A9-401E-85DB-9325FEC08ACE}"/>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i-FI"/>
          </a:p>
        </p:txBody>
      </p:sp>
      <p:sp>
        <p:nvSpPr>
          <p:cNvPr id="8" name="Sisällön paikkamerkki 12">
            <a:extLst>
              <a:ext uri="{FF2B5EF4-FFF2-40B4-BE49-F238E27FC236}">
                <a16:creationId xmlns:a16="http://schemas.microsoft.com/office/drawing/2014/main" id="{FFB838A6-13ED-49FD-B5E4-E05168F42709}"/>
              </a:ext>
            </a:extLst>
          </p:cNvPr>
          <p:cNvSpPr txBox="1">
            <a:spLocks/>
          </p:cNvSpPr>
          <p:nvPr/>
        </p:nvSpPr>
        <p:spPr>
          <a:xfrm>
            <a:off x="1261870" y="3889974"/>
            <a:ext cx="10265665" cy="1450258"/>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GB" sz="2400"/>
              <a:t>where </a:t>
            </a:r>
          </a:p>
          <a:p>
            <a:pPr marL="0" indent="0">
              <a:buFont typeface="Arial" panose="020B0604020202020204" pitchFamily="34" charset="0"/>
              <a:buNone/>
            </a:pPr>
            <a:r>
              <a:rPr lang="en-GB" sz="2400">
                <a:latin typeface="Symbol" panose="05050102010706020507" pitchFamily="18" charset="2"/>
              </a:rPr>
              <a:t></a:t>
            </a:r>
            <a:r>
              <a:rPr lang="en-GB" sz="2400"/>
              <a:t> =  the water vapour’s prevailing moisture content [g/m3], (</a:t>
            </a:r>
            <a:r>
              <a:rPr lang="en-GB" sz="2400">
                <a:latin typeface="Symbol" panose="05050102010706020507" pitchFamily="18" charset="2"/>
              </a:rPr>
              <a:t></a:t>
            </a:r>
            <a:r>
              <a:rPr lang="en-GB" sz="2400"/>
              <a:t> = nyy)</a:t>
            </a:r>
          </a:p>
          <a:p>
            <a:pPr marL="0" indent="0">
              <a:buFont typeface="Arial" panose="020B0604020202020204" pitchFamily="34" charset="0"/>
              <a:buNone/>
            </a:pPr>
            <a:r>
              <a:rPr lang="en-GB" sz="2400">
                <a:latin typeface="Symbol" panose="05050102010706020507" pitchFamily="18" charset="2"/>
              </a:rPr>
              <a:t></a:t>
            </a:r>
            <a:r>
              <a:rPr lang="en-GB" sz="2400" baseline="-25000"/>
              <a:t>k</a:t>
            </a:r>
            <a:r>
              <a:rPr lang="en-GB" sz="2400"/>
              <a:t>  = Moisture content of air impregnated with water vapour at the same temperature [g/m3]</a:t>
            </a:r>
          </a:p>
          <a:p>
            <a:pPr marL="0" indent="0">
              <a:buFont typeface="Arial" panose="020B0604020202020204" pitchFamily="34" charset="0"/>
              <a:buNone/>
            </a:pPr>
            <a:endParaRPr lang="fi-FI" dirty="0"/>
          </a:p>
        </p:txBody>
      </p:sp>
      <p:sp>
        <p:nvSpPr>
          <p:cNvPr id="4" name="Rectangle 4">
            <a:extLst>
              <a:ext uri="{FF2B5EF4-FFF2-40B4-BE49-F238E27FC236}">
                <a16:creationId xmlns:a16="http://schemas.microsoft.com/office/drawing/2014/main" id="{460FE402-031A-45C1-8913-83F28DA844A9}"/>
              </a:ext>
            </a:extLst>
          </p:cNvPr>
          <p:cNvSpPr>
            <a:spLocks noChangeArrowheads="1"/>
          </p:cNvSpPr>
          <p:nvPr/>
        </p:nvSpPr>
        <p:spPr bwMode="auto">
          <a:xfrm>
            <a:off x="1261871" y="2426207"/>
            <a:ext cx="18657809"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fi-FI"/>
          </a:p>
        </p:txBody>
      </p:sp>
      <p:sp>
        <p:nvSpPr>
          <p:cNvPr id="15" name="Otsikko 11">
            <a:extLst>
              <a:ext uri="{FF2B5EF4-FFF2-40B4-BE49-F238E27FC236}">
                <a16:creationId xmlns:a16="http://schemas.microsoft.com/office/drawing/2014/main" id="{C3E77952-55B9-42AE-9463-0FEE76963234}"/>
              </a:ext>
            </a:extLst>
          </p:cNvPr>
          <p:cNvSpPr>
            <a:spLocks noGrp="1"/>
          </p:cNvSpPr>
          <p:nvPr>
            <p:ph type="title"/>
          </p:nvPr>
        </p:nvSpPr>
        <p:spPr>
          <a:xfrm>
            <a:off x="838200" y="365125"/>
            <a:ext cx="10515600" cy="1325563"/>
          </a:xfrm>
        </p:spPr>
        <p:txBody>
          <a:bodyPr/>
          <a:lstStyle/>
          <a:p>
            <a:r>
              <a:rPr lang="en-GB"/>
              <a:t>How water vapour content is expressed</a:t>
            </a:r>
          </a:p>
        </p:txBody>
      </p:sp>
      <p:sp>
        <p:nvSpPr>
          <p:cNvPr id="3" name="Alatunnisteen paikkamerkki 2">
            <a:extLst>
              <a:ext uri="{FF2B5EF4-FFF2-40B4-BE49-F238E27FC236}">
                <a16:creationId xmlns:a16="http://schemas.microsoft.com/office/drawing/2014/main" id="{E9FFF658-F9EC-008D-EECB-F5A5C1FD6A16}"/>
              </a:ext>
            </a:extLst>
          </p:cNvPr>
          <p:cNvSpPr>
            <a:spLocks noGrp="1"/>
          </p:cNvSpPr>
          <p:nvPr>
            <p:ph type="ftr" sz="quarter" idx="3"/>
          </p:nvPr>
        </p:nvSpPr>
        <p:spPr/>
        <p:txBody>
          <a:bodyPr/>
          <a:lstStyle/>
          <a:p>
            <a:r>
              <a:rPr lang="en-GB"/>
              <a:t>Construction physics</a:t>
            </a:r>
          </a:p>
        </p:txBody>
      </p:sp>
      <p:sp>
        <p:nvSpPr>
          <p:cNvPr id="12" name="Sisällön paikkamerkki 12">
            <a:extLst>
              <a:ext uri="{FF2B5EF4-FFF2-40B4-BE49-F238E27FC236}">
                <a16:creationId xmlns:a16="http://schemas.microsoft.com/office/drawing/2014/main" id="{750243FC-3C46-46B0-8D3A-1875ADF10828}"/>
              </a:ext>
            </a:extLst>
          </p:cNvPr>
          <p:cNvSpPr txBox="1">
            <a:spLocks/>
          </p:cNvSpPr>
          <p:nvPr/>
        </p:nvSpPr>
        <p:spPr>
          <a:xfrm>
            <a:off x="1220027" y="2580887"/>
            <a:ext cx="3732973" cy="1241619"/>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GB" sz="2100">
                <a:latin typeface="Times New Roman" panose="02020603050405020304" pitchFamily="18" charset="0"/>
                <a:cs typeface="Times New Roman" panose="02020603050405020304" pitchFamily="18" charset="0"/>
              </a:rPr>
              <a:t>Ratio:</a:t>
            </a:r>
          </a:p>
          <a:p>
            <a:pPr marL="0" indent="0">
              <a:buNone/>
            </a:pPr>
            <a:endParaRPr lang="fi-FI" sz="2100" dirty="0">
              <a:latin typeface="Times New Roman" panose="02020603050405020304" pitchFamily="18" charset="0"/>
              <a:cs typeface="Times New Roman" panose="02020603050405020304" pitchFamily="18" charset="0"/>
            </a:endParaRPr>
          </a:p>
          <a:p>
            <a:pPr marL="0" indent="0">
              <a:lnSpc>
                <a:spcPct val="100000"/>
              </a:lnSpc>
              <a:spcBef>
                <a:spcPts val="600"/>
              </a:spcBef>
              <a:buNone/>
            </a:pPr>
            <a:r>
              <a:rPr lang="en-GB" sz="2100">
                <a:latin typeface="Times New Roman" panose="02020603050405020304" pitchFamily="18" charset="0"/>
                <a:cs typeface="Times New Roman" panose="02020603050405020304" pitchFamily="18" charset="0"/>
              </a:rPr>
              <a:t>As relative humidity:</a:t>
            </a:r>
          </a:p>
        </p:txBody>
      </p:sp>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220026" y="2384830"/>
            <a:ext cx="4757938" cy="1633731"/>
          </a:xfrm>
          <a:prstGeom prst="rect">
            <a:avLst/>
          </a:prstGeom>
        </p:spPr>
      </p:pic>
    </p:spTree>
    <p:extLst>
      <p:ext uri="{BB962C8B-B14F-4D97-AF65-F5344CB8AC3E}">
        <p14:creationId xmlns:p14="http://schemas.microsoft.com/office/powerpoint/2010/main" val="195023085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Sisällön paikkamerkki 12">
            <a:extLst>
              <a:ext uri="{FF2B5EF4-FFF2-40B4-BE49-F238E27FC236}">
                <a16:creationId xmlns:a16="http://schemas.microsoft.com/office/drawing/2014/main" id="{19FC7BE5-DE3D-4561-97EB-848C6C4B93D0}"/>
              </a:ext>
            </a:extLst>
          </p:cNvPr>
          <p:cNvSpPr>
            <a:spLocks noGrp="1"/>
          </p:cNvSpPr>
          <p:nvPr>
            <p:ph idx="1"/>
          </p:nvPr>
        </p:nvSpPr>
        <p:spPr>
          <a:xfrm>
            <a:off x="838200" y="1825624"/>
            <a:ext cx="11091672" cy="4489831"/>
          </a:xfrm>
        </p:spPr>
        <p:txBody>
          <a:bodyPr>
            <a:noAutofit/>
          </a:bodyPr>
          <a:lstStyle/>
          <a:p>
            <a:r>
              <a:rPr lang="en-GB" sz="2400" i="0" dirty="0">
                <a:solidFill>
                  <a:srgbClr val="272117"/>
                </a:solidFill>
                <a:effectLst/>
                <a:latin typeface="minion-pro"/>
              </a:rPr>
              <a:t>The temperature dependence of the saturated water vapour concentration can be described using experimental mathematical functions. The formula below is valid for the following temperature range -20 °C to +80 °C (</a:t>
            </a:r>
            <a:r>
              <a:rPr lang="en-GB" sz="2400" i="0" dirty="0" err="1">
                <a:solidFill>
                  <a:srgbClr val="272117"/>
                </a:solidFill>
                <a:effectLst/>
                <a:latin typeface="minion-pro"/>
              </a:rPr>
              <a:t>Nevander</a:t>
            </a:r>
            <a:r>
              <a:rPr lang="en-GB" sz="2400" i="0" dirty="0">
                <a:solidFill>
                  <a:srgbClr val="272117"/>
                </a:solidFill>
                <a:effectLst/>
                <a:latin typeface="minion-pro"/>
              </a:rPr>
              <a:t> / </a:t>
            </a:r>
            <a:r>
              <a:rPr lang="en-GB" sz="2400" i="0" dirty="0" err="1">
                <a:solidFill>
                  <a:srgbClr val="272117"/>
                </a:solidFill>
                <a:effectLst/>
                <a:latin typeface="minion-pro"/>
              </a:rPr>
              <a:t>Elmarsson</a:t>
            </a:r>
            <a:r>
              <a:rPr lang="en-GB" sz="2400" i="0" dirty="0">
                <a:solidFill>
                  <a:srgbClr val="272117"/>
                </a:solidFill>
                <a:effectLst/>
                <a:latin typeface="minion-pro"/>
              </a:rPr>
              <a:t>):</a:t>
            </a:r>
          </a:p>
        </p:txBody>
      </p:sp>
      <p:sp>
        <p:nvSpPr>
          <p:cNvPr id="18" name="Dian numeron paikkamerkki 17">
            <a:extLst>
              <a:ext uri="{FF2B5EF4-FFF2-40B4-BE49-F238E27FC236}">
                <a16:creationId xmlns:a16="http://schemas.microsoft.com/office/drawing/2014/main" id="{F5859289-D07A-407E-BEA8-0136A172E2C0}"/>
              </a:ext>
            </a:extLst>
          </p:cNvPr>
          <p:cNvSpPr>
            <a:spLocks noGrp="1"/>
          </p:cNvSpPr>
          <p:nvPr>
            <p:ph type="sldNum" sz="quarter" idx="4"/>
          </p:nvPr>
        </p:nvSpPr>
        <p:spPr/>
        <p:txBody>
          <a:bodyPr/>
          <a:lstStyle/>
          <a:p>
            <a:fld id="{B338A197-4EA2-4D23-935D-0DB0ED09FF0F}" type="slidenum">
              <a:rPr lang="fi-FI" smtClean="0"/>
              <a:pPr/>
              <a:t>32</a:t>
            </a:fld>
            <a:endParaRPr lang="fi-FI"/>
          </a:p>
        </p:txBody>
      </p:sp>
      <p:sp>
        <p:nvSpPr>
          <p:cNvPr id="5" name="Otsikko 11">
            <a:extLst>
              <a:ext uri="{FF2B5EF4-FFF2-40B4-BE49-F238E27FC236}">
                <a16:creationId xmlns:a16="http://schemas.microsoft.com/office/drawing/2014/main" id="{F24B970D-6FBF-456F-BB47-68816287D604}"/>
              </a:ext>
            </a:extLst>
          </p:cNvPr>
          <p:cNvSpPr txBox="1">
            <a:spLocks/>
          </p:cNvSpPr>
          <p:nvPr/>
        </p:nvSpPr>
        <p:spPr>
          <a:xfrm>
            <a:off x="10192512" y="365125"/>
            <a:ext cx="1566672"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a:r>
              <a:rPr lang="en-GB"/>
              <a:t>3/7</a:t>
            </a:r>
          </a:p>
        </p:txBody>
      </p:sp>
      <p:sp>
        <p:nvSpPr>
          <p:cNvPr id="2" name="Rectangle 2">
            <a:extLst>
              <a:ext uri="{FF2B5EF4-FFF2-40B4-BE49-F238E27FC236}">
                <a16:creationId xmlns:a16="http://schemas.microsoft.com/office/drawing/2014/main" id="{BEB40601-40A9-401E-85DB-9325FEC08ACE}"/>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i-FI"/>
          </a:p>
        </p:txBody>
      </p:sp>
      <p:sp>
        <p:nvSpPr>
          <p:cNvPr id="8" name="Sisällön paikkamerkki 12">
            <a:extLst>
              <a:ext uri="{FF2B5EF4-FFF2-40B4-BE49-F238E27FC236}">
                <a16:creationId xmlns:a16="http://schemas.microsoft.com/office/drawing/2014/main" id="{FFB838A6-13ED-49FD-B5E4-E05168F42709}"/>
              </a:ext>
            </a:extLst>
          </p:cNvPr>
          <p:cNvSpPr txBox="1">
            <a:spLocks/>
          </p:cNvSpPr>
          <p:nvPr/>
        </p:nvSpPr>
        <p:spPr>
          <a:xfrm>
            <a:off x="1261871" y="3987510"/>
            <a:ext cx="8682230" cy="1450258"/>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GB" sz="2400" dirty="0"/>
              <a:t>where </a:t>
            </a:r>
          </a:p>
          <a:p>
            <a:pPr marL="0" indent="0">
              <a:buFont typeface="Arial" panose="020B0604020202020204" pitchFamily="34" charset="0"/>
              <a:buNone/>
            </a:pPr>
            <a:r>
              <a:rPr lang="en-GB" sz="2400" dirty="0"/>
              <a:t>t = temperature [°C] to be analysed</a:t>
            </a:r>
          </a:p>
        </p:txBody>
      </p:sp>
      <p:sp>
        <p:nvSpPr>
          <p:cNvPr id="4" name="Rectangle 4">
            <a:extLst>
              <a:ext uri="{FF2B5EF4-FFF2-40B4-BE49-F238E27FC236}">
                <a16:creationId xmlns:a16="http://schemas.microsoft.com/office/drawing/2014/main" id="{460FE402-031A-45C1-8913-83F28DA844A9}"/>
              </a:ext>
            </a:extLst>
          </p:cNvPr>
          <p:cNvSpPr>
            <a:spLocks noChangeArrowheads="1"/>
          </p:cNvSpPr>
          <p:nvPr/>
        </p:nvSpPr>
        <p:spPr bwMode="auto">
          <a:xfrm>
            <a:off x="1261871" y="2426207"/>
            <a:ext cx="18657809"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fi-FI"/>
          </a:p>
        </p:txBody>
      </p:sp>
      <p:sp>
        <p:nvSpPr>
          <p:cNvPr id="3" name="Rectangle 4">
            <a:extLst>
              <a:ext uri="{FF2B5EF4-FFF2-40B4-BE49-F238E27FC236}">
                <a16:creationId xmlns:a16="http://schemas.microsoft.com/office/drawing/2014/main" id="{98F4FF68-B63D-43BA-AFAB-37FBFDC0F226}"/>
              </a:ext>
            </a:extLst>
          </p:cNvPr>
          <p:cNvSpPr>
            <a:spLocks noChangeArrowheads="1"/>
          </p:cNvSpPr>
          <p:nvPr/>
        </p:nvSpPr>
        <p:spPr bwMode="auto">
          <a:xfrm>
            <a:off x="1322832" y="3195636"/>
            <a:ext cx="21945600"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fi-FI"/>
          </a:p>
        </p:txBody>
      </p:sp>
      <p:graphicFrame>
        <p:nvGraphicFramePr>
          <p:cNvPr id="7" name="Object 6">
            <a:extLst>
              <a:ext uri="{FF2B5EF4-FFF2-40B4-BE49-F238E27FC236}">
                <a16:creationId xmlns:a16="http://schemas.microsoft.com/office/drawing/2014/main" id="{65215E86-4071-49DE-B2EC-9D50FF3EEFA8}"/>
              </a:ext>
            </a:extLst>
          </p:cNvPr>
          <p:cNvGraphicFramePr>
            <a:graphicFrameLocks noChangeAspect="1"/>
          </p:cNvGraphicFramePr>
          <p:nvPr>
            <p:extLst>
              <p:ext uri="{D42A27DB-BD31-4B8C-83A1-F6EECF244321}">
                <p14:modId xmlns:p14="http://schemas.microsoft.com/office/powerpoint/2010/main" val="2800182781"/>
              </p:ext>
            </p:extLst>
          </p:nvPr>
        </p:nvGraphicFramePr>
        <p:xfrm>
          <a:off x="1322831" y="3195637"/>
          <a:ext cx="8849655" cy="967931"/>
        </p:xfrm>
        <a:graphic>
          <a:graphicData uri="http://schemas.openxmlformats.org/presentationml/2006/ole">
            <mc:AlternateContent xmlns:mc="http://schemas.openxmlformats.org/markup-compatibility/2006">
              <mc:Choice xmlns:v="urn:schemas-microsoft-com:vml" Requires="v">
                <p:oleObj name="Equation" r:id="rId2" imgW="4267200" imgH="469900" progId="Equation.DSMT4">
                  <p:embed/>
                </p:oleObj>
              </mc:Choice>
              <mc:Fallback>
                <p:oleObj name="Equation" r:id="rId2" imgW="4267200" imgH="469900" progId="Equation.DSMT4">
                  <p:embed/>
                  <p:pic>
                    <p:nvPicPr>
                      <p:cNvPr id="7" name="Object 6">
                        <a:extLst>
                          <a:ext uri="{FF2B5EF4-FFF2-40B4-BE49-F238E27FC236}">
                            <a16:creationId xmlns:a16="http://schemas.microsoft.com/office/drawing/2014/main" id="{65215E86-4071-49DE-B2EC-9D50FF3EEFA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22831" y="3195637"/>
                        <a:ext cx="8849655" cy="967931"/>
                      </a:xfrm>
                      <a:prstGeom prst="rect">
                        <a:avLst/>
                      </a:prstGeom>
                      <a:noFill/>
                    </p:spPr>
                  </p:pic>
                </p:oleObj>
              </mc:Fallback>
            </mc:AlternateContent>
          </a:graphicData>
        </a:graphic>
      </p:graphicFrame>
      <p:sp>
        <p:nvSpPr>
          <p:cNvPr id="14" name="Otsikko 11">
            <a:extLst>
              <a:ext uri="{FF2B5EF4-FFF2-40B4-BE49-F238E27FC236}">
                <a16:creationId xmlns:a16="http://schemas.microsoft.com/office/drawing/2014/main" id="{8D1C54AC-D624-4D94-B014-1D44181EA215}"/>
              </a:ext>
            </a:extLst>
          </p:cNvPr>
          <p:cNvSpPr>
            <a:spLocks noGrp="1"/>
          </p:cNvSpPr>
          <p:nvPr>
            <p:ph type="title"/>
          </p:nvPr>
        </p:nvSpPr>
        <p:spPr>
          <a:xfrm>
            <a:off x="838200" y="365125"/>
            <a:ext cx="10515600" cy="1325563"/>
          </a:xfrm>
        </p:spPr>
        <p:txBody>
          <a:bodyPr/>
          <a:lstStyle/>
          <a:p>
            <a:r>
              <a:rPr lang="en-GB"/>
              <a:t>How water vapour content is expressed</a:t>
            </a:r>
          </a:p>
        </p:txBody>
      </p:sp>
      <p:sp>
        <p:nvSpPr>
          <p:cNvPr id="6" name="Alatunnisteen paikkamerkki 5">
            <a:extLst>
              <a:ext uri="{FF2B5EF4-FFF2-40B4-BE49-F238E27FC236}">
                <a16:creationId xmlns:a16="http://schemas.microsoft.com/office/drawing/2014/main" id="{0FA3DBA9-ABA4-9943-7121-371C48E90143}"/>
              </a:ext>
            </a:extLst>
          </p:cNvPr>
          <p:cNvSpPr>
            <a:spLocks noGrp="1"/>
          </p:cNvSpPr>
          <p:nvPr>
            <p:ph type="ftr" sz="quarter" idx="3"/>
          </p:nvPr>
        </p:nvSpPr>
        <p:spPr/>
        <p:txBody>
          <a:bodyPr/>
          <a:lstStyle/>
          <a:p>
            <a:r>
              <a:rPr lang="en-GB"/>
              <a:t>Construction physics</a:t>
            </a:r>
          </a:p>
        </p:txBody>
      </p:sp>
    </p:spTree>
    <p:extLst>
      <p:ext uri="{BB962C8B-B14F-4D97-AF65-F5344CB8AC3E}">
        <p14:creationId xmlns:p14="http://schemas.microsoft.com/office/powerpoint/2010/main" val="401684054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Sisällön paikkamerkki 12">
            <a:extLst>
              <a:ext uri="{FF2B5EF4-FFF2-40B4-BE49-F238E27FC236}">
                <a16:creationId xmlns:a16="http://schemas.microsoft.com/office/drawing/2014/main" id="{19FC7BE5-DE3D-4561-97EB-848C6C4B93D0}"/>
              </a:ext>
            </a:extLst>
          </p:cNvPr>
          <p:cNvSpPr>
            <a:spLocks noGrp="1"/>
          </p:cNvSpPr>
          <p:nvPr>
            <p:ph idx="1"/>
          </p:nvPr>
        </p:nvSpPr>
        <p:spPr>
          <a:xfrm>
            <a:off x="838200" y="1825624"/>
            <a:ext cx="10515600" cy="4489831"/>
          </a:xfrm>
        </p:spPr>
        <p:txBody>
          <a:bodyPr>
            <a:noAutofit/>
          </a:bodyPr>
          <a:lstStyle/>
          <a:p>
            <a:r>
              <a:rPr lang="en-GB" sz="2400" i="0" dirty="0">
                <a:solidFill>
                  <a:srgbClr val="272117"/>
                </a:solidFill>
                <a:effectLst/>
                <a:latin typeface="minion-pro"/>
              </a:rPr>
              <a:t>The connection between the prevailing water vapour concentration and the partial pressure of the corresponding water vapour is as follows:	</a:t>
            </a:r>
          </a:p>
        </p:txBody>
      </p:sp>
      <p:sp>
        <p:nvSpPr>
          <p:cNvPr id="18" name="Dian numeron paikkamerkki 17">
            <a:extLst>
              <a:ext uri="{FF2B5EF4-FFF2-40B4-BE49-F238E27FC236}">
                <a16:creationId xmlns:a16="http://schemas.microsoft.com/office/drawing/2014/main" id="{F5859289-D07A-407E-BEA8-0136A172E2C0}"/>
              </a:ext>
            </a:extLst>
          </p:cNvPr>
          <p:cNvSpPr>
            <a:spLocks noGrp="1"/>
          </p:cNvSpPr>
          <p:nvPr>
            <p:ph type="sldNum" sz="quarter" idx="4"/>
          </p:nvPr>
        </p:nvSpPr>
        <p:spPr/>
        <p:txBody>
          <a:bodyPr/>
          <a:lstStyle/>
          <a:p>
            <a:fld id="{B338A197-4EA2-4D23-935D-0DB0ED09FF0F}" type="slidenum">
              <a:rPr lang="fi-FI" smtClean="0"/>
              <a:pPr/>
              <a:t>33</a:t>
            </a:fld>
            <a:endParaRPr lang="fi-FI"/>
          </a:p>
        </p:txBody>
      </p:sp>
      <p:sp>
        <p:nvSpPr>
          <p:cNvPr id="5" name="Otsikko 11">
            <a:extLst>
              <a:ext uri="{FF2B5EF4-FFF2-40B4-BE49-F238E27FC236}">
                <a16:creationId xmlns:a16="http://schemas.microsoft.com/office/drawing/2014/main" id="{F24B970D-6FBF-456F-BB47-68816287D604}"/>
              </a:ext>
            </a:extLst>
          </p:cNvPr>
          <p:cNvSpPr txBox="1">
            <a:spLocks/>
          </p:cNvSpPr>
          <p:nvPr/>
        </p:nvSpPr>
        <p:spPr>
          <a:xfrm>
            <a:off x="10192512" y="365125"/>
            <a:ext cx="1566672"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a:r>
              <a:rPr lang="en-GB"/>
              <a:t>4/7</a:t>
            </a:r>
          </a:p>
        </p:txBody>
      </p:sp>
      <p:sp>
        <p:nvSpPr>
          <p:cNvPr id="2" name="Rectangle 2">
            <a:extLst>
              <a:ext uri="{FF2B5EF4-FFF2-40B4-BE49-F238E27FC236}">
                <a16:creationId xmlns:a16="http://schemas.microsoft.com/office/drawing/2014/main" id="{BEB40601-40A9-401E-85DB-9325FEC08ACE}"/>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i-FI"/>
          </a:p>
        </p:txBody>
      </p:sp>
      <p:sp>
        <p:nvSpPr>
          <p:cNvPr id="8" name="Sisällön paikkamerkki 12">
            <a:extLst>
              <a:ext uri="{FF2B5EF4-FFF2-40B4-BE49-F238E27FC236}">
                <a16:creationId xmlns:a16="http://schemas.microsoft.com/office/drawing/2014/main" id="{FFB838A6-13ED-49FD-B5E4-E05168F42709}"/>
              </a:ext>
            </a:extLst>
          </p:cNvPr>
          <p:cNvSpPr txBox="1">
            <a:spLocks/>
          </p:cNvSpPr>
          <p:nvPr/>
        </p:nvSpPr>
        <p:spPr>
          <a:xfrm>
            <a:off x="1261870" y="3499830"/>
            <a:ext cx="10265665" cy="1450258"/>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GB" sz="2400"/>
              <a:t>where </a:t>
            </a:r>
          </a:p>
          <a:p>
            <a:pPr marL="0" indent="0">
              <a:buFont typeface="Arial" panose="020B0604020202020204" pitchFamily="34" charset="0"/>
              <a:buNone/>
            </a:pPr>
            <a:r>
              <a:rPr lang="en-GB" sz="2400">
                <a:latin typeface="Symbol" panose="05050102010706020507" pitchFamily="18" charset="2"/>
              </a:rPr>
              <a:t></a:t>
            </a:r>
            <a:r>
              <a:rPr lang="en-GB" sz="2400"/>
              <a:t> =  the water vapour’s prevailing moisture content [g/m3]</a:t>
            </a:r>
          </a:p>
          <a:p>
            <a:pPr marL="0" indent="0">
              <a:buFont typeface="Arial" panose="020B0604020202020204" pitchFamily="34" charset="0"/>
              <a:buNone/>
            </a:pPr>
            <a:r>
              <a:rPr lang="en-GB" sz="2400"/>
              <a:t>T = prevailing temperature in Kelvin [K], (273 K + t °C)</a:t>
            </a:r>
          </a:p>
          <a:p>
            <a:pPr marL="0" indent="0">
              <a:buFont typeface="Arial" panose="020B0604020202020204" pitchFamily="34" charset="0"/>
              <a:buNone/>
            </a:pPr>
            <a:endParaRPr lang="fi-FI" dirty="0"/>
          </a:p>
        </p:txBody>
      </p:sp>
      <p:sp>
        <p:nvSpPr>
          <p:cNvPr id="4" name="Rectangle 4">
            <a:extLst>
              <a:ext uri="{FF2B5EF4-FFF2-40B4-BE49-F238E27FC236}">
                <a16:creationId xmlns:a16="http://schemas.microsoft.com/office/drawing/2014/main" id="{460FE402-031A-45C1-8913-83F28DA844A9}"/>
              </a:ext>
            </a:extLst>
          </p:cNvPr>
          <p:cNvSpPr>
            <a:spLocks noChangeArrowheads="1"/>
          </p:cNvSpPr>
          <p:nvPr/>
        </p:nvSpPr>
        <p:spPr bwMode="auto">
          <a:xfrm>
            <a:off x="1261871" y="2426207"/>
            <a:ext cx="18657809"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fi-FI"/>
          </a:p>
        </p:txBody>
      </p:sp>
      <p:sp>
        <p:nvSpPr>
          <p:cNvPr id="3" name="Rectangle 4">
            <a:extLst>
              <a:ext uri="{FF2B5EF4-FFF2-40B4-BE49-F238E27FC236}">
                <a16:creationId xmlns:a16="http://schemas.microsoft.com/office/drawing/2014/main" id="{0DCF14DC-F90C-425E-908E-24A0B0CAC336}"/>
              </a:ext>
            </a:extLst>
          </p:cNvPr>
          <p:cNvSpPr>
            <a:spLocks noChangeArrowheads="1"/>
          </p:cNvSpPr>
          <p:nvPr/>
        </p:nvSpPr>
        <p:spPr bwMode="auto">
          <a:xfrm>
            <a:off x="1408175" y="2823761"/>
            <a:ext cx="21898405"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fi-FI"/>
          </a:p>
        </p:txBody>
      </p:sp>
      <p:graphicFrame>
        <p:nvGraphicFramePr>
          <p:cNvPr id="7" name="Object 6">
            <a:extLst>
              <a:ext uri="{FF2B5EF4-FFF2-40B4-BE49-F238E27FC236}">
                <a16:creationId xmlns:a16="http://schemas.microsoft.com/office/drawing/2014/main" id="{0C9B3A1B-C042-42BA-A5FA-B3D2A382048D}"/>
              </a:ext>
            </a:extLst>
          </p:cNvPr>
          <p:cNvGraphicFramePr>
            <a:graphicFrameLocks noChangeAspect="1"/>
          </p:cNvGraphicFramePr>
          <p:nvPr>
            <p:extLst>
              <p:ext uri="{D42A27DB-BD31-4B8C-83A1-F6EECF244321}">
                <p14:modId xmlns:p14="http://schemas.microsoft.com/office/powerpoint/2010/main" val="1244310752"/>
              </p:ext>
            </p:extLst>
          </p:nvPr>
        </p:nvGraphicFramePr>
        <p:xfrm>
          <a:off x="1274064" y="2823762"/>
          <a:ext cx="2902102" cy="468081"/>
        </p:xfrm>
        <a:graphic>
          <a:graphicData uri="http://schemas.openxmlformats.org/presentationml/2006/ole">
            <mc:AlternateContent xmlns:mc="http://schemas.openxmlformats.org/markup-compatibility/2006">
              <mc:Choice xmlns:v="urn:schemas-microsoft-com:vml" Requires="v">
                <p:oleObj name="Equation" r:id="rId2" imgW="1473200" imgH="241300" progId="Equation.DSMT4">
                  <p:embed/>
                </p:oleObj>
              </mc:Choice>
              <mc:Fallback>
                <p:oleObj name="Equation" r:id="rId2" imgW="1473200" imgH="241300" progId="Equation.DSMT4">
                  <p:embed/>
                  <p:pic>
                    <p:nvPicPr>
                      <p:cNvPr id="7" name="Object 6">
                        <a:extLst>
                          <a:ext uri="{FF2B5EF4-FFF2-40B4-BE49-F238E27FC236}">
                            <a16:creationId xmlns:a16="http://schemas.microsoft.com/office/drawing/2014/main" id="{0C9B3A1B-C042-42BA-A5FA-B3D2A382048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74064" y="2823762"/>
                        <a:ext cx="2902102" cy="468081"/>
                      </a:xfrm>
                      <a:prstGeom prst="rect">
                        <a:avLst/>
                      </a:prstGeom>
                      <a:noFill/>
                    </p:spPr>
                  </p:pic>
                </p:oleObj>
              </mc:Fallback>
            </mc:AlternateContent>
          </a:graphicData>
        </a:graphic>
      </p:graphicFrame>
      <p:sp>
        <p:nvSpPr>
          <p:cNvPr id="14" name="Otsikko 11">
            <a:extLst>
              <a:ext uri="{FF2B5EF4-FFF2-40B4-BE49-F238E27FC236}">
                <a16:creationId xmlns:a16="http://schemas.microsoft.com/office/drawing/2014/main" id="{A09A66F1-956F-472D-B7B6-54262D2A135A}"/>
              </a:ext>
            </a:extLst>
          </p:cNvPr>
          <p:cNvSpPr>
            <a:spLocks noGrp="1"/>
          </p:cNvSpPr>
          <p:nvPr>
            <p:ph type="title"/>
          </p:nvPr>
        </p:nvSpPr>
        <p:spPr>
          <a:xfrm>
            <a:off x="838200" y="365125"/>
            <a:ext cx="10515600" cy="1325563"/>
          </a:xfrm>
        </p:spPr>
        <p:txBody>
          <a:bodyPr/>
          <a:lstStyle/>
          <a:p>
            <a:r>
              <a:rPr lang="en-GB" dirty="0"/>
              <a:t>How water vapour content is expressed</a:t>
            </a:r>
          </a:p>
        </p:txBody>
      </p:sp>
      <p:sp>
        <p:nvSpPr>
          <p:cNvPr id="6" name="Alatunnisteen paikkamerkki 5">
            <a:extLst>
              <a:ext uri="{FF2B5EF4-FFF2-40B4-BE49-F238E27FC236}">
                <a16:creationId xmlns:a16="http://schemas.microsoft.com/office/drawing/2014/main" id="{A8949DAD-BD52-77C2-A70C-95BA146673D8}"/>
              </a:ext>
            </a:extLst>
          </p:cNvPr>
          <p:cNvSpPr>
            <a:spLocks noGrp="1"/>
          </p:cNvSpPr>
          <p:nvPr>
            <p:ph type="ftr" sz="quarter" idx="3"/>
          </p:nvPr>
        </p:nvSpPr>
        <p:spPr/>
        <p:txBody>
          <a:bodyPr/>
          <a:lstStyle/>
          <a:p>
            <a:r>
              <a:rPr lang="en-GB"/>
              <a:t>Construction physics</a:t>
            </a:r>
          </a:p>
        </p:txBody>
      </p:sp>
    </p:spTree>
    <p:extLst>
      <p:ext uri="{BB962C8B-B14F-4D97-AF65-F5344CB8AC3E}">
        <p14:creationId xmlns:p14="http://schemas.microsoft.com/office/powerpoint/2010/main" val="23805235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Dian numeron paikkamerkki 17">
            <a:extLst>
              <a:ext uri="{FF2B5EF4-FFF2-40B4-BE49-F238E27FC236}">
                <a16:creationId xmlns:a16="http://schemas.microsoft.com/office/drawing/2014/main" id="{F5859289-D07A-407E-BEA8-0136A172E2C0}"/>
              </a:ext>
            </a:extLst>
          </p:cNvPr>
          <p:cNvSpPr>
            <a:spLocks noGrp="1"/>
          </p:cNvSpPr>
          <p:nvPr>
            <p:ph type="sldNum" sz="quarter" idx="4"/>
          </p:nvPr>
        </p:nvSpPr>
        <p:spPr/>
        <p:txBody>
          <a:bodyPr/>
          <a:lstStyle/>
          <a:p>
            <a:fld id="{B338A197-4EA2-4D23-935D-0DB0ED09FF0F}" type="slidenum">
              <a:rPr lang="fi-FI" smtClean="0"/>
              <a:pPr/>
              <a:t>34</a:t>
            </a:fld>
            <a:endParaRPr lang="fi-FI"/>
          </a:p>
        </p:txBody>
      </p:sp>
      <p:sp>
        <p:nvSpPr>
          <p:cNvPr id="5" name="Otsikko 11">
            <a:extLst>
              <a:ext uri="{FF2B5EF4-FFF2-40B4-BE49-F238E27FC236}">
                <a16:creationId xmlns:a16="http://schemas.microsoft.com/office/drawing/2014/main" id="{F24B970D-6FBF-456F-BB47-68816287D604}"/>
              </a:ext>
            </a:extLst>
          </p:cNvPr>
          <p:cNvSpPr txBox="1">
            <a:spLocks/>
          </p:cNvSpPr>
          <p:nvPr/>
        </p:nvSpPr>
        <p:spPr>
          <a:xfrm>
            <a:off x="10192512" y="365125"/>
            <a:ext cx="1566672"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a:r>
              <a:rPr lang="en-GB"/>
              <a:t>5/7</a:t>
            </a:r>
          </a:p>
        </p:txBody>
      </p:sp>
      <p:sp>
        <p:nvSpPr>
          <p:cNvPr id="2" name="Rectangle 2">
            <a:extLst>
              <a:ext uri="{FF2B5EF4-FFF2-40B4-BE49-F238E27FC236}">
                <a16:creationId xmlns:a16="http://schemas.microsoft.com/office/drawing/2014/main" id="{BEB40601-40A9-401E-85DB-9325FEC08ACE}"/>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i-FI"/>
          </a:p>
        </p:txBody>
      </p:sp>
      <p:sp>
        <p:nvSpPr>
          <p:cNvPr id="4" name="Rectangle 4">
            <a:extLst>
              <a:ext uri="{FF2B5EF4-FFF2-40B4-BE49-F238E27FC236}">
                <a16:creationId xmlns:a16="http://schemas.microsoft.com/office/drawing/2014/main" id="{460FE402-031A-45C1-8913-83F28DA844A9}"/>
              </a:ext>
            </a:extLst>
          </p:cNvPr>
          <p:cNvSpPr>
            <a:spLocks noChangeArrowheads="1"/>
          </p:cNvSpPr>
          <p:nvPr/>
        </p:nvSpPr>
        <p:spPr bwMode="auto">
          <a:xfrm>
            <a:off x="1261871" y="2426207"/>
            <a:ext cx="18657809"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fi-FI"/>
          </a:p>
        </p:txBody>
      </p:sp>
      <p:sp>
        <p:nvSpPr>
          <p:cNvPr id="3" name="Rectangle 4">
            <a:extLst>
              <a:ext uri="{FF2B5EF4-FFF2-40B4-BE49-F238E27FC236}">
                <a16:creationId xmlns:a16="http://schemas.microsoft.com/office/drawing/2014/main" id="{0DCF14DC-F90C-425E-908E-24A0B0CAC336}"/>
              </a:ext>
            </a:extLst>
          </p:cNvPr>
          <p:cNvSpPr>
            <a:spLocks noChangeArrowheads="1"/>
          </p:cNvSpPr>
          <p:nvPr/>
        </p:nvSpPr>
        <p:spPr bwMode="auto">
          <a:xfrm>
            <a:off x="1408175" y="2823761"/>
            <a:ext cx="21898405"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fi-FI"/>
          </a:p>
        </p:txBody>
      </p:sp>
      <p:sp>
        <p:nvSpPr>
          <p:cNvPr id="11" name="Sisällön paikkamerkki 12">
            <a:extLst>
              <a:ext uri="{FF2B5EF4-FFF2-40B4-BE49-F238E27FC236}">
                <a16:creationId xmlns:a16="http://schemas.microsoft.com/office/drawing/2014/main" id="{3D944523-F9BA-4952-9712-3920F1ABEC26}"/>
              </a:ext>
            </a:extLst>
          </p:cNvPr>
          <p:cNvSpPr txBox="1">
            <a:spLocks/>
          </p:cNvSpPr>
          <p:nvPr/>
        </p:nvSpPr>
        <p:spPr>
          <a:xfrm>
            <a:off x="917152" y="6254000"/>
            <a:ext cx="6305553" cy="429437"/>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GB" sz="1200" b="1" i="1">
                <a:latin typeface="TimesNewRoman,Italic--Identity-H"/>
              </a:rPr>
              <a:t>Image:</a:t>
            </a:r>
            <a:r>
              <a:rPr lang="en-GB" sz="1200" i="1">
                <a:latin typeface="TimesNewRoman,Italic--Identity-H"/>
              </a:rPr>
              <a:t> </a:t>
            </a:r>
            <a:r>
              <a:rPr lang="en-GB" sz="1200">
                <a:latin typeface="TimesNewRoman,Italic--Identity-H"/>
              </a:rPr>
              <a:t>Moisture content of air impregnated with water vapour in relation to temperature</a:t>
            </a:r>
          </a:p>
        </p:txBody>
      </p:sp>
      <p:pic>
        <p:nvPicPr>
          <p:cNvPr id="14" name="Kuva 9">
            <a:extLst>
              <a:ext uri="{FF2B5EF4-FFF2-40B4-BE49-F238E27FC236}">
                <a16:creationId xmlns:a16="http://schemas.microsoft.com/office/drawing/2014/main" id="{39D7D2BB-5F23-4380-AB20-A00145315191}"/>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bwMode="auto">
          <a:xfrm>
            <a:off x="1030306" y="1345882"/>
            <a:ext cx="7973466" cy="4908118"/>
          </a:xfrm>
          <a:prstGeom prst="rect">
            <a:avLst/>
          </a:prstGeom>
          <a:noFill/>
        </p:spPr>
      </p:pic>
      <p:sp>
        <p:nvSpPr>
          <p:cNvPr id="17" name="Otsikko 11">
            <a:extLst>
              <a:ext uri="{FF2B5EF4-FFF2-40B4-BE49-F238E27FC236}">
                <a16:creationId xmlns:a16="http://schemas.microsoft.com/office/drawing/2014/main" id="{B4C8BD76-AFF2-4E91-AD27-94FCDDFDF31B}"/>
              </a:ext>
            </a:extLst>
          </p:cNvPr>
          <p:cNvSpPr>
            <a:spLocks noGrp="1"/>
          </p:cNvSpPr>
          <p:nvPr>
            <p:ph type="title"/>
          </p:nvPr>
        </p:nvSpPr>
        <p:spPr>
          <a:xfrm>
            <a:off x="838200" y="365125"/>
            <a:ext cx="10515600" cy="1325563"/>
          </a:xfrm>
        </p:spPr>
        <p:txBody>
          <a:bodyPr/>
          <a:lstStyle/>
          <a:p>
            <a:r>
              <a:rPr lang="en-GB"/>
              <a:t>How water vapour content is expressed</a:t>
            </a:r>
          </a:p>
        </p:txBody>
      </p:sp>
      <p:sp>
        <p:nvSpPr>
          <p:cNvPr id="6" name="Alatunnisteen paikkamerkki 5">
            <a:extLst>
              <a:ext uri="{FF2B5EF4-FFF2-40B4-BE49-F238E27FC236}">
                <a16:creationId xmlns:a16="http://schemas.microsoft.com/office/drawing/2014/main" id="{501554D6-CD7D-5F54-C29E-F3C67B36CCA6}"/>
              </a:ext>
            </a:extLst>
          </p:cNvPr>
          <p:cNvSpPr>
            <a:spLocks noGrp="1"/>
          </p:cNvSpPr>
          <p:nvPr>
            <p:ph type="ftr" sz="quarter" idx="3"/>
          </p:nvPr>
        </p:nvSpPr>
        <p:spPr/>
        <p:txBody>
          <a:bodyPr/>
          <a:lstStyle/>
          <a:p>
            <a:r>
              <a:rPr lang="en-GB"/>
              <a:t>Construction physics</a:t>
            </a:r>
          </a:p>
        </p:txBody>
      </p:sp>
    </p:spTree>
    <p:extLst>
      <p:ext uri="{BB962C8B-B14F-4D97-AF65-F5344CB8AC3E}">
        <p14:creationId xmlns:p14="http://schemas.microsoft.com/office/powerpoint/2010/main" val="170600494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Sisällön paikkamerkki 12">
            <a:extLst>
              <a:ext uri="{FF2B5EF4-FFF2-40B4-BE49-F238E27FC236}">
                <a16:creationId xmlns:a16="http://schemas.microsoft.com/office/drawing/2014/main" id="{19FC7BE5-DE3D-4561-97EB-848C6C4B93D0}"/>
              </a:ext>
            </a:extLst>
          </p:cNvPr>
          <p:cNvSpPr>
            <a:spLocks noGrp="1"/>
          </p:cNvSpPr>
          <p:nvPr>
            <p:ph idx="1"/>
          </p:nvPr>
        </p:nvSpPr>
        <p:spPr>
          <a:xfrm>
            <a:off x="838200" y="1825625"/>
            <a:ext cx="10515600" cy="906700"/>
          </a:xfrm>
        </p:spPr>
        <p:txBody>
          <a:bodyPr>
            <a:noAutofit/>
          </a:bodyPr>
          <a:lstStyle/>
          <a:p>
            <a:r>
              <a:rPr lang="en-GB" sz="2400" i="0" dirty="0">
                <a:solidFill>
                  <a:srgbClr val="272117"/>
                </a:solidFill>
                <a:effectLst/>
                <a:latin typeface="minion-pro"/>
              </a:rPr>
              <a:t>The water vapour saturation pressure can also be calculated using the formula below (no temperature-related limitations):</a:t>
            </a:r>
          </a:p>
        </p:txBody>
      </p:sp>
      <p:sp>
        <p:nvSpPr>
          <p:cNvPr id="18" name="Dian numeron paikkamerkki 17">
            <a:extLst>
              <a:ext uri="{FF2B5EF4-FFF2-40B4-BE49-F238E27FC236}">
                <a16:creationId xmlns:a16="http://schemas.microsoft.com/office/drawing/2014/main" id="{F5859289-D07A-407E-BEA8-0136A172E2C0}"/>
              </a:ext>
            </a:extLst>
          </p:cNvPr>
          <p:cNvSpPr>
            <a:spLocks noGrp="1"/>
          </p:cNvSpPr>
          <p:nvPr>
            <p:ph type="sldNum" sz="quarter" idx="4"/>
          </p:nvPr>
        </p:nvSpPr>
        <p:spPr/>
        <p:txBody>
          <a:bodyPr/>
          <a:lstStyle/>
          <a:p>
            <a:fld id="{B338A197-4EA2-4D23-935D-0DB0ED09FF0F}" type="slidenum">
              <a:rPr lang="fi-FI" smtClean="0"/>
              <a:pPr/>
              <a:t>35</a:t>
            </a:fld>
            <a:endParaRPr lang="fi-FI"/>
          </a:p>
        </p:txBody>
      </p:sp>
      <p:sp>
        <p:nvSpPr>
          <p:cNvPr id="5" name="Otsikko 11">
            <a:extLst>
              <a:ext uri="{FF2B5EF4-FFF2-40B4-BE49-F238E27FC236}">
                <a16:creationId xmlns:a16="http://schemas.microsoft.com/office/drawing/2014/main" id="{F24B970D-6FBF-456F-BB47-68816287D604}"/>
              </a:ext>
            </a:extLst>
          </p:cNvPr>
          <p:cNvSpPr txBox="1">
            <a:spLocks/>
          </p:cNvSpPr>
          <p:nvPr/>
        </p:nvSpPr>
        <p:spPr>
          <a:xfrm>
            <a:off x="10192512" y="365125"/>
            <a:ext cx="1566672"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a:r>
              <a:rPr lang="en-GB"/>
              <a:t>6/7</a:t>
            </a:r>
          </a:p>
        </p:txBody>
      </p:sp>
      <p:sp>
        <p:nvSpPr>
          <p:cNvPr id="2" name="Rectangle 2">
            <a:extLst>
              <a:ext uri="{FF2B5EF4-FFF2-40B4-BE49-F238E27FC236}">
                <a16:creationId xmlns:a16="http://schemas.microsoft.com/office/drawing/2014/main" id="{BEB40601-40A9-401E-85DB-9325FEC08ACE}"/>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i-FI"/>
          </a:p>
        </p:txBody>
      </p:sp>
      <p:sp>
        <p:nvSpPr>
          <p:cNvPr id="8" name="Sisällön paikkamerkki 12">
            <a:extLst>
              <a:ext uri="{FF2B5EF4-FFF2-40B4-BE49-F238E27FC236}">
                <a16:creationId xmlns:a16="http://schemas.microsoft.com/office/drawing/2014/main" id="{FFB838A6-13ED-49FD-B5E4-E05168F42709}"/>
              </a:ext>
            </a:extLst>
          </p:cNvPr>
          <p:cNvSpPr txBox="1">
            <a:spLocks/>
          </p:cNvSpPr>
          <p:nvPr/>
        </p:nvSpPr>
        <p:spPr>
          <a:xfrm>
            <a:off x="1261869" y="5196045"/>
            <a:ext cx="10265665" cy="1450258"/>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GB" sz="2400" dirty="0"/>
              <a:t>where </a:t>
            </a:r>
          </a:p>
          <a:p>
            <a:pPr marL="0" indent="0">
              <a:buFont typeface="Arial" panose="020B0604020202020204" pitchFamily="34" charset="0"/>
              <a:buNone/>
            </a:pPr>
            <a:r>
              <a:rPr lang="en-GB" sz="2400" dirty="0"/>
              <a:t>T = prevailing temperature in Kelvin [K], (273 K + t °C)</a:t>
            </a:r>
          </a:p>
          <a:p>
            <a:pPr marL="0" indent="0">
              <a:buFont typeface="Arial" panose="020B0604020202020204" pitchFamily="34" charset="0"/>
              <a:buNone/>
            </a:pPr>
            <a:endParaRPr lang="fi-FI" dirty="0"/>
          </a:p>
        </p:txBody>
      </p:sp>
      <p:sp>
        <p:nvSpPr>
          <p:cNvPr id="4" name="Rectangle 4">
            <a:extLst>
              <a:ext uri="{FF2B5EF4-FFF2-40B4-BE49-F238E27FC236}">
                <a16:creationId xmlns:a16="http://schemas.microsoft.com/office/drawing/2014/main" id="{460FE402-031A-45C1-8913-83F28DA844A9}"/>
              </a:ext>
            </a:extLst>
          </p:cNvPr>
          <p:cNvSpPr>
            <a:spLocks noChangeArrowheads="1"/>
          </p:cNvSpPr>
          <p:nvPr/>
        </p:nvSpPr>
        <p:spPr bwMode="auto">
          <a:xfrm>
            <a:off x="1261871" y="2426207"/>
            <a:ext cx="18657809"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fi-FI"/>
          </a:p>
        </p:txBody>
      </p:sp>
      <p:sp>
        <p:nvSpPr>
          <p:cNvPr id="3" name="Rectangle 4">
            <a:extLst>
              <a:ext uri="{FF2B5EF4-FFF2-40B4-BE49-F238E27FC236}">
                <a16:creationId xmlns:a16="http://schemas.microsoft.com/office/drawing/2014/main" id="{0DCF14DC-F90C-425E-908E-24A0B0CAC336}"/>
              </a:ext>
            </a:extLst>
          </p:cNvPr>
          <p:cNvSpPr>
            <a:spLocks noChangeArrowheads="1"/>
          </p:cNvSpPr>
          <p:nvPr/>
        </p:nvSpPr>
        <p:spPr bwMode="auto">
          <a:xfrm>
            <a:off x="1408175" y="2823761"/>
            <a:ext cx="21898405"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fi-FI"/>
          </a:p>
        </p:txBody>
      </p:sp>
      <p:sp>
        <p:nvSpPr>
          <p:cNvPr id="6" name="Rectangle 4">
            <a:extLst>
              <a:ext uri="{FF2B5EF4-FFF2-40B4-BE49-F238E27FC236}">
                <a16:creationId xmlns:a16="http://schemas.microsoft.com/office/drawing/2014/main" id="{9E77F1F8-D8F5-4AE5-B76E-4730A76B0F23}"/>
              </a:ext>
            </a:extLst>
          </p:cNvPr>
          <p:cNvSpPr>
            <a:spLocks noChangeArrowheads="1"/>
          </p:cNvSpPr>
          <p:nvPr/>
        </p:nvSpPr>
        <p:spPr bwMode="auto">
          <a:xfrm>
            <a:off x="1261869" y="2823760"/>
            <a:ext cx="19137347"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fi-FI"/>
          </a:p>
        </p:txBody>
      </p:sp>
      <p:graphicFrame>
        <p:nvGraphicFramePr>
          <p:cNvPr id="9" name="Object 8">
            <a:extLst>
              <a:ext uri="{FF2B5EF4-FFF2-40B4-BE49-F238E27FC236}">
                <a16:creationId xmlns:a16="http://schemas.microsoft.com/office/drawing/2014/main" id="{4AB58CD0-6B88-49EC-B571-637A3415C081}"/>
              </a:ext>
            </a:extLst>
          </p:cNvPr>
          <p:cNvGraphicFramePr>
            <a:graphicFrameLocks noChangeAspect="1"/>
          </p:cNvGraphicFramePr>
          <p:nvPr>
            <p:extLst>
              <p:ext uri="{D42A27DB-BD31-4B8C-83A1-F6EECF244321}">
                <p14:modId xmlns:p14="http://schemas.microsoft.com/office/powerpoint/2010/main" val="1709779824"/>
              </p:ext>
            </p:extLst>
          </p:nvPr>
        </p:nvGraphicFramePr>
        <p:xfrm>
          <a:off x="1261870" y="2823761"/>
          <a:ext cx="6283079" cy="749358"/>
        </p:xfrm>
        <a:graphic>
          <a:graphicData uri="http://schemas.openxmlformats.org/presentationml/2006/ole">
            <mc:AlternateContent xmlns:mc="http://schemas.openxmlformats.org/markup-compatibility/2006">
              <mc:Choice xmlns:v="urn:schemas-microsoft-com:vml" Requires="v">
                <p:oleObj name="Equation" r:id="rId2" imgW="3111500" imgH="368300" progId="Equation.DSMT4">
                  <p:embed/>
                </p:oleObj>
              </mc:Choice>
              <mc:Fallback>
                <p:oleObj name="Equation" r:id="rId2" imgW="3111500" imgH="368300" progId="Equation.DSMT4">
                  <p:embed/>
                  <p:pic>
                    <p:nvPicPr>
                      <p:cNvPr id="9" name="Object 8">
                        <a:extLst>
                          <a:ext uri="{FF2B5EF4-FFF2-40B4-BE49-F238E27FC236}">
                            <a16:creationId xmlns:a16="http://schemas.microsoft.com/office/drawing/2014/main" id="{4AB58CD0-6B88-49EC-B571-637A3415C08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61870" y="2823761"/>
                        <a:ext cx="6283079" cy="749358"/>
                      </a:xfrm>
                      <a:prstGeom prst="rect">
                        <a:avLst/>
                      </a:prstGeom>
                      <a:noFill/>
                    </p:spPr>
                  </p:pic>
                </p:oleObj>
              </mc:Fallback>
            </mc:AlternateContent>
          </a:graphicData>
        </a:graphic>
      </p:graphicFrame>
      <p:sp>
        <p:nvSpPr>
          <p:cNvPr id="14" name="Sisällön paikkamerkki 12">
            <a:extLst>
              <a:ext uri="{FF2B5EF4-FFF2-40B4-BE49-F238E27FC236}">
                <a16:creationId xmlns:a16="http://schemas.microsoft.com/office/drawing/2014/main" id="{21239A48-74BA-487A-BF8E-403BE9124B17}"/>
              </a:ext>
            </a:extLst>
          </p:cNvPr>
          <p:cNvSpPr txBox="1">
            <a:spLocks/>
          </p:cNvSpPr>
          <p:nvPr/>
        </p:nvSpPr>
        <p:spPr>
          <a:xfrm>
            <a:off x="838200" y="3599561"/>
            <a:ext cx="10515600" cy="906700"/>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sz="2400" dirty="0">
                <a:solidFill>
                  <a:srgbClr val="272117"/>
                </a:solidFill>
                <a:latin typeface="minion-pro"/>
              </a:rPr>
              <a:t>after which saturated water vapour concentration is calculated with the following formula:</a:t>
            </a:r>
          </a:p>
        </p:txBody>
      </p:sp>
      <p:sp>
        <p:nvSpPr>
          <p:cNvPr id="10" name="Rectangle 6">
            <a:extLst>
              <a:ext uri="{FF2B5EF4-FFF2-40B4-BE49-F238E27FC236}">
                <a16:creationId xmlns:a16="http://schemas.microsoft.com/office/drawing/2014/main" id="{A4F647C3-6B22-4952-9EAC-9F2C2D15655F}"/>
              </a:ext>
            </a:extLst>
          </p:cNvPr>
          <p:cNvSpPr>
            <a:spLocks noChangeArrowheads="1"/>
          </p:cNvSpPr>
          <p:nvPr/>
        </p:nvSpPr>
        <p:spPr bwMode="auto">
          <a:xfrm>
            <a:off x="1261869" y="4046798"/>
            <a:ext cx="18842510"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fi-FI"/>
          </a:p>
        </p:txBody>
      </p:sp>
      <p:graphicFrame>
        <p:nvGraphicFramePr>
          <p:cNvPr id="11" name="Object 10">
            <a:extLst>
              <a:ext uri="{FF2B5EF4-FFF2-40B4-BE49-F238E27FC236}">
                <a16:creationId xmlns:a16="http://schemas.microsoft.com/office/drawing/2014/main" id="{A502FFED-A739-40FD-B86F-1331C60FB4AC}"/>
              </a:ext>
            </a:extLst>
          </p:cNvPr>
          <p:cNvGraphicFramePr>
            <a:graphicFrameLocks noChangeAspect="1"/>
          </p:cNvGraphicFramePr>
          <p:nvPr>
            <p:extLst>
              <p:ext uri="{D42A27DB-BD31-4B8C-83A1-F6EECF244321}">
                <p14:modId xmlns:p14="http://schemas.microsoft.com/office/powerpoint/2010/main" val="4261227609"/>
              </p:ext>
            </p:extLst>
          </p:nvPr>
        </p:nvGraphicFramePr>
        <p:xfrm>
          <a:off x="1261869" y="4328808"/>
          <a:ext cx="2660841" cy="867237"/>
        </p:xfrm>
        <a:graphic>
          <a:graphicData uri="http://schemas.openxmlformats.org/presentationml/2006/ole">
            <mc:AlternateContent xmlns:mc="http://schemas.openxmlformats.org/markup-compatibility/2006">
              <mc:Choice xmlns:v="urn:schemas-microsoft-com:vml" Requires="v">
                <p:oleObj name="Equation" r:id="rId4" imgW="1282700" imgH="419100" progId="Equation.DSMT4">
                  <p:embed/>
                </p:oleObj>
              </mc:Choice>
              <mc:Fallback>
                <p:oleObj name="Equation" r:id="rId4" imgW="1282700" imgH="419100" progId="Equation.DSMT4">
                  <p:embed/>
                  <p:pic>
                    <p:nvPicPr>
                      <p:cNvPr id="11" name="Object 10">
                        <a:extLst>
                          <a:ext uri="{FF2B5EF4-FFF2-40B4-BE49-F238E27FC236}">
                            <a16:creationId xmlns:a16="http://schemas.microsoft.com/office/drawing/2014/main" id="{A502FFED-A739-40FD-B86F-1331C60FB4AC}"/>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261869" y="4328808"/>
                        <a:ext cx="2660841" cy="867237"/>
                      </a:xfrm>
                      <a:prstGeom prst="rect">
                        <a:avLst/>
                      </a:prstGeom>
                      <a:noFill/>
                    </p:spPr>
                  </p:pic>
                </p:oleObj>
              </mc:Fallback>
            </mc:AlternateContent>
          </a:graphicData>
        </a:graphic>
      </p:graphicFrame>
      <p:sp>
        <p:nvSpPr>
          <p:cNvPr id="19" name="Otsikko 11">
            <a:extLst>
              <a:ext uri="{FF2B5EF4-FFF2-40B4-BE49-F238E27FC236}">
                <a16:creationId xmlns:a16="http://schemas.microsoft.com/office/drawing/2014/main" id="{B53E0B08-01F6-4B78-9CEC-5EE72FDEE183}"/>
              </a:ext>
            </a:extLst>
          </p:cNvPr>
          <p:cNvSpPr>
            <a:spLocks noGrp="1"/>
          </p:cNvSpPr>
          <p:nvPr>
            <p:ph type="title"/>
          </p:nvPr>
        </p:nvSpPr>
        <p:spPr>
          <a:xfrm>
            <a:off x="838200" y="365125"/>
            <a:ext cx="10515600" cy="1325563"/>
          </a:xfrm>
        </p:spPr>
        <p:txBody>
          <a:bodyPr/>
          <a:lstStyle/>
          <a:p>
            <a:r>
              <a:rPr lang="en-GB"/>
              <a:t>How water vapour content is expressed</a:t>
            </a:r>
          </a:p>
        </p:txBody>
      </p:sp>
      <p:sp>
        <p:nvSpPr>
          <p:cNvPr id="7" name="Alatunnisteen paikkamerkki 6">
            <a:extLst>
              <a:ext uri="{FF2B5EF4-FFF2-40B4-BE49-F238E27FC236}">
                <a16:creationId xmlns:a16="http://schemas.microsoft.com/office/drawing/2014/main" id="{5C1DC2E2-60E3-AB4C-7851-BAE853155A20}"/>
              </a:ext>
            </a:extLst>
          </p:cNvPr>
          <p:cNvSpPr>
            <a:spLocks noGrp="1"/>
          </p:cNvSpPr>
          <p:nvPr>
            <p:ph type="ftr" sz="quarter" idx="3"/>
          </p:nvPr>
        </p:nvSpPr>
        <p:spPr/>
        <p:txBody>
          <a:bodyPr/>
          <a:lstStyle/>
          <a:p>
            <a:r>
              <a:rPr lang="en-GB"/>
              <a:t>Construction physics</a:t>
            </a:r>
          </a:p>
        </p:txBody>
      </p:sp>
    </p:spTree>
    <p:extLst>
      <p:ext uri="{BB962C8B-B14F-4D97-AF65-F5344CB8AC3E}">
        <p14:creationId xmlns:p14="http://schemas.microsoft.com/office/powerpoint/2010/main" val="9486250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Sisällön paikkamerkki 12">
            <a:extLst>
              <a:ext uri="{FF2B5EF4-FFF2-40B4-BE49-F238E27FC236}">
                <a16:creationId xmlns:a16="http://schemas.microsoft.com/office/drawing/2014/main" id="{19FC7BE5-DE3D-4561-97EB-848C6C4B93D0}"/>
              </a:ext>
            </a:extLst>
          </p:cNvPr>
          <p:cNvSpPr>
            <a:spLocks noGrp="1"/>
          </p:cNvSpPr>
          <p:nvPr>
            <p:ph idx="1"/>
          </p:nvPr>
        </p:nvSpPr>
        <p:spPr>
          <a:xfrm>
            <a:off x="838200" y="1825625"/>
            <a:ext cx="10515600" cy="906700"/>
          </a:xfrm>
        </p:spPr>
        <p:txBody>
          <a:bodyPr>
            <a:noAutofit/>
          </a:bodyPr>
          <a:lstStyle/>
          <a:p>
            <a:r>
              <a:rPr lang="en-GB" sz="2400" i="0" dirty="0">
                <a:solidFill>
                  <a:srgbClr val="272117"/>
                </a:solidFill>
                <a:effectLst/>
                <a:latin typeface="minion-pro"/>
              </a:rPr>
              <a:t>The difference between </a:t>
            </a:r>
            <a:r>
              <a:rPr lang="en-GB" sz="2400" i="0" dirty="0" err="1">
                <a:solidFill>
                  <a:srgbClr val="272117"/>
                </a:solidFill>
                <a:effectLst/>
                <a:latin typeface="minion-pro"/>
              </a:rPr>
              <a:t>Nevander</a:t>
            </a:r>
            <a:r>
              <a:rPr lang="en-GB" sz="2400" i="0" dirty="0">
                <a:solidFill>
                  <a:srgbClr val="272117"/>
                </a:solidFill>
                <a:effectLst/>
                <a:latin typeface="minion-pro"/>
              </a:rPr>
              <a:t> and the latter formulas is small:</a:t>
            </a:r>
          </a:p>
        </p:txBody>
      </p:sp>
      <p:sp>
        <p:nvSpPr>
          <p:cNvPr id="18" name="Dian numeron paikkamerkki 17">
            <a:extLst>
              <a:ext uri="{FF2B5EF4-FFF2-40B4-BE49-F238E27FC236}">
                <a16:creationId xmlns:a16="http://schemas.microsoft.com/office/drawing/2014/main" id="{F5859289-D07A-407E-BEA8-0136A172E2C0}"/>
              </a:ext>
            </a:extLst>
          </p:cNvPr>
          <p:cNvSpPr>
            <a:spLocks noGrp="1"/>
          </p:cNvSpPr>
          <p:nvPr>
            <p:ph type="sldNum" sz="quarter" idx="4"/>
          </p:nvPr>
        </p:nvSpPr>
        <p:spPr/>
        <p:txBody>
          <a:bodyPr/>
          <a:lstStyle/>
          <a:p>
            <a:fld id="{B338A197-4EA2-4D23-935D-0DB0ED09FF0F}" type="slidenum">
              <a:rPr lang="fi-FI" smtClean="0"/>
              <a:pPr/>
              <a:t>36</a:t>
            </a:fld>
            <a:endParaRPr lang="fi-FI"/>
          </a:p>
        </p:txBody>
      </p:sp>
      <p:sp>
        <p:nvSpPr>
          <p:cNvPr id="5" name="Otsikko 11">
            <a:extLst>
              <a:ext uri="{FF2B5EF4-FFF2-40B4-BE49-F238E27FC236}">
                <a16:creationId xmlns:a16="http://schemas.microsoft.com/office/drawing/2014/main" id="{F24B970D-6FBF-456F-BB47-68816287D604}"/>
              </a:ext>
            </a:extLst>
          </p:cNvPr>
          <p:cNvSpPr txBox="1">
            <a:spLocks/>
          </p:cNvSpPr>
          <p:nvPr/>
        </p:nvSpPr>
        <p:spPr>
          <a:xfrm>
            <a:off x="10192512" y="365125"/>
            <a:ext cx="1566672"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a:r>
              <a:rPr lang="en-GB"/>
              <a:t>7/7</a:t>
            </a:r>
          </a:p>
        </p:txBody>
      </p:sp>
      <p:sp>
        <p:nvSpPr>
          <p:cNvPr id="2" name="Rectangle 2">
            <a:extLst>
              <a:ext uri="{FF2B5EF4-FFF2-40B4-BE49-F238E27FC236}">
                <a16:creationId xmlns:a16="http://schemas.microsoft.com/office/drawing/2014/main" id="{BEB40601-40A9-401E-85DB-9325FEC08ACE}"/>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i-FI"/>
          </a:p>
        </p:txBody>
      </p:sp>
      <p:sp>
        <p:nvSpPr>
          <p:cNvPr id="8" name="Sisällön paikkamerkki 12">
            <a:extLst>
              <a:ext uri="{FF2B5EF4-FFF2-40B4-BE49-F238E27FC236}">
                <a16:creationId xmlns:a16="http://schemas.microsoft.com/office/drawing/2014/main" id="{FFB838A6-13ED-49FD-B5E4-E05168F42709}"/>
              </a:ext>
            </a:extLst>
          </p:cNvPr>
          <p:cNvSpPr txBox="1">
            <a:spLocks/>
          </p:cNvSpPr>
          <p:nvPr/>
        </p:nvSpPr>
        <p:spPr>
          <a:xfrm>
            <a:off x="1261870" y="4920198"/>
            <a:ext cx="10265665" cy="1450258"/>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GB" sz="2400"/>
              <a:t>where </a:t>
            </a:r>
          </a:p>
          <a:p>
            <a:pPr marL="0" indent="0">
              <a:buFont typeface="Arial" panose="020B0604020202020204" pitchFamily="34" charset="0"/>
              <a:buNone/>
            </a:pPr>
            <a:r>
              <a:rPr lang="en-GB" sz="2400"/>
              <a:t>T = prevailing temperature in Kelvin [K], (273 K + t °C)</a:t>
            </a:r>
          </a:p>
          <a:p>
            <a:pPr marL="0" indent="0">
              <a:buFont typeface="Arial" panose="020B0604020202020204" pitchFamily="34" charset="0"/>
              <a:buNone/>
            </a:pPr>
            <a:endParaRPr lang="fi-FI" dirty="0"/>
          </a:p>
        </p:txBody>
      </p:sp>
      <p:sp>
        <p:nvSpPr>
          <p:cNvPr id="4" name="Rectangle 4">
            <a:extLst>
              <a:ext uri="{FF2B5EF4-FFF2-40B4-BE49-F238E27FC236}">
                <a16:creationId xmlns:a16="http://schemas.microsoft.com/office/drawing/2014/main" id="{460FE402-031A-45C1-8913-83F28DA844A9}"/>
              </a:ext>
            </a:extLst>
          </p:cNvPr>
          <p:cNvSpPr>
            <a:spLocks noChangeArrowheads="1"/>
          </p:cNvSpPr>
          <p:nvPr/>
        </p:nvSpPr>
        <p:spPr bwMode="auto">
          <a:xfrm>
            <a:off x="1261871" y="2426207"/>
            <a:ext cx="18657809"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fi-FI"/>
          </a:p>
        </p:txBody>
      </p:sp>
      <p:sp>
        <p:nvSpPr>
          <p:cNvPr id="3" name="Rectangle 4">
            <a:extLst>
              <a:ext uri="{FF2B5EF4-FFF2-40B4-BE49-F238E27FC236}">
                <a16:creationId xmlns:a16="http://schemas.microsoft.com/office/drawing/2014/main" id="{0DCF14DC-F90C-425E-908E-24A0B0CAC336}"/>
              </a:ext>
            </a:extLst>
          </p:cNvPr>
          <p:cNvSpPr>
            <a:spLocks noChangeArrowheads="1"/>
          </p:cNvSpPr>
          <p:nvPr/>
        </p:nvSpPr>
        <p:spPr bwMode="auto">
          <a:xfrm>
            <a:off x="1408175" y="2823761"/>
            <a:ext cx="21898405"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fi-FI"/>
          </a:p>
        </p:txBody>
      </p:sp>
      <p:sp>
        <p:nvSpPr>
          <p:cNvPr id="6" name="Rectangle 4">
            <a:extLst>
              <a:ext uri="{FF2B5EF4-FFF2-40B4-BE49-F238E27FC236}">
                <a16:creationId xmlns:a16="http://schemas.microsoft.com/office/drawing/2014/main" id="{9E77F1F8-D8F5-4AE5-B76E-4730A76B0F23}"/>
              </a:ext>
            </a:extLst>
          </p:cNvPr>
          <p:cNvSpPr>
            <a:spLocks noChangeArrowheads="1"/>
          </p:cNvSpPr>
          <p:nvPr/>
        </p:nvSpPr>
        <p:spPr bwMode="auto">
          <a:xfrm>
            <a:off x="1261869" y="2823760"/>
            <a:ext cx="19137347"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fi-FI"/>
          </a:p>
        </p:txBody>
      </p:sp>
      <p:sp>
        <p:nvSpPr>
          <p:cNvPr id="14" name="Sisällön paikkamerkki 12">
            <a:extLst>
              <a:ext uri="{FF2B5EF4-FFF2-40B4-BE49-F238E27FC236}">
                <a16:creationId xmlns:a16="http://schemas.microsoft.com/office/drawing/2014/main" id="{21239A48-74BA-487A-BF8E-403BE9124B17}"/>
              </a:ext>
            </a:extLst>
          </p:cNvPr>
          <p:cNvSpPr txBox="1">
            <a:spLocks/>
          </p:cNvSpPr>
          <p:nvPr/>
        </p:nvSpPr>
        <p:spPr>
          <a:xfrm>
            <a:off x="838200" y="3599561"/>
            <a:ext cx="10515600" cy="906700"/>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sz="2400" dirty="0">
                <a:solidFill>
                  <a:srgbClr val="272117"/>
                </a:solidFill>
                <a:latin typeface="minion-pro"/>
              </a:rPr>
              <a:t>after which saturated water vapour concentration is calculated with the following formula:</a:t>
            </a:r>
          </a:p>
        </p:txBody>
      </p:sp>
      <p:sp>
        <p:nvSpPr>
          <p:cNvPr id="10" name="Rectangle 6">
            <a:extLst>
              <a:ext uri="{FF2B5EF4-FFF2-40B4-BE49-F238E27FC236}">
                <a16:creationId xmlns:a16="http://schemas.microsoft.com/office/drawing/2014/main" id="{A4F647C3-6B22-4952-9EAC-9F2C2D15655F}"/>
              </a:ext>
            </a:extLst>
          </p:cNvPr>
          <p:cNvSpPr>
            <a:spLocks noChangeArrowheads="1"/>
          </p:cNvSpPr>
          <p:nvPr/>
        </p:nvSpPr>
        <p:spPr bwMode="auto">
          <a:xfrm>
            <a:off x="1261869" y="4046798"/>
            <a:ext cx="18842510"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fi-FI"/>
          </a:p>
        </p:txBody>
      </p:sp>
      <p:graphicFrame>
        <p:nvGraphicFramePr>
          <p:cNvPr id="11" name="Object 10">
            <a:extLst>
              <a:ext uri="{FF2B5EF4-FFF2-40B4-BE49-F238E27FC236}">
                <a16:creationId xmlns:a16="http://schemas.microsoft.com/office/drawing/2014/main" id="{A502FFED-A739-40FD-B86F-1331C60FB4AC}"/>
              </a:ext>
            </a:extLst>
          </p:cNvPr>
          <p:cNvGraphicFramePr>
            <a:graphicFrameLocks noChangeAspect="1"/>
          </p:cNvGraphicFramePr>
          <p:nvPr>
            <p:extLst>
              <p:ext uri="{D42A27DB-BD31-4B8C-83A1-F6EECF244321}">
                <p14:modId xmlns:p14="http://schemas.microsoft.com/office/powerpoint/2010/main" val="2610415023"/>
              </p:ext>
            </p:extLst>
          </p:nvPr>
        </p:nvGraphicFramePr>
        <p:xfrm>
          <a:off x="1261869" y="4156992"/>
          <a:ext cx="2660841" cy="867237"/>
        </p:xfrm>
        <a:graphic>
          <a:graphicData uri="http://schemas.openxmlformats.org/presentationml/2006/ole">
            <mc:AlternateContent xmlns:mc="http://schemas.openxmlformats.org/markup-compatibility/2006">
              <mc:Choice xmlns:v="urn:schemas-microsoft-com:vml" Requires="v">
                <p:oleObj name="Equation" r:id="rId2" imgW="1282700" imgH="419100" progId="Equation.DSMT4">
                  <p:embed/>
                </p:oleObj>
              </mc:Choice>
              <mc:Fallback>
                <p:oleObj name="Equation" r:id="rId2" imgW="1282700" imgH="419100" progId="Equation.DSMT4">
                  <p:embed/>
                  <p:pic>
                    <p:nvPicPr>
                      <p:cNvPr id="11" name="Object 10">
                        <a:extLst>
                          <a:ext uri="{FF2B5EF4-FFF2-40B4-BE49-F238E27FC236}">
                            <a16:creationId xmlns:a16="http://schemas.microsoft.com/office/drawing/2014/main" id="{A502FFED-A739-40FD-B86F-1331C60FB4A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61869" y="4156992"/>
                        <a:ext cx="2660841" cy="867237"/>
                      </a:xfrm>
                      <a:prstGeom prst="rect">
                        <a:avLst/>
                      </a:prstGeom>
                      <a:noFill/>
                    </p:spPr>
                  </p:pic>
                </p:oleObj>
              </mc:Fallback>
            </mc:AlternateContent>
          </a:graphicData>
        </a:graphic>
      </p:graphicFrame>
      <p:pic>
        <p:nvPicPr>
          <p:cNvPr id="15" name="Picture 14">
            <a:extLst>
              <a:ext uri="{FF2B5EF4-FFF2-40B4-BE49-F238E27FC236}">
                <a16:creationId xmlns:a16="http://schemas.microsoft.com/office/drawing/2014/main" id="{A5A81E4A-2201-4E76-9CA5-3A20296C938E}"/>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50378" y="2680412"/>
            <a:ext cx="9110765" cy="916068"/>
          </a:xfrm>
          <a:prstGeom prst="rect">
            <a:avLst/>
          </a:prstGeom>
        </p:spPr>
      </p:pic>
      <p:sp>
        <p:nvSpPr>
          <p:cNvPr id="19" name="Otsikko 11">
            <a:extLst>
              <a:ext uri="{FF2B5EF4-FFF2-40B4-BE49-F238E27FC236}">
                <a16:creationId xmlns:a16="http://schemas.microsoft.com/office/drawing/2014/main" id="{E7C85DE0-D2EC-4ED1-B3BA-E22DF82BD097}"/>
              </a:ext>
            </a:extLst>
          </p:cNvPr>
          <p:cNvSpPr>
            <a:spLocks noGrp="1"/>
          </p:cNvSpPr>
          <p:nvPr>
            <p:ph type="title"/>
          </p:nvPr>
        </p:nvSpPr>
        <p:spPr>
          <a:xfrm>
            <a:off x="838200" y="365125"/>
            <a:ext cx="10515600" cy="1325563"/>
          </a:xfrm>
        </p:spPr>
        <p:txBody>
          <a:bodyPr/>
          <a:lstStyle/>
          <a:p>
            <a:r>
              <a:rPr lang="en-GB"/>
              <a:t>How water vapour content is expressed</a:t>
            </a:r>
          </a:p>
        </p:txBody>
      </p:sp>
      <p:sp>
        <p:nvSpPr>
          <p:cNvPr id="7" name="Alatunnisteen paikkamerkki 6">
            <a:extLst>
              <a:ext uri="{FF2B5EF4-FFF2-40B4-BE49-F238E27FC236}">
                <a16:creationId xmlns:a16="http://schemas.microsoft.com/office/drawing/2014/main" id="{C551EB94-43D2-266D-0557-B62E08B7BC00}"/>
              </a:ext>
            </a:extLst>
          </p:cNvPr>
          <p:cNvSpPr>
            <a:spLocks noGrp="1"/>
          </p:cNvSpPr>
          <p:nvPr>
            <p:ph type="ftr" sz="quarter" idx="3"/>
          </p:nvPr>
        </p:nvSpPr>
        <p:spPr/>
        <p:txBody>
          <a:bodyPr/>
          <a:lstStyle/>
          <a:p>
            <a:r>
              <a:rPr lang="en-GB"/>
              <a:t>Construction physics</a:t>
            </a:r>
          </a:p>
        </p:txBody>
      </p:sp>
    </p:spTree>
    <p:extLst>
      <p:ext uri="{BB962C8B-B14F-4D97-AF65-F5344CB8AC3E}">
        <p14:creationId xmlns:p14="http://schemas.microsoft.com/office/powerpoint/2010/main" val="257670375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Otsikko 11">
            <a:extLst>
              <a:ext uri="{FF2B5EF4-FFF2-40B4-BE49-F238E27FC236}">
                <a16:creationId xmlns:a16="http://schemas.microsoft.com/office/drawing/2014/main" id="{91AAAAA5-CDBA-42C5-943E-3EF449C37067}"/>
              </a:ext>
            </a:extLst>
          </p:cNvPr>
          <p:cNvSpPr>
            <a:spLocks noGrp="1"/>
          </p:cNvSpPr>
          <p:nvPr>
            <p:ph type="title"/>
          </p:nvPr>
        </p:nvSpPr>
        <p:spPr/>
        <p:txBody>
          <a:bodyPr/>
          <a:lstStyle/>
          <a:p>
            <a:r>
              <a:rPr lang="en-GB"/>
              <a:t>Humidity of outdoor and indoor air</a:t>
            </a:r>
          </a:p>
        </p:txBody>
      </p:sp>
      <p:sp>
        <p:nvSpPr>
          <p:cNvPr id="13" name="Sisällön paikkamerkki 12">
            <a:extLst>
              <a:ext uri="{FF2B5EF4-FFF2-40B4-BE49-F238E27FC236}">
                <a16:creationId xmlns:a16="http://schemas.microsoft.com/office/drawing/2014/main" id="{19FC7BE5-DE3D-4561-97EB-848C6C4B93D0}"/>
              </a:ext>
            </a:extLst>
          </p:cNvPr>
          <p:cNvSpPr>
            <a:spLocks noGrp="1"/>
          </p:cNvSpPr>
          <p:nvPr>
            <p:ph idx="1"/>
          </p:nvPr>
        </p:nvSpPr>
        <p:spPr>
          <a:xfrm>
            <a:off x="838200" y="1825624"/>
            <a:ext cx="10515600" cy="2862199"/>
          </a:xfrm>
        </p:spPr>
        <p:txBody>
          <a:bodyPr>
            <a:noAutofit/>
          </a:bodyPr>
          <a:lstStyle/>
          <a:p>
            <a:r>
              <a:rPr lang="en-GB" i="0" dirty="0">
                <a:solidFill>
                  <a:srgbClr val="272117"/>
                </a:solidFill>
                <a:effectLst/>
                <a:latin typeface="minion-pro"/>
              </a:rPr>
              <a:t>As a rule, the relative humidity of outdoor air is determined by the prevailing weather.</a:t>
            </a:r>
          </a:p>
          <a:p>
            <a:r>
              <a:rPr lang="en-GB" i="0" dirty="0">
                <a:solidFill>
                  <a:srgbClr val="272117"/>
                </a:solidFill>
                <a:effectLst/>
                <a:latin typeface="minion-pro"/>
              </a:rPr>
              <a:t>E.g. when it is rainy and foggy, for example in the autumn, humidity is 95...100%, and in dry and warm weather, for example in early summer, relative humidity is 35...40%. </a:t>
            </a:r>
          </a:p>
          <a:p>
            <a:r>
              <a:rPr lang="en-GB" i="0" dirty="0">
                <a:solidFill>
                  <a:srgbClr val="272117"/>
                </a:solidFill>
                <a:effectLst/>
                <a:latin typeface="minion-pro"/>
              </a:rPr>
              <a:t>During the year, relative humidity is highest in early winter and lowest in early summer. Absolute humidity is lowest in winter and highest in late summer.</a:t>
            </a:r>
          </a:p>
        </p:txBody>
      </p:sp>
      <p:sp>
        <p:nvSpPr>
          <p:cNvPr id="18" name="Dian numeron paikkamerkki 17">
            <a:extLst>
              <a:ext uri="{FF2B5EF4-FFF2-40B4-BE49-F238E27FC236}">
                <a16:creationId xmlns:a16="http://schemas.microsoft.com/office/drawing/2014/main" id="{F5859289-D07A-407E-BEA8-0136A172E2C0}"/>
              </a:ext>
            </a:extLst>
          </p:cNvPr>
          <p:cNvSpPr>
            <a:spLocks noGrp="1"/>
          </p:cNvSpPr>
          <p:nvPr>
            <p:ph type="sldNum" sz="quarter" idx="4"/>
          </p:nvPr>
        </p:nvSpPr>
        <p:spPr/>
        <p:txBody>
          <a:bodyPr/>
          <a:lstStyle/>
          <a:p>
            <a:fld id="{B338A197-4EA2-4D23-935D-0DB0ED09FF0F}" type="slidenum">
              <a:rPr lang="fi-FI" smtClean="0"/>
              <a:pPr/>
              <a:t>37</a:t>
            </a:fld>
            <a:endParaRPr lang="fi-FI"/>
          </a:p>
        </p:txBody>
      </p:sp>
      <p:sp>
        <p:nvSpPr>
          <p:cNvPr id="5" name="Otsikko 11">
            <a:extLst>
              <a:ext uri="{FF2B5EF4-FFF2-40B4-BE49-F238E27FC236}">
                <a16:creationId xmlns:a16="http://schemas.microsoft.com/office/drawing/2014/main" id="{F24B970D-6FBF-456F-BB47-68816287D604}"/>
              </a:ext>
            </a:extLst>
          </p:cNvPr>
          <p:cNvSpPr txBox="1">
            <a:spLocks/>
          </p:cNvSpPr>
          <p:nvPr/>
        </p:nvSpPr>
        <p:spPr>
          <a:xfrm>
            <a:off x="10192512" y="365125"/>
            <a:ext cx="1566672"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a:r>
              <a:rPr lang="en-GB"/>
              <a:t>1/6</a:t>
            </a:r>
          </a:p>
        </p:txBody>
      </p:sp>
      <p:sp>
        <p:nvSpPr>
          <p:cNvPr id="2" name="Rectangle 2">
            <a:extLst>
              <a:ext uri="{FF2B5EF4-FFF2-40B4-BE49-F238E27FC236}">
                <a16:creationId xmlns:a16="http://schemas.microsoft.com/office/drawing/2014/main" id="{BEB40601-40A9-401E-85DB-9325FEC08ACE}"/>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i-FI"/>
          </a:p>
        </p:txBody>
      </p:sp>
      <p:sp>
        <p:nvSpPr>
          <p:cNvPr id="3" name="Rectangle 4">
            <a:extLst>
              <a:ext uri="{FF2B5EF4-FFF2-40B4-BE49-F238E27FC236}">
                <a16:creationId xmlns:a16="http://schemas.microsoft.com/office/drawing/2014/main" id="{0DCF14DC-F90C-425E-908E-24A0B0CAC336}"/>
              </a:ext>
            </a:extLst>
          </p:cNvPr>
          <p:cNvSpPr>
            <a:spLocks noChangeArrowheads="1"/>
          </p:cNvSpPr>
          <p:nvPr/>
        </p:nvSpPr>
        <p:spPr bwMode="auto">
          <a:xfrm>
            <a:off x="1408175" y="2823761"/>
            <a:ext cx="21898405"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fi-FI"/>
          </a:p>
        </p:txBody>
      </p:sp>
      <p:sp>
        <p:nvSpPr>
          <p:cNvPr id="6" name="Rectangle 4">
            <a:extLst>
              <a:ext uri="{FF2B5EF4-FFF2-40B4-BE49-F238E27FC236}">
                <a16:creationId xmlns:a16="http://schemas.microsoft.com/office/drawing/2014/main" id="{9E77F1F8-D8F5-4AE5-B76E-4730A76B0F23}"/>
              </a:ext>
            </a:extLst>
          </p:cNvPr>
          <p:cNvSpPr>
            <a:spLocks noChangeArrowheads="1"/>
          </p:cNvSpPr>
          <p:nvPr/>
        </p:nvSpPr>
        <p:spPr bwMode="auto">
          <a:xfrm>
            <a:off x="1261869" y="2823760"/>
            <a:ext cx="19137347"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fi-FI"/>
          </a:p>
        </p:txBody>
      </p:sp>
      <p:sp>
        <p:nvSpPr>
          <p:cNvPr id="10" name="Rectangle 6">
            <a:extLst>
              <a:ext uri="{FF2B5EF4-FFF2-40B4-BE49-F238E27FC236}">
                <a16:creationId xmlns:a16="http://schemas.microsoft.com/office/drawing/2014/main" id="{A4F647C3-6B22-4952-9EAC-9F2C2D15655F}"/>
              </a:ext>
            </a:extLst>
          </p:cNvPr>
          <p:cNvSpPr>
            <a:spLocks noChangeArrowheads="1"/>
          </p:cNvSpPr>
          <p:nvPr/>
        </p:nvSpPr>
        <p:spPr bwMode="auto">
          <a:xfrm>
            <a:off x="1261869" y="4046798"/>
            <a:ext cx="18842510"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fi-FI"/>
          </a:p>
        </p:txBody>
      </p:sp>
      <p:sp>
        <p:nvSpPr>
          <p:cNvPr id="4" name="Alatunnisteen paikkamerkki 3">
            <a:extLst>
              <a:ext uri="{FF2B5EF4-FFF2-40B4-BE49-F238E27FC236}">
                <a16:creationId xmlns:a16="http://schemas.microsoft.com/office/drawing/2014/main" id="{292E171B-9104-E9AD-11B9-3F07BD3D0C31}"/>
              </a:ext>
            </a:extLst>
          </p:cNvPr>
          <p:cNvSpPr>
            <a:spLocks noGrp="1"/>
          </p:cNvSpPr>
          <p:nvPr>
            <p:ph type="ftr" sz="quarter" idx="3"/>
          </p:nvPr>
        </p:nvSpPr>
        <p:spPr/>
        <p:txBody>
          <a:bodyPr/>
          <a:lstStyle/>
          <a:p>
            <a:r>
              <a:rPr lang="en-GB"/>
              <a:t>Construction physics</a:t>
            </a:r>
          </a:p>
        </p:txBody>
      </p:sp>
    </p:spTree>
    <p:extLst>
      <p:ext uri="{BB962C8B-B14F-4D97-AF65-F5344CB8AC3E}">
        <p14:creationId xmlns:p14="http://schemas.microsoft.com/office/powerpoint/2010/main" val="246444366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Otsikko 11">
            <a:extLst>
              <a:ext uri="{FF2B5EF4-FFF2-40B4-BE49-F238E27FC236}">
                <a16:creationId xmlns:a16="http://schemas.microsoft.com/office/drawing/2014/main" id="{91AAAAA5-CDBA-42C5-943E-3EF449C37067}"/>
              </a:ext>
            </a:extLst>
          </p:cNvPr>
          <p:cNvSpPr>
            <a:spLocks noGrp="1"/>
          </p:cNvSpPr>
          <p:nvPr>
            <p:ph type="title"/>
          </p:nvPr>
        </p:nvSpPr>
        <p:spPr/>
        <p:txBody>
          <a:bodyPr/>
          <a:lstStyle/>
          <a:p>
            <a:r>
              <a:rPr lang="en-GB"/>
              <a:t>Humidity of outdoor and indoor air</a:t>
            </a:r>
          </a:p>
        </p:txBody>
      </p:sp>
      <p:sp>
        <p:nvSpPr>
          <p:cNvPr id="18" name="Dian numeron paikkamerkki 17">
            <a:extLst>
              <a:ext uri="{FF2B5EF4-FFF2-40B4-BE49-F238E27FC236}">
                <a16:creationId xmlns:a16="http://schemas.microsoft.com/office/drawing/2014/main" id="{F5859289-D07A-407E-BEA8-0136A172E2C0}"/>
              </a:ext>
            </a:extLst>
          </p:cNvPr>
          <p:cNvSpPr>
            <a:spLocks noGrp="1"/>
          </p:cNvSpPr>
          <p:nvPr>
            <p:ph type="sldNum" sz="quarter" idx="4"/>
          </p:nvPr>
        </p:nvSpPr>
        <p:spPr/>
        <p:txBody>
          <a:bodyPr/>
          <a:lstStyle/>
          <a:p>
            <a:fld id="{B338A197-4EA2-4D23-935D-0DB0ED09FF0F}" type="slidenum">
              <a:rPr lang="fi-FI" smtClean="0"/>
              <a:pPr/>
              <a:t>38</a:t>
            </a:fld>
            <a:endParaRPr lang="fi-FI"/>
          </a:p>
        </p:txBody>
      </p:sp>
      <p:sp>
        <p:nvSpPr>
          <p:cNvPr id="5" name="Otsikko 11">
            <a:extLst>
              <a:ext uri="{FF2B5EF4-FFF2-40B4-BE49-F238E27FC236}">
                <a16:creationId xmlns:a16="http://schemas.microsoft.com/office/drawing/2014/main" id="{F24B970D-6FBF-456F-BB47-68816287D604}"/>
              </a:ext>
            </a:extLst>
          </p:cNvPr>
          <p:cNvSpPr txBox="1">
            <a:spLocks/>
          </p:cNvSpPr>
          <p:nvPr/>
        </p:nvSpPr>
        <p:spPr>
          <a:xfrm>
            <a:off x="10192512" y="365125"/>
            <a:ext cx="1566672"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a:r>
              <a:rPr lang="en-GB"/>
              <a:t>2/6</a:t>
            </a:r>
          </a:p>
        </p:txBody>
      </p:sp>
      <p:sp>
        <p:nvSpPr>
          <p:cNvPr id="2" name="Rectangle 2">
            <a:extLst>
              <a:ext uri="{FF2B5EF4-FFF2-40B4-BE49-F238E27FC236}">
                <a16:creationId xmlns:a16="http://schemas.microsoft.com/office/drawing/2014/main" id="{BEB40601-40A9-401E-85DB-9325FEC08ACE}"/>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i-FI"/>
          </a:p>
        </p:txBody>
      </p:sp>
      <p:sp>
        <p:nvSpPr>
          <p:cNvPr id="3" name="Rectangle 4">
            <a:extLst>
              <a:ext uri="{FF2B5EF4-FFF2-40B4-BE49-F238E27FC236}">
                <a16:creationId xmlns:a16="http://schemas.microsoft.com/office/drawing/2014/main" id="{0DCF14DC-F90C-425E-908E-24A0B0CAC336}"/>
              </a:ext>
            </a:extLst>
          </p:cNvPr>
          <p:cNvSpPr>
            <a:spLocks noChangeArrowheads="1"/>
          </p:cNvSpPr>
          <p:nvPr/>
        </p:nvSpPr>
        <p:spPr bwMode="auto">
          <a:xfrm>
            <a:off x="1408175" y="2823761"/>
            <a:ext cx="21898405"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fi-FI"/>
          </a:p>
        </p:txBody>
      </p:sp>
      <p:sp>
        <p:nvSpPr>
          <p:cNvPr id="6" name="Rectangle 4">
            <a:extLst>
              <a:ext uri="{FF2B5EF4-FFF2-40B4-BE49-F238E27FC236}">
                <a16:creationId xmlns:a16="http://schemas.microsoft.com/office/drawing/2014/main" id="{9E77F1F8-D8F5-4AE5-B76E-4730A76B0F23}"/>
              </a:ext>
            </a:extLst>
          </p:cNvPr>
          <p:cNvSpPr>
            <a:spLocks noChangeArrowheads="1"/>
          </p:cNvSpPr>
          <p:nvPr/>
        </p:nvSpPr>
        <p:spPr bwMode="auto">
          <a:xfrm>
            <a:off x="1261869" y="2823760"/>
            <a:ext cx="19137347"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fi-FI"/>
          </a:p>
        </p:txBody>
      </p:sp>
      <p:sp>
        <p:nvSpPr>
          <p:cNvPr id="10" name="Rectangle 6">
            <a:extLst>
              <a:ext uri="{FF2B5EF4-FFF2-40B4-BE49-F238E27FC236}">
                <a16:creationId xmlns:a16="http://schemas.microsoft.com/office/drawing/2014/main" id="{A4F647C3-6B22-4952-9EAC-9F2C2D15655F}"/>
              </a:ext>
            </a:extLst>
          </p:cNvPr>
          <p:cNvSpPr>
            <a:spLocks noChangeArrowheads="1"/>
          </p:cNvSpPr>
          <p:nvPr/>
        </p:nvSpPr>
        <p:spPr bwMode="auto">
          <a:xfrm>
            <a:off x="1261869" y="4046798"/>
            <a:ext cx="18842510"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fi-FI"/>
          </a:p>
        </p:txBody>
      </p:sp>
      <p:pic>
        <p:nvPicPr>
          <p:cNvPr id="15" name="Kuva 6">
            <a:extLst>
              <a:ext uri="{FF2B5EF4-FFF2-40B4-BE49-F238E27FC236}">
                <a16:creationId xmlns:a16="http://schemas.microsoft.com/office/drawing/2014/main" id="{F39DC5B6-104B-40B8-9364-7B1741D7F961}"/>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11936" y="1512917"/>
            <a:ext cx="7272527" cy="4608804"/>
          </a:xfrm>
          <a:prstGeom prst="rect">
            <a:avLst/>
          </a:prstGeom>
        </p:spPr>
      </p:pic>
      <p:sp>
        <p:nvSpPr>
          <p:cNvPr id="16" name="Sisällön paikkamerkki 12">
            <a:extLst>
              <a:ext uri="{FF2B5EF4-FFF2-40B4-BE49-F238E27FC236}">
                <a16:creationId xmlns:a16="http://schemas.microsoft.com/office/drawing/2014/main" id="{9B14A6C7-4F3F-477A-AB4E-C927F84CB806}"/>
              </a:ext>
            </a:extLst>
          </p:cNvPr>
          <p:cNvSpPr txBox="1">
            <a:spLocks/>
          </p:cNvSpPr>
          <p:nvPr/>
        </p:nvSpPr>
        <p:spPr>
          <a:xfrm>
            <a:off x="917152" y="6113792"/>
            <a:ext cx="6305553" cy="429437"/>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GB" sz="1200" b="1">
                <a:latin typeface="TimesNewRoman,Italic--Identity-H"/>
              </a:rPr>
              <a:t>Image:</a:t>
            </a:r>
            <a:r>
              <a:rPr lang="en-GB" sz="1200">
                <a:latin typeface="TimesNewRoman,Italic--Identity-H"/>
              </a:rPr>
              <a:t> Variation of atmospheric humidity by month</a:t>
            </a:r>
          </a:p>
        </p:txBody>
      </p:sp>
      <p:sp>
        <p:nvSpPr>
          <p:cNvPr id="4" name="Alatunnisteen paikkamerkki 3">
            <a:extLst>
              <a:ext uri="{FF2B5EF4-FFF2-40B4-BE49-F238E27FC236}">
                <a16:creationId xmlns:a16="http://schemas.microsoft.com/office/drawing/2014/main" id="{290F1772-E965-8DE6-C543-9BC9DEA96077}"/>
              </a:ext>
            </a:extLst>
          </p:cNvPr>
          <p:cNvSpPr>
            <a:spLocks noGrp="1"/>
          </p:cNvSpPr>
          <p:nvPr>
            <p:ph type="ftr" sz="quarter" idx="3"/>
          </p:nvPr>
        </p:nvSpPr>
        <p:spPr/>
        <p:txBody>
          <a:bodyPr/>
          <a:lstStyle/>
          <a:p>
            <a:r>
              <a:rPr lang="en-GB"/>
              <a:t>Construction physics</a:t>
            </a:r>
          </a:p>
        </p:txBody>
      </p:sp>
    </p:spTree>
    <p:extLst>
      <p:ext uri="{BB962C8B-B14F-4D97-AF65-F5344CB8AC3E}">
        <p14:creationId xmlns:p14="http://schemas.microsoft.com/office/powerpoint/2010/main" val="124234339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Otsikko 11">
            <a:extLst>
              <a:ext uri="{FF2B5EF4-FFF2-40B4-BE49-F238E27FC236}">
                <a16:creationId xmlns:a16="http://schemas.microsoft.com/office/drawing/2014/main" id="{91AAAAA5-CDBA-42C5-943E-3EF449C37067}"/>
              </a:ext>
            </a:extLst>
          </p:cNvPr>
          <p:cNvSpPr>
            <a:spLocks noGrp="1"/>
          </p:cNvSpPr>
          <p:nvPr>
            <p:ph type="title"/>
          </p:nvPr>
        </p:nvSpPr>
        <p:spPr/>
        <p:txBody>
          <a:bodyPr/>
          <a:lstStyle/>
          <a:p>
            <a:r>
              <a:rPr lang="en-GB"/>
              <a:t>Humidity of outdoor and indoor air</a:t>
            </a:r>
          </a:p>
        </p:txBody>
      </p:sp>
      <p:sp>
        <p:nvSpPr>
          <p:cNvPr id="13" name="Sisällön paikkamerkki 12">
            <a:extLst>
              <a:ext uri="{FF2B5EF4-FFF2-40B4-BE49-F238E27FC236}">
                <a16:creationId xmlns:a16="http://schemas.microsoft.com/office/drawing/2014/main" id="{19FC7BE5-DE3D-4561-97EB-848C6C4B93D0}"/>
              </a:ext>
            </a:extLst>
          </p:cNvPr>
          <p:cNvSpPr>
            <a:spLocks noGrp="1"/>
          </p:cNvSpPr>
          <p:nvPr>
            <p:ph idx="1"/>
          </p:nvPr>
        </p:nvSpPr>
        <p:spPr>
          <a:xfrm>
            <a:off x="838200" y="1825624"/>
            <a:ext cx="10515600" cy="4063112"/>
          </a:xfrm>
        </p:spPr>
        <p:txBody>
          <a:bodyPr>
            <a:noAutofit/>
          </a:bodyPr>
          <a:lstStyle/>
          <a:p>
            <a:r>
              <a:rPr lang="en-GB" i="0" dirty="0">
                <a:solidFill>
                  <a:srgbClr val="272117"/>
                </a:solidFill>
                <a:effectLst/>
                <a:latin typeface="minion-pro"/>
              </a:rPr>
              <a:t>During the heating season, the relative humidity of indoor air is normally 20% to 40%. </a:t>
            </a:r>
          </a:p>
          <a:p>
            <a:r>
              <a:rPr lang="en-GB" i="0" dirty="0">
                <a:solidFill>
                  <a:srgbClr val="272117"/>
                </a:solidFill>
                <a:effectLst/>
                <a:latin typeface="minion-pro"/>
              </a:rPr>
              <a:t>It is at its lowest when temperatures are below zero, as at that time the absolute humidity of outdoor air is low.</a:t>
            </a:r>
          </a:p>
          <a:p>
            <a:r>
              <a:rPr lang="en-GB" i="0" dirty="0">
                <a:solidFill>
                  <a:srgbClr val="272117"/>
                </a:solidFill>
                <a:effectLst/>
                <a:latin typeface="minion-pro"/>
              </a:rPr>
              <a:t>During the heating season, the absolute humidity is higher indoors than outdoors, as people, plants, household work, etc. generate moisture. </a:t>
            </a:r>
          </a:p>
          <a:p>
            <a:r>
              <a:rPr lang="en-GB" i="0" dirty="0">
                <a:solidFill>
                  <a:srgbClr val="272117"/>
                </a:solidFill>
                <a:effectLst/>
                <a:latin typeface="minion-pro"/>
              </a:rPr>
              <a:t>For this reason, the relative humidity is also higher than that corresponding to the relative humidity of the outside air. </a:t>
            </a:r>
          </a:p>
        </p:txBody>
      </p:sp>
      <p:sp>
        <p:nvSpPr>
          <p:cNvPr id="18" name="Dian numeron paikkamerkki 17">
            <a:extLst>
              <a:ext uri="{FF2B5EF4-FFF2-40B4-BE49-F238E27FC236}">
                <a16:creationId xmlns:a16="http://schemas.microsoft.com/office/drawing/2014/main" id="{F5859289-D07A-407E-BEA8-0136A172E2C0}"/>
              </a:ext>
            </a:extLst>
          </p:cNvPr>
          <p:cNvSpPr>
            <a:spLocks noGrp="1"/>
          </p:cNvSpPr>
          <p:nvPr>
            <p:ph type="sldNum" sz="quarter" idx="4"/>
          </p:nvPr>
        </p:nvSpPr>
        <p:spPr/>
        <p:txBody>
          <a:bodyPr/>
          <a:lstStyle/>
          <a:p>
            <a:fld id="{B338A197-4EA2-4D23-935D-0DB0ED09FF0F}" type="slidenum">
              <a:rPr lang="fi-FI" smtClean="0"/>
              <a:pPr/>
              <a:t>39</a:t>
            </a:fld>
            <a:endParaRPr lang="fi-FI"/>
          </a:p>
        </p:txBody>
      </p:sp>
      <p:sp>
        <p:nvSpPr>
          <p:cNvPr id="5" name="Otsikko 11">
            <a:extLst>
              <a:ext uri="{FF2B5EF4-FFF2-40B4-BE49-F238E27FC236}">
                <a16:creationId xmlns:a16="http://schemas.microsoft.com/office/drawing/2014/main" id="{F24B970D-6FBF-456F-BB47-68816287D604}"/>
              </a:ext>
            </a:extLst>
          </p:cNvPr>
          <p:cNvSpPr txBox="1">
            <a:spLocks/>
          </p:cNvSpPr>
          <p:nvPr/>
        </p:nvSpPr>
        <p:spPr>
          <a:xfrm>
            <a:off x="10192512" y="365125"/>
            <a:ext cx="1566672"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a:r>
              <a:rPr lang="en-GB"/>
              <a:t>3/6</a:t>
            </a:r>
          </a:p>
        </p:txBody>
      </p:sp>
      <p:sp>
        <p:nvSpPr>
          <p:cNvPr id="2" name="Rectangle 2">
            <a:extLst>
              <a:ext uri="{FF2B5EF4-FFF2-40B4-BE49-F238E27FC236}">
                <a16:creationId xmlns:a16="http://schemas.microsoft.com/office/drawing/2014/main" id="{BEB40601-40A9-401E-85DB-9325FEC08ACE}"/>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i-FI"/>
          </a:p>
        </p:txBody>
      </p:sp>
      <p:sp>
        <p:nvSpPr>
          <p:cNvPr id="3" name="Rectangle 4">
            <a:extLst>
              <a:ext uri="{FF2B5EF4-FFF2-40B4-BE49-F238E27FC236}">
                <a16:creationId xmlns:a16="http://schemas.microsoft.com/office/drawing/2014/main" id="{0DCF14DC-F90C-425E-908E-24A0B0CAC336}"/>
              </a:ext>
            </a:extLst>
          </p:cNvPr>
          <p:cNvSpPr>
            <a:spLocks noChangeArrowheads="1"/>
          </p:cNvSpPr>
          <p:nvPr/>
        </p:nvSpPr>
        <p:spPr bwMode="auto">
          <a:xfrm>
            <a:off x="1408175" y="2823761"/>
            <a:ext cx="21898405"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fi-FI"/>
          </a:p>
        </p:txBody>
      </p:sp>
      <p:sp>
        <p:nvSpPr>
          <p:cNvPr id="6" name="Rectangle 4">
            <a:extLst>
              <a:ext uri="{FF2B5EF4-FFF2-40B4-BE49-F238E27FC236}">
                <a16:creationId xmlns:a16="http://schemas.microsoft.com/office/drawing/2014/main" id="{9E77F1F8-D8F5-4AE5-B76E-4730A76B0F23}"/>
              </a:ext>
            </a:extLst>
          </p:cNvPr>
          <p:cNvSpPr>
            <a:spLocks noChangeArrowheads="1"/>
          </p:cNvSpPr>
          <p:nvPr/>
        </p:nvSpPr>
        <p:spPr bwMode="auto">
          <a:xfrm>
            <a:off x="1261869" y="2823760"/>
            <a:ext cx="19137347"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fi-FI"/>
          </a:p>
        </p:txBody>
      </p:sp>
      <p:sp>
        <p:nvSpPr>
          <p:cNvPr id="10" name="Rectangle 6">
            <a:extLst>
              <a:ext uri="{FF2B5EF4-FFF2-40B4-BE49-F238E27FC236}">
                <a16:creationId xmlns:a16="http://schemas.microsoft.com/office/drawing/2014/main" id="{A4F647C3-6B22-4952-9EAC-9F2C2D15655F}"/>
              </a:ext>
            </a:extLst>
          </p:cNvPr>
          <p:cNvSpPr>
            <a:spLocks noChangeArrowheads="1"/>
          </p:cNvSpPr>
          <p:nvPr/>
        </p:nvSpPr>
        <p:spPr bwMode="auto">
          <a:xfrm>
            <a:off x="1261869" y="4046798"/>
            <a:ext cx="18842510"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fi-FI"/>
          </a:p>
        </p:txBody>
      </p:sp>
      <p:sp>
        <p:nvSpPr>
          <p:cNvPr id="4" name="Alatunnisteen paikkamerkki 3">
            <a:extLst>
              <a:ext uri="{FF2B5EF4-FFF2-40B4-BE49-F238E27FC236}">
                <a16:creationId xmlns:a16="http://schemas.microsoft.com/office/drawing/2014/main" id="{D180E0C5-8798-FD01-0EB1-362FEB03A984}"/>
              </a:ext>
            </a:extLst>
          </p:cNvPr>
          <p:cNvSpPr>
            <a:spLocks noGrp="1"/>
          </p:cNvSpPr>
          <p:nvPr>
            <p:ph type="ftr" sz="quarter" idx="3"/>
          </p:nvPr>
        </p:nvSpPr>
        <p:spPr/>
        <p:txBody>
          <a:bodyPr/>
          <a:lstStyle/>
          <a:p>
            <a:r>
              <a:rPr lang="en-GB"/>
              <a:t>Construction physics</a:t>
            </a:r>
          </a:p>
        </p:txBody>
      </p:sp>
    </p:spTree>
    <p:extLst>
      <p:ext uri="{BB962C8B-B14F-4D97-AF65-F5344CB8AC3E}">
        <p14:creationId xmlns:p14="http://schemas.microsoft.com/office/powerpoint/2010/main" val="231725029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 name="Tekstin paikkamerkki 40">
            <a:extLst>
              <a:ext uri="{FF2B5EF4-FFF2-40B4-BE49-F238E27FC236}">
                <a16:creationId xmlns:a16="http://schemas.microsoft.com/office/drawing/2014/main" id="{2D52FE4B-1BAF-42AF-A92E-E9C3C2B044EF}"/>
              </a:ext>
            </a:extLst>
          </p:cNvPr>
          <p:cNvSpPr>
            <a:spLocks noGrp="1"/>
          </p:cNvSpPr>
          <p:nvPr>
            <p:ph type="body" idx="1"/>
          </p:nvPr>
        </p:nvSpPr>
        <p:spPr/>
        <p:txBody>
          <a:bodyPr>
            <a:normAutofit fontScale="77500" lnSpcReduction="20000"/>
          </a:bodyPr>
          <a:lstStyle/>
          <a:p>
            <a:r>
              <a:rPr lang="en-GB"/>
              <a:t>Authors</a:t>
            </a:r>
          </a:p>
        </p:txBody>
      </p:sp>
      <p:sp>
        <p:nvSpPr>
          <p:cNvPr id="42" name="Sisällön paikkamerkki 41">
            <a:extLst>
              <a:ext uri="{FF2B5EF4-FFF2-40B4-BE49-F238E27FC236}">
                <a16:creationId xmlns:a16="http://schemas.microsoft.com/office/drawing/2014/main" id="{0F03351A-45A8-4E38-8031-3419B30D115E}"/>
              </a:ext>
            </a:extLst>
          </p:cNvPr>
          <p:cNvSpPr>
            <a:spLocks noGrp="1"/>
          </p:cNvSpPr>
          <p:nvPr>
            <p:ph sz="half" idx="2"/>
          </p:nvPr>
        </p:nvSpPr>
        <p:spPr/>
        <p:txBody>
          <a:bodyPr>
            <a:normAutofit/>
          </a:bodyPr>
          <a:lstStyle/>
          <a:p>
            <a:pPr marL="0" indent="0">
              <a:buNone/>
            </a:pPr>
            <a:r>
              <a:rPr lang="en-GB" sz="2400"/>
              <a:t>Jani Pitkänen, XAMK</a:t>
            </a:r>
          </a:p>
        </p:txBody>
      </p:sp>
      <p:sp>
        <p:nvSpPr>
          <p:cNvPr id="43" name="Sisällön paikkamerkki 42">
            <a:extLst>
              <a:ext uri="{FF2B5EF4-FFF2-40B4-BE49-F238E27FC236}">
                <a16:creationId xmlns:a16="http://schemas.microsoft.com/office/drawing/2014/main" id="{DD88DD0C-A6ED-4711-904E-C56B6E4F5DD5}"/>
              </a:ext>
            </a:extLst>
          </p:cNvPr>
          <p:cNvSpPr>
            <a:spLocks noGrp="1"/>
          </p:cNvSpPr>
          <p:nvPr>
            <p:ph sz="quarter" idx="4"/>
          </p:nvPr>
        </p:nvSpPr>
        <p:spPr/>
        <p:txBody>
          <a:bodyPr>
            <a:noAutofit/>
          </a:bodyPr>
          <a:lstStyle/>
          <a:p>
            <a:pPr marL="0" indent="0">
              <a:buNone/>
            </a:pPr>
            <a:r>
              <a:rPr lang="en-GB" sz="2400"/>
              <a:t>Release date: 18/02/2022</a:t>
            </a:r>
          </a:p>
        </p:txBody>
      </p:sp>
      <p:sp>
        <p:nvSpPr>
          <p:cNvPr id="44" name="Tekstin paikkamerkki 43">
            <a:extLst>
              <a:ext uri="{FF2B5EF4-FFF2-40B4-BE49-F238E27FC236}">
                <a16:creationId xmlns:a16="http://schemas.microsoft.com/office/drawing/2014/main" id="{9E9806A0-4C88-46B7-9184-555A83A7FFC8}"/>
              </a:ext>
            </a:extLst>
          </p:cNvPr>
          <p:cNvSpPr>
            <a:spLocks noGrp="1"/>
          </p:cNvSpPr>
          <p:nvPr>
            <p:ph type="body" idx="10"/>
          </p:nvPr>
        </p:nvSpPr>
        <p:spPr/>
        <p:txBody>
          <a:bodyPr>
            <a:normAutofit fontScale="77500" lnSpcReduction="20000"/>
          </a:bodyPr>
          <a:lstStyle/>
          <a:p>
            <a:endParaRPr lang="fi-FI" dirty="0"/>
          </a:p>
        </p:txBody>
      </p:sp>
      <p:sp>
        <p:nvSpPr>
          <p:cNvPr id="46" name="Dian numeron paikkamerkki 45">
            <a:extLst>
              <a:ext uri="{FF2B5EF4-FFF2-40B4-BE49-F238E27FC236}">
                <a16:creationId xmlns:a16="http://schemas.microsoft.com/office/drawing/2014/main" id="{A7160097-2269-4CFB-8D42-6091A3FA492C}"/>
              </a:ext>
            </a:extLst>
          </p:cNvPr>
          <p:cNvSpPr>
            <a:spLocks noGrp="1"/>
          </p:cNvSpPr>
          <p:nvPr>
            <p:ph type="sldNum" sz="quarter" idx="11"/>
          </p:nvPr>
        </p:nvSpPr>
        <p:spPr/>
        <p:txBody>
          <a:bodyPr/>
          <a:lstStyle/>
          <a:p>
            <a:fld id="{B338A197-4EA2-4D23-935D-0DB0ED09FF0F}" type="slidenum">
              <a:rPr lang="fi-FI" smtClean="0"/>
              <a:pPr/>
              <a:t>4</a:t>
            </a:fld>
            <a:endParaRPr lang="fi-FI"/>
          </a:p>
        </p:txBody>
      </p:sp>
      <p:sp>
        <p:nvSpPr>
          <p:cNvPr id="2" name="Alatunnisteen paikkamerkki 1">
            <a:extLst>
              <a:ext uri="{FF2B5EF4-FFF2-40B4-BE49-F238E27FC236}">
                <a16:creationId xmlns:a16="http://schemas.microsoft.com/office/drawing/2014/main" id="{DE1E2933-4BCE-B2DC-5CAA-A004869F39A8}"/>
              </a:ext>
            </a:extLst>
          </p:cNvPr>
          <p:cNvSpPr>
            <a:spLocks noGrp="1"/>
          </p:cNvSpPr>
          <p:nvPr>
            <p:ph type="ftr" sz="quarter" idx="3"/>
          </p:nvPr>
        </p:nvSpPr>
        <p:spPr/>
        <p:txBody>
          <a:bodyPr/>
          <a:lstStyle/>
          <a:p>
            <a:r>
              <a:rPr lang="en-GB"/>
              <a:t>Construction physics</a:t>
            </a:r>
          </a:p>
        </p:txBody>
      </p:sp>
    </p:spTree>
    <p:extLst>
      <p:ext uri="{BB962C8B-B14F-4D97-AF65-F5344CB8AC3E}">
        <p14:creationId xmlns:p14="http://schemas.microsoft.com/office/powerpoint/2010/main" val="415905690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Otsikko 11">
            <a:extLst>
              <a:ext uri="{FF2B5EF4-FFF2-40B4-BE49-F238E27FC236}">
                <a16:creationId xmlns:a16="http://schemas.microsoft.com/office/drawing/2014/main" id="{91AAAAA5-CDBA-42C5-943E-3EF449C37067}"/>
              </a:ext>
            </a:extLst>
          </p:cNvPr>
          <p:cNvSpPr>
            <a:spLocks noGrp="1"/>
          </p:cNvSpPr>
          <p:nvPr>
            <p:ph type="title"/>
          </p:nvPr>
        </p:nvSpPr>
        <p:spPr/>
        <p:txBody>
          <a:bodyPr/>
          <a:lstStyle/>
          <a:p>
            <a:r>
              <a:rPr lang="en-GB" dirty="0"/>
              <a:t>Humidity of outdoor and indoor air</a:t>
            </a:r>
          </a:p>
        </p:txBody>
      </p:sp>
      <p:sp>
        <p:nvSpPr>
          <p:cNvPr id="13" name="Sisällön paikkamerkki 12">
            <a:extLst>
              <a:ext uri="{FF2B5EF4-FFF2-40B4-BE49-F238E27FC236}">
                <a16:creationId xmlns:a16="http://schemas.microsoft.com/office/drawing/2014/main" id="{19FC7BE5-DE3D-4561-97EB-848C6C4B93D0}"/>
              </a:ext>
            </a:extLst>
          </p:cNvPr>
          <p:cNvSpPr>
            <a:spLocks noGrp="1"/>
          </p:cNvSpPr>
          <p:nvPr>
            <p:ph idx="1"/>
          </p:nvPr>
        </p:nvSpPr>
        <p:spPr>
          <a:xfrm>
            <a:off x="838200" y="1825624"/>
            <a:ext cx="10515600" cy="4148456"/>
          </a:xfrm>
        </p:spPr>
        <p:txBody>
          <a:bodyPr>
            <a:noAutofit/>
          </a:bodyPr>
          <a:lstStyle/>
          <a:p>
            <a:r>
              <a:rPr lang="en-GB" sz="2400" i="0" dirty="0">
                <a:solidFill>
                  <a:srgbClr val="272117"/>
                </a:solidFill>
                <a:effectLst/>
                <a:latin typeface="minion-pro"/>
              </a:rPr>
              <a:t>A very low relative humidity is harmful to the respiratory system, which is why humidifiers may be used in buildings with mechanical ventilation. </a:t>
            </a:r>
          </a:p>
          <a:p>
            <a:r>
              <a:rPr lang="en-GB" sz="2400" i="0" dirty="0">
                <a:solidFill>
                  <a:srgbClr val="272117"/>
                </a:solidFill>
                <a:effectLst/>
                <a:latin typeface="minion-pro"/>
              </a:rPr>
              <a:t>In the summer, humidity conditions are nearly identical indoors and outdoors.</a:t>
            </a:r>
          </a:p>
          <a:p>
            <a:r>
              <a:rPr lang="en-GB" sz="2400" i="0" dirty="0">
                <a:solidFill>
                  <a:srgbClr val="272117"/>
                </a:solidFill>
                <a:effectLst/>
                <a:latin typeface="minion-pro"/>
              </a:rPr>
              <a:t>The water vapour content of indoor air is affected by the water vapour content of outdoor air, indoor moisture sources, indoor ventilation, the amount of water vapour in the air expelled through structures and the binding of water vapour to building materials. </a:t>
            </a:r>
          </a:p>
          <a:p>
            <a:r>
              <a:rPr lang="en-GB" sz="2400" i="0" dirty="0">
                <a:solidFill>
                  <a:srgbClr val="272117"/>
                </a:solidFill>
                <a:effectLst/>
                <a:latin typeface="minion-pro"/>
              </a:rPr>
              <a:t>The latter two factors are generally of relatively low importance.</a:t>
            </a:r>
          </a:p>
        </p:txBody>
      </p:sp>
      <p:sp>
        <p:nvSpPr>
          <p:cNvPr id="18" name="Dian numeron paikkamerkki 17">
            <a:extLst>
              <a:ext uri="{FF2B5EF4-FFF2-40B4-BE49-F238E27FC236}">
                <a16:creationId xmlns:a16="http://schemas.microsoft.com/office/drawing/2014/main" id="{F5859289-D07A-407E-BEA8-0136A172E2C0}"/>
              </a:ext>
            </a:extLst>
          </p:cNvPr>
          <p:cNvSpPr>
            <a:spLocks noGrp="1"/>
          </p:cNvSpPr>
          <p:nvPr>
            <p:ph type="sldNum" sz="quarter" idx="4"/>
          </p:nvPr>
        </p:nvSpPr>
        <p:spPr/>
        <p:txBody>
          <a:bodyPr/>
          <a:lstStyle/>
          <a:p>
            <a:fld id="{B338A197-4EA2-4D23-935D-0DB0ED09FF0F}" type="slidenum">
              <a:rPr lang="fi-FI" smtClean="0"/>
              <a:pPr/>
              <a:t>40</a:t>
            </a:fld>
            <a:endParaRPr lang="fi-FI"/>
          </a:p>
        </p:txBody>
      </p:sp>
      <p:sp>
        <p:nvSpPr>
          <p:cNvPr id="5" name="Otsikko 11">
            <a:extLst>
              <a:ext uri="{FF2B5EF4-FFF2-40B4-BE49-F238E27FC236}">
                <a16:creationId xmlns:a16="http://schemas.microsoft.com/office/drawing/2014/main" id="{F24B970D-6FBF-456F-BB47-68816287D604}"/>
              </a:ext>
            </a:extLst>
          </p:cNvPr>
          <p:cNvSpPr txBox="1">
            <a:spLocks/>
          </p:cNvSpPr>
          <p:nvPr/>
        </p:nvSpPr>
        <p:spPr>
          <a:xfrm>
            <a:off x="10192512" y="365125"/>
            <a:ext cx="1566672"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a:r>
              <a:rPr lang="en-GB"/>
              <a:t>4/6</a:t>
            </a:r>
          </a:p>
        </p:txBody>
      </p:sp>
      <p:sp>
        <p:nvSpPr>
          <p:cNvPr id="2" name="Rectangle 2">
            <a:extLst>
              <a:ext uri="{FF2B5EF4-FFF2-40B4-BE49-F238E27FC236}">
                <a16:creationId xmlns:a16="http://schemas.microsoft.com/office/drawing/2014/main" id="{BEB40601-40A9-401E-85DB-9325FEC08ACE}"/>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i-FI"/>
          </a:p>
        </p:txBody>
      </p:sp>
      <p:sp>
        <p:nvSpPr>
          <p:cNvPr id="3" name="Rectangle 4">
            <a:extLst>
              <a:ext uri="{FF2B5EF4-FFF2-40B4-BE49-F238E27FC236}">
                <a16:creationId xmlns:a16="http://schemas.microsoft.com/office/drawing/2014/main" id="{0DCF14DC-F90C-425E-908E-24A0B0CAC336}"/>
              </a:ext>
            </a:extLst>
          </p:cNvPr>
          <p:cNvSpPr>
            <a:spLocks noChangeArrowheads="1"/>
          </p:cNvSpPr>
          <p:nvPr/>
        </p:nvSpPr>
        <p:spPr bwMode="auto">
          <a:xfrm>
            <a:off x="1408175" y="2823761"/>
            <a:ext cx="21898405"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fi-FI"/>
          </a:p>
        </p:txBody>
      </p:sp>
      <p:sp>
        <p:nvSpPr>
          <p:cNvPr id="6" name="Rectangle 4">
            <a:extLst>
              <a:ext uri="{FF2B5EF4-FFF2-40B4-BE49-F238E27FC236}">
                <a16:creationId xmlns:a16="http://schemas.microsoft.com/office/drawing/2014/main" id="{9E77F1F8-D8F5-4AE5-B76E-4730A76B0F23}"/>
              </a:ext>
            </a:extLst>
          </p:cNvPr>
          <p:cNvSpPr>
            <a:spLocks noChangeArrowheads="1"/>
          </p:cNvSpPr>
          <p:nvPr/>
        </p:nvSpPr>
        <p:spPr bwMode="auto">
          <a:xfrm>
            <a:off x="1261869" y="2823760"/>
            <a:ext cx="19137347"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fi-FI"/>
          </a:p>
        </p:txBody>
      </p:sp>
      <p:sp>
        <p:nvSpPr>
          <p:cNvPr id="10" name="Rectangle 6">
            <a:extLst>
              <a:ext uri="{FF2B5EF4-FFF2-40B4-BE49-F238E27FC236}">
                <a16:creationId xmlns:a16="http://schemas.microsoft.com/office/drawing/2014/main" id="{A4F647C3-6B22-4952-9EAC-9F2C2D15655F}"/>
              </a:ext>
            </a:extLst>
          </p:cNvPr>
          <p:cNvSpPr>
            <a:spLocks noChangeArrowheads="1"/>
          </p:cNvSpPr>
          <p:nvPr/>
        </p:nvSpPr>
        <p:spPr bwMode="auto">
          <a:xfrm>
            <a:off x="1261869" y="4046798"/>
            <a:ext cx="18842510"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fi-FI"/>
          </a:p>
        </p:txBody>
      </p:sp>
      <p:sp>
        <p:nvSpPr>
          <p:cNvPr id="4" name="Alatunnisteen paikkamerkki 3">
            <a:extLst>
              <a:ext uri="{FF2B5EF4-FFF2-40B4-BE49-F238E27FC236}">
                <a16:creationId xmlns:a16="http://schemas.microsoft.com/office/drawing/2014/main" id="{E398A5C8-3366-D15E-0F06-D68316DDD849}"/>
              </a:ext>
            </a:extLst>
          </p:cNvPr>
          <p:cNvSpPr>
            <a:spLocks noGrp="1"/>
          </p:cNvSpPr>
          <p:nvPr>
            <p:ph type="ftr" sz="quarter" idx="3"/>
          </p:nvPr>
        </p:nvSpPr>
        <p:spPr/>
        <p:txBody>
          <a:bodyPr/>
          <a:lstStyle/>
          <a:p>
            <a:r>
              <a:rPr lang="en-GB"/>
              <a:t>Construction physics</a:t>
            </a:r>
          </a:p>
        </p:txBody>
      </p:sp>
    </p:spTree>
    <p:extLst>
      <p:ext uri="{BB962C8B-B14F-4D97-AF65-F5344CB8AC3E}">
        <p14:creationId xmlns:p14="http://schemas.microsoft.com/office/powerpoint/2010/main" val="118735850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Otsikko 11">
            <a:extLst>
              <a:ext uri="{FF2B5EF4-FFF2-40B4-BE49-F238E27FC236}">
                <a16:creationId xmlns:a16="http://schemas.microsoft.com/office/drawing/2014/main" id="{91AAAAA5-CDBA-42C5-943E-3EF449C37067}"/>
              </a:ext>
            </a:extLst>
          </p:cNvPr>
          <p:cNvSpPr>
            <a:spLocks noGrp="1"/>
          </p:cNvSpPr>
          <p:nvPr>
            <p:ph type="title"/>
          </p:nvPr>
        </p:nvSpPr>
        <p:spPr/>
        <p:txBody>
          <a:bodyPr/>
          <a:lstStyle/>
          <a:p>
            <a:r>
              <a:rPr lang="en-GB"/>
              <a:t>Humidity of outdoor and indoor air</a:t>
            </a:r>
          </a:p>
        </p:txBody>
      </p:sp>
      <p:sp>
        <p:nvSpPr>
          <p:cNvPr id="18" name="Dian numeron paikkamerkki 17">
            <a:extLst>
              <a:ext uri="{FF2B5EF4-FFF2-40B4-BE49-F238E27FC236}">
                <a16:creationId xmlns:a16="http://schemas.microsoft.com/office/drawing/2014/main" id="{F5859289-D07A-407E-BEA8-0136A172E2C0}"/>
              </a:ext>
            </a:extLst>
          </p:cNvPr>
          <p:cNvSpPr>
            <a:spLocks noGrp="1"/>
          </p:cNvSpPr>
          <p:nvPr>
            <p:ph type="sldNum" sz="quarter" idx="4"/>
          </p:nvPr>
        </p:nvSpPr>
        <p:spPr/>
        <p:txBody>
          <a:bodyPr/>
          <a:lstStyle/>
          <a:p>
            <a:fld id="{B338A197-4EA2-4D23-935D-0DB0ED09FF0F}" type="slidenum">
              <a:rPr lang="fi-FI" smtClean="0"/>
              <a:pPr/>
              <a:t>41</a:t>
            </a:fld>
            <a:endParaRPr lang="fi-FI"/>
          </a:p>
        </p:txBody>
      </p:sp>
      <p:sp>
        <p:nvSpPr>
          <p:cNvPr id="5" name="Otsikko 11">
            <a:extLst>
              <a:ext uri="{FF2B5EF4-FFF2-40B4-BE49-F238E27FC236}">
                <a16:creationId xmlns:a16="http://schemas.microsoft.com/office/drawing/2014/main" id="{F24B970D-6FBF-456F-BB47-68816287D604}"/>
              </a:ext>
            </a:extLst>
          </p:cNvPr>
          <p:cNvSpPr txBox="1">
            <a:spLocks/>
          </p:cNvSpPr>
          <p:nvPr/>
        </p:nvSpPr>
        <p:spPr>
          <a:xfrm>
            <a:off x="10192512" y="365125"/>
            <a:ext cx="1566672"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a:r>
              <a:rPr lang="en-GB"/>
              <a:t>5/6</a:t>
            </a:r>
          </a:p>
        </p:txBody>
      </p:sp>
      <p:sp>
        <p:nvSpPr>
          <p:cNvPr id="2" name="Rectangle 2">
            <a:extLst>
              <a:ext uri="{FF2B5EF4-FFF2-40B4-BE49-F238E27FC236}">
                <a16:creationId xmlns:a16="http://schemas.microsoft.com/office/drawing/2014/main" id="{BEB40601-40A9-401E-85DB-9325FEC08ACE}"/>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i-FI"/>
          </a:p>
        </p:txBody>
      </p:sp>
      <p:sp>
        <p:nvSpPr>
          <p:cNvPr id="3" name="Rectangle 4">
            <a:extLst>
              <a:ext uri="{FF2B5EF4-FFF2-40B4-BE49-F238E27FC236}">
                <a16:creationId xmlns:a16="http://schemas.microsoft.com/office/drawing/2014/main" id="{0DCF14DC-F90C-425E-908E-24A0B0CAC336}"/>
              </a:ext>
            </a:extLst>
          </p:cNvPr>
          <p:cNvSpPr>
            <a:spLocks noChangeArrowheads="1"/>
          </p:cNvSpPr>
          <p:nvPr/>
        </p:nvSpPr>
        <p:spPr bwMode="auto">
          <a:xfrm>
            <a:off x="1408175" y="2823761"/>
            <a:ext cx="21898405"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fi-FI"/>
          </a:p>
        </p:txBody>
      </p:sp>
      <p:sp>
        <p:nvSpPr>
          <p:cNvPr id="6" name="Rectangle 4">
            <a:extLst>
              <a:ext uri="{FF2B5EF4-FFF2-40B4-BE49-F238E27FC236}">
                <a16:creationId xmlns:a16="http://schemas.microsoft.com/office/drawing/2014/main" id="{9E77F1F8-D8F5-4AE5-B76E-4730A76B0F23}"/>
              </a:ext>
            </a:extLst>
          </p:cNvPr>
          <p:cNvSpPr>
            <a:spLocks noChangeArrowheads="1"/>
          </p:cNvSpPr>
          <p:nvPr/>
        </p:nvSpPr>
        <p:spPr bwMode="auto">
          <a:xfrm>
            <a:off x="1261869" y="2823760"/>
            <a:ext cx="19137347"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fi-FI"/>
          </a:p>
        </p:txBody>
      </p:sp>
      <p:sp>
        <p:nvSpPr>
          <p:cNvPr id="10" name="Rectangle 6">
            <a:extLst>
              <a:ext uri="{FF2B5EF4-FFF2-40B4-BE49-F238E27FC236}">
                <a16:creationId xmlns:a16="http://schemas.microsoft.com/office/drawing/2014/main" id="{A4F647C3-6B22-4952-9EAC-9F2C2D15655F}"/>
              </a:ext>
            </a:extLst>
          </p:cNvPr>
          <p:cNvSpPr>
            <a:spLocks noChangeArrowheads="1"/>
          </p:cNvSpPr>
          <p:nvPr/>
        </p:nvSpPr>
        <p:spPr bwMode="auto">
          <a:xfrm>
            <a:off x="1261869" y="4046798"/>
            <a:ext cx="18842510"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fi-FI"/>
          </a:p>
        </p:txBody>
      </p:sp>
      <p:pic>
        <p:nvPicPr>
          <p:cNvPr id="9" name="Picture 8">
            <a:extLst>
              <a:ext uri="{FF2B5EF4-FFF2-40B4-BE49-F238E27FC236}">
                <a16:creationId xmlns:a16="http://schemas.microsoft.com/office/drawing/2014/main" id="{D8731636-22B9-4CDD-9B60-6C819A64A113}"/>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83889" y="1448660"/>
            <a:ext cx="9986477" cy="4216711"/>
          </a:xfrm>
          <a:prstGeom prst="rect">
            <a:avLst/>
          </a:prstGeom>
        </p:spPr>
      </p:pic>
      <p:sp>
        <p:nvSpPr>
          <p:cNvPr id="14" name="Sisällön paikkamerkki 12">
            <a:extLst>
              <a:ext uri="{FF2B5EF4-FFF2-40B4-BE49-F238E27FC236}">
                <a16:creationId xmlns:a16="http://schemas.microsoft.com/office/drawing/2014/main" id="{5C567D05-EBBA-40EE-9A40-8BBCB8715397}"/>
              </a:ext>
            </a:extLst>
          </p:cNvPr>
          <p:cNvSpPr txBox="1">
            <a:spLocks/>
          </p:cNvSpPr>
          <p:nvPr/>
        </p:nvSpPr>
        <p:spPr>
          <a:xfrm>
            <a:off x="911352" y="5640987"/>
            <a:ext cx="6305553" cy="429437"/>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GB" sz="1200" b="1">
                <a:latin typeface="TimesNewRoman,Italic--Identity-H"/>
              </a:rPr>
              <a:t>Table:</a:t>
            </a:r>
            <a:r>
              <a:rPr lang="en-GB" sz="1200">
                <a:latin typeface="TimesNewRoman,Italic--Identity-H"/>
              </a:rPr>
              <a:t> Humidity production values inside residential buildings</a:t>
            </a:r>
          </a:p>
        </p:txBody>
      </p:sp>
      <p:sp>
        <p:nvSpPr>
          <p:cNvPr id="4" name="Alatunnisteen paikkamerkki 3">
            <a:extLst>
              <a:ext uri="{FF2B5EF4-FFF2-40B4-BE49-F238E27FC236}">
                <a16:creationId xmlns:a16="http://schemas.microsoft.com/office/drawing/2014/main" id="{DD2F8C99-7EEE-5281-0996-1936E7DD825F}"/>
              </a:ext>
            </a:extLst>
          </p:cNvPr>
          <p:cNvSpPr>
            <a:spLocks noGrp="1"/>
          </p:cNvSpPr>
          <p:nvPr>
            <p:ph type="ftr" sz="quarter" idx="3"/>
          </p:nvPr>
        </p:nvSpPr>
        <p:spPr/>
        <p:txBody>
          <a:bodyPr/>
          <a:lstStyle/>
          <a:p>
            <a:r>
              <a:rPr lang="en-GB"/>
              <a:t>Construction physics</a:t>
            </a:r>
          </a:p>
        </p:txBody>
      </p:sp>
    </p:spTree>
    <p:extLst>
      <p:ext uri="{BB962C8B-B14F-4D97-AF65-F5344CB8AC3E}">
        <p14:creationId xmlns:p14="http://schemas.microsoft.com/office/powerpoint/2010/main" val="97155844"/>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Otsikko 11">
            <a:extLst>
              <a:ext uri="{FF2B5EF4-FFF2-40B4-BE49-F238E27FC236}">
                <a16:creationId xmlns:a16="http://schemas.microsoft.com/office/drawing/2014/main" id="{91AAAAA5-CDBA-42C5-943E-3EF449C37067}"/>
              </a:ext>
            </a:extLst>
          </p:cNvPr>
          <p:cNvSpPr>
            <a:spLocks noGrp="1"/>
          </p:cNvSpPr>
          <p:nvPr>
            <p:ph type="title"/>
          </p:nvPr>
        </p:nvSpPr>
        <p:spPr/>
        <p:txBody>
          <a:bodyPr/>
          <a:lstStyle/>
          <a:p>
            <a:r>
              <a:rPr lang="en-GB"/>
              <a:t>Humidity of outdoor and indoor air</a:t>
            </a:r>
          </a:p>
        </p:txBody>
      </p:sp>
      <p:sp>
        <p:nvSpPr>
          <p:cNvPr id="18" name="Dian numeron paikkamerkki 17">
            <a:extLst>
              <a:ext uri="{FF2B5EF4-FFF2-40B4-BE49-F238E27FC236}">
                <a16:creationId xmlns:a16="http://schemas.microsoft.com/office/drawing/2014/main" id="{F5859289-D07A-407E-BEA8-0136A172E2C0}"/>
              </a:ext>
            </a:extLst>
          </p:cNvPr>
          <p:cNvSpPr>
            <a:spLocks noGrp="1"/>
          </p:cNvSpPr>
          <p:nvPr>
            <p:ph type="sldNum" sz="quarter" idx="4"/>
          </p:nvPr>
        </p:nvSpPr>
        <p:spPr/>
        <p:txBody>
          <a:bodyPr/>
          <a:lstStyle/>
          <a:p>
            <a:fld id="{B338A197-4EA2-4D23-935D-0DB0ED09FF0F}" type="slidenum">
              <a:rPr lang="fi-FI" smtClean="0"/>
              <a:pPr/>
              <a:t>42</a:t>
            </a:fld>
            <a:endParaRPr lang="fi-FI"/>
          </a:p>
        </p:txBody>
      </p:sp>
      <p:sp>
        <p:nvSpPr>
          <p:cNvPr id="5" name="Otsikko 11">
            <a:extLst>
              <a:ext uri="{FF2B5EF4-FFF2-40B4-BE49-F238E27FC236}">
                <a16:creationId xmlns:a16="http://schemas.microsoft.com/office/drawing/2014/main" id="{F24B970D-6FBF-456F-BB47-68816287D604}"/>
              </a:ext>
            </a:extLst>
          </p:cNvPr>
          <p:cNvSpPr txBox="1">
            <a:spLocks/>
          </p:cNvSpPr>
          <p:nvPr/>
        </p:nvSpPr>
        <p:spPr>
          <a:xfrm>
            <a:off x="10192512" y="365125"/>
            <a:ext cx="1566672"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a:r>
              <a:rPr lang="en-GB"/>
              <a:t>6/6</a:t>
            </a:r>
          </a:p>
        </p:txBody>
      </p:sp>
      <p:sp>
        <p:nvSpPr>
          <p:cNvPr id="2" name="Rectangle 2">
            <a:extLst>
              <a:ext uri="{FF2B5EF4-FFF2-40B4-BE49-F238E27FC236}">
                <a16:creationId xmlns:a16="http://schemas.microsoft.com/office/drawing/2014/main" id="{BEB40601-40A9-401E-85DB-9325FEC08ACE}"/>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i-FI"/>
          </a:p>
        </p:txBody>
      </p:sp>
      <p:sp>
        <p:nvSpPr>
          <p:cNvPr id="3" name="Rectangle 4">
            <a:extLst>
              <a:ext uri="{FF2B5EF4-FFF2-40B4-BE49-F238E27FC236}">
                <a16:creationId xmlns:a16="http://schemas.microsoft.com/office/drawing/2014/main" id="{0DCF14DC-F90C-425E-908E-24A0B0CAC336}"/>
              </a:ext>
            </a:extLst>
          </p:cNvPr>
          <p:cNvSpPr>
            <a:spLocks noChangeArrowheads="1"/>
          </p:cNvSpPr>
          <p:nvPr/>
        </p:nvSpPr>
        <p:spPr bwMode="auto">
          <a:xfrm>
            <a:off x="1408175" y="2823761"/>
            <a:ext cx="21898405"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fi-FI"/>
          </a:p>
        </p:txBody>
      </p:sp>
      <p:sp>
        <p:nvSpPr>
          <p:cNvPr id="6" name="Rectangle 4">
            <a:extLst>
              <a:ext uri="{FF2B5EF4-FFF2-40B4-BE49-F238E27FC236}">
                <a16:creationId xmlns:a16="http://schemas.microsoft.com/office/drawing/2014/main" id="{9E77F1F8-D8F5-4AE5-B76E-4730A76B0F23}"/>
              </a:ext>
            </a:extLst>
          </p:cNvPr>
          <p:cNvSpPr>
            <a:spLocks noChangeArrowheads="1"/>
          </p:cNvSpPr>
          <p:nvPr/>
        </p:nvSpPr>
        <p:spPr bwMode="auto">
          <a:xfrm>
            <a:off x="1261869" y="2823760"/>
            <a:ext cx="19137347"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fi-FI"/>
          </a:p>
        </p:txBody>
      </p:sp>
      <p:sp>
        <p:nvSpPr>
          <p:cNvPr id="10" name="Rectangle 6">
            <a:extLst>
              <a:ext uri="{FF2B5EF4-FFF2-40B4-BE49-F238E27FC236}">
                <a16:creationId xmlns:a16="http://schemas.microsoft.com/office/drawing/2014/main" id="{A4F647C3-6B22-4952-9EAC-9F2C2D15655F}"/>
              </a:ext>
            </a:extLst>
          </p:cNvPr>
          <p:cNvSpPr>
            <a:spLocks noChangeArrowheads="1"/>
          </p:cNvSpPr>
          <p:nvPr/>
        </p:nvSpPr>
        <p:spPr bwMode="auto">
          <a:xfrm>
            <a:off x="1261869" y="4046798"/>
            <a:ext cx="18842510"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fi-FI"/>
          </a:p>
        </p:txBody>
      </p:sp>
      <p:sp>
        <p:nvSpPr>
          <p:cNvPr id="14" name="Sisällön paikkamerkki 12">
            <a:extLst>
              <a:ext uri="{FF2B5EF4-FFF2-40B4-BE49-F238E27FC236}">
                <a16:creationId xmlns:a16="http://schemas.microsoft.com/office/drawing/2014/main" id="{5C567D05-EBBA-40EE-9A40-8BBCB8715397}"/>
              </a:ext>
            </a:extLst>
          </p:cNvPr>
          <p:cNvSpPr txBox="1">
            <a:spLocks/>
          </p:cNvSpPr>
          <p:nvPr/>
        </p:nvSpPr>
        <p:spPr>
          <a:xfrm>
            <a:off x="789432" y="6173662"/>
            <a:ext cx="6305553" cy="429437"/>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GB" sz="1200" b="1">
                <a:latin typeface="TimesNewRoman,Italic--Identity-H"/>
              </a:rPr>
              <a:t>Image:</a:t>
            </a:r>
            <a:r>
              <a:rPr lang="en-GB" sz="1200">
                <a:latin typeface="TimesNewRoman,Italic--Identity-H"/>
              </a:rPr>
              <a:t> Impact of humidity on indoor air quality</a:t>
            </a:r>
          </a:p>
        </p:txBody>
      </p:sp>
      <p:pic>
        <p:nvPicPr>
          <p:cNvPr id="7" name="Picture 6">
            <a:extLst>
              <a:ext uri="{FF2B5EF4-FFF2-40B4-BE49-F238E27FC236}">
                <a16:creationId xmlns:a16="http://schemas.microsoft.com/office/drawing/2014/main" id="{D2122151-DB4E-4153-9770-BCD323A060AC}"/>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07135" y="1313997"/>
            <a:ext cx="9223248" cy="4858091"/>
          </a:xfrm>
          <a:prstGeom prst="rect">
            <a:avLst/>
          </a:prstGeom>
        </p:spPr>
      </p:pic>
      <p:sp>
        <p:nvSpPr>
          <p:cNvPr id="4" name="Alatunnisteen paikkamerkki 3">
            <a:extLst>
              <a:ext uri="{FF2B5EF4-FFF2-40B4-BE49-F238E27FC236}">
                <a16:creationId xmlns:a16="http://schemas.microsoft.com/office/drawing/2014/main" id="{A1878086-ADF2-DD6D-7BD5-795CFC22EFA2}"/>
              </a:ext>
            </a:extLst>
          </p:cNvPr>
          <p:cNvSpPr>
            <a:spLocks noGrp="1"/>
          </p:cNvSpPr>
          <p:nvPr>
            <p:ph type="ftr" sz="quarter" idx="3"/>
          </p:nvPr>
        </p:nvSpPr>
        <p:spPr/>
        <p:txBody>
          <a:bodyPr/>
          <a:lstStyle/>
          <a:p>
            <a:r>
              <a:rPr lang="en-GB"/>
              <a:t>Construction physics</a:t>
            </a:r>
          </a:p>
        </p:txBody>
      </p:sp>
    </p:spTree>
    <p:extLst>
      <p:ext uri="{BB962C8B-B14F-4D97-AF65-F5344CB8AC3E}">
        <p14:creationId xmlns:p14="http://schemas.microsoft.com/office/powerpoint/2010/main" val="1153517844"/>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Otsikko 11">
            <a:extLst>
              <a:ext uri="{FF2B5EF4-FFF2-40B4-BE49-F238E27FC236}">
                <a16:creationId xmlns:a16="http://schemas.microsoft.com/office/drawing/2014/main" id="{91AAAAA5-CDBA-42C5-943E-3EF449C37067}"/>
              </a:ext>
            </a:extLst>
          </p:cNvPr>
          <p:cNvSpPr>
            <a:spLocks noGrp="1"/>
          </p:cNvSpPr>
          <p:nvPr>
            <p:ph type="title"/>
          </p:nvPr>
        </p:nvSpPr>
        <p:spPr/>
        <p:txBody>
          <a:bodyPr/>
          <a:lstStyle/>
          <a:p>
            <a:r>
              <a:rPr lang="en-GB"/>
              <a:t>Diffusion of water vapour</a:t>
            </a:r>
          </a:p>
        </p:txBody>
      </p:sp>
      <p:sp>
        <p:nvSpPr>
          <p:cNvPr id="13" name="Sisällön paikkamerkki 12">
            <a:extLst>
              <a:ext uri="{FF2B5EF4-FFF2-40B4-BE49-F238E27FC236}">
                <a16:creationId xmlns:a16="http://schemas.microsoft.com/office/drawing/2014/main" id="{19FC7BE5-DE3D-4561-97EB-848C6C4B93D0}"/>
              </a:ext>
            </a:extLst>
          </p:cNvPr>
          <p:cNvSpPr>
            <a:spLocks noGrp="1"/>
          </p:cNvSpPr>
          <p:nvPr>
            <p:ph idx="1"/>
          </p:nvPr>
        </p:nvSpPr>
        <p:spPr>
          <a:xfrm>
            <a:off x="838200" y="1825624"/>
            <a:ext cx="10515600" cy="4148456"/>
          </a:xfrm>
        </p:spPr>
        <p:txBody>
          <a:bodyPr>
            <a:noAutofit/>
          </a:bodyPr>
          <a:lstStyle/>
          <a:p>
            <a:r>
              <a:rPr lang="en-GB" sz="2400" i="0" dirty="0">
                <a:solidFill>
                  <a:srgbClr val="272117"/>
                </a:solidFill>
                <a:effectLst/>
                <a:latin typeface="minion-pro"/>
              </a:rPr>
              <a:t>In an unevenly distributed gas mixture, the gas molecules try to move in such a way that a uniformly distributed gas mixture is formed. </a:t>
            </a:r>
          </a:p>
          <a:p>
            <a:r>
              <a:rPr lang="en-GB" sz="2400" i="0" dirty="0">
                <a:solidFill>
                  <a:srgbClr val="272117"/>
                </a:solidFill>
                <a:effectLst/>
                <a:latin typeface="minion-pro"/>
              </a:rPr>
              <a:t>This phenomenon is called </a:t>
            </a:r>
            <a:r>
              <a:rPr lang="en-GB" sz="2400" b="1" i="0" dirty="0">
                <a:solidFill>
                  <a:srgbClr val="272117"/>
                </a:solidFill>
                <a:effectLst/>
                <a:latin typeface="minion-pro"/>
              </a:rPr>
              <a:t>diffusion</a:t>
            </a:r>
            <a:r>
              <a:rPr lang="en-GB" sz="2400" i="0" dirty="0">
                <a:solidFill>
                  <a:srgbClr val="272117"/>
                </a:solidFill>
                <a:effectLst/>
                <a:latin typeface="minion-pro"/>
              </a:rPr>
              <a:t>. </a:t>
            </a:r>
          </a:p>
          <a:p>
            <a:r>
              <a:rPr lang="en-GB" sz="2400" i="0" dirty="0">
                <a:solidFill>
                  <a:srgbClr val="272117"/>
                </a:solidFill>
                <a:effectLst/>
                <a:latin typeface="minion-pro"/>
              </a:rPr>
              <a:t>Therefore, if the partial vapour pressure differs in the different parts of the enclosed space when the air is stationary, the water vapour is diffused so that the partial pressures form an equilibrium. </a:t>
            </a:r>
          </a:p>
          <a:p>
            <a:r>
              <a:rPr lang="en-GB" sz="2400" i="0" dirty="0">
                <a:solidFill>
                  <a:srgbClr val="272117"/>
                </a:solidFill>
                <a:effectLst/>
                <a:latin typeface="minion-pro"/>
              </a:rPr>
              <a:t>If the space is divided into two parts on a porous wall, the water vapour is diffused through the wall in the direction where the partial pressure of the water vapour is lowest. </a:t>
            </a:r>
          </a:p>
        </p:txBody>
      </p:sp>
      <p:sp>
        <p:nvSpPr>
          <p:cNvPr id="18" name="Dian numeron paikkamerkki 17">
            <a:extLst>
              <a:ext uri="{FF2B5EF4-FFF2-40B4-BE49-F238E27FC236}">
                <a16:creationId xmlns:a16="http://schemas.microsoft.com/office/drawing/2014/main" id="{F5859289-D07A-407E-BEA8-0136A172E2C0}"/>
              </a:ext>
            </a:extLst>
          </p:cNvPr>
          <p:cNvSpPr>
            <a:spLocks noGrp="1"/>
          </p:cNvSpPr>
          <p:nvPr>
            <p:ph type="sldNum" sz="quarter" idx="4"/>
          </p:nvPr>
        </p:nvSpPr>
        <p:spPr/>
        <p:txBody>
          <a:bodyPr/>
          <a:lstStyle/>
          <a:p>
            <a:fld id="{B338A197-4EA2-4D23-935D-0DB0ED09FF0F}" type="slidenum">
              <a:rPr lang="fi-FI" smtClean="0"/>
              <a:pPr/>
              <a:t>43</a:t>
            </a:fld>
            <a:endParaRPr lang="fi-FI"/>
          </a:p>
        </p:txBody>
      </p:sp>
      <p:sp>
        <p:nvSpPr>
          <p:cNvPr id="5" name="Otsikko 11">
            <a:extLst>
              <a:ext uri="{FF2B5EF4-FFF2-40B4-BE49-F238E27FC236}">
                <a16:creationId xmlns:a16="http://schemas.microsoft.com/office/drawing/2014/main" id="{F24B970D-6FBF-456F-BB47-68816287D604}"/>
              </a:ext>
            </a:extLst>
          </p:cNvPr>
          <p:cNvSpPr txBox="1">
            <a:spLocks/>
          </p:cNvSpPr>
          <p:nvPr/>
        </p:nvSpPr>
        <p:spPr>
          <a:xfrm>
            <a:off x="10192512" y="365125"/>
            <a:ext cx="1566672"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a:r>
              <a:rPr lang="en-GB"/>
              <a:t>1/1</a:t>
            </a:r>
          </a:p>
        </p:txBody>
      </p:sp>
      <p:sp>
        <p:nvSpPr>
          <p:cNvPr id="2" name="Rectangle 2">
            <a:extLst>
              <a:ext uri="{FF2B5EF4-FFF2-40B4-BE49-F238E27FC236}">
                <a16:creationId xmlns:a16="http://schemas.microsoft.com/office/drawing/2014/main" id="{BEB40601-40A9-401E-85DB-9325FEC08ACE}"/>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i-FI"/>
          </a:p>
        </p:txBody>
      </p:sp>
      <p:sp>
        <p:nvSpPr>
          <p:cNvPr id="3" name="Rectangle 4">
            <a:extLst>
              <a:ext uri="{FF2B5EF4-FFF2-40B4-BE49-F238E27FC236}">
                <a16:creationId xmlns:a16="http://schemas.microsoft.com/office/drawing/2014/main" id="{0DCF14DC-F90C-425E-908E-24A0B0CAC336}"/>
              </a:ext>
            </a:extLst>
          </p:cNvPr>
          <p:cNvSpPr>
            <a:spLocks noChangeArrowheads="1"/>
          </p:cNvSpPr>
          <p:nvPr/>
        </p:nvSpPr>
        <p:spPr bwMode="auto">
          <a:xfrm>
            <a:off x="1408175" y="2823761"/>
            <a:ext cx="21898405"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fi-FI"/>
          </a:p>
        </p:txBody>
      </p:sp>
      <p:sp>
        <p:nvSpPr>
          <p:cNvPr id="6" name="Rectangle 4">
            <a:extLst>
              <a:ext uri="{FF2B5EF4-FFF2-40B4-BE49-F238E27FC236}">
                <a16:creationId xmlns:a16="http://schemas.microsoft.com/office/drawing/2014/main" id="{9E77F1F8-D8F5-4AE5-B76E-4730A76B0F23}"/>
              </a:ext>
            </a:extLst>
          </p:cNvPr>
          <p:cNvSpPr>
            <a:spLocks noChangeArrowheads="1"/>
          </p:cNvSpPr>
          <p:nvPr/>
        </p:nvSpPr>
        <p:spPr bwMode="auto">
          <a:xfrm>
            <a:off x="1261869" y="2823760"/>
            <a:ext cx="19137347"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fi-FI"/>
          </a:p>
        </p:txBody>
      </p:sp>
      <p:sp>
        <p:nvSpPr>
          <p:cNvPr id="10" name="Rectangle 6">
            <a:extLst>
              <a:ext uri="{FF2B5EF4-FFF2-40B4-BE49-F238E27FC236}">
                <a16:creationId xmlns:a16="http://schemas.microsoft.com/office/drawing/2014/main" id="{A4F647C3-6B22-4952-9EAC-9F2C2D15655F}"/>
              </a:ext>
            </a:extLst>
          </p:cNvPr>
          <p:cNvSpPr>
            <a:spLocks noChangeArrowheads="1"/>
          </p:cNvSpPr>
          <p:nvPr/>
        </p:nvSpPr>
        <p:spPr bwMode="auto">
          <a:xfrm>
            <a:off x="1261869" y="4046798"/>
            <a:ext cx="18842510"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fi-FI"/>
          </a:p>
        </p:txBody>
      </p:sp>
      <p:sp>
        <p:nvSpPr>
          <p:cNvPr id="4" name="Alatunnisteen paikkamerkki 3">
            <a:extLst>
              <a:ext uri="{FF2B5EF4-FFF2-40B4-BE49-F238E27FC236}">
                <a16:creationId xmlns:a16="http://schemas.microsoft.com/office/drawing/2014/main" id="{5E968C17-2AAA-6525-6CD3-9F244B23CB2F}"/>
              </a:ext>
            </a:extLst>
          </p:cNvPr>
          <p:cNvSpPr>
            <a:spLocks noGrp="1"/>
          </p:cNvSpPr>
          <p:nvPr>
            <p:ph type="ftr" sz="quarter" idx="3"/>
          </p:nvPr>
        </p:nvSpPr>
        <p:spPr/>
        <p:txBody>
          <a:bodyPr/>
          <a:lstStyle/>
          <a:p>
            <a:r>
              <a:rPr lang="en-GB"/>
              <a:t>Construction physics</a:t>
            </a:r>
          </a:p>
        </p:txBody>
      </p:sp>
    </p:spTree>
    <p:extLst>
      <p:ext uri="{BB962C8B-B14F-4D97-AF65-F5344CB8AC3E}">
        <p14:creationId xmlns:p14="http://schemas.microsoft.com/office/powerpoint/2010/main" val="3054791273"/>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Otsikko 11">
            <a:extLst>
              <a:ext uri="{FF2B5EF4-FFF2-40B4-BE49-F238E27FC236}">
                <a16:creationId xmlns:a16="http://schemas.microsoft.com/office/drawing/2014/main" id="{91AAAAA5-CDBA-42C5-943E-3EF449C37067}"/>
              </a:ext>
            </a:extLst>
          </p:cNvPr>
          <p:cNvSpPr>
            <a:spLocks noGrp="1"/>
          </p:cNvSpPr>
          <p:nvPr>
            <p:ph type="title"/>
          </p:nvPr>
        </p:nvSpPr>
        <p:spPr/>
        <p:txBody>
          <a:bodyPr/>
          <a:lstStyle/>
          <a:p>
            <a:r>
              <a:rPr lang="en-GB" dirty="0"/>
              <a:t>Diffusion of water vapour</a:t>
            </a:r>
          </a:p>
        </p:txBody>
      </p:sp>
      <p:sp>
        <p:nvSpPr>
          <p:cNvPr id="13" name="Sisällön paikkamerkki 12">
            <a:extLst>
              <a:ext uri="{FF2B5EF4-FFF2-40B4-BE49-F238E27FC236}">
                <a16:creationId xmlns:a16="http://schemas.microsoft.com/office/drawing/2014/main" id="{19FC7BE5-DE3D-4561-97EB-848C6C4B93D0}"/>
              </a:ext>
            </a:extLst>
          </p:cNvPr>
          <p:cNvSpPr>
            <a:spLocks noGrp="1"/>
          </p:cNvSpPr>
          <p:nvPr>
            <p:ph idx="1"/>
          </p:nvPr>
        </p:nvSpPr>
        <p:spPr>
          <a:xfrm>
            <a:off x="838200" y="1825624"/>
            <a:ext cx="10515600" cy="4447160"/>
          </a:xfrm>
        </p:spPr>
        <p:txBody>
          <a:bodyPr>
            <a:noAutofit/>
          </a:bodyPr>
          <a:lstStyle/>
          <a:p>
            <a:r>
              <a:rPr lang="en-GB" sz="2400" i="0" dirty="0">
                <a:solidFill>
                  <a:srgbClr val="272117"/>
                </a:solidFill>
                <a:effectLst/>
                <a:latin typeface="minion-pro"/>
              </a:rPr>
              <a:t>Thus, diffusion sees the moisture being transferred from the higher partial vapour  pressure in the direction of the lower partial vapour pressure, to find an equilibrium.</a:t>
            </a:r>
          </a:p>
          <a:p>
            <a:r>
              <a:rPr lang="en-GB" sz="2400" i="0" dirty="0">
                <a:solidFill>
                  <a:srgbClr val="272117"/>
                </a:solidFill>
                <a:effectLst/>
                <a:latin typeface="minion-pro"/>
              </a:rPr>
              <a:t>In the Finnish climate, conditions are normally such that in the winter diffusion takes place from indoor areas through external sheathing towards the outdoor air. </a:t>
            </a:r>
          </a:p>
          <a:p>
            <a:r>
              <a:rPr lang="en-GB" sz="2400" i="0" dirty="0">
                <a:solidFill>
                  <a:srgbClr val="272117"/>
                </a:solidFill>
                <a:effectLst/>
                <a:latin typeface="minion-pro"/>
              </a:rPr>
              <a:t>During the summer, the direction of the diffusion flow may vary depending on the outdoor and indoor conditions. </a:t>
            </a:r>
          </a:p>
          <a:p>
            <a:r>
              <a:rPr lang="en-GB" sz="2400" i="0" dirty="0">
                <a:solidFill>
                  <a:srgbClr val="272117"/>
                </a:solidFill>
                <a:effectLst/>
                <a:latin typeface="minion-pro"/>
              </a:rPr>
              <a:t>The amount of water vapour diffused through a material layer or structure depends on its porosity (density), the structure of the pores, the water content and temperature of the material.</a:t>
            </a:r>
          </a:p>
        </p:txBody>
      </p:sp>
      <p:sp>
        <p:nvSpPr>
          <p:cNvPr id="18" name="Dian numeron paikkamerkki 17">
            <a:extLst>
              <a:ext uri="{FF2B5EF4-FFF2-40B4-BE49-F238E27FC236}">
                <a16:creationId xmlns:a16="http://schemas.microsoft.com/office/drawing/2014/main" id="{F5859289-D07A-407E-BEA8-0136A172E2C0}"/>
              </a:ext>
            </a:extLst>
          </p:cNvPr>
          <p:cNvSpPr>
            <a:spLocks noGrp="1"/>
          </p:cNvSpPr>
          <p:nvPr>
            <p:ph type="sldNum" sz="quarter" idx="4"/>
          </p:nvPr>
        </p:nvSpPr>
        <p:spPr/>
        <p:txBody>
          <a:bodyPr/>
          <a:lstStyle/>
          <a:p>
            <a:fld id="{B338A197-4EA2-4D23-935D-0DB0ED09FF0F}" type="slidenum">
              <a:rPr lang="fi-FI" smtClean="0"/>
              <a:pPr/>
              <a:t>44</a:t>
            </a:fld>
            <a:endParaRPr lang="fi-FI"/>
          </a:p>
        </p:txBody>
      </p:sp>
      <p:sp>
        <p:nvSpPr>
          <p:cNvPr id="5" name="Otsikko 11">
            <a:extLst>
              <a:ext uri="{FF2B5EF4-FFF2-40B4-BE49-F238E27FC236}">
                <a16:creationId xmlns:a16="http://schemas.microsoft.com/office/drawing/2014/main" id="{F24B970D-6FBF-456F-BB47-68816287D604}"/>
              </a:ext>
            </a:extLst>
          </p:cNvPr>
          <p:cNvSpPr txBox="1">
            <a:spLocks/>
          </p:cNvSpPr>
          <p:nvPr/>
        </p:nvSpPr>
        <p:spPr>
          <a:xfrm>
            <a:off x="10192512" y="365125"/>
            <a:ext cx="1566672"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a:r>
              <a:rPr lang="en-GB"/>
              <a:t>2/15</a:t>
            </a:r>
          </a:p>
        </p:txBody>
      </p:sp>
      <p:sp>
        <p:nvSpPr>
          <p:cNvPr id="2" name="Rectangle 2">
            <a:extLst>
              <a:ext uri="{FF2B5EF4-FFF2-40B4-BE49-F238E27FC236}">
                <a16:creationId xmlns:a16="http://schemas.microsoft.com/office/drawing/2014/main" id="{BEB40601-40A9-401E-85DB-9325FEC08ACE}"/>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i-FI"/>
          </a:p>
        </p:txBody>
      </p:sp>
      <p:sp>
        <p:nvSpPr>
          <p:cNvPr id="3" name="Rectangle 4">
            <a:extLst>
              <a:ext uri="{FF2B5EF4-FFF2-40B4-BE49-F238E27FC236}">
                <a16:creationId xmlns:a16="http://schemas.microsoft.com/office/drawing/2014/main" id="{0DCF14DC-F90C-425E-908E-24A0B0CAC336}"/>
              </a:ext>
            </a:extLst>
          </p:cNvPr>
          <p:cNvSpPr>
            <a:spLocks noChangeArrowheads="1"/>
          </p:cNvSpPr>
          <p:nvPr/>
        </p:nvSpPr>
        <p:spPr bwMode="auto">
          <a:xfrm>
            <a:off x="1408175" y="2823761"/>
            <a:ext cx="21898405"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fi-FI"/>
          </a:p>
        </p:txBody>
      </p:sp>
      <p:sp>
        <p:nvSpPr>
          <p:cNvPr id="6" name="Rectangle 4">
            <a:extLst>
              <a:ext uri="{FF2B5EF4-FFF2-40B4-BE49-F238E27FC236}">
                <a16:creationId xmlns:a16="http://schemas.microsoft.com/office/drawing/2014/main" id="{9E77F1F8-D8F5-4AE5-B76E-4730A76B0F23}"/>
              </a:ext>
            </a:extLst>
          </p:cNvPr>
          <p:cNvSpPr>
            <a:spLocks noChangeArrowheads="1"/>
          </p:cNvSpPr>
          <p:nvPr/>
        </p:nvSpPr>
        <p:spPr bwMode="auto">
          <a:xfrm>
            <a:off x="1261869" y="2823760"/>
            <a:ext cx="19137347"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fi-FI"/>
          </a:p>
        </p:txBody>
      </p:sp>
      <p:sp>
        <p:nvSpPr>
          <p:cNvPr id="10" name="Rectangle 6">
            <a:extLst>
              <a:ext uri="{FF2B5EF4-FFF2-40B4-BE49-F238E27FC236}">
                <a16:creationId xmlns:a16="http://schemas.microsoft.com/office/drawing/2014/main" id="{A4F647C3-6B22-4952-9EAC-9F2C2D15655F}"/>
              </a:ext>
            </a:extLst>
          </p:cNvPr>
          <p:cNvSpPr>
            <a:spLocks noChangeArrowheads="1"/>
          </p:cNvSpPr>
          <p:nvPr/>
        </p:nvSpPr>
        <p:spPr bwMode="auto">
          <a:xfrm>
            <a:off x="1261869" y="4046798"/>
            <a:ext cx="18842510"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fi-FI"/>
          </a:p>
        </p:txBody>
      </p:sp>
      <p:sp>
        <p:nvSpPr>
          <p:cNvPr id="4" name="Alatunnisteen paikkamerkki 3">
            <a:extLst>
              <a:ext uri="{FF2B5EF4-FFF2-40B4-BE49-F238E27FC236}">
                <a16:creationId xmlns:a16="http://schemas.microsoft.com/office/drawing/2014/main" id="{9F92B981-9E59-A1A6-5ECC-D16B4CE7A060}"/>
              </a:ext>
            </a:extLst>
          </p:cNvPr>
          <p:cNvSpPr>
            <a:spLocks noGrp="1"/>
          </p:cNvSpPr>
          <p:nvPr>
            <p:ph type="ftr" sz="quarter" idx="3"/>
          </p:nvPr>
        </p:nvSpPr>
        <p:spPr/>
        <p:txBody>
          <a:bodyPr/>
          <a:lstStyle/>
          <a:p>
            <a:r>
              <a:rPr lang="en-GB"/>
              <a:t>Construction physics</a:t>
            </a:r>
          </a:p>
        </p:txBody>
      </p:sp>
    </p:spTree>
    <p:extLst>
      <p:ext uri="{BB962C8B-B14F-4D97-AF65-F5344CB8AC3E}">
        <p14:creationId xmlns:p14="http://schemas.microsoft.com/office/powerpoint/2010/main" val="3444820735"/>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Otsikko 11">
            <a:extLst>
              <a:ext uri="{FF2B5EF4-FFF2-40B4-BE49-F238E27FC236}">
                <a16:creationId xmlns:a16="http://schemas.microsoft.com/office/drawing/2014/main" id="{91AAAAA5-CDBA-42C5-943E-3EF449C37067}"/>
              </a:ext>
            </a:extLst>
          </p:cNvPr>
          <p:cNvSpPr>
            <a:spLocks noGrp="1"/>
          </p:cNvSpPr>
          <p:nvPr>
            <p:ph type="title"/>
          </p:nvPr>
        </p:nvSpPr>
        <p:spPr/>
        <p:txBody>
          <a:bodyPr/>
          <a:lstStyle/>
          <a:p>
            <a:r>
              <a:rPr lang="en-GB" dirty="0"/>
              <a:t>Diffusion of water vapour</a:t>
            </a:r>
          </a:p>
        </p:txBody>
      </p:sp>
      <p:sp>
        <p:nvSpPr>
          <p:cNvPr id="13" name="Sisällön paikkamerkki 12">
            <a:extLst>
              <a:ext uri="{FF2B5EF4-FFF2-40B4-BE49-F238E27FC236}">
                <a16:creationId xmlns:a16="http://schemas.microsoft.com/office/drawing/2014/main" id="{19FC7BE5-DE3D-4561-97EB-848C6C4B93D0}"/>
              </a:ext>
            </a:extLst>
          </p:cNvPr>
          <p:cNvSpPr>
            <a:spLocks noGrp="1"/>
          </p:cNvSpPr>
          <p:nvPr>
            <p:ph idx="1"/>
          </p:nvPr>
        </p:nvSpPr>
        <p:spPr>
          <a:xfrm>
            <a:off x="838200" y="1825624"/>
            <a:ext cx="10515600" cy="4447160"/>
          </a:xfrm>
        </p:spPr>
        <p:txBody>
          <a:bodyPr>
            <a:noAutofit/>
          </a:bodyPr>
          <a:lstStyle/>
          <a:p>
            <a:r>
              <a:rPr lang="en-GB" sz="2400" i="0" dirty="0">
                <a:solidFill>
                  <a:srgbClr val="272117"/>
                </a:solidFill>
                <a:effectLst/>
                <a:latin typeface="minion-pro"/>
              </a:rPr>
              <a:t>In practice, diffusion calculations provide a fairly good picture of the moisture performance of structures. </a:t>
            </a:r>
          </a:p>
          <a:p>
            <a:r>
              <a:rPr lang="en-GB" sz="2400" i="0" dirty="0">
                <a:solidFill>
                  <a:srgbClr val="272117"/>
                </a:solidFill>
                <a:effectLst/>
                <a:latin typeface="minion-pro"/>
              </a:rPr>
              <a:t>The simultaneous impact of many different factors can also be taken into account in computation. </a:t>
            </a:r>
          </a:p>
          <a:p>
            <a:r>
              <a:rPr lang="en-GB" sz="2400" i="0" dirty="0">
                <a:solidFill>
                  <a:srgbClr val="272117"/>
                </a:solidFill>
                <a:effectLst/>
                <a:latin typeface="minion-pro"/>
              </a:rPr>
              <a:t>At their simplest, diffusion calculations can be performed manually, so they are suitable for assessing moisture behaviour in practical structures. </a:t>
            </a:r>
          </a:p>
          <a:p>
            <a:r>
              <a:rPr lang="en-GB" sz="2400" i="0" dirty="0">
                <a:solidFill>
                  <a:srgbClr val="272117"/>
                </a:solidFill>
                <a:effectLst/>
                <a:latin typeface="minion-pro"/>
              </a:rPr>
              <a:t>Calculations can be used to assess whether moisture is condensed and, on the other hand, how high the amount of condensation is during a certain period of time, i.e. during the wetting period. </a:t>
            </a:r>
          </a:p>
        </p:txBody>
      </p:sp>
      <p:sp>
        <p:nvSpPr>
          <p:cNvPr id="18" name="Dian numeron paikkamerkki 17">
            <a:extLst>
              <a:ext uri="{FF2B5EF4-FFF2-40B4-BE49-F238E27FC236}">
                <a16:creationId xmlns:a16="http://schemas.microsoft.com/office/drawing/2014/main" id="{F5859289-D07A-407E-BEA8-0136A172E2C0}"/>
              </a:ext>
            </a:extLst>
          </p:cNvPr>
          <p:cNvSpPr>
            <a:spLocks noGrp="1"/>
          </p:cNvSpPr>
          <p:nvPr>
            <p:ph type="sldNum" sz="quarter" idx="4"/>
          </p:nvPr>
        </p:nvSpPr>
        <p:spPr/>
        <p:txBody>
          <a:bodyPr/>
          <a:lstStyle/>
          <a:p>
            <a:fld id="{B338A197-4EA2-4D23-935D-0DB0ED09FF0F}" type="slidenum">
              <a:rPr lang="fi-FI" smtClean="0"/>
              <a:pPr/>
              <a:t>45</a:t>
            </a:fld>
            <a:endParaRPr lang="fi-FI"/>
          </a:p>
        </p:txBody>
      </p:sp>
      <p:sp>
        <p:nvSpPr>
          <p:cNvPr id="5" name="Otsikko 11">
            <a:extLst>
              <a:ext uri="{FF2B5EF4-FFF2-40B4-BE49-F238E27FC236}">
                <a16:creationId xmlns:a16="http://schemas.microsoft.com/office/drawing/2014/main" id="{F24B970D-6FBF-456F-BB47-68816287D604}"/>
              </a:ext>
            </a:extLst>
          </p:cNvPr>
          <p:cNvSpPr txBox="1">
            <a:spLocks/>
          </p:cNvSpPr>
          <p:nvPr/>
        </p:nvSpPr>
        <p:spPr>
          <a:xfrm>
            <a:off x="10192512" y="365125"/>
            <a:ext cx="1566672"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a:r>
              <a:rPr lang="en-GB"/>
              <a:t>3/15</a:t>
            </a:r>
          </a:p>
        </p:txBody>
      </p:sp>
      <p:sp>
        <p:nvSpPr>
          <p:cNvPr id="2" name="Rectangle 2">
            <a:extLst>
              <a:ext uri="{FF2B5EF4-FFF2-40B4-BE49-F238E27FC236}">
                <a16:creationId xmlns:a16="http://schemas.microsoft.com/office/drawing/2014/main" id="{BEB40601-40A9-401E-85DB-9325FEC08ACE}"/>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i-FI"/>
          </a:p>
        </p:txBody>
      </p:sp>
      <p:sp>
        <p:nvSpPr>
          <p:cNvPr id="3" name="Rectangle 4">
            <a:extLst>
              <a:ext uri="{FF2B5EF4-FFF2-40B4-BE49-F238E27FC236}">
                <a16:creationId xmlns:a16="http://schemas.microsoft.com/office/drawing/2014/main" id="{0DCF14DC-F90C-425E-908E-24A0B0CAC336}"/>
              </a:ext>
            </a:extLst>
          </p:cNvPr>
          <p:cNvSpPr>
            <a:spLocks noChangeArrowheads="1"/>
          </p:cNvSpPr>
          <p:nvPr/>
        </p:nvSpPr>
        <p:spPr bwMode="auto">
          <a:xfrm>
            <a:off x="1408175" y="2823761"/>
            <a:ext cx="21898405"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fi-FI"/>
          </a:p>
        </p:txBody>
      </p:sp>
      <p:sp>
        <p:nvSpPr>
          <p:cNvPr id="6" name="Rectangle 4">
            <a:extLst>
              <a:ext uri="{FF2B5EF4-FFF2-40B4-BE49-F238E27FC236}">
                <a16:creationId xmlns:a16="http://schemas.microsoft.com/office/drawing/2014/main" id="{9E77F1F8-D8F5-4AE5-B76E-4730A76B0F23}"/>
              </a:ext>
            </a:extLst>
          </p:cNvPr>
          <p:cNvSpPr>
            <a:spLocks noChangeArrowheads="1"/>
          </p:cNvSpPr>
          <p:nvPr/>
        </p:nvSpPr>
        <p:spPr bwMode="auto">
          <a:xfrm>
            <a:off x="1261869" y="2823760"/>
            <a:ext cx="19137347"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fi-FI"/>
          </a:p>
        </p:txBody>
      </p:sp>
      <p:sp>
        <p:nvSpPr>
          <p:cNvPr id="10" name="Rectangle 6">
            <a:extLst>
              <a:ext uri="{FF2B5EF4-FFF2-40B4-BE49-F238E27FC236}">
                <a16:creationId xmlns:a16="http://schemas.microsoft.com/office/drawing/2014/main" id="{A4F647C3-6B22-4952-9EAC-9F2C2D15655F}"/>
              </a:ext>
            </a:extLst>
          </p:cNvPr>
          <p:cNvSpPr>
            <a:spLocks noChangeArrowheads="1"/>
          </p:cNvSpPr>
          <p:nvPr/>
        </p:nvSpPr>
        <p:spPr bwMode="auto">
          <a:xfrm>
            <a:off x="1261869" y="4046798"/>
            <a:ext cx="18842510"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fi-FI"/>
          </a:p>
        </p:txBody>
      </p:sp>
      <p:sp>
        <p:nvSpPr>
          <p:cNvPr id="4" name="Alatunnisteen paikkamerkki 3">
            <a:extLst>
              <a:ext uri="{FF2B5EF4-FFF2-40B4-BE49-F238E27FC236}">
                <a16:creationId xmlns:a16="http://schemas.microsoft.com/office/drawing/2014/main" id="{F3C6B426-1B21-FCDF-CC3E-438FB0A43E44}"/>
              </a:ext>
            </a:extLst>
          </p:cNvPr>
          <p:cNvSpPr>
            <a:spLocks noGrp="1"/>
          </p:cNvSpPr>
          <p:nvPr>
            <p:ph type="ftr" sz="quarter" idx="3"/>
          </p:nvPr>
        </p:nvSpPr>
        <p:spPr/>
        <p:txBody>
          <a:bodyPr/>
          <a:lstStyle/>
          <a:p>
            <a:r>
              <a:rPr lang="en-GB"/>
              <a:t>Construction physics</a:t>
            </a:r>
          </a:p>
        </p:txBody>
      </p:sp>
    </p:spTree>
    <p:extLst>
      <p:ext uri="{BB962C8B-B14F-4D97-AF65-F5344CB8AC3E}">
        <p14:creationId xmlns:p14="http://schemas.microsoft.com/office/powerpoint/2010/main" val="3690651384"/>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Otsikko 11">
            <a:extLst>
              <a:ext uri="{FF2B5EF4-FFF2-40B4-BE49-F238E27FC236}">
                <a16:creationId xmlns:a16="http://schemas.microsoft.com/office/drawing/2014/main" id="{91AAAAA5-CDBA-42C5-943E-3EF449C37067}"/>
              </a:ext>
            </a:extLst>
          </p:cNvPr>
          <p:cNvSpPr>
            <a:spLocks noGrp="1"/>
          </p:cNvSpPr>
          <p:nvPr>
            <p:ph type="title"/>
          </p:nvPr>
        </p:nvSpPr>
        <p:spPr/>
        <p:txBody>
          <a:bodyPr/>
          <a:lstStyle/>
          <a:p>
            <a:r>
              <a:rPr lang="en-GB" dirty="0"/>
              <a:t>Diffusion of water vapour</a:t>
            </a:r>
          </a:p>
        </p:txBody>
      </p:sp>
      <p:sp>
        <p:nvSpPr>
          <p:cNvPr id="13" name="Sisällön paikkamerkki 12">
            <a:extLst>
              <a:ext uri="{FF2B5EF4-FFF2-40B4-BE49-F238E27FC236}">
                <a16:creationId xmlns:a16="http://schemas.microsoft.com/office/drawing/2014/main" id="{19FC7BE5-DE3D-4561-97EB-848C6C4B93D0}"/>
              </a:ext>
            </a:extLst>
          </p:cNvPr>
          <p:cNvSpPr>
            <a:spLocks noGrp="1"/>
          </p:cNvSpPr>
          <p:nvPr>
            <p:ph idx="1"/>
          </p:nvPr>
        </p:nvSpPr>
        <p:spPr>
          <a:xfrm>
            <a:off x="838200" y="1825624"/>
            <a:ext cx="10515600" cy="4447160"/>
          </a:xfrm>
        </p:spPr>
        <p:txBody>
          <a:bodyPr>
            <a:noAutofit/>
          </a:bodyPr>
          <a:lstStyle/>
          <a:p>
            <a:r>
              <a:rPr lang="en-GB" sz="2400" i="0" dirty="0">
                <a:solidFill>
                  <a:srgbClr val="272117"/>
                </a:solidFill>
                <a:effectLst/>
                <a:latin typeface="minion-pro"/>
              </a:rPr>
              <a:t>The amount of moisture removed during the drying period is assessed similarly.</a:t>
            </a:r>
          </a:p>
          <a:p>
            <a:r>
              <a:rPr lang="en-GB" sz="2400" i="0" dirty="0">
                <a:solidFill>
                  <a:srgbClr val="272117"/>
                </a:solidFill>
                <a:effectLst/>
                <a:latin typeface="minion-pro"/>
              </a:rPr>
              <a:t>Diffusion calculations often use averages of temperature and humidity as dimensioning climates. </a:t>
            </a:r>
          </a:p>
          <a:p>
            <a:r>
              <a:rPr lang="en-GB" sz="2400" i="0" dirty="0">
                <a:solidFill>
                  <a:srgbClr val="272117"/>
                </a:solidFill>
                <a:effectLst/>
                <a:latin typeface="minion-pro"/>
              </a:rPr>
              <a:t>The results on the safe-side are obtained when the worst case scenario for three days is calculated. For example in Southern Finland, with an outside temperature and humidity of -20 °C / RH 90% and the corresponding indoor temperature and humidity of +21 °C / RH 50%. </a:t>
            </a:r>
          </a:p>
          <a:p>
            <a:r>
              <a:rPr lang="en-GB" sz="2400" i="0" dirty="0">
                <a:solidFill>
                  <a:srgbClr val="272117"/>
                </a:solidFill>
                <a:effectLst/>
                <a:latin typeface="minion-pro"/>
              </a:rPr>
              <a:t>It is assumed in calculations that the conditions remain constant at all times (steady state, stationary state), although in reality, e.g., the outdoor temperature and humidity may vary by hour.</a:t>
            </a:r>
          </a:p>
        </p:txBody>
      </p:sp>
      <p:sp>
        <p:nvSpPr>
          <p:cNvPr id="18" name="Dian numeron paikkamerkki 17">
            <a:extLst>
              <a:ext uri="{FF2B5EF4-FFF2-40B4-BE49-F238E27FC236}">
                <a16:creationId xmlns:a16="http://schemas.microsoft.com/office/drawing/2014/main" id="{F5859289-D07A-407E-BEA8-0136A172E2C0}"/>
              </a:ext>
            </a:extLst>
          </p:cNvPr>
          <p:cNvSpPr>
            <a:spLocks noGrp="1"/>
          </p:cNvSpPr>
          <p:nvPr>
            <p:ph type="sldNum" sz="quarter" idx="4"/>
          </p:nvPr>
        </p:nvSpPr>
        <p:spPr/>
        <p:txBody>
          <a:bodyPr/>
          <a:lstStyle/>
          <a:p>
            <a:fld id="{B338A197-4EA2-4D23-935D-0DB0ED09FF0F}" type="slidenum">
              <a:rPr lang="fi-FI" smtClean="0"/>
              <a:pPr/>
              <a:t>46</a:t>
            </a:fld>
            <a:endParaRPr lang="fi-FI"/>
          </a:p>
        </p:txBody>
      </p:sp>
      <p:sp>
        <p:nvSpPr>
          <p:cNvPr id="5" name="Otsikko 11">
            <a:extLst>
              <a:ext uri="{FF2B5EF4-FFF2-40B4-BE49-F238E27FC236}">
                <a16:creationId xmlns:a16="http://schemas.microsoft.com/office/drawing/2014/main" id="{F24B970D-6FBF-456F-BB47-68816287D604}"/>
              </a:ext>
            </a:extLst>
          </p:cNvPr>
          <p:cNvSpPr txBox="1">
            <a:spLocks/>
          </p:cNvSpPr>
          <p:nvPr/>
        </p:nvSpPr>
        <p:spPr>
          <a:xfrm>
            <a:off x="10192512" y="365125"/>
            <a:ext cx="1566672"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a:r>
              <a:rPr lang="en-GB"/>
              <a:t>4/15</a:t>
            </a:r>
          </a:p>
        </p:txBody>
      </p:sp>
      <p:sp>
        <p:nvSpPr>
          <p:cNvPr id="2" name="Rectangle 2">
            <a:extLst>
              <a:ext uri="{FF2B5EF4-FFF2-40B4-BE49-F238E27FC236}">
                <a16:creationId xmlns:a16="http://schemas.microsoft.com/office/drawing/2014/main" id="{BEB40601-40A9-401E-85DB-9325FEC08ACE}"/>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i-FI"/>
          </a:p>
        </p:txBody>
      </p:sp>
      <p:sp>
        <p:nvSpPr>
          <p:cNvPr id="3" name="Rectangle 4">
            <a:extLst>
              <a:ext uri="{FF2B5EF4-FFF2-40B4-BE49-F238E27FC236}">
                <a16:creationId xmlns:a16="http://schemas.microsoft.com/office/drawing/2014/main" id="{0DCF14DC-F90C-425E-908E-24A0B0CAC336}"/>
              </a:ext>
            </a:extLst>
          </p:cNvPr>
          <p:cNvSpPr>
            <a:spLocks noChangeArrowheads="1"/>
          </p:cNvSpPr>
          <p:nvPr/>
        </p:nvSpPr>
        <p:spPr bwMode="auto">
          <a:xfrm>
            <a:off x="1408175" y="2823761"/>
            <a:ext cx="21898405"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fi-FI"/>
          </a:p>
        </p:txBody>
      </p:sp>
      <p:sp>
        <p:nvSpPr>
          <p:cNvPr id="6" name="Rectangle 4">
            <a:extLst>
              <a:ext uri="{FF2B5EF4-FFF2-40B4-BE49-F238E27FC236}">
                <a16:creationId xmlns:a16="http://schemas.microsoft.com/office/drawing/2014/main" id="{9E77F1F8-D8F5-4AE5-B76E-4730A76B0F23}"/>
              </a:ext>
            </a:extLst>
          </p:cNvPr>
          <p:cNvSpPr>
            <a:spLocks noChangeArrowheads="1"/>
          </p:cNvSpPr>
          <p:nvPr/>
        </p:nvSpPr>
        <p:spPr bwMode="auto">
          <a:xfrm>
            <a:off x="1261869" y="2823760"/>
            <a:ext cx="19137347"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fi-FI"/>
          </a:p>
        </p:txBody>
      </p:sp>
      <p:sp>
        <p:nvSpPr>
          <p:cNvPr id="10" name="Rectangle 6">
            <a:extLst>
              <a:ext uri="{FF2B5EF4-FFF2-40B4-BE49-F238E27FC236}">
                <a16:creationId xmlns:a16="http://schemas.microsoft.com/office/drawing/2014/main" id="{A4F647C3-6B22-4952-9EAC-9F2C2D15655F}"/>
              </a:ext>
            </a:extLst>
          </p:cNvPr>
          <p:cNvSpPr>
            <a:spLocks noChangeArrowheads="1"/>
          </p:cNvSpPr>
          <p:nvPr/>
        </p:nvSpPr>
        <p:spPr bwMode="auto">
          <a:xfrm>
            <a:off x="1261869" y="4046798"/>
            <a:ext cx="18842510"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fi-FI"/>
          </a:p>
        </p:txBody>
      </p:sp>
      <p:sp>
        <p:nvSpPr>
          <p:cNvPr id="4" name="Alatunnisteen paikkamerkki 3">
            <a:extLst>
              <a:ext uri="{FF2B5EF4-FFF2-40B4-BE49-F238E27FC236}">
                <a16:creationId xmlns:a16="http://schemas.microsoft.com/office/drawing/2014/main" id="{CB96DF18-287A-4F91-049F-3F1EAE9B15EC}"/>
              </a:ext>
            </a:extLst>
          </p:cNvPr>
          <p:cNvSpPr>
            <a:spLocks noGrp="1"/>
          </p:cNvSpPr>
          <p:nvPr>
            <p:ph type="ftr" sz="quarter" idx="3"/>
          </p:nvPr>
        </p:nvSpPr>
        <p:spPr/>
        <p:txBody>
          <a:bodyPr/>
          <a:lstStyle/>
          <a:p>
            <a:r>
              <a:rPr lang="en-GB"/>
              <a:t>Construction physics</a:t>
            </a:r>
          </a:p>
        </p:txBody>
      </p:sp>
    </p:spTree>
    <p:extLst>
      <p:ext uri="{BB962C8B-B14F-4D97-AF65-F5344CB8AC3E}">
        <p14:creationId xmlns:p14="http://schemas.microsoft.com/office/powerpoint/2010/main" val="757816952"/>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Otsikko 11">
            <a:extLst>
              <a:ext uri="{FF2B5EF4-FFF2-40B4-BE49-F238E27FC236}">
                <a16:creationId xmlns:a16="http://schemas.microsoft.com/office/drawing/2014/main" id="{91AAAAA5-CDBA-42C5-943E-3EF449C37067}"/>
              </a:ext>
            </a:extLst>
          </p:cNvPr>
          <p:cNvSpPr>
            <a:spLocks noGrp="1"/>
          </p:cNvSpPr>
          <p:nvPr>
            <p:ph type="title"/>
          </p:nvPr>
        </p:nvSpPr>
        <p:spPr/>
        <p:txBody>
          <a:bodyPr/>
          <a:lstStyle/>
          <a:p>
            <a:r>
              <a:rPr lang="en-GB"/>
              <a:t>Diffusion of water vapour</a:t>
            </a:r>
          </a:p>
        </p:txBody>
      </p:sp>
      <p:sp>
        <p:nvSpPr>
          <p:cNvPr id="13" name="Sisällön paikkamerkki 12">
            <a:extLst>
              <a:ext uri="{FF2B5EF4-FFF2-40B4-BE49-F238E27FC236}">
                <a16:creationId xmlns:a16="http://schemas.microsoft.com/office/drawing/2014/main" id="{19FC7BE5-DE3D-4561-97EB-848C6C4B93D0}"/>
              </a:ext>
            </a:extLst>
          </p:cNvPr>
          <p:cNvSpPr>
            <a:spLocks noGrp="1"/>
          </p:cNvSpPr>
          <p:nvPr>
            <p:ph idx="1"/>
          </p:nvPr>
        </p:nvSpPr>
        <p:spPr>
          <a:xfrm>
            <a:off x="838200" y="1825624"/>
            <a:ext cx="10515600" cy="4447160"/>
          </a:xfrm>
        </p:spPr>
        <p:txBody>
          <a:bodyPr>
            <a:noAutofit/>
          </a:bodyPr>
          <a:lstStyle/>
          <a:p>
            <a:pPr marL="450215">
              <a:lnSpc>
                <a:spcPct val="115000"/>
              </a:lnSpc>
              <a:spcAft>
                <a:spcPts val="1000"/>
              </a:spcAft>
            </a:pPr>
            <a:r>
              <a:rPr lang="en-GB" b="1">
                <a:effectLst/>
              </a:rPr>
              <a:t>A material’s water vapour permeance, i.e. the diffusion factor</a:t>
            </a:r>
            <a:r>
              <a:rPr lang="en-GB">
                <a:effectLst/>
              </a:rPr>
              <a:t> </a:t>
            </a:r>
            <a:r>
              <a:rPr lang="en-GB" b="1">
                <a:effectLst/>
                <a:latin typeface="Symbol" panose="05050102010706020507" pitchFamily="18" charset="2"/>
                <a:ea typeface="Calibri" panose="020F0502020204030204" pitchFamily="34" charset="0"/>
                <a:cs typeface="Times New Roman" panose="02020603050405020304" pitchFamily="18" charset="0"/>
              </a:rPr>
              <a:t>d</a:t>
            </a:r>
            <a:r>
              <a:rPr lang="en-GB" b="1" baseline="-25000">
                <a:effectLst/>
                <a:latin typeface="Calibri" panose="020F0502020204030204" pitchFamily="34" charset="0"/>
                <a:ea typeface="Calibri" panose="020F0502020204030204" pitchFamily="34" charset="0"/>
                <a:cs typeface="Times New Roman" panose="02020603050405020304" pitchFamily="18" charset="0"/>
              </a:rPr>
              <a:t>p</a:t>
            </a:r>
            <a:r>
              <a:rPr lang="en-GB">
                <a:effectLst/>
              </a:rPr>
              <a:t>, indicates the volume of water vapour that in the steady-state and a specific time unit permeates a homogeneous layer that is as large as the surface unit and as thick of the length unit when the water vapour partial pressure difference on different sides of the material layers is equal to the pressure unit [Pa] or the water vapour content difference is equal to unit [kg/m³].</a:t>
            </a:r>
            <a:r>
              <a:rPr lang="en-GB">
                <a:effectLst/>
                <a:latin typeface="Calibri" panose="020F0502020204030204" pitchFamily="34" charset="0"/>
                <a:ea typeface="Calibri" panose="020F0502020204030204" pitchFamily="34" charset="0"/>
                <a:cs typeface="Times New Roman" panose="02020603050405020304" pitchFamily="18" charset="0"/>
              </a:rPr>
              <a:t> </a:t>
            </a:r>
            <a:r>
              <a:rPr lang="en-GB">
                <a:effectLst/>
              </a:rPr>
              <a:t>For example, concrete </a:t>
            </a:r>
            <a:r>
              <a:rPr lang="en-GB">
                <a:effectLst/>
                <a:latin typeface="Calibri" panose="020F0502020204030204" pitchFamily="34" charset="0"/>
                <a:ea typeface="Calibri" panose="020F0502020204030204" pitchFamily="34" charset="0"/>
                <a:cs typeface="Times New Roman" panose="02020603050405020304" pitchFamily="18" charset="0"/>
              </a:rPr>
              <a:t> </a:t>
            </a:r>
            <a:r>
              <a:rPr lang="en-GB" b="1">
                <a:effectLst/>
                <a:latin typeface="Symbol" panose="05050102010706020507" pitchFamily="18" charset="2"/>
                <a:ea typeface="Calibri" panose="020F0502020204030204" pitchFamily="34" charset="0"/>
                <a:cs typeface="Times New Roman" panose="02020603050405020304" pitchFamily="18" charset="0"/>
              </a:rPr>
              <a:t>d</a:t>
            </a:r>
            <a:r>
              <a:rPr lang="en-GB" b="1" baseline="-25000">
                <a:effectLst/>
                <a:latin typeface="Calibri" panose="020F0502020204030204" pitchFamily="34" charset="0"/>
                <a:ea typeface="Calibri" panose="020F0502020204030204" pitchFamily="34" charset="0"/>
                <a:cs typeface="Times New Roman" panose="02020603050405020304" pitchFamily="18" charset="0"/>
              </a:rPr>
              <a:t>p</a:t>
            </a:r>
            <a:r>
              <a:rPr lang="en-GB">
                <a:effectLst/>
                <a:latin typeface="Calibri" panose="020F0502020204030204" pitchFamily="34" charset="0"/>
                <a:ea typeface="Calibri" panose="020F0502020204030204" pitchFamily="34" charset="0"/>
                <a:cs typeface="Times New Roman" panose="02020603050405020304" pitchFamily="18" charset="0"/>
              </a:rPr>
              <a:t> = 2…10 x 10</a:t>
            </a:r>
            <a:r>
              <a:rPr lang="en-GB" baseline="30000">
                <a:effectLst/>
                <a:latin typeface="Calibri" panose="020F0502020204030204" pitchFamily="34" charset="0"/>
                <a:ea typeface="Calibri" panose="020F0502020204030204" pitchFamily="34" charset="0"/>
                <a:cs typeface="Times New Roman" panose="02020603050405020304" pitchFamily="18" charset="0"/>
              </a:rPr>
              <a:t>-12</a:t>
            </a:r>
            <a:r>
              <a:rPr lang="en-GB">
                <a:effectLst/>
                <a:latin typeface="Calibri" panose="020F0502020204030204" pitchFamily="34" charset="0"/>
                <a:ea typeface="Calibri" panose="020F0502020204030204" pitchFamily="34" charset="0"/>
                <a:cs typeface="Times New Roman" panose="02020603050405020304" pitchFamily="18" charset="0"/>
              </a:rPr>
              <a:t> [kg/msPa].</a:t>
            </a:r>
          </a:p>
        </p:txBody>
      </p:sp>
      <p:sp>
        <p:nvSpPr>
          <p:cNvPr id="18" name="Dian numeron paikkamerkki 17">
            <a:extLst>
              <a:ext uri="{FF2B5EF4-FFF2-40B4-BE49-F238E27FC236}">
                <a16:creationId xmlns:a16="http://schemas.microsoft.com/office/drawing/2014/main" id="{F5859289-D07A-407E-BEA8-0136A172E2C0}"/>
              </a:ext>
            </a:extLst>
          </p:cNvPr>
          <p:cNvSpPr>
            <a:spLocks noGrp="1"/>
          </p:cNvSpPr>
          <p:nvPr>
            <p:ph type="sldNum" sz="quarter" idx="4"/>
          </p:nvPr>
        </p:nvSpPr>
        <p:spPr/>
        <p:txBody>
          <a:bodyPr/>
          <a:lstStyle/>
          <a:p>
            <a:fld id="{B338A197-4EA2-4D23-935D-0DB0ED09FF0F}" type="slidenum">
              <a:rPr lang="fi-FI" smtClean="0"/>
              <a:pPr/>
              <a:t>47</a:t>
            </a:fld>
            <a:endParaRPr lang="fi-FI"/>
          </a:p>
        </p:txBody>
      </p:sp>
      <p:sp>
        <p:nvSpPr>
          <p:cNvPr id="5" name="Otsikko 11">
            <a:extLst>
              <a:ext uri="{FF2B5EF4-FFF2-40B4-BE49-F238E27FC236}">
                <a16:creationId xmlns:a16="http://schemas.microsoft.com/office/drawing/2014/main" id="{F24B970D-6FBF-456F-BB47-68816287D604}"/>
              </a:ext>
            </a:extLst>
          </p:cNvPr>
          <p:cNvSpPr txBox="1">
            <a:spLocks/>
          </p:cNvSpPr>
          <p:nvPr/>
        </p:nvSpPr>
        <p:spPr>
          <a:xfrm>
            <a:off x="10192512" y="365125"/>
            <a:ext cx="1566672"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a:r>
              <a:rPr lang="en-GB"/>
              <a:t>5/15</a:t>
            </a:r>
          </a:p>
        </p:txBody>
      </p:sp>
      <p:sp>
        <p:nvSpPr>
          <p:cNvPr id="2" name="Rectangle 2">
            <a:extLst>
              <a:ext uri="{FF2B5EF4-FFF2-40B4-BE49-F238E27FC236}">
                <a16:creationId xmlns:a16="http://schemas.microsoft.com/office/drawing/2014/main" id="{BEB40601-40A9-401E-85DB-9325FEC08ACE}"/>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i-FI"/>
          </a:p>
        </p:txBody>
      </p:sp>
      <p:sp>
        <p:nvSpPr>
          <p:cNvPr id="3" name="Rectangle 4">
            <a:extLst>
              <a:ext uri="{FF2B5EF4-FFF2-40B4-BE49-F238E27FC236}">
                <a16:creationId xmlns:a16="http://schemas.microsoft.com/office/drawing/2014/main" id="{0DCF14DC-F90C-425E-908E-24A0B0CAC336}"/>
              </a:ext>
            </a:extLst>
          </p:cNvPr>
          <p:cNvSpPr>
            <a:spLocks noChangeArrowheads="1"/>
          </p:cNvSpPr>
          <p:nvPr/>
        </p:nvSpPr>
        <p:spPr bwMode="auto">
          <a:xfrm>
            <a:off x="1408175" y="2823761"/>
            <a:ext cx="21898405"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fi-FI"/>
          </a:p>
        </p:txBody>
      </p:sp>
      <p:sp>
        <p:nvSpPr>
          <p:cNvPr id="6" name="Rectangle 4">
            <a:extLst>
              <a:ext uri="{FF2B5EF4-FFF2-40B4-BE49-F238E27FC236}">
                <a16:creationId xmlns:a16="http://schemas.microsoft.com/office/drawing/2014/main" id="{9E77F1F8-D8F5-4AE5-B76E-4730A76B0F23}"/>
              </a:ext>
            </a:extLst>
          </p:cNvPr>
          <p:cNvSpPr>
            <a:spLocks noChangeArrowheads="1"/>
          </p:cNvSpPr>
          <p:nvPr/>
        </p:nvSpPr>
        <p:spPr bwMode="auto">
          <a:xfrm>
            <a:off x="1261869" y="2823760"/>
            <a:ext cx="19137347"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fi-FI"/>
          </a:p>
        </p:txBody>
      </p:sp>
      <p:sp>
        <p:nvSpPr>
          <p:cNvPr id="10" name="Rectangle 6">
            <a:extLst>
              <a:ext uri="{FF2B5EF4-FFF2-40B4-BE49-F238E27FC236}">
                <a16:creationId xmlns:a16="http://schemas.microsoft.com/office/drawing/2014/main" id="{A4F647C3-6B22-4952-9EAC-9F2C2D15655F}"/>
              </a:ext>
            </a:extLst>
          </p:cNvPr>
          <p:cNvSpPr>
            <a:spLocks noChangeArrowheads="1"/>
          </p:cNvSpPr>
          <p:nvPr/>
        </p:nvSpPr>
        <p:spPr bwMode="auto">
          <a:xfrm>
            <a:off x="1261869" y="4046798"/>
            <a:ext cx="18842510"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fi-FI"/>
          </a:p>
        </p:txBody>
      </p:sp>
      <p:sp>
        <p:nvSpPr>
          <p:cNvPr id="4" name="Alatunnisteen paikkamerkki 3">
            <a:extLst>
              <a:ext uri="{FF2B5EF4-FFF2-40B4-BE49-F238E27FC236}">
                <a16:creationId xmlns:a16="http://schemas.microsoft.com/office/drawing/2014/main" id="{6AD619B0-393A-8C7B-5140-CB5AB7F5F214}"/>
              </a:ext>
            </a:extLst>
          </p:cNvPr>
          <p:cNvSpPr>
            <a:spLocks noGrp="1"/>
          </p:cNvSpPr>
          <p:nvPr>
            <p:ph type="ftr" sz="quarter" idx="3"/>
          </p:nvPr>
        </p:nvSpPr>
        <p:spPr/>
        <p:txBody>
          <a:bodyPr/>
          <a:lstStyle/>
          <a:p>
            <a:r>
              <a:rPr lang="en-GB"/>
              <a:t>Construction physics</a:t>
            </a:r>
          </a:p>
        </p:txBody>
      </p:sp>
    </p:spTree>
    <p:extLst>
      <p:ext uri="{BB962C8B-B14F-4D97-AF65-F5344CB8AC3E}">
        <p14:creationId xmlns:p14="http://schemas.microsoft.com/office/powerpoint/2010/main" val="3169611685"/>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Otsikko 11">
            <a:extLst>
              <a:ext uri="{FF2B5EF4-FFF2-40B4-BE49-F238E27FC236}">
                <a16:creationId xmlns:a16="http://schemas.microsoft.com/office/drawing/2014/main" id="{91AAAAA5-CDBA-42C5-943E-3EF449C37067}"/>
              </a:ext>
            </a:extLst>
          </p:cNvPr>
          <p:cNvSpPr>
            <a:spLocks noGrp="1"/>
          </p:cNvSpPr>
          <p:nvPr>
            <p:ph type="title"/>
          </p:nvPr>
        </p:nvSpPr>
        <p:spPr/>
        <p:txBody>
          <a:bodyPr/>
          <a:lstStyle/>
          <a:p>
            <a:r>
              <a:rPr lang="en-GB"/>
              <a:t>Diffusion of water vapour</a:t>
            </a:r>
          </a:p>
        </p:txBody>
      </p:sp>
      <p:sp>
        <p:nvSpPr>
          <p:cNvPr id="13" name="Sisällön paikkamerkki 12">
            <a:extLst>
              <a:ext uri="{FF2B5EF4-FFF2-40B4-BE49-F238E27FC236}">
                <a16:creationId xmlns:a16="http://schemas.microsoft.com/office/drawing/2014/main" id="{19FC7BE5-DE3D-4561-97EB-848C6C4B93D0}"/>
              </a:ext>
            </a:extLst>
          </p:cNvPr>
          <p:cNvSpPr>
            <a:spLocks noGrp="1"/>
          </p:cNvSpPr>
          <p:nvPr>
            <p:ph idx="1"/>
          </p:nvPr>
        </p:nvSpPr>
        <p:spPr>
          <a:xfrm>
            <a:off x="838200" y="1825624"/>
            <a:ext cx="10515600" cy="4447160"/>
          </a:xfrm>
        </p:spPr>
        <p:txBody>
          <a:bodyPr>
            <a:noAutofit/>
          </a:bodyPr>
          <a:lstStyle/>
          <a:p>
            <a:pPr marL="450215">
              <a:lnSpc>
                <a:spcPct val="115000"/>
              </a:lnSpc>
              <a:spcAft>
                <a:spcPts val="1000"/>
              </a:spcAft>
            </a:pPr>
            <a:r>
              <a:rPr lang="en-GB" sz="2400" b="1" dirty="0">
                <a:effectLst/>
                <a:latin typeface="Calibri" panose="020F0502020204030204" pitchFamily="34" charset="0"/>
                <a:ea typeface="Calibri" panose="020F0502020204030204" pitchFamily="34" charset="0"/>
                <a:cs typeface="Times New Roman" panose="02020603050405020304" pitchFamily="18" charset="0"/>
              </a:rPr>
              <a:t>The water vapour </a:t>
            </a:r>
            <a:r>
              <a:rPr lang="en-GB" sz="2400" b="1" dirty="0" err="1">
                <a:effectLst/>
                <a:latin typeface="Calibri" panose="020F0502020204030204" pitchFamily="34" charset="0"/>
                <a:ea typeface="Calibri" panose="020F0502020204030204" pitchFamily="34" charset="0"/>
                <a:cs typeface="Times New Roman" panose="02020603050405020304" pitchFamily="18" charset="0"/>
              </a:rPr>
              <a:t>permeance</a:t>
            </a:r>
            <a:r>
              <a:rPr lang="en-GB" sz="2400" b="1" dirty="0">
                <a:effectLst/>
                <a:latin typeface="Calibri" panose="020F0502020204030204" pitchFamily="34" charset="0"/>
                <a:ea typeface="Calibri" panose="020F0502020204030204" pitchFamily="34" charset="0"/>
                <a:cs typeface="Times New Roman" panose="02020603050405020304" pitchFamily="18" charset="0"/>
              </a:rPr>
              <a:t> factor i.e. water vapour permeability </a:t>
            </a:r>
            <a:r>
              <a:rPr lang="en-GB" sz="2400" b="1" dirty="0" err="1">
                <a:effectLst/>
                <a:latin typeface="Calibri" panose="020F0502020204030204" pitchFamily="34" charset="0"/>
                <a:ea typeface="Calibri" panose="020F0502020204030204" pitchFamily="34" charset="0"/>
                <a:cs typeface="Times New Roman" panose="02020603050405020304" pitchFamily="18" charset="0"/>
              </a:rPr>
              <a:t>W</a:t>
            </a:r>
            <a:r>
              <a:rPr lang="en-GB" sz="2400" b="1" baseline="-25000" dirty="0" err="1">
                <a:effectLst/>
                <a:latin typeface="Calibri" panose="020F0502020204030204" pitchFamily="34" charset="0"/>
                <a:ea typeface="Calibri" panose="020F0502020204030204" pitchFamily="34" charset="0"/>
                <a:cs typeface="Times New Roman" panose="02020603050405020304" pitchFamily="18" charset="0"/>
              </a:rPr>
              <a:t>p</a:t>
            </a:r>
            <a:r>
              <a:rPr lang="en-GB" sz="2400" b="1" dirty="0">
                <a:effectLst/>
                <a:latin typeface="Calibri" panose="020F0502020204030204" pitchFamily="34" charset="0"/>
                <a:ea typeface="Calibri" panose="020F0502020204030204" pitchFamily="34" charset="0"/>
                <a:cs typeface="Times New Roman" panose="02020603050405020304" pitchFamily="18" charset="0"/>
              </a:rPr>
              <a:t> </a:t>
            </a:r>
            <a:r>
              <a:rPr lang="en-GB" sz="2400" dirty="0">
                <a:effectLst/>
                <a:latin typeface="Calibri" panose="020F0502020204030204" pitchFamily="34" charset="0"/>
                <a:ea typeface="Calibri" panose="020F0502020204030204" pitchFamily="34" charset="0"/>
                <a:cs typeface="Times New Roman" panose="02020603050405020304" pitchFamily="18" charset="0"/>
              </a:rPr>
              <a:t>of the material indicates the amount of water vapour that in the steady-state passes through an item equal to the size of the surface unit in the time unit when the difference in water vapour partial pressures or the difference in water vapour concentrations on different sides of the item are equal to the unit. </a:t>
            </a:r>
          </a:p>
          <a:p>
            <a:pPr marL="450215">
              <a:lnSpc>
                <a:spcPct val="115000"/>
              </a:lnSpc>
              <a:spcAft>
                <a:spcPts val="1000"/>
              </a:spcAft>
            </a:pPr>
            <a:r>
              <a:rPr lang="en-GB" sz="2400" dirty="0">
                <a:effectLst/>
                <a:latin typeface="Calibri" panose="020F0502020204030204" pitchFamily="34" charset="0"/>
                <a:ea typeface="Calibri" panose="020F0502020204030204" pitchFamily="34" charset="0"/>
                <a:cs typeface="Times New Roman" panose="02020603050405020304" pitchFamily="18" charset="0"/>
              </a:rPr>
              <a:t>Some sources present diffusion factors for thin layers of material in this way, which means that the strength of the material is no longer taken into account separately. For example, 13 mm plasterboard </a:t>
            </a:r>
            <a:r>
              <a:rPr lang="en-GB" sz="2400" dirty="0" err="1">
                <a:effectLst/>
                <a:latin typeface="Calibri" panose="020F0502020204030204" pitchFamily="34" charset="0"/>
                <a:ea typeface="Calibri" panose="020F0502020204030204" pitchFamily="34" charset="0"/>
                <a:cs typeface="Times New Roman" panose="02020603050405020304" pitchFamily="18" charset="0"/>
              </a:rPr>
              <a:t>W</a:t>
            </a:r>
            <a:r>
              <a:rPr lang="en-GB" sz="2400" b="1" baseline="-25000" dirty="0" err="1">
                <a:effectLst/>
                <a:latin typeface="Calibri" panose="020F0502020204030204" pitchFamily="34" charset="0"/>
                <a:ea typeface="Calibri" panose="020F0502020204030204" pitchFamily="34" charset="0"/>
                <a:cs typeface="Times New Roman" panose="02020603050405020304" pitchFamily="18" charset="0"/>
              </a:rPr>
              <a:t>p</a:t>
            </a:r>
            <a:r>
              <a:rPr lang="en-GB" sz="2400" dirty="0">
                <a:effectLst/>
                <a:latin typeface="Calibri" panose="020F0502020204030204" pitchFamily="34" charset="0"/>
                <a:ea typeface="Calibri" panose="020F0502020204030204" pitchFamily="34" charset="0"/>
                <a:cs typeface="Times New Roman" panose="02020603050405020304" pitchFamily="18" charset="0"/>
              </a:rPr>
              <a:t> = 2…10 x 10</a:t>
            </a:r>
            <a:r>
              <a:rPr lang="en-GB" sz="2400" baseline="30000" dirty="0">
                <a:effectLst/>
                <a:latin typeface="Calibri" panose="020F0502020204030204" pitchFamily="34" charset="0"/>
                <a:ea typeface="Calibri" panose="020F0502020204030204" pitchFamily="34" charset="0"/>
                <a:cs typeface="Times New Roman" panose="02020603050405020304" pitchFamily="18" charset="0"/>
              </a:rPr>
              <a:t>-9</a:t>
            </a:r>
            <a:r>
              <a:rPr lang="en-GB" sz="2400" dirty="0">
                <a:effectLst/>
                <a:latin typeface="Calibri" panose="020F0502020204030204" pitchFamily="34" charset="0"/>
                <a:ea typeface="Calibri" panose="020F0502020204030204" pitchFamily="34" charset="0"/>
                <a:cs typeface="Times New Roman" panose="02020603050405020304" pitchFamily="18" charset="0"/>
              </a:rPr>
              <a:t> [kg/m²sPa].</a:t>
            </a:r>
          </a:p>
        </p:txBody>
      </p:sp>
      <p:sp>
        <p:nvSpPr>
          <p:cNvPr id="18" name="Dian numeron paikkamerkki 17">
            <a:extLst>
              <a:ext uri="{FF2B5EF4-FFF2-40B4-BE49-F238E27FC236}">
                <a16:creationId xmlns:a16="http://schemas.microsoft.com/office/drawing/2014/main" id="{F5859289-D07A-407E-BEA8-0136A172E2C0}"/>
              </a:ext>
            </a:extLst>
          </p:cNvPr>
          <p:cNvSpPr>
            <a:spLocks noGrp="1"/>
          </p:cNvSpPr>
          <p:nvPr>
            <p:ph type="sldNum" sz="quarter" idx="4"/>
          </p:nvPr>
        </p:nvSpPr>
        <p:spPr/>
        <p:txBody>
          <a:bodyPr/>
          <a:lstStyle/>
          <a:p>
            <a:fld id="{B338A197-4EA2-4D23-935D-0DB0ED09FF0F}" type="slidenum">
              <a:rPr lang="fi-FI" smtClean="0"/>
              <a:pPr/>
              <a:t>48</a:t>
            </a:fld>
            <a:endParaRPr lang="fi-FI"/>
          </a:p>
        </p:txBody>
      </p:sp>
      <p:sp>
        <p:nvSpPr>
          <p:cNvPr id="5" name="Otsikko 11">
            <a:extLst>
              <a:ext uri="{FF2B5EF4-FFF2-40B4-BE49-F238E27FC236}">
                <a16:creationId xmlns:a16="http://schemas.microsoft.com/office/drawing/2014/main" id="{F24B970D-6FBF-456F-BB47-68816287D604}"/>
              </a:ext>
            </a:extLst>
          </p:cNvPr>
          <p:cNvSpPr txBox="1">
            <a:spLocks/>
          </p:cNvSpPr>
          <p:nvPr/>
        </p:nvSpPr>
        <p:spPr>
          <a:xfrm>
            <a:off x="10192512" y="365125"/>
            <a:ext cx="1566672"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a:r>
              <a:rPr lang="en-GB"/>
              <a:t>6/15</a:t>
            </a:r>
          </a:p>
        </p:txBody>
      </p:sp>
      <p:sp>
        <p:nvSpPr>
          <p:cNvPr id="2" name="Rectangle 2">
            <a:extLst>
              <a:ext uri="{FF2B5EF4-FFF2-40B4-BE49-F238E27FC236}">
                <a16:creationId xmlns:a16="http://schemas.microsoft.com/office/drawing/2014/main" id="{BEB40601-40A9-401E-85DB-9325FEC08ACE}"/>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i-FI"/>
          </a:p>
        </p:txBody>
      </p:sp>
      <p:sp>
        <p:nvSpPr>
          <p:cNvPr id="3" name="Rectangle 4">
            <a:extLst>
              <a:ext uri="{FF2B5EF4-FFF2-40B4-BE49-F238E27FC236}">
                <a16:creationId xmlns:a16="http://schemas.microsoft.com/office/drawing/2014/main" id="{0DCF14DC-F90C-425E-908E-24A0B0CAC336}"/>
              </a:ext>
            </a:extLst>
          </p:cNvPr>
          <p:cNvSpPr>
            <a:spLocks noChangeArrowheads="1"/>
          </p:cNvSpPr>
          <p:nvPr/>
        </p:nvSpPr>
        <p:spPr bwMode="auto">
          <a:xfrm>
            <a:off x="1408175" y="2823761"/>
            <a:ext cx="21898405"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fi-FI"/>
          </a:p>
        </p:txBody>
      </p:sp>
      <p:sp>
        <p:nvSpPr>
          <p:cNvPr id="6" name="Rectangle 4">
            <a:extLst>
              <a:ext uri="{FF2B5EF4-FFF2-40B4-BE49-F238E27FC236}">
                <a16:creationId xmlns:a16="http://schemas.microsoft.com/office/drawing/2014/main" id="{9E77F1F8-D8F5-4AE5-B76E-4730A76B0F23}"/>
              </a:ext>
            </a:extLst>
          </p:cNvPr>
          <p:cNvSpPr>
            <a:spLocks noChangeArrowheads="1"/>
          </p:cNvSpPr>
          <p:nvPr/>
        </p:nvSpPr>
        <p:spPr bwMode="auto">
          <a:xfrm>
            <a:off x="1261869" y="2823760"/>
            <a:ext cx="19137347"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fi-FI"/>
          </a:p>
        </p:txBody>
      </p:sp>
      <p:sp>
        <p:nvSpPr>
          <p:cNvPr id="10" name="Rectangle 6">
            <a:extLst>
              <a:ext uri="{FF2B5EF4-FFF2-40B4-BE49-F238E27FC236}">
                <a16:creationId xmlns:a16="http://schemas.microsoft.com/office/drawing/2014/main" id="{A4F647C3-6B22-4952-9EAC-9F2C2D15655F}"/>
              </a:ext>
            </a:extLst>
          </p:cNvPr>
          <p:cNvSpPr>
            <a:spLocks noChangeArrowheads="1"/>
          </p:cNvSpPr>
          <p:nvPr/>
        </p:nvSpPr>
        <p:spPr bwMode="auto">
          <a:xfrm>
            <a:off x="1261869" y="4046798"/>
            <a:ext cx="18842510"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fi-FI"/>
          </a:p>
        </p:txBody>
      </p:sp>
      <p:sp>
        <p:nvSpPr>
          <p:cNvPr id="4" name="Alatunnisteen paikkamerkki 3">
            <a:extLst>
              <a:ext uri="{FF2B5EF4-FFF2-40B4-BE49-F238E27FC236}">
                <a16:creationId xmlns:a16="http://schemas.microsoft.com/office/drawing/2014/main" id="{260A7131-1179-EBCC-13A3-DBDD338CF962}"/>
              </a:ext>
            </a:extLst>
          </p:cNvPr>
          <p:cNvSpPr>
            <a:spLocks noGrp="1"/>
          </p:cNvSpPr>
          <p:nvPr>
            <p:ph type="ftr" sz="quarter" idx="3"/>
          </p:nvPr>
        </p:nvSpPr>
        <p:spPr/>
        <p:txBody>
          <a:bodyPr/>
          <a:lstStyle/>
          <a:p>
            <a:r>
              <a:rPr lang="en-GB"/>
              <a:t>Construction physics</a:t>
            </a:r>
          </a:p>
        </p:txBody>
      </p:sp>
    </p:spTree>
    <p:extLst>
      <p:ext uri="{BB962C8B-B14F-4D97-AF65-F5344CB8AC3E}">
        <p14:creationId xmlns:p14="http://schemas.microsoft.com/office/powerpoint/2010/main" val="2070168618"/>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Otsikko 11">
            <a:extLst>
              <a:ext uri="{FF2B5EF4-FFF2-40B4-BE49-F238E27FC236}">
                <a16:creationId xmlns:a16="http://schemas.microsoft.com/office/drawing/2014/main" id="{91AAAAA5-CDBA-42C5-943E-3EF449C37067}"/>
              </a:ext>
            </a:extLst>
          </p:cNvPr>
          <p:cNvSpPr>
            <a:spLocks noGrp="1"/>
          </p:cNvSpPr>
          <p:nvPr>
            <p:ph type="title"/>
          </p:nvPr>
        </p:nvSpPr>
        <p:spPr/>
        <p:txBody>
          <a:bodyPr/>
          <a:lstStyle/>
          <a:p>
            <a:r>
              <a:rPr lang="en-GB"/>
              <a:t>Diffusion of water vapour</a:t>
            </a:r>
          </a:p>
        </p:txBody>
      </p:sp>
      <p:sp>
        <p:nvSpPr>
          <p:cNvPr id="13" name="Sisällön paikkamerkki 12">
            <a:extLst>
              <a:ext uri="{FF2B5EF4-FFF2-40B4-BE49-F238E27FC236}">
                <a16:creationId xmlns:a16="http://schemas.microsoft.com/office/drawing/2014/main" id="{19FC7BE5-DE3D-4561-97EB-848C6C4B93D0}"/>
              </a:ext>
            </a:extLst>
          </p:cNvPr>
          <p:cNvSpPr>
            <a:spLocks noGrp="1"/>
          </p:cNvSpPr>
          <p:nvPr>
            <p:ph idx="1"/>
          </p:nvPr>
        </p:nvSpPr>
        <p:spPr>
          <a:xfrm>
            <a:off x="838200" y="1825624"/>
            <a:ext cx="10515600" cy="4447160"/>
          </a:xfrm>
        </p:spPr>
        <p:txBody>
          <a:bodyPr>
            <a:noAutofit/>
          </a:bodyPr>
          <a:lstStyle/>
          <a:p>
            <a:pPr marL="450215">
              <a:lnSpc>
                <a:spcPct val="115000"/>
              </a:lnSpc>
              <a:spcAft>
                <a:spcPts val="1000"/>
              </a:spcAft>
            </a:pPr>
            <a:r>
              <a:rPr lang="en-GB">
                <a:effectLst/>
                <a:latin typeface="Calibri" panose="020F0502020204030204" pitchFamily="34" charset="0"/>
                <a:ea typeface="Calibri" panose="020F0502020204030204" pitchFamily="34" charset="0"/>
                <a:cs typeface="Times New Roman" panose="02020603050405020304" pitchFamily="18" charset="0"/>
              </a:rPr>
              <a:t>The </a:t>
            </a:r>
            <a:r>
              <a:rPr lang="en-GB" b="1">
                <a:effectLst/>
                <a:latin typeface="Calibri" panose="020F0502020204030204" pitchFamily="34" charset="0"/>
                <a:ea typeface="Calibri" panose="020F0502020204030204" pitchFamily="34" charset="0"/>
                <a:cs typeface="Times New Roman" panose="02020603050405020304" pitchFamily="18" charset="0"/>
              </a:rPr>
              <a:t>water vapour resistance of a materials , i.e. the diffusion resistance Zp</a:t>
            </a:r>
            <a:r>
              <a:rPr lang="en-GB">
                <a:effectLst/>
                <a:latin typeface="Calibri" panose="020F0502020204030204" pitchFamily="34" charset="0"/>
                <a:ea typeface="Calibri" panose="020F0502020204030204" pitchFamily="34" charset="0"/>
                <a:cs typeface="Times New Roman" panose="02020603050405020304" pitchFamily="18" charset="0"/>
              </a:rPr>
              <a:t>, indicates the difference in water vapour content or water vapour partial pressures on the surfaces of a layer of material that is of uniform thickness or on the different sides of a structure made of such material, and the relation of the water vapour flow diffused per time unit in the steady-state through the material layer or the structure.  In practice, water vapour resistance is the inverse of the water vapour permeance factor.</a:t>
            </a:r>
          </a:p>
        </p:txBody>
      </p:sp>
      <p:sp>
        <p:nvSpPr>
          <p:cNvPr id="18" name="Dian numeron paikkamerkki 17">
            <a:extLst>
              <a:ext uri="{FF2B5EF4-FFF2-40B4-BE49-F238E27FC236}">
                <a16:creationId xmlns:a16="http://schemas.microsoft.com/office/drawing/2014/main" id="{F5859289-D07A-407E-BEA8-0136A172E2C0}"/>
              </a:ext>
            </a:extLst>
          </p:cNvPr>
          <p:cNvSpPr>
            <a:spLocks noGrp="1"/>
          </p:cNvSpPr>
          <p:nvPr>
            <p:ph type="sldNum" sz="quarter" idx="4"/>
          </p:nvPr>
        </p:nvSpPr>
        <p:spPr/>
        <p:txBody>
          <a:bodyPr/>
          <a:lstStyle/>
          <a:p>
            <a:fld id="{B338A197-4EA2-4D23-935D-0DB0ED09FF0F}" type="slidenum">
              <a:rPr lang="fi-FI" smtClean="0"/>
              <a:pPr/>
              <a:t>49</a:t>
            </a:fld>
            <a:endParaRPr lang="fi-FI"/>
          </a:p>
        </p:txBody>
      </p:sp>
      <p:sp>
        <p:nvSpPr>
          <p:cNvPr id="5" name="Otsikko 11">
            <a:extLst>
              <a:ext uri="{FF2B5EF4-FFF2-40B4-BE49-F238E27FC236}">
                <a16:creationId xmlns:a16="http://schemas.microsoft.com/office/drawing/2014/main" id="{F24B970D-6FBF-456F-BB47-68816287D604}"/>
              </a:ext>
            </a:extLst>
          </p:cNvPr>
          <p:cNvSpPr txBox="1">
            <a:spLocks/>
          </p:cNvSpPr>
          <p:nvPr/>
        </p:nvSpPr>
        <p:spPr>
          <a:xfrm>
            <a:off x="10192512" y="365125"/>
            <a:ext cx="1566672"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a:r>
              <a:rPr lang="en-GB"/>
              <a:t>7/15</a:t>
            </a:r>
          </a:p>
        </p:txBody>
      </p:sp>
      <p:sp>
        <p:nvSpPr>
          <p:cNvPr id="2" name="Rectangle 2">
            <a:extLst>
              <a:ext uri="{FF2B5EF4-FFF2-40B4-BE49-F238E27FC236}">
                <a16:creationId xmlns:a16="http://schemas.microsoft.com/office/drawing/2014/main" id="{BEB40601-40A9-401E-85DB-9325FEC08ACE}"/>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i-FI"/>
          </a:p>
        </p:txBody>
      </p:sp>
      <p:sp>
        <p:nvSpPr>
          <p:cNvPr id="3" name="Rectangle 4">
            <a:extLst>
              <a:ext uri="{FF2B5EF4-FFF2-40B4-BE49-F238E27FC236}">
                <a16:creationId xmlns:a16="http://schemas.microsoft.com/office/drawing/2014/main" id="{0DCF14DC-F90C-425E-908E-24A0B0CAC336}"/>
              </a:ext>
            </a:extLst>
          </p:cNvPr>
          <p:cNvSpPr>
            <a:spLocks noChangeArrowheads="1"/>
          </p:cNvSpPr>
          <p:nvPr/>
        </p:nvSpPr>
        <p:spPr bwMode="auto">
          <a:xfrm>
            <a:off x="1408175" y="2823761"/>
            <a:ext cx="21898405"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fi-FI"/>
          </a:p>
        </p:txBody>
      </p:sp>
      <p:sp>
        <p:nvSpPr>
          <p:cNvPr id="6" name="Rectangle 4">
            <a:extLst>
              <a:ext uri="{FF2B5EF4-FFF2-40B4-BE49-F238E27FC236}">
                <a16:creationId xmlns:a16="http://schemas.microsoft.com/office/drawing/2014/main" id="{9E77F1F8-D8F5-4AE5-B76E-4730A76B0F23}"/>
              </a:ext>
            </a:extLst>
          </p:cNvPr>
          <p:cNvSpPr>
            <a:spLocks noChangeArrowheads="1"/>
          </p:cNvSpPr>
          <p:nvPr/>
        </p:nvSpPr>
        <p:spPr bwMode="auto">
          <a:xfrm>
            <a:off x="1261869" y="2823760"/>
            <a:ext cx="19137347"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fi-FI"/>
          </a:p>
        </p:txBody>
      </p:sp>
      <p:sp>
        <p:nvSpPr>
          <p:cNvPr id="10" name="Rectangle 6">
            <a:extLst>
              <a:ext uri="{FF2B5EF4-FFF2-40B4-BE49-F238E27FC236}">
                <a16:creationId xmlns:a16="http://schemas.microsoft.com/office/drawing/2014/main" id="{A4F647C3-6B22-4952-9EAC-9F2C2D15655F}"/>
              </a:ext>
            </a:extLst>
          </p:cNvPr>
          <p:cNvSpPr>
            <a:spLocks noChangeArrowheads="1"/>
          </p:cNvSpPr>
          <p:nvPr/>
        </p:nvSpPr>
        <p:spPr bwMode="auto">
          <a:xfrm>
            <a:off x="1261869" y="4046798"/>
            <a:ext cx="18842510"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fi-FI"/>
          </a:p>
        </p:txBody>
      </p:sp>
      <p:sp>
        <p:nvSpPr>
          <p:cNvPr id="4" name="Alatunnisteen paikkamerkki 3">
            <a:extLst>
              <a:ext uri="{FF2B5EF4-FFF2-40B4-BE49-F238E27FC236}">
                <a16:creationId xmlns:a16="http://schemas.microsoft.com/office/drawing/2014/main" id="{030111E3-BDB0-1C76-2C8D-75CB32A5C7FD}"/>
              </a:ext>
            </a:extLst>
          </p:cNvPr>
          <p:cNvSpPr>
            <a:spLocks noGrp="1"/>
          </p:cNvSpPr>
          <p:nvPr>
            <p:ph type="ftr" sz="quarter" idx="3"/>
          </p:nvPr>
        </p:nvSpPr>
        <p:spPr/>
        <p:txBody>
          <a:bodyPr/>
          <a:lstStyle/>
          <a:p>
            <a:r>
              <a:rPr lang="en-GB"/>
              <a:t>Construction physics</a:t>
            </a:r>
          </a:p>
        </p:txBody>
      </p:sp>
    </p:spTree>
    <p:extLst>
      <p:ext uri="{BB962C8B-B14F-4D97-AF65-F5344CB8AC3E}">
        <p14:creationId xmlns:p14="http://schemas.microsoft.com/office/powerpoint/2010/main" val="304065855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7ABA3B2A-C6F6-4A8E-9AA5-B8A41DA7D1B9}"/>
              </a:ext>
            </a:extLst>
          </p:cNvPr>
          <p:cNvSpPr>
            <a:spLocks noGrp="1"/>
          </p:cNvSpPr>
          <p:nvPr>
            <p:ph type="title"/>
          </p:nvPr>
        </p:nvSpPr>
        <p:spPr/>
        <p:txBody>
          <a:bodyPr/>
          <a:lstStyle/>
          <a:p>
            <a:r>
              <a:rPr lang="en-GB" dirty="0"/>
              <a:t>Moisture engineering</a:t>
            </a:r>
          </a:p>
        </p:txBody>
      </p:sp>
    </p:spTree>
    <p:extLst>
      <p:ext uri="{BB962C8B-B14F-4D97-AF65-F5344CB8AC3E}">
        <p14:creationId xmlns:p14="http://schemas.microsoft.com/office/powerpoint/2010/main" val="1592525799"/>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Otsikko 11">
            <a:extLst>
              <a:ext uri="{FF2B5EF4-FFF2-40B4-BE49-F238E27FC236}">
                <a16:creationId xmlns:a16="http://schemas.microsoft.com/office/drawing/2014/main" id="{91AAAAA5-CDBA-42C5-943E-3EF449C37067}"/>
              </a:ext>
            </a:extLst>
          </p:cNvPr>
          <p:cNvSpPr>
            <a:spLocks noGrp="1"/>
          </p:cNvSpPr>
          <p:nvPr>
            <p:ph type="title"/>
          </p:nvPr>
        </p:nvSpPr>
        <p:spPr/>
        <p:txBody>
          <a:bodyPr/>
          <a:lstStyle/>
          <a:p>
            <a:r>
              <a:rPr lang="en-GB"/>
              <a:t>Diffusion of water vapour</a:t>
            </a:r>
          </a:p>
        </p:txBody>
      </p:sp>
      <p:sp>
        <p:nvSpPr>
          <p:cNvPr id="13" name="Sisällön paikkamerkki 12">
            <a:extLst>
              <a:ext uri="{FF2B5EF4-FFF2-40B4-BE49-F238E27FC236}">
                <a16:creationId xmlns:a16="http://schemas.microsoft.com/office/drawing/2014/main" id="{19FC7BE5-DE3D-4561-97EB-848C6C4B93D0}"/>
              </a:ext>
            </a:extLst>
          </p:cNvPr>
          <p:cNvSpPr>
            <a:spLocks noGrp="1"/>
          </p:cNvSpPr>
          <p:nvPr>
            <p:ph idx="1"/>
          </p:nvPr>
        </p:nvSpPr>
        <p:spPr>
          <a:xfrm>
            <a:off x="838200" y="1825624"/>
            <a:ext cx="10515600" cy="4447160"/>
          </a:xfrm>
        </p:spPr>
        <p:txBody>
          <a:bodyPr>
            <a:noAutofit/>
          </a:bodyPr>
          <a:lstStyle/>
          <a:p>
            <a:pPr marL="450215" algn="just">
              <a:lnSpc>
                <a:spcPct val="115000"/>
              </a:lnSpc>
              <a:spcAft>
                <a:spcPts val="1200"/>
              </a:spcAft>
            </a:pPr>
            <a:r>
              <a:rPr lang="en-GB">
                <a:effectLst/>
                <a:latin typeface="Calibri" panose="020F0502020204030204" pitchFamily="34" charset="0"/>
                <a:ea typeface="Calibri" panose="020F0502020204030204" pitchFamily="34" charset="0"/>
                <a:cs typeface="Times New Roman" panose="02020603050405020304" pitchFamily="18" charset="0"/>
              </a:rPr>
              <a:t>Water vapour resistance of the material layer:</a:t>
            </a:r>
          </a:p>
        </p:txBody>
      </p:sp>
      <p:sp>
        <p:nvSpPr>
          <p:cNvPr id="18" name="Dian numeron paikkamerkki 17">
            <a:extLst>
              <a:ext uri="{FF2B5EF4-FFF2-40B4-BE49-F238E27FC236}">
                <a16:creationId xmlns:a16="http://schemas.microsoft.com/office/drawing/2014/main" id="{F5859289-D07A-407E-BEA8-0136A172E2C0}"/>
              </a:ext>
            </a:extLst>
          </p:cNvPr>
          <p:cNvSpPr>
            <a:spLocks noGrp="1"/>
          </p:cNvSpPr>
          <p:nvPr>
            <p:ph type="sldNum" sz="quarter" idx="4"/>
          </p:nvPr>
        </p:nvSpPr>
        <p:spPr/>
        <p:txBody>
          <a:bodyPr/>
          <a:lstStyle/>
          <a:p>
            <a:fld id="{B338A197-4EA2-4D23-935D-0DB0ED09FF0F}" type="slidenum">
              <a:rPr lang="fi-FI" smtClean="0"/>
              <a:pPr/>
              <a:t>50</a:t>
            </a:fld>
            <a:endParaRPr lang="fi-FI"/>
          </a:p>
        </p:txBody>
      </p:sp>
      <p:sp>
        <p:nvSpPr>
          <p:cNvPr id="5" name="Otsikko 11">
            <a:extLst>
              <a:ext uri="{FF2B5EF4-FFF2-40B4-BE49-F238E27FC236}">
                <a16:creationId xmlns:a16="http://schemas.microsoft.com/office/drawing/2014/main" id="{F24B970D-6FBF-456F-BB47-68816287D604}"/>
              </a:ext>
            </a:extLst>
          </p:cNvPr>
          <p:cNvSpPr txBox="1">
            <a:spLocks/>
          </p:cNvSpPr>
          <p:nvPr/>
        </p:nvSpPr>
        <p:spPr>
          <a:xfrm>
            <a:off x="10192512" y="365125"/>
            <a:ext cx="1566672"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a:r>
              <a:rPr lang="en-GB"/>
              <a:t>8/15</a:t>
            </a:r>
          </a:p>
        </p:txBody>
      </p:sp>
      <p:sp>
        <p:nvSpPr>
          <p:cNvPr id="2" name="Rectangle 2">
            <a:extLst>
              <a:ext uri="{FF2B5EF4-FFF2-40B4-BE49-F238E27FC236}">
                <a16:creationId xmlns:a16="http://schemas.microsoft.com/office/drawing/2014/main" id="{BEB40601-40A9-401E-85DB-9325FEC08ACE}"/>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i-FI"/>
          </a:p>
        </p:txBody>
      </p:sp>
      <p:sp>
        <p:nvSpPr>
          <p:cNvPr id="3" name="Rectangle 4">
            <a:extLst>
              <a:ext uri="{FF2B5EF4-FFF2-40B4-BE49-F238E27FC236}">
                <a16:creationId xmlns:a16="http://schemas.microsoft.com/office/drawing/2014/main" id="{0DCF14DC-F90C-425E-908E-24A0B0CAC336}"/>
              </a:ext>
            </a:extLst>
          </p:cNvPr>
          <p:cNvSpPr>
            <a:spLocks noChangeArrowheads="1"/>
          </p:cNvSpPr>
          <p:nvPr/>
        </p:nvSpPr>
        <p:spPr bwMode="auto">
          <a:xfrm>
            <a:off x="1408175" y="2823761"/>
            <a:ext cx="21898405"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fi-FI"/>
          </a:p>
        </p:txBody>
      </p:sp>
      <p:sp>
        <p:nvSpPr>
          <p:cNvPr id="6" name="Rectangle 4">
            <a:extLst>
              <a:ext uri="{FF2B5EF4-FFF2-40B4-BE49-F238E27FC236}">
                <a16:creationId xmlns:a16="http://schemas.microsoft.com/office/drawing/2014/main" id="{9E77F1F8-D8F5-4AE5-B76E-4730A76B0F23}"/>
              </a:ext>
            </a:extLst>
          </p:cNvPr>
          <p:cNvSpPr>
            <a:spLocks noChangeArrowheads="1"/>
          </p:cNvSpPr>
          <p:nvPr/>
        </p:nvSpPr>
        <p:spPr bwMode="auto">
          <a:xfrm>
            <a:off x="1261869" y="2823760"/>
            <a:ext cx="19137347"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fi-FI"/>
          </a:p>
        </p:txBody>
      </p:sp>
      <p:sp>
        <p:nvSpPr>
          <p:cNvPr id="10" name="Rectangle 6">
            <a:extLst>
              <a:ext uri="{FF2B5EF4-FFF2-40B4-BE49-F238E27FC236}">
                <a16:creationId xmlns:a16="http://schemas.microsoft.com/office/drawing/2014/main" id="{A4F647C3-6B22-4952-9EAC-9F2C2D15655F}"/>
              </a:ext>
            </a:extLst>
          </p:cNvPr>
          <p:cNvSpPr>
            <a:spLocks noChangeArrowheads="1"/>
          </p:cNvSpPr>
          <p:nvPr/>
        </p:nvSpPr>
        <p:spPr bwMode="auto">
          <a:xfrm>
            <a:off x="1261869" y="4046798"/>
            <a:ext cx="18842510"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fi-FI"/>
          </a:p>
        </p:txBody>
      </p:sp>
      <p:sp>
        <p:nvSpPr>
          <p:cNvPr id="8" name="Rectangle 4">
            <a:extLst>
              <a:ext uri="{FF2B5EF4-FFF2-40B4-BE49-F238E27FC236}">
                <a16:creationId xmlns:a16="http://schemas.microsoft.com/office/drawing/2014/main" id="{43F1DD41-8DF7-43D2-86B4-85EB0C7DFBB2}"/>
              </a:ext>
            </a:extLst>
          </p:cNvPr>
          <p:cNvSpPr>
            <a:spLocks noChangeArrowheads="1"/>
          </p:cNvSpPr>
          <p:nvPr/>
        </p:nvSpPr>
        <p:spPr bwMode="auto">
          <a:xfrm>
            <a:off x="1513840" y="2357415"/>
            <a:ext cx="22587284"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fi-FI"/>
          </a:p>
        </p:txBody>
      </p:sp>
      <p:graphicFrame>
        <p:nvGraphicFramePr>
          <p:cNvPr id="9" name="Object 8">
            <a:extLst>
              <a:ext uri="{FF2B5EF4-FFF2-40B4-BE49-F238E27FC236}">
                <a16:creationId xmlns:a16="http://schemas.microsoft.com/office/drawing/2014/main" id="{09ABCB34-44A5-43F1-AEC2-E7A45D2A847F}"/>
              </a:ext>
            </a:extLst>
          </p:cNvPr>
          <p:cNvGraphicFramePr>
            <a:graphicFrameLocks noChangeAspect="1"/>
          </p:cNvGraphicFramePr>
          <p:nvPr>
            <p:extLst>
              <p:ext uri="{D42A27DB-BD31-4B8C-83A1-F6EECF244321}">
                <p14:modId xmlns:p14="http://schemas.microsoft.com/office/powerpoint/2010/main" val="2794765965"/>
              </p:ext>
            </p:extLst>
          </p:nvPr>
        </p:nvGraphicFramePr>
        <p:xfrm>
          <a:off x="1513840" y="2357416"/>
          <a:ext cx="1131132" cy="932688"/>
        </p:xfrm>
        <a:graphic>
          <a:graphicData uri="http://schemas.openxmlformats.org/presentationml/2006/ole">
            <mc:AlternateContent xmlns:mc="http://schemas.openxmlformats.org/markup-compatibility/2006">
              <mc:Choice xmlns:v="urn:schemas-microsoft-com:vml" Requires="v">
                <p:oleObj name="Equation" r:id="rId2" imgW="545863" imgH="444307" progId="Equation.DSMT4">
                  <p:embed/>
                </p:oleObj>
              </mc:Choice>
              <mc:Fallback>
                <p:oleObj name="Equation" r:id="rId2" imgW="545863" imgH="444307" progId="Equation.DSMT4">
                  <p:embed/>
                  <p:pic>
                    <p:nvPicPr>
                      <p:cNvPr id="9" name="Object 8">
                        <a:extLst>
                          <a:ext uri="{FF2B5EF4-FFF2-40B4-BE49-F238E27FC236}">
                            <a16:creationId xmlns:a16="http://schemas.microsoft.com/office/drawing/2014/main" id="{09ABCB34-44A5-43F1-AEC2-E7A45D2A847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13840" y="2357416"/>
                        <a:ext cx="1131132" cy="932688"/>
                      </a:xfrm>
                      <a:prstGeom prst="rect">
                        <a:avLst/>
                      </a:prstGeom>
                      <a:noFill/>
                    </p:spPr>
                  </p:pic>
                </p:oleObj>
              </mc:Fallback>
            </mc:AlternateContent>
          </a:graphicData>
        </a:graphic>
      </p:graphicFrame>
      <p:sp>
        <p:nvSpPr>
          <p:cNvPr id="14" name="Sisällön paikkamerkki 12">
            <a:extLst>
              <a:ext uri="{FF2B5EF4-FFF2-40B4-BE49-F238E27FC236}">
                <a16:creationId xmlns:a16="http://schemas.microsoft.com/office/drawing/2014/main" id="{37D7C017-DF17-4E4D-967A-E66DC96E2BF1}"/>
              </a:ext>
            </a:extLst>
          </p:cNvPr>
          <p:cNvSpPr txBox="1">
            <a:spLocks/>
          </p:cNvSpPr>
          <p:nvPr/>
        </p:nvSpPr>
        <p:spPr>
          <a:xfrm>
            <a:off x="1422752" y="3290104"/>
            <a:ext cx="10265665" cy="1450258"/>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GB" sz="2400"/>
              <a:t>where </a:t>
            </a:r>
          </a:p>
          <a:p>
            <a:pPr marL="0" indent="0">
              <a:buFont typeface="Arial" panose="020B0604020202020204" pitchFamily="34" charset="0"/>
              <a:buNone/>
            </a:pPr>
            <a:r>
              <a:rPr lang="en-GB" sz="2400">
                <a:effectLst/>
                <a:latin typeface="Calibri" panose="020F0502020204030204" pitchFamily="34" charset="0"/>
                <a:ea typeface="Calibri" panose="020F0502020204030204" pitchFamily="34" charset="0"/>
                <a:cs typeface="Times New Roman" panose="02020603050405020304" pitchFamily="18" charset="0"/>
              </a:rPr>
              <a:t>d = thickness of layer [mm]</a:t>
            </a:r>
          </a:p>
          <a:p>
            <a:pPr marL="0" indent="0">
              <a:buFont typeface="Arial" panose="020B0604020202020204" pitchFamily="34" charset="0"/>
              <a:buNone/>
            </a:pPr>
            <a:r>
              <a:rPr lang="en-GB" sz="2400">
                <a:effectLst/>
                <a:latin typeface="Symbol" panose="05050102010706020507" pitchFamily="18" charset="2"/>
                <a:ea typeface="Calibri" panose="020F0502020204030204" pitchFamily="34" charset="0"/>
                <a:cs typeface="Times New Roman" panose="02020603050405020304" pitchFamily="18" charset="0"/>
              </a:rPr>
              <a:t>d</a:t>
            </a:r>
            <a:r>
              <a:rPr lang="en-GB" sz="2400" baseline="-25000">
                <a:effectLst/>
                <a:latin typeface="Calibri" panose="020F0502020204030204" pitchFamily="34" charset="0"/>
                <a:ea typeface="Calibri" panose="020F0502020204030204" pitchFamily="34" charset="0"/>
                <a:cs typeface="Times New Roman" panose="02020603050405020304" pitchFamily="18" charset="0"/>
              </a:rPr>
              <a:t>p</a:t>
            </a:r>
            <a:r>
              <a:rPr lang="en-GB" sz="2400">
                <a:effectLst/>
                <a:latin typeface="Calibri" panose="020F0502020204030204" pitchFamily="34" charset="0"/>
                <a:ea typeface="Calibri" panose="020F0502020204030204" pitchFamily="34" charset="0"/>
                <a:cs typeface="Times New Roman" panose="02020603050405020304" pitchFamily="18" charset="0"/>
              </a:rPr>
              <a:t> = water vapour permeance or diffusion factor [kg/msPa]</a:t>
            </a:r>
          </a:p>
          <a:p>
            <a:pPr marL="0" indent="0">
              <a:buFont typeface="Arial" panose="020B0604020202020204" pitchFamily="34" charset="0"/>
              <a:buNone/>
            </a:pPr>
            <a:endParaRPr lang="fi-FI" dirty="0"/>
          </a:p>
        </p:txBody>
      </p:sp>
      <p:sp>
        <p:nvSpPr>
          <p:cNvPr id="15" name="Sisällön paikkamerkki 12">
            <a:extLst>
              <a:ext uri="{FF2B5EF4-FFF2-40B4-BE49-F238E27FC236}">
                <a16:creationId xmlns:a16="http://schemas.microsoft.com/office/drawing/2014/main" id="{C91B4F80-F067-4392-ADE5-FA0DB6969E80}"/>
              </a:ext>
            </a:extLst>
          </p:cNvPr>
          <p:cNvSpPr txBox="1">
            <a:spLocks/>
          </p:cNvSpPr>
          <p:nvPr/>
        </p:nvSpPr>
        <p:spPr>
          <a:xfrm>
            <a:off x="2565198" y="2538070"/>
            <a:ext cx="4602482" cy="429043"/>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GB" sz="2400"/>
              <a:t>the unit for this is [x10</a:t>
            </a:r>
            <a:r>
              <a:rPr lang="en-GB" sz="2400" baseline="30000"/>
              <a:t>9</a:t>
            </a:r>
            <a:r>
              <a:rPr lang="en-GB" sz="2400"/>
              <a:t> m²sPa/kg]</a:t>
            </a:r>
          </a:p>
        </p:txBody>
      </p:sp>
      <p:sp>
        <p:nvSpPr>
          <p:cNvPr id="4" name="Alatunnisteen paikkamerkki 3">
            <a:extLst>
              <a:ext uri="{FF2B5EF4-FFF2-40B4-BE49-F238E27FC236}">
                <a16:creationId xmlns:a16="http://schemas.microsoft.com/office/drawing/2014/main" id="{5472841F-3183-CECC-A724-A8D495B74A09}"/>
              </a:ext>
            </a:extLst>
          </p:cNvPr>
          <p:cNvSpPr>
            <a:spLocks noGrp="1"/>
          </p:cNvSpPr>
          <p:nvPr>
            <p:ph type="ftr" sz="quarter" idx="3"/>
          </p:nvPr>
        </p:nvSpPr>
        <p:spPr/>
        <p:txBody>
          <a:bodyPr/>
          <a:lstStyle/>
          <a:p>
            <a:r>
              <a:rPr lang="en-GB"/>
              <a:t>Construction physics</a:t>
            </a:r>
          </a:p>
        </p:txBody>
      </p:sp>
    </p:spTree>
    <p:extLst>
      <p:ext uri="{BB962C8B-B14F-4D97-AF65-F5344CB8AC3E}">
        <p14:creationId xmlns:p14="http://schemas.microsoft.com/office/powerpoint/2010/main" val="889750184"/>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Otsikko 11">
            <a:extLst>
              <a:ext uri="{FF2B5EF4-FFF2-40B4-BE49-F238E27FC236}">
                <a16:creationId xmlns:a16="http://schemas.microsoft.com/office/drawing/2014/main" id="{91AAAAA5-CDBA-42C5-943E-3EF449C37067}"/>
              </a:ext>
            </a:extLst>
          </p:cNvPr>
          <p:cNvSpPr>
            <a:spLocks noGrp="1"/>
          </p:cNvSpPr>
          <p:nvPr>
            <p:ph type="title"/>
          </p:nvPr>
        </p:nvSpPr>
        <p:spPr/>
        <p:txBody>
          <a:bodyPr/>
          <a:lstStyle/>
          <a:p>
            <a:r>
              <a:rPr lang="en-GB"/>
              <a:t>Diffusion of water vapour</a:t>
            </a:r>
          </a:p>
        </p:txBody>
      </p:sp>
      <p:sp>
        <p:nvSpPr>
          <p:cNvPr id="13" name="Sisällön paikkamerkki 12">
            <a:extLst>
              <a:ext uri="{FF2B5EF4-FFF2-40B4-BE49-F238E27FC236}">
                <a16:creationId xmlns:a16="http://schemas.microsoft.com/office/drawing/2014/main" id="{19FC7BE5-DE3D-4561-97EB-848C6C4B93D0}"/>
              </a:ext>
            </a:extLst>
          </p:cNvPr>
          <p:cNvSpPr>
            <a:spLocks noGrp="1"/>
          </p:cNvSpPr>
          <p:nvPr>
            <p:ph idx="1"/>
          </p:nvPr>
        </p:nvSpPr>
        <p:spPr>
          <a:xfrm>
            <a:off x="838200" y="1825624"/>
            <a:ext cx="10515600" cy="4447160"/>
          </a:xfrm>
        </p:spPr>
        <p:txBody>
          <a:bodyPr>
            <a:noAutofit/>
          </a:bodyPr>
          <a:lstStyle/>
          <a:p>
            <a:pPr marL="450215">
              <a:lnSpc>
                <a:spcPct val="115000"/>
              </a:lnSpc>
              <a:spcAft>
                <a:spcPts val="1200"/>
              </a:spcAft>
            </a:pPr>
            <a:r>
              <a:rPr lang="en-GB">
                <a:effectLst/>
                <a:latin typeface="Calibri" panose="020F0502020204030204" pitchFamily="34" charset="0"/>
                <a:ea typeface="Calibri" panose="020F0502020204030204" pitchFamily="34" charset="0"/>
                <a:cs typeface="Times New Roman" panose="02020603050405020304" pitchFamily="18" charset="0"/>
              </a:rPr>
              <a:t>The above-mentioned water vapour penetration factors and resistances for the most common construction materials are tabulated in different sources, such as RIL 107, SFS-EN ISO 12524, etc. </a:t>
            </a:r>
          </a:p>
          <a:p>
            <a:pPr marL="450215">
              <a:lnSpc>
                <a:spcPct val="115000"/>
              </a:lnSpc>
              <a:spcAft>
                <a:spcPts val="1200"/>
              </a:spcAft>
            </a:pPr>
            <a:r>
              <a:rPr lang="en-GB">
                <a:effectLst/>
                <a:latin typeface="Calibri" panose="020F0502020204030204" pitchFamily="34" charset="0"/>
                <a:ea typeface="Calibri" panose="020F0502020204030204" pitchFamily="34" charset="0"/>
                <a:cs typeface="Times New Roman" panose="02020603050405020304" pitchFamily="18" charset="0"/>
              </a:rPr>
              <a:t>The water vapour resistance of cardboard, plastic films, paint layers, and other thin equipment or materials. should be determined either from the certificate, CE marking or in the EEA opinion. </a:t>
            </a:r>
          </a:p>
        </p:txBody>
      </p:sp>
      <p:sp>
        <p:nvSpPr>
          <p:cNvPr id="18" name="Dian numeron paikkamerkki 17">
            <a:extLst>
              <a:ext uri="{FF2B5EF4-FFF2-40B4-BE49-F238E27FC236}">
                <a16:creationId xmlns:a16="http://schemas.microsoft.com/office/drawing/2014/main" id="{F5859289-D07A-407E-BEA8-0136A172E2C0}"/>
              </a:ext>
            </a:extLst>
          </p:cNvPr>
          <p:cNvSpPr>
            <a:spLocks noGrp="1"/>
          </p:cNvSpPr>
          <p:nvPr>
            <p:ph type="sldNum" sz="quarter" idx="4"/>
          </p:nvPr>
        </p:nvSpPr>
        <p:spPr/>
        <p:txBody>
          <a:bodyPr/>
          <a:lstStyle/>
          <a:p>
            <a:fld id="{B338A197-4EA2-4D23-935D-0DB0ED09FF0F}" type="slidenum">
              <a:rPr lang="fi-FI" smtClean="0"/>
              <a:pPr/>
              <a:t>51</a:t>
            </a:fld>
            <a:endParaRPr lang="fi-FI"/>
          </a:p>
        </p:txBody>
      </p:sp>
      <p:sp>
        <p:nvSpPr>
          <p:cNvPr id="5" name="Otsikko 11">
            <a:extLst>
              <a:ext uri="{FF2B5EF4-FFF2-40B4-BE49-F238E27FC236}">
                <a16:creationId xmlns:a16="http://schemas.microsoft.com/office/drawing/2014/main" id="{F24B970D-6FBF-456F-BB47-68816287D604}"/>
              </a:ext>
            </a:extLst>
          </p:cNvPr>
          <p:cNvSpPr txBox="1">
            <a:spLocks/>
          </p:cNvSpPr>
          <p:nvPr/>
        </p:nvSpPr>
        <p:spPr>
          <a:xfrm>
            <a:off x="10192512" y="365125"/>
            <a:ext cx="1566672"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a:r>
              <a:rPr lang="en-GB"/>
              <a:t>9/15</a:t>
            </a:r>
          </a:p>
        </p:txBody>
      </p:sp>
      <p:sp>
        <p:nvSpPr>
          <p:cNvPr id="2" name="Rectangle 2">
            <a:extLst>
              <a:ext uri="{FF2B5EF4-FFF2-40B4-BE49-F238E27FC236}">
                <a16:creationId xmlns:a16="http://schemas.microsoft.com/office/drawing/2014/main" id="{BEB40601-40A9-401E-85DB-9325FEC08ACE}"/>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i-FI"/>
          </a:p>
        </p:txBody>
      </p:sp>
      <p:sp>
        <p:nvSpPr>
          <p:cNvPr id="3" name="Rectangle 4">
            <a:extLst>
              <a:ext uri="{FF2B5EF4-FFF2-40B4-BE49-F238E27FC236}">
                <a16:creationId xmlns:a16="http://schemas.microsoft.com/office/drawing/2014/main" id="{0DCF14DC-F90C-425E-908E-24A0B0CAC336}"/>
              </a:ext>
            </a:extLst>
          </p:cNvPr>
          <p:cNvSpPr>
            <a:spLocks noChangeArrowheads="1"/>
          </p:cNvSpPr>
          <p:nvPr/>
        </p:nvSpPr>
        <p:spPr bwMode="auto">
          <a:xfrm>
            <a:off x="1408175" y="2823761"/>
            <a:ext cx="21898405"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fi-FI"/>
          </a:p>
        </p:txBody>
      </p:sp>
      <p:sp>
        <p:nvSpPr>
          <p:cNvPr id="6" name="Rectangle 4">
            <a:extLst>
              <a:ext uri="{FF2B5EF4-FFF2-40B4-BE49-F238E27FC236}">
                <a16:creationId xmlns:a16="http://schemas.microsoft.com/office/drawing/2014/main" id="{9E77F1F8-D8F5-4AE5-B76E-4730A76B0F23}"/>
              </a:ext>
            </a:extLst>
          </p:cNvPr>
          <p:cNvSpPr>
            <a:spLocks noChangeArrowheads="1"/>
          </p:cNvSpPr>
          <p:nvPr/>
        </p:nvSpPr>
        <p:spPr bwMode="auto">
          <a:xfrm>
            <a:off x="1261869" y="2823760"/>
            <a:ext cx="19137347"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fi-FI"/>
          </a:p>
        </p:txBody>
      </p:sp>
      <p:sp>
        <p:nvSpPr>
          <p:cNvPr id="10" name="Rectangle 6">
            <a:extLst>
              <a:ext uri="{FF2B5EF4-FFF2-40B4-BE49-F238E27FC236}">
                <a16:creationId xmlns:a16="http://schemas.microsoft.com/office/drawing/2014/main" id="{A4F647C3-6B22-4952-9EAC-9F2C2D15655F}"/>
              </a:ext>
            </a:extLst>
          </p:cNvPr>
          <p:cNvSpPr>
            <a:spLocks noChangeArrowheads="1"/>
          </p:cNvSpPr>
          <p:nvPr/>
        </p:nvSpPr>
        <p:spPr bwMode="auto">
          <a:xfrm>
            <a:off x="1261869" y="4046798"/>
            <a:ext cx="18842510"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fi-FI"/>
          </a:p>
        </p:txBody>
      </p:sp>
      <p:sp>
        <p:nvSpPr>
          <p:cNvPr id="8" name="Rectangle 4">
            <a:extLst>
              <a:ext uri="{FF2B5EF4-FFF2-40B4-BE49-F238E27FC236}">
                <a16:creationId xmlns:a16="http://schemas.microsoft.com/office/drawing/2014/main" id="{43F1DD41-8DF7-43D2-86B4-85EB0C7DFBB2}"/>
              </a:ext>
            </a:extLst>
          </p:cNvPr>
          <p:cNvSpPr>
            <a:spLocks noChangeArrowheads="1"/>
          </p:cNvSpPr>
          <p:nvPr/>
        </p:nvSpPr>
        <p:spPr bwMode="auto">
          <a:xfrm>
            <a:off x="1513840" y="2357415"/>
            <a:ext cx="22587284"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fi-FI"/>
          </a:p>
        </p:txBody>
      </p:sp>
      <p:sp>
        <p:nvSpPr>
          <p:cNvPr id="4" name="Alatunnisteen paikkamerkki 3">
            <a:extLst>
              <a:ext uri="{FF2B5EF4-FFF2-40B4-BE49-F238E27FC236}">
                <a16:creationId xmlns:a16="http://schemas.microsoft.com/office/drawing/2014/main" id="{5025C45F-C7BE-3790-035A-3D273FDA1017}"/>
              </a:ext>
            </a:extLst>
          </p:cNvPr>
          <p:cNvSpPr>
            <a:spLocks noGrp="1"/>
          </p:cNvSpPr>
          <p:nvPr>
            <p:ph type="ftr" sz="quarter" idx="3"/>
          </p:nvPr>
        </p:nvSpPr>
        <p:spPr/>
        <p:txBody>
          <a:bodyPr/>
          <a:lstStyle/>
          <a:p>
            <a:r>
              <a:rPr lang="en-GB"/>
              <a:t>Construction physics</a:t>
            </a:r>
          </a:p>
        </p:txBody>
      </p:sp>
    </p:spTree>
    <p:extLst>
      <p:ext uri="{BB962C8B-B14F-4D97-AF65-F5344CB8AC3E}">
        <p14:creationId xmlns:p14="http://schemas.microsoft.com/office/powerpoint/2010/main" val="1906658373"/>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Otsikko 11">
            <a:extLst>
              <a:ext uri="{FF2B5EF4-FFF2-40B4-BE49-F238E27FC236}">
                <a16:creationId xmlns:a16="http://schemas.microsoft.com/office/drawing/2014/main" id="{91AAAAA5-CDBA-42C5-943E-3EF449C37067}"/>
              </a:ext>
            </a:extLst>
          </p:cNvPr>
          <p:cNvSpPr>
            <a:spLocks noGrp="1"/>
          </p:cNvSpPr>
          <p:nvPr>
            <p:ph type="title"/>
          </p:nvPr>
        </p:nvSpPr>
        <p:spPr/>
        <p:txBody>
          <a:bodyPr/>
          <a:lstStyle/>
          <a:p>
            <a:r>
              <a:rPr lang="en-GB"/>
              <a:t>Diffusion of water vapour</a:t>
            </a:r>
          </a:p>
        </p:txBody>
      </p:sp>
      <p:sp>
        <p:nvSpPr>
          <p:cNvPr id="13" name="Sisällön paikkamerkki 12">
            <a:extLst>
              <a:ext uri="{FF2B5EF4-FFF2-40B4-BE49-F238E27FC236}">
                <a16:creationId xmlns:a16="http://schemas.microsoft.com/office/drawing/2014/main" id="{19FC7BE5-DE3D-4561-97EB-848C6C4B93D0}"/>
              </a:ext>
            </a:extLst>
          </p:cNvPr>
          <p:cNvSpPr>
            <a:spLocks noGrp="1"/>
          </p:cNvSpPr>
          <p:nvPr>
            <p:ph idx="1"/>
          </p:nvPr>
        </p:nvSpPr>
        <p:spPr>
          <a:xfrm>
            <a:off x="838200" y="1825624"/>
            <a:ext cx="10515600" cy="2508632"/>
          </a:xfrm>
        </p:spPr>
        <p:txBody>
          <a:bodyPr>
            <a:noAutofit/>
          </a:bodyPr>
          <a:lstStyle/>
          <a:p>
            <a:pPr marL="450215">
              <a:lnSpc>
                <a:spcPct val="115000"/>
              </a:lnSpc>
              <a:spcAft>
                <a:spcPts val="1200"/>
              </a:spcAft>
            </a:pPr>
            <a:r>
              <a:rPr lang="en-GB" sz="2400" dirty="0">
                <a:effectLst/>
              </a:rPr>
              <a:t>In addition, when the </a:t>
            </a:r>
            <a:r>
              <a:rPr lang="en-GB" sz="2400" b="1" dirty="0">
                <a:effectLst/>
              </a:rPr>
              <a:t>water vapour resistance factor </a:t>
            </a:r>
            <a:r>
              <a:rPr lang="en-GB" sz="2400" b="1" dirty="0">
                <a:effectLst/>
                <a:latin typeface="Symbol" panose="05050102010706020507" pitchFamily="18" charset="2"/>
                <a:ea typeface="Calibri" panose="020F0502020204030204" pitchFamily="34" charset="0"/>
                <a:cs typeface="Times New Roman" panose="02020603050405020304" pitchFamily="18" charset="0"/>
              </a:rPr>
              <a:t></a:t>
            </a:r>
            <a:r>
              <a:rPr lang="en-GB" sz="2400" b="1" dirty="0">
                <a:effectLst/>
              </a:rPr>
              <a:t> </a:t>
            </a:r>
            <a:r>
              <a:rPr lang="en-GB" sz="2400" dirty="0">
                <a:effectLst/>
              </a:rPr>
              <a:t>in standard SFS-EN </a:t>
            </a:r>
            <a:r>
              <a:rPr lang="en-GB" sz="2400" dirty="0" err="1">
                <a:effectLst/>
              </a:rPr>
              <a:t>iso</a:t>
            </a:r>
            <a:r>
              <a:rPr lang="en-GB" sz="2400" dirty="0">
                <a:effectLst/>
              </a:rPr>
              <a:t> 12524 and the </a:t>
            </a:r>
            <a:r>
              <a:rPr lang="en-GB" sz="2400" b="1" dirty="0">
                <a:effectLst/>
              </a:rPr>
              <a:t>water vapour diffusion-equivalent air layer thickness </a:t>
            </a:r>
            <a:r>
              <a:rPr lang="en-GB" sz="2400" b="1" dirty="0" err="1">
                <a:effectLst/>
              </a:rPr>
              <a:t>sd</a:t>
            </a:r>
            <a:r>
              <a:rPr lang="en-GB" sz="2400" dirty="0">
                <a:effectLst/>
              </a:rPr>
              <a:t> are taken into account and the air-to-air layer the water vapour diffusion equivalent </a:t>
            </a:r>
            <a:r>
              <a:rPr lang="en-GB" sz="2400" dirty="0" err="1">
                <a:effectLst/>
              </a:rPr>
              <a:t>sd</a:t>
            </a:r>
            <a:r>
              <a:rPr lang="en-GB" sz="2400" dirty="0">
                <a:effectLst/>
              </a:rPr>
              <a:t>, the dependence of the above (diffusion resistance, water vapour </a:t>
            </a:r>
            <a:r>
              <a:rPr lang="en-GB" sz="2400" dirty="0" err="1">
                <a:effectLst/>
              </a:rPr>
              <a:t>permeance</a:t>
            </a:r>
            <a:r>
              <a:rPr lang="en-GB" sz="2400" dirty="0">
                <a:effectLst/>
              </a:rPr>
              <a:t> factor, diffusion factor and water vapour resistance factor) is as follows:</a:t>
            </a:r>
          </a:p>
        </p:txBody>
      </p:sp>
      <p:sp>
        <p:nvSpPr>
          <p:cNvPr id="18" name="Dian numeron paikkamerkki 17">
            <a:extLst>
              <a:ext uri="{FF2B5EF4-FFF2-40B4-BE49-F238E27FC236}">
                <a16:creationId xmlns:a16="http://schemas.microsoft.com/office/drawing/2014/main" id="{F5859289-D07A-407E-BEA8-0136A172E2C0}"/>
              </a:ext>
            </a:extLst>
          </p:cNvPr>
          <p:cNvSpPr>
            <a:spLocks noGrp="1"/>
          </p:cNvSpPr>
          <p:nvPr>
            <p:ph type="sldNum" sz="quarter" idx="4"/>
          </p:nvPr>
        </p:nvSpPr>
        <p:spPr/>
        <p:txBody>
          <a:bodyPr/>
          <a:lstStyle/>
          <a:p>
            <a:fld id="{B338A197-4EA2-4D23-935D-0DB0ED09FF0F}" type="slidenum">
              <a:rPr lang="fi-FI" smtClean="0"/>
              <a:pPr/>
              <a:t>52</a:t>
            </a:fld>
            <a:endParaRPr lang="fi-FI"/>
          </a:p>
        </p:txBody>
      </p:sp>
      <p:sp>
        <p:nvSpPr>
          <p:cNvPr id="5" name="Otsikko 11">
            <a:extLst>
              <a:ext uri="{FF2B5EF4-FFF2-40B4-BE49-F238E27FC236}">
                <a16:creationId xmlns:a16="http://schemas.microsoft.com/office/drawing/2014/main" id="{F24B970D-6FBF-456F-BB47-68816287D604}"/>
              </a:ext>
            </a:extLst>
          </p:cNvPr>
          <p:cNvSpPr txBox="1">
            <a:spLocks/>
          </p:cNvSpPr>
          <p:nvPr/>
        </p:nvSpPr>
        <p:spPr>
          <a:xfrm>
            <a:off x="10192512" y="365125"/>
            <a:ext cx="1566672"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a:r>
              <a:rPr lang="en-GB"/>
              <a:t>10/15</a:t>
            </a:r>
          </a:p>
        </p:txBody>
      </p:sp>
      <p:sp>
        <p:nvSpPr>
          <p:cNvPr id="2" name="Rectangle 2">
            <a:extLst>
              <a:ext uri="{FF2B5EF4-FFF2-40B4-BE49-F238E27FC236}">
                <a16:creationId xmlns:a16="http://schemas.microsoft.com/office/drawing/2014/main" id="{BEB40601-40A9-401E-85DB-9325FEC08ACE}"/>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i-FI"/>
          </a:p>
        </p:txBody>
      </p:sp>
      <p:sp>
        <p:nvSpPr>
          <p:cNvPr id="3" name="Rectangle 4">
            <a:extLst>
              <a:ext uri="{FF2B5EF4-FFF2-40B4-BE49-F238E27FC236}">
                <a16:creationId xmlns:a16="http://schemas.microsoft.com/office/drawing/2014/main" id="{0DCF14DC-F90C-425E-908E-24A0B0CAC336}"/>
              </a:ext>
            </a:extLst>
          </p:cNvPr>
          <p:cNvSpPr>
            <a:spLocks noChangeArrowheads="1"/>
          </p:cNvSpPr>
          <p:nvPr/>
        </p:nvSpPr>
        <p:spPr bwMode="auto">
          <a:xfrm>
            <a:off x="1408175" y="2823761"/>
            <a:ext cx="21898405"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fi-FI"/>
          </a:p>
        </p:txBody>
      </p:sp>
      <p:sp>
        <p:nvSpPr>
          <p:cNvPr id="6" name="Rectangle 4">
            <a:extLst>
              <a:ext uri="{FF2B5EF4-FFF2-40B4-BE49-F238E27FC236}">
                <a16:creationId xmlns:a16="http://schemas.microsoft.com/office/drawing/2014/main" id="{9E77F1F8-D8F5-4AE5-B76E-4730A76B0F23}"/>
              </a:ext>
            </a:extLst>
          </p:cNvPr>
          <p:cNvSpPr>
            <a:spLocks noChangeArrowheads="1"/>
          </p:cNvSpPr>
          <p:nvPr/>
        </p:nvSpPr>
        <p:spPr bwMode="auto">
          <a:xfrm>
            <a:off x="1261869" y="2823760"/>
            <a:ext cx="19137347"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fi-FI"/>
          </a:p>
        </p:txBody>
      </p:sp>
      <p:sp>
        <p:nvSpPr>
          <p:cNvPr id="8" name="Rectangle 4">
            <a:extLst>
              <a:ext uri="{FF2B5EF4-FFF2-40B4-BE49-F238E27FC236}">
                <a16:creationId xmlns:a16="http://schemas.microsoft.com/office/drawing/2014/main" id="{43F1DD41-8DF7-43D2-86B4-85EB0C7DFBB2}"/>
              </a:ext>
            </a:extLst>
          </p:cNvPr>
          <p:cNvSpPr>
            <a:spLocks noChangeArrowheads="1"/>
          </p:cNvSpPr>
          <p:nvPr/>
        </p:nvSpPr>
        <p:spPr bwMode="auto">
          <a:xfrm>
            <a:off x="1513840" y="2357415"/>
            <a:ext cx="22587284"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fi-FI"/>
          </a:p>
        </p:txBody>
      </p:sp>
      <p:sp>
        <p:nvSpPr>
          <p:cNvPr id="4" name="Rectangle 2">
            <a:extLst>
              <a:ext uri="{FF2B5EF4-FFF2-40B4-BE49-F238E27FC236}">
                <a16:creationId xmlns:a16="http://schemas.microsoft.com/office/drawing/2014/main" id="{5AE20F39-8EB9-4FFE-9750-34C495643272}"/>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i-FI"/>
          </a:p>
        </p:txBody>
      </p:sp>
      <p:graphicFrame>
        <p:nvGraphicFramePr>
          <p:cNvPr id="7" name="Object 6">
            <a:extLst>
              <a:ext uri="{FF2B5EF4-FFF2-40B4-BE49-F238E27FC236}">
                <a16:creationId xmlns:a16="http://schemas.microsoft.com/office/drawing/2014/main" id="{55D03026-9E36-4F79-A057-1699F64D6151}"/>
              </a:ext>
            </a:extLst>
          </p:cNvPr>
          <p:cNvGraphicFramePr>
            <a:graphicFrameLocks noChangeAspect="1"/>
          </p:cNvGraphicFramePr>
          <p:nvPr>
            <p:extLst>
              <p:ext uri="{D42A27DB-BD31-4B8C-83A1-F6EECF244321}">
                <p14:modId xmlns:p14="http://schemas.microsoft.com/office/powerpoint/2010/main" val="138380479"/>
              </p:ext>
            </p:extLst>
          </p:nvPr>
        </p:nvGraphicFramePr>
        <p:xfrm>
          <a:off x="1370075" y="4373541"/>
          <a:ext cx="1185964" cy="977900"/>
        </p:xfrm>
        <a:graphic>
          <a:graphicData uri="http://schemas.openxmlformats.org/presentationml/2006/ole">
            <mc:AlternateContent xmlns:mc="http://schemas.openxmlformats.org/markup-compatibility/2006">
              <mc:Choice xmlns:v="urn:schemas-microsoft-com:vml" Requires="v">
                <p:oleObj name="Equation" r:id="rId2" imgW="545863" imgH="444307" progId="Equation.DSMT4">
                  <p:embed/>
                </p:oleObj>
              </mc:Choice>
              <mc:Fallback>
                <p:oleObj name="Equation" r:id="rId2" imgW="545863" imgH="444307" progId="Equation.DSMT4">
                  <p:embed/>
                  <p:pic>
                    <p:nvPicPr>
                      <p:cNvPr id="7" name="Object 6">
                        <a:extLst>
                          <a:ext uri="{FF2B5EF4-FFF2-40B4-BE49-F238E27FC236}">
                            <a16:creationId xmlns:a16="http://schemas.microsoft.com/office/drawing/2014/main" id="{55D03026-9E36-4F79-A057-1699F64D615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70075" y="4373541"/>
                        <a:ext cx="1185964" cy="977900"/>
                      </a:xfrm>
                      <a:prstGeom prst="rect">
                        <a:avLst/>
                      </a:prstGeom>
                      <a:noFill/>
                    </p:spPr>
                  </p:pic>
                </p:oleObj>
              </mc:Fallback>
            </mc:AlternateContent>
          </a:graphicData>
        </a:graphic>
      </p:graphicFrame>
      <p:graphicFrame>
        <p:nvGraphicFramePr>
          <p:cNvPr id="11" name="Object 10">
            <a:extLst>
              <a:ext uri="{FF2B5EF4-FFF2-40B4-BE49-F238E27FC236}">
                <a16:creationId xmlns:a16="http://schemas.microsoft.com/office/drawing/2014/main" id="{D2390654-9FEA-459A-BEA9-76322BB76F14}"/>
              </a:ext>
            </a:extLst>
          </p:cNvPr>
          <p:cNvGraphicFramePr>
            <a:graphicFrameLocks noChangeAspect="1"/>
          </p:cNvGraphicFramePr>
          <p:nvPr>
            <p:extLst>
              <p:ext uri="{D42A27DB-BD31-4B8C-83A1-F6EECF244321}">
                <p14:modId xmlns:p14="http://schemas.microsoft.com/office/powerpoint/2010/main" val="3953264180"/>
              </p:ext>
            </p:extLst>
          </p:nvPr>
        </p:nvGraphicFramePr>
        <p:xfrm>
          <a:off x="2844800" y="4405609"/>
          <a:ext cx="1185964" cy="929006"/>
        </p:xfrm>
        <a:graphic>
          <a:graphicData uri="http://schemas.openxmlformats.org/presentationml/2006/ole">
            <mc:AlternateContent xmlns:mc="http://schemas.openxmlformats.org/markup-compatibility/2006">
              <mc:Choice xmlns:v="urn:schemas-microsoft-com:vml" Requires="v">
                <p:oleObj name="Equation" r:id="rId4" imgW="571252" imgH="444307" progId="Equation.DSMT4">
                  <p:embed/>
                </p:oleObj>
              </mc:Choice>
              <mc:Fallback>
                <p:oleObj name="Equation" r:id="rId4" imgW="571252" imgH="444307" progId="Equation.DSMT4">
                  <p:embed/>
                  <p:pic>
                    <p:nvPicPr>
                      <p:cNvPr id="11" name="Object 10">
                        <a:extLst>
                          <a:ext uri="{FF2B5EF4-FFF2-40B4-BE49-F238E27FC236}">
                            <a16:creationId xmlns:a16="http://schemas.microsoft.com/office/drawing/2014/main" id="{D2390654-9FEA-459A-BEA9-76322BB76F14}"/>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844800" y="4405609"/>
                        <a:ext cx="1185964" cy="929006"/>
                      </a:xfrm>
                      <a:prstGeom prst="rect">
                        <a:avLst/>
                      </a:prstGeom>
                      <a:noFill/>
                    </p:spPr>
                  </p:pic>
                </p:oleObj>
              </mc:Fallback>
            </mc:AlternateContent>
          </a:graphicData>
        </a:graphic>
      </p:graphicFrame>
      <p:graphicFrame>
        <p:nvGraphicFramePr>
          <p:cNvPr id="15" name="Object 14">
            <a:extLst>
              <a:ext uri="{FF2B5EF4-FFF2-40B4-BE49-F238E27FC236}">
                <a16:creationId xmlns:a16="http://schemas.microsoft.com/office/drawing/2014/main" id="{D4C1A4A6-833F-4AC8-9B3D-3A69A10672C8}"/>
              </a:ext>
            </a:extLst>
          </p:cNvPr>
          <p:cNvGraphicFramePr>
            <a:graphicFrameLocks noChangeAspect="1"/>
          </p:cNvGraphicFramePr>
          <p:nvPr>
            <p:extLst>
              <p:ext uri="{D42A27DB-BD31-4B8C-83A1-F6EECF244321}">
                <p14:modId xmlns:p14="http://schemas.microsoft.com/office/powerpoint/2010/main" val="3708757600"/>
              </p:ext>
            </p:extLst>
          </p:nvPr>
        </p:nvGraphicFramePr>
        <p:xfrm>
          <a:off x="4397375" y="4407023"/>
          <a:ext cx="1971766" cy="929005"/>
        </p:xfrm>
        <a:graphic>
          <a:graphicData uri="http://schemas.openxmlformats.org/presentationml/2006/ole">
            <mc:AlternateContent xmlns:mc="http://schemas.openxmlformats.org/markup-compatibility/2006">
              <mc:Choice xmlns:v="urn:schemas-microsoft-com:vml" Requires="v">
                <p:oleObj name="Equation" r:id="rId6" imgW="990170" imgH="469696" progId="Equation.DSMT4">
                  <p:embed/>
                </p:oleObj>
              </mc:Choice>
              <mc:Fallback>
                <p:oleObj name="Equation" r:id="rId6" imgW="990170" imgH="469696" progId="Equation.DSMT4">
                  <p:embed/>
                  <p:pic>
                    <p:nvPicPr>
                      <p:cNvPr id="15" name="Object 14">
                        <a:extLst>
                          <a:ext uri="{FF2B5EF4-FFF2-40B4-BE49-F238E27FC236}">
                            <a16:creationId xmlns:a16="http://schemas.microsoft.com/office/drawing/2014/main" id="{D4C1A4A6-833F-4AC8-9B3D-3A69A10672C8}"/>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397375" y="4407023"/>
                        <a:ext cx="1971766" cy="929005"/>
                      </a:xfrm>
                      <a:prstGeom prst="rect">
                        <a:avLst/>
                      </a:prstGeom>
                      <a:noFill/>
                    </p:spPr>
                  </p:pic>
                </p:oleObj>
              </mc:Fallback>
            </mc:AlternateContent>
          </a:graphicData>
        </a:graphic>
      </p:graphicFrame>
      <p:sp>
        <p:nvSpPr>
          <p:cNvPr id="16" name="Rectangle 8">
            <a:extLst>
              <a:ext uri="{FF2B5EF4-FFF2-40B4-BE49-F238E27FC236}">
                <a16:creationId xmlns:a16="http://schemas.microsoft.com/office/drawing/2014/main" id="{84966A46-D7AC-4807-83ED-4A06B5B09A43}"/>
              </a:ext>
            </a:extLst>
          </p:cNvPr>
          <p:cNvSpPr>
            <a:spLocks noChangeArrowheads="1"/>
          </p:cNvSpPr>
          <p:nvPr/>
        </p:nvSpPr>
        <p:spPr bwMode="auto">
          <a:xfrm>
            <a:off x="6356349" y="4624746"/>
            <a:ext cx="18885647"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fi-FI"/>
          </a:p>
        </p:txBody>
      </p:sp>
      <p:graphicFrame>
        <p:nvGraphicFramePr>
          <p:cNvPr id="17" name="Object 16">
            <a:extLst>
              <a:ext uri="{FF2B5EF4-FFF2-40B4-BE49-F238E27FC236}">
                <a16:creationId xmlns:a16="http://schemas.microsoft.com/office/drawing/2014/main" id="{DEC5C1E0-FE10-4287-88D5-E89E47EFE454}"/>
              </a:ext>
            </a:extLst>
          </p:cNvPr>
          <p:cNvGraphicFramePr>
            <a:graphicFrameLocks noChangeAspect="1"/>
          </p:cNvGraphicFramePr>
          <p:nvPr>
            <p:extLst>
              <p:ext uri="{D42A27DB-BD31-4B8C-83A1-F6EECF244321}">
                <p14:modId xmlns:p14="http://schemas.microsoft.com/office/powerpoint/2010/main" val="2162745660"/>
              </p:ext>
            </p:extLst>
          </p:nvPr>
        </p:nvGraphicFramePr>
        <p:xfrm>
          <a:off x="6686549" y="4599347"/>
          <a:ext cx="1367367" cy="482600"/>
        </p:xfrm>
        <a:graphic>
          <a:graphicData uri="http://schemas.openxmlformats.org/presentationml/2006/ole">
            <mc:AlternateContent xmlns:mc="http://schemas.openxmlformats.org/markup-compatibility/2006">
              <mc:Choice xmlns:v="urn:schemas-microsoft-com:vml" Requires="v">
                <p:oleObj name="Equation" r:id="rId8" imgW="647700" imgH="228600" progId="Equation.DSMT4">
                  <p:embed/>
                </p:oleObj>
              </mc:Choice>
              <mc:Fallback>
                <p:oleObj name="Equation" r:id="rId8" imgW="647700" imgH="228600" progId="Equation.DSMT4">
                  <p:embed/>
                  <p:pic>
                    <p:nvPicPr>
                      <p:cNvPr id="17" name="Object 16">
                        <a:extLst>
                          <a:ext uri="{FF2B5EF4-FFF2-40B4-BE49-F238E27FC236}">
                            <a16:creationId xmlns:a16="http://schemas.microsoft.com/office/drawing/2014/main" id="{DEC5C1E0-FE10-4287-88D5-E89E47EFE454}"/>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6686549" y="4599347"/>
                        <a:ext cx="1367367" cy="482600"/>
                      </a:xfrm>
                      <a:prstGeom prst="rect">
                        <a:avLst/>
                      </a:prstGeom>
                      <a:noFill/>
                    </p:spPr>
                  </p:pic>
                </p:oleObj>
              </mc:Fallback>
            </mc:AlternateContent>
          </a:graphicData>
        </a:graphic>
      </p:graphicFrame>
      <p:graphicFrame>
        <p:nvGraphicFramePr>
          <p:cNvPr id="20" name="Object 19">
            <a:extLst>
              <a:ext uri="{FF2B5EF4-FFF2-40B4-BE49-F238E27FC236}">
                <a16:creationId xmlns:a16="http://schemas.microsoft.com/office/drawing/2014/main" id="{06B58E3B-A039-4654-97E5-3774B63715DD}"/>
              </a:ext>
            </a:extLst>
          </p:cNvPr>
          <p:cNvGraphicFramePr>
            <a:graphicFrameLocks noChangeAspect="1"/>
          </p:cNvGraphicFramePr>
          <p:nvPr>
            <p:extLst>
              <p:ext uri="{D42A27DB-BD31-4B8C-83A1-F6EECF244321}">
                <p14:modId xmlns:p14="http://schemas.microsoft.com/office/powerpoint/2010/main" val="4218437187"/>
              </p:ext>
            </p:extLst>
          </p:nvPr>
        </p:nvGraphicFramePr>
        <p:xfrm>
          <a:off x="8369300" y="4580296"/>
          <a:ext cx="2377247" cy="482599"/>
        </p:xfrm>
        <a:graphic>
          <a:graphicData uri="http://schemas.openxmlformats.org/presentationml/2006/ole">
            <mc:AlternateContent xmlns:mc="http://schemas.openxmlformats.org/markup-compatibility/2006">
              <mc:Choice xmlns:v="urn:schemas-microsoft-com:vml" Requires="v">
                <p:oleObj name="Equation" r:id="rId10" imgW="1269449" imgH="253890" progId="Equation.DSMT4">
                  <p:embed/>
                </p:oleObj>
              </mc:Choice>
              <mc:Fallback>
                <p:oleObj name="Equation" r:id="rId10" imgW="1269449" imgH="253890" progId="Equation.DSMT4">
                  <p:embed/>
                  <p:pic>
                    <p:nvPicPr>
                      <p:cNvPr id="20" name="Object 19">
                        <a:extLst>
                          <a:ext uri="{FF2B5EF4-FFF2-40B4-BE49-F238E27FC236}">
                            <a16:creationId xmlns:a16="http://schemas.microsoft.com/office/drawing/2014/main" id="{06B58E3B-A039-4654-97E5-3774B63715DD}"/>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8369300" y="4580296"/>
                        <a:ext cx="2377247" cy="482599"/>
                      </a:xfrm>
                      <a:prstGeom prst="rect">
                        <a:avLst/>
                      </a:prstGeom>
                      <a:noFill/>
                    </p:spPr>
                  </p:pic>
                </p:oleObj>
              </mc:Fallback>
            </mc:AlternateContent>
          </a:graphicData>
        </a:graphic>
      </p:graphicFrame>
      <p:sp>
        <p:nvSpPr>
          <p:cNvPr id="9" name="Alatunnisteen paikkamerkki 8">
            <a:extLst>
              <a:ext uri="{FF2B5EF4-FFF2-40B4-BE49-F238E27FC236}">
                <a16:creationId xmlns:a16="http://schemas.microsoft.com/office/drawing/2014/main" id="{1106E545-CE5A-1C6A-0A3E-A5357DB558DD}"/>
              </a:ext>
            </a:extLst>
          </p:cNvPr>
          <p:cNvSpPr>
            <a:spLocks noGrp="1"/>
          </p:cNvSpPr>
          <p:nvPr>
            <p:ph type="ftr" sz="quarter" idx="3"/>
          </p:nvPr>
        </p:nvSpPr>
        <p:spPr/>
        <p:txBody>
          <a:bodyPr/>
          <a:lstStyle/>
          <a:p>
            <a:r>
              <a:rPr lang="en-GB"/>
              <a:t>Construction physics</a:t>
            </a:r>
          </a:p>
        </p:txBody>
      </p:sp>
    </p:spTree>
    <p:extLst>
      <p:ext uri="{BB962C8B-B14F-4D97-AF65-F5344CB8AC3E}">
        <p14:creationId xmlns:p14="http://schemas.microsoft.com/office/powerpoint/2010/main" val="362537561"/>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Otsikko 11">
            <a:extLst>
              <a:ext uri="{FF2B5EF4-FFF2-40B4-BE49-F238E27FC236}">
                <a16:creationId xmlns:a16="http://schemas.microsoft.com/office/drawing/2014/main" id="{91AAAAA5-CDBA-42C5-943E-3EF449C37067}"/>
              </a:ext>
            </a:extLst>
          </p:cNvPr>
          <p:cNvSpPr>
            <a:spLocks noGrp="1"/>
          </p:cNvSpPr>
          <p:nvPr>
            <p:ph type="title"/>
          </p:nvPr>
        </p:nvSpPr>
        <p:spPr/>
        <p:txBody>
          <a:bodyPr/>
          <a:lstStyle/>
          <a:p>
            <a:r>
              <a:rPr lang="en-GB"/>
              <a:t>Diffusion of water vapour</a:t>
            </a:r>
          </a:p>
        </p:txBody>
      </p:sp>
      <p:sp>
        <p:nvSpPr>
          <p:cNvPr id="13" name="Sisällön paikkamerkki 12">
            <a:extLst>
              <a:ext uri="{FF2B5EF4-FFF2-40B4-BE49-F238E27FC236}">
                <a16:creationId xmlns:a16="http://schemas.microsoft.com/office/drawing/2014/main" id="{19FC7BE5-DE3D-4561-97EB-848C6C4B93D0}"/>
              </a:ext>
            </a:extLst>
          </p:cNvPr>
          <p:cNvSpPr>
            <a:spLocks noGrp="1"/>
          </p:cNvSpPr>
          <p:nvPr>
            <p:ph idx="1"/>
          </p:nvPr>
        </p:nvSpPr>
        <p:spPr>
          <a:xfrm>
            <a:off x="838200" y="1825624"/>
            <a:ext cx="10515600" cy="1043855"/>
          </a:xfrm>
        </p:spPr>
        <p:txBody>
          <a:bodyPr>
            <a:noAutofit/>
          </a:bodyPr>
          <a:lstStyle/>
          <a:p>
            <a:pPr marL="450215">
              <a:lnSpc>
                <a:spcPct val="115000"/>
              </a:lnSpc>
              <a:spcAft>
                <a:spcPts val="1200"/>
              </a:spcAft>
            </a:pPr>
            <a:r>
              <a:rPr lang="en-GB" sz="2400" dirty="0">
                <a:effectLst/>
                <a:latin typeface="Calibri" panose="020F0502020204030204" pitchFamily="34" charset="0"/>
                <a:ea typeface="Calibri" panose="020F0502020204030204" pitchFamily="34" charset="0"/>
                <a:cs typeface="Times New Roman" panose="02020603050405020304" pitchFamily="18" charset="0"/>
              </a:rPr>
              <a:t>The total water vapour resistance of the structure, i.e. the total resistance to vapour diffusion, is calculated using the following formula:</a:t>
            </a:r>
          </a:p>
        </p:txBody>
      </p:sp>
      <p:sp>
        <p:nvSpPr>
          <p:cNvPr id="18" name="Dian numeron paikkamerkki 17">
            <a:extLst>
              <a:ext uri="{FF2B5EF4-FFF2-40B4-BE49-F238E27FC236}">
                <a16:creationId xmlns:a16="http://schemas.microsoft.com/office/drawing/2014/main" id="{F5859289-D07A-407E-BEA8-0136A172E2C0}"/>
              </a:ext>
            </a:extLst>
          </p:cNvPr>
          <p:cNvSpPr>
            <a:spLocks noGrp="1"/>
          </p:cNvSpPr>
          <p:nvPr>
            <p:ph type="sldNum" sz="quarter" idx="4"/>
          </p:nvPr>
        </p:nvSpPr>
        <p:spPr/>
        <p:txBody>
          <a:bodyPr/>
          <a:lstStyle/>
          <a:p>
            <a:fld id="{B338A197-4EA2-4D23-935D-0DB0ED09FF0F}" type="slidenum">
              <a:rPr lang="fi-FI" smtClean="0"/>
              <a:pPr/>
              <a:t>53</a:t>
            </a:fld>
            <a:endParaRPr lang="fi-FI"/>
          </a:p>
        </p:txBody>
      </p:sp>
      <p:sp>
        <p:nvSpPr>
          <p:cNvPr id="5" name="Otsikko 11">
            <a:extLst>
              <a:ext uri="{FF2B5EF4-FFF2-40B4-BE49-F238E27FC236}">
                <a16:creationId xmlns:a16="http://schemas.microsoft.com/office/drawing/2014/main" id="{F24B970D-6FBF-456F-BB47-68816287D604}"/>
              </a:ext>
            </a:extLst>
          </p:cNvPr>
          <p:cNvSpPr txBox="1">
            <a:spLocks/>
          </p:cNvSpPr>
          <p:nvPr/>
        </p:nvSpPr>
        <p:spPr>
          <a:xfrm>
            <a:off x="10192512" y="365125"/>
            <a:ext cx="1566672"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a:r>
              <a:rPr lang="en-GB"/>
              <a:t>11/15</a:t>
            </a:r>
          </a:p>
        </p:txBody>
      </p:sp>
      <p:sp>
        <p:nvSpPr>
          <p:cNvPr id="2" name="Rectangle 2">
            <a:extLst>
              <a:ext uri="{FF2B5EF4-FFF2-40B4-BE49-F238E27FC236}">
                <a16:creationId xmlns:a16="http://schemas.microsoft.com/office/drawing/2014/main" id="{BEB40601-40A9-401E-85DB-9325FEC08ACE}"/>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i-FI"/>
          </a:p>
        </p:txBody>
      </p:sp>
      <p:sp>
        <p:nvSpPr>
          <p:cNvPr id="3" name="Rectangle 4">
            <a:extLst>
              <a:ext uri="{FF2B5EF4-FFF2-40B4-BE49-F238E27FC236}">
                <a16:creationId xmlns:a16="http://schemas.microsoft.com/office/drawing/2014/main" id="{0DCF14DC-F90C-425E-908E-24A0B0CAC336}"/>
              </a:ext>
            </a:extLst>
          </p:cNvPr>
          <p:cNvSpPr>
            <a:spLocks noChangeArrowheads="1"/>
          </p:cNvSpPr>
          <p:nvPr/>
        </p:nvSpPr>
        <p:spPr bwMode="auto">
          <a:xfrm>
            <a:off x="1408175" y="2823761"/>
            <a:ext cx="21898405"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fi-FI"/>
          </a:p>
        </p:txBody>
      </p:sp>
      <p:sp>
        <p:nvSpPr>
          <p:cNvPr id="6" name="Rectangle 4">
            <a:extLst>
              <a:ext uri="{FF2B5EF4-FFF2-40B4-BE49-F238E27FC236}">
                <a16:creationId xmlns:a16="http://schemas.microsoft.com/office/drawing/2014/main" id="{9E77F1F8-D8F5-4AE5-B76E-4730A76B0F23}"/>
              </a:ext>
            </a:extLst>
          </p:cNvPr>
          <p:cNvSpPr>
            <a:spLocks noChangeArrowheads="1"/>
          </p:cNvSpPr>
          <p:nvPr/>
        </p:nvSpPr>
        <p:spPr bwMode="auto">
          <a:xfrm>
            <a:off x="1261869" y="2823760"/>
            <a:ext cx="19137347"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fi-FI"/>
          </a:p>
        </p:txBody>
      </p:sp>
      <p:sp>
        <p:nvSpPr>
          <p:cNvPr id="8" name="Rectangle 4">
            <a:extLst>
              <a:ext uri="{FF2B5EF4-FFF2-40B4-BE49-F238E27FC236}">
                <a16:creationId xmlns:a16="http://schemas.microsoft.com/office/drawing/2014/main" id="{43F1DD41-8DF7-43D2-86B4-85EB0C7DFBB2}"/>
              </a:ext>
            </a:extLst>
          </p:cNvPr>
          <p:cNvSpPr>
            <a:spLocks noChangeArrowheads="1"/>
          </p:cNvSpPr>
          <p:nvPr/>
        </p:nvSpPr>
        <p:spPr bwMode="auto">
          <a:xfrm>
            <a:off x="1513840" y="2357415"/>
            <a:ext cx="22587284"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fi-FI"/>
          </a:p>
        </p:txBody>
      </p:sp>
      <p:sp>
        <p:nvSpPr>
          <p:cNvPr id="4" name="Rectangle 2">
            <a:extLst>
              <a:ext uri="{FF2B5EF4-FFF2-40B4-BE49-F238E27FC236}">
                <a16:creationId xmlns:a16="http://schemas.microsoft.com/office/drawing/2014/main" id="{5AE20F39-8EB9-4FFE-9750-34C495643272}"/>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i-FI"/>
          </a:p>
        </p:txBody>
      </p:sp>
      <p:sp>
        <p:nvSpPr>
          <p:cNvPr id="16" name="Rectangle 8">
            <a:extLst>
              <a:ext uri="{FF2B5EF4-FFF2-40B4-BE49-F238E27FC236}">
                <a16:creationId xmlns:a16="http://schemas.microsoft.com/office/drawing/2014/main" id="{84966A46-D7AC-4807-83ED-4A06B5B09A43}"/>
              </a:ext>
            </a:extLst>
          </p:cNvPr>
          <p:cNvSpPr>
            <a:spLocks noChangeArrowheads="1"/>
          </p:cNvSpPr>
          <p:nvPr/>
        </p:nvSpPr>
        <p:spPr bwMode="auto">
          <a:xfrm>
            <a:off x="6356349" y="4624746"/>
            <a:ext cx="18885647"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fi-FI"/>
          </a:p>
        </p:txBody>
      </p:sp>
      <p:graphicFrame>
        <p:nvGraphicFramePr>
          <p:cNvPr id="10" name="Object 9">
            <a:extLst>
              <a:ext uri="{FF2B5EF4-FFF2-40B4-BE49-F238E27FC236}">
                <a16:creationId xmlns:a16="http://schemas.microsoft.com/office/drawing/2014/main" id="{1CF2132D-0CA3-4A52-AEE0-054B30E139C8}"/>
              </a:ext>
            </a:extLst>
          </p:cNvPr>
          <p:cNvGraphicFramePr>
            <a:graphicFrameLocks noChangeAspect="1"/>
          </p:cNvGraphicFramePr>
          <p:nvPr>
            <p:extLst>
              <p:ext uri="{D42A27DB-BD31-4B8C-83A1-F6EECF244321}">
                <p14:modId xmlns:p14="http://schemas.microsoft.com/office/powerpoint/2010/main" val="1161190106"/>
              </p:ext>
            </p:extLst>
          </p:nvPr>
        </p:nvGraphicFramePr>
        <p:xfrm>
          <a:off x="1408175" y="2854067"/>
          <a:ext cx="4344718" cy="1134454"/>
        </p:xfrm>
        <a:graphic>
          <a:graphicData uri="http://schemas.openxmlformats.org/presentationml/2006/ole">
            <mc:AlternateContent xmlns:mc="http://schemas.openxmlformats.org/markup-compatibility/2006">
              <mc:Choice xmlns:v="urn:schemas-microsoft-com:vml" Requires="v">
                <p:oleObj name="Equation" r:id="rId2" imgW="1714500" imgH="444500" progId="Equation.DSMT4">
                  <p:embed/>
                </p:oleObj>
              </mc:Choice>
              <mc:Fallback>
                <p:oleObj name="Equation" r:id="rId2" imgW="1714500" imgH="444500" progId="Equation.DSMT4">
                  <p:embed/>
                  <p:pic>
                    <p:nvPicPr>
                      <p:cNvPr id="10" name="Object 9">
                        <a:extLst>
                          <a:ext uri="{FF2B5EF4-FFF2-40B4-BE49-F238E27FC236}">
                            <a16:creationId xmlns:a16="http://schemas.microsoft.com/office/drawing/2014/main" id="{1CF2132D-0CA3-4A52-AEE0-054B30E139C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08175" y="2854067"/>
                        <a:ext cx="4344718" cy="1134454"/>
                      </a:xfrm>
                      <a:prstGeom prst="rect">
                        <a:avLst/>
                      </a:prstGeom>
                      <a:noFill/>
                    </p:spPr>
                  </p:pic>
                </p:oleObj>
              </mc:Fallback>
            </mc:AlternateContent>
          </a:graphicData>
        </a:graphic>
      </p:graphicFrame>
      <p:sp>
        <p:nvSpPr>
          <p:cNvPr id="19" name="Sisällön paikkamerkki 12">
            <a:extLst>
              <a:ext uri="{FF2B5EF4-FFF2-40B4-BE49-F238E27FC236}">
                <a16:creationId xmlns:a16="http://schemas.microsoft.com/office/drawing/2014/main" id="{750243FC-3C46-46B0-8D3A-1875ADF10828}"/>
              </a:ext>
            </a:extLst>
          </p:cNvPr>
          <p:cNvSpPr txBox="1">
            <a:spLocks/>
          </p:cNvSpPr>
          <p:nvPr/>
        </p:nvSpPr>
        <p:spPr>
          <a:xfrm>
            <a:off x="5673119" y="3103547"/>
            <a:ext cx="4602482" cy="429043"/>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GB" sz="2400"/>
              <a:t>the unit for this is [x10</a:t>
            </a:r>
            <a:r>
              <a:rPr lang="en-GB" sz="2400" baseline="30000"/>
              <a:t>9</a:t>
            </a:r>
            <a:r>
              <a:rPr lang="en-GB" sz="2400"/>
              <a:t> m²sPa/kg]</a:t>
            </a:r>
          </a:p>
        </p:txBody>
      </p:sp>
      <p:sp>
        <p:nvSpPr>
          <p:cNvPr id="21" name="Sisällön paikkamerkki 12">
            <a:extLst>
              <a:ext uri="{FF2B5EF4-FFF2-40B4-BE49-F238E27FC236}">
                <a16:creationId xmlns:a16="http://schemas.microsoft.com/office/drawing/2014/main" id="{DE20D20A-8E1E-4B77-8B9F-D035DDB87D3B}"/>
              </a:ext>
            </a:extLst>
          </p:cNvPr>
          <p:cNvSpPr txBox="1">
            <a:spLocks/>
          </p:cNvSpPr>
          <p:nvPr/>
        </p:nvSpPr>
        <p:spPr>
          <a:xfrm>
            <a:off x="1408175" y="3922476"/>
            <a:ext cx="10265665" cy="1450258"/>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GB" sz="2400" dirty="0"/>
              <a:t>where </a:t>
            </a:r>
          </a:p>
          <a:p>
            <a:pPr marL="0" indent="0">
              <a:buFont typeface="Arial" panose="020B0604020202020204" pitchFamily="34" charset="0"/>
              <a:buNone/>
            </a:pPr>
            <a:r>
              <a:rPr lang="en-GB" sz="2400" dirty="0" err="1">
                <a:effectLst/>
                <a:latin typeface="Calibri" panose="020F0502020204030204" pitchFamily="34" charset="0"/>
                <a:ea typeface="Calibri" panose="020F0502020204030204" pitchFamily="34" charset="0"/>
                <a:cs typeface="Times New Roman" panose="02020603050405020304" pitchFamily="18" charset="0"/>
              </a:rPr>
              <a:t>d</a:t>
            </a:r>
            <a:r>
              <a:rPr lang="en-GB" sz="2400" baseline="-25000" dirty="0" err="1">
                <a:effectLst/>
                <a:latin typeface="Calibri" panose="020F0502020204030204" pitchFamily="34" charset="0"/>
                <a:ea typeface="Calibri" panose="020F0502020204030204" pitchFamily="34" charset="0"/>
                <a:cs typeface="Times New Roman" panose="02020603050405020304" pitchFamily="18" charset="0"/>
              </a:rPr>
              <a:t>n</a:t>
            </a:r>
            <a:r>
              <a:rPr lang="en-GB" sz="2400" dirty="0">
                <a:effectLst/>
                <a:latin typeface="Calibri" panose="020F0502020204030204" pitchFamily="34" charset="0"/>
                <a:ea typeface="Calibri" panose="020F0502020204030204" pitchFamily="34" charset="0"/>
                <a:cs typeface="Times New Roman" panose="02020603050405020304" pitchFamily="18" charset="0"/>
              </a:rPr>
              <a:t> = thickness of the material layer [m]</a:t>
            </a:r>
          </a:p>
          <a:p>
            <a:pPr marL="0" indent="0">
              <a:buFont typeface="Arial" panose="020B0604020202020204" pitchFamily="34" charset="0"/>
              <a:buNone/>
            </a:pPr>
            <a:r>
              <a:rPr lang="en-GB" sz="2400" dirty="0" err="1">
                <a:effectLst/>
                <a:latin typeface="Symbol" panose="05050102010706020507" pitchFamily="18" charset="2"/>
                <a:ea typeface="Calibri" panose="020F0502020204030204" pitchFamily="34" charset="0"/>
                <a:cs typeface="Times New Roman" panose="02020603050405020304" pitchFamily="18" charset="0"/>
              </a:rPr>
              <a:t>d</a:t>
            </a:r>
            <a:r>
              <a:rPr lang="en-GB" sz="2400" baseline="-25000" dirty="0" err="1">
                <a:effectLst/>
                <a:latin typeface="Calibri" panose="020F0502020204030204" pitchFamily="34" charset="0"/>
                <a:ea typeface="Calibri" panose="020F0502020204030204" pitchFamily="34" charset="0"/>
                <a:cs typeface="Times New Roman" panose="02020603050405020304" pitchFamily="18" charset="0"/>
              </a:rPr>
              <a:t>pn</a:t>
            </a:r>
            <a:r>
              <a:rPr lang="en-GB" sz="2400" dirty="0">
                <a:effectLst/>
                <a:latin typeface="Calibri" panose="020F0502020204030204" pitchFamily="34" charset="0"/>
                <a:ea typeface="Calibri" panose="020F0502020204030204" pitchFamily="34" charset="0"/>
                <a:cs typeface="Times New Roman" panose="02020603050405020304" pitchFamily="18" charset="0"/>
              </a:rPr>
              <a:t> = water vapour </a:t>
            </a:r>
            <a:r>
              <a:rPr lang="en-GB" sz="2400" dirty="0" err="1">
                <a:effectLst/>
                <a:latin typeface="Calibri" panose="020F0502020204030204" pitchFamily="34" charset="0"/>
                <a:ea typeface="Calibri" panose="020F0502020204030204" pitchFamily="34" charset="0"/>
                <a:cs typeface="Times New Roman" panose="02020603050405020304" pitchFamily="18" charset="0"/>
              </a:rPr>
              <a:t>permeance</a:t>
            </a:r>
            <a:r>
              <a:rPr lang="en-GB" sz="2400" dirty="0">
                <a:effectLst/>
                <a:latin typeface="Calibri" panose="020F0502020204030204" pitchFamily="34" charset="0"/>
                <a:ea typeface="Calibri" panose="020F0502020204030204" pitchFamily="34" charset="0"/>
                <a:cs typeface="Times New Roman" panose="02020603050405020304" pitchFamily="18" charset="0"/>
              </a:rPr>
              <a:t> or diffusion factor [kg/</a:t>
            </a:r>
            <a:r>
              <a:rPr lang="en-GB" sz="2400" dirty="0" err="1">
                <a:effectLst/>
                <a:latin typeface="Calibri" panose="020F0502020204030204" pitchFamily="34" charset="0"/>
                <a:ea typeface="Calibri" panose="020F0502020204030204" pitchFamily="34" charset="0"/>
                <a:cs typeface="Times New Roman" panose="02020603050405020304" pitchFamily="18" charset="0"/>
              </a:rPr>
              <a:t>msPa</a:t>
            </a:r>
            <a:r>
              <a:rPr lang="en-GB" sz="2400" dirty="0">
                <a:effectLst/>
                <a:latin typeface="Calibri" panose="020F0502020204030204" pitchFamily="34" charset="0"/>
                <a:ea typeface="Calibri" panose="020F0502020204030204" pitchFamily="34" charset="0"/>
                <a:cs typeface="Times New Roman" panose="02020603050405020304" pitchFamily="18" charset="0"/>
              </a:rPr>
              <a:t>]</a:t>
            </a:r>
          </a:p>
          <a:p>
            <a:pPr marL="0" indent="0">
              <a:buFont typeface="Arial" panose="020B0604020202020204" pitchFamily="34" charset="0"/>
              <a:buNone/>
            </a:pPr>
            <a:endParaRPr lang="fi-FI" dirty="0"/>
          </a:p>
        </p:txBody>
      </p:sp>
      <p:sp>
        <p:nvSpPr>
          <p:cNvPr id="22" name="Sisällön paikkamerkki 12">
            <a:extLst>
              <a:ext uri="{FF2B5EF4-FFF2-40B4-BE49-F238E27FC236}">
                <a16:creationId xmlns:a16="http://schemas.microsoft.com/office/drawing/2014/main" id="{756DE142-6686-4313-8C18-7F73420D5A22}"/>
              </a:ext>
            </a:extLst>
          </p:cNvPr>
          <p:cNvSpPr txBox="1">
            <a:spLocks/>
          </p:cNvSpPr>
          <p:nvPr/>
        </p:nvSpPr>
        <p:spPr>
          <a:xfrm>
            <a:off x="793750" y="5328762"/>
            <a:ext cx="10515600" cy="1096968"/>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0215">
              <a:lnSpc>
                <a:spcPct val="115000"/>
              </a:lnSpc>
              <a:spcAft>
                <a:spcPts val="1200"/>
              </a:spcAft>
            </a:pPr>
            <a:r>
              <a:rPr lang="en-GB" sz="2400" dirty="0">
                <a:latin typeface="Calibri" panose="020F0502020204030204" pitchFamily="34" charset="0"/>
                <a:ea typeface="Calibri" panose="020F0502020204030204" pitchFamily="34" charset="0"/>
                <a:cs typeface="Times New Roman" panose="02020603050405020304" pitchFamily="18" charset="0"/>
              </a:rPr>
              <a:t>In water vapour diffusion, the surface resistances are negligible as they are so small and therefore do not need to be taken into account.</a:t>
            </a:r>
          </a:p>
        </p:txBody>
      </p:sp>
      <p:sp>
        <p:nvSpPr>
          <p:cNvPr id="7" name="Alatunnisteen paikkamerkki 6">
            <a:extLst>
              <a:ext uri="{FF2B5EF4-FFF2-40B4-BE49-F238E27FC236}">
                <a16:creationId xmlns:a16="http://schemas.microsoft.com/office/drawing/2014/main" id="{BFDCD014-DA47-90CA-90D9-5731E3F25D74}"/>
              </a:ext>
            </a:extLst>
          </p:cNvPr>
          <p:cNvSpPr>
            <a:spLocks noGrp="1"/>
          </p:cNvSpPr>
          <p:nvPr>
            <p:ph type="ftr" sz="quarter" idx="3"/>
          </p:nvPr>
        </p:nvSpPr>
        <p:spPr/>
        <p:txBody>
          <a:bodyPr/>
          <a:lstStyle/>
          <a:p>
            <a:r>
              <a:rPr lang="en-GB"/>
              <a:t>Construction physics</a:t>
            </a:r>
          </a:p>
        </p:txBody>
      </p:sp>
    </p:spTree>
    <p:extLst>
      <p:ext uri="{BB962C8B-B14F-4D97-AF65-F5344CB8AC3E}">
        <p14:creationId xmlns:p14="http://schemas.microsoft.com/office/powerpoint/2010/main" val="1358249588"/>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Otsikko 11">
            <a:extLst>
              <a:ext uri="{FF2B5EF4-FFF2-40B4-BE49-F238E27FC236}">
                <a16:creationId xmlns:a16="http://schemas.microsoft.com/office/drawing/2014/main" id="{91AAAAA5-CDBA-42C5-943E-3EF449C37067}"/>
              </a:ext>
            </a:extLst>
          </p:cNvPr>
          <p:cNvSpPr>
            <a:spLocks noGrp="1"/>
          </p:cNvSpPr>
          <p:nvPr>
            <p:ph type="title"/>
          </p:nvPr>
        </p:nvSpPr>
        <p:spPr/>
        <p:txBody>
          <a:bodyPr/>
          <a:lstStyle/>
          <a:p>
            <a:r>
              <a:rPr lang="en-GB"/>
              <a:t>Diffusion of water vapour</a:t>
            </a:r>
          </a:p>
        </p:txBody>
      </p:sp>
      <p:sp>
        <p:nvSpPr>
          <p:cNvPr id="13" name="Sisällön paikkamerkki 12">
            <a:extLst>
              <a:ext uri="{FF2B5EF4-FFF2-40B4-BE49-F238E27FC236}">
                <a16:creationId xmlns:a16="http://schemas.microsoft.com/office/drawing/2014/main" id="{19FC7BE5-DE3D-4561-97EB-848C6C4B93D0}"/>
              </a:ext>
            </a:extLst>
          </p:cNvPr>
          <p:cNvSpPr>
            <a:spLocks noGrp="1"/>
          </p:cNvSpPr>
          <p:nvPr>
            <p:ph idx="1"/>
          </p:nvPr>
        </p:nvSpPr>
        <p:spPr>
          <a:xfrm>
            <a:off x="838200" y="1825624"/>
            <a:ext cx="10515600" cy="1043855"/>
          </a:xfrm>
        </p:spPr>
        <p:txBody>
          <a:bodyPr>
            <a:noAutofit/>
          </a:bodyPr>
          <a:lstStyle/>
          <a:p>
            <a:pPr marL="450215">
              <a:lnSpc>
                <a:spcPct val="115000"/>
              </a:lnSpc>
              <a:spcAft>
                <a:spcPts val="1200"/>
              </a:spcAft>
            </a:pPr>
            <a:r>
              <a:rPr lang="en-GB" sz="2400" dirty="0">
                <a:effectLst/>
                <a:latin typeface="Calibri" panose="020F0502020204030204" pitchFamily="34" charset="0"/>
                <a:ea typeface="Calibri" panose="020F0502020204030204" pitchFamily="34" charset="0"/>
                <a:cs typeface="Times New Roman" panose="02020603050405020304" pitchFamily="18" charset="0"/>
              </a:rPr>
              <a:t>The </a:t>
            </a:r>
            <a:r>
              <a:rPr lang="en-GB" sz="2400" b="1" dirty="0">
                <a:effectLst/>
                <a:latin typeface="Calibri" panose="020F0502020204030204" pitchFamily="34" charset="0"/>
                <a:ea typeface="Calibri" panose="020F0502020204030204" pitchFamily="34" charset="0"/>
                <a:cs typeface="Times New Roman" panose="02020603050405020304" pitchFamily="18" charset="0"/>
              </a:rPr>
              <a:t>partial vapour partial pressure p </a:t>
            </a:r>
            <a:r>
              <a:rPr lang="en-GB" sz="2400" dirty="0">
                <a:effectLst/>
                <a:latin typeface="Calibri" panose="020F0502020204030204" pitchFamily="34" charset="0"/>
                <a:ea typeface="Calibri" panose="020F0502020204030204" pitchFamily="34" charset="0"/>
                <a:cs typeface="Times New Roman" panose="02020603050405020304" pitchFamily="18" charset="0"/>
              </a:rPr>
              <a:t>inside the structure is calculated with the following formula:</a:t>
            </a:r>
          </a:p>
        </p:txBody>
      </p:sp>
      <p:sp>
        <p:nvSpPr>
          <p:cNvPr id="18" name="Dian numeron paikkamerkki 17">
            <a:extLst>
              <a:ext uri="{FF2B5EF4-FFF2-40B4-BE49-F238E27FC236}">
                <a16:creationId xmlns:a16="http://schemas.microsoft.com/office/drawing/2014/main" id="{F5859289-D07A-407E-BEA8-0136A172E2C0}"/>
              </a:ext>
            </a:extLst>
          </p:cNvPr>
          <p:cNvSpPr>
            <a:spLocks noGrp="1"/>
          </p:cNvSpPr>
          <p:nvPr>
            <p:ph type="sldNum" sz="quarter" idx="4"/>
          </p:nvPr>
        </p:nvSpPr>
        <p:spPr/>
        <p:txBody>
          <a:bodyPr/>
          <a:lstStyle/>
          <a:p>
            <a:fld id="{B338A197-4EA2-4D23-935D-0DB0ED09FF0F}" type="slidenum">
              <a:rPr lang="fi-FI" smtClean="0"/>
              <a:pPr/>
              <a:t>54</a:t>
            </a:fld>
            <a:endParaRPr lang="fi-FI"/>
          </a:p>
        </p:txBody>
      </p:sp>
      <p:sp>
        <p:nvSpPr>
          <p:cNvPr id="5" name="Otsikko 11">
            <a:extLst>
              <a:ext uri="{FF2B5EF4-FFF2-40B4-BE49-F238E27FC236}">
                <a16:creationId xmlns:a16="http://schemas.microsoft.com/office/drawing/2014/main" id="{F24B970D-6FBF-456F-BB47-68816287D604}"/>
              </a:ext>
            </a:extLst>
          </p:cNvPr>
          <p:cNvSpPr txBox="1">
            <a:spLocks/>
          </p:cNvSpPr>
          <p:nvPr/>
        </p:nvSpPr>
        <p:spPr>
          <a:xfrm>
            <a:off x="10192512" y="365125"/>
            <a:ext cx="1566672"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a:r>
              <a:rPr lang="en-GB"/>
              <a:t>12/15</a:t>
            </a:r>
          </a:p>
        </p:txBody>
      </p:sp>
      <p:sp>
        <p:nvSpPr>
          <p:cNvPr id="2" name="Rectangle 2">
            <a:extLst>
              <a:ext uri="{FF2B5EF4-FFF2-40B4-BE49-F238E27FC236}">
                <a16:creationId xmlns:a16="http://schemas.microsoft.com/office/drawing/2014/main" id="{BEB40601-40A9-401E-85DB-9325FEC08ACE}"/>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i-FI"/>
          </a:p>
        </p:txBody>
      </p:sp>
      <p:sp>
        <p:nvSpPr>
          <p:cNvPr id="3" name="Rectangle 4">
            <a:extLst>
              <a:ext uri="{FF2B5EF4-FFF2-40B4-BE49-F238E27FC236}">
                <a16:creationId xmlns:a16="http://schemas.microsoft.com/office/drawing/2014/main" id="{0DCF14DC-F90C-425E-908E-24A0B0CAC336}"/>
              </a:ext>
            </a:extLst>
          </p:cNvPr>
          <p:cNvSpPr>
            <a:spLocks noChangeArrowheads="1"/>
          </p:cNvSpPr>
          <p:nvPr/>
        </p:nvSpPr>
        <p:spPr bwMode="auto">
          <a:xfrm>
            <a:off x="1408175" y="2823761"/>
            <a:ext cx="21898405"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fi-FI"/>
          </a:p>
        </p:txBody>
      </p:sp>
      <p:sp>
        <p:nvSpPr>
          <p:cNvPr id="4" name="Rectangle 2">
            <a:extLst>
              <a:ext uri="{FF2B5EF4-FFF2-40B4-BE49-F238E27FC236}">
                <a16:creationId xmlns:a16="http://schemas.microsoft.com/office/drawing/2014/main" id="{5AE20F39-8EB9-4FFE-9750-34C495643272}"/>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i-FI"/>
          </a:p>
        </p:txBody>
      </p:sp>
      <p:sp>
        <p:nvSpPr>
          <p:cNvPr id="16" name="Rectangle 8">
            <a:extLst>
              <a:ext uri="{FF2B5EF4-FFF2-40B4-BE49-F238E27FC236}">
                <a16:creationId xmlns:a16="http://schemas.microsoft.com/office/drawing/2014/main" id="{84966A46-D7AC-4807-83ED-4A06B5B09A43}"/>
              </a:ext>
            </a:extLst>
          </p:cNvPr>
          <p:cNvSpPr>
            <a:spLocks noChangeArrowheads="1"/>
          </p:cNvSpPr>
          <p:nvPr/>
        </p:nvSpPr>
        <p:spPr bwMode="auto">
          <a:xfrm>
            <a:off x="6356349" y="4624746"/>
            <a:ext cx="18885647"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fi-FI"/>
          </a:p>
        </p:txBody>
      </p:sp>
      <p:sp>
        <p:nvSpPr>
          <p:cNvPr id="19" name="Sisällön paikkamerkki 12">
            <a:extLst>
              <a:ext uri="{FF2B5EF4-FFF2-40B4-BE49-F238E27FC236}">
                <a16:creationId xmlns:a16="http://schemas.microsoft.com/office/drawing/2014/main" id="{750243FC-3C46-46B0-8D3A-1875ADF10828}"/>
              </a:ext>
            </a:extLst>
          </p:cNvPr>
          <p:cNvSpPr txBox="1">
            <a:spLocks/>
          </p:cNvSpPr>
          <p:nvPr/>
        </p:nvSpPr>
        <p:spPr>
          <a:xfrm>
            <a:off x="5247669" y="2970611"/>
            <a:ext cx="4602482" cy="429043"/>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GB" sz="2400" dirty="0"/>
              <a:t>, where the unit is [Pa]</a:t>
            </a:r>
          </a:p>
        </p:txBody>
      </p:sp>
      <p:sp>
        <p:nvSpPr>
          <p:cNvPr id="21" name="Sisällön paikkamerkki 12">
            <a:extLst>
              <a:ext uri="{FF2B5EF4-FFF2-40B4-BE49-F238E27FC236}">
                <a16:creationId xmlns:a16="http://schemas.microsoft.com/office/drawing/2014/main" id="{DE20D20A-8E1E-4B77-8B9F-D035DDB87D3B}"/>
              </a:ext>
            </a:extLst>
          </p:cNvPr>
          <p:cNvSpPr txBox="1">
            <a:spLocks/>
          </p:cNvSpPr>
          <p:nvPr/>
        </p:nvSpPr>
        <p:spPr>
          <a:xfrm>
            <a:off x="1408175" y="3554176"/>
            <a:ext cx="10265665" cy="2770424"/>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GB" sz="2000" dirty="0"/>
              <a:t>where </a:t>
            </a:r>
          </a:p>
          <a:p>
            <a:pPr marL="0" indent="0">
              <a:buFont typeface="Arial" panose="020B0604020202020204" pitchFamily="34" charset="0"/>
              <a:buNone/>
            </a:pPr>
            <a:r>
              <a:rPr lang="en-GB" sz="2000" dirty="0" err="1">
                <a:effectLst/>
                <a:latin typeface="Calibri" panose="020F0502020204030204" pitchFamily="34" charset="0"/>
                <a:ea typeface="Calibri" panose="020F0502020204030204" pitchFamily="34" charset="0"/>
                <a:cs typeface="Times New Roman" panose="02020603050405020304" pitchFamily="18" charset="0"/>
              </a:rPr>
              <a:t>p</a:t>
            </a:r>
            <a:r>
              <a:rPr lang="en-GB" sz="2000" baseline="-25000" dirty="0" err="1">
                <a:effectLst/>
                <a:latin typeface="Calibri" panose="020F0502020204030204" pitchFamily="34" charset="0"/>
                <a:ea typeface="Calibri" panose="020F0502020204030204" pitchFamily="34" charset="0"/>
                <a:cs typeface="Times New Roman" panose="02020603050405020304" pitchFamily="18" charset="0"/>
              </a:rPr>
              <a:t>s</a:t>
            </a:r>
            <a:r>
              <a:rPr lang="en-GB" sz="2000" baseline="-25000" dirty="0">
                <a:effectLst/>
                <a:latin typeface="Calibri" panose="020F0502020204030204" pitchFamily="34" charset="0"/>
                <a:ea typeface="Calibri" panose="020F0502020204030204" pitchFamily="34" charset="0"/>
                <a:cs typeface="Times New Roman" panose="02020603050405020304" pitchFamily="18" charset="0"/>
              </a:rPr>
              <a:t> </a:t>
            </a:r>
            <a:r>
              <a:rPr lang="en-GB" sz="2000" dirty="0">
                <a:effectLst/>
                <a:latin typeface="Calibri" panose="020F0502020204030204" pitchFamily="34" charset="0"/>
                <a:ea typeface="Calibri" panose="020F0502020204030204" pitchFamily="34" charset="0"/>
                <a:cs typeface="Times New Roman" panose="02020603050405020304" pitchFamily="18" charset="0"/>
              </a:rPr>
              <a:t>= partial vapour pressure indoors [Pa]</a:t>
            </a:r>
          </a:p>
          <a:p>
            <a:pPr marL="0" indent="0">
              <a:buFont typeface="Arial" panose="020B0604020202020204" pitchFamily="34" charset="0"/>
              <a:buNone/>
            </a:pPr>
            <a:r>
              <a:rPr lang="en-GB" sz="2000" dirty="0" err="1">
                <a:effectLst/>
                <a:latin typeface="Calibri" panose="020F0502020204030204" pitchFamily="34" charset="0"/>
                <a:ea typeface="Calibri" panose="020F0502020204030204" pitchFamily="34" charset="0"/>
                <a:cs typeface="Times New Roman" panose="02020603050405020304" pitchFamily="18" charset="0"/>
              </a:rPr>
              <a:t>p</a:t>
            </a:r>
            <a:r>
              <a:rPr lang="en-GB" sz="2000" baseline="-25000" dirty="0" err="1">
                <a:effectLst/>
                <a:latin typeface="Calibri" panose="020F0502020204030204" pitchFamily="34" charset="0"/>
                <a:ea typeface="Calibri" panose="020F0502020204030204" pitchFamily="34" charset="0"/>
                <a:cs typeface="Times New Roman" panose="02020603050405020304" pitchFamily="18" charset="0"/>
              </a:rPr>
              <a:t>u</a:t>
            </a:r>
            <a:r>
              <a:rPr lang="en-GB" sz="2000" dirty="0">
                <a:effectLst/>
                <a:latin typeface="Calibri" panose="020F0502020204030204" pitchFamily="34" charset="0"/>
                <a:ea typeface="Calibri" panose="020F0502020204030204" pitchFamily="34" charset="0"/>
                <a:cs typeface="Times New Roman" panose="02020603050405020304" pitchFamily="18" charset="0"/>
              </a:rPr>
              <a:t> = partial vapour pressure outdoors [Pa]</a:t>
            </a:r>
          </a:p>
          <a:p>
            <a:pPr marL="0" indent="0">
              <a:buNone/>
            </a:pPr>
            <a:r>
              <a:rPr lang="en-GB" sz="2000" dirty="0" err="1">
                <a:effectLst/>
                <a:latin typeface="Calibri" panose="020F0502020204030204" pitchFamily="34" charset="0"/>
                <a:ea typeface="Calibri" panose="020F0502020204030204" pitchFamily="34" charset="0"/>
                <a:cs typeface="Times New Roman" panose="02020603050405020304" pitchFamily="18" charset="0"/>
              </a:rPr>
              <a:t>Z</a:t>
            </a:r>
            <a:r>
              <a:rPr lang="en-GB" sz="2000" baseline="-25000" dirty="0" err="1">
                <a:effectLst/>
                <a:latin typeface="Calibri" panose="020F0502020204030204" pitchFamily="34" charset="0"/>
                <a:ea typeface="Calibri" panose="020F0502020204030204" pitchFamily="34" charset="0"/>
                <a:cs typeface="Times New Roman" panose="02020603050405020304" pitchFamily="18" charset="0"/>
              </a:rPr>
              <a:t>x</a:t>
            </a:r>
            <a:r>
              <a:rPr lang="en-GB" sz="2000" dirty="0">
                <a:effectLst/>
                <a:latin typeface="Calibri" panose="020F0502020204030204" pitchFamily="34" charset="0"/>
                <a:ea typeface="Calibri" panose="020F0502020204030204" pitchFamily="34" charset="0"/>
                <a:cs typeface="Times New Roman" panose="02020603050405020304" pitchFamily="18" charset="0"/>
              </a:rPr>
              <a:t> = water vapour resistance of the part of the structure which is located between the internal</a:t>
            </a:r>
          </a:p>
          <a:p>
            <a:pPr marL="0" indent="0">
              <a:buNone/>
              <a:tabLst>
                <a:tab pos="401638" algn="l"/>
              </a:tabLst>
            </a:pPr>
            <a:r>
              <a:rPr lang="en-GB" sz="2000" dirty="0">
                <a:latin typeface="Calibri" panose="020F0502020204030204" pitchFamily="34" charset="0"/>
                <a:ea typeface="Calibri" panose="020F0502020204030204" pitchFamily="34" charset="0"/>
                <a:cs typeface="Times New Roman" panose="02020603050405020304" pitchFamily="18" charset="0"/>
              </a:rPr>
              <a:t>	</a:t>
            </a:r>
            <a:r>
              <a:rPr lang="en-GB" sz="2000" dirty="0">
                <a:effectLst/>
                <a:latin typeface="Calibri" panose="020F0502020204030204" pitchFamily="34" charset="0"/>
                <a:ea typeface="Calibri" panose="020F0502020204030204" pitchFamily="34" charset="0"/>
                <a:cs typeface="Times New Roman" panose="02020603050405020304" pitchFamily="18" charset="0"/>
              </a:rPr>
              <a:t>surface and the point x in question [m</a:t>
            </a:r>
            <a:r>
              <a:rPr lang="en-GB" sz="2000" baseline="30000" dirty="0">
                <a:effectLst/>
                <a:latin typeface="Calibri" panose="020F0502020204030204" pitchFamily="34" charset="0"/>
                <a:ea typeface="Calibri" panose="020F0502020204030204" pitchFamily="34" charset="0"/>
                <a:cs typeface="Times New Roman" panose="02020603050405020304" pitchFamily="18" charset="0"/>
              </a:rPr>
              <a:t>2</a:t>
            </a:r>
            <a:r>
              <a:rPr lang="en-GB" sz="2000" dirty="0">
                <a:effectLst/>
                <a:latin typeface="Calibri" panose="020F0502020204030204" pitchFamily="34" charset="0"/>
                <a:ea typeface="Calibri" panose="020F0502020204030204" pitchFamily="34" charset="0"/>
                <a:cs typeface="Times New Roman" panose="02020603050405020304" pitchFamily="18" charset="0"/>
              </a:rPr>
              <a:t>sPa/kg]</a:t>
            </a:r>
          </a:p>
          <a:p>
            <a:pPr marL="0" indent="0">
              <a:buNone/>
            </a:pPr>
            <a:r>
              <a:rPr lang="en-GB" sz="2000" dirty="0" err="1">
                <a:latin typeface="Calibri" panose="020F0502020204030204" pitchFamily="34" charset="0"/>
                <a:ea typeface="Calibri" panose="020F0502020204030204" pitchFamily="34" charset="0"/>
                <a:cs typeface="Times New Roman" panose="02020603050405020304" pitchFamily="18" charset="0"/>
              </a:rPr>
              <a:t>Z</a:t>
            </a:r>
            <a:r>
              <a:rPr lang="en-GB" sz="2000" baseline="-25000" dirty="0" err="1">
                <a:latin typeface="Calibri" panose="020F0502020204030204" pitchFamily="34" charset="0"/>
                <a:ea typeface="Calibri" panose="020F0502020204030204" pitchFamily="34" charset="0"/>
                <a:cs typeface="Times New Roman" panose="02020603050405020304" pitchFamily="18" charset="0"/>
              </a:rPr>
              <a:t>p</a:t>
            </a:r>
            <a:r>
              <a:rPr lang="en-GB" sz="2000" dirty="0">
                <a:latin typeface="Calibri" panose="020F0502020204030204" pitchFamily="34" charset="0"/>
                <a:ea typeface="Calibri" panose="020F0502020204030204" pitchFamily="34" charset="0"/>
                <a:cs typeface="Times New Roman" panose="02020603050405020304" pitchFamily="18" charset="0"/>
              </a:rPr>
              <a:t> = total water vapour resistance of the structure [m</a:t>
            </a:r>
            <a:r>
              <a:rPr lang="en-GB" sz="2000" baseline="30000" dirty="0">
                <a:latin typeface="Calibri" panose="020F0502020204030204" pitchFamily="34" charset="0"/>
                <a:ea typeface="Calibri" panose="020F0502020204030204" pitchFamily="34" charset="0"/>
                <a:cs typeface="Times New Roman" panose="02020603050405020304" pitchFamily="18" charset="0"/>
              </a:rPr>
              <a:t>2</a:t>
            </a:r>
            <a:r>
              <a:rPr lang="en-GB" sz="2000" dirty="0">
                <a:latin typeface="Calibri" panose="020F0502020204030204" pitchFamily="34" charset="0"/>
                <a:ea typeface="Calibri" panose="020F0502020204030204" pitchFamily="34" charset="0"/>
                <a:cs typeface="Times New Roman" panose="02020603050405020304" pitchFamily="18" charset="0"/>
              </a:rPr>
              <a:t>sPa/kg]</a:t>
            </a:r>
          </a:p>
          <a:p>
            <a:pPr marL="0" indent="0">
              <a:buFont typeface="Arial" panose="020B0604020202020204" pitchFamily="34" charset="0"/>
              <a:buNone/>
            </a:pPr>
            <a:endParaRPr lang="fi-FI" sz="2400" dirty="0"/>
          </a:p>
        </p:txBody>
      </p:sp>
      <p:sp>
        <p:nvSpPr>
          <p:cNvPr id="7" name="Rectangle 4">
            <a:extLst>
              <a:ext uri="{FF2B5EF4-FFF2-40B4-BE49-F238E27FC236}">
                <a16:creationId xmlns:a16="http://schemas.microsoft.com/office/drawing/2014/main" id="{5BE9737F-5B75-485F-9F33-3E4A960FE2E9}"/>
              </a:ext>
            </a:extLst>
          </p:cNvPr>
          <p:cNvSpPr>
            <a:spLocks noChangeArrowheads="1"/>
          </p:cNvSpPr>
          <p:nvPr/>
        </p:nvSpPr>
        <p:spPr bwMode="auto">
          <a:xfrm>
            <a:off x="0" y="0"/>
            <a:ext cx="18092836" cy="10324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fi-FI"/>
          </a:p>
        </p:txBody>
      </p:sp>
      <p:graphicFrame>
        <p:nvGraphicFramePr>
          <p:cNvPr id="9" name="Object 8">
            <a:extLst>
              <a:ext uri="{FF2B5EF4-FFF2-40B4-BE49-F238E27FC236}">
                <a16:creationId xmlns:a16="http://schemas.microsoft.com/office/drawing/2014/main" id="{12A152A1-8EF0-41E1-9E58-4E83C1856B5D}"/>
              </a:ext>
            </a:extLst>
          </p:cNvPr>
          <p:cNvGraphicFramePr>
            <a:graphicFrameLocks noChangeAspect="1"/>
          </p:cNvGraphicFramePr>
          <p:nvPr>
            <p:extLst>
              <p:ext uri="{D42A27DB-BD31-4B8C-83A1-F6EECF244321}">
                <p14:modId xmlns:p14="http://schemas.microsoft.com/office/powerpoint/2010/main" val="452769208"/>
              </p:ext>
            </p:extLst>
          </p:nvPr>
        </p:nvGraphicFramePr>
        <p:xfrm>
          <a:off x="1586894" y="2596241"/>
          <a:ext cx="3660775" cy="1087437"/>
        </p:xfrm>
        <a:graphic>
          <a:graphicData uri="http://schemas.openxmlformats.org/presentationml/2006/ole">
            <mc:AlternateContent xmlns:mc="http://schemas.openxmlformats.org/markup-compatibility/2006">
              <mc:Choice xmlns:v="urn:schemas-microsoft-com:vml" Requires="v">
                <p:oleObj name="Equation" r:id="rId2" imgW="1638000" imgH="482400" progId="Equation.DSMT4">
                  <p:embed/>
                </p:oleObj>
              </mc:Choice>
              <mc:Fallback>
                <p:oleObj name="Equation" r:id="rId2" imgW="1638000" imgH="482400" progId="Equation.DSMT4">
                  <p:embed/>
                  <p:pic>
                    <p:nvPicPr>
                      <p:cNvPr id="9" name="Object 8">
                        <a:extLst>
                          <a:ext uri="{FF2B5EF4-FFF2-40B4-BE49-F238E27FC236}">
                            <a16:creationId xmlns:a16="http://schemas.microsoft.com/office/drawing/2014/main" id="{12A152A1-8EF0-41E1-9E58-4E83C1856B5D}"/>
                          </a:ext>
                        </a:extLst>
                      </p:cNvPr>
                      <p:cNvPicPr>
                        <a:picLocks noChangeAspect="1" noChangeArrowheads="1"/>
                      </p:cNvPicPr>
                      <p:nvPr/>
                    </p:nvPicPr>
                    <p:blipFill>
                      <a:blip r:embed="rId3"/>
                      <a:srcRect/>
                      <a:stretch>
                        <a:fillRect/>
                      </a:stretch>
                    </p:blipFill>
                    <p:spPr bwMode="auto">
                      <a:xfrm>
                        <a:off x="1586894" y="2596241"/>
                        <a:ext cx="3660775" cy="1087437"/>
                      </a:xfrm>
                      <a:prstGeom prst="rect">
                        <a:avLst/>
                      </a:prstGeom>
                      <a:noFill/>
                    </p:spPr>
                  </p:pic>
                </p:oleObj>
              </mc:Fallback>
            </mc:AlternateContent>
          </a:graphicData>
        </a:graphic>
      </p:graphicFrame>
      <p:sp>
        <p:nvSpPr>
          <p:cNvPr id="6" name="Alatunnisteen paikkamerkki 5">
            <a:extLst>
              <a:ext uri="{FF2B5EF4-FFF2-40B4-BE49-F238E27FC236}">
                <a16:creationId xmlns:a16="http://schemas.microsoft.com/office/drawing/2014/main" id="{BBDEFA44-6FF0-5E3C-C6C7-2E5A92CC749D}"/>
              </a:ext>
            </a:extLst>
          </p:cNvPr>
          <p:cNvSpPr>
            <a:spLocks noGrp="1"/>
          </p:cNvSpPr>
          <p:nvPr>
            <p:ph type="ftr" sz="quarter" idx="3"/>
          </p:nvPr>
        </p:nvSpPr>
        <p:spPr/>
        <p:txBody>
          <a:bodyPr/>
          <a:lstStyle/>
          <a:p>
            <a:r>
              <a:rPr lang="en-GB"/>
              <a:t>Construction physics</a:t>
            </a:r>
          </a:p>
        </p:txBody>
      </p:sp>
    </p:spTree>
    <p:extLst>
      <p:ext uri="{BB962C8B-B14F-4D97-AF65-F5344CB8AC3E}">
        <p14:creationId xmlns:p14="http://schemas.microsoft.com/office/powerpoint/2010/main" val="4161545823"/>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Otsikko 11">
            <a:extLst>
              <a:ext uri="{FF2B5EF4-FFF2-40B4-BE49-F238E27FC236}">
                <a16:creationId xmlns:a16="http://schemas.microsoft.com/office/drawing/2014/main" id="{91AAAAA5-CDBA-42C5-943E-3EF449C37067}"/>
              </a:ext>
            </a:extLst>
          </p:cNvPr>
          <p:cNvSpPr>
            <a:spLocks noGrp="1"/>
          </p:cNvSpPr>
          <p:nvPr>
            <p:ph type="title"/>
          </p:nvPr>
        </p:nvSpPr>
        <p:spPr/>
        <p:txBody>
          <a:bodyPr/>
          <a:lstStyle/>
          <a:p>
            <a:r>
              <a:rPr lang="en-GB"/>
              <a:t>Diffusion of water vapour</a:t>
            </a:r>
          </a:p>
        </p:txBody>
      </p:sp>
      <p:sp>
        <p:nvSpPr>
          <p:cNvPr id="13" name="Sisällön paikkamerkki 12">
            <a:extLst>
              <a:ext uri="{FF2B5EF4-FFF2-40B4-BE49-F238E27FC236}">
                <a16:creationId xmlns:a16="http://schemas.microsoft.com/office/drawing/2014/main" id="{19FC7BE5-DE3D-4561-97EB-848C6C4B93D0}"/>
              </a:ext>
            </a:extLst>
          </p:cNvPr>
          <p:cNvSpPr>
            <a:spLocks noGrp="1"/>
          </p:cNvSpPr>
          <p:nvPr>
            <p:ph idx="1"/>
          </p:nvPr>
        </p:nvSpPr>
        <p:spPr>
          <a:xfrm>
            <a:off x="838200" y="1825624"/>
            <a:ext cx="10515600" cy="1043855"/>
          </a:xfrm>
        </p:spPr>
        <p:txBody>
          <a:bodyPr>
            <a:noAutofit/>
          </a:bodyPr>
          <a:lstStyle/>
          <a:p>
            <a:pPr marL="450215">
              <a:lnSpc>
                <a:spcPct val="115000"/>
              </a:lnSpc>
              <a:spcAft>
                <a:spcPts val="1200"/>
              </a:spcAft>
            </a:pPr>
            <a:r>
              <a:rPr lang="en-GB" sz="2400" dirty="0">
                <a:effectLst/>
              </a:rPr>
              <a:t>The same can be calculated via the water vapour content, i.e. the water vapour content </a:t>
            </a:r>
            <a:r>
              <a:rPr lang="en-GB" sz="2400" dirty="0">
                <a:effectLst/>
                <a:latin typeface="Symbol" panose="05050102010706020507" pitchFamily="18" charset="2"/>
                <a:ea typeface="Calibri" panose="020F0502020204030204" pitchFamily="34" charset="0"/>
                <a:cs typeface="Times New Roman" panose="02020603050405020304" pitchFamily="18" charset="0"/>
              </a:rPr>
              <a:t></a:t>
            </a:r>
            <a:r>
              <a:rPr lang="en-GB" sz="2400" dirty="0">
                <a:effectLst/>
              </a:rPr>
              <a:t> within the structure is determined with the following formula:</a:t>
            </a:r>
          </a:p>
        </p:txBody>
      </p:sp>
      <p:sp>
        <p:nvSpPr>
          <p:cNvPr id="18" name="Dian numeron paikkamerkki 17">
            <a:extLst>
              <a:ext uri="{FF2B5EF4-FFF2-40B4-BE49-F238E27FC236}">
                <a16:creationId xmlns:a16="http://schemas.microsoft.com/office/drawing/2014/main" id="{F5859289-D07A-407E-BEA8-0136A172E2C0}"/>
              </a:ext>
            </a:extLst>
          </p:cNvPr>
          <p:cNvSpPr>
            <a:spLocks noGrp="1"/>
          </p:cNvSpPr>
          <p:nvPr>
            <p:ph type="sldNum" sz="quarter" idx="4"/>
          </p:nvPr>
        </p:nvSpPr>
        <p:spPr/>
        <p:txBody>
          <a:bodyPr/>
          <a:lstStyle/>
          <a:p>
            <a:fld id="{B338A197-4EA2-4D23-935D-0DB0ED09FF0F}" type="slidenum">
              <a:rPr lang="fi-FI" smtClean="0"/>
              <a:pPr/>
              <a:t>55</a:t>
            </a:fld>
            <a:endParaRPr lang="fi-FI"/>
          </a:p>
        </p:txBody>
      </p:sp>
      <p:sp>
        <p:nvSpPr>
          <p:cNvPr id="5" name="Otsikko 11">
            <a:extLst>
              <a:ext uri="{FF2B5EF4-FFF2-40B4-BE49-F238E27FC236}">
                <a16:creationId xmlns:a16="http://schemas.microsoft.com/office/drawing/2014/main" id="{F24B970D-6FBF-456F-BB47-68816287D604}"/>
              </a:ext>
            </a:extLst>
          </p:cNvPr>
          <p:cNvSpPr txBox="1">
            <a:spLocks/>
          </p:cNvSpPr>
          <p:nvPr/>
        </p:nvSpPr>
        <p:spPr>
          <a:xfrm>
            <a:off x="10192512" y="365125"/>
            <a:ext cx="1566672"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a:r>
              <a:rPr lang="en-GB"/>
              <a:t>13/15</a:t>
            </a:r>
          </a:p>
        </p:txBody>
      </p:sp>
      <p:sp>
        <p:nvSpPr>
          <p:cNvPr id="2" name="Rectangle 2">
            <a:extLst>
              <a:ext uri="{FF2B5EF4-FFF2-40B4-BE49-F238E27FC236}">
                <a16:creationId xmlns:a16="http://schemas.microsoft.com/office/drawing/2014/main" id="{BEB40601-40A9-401E-85DB-9325FEC08ACE}"/>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i-FI"/>
          </a:p>
        </p:txBody>
      </p:sp>
      <p:sp>
        <p:nvSpPr>
          <p:cNvPr id="4" name="Rectangle 2">
            <a:extLst>
              <a:ext uri="{FF2B5EF4-FFF2-40B4-BE49-F238E27FC236}">
                <a16:creationId xmlns:a16="http://schemas.microsoft.com/office/drawing/2014/main" id="{5AE20F39-8EB9-4FFE-9750-34C495643272}"/>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i-FI"/>
          </a:p>
        </p:txBody>
      </p:sp>
      <p:sp>
        <p:nvSpPr>
          <p:cNvPr id="16" name="Rectangle 8">
            <a:extLst>
              <a:ext uri="{FF2B5EF4-FFF2-40B4-BE49-F238E27FC236}">
                <a16:creationId xmlns:a16="http://schemas.microsoft.com/office/drawing/2014/main" id="{84966A46-D7AC-4807-83ED-4A06B5B09A43}"/>
              </a:ext>
            </a:extLst>
          </p:cNvPr>
          <p:cNvSpPr>
            <a:spLocks noChangeArrowheads="1"/>
          </p:cNvSpPr>
          <p:nvPr/>
        </p:nvSpPr>
        <p:spPr bwMode="auto">
          <a:xfrm>
            <a:off x="6356349" y="4624746"/>
            <a:ext cx="18885647"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fi-FI"/>
          </a:p>
        </p:txBody>
      </p:sp>
      <p:sp>
        <p:nvSpPr>
          <p:cNvPr id="19" name="Sisällön paikkamerkki 12">
            <a:extLst>
              <a:ext uri="{FF2B5EF4-FFF2-40B4-BE49-F238E27FC236}">
                <a16:creationId xmlns:a16="http://schemas.microsoft.com/office/drawing/2014/main" id="{750243FC-3C46-46B0-8D3A-1875ADF10828}"/>
              </a:ext>
            </a:extLst>
          </p:cNvPr>
          <p:cNvSpPr txBox="1">
            <a:spLocks/>
          </p:cNvSpPr>
          <p:nvPr/>
        </p:nvSpPr>
        <p:spPr>
          <a:xfrm>
            <a:off x="4720619" y="3103547"/>
            <a:ext cx="4602482" cy="429043"/>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GB" sz="2400"/>
              <a:t>, where the unit is [g/m³]</a:t>
            </a:r>
          </a:p>
        </p:txBody>
      </p:sp>
      <p:sp>
        <p:nvSpPr>
          <p:cNvPr id="21" name="Sisällön paikkamerkki 12">
            <a:extLst>
              <a:ext uri="{FF2B5EF4-FFF2-40B4-BE49-F238E27FC236}">
                <a16:creationId xmlns:a16="http://schemas.microsoft.com/office/drawing/2014/main" id="{DE20D20A-8E1E-4B77-8B9F-D035DDB87D3B}"/>
              </a:ext>
            </a:extLst>
          </p:cNvPr>
          <p:cNvSpPr txBox="1">
            <a:spLocks/>
          </p:cNvSpPr>
          <p:nvPr/>
        </p:nvSpPr>
        <p:spPr>
          <a:xfrm>
            <a:off x="1408175" y="3725626"/>
            <a:ext cx="10265665" cy="2770424"/>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GB" sz="2000" dirty="0"/>
              <a:t>where </a:t>
            </a:r>
          </a:p>
          <a:p>
            <a:pPr marL="0" indent="0">
              <a:buFont typeface="Arial" panose="020B0604020202020204" pitchFamily="34" charset="0"/>
              <a:buNone/>
            </a:pPr>
            <a:r>
              <a:rPr lang="en-GB" sz="2000" dirty="0">
                <a:effectLst/>
                <a:latin typeface="Symbol" panose="05050102010706020507" pitchFamily="18" charset="2"/>
                <a:ea typeface="Calibri" panose="020F0502020204030204" pitchFamily="34" charset="0"/>
                <a:cs typeface="Times New Roman" panose="02020603050405020304" pitchFamily="18" charset="0"/>
              </a:rPr>
              <a:t>n</a:t>
            </a:r>
            <a:r>
              <a:rPr lang="en-GB" sz="2000" baseline="-25000" dirty="0">
                <a:effectLst/>
                <a:latin typeface="Calibri" panose="020F0502020204030204" pitchFamily="34" charset="0"/>
                <a:ea typeface="Calibri" panose="020F0502020204030204" pitchFamily="34" charset="0"/>
                <a:cs typeface="Times New Roman" panose="02020603050405020304" pitchFamily="18" charset="0"/>
              </a:rPr>
              <a:t>s</a:t>
            </a:r>
            <a:r>
              <a:rPr lang="en-GB" sz="2000" dirty="0">
                <a:effectLst/>
                <a:latin typeface="Calibri" panose="020F0502020204030204" pitchFamily="34" charset="0"/>
                <a:ea typeface="Calibri" panose="020F0502020204030204" pitchFamily="34" charset="0"/>
                <a:cs typeface="Times New Roman" panose="02020603050405020304" pitchFamily="18" charset="0"/>
              </a:rPr>
              <a:t> = water vapour content indoors [g/m3]</a:t>
            </a:r>
          </a:p>
          <a:p>
            <a:pPr marL="0" indent="0">
              <a:buFont typeface="Arial" panose="020B0604020202020204" pitchFamily="34" charset="0"/>
              <a:buNone/>
            </a:pPr>
            <a:r>
              <a:rPr lang="en-GB" sz="2000" dirty="0">
                <a:effectLst/>
                <a:latin typeface="Symbol" panose="05050102010706020507" pitchFamily="18" charset="2"/>
                <a:ea typeface="Calibri" panose="020F0502020204030204" pitchFamily="34" charset="0"/>
                <a:cs typeface="Times New Roman" panose="02020603050405020304" pitchFamily="18" charset="0"/>
              </a:rPr>
              <a:t>n</a:t>
            </a:r>
            <a:r>
              <a:rPr lang="en-GB" sz="2000" baseline="-25000" dirty="0">
                <a:effectLst/>
                <a:latin typeface="Calibri" panose="020F0502020204030204" pitchFamily="34" charset="0"/>
                <a:ea typeface="Calibri" panose="020F0502020204030204" pitchFamily="34" charset="0"/>
                <a:cs typeface="Times New Roman" panose="02020603050405020304" pitchFamily="18" charset="0"/>
              </a:rPr>
              <a:t>u</a:t>
            </a:r>
            <a:r>
              <a:rPr lang="en-GB" sz="2000" dirty="0">
                <a:effectLst/>
                <a:latin typeface="Calibri" panose="020F0502020204030204" pitchFamily="34" charset="0"/>
                <a:ea typeface="Calibri" panose="020F0502020204030204" pitchFamily="34" charset="0"/>
                <a:cs typeface="Times New Roman" panose="02020603050405020304" pitchFamily="18" charset="0"/>
              </a:rPr>
              <a:t> = water vapour content outdoors [g/m3]</a:t>
            </a:r>
          </a:p>
          <a:p>
            <a:pPr marL="0" indent="0">
              <a:buNone/>
            </a:pPr>
            <a:r>
              <a:rPr lang="en-GB" sz="2000" dirty="0" err="1">
                <a:effectLst/>
                <a:latin typeface="Calibri" panose="020F0502020204030204" pitchFamily="34" charset="0"/>
                <a:ea typeface="Calibri" panose="020F0502020204030204" pitchFamily="34" charset="0"/>
                <a:cs typeface="Times New Roman" panose="02020603050405020304" pitchFamily="18" charset="0"/>
              </a:rPr>
              <a:t>Z</a:t>
            </a:r>
            <a:r>
              <a:rPr lang="en-GB" sz="2000" baseline="-25000" dirty="0" err="1">
                <a:effectLst/>
                <a:latin typeface="Calibri" panose="020F0502020204030204" pitchFamily="34" charset="0"/>
                <a:ea typeface="Calibri" panose="020F0502020204030204" pitchFamily="34" charset="0"/>
                <a:cs typeface="Times New Roman" panose="02020603050405020304" pitchFamily="18" charset="0"/>
              </a:rPr>
              <a:t>x</a:t>
            </a:r>
            <a:r>
              <a:rPr lang="en-GB" sz="2000" dirty="0">
                <a:effectLst/>
                <a:latin typeface="Calibri" panose="020F0502020204030204" pitchFamily="34" charset="0"/>
                <a:ea typeface="Calibri" panose="020F0502020204030204" pitchFamily="34" charset="0"/>
                <a:cs typeface="Times New Roman" panose="02020603050405020304" pitchFamily="18" charset="0"/>
              </a:rPr>
              <a:t> = water vapour resistance of the part of the structure which is located between the internal </a:t>
            </a:r>
          </a:p>
          <a:p>
            <a:pPr marL="0" indent="0">
              <a:buNone/>
              <a:tabLst>
                <a:tab pos="401638" algn="l"/>
              </a:tabLst>
            </a:pPr>
            <a:r>
              <a:rPr lang="en-GB" sz="2000" dirty="0">
                <a:latin typeface="Calibri" panose="020F0502020204030204" pitchFamily="34" charset="0"/>
                <a:ea typeface="Calibri" panose="020F0502020204030204" pitchFamily="34" charset="0"/>
                <a:cs typeface="Times New Roman" panose="02020603050405020304" pitchFamily="18" charset="0"/>
              </a:rPr>
              <a:t>	</a:t>
            </a:r>
            <a:r>
              <a:rPr lang="en-GB" sz="2000" dirty="0">
                <a:effectLst/>
                <a:latin typeface="Calibri" panose="020F0502020204030204" pitchFamily="34" charset="0"/>
                <a:ea typeface="Calibri" panose="020F0502020204030204" pitchFamily="34" charset="0"/>
                <a:cs typeface="Times New Roman" panose="02020603050405020304" pitchFamily="18" charset="0"/>
              </a:rPr>
              <a:t>surface and the point x in question [m</a:t>
            </a:r>
            <a:r>
              <a:rPr lang="en-GB" sz="2000" baseline="30000" dirty="0">
                <a:effectLst/>
                <a:latin typeface="Calibri" panose="020F0502020204030204" pitchFamily="34" charset="0"/>
                <a:ea typeface="Calibri" panose="020F0502020204030204" pitchFamily="34" charset="0"/>
                <a:cs typeface="Times New Roman" panose="02020603050405020304" pitchFamily="18" charset="0"/>
              </a:rPr>
              <a:t>2</a:t>
            </a:r>
            <a:r>
              <a:rPr lang="en-GB" sz="2000" dirty="0">
                <a:effectLst/>
                <a:latin typeface="Calibri" panose="020F0502020204030204" pitchFamily="34" charset="0"/>
                <a:ea typeface="Calibri" panose="020F0502020204030204" pitchFamily="34" charset="0"/>
                <a:cs typeface="Times New Roman" panose="02020603050405020304" pitchFamily="18" charset="0"/>
              </a:rPr>
              <a:t>sPa/kg]</a:t>
            </a:r>
          </a:p>
          <a:p>
            <a:pPr marL="0" indent="0">
              <a:buNone/>
            </a:pPr>
            <a:r>
              <a:rPr lang="en-GB" sz="2000" dirty="0" err="1">
                <a:latin typeface="Calibri" panose="020F0502020204030204" pitchFamily="34" charset="0"/>
                <a:ea typeface="Calibri" panose="020F0502020204030204" pitchFamily="34" charset="0"/>
                <a:cs typeface="Times New Roman" panose="02020603050405020304" pitchFamily="18" charset="0"/>
              </a:rPr>
              <a:t>Z</a:t>
            </a:r>
            <a:r>
              <a:rPr lang="en-GB" sz="2000" baseline="-25000" dirty="0" err="1">
                <a:latin typeface="Calibri" panose="020F0502020204030204" pitchFamily="34" charset="0"/>
                <a:ea typeface="Calibri" panose="020F0502020204030204" pitchFamily="34" charset="0"/>
                <a:cs typeface="Times New Roman" panose="02020603050405020304" pitchFamily="18" charset="0"/>
              </a:rPr>
              <a:t>p</a:t>
            </a:r>
            <a:r>
              <a:rPr lang="en-GB" sz="2000" dirty="0">
                <a:latin typeface="Calibri" panose="020F0502020204030204" pitchFamily="34" charset="0"/>
                <a:ea typeface="Calibri" panose="020F0502020204030204" pitchFamily="34" charset="0"/>
                <a:cs typeface="Times New Roman" panose="02020603050405020304" pitchFamily="18" charset="0"/>
              </a:rPr>
              <a:t> = total water vapour resistance of the structure [m</a:t>
            </a:r>
            <a:r>
              <a:rPr lang="en-GB" sz="2000" baseline="30000" dirty="0">
                <a:latin typeface="Calibri" panose="020F0502020204030204" pitchFamily="34" charset="0"/>
                <a:ea typeface="Calibri" panose="020F0502020204030204" pitchFamily="34" charset="0"/>
                <a:cs typeface="Times New Roman" panose="02020603050405020304" pitchFamily="18" charset="0"/>
              </a:rPr>
              <a:t>2</a:t>
            </a:r>
            <a:r>
              <a:rPr lang="en-GB" sz="2000" dirty="0">
                <a:latin typeface="Calibri" panose="020F0502020204030204" pitchFamily="34" charset="0"/>
                <a:ea typeface="Calibri" panose="020F0502020204030204" pitchFamily="34" charset="0"/>
                <a:cs typeface="Times New Roman" panose="02020603050405020304" pitchFamily="18" charset="0"/>
              </a:rPr>
              <a:t>sPa/kg]</a:t>
            </a:r>
          </a:p>
          <a:p>
            <a:pPr marL="0" indent="0">
              <a:buFont typeface="Arial" panose="020B0604020202020204" pitchFamily="34" charset="0"/>
              <a:buNone/>
            </a:pPr>
            <a:endParaRPr lang="fi-FI" sz="2400" dirty="0"/>
          </a:p>
        </p:txBody>
      </p:sp>
      <p:sp>
        <p:nvSpPr>
          <p:cNvPr id="7" name="Rectangle 4">
            <a:extLst>
              <a:ext uri="{FF2B5EF4-FFF2-40B4-BE49-F238E27FC236}">
                <a16:creationId xmlns:a16="http://schemas.microsoft.com/office/drawing/2014/main" id="{5BE9737F-5B75-485F-9F33-3E4A960FE2E9}"/>
              </a:ext>
            </a:extLst>
          </p:cNvPr>
          <p:cNvSpPr>
            <a:spLocks noChangeArrowheads="1"/>
          </p:cNvSpPr>
          <p:nvPr/>
        </p:nvSpPr>
        <p:spPr bwMode="auto">
          <a:xfrm>
            <a:off x="0" y="0"/>
            <a:ext cx="18092836" cy="10324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fi-FI"/>
          </a:p>
        </p:txBody>
      </p:sp>
      <p:graphicFrame>
        <p:nvGraphicFramePr>
          <p:cNvPr id="10" name="Object 9">
            <a:extLst>
              <a:ext uri="{FF2B5EF4-FFF2-40B4-BE49-F238E27FC236}">
                <a16:creationId xmlns:a16="http://schemas.microsoft.com/office/drawing/2014/main" id="{ED60E295-C2E1-4119-AFAA-47BF30F526DB}"/>
              </a:ext>
            </a:extLst>
          </p:cNvPr>
          <p:cNvGraphicFramePr>
            <a:graphicFrameLocks noChangeAspect="1"/>
          </p:cNvGraphicFramePr>
          <p:nvPr>
            <p:extLst>
              <p:ext uri="{D42A27DB-BD31-4B8C-83A1-F6EECF244321}">
                <p14:modId xmlns:p14="http://schemas.microsoft.com/office/powerpoint/2010/main" val="3667048825"/>
              </p:ext>
            </p:extLst>
          </p:nvPr>
        </p:nvGraphicFramePr>
        <p:xfrm>
          <a:off x="1520825" y="2813050"/>
          <a:ext cx="3328988" cy="1044575"/>
        </p:xfrm>
        <a:graphic>
          <a:graphicData uri="http://schemas.openxmlformats.org/presentationml/2006/ole">
            <mc:AlternateContent xmlns:mc="http://schemas.openxmlformats.org/markup-compatibility/2006">
              <mc:Choice xmlns:v="urn:schemas-microsoft-com:vml" Requires="v">
                <p:oleObj name="Equation" r:id="rId2" imgW="1549080" imgH="482400" progId="Equation.DSMT4">
                  <p:embed/>
                </p:oleObj>
              </mc:Choice>
              <mc:Fallback>
                <p:oleObj name="Equation" r:id="rId2" imgW="1549080" imgH="482400" progId="Equation.DSMT4">
                  <p:embed/>
                  <p:pic>
                    <p:nvPicPr>
                      <p:cNvPr id="10" name="Object 9">
                        <a:extLst>
                          <a:ext uri="{FF2B5EF4-FFF2-40B4-BE49-F238E27FC236}">
                            <a16:creationId xmlns:a16="http://schemas.microsoft.com/office/drawing/2014/main" id="{ED60E295-C2E1-4119-AFAA-47BF30F526DB}"/>
                          </a:ext>
                        </a:extLst>
                      </p:cNvPr>
                      <p:cNvPicPr>
                        <a:picLocks noChangeAspect="1" noChangeArrowheads="1"/>
                      </p:cNvPicPr>
                      <p:nvPr/>
                    </p:nvPicPr>
                    <p:blipFill>
                      <a:blip r:embed="rId3"/>
                      <a:srcRect/>
                      <a:stretch>
                        <a:fillRect/>
                      </a:stretch>
                    </p:blipFill>
                    <p:spPr bwMode="auto">
                      <a:xfrm>
                        <a:off x="1520825" y="2813050"/>
                        <a:ext cx="3328988" cy="1044575"/>
                      </a:xfrm>
                      <a:prstGeom prst="rect">
                        <a:avLst/>
                      </a:prstGeom>
                      <a:noFill/>
                    </p:spPr>
                  </p:pic>
                </p:oleObj>
              </mc:Fallback>
            </mc:AlternateContent>
          </a:graphicData>
        </a:graphic>
      </p:graphicFrame>
      <p:sp>
        <p:nvSpPr>
          <p:cNvPr id="3" name="Alatunnisteen paikkamerkki 2">
            <a:extLst>
              <a:ext uri="{FF2B5EF4-FFF2-40B4-BE49-F238E27FC236}">
                <a16:creationId xmlns:a16="http://schemas.microsoft.com/office/drawing/2014/main" id="{D81D83C0-00F2-2B6B-DB13-D85A65D7EBD8}"/>
              </a:ext>
            </a:extLst>
          </p:cNvPr>
          <p:cNvSpPr>
            <a:spLocks noGrp="1"/>
          </p:cNvSpPr>
          <p:nvPr>
            <p:ph type="ftr" sz="quarter" idx="3"/>
          </p:nvPr>
        </p:nvSpPr>
        <p:spPr/>
        <p:txBody>
          <a:bodyPr/>
          <a:lstStyle/>
          <a:p>
            <a:r>
              <a:rPr lang="en-GB"/>
              <a:t>Construction physics</a:t>
            </a:r>
          </a:p>
        </p:txBody>
      </p:sp>
    </p:spTree>
    <p:extLst>
      <p:ext uri="{BB962C8B-B14F-4D97-AF65-F5344CB8AC3E}">
        <p14:creationId xmlns:p14="http://schemas.microsoft.com/office/powerpoint/2010/main" val="3245682266"/>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Otsikko 11">
            <a:extLst>
              <a:ext uri="{FF2B5EF4-FFF2-40B4-BE49-F238E27FC236}">
                <a16:creationId xmlns:a16="http://schemas.microsoft.com/office/drawing/2014/main" id="{91AAAAA5-CDBA-42C5-943E-3EF449C37067}"/>
              </a:ext>
            </a:extLst>
          </p:cNvPr>
          <p:cNvSpPr>
            <a:spLocks noGrp="1"/>
          </p:cNvSpPr>
          <p:nvPr>
            <p:ph type="title"/>
          </p:nvPr>
        </p:nvSpPr>
        <p:spPr/>
        <p:txBody>
          <a:bodyPr/>
          <a:lstStyle/>
          <a:p>
            <a:r>
              <a:rPr lang="en-GB"/>
              <a:t>Diffusion of water vapour</a:t>
            </a:r>
          </a:p>
        </p:txBody>
      </p:sp>
      <p:sp>
        <p:nvSpPr>
          <p:cNvPr id="13" name="Sisällön paikkamerkki 12">
            <a:extLst>
              <a:ext uri="{FF2B5EF4-FFF2-40B4-BE49-F238E27FC236}">
                <a16:creationId xmlns:a16="http://schemas.microsoft.com/office/drawing/2014/main" id="{19FC7BE5-DE3D-4561-97EB-848C6C4B93D0}"/>
              </a:ext>
            </a:extLst>
          </p:cNvPr>
          <p:cNvSpPr>
            <a:spLocks noGrp="1"/>
          </p:cNvSpPr>
          <p:nvPr>
            <p:ph idx="1"/>
          </p:nvPr>
        </p:nvSpPr>
        <p:spPr>
          <a:xfrm>
            <a:off x="838200" y="1825624"/>
            <a:ext cx="10515600" cy="4447160"/>
          </a:xfrm>
        </p:spPr>
        <p:txBody>
          <a:bodyPr>
            <a:noAutofit/>
          </a:bodyPr>
          <a:lstStyle/>
          <a:p>
            <a:pPr marL="450215">
              <a:lnSpc>
                <a:spcPct val="115000"/>
              </a:lnSpc>
              <a:spcAft>
                <a:spcPts val="1200"/>
              </a:spcAft>
            </a:pPr>
            <a:r>
              <a:rPr lang="en-GB">
                <a:effectLst/>
                <a:latin typeface="Calibri" panose="020F0502020204030204" pitchFamily="34" charset="0"/>
                <a:ea typeface="Calibri" panose="020F0502020204030204" pitchFamily="34" charset="0"/>
                <a:cs typeface="Times New Roman" panose="02020603050405020304" pitchFamily="18" charset="0"/>
              </a:rPr>
              <a:t>It is assumed that the change in partial pressure in the homogeneous material layer occurs in a straightforward manner. </a:t>
            </a:r>
          </a:p>
          <a:p>
            <a:pPr marL="450215">
              <a:lnSpc>
                <a:spcPct val="115000"/>
              </a:lnSpc>
              <a:spcAft>
                <a:spcPts val="1200"/>
              </a:spcAft>
            </a:pPr>
            <a:r>
              <a:rPr lang="en-GB">
                <a:effectLst/>
                <a:latin typeface="Calibri" panose="020F0502020204030204" pitchFamily="34" charset="0"/>
                <a:ea typeface="Calibri" panose="020F0502020204030204" pitchFamily="34" charset="0"/>
                <a:cs typeface="Times New Roman" panose="02020603050405020304" pitchFamily="18" charset="0"/>
              </a:rPr>
              <a:t>Moisture builds up in the structure if the partial vapour pressure calculated at any point is greater than the saturation pressure. </a:t>
            </a:r>
          </a:p>
          <a:p>
            <a:pPr marL="450215">
              <a:lnSpc>
                <a:spcPct val="115000"/>
              </a:lnSpc>
              <a:spcAft>
                <a:spcPts val="1200"/>
              </a:spcAft>
            </a:pPr>
            <a:r>
              <a:rPr lang="en-GB">
                <a:effectLst/>
                <a:latin typeface="Calibri" panose="020F0502020204030204" pitchFamily="34" charset="0"/>
                <a:ea typeface="Calibri" panose="020F0502020204030204" pitchFamily="34" charset="0"/>
                <a:cs typeface="Times New Roman" panose="02020603050405020304" pitchFamily="18" charset="0"/>
              </a:rPr>
              <a:t>In this case, the water vapour that exceeds the amount of saturated  water condenses, but some of this vaporizes again and goes back through the structure. </a:t>
            </a:r>
          </a:p>
        </p:txBody>
      </p:sp>
      <p:sp>
        <p:nvSpPr>
          <p:cNvPr id="18" name="Dian numeron paikkamerkki 17">
            <a:extLst>
              <a:ext uri="{FF2B5EF4-FFF2-40B4-BE49-F238E27FC236}">
                <a16:creationId xmlns:a16="http://schemas.microsoft.com/office/drawing/2014/main" id="{F5859289-D07A-407E-BEA8-0136A172E2C0}"/>
              </a:ext>
            </a:extLst>
          </p:cNvPr>
          <p:cNvSpPr>
            <a:spLocks noGrp="1"/>
          </p:cNvSpPr>
          <p:nvPr>
            <p:ph type="sldNum" sz="quarter" idx="4"/>
          </p:nvPr>
        </p:nvSpPr>
        <p:spPr/>
        <p:txBody>
          <a:bodyPr/>
          <a:lstStyle/>
          <a:p>
            <a:fld id="{B338A197-4EA2-4D23-935D-0DB0ED09FF0F}" type="slidenum">
              <a:rPr lang="fi-FI" smtClean="0"/>
              <a:pPr/>
              <a:t>56</a:t>
            </a:fld>
            <a:endParaRPr lang="fi-FI"/>
          </a:p>
        </p:txBody>
      </p:sp>
      <p:sp>
        <p:nvSpPr>
          <p:cNvPr id="5" name="Otsikko 11">
            <a:extLst>
              <a:ext uri="{FF2B5EF4-FFF2-40B4-BE49-F238E27FC236}">
                <a16:creationId xmlns:a16="http://schemas.microsoft.com/office/drawing/2014/main" id="{F24B970D-6FBF-456F-BB47-68816287D604}"/>
              </a:ext>
            </a:extLst>
          </p:cNvPr>
          <p:cNvSpPr txBox="1">
            <a:spLocks/>
          </p:cNvSpPr>
          <p:nvPr/>
        </p:nvSpPr>
        <p:spPr>
          <a:xfrm>
            <a:off x="10192512" y="365125"/>
            <a:ext cx="1566672"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a:r>
              <a:rPr lang="en-GB"/>
              <a:t>14/15</a:t>
            </a:r>
          </a:p>
        </p:txBody>
      </p:sp>
      <p:sp>
        <p:nvSpPr>
          <p:cNvPr id="2" name="Rectangle 2">
            <a:extLst>
              <a:ext uri="{FF2B5EF4-FFF2-40B4-BE49-F238E27FC236}">
                <a16:creationId xmlns:a16="http://schemas.microsoft.com/office/drawing/2014/main" id="{BEB40601-40A9-401E-85DB-9325FEC08ACE}"/>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i-FI"/>
          </a:p>
        </p:txBody>
      </p:sp>
      <p:sp>
        <p:nvSpPr>
          <p:cNvPr id="3" name="Rectangle 4">
            <a:extLst>
              <a:ext uri="{FF2B5EF4-FFF2-40B4-BE49-F238E27FC236}">
                <a16:creationId xmlns:a16="http://schemas.microsoft.com/office/drawing/2014/main" id="{0DCF14DC-F90C-425E-908E-24A0B0CAC336}"/>
              </a:ext>
            </a:extLst>
          </p:cNvPr>
          <p:cNvSpPr>
            <a:spLocks noChangeArrowheads="1"/>
          </p:cNvSpPr>
          <p:nvPr/>
        </p:nvSpPr>
        <p:spPr bwMode="auto">
          <a:xfrm>
            <a:off x="1408175" y="2823761"/>
            <a:ext cx="21898405"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fi-FI"/>
          </a:p>
        </p:txBody>
      </p:sp>
      <p:sp>
        <p:nvSpPr>
          <p:cNvPr id="6" name="Rectangle 4">
            <a:extLst>
              <a:ext uri="{FF2B5EF4-FFF2-40B4-BE49-F238E27FC236}">
                <a16:creationId xmlns:a16="http://schemas.microsoft.com/office/drawing/2014/main" id="{9E77F1F8-D8F5-4AE5-B76E-4730A76B0F23}"/>
              </a:ext>
            </a:extLst>
          </p:cNvPr>
          <p:cNvSpPr>
            <a:spLocks noChangeArrowheads="1"/>
          </p:cNvSpPr>
          <p:nvPr/>
        </p:nvSpPr>
        <p:spPr bwMode="auto">
          <a:xfrm>
            <a:off x="1261869" y="2823760"/>
            <a:ext cx="19137347"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fi-FI"/>
          </a:p>
        </p:txBody>
      </p:sp>
      <p:sp>
        <p:nvSpPr>
          <p:cNvPr id="10" name="Rectangle 6">
            <a:extLst>
              <a:ext uri="{FF2B5EF4-FFF2-40B4-BE49-F238E27FC236}">
                <a16:creationId xmlns:a16="http://schemas.microsoft.com/office/drawing/2014/main" id="{A4F647C3-6B22-4952-9EAC-9F2C2D15655F}"/>
              </a:ext>
            </a:extLst>
          </p:cNvPr>
          <p:cNvSpPr>
            <a:spLocks noChangeArrowheads="1"/>
          </p:cNvSpPr>
          <p:nvPr/>
        </p:nvSpPr>
        <p:spPr bwMode="auto">
          <a:xfrm>
            <a:off x="1261869" y="4046798"/>
            <a:ext cx="18842510"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fi-FI"/>
          </a:p>
        </p:txBody>
      </p:sp>
      <p:sp>
        <p:nvSpPr>
          <p:cNvPr id="8" name="Rectangle 4">
            <a:extLst>
              <a:ext uri="{FF2B5EF4-FFF2-40B4-BE49-F238E27FC236}">
                <a16:creationId xmlns:a16="http://schemas.microsoft.com/office/drawing/2014/main" id="{43F1DD41-8DF7-43D2-86B4-85EB0C7DFBB2}"/>
              </a:ext>
            </a:extLst>
          </p:cNvPr>
          <p:cNvSpPr>
            <a:spLocks noChangeArrowheads="1"/>
          </p:cNvSpPr>
          <p:nvPr/>
        </p:nvSpPr>
        <p:spPr bwMode="auto">
          <a:xfrm>
            <a:off x="1513840" y="2357415"/>
            <a:ext cx="22587284"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fi-FI"/>
          </a:p>
        </p:txBody>
      </p:sp>
      <p:sp>
        <p:nvSpPr>
          <p:cNvPr id="4" name="Alatunnisteen paikkamerkki 3">
            <a:extLst>
              <a:ext uri="{FF2B5EF4-FFF2-40B4-BE49-F238E27FC236}">
                <a16:creationId xmlns:a16="http://schemas.microsoft.com/office/drawing/2014/main" id="{79574B4B-F161-F201-4255-FBA38C0A0E14}"/>
              </a:ext>
            </a:extLst>
          </p:cNvPr>
          <p:cNvSpPr>
            <a:spLocks noGrp="1"/>
          </p:cNvSpPr>
          <p:nvPr>
            <p:ph type="ftr" sz="quarter" idx="3"/>
          </p:nvPr>
        </p:nvSpPr>
        <p:spPr/>
        <p:txBody>
          <a:bodyPr/>
          <a:lstStyle/>
          <a:p>
            <a:r>
              <a:rPr lang="en-GB"/>
              <a:t>Construction physics</a:t>
            </a:r>
          </a:p>
        </p:txBody>
      </p:sp>
    </p:spTree>
    <p:extLst>
      <p:ext uri="{BB962C8B-B14F-4D97-AF65-F5344CB8AC3E}">
        <p14:creationId xmlns:p14="http://schemas.microsoft.com/office/powerpoint/2010/main" val="671142566"/>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Otsikko 11">
            <a:extLst>
              <a:ext uri="{FF2B5EF4-FFF2-40B4-BE49-F238E27FC236}">
                <a16:creationId xmlns:a16="http://schemas.microsoft.com/office/drawing/2014/main" id="{91AAAAA5-CDBA-42C5-943E-3EF449C37067}"/>
              </a:ext>
            </a:extLst>
          </p:cNvPr>
          <p:cNvSpPr>
            <a:spLocks noGrp="1"/>
          </p:cNvSpPr>
          <p:nvPr>
            <p:ph type="title"/>
          </p:nvPr>
        </p:nvSpPr>
        <p:spPr/>
        <p:txBody>
          <a:bodyPr/>
          <a:lstStyle/>
          <a:p>
            <a:r>
              <a:rPr lang="en-GB"/>
              <a:t>Diffusion of water vapour</a:t>
            </a:r>
          </a:p>
        </p:txBody>
      </p:sp>
      <p:sp>
        <p:nvSpPr>
          <p:cNvPr id="13" name="Sisällön paikkamerkki 12">
            <a:extLst>
              <a:ext uri="{FF2B5EF4-FFF2-40B4-BE49-F238E27FC236}">
                <a16:creationId xmlns:a16="http://schemas.microsoft.com/office/drawing/2014/main" id="{19FC7BE5-DE3D-4561-97EB-848C6C4B93D0}"/>
              </a:ext>
            </a:extLst>
          </p:cNvPr>
          <p:cNvSpPr>
            <a:spLocks noGrp="1"/>
          </p:cNvSpPr>
          <p:nvPr>
            <p:ph idx="1"/>
          </p:nvPr>
        </p:nvSpPr>
        <p:spPr>
          <a:xfrm>
            <a:off x="838200" y="1825624"/>
            <a:ext cx="10515600" cy="4447160"/>
          </a:xfrm>
        </p:spPr>
        <p:txBody>
          <a:bodyPr>
            <a:noAutofit/>
          </a:bodyPr>
          <a:lstStyle/>
          <a:p>
            <a:pPr marL="450215">
              <a:lnSpc>
                <a:spcPct val="115000"/>
              </a:lnSpc>
              <a:spcAft>
                <a:spcPts val="1200"/>
              </a:spcAft>
            </a:pPr>
            <a:r>
              <a:rPr lang="en-GB" sz="2400" dirty="0">
                <a:effectLst/>
                <a:latin typeface="Calibri" panose="020F0502020204030204" pitchFamily="34" charset="0"/>
                <a:ea typeface="Calibri" panose="020F0502020204030204" pitchFamily="34" charset="0"/>
                <a:cs typeface="Times New Roman" panose="02020603050405020304" pitchFamily="18" charset="0"/>
              </a:rPr>
              <a:t>The moisture in the place in question begins to grow. </a:t>
            </a:r>
          </a:p>
          <a:p>
            <a:pPr marL="450215">
              <a:lnSpc>
                <a:spcPct val="115000"/>
              </a:lnSpc>
              <a:spcAft>
                <a:spcPts val="1200"/>
              </a:spcAft>
            </a:pPr>
            <a:r>
              <a:rPr lang="en-GB" sz="2400" dirty="0">
                <a:effectLst/>
                <a:latin typeface="Calibri" panose="020F0502020204030204" pitchFamily="34" charset="0"/>
                <a:ea typeface="Calibri" panose="020F0502020204030204" pitchFamily="34" charset="0"/>
                <a:cs typeface="Times New Roman" panose="02020603050405020304" pitchFamily="18" charset="0"/>
              </a:rPr>
              <a:t>The generation of condensation depends on the partial pressure and temperature conditions of the water vapour. </a:t>
            </a:r>
          </a:p>
          <a:p>
            <a:pPr marL="450215">
              <a:lnSpc>
                <a:spcPct val="115000"/>
              </a:lnSpc>
              <a:spcAft>
                <a:spcPts val="1200"/>
              </a:spcAft>
            </a:pPr>
            <a:r>
              <a:rPr lang="en-GB" sz="2400" dirty="0">
                <a:effectLst/>
                <a:latin typeface="Calibri" panose="020F0502020204030204" pitchFamily="34" charset="0"/>
                <a:ea typeface="Calibri" panose="020F0502020204030204" pitchFamily="34" charset="0"/>
                <a:cs typeface="Times New Roman" panose="02020603050405020304" pitchFamily="18" charset="0"/>
              </a:rPr>
              <a:t>The structure cannot be such that its moisture content increases.</a:t>
            </a:r>
          </a:p>
          <a:p>
            <a:pPr marL="450215">
              <a:lnSpc>
                <a:spcPct val="115000"/>
              </a:lnSpc>
              <a:spcAft>
                <a:spcPts val="1200"/>
              </a:spcAft>
            </a:pPr>
            <a:r>
              <a:rPr lang="en-GB" sz="2400" dirty="0">
                <a:latin typeface="Calibri" panose="020F0502020204030204" pitchFamily="34" charset="0"/>
                <a:ea typeface="Calibri" panose="020F0502020204030204" pitchFamily="34" charset="0"/>
                <a:cs typeface="Times New Roman" panose="02020603050405020304" pitchFamily="18" charset="0"/>
              </a:rPr>
              <a:t>A more detailed calculation can be obtained, for example, with the </a:t>
            </a:r>
            <a:r>
              <a:rPr lang="en-GB" sz="2400" dirty="0" err="1">
                <a:latin typeface="Calibri" panose="020F0502020204030204" pitchFamily="34" charset="0"/>
                <a:ea typeface="Calibri" panose="020F0502020204030204" pitchFamily="34" charset="0"/>
                <a:cs typeface="Times New Roman" panose="02020603050405020304" pitchFamily="18" charset="0"/>
              </a:rPr>
              <a:t>WuFi</a:t>
            </a:r>
            <a:r>
              <a:rPr lang="en-GB" sz="2400" dirty="0">
                <a:latin typeface="Calibri" panose="020F0502020204030204" pitchFamily="34" charset="0"/>
                <a:ea typeface="Calibri" panose="020F0502020204030204" pitchFamily="34" charset="0"/>
                <a:cs typeface="Times New Roman" panose="02020603050405020304" pitchFamily="18" charset="0"/>
              </a:rPr>
              <a:t> program, which can be used to examine long periods of time (years). The program takes into account changing conditions (heat, moisture, sun, wind, rain, etc.)</a:t>
            </a:r>
          </a:p>
        </p:txBody>
      </p:sp>
      <p:sp>
        <p:nvSpPr>
          <p:cNvPr id="18" name="Dian numeron paikkamerkki 17">
            <a:extLst>
              <a:ext uri="{FF2B5EF4-FFF2-40B4-BE49-F238E27FC236}">
                <a16:creationId xmlns:a16="http://schemas.microsoft.com/office/drawing/2014/main" id="{F5859289-D07A-407E-BEA8-0136A172E2C0}"/>
              </a:ext>
            </a:extLst>
          </p:cNvPr>
          <p:cNvSpPr>
            <a:spLocks noGrp="1"/>
          </p:cNvSpPr>
          <p:nvPr>
            <p:ph type="sldNum" sz="quarter" idx="4"/>
          </p:nvPr>
        </p:nvSpPr>
        <p:spPr/>
        <p:txBody>
          <a:bodyPr/>
          <a:lstStyle/>
          <a:p>
            <a:fld id="{B338A197-4EA2-4D23-935D-0DB0ED09FF0F}" type="slidenum">
              <a:rPr lang="fi-FI" smtClean="0"/>
              <a:pPr/>
              <a:t>57</a:t>
            </a:fld>
            <a:endParaRPr lang="fi-FI"/>
          </a:p>
        </p:txBody>
      </p:sp>
      <p:sp>
        <p:nvSpPr>
          <p:cNvPr id="5" name="Otsikko 11">
            <a:extLst>
              <a:ext uri="{FF2B5EF4-FFF2-40B4-BE49-F238E27FC236}">
                <a16:creationId xmlns:a16="http://schemas.microsoft.com/office/drawing/2014/main" id="{F24B970D-6FBF-456F-BB47-68816287D604}"/>
              </a:ext>
            </a:extLst>
          </p:cNvPr>
          <p:cNvSpPr txBox="1">
            <a:spLocks/>
          </p:cNvSpPr>
          <p:nvPr/>
        </p:nvSpPr>
        <p:spPr>
          <a:xfrm>
            <a:off x="10192512" y="365125"/>
            <a:ext cx="1566672"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a:r>
              <a:rPr lang="en-GB"/>
              <a:t>15/15</a:t>
            </a:r>
          </a:p>
        </p:txBody>
      </p:sp>
      <p:sp>
        <p:nvSpPr>
          <p:cNvPr id="2" name="Rectangle 2">
            <a:extLst>
              <a:ext uri="{FF2B5EF4-FFF2-40B4-BE49-F238E27FC236}">
                <a16:creationId xmlns:a16="http://schemas.microsoft.com/office/drawing/2014/main" id="{BEB40601-40A9-401E-85DB-9325FEC08ACE}"/>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i-FI"/>
          </a:p>
        </p:txBody>
      </p:sp>
      <p:sp>
        <p:nvSpPr>
          <p:cNvPr id="3" name="Rectangle 4">
            <a:extLst>
              <a:ext uri="{FF2B5EF4-FFF2-40B4-BE49-F238E27FC236}">
                <a16:creationId xmlns:a16="http://schemas.microsoft.com/office/drawing/2014/main" id="{0DCF14DC-F90C-425E-908E-24A0B0CAC336}"/>
              </a:ext>
            </a:extLst>
          </p:cNvPr>
          <p:cNvSpPr>
            <a:spLocks noChangeArrowheads="1"/>
          </p:cNvSpPr>
          <p:nvPr/>
        </p:nvSpPr>
        <p:spPr bwMode="auto">
          <a:xfrm>
            <a:off x="1408175" y="2823761"/>
            <a:ext cx="21898405"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fi-FI"/>
          </a:p>
        </p:txBody>
      </p:sp>
      <p:sp>
        <p:nvSpPr>
          <p:cNvPr id="6" name="Rectangle 4">
            <a:extLst>
              <a:ext uri="{FF2B5EF4-FFF2-40B4-BE49-F238E27FC236}">
                <a16:creationId xmlns:a16="http://schemas.microsoft.com/office/drawing/2014/main" id="{9E77F1F8-D8F5-4AE5-B76E-4730A76B0F23}"/>
              </a:ext>
            </a:extLst>
          </p:cNvPr>
          <p:cNvSpPr>
            <a:spLocks noChangeArrowheads="1"/>
          </p:cNvSpPr>
          <p:nvPr/>
        </p:nvSpPr>
        <p:spPr bwMode="auto">
          <a:xfrm>
            <a:off x="1261869" y="2823760"/>
            <a:ext cx="19137347"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fi-FI"/>
          </a:p>
        </p:txBody>
      </p:sp>
      <p:sp>
        <p:nvSpPr>
          <p:cNvPr id="10" name="Rectangle 6">
            <a:extLst>
              <a:ext uri="{FF2B5EF4-FFF2-40B4-BE49-F238E27FC236}">
                <a16:creationId xmlns:a16="http://schemas.microsoft.com/office/drawing/2014/main" id="{A4F647C3-6B22-4952-9EAC-9F2C2D15655F}"/>
              </a:ext>
            </a:extLst>
          </p:cNvPr>
          <p:cNvSpPr>
            <a:spLocks noChangeArrowheads="1"/>
          </p:cNvSpPr>
          <p:nvPr/>
        </p:nvSpPr>
        <p:spPr bwMode="auto">
          <a:xfrm>
            <a:off x="1261869" y="4046798"/>
            <a:ext cx="18842510"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fi-FI"/>
          </a:p>
        </p:txBody>
      </p:sp>
      <p:sp>
        <p:nvSpPr>
          <p:cNvPr id="8" name="Rectangle 4">
            <a:extLst>
              <a:ext uri="{FF2B5EF4-FFF2-40B4-BE49-F238E27FC236}">
                <a16:creationId xmlns:a16="http://schemas.microsoft.com/office/drawing/2014/main" id="{43F1DD41-8DF7-43D2-86B4-85EB0C7DFBB2}"/>
              </a:ext>
            </a:extLst>
          </p:cNvPr>
          <p:cNvSpPr>
            <a:spLocks noChangeArrowheads="1"/>
          </p:cNvSpPr>
          <p:nvPr/>
        </p:nvSpPr>
        <p:spPr bwMode="auto">
          <a:xfrm>
            <a:off x="1513840" y="2357415"/>
            <a:ext cx="22587284"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fi-FI"/>
          </a:p>
        </p:txBody>
      </p:sp>
      <p:sp>
        <p:nvSpPr>
          <p:cNvPr id="4" name="Alatunnisteen paikkamerkki 3">
            <a:extLst>
              <a:ext uri="{FF2B5EF4-FFF2-40B4-BE49-F238E27FC236}">
                <a16:creationId xmlns:a16="http://schemas.microsoft.com/office/drawing/2014/main" id="{F9B239C3-81FE-4633-D04C-47D53360F42B}"/>
              </a:ext>
            </a:extLst>
          </p:cNvPr>
          <p:cNvSpPr>
            <a:spLocks noGrp="1"/>
          </p:cNvSpPr>
          <p:nvPr>
            <p:ph type="ftr" sz="quarter" idx="3"/>
          </p:nvPr>
        </p:nvSpPr>
        <p:spPr/>
        <p:txBody>
          <a:bodyPr/>
          <a:lstStyle/>
          <a:p>
            <a:r>
              <a:rPr lang="en-GB"/>
              <a:t>Construction physics</a:t>
            </a:r>
          </a:p>
        </p:txBody>
      </p:sp>
    </p:spTree>
    <p:extLst>
      <p:ext uri="{BB962C8B-B14F-4D97-AF65-F5344CB8AC3E}">
        <p14:creationId xmlns:p14="http://schemas.microsoft.com/office/powerpoint/2010/main" val="51887902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Otsikko 11">
            <a:extLst>
              <a:ext uri="{FF2B5EF4-FFF2-40B4-BE49-F238E27FC236}">
                <a16:creationId xmlns:a16="http://schemas.microsoft.com/office/drawing/2014/main" id="{91AAAAA5-CDBA-42C5-943E-3EF449C37067}"/>
              </a:ext>
            </a:extLst>
          </p:cNvPr>
          <p:cNvSpPr>
            <a:spLocks noGrp="1"/>
          </p:cNvSpPr>
          <p:nvPr>
            <p:ph type="title"/>
          </p:nvPr>
        </p:nvSpPr>
        <p:spPr/>
        <p:txBody>
          <a:bodyPr/>
          <a:lstStyle/>
          <a:p>
            <a:r>
              <a:rPr lang="en-GB"/>
              <a:t>Moisture properties of timber</a:t>
            </a:r>
          </a:p>
        </p:txBody>
      </p:sp>
      <p:sp>
        <p:nvSpPr>
          <p:cNvPr id="13" name="Sisällön paikkamerkki 12">
            <a:extLst>
              <a:ext uri="{FF2B5EF4-FFF2-40B4-BE49-F238E27FC236}">
                <a16:creationId xmlns:a16="http://schemas.microsoft.com/office/drawing/2014/main" id="{19FC7BE5-DE3D-4561-97EB-848C6C4B93D0}"/>
              </a:ext>
            </a:extLst>
          </p:cNvPr>
          <p:cNvSpPr>
            <a:spLocks noGrp="1"/>
          </p:cNvSpPr>
          <p:nvPr>
            <p:ph idx="1"/>
          </p:nvPr>
        </p:nvSpPr>
        <p:spPr/>
        <p:txBody>
          <a:bodyPr>
            <a:normAutofit fontScale="92500" lnSpcReduction="20000"/>
          </a:bodyPr>
          <a:lstStyle/>
          <a:p>
            <a:r>
              <a:rPr lang="en-GB"/>
              <a:t>Wood is a hygroscopic material, which means that wood has the ability to absorb and dispose of moisture according to the variations in the relative humidity of the air.</a:t>
            </a:r>
          </a:p>
          <a:p>
            <a:r>
              <a:rPr lang="en-GB"/>
              <a:t>Wood always adjusts to the equilibrium moisture content of its surroundings. </a:t>
            </a:r>
          </a:p>
          <a:p>
            <a:r>
              <a:rPr lang="en-GB"/>
              <a:t>Wood maintains its hygroscopic properties at all its stages, as even surface treatments only slow down changes in moisture.</a:t>
            </a:r>
          </a:p>
          <a:p>
            <a:r>
              <a:rPr lang="en-GB"/>
              <a:t>As a result of moisture fluctuations, wood shrinks or swells.</a:t>
            </a:r>
          </a:p>
          <a:p>
            <a:r>
              <a:rPr lang="en-GB"/>
              <a:t>As anisotropic material (fa physical property which has a different value when measured in different directions), longitudinal changes to wood due to moisture are minor, but transverse changes due to moisture are significant and must be taken into account when designing structures and details.</a:t>
            </a:r>
          </a:p>
          <a:p>
            <a:endParaRPr lang="fi-FI" dirty="0"/>
          </a:p>
        </p:txBody>
      </p:sp>
      <p:sp>
        <p:nvSpPr>
          <p:cNvPr id="18" name="Dian numeron paikkamerkki 17">
            <a:extLst>
              <a:ext uri="{FF2B5EF4-FFF2-40B4-BE49-F238E27FC236}">
                <a16:creationId xmlns:a16="http://schemas.microsoft.com/office/drawing/2014/main" id="{F5859289-D07A-407E-BEA8-0136A172E2C0}"/>
              </a:ext>
            </a:extLst>
          </p:cNvPr>
          <p:cNvSpPr>
            <a:spLocks noGrp="1"/>
          </p:cNvSpPr>
          <p:nvPr>
            <p:ph type="sldNum" sz="quarter" idx="4"/>
          </p:nvPr>
        </p:nvSpPr>
        <p:spPr/>
        <p:txBody>
          <a:bodyPr/>
          <a:lstStyle/>
          <a:p>
            <a:fld id="{B338A197-4EA2-4D23-935D-0DB0ED09FF0F}" type="slidenum">
              <a:rPr lang="fi-FI" smtClean="0"/>
              <a:pPr/>
              <a:t>6</a:t>
            </a:fld>
            <a:endParaRPr lang="fi-FI"/>
          </a:p>
        </p:txBody>
      </p:sp>
      <p:sp>
        <p:nvSpPr>
          <p:cNvPr id="5" name="Otsikko 11">
            <a:extLst>
              <a:ext uri="{FF2B5EF4-FFF2-40B4-BE49-F238E27FC236}">
                <a16:creationId xmlns:a16="http://schemas.microsoft.com/office/drawing/2014/main" id="{E71051C4-8115-40F6-AB85-FF8FA481237B}"/>
              </a:ext>
            </a:extLst>
          </p:cNvPr>
          <p:cNvSpPr txBox="1">
            <a:spLocks/>
          </p:cNvSpPr>
          <p:nvPr/>
        </p:nvSpPr>
        <p:spPr>
          <a:xfrm>
            <a:off x="10192512" y="365125"/>
            <a:ext cx="1566672"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a:r>
              <a:rPr lang="en-GB"/>
              <a:t>1/16</a:t>
            </a:r>
          </a:p>
        </p:txBody>
      </p:sp>
      <p:sp>
        <p:nvSpPr>
          <p:cNvPr id="2" name="Alatunnisteen paikkamerkki 1">
            <a:extLst>
              <a:ext uri="{FF2B5EF4-FFF2-40B4-BE49-F238E27FC236}">
                <a16:creationId xmlns:a16="http://schemas.microsoft.com/office/drawing/2014/main" id="{C28FB187-99C1-C1CA-0CF2-275D97E4B2DE}"/>
              </a:ext>
            </a:extLst>
          </p:cNvPr>
          <p:cNvSpPr>
            <a:spLocks noGrp="1"/>
          </p:cNvSpPr>
          <p:nvPr>
            <p:ph type="ftr" sz="quarter" idx="3"/>
          </p:nvPr>
        </p:nvSpPr>
        <p:spPr/>
        <p:txBody>
          <a:bodyPr/>
          <a:lstStyle/>
          <a:p>
            <a:r>
              <a:rPr lang="en-GB"/>
              <a:t>Construction physics</a:t>
            </a:r>
          </a:p>
        </p:txBody>
      </p:sp>
    </p:spTree>
    <p:extLst>
      <p:ext uri="{BB962C8B-B14F-4D97-AF65-F5344CB8AC3E}">
        <p14:creationId xmlns:p14="http://schemas.microsoft.com/office/powerpoint/2010/main" val="24198951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Otsikko 11">
            <a:extLst>
              <a:ext uri="{FF2B5EF4-FFF2-40B4-BE49-F238E27FC236}">
                <a16:creationId xmlns:a16="http://schemas.microsoft.com/office/drawing/2014/main" id="{91AAAAA5-CDBA-42C5-943E-3EF449C37067}"/>
              </a:ext>
            </a:extLst>
          </p:cNvPr>
          <p:cNvSpPr>
            <a:spLocks noGrp="1"/>
          </p:cNvSpPr>
          <p:nvPr>
            <p:ph type="title"/>
          </p:nvPr>
        </p:nvSpPr>
        <p:spPr/>
        <p:txBody>
          <a:bodyPr/>
          <a:lstStyle/>
          <a:p>
            <a:r>
              <a:rPr lang="en-GB"/>
              <a:t>Moisture properties of timber</a:t>
            </a:r>
          </a:p>
        </p:txBody>
      </p:sp>
      <p:sp>
        <p:nvSpPr>
          <p:cNvPr id="13" name="Sisällön paikkamerkki 12">
            <a:extLst>
              <a:ext uri="{FF2B5EF4-FFF2-40B4-BE49-F238E27FC236}">
                <a16:creationId xmlns:a16="http://schemas.microsoft.com/office/drawing/2014/main" id="{19FC7BE5-DE3D-4561-97EB-848C6C4B93D0}"/>
              </a:ext>
            </a:extLst>
          </p:cNvPr>
          <p:cNvSpPr>
            <a:spLocks noGrp="1"/>
          </p:cNvSpPr>
          <p:nvPr>
            <p:ph idx="1"/>
          </p:nvPr>
        </p:nvSpPr>
        <p:spPr>
          <a:xfrm>
            <a:off x="5876544" y="1825625"/>
            <a:ext cx="5811872" cy="4351338"/>
          </a:xfrm>
        </p:spPr>
        <p:txBody>
          <a:bodyPr>
            <a:normAutofit/>
          </a:bodyPr>
          <a:lstStyle/>
          <a:p>
            <a:r>
              <a:rPr lang="en-GB" sz="2400"/>
              <a:t>When wood begins to dry, the free water in its cell lumen is released first. </a:t>
            </a:r>
          </a:p>
          <a:p>
            <a:r>
              <a:rPr lang="en-GB" sz="2400"/>
              <a:t>The wood’s moisture state where free water has been released from the cell lumen, but the cell walls contain the maximum amount of water, is called the saturation point for the wood’s grain. </a:t>
            </a:r>
          </a:p>
          <a:p>
            <a:r>
              <a:rPr lang="en-GB" sz="2400"/>
              <a:t>The wood’s moisture content is then approximately 30%.</a:t>
            </a:r>
          </a:p>
        </p:txBody>
      </p:sp>
      <p:sp>
        <p:nvSpPr>
          <p:cNvPr id="18" name="Dian numeron paikkamerkki 17">
            <a:extLst>
              <a:ext uri="{FF2B5EF4-FFF2-40B4-BE49-F238E27FC236}">
                <a16:creationId xmlns:a16="http://schemas.microsoft.com/office/drawing/2014/main" id="{F5859289-D07A-407E-BEA8-0136A172E2C0}"/>
              </a:ext>
            </a:extLst>
          </p:cNvPr>
          <p:cNvSpPr>
            <a:spLocks noGrp="1"/>
          </p:cNvSpPr>
          <p:nvPr>
            <p:ph type="sldNum" sz="quarter" idx="4"/>
          </p:nvPr>
        </p:nvSpPr>
        <p:spPr/>
        <p:txBody>
          <a:bodyPr/>
          <a:lstStyle/>
          <a:p>
            <a:fld id="{B338A197-4EA2-4D23-935D-0DB0ED09FF0F}" type="slidenum">
              <a:rPr lang="fi-FI" smtClean="0"/>
              <a:pPr/>
              <a:t>7</a:t>
            </a:fld>
            <a:endParaRPr lang="fi-FI"/>
          </a:p>
        </p:txBody>
      </p:sp>
      <p:pic>
        <p:nvPicPr>
          <p:cNvPr id="3" name="Picture 2">
            <a:extLst>
              <a:ext uri="{FF2B5EF4-FFF2-40B4-BE49-F238E27FC236}">
                <a16:creationId xmlns:a16="http://schemas.microsoft.com/office/drawing/2014/main" id="{9C849A29-D165-49E4-BFF9-F2B62EFCBB15}"/>
              </a:ext>
            </a:extLst>
          </p:cNvPr>
          <p:cNvPicPr>
            <a:picLocks noChangeAspect="1"/>
          </p:cNvPicPr>
          <p:nvPr/>
        </p:nvPicPr>
        <p:blipFill>
          <a:blip r:embed="rId2"/>
          <a:stretch>
            <a:fillRect/>
          </a:stretch>
        </p:blipFill>
        <p:spPr>
          <a:xfrm>
            <a:off x="612648" y="2321084"/>
            <a:ext cx="4922520" cy="2848680"/>
          </a:xfrm>
          <a:prstGeom prst="rect">
            <a:avLst/>
          </a:prstGeom>
        </p:spPr>
      </p:pic>
      <p:sp>
        <p:nvSpPr>
          <p:cNvPr id="6" name="Otsikko 11">
            <a:extLst>
              <a:ext uri="{FF2B5EF4-FFF2-40B4-BE49-F238E27FC236}">
                <a16:creationId xmlns:a16="http://schemas.microsoft.com/office/drawing/2014/main" id="{50A1C5BD-D7AA-4B5F-A1C1-F7F1C7EB12F2}"/>
              </a:ext>
            </a:extLst>
          </p:cNvPr>
          <p:cNvSpPr txBox="1">
            <a:spLocks/>
          </p:cNvSpPr>
          <p:nvPr/>
        </p:nvSpPr>
        <p:spPr>
          <a:xfrm>
            <a:off x="10192512" y="365125"/>
            <a:ext cx="1566672"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a:r>
              <a:rPr lang="en-GB"/>
              <a:t>2/16</a:t>
            </a:r>
          </a:p>
        </p:txBody>
      </p:sp>
      <p:sp>
        <p:nvSpPr>
          <p:cNvPr id="2" name="Alatunnisteen paikkamerkki 1">
            <a:extLst>
              <a:ext uri="{FF2B5EF4-FFF2-40B4-BE49-F238E27FC236}">
                <a16:creationId xmlns:a16="http://schemas.microsoft.com/office/drawing/2014/main" id="{3AA1278D-1AAB-3519-2535-D25FEB1E29A1}"/>
              </a:ext>
            </a:extLst>
          </p:cNvPr>
          <p:cNvSpPr>
            <a:spLocks noGrp="1"/>
          </p:cNvSpPr>
          <p:nvPr>
            <p:ph type="ftr" sz="quarter" idx="3"/>
          </p:nvPr>
        </p:nvSpPr>
        <p:spPr/>
        <p:txBody>
          <a:bodyPr/>
          <a:lstStyle/>
          <a:p>
            <a:r>
              <a:rPr lang="en-GB"/>
              <a:t>Construction physics</a:t>
            </a:r>
          </a:p>
        </p:txBody>
      </p:sp>
    </p:spTree>
    <p:extLst>
      <p:ext uri="{BB962C8B-B14F-4D97-AF65-F5344CB8AC3E}">
        <p14:creationId xmlns:p14="http://schemas.microsoft.com/office/powerpoint/2010/main" val="135015449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Otsikko 11">
            <a:extLst>
              <a:ext uri="{FF2B5EF4-FFF2-40B4-BE49-F238E27FC236}">
                <a16:creationId xmlns:a16="http://schemas.microsoft.com/office/drawing/2014/main" id="{91AAAAA5-CDBA-42C5-943E-3EF449C37067}"/>
              </a:ext>
            </a:extLst>
          </p:cNvPr>
          <p:cNvSpPr>
            <a:spLocks noGrp="1"/>
          </p:cNvSpPr>
          <p:nvPr>
            <p:ph type="title"/>
          </p:nvPr>
        </p:nvSpPr>
        <p:spPr/>
        <p:txBody>
          <a:bodyPr/>
          <a:lstStyle/>
          <a:p>
            <a:r>
              <a:rPr lang="en-GB"/>
              <a:t>Moisture properties of timber</a:t>
            </a:r>
          </a:p>
        </p:txBody>
      </p:sp>
      <p:sp>
        <p:nvSpPr>
          <p:cNvPr id="13" name="Sisällön paikkamerkki 12">
            <a:extLst>
              <a:ext uri="{FF2B5EF4-FFF2-40B4-BE49-F238E27FC236}">
                <a16:creationId xmlns:a16="http://schemas.microsoft.com/office/drawing/2014/main" id="{19FC7BE5-DE3D-4561-97EB-848C6C4B93D0}"/>
              </a:ext>
            </a:extLst>
          </p:cNvPr>
          <p:cNvSpPr>
            <a:spLocks noGrp="1"/>
          </p:cNvSpPr>
          <p:nvPr>
            <p:ph idx="1"/>
          </p:nvPr>
        </p:nvSpPr>
        <p:spPr>
          <a:xfrm>
            <a:off x="944880" y="1825625"/>
            <a:ext cx="5864352" cy="4351338"/>
          </a:xfrm>
        </p:spPr>
        <p:txBody>
          <a:bodyPr>
            <a:noAutofit/>
          </a:bodyPr>
          <a:lstStyle/>
          <a:p>
            <a:r>
              <a:rPr lang="en-GB" sz="2400"/>
              <a:t>After the release of the free water from the cell lumen, the water bound to the cell walls begins to disappear, resulting in the wood shrinking. </a:t>
            </a:r>
          </a:p>
          <a:p>
            <a:r>
              <a:rPr lang="en-GB" sz="2400"/>
              <a:t>Shrinkage causes the wood to change shape, which in turn causes internal stress in the wood. </a:t>
            </a:r>
          </a:p>
          <a:p>
            <a:r>
              <a:rPr lang="en-GB" sz="2400"/>
              <a:t>Internal stress cause cracks in the wood, and the effect of internal stress in sawn timber can also be seen as e.g. twisting.</a:t>
            </a:r>
          </a:p>
        </p:txBody>
      </p:sp>
      <p:sp>
        <p:nvSpPr>
          <p:cNvPr id="18" name="Dian numeron paikkamerkki 17">
            <a:extLst>
              <a:ext uri="{FF2B5EF4-FFF2-40B4-BE49-F238E27FC236}">
                <a16:creationId xmlns:a16="http://schemas.microsoft.com/office/drawing/2014/main" id="{F5859289-D07A-407E-BEA8-0136A172E2C0}"/>
              </a:ext>
            </a:extLst>
          </p:cNvPr>
          <p:cNvSpPr>
            <a:spLocks noGrp="1"/>
          </p:cNvSpPr>
          <p:nvPr>
            <p:ph type="sldNum" sz="quarter" idx="4"/>
          </p:nvPr>
        </p:nvSpPr>
        <p:spPr/>
        <p:txBody>
          <a:bodyPr/>
          <a:lstStyle/>
          <a:p>
            <a:fld id="{B338A197-4EA2-4D23-935D-0DB0ED09FF0F}" type="slidenum">
              <a:rPr lang="fi-FI" smtClean="0"/>
              <a:pPr/>
              <a:t>8</a:t>
            </a:fld>
            <a:endParaRPr lang="fi-FI"/>
          </a:p>
        </p:txBody>
      </p:sp>
      <p:pic>
        <p:nvPicPr>
          <p:cNvPr id="4" name="Picture 3">
            <a:extLst>
              <a:ext uri="{FF2B5EF4-FFF2-40B4-BE49-F238E27FC236}">
                <a16:creationId xmlns:a16="http://schemas.microsoft.com/office/drawing/2014/main" id="{4F291CA8-BB96-4BAE-A96E-42F184F14B01}"/>
              </a:ext>
            </a:extLst>
          </p:cNvPr>
          <p:cNvPicPr>
            <a:picLocks noChangeAspect="1"/>
          </p:cNvPicPr>
          <p:nvPr/>
        </p:nvPicPr>
        <p:blipFill>
          <a:blip r:embed="rId2"/>
          <a:stretch>
            <a:fillRect/>
          </a:stretch>
        </p:blipFill>
        <p:spPr>
          <a:xfrm>
            <a:off x="6878002" y="2365819"/>
            <a:ext cx="4692939" cy="3016112"/>
          </a:xfrm>
          <a:prstGeom prst="rect">
            <a:avLst/>
          </a:prstGeom>
        </p:spPr>
      </p:pic>
      <p:sp>
        <p:nvSpPr>
          <p:cNvPr id="6" name="Otsikko 11">
            <a:extLst>
              <a:ext uri="{FF2B5EF4-FFF2-40B4-BE49-F238E27FC236}">
                <a16:creationId xmlns:a16="http://schemas.microsoft.com/office/drawing/2014/main" id="{B27D6B91-F9A9-4E4A-A75D-8476500C1651}"/>
              </a:ext>
            </a:extLst>
          </p:cNvPr>
          <p:cNvSpPr txBox="1">
            <a:spLocks/>
          </p:cNvSpPr>
          <p:nvPr/>
        </p:nvSpPr>
        <p:spPr>
          <a:xfrm>
            <a:off x="10192512" y="365125"/>
            <a:ext cx="1566672"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a:r>
              <a:rPr lang="en-GB"/>
              <a:t>3/16</a:t>
            </a:r>
          </a:p>
        </p:txBody>
      </p:sp>
      <p:sp>
        <p:nvSpPr>
          <p:cNvPr id="2" name="Alatunnisteen paikkamerkki 1">
            <a:extLst>
              <a:ext uri="{FF2B5EF4-FFF2-40B4-BE49-F238E27FC236}">
                <a16:creationId xmlns:a16="http://schemas.microsoft.com/office/drawing/2014/main" id="{7A0F1884-9C96-6F1C-2A9F-3B322299BF0E}"/>
              </a:ext>
            </a:extLst>
          </p:cNvPr>
          <p:cNvSpPr>
            <a:spLocks noGrp="1"/>
          </p:cNvSpPr>
          <p:nvPr>
            <p:ph type="ftr" sz="quarter" idx="3"/>
          </p:nvPr>
        </p:nvSpPr>
        <p:spPr/>
        <p:txBody>
          <a:bodyPr/>
          <a:lstStyle/>
          <a:p>
            <a:r>
              <a:rPr lang="en-GB"/>
              <a:t>Construction physics</a:t>
            </a:r>
          </a:p>
        </p:txBody>
      </p:sp>
    </p:spTree>
    <p:extLst>
      <p:ext uri="{BB962C8B-B14F-4D97-AF65-F5344CB8AC3E}">
        <p14:creationId xmlns:p14="http://schemas.microsoft.com/office/powerpoint/2010/main" val="304349180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Otsikko 11">
            <a:extLst>
              <a:ext uri="{FF2B5EF4-FFF2-40B4-BE49-F238E27FC236}">
                <a16:creationId xmlns:a16="http://schemas.microsoft.com/office/drawing/2014/main" id="{91AAAAA5-CDBA-42C5-943E-3EF449C37067}"/>
              </a:ext>
            </a:extLst>
          </p:cNvPr>
          <p:cNvSpPr>
            <a:spLocks noGrp="1"/>
          </p:cNvSpPr>
          <p:nvPr>
            <p:ph type="title"/>
          </p:nvPr>
        </p:nvSpPr>
        <p:spPr/>
        <p:txBody>
          <a:bodyPr/>
          <a:lstStyle/>
          <a:p>
            <a:r>
              <a:rPr lang="en-GB"/>
              <a:t>Moisture properties of timber</a:t>
            </a:r>
          </a:p>
        </p:txBody>
      </p:sp>
      <p:sp>
        <p:nvSpPr>
          <p:cNvPr id="13" name="Sisällön paikkamerkki 12">
            <a:extLst>
              <a:ext uri="{FF2B5EF4-FFF2-40B4-BE49-F238E27FC236}">
                <a16:creationId xmlns:a16="http://schemas.microsoft.com/office/drawing/2014/main" id="{19FC7BE5-DE3D-4561-97EB-848C6C4B93D0}"/>
              </a:ext>
            </a:extLst>
          </p:cNvPr>
          <p:cNvSpPr>
            <a:spLocks noGrp="1"/>
          </p:cNvSpPr>
          <p:nvPr>
            <p:ph idx="1"/>
          </p:nvPr>
        </p:nvSpPr>
        <p:spPr/>
        <p:txBody>
          <a:bodyPr>
            <a:normAutofit/>
          </a:bodyPr>
          <a:lstStyle/>
          <a:p>
            <a:r>
              <a:rPr lang="en-GB"/>
              <a:t>When the moisture content of wood is less than 20%, it is usually safe from wood-rotting fungus, mould and other biological pests. </a:t>
            </a:r>
          </a:p>
          <a:p>
            <a:r>
              <a:rPr lang="en-GB"/>
              <a:t>In addition, the strength and stiffness properties of dry wood are better than those of wet wood. </a:t>
            </a:r>
          </a:p>
          <a:p>
            <a:r>
              <a:rPr lang="en-GB"/>
              <a:t>The improvement of strength properties as the wood dries is based on the cell walls moving closer together and fixing to one another.</a:t>
            </a:r>
          </a:p>
        </p:txBody>
      </p:sp>
      <p:sp>
        <p:nvSpPr>
          <p:cNvPr id="18" name="Dian numeron paikkamerkki 17">
            <a:extLst>
              <a:ext uri="{FF2B5EF4-FFF2-40B4-BE49-F238E27FC236}">
                <a16:creationId xmlns:a16="http://schemas.microsoft.com/office/drawing/2014/main" id="{F5859289-D07A-407E-BEA8-0136A172E2C0}"/>
              </a:ext>
            </a:extLst>
          </p:cNvPr>
          <p:cNvSpPr>
            <a:spLocks noGrp="1"/>
          </p:cNvSpPr>
          <p:nvPr>
            <p:ph type="sldNum" sz="quarter" idx="4"/>
          </p:nvPr>
        </p:nvSpPr>
        <p:spPr/>
        <p:txBody>
          <a:bodyPr/>
          <a:lstStyle/>
          <a:p>
            <a:fld id="{B338A197-4EA2-4D23-935D-0DB0ED09FF0F}" type="slidenum">
              <a:rPr lang="fi-FI" smtClean="0"/>
              <a:pPr/>
              <a:t>9</a:t>
            </a:fld>
            <a:endParaRPr lang="fi-FI"/>
          </a:p>
        </p:txBody>
      </p:sp>
      <p:sp>
        <p:nvSpPr>
          <p:cNvPr id="5" name="Otsikko 11">
            <a:extLst>
              <a:ext uri="{FF2B5EF4-FFF2-40B4-BE49-F238E27FC236}">
                <a16:creationId xmlns:a16="http://schemas.microsoft.com/office/drawing/2014/main" id="{1084F956-4460-4210-8C87-1BD5580AD7ED}"/>
              </a:ext>
            </a:extLst>
          </p:cNvPr>
          <p:cNvSpPr txBox="1">
            <a:spLocks/>
          </p:cNvSpPr>
          <p:nvPr/>
        </p:nvSpPr>
        <p:spPr>
          <a:xfrm>
            <a:off x="10192512" y="365125"/>
            <a:ext cx="1566672"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a:r>
              <a:rPr lang="en-GB"/>
              <a:t>4/16</a:t>
            </a:r>
          </a:p>
        </p:txBody>
      </p:sp>
      <p:sp>
        <p:nvSpPr>
          <p:cNvPr id="2" name="Alatunnisteen paikkamerkki 1">
            <a:extLst>
              <a:ext uri="{FF2B5EF4-FFF2-40B4-BE49-F238E27FC236}">
                <a16:creationId xmlns:a16="http://schemas.microsoft.com/office/drawing/2014/main" id="{7C113C18-447A-3247-59A7-E72E3B742DC7}"/>
              </a:ext>
            </a:extLst>
          </p:cNvPr>
          <p:cNvSpPr>
            <a:spLocks noGrp="1"/>
          </p:cNvSpPr>
          <p:nvPr>
            <p:ph type="ftr" sz="quarter" idx="3"/>
          </p:nvPr>
        </p:nvSpPr>
        <p:spPr/>
        <p:txBody>
          <a:bodyPr/>
          <a:lstStyle/>
          <a:p>
            <a:r>
              <a:rPr lang="en-GB"/>
              <a:t>Construction physics</a:t>
            </a:r>
          </a:p>
        </p:txBody>
      </p:sp>
    </p:spTree>
    <p:extLst>
      <p:ext uri="{BB962C8B-B14F-4D97-AF65-F5344CB8AC3E}">
        <p14:creationId xmlns:p14="http://schemas.microsoft.com/office/powerpoint/2010/main" val="3720781165"/>
      </p:ext>
    </p:extLst>
  </p:cSld>
  <p:clrMapOvr>
    <a:masterClrMapping/>
  </p:clrMapOvr>
</p:sld>
</file>

<file path=ppt/theme/theme1.xml><?xml version="1.0" encoding="utf-8"?>
<a:theme xmlns:a="http://schemas.openxmlformats.org/drawingml/2006/main" name="Office-teema">
  <a:themeElements>
    <a:clrScheme name="Mukautettu 12">
      <a:dk1>
        <a:srgbClr val="0D0D0D"/>
      </a:dk1>
      <a:lt1>
        <a:srgbClr val="FFFFFF"/>
      </a:lt1>
      <a:dk2>
        <a:srgbClr val="0D0D0D"/>
      </a:dk2>
      <a:lt2>
        <a:srgbClr val="F2F2F2"/>
      </a:lt2>
      <a:accent1>
        <a:srgbClr val="9CA65D"/>
      </a:accent1>
      <a:accent2>
        <a:srgbClr val="F2AE31"/>
      </a:accent2>
      <a:accent3>
        <a:srgbClr val="44A8F2"/>
      </a:accent3>
      <a:accent4>
        <a:srgbClr val="106141"/>
      </a:accent4>
      <a:accent5>
        <a:srgbClr val="6C733D"/>
      </a:accent5>
      <a:accent6>
        <a:srgbClr val="9CA65D"/>
      </a:accent6>
      <a:hlink>
        <a:srgbClr val="A65A4A"/>
      </a:hlink>
      <a:folHlink>
        <a:srgbClr val="8C8D88"/>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te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te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cf76f155ced4ddcb4097134ff3c332f xmlns="fc5e7852-1d48-46b2-bc1d-4cc9199c0b03">
      <Terms xmlns="http://schemas.microsoft.com/office/infopath/2007/PartnerControls"/>
    </lcf76f155ced4ddcb4097134ff3c332f>
    <TaxCatchAll xmlns="c1f06602-16da-48b0-838f-ec77d40fd7d9" xsi:nil="true"/>
  </documentManagement>
</p:properties>
</file>

<file path=customXml/item2.xml><?xml version="1.0" encoding="utf-8"?>
<ct:contentTypeSchema xmlns:ct="http://schemas.microsoft.com/office/2006/metadata/contentType" xmlns:ma="http://schemas.microsoft.com/office/2006/metadata/properties/metaAttributes" ct:_="" ma:_="" ma:contentTypeName="Asiakirja" ma:contentTypeID="0x010100E8ADB7D81E548242AADAF4F738AFBBB6" ma:contentTypeVersion="18" ma:contentTypeDescription="Luo uusi asiakirja." ma:contentTypeScope="" ma:versionID="5564902e2418ed2d310d67064791fa18">
  <xsd:schema xmlns:xsd="http://www.w3.org/2001/XMLSchema" xmlns:xs="http://www.w3.org/2001/XMLSchema" xmlns:p="http://schemas.microsoft.com/office/2006/metadata/properties" xmlns:ns2="fc5e7852-1d48-46b2-bc1d-4cc9199c0b03" xmlns:ns3="c1f06602-16da-48b0-838f-ec77d40fd7d9" targetNamespace="http://schemas.microsoft.com/office/2006/metadata/properties" ma:root="true" ma:fieldsID="86e63fbd4f933ea8be9469be68714acf" ns2:_="" ns3:_="">
    <xsd:import namespace="fc5e7852-1d48-46b2-bc1d-4cc9199c0b03"/>
    <xsd:import namespace="c1f06602-16da-48b0-838f-ec77d40fd7d9"/>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DateTaken" minOccurs="0"/>
                <xsd:element ref="ns2:MediaServiceAutoTags" minOccurs="0"/>
                <xsd:element ref="ns2:MediaServiceGenerationTime" minOccurs="0"/>
                <xsd:element ref="ns2:MediaServiceEventHashCode" minOccurs="0"/>
                <xsd:element ref="ns2:MediaServiceOCR" minOccurs="0"/>
                <xsd:element ref="ns2:lcf76f155ced4ddcb4097134ff3c332f" minOccurs="0"/>
                <xsd:element ref="ns3:TaxCatchAll" minOccurs="0"/>
                <xsd:element ref="ns2:MediaServiceObjectDetectorVersions" minOccurs="0"/>
                <xsd:element ref="ns2:MediaServiceLocation" minOccurs="0"/>
                <xsd:element ref="ns2:MediaLengthInSeconds" minOccurs="0"/>
                <xsd:element ref="ns3:SharedWithUsers" minOccurs="0"/>
                <xsd:element ref="ns3:SharedWithDetail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c5e7852-1d48-46b2-bc1d-4cc9199c0b03"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ServiceAutoTags" ma:index="13" nillable="true" ma:displayName="Tags" ma:internalName="MediaServiceAutoTags" ma:readOnly="true">
      <xsd:simpleType>
        <xsd:restriction base="dms:Text"/>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lcf76f155ced4ddcb4097134ff3c332f" ma:index="18" nillable="true" ma:taxonomy="true" ma:internalName="lcf76f155ced4ddcb4097134ff3c332f" ma:taxonomyFieldName="MediaServiceImageTags" ma:displayName="Kuvien tunnisteet" ma:readOnly="false" ma:fieldId="{5cf76f15-5ced-4ddc-b409-7134ff3c332f}" ma:taxonomyMulti="true" ma:sspId="8a690100-20d8-4d2f-b8c5-de4322e574f2"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0" nillable="true" ma:displayName="MediaServiceObjectDetectorVersions" ma:hidden="true" ma:indexed="true" ma:internalName="MediaServiceObjectDetectorVersions" ma:readOnly="true">
      <xsd:simpleType>
        <xsd:restriction base="dms:Text"/>
      </xsd:simpleType>
    </xsd:element>
    <xsd:element name="MediaServiceLocation" ma:index="21" nillable="true" ma:displayName="Location" ma:indexed="true" ma:internalName="MediaServiceLocation" ma:readOnly="true">
      <xsd:simpleType>
        <xsd:restriction base="dms:Text"/>
      </xsd:simpleType>
    </xsd:element>
    <xsd:element name="MediaLengthInSeconds" ma:index="22" nillable="true" ma:displayName="MediaLengthInSeconds" ma:hidden="true" ma:internalName="MediaLengthInSeconds" ma:readOnly="true">
      <xsd:simpleType>
        <xsd:restriction base="dms:Unknown"/>
      </xsd:simpleType>
    </xsd:element>
    <xsd:element name="MediaServiceSearchProperties" ma:index="25"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c1f06602-16da-48b0-838f-ec77d40fd7d9" elementFormDefault="qualified">
    <xsd:import namespace="http://schemas.microsoft.com/office/2006/documentManagement/types"/>
    <xsd:import namespace="http://schemas.microsoft.com/office/infopath/2007/PartnerControls"/>
    <xsd:element name="TaxCatchAll" ma:index="19" nillable="true" ma:displayName="Taxonomy Catch All Column" ma:hidden="true" ma:list="{a9c604b2-f74f-4e1f-be0e-cfec624efd8d}" ma:internalName="TaxCatchAll" ma:showField="CatchAllData" ma:web="c1f06602-16da-48b0-838f-ec77d40fd7d9">
      <xsd:complexType>
        <xsd:complexContent>
          <xsd:extension base="dms:MultiChoiceLookup">
            <xsd:sequence>
              <xsd:element name="Value" type="dms:Lookup" maxOccurs="unbounded" minOccurs="0" nillable="true"/>
            </xsd:sequence>
          </xsd:extension>
        </xsd:complexContent>
      </xsd:complexType>
    </xsd:element>
    <xsd:element name="SharedWithUsers" ma:index="23" nillable="true" ma:displayName="Jaettu"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4" nillable="true" ma:displayName="Jakamisen tiedot"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Sisältölaji"/>
        <xsd:element ref="dc:title" minOccurs="0" maxOccurs="1" ma:index="4" ma:displayName="Otsikko"/>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BEE05F82-0E33-4891-B5A1-A24B4B333825}">
  <ds:schemaRefs>
    <ds:schemaRef ds:uri="http://schemas.microsoft.com/office/infopath/2007/PartnerControls"/>
    <ds:schemaRef ds:uri="http://purl.org/dc/elements/1.1/"/>
    <ds:schemaRef ds:uri="http://schemas.microsoft.com/office/2006/documentManagement/types"/>
    <ds:schemaRef ds:uri="http://purl.org/dc/dcmitype/"/>
    <ds:schemaRef ds:uri="http://www.w3.org/XML/1998/namespace"/>
    <ds:schemaRef ds:uri="http://purl.org/dc/terms/"/>
    <ds:schemaRef ds:uri="http://schemas.openxmlformats.org/package/2006/metadata/core-properties"/>
    <ds:schemaRef ds:uri="93e2402c-36e9-4cdd-8de8-0cb185c44caf"/>
    <ds:schemaRef ds:uri="http://schemas.microsoft.com/office/2006/metadata/properties"/>
  </ds:schemaRefs>
</ds:datastoreItem>
</file>

<file path=customXml/itemProps2.xml><?xml version="1.0" encoding="utf-8"?>
<ds:datastoreItem xmlns:ds="http://schemas.openxmlformats.org/officeDocument/2006/customXml" ds:itemID="{C31613D0-1D9C-4FAA-93F2-BE6FD2043744}"/>
</file>

<file path=customXml/itemProps3.xml><?xml version="1.0" encoding="utf-8"?>
<ds:datastoreItem xmlns:ds="http://schemas.openxmlformats.org/officeDocument/2006/customXml" ds:itemID="{C109304B-B091-4694-BECD-82F31CC16069}">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1064</TotalTime>
  <Words>4455</Words>
  <Application>Microsoft Office PowerPoint</Application>
  <PresentationFormat>Laajakuva</PresentationFormat>
  <Paragraphs>433</Paragraphs>
  <Slides>57</Slides>
  <Notes>3</Notes>
  <HiddenSlides>0</HiddenSlides>
  <MMClips>0</MMClips>
  <ScaleCrop>false</ScaleCrop>
  <HeadingPairs>
    <vt:vector size="8" baseType="variant">
      <vt:variant>
        <vt:lpstr>Käytetyt fontit</vt:lpstr>
      </vt:variant>
      <vt:variant>
        <vt:i4>8</vt:i4>
      </vt:variant>
      <vt:variant>
        <vt:lpstr>Teema</vt:lpstr>
      </vt:variant>
      <vt:variant>
        <vt:i4>1</vt:i4>
      </vt:variant>
      <vt:variant>
        <vt:lpstr>Upotetut OLE-palvelimet</vt:lpstr>
      </vt:variant>
      <vt:variant>
        <vt:i4>1</vt:i4>
      </vt:variant>
      <vt:variant>
        <vt:lpstr>Dian otsikot</vt:lpstr>
      </vt:variant>
      <vt:variant>
        <vt:i4>57</vt:i4>
      </vt:variant>
    </vt:vector>
  </HeadingPairs>
  <TitlesOfParts>
    <vt:vector size="67" baseType="lpstr">
      <vt:lpstr>Arial</vt:lpstr>
      <vt:lpstr>Calibri</vt:lpstr>
      <vt:lpstr>Calibri Light</vt:lpstr>
      <vt:lpstr>minion-pro</vt:lpstr>
      <vt:lpstr>Symbol</vt:lpstr>
      <vt:lpstr>Times New Roman</vt:lpstr>
      <vt:lpstr>TimesNewRoman,Italic--Identity-H</vt:lpstr>
      <vt:lpstr>TimesNewRoman--Identity-H</vt:lpstr>
      <vt:lpstr>Office-teema</vt:lpstr>
      <vt:lpstr>Equation</vt:lpstr>
      <vt:lpstr>Industrial wood construction</vt:lpstr>
      <vt:lpstr>PowerPoint-esitys</vt:lpstr>
      <vt:lpstr>Construction physics</vt:lpstr>
      <vt:lpstr>PowerPoint-esitys</vt:lpstr>
      <vt:lpstr>Moisture engineering</vt:lpstr>
      <vt:lpstr>Moisture properties of timber</vt:lpstr>
      <vt:lpstr>Moisture properties of timber</vt:lpstr>
      <vt:lpstr>Moisture properties of timber</vt:lpstr>
      <vt:lpstr>Moisture properties of timber</vt:lpstr>
      <vt:lpstr>Moisture properties of timber</vt:lpstr>
      <vt:lpstr>Moisture properties of timber</vt:lpstr>
      <vt:lpstr>Moisture properties of timber</vt:lpstr>
      <vt:lpstr>Moisture properties of timber</vt:lpstr>
      <vt:lpstr>Moisture properties of timber</vt:lpstr>
      <vt:lpstr>Moisture properties of timber</vt:lpstr>
      <vt:lpstr>Moisture properties of timber</vt:lpstr>
      <vt:lpstr>Moisture properties of timber</vt:lpstr>
      <vt:lpstr>Moisture properties of timber</vt:lpstr>
      <vt:lpstr>Moisture properties of timber</vt:lpstr>
      <vt:lpstr>Moisture properties of timber</vt:lpstr>
      <vt:lpstr>Moisture properties of timber</vt:lpstr>
      <vt:lpstr>Moisture properties of timber</vt:lpstr>
      <vt:lpstr>Water vapour resistance for wood products</vt:lpstr>
      <vt:lpstr>Water vapour resistance for wood products</vt:lpstr>
      <vt:lpstr>Water vapour resistance for wood products</vt:lpstr>
      <vt:lpstr>Moisture engineering design of structures</vt:lpstr>
      <vt:lpstr>Moisture engineering design of structures</vt:lpstr>
      <vt:lpstr>Moisture engineering design of structures</vt:lpstr>
      <vt:lpstr>Moisture engineering design of structures</vt:lpstr>
      <vt:lpstr>How water vapour content is expressed</vt:lpstr>
      <vt:lpstr>How water vapour content is expressed</vt:lpstr>
      <vt:lpstr>How water vapour content is expressed</vt:lpstr>
      <vt:lpstr>How water vapour content is expressed</vt:lpstr>
      <vt:lpstr>How water vapour content is expressed</vt:lpstr>
      <vt:lpstr>How water vapour content is expressed</vt:lpstr>
      <vt:lpstr>How water vapour content is expressed</vt:lpstr>
      <vt:lpstr>Humidity of outdoor and indoor air</vt:lpstr>
      <vt:lpstr>Humidity of outdoor and indoor air</vt:lpstr>
      <vt:lpstr>Humidity of outdoor and indoor air</vt:lpstr>
      <vt:lpstr>Humidity of outdoor and indoor air</vt:lpstr>
      <vt:lpstr>Humidity of outdoor and indoor air</vt:lpstr>
      <vt:lpstr>Humidity of outdoor and indoor air</vt:lpstr>
      <vt:lpstr>Diffusion of water vapour</vt:lpstr>
      <vt:lpstr>Diffusion of water vapour</vt:lpstr>
      <vt:lpstr>Diffusion of water vapour</vt:lpstr>
      <vt:lpstr>Diffusion of water vapour</vt:lpstr>
      <vt:lpstr>Diffusion of water vapour</vt:lpstr>
      <vt:lpstr>Diffusion of water vapour</vt:lpstr>
      <vt:lpstr>Diffusion of water vapour</vt:lpstr>
      <vt:lpstr>Diffusion of water vapour</vt:lpstr>
      <vt:lpstr>Diffusion of water vapour</vt:lpstr>
      <vt:lpstr>Diffusion of water vapour</vt:lpstr>
      <vt:lpstr>Diffusion of water vapour</vt:lpstr>
      <vt:lpstr>Diffusion of water vapour</vt:lpstr>
      <vt:lpstr>Diffusion of water vapour</vt:lpstr>
      <vt:lpstr>Diffusion of water vapour</vt:lpstr>
      <vt:lpstr>Diffusion of water vapour</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PowerPoint-esitys</dc:title>
  <dc:creator>atte Kalke</dc:creator>
  <cp:lastModifiedBy>Taimi Mikkola</cp:lastModifiedBy>
  <cp:revision>46</cp:revision>
  <dcterms:created xsi:type="dcterms:W3CDTF">2021-05-03T10:20:21Z</dcterms:created>
  <dcterms:modified xsi:type="dcterms:W3CDTF">2024-09-12T07:41:13Z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0x010100E8ADB7D81E548242AADAF4F738AFBBB6</vt:lpwstr>
  </property>
</Properties>
</file>