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92"/>
  </p:notesMasterIdLst>
  <p:handoutMasterIdLst>
    <p:handoutMasterId r:id="rId93"/>
  </p:handoutMasterIdLst>
  <p:sldIdLst>
    <p:sldId id="496" r:id="rId5"/>
    <p:sldId id="493" r:id="rId6"/>
    <p:sldId id="276" r:id="rId7"/>
    <p:sldId id="258" r:id="rId8"/>
    <p:sldId id="257" r:id="rId9"/>
    <p:sldId id="259" r:id="rId10"/>
    <p:sldId id="289" r:id="rId11"/>
    <p:sldId id="296" r:id="rId12"/>
    <p:sldId id="497" r:id="rId13"/>
    <p:sldId id="290" r:id="rId14"/>
    <p:sldId id="291" r:id="rId15"/>
    <p:sldId id="292" r:id="rId16"/>
    <p:sldId id="293" r:id="rId17"/>
    <p:sldId id="294" r:id="rId18"/>
    <p:sldId id="295" r:id="rId19"/>
    <p:sldId id="310" r:id="rId20"/>
    <p:sldId id="311" r:id="rId21"/>
    <p:sldId id="302" r:id="rId22"/>
    <p:sldId id="303" r:id="rId23"/>
    <p:sldId id="336" r:id="rId24"/>
    <p:sldId id="337" r:id="rId25"/>
    <p:sldId id="338" r:id="rId26"/>
    <p:sldId id="341" r:id="rId27"/>
    <p:sldId id="342" r:id="rId28"/>
    <p:sldId id="343" r:id="rId29"/>
    <p:sldId id="344" r:id="rId30"/>
    <p:sldId id="339" r:id="rId31"/>
    <p:sldId id="345" r:id="rId32"/>
    <p:sldId id="340" r:id="rId33"/>
    <p:sldId id="301" r:id="rId34"/>
    <p:sldId id="312" r:id="rId35"/>
    <p:sldId id="313" r:id="rId36"/>
    <p:sldId id="372"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 id="330" r:id="rId51"/>
    <p:sldId id="328" r:id="rId52"/>
    <p:sldId id="329" r:id="rId53"/>
    <p:sldId id="327" r:id="rId54"/>
    <p:sldId id="331" r:id="rId55"/>
    <p:sldId id="332" r:id="rId56"/>
    <p:sldId id="333" r:id="rId57"/>
    <p:sldId id="334" r:id="rId58"/>
    <p:sldId id="335" r:id="rId59"/>
    <p:sldId id="349" r:id="rId60"/>
    <p:sldId id="346" r:id="rId61"/>
    <p:sldId id="347" r:id="rId62"/>
    <p:sldId id="348" r:id="rId63"/>
    <p:sldId id="350" r:id="rId64"/>
    <p:sldId id="351" r:id="rId65"/>
    <p:sldId id="352" r:id="rId66"/>
    <p:sldId id="353" r:id="rId67"/>
    <p:sldId id="354" r:id="rId68"/>
    <p:sldId id="355" r:id="rId69"/>
    <p:sldId id="356" r:id="rId70"/>
    <p:sldId id="357" r:id="rId71"/>
    <p:sldId id="358" r:id="rId72"/>
    <p:sldId id="304" r:id="rId73"/>
    <p:sldId id="366" r:id="rId74"/>
    <p:sldId id="367" r:id="rId75"/>
    <p:sldId id="368" r:id="rId76"/>
    <p:sldId id="369" r:id="rId77"/>
    <p:sldId id="370" r:id="rId78"/>
    <p:sldId id="371" r:id="rId79"/>
    <p:sldId id="365" r:id="rId80"/>
    <p:sldId id="362" r:id="rId81"/>
    <p:sldId id="360" r:id="rId82"/>
    <p:sldId id="361" r:id="rId83"/>
    <p:sldId id="363" r:id="rId84"/>
    <p:sldId id="364" r:id="rId85"/>
    <p:sldId id="359" r:id="rId86"/>
    <p:sldId id="305" r:id="rId87"/>
    <p:sldId id="306" r:id="rId88"/>
    <p:sldId id="307" r:id="rId89"/>
    <p:sldId id="308" r:id="rId90"/>
    <p:sldId id="309" r:id="rId9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80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0A9640-3A1A-4FB2-9AA7-D4A9BAE8D63E}" v="21" dt="2022-06-20T12:22:14.363"/>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4" autoAdjust="0"/>
    <p:restoredTop sz="94660"/>
  </p:normalViewPr>
  <p:slideViewPr>
    <p:cSldViewPr snapToGrid="0">
      <p:cViewPr varScale="1">
        <p:scale>
          <a:sx n="60" d="100"/>
          <a:sy n="60" d="100"/>
        </p:scale>
        <p:origin x="68" y="168"/>
      </p:cViewPr>
      <p:guideLst/>
    </p:cSldViewPr>
  </p:slideViewPr>
  <p:notesTextViewPr>
    <p:cViewPr>
      <p:scale>
        <a:sx n="1" d="1"/>
        <a:sy n="1" d="1"/>
      </p:scale>
      <p:origin x="0" y="0"/>
    </p:cViewPr>
  </p:notesTextViewPr>
  <p:notesViewPr>
    <p:cSldViewPr snapToGrid="0">
      <p:cViewPr varScale="1">
        <p:scale>
          <a:sx n="90" d="100"/>
          <a:sy n="90" d="100"/>
        </p:scale>
        <p:origin x="4206"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handoutMaster" Target="handoutMasters/handoutMaster1.xml"/><Relationship Id="rId9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90489765-C3E2-4CB7-B84D-62CF613C36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D3FC0F54-AC4C-412C-881B-280C57D7F7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EEA080-1C04-4D49-9169-DE53E8619FEC}" type="datetimeFigureOut">
              <a:rPr lang="fi-FI" smtClean="0"/>
              <a:t>12.9.2024</a:t>
            </a:fld>
            <a:endParaRPr lang="fi-FI"/>
          </a:p>
        </p:txBody>
      </p:sp>
      <p:sp>
        <p:nvSpPr>
          <p:cNvPr id="4" name="Alatunnisteen paikkamerkki 3">
            <a:extLst>
              <a:ext uri="{FF2B5EF4-FFF2-40B4-BE49-F238E27FC236}">
                <a16:creationId xmlns:a16="http://schemas.microsoft.com/office/drawing/2014/main" id="{99E0362F-CB3A-4774-B2D6-7578853360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67E363F0-F99E-432A-8847-8DBA923B7F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2DFC3-AE31-4F42-9C5D-03354C3C795D}" type="slidenum">
              <a:rPr lang="fi-FI" smtClean="0"/>
              <a:t>‹#›</a:t>
            </a:fld>
            <a:endParaRPr lang="fi-FI"/>
          </a:p>
        </p:txBody>
      </p:sp>
    </p:spTree>
    <p:extLst>
      <p:ext uri="{BB962C8B-B14F-4D97-AF65-F5344CB8AC3E}">
        <p14:creationId xmlns:p14="http://schemas.microsoft.com/office/powerpoint/2010/main" val="38135259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F00A7-F681-42B1-969F-0E5F86B66BBE}" type="datetimeFigureOut">
              <a:rPr lang="fi-FI" smtClean="0"/>
              <a:t>12.9.2024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8328E5-66FA-4DD6-A089-E9039BCA9F63}" type="slidenum">
              <a:rPr lang="fi-FI" smtClean="0"/>
              <a:t>‹#›</a:t>
            </a:fld>
            <a:endParaRPr lang="fi-FI"/>
          </a:p>
        </p:txBody>
      </p:sp>
    </p:spTree>
    <p:extLst>
      <p:ext uri="{BB962C8B-B14F-4D97-AF65-F5344CB8AC3E}">
        <p14:creationId xmlns:p14="http://schemas.microsoft.com/office/powerpoint/2010/main" val="10493105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2a037aa8e9_0_1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9" name="Google Shape;69;g12a037aa8e9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2a037aa8e9_0_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g12a037aa8e9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F2A059D-C586-417B-8831-0D0DFF7C95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72"/>
            <a:ext cx="12190803" cy="6858671"/>
          </a:xfrm>
          <a:prstGeom prst="rect">
            <a:avLst/>
          </a:prstGeom>
        </p:spPr>
      </p:pic>
      <p:sp>
        <p:nvSpPr>
          <p:cNvPr id="2" name="Otsikko 1">
            <a:extLst>
              <a:ext uri="{FF2B5EF4-FFF2-40B4-BE49-F238E27FC236}">
                <a16:creationId xmlns:a16="http://schemas.microsoft.com/office/drawing/2014/main" id="{6A94CFCD-D8C0-4AE5-9A4C-6FE52079574E}"/>
              </a:ext>
            </a:extLst>
          </p:cNvPr>
          <p:cNvSpPr>
            <a:spLocks noGrp="1"/>
          </p:cNvSpPr>
          <p:nvPr>
            <p:ph type="ctrTitle"/>
          </p:nvPr>
        </p:nvSpPr>
        <p:spPr>
          <a:xfrm>
            <a:off x="1524000" y="1527477"/>
            <a:ext cx="9144000" cy="2387600"/>
          </a:xfrm>
        </p:spPr>
        <p:txBody>
          <a:bodyPr anchor="b"/>
          <a:lstStyle>
            <a:lvl1pPr algn="ctr">
              <a:defRPr sz="6000" b="1">
                <a:solidFill>
                  <a:schemeClr val="bg1">
                    <a:lumMod val="95000"/>
                  </a:schemeClr>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DA727E47-A531-437C-8191-1722EA7805B9}"/>
              </a:ext>
            </a:extLst>
          </p:cNvPr>
          <p:cNvSpPr>
            <a:spLocks noGrp="1"/>
          </p:cNvSpPr>
          <p:nvPr>
            <p:ph type="subTitle" idx="1"/>
          </p:nvPr>
        </p:nvSpPr>
        <p:spPr>
          <a:xfrm>
            <a:off x="1524000" y="4007152"/>
            <a:ext cx="9144000"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153306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D4ABB6E6-80E7-4795-8FB7-A45506C015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672"/>
            <a:ext cx="12190800" cy="6858669"/>
          </a:xfrm>
          <a:prstGeom prst="rect">
            <a:avLst/>
          </a:prstGeom>
        </p:spPr>
      </p:pic>
      <p:sp>
        <p:nvSpPr>
          <p:cNvPr id="13" name="Otsikko 1">
            <a:extLst>
              <a:ext uri="{FF2B5EF4-FFF2-40B4-BE49-F238E27FC236}">
                <a16:creationId xmlns:a16="http://schemas.microsoft.com/office/drawing/2014/main" id="{7EFAA9E4-7BF1-498D-A750-C2486ADE7117}"/>
              </a:ext>
            </a:extLst>
          </p:cNvPr>
          <p:cNvSpPr>
            <a:spLocks noGrp="1"/>
          </p:cNvSpPr>
          <p:nvPr>
            <p:ph type="title"/>
          </p:nvPr>
        </p:nvSpPr>
        <p:spPr>
          <a:xfrm>
            <a:off x="919223" y="2268899"/>
            <a:ext cx="4023167" cy="2320202"/>
          </a:xfrm>
        </p:spPr>
        <p:txBody>
          <a:bodyPr/>
          <a:lstStyle/>
          <a:p>
            <a:r>
              <a:rPr lang="fi-FI"/>
              <a:t>Muokkaa ots. perustyyl. napsautt.</a:t>
            </a:r>
          </a:p>
        </p:txBody>
      </p:sp>
      <p:sp>
        <p:nvSpPr>
          <p:cNvPr id="14" name="Sisällön paikkamerkki 2">
            <a:extLst>
              <a:ext uri="{FF2B5EF4-FFF2-40B4-BE49-F238E27FC236}">
                <a16:creationId xmlns:a16="http://schemas.microsoft.com/office/drawing/2014/main" id="{789F871C-5B32-4176-87E9-0EA8F2E332B3}"/>
              </a:ext>
            </a:extLst>
          </p:cNvPr>
          <p:cNvSpPr>
            <a:spLocks noGrp="1"/>
          </p:cNvSpPr>
          <p:nvPr>
            <p:ph idx="1"/>
          </p:nvPr>
        </p:nvSpPr>
        <p:spPr>
          <a:xfrm>
            <a:off x="6096000" y="853352"/>
            <a:ext cx="5791200" cy="5130759"/>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5" name="Dian numeron paikkamerkki 5">
            <a:extLst>
              <a:ext uri="{FF2B5EF4-FFF2-40B4-BE49-F238E27FC236}">
                <a16:creationId xmlns:a16="http://schemas.microsoft.com/office/drawing/2014/main" id="{0CA858E3-9A41-42CA-AF6F-8BFE425C7DD2}"/>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6" name="Alatunnisteen paikkamerkki 4">
            <a:extLst>
              <a:ext uri="{FF2B5EF4-FFF2-40B4-BE49-F238E27FC236}">
                <a16:creationId xmlns:a16="http://schemas.microsoft.com/office/drawing/2014/main" id="{65CAA36D-5BE1-48E7-A2CD-96DE10616D4D}"/>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Rakennusfysiikka</a:t>
            </a:r>
            <a:endParaRPr lang="fi-FI" dirty="0"/>
          </a:p>
        </p:txBody>
      </p:sp>
    </p:spTree>
    <p:extLst>
      <p:ext uri="{BB962C8B-B14F-4D97-AF65-F5344CB8AC3E}">
        <p14:creationId xmlns:p14="http://schemas.microsoft.com/office/powerpoint/2010/main" val="91492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7F7A83F2-C17F-4AFA-A8EA-D2171A4204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69"/>
            <a:ext cx="12190800" cy="6858669"/>
          </a:xfrm>
          <a:prstGeom prst="rect">
            <a:avLst/>
          </a:prstGeom>
        </p:spPr>
      </p:pic>
      <p:sp>
        <p:nvSpPr>
          <p:cNvPr id="3" name="Otsikko 1">
            <a:extLst>
              <a:ext uri="{FF2B5EF4-FFF2-40B4-BE49-F238E27FC236}">
                <a16:creationId xmlns:a16="http://schemas.microsoft.com/office/drawing/2014/main" id="{BF6216C1-3290-4DC7-B9B6-C29671B8BAC6}"/>
              </a:ext>
            </a:extLst>
          </p:cNvPr>
          <p:cNvSpPr>
            <a:spLocks noGrp="1"/>
          </p:cNvSpPr>
          <p:nvPr>
            <p:ph type="title" hasCustomPrompt="1"/>
          </p:nvPr>
        </p:nvSpPr>
        <p:spPr>
          <a:xfrm>
            <a:off x="352064" y="2662439"/>
            <a:ext cx="11465688" cy="1261379"/>
          </a:xfrm>
        </p:spPr>
        <p:txBody>
          <a:bodyPr/>
          <a:lstStyle>
            <a:lvl1pPr algn="ctr">
              <a:defRPr/>
            </a:lvl1pPr>
          </a:lstStyle>
          <a:p>
            <a:r>
              <a:rPr lang="fi-FI" dirty="0"/>
              <a:t>Kiitos!</a:t>
            </a:r>
          </a:p>
        </p:txBody>
      </p:sp>
      <p:sp>
        <p:nvSpPr>
          <p:cNvPr id="4" name="Tekstin paikkamerkki 3">
            <a:extLst>
              <a:ext uri="{FF2B5EF4-FFF2-40B4-BE49-F238E27FC236}">
                <a16:creationId xmlns:a16="http://schemas.microsoft.com/office/drawing/2014/main" id="{66470317-F7CE-4B32-BC8A-5191CE9B4325}"/>
              </a:ext>
            </a:extLst>
          </p:cNvPr>
          <p:cNvSpPr>
            <a:spLocks noGrp="1"/>
          </p:cNvSpPr>
          <p:nvPr>
            <p:ph type="body" sz="half" idx="2"/>
          </p:nvPr>
        </p:nvSpPr>
        <p:spPr>
          <a:xfrm>
            <a:off x="645069" y="5288163"/>
            <a:ext cx="7609730" cy="7323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1004592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3CE2D92E-2F5F-4B50-806A-483303F929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99" y="-669"/>
            <a:ext cx="12190800" cy="6858668"/>
          </a:xfrm>
          <a:prstGeom prst="rect">
            <a:avLst/>
          </a:prstGeom>
        </p:spPr>
      </p:pic>
      <p:sp>
        <p:nvSpPr>
          <p:cNvPr id="9" name="Otsikko 1">
            <a:extLst>
              <a:ext uri="{FF2B5EF4-FFF2-40B4-BE49-F238E27FC236}">
                <a16:creationId xmlns:a16="http://schemas.microsoft.com/office/drawing/2014/main" id="{0CF2A160-ECA0-4F94-88E0-76860DE317C0}"/>
              </a:ext>
            </a:extLst>
          </p:cNvPr>
          <p:cNvSpPr>
            <a:spLocks noGrp="1"/>
          </p:cNvSpPr>
          <p:nvPr>
            <p:ph type="title" hasCustomPrompt="1"/>
          </p:nvPr>
        </p:nvSpPr>
        <p:spPr>
          <a:xfrm>
            <a:off x="347253" y="1073426"/>
            <a:ext cx="11497493" cy="1375575"/>
          </a:xfrm>
        </p:spPr>
        <p:txBody>
          <a:bodyPr>
            <a:normAutofit/>
          </a:bodyPr>
          <a:lstStyle>
            <a:lvl1pPr algn="ctr">
              <a:defRPr sz="4000"/>
            </a:lvl1pPr>
          </a:lstStyle>
          <a:p>
            <a:r>
              <a:rPr lang="fi-FI" dirty="0"/>
              <a:t>Värikoodit</a:t>
            </a:r>
          </a:p>
        </p:txBody>
      </p:sp>
    </p:spTree>
    <p:extLst>
      <p:ext uri="{BB962C8B-B14F-4D97-AF65-F5344CB8AC3E}">
        <p14:creationId xmlns:p14="http://schemas.microsoft.com/office/powerpoint/2010/main" val="2367194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16400571-BECA-44B4-8686-44F32B8A67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00" y="-669"/>
            <a:ext cx="12190798" cy="6858668"/>
          </a:xfrm>
          <a:prstGeom prst="rect">
            <a:avLst/>
          </a:prstGeom>
        </p:spPr>
      </p:pic>
      <p:sp>
        <p:nvSpPr>
          <p:cNvPr id="7" name="Otsikko 1">
            <a:extLst>
              <a:ext uri="{FF2B5EF4-FFF2-40B4-BE49-F238E27FC236}">
                <a16:creationId xmlns:a16="http://schemas.microsoft.com/office/drawing/2014/main" id="{09AECF0B-3C84-48E1-8D64-C70074B06507}"/>
              </a:ext>
            </a:extLst>
          </p:cNvPr>
          <p:cNvSpPr>
            <a:spLocks noGrp="1"/>
          </p:cNvSpPr>
          <p:nvPr>
            <p:ph type="title" hasCustomPrompt="1"/>
          </p:nvPr>
        </p:nvSpPr>
        <p:spPr>
          <a:xfrm>
            <a:off x="347253" y="677648"/>
            <a:ext cx="11497493" cy="1200646"/>
          </a:xfrm>
        </p:spPr>
        <p:txBody>
          <a:bodyPr>
            <a:normAutofit/>
          </a:bodyPr>
          <a:lstStyle>
            <a:lvl1pPr algn="ctr">
              <a:defRPr sz="4000"/>
            </a:lvl1pPr>
          </a:lstStyle>
          <a:p>
            <a:r>
              <a:rPr lang="fi-FI" dirty="0"/>
              <a:t>Näin lisäät juoksevan otsikon</a:t>
            </a:r>
          </a:p>
        </p:txBody>
      </p:sp>
      <p:sp>
        <p:nvSpPr>
          <p:cNvPr id="10" name="Tekstiruutu 9">
            <a:extLst>
              <a:ext uri="{FF2B5EF4-FFF2-40B4-BE49-F238E27FC236}">
                <a16:creationId xmlns:a16="http://schemas.microsoft.com/office/drawing/2014/main" id="{DAAC86D1-9FFA-4ABA-A3E4-EB6CFBEDCB4A}"/>
              </a:ext>
            </a:extLst>
          </p:cNvPr>
          <p:cNvSpPr txBox="1"/>
          <p:nvPr userDrawn="1"/>
        </p:nvSpPr>
        <p:spPr>
          <a:xfrm>
            <a:off x="6466399" y="2677804"/>
            <a:ext cx="6094674" cy="369332"/>
          </a:xfrm>
          <a:prstGeom prst="rect">
            <a:avLst/>
          </a:prstGeom>
          <a:noFill/>
        </p:spPr>
        <p:txBody>
          <a:bodyPr wrap="square">
            <a:spAutoFit/>
          </a:bodyPr>
          <a:lstStyle/>
          <a:p>
            <a:pPr lvl="0"/>
            <a:r>
              <a:rPr lang="fi-FI" dirty="0"/>
              <a:t>Valitse ylävalikosta ”Lisää” -&gt; ”Ylä- ja alatunniste”</a:t>
            </a:r>
          </a:p>
        </p:txBody>
      </p:sp>
      <p:sp>
        <p:nvSpPr>
          <p:cNvPr id="11" name="Tekstiruutu 10">
            <a:extLst>
              <a:ext uri="{FF2B5EF4-FFF2-40B4-BE49-F238E27FC236}">
                <a16:creationId xmlns:a16="http://schemas.microsoft.com/office/drawing/2014/main" id="{665134CF-E4EB-4F40-BECF-764969EE4026}"/>
              </a:ext>
            </a:extLst>
          </p:cNvPr>
          <p:cNvSpPr txBox="1"/>
          <p:nvPr userDrawn="1"/>
        </p:nvSpPr>
        <p:spPr>
          <a:xfrm>
            <a:off x="6535120" y="4753567"/>
            <a:ext cx="5376573" cy="923330"/>
          </a:xfrm>
          <a:prstGeom prst="rect">
            <a:avLst/>
          </a:prstGeom>
          <a:noFill/>
        </p:spPr>
        <p:txBody>
          <a:bodyPr wrap="square">
            <a:spAutoFit/>
          </a:bodyPr>
          <a:lstStyle/>
          <a:p>
            <a:pPr marL="285750" lvl="0" indent="-285750">
              <a:buFont typeface="Arial" panose="020B0604020202020204" pitchFamily="34" charset="0"/>
              <a:buChar char="•"/>
            </a:pPr>
            <a:r>
              <a:rPr lang="fi-FI" dirty="0"/>
              <a:t>Klikkaa avautuvasta valikosta alatunniste-kohtaa.</a:t>
            </a:r>
          </a:p>
          <a:p>
            <a:pPr marL="285750" lvl="0" indent="-285750">
              <a:buFont typeface="Arial" panose="020B0604020202020204" pitchFamily="34" charset="0"/>
              <a:buChar char="•"/>
            </a:pPr>
            <a:r>
              <a:rPr lang="fi-FI" dirty="0"/>
              <a:t>Kirjoita kenttään esityksen otsikko</a:t>
            </a:r>
          </a:p>
          <a:p>
            <a:pPr marL="285750" lvl="0" indent="-285750">
              <a:buFont typeface="Arial" panose="020B0604020202020204" pitchFamily="34" charset="0"/>
              <a:buChar char="•"/>
            </a:pPr>
            <a:r>
              <a:rPr lang="fi-FI" dirty="0"/>
              <a:t>Klikkaa lopuksi ”Käytä kaikissa”.</a:t>
            </a:r>
          </a:p>
        </p:txBody>
      </p:sp>
    </p:spTree>
    <p:extLst>
      <p:ext uri="{BB962C8B-B14F-4D97-AF65-F5344CB8AC3E}">
        <p14:creationId xmlns:p14="http://schemas.microsoft.com/office/powerpoint/2010/main" val="2947474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Mukautettu asettel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19B8E77C-53BE-4B03-87E5-CDB79B9782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00" y="-669"/>
            <a:ext cx="12190798" cy="6858667"/>
          </a:xfrm>
          <a:prstGeom prst="rect">
            <a:avLst/>
          </a:prstGeom>
        </p:spPr>
      </p:pic>
      <p:sp>
        <p:nvSpPr>
          <p:cNvPr id="5" name="Otsikko 1">
            <a:extLst>
              <a:ext uri="{FF2B5EF4-FFF2-40B4-BE49-F238E27FC236}">
                <a16:creationId xmlns:a16="http://schemas.microsoft.com/office/drawing/2014/main" id="{E4686C9F-28C4-4048-8CE1-A93B9FEB68B9}"/>
              </a:ext>
            </a:extLst>
          </p:cNvPr>
          <p:cNvSpPr>
            <a:spLocks noGrp="1"/>
          </p:cNvSpPr>
          <p:nvPr>
            <p:ph type="title" hasCustomPrompt="1"/>
          </p:nvPr>
        </p:nvSpPr>
        <p:spPr>
          <a:xfrm>
            <a:off x="347253" y="677648"/>
            <a:ext cx="11497493" cy="1200646"/>
          </a:xfrm>
        </p:spPr>
        <p:txBody>
          <a:bodyPr>
            <a:normAutofit/>
          </a:bodyPr>
          <a:lstStyle>
            <a:lvl1pPr algn="ctr">
              <a:defRPr sz="4000"/>
            </a:lvl1pPr>
          </a:lstStyle>
          <a:p>
            <a:r>
              <a:rPr lang="fi-FI" dirty="0"/>
              <a:t>Näin valitset haluamasi diapohjan</a:t>
            </a:r>
          </a:p>
        </p:txBody>
      </p:sp>
      <p:sp>
        <p:nvSpPr>
          <p:cNvPr id="7" name="Tekstiruutu 6">
            <a:extLst>
              <a:ext uri="{FF2B5EF4-FFF2-40B4-BE49-F238E27FC236}">
                <a16:creationId xmlns:a16="http://schemas.microsoft.com/office/drawing/2014/main" id="{620D10FC-B4BD-4EEB-9676-4991423D75C3}"/>
              </a:ext>
            </a:extLst>
          </p:cNvPr>
          <p:cNvSpPr txBox="1"/>
          <p:nvPr userDrawn="1"/>
        </p:nvSpPr>
        <p:spPr>
          <a:xfrm>
            <a:off x="6535120" y="4753567"/>
            <a:ext cx="5376573" cy="923330"/>
          </a:xfrm>
          <a:prstGeom prst="rect">
            <a:avLst/>
          </a:prstGeom>
          <a:noFill/>
        </p:spPr>
        <p:txBody>
          <a:bodyPr wrap="square">
            <a:spAutoFit/>
          </a:bodyPr>
          <a:lstStyle/>
          <a:p>
            <a:pPr marL="285750" lvl="0" indent="-285750">
              <a:buFont typeface="Arial" panose="020B0604020202020204" pitchFamily="34" charset="0"/>
              <a:buChar char="•"/>
            </a:pPr>
            <a:r>
              <a:rPr lang="fi-FI" dirty="0"/>
              <a:t>Klikkaa </a:t>
            </a:r>
            <a:r>
              <a:rPr lang="fi-FI" dirty="0" err="1"/>
              <a:t>haluaamasi</a:t>
            </a:r>
            <a:r>
              <a:rPr lang="fi-FI" dirty="0"/>
              <a:t> diaa hiiren oikealla näppäimellä</a:t>
            </a:r>
          </a:p>
          <a:p>
            <a:pPr marL="285750" lvl="0" indent="-285750">
              <a:buFont typeface="Arial" panose="020B0604020202020204" pitchFamily="34" charset="0"/>
              <a:buChar char="•"/>
            </a:pPr>
            <a:r>
              <a:rPr lang="fi-FI" dirty="0"/>
              <a:t>Valitse </a:t>
            </a:r>
            <a:r>
              <a:rPr lang="fi-FI" dirty="0" err="1"/>
              <a:t>valikosto</a:t>
            </a:r>
            <a:r>
              <a:rPr lang="fi-FI" dirty="0"/>
              <a:t> ”Asettelu”</a:t>
            </a:r>
          </a:p>
          <a:p>
            <a:pPr marL="285750" lvl="0" indent="-285750">
              <a:buFont typeface="Arial" panose="020B0604020202020204" pitchFamily="34" charset="0"/>
              <a:buChar char="•"/>
            </a:pPr>
            <a:r>
              <a:rPr lang="fi-FI" dirty="0"/>
              <a:t>Valitse haluamasi diapohja</a:t>
            </a:r>
          </a:p>
        </p:txBody>
      </p:sp>
    </p:spTree>
    <p:extLst>
      <p:ext uri="{BB962C8B-B14F-4D97-AF65-F5344CB8AC3E}">
        <p14:creationId xmlns:p14="http://schemas.microsoft.com/office/powerpoint/2010/main" val="3899337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ukautettu asettelu">
  <p:cSld name="7_Mukautettu asettelu">
    <p:spTree>
      <p:nvGrpSpPr>
        <p:cNvPr id="1" name="Shape 57"/>
        <p:cNvGrpSpPr/>
        <p:nvPr/>
      </p:nvGrpSpPr>
      <p:grpSpPr>
        <a:xfrm>
          <a:off x="0" y="0"/>
          <a:ext cx="0" cy="0"/>
          <a:chOff x="0" y="0"/>
          <a:chExt cx="0" cy="0"/>
        </a:xfrm>
      </p:grpSpPr>
      <p:pic>
        <p:nvPicPr>
          <p:cNvPr id="58" name="Google Shape;58;g12a037aa8e9_0_85"/>
          <p:cNvPicPr preferRelativeResize="0"/>
          <p:nvPr/>
        </p:nvPicPr>
        <p:blipFill rotWithShape="1">
          <a:blip r:embed="rId2">
            <a:alphaModFix/>
          </a:blip>
          <a:srcRect/>
          <a:stretch/>
        </p:blipFill>
        <p:spPr>
          <a:xfrm>
            <a:off x="1" y="-672"/>
            <a:ext cx="12190801" cy="6858669"/>
          </a:xfrm>
          <a:prstGeom prst="rect">
            <a:avLst/>
          </a:prstGeom>
          <a:noFill/>
          <a:ln>
            <a:noFill/>
          </a:ln>
        </p:spPr>
      </p:pic>
      <p:sp>
        <p:nvSpPr>
          <p:cNvPr id="59" name="Google Shape;59;g12a037aa8e9_0_85"/>
          <p:cNvSpPr txBox="1">
            <a:spLocks noGrp="1"/>
          </p:cNvSpPr>
          <p:nvPr>
            <p:ph type="body" idx="1"/>
          </p:nvPr>
        </p:nvSpPr>
        <p:spPr>
          <a:xfrm>
            <a:off x="1749365" y="963559"/>
            <a:ext cx="3737100" cy="3096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0" name="Google Shape;60;g12a037aa8e9_0_85"/>
          <p:cNvSpPr txBox="1">
            <a:spLocks noGrp="1"/>
          </p:cNvSpPr>
          <p:nvPr>
            <p:ph type="body" idx="2"/>
          </p:nvPr>
        </p:nvSpPr>
        <p:spPr>
          <a:xfrm>
            <a:off x="805064" y="1706422"/>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1" name="Google Shape;61;g12a037aa8e9_0_85"/>
          <p:cNvSpPr txBox="1">
            <a:spLocks noGrp="1"/>
          </p:cNvSpPr>
          <p:nvPr>
            <p:ph type="body" idx="3"/>
          </p:nvPr>
        </p:nvSpPr>
        <p:spPr>
          <a:xfrm>
            <a:off x="6485234" y="1706422"/>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2" name="Google Shape;62;g12a037aa8e9_0_85"/>
          <p:cNvSpPr txBox="1">
            <a:spLocks noGrp="1"/>
          </p:cNvSpPr>
          <p:nvPr>
            <p:ph type="body" idx="4"/>
          </p:nvPr>
        </p:nvSpPr>
        <p:spPr>
          <a:xfrm>
            <a:off x="7457613" y="959551"/>
            <a:ext cx="3737100" cy="3096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pic>
        <p:nvPicPr>
          <p:cNvPr id="63" name="Google Shape;63;g12a037aa8e9_0_85"/>
          <p:cNvPicPr preferRelativeResize="0"/>
          <p:nvPr/>
        </p:nvPicPr>
        <p:blipFill rotWithShape="1">
          <a:blip r:embed="rId3">
            <a:alphaModFix/>
          </a:blip>
          <a:srcRect/>
          <a:stretch/>
        </p:blipFill>
        <p:spPr>
          <a:xfrm>
            <a:off x="9326130" y="5598342"/>
            <a:ext cx="1674832" cy="297367"/>
          </a:xfrm>
          <a:prstGeom prst="rect">
            <a:avLst/>
          </a:prstGeom>
          <a:noFill/>
          <a:ln>
            <a:noFill/>
          </a:ln>
        </p:spPr>
      </p:pic>
      <p:pic>
        <p:nvPicPr>
          <p:cNvPr id="64" name="Google Shape;64;g12a037aa8e9_0_85" descr="Kuva, joka sisältää kohteen teksti, clipart-kuva&#10;&#10;Kuvaus luotu automaattisesti"/>
          <p:cNvPicPr preferRelativeResize="0"/>
          <p:nvPr/>
        </p:nvPicPr>
        <p:blipFill rotWithShape="1">
          <a:blip r:embed="rId4">
            <a:alphaModFix/>
          </a:blip>
          <a:srcRect/>
          <a:stretch/>
        </p:blipFill>
        <p:spPr>
          <a:xfrm>
            <a:off x="11280942" y="5508229"/>
            <a:ext cx="387480" cy="387480"/>
          </a:xfrm>
          <a:prstGeom prst="rect">
            <a:avLst/>
          </a:prstGeom>
          <a:noFill/>
          <a:ln>
            <a:noFill/>
          </a:ln>
        </p:spPr>
      </p:pic>
      <p:sp>
        <p:nvSpPr>
          <p:cNvPr id="65" name="Google Shape;65;g12a037aa8e9_0_85"/>
          <p:cNvSpPr txBox="1">
            <a:spLocks noGrp="1"/>
          </p:cNvSpPr>
          <p:nvPr>
            <p:ph type="sldNum" idx="12"/>
          </p:nvPr>
        </p:nvSpPr>
        <p:spPr>
          <a:xfrm>
            <a:off x="11044362" y="182562"/>
            <a:ext cx="644100" cy="381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sz="1400" b="0" i="0" u="none" strike="noStrike" cap="none">
                <a:solidFill>
                  <a:schemeClr val="lt1"/>
                </a:solidFill>
                <a:latin typeface="Calibri"/>
                <a:ea typeface="Calibri"/>
                <a:cs typeface="Calibri"/>
                <a:sym typeface="Calibri"/>
              </a:defRPr>
            </a:lvl1pPr>
            <a:lvl2pPr marL="0" lvl="1" indent="0" algn="ctr" rtl="0">
              <a:spcBef>
                <a:spcPts val="0"/>
              </a:spcBef>
              <a:buNone/>
              <a:defRPr sz="1400" b="0" i="0" u="none" strike="noStrike" cap="none">
                <a:solidFill>
                  <a:schemeClr val="lt1"/>
                </a:solidFill>
                <a:latin typeface="Calibri"/>
                <a:ea typeface="Calibri"/>
                <a:cs typeface="Calibri"/>
                <a:sym typeface="Calibri"/>
              </a:defRPr>
            </a:lvl2pPr>
            <a:lvl3pPr marL="0" lvl="2" indent="0" algn="ctr" rtl="0">
              <a:spcBef>
                <a:spcPts val="0"/>
              </a:spcBef>
              <a:buNone/>
              <a:defRPr sz="1400" b="0" i="0" u="none" strike="noStrike" cap="none">
                <a:solidFill>
                  <a:schemeClr val="lt1"/>
                </a:solidFill>
                <a:latin typeface="Calibri"/>
                <a:ea typeface="Calibri"/>
                <a:cs typeface="Calibri"/>
                <a:sym typeface="Calibri"/>
              </a:defRPr>
            </a:lvl3pPr>
            <a:lvl4pPr marL="0" lvl="3" indent="0" algn="ctr" rtl="0">
              <a:spcBef>
                <a:spcPts val="0"/>
              </a:spcBef>
              <a:buNone/>
              <a:defRPr sz="1400" b="0" i="0" u="none" strike="noStrike" cap="none">
                <a:solidFill>
                  <a:schemeClr val="lt1"/>
                </a:solidFill>
                <a:latin typeface="Calibri"/>
                <a:ea typeface="Calibri"/>
                <a:cs typeface="Calibri"/>
                <a:sym typeface="Calibri"/>
              </a:defRPr>
            </a:lvl4pPr>
            <a:lvl5pPr marL="0" lvl="4" indent="0" algn="ctr" rtl="0">
              <a:spcBef>
                <a:spcPts val="0"/>
              </a:spcBef>
              <a:buNone/>
              <a:defRPr sz="1400" b="0" i="0" u="none" strike="noStrike" cap="none">
                <a:solidFill>
                  <a:schemeClr val="lt1"/>
                </a:solidFill>
                <a:latin typeface="Calibri"/>
                <a:ea typeface="Calibri"/>
                <a:cs typeface="Calibri"/>
                <a:sym typeface="Calibri"/>
              </a:defRPr>
            </a:lvl5pPr>
            <a:lvl6pPr marL="0" lvl="5" indent="0" algn="ctr" rtl="0">
              <a:spcBef>
                <a:spcPts val="0"/>
              </a:spcBef>
              <a:buNone/>
              <a:defRPr sz="1400" b="0" i="0" u="none" strike="noStrike" cap="none">
                <a:solidFill>
                  <a:schemeClr val="lt1"/>
                </a:solidFill>
                <a:latin typeface="Calibri"/>
                <a:ea typeface="Calibri"/>
                <a:cs typeface="Calibri"/>
                <a:sym typeface="Calibri"/>
              </a:defRPr>
            </a:lvl6pPr>
            <a:lvl7pPr marL="0" lvl="6" indent="0" algn="ctr" rtl="0">
              <a:spcBef>
                <a:spcPts val="0"/>
              </a:spcBef>
              <a:buNone/>
              <a:defRPr sz="1400" b="0" i="0" u="none" strike="noStrike" cap="none">
                <a:solidFill>
                  <a:schemeClr val="lt1"/>
                </a:solidFill>
                <a:latin typeface="Calibri"/>
                <a:ea typeface="Calibri"/>
                <a:cs typeface="Calibri"/>
                <a:sym typeface="Calibri"/>
              </a:defRPr>
            </a:lvl7pPr>
            <a:lvl8pPr marL="0" lvl="7" indent="0" algn="ctr" rtl="0">
              <a:spcBef>
                <a:spcPts val="0"/>
              </a:spcBef>
              <a:buNone/>
              <a:defRPr sz="1400" b="0" i="0" u="none" strike="noStrike" cap="none">
                <a:solidFill>
                  <a:schemeClr val="lt1"/>
                </a:solidFill>
                <a:latin typeface="Calibri"/>
                <a:ea typeface="Calibri"/>
                <a:cs typeface="Calibri"/>
                <a:sym typeface="Calibri"/>
              </a:defRPr>
            </a:lvl8pPr>
            <a:lvl9pPr marL="0" lvl="8" indent="0" algn="ctr" rtl="0">
              <a:spcBef>
                <a:spcPts val="0"/>
              </a:spcBef>
              <a:buNone/>
              <a:defRPr sz="14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fi-FI"/>
              <a:t>‹#›</a:t>
            </a:fld>
            <a:endParaRPr/>
          </a:p>
        </p:txBody>
      </p:sp>
      <p:sp>
        <p:nvSpPr>
          <p:cNvPr id="66" name="Google Shape;66;g12a037aa8e9_0_85"/>
          <p:cNvSpPr txBox="1">
            <a:spLocks noGrp="1"/>
          </p:cNvSpPr>
          <p:nvPr>
            <p:ph type="ftr" idx="11"/>
          </p:nvPr>
        </p:nvSpPr>
        <p:spPr>
          <a:xfrm>
            <a:off x="838200" y="6334918"/>
            <a:ext cx="41148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1200">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fi-FI"/>
              <a:t>Rakennusfysiikka</a:t>
            </a:r>
            <a:endParaRP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95743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9364444A-81A7-46A1-8DCD-455F63D357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72"/>
            <a:ext cx="12190803" cy="6858670"/>
          </a:xfrm>
          <a:prstGeom prst="rect">
            <a:avLst/>
          </a:prstGeom>
        </p:spPr>
      </p:pic>
      <p:sp>
        <p:nvSpPr>
          <p:cNvPr id="2" name="Otsikko 1">
            <a:extLst>
              <a:ext uri="{FF2B5EF4-FFF2-40B4-BE49-F238E27FC236}">
                <a16:creationId xmlns:a16="http://schemas.microsoft.com/office/drawing/2014/main" id="{6AB345FF-E6C8-4EFA-9FCD-612F79EDC1D2}"/>
              </a:ext>
            </a:extLst>
          </p:cNvPr>
          <p:cNvSpPr>
            <a:spLocks noGrp="1"/>
          </p:cNvSpPr>
          <p:nvPr>
            <p:ph type="title"/>
          </p:nvPr>
        </p:nvSpPr>
        <p:spPr>
          <a:xfrm>
            <a:off x="325289" y="2672413"/>
            <a:ext cx="11553959" cy="1255532"/>
          </a:xfrm>
        </p:spPr>
        <p:txBody>
          <a:bodyPr/>
          <a:lstStyle>
            <a:lvl1pPr algn="ctr">
              <a:defRPr b="1">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381303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pic>
        <p:nvPicPr>
          <p:cNvPr id="20" name="Kuva 19">
            <a:extLst>
              <a:ext uri="{FF2B5EF4-FFF2-40B4-BE49-F238E27FC236}">
                <a16:creationId xmlns:a16="http://schemas.microsoft.com/office/drawing/2014/main" id="{8F8489F7-2C61-4981-BABE-1BAB735182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672"/>
            <a:ext cx="12190802" cy="6858670"/>
          </a:xfrm>
          <a:prstGeom prst="rect">
            <a:avLst/>
          </a:prstGeom>
        </p:spPr>
      </p:pic>
      <p:sp>
        <p:nvSpPr>
          <p:cNvPr id="14" name="Tekstin paikkamerkki 2">
            <a:extLst>
              <a:ext uri="{FF2B5EF4-FFF2-40B4-BE49-F238E27FC236}">
                <a16:creationId xmlns:a16="http://schemas.microsoft.com/office/drawing/2014/main" id="{AC2777D5-7557-4052-9FE7-F6E167878EA3}"/>
              </a:ext>
            </a:extLst>
          </p:cNvPr>
          <p:cNvSpPr>
            <a:spLocks noGrp="1"/>
          </p:cNvSpPr>
          <p:nvPr>
            <p:ph type="body" idx="1" hasCustomPrompt="1"/>
          </p:nvPr>
        </p:nvSpPr>
        <p:spPr>
          <a:xfrm>
            <a:off x="1749365" y="963559"/>
            <a:ext cx="3737035" cy="3096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Tekijät</a:t>
            </a:r>
          </a:p>
        </p:txBody>
      </p:sp>
      <p:sp>
        <p:nvSpPr>
          <p:cNvPr id="15" name="Sisällön paikkamerkki 3">
            <a:extLst>
              <a:ext uri="{FF2B5EF4-FFF2-40B4-BE49-F238E27FC236}">
                <a16:creationId xmlns:a16="http://schemas.microsoft.com/office/drawing/2014/main" id="{2F36C328-7FFC-4E11-A975-AE5BA565F34A}"/>
              </a:ext>
            </a:extLst>
          </p:cNvPr>
          <p:cNvSpPr>
            <a:spLocks noGrp="1"/>
          </p:cNvSpPr>
          <p:nvPr>
            <p:ph sz="half" idx="2"/>
          </p:nvPr>
        </p:nvSpPr>
        <p:spPr>
          <a:xfrm>
            <a:off x="805064" y="1706422"/>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7" name="Sisällön paikkamerkki 5">
            <a:extLst>
              <a:ext uri="{FF2B5EF4-FFF2-40B4-BE49-F238E27FC236}">
                <a16:creationId xmlns:a16="http://schemas.microsoft.com/office/drawing/2014/main" id="{6199C634-53E2-4609-A047-4469D26FA235}"/>
              </a:ext>
            </a:extLst>
          </p:cNvPr>
          <p:cNvSpPr>
            <a:spLocks noGrp="1"/>
          </p:cNvSpPr>
          <p:nvPr>
            <p:ph sz="quarter" idx="4"/>
          </p:nvPr>
        </p:nvSpPr>
        <p:spPr>
          <a:xfrm>
            <a:off x="6485234" y="1706422"/>
            <a:ext cx="5183188" cy="3684588"/>
          </a:xfrm>
        </p:spPr>
        <p:txBody>
          <a:bodyPr/>
          <a:lstStyle>
            <a:lvl5pPr>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a:t>
            </a:r>
            <a:r>
              <a:rPr lang="fi-FI" dirty="0" err="1"/>
              <a:t>tasow</a:t>
            </a:r>
            <a:endParaRPr lang="fi-FI" dirty="0"/>
          </a:p>
        </p:txBody>
      </p:sp>
      <p:sp>
        <p:nvSpPr>
          <p:cNvPr id="18" name="Tekstin paikkamerkki 2">
            <a:extLst>
              <a:ext uri="{FF2B5EF4-FFF2-40B4-BE49-F238E27FC236}">
                <a16:creationId xmlns:a16="http://schemas.microsoft.com/office/drawing/2014/main" id="{07FEA2E7-46E0-4FBF-A265-4BF8327701EC}"/>
              </a:ext>
            </a:extLst>
          </p:cNvPr>
          <p:cNvSpPr>
            <a:spLocks noGrp="1"/>
          </p:cNvSpPr>
          <p:nvPr>
            <p:ph type="body" idx="10" hasCustomPrompt="1"/>
          </p:nvPr>
        </p:nvSpPr>
        <p:spPr>
          <a:xfrm>
            <a:off x="7457613" y="959551"/>
            <a:ext cx="3737035" cy="30965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Lisätietoa</a:t>
            </a:r>
          </a:p>
        </p:txBody>
      </p:sp>
      <p:pic>
        <p:nvPicPr>
          <p:cNvPr id="3" name="Kuva 2">
            <a:extLst>
              <a:ext uri="{FF2B5EF4-FFF2-40B4-BE49-F238E27FC236}">
                <a16:creationId xmlns:a16="http://schemas.microsoft.com/office/drawing/2014/main" id="{B84FF529-9012-499B-BAEB-BA8742833EB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326130" y="5598342"/>
            <a:ext cx="1674832" cy="297367"/>
          </a:xfrm>
          <a:prstGeom prst="rect">
            <a:avLst/>
          </a:prstGeom>
        </p:spPr>
      </p:pic>
      <p:pic>
        <p:nvPicPr>
          <p:cNvPr id="6" name="Kuva 5" descr="Kuva, joka sisältää kohteen teksti, clipart-kuva&#10;&#10;Kuvaus luotu automaattisesti">
            <a:extLst>
              <a:ext uri="{FF2B5EF4-FFF2-40B4-BE49-F238E27FC236}">
                <a16:creationId xmlns:a16="http://schemas.microsoft.com/office/drawing/2014/main" id="{20D648A0-8630-4CD4-9C9B-5BBF409869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80942" y="5508229"/>
            <a:ext cx="387480" cy="387480"/>
          </a:xfrm>
          <a:prstGeom prst="rect">
            <a:avLst/>
          </a:prstGeom>
        </p:spPr>
      </p:pic>
      <p:sp>
        <p:nvSpPr>
          <p:cNvPr id="19" name="Dian numeron paikkamerkki 5">
            <a:extLst>
              <a:ext uri="{FF2B5EF4-FFF2-40B4-BE49-F238E27FC236}">
                <a16:creationId xmlns:a16="http://schemas.microsoft.com/office/drawing/2014/main" id="{7FFA6D06-1A67-4140-B430-D6EA905ED63A}"/>
              </a:ext>
            </a:extLst>
          </p:cNvPr>
          <p:cNvSpPr>
            <a:spLocks noGrp="1"/>
          </p:cNvSpPr>
          <p:nvPr>
            <p:ph type="sldNum" sz="quarter" idx="11"/>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23" name="Alatunnisteen paikkamerkki 4">
            <a:extLst>
              <a:ext uri="{FF2B5EF4-FFF2-40B4-BE49-F238E27FC236}">
                <a16:creationId xmlns:a16="http://schemas.microsoft.com/office/drawing/2014/main" id="{0FFF0871-DF73-4D8E-8F62-6ACBBC300C35}"/>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Rakennusfysiikka</a:t>
            </a:r>
            <a:endParaRPr lang="fi-FI" dirty="0"/>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1385556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3D379838-E477-4BD5-A3F3-E59CF427A06B}"/>
              </a:ext>
            </a:extLst>
          </p:cNvPr>
          <p:cNvSpPr>
            <a:spLocks noGrp="1"/>
          </p:cNvSpPr>
          <p:nvPr>
            <p:ph type="title"/>
          </p:nvPr>
        </p:nvSpPr>
        <p:spPr>
          <a:xfrm>
            <a:off x="838200" y="365125"/>
            <a:ext cx="10515600" cy="1325563"/>
          </a:xfrm>
        </p:spPr>
        <p:txBody>
          <a:bodyPr/>
          <a:lstStyle/>
          <a:p>
            <a:r>
              <a:rPr lang="fi-FI"/>
              <a:t>Muokkaa ots. perustyyl. napsautt.</a:t>
            </a:r>
          </a:p>
        </p:txBody>
      </p:sp>
      <p:sp>
        <p:nvSpPr>
          <p:cNvPr id="7" name="Sisällön paikkamerkki 2">
            <a:extLst>
              <a:ext uri="{FF2B5EF4-FFF2-40B4-BE49-F238E27FC236}">
                <a16:creationId xmlns:a16="http://schemas.microsoft.com/office/drawing/2014/main" id="{A3CE7D94-2E58-4994-ADBC-9E302C739CEF}"/>
              </a:ext>
            </a:extLst>
          </p:cNvPr>
          <p:cNvSpPr>
            <a:spLocks noGrp="1"/>
          </p:cNvSpPr>
          <p:nvPr>
            <p:ph idx="1"/>
          </p:nvPr>
        </p:nvSpPr>
        <p:spPr>
          <a:xfrm>
            <a:off x="838200" y="1825625"/>
            <a:ext cx="10515600"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1" name="Dian numeron paikkamerkki 5">
            <a:extLst>
              <a:ext uri="{FF2B5EF4-FFF2-40B4-BE49-F238E27FC236}">
                <a16:creationId xmlns:a16="http://schemas.microsoft.com/office/drawing/2014/main" id="{6062E1E1-D3D4-4C3A-8945-CA3768E6BB93}"/>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2" name="Alatunnisteen paikkamerkki 4">
            <a:extLst>
              <a:ext uri="{FF2B5EF4-FFF2-40B4-BE49-F238E27FC236}">
                <a16:creationId xmlns:a16="http://schemas.microsoft.com/office/drawing/2014/main" id="{98F5F651-3EDA-4788-8C5D-6AD1266F122E}"/>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Rakennusfysiikka</a:t>
            </a:r>
            <a:endParaRPr lang="fi-FI" dirty="0"/>
          </a:p>
        </p:txBody>
      </p:sp>
    </p:spTree>
    <p:extLst>
      <p:ext uri="{BB962C8B-B14F-4D97-AF65-F5344CB8AC3E}">
        <p14:creationId xmlns:p14="http://schemas.microsoft.com/office/powerpoint/2010/main" val="191676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298B5277-0C43-4164-ADE9-2CB623E6FFEE}"/>
              </a:ext>
            </a:extLst>
          </p:cNvPr>
          <p:cNvSpPr>
            <a:spLocks noGrp="1"/>
          </p:cNvSpPr>
          <p:nvPr>
            <p:ph type="title"/>
          </p:nvPr>
        </p:nvSpPr>
        <p:spPr>
          <a:xfrm>
            <a:off x="838200" y="365125"/>
            <a:ext cx="10515600" cy="1325563"/>
          </a:xfrm>
        </p:spPr>
        <p:txBody>
          <a:bodyPr/>
          <a:lstStyle/>
          <a:p>
            <a:r>
              <a:rPr lang="fi-FI"/>
              <a:t>Muokkaa ots. perustyyl. napsautt.</a:t>
            </a:r>
          </a:p>
        </p:txBody>
      </p:sp>
      <p:sp>
        <p:nvSpPr>
          <p:cNvPr id="9" name="Sisällön paikkamerkki 2">
            <a:extLst>
              <a:ext uri="{FF2B5EF4-FFF2-40B4-BE49-F238E27FC236}">
                <a16:creationId xmlns:a16="http://schemas.microsoft.com/office/drawing/2014/main" id="{CF3F5E64-265E-4730-8D61-D3177CC2853E}"/>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Sisällön paikkamerkki 3">
            <a:extLst>
              <a:ext uri="{FF2B5EF4-FFF2-40B4-BE49-F238E27FC236}">
                <a16:creationId xmlns:a16="http://schemas.microsoft.com/office/drawing/2014/main" id="{3E05789F-091C-4863-A174-9C06589ADD4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Dian numeron paikkamerkki 5">
            <a:extLst>
              <a:ext uri="{FF2B5EF4-FFF2-40B4-BE49-F238E27FC236}">
                <a16:creationId xmlns:a16="http://schemas.microsoft.com/office/drawing/2014/main" id="{520A203E-5D40-4463-B04D-758ABC640254}"/>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2" name="Alatunnisteen paikkamerkki 4">
            <a:extLst>
              <a:ext uri="{FF2B5EF4-FFF2-40B4-BE49-F238E27FC236}">
                <a16:creationId xmlns:a16="http://schemas.microsoft.com/office/drawing/2014/main" id="{3CA6FF5C-33B0-45AE-9250-D02F26578C5C}"/>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Rakennusfysiikka</a:t>
            </a:r>
            <a:endParaRPr lang="fi-FI" dirty="0"/>
          </a:p>
        </p:txBody>
      </p:sp>
    </p:spTree>
    <p:extLst>
      <p:ext uri="{BB962C8B-B14F-4D97-AF65-F5344CB8AC3E}">
        <p14:creationId xmlns:p14="http://schemas.microsoft.com/office/powerpoint/2010/main" val="54048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12" name="Otsikko 1">
            <a:extLst>
              <a:ext uri="{FF2B5EF4-FFF2-40B4-BE49-F238E27FC236}">
                <a16:creationId xmlns:a16="http://schemas.microsoft.com/office/drawing/2014/main" id="{CA792F92-A30E-47FD-B22F-08B8D05B1F69}"/>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13" name="Tekstin paikkamerkki 2">
            <a:extLst>
              <a:ext uri="{FF2B5EF4-FFF2-40B4-BE49-F238E27FC236}">
                <a16:creationId xmlns:a16="http://schemas.microsoft.com/office/drawing/2014/main" id="{2410F679-4B63-4122-A718-3CE9462C5F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4" name="Sisällön paikkamerkki 3">
            <a:extLst>
              <a:ext uri="{FF2B5EF4-FFF2-40B4-BE49-F238E27FC236}">
                <a16:creationId xmlns:a16="http://schemas.microsoft.com/office/drawing/2014/main" id="{72AD8AE3-83B0-429A-956A-7663EFCDDC91}"/>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5" name="Tekstin paikkamerkki 4">
            <a:extLst>
              <a:ext uri="{FF2B5EF4-FFF2-40B4-BE49-F238E27FC236}">
                <a16:creationId xmlns:a16="http://schemas.microsoft.com/office/drawing/2014/main" id="{421AE9D4-82CD-4420-9431-8BBBDF5917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Sisällön paikkamerkki 5">
            <a:extLst>
              <a:ext uri="{FF2B5EF4-FFF2-40B4-BE49-F238E27FC236}">
                <a16:creationId xmlns:a16="http://schemas.microsoft.com/office/drawing/2014/main" id="{BF0C3A42-0C0C-4B17-B972-36379CE62428}"/>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a:extLst>
              <a:ext uri="{FF2B5EF4-FFF2-40B4-BE49-F238E27FC236}">
                <a16:creationId xmlns:a16="http://schemas.microsoft.com/office/drawing/2014/main" id="{507FA6C4-DB4F-45CB-A8F2-6B5E8473D4F4}"/>
              </a:ext>
            </a:extLst>
          </p:cNvPr>
          <p:cNvSpPr>
            <a:spLocks noGrp="1"/>
          </p:cNvSpPr>
          <p:nvPr>
            <p:ph type="sldNum" sz="quarter" idx="10"/>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1" name="Alatunnisteen paikkamerkki 4">
            <a:extLst>
              <a:ext uri="{FF2B5EF4-FFF2-40B4-BE49-F238E27FC236}">
                <a16:creationId xmlns:a16="http://schemas.microsoft.com/office/drawing/2014/main" id="{37F2208A-C131-40D2-A03D-9247EAC62A99}"/>
              </a:ext>
            </a:extLst>
          </p:cNvPr>
          <p:cNvSpPr>
            <a:spLocks noGrp="1"/>
          </p:cNvSpPr>
          <p:nvPr>
            <p:ph type="ftr" sz="quarter" idx="11"/>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Rakennusfysiikka</a:t>
            </a:r>
            <a:endParaRPr lang="fi-FI" dirty="0"/>
          </a:p>
        </p:txBody>
      </p:sp>
    </p:spTree>
    <p:extLst>
      <p:ext uri="{BB962C8B-B14F-4D97-AF65-F5344CB8AC3E}">
        <p14:creationId xmlns:p14="http://schemas.microsoft.com/office/powerpoint/2010/main" val="583147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12" name="Otsikko 1">
            <a:extLst>
              <a:ext uri="{FF2B5EF4-FFF2-40B4-BE49-F238E27FC236}">
                <a16:creationId xmlns:a16="http://schemas.microsoft.com/office/drawing/2014/main" id="{6F043E34-EDCF-4E3B-B99F-FA6241BF861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13" name="Kuvan paikkamerkki 2">
            <a:extLst>
              <a:ext uri="{FF2B5EF4-FFF2-40B4-BE49-F238E27FC236}">
                <a16:creationId xmlns:a16="http://schemas.microsoft.com/office/drawing/2014/main" id="{5F442498-0D6B-4627-B2E4-9B451C16D1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4" name="Tekstin paikkamerkki 3">
            <a:extLst>
              <a:ext uri="{FF2B5EF4-FFF2-40B4-BE49-F238E27FC236}">
                <a16:creationId xmlns:a16="http://schemas.microsoft.com/office/drawing/2014/main" id="{C5F70F69-AD34-40CE-9B8E-82EC2C6E9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15" name="Dian numeron paikkamerkki 5">
            <a:extLst>
              <a:ext uri="{FF2B5EF4-FFF2-40B4-BE49-F238E27FC236}">
                <a16:creationId xmlns:a16="http://schemas.microsoft.com/office/drawing/2014/main" id="{5CF24820-87DF-4D33-AF12-1E3F14E70DF2}"/>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6" name="Alatunnisteen paikkamerkki 4">
            <a:extLst>
              <a:ext uri="{FF2B5EF4-FFF2-40B4-BE49-F238E27FC236}">
                <a16:creationId xmlns:a16="http://schemas.microsoft.com/office/drawing/2014/main" id="{7A5D4779-3C2F-4969-AF7D-ADC05B66C634}"/>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Rakennusfysiikka</a:t>
            </a:r>
            <a:endParaRPr lang="fi-FI" dirty="0"/>
          </a:p>
        </p:txBody>
      </p:sp>
    </p:spTree>
    <p:extLst>
      <p:ext uri="{BB962C8B-B14F-4D97-AF65-F5344CB8AC3E}">
        <p14:creationId xmlns:p14="http://schemas.microsoft.com/office/powerpoint/2010/main" val="350602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16" name="Dian numeron paikkamerkki 5">
            <a:extLst>
              <a:ext uri="{FF2B5EF4-FFF2-40B4-BE49-F238E27FC236}">
                <a16:creationId xmlns:a16="http://schemas.microsoft.com/office/drawing/2014/main" id="{3F876F5B-74AB-4F09-91AD-E1C72CA6470D}"/>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7" name="Alatunnisteen paikkamerkki 4">
            <a:extLst>
              <a:ext uri="{FF2B5EF4-FFF2-40B4-BE49-F238E27FC236}">
                <a16:creationId xmlns:a16="http://schemas.microsoft.com/office/drawing/2014/main" id="{3123CB8B-324C-4854-BD45-82408E221CA6}"/>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Rakennusfysiikka</a:t>
            </a:r>
            <a:endParaRPr lang="fi-FI" dirty="0"/>
          </a:p>
        </p:txBody>
      </p:sp>
    </p:spTree>
    <p:extLst>
      <p:ext uri="{BB962C8B-B14F-4D97-AF65-F5344CB8AC3E}">
        <p14:creationId xmlns:p14="http://schemas.microsoft.com/office/powerpoint/2010/main" val="2597519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7" name="Kuvan paikkamerkki 2">
            <a:extLst>
              <a:ext uri="{FF2B5EF4-FFF2-40B4-BE49-F238E27FC236}">
                <a16:creationId xmlns:a16="http://schemas.microsoft.com/office/drawing/2014/main" id="{B79D8567-472F-4C91-9A91-1E967E78744C}"/>
              </a:ext>
            </a:extLst>
          </p:cNvPr>
          <p:cNvSpPr>
            <a:spLocks noGrp="1"/>
          </p:cNvSpPr>
          <p:nvPr>
            <p:ph type="pic" idx="1"/>
          </p:nvPr>
        </p:nvSpPr>
        <p:spPr>
          <a:xfrm>
            <a:off x="838199" y="992187"/>
            <a:ext cx="1059577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11" name="Dian numeron paikkamerkki 5">
            <a:extLst>
              <a:ext uri="{FF2B5EF4-FFF2-40B4-BE49-F238E27FC236}">
                <a16:creationId xmlns:a16="http://schemas.microsoft.com/office/drawing/2014/main" id="{2042AE1A-5ABC-4B8D-B394-5BBBF8954C5A}"/>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sp>
        <p:nvSpPr>
          <p:cNvPr id="12" name="Alatunnisteen paikkamerkki 4">
            <a:extLst>
              <a:ext uri="{FF2B5EF4-FFF2-40B4-BE49-F238E27FC236}">
                <a16:creationId xmlns:a16="http://schemas.microsoft.com/office/drawing/2014/main" id="{655B127D-3E2A-4C24-B9FC-E3BBD173AF54}"/>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Rakennusfysiikka</a:t>
            </a:r>
            <a:endParaRPr lang="fi-FI" dirty="0"/>
          </a:p>
        </p:txBody>
      </p:sp>
    </p:spTree>
    <p:extLst>
      <p:ext uri="{BB962C8B-B14F-4D97-AF65-F5344CB8AC3E}">
        <p14:creationId xmlns:p14="http://schemas.microsoft.com/office/powerpoint/2010/main" val="1994194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FEEFE603-17B0-4B41-B810-39A18F3163D9}"/>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1" y="-672"/>
            <a:ext cx="12190802" cy="6858669"/>
          </a:xfrm>
          <a:prstGeom prst="rect">
            <a:avLst/>
          </a:prstGeom>
        </p:spPr>
      </p:pic>
      <p:sp>
        <p:nvSpPr>
          <p:cNvPr id="2" name="Otsikon paikkamerkki 1">
            <a:extLst>
              <a:ext uri="{FF2B5EF4-FFF2-40B4-BE49-F238E27FC236}">
                <a16:creationId xmlns:a16="http://schemas.microsoft.com/office/drawing/2014/main" id="{DD350126-2E3D-44CE-BB17-62EAC45DB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D0CD7825-6BA7-4852-B5E0-624841714B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77CB3238-5337-4E6A-9192-E88168F7C0D0}"/>
              </a:ext>
            </a:extLst>
          </p:cNvPr>
          <p:cNvSpPr>
            <a:spLocks noGrp="1"/>
          </p:cNvSpPr>
          <p:nvPr>
            <p:ph type="ftr" sz="quarter" idx="3"/>
          </p:nvPr>
        </p:nvSpPr>
        <p:spPr>
          <a:xfrm>
            <a:off x="838200" y="633491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Rakennusfysiikka</a:t>
            </a:r>
            <a:endParaRPr lang="fi-FI" dirty="0"/>
          </a:p>
        </p:txBody>
      </p:sp>
      <p:sp>
        <p:nvSpPr>
          <p:cNvPr id="6" name="Dian numeron paikkamerkki 5">
            <a:extLst>
              <a:ext uri="{FF2B5EF4-FFF2-40B4-BE49-F238E27FC236}">
                <a16:creationId xmlns:a16="http://schemas.microsoft.com/office/drawing/2014/main" id="{B61EA3C3-95EB-4005-A0A6-66B41BFD70FB}"/>
              </a:ext>
            </a:extLst>
          </p:cNvPr>
          <p:cNvSpPr>
            <a:spLocks noGrp="1"/>
          </p:cNvSpPr>
          <p:nvPr>
            <p:ph type="sldNum" sz="quarter" idx="4"/>
          </p:nvPr>
        </p:nvSpPr>
        <p:spPr>
          <a:xfrm>
            <a:off x="11044362" y="182562"/>
            <a:ext cx="644055" cy="381981"/>
          </a:xfrm>
          <a:prstGeom prst="rect">
            <a:avLst/>
          </a:prstGeom>
        </p:spPr>
        <p:txBody>
          <a:bodyPr vert="horz" lIns="91440" tIns="45720" rIns="91440" bIns="45720" rtlCol="0" anchor="ctr"/>
          <a:lstStyle>
            <a:lvl1pPr algn="ctr">
              <a:defRPr sz="1400">
                <a:solidFill>
                  <a:schemeClr val="bg1"/>
                </a:solidFill>
              </a:defRPr>
            </a:lvl1pPr>
          </a:lstStyle>
          <a:p>
            <a:fld id="{B338A197-4EA2-4D23-935D-0DB0ED09FF0F}" type="slidenum">
              <a:rPr lang="fi-FI" smtClean="0"/>
              <a:pPr/>
              <a:t>‹#›</a:t>
            </a:fld>
            <a:endParaRPr lang="fi-FI" dirty="0"/>
          </a:p>
        </p:txBody>
      </p:sp>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8886280" y="6347443"/>
            <a:ext cx="3004968" cy="501824"/>
          </a:xfrm>
          <a:prstGeom prst="rect">
            <a:avLst/>
          </a:prstGeom>
        </p:spPr>
      </p:pic>
    </p:spTree>
    <p:extLst>
      <p:ext uri="{BB962C8B-B14F-4D97-AF65-F5344CB8AC3E}">
        <p14:creationId xmlns:p14="http://schemas.microsoft.com/office/powerpoint/2010/main" val="4005451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4" r:id="rId6"/>
    <p:sldLayoutId id="2147483663" r:id="rId7"/>
    <p:sldLayoutId id="2147483651" r:id="rId8"/>
    <p:sldLayoutId id="2147483652" r:id="rId9"/>
    <p:sldLayoutId id="2147483654" r:id="rId10"/>
    <p:sldLayoutId id="2147483655" r:id="rId11"/>
    <p:sldLayoutId id="2147483656" r:id="rId12"/>
    <p:sldLayoutId id="2147483665" r:id="rId13"/>
    <p:sldLayoutId id="2147483666" r:id="rId14"/>
    <p:sldLayoutId id="2147483667"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2.bin"/><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3.bin"/><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29.emf"/><Relationship Id="rId1" Type="http://schemas.openxmlformats.org/officeDocument/2006/relationships/slideLayout" Target="../slideLayouts/slideLayout4.xml"/><Relationship Id="rId4" Type="http://schemas.openxmlformats.org/officeDocument/2006/relationships/image" Target="../media/image30.wmf"/></Relationships>
</file>

<file path=ppt/slides/_rels/slide4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5.bin"/><Relationship Id="rId1" Type="http://schemas.openxmlformats.org/officeDocument/2006/relationships/slideLayout" Target="../slideLayouts/slideLayout4.xml"/><Relationship Id="rId4" Type="http://schemas.openxmlformats.org/officeDocument/2006/relationships/image" Target="../media/image31.emf"/></Relationships>
</file>

<file path=ppt/slides/_rels/slide4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6.bin"/><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7.bin"/><Relationship Id="rId1" Type="http://schemas.openxmlformats.org/officeDocument/2006/relationships/slideLayout" Target="../slideLayouts/slideLayout4.xml"/><Relationship Id="rId4" Type="http://schemas.openxmlformats.org/officeDocument/2006/relationships/image" Target="../media/image3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8.bin"/><Relationship Id="rId1" Type="http://schemas.openxmlformats.org/officeDocument/2006/relationships/slideLayout" Target="../slideLayouts/slideLayout4.xml"/><Relationship Id="rId4" Type="http://schemas.openxmlformats.org/officeDocument/2006/relationships/image" Target="../media/image33.emf"/></Relationships>
</file>

<file path=ppt/slides/_rels/slide5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9.bin"/><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10.bin"/><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11.bin"/><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12.bin"/><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13.bin"/><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4.xml"/><Relationship Id="rId4" Type="http://schemas.openxmlformats.org/officeDocument/2006/relationships/image" Target="../media/image43.emf"/></Relationships>
</file>

<file path=ppt/slides/_rels/slide63.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14.bin"/><Relationship Id="rId1" Type="http://schemas.openxmlformats.org/officeDocument/2006/relationships/slideLayout" Target="../slideLayouts/slideLayout4.xml"/><Relationship Id="rId6" Type="http://schemas.openxmlformats.org/officeDocument/2006/relationships/image" Target="../media/image46.emf"/><Relationship Id="rId5" Type="http://schemas.openxmlformats.org/officeDocument/2006/relationships/image" Target="../media/image45.wmf"/><Relationship Id="rId4" Type="http://schemas.openxmlformats.org/officeDocument/2006/relationships/oleObject" Target="../embeddings/oleObject15.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oleObject" Target="../embeddings/oleObject16.bin"/><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oleObject" Target="../embeddings/oleObject17.bin"/><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18.bin"/><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oleObject" Target="../embeddings/oleObject19.bin"/><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20.bin"/><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21.bin"/><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g12a037aa8e9_0_180" descr="Kuva, joka sisältää kohteen teksti, puutavara&#10;&#10;Kuvaus luotu automaattisesti"/>
          <p:cNvPicPr preferRelativeResize="0"/>
          <p:nvPr/>
        </p:nvPicPr>
        <p:blipFill rotWithShape="1">
          <a:blip r:embed="rId3">
            <a:alphaModFix/>
          </a:blip>
          <a:srcRect/>
          <a:stretch/>
        </p:blipFill>
        <p:spPr>
          <a:xfrm>
            <a:off x="325289" y="313562"/>
            <a:ext cx="11541420" cy="5744338"/>
          </a:xfrm>
          <a:prstGeom prst="rect">
            <a:avLst/>
          </a:prstGeom>
          <a:noFill/>
          <a:ln>
            <a:noFill/>
          </a:ln>
        </p:spPr>
      </p:pic>
      <p:sp>
        <p:nvSpPr>
          <p:cNvPr id="72" name="Google Shape;72;g12a037aa8e9_0_180"/>
          <p:cNvSpPr txBox="1">
            <a:spLocks noGrp="1"/>
          </p:cNvSpPr>
          <p:nvPr>
            <p:ph type="ctrTitle"/>
          </p:nvPr>
        </p:nvSpPr>
        <p:spPr>
          <a:xfrm>
            <a:off x="1524000" y="1527477"/>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2F2F2"/>
              </a:buClr>
              <a:buSzPts val="6000"/>
              <a:buFont typeface="Calibri"/>
              <a:buNone/>
            </a:pPr>
            <a:r>
              <a:rPr lang="en-GB"/>
              <a:t>Industrial wood construction</a:t>
            </a:r>
          </a:p>
        </p:txBody>
      </p:sp>
      <p:sp>
        <p:nvSpPr>
          <p:cNvPr id="73" name="Google Shape;73;g12a037aa8e9_0_180"/>
          <p:cNvSpPr txBox="1">
            <a:spLocks noGrp="1"/>
          </p:cNvSpPr>
          <p:nvPr>
            <p:ph type="subTitle" idx="1"/>
          </p:nvPr>
        </p:nvSpPr>
        <p:spPr>
          <a:xfrm>
            <a:off x="1524000" y="4007152"/>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2F2F2"/>
              </a:buClr>
              <a:buSzPts val="2400"/>
              <a:buNone/>
            </a:pPr>
            <a:r>
              <a:rPr lang="en-GB"/>
              <a:t>Teaching materials for industrial wood construction education</a:t>
            </a:r>
          </a:p>
          <a:p>
            <a:pPr marL="0" lvl="0" indent="0" algn="ctr" rtl="0">
              <a:lnSpc>
                <a:spcPct val="90000"/>
              </a:lnSpc>
              <a:spcBef>
                <a:spcPts val="0"/>
              </a:spcBef>
              <a:spcAft>
                <a:spcPts val="0"/>
              </a:spcAft>
              <a:buClr>
                <a:srgbClr val="F2F2F2"/>
              </a:buClr>
              <a:buSzPts val="2400"/>
              <a:buNone/>
            </a:pPr>
            <a:r>
              <a:rPr lang="en-GB"/>
              <a:t>2022</a:t>
            </a:r>
          </a:p>
        </p:txBody>
      </p:sp>
      <p:pic>
        <p:nvPicPr>
          <p:cNvPr id="2" name="Picture 2">
            <a:extLst>
              <a:ext uri="{FF2B5EF4-FFF2-40B4-BE49-F238E27FC236}">
                <a16:creationId xmlns:a16="http://schemas.microsoft.com/office/drawing/2014/main" id="{017DCDF0-FD71-9B10-D1D0-AA34B75C84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289" y="6149875"/>
            <a:ext cx="2171126" cy="6356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AE8C9CA8-0AD9-21A1-CF87-1702118431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6415" y="6238143"/>
            <a:ext cx="2701227" cy="4590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Energy performance of buildings</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97896" cy="4351338"/>
          </a:xfrm>
        </p:spPr>
        <p:txBody>
          <a:bodyPr>
            <a:normAutofit fontScale="92500" lnSpcReduction="10000"/>
          </a:bodyPr>
          <a:lstStyle/>
          <a:p>
            <a:r>
              <a:rPr lang="en-GB"/>
              <a:t>The National Building Code of Finland publication Energy efficiency, Calculation of power and energy needs for heating of buildings (in Finnish) introduces the calculation principle for E-value. </a:t>
            </a:r>
          </a:p>
          <a:p>
            <a:r>
              <a:rPr lang="en-GB"/>
              <a:t>The calculation includes U</a:t>
            </a:r>
            <a:r>
              <a:rPr lang="en-GB" baseline="-25000"/>
              <a:t>c</a:t>
            </a:r>
            <a:r>
              <a:rPr lang="en-GB"/>
              <a:t>-values and a balancing calculation, but it also contains many other additional factors. </a:t>
            </a:r>
          </a:p>
          <a:p>
            <a:r>
              <a:rPr lang="en-GB"/>
              <a:t>E-value is a calculated annual consumption per net heated area, so it is not based on actual consumption figures. </a:t>
            </a:r>
          </a:p>
          <a:p>
            <a:r>
              <a:rPr lang="en-GB"/>
              <a:t>The energy purchased is weighted by coefficients for forms of energy.</a:t>
            </a:r>
          </a:p>
          <a:p>
            <a:r>
              <a:rPr lang="en-GB"/>
              <a:t>The energy type factors can be found in the Government Decree on the numerical values of coefficients for forms of energy used in buildings (788/2017).</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10</a:t>
            </a:fld>
            <a:endParaRPr lang="fi-FI"/>
          </a:p>
        </p:txBody>
      </p:sp>
      <p:sp>
        <p:nvSpPr>
          <p:cNvPr id="5" name="Otsikko 11">
            <a:extLst>
              <a:ext uri="{FF2B5EF4-FFF2-40B4-BE49-F238E27FC236}">
                <a16:creationId xmlns:a16="http://schemas.microsoft.com/office/drawing/2014/main" id="{8376DCE3-5EF2-476D-B8B1-80CEB9315B48}"/>
              </a:ext>
            </a:extLst>
          </p:cNvPr>
          <p:cNvSpPr txBox="1">
            <a:spLocks/>
          </p:cNvSpPr>
          <p:nvPr/>
        </p:nvSpPr>
        <p:spPr>
          <a:xfrm>
            <a:off x="10189464" y="365125"/>
            <a:ext cx="10454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6/7</a:t>
            </a:r>
          </a:p>
        </p:txBody>
      </p:sp>
      <p:sp>
        <p:nvSpPr>
          <p:cNvPr id="2" name="Alatunnisteen paikkamerkki 1">
            <a:extLst>
              <a:ext uri="{FF2B5EF4-FFF2-40B4-BE49-F238E27FC236}">
                <a16:creationId xmlns:a16="http://schemas.microsoft.com/office/drawing/2014/main" id="{FC42DB60-A358-EADA-35BC-0A4E4A800B1D}"/>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543877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Energy performance of buildings</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97896" cy="4351338"/>
          </a:xfrm>
        </p:spPr>
        <p:txBody>
          <a:bodyPr>
            <a:normAutofit lnSpcReduction="10000"/>
          </a:bodyPr>
          <a:lstStyle/>
          <a:p>
            <a:r>
              <a:rPr lang="en-GB"/>
              <a:t>If the heating system used for the building is district heating, a geothermal heat pump or an air-to-water heat pump, the fulfilment of the requirements set for the energy performance of a building (E-value) may be verified also on the basis of so-called structural energy efficiency. </a:t>
            </a:r>
          </a:p>
          <a:p>
            <a:r>
              <a:rPr lang="en-GB"/>
              <a:t>In practice, this means compensating for heat loss with stricter than normal U values, air leakage rate and heat recovery factor. </a:t>
            </a:r>
          </a:p>
          <a:p>
            <a:r>
              <a:rPr lang="en-GB"/>
              <a:t>Separate instructions for calculation can be found from the National Building Code of Finland publication Example calculations 2018 The demonstration of compliance of the structural energy performance (in Finnish).</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11</a:t>
            </a:fld>
            <a:endParaRPr lang="fi-FI"/>
          </a:p>
        </p:txBody>
      </p:sp>
      <p:sp>
        <p:nvSpPr>
          <p:cNvPr id="5" name="Otsikko 11">
            <a:extLst>
              <a:ext uri="{FF2B5EF4-FFF2-40B4-BE49-F238E27FC236}">
                <a16:creationId xmlns:a16="http://schemas.microsoft.com/office/drawing/2014/main" id="{C3CB5B6E-5C7F-41B3-BC74-2E0A975A8172}"/>
              </a:ext>
            </a:extLst>
          </p:cNvPr>
          <p:cNvSpPr txBox="1">
            <a:spLocks/>
          </p:cNvSpPr>
          <p:nvPr/>
        </p:nvSpPr>
        <p:spPr>
          <a:xfrm>
            <a:off x="10189464" y="365125"/>
            <a:ext cx="10454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7/7</a:t>
            </a:r>
          </a:p>
        </p:txBody>
      </p:sp>
      <p:sp>
        <p:nvSpPr>
          <p:cNvPr id="2" name="Alatunnisteen paikkamerkki 1">
            <a:extLst>
              <a:ext uri="{FF2B5EF4-FFF2-40B4-BE49-F238E27FC236}">
                <a16:creationId xmlns:a16="http://schemas.microsoft.com/office/drawing/2014/main" id="{C9909428-3187-E601-9D9E-727C7786F25A}"/>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2651806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Energy performance certificate of a building</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97896" cy="4351338"/>
          </a:xfrm>
        </p:spPr>
        <p:txBody>
          <a:bodyPr>
            <a:normAutofit/>
          </a:bodyPr>
          <a:lstStyle/>
          <a:p>
            <a:r>
              <a:rPr lang="en-GB"/>
              <a:t>An energy performance certificate states the E-value, i.e., the calculated consumption of purchased energy. </a:t>
            </a:r>
          </a:p>
          <a:p>
            <a:r>
              <a:rPr lang="en-GB"/>
              <a:t>It also states the actual consumption of purchased energy, if available (not for new buildings). </a:t>
            </a:r>
          </a:p>
          <a:p>
            <a:r>
              <a:rPr lang="en-GB"/>
              <a:t>For a building already in use, the certificate can also include recommendations of measures that could potentially improve the energy performance.</a:t>
            </a:r>
          </a:p>
          <a:p>
            <a:r>
              <a:rPr lang="en-GB"/>
              <a:t>The Decree of the Ministry of the Environment on Energy Performance Certificates of Buildings (1048/2017) has been issued for preparation of the energy performance certificates.</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12</a:t>
            </a:fld>
            <a:endParaRPr lang="fi-FI"/>
          </a:p>
        </p:txBody>
      </p:sp>
      <p:sp>
        <p:nvSpPr>
          <p:cNvPr id="6" name="Otsikko 11">
            <a:extLst>
              <a:ext uri="{FF2B5EF4-FFF2-40B4-BE49-F238E27FC236}">
                <a16:creationId xmlns:a16="http://schemas.microsoft.com/office/drawing/2014/main" id="{42DFB1F7-3774-43BB-B034-1699576907AE}"/>
              </a:ext>
            </a:extLst>
          </p:cNvPr>
          <p:cNvSpPr txBox="1">
            <a:spLocks/>
          </p:cNvSpPr>
          <p:nvPr/>
        </p:nvSpPr>
        <p:spPr>
          <a:xfrm>
            <a:off x="10713720" y="365125"/>
            <a:ext cx="10454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1/4</a:t>
            </a:r>
          </a:p>
        </p:txBody>
      </p:sp>
      <p:sp>
        <p:nvSpPr>
          <p:cNvPr id="2" name="Alatunnisteen paikkamerkki 1">
            <a:extLst>
              <a:ext uri="{FF2B5EF4-FFF2-40B4-BE49-F238E27FC236}">
                <a16:creationId xmlns:a16="http://schemas.microsoft.com/office/drawing/2014/main" id="{8379182D-DC81-3B98-043F-0954905AFA70}"/>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2618502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Act on Energy Performance Certificates of Buildings (50/2013)</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97896" cy="4351338"/>
          </a:xfrm>
        </p:spPr>
        <p:txBody>
          <a:bodyPr>
            <a:noAutofit/>
          </a:bodyPr>
          <a:lstStyle/>
          <a:p>
            <a:pPr marL="0" indent="0">
              <a:buNone/>
            </a:pPr>
            <a:r>
              <a:rPr lang="en-GB" i="1"/>
              <a:t>“When a building, part of a building or an apartment as referred to in Section 4(1), or their right of possession is </a:t>
            </a:r>
            <a:r>
              <a:rPr lang="en-GB" b="1" i="1"/>
              <a:t>sold or leased</a:t>
            </a:r>
            <a:r>
              <a:rPr lang="en-GB" i="1"/>
              <a:t>, a valid energy performance certificate of the building or a part thereof shall be made available to the prospective buyer or tenant. The energy performance certificate shall be issued either in original or in copy to the buyer or tenant.”</a:t>
            </a:r>
          </a:p>
          <a:p>
            <a:pPr marL="0" indent="0">
              <a:buNone/>
            </a:pPr>
            <a:r>
              <a:rPr lang="en-GB" i="1"/>
              <a:t>“The energy performance certificate shall remain </a:t>
            </a:r>
            <a:r>
              <a:rPr lang="en-GB" b="1" i="1"/>
              <a:t>valid</a:t>
            </a:r>
            <a:r>
              <a:rPr lang="en-GB" i="1"/>
              <a:t> until it is replaced with a new energy performance certificate, or up to a </a:t>
            </a:r>
            <a:r>
              <a:rPr lang="en-GB" b="1" i="1"/>
              <a:t>maximum of ten years</a:t>
            </a:r>
            <a:r>
              <a:rPr lang="en-GB" i="1"/>
              <a:t> from the date on which it was drawn up.”</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13</a:t>
            </a:fld>
            <a:endParaRPr lang="fi-FI"/>
          </a:p>
        </p:txBody>
      </p:sp>
      <p:sp>
        <p:nvSpPr>
          <p:cNvPr id="5" name="Otsikko 11">
            <a:extLst>
              <a:ext uri="{FF2B5EF4-FFF2-40B4-BE49-F238E27FC236}">
                <a16:creationId xmlns:a16="http://schemas.microsoft.com/office/drawing/2014/main" id="{7CBC91EA-0517-4D7E-B52E-C61F172186FC}"/>
              </a:ext>
            </a:extLst>
          </p:cNvPr>
          <p:cNvSpPr txBox="1">
            <a:spLocks/>
          </p:cNvSpPr>
          <p:nvPr/>
        </p:nvSpPr>
        <p:spPr>
          <a:xfrm>
            <a:off x="10713720" y="365125"/>
            <a:ext cx="10454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2/4</a:t>
            </a:r>
          </a:p>
        </p:txBody>
      </p:sp>
      <p:sp>
        <p:nvSpPr>
          <p:cNvPr id="2" name="Alatunnisteen paikkamerkki 1">
            <a:extLst>
              <a:ext uri="{FF2B5EF4-FFF2-40B4-BE49-F238E27FC236}">
                <a16:creationId xmlns:a16="http://schemas.microsoft.com/office/drawing/2014/main" id="{9B0D0AE2-5E6C-95DA-729A-A2AB71C53F20}"/>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706838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Act on Energy Performance Certificates of Buildings (50/2013)</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97896" cy="4351338"/>
          </a:xfrm>
        </p:spPr>
        <p:txBody>
          <a:bodyPr>
            <a:noAutofit/>
          </a:bodyPr>
          <a:lstStyle/>
          <a:p>
            <a:pPr marL="0" indent="0">
              <a:buNone/>
            </a:pPr>
            <a:r>
              <a:rPr lang="en-GB" i="1"/>
              <a:t>“The energy performance certificate may be drawn up by a person whose qualifications have been verified and are valid, who is registered in the register of the accredited energy assessors and for whom the general conditions for the pursuit of the activity are fulfilled.”</a:t>
            </a:r>
          </a:p>
          <a:p>
            <a:pPr marL="0" indent="0">
              <a:buNone/>
            </a:pPr>
            <a:r>
              <a:rPr lang="en-GB" i="1"/>
              <a:t>“The energy assessor shall hold an appropriate </a:t>
            </a:r>
            <a:r>
              <a:rPr lang="en-GB" b="1" i="1"/>
              <a:t>diploma</a:t>
            </a:r>
            <a:r>
              <a:rPr lang="en-GB" i="1"/>
              <a:t> in the technical field, or equivalent </a:t>
            </a:r>
            <a:r>
              <a:rPr lang="en-GB" b="1" i="1"/>
              <a:t>professional experience</a:t>
            </a:r>
            <a:r>
              <a:rPr lang="en-GB" i="1"/>
              <a:t> in accordance with the level of complexity of the task of drawing up the energy performance certificate, as well as knowledge of legislation related to the energy performance certificates and their preparation, as demonstrated by an acceptable performance in the energy assessor examination.”</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14</a:t>
            </a:fld>
            <a:endParaRPr lang="fi-FI"/>
          </a:p>
        </p:txBody>
      </p:sp>
      <p:sp>
        <p:nvSpPr>
          <p:cNvPr id="5" name="Otsikko 11">
            <a:extLst>
              <a:ext uri="{FF2B5EF4-FFF2-40B4-BE49-F238E27FC236}">
                <a16:creationId xmlns:a16="http://schemas.microsoft.com/office/drawing/2014/main" id="{FE54874E-3CB0-4570-BEE7-7A0C9D313985}"/>
              </a:ext>
            </a:extLst>
          </p:cNvPr>
          <p:cNvSpPr txBox="1">
            <a:spLocks/>
          </p:cNvSpPr>
          <p:nvPr/>
        </p:nvSpPr>
        <p:spPr>
          <a:xfrm>
            <a:off x="10713720" y="365125"/>
            <a:ext cx="10454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3/4</a:t>
            </a:r>
          </a:p>
        </p:txBody>
      </p:sp>
      <p:sp>
        <p:nvSpPr>
          <p:cNvPr id="2" name="Alatunnisteen paikkamerkki 1">
            <a:extLst>
              <a:ext uri="{FF2B5EF4-FFF2-40B4-BE49-F238E27FC236}">
                <a16:creationId xmlns:a16="http://schemas.microsoft.com/office/drawing/2014/main" id="{F516E921-4341-3566-ADB8-88F3C31A18B4}"/>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781004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Act on Energy Performance Certificates of Buildings (50/2013)</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4970194" y="1825625"/>
            <a:ext cx="6593871" cy="4351338"/>
          </a:xfrm>
        </p:spPr>
        <p:txBody>
          <a:bodyPr>
            <a:noAutofit/>
          </a:bodyPr>
          <a:lstStyle/>
          <a:p>
            <a:pPr marL="0" indent="0">
              <a:buNone/>
            </a:pPr>
            <a:r>
              <a:rPr lang="en-GB" i="1"/>
              <a:t>The </a:t>
            </a:r>
            <a:r>
              <a:rPr lang="en-GB" b="1" i="1"/>
              <a:t>accreditation</a:t>
            </a:r>
            <a:r>
              <a:rPr lang="en-GB" i="1"/>
              <a:t> shall be valid for a period </a:t>
            </a:r>
            <a:r>
              <a:rPr lang="en-GB" b="1" i="1"/>
              <a:t>not exceeding seven years</a:t>
            </a:r>
            <a:r>
              <a:rPr lang="en-GB" i="1"/>
              <a:t> from the date of the decision. In order to renew their accreditation, the energy assessor shall maintain their professional competence by drawing up energy performance certificates, by participating in training that maintains their professional competence or in a similar manner.”</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15</a:t>
            </a:fld>
            <a:endParaRPr lang="fi-FI"/>
          </a:p>
        </p:txBody>
      </p:sp>
      <p:pic>
        <p:nvPicPr>
          <p:cNvPr id="3" name="Picture 2">
            <a:extLst>
              <a:ext uri="{FF2B5EF4-FFF2-40B4-BE49-F238E27FC236}">
                <a16:creationId xmlns:a16="http://schemas.microsoft.com/office/drawing/2014/main" id="{7709CB91-C0A3-41A9-93C0-08C162EC3E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122" y="1581218"/>
            <a:ext cx="3468493" cy="4748074"/>
          </a:xfrm>
          <a:prstGeom prst="rect">
            <a:avLst/>
          </a:prstGeom>
        </p:spPr>
      </p:pic>
      <p:sp>
        <p:nvSpPr>
          <p:cNvPr id="6" name="Otsikko 11">
            <a:extLst>
              <a:ext uri="{FF2B5EF4-FFF2-40B4-BE49-F238E27FC236}">
                <a16:creationId xmlns:a16="http://schemas.microsoft.com/office/drawing/2014/main" id="{7E0F4A27-C9F3-41D5-96E9-FF3450F24DAB}"/>
              </a:ext>
            </a:extLst>
          </p:cNvPr>
          <p:cNvSpPr txBox="1">
            <a:spLocks/>
          </p:cNvSpPr>
          <p:nvPr/>
        </p:nvSpPr>
        <p:spPr>
          <a:xfrm>
            <a:off x="10713720" y="365125"/>
            <a:ext cx="10454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4/4</a:t>
            </a:r>
          </a:p>
        </p:txBody>
      </p:sp>
      <p:sp>
        <p:nvSpPr>
          <p:cNvPr id="2" name="Alatunnisteen paikkamerkki 1">
            <a:extLst>
              <a:ext uri="{FF2B5EF4-FFF2-40B4-BE49-F238E27FC236}">
                <a16:creationId xmlns:a16="http://schemas.microsoft.com/office/drawing/2014/main" id="{CDF52B72-A1EE-B099-3333-F56B6FC3C2DE}"/>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616278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Factors needed for determining E-value</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16</a:t>
            </a:fld>
            <a:endParaRPr lang="fi-FI"/>
          </a:p>
        </p:txBody>
      </p:sp>
      <p:pic>
        <p:nvPicPr>
          <p:cNvPr id="3" name="Picture 2">
            <a:extLst>
              <a:ext uri="{FF2B5EF4-FFF2-40B4-BE49-F238E27FC236}">
                <a16:creationId xmlns:a16="http://schemas.microsoft.com/office/drawing/2014/main" id="{35F50A88-FC74-4D4B-A1DB-A349AFBAB3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551388"/>
            <a:ext cx="11087686" cy="4171251"/>
          </a:xfrm>
          <a:prstGeom prst="rect">
            <a:avLst/>
          </a:prstGeom>
        </p:spPr>
      </p:pic>
      <p:sp>
        <p:nvSpPr>
          <p:cNvPr id="2" name="Alatunnisteen paikkamerkki 1">
            <a:extLst>
              <a:ext uri="{FF2B5EF4-FFF2-40B4-BE49-F238E27FC236}">
                <a16:creationId xmlns:a16="http://schemas.microsoft.com/office/drawing/2014/main" id="{26DB928C-1EC0-3148-00C3-779810E4D9CE}"/>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2180065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dirty="0"/>
              <a:t>Importance of air tightness to energy efficiency</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97896" cy="4351338"/>
          </a:xfrm>
        </p:spPr>
        <p:txBody>
          <a:bodyPr>
            <a:noAutofit/>
          </a:bodyPr>
          <a:lstStyle/>
          <a:p>
            <a:r>
              <a:rPr lang="en-GB"/>
              <a:t>Air leakage and air tightness of a building are very important when examining and determining the heat loss and energy consumption of the building. </a:t>
            </a:r>
          </a:p>
          <a:p>
            <a:r>
              <a:rPr lang="en-GB"/>
              <a:t>If the building envelope is airtight, it can improve the energy efficiency class of the energy performance certificate, and air tightness can also compensate for other heat losses in the building.</a:t>
            </a:r>
          </a:p>
          <a:p>
            <a:r>
              <a:rPr lang="en-GB"/>
              <a:t>Primarily, the level of air tightness should be used to improve the energy efficiency without reducing the thermal insulation capacity of the building envelope of the efficiency of heat recovery. </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17</a:t>
            </a:fld>
            <a:endParaRPr lang="fi-FI"/>
          </a:p>
        </p:txBody>
      </p:sp>
      <p:sp>
        <p:nvSpPr>
          <p:cNvPr id="5" name="Otsikko 11">
            <a:extLst>
              <a:ext uri="{FF2B5EF4-FFF2-40B4-BE49-F238E27FC236}">
                <a16:creationId xmlns:a16="http://schemas.microsoft.com/office/drawing/2014/main" id="{15BF8835-0E89-408F-B36A-2B032C04B9C1}"/>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1/3</a:t>
            </a:r>
          </a:p>
        </p:txBody>
      </p:sp>
      <p:sp>
        <p:nvSpPr>
          <p:cNvPr id="2" name="Alatunnisteen paikkamerkki 1">
            <a:extLst>
              <a:ext uri="{FF2B5EF4-FFF2-40B4-BE49-F238E27FC236}">
                <a16:creationId xmlns:a16="http://schemas.microsoft.com/office/drawing/2014/main" id="{5812FF6E-89F4-4410-7915-8B2BE757A371}"/>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680004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Importance of air tightness to energy efficiency</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97896" cy="4351338"/>
          </a:xfrm>
        </p:spPr>
        <p:txBody>
          <a:bodyPr>
            <a:noAutofit/>
          </a:bodyPr>
          <a:lstStyle/>
          <a:p>
            <a:r>
              <a:rPr lang="en-GB"/>
              <a:t>The air leakage rate of a building has a significant impact on the total energy consumption of the building. </a:t>
            </a:r>
          </a:p>
          <a:p>
            <a:pPr lvl="1"/>
            <a:r>
              <a:rPr lang="en-GB"/>
              <a:t>For example, the calculated total energy consumption in detached houses increases by an average of 4% for each increase of total units in the n</a:t>
            </a:r>
            <a:r>
              <a:rPr lang="en-GB" baseline="-25000"/>
              <a:t>50</a:t>
            </a:r>
            <a:r>
              <a:rPr lang="en-GB"/>
              <a:t>-figure.</a:t>
            </a:r>
          </a:p>
          <a:p>
            <a:r>
              <a:rPr lang="en-GB"/>
              <a:t> The air leakage rate figure  n</a:t>
            </a:r>
            <a:r>
              <a:rPr lang="en-GB" baseline="-25000"/>
              <a:t>50</a:t>
            </a:r>
            <a:r>
              <a:rPr lang="en-GB"/>
              <a:t> means the average hourly rate of leakage air flow of the building envelope at a pressure differential of 50 Pa between the interior and exterior spaces. </a:t>
            </a:r>
          </a:p>
          <a:p>
            <a:r>
              <a:rPr lang="en-GB"/>
              <a:t>According to building regulations of 2010, the design value of air leakage rate figure is 4.0 m</a:t>
            </a:r>
            <a:r>
              <a:rPr lang="en-GB" baseline="30000"/>
              <a:t>3</a:t>
            </a:r>
            <a:r>
              <a:rPr lang="en-GB"/>
              <a:t>/(h·m</a:t>
            </a:r>
            <a:r>
              <a:rPr lang="en-GB" baseline="30000"/>
              <a:t>2</a:t>
            </a:r>
            <a:r>
              <a:rPr lang="en-GB"/>
              <a:t>). </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18</a:t>
            </a:fld>
            <a:endParaRPr lang="fi-FI"/>
          </a:p>
        </p:txBody>
      </p:sp>
      <p:sp>
        <p:nvSpPr>
          <p:cNvPr id="5" name="Otsikko 11">
            <a:extLst>
              <a:ext uri="{FF2B5EF4-FFF2-40B4-BE49-F238E27FC236}">
                <a16:creationId xmlns:a16="http://schemas.microsoft.com/office/drawing/2014/main" id="{732CDFC9-63B9-4601-B0DC-C875446D41D5}"/>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2/3</a:t>
            </a:r>
          </a:p>
        </p:txBody>
      </p:sp>
      <p:sp>
        <p:nvSpPr>
          <p:cNvPr id="2" name="Alatunnisteen paikkamerkki 1">
            <a:extLst>
              <a:ext uri="{FF2B5EF4-FFF2-40B4-BE49-F238E27FC236}">
                <a16:creationId xmlns:a16="http://schemas.microsoft.com/office/drawing/2014/main" id="{7D71FF8B-5D26-56D7-2FCE-02C9823632B6}"/>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2212990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Importance of air tightness to energy efficiency</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97896" cy="4351338"/>
          </a:xfrm>
        </p:spPr>
        <p:txBody>
          <a:bodyPr>
            <a:noAutofit/>
          </a:bodyPr>
          <a:lstStyle/>
          <a:p>
            <a:r>
              <a:rPr lang="en-GB"/>
              <a:t>In a detached house like this, the total energy consumption is 6–20% higher than in a detached house with an excellent level of air tightness (n</a:t>
            </a:r>
            <a:r>
              <a:rPr lang="en-GB" baseline="-25000"/>
              <a:t>50</a:t>
            </a:r>
            <a:r>
              <a:rPr lang="en-GB"/>
              <a:t> = 4.0 m</a:t>
            </a:r>
            <a:r>
              <a:rPr lang="en-GB" baseline="30000"/>
              <a:t>3</a:t>
            </a:r>
            <a:r>
              <a:rPr lang="en-GB"/>
              <a:t>/(h·m</a:t>
            </a:r>
            <a:r>
              <a:rPr lang="en-GB" baseline="30000"/>
              <a:t>2</a:t>
            </a:r>
            <a:r>
              <a:rPr lang="en-GB"/>
              <a:t>). </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19</a:t>
            </a:fld>
            <a:endParaRPr lang="fi-FI"/>
          </a:p>
        </p:txBody>
      </p:sp>
      <p:sp>
        <p:nvSpPr>
          <p:cNvPr id="5" name="Otsikko 11">
            <a:extLst>
              <a:ext uri="{FF2B5EF4-FFF2-40B4-BE49-F238E27FC236}">
                <a16:creationId xmlns:a16="http://schemas.microsoft.com/office/drawing/2014/main" id="{BFBAD4DE-6592-45BA-AD95-D6D214038C4D}"/>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3/3</a:t>
            </a:r>
          </a:p>
        </p:txBody>
      </p:sp>
      <p:sp>
        <p:nvSpPr>
          <p:cNvPr id="2" name="Alatunnisteen paikkamerkki 1">
            <a:extLst>
              <a:ext uri="{FF2B5EF4-FFF2-40B4-BE49-F238E27FC236}">
                <a16:creationId xmlns:a16="http://schemas.microsoft.com/office/drawing/2014/main" id="{57BD1C53-572B-C84B-5343-5A77B8560450}"/>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613087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12a037aa8e9_0_95"/>
          <p:cNvSpPr txBox="1">
            <a:spLocks noGrp="1"/>
          </p:cNvSpPr>
          <p:nvPr>
            <p:ph type="body" idx="1"/>
          </p:nvPr>
        </p:nvSpPr>
        <p:spPr>
          <a:xfrm>
            <a:off x="1749365" y="963559"/>
            <a:ext cx="3737100" cy="309600"/>
          </a:xfrm>
          <a:prstGeom prst="rect">
            <a:avLst/>
          </a:prstGeom>
          <a:noFill/>
          <a:ln>
            <a:noFill/>
          </a:ln>
        </p:spPr>
        <p:txBody>
          <a:bodyPr spcFirstLastPara="1" wrap="square" lIns="91425" tIns="45700" rIns="91425" bIns="45700" anchor="b"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GB"/>
              <a:t>Origin of the materials</a:t>
            </a:r>
          </a:p>
        </p:txBody>
      </p:sp>
      <p:sp>
        <p:nvSpPr>
          <p:cNvPr id="79" name="Google Shape;79;g12a037aa8e9_0_95"/>
          <p:cNvSpPr txBox="1">
            <a:spLocks noGrp="1"/>
          </p:cNvSpPr>
          <p:nvPr>
            <p:ph type="body" idx="2"/>
          </p:nvPr>
        </p:nvSpPr>
        <p:spPr>
          <a:xfrm>
            <a:off x="805064" y="1706422"/>
            <a:ext cx="5157900" cy="3684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GB" sz="1600" dirty="0"/>
              <a:t>These learning materials for industrial wood construction have been prepared in a project led by </a:t>
            </a:r>
            <a:r>
              <a:rPr lang="en-GB" sz="1600" dirty="0" err="1"/>
              <a:t>Puuinfo</a:t>
            </a:r>
            <a:r>
              <a:rPr lang="en-GB" sz="1600" dirty="0"/>
              <a:t> Oy in 2021–2022. Also involved in the project were </a:t>
            </a:r>
          </a:p>
          <a:p>
            <a:pPr marL="647700" lvl="0" indent="-355600" algn="l" rtl="0">
              <a:lnSpc>
                <a:spcPct val="115000"/>
              </a:lnSpc>
              <a:spcBef>
                <a:spcPts val="1700"/>
              </a:spcBef>
              <a:spcAft>
                <a:spcPts val="0"/>
              </a:spcAft>
              <a:buClr>
                <a:srgbClr val="272117"/>
              </a:buClr>
              <a:buSzPts val="2000"/>
              <a:buChar char="●"/>
            </a:pPr>
            <a:r>
              <a:rPr lang="en-GB" sz="1600" dirty="0" err="1"/>
              <a:t>Lappia</a:t>
            </a:r>
            <a:r>
              <a:rPr lang="en-GB" sz="1600" dirty="0"/>
              <a:t> Vocational College,</a:t>
            </a:r>
          </a:p>
          <a:p>
            <a:pPr marL="647700" lvl="0" indent="-355600" algn="l" rtl="0">
              <a:lnSpc>
                <a:spcPct val="115000"/>
              </a:lnSpc>
              <a:spcBef>
                <a:spcPts val="0"/>
              </a:spcBef>
              <a:spcAft>
                <a:spcPts val="0"/>
              </a:spcAft>
              <a:buClr>
                <a:srgbClr val="272117"/>
              </a:buClr>
              <a:buSzPts val="2000"/>
              <a:buChar char="●"/>
            </a:pPr>
            <a:r>
              <a:rPr lang="en-GB" sz="1600" dirty="0"/>
              <a:t>TTS-</a:t>
            </a:r>
            <a:r>
              <a:rPr lang="en-GB" sz="1600" dirty="0" err="1"/>
              <a:t>Työtehoseura</a:t>
            </a:r>
            <a:r>
              <a:rPr lang="en-GB" sz="1600" dirty="0"/>
              <a:t> </a:t>
            </a:r>
            <a:r>
              <a:rPr lang="en-GB" sz="1600" dirty="0" err="1"/>
              <a:t>ry</a:t>
            </a:r>
            <a:endParaRPr lang="en-GB" sz="1600" dirty="0"/>
          </a:p>
          <a:p>
            <a:pPr marL="647700" lvl="0" indent="-355600" algn="l" rtl="0">
              <a:lnSpc>
                <a:spcPct val="115000"/>
              </a:lnSpc>
              <a:spcBef>
                <a:spcPts val="0"/>
              </a:spcBef>
              <a:spcAft>
                <a:spcPts val="0"/>
              </a:spcAft>
              <a:buClr>
                <a:srgbClr val="272117"/>
              </a:buClr>
              <a:buSzPts val="2000"/>
              <a:buChar char="●"/>
            </a:pPr>
            <a:r>
              <a:rPr lang="en-GB" sz="1600" dirty="0"/>
              <a:t>South-Eastern Finland University of Applied Sciences,</a:t>
            </a:r>
          </a:p>
          <a:p>
            <a:pPr marL="647700" lvl="0" indent="-355600" algn="l" rtl="0">
              <a:lnSpc>
                <a:spcPct val="115000"/>
              </a:lnSpc>
              <a:spcBef>
                <a:spcPts val="0"/>
              </a:spcBef>
              <a:spcAft>
                <a:spcPts val="0"/>
              </a:spcAft>
              <a:buClr>
                <a:srgbClr val="272117"/>
              </a:buClr>
              <a:buSzPts val="2000"/>
              <a:buChar char="●"/>
            </a:pPr>
            <a:r>
              <a:rPr lang="en-GB" sz="1600" dirty="0" err="1"/>
              <a:t>Metropolia</a:t>
            </a:r>
            <a:r>
              <a:rPr lang="en-GB" sz="1600" dirty="0"/>
              <a:t> University of Applied Sciences,</a:t>
            </a:r>
          </a:p>
          <a:p>
            <a:pPr marL="647700" lvl="0" indent="-355600" algn="l" rtl="0">
              <a:lnSpc>
                <a:spcPct val="115000"/>
              </a:lnSpc>
              <a:spcBef>
                <a:spcPts val="0"/>
              </a:spcBef>
              <a:spcAft>
                <a:spcPts val="0"/>
              </a:spcAft>
              <a:buClr>
                <a:srgbClr val="272117"/>
              </a:buClr>
              <a:buSzPts val="2000"/>
              <a:buChar char="●"/>
            </a:pPr>
            <a:r>
              <a:rPr lang="en-GB" sz="1600" dirty="0" err="1"/>
              <a:t>Jyväskylä</a:t>
            </a:r>
            <a:r>
              <a:rPr lang="en-GB" sz="1600" dirty="0"/>
              <a:t> University of Applied Sciences,</a:t>
            </a:r>
          </a:p>
          <a:p>
            <a:pPr marL="647700" marR="0" lvl="0" indent="-355600" algn="l" rtl="0">
              <a:lnSpc>
                <a:spcPct val="115000"/>
              </a:lnSpc>
              <a:spcBef>
                <a:spcPts val="0"/>
              </a:spcBef>
              <a:spcAft>
                <a:spcPts val="0"/>
              </a:spcAft>
              <a:buClr>
                <a:srgbClr val="272117"/>
              </a:buClr>
              <a:buSzPts val="2000"/>
              <a:buChar char="●"/>
            </a:pPr>
            <a:r>
              <a:rPr lang="en-GB" sz="1600" dirty="0"/>
              <a:t>University of Tampere, and</a:t>
            </a:r>
          </a:p>
          <a:p>
            <a:pPr marL="647700" marR="0" lvl="0" indent="-355600" algn="l" rtl="0">
              <a:lnSpc>
                <a:spcPct val="115000"/>
              </a:lnSpc>
              <a:spcBef>
                <a:spcPts val="0"/>
              </a:spcBef>
              <a:spcAft>
                <a:spcPts val="0"/>
              </a:spcAft>
              <a:buClr>
                <a:srgbClr val="272117"/>
              </a:buClr>
              <a:buSzPts val="2000"/>
              <a:buChar char="●"/>
            </a:pPr>
            <a:r>
              <a:rPr lang="en-GB" sz="1600" dirty="0"/>
              <a:t>Federation of the Finnish Woodworking Industries </a:t>
            </a:r>
            <a:r>
              <a:rPr lang="en-GB" sz="1600" dirty="0" err="1"/>
              <a:t>Puutuoteteollisuus</a:t>
            </a:r>
            <a:r>
              <a:rPr lang="en-GB" sz="1600" dirty="0"/>
              <a:t> </a:t>
            </a:r>
            <a:r>
              <a:rPr lang="en-GB" sz="1600" dirty="0" err="1"/>
              <a:t>ry</a:t>
            </a:r>
            <a:endParaRPr lang="en-GB" sz="1600" dirty="0"/>
          </a:p>
          <a:p>
            <a:pPr marL="0" lvl="0" indent="0" algn="l" rtl="0">
              <a:lnSpc>
                <a:spcPct val="115000"/>
              </a:lnSpc>
              <a:spcBef>
                <a:spcPts val="1700"/>
              </a:spcBef>
              <a:spcAft>
                <a:spcPts val="0"/>
              </a:spcAft>
              <a:buNone/>
            </a:pPr>
            <a:r>
              <a:rPr lang="en-GB" sz="1600" dirty="0"/>
              <a:t>The project was funded by the Ministry of the Environment. </a:t>
            </a:r>
          </a:p>
          <a:p>
            <a:pPr marL="0" lvl="0" indent="0" algn="l" rtl="0">
              <a:spcBef>
                <a:spcPts val="4200"/>
              </a:spcBef>
              <a:spcAft>
                <a:spcPts val="0"/>
              </a:spcAft>
              <a:buClr>
                <a:schemeClr val="lt2"/>
              </a:buClr>
              <a:buSzPts val="2400"/>
              <a:buNone/>
            </a:pPr>
            <a:endParaRPr sz="1600" dirty="0"/>
          </a:p>
        </p:txBody>
      </p:sp>
      <p:sp>
        <p:nvSpPr>
          <p:cNvPr id="80" name="Google Shape;80;g12a037aa8e9_0_95"/>
          <p:cNvSpPr txBox="1">
            <a:spLocks noGrp="1"/>
          </p:cNvSpPr>
          <p:nvPr>
            <p:ph type="body" idx="3"/>
          </p:nvPr>
        </p:nvSpPr>
        <p:spPr>
          <a:xfrm>
            <a:off x="6485234" y="1706422"/>
            <a:ext cx="5183100" cy="36846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800"/>
              <a:buNone/>
            </a:pPr>
            <a:r>
              <a:rPr lang="en-GB" sz="2000" dirty="0"/>
              <a:t>The materials are intended to be used as extensively as possible in industrial wood construction education and studies.</a:t>
            </a:r>
          </a:p>
          <a:p>
            <a:pPr marL="0" lvl="0" indent="0" algn="l" rtl="0">
              <a:lnSpc>
                <a:spcPct val="90000"/>
              </a:lnSpc>
              <a:spcBef>
                <a:spcPts val="0"/>
              </a:spcBef>
              <a:spcAft>
                <a:spcPts val="0"/>
              </a:spcAft>
              <a:buClr>
                <a:schemeClr val="dk1"/>
              </a:buClr>
              <a:buSzPts val="2800"/>
              <a:buNone/>
            </a:pPr>
            <a:endParaRPr sz="2000" dirty="0"/>
          </a:p>
          <a:p>
            <a:pPr marL="0" lvl="0" indent="0" algn="l" rtl="0">
              <a:lnSpc>
                <a:spcPct val="90000"/>
              </a:lnSpc>
              <a:spcBef>
                <a:spcPts val="0"/>
              </a:spcBef>
              <a:spcAft>
                <a:spcPts val="0"/>
              </a:spcAft>
              <a:buClr>
                <a:schemeClr val="dk1"/>
              </a:buClr>
              <a:buSzPts val="2800"/>
              <a:buNone/>
            </a:pPr>
            <a:r>
              <a:rPr lang="en-GB" sz="2000" dirty="0"/>
              <a:t>The materials are released under the Creative Commons licence Attribution-</a:t>
            </a:r>
            <a:r>
              <a:rPr lang="en-GB" sz="2000" dirty="0" err="1"/>
              <a:t>ShareAlike</a:t>
            </a:r>
            <a:r>
              <a:rPr lang="en-GB" sz="2000" dirty="0"/>
              <a:t> (CC BY-SA), which requires that the author be properly credited when the materials are used and that derivative works may only be distributed under the same licence as the original work.</a:t>
            </a:r>
          </a:p>
          <a:p>
            <a:pPr marL="0" lvl="0" indent="0" algn="l" rtl="0">
              <a:lnSpc>
                <a:spcPct val="90000"/>
              </a:lnSpc>
              <a:spcBef>
                <a:spcPts val="0"/>
              </a:spcBef>
              <a:spcAft>
                <a:spcPts val="0"/>
              </a:spcAft>
              <a:buClr>
                <a:schemeClr val="dk1"/>
              </a:buClr>
              <a:buSzPts val="2800"/>
              <a:buNone/>
            </a:pPr>
            <a:endParaRPr sz="2000" dirty="0"/>
          </a:p>
          <a:p>
            <a:pPr marL="0" lvl="0" indent="0" algn="l" rtl="0">
              <a:lnSpc>
                <a:spcPct val="90000"/>
              </a:lnSpc>
              <a:spcBef>
                <a:spcPts val="0"/>
              </a:spcBef>
              <a:spcAft>
                <a:spcPts val="0"/>
              </a:spcAft>
              <a:buClr>
                <a:schemeClr val="dk1"/>
              </a:buClr>
              <a:buSzPts val="2800"/>
              <a:buNone/>
            </a:pPr>
            <a:r>
              <a:rPr lang="en-GB" sz="2000" dirty="0"/>
              <a:t>The original materials and any updates to them by </a:t>
            </a:r>
            <a:r>
              <a:rPr lang="en-GB" sz="2000" dirty="0" err="1"/>
              <a:t>Puuinfo</a:t>
            </a:r>
            <a:r>
              <a:rPr lang="en-GB" sz="2000" dirty="0"/>
              <a:t> will be published on the Library of Open Educational Resources website (aoe.fi) and the Puuinfo.fi website. </a:t>
            </a:r>
          </a:p>
        </p:txBody>
      </p:sp>
      <p:sp>
        <p:nvSpPr>
          <p:cNvPr id="81" name="Google Shape;81;g12a037aa8e9_0_95"/>
          <p:cNvSpPr txBox="1">
            <a:spLocks noGrp="1"/>
          </p:cNvSpPr>
          <p:nvPr>
            <p:ph type="body" idx="4"/>
          </p:nvPr>
        </p:nvSpPr>
        <p:spPr>
          <a:xfrm>
            <a:off x="7457613" y="959551"/>
            <a:ext cx="3737100" cy="309600"/>
          </a:xfrm>
          <a:prstGeom prst="rect">
            <a:avLst/>
          </a:prstGeom>
          <a:noFill/>
          <a:ln>
            <a:noFill/>
          </a:ln>
        </p:spPr>
        <p:txBody>
          <a:bodyPr spcFirstLastPara="1" wrap="square" lIns="91425" tIns="45700" rIns="91425" bIns="45700" anchor="b"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GB"/>
              <a:t>Use of the materials</a:t>
            </a:r>
          </a:p>
        </p:txBody>
      </p:sp>
      <p:sp>
        <p:nvSpPr>
          <p:cNvPr id="82" name="Google Shape;82;g12a037aa8e9_0_95"/>
          <p:cNvSpPr txBox="1">
            <a:spLocks noGrp="1"/>
          </p:cNvSpPr>
          <p:nvPr>
            <p:ph type="sldNum" idx="12"/>
          </p:nvPr>
        </p:nvSpPr>
        <p:spPr>
          <a:xfrm>
            <a:off x="11044362" y="182562"/>
            <a:ext cx="644100" cy="3819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fi-FI" sz="1400" b="0" i="0" u="none" strike="noStrike" kern="0" cap="none" spc="0" normalizeH="0" baseline="0" noProof="0">
                <a:ln>
                  <a:noFill/>
                </a:ln>
                <a:solidFill>
                  <a:srgbClr val="FFFFFF"/>
                </a:solidFill>
                <a:effectLst/>
                <a:uLnTx/>
                <a:uFillTx/>
                <a:latin typeface="Calibri"/>
                <a:cs typeface="Calibri"/>
                <a:sym typeface="Calibri"/>
              </a:rPr>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t>2</a:t>
            </a:fld>
            <a:endParaRPr kumimoji="0" lang="fi-FI" sz="1400" b="0" i="0" u="none" strike="noStrike" kern="0" cap="none" spc="0" normalizeH="0" baseline="0" noProof="0">
              <a:ln>
                <a:noFill/>
              </a:ln>
              <a:solidFill>
                <a:srgbClr val="FFFFFF"/>
              </a:solidFill>
              <a:effectLst/>
              <a:uLnTx/>
              <a:uFillTx/>
              <a:latin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Thermal bridges and their impact</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199" y="1825625"/>
            <a:ext cx="10721829" cy="4351338"/>
          </a:xfrm>
        </p:spPr>
        <p:txBody>
          <a:bodyPr>
            <a:noAutofit/>
          </a:bodyPr>
          <a:lstStyle/>
          <a:p>
            <a:r>
              <a:rPr lang="en-GB"/>
              <a:t>Thermal bridges are those parts of the structures that have a lower thermal resistance than their surroundings. </a:t>
            </a:r>
          </a:p>
          <a:p>
            <a:r>
              <a:rPr lang="en-GB"/>
              <a:t>In other words, they form a “bridge” for heat to pass through from warm space to cold. </a:t>
            </a:r>
          </a:p>
          <a:p>
            <a:r>
              <a:rPr lang="en-GB"/>
              <a:t>It could very well also be called a heat bridge, as that would describe the resulting heat loss.</a:t>
            </a:r>
          </a:p>
          <a:p>
            <a:r>
              <a:rPr lang="en-GB"/>
              <a:t>Thermal bridges must naturally be avoided in structures, but they are inevitable in, for example, balcony supports, certain connections between base and intermediate floors and external walls or in building services technology components placed in the structure. </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20</a:t>
            </a:fld>
            <a:endParaRPr lang="fi-FI"/>
          </a:p>
        </p:txBody>
      </p:sp>
      <p:sp>
        <p:nvSpPr>
          <p:cNvPr id="5" name="Otsikko 11">
            <a:extLst>
              <a:ext uri="{FF2B5EF4-FFF2-40B4-BE49-F238E27FC236}">
                <a16:creationId xmlns:a16="http://schemas.microsoft.com/office/drawing/2014/main" id="{7282DCDD-D386-4AD3-8583-DFEFFC5845CE}"/>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1/10</a:t>
            </a:r>
          </a:p>
        </p:txBody>
      </p:sp>
      <p:sp>
        <p:nvSpPr>
          <p:cNvPr id="2" name="Alatunnisteen paikkamerkki 1">
            <a:extLst>
              <a:ext uri="{FF2B5EF4-FFF2-40B4-BE49-F238E27FC236}">
                <a16:creationId xmlns:a16="http://schemas.microsoft.com/office/drawing/2014/main" id="{BFDB9D74-D825-FB5E-4F08-7E6E00094995}"/>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4062722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Thermal bridges and their impact</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199" y="1825625"/>
            <a:ext cx="10721829" cy="4351338"/>
          </a:xfrm>
        </p:spPr>
        <p:txBody>
          <a:bodyPr>
            <a:noAutofit/>
          </a:bodyPr>
          <a:lstStyle/>
          <a:p>
            <a:r>
              <a:rPr lang="en-GB"/>
              <a:t>The thermal bridges that are characteristically repeated in the structure are taken into account when calculating the U-value, e.g. wall ties, brackets or support and frame structures that are typical in the structure throughout the envelope area it presents. </a:t>
            </a:r>
          </a:p>
          <a:p>
            <a:r>
              <a:rPr lang="en-GB"/>
              <a:t>Repeating and point thermal bridges are taken into account when calculating the E-value.</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21</a:t>
            </a:fld>
            <a:endParaRPr lang="fi-FI"/>
          </a:p>
        </p:txBody>
      </p:sp>
      <p:sp>
        <p:nvSpPr>
          <p:cNvPr id="5" name="Otsikko 11">
            <a:extLst>
              <a:ext uri="{FF2B5EF4-FFF2-40B4-BE49-F238E27FC236}">
                <a16:creationId xmlns:a16="http://schemas.microsoft.com/office/drawing/2014/main" id="{14D0594C-D398-4F5D-B0C0-1E9F79009AA7}"/>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2/10</a:t>
            </a:r>
          </a:p>
        </p:txBody>
      </p:sp>
      <p:sp>
        <p:nvSpPr>
          <p:cNvPr id="2" name="Alatunnisteen paikkamerkki 1">
            <a:extLst>
              <a:ext uri="{FF2B5EF4-FFF2-40B4-BE49-F238E27FC236}">
                <a16:creationId xmlns:a16="http://schemas.microsoft.com/office/drawing/2014/main" id="{B6401315-954E-87AB-CC65-BF031022A666}"/>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734237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Thermal bridges and their impact</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22</a:t>
            </a:fld>
            <a:endParaRPr lang="fi-FI"/>
          </a:p>
        </p:txBody>
      </p:sp>
      <p:pic>
        <p:nvPicPr>
          <p:cNvPr id="7" name="Kuva 42">
            <a:extLst>
              <a:ext uri="{FF2B5EF4-FFF2-40B4-BE49-F238E27FC236}">
                <a16:creationId xmlns:a16="http://schemas.microsoft.com/office/drawing/2014/main" id="{F7CEDFA1-9900-4713-85A7-95888BFE13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1027" y="1540041"/>
            <a:ext cx="9336678" cy="4610501"/>
          </a:xfrm>
          <a:prstGeom prst="rect">
            <a:avLst/>
          </a:prstGeom>
          <a:noFill/>
          <a:ln>
            <a:noFill/>
          </a:ln>
        </p:spPr>
      </p:pic>
      <p:sp>
        <p:nvSpPr>
          <p:cNvPr id="5" name="Otsikko 11">
            <a:extLst>
              <a:ext uri="{FF2B5EF4-FFF2-40B4-BE49-F238E27FC236}">
                <a16:creationId xmlns:a16="http://schemas.microsoft.com/office/drawing/2014/main" id="{9CE95F2A-E9D3-49EA-B415-5E79EB675248}"/>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3/10</a:t>
            </a:r>
          </a:p>
        </p:txBody>
      </p:sp>
      <p:sp>
        <p:nvSpPr>
          <p:cNvPr id="2" name="Alatunnisteen paikkamerkki 1">
            <a:extLst>
              <a:ext uri="{FF2B5EF4-FFF2-40B4-BE49-F238E27FC236}">
                <a16:creationId xmlns:a16="http://schemas.microsoft.com/office/drawing/2014/main" id="{5E143C80-13D1-84AB-2882-E358429D65CC}"/>
              </a:ext>
            </a:extLst>
          </p:cNvPr>
          <p:cNvSpPr>
            <a:spLocks noGrp="1"/>
          </p:cNvSpPr>
          <p:nvPr>
            <p:ph type="ftr" sz="quarter" idx="3"/>
          </p:nvPr>
        </p:nvSpPr>
        <p:spPr/>
        <p:txBody>
          <a:bodyPr/>
          <a:lstStyle/>
          <a:p>
            <a:r>
              <a:rPr lang="en-GB"/>
              <a:t>Construction physics</a:t>
            </a:r>
          </a:p>
        </p:txBody>
      </p:sp>
      <p:sp>
        <p:nvSpPr>
          <p:cNvPr id="8"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6459057" y="4676850"/>
            <a:ext cx="3813356" cy="392300"/>
          </a:xfrm>
          <a:solidFill>
            <a:schemeClr val="bg1"/>
          </a:solidFill>
        </p:spPr>
        <p:txBody>
          <a:bodyPr>
            <a:noAutofit/>
          </a:bodyPr>
          <a:lstStyle/>
          <a:p>
            <a:pPr marL="0" indent="0">
              <a:lnSpc>
                <a:spcPct val="100000"/>
              </a:lnSpc>
              <a:spcBef>
                <a:spcPts val="0"/>
              </a:spcBef>
              <a:buNone/>
            </a:pPr>
            <a:r>
              <a:rPr lang="en-GB" sz="1200" dirty="0">
                <a:latin typeface="Arial Narrow" panose="020B0606020202030204" pitchFamily="34" charset="0"/>
              </a:rPr>
              <a:t>TIE WIRE MATERIAL: BRUSHED COPPER MS 85</a:t>
            </a:r>
          </a:p>
          <a:p>
            <a:pPr marL="0" indent="0">
              <a:lnSpc>
                <a:spcPct val="100000"/>
              </a:lnSpc>
              <a:spcBef>
                <a:spcPts val="0"/>
              </a:spcBef>
              <a:buNone/>
            </a:pPr>
            <a:r>
              <a:rPr lang="en-GB" sz="1200" dirty="0">
                <a:latin typeface="Arial Narrow" panose="020B0606020202030204" pitchFamily="34" charset="0"/>
              </a:rPr>
              <a:t>	           STAINLESS STEEL V 18/3</a:t>
            </a:r>
          </a:p>
        </p:txBody>
      </p:sp>
    </p:spTree>
    <p:extLst>
      <p:ext uri="{BB962C8B-B14F-4D97-AF65-F5344CB8AC3E}">
        <p14:creationId xmlns:p14="http://schemas.microsoft.com/office/powerpoint/2010/main" val="1346255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Thermal bridges and their impact</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23</a:t>
            </a:fld>
            <a:endParaRPr lang="fi-FI"/>
          </a:p>
        </p:txBody>
      </p:sp>
      <p:pic>
        <p:nvPicPr>
          <p:cNvPr id="3" name="Picture 2">
            <a:extLst>
              <a:ext uri="{FF2B5EF4-FFF2-40B4-BE49-F238E27FC236}">
                <a16:creationId xmlns:a16="http://schemas.microsoft.com/office/drawing/2014/main" id="{504F01B2-25F4-4A91-8BEF-3A05363AE02F}"/>
              </a:ext>
            </a:extLst>
          </p:cNvPr>
          <p:cNvPicPr>
            <a:picLocks noChangeAspect="1"/>
          </p:cNvPicPr>
          <p:nvPr/>
        </p:nvPicPr>
        <p:blipFill>
          <a:blip r:embed="rId2"/>
          <a:stretch>
            <a:fillRect/>
          </a:stretch>
        </p:blipFill>
        <p:spPr>
          <a:xfrm>
            <a:off x="838201" y="1824037"/>
            <a:ext cx="10702252" cy="3729740"/>
          </a:xfrm>
          <a:prstGeom prst="rect">
            <a:avLst/>
          </a:prstGeom>
        </p:spPr>
      </p:pic>
      <p:sp>
        <p:nvSpPr>
          <p:cNvPr id="5" name="Otsikko 11">
            <a:extLst>
              <a:ext uri="{FF2B5EF4-FFF2-40B4-BE49-F238E27FC236}">
                <a16:creationId xmlns:a16="http://schemas.microsoft.com/office/drawing/2014/main" id="{090C7637-AADE-421B-97BF-CE91704CD68C}"/>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4/10</a:t>
            </a:r>
          </a:p>
        </p:txBody>
      </p:sp>
      <p:sp>
        <p:nvSpPr>
          <p:cNvPr id="2" name="Alatunnisteen paikkamerkki 1">
            <a:extLst>
              <a:ext uri="{FF2B5EF4-FFF2-40B4-BE49-F238E27FC236}">
                <a16:creationId xmlns:a16="http://schemas.microsoft.com/office/drawing/2014/main" id="{2F92E92A-CD39-432D-FAAE-ED218AAB428C}"/>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938272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Thermal bridges and their impact</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24</a:t>
            </a:fld>
            <a:endParaRPr lang="fi-FI"/>
          </a:p>
        </p:txBody>
      </p:sp>
      <p:pic>
        <p:nvPicPr>
          <p:cNvPr id="4" name="Picture 3">
            <a:extLst>
              <a:ext uri="{FF2B5EF4-FFF2-40B4-BE49-F238E27FC236}">
                <a16:creationId xmlns:a16="http://schemas.microsoft.com/office/drawing/2014/main" id="{9C327079-5273-41D2-B6EC-FE494A93A4A7}"/>
              </a:ext>
            </a:extLst>
          </p:cNvPr>
          <p:cNvPicPr>
            <a:picLocks noChangeAspect="1"/>
          </p:cNvPicPr>
          <p:nvPr/>
        </p:nvPicPr>
        <p:blipFill>
          <a:blip r:embed="rId2"/>
          <a:stretch>
            <a:fillRect/>
          </a:stretch>
        </p:blipFill>
        <p:spPr>
          <a:xfrm>
            <a:off x="879559" y="1809749"/>
            <a:ext cx="10642920" cy="3647775"/>
          </a:xfrm>
          <a:prstGeom prst="rect">
            <a:avLst/>
          </a:prstGeom>
        </p:spPr>
      </p:pic>
      <p:sp>
        <p:nvSpPr>
          <p:cNvPr id="5" name="Otsikko 11">
            <a:extLst>
              <a:ext uri="{FF2B5EF4-FFF2-40B4-BE49-F238E27FC236}">
                <a16:creationId xmlns:a16="http://schemas.microsoft.com/office/drawing/2014/main" id="{A7732CA0-296E-43D0-AB6F-DA7329E4B921}"/>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4/10</a:t>
            </a:r>
          </a:p>
        </p:txBody>
      </p:sp>
      <p:sp>
        <p:nvSpPr>
          <p:cNvPr id="2" name="Alatunnisteen paikkamerkki 1">
            <a:extLst>
              <a:ext uri="{FF2B5EF4-FFF2-40B4-BE49-F238E27FC236}">
                <a16:creationId xmlns:a16="http://schemas.microsoft.com/office/drawing/2014/main" id="{ED9CDCFA-A3DB-7830-BC3C-C591FE4BC100}"/>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678148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Thermal bridges and their impact</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25</a:t>
            </a:fld>
            <a:endParaRPr lang="fi-FI"/>
          </a:p>
        </p:txBody>
      </p:sp>
      <p:pic>
        <p:nvPicPr>
          <p:cNvPr id="3" name="Picture 2">
            <a:extLst>
              <a:ext uri="{FF2B5EF4-FFF2-40B4-BE49-F238E27FC236}">
                <a16:creationId xmlns:a16="http://schemas.microsoft.com/office/drawing/2014/main" id="{2F4D7AE1-4BC7-4195-ABED-F56EE5E394AD}"/>
              </a:ext>
            </a:extLst>
          </p:cNvPr>
          <p:cNvPicPr>
            <a:picLocks noChangeAspect="1"/>
          </p:cNvPicPr>
          <p:nvPr/>
        </p:nvPicPr>
        <p:blipFill>
          <a:blip r:embed="rId2"/>
          <a:stretch>
            <a:fillRect/>
          </a:stretch>
        </p:blipFill>
        <p:spPr>
          <a:xfrm>
            <a:off x="838201" y="1852612"/>
            <a:ext cx="10167094" cy="3768542"/>
          </a:xfrm>
          <a:prstGeom prst="rect">
            <a:avLst/>
          </a:prstGeom>
        </p:spPr>
      </p:pic>
      <p:sp>
        <p:nvSpPr>
          <p:cNvPr id="5" name="Otsikko 11">
            <a:extLst>
              <a:ext uri="{FF2B5EF4-FFF2-40B4-BE49-F238E27FC236}">
                <a16:creationId xmlns:a16="http://schemas.microsoft.com/office/drawing/2014/main" id="{D3B4E303-5DC1-4047-8D07-302DBDD88B0D}"/>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6/10</a:t>
            </a:r>
          </a:p>
        </p:txBody>
      </p:sp>
      <p:sp>
        <p:nvSpPr>
          <p:cNvPr id="2" name="Alatunnisteen paikkamerkki 1">
            <a:extLst>
              <a:ext uri="{FF2B5EF4-FFF2-40B4-BE49-F238E27FC236}">
                <a16:creationId xmlns:a16="http://schemas.microsoft.com/office/drawing/2014/main" id="{8EDD5EA8-199A-8010-387A-7D138C86090F}"/>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19772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Thermal bridges and their impact</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26</a:t>
            </a:fld>
            <a:endParaRPr lang="fi-FI"/>
          </a:p>
        </p:txBody>
      </p:sp>
      <p:pic>
        <p:nvPicPr>
          <p:cNvPr id="6" name="Picture 5">
            <a:extLst>
              <a:ext uri="{FF2B5EF4-FFF2-40B4-BE49-F238E27FC236}">
                <a16:creationId xmlns:a16="http://schemas.microsoft.com/office/drawing/2014/main" id="{738385E3-B546-4DA9-AABB-03B7C8A82A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458046"/>
            <a:ext cx="10065277" cy="4778854"/>
          </a:xfrm>
          <a:prstGeom prst="rect">
            <a:avLst/>
          </a:prstGeom>
        </p:spPr>
      </p:pic>
      <p:sp>
        <p:nvSpPr>
          <p:cNvPr id="5" name="Otsikko 11">
            <a:extLst>
              <a:ext uri="{FF2B5EF4-FFF2-40B4-BE49-F238E27FC236}">
                <a16:creationId xmlns:a16="http://schemas.microsoft.com/office/drawing/2014/main" id="{E3B12D7B-34D3-46BB-A07F-4BAE1791795C}"/>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7/10</a:t>
            </a:r>
          </a:p>
        </p:txBody>
      </p:sp>
      <p:sp>
        <p:nvSpPr>
          <p:cNvPr id="2" name="Alatunnisteen paikkamerkki 1">
            <a:extLst>
              <a:ext uri="{FF2B5EF4-FFF2-40B4-BE49-F238E27FC236}">
                <a16:creationId xmlns:a16="http://schemas.microsoft.com/office/drawing/2014/main" id="{DB3AA00E-7C19-2BE8-AB2F-08E3C4C1F864}"/>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51202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Thermal bridges and their impact</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199" y="1825625"/>
            <a:ext cx="10850218" cy="4351338"/>
          </a:xfrm>
        </p:spPr>
        <p:txBody>
          <a:bodyPr>
            <a:noAutofit/>
          </a:bodyPr>
          <a:lstStyle/>
          <a:p>
            <a:pPr marL="0" indent="0">
              <a:buNone/>
            </a:pPr>
            <a:r>
              <a:rPr lang="en-GB"/>
              <a:t>The adverse effects of thermal bridges depend greatly on both the </a:t>
            </a:r>
            <a:r>
              <a:rPr lang="en-GB" b="1"/>
              <a:t>quality and extent of the thermal bridge</a:t>
            </a:r>
            <a:r>
              <a:rPr lang="en-GB"/>
              <a:t> and the </a:t>
            </a:r>
            <a:r>
              <a:rPr lang="en-GB" b="1"/>
              <a:t>indoor air temperature, humidity and air flow rate</a:t>
            </a:r>
            <a:r>
              <a:rPr lang="en-GB"/>
              <a:t> past the thermal bridge surface. Examples of the impact of thermal bridges:</a:t>
            </a:r>
          </a:p>
          <a:p>
            <a:r>
              <a:rPr lang="en-GB"/>
              <a:t>Thermal bridges cause heat loss and may affect the building’s overall energy requirement (E-value)</a:t>
            </a:r>
          </a:p>
          <a:p>
            <a:r>
              <a:rPr lang="en-GB"/>
              <a:t>Low wall temperature may cause condensation on the wall surface, but this also depends on the humidity of the indoor air</a:t>
            </a:r>
          </a:p>
          <a:p>
            <a:r>
              <a:rPr lang="en-GB"/>
              <a:t>Uneven wall surface temperature causes uneven collection of dirt, as cold surfaces become dirty more easily than warm surfaces</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27</a:t>
            </a:fld>
            <a:endParaRPr lang="fi-FI"/>
          </a:p>
        </p:txBody>
      </p:sp>
      <p:sp>
        <p:nvSpPr>
          <p:cNvPr id="5" name="Otsikko 11">
            <a:extLst>
              <a:ext uri="{FF2B5EF4-FFF2-40B4-BE49-F238E27FC236}">
                <a16:creationId xmlns:a16="http://schemas.microsoft.com/office/drawing/2014/main" id="{9A83812A-0F9E-4E33-907E-6757CD38D2F7}"/>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8/10</a:t>
            </a:r>
          </a:p>
        </p:txBody>
      </p:sp>
      <p:sp>
        <p:nvSpPr>
          <p:cNvPr id="2" name="Alatunnisteen paikkamerkki 1">
            <a:extLst>
              <a:ext uri="{FF2B5EF4-FFF2-40B4-BE49-F238E27FC236}">
                <a16:creationId xmlns:a16="http://schemas.microsoft.com/office/drawing/2014/main" id="{5D35A7CD-D621-1D88-5442-DF37DC3950D8}"/>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350929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Thermal bridges and their impact</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199" y="1825625"/>
            <a:ext cx="10850218" cy="4351338"/>
          </a:xfrm>
        </p:spPr>
        <p:txBody>
          <a:bodyPr>
            <a:noAutofit/>
          </a:bodyPr>
          <a:lstStyle/>
          <a:p>
            <a:pPr marL="0" indent="0">
              <a:buNone/>
            </a:pPr>
            <a:r>
              <a:rPr lang="en-GB"/>
              <a:t>Types of thermal bridging that do not need to be taken into account when determining the U-value of the structure </a:t>
            </a:r>
            <a:r>
              <a:rPr lang="en-GB" b="1"/>
              <a:t>(Note! These must, however, be taken into account when determining the E-value):</a:t>
            </a:r>
          </a:p>
          <a:p>
            <a:r>
              <a:rPr lang="en-GB"/>
              <a:t>The junctions of the building envelope exteriors, such as corners, connection between the exterior wall and the roof, connection between the exterior wall and the base floor</a:t>
            </a:r>
          </a:p>
          <a:p>
            <a:r>
              <a:rPr lang="en-GB"/>
              <a:t>Window and door openings’ jamb structures</a:t>
            </a:r>
          </a:p>
          <a:p>
            <a:r>
              <a:rPr lang="en-GB"/>
              <a:t>Structures that penetrate or reduce the envelope’s thermal insulation, such as balcony supports, supporting beams and walls</a:t>
            </a:r>
          </a:p>
          <a:p>
            <a:r>
              <a:rPr lang="en-GB"/>
              <a:t>Building services penetrations, such as ducts, channels, pipes, etc.</a:t>
            </a:r>
          </a:p>
          <a:p>
            <a:pPr marL="0" indent="0">
              <a:buNone/>
            </a:pPr>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28</a:t>
            </a:fld>
            <a:endParaRPr lang="fi-FI"/>
          </a:p>
        </p:txBody>
      </p:sp>
      <p:sp>
        <p:nvSpPr>
          <p:cNvPr id="5" name="Otsikko 11">
            <a:extLst>
              <a:ext uri="{FF2B5EF4-FFF2-40B4-BE49-F238E27FC236}">
                <a16:creationId xmlns:a16="http://schemas.microsoft.com/office/drawing/2014/main" id="{0D908BCB-B74F-4F23-A8DC-968B5A93A85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9/10</a:t>
            </a:r>
          </a:p>
        </p:txBody>
      </p:sp>
      <p:sp>
        <p:nvSpPr>
          <p:cNvPr id="2" name="Alatunnisteen paikkamerkki 1">
            <a:extLst>
              <a:ext uri="{FF2B5EF4-FFF2-40B4-BE49-F238E27FC236}">
                <a16:creationId xmlns:a16="http://schemas.microsoft.com/office/drawing/2014/main" id="{683E38D1-57F4-32C9-1A1A-83684C0D7FFB}"/>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645705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Thermal bridges and their impact</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199" y="1825625"/>
            <a:ext cx="10850218" cy="4351338"/>
          </a:xfrm>
        </p:spPr>
        <p:txBody>
          <a:bodyPr>
            <a:noAutofit/>
          </a:bodyPr>
          <a:lstStyle/>
          <a:p>
            <a:pPr marL="0" indent="0">
              <a:buNone/>
            </a:pPr>
            <a:r>
              <a:rPr lang="en-GB"/>
              <a:t>When the design thermal conductivity of the thermal bridge material (</a:t>
            </a:r>
            <a:r>
              <a:rPr lang="en-GB">
                <a:latin typeface="Symbol" panose="05050102010706020507" pitchFamily="18" charset="2"/>
              </a:rPr>
              <a:t></a:t>
            </a:r>
            <a:r>
              <a:rPr lang="en-GB"/>
              <a:t>-value) differs more than </a:t>
            </a:r>
            <a:r>
              <a:rPr lang="en-GB" b="1"/>
              <a:t>fivefold</a:t>
            </a:r>
            <a:r>
              <a:rPr lang="en-GB"/>
              <a:t> from the design thermal conductivity of the adjacent material, the material/structure in question is a thermal bridge (C4 NBCF, 2002).</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29</a:t>
            </a:fld>
            <a:endParaRPr lang="fi-FI"/>
          </a:p>
        </p:txBody>
      </p:sp>
      <p:sp>
        <p:nvSpPr>
          <p:cNvPr id="5" name="Otsikko 11">
            <a:extLst>
              <a:ext uri="{FF2B5EF4-FFF2-40B4-BE49-F238E27FC236}">
                <a16:creationId xmlns:a16="http://schemas.microsoft.com/office/drawing/2014/main" id="{CEF594F1-D32B-4D01-9AE3-F7D3A1F4C70F}"/>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10/10</a:t>
            </a:r>
          </a:p>
        </p:txBody>
      </p:sp>
      <p:sp>
        <p:nvSpPr>
          <p:cNvPr id="2" name="Alatunnisteen paikkamerkki 1">
            <a:extLst>
              <a:ext uri="{FF2B5EF4-FFF2-40B4-BE49-F238E27FC236}">
                <a16:creationId xmlns:a16="http://schemas.microsoft.com/office/drawing/2014/main" id="{AB05C4BD-A0C9-180F-F2D8-D0B2046152F7}"/>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2506195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21"/>
          <p:cNvPicPr preferRelativeResize="0"/>
          <p:nvPr/>
        </p:nvPicPr>
        <p:blipFill rotWithShape="1">
          <a:blip r:embed="rId3">
            <a:alphaModFix/>
          </a:blip>
          <a:srcRect/>
          <a:stretch/>
        </p:blipFill>
        <p:spPr>
          <a:xfrm>
            <a:off x="325289" y="327216"/>
            <a:ext cx="11541422" cy="5717029"/>
          </a:xfrm>
          <a:prstGeom prst="rect">
            <a:avLst/>
          </a:prstGeom>
          <a:noFill/>
          <a:ln>
            <a:noFill/>
          </a:ln>
        </p:spPr>
      </p:pic>
      <p:sp>
        <p:nvSpPr>
          <p:cNvPr id="222" name="Google Shape;222;p21"/>
          <p:cNvSpPr txBox="1">
            <a:spLocks noGrp="1"/>
          </p:cNvSpPr>
          <p:nvPr>
            <p:ph type="ctrTitle"/>
          </p:nvPr>
        </p:nvSpPr>
        <p:spPr>
          <a:xfrm>
            <a:off x="1524000" y="1527477"/>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2F2F2"/>
              </a:buClr>
              <a:buSzPts val="6000"/>
              <a:buFont typeface="Calibri"/>
              <a:buNone/>
            </a:pPr>
            <a:r>
              <a:rPr lang="en-GB"/>
              <a:t>Construction physics</a:t>
            </a:r>
          </a:p>
        </p:txBody>
      </p:sp>
      <p:sp>
        <p:nvSpPr>
          <p:cNvPr id="223" name="Google Shape;223;p21"/>
          <p:cNvSpPr txBox="1">
            <a:spLocks noGrp="1"/>
          </p:cNvSpPr>
          <p:nvPr>
            <p:ph type="subTitle" idx="1"/>
          </p:nvPr>
        </p:nvSpPr>
        <p:spPr>
          <a:xfrm>
            <a:off x="1524000" y="4007152"/>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2F2F2"/>
              </a:buClr>
              <a:buSzPts val="24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Determining the U-value</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97896" cy="1739696"/>
          </a:xfrm>
        </p:spPr>
        <p:txBody>
          <a:bodyPr>
            <a:noAutofit/>
          </a:bodyPr>
          <a:lstStyle/>
          <a:p>
            <a:pPr marL="0" indent="0">
              <a:buNone/>
            </a:pPr>
            <a:r>
              <a:rPr lang="en-GB" sz="2500" dirty="0"/>
              <a:t>The thermal transmittance U indicates the heat flow density which permeates a building component in steady-state when the temperature difference between the environment on different sides of the building component is the unit of temperature. Thermal transmittances are calculated using the following formula:</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30</a:t>
            </a:fld>
            <a:endParaRPr lang="fi-FI"/>
          </a:p>
        </p:txBody>
      </p:sp>
      <p:graphicFrame>
        <p:nvGraphicFramePr>
          <p:cNvPr id="3" name="Object 2">
            <a:extLst>
              <a:ext uri="{FF2B5EF4-FFF2-40B4-BE49-F238E27FC236}">
                <a16:creationId xmlns:a16="http://schemas.microsoft.com/office/drawing/2014/main" id="{40B359D7-0E07-4A10-8964-72EDBA54F71F}"/>
              </a:ext>
            </a:extLst>
          </p:cNvPr>
          <p:cNvGraphicFramePr>
            <a:graphicFrameLocks noChangeAspect="1"/>
          </p:cNvGraphicFramePr>
          <p:nvPr>
            <p:extLst>
              <p:ext uri="{D42A27DB-BD31-4B8C-83A1-F6EECF244321}">
                <p14:modId xmlns:p14="http://schemas.microsoft.com/office/powerpoint/2010/main" val="3550157843"/>
              </p:ext>
            </p:extLst>
          </p:nvPr>
        </p:nvGraphicFramePr>
        <p:xfrm>
          <a:off x="2189528" y="3558832"/>
          <a:ext cx="1359015" cy="1153881"/>
        </p:xfrm>
        <a:graphic>
          <a:graphicData uri="http://schemas.openxmlformats.org/presentationml/2006/ole">
            <mc:AlternateContent xmlns:mc="http://schemas.openxmlformats.org/markup-compatibility/2006">
              <mc:Choice xmlns:v="urn:schemas-microsoft-com:vml" Requires="v">
                <p:oleObj r:id="rId2" imgW="508000" imgH="431800" progId="Equation.DSMT4">
                  <p:embed/>
                </p:oleObj>
              </mc:Choice>
              <mc:Fallback>
                <p:oleObj r:id="rId2" imgW="508000" imgH="431800" progId="Equation.DSMT4">
                  <p:embed/>
                  <p:pic>
                    <p:nvPicPr>
                      <p:cNvPr id="3" name="Object 2">
                        <a:extLst>
                          <a:ext uri="{FF2B5EF4-FFF2-40B4-BE49-F238E27FC236}">
                            <a16:creationId xmlns:a16="http://schemas.microsoft.com/office/drawing/2014/main" id="{40B359D7-0E07-4A10-8964-72EDBA54F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9528" y="3558832"/>
                        <a:ext cx="1359015" cy="1153881"/>
                      </a:xfrm>
                      <a:prstGeom prst="rect">
                        <a:avLst/>
                      </a:prstGeom>
                      <a:noFill/>
                    </p:spPr>
                  </p:pic>
                </p:oleObj>
              </mc:Fallback>
            </mc:AlternateContent>
          </a:graphicData>
        </a:graphic>
      </p:graphicFrame>
      <p:sp>
        <p:nvSpPr>
          <p:cNvPr id="4" name="Rectangle 4">
            <a:extLst>
              <a:ext uri="{FF2B5EF4-FFF2-40B4-BE49-F238E27FC236}">
                <a16:creationId xmlns:a16="http://schemas.microsoft.com/office/drawing/2014/main" id="{82B05844-2AAA-4917-BA4C-54FC3D9DFDDD}"/>
              </a:ext>
            </a:extLst>
          </p:cNvPr>
          <p:cNvSpPr>
            <a:spLocks noChangeArrowheads="1"/>
          </p:cNvSpPr>
          <p:nvPr/>
        </p:nvSpPr>
        <p:spPr bwMode="auto">
          <a:xfrm>
            <a:off x="2769766" y="42881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9" name="Sisällön paikkamerkki 12">
            <a:extLst>
              <a:ext uri="{FF2B5EF4-FFF2-40B4-BE49-F238E27FC236}">
                <a16:creationId xmlns:a16="http://schemas.microsoft.com/office/drawing/2014/main" id="{1C2504DB-9CA0-447D-96AA-572E0F338413}"/>
              </a:ext>
            </a:extLst>
          </p:cNvPr>
          <p:cNvSpPr txBox="1">
            <a:spLocks/>
          </p:cNvSpPr>
          <p:nvPr/>
        </p:nvSpPr>
        <p:spPr>
          <a:xfrm>
            <a:off x="3540154" y="3852397"/>
            <a:ext cx="4647501" cy="5900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 where the unit is [W/(m²K)]</a:t>
            </a:r>
          </a:p>
        </p:txBody>
      </p:sp>
      <p:sp>
        <p:nvSpPr>
          <p:cNvPr id="10" name="Sisällön paikkamerkki 12">
            <a:extLst>
              <a:ext uri="{FF2B5EF4-FFF2-40B4-BE49-F238E27FC236}">
                <a16:creationId xmlns:a16="http://schemas.microsoft.com/office/drawing/2014/main" id="{28CE8C3C-135F-4400-93A1-D3FD9674971C}"/>
              </a:ext>
            </a:extLst>
          </p:cNvPr>
          <p:cNvSpPr txBox="1">
            <a:spLocks/>
          </p:cNvSpPr>
          <p:nvPr/>
        </p:nvSpPr>
        <p:spPr>
          <a:xfrm>
            <a:off x="2130804" y="4824300"/>
            <a:ext cx="9789953" cy="1153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and where </a:t>
            </a:r>
          </a:p>
          <a:p>
            <a:pPr marL="0" indent="0">
              <a:buFont typeface="Arial" panose="020B0604020202020204" pitchFamily="34" charset="0"/>
              <a:buNone/>
            </a:pPr>
            <a:r>
              <a:rPr lang="en-GB"/>
              <a:t>R</a:t>
            </a:r>
            <a:r>
              <a:rPr lang="en-GB" baseline="-25000"/>
              <a:t>T</a:t>
            </a:r>
            <a:r>
              <a:rPr lang="en-GB"/>
              <a:t> = total thermal resistance of a building component [m²K/W]</a:t>
            </a:r>
          </a:p>
        </p:txBody>
      </p:sp>
      <p:sp>
        <p:nvSpPr>
          <p:cNvPr id="11" name="Otsikko 11">
            <a:extLst>
              <a:ext uri="{FF2B5EF4-FFF2-40B4-BE49-F238E27FC236}">
                <a16:creationId xmlns:a16="http://schemas.microsoft.com/office/drawing/2014/main" id="{61FF9BE0-2E74-4D50-BDAF-492E21A38C80}"/>
              </a:ext>
            </a:extLst>
          </p:cNvPr>
          <p:cNvSpPr txBox="1">
            <a:spLocks/>
          </p:cNvSpPr>
          <p:nvPr/>
        </p:nvSpPr>
        <p:spPr>
          <a:xfrm>
            <a:off x="10713720" y="365125"/>
            <a:ext cx="10454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1/7</a:t>
            </a:r>
          </a:p>
        </p:txBody>
      </p:sp>
      <p:sp>
        <p:nvSpPr>
          <p:cNvPr id="2" name="Alatunnisteen paikkamerkki 1">
            <a:extLst>
              <a:ext uri="{FF2B5EF4-FFF2-40B4-BE49-F238E27FC236}">
                <a16:creationId xmlns:a16="http://schemas.microsoft.com/office/drawing/2014/main" id="{38735342-B9B1-9E98-7AE9-536400139C2C}"/>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469313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Determining the U-value</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0597896" cy="4382227"/>
          </a:xfrm>
        </p:spPr>
        <p:txBody>
          <a:bodyPr>
            <a:noAutofit/>
          </a:bodyPr>
          <a:lstStyle/>
          <a:p>
            <a:pPr marL="0" indent="0">
              <a:buNone/>
            </a:pPr>
            <a:r>
              <a:rPr lang="en-GB" sz="2400" dirty="0"/>
              <a:t>So the thermal transmittance coefficient, i.e. the U-value of a component indicates the heat flow density (quantity of heat) which permeates a building component, and therefore can be used, for example,</a:t>
            </a:r>
          </a:p>
          <a:p>
            <a:r>
              <a:rPr lang="en-GB" sz="2400" dirty="0"/>
              <a:t>when calculating heat losses of buildings or the quantity of energy required for their heating</a:t>
            </a:r>
          </a:p>
          <a:p>
            <a:r>
              <a:rPr lang="en-GB" sz="2400" dirty="0"/>
              <a:t>to express the thermal resistance of a component e.g. in official regulations</a:t>
            </a:r>
          </a:p>
          <a:p>
            <a:r>
              <a:rPr lang="en-GB" sz="2400" dirty="0"/>
              <a:t>in planning and implementation of thermal insulation.</a:t>
            </a:r>
          </a:p>
          <a:p>
            <a:pPr marL="0" indent="0">
              <a:buNone/>
            </a:pPr>
            <a:r>
              <a:rPr lang="en-GB" sz="2400" dirty="0"/>
              <a:t>The U-value is calculated according to Standard SFS-EN ISO 6946 (RIL 225-2021), which is a pan-European standard.</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31</a:t>
            </a:fld>
            <a:endParaRPr lang="fi-FI"/>
          </a:p>
        </p:txBody>
      </p:sp>
      <p:sp>
        <p:nvSpPr>
          <p:cNvPr id="4" name="Rectangle 4">
            <a:extLst>
              <a:ext uri="{FF2B5EF4-FFF2-40B4-BE49-F238E27FC236}">
                <a16:creationId xmlns:a16="http://schemas.microsoft.com/office/drawing/2014/main" id="{82B05844-2AAA-4917-BA4C-54FC3D9DFDDD}"/>
              </a:ext>
            </a:extLst>
          </p:cNvPr>
          <p:cNvSpPr>
            <a:spLocks noChangeArrowheads="1"/>
          </p:cNvSpPr>
          <p:nvPr/>
        </p:nvSpPr>
        <p:spPr bwMode="auto">
          <a:xfrm>
            <a:off x="2769766" y="42881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6" name="Otsikko 11">
            <a:extLst>
              <a:ext uri="{FF2B5EF4-FFF2-40B4-BE49-F238E27FC236}">
                <a16:creationId xmlns:a16="http://schemas.microsoft.com/office/drawing/2014/main" id="{8FC20E06-FD03-4041-AEEC-F1508F7F827B}"/>
              </a:ext>
            </a:extLst>
          </p:cNvPr>
          <p:cNvSpPr txBox="1">
            <a:spLocks/>
          </p:cNvSpPr>
          <p:nvPr/>
        </p:nvSpPr>
        <p:spPr>
          <a:xfrm>
            <a:off x="10713720" y="365125"/>
            <a:ext cx="10454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2/7</a:t>
            </a:r>
          </a:p>
        </p:txBody>
      </p:sp>
      <p:sp>
        <p:nvSpPr>
          <p:cNvPr id="2" name="Alatunnisteen paikkamerkki 1">
            <a:extLst>
              <a:ext uri="{FF2B5EF4-FFF2-40B4-BE49-F238E27FC236}">
                <a16:creationId xmlns:a16="http://schemas.microsoft.com/office/drawing/2014/main" id="{D7AC354B-EC8C-9CC2-B79B-74889F66EAF2}"/>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639896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Determining the U-value</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0597896" cy="4382227"/>
          </a:xfrm>
        </p:spPr>
        <p:txBody>
          <a:bodyPr>
            <a:noAutofit/>
          </a:bodyPr>
          <a:lstStyle/>
          <a:p>
            <a:pPr marL="0" indent="0">
              <a:buNone/>
            </a:pPr>
            <a:r>
              <a:rPr lang="en-GB" dirty="0"/>
              <a:t>Rules for rounding the result</a:t>
            </a:r>
          </a:p>
          <a:p>
            <a:pPr marL="0" indent="0">
              <a:buNone/>
            </a:pPr>
            <a:r>
              <a:rPr lang="en-GB" dirty="0"/>
              <a:t>if U&lt;0.08		round upwards to the nearest 0.001 [W/(</a:t>
            </a:r>
            <a:r>
              <a:rPr lang="en-GB" dirty="0" err="1"/>
              <a:t>mK</a:t>
            </a:r>
            <a:r>
              <a:rPr lang="en-GB" dirty="0"/>
              <a:t>)]</a:t>
            </a:r>
          </a:p>
          <a:p>
            <a:pPr marL="0" indent="0">
              <a:buNone/>
            </a:pPr>
            <a:r>
              <a:rPr lang="en-GB" b="1" dirty="0"/>
              <a:t>if 0.08&lt;U&lt;0.20	round upwards to the nearest 0.005 [W/(</a:t>
            </a:r>
            <a:r>
              <a:rPr lang="en-GB" b="1" dirty="0" err="1"/>
              <a:t>mK</a:t>
            </a:r>
            <a:r>
              <a:rPr lang="en-GB" b="1" dirty="0"/>
              <a:t>)]</a:t>
            </a:r>
          </a:p>
          <a:p>
            <a:pPr marL="0" indent="0">
              <a:buNone/>
            </a:pPr>
            <a:r>
              <a:rPr lang="en-GB" dirty="0"/>
              <a:t>if 0.20&lt;U&lt;2.00	round upwards to the nearest 0.01 [W/(</a:t>
            </a:r>
            <a:r>
              <a:rPr lang="en-GB" dirty="0" err="1"/>
              <a:t>mK</a:t>
            </a:r>
            <a:r>
              <a:rPr lang="en-GB" dirty="0"/>
              <a:t>)]</a:t>
            </a:r>
          </a:p>
          <a:p>
            <a:pPr marL="0" indent="0">
              <a:buNone/>
            </a:pPr>
            <a:r>
              <a:rPr lang="en-GB" dirty="0"/>
              <a:t>if U&gt;2.00		round upwards to the nearest 0.1 [W/(</a:t>
            </a:r>
            <a:r>
              <a:rPr lang="en-GB" dirty="0" err="1"/>
              <a:t>mK</a:t>
            </a:r>
            <a:r>
              <a:rPr lang="en-GB" dirty="0"/>
              <a:t>)]</a:t>
            </a:r>
          </a:p>
          <a:p>
            <a:pPr marL="0" indent="0">
              <a:buNone/>
            </a:pPr>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32</a:t>
            </a:fld>
            <a:endParaRPr lang="fi-FI"/>
          </a:p>
        </p:txBody>
      </p:sp>
      <p:sp>
        <p:nvSpPr>
          <p:cNvPr id="4" name="Rectangle 4">
            <a:extLst>
              <a:ext uri="{FF2B5EF4-FFF2-40B4-BE49-F238E27FC236}">
                <a16:creationId xmlns:a16="http://schemas.microsoft.com/office/drawing/2014/main" id="{82B05844-2AAA-4917-BA4C-54FC3D9DFDDD}"/>
              </a:ext>
            </a:extLst>
          </p:cNvPr>
          <p:cNvSpPr>
            <a:spLocks noChangeArrowheads="1"/>
          </p:cNvSpPr>
          <p:nvPr/>
        </p:nvSpPr>
        <p:spPr bwMode="auto">
          <a:xfrm>
            <a:off x="2769766" y="42881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6" name="Otsikko 11">
            <a:extLst>
              <a:ext uri="{FF2B5EF4-FFF2-40B4-BE49-F238E27FC236}">
                <a16:creationId xmlns:a16="http://schemas.microsoft.com/office/drawing/2014/main" id="{27E7DC88-2D40-43C8-9FE2-C79068EF3102}"/>
              </a:ext>
            </a:extLst>
          </p:cNvPr>
          <p:cNvSpPr txBox="1">
            <a:spLocks/>
          </p:cNvSpPr>
          <p:nvPr/>
        </p:nvSpPr>
        <p:spPr>
          <a:xfrm>
            <a:off x="10713720" y="365125"/>
            <a:ext cx="10454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3/7</a:t>
            </a:r>
          </a:p>
        </p:txBody>
      </p:sp>
      <p:sp>
        <p:nvSpPr>
          <p:cNvPr id="2" name="Alatunnisteen paikkamerkki 1">
            <a:extLst>
              <a:ext uri="{FF2B5EF4-FFF2-40B4-BE49-F238E27FC236}">
                <a16:creationId xmlns:a16="http://schemas.microsoft.com/office/drawing/2014/main" id="{5E7CC7BE-F531-E33D-2F8F-D722A2C9BD29}"/>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2656587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Determining the U-value</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33</a:t>
            </a:fld>
            <a:endParaRPr lang="fi-FI"/>
          </a:p>
        </p:txBody>
      </p:sp>
      <p:sp>
        <p:nvSpPr>
          <p:cNvPr id="4" name="Rectangle 4">
            <a:extLst>
              <a:ext uri="{FF2B5EF4-FFF2-40B4-BE49-F238E27FC236}">
                <a16:creationId xmlns:a16="http://schemas.microsoft.com/office/drawing/2014/main" id="{82B05844-2AAA-4917-BA4C-54FC3D9DFDDD}"/>
              </a:ext>
            </a:extLst>
          </p:cNvPr>
          <p:cNvSpPr>
            <a:spLocks noChangeArrowheads="1"/>
          </p:cNvSpPr>
          <p:nvPr/>
        </p:nvSpPr>
        <p:spPr bwMode="auto">
          <a:xfrm>
            <a:off x="2769766" y="42881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6" name="Otsikko 11">
            <a:extLst>
              <a:ext uri="{FF2B5EF4-FFF2-40B4-BE49-F238E27FC236}">
                <a16:creationId xmlns:a16="http://schemas.microsoft.com/office/drawing/2014/main" id="{27E7DC88-2D40-43C8-9FE2-C79068EF3102}"/>
              </a:ext>
            </a:extLst>
          </p:cNvPr>
          <p:cNvSpPr txBox="1">
            <a:spLocks/>
          </p:cNvSpPr>
          <p:nvPr/>
        </p:nvSpPr>
        <p:spPr>
          <a:xfrm>
            <a:off x="10713720" y="365125"/>
            <a:ext cx="10454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4/7</a:t>
            </a:r>
          </a:p>
        </p:txBody>
      </p:sp>
      <p:pic>
        <p:nvPicPr>
          <p:cNvPr id="7" name="Picture 6">
            <a:extLst>
              <a:ext uri="{FF2B5EF4-FFF2-40B4-BE49-F238E27FC236}">
                <a16:creationId xmlns:a16="http://schemas.microsoft.com/office/drawing/2014/main" id="{53D86453-43AB-4E31-9B71-A15F776F89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674" y="1829366"/>
            <a:ext cx="2210059" cy="4280690"/>
          </a:xfrm>
          <a:prstGeom prst="rect">
            <a:avLst/>
          </a:prstGeom>
        </p:spPr>
      </p:pic>
      <p:sp>
        <p:nvSpPr>
          <p:cNvPr id="11" name="Sisällön paikkamerkki 12">
            <a:extLst>
              <a:ext uri="{FF2B5EF4-FFF2-40B4-BE49-F238E27FC236}">
                <a16:creationId xmlns:a16="http://schemas.microsoft.com/office/drawing/2014/main" id="{E53297DA-3848-490B-AED0-B6A6E767F4FA}"/>
              </a:ext>
            </a:extLst>
          </p:cNvPr>
          <p:cNvSpPr>
            <a:spLocks noGrp="1"/>
          </p:cNvSpPr>
          <p:nvPr>
            <p:ph idx="1"/>
          </p:nvPr>
        </p:nvSpPr>
        <p:spPr>
          <a:xfrm>
            <a:off x="3395472" y="3453257"/>
            <a:ext cx="8040624" cy="941960"/>
          </a:xfrm>
        </p:spPr>
        <p:txBody>
          <a:bodyPr>
            <a:noAutofit/>
          </a:bodyPr>
          <a:lstStyle/>
          <a:p>
            <a:pPr marL="0" indent="0">
              <a:buNone/>
            </a:pPr>
            <a:r>
              <a:rPr lang="en-GB"/>
              <a:t>The directions of the heat flow are defined as shown in the adjacent figure.</a:t>
            </a:r>
          </a:p>
          <a:p>
            <a:pPr marL="0" indent="0">
              <a:buNone/>
            </a:pPr>
            <a:endParaRPr lang="fi-FI" dirty="0"/>
          </a:p>
        </p:txBody>
      </p:sp>
      <p:sp>
        <p:nvSpPr>
          <p:cNvPr id="2" name="Alatunnisteen paikkamerkki 1">
            <a:extLst>
              <a:ext uri="{FF2B5EF4-FFF2-40B4-BE49-F238E27FC236}">
                <a16:creationId xmlns:a16="http://schemas.microsoft.com/office/drawing/2014/main" id="{5EC7A981-F0E5-896E-D260-B2D6F253EA3A}"/>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666416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Reference values for U (1010/2017)</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97896" cy="1325564"/>
          </a:xfrm>
        </p:spPr>
        <p:txBody>
          <a:bodyPr>
            <a:noAutofit/>
          </a:bodyPr>
          <a:lstStyle/>
          <a:p>
            <a:pPr marL="0" indent="0">
              <a:buNone/>
            </a:pPr>
            <a:r>
              <a:rPr lang="en-GB" sz="2400" dirty="0"/>
              <a:t>The reference value for the building envelope heat loss for </a:t>
            </a:r>
            <a:r>
              <a:rPr lang="en-GB" sz="2400" b="1" dirty="0"/>
              <a:t>a warm space of a cooled cold space</a:t>
            </a:r>
            <a:r>
              <a:rPr lang="en-GB" sz="2400" dirty="0"/>
              <a:t> is calculated using the following reference values as the thermal transmittance coefficients (U-values) for the building elements:</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34</a:t>
            </a:fld>
            <a:endParaRPr lang="fi-FI"/>
          </a:p>
        </p:txBody>
      </p:sp>
      <p:sp>
        <p:nvSpPr>
          <p:cNvPr id="6" name="Sisällön paikkamerkki 12">
            <a:extLst>
              <a:ext uri="{FF2B5EF4-FFF2-40B4-BE49-F238E27FC236}">
                <a16:creationId xmlns:a16="http://schemas.microsoft.com/office/drawing/2014/main" id="{500C4733-BAD1-4F6B-A4CF-BC05A63BB5CB}"/>
              </a:ext>
            </a:extLst>
          </p:cNvPr>
          <p:cNvSpPr txBox="1">
            <a:spLocks/>
          </p:cNvSpPr>
          <p:nvPr/>
        </p:nvSpPr>
        <p:spPr>
          <a:xfrm>
            <a:off x="1057712" y="3093762"/>
            <a:ext cx="10787544" cy="25855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GB" sz="2400" dirty="0"/>
              <a:t>wall </a:t>
            </a:r>
            <a:r>
              <a:rPr lang="en-GB" sz="2400" b="1" dirty="0"/>
              <a:t>0.17 W/(m²K)</a:t>
            </a:r>
          </a:p>
          <a:p>
            <a:pPr marL="0" indent="0">
              <a:spcBef>
                <a:spcPts val="600"/>
              </a:spcBef>
              <a:buFont typeface="Arial" panose="020B0604020202020204" pitchFamily="34" charset="0"/>
              <a:buNone/>
            </a:pPr>
            <a:r>
              <a:rPr lang="en-GB" sz="2400" dirty="0"/>
              <a:t>mass timber wall with an average thickness of at least 180 mm </a:t>
            </a:r>
            <a:r>
              <a:rPr lang="en-GB" sz="2400" b="1" dirty="0"/>
              <a:t>0.40 W/(m²K)</a:t>
            </a:r>
          </a:p>
          <a:p>
            <a:pPr marL="0" indent="0">
              <a:spcBef>
                <a:spcPts val="600"/>
              </a:spcBef>
              <a:buFont typeface="Arial" panose="020B0604020202020204" pitchFamily="34" charset="0"/>
              <a:buNone/>
            </a:pPr>
            <a:r>
              <a:rPr lang="en-GB" sz="2400" dirty="0"/>
              <a:t>roof and base floor bounded by outdoor air </a:t>
            </a:r>
            <a:r>
              <a:rPr lang="en-GB" sz="2400" b="1" dirty="0"/>
              <a:t>0.09 W/(m²K)</a:t>
            </a:r>
          </a:p>
          <a:p>
            <a:pPr marL="0" indent="0">
              <a:spcBef>
                <a:spcPts val="600"/>
              </a:spcBef>
              <a:buFont typeface="Arial" panose="020B0604020202020204" pitchFamily="34" charset="0"/>
              <a:buNone/>
            </a:pPr>
            <a:r>
              <a:rPr lang="en-GB" sz="2400" dirty="0"/>
              <a:t>base floor bounded by crawl space </a:t>
            </a:r>
            <a:r>
              <a:rPr lang="en-GB" sz="2400" b="1" dirty="0"/>
              <a:t>0.17 W/(m²K)</a:t>
            </a:r>
          </a:p>
          <a:p>
            <a:pPr marL="0" indent="0">
              <a:spcBef>
                <a:spcPts val="600"/>
              </a:spcBef>
              <a:buFont typeface="Arial" panose="020B0604020202020204" pitchFamily="34" charset="0"/>
              <a:buNone/>
            </a:pPr>
            <a:r>
              <a:rPr lang="en-GB" sz="2400" dirty="0"/>
              <a:t>building element against the ground </a:t>
            </a:r>
            <a:r>
              <a:rPr lang="en-GB" sz="2400" b="1" dirty="0"/>
              <a:t>0.16 W/(m²K)</a:t>
            </a:r>
          </a:p>
          <a:p>
            <a:pPr marL="0" indent="0">
              <a:spcBef>
                <a:spcPts val="600"/>
              </a:spcBef>
              <a:buFont typeface="Arial" panose="020B0604020202020204" pitchFamily="34" charset="0"/>
              <a:buNone/>
            </a:pPr>
            <a:r>
              <a:rPr lang="en-GB" sz="2400" dirty="0"/>
              <a:t>window, roof window, door, dome </a:t>
            </a:r>
            <a:r>
              <a:rPr lang="en-GB" sz="2400" dirty="0" err="1"/>
              <a:t>rooflight</a:t>
            </a:r>
            <a:r>
              <a:rPr lang="en-GB" sz="2400" dirty="0"/>
              <a:t>, smoke and exit hatch </a:t>
            </a:r>
            <a:r>
              <a:rPr lang="en-GB" sz="2400" b="1" dirty="0"/>
              <a:t>1.0 W/(m²K)</a:t>
            </a:r>
          </a:p>
        </p:txBody>
      </p:sp>
      <p:sp>
        <p:nvSpPr>
          <p:cNvPr id="7" name="Otsikko 11">
            <a:extLst>
              <a:ext uri="{FF2B5EF4-FFF2-40B4-BE49-F238E27FC236}">
                <a16:creationId xmlns:a16="http://schemas.microsoft.com/office/drawing/2014/main" id="{01652A71-246B-4B7D-9217-FD3DC9E7274F}"/>
              </a:ext>
            </a:extLst>
          </p:cNvPr>
          <p:cNvSpPr txBox="1">
            <a:spLocks/>
          </p:cNvSpPr>
          <p:nvPr/>
        </p:nvSpPr>
        <p:spPr>
          <a:xfrm>
            <a:off x="10713720" y="365125"/>
            <a:ext cx="10454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5/7</a:t>
            </a:r>
          </a:p>
        </p:txBody>
      </p:sp>
      <p:sp>
        <p:nvSpPr>
          <p:cNvPr id="2" name="Alatunnisteen paikkamerkki 1">
            <a:extLst>
              <a:ext uri="{FF2B5EF4-FFF2-40B4-BE49-F238E27FC236}">
                <a16:creationId xmlns:a16="http://schemas.microsoft.com/office/drawing/2014/main" id="{492BE58F-3A6D-82B6-5890-454B208A322C}"/>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661217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Reference values for U (1010/2017)</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97896" cy="1325564"/>
          </a:xfrm>
        </p:spPr>
        <p:txBody>
          <a:bodyPr>
            <a:noAutofit/>
          </a:bodyPr>
          <a:lstStyle/>
          <a:p>
            <a:pPr marL="0" indent="0">
              <a:buNone/>
            </a:pPr>
            <a:r>
              <a:rPr lang="en-GB" sz="2400" dirty="0"/>
              <a:t>The reference value for the building envelope heat loss for </a:t>
            </a:r>
            <a:r>
              <a:rPr lang="en-GB" sz="2400" b="1" dirty="0"/>
              <a:t>a portable building and a semi-warm space</a:t>
            </a:r>
            <a:r>
              <a:rPr lang="en-GB" sz="2400" dirty="0"/>
              <a:t> is calculated using the following reference values as the thermal transmittance coefficients for the building elements:</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35</a:t>
            </a:fld>
            <a:endParaRPr lang="fi-FI"/>
          </a:p>
        </p:txBody>
      </p:sp>
      <p:sp>
        <p:nvSpPr>
          <p:cNvPr id="6" name="Sisällön paikkamerkki 12">
            <a:extLst>
              <a:ext uri="{FF2B5EF4-FFF2-40B4-BE49-F238E27FC236}">
                <a16:creationId xmlns:a16="http://schemas.microsoft.com/office/drawing/2014/main" id="{500C4733-BAD1-4F6B-A4CF-BC05A63BB5CB}"/>
              </a:ext>
            </a:extLst>
          </p:cNvPr>
          <p:cNvSpPr txBox="1">
            <a:spLocks/>
          </p:cNvSpPr>
          <p:nvPr/>
        </p:nvSpPr>
        <p:spPr>
          <a:xfrm>
            <a:off x="1057712" y="3093762"/>
            <a:ext cx="10787544" cy="25855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GB" sz="2400"/>
              <a:t>wall </a:t>
            </a:r>
            <a:r>
              <a:rPr lang="en-GB" sz="2400" b="1"/>
              <a:t>0.26 W/(m²K)</a:t>
            </a:r>
          </a:p>
          <a:p>
            <a:pPr marL="0" indent="0">
              <a:spcBef>
                <a:spcPts val="600"/>
              </a:spcBef>
              <a:buFont typeface="Arial" panose="020B0604020202020204" pitchFamily="34" charset="0"/>
              <a:buNone/>
            </a:pPr>
            <a:r>
              <a:rPr lang="en-GB" sz="2400"/>
              <a:t>mass timber wall with an average thickness of at least 180 mm </a:t>
            </a:r>
            <a:r>
              <a:rPr lang="en-GB" sz="2400" b="1"/>
              <a:t>0.60 W/(m²K)</a:t>
            </a:r>
          </a:p>
          <a:p>
            <a:pPr marL="0" indent="0">
              <a:spcBef>
                <a:spcPts val="600"/>
              </a:spcBef>
              <a:buFont typeface="Arial" panose="020B0604020202020204" pitchFamily="34" charset="0"/>
              <a:buNone/>
            </a:pPr>
            <a:r>
              <a:rPr lang="en-GB" sz="2400"/>
              <a:t>roof and base floor bounded by outdoor air </a:t>
            </a:r>
            <a:r>
              <a:rPr lang="en-GB" sz="2400" b="1"/>
              <a:t>0.14 W/(m²K)</a:t>
            </a:r>
          </a:p>
          <a:p>
            <a:pPr marL="0" indent="0">
              <a:spcBef>
                <a:spcPts val="600"/>
              </a:spcBef>
              <a:buFont typeface="Arial" panose="020B0604020202020204" pitchFamily="34" charset="0"/>
              <a:buNone/>
            </a:pPr>
            <a:r>
              <a:rPr lang="en-GB" sz="2400"/>
              <a:t>base floor bounded by crawl space </a:t>
            </a:r>
            <a:r>
              <a:rPr lang="en-GB" sz="2400" b="1"/>
              <a:t>0.26 W/(m²K)</a:t>
            </a:r>
          </a:p>
          <a:p>
            <a:pPr marL="0" indent="0">
              <a:spcBef>
                <a:spcPts val="600"/>
              </a:spcBef>
              <a:buFont typeface="Arial" panose="020B0604020202020204" pitchFamily="34" charset="0"/>
              <a:buNone/>
            </a:pPr>
            <a:r>
              <a:rPr lang="en-GB" sz="2400"/>
              <a:t>building element against the ground </a:t>
            </a:r>
            <a:r>
              <a:rPr lang="en-GB" sz="2400" b="1"/>
              <a:t>0.24 W/(m²K)</a:t>
            </a:r>
          </a:p>
          <a:p>
            <a:pPr marL="0" indent="0">
              <a:spcBef>
                <a:spcPts val="600"/>
              </a:spcBef>
              <a:buFont typeface="Arial" panose="020B0604020202020204" pitchFamily="34" charset="0"/>
              <a:buNone/>
            </a:pPr>
            <a:r>
              <a:rPr lang="en-GB" sz="2400"/>
              <a:t>window, roof window, door, dome rooflight, smoke and exit hatch </a:t>
            </a:r>
            <a:r>
              <a:rPr lang="en-GB" sz="2400" b="1"/>
              <a:t>1.4 W/(m²K)</a:t>
            </a:r>
          </a:p>
        </p:txBody>
      </p:sp>
      <p:sp>
        <p:nvSpPr>
          <p:cNvPr id="7" name="Otsikko 11">
            <a:extLst>
              <a:ext uri="{FF2B5EF4-FFF2-40B4-BE49-F238E27FC236}">
                <a16:creationId xmlns:a16="http://schemas.microsoft.com/office/drawing/2014/main" id="{1D22CCAE-4ABA-413D-90F0-ABFB2FAC15F4}"/>
              </a:ext>
            </a:extLst>
          </p:cNvPr>
          <p:cNvSpPr txBox="1">
            <a:spLocks/>
          </p:cNvSpPr>
          <p:nvPr/>
        </p:nvSpPr>
        <p:spPr>
          <a:xfrm>
            <a:off x="10713720" y="365125"/>
            <a:ext cx="10454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6/7</a:t>
            </a:r>
          </a:p>
        </p:txBody>
      </p:sp>
      <p:sp>
        <p:nvSpPr>
          <p:cNvPr id="2" name="Alatunnisteen paikkamerkki 1">
            <a:extLst>
              <a:ext uri="{FF2B5EF4-FFF2-40B4-BE49-F238E27FC236}">
                <a16:creationId xmlns:a16="http://schemas.microsoft.com/office/drawing/2014/main" id="{AE21AEEB-9E79-0DD1-BCAE-2CA838F11EBD}"/>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078053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Reference values for U (1010/2017)</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0597896" cy="1603375"/>
          </a:xfrm>
        </p:spPr>
        <p:txBody>
          <a:bodyPr>
            <a:noAutofit/>
          </a:bodyPr>
          <a:lstStyle/>
          <a:p>
            <a:pPr marL="0" indent="0">
              <a:buNone/>
            </a:pPr>
            <a:r>
              <a:rPr lang="en-GB" sz="2400" dirty="0"/>
              <a:t>For </a:t>
            </a:r>
            <a:r>
              <a:rPr lang="en-GB" sz="2400" b="1" dirty="0"/>
              <a:t>a detached or semi-detached house designed for use as a holiday dwelling</a:t>
            </a:r>
            <a:r>
              <a:rPr lang="en-GB" sz="2400" dirty="0"/>
              <a:t> for at least four months per year, the reference value for building envelope heat loss shall be calculated by using the following reference values as the thermal transmittance coefficients of the building elements:</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36</a:t>
            </a:fld>
            <a:endParaRPr lang="fi-FI"/>
          </a:p>
        </p:txBody>
      </p:sp>
      <p:sp>
        <p:nvSpPr>
          <p:cNvPr id="6" name="Sisällön paikkamerkki 12">
            <a:extLst>
              <a:ext uri="{FF2B5EF4-FFF2-40B4-BE49-F238E27FC236}">
                <a16:creationId xmlns:a16="http://schemas.microsoft.com/office/drawing/2014/main" id="{500C4733-BAD1-4F6B-A4CF-BC05A63BB5CB}"/>
              </a:ext>
            </a:extLst>
          </p:cNvPr>
          <p:cNvSpPr txBox="1">
            <a:spLocks/>
          </p:cNvSpPr>
          <p:nvPr/>
        </p:nvSpPr>
        <p:spPr>
          <a:xfrm>
            <a:off x="1057712" y="3529990"/>
            <a:ext cx="10787544" cy="25855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GB" sz="2400" dirty="0"/>
              <a:t>wall </a:t>
            </a:r>
            <a:r>
              <a:rPr lang="en-GB" sz="2400" b="1" dirty="0"/>
              <a:t>0.24 W/(m²K)</a:t>
            </a:r>
          </a:p>
          <a:p>
            <a:pPr marL="0" indent="0">
              <a:spcBef>
                <a:spcPts val="600"/>
              </a:spcBef>
              <a:buFont typeface="Arial" panose="020B0604020202020204" pitchFamily="34" charset="0"/>
              <a:buNone/>
            </a:pPr>
            <a:r>
              <a:rPr lang="en-GB" sz="2400" dirty="0"/>
              <a:t>mass timber wall with an average thickness of at least 180 mm </a:t>
            </a:r>
            <a:r>
              <a:rPr lang="en-GB" sz="2400" b="1" dirty="0"/>
              <a:t>0.80 W/(m²K)</a:t>
            </a:r>
          </a:p>
          <a:p>
            <a:pPr marL="0" indent="0">
              <a:spcBef>
                <a:spcPts val="600"/>
              </a:spcBef>
              <a:buFont typeface="Arial" panose="020B0604020202020204" pitchFamily="34" charset="0"/>
              <a:buNone/>
            </a:pPr>
            <a:r>
              <a:rPr lang="en-GB" sz="2400" dirty="0"/>
              <a:t>roof and base floor bounded by outdoor air </a:t>
            </a:r>
            <a:r>
              <a:rPr lang="en-GB" sz="2400" b="1" dirty="0"/>
              <a:t>0.15 W/(m²K)</a:t>
            </a:r>
          </a:p>
          <a:p>
            <a:pPr marL="0" indent="0">
              <a:spcBef>
                <a:spcPts val="600"/>
              </a:spcBef>
              <a:buFont typeface="Arial" panose="020B0604020202020204" pitchFamily="34" charset="0"/>
              <a:buNone/>
            </a:pPr>
            <a:r>
              <a:rPr lang="en-GB" sz="2400" dirty="0"/>
              <a:t>base floor bounded by crawl space </a:t>
            </a:r>
            <a:r>
              <a:rPr lang="en-GB" sz="2400" b="1" dirty="0"/>
              <a:t>0.19 W/(m²K)</a:t>
            </a:r>
          </a:p>
          <a:p>
            <a:pPr marL="0" indent="0">
              <a:spcBef>
                <a:spcPts val="600"/>
              </a:spcBef>
              <a:buFont typeface="Arial" panose="020B0604020202020204" pitchFamily="34" charset="0"/>
              <a:buNone/>
            </a:pPr>
            <a:r>
              <a:rPr lang="en-GB" sz="2400" dirty="0"/>
              <a:t>building element against the ground </a:t>
            </a:r>
            <a:r>
              <a:rPr lang="en-GB" sz="2400" b="1" dirty="0"/>
              <a:t>0.24 W/(m²K)</a:t>
            </a:r>
          </a:p>
          <a:p>
            <a:pPr marL="0" indent="0">
              <a:spcBef>
                <a:spcPts val="600"/>
              </a:spcBef>
              <a:buFont typeface="Arial" panose="020B0604020202020204" pitchFamily="34" charset="0"/>
              <a:buNone/>
            </a:pPr>
            <a:r>
              <a:rPr lang="en-GB" sz="2400" dirty="0"/>
              <a:t>window, roof window, door, dome </a:t>
            </a:r>
            <a:r>
              <a:rPr lang="en-GB" sz="2400" dirty="0" err="1"/>
              <a:t>rooflight</a:t>
            </a:r>
            <a:r>
              <a:rPr lang="en-GB" sz="2400" dirty="0"/>
              <a:t>, smoke and exit hatch </a:t>
            </a:r>
            <a:r>
              <a:rPr lang="en-GB" sz="2400" b="1" dirty="0"/>
              <a:t>1.4 W/(m²K)</a:t>
            </a:r>
          </a:p>
        </p:txBody>
      </p:sp>
      <p:sp>
        <p:nvSpPr>
          <p:cNvPr id="7" name="Otsikko 11">
            <a:extLst>
              <a:ext uri="{FF2B5EF4-FFF2-40B4-BE49-F238E27FC236}">
                <a16:creationId xmlns:a16="http://schemas.microsoft.com/office/drawing/2014/main" id="{C3515C5D-3C1F-4730-A86D-35264B907948}"/>
              </a:ext>
            </a:extLst>
          </p:cNvPr>
          <p:cNvSpPr txBox="1">
            <a:spLocks/>
          </p:cNvSpPr>
          <p:nvPr/>
        </p:nvSpPr>
        <p:spPr>
          <a:xfrm>
            <a:off x="10713720" y="365125"/>
            <a:ext cx="10454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7/7</a:t>
            </a:r>
          </a:p>
        </p:txBody>
      </p:sp>
      <p:sp>
        <p:nvSpPr>
          <p:cNvPr id="2" name="Alatunnisteen paikkamerkki 1">
            <a:extLst>
              <a:ext uri="{FF2B5EF4-FFF2-40B4-BE49-F238E27FC236}">
                <a16:creationId xmlns:a16="http://schemas.microsoft.com/office/drawing/2014/main" id="{FBBBFD1B-EADF-4969-4C9B-E060CF90B0CE}"/>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2779452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Determining thermal resistance 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0597896" cy="4424174"/>
          </a:xfrm>
        </p:spPr>
        <p:txBody>
          <a:bodyPr>
            <a:noAutofit/>
          </a:bodyPr>
          <a:lstStyle/>
          <a:p>
            <a:pPr marL="0" indent="0">
              <a:buNone/>
            </a:pPr>
            <a:r>
              <a:rPr lang="en-GB"/>
              <a:t>Thermal resistance of a material layer of a uniform thickness or a layered structure in the thermal steady-state indicates the temperature difference between the isothermal surfaces on both sides of the structure divided by the heat flow density through the material layer.  </a:t>
            </a:r>
          </a:p>
          <a:p>
            <a:pPr marL="0" indent="0">
              <a:buNone/>
            </a:pPr>
            <a:r>
              <a:rPr lang="en-GB"/>
              <a:t>So the thermal resistance R indicates the heat transfer resistance which is the reciprocal of the thermal conductivity figure. Thermal resistance means how much a layer of material “resists” thermal conductivity.</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37</a:t>
            </a:fld>
            <a:endParaRPr lang="fi-FI"/>
          </a:p>
        </p:txBody>
      </p:sp>
      <p:sp>
        <p:nvSpPr>
          <p:cNvPr id="5" name="Otsikko 11">
            <a:extLst>
              <a:ext uri="{FF2B5EF4-FFF2-40B4-BE49-F238E27FC236}">
                <a16:creationId xmlns:a16="http://schemas.microsoft.com/office/drawing/2014/main" id="{259705E1-61E3-4860-9ACC-7E485C424ACF}"/>
              </a:ext>
            </a:extLst>
          </p:cNvPr>
          <p:cNvSpPr txBox="1">
            <a:spLocks/>
          </p:cNvSpPr>
          <p:nvPr/>
        </p:nvSpPr>
        <p:spPr>
          <a:xfrm>
            <a:off x="10430256" y="365125"/>
            <a:ext cx="13289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1/16</a:t>
            </a:r>
          </a:p>
        </p:txBody>
      </p:sp>
      <p:sp>
        <p:nvSpPr>
          <p:cNvPr id="2" name="Alatunnisteen paikkamerkki 1">
            <a:extLst>
              <a:ext uri="{FF2B5EF4-FFF2-40B4-BE49-F238E27FC236}">
                <a16:creationId xmlns:a16="http://schemas.microsoft.com/office/drawing/2014/main" id="{F37EA13F-0F1F-2D87-493E-6823259DEC80}"/>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2963624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Determining thermal resistance 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0597896" cy="540071"/>
          </a:xfrm>
        </p:spPr>
        <p:txBody>
          <a:bodyPr>
            <a:noAutofit/>
          </a:bodyPr>
          <a:lstStyle/>
          <a:p>
            <a:pPr marL="0" indent="0">
              <a:buNone/>
            </a:pPr>
            <a:r>
              <a:rPr lang="en-GB"/>
              <a:t>Thermal resistance of a layer of material is the reciprocal of </a:t>
            </a:r>
            <a:r>
              <a:rPr lang="en-GB">
                <a:latin typeface="Symbol" panose="05050102010706020507" pitchFamily="18" charset="2"/>
              </a:rPr>
              <a:t></a:t>
            </a:r>
            <a:r>
              <a:rPr lang="en-GB"/>
              <a:t> / d, </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38</a:t>
            </a:fld>
            <a:endParaRPr lang="fi-FI"/>
          </a:p>
        </p:txBody>
      </p:sp>
      <p:graphicFrame>
        <p:nvGraphicFramePr>
          <p:cNvPr id="3" name="Object 2">
            <a:extLst>
              <a:ext uri="{FF2B5EF4-FFF2-40B4-BE49-F238E27FC236}">
                <a16:creationId xmlns:a16="http://schemas.microsoft.com/office/drawing/2014/main" id="{09A7CCDE-8F66-4CEB-812F-B86EDFCA0F44}"/>
              </a:ext>
            </a:extLst>
          </p:cNvPr>
          <p:cNvGraphicFramePr>
            <a:graphicFrameLocks noChangeAspect="1"/>
          </p:cNvGraphicFramePr>
          <p:nvPr>
            <p:extLst>
              <p:ext uri="{D42A27DB-BD31-4B8C-83A1-F6EECF244321}">
                <p14:modId xmlns:p14="http://schemas.microsoft.com/office/powerpoint/2010/main" val="2447112447"/>
              </p:ext>
            </p:extLst>
          </p:nvPr>
        </p:nvGraphicFramePr>
        <p:xfrm>
          <a:off x="2717336" y="2365695"/>
          <a:ext cx="1119739" cy="1043393"/>
        </p:xfrm>
        <a:graphic>
          <a:graphicData uri="http://schemas.openxmlformats.org/presentationml/2006/ole">
            <mc:AlternateContent xmlns:mc="http://schemas.openxmlformats.org/markup-compatibility/2006">
              <mc:Choice xmlns:v="urn:schemas-microsoft-com:vml" Requires="v">
                <p:oleObj name="Equation" r:id="rId2" imgW="418918" imgH="393529" progId="Equation.DSMT4">
                  <p:embed/>
                </p:oleObj>
              </mc:Choice>
              <mc:Fallback>
                <p:oleObj name="Equation" r:id="rId2" imgW="418918" imgH="393529" progId="Equation.DSMT4">
                  <p:embed/>
                  <p:pic>
                    <p:nvPicPr>
                      <p:cNvPr id="3" name="Object 2">
                        <a:extLst>
                          <a:ext uri="{FF2B5EF4-FFF2-40B4-BE49-F238E27FC236}">
                            <a16:creationId xmlns:a16="http://schemas.microsoft.com/office/drawing/2014/main" id="{09A7CCDE-8F66-4CEB-812F-B86EDFCA0F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336" y="2365695"/>
                        <a:ext cx="1119739" cy="1043393"/>
                      </a:xfrm>
                      <a:prstGeom prst="rect">
                        <a:avLst/>
                      </a:prstGeom>
                      <a:noFill/>
                    </p:spPr>
                  </p:pic>
                </p:oleObj>
              </mc:Fallback>
            </mc:AlternateContent>
          </a:graphicData>
        </a:graphic>
      </p:graphicFrame>
      <p:sp>
        <p:nvSpPr>
          <p:cNvPr id="7" name="Sisällön paikkamerkki 12">
            <a:extLst>
              <a:ext uri="{FF2B5EF4-FFF2-40B4-BE49-F238E27FC236}">
                <a16:creationId xmlns:a16="http://schemas.microsoft.com/office/drawing/2014/main" id="{F8E3C784-DF41-4FB4-B453-5D917DB3AA7F}"/>
              </a:ext>
            </a:extLst>
          </p:cNvPr>
          <p:cNvSpPr txBox="1">
            <a:spLocks/>
          </p:cNvSpPr>
          <p:nvPr/>
        </p:nvSpPr>
        <p:spPr>
          <a:xfrm>
            <a:off x="3828686" y="2592382"/>
            <a:ext cx="4236442" cy="5900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 where the unit is [m²K/W]</a:t>
            </a:r>
          </a:p>
        </p:txBody>
      </p:sp>
      <p:sp>
        <p:nvSpPr>
          <p:cNvPr id="8" name="Sisällön paikkamerkki 12">
            <a:extLst>
              <a:ext uri="{FF2B5EF4-FFF2-40B4-BE49-F238E27FC236}">
                <a16:creationId xmlns:a16="http://schemas.microsoft.com/office/drawing/2014/main" id="{D2ED65A5-5D50-4798-A295-D5B067710A60}"/>
              </a:ext>
            </a:extLst>
          </p:cNvPr>
          <p:cNvSpPr txBox="1">
            <a:spLocks/>
          </p:cNvSpPr>
          <p:nvPr/>
        </p:nvSpPr>
        <p:spPr>
          <a:xfrm>
            <a:off x="2708947" y="3448913"/>
            <a:ext cx="6334385" cy="14502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a:t>and where </a:t>
            </a:r>
          </a:p>
          <a:p>
            <a:pPr marL="0" indent="0">
              <a:buFont typeface="Arial" panose="020B0604020202020204" pitchFamily="34" charset="0"/>
              <a:buNone/>
            </a:pPr>
            <a:r>
              <a:rPr lang="en-GB" sz="2400">
                <a:latin typeface="Symbol" panose="05050102010706020507" pitchFamily="18" charset="2"/>
              </a:rPr>
              <a:t></a:t>
            </a:r>
            <a:r>
              <a:rPr lang="en-GB" sz="2400"/>
              <a:t> = thermal conductivity [W/(mK)]</a:t>
            </a:r>
          </a:p>
          <a:p>
            <a:pPr marL="0" indent="0">
              <a:buFont typeface="Arial" panose="020B0604020202020204" pitchFamily="34" charset="0"/>
              <a:buNone/>
            </a:pPr>
            <a:r>
              <a:rPr lang="en-GB" sz="2400"/>
              <a:t>d = thickness of layer [mm]</a:t>
            </a:r>
          </a:p>
          <a:p>
            <a:pPr marL="0" indent="0">
              <a:buFont typeface="Arial" panose="020B0604020202020204" pitchFamily="34" charset="0"/>
              <a:buNone/>
            </a:pPr>
            <a:endParaRPr lang="fi-FI" dirty="0"/>
          </a:p>
        </p:txBody>
      </p:sp>
      <p:sp>
        <p:nvSpPr>
          <p:cNvPr id="9" name="Otsikko 11">
            <a:extLst>
              <a:ext uri="{FF2B5EF4-FFF2-40B4-BE49-F238E27FC236}">
                <a16:creationId xmlns:a16="http://schemas.microsoft.com/office/drawing/2014/main" id="{0D92E680-4B25-4658-918B-E00F05184128}"/>
              </a:ext>
            </a:extLst>
          </p:cNvPr>
          <p:cNvSpPr txBox="1">
            <a:spLocks/>
          </p:cNvSpPr>
          <p:nvPr/>
        </p:nvSpPr>
        <p:spPr>
          <a:xfrm>
            <a:off x="10430256" y="365125"/>
            <a:ext cx="13289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2/16</a:t>
            </a:r>
          </a:p>
        </p:txBody>
      </p:sp>
      <p:sp>
        <p:nvSpPr>
          <p:cNvPr id="2" name="Alatunnisteen paikkamerkki 1">
            <a:extLst>
              <a:ext uri="{FF2B5EF4-FFF2-40B4-BE49-F238E27FC236}">
                <a16:creationId xmlns:a16="http://schemas.microsoft.com/office/drawing/2014/main" id="{DDCD9E80-DC17-469B-6B65-F14E95155427}"/>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4062672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Determining thermal resistance 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604383" cy="2586985"/>
          </a:xfrm>
        </p:spPr>
        <p:txBody>
          <a:bodyPr>
            <a:noAutofit/>
          </a:bodyPr>
          <a:lstStyle/>
          <a:p>
            <a:pPr marL="0" indent="0">
              <a:buNone/>
            </a:pPr>
            <a:r>
              <a:rPr lang="en-GB" b="1"/>
              <a:t>Total thermal resistance for components consisting of homogeneous layers</a:t>
            </a:r>
          </a:p>
          <a:p>
            <a:r>
              <a:rPr lang="en-GB"/>
              <a:t>When the material layers in a building component are homogeneous and of uniform thickness and the heat flow is perpendicular to the layers, the total thermal resistance R</a:t>
            </a:r>
            <a:r>
              <a:rPr lang="en-GB" baseline="-25000"/>
              <a:t>T</a:t>
            </a:r>
            <a:r>
              <a:rPr lang="en-GB"/>
              <a:t> of the component is calculated using the following formula:</a:t>
            </a:r>
          </a:p>
          <a:p>
            <a:pPr marL="0" indent="0">
              <a:buNone/>
            </a:pPr>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39</a:t>
            </a:fld>
            <a:endParaRPr lang="fi-FI"/>
          </a:p>
        </p:txBody>
      </p:sp>
      <p:sp>
        <p:nvSpPr>
          <p:cNvPr id="2" name="Rectangle 4">
            <a:extLst>
              <a:ext uri="{FF2B5EF4-FFF2-40B4-BE49-F238E27FC236}">
                <a16:creationId xmlns:a16="http://schemas.microsoft.com/office/drawing/2014/main" id="{CFA70C39-39DA-44F5-9774-B2D533A9949F}"/>
              </a:ext>
            </a:extLst>
          </p:cNvPr>
          <p:cNvSpPr>
            <a:spLocks noChangeArrowheads="1"/>
          </p:cNvSpPr>
          <p:nvPr/>
        </p:nvSpPr>
        <p:spPr bwMode="auto">
          <a:xfrm>
            <a:off x="1879134" y="45680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6" name="Otsikko 11">
            <a:extLst>
              <a:ext uri="{FF2B5EF4-FFF2-40B4-BE49-F238E27FC236}">
                <a16:creationId xmlns:a16="http://schemas.microsoft.com/office/drawing/2014/main" id="{A350E81A-A7C2-4FA4-A338-68BF1BB3F543}"/>
              </a:ext>
            </a:extLst>
          </p:cNvPr>
          <p:cNvSpPr txBox="1">
            <a:spLocks/>
          </p:cNvSpPr>
          <p:nvPr/>
        </p:nvSpPr>
        <p:spPr>
          <a:xfrm>
            <a:off x="10430256" y="365125"/>
            <a:ext cx="13289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3/16</a:t>
            </a:r>
          </a:p>
        </p:txBody>
      </p:sp>
      <p:sp>
        <p:nvSpPr>
          <p:cNvPr id="3" name="Alatunnisteen paikkamerkki 2">
            <a:extLst>
              <a:ext uri="{FF2B5EF4-FFF2-40B4-BE49-F238E27FC236}">
                <a16:creationId xmlns:a16="http://schemas.microsoft.com/office/drawing/2014/main" id="{4DCB9AC8-282F-6129-D964-F676AD38BD62}"/>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776326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kstin paikkamerkki 40">
            <a:extLst>
              <a:ext uri="{FF2B5EF4-FFF2-40B4-BE49-F238E27FC236}">
                <a16:creationId xmlns:a16="http://schemas.microsoft.com/office/drawing/2014/main" id="{2D52FE4B-1BAF-42AF-A92E-E9C3C2B044EF}"/>
              </a:ext>
            </a:extLst>
          </p:cNvPr>
          <p:cNvSpPr>
            <a:spLocks noGrp="1"/>
          </p:cNvSpPr>
          <p:nvPr>
            <p:ph type="body" idx="1"/>
          </p:nvPr>
        </p:nvSpPr>
        <p:spPr/>
        <p:txBody>
          <a:bodyPr>
            <a:normAutofit fontScale="77500" lnSpcReduction="20000"/>
          </a:bodyPr>
          <a:lstStyle/>
          <a:p>
            <a:r>
              <a:rPr lang="en-GB"/>
              <a:t>Authors</a:t>
            </a:r>
          </a:p>
        </p:txBody>
      </p:sp>
      <p:sp>
        <p:nvSpPr>
          <p:cNvPr id="42" name="Sisällön paikkamerkki 41">
            <a:extLst>
              <a:ext uri="{FF2B5EF4-FFF2-40B4-BE49-F238E27FC236}">
                <a16:creationId xmlns:a16="http://schemas.microsoft.com/office/drawing/2014/main" id="{0F03351A-45A8-4E38-8031-3419B30D115E}"/>
              </a:ext>
            </a:extLst>
          </p:cNvPr>
          <p:cNvSpPr>
            <a:spLocks noGrp="1"/>
          </p:cNvSpPr>
          <p:nvPr>
            <p:ph sz="half" idx="2"/>
          </p:nvPr>
        </p:nvSpPr>
        <p:spPr/>
        <p:txBody>
          <a:bodyPr>
            <a:normAutofit/>
          </a:bodyPr>
          <a:lstStyle/>
          <a:p>
            <a:pPr marL="0" indent="0">
              <a:buNone/>
            </a:pPr>
            <a:r>
              <a:rPr lang="en-GB" sz="1800"/>
              <a:t>Jani Pitkänen, XAMK</a:t>
            </a:r>
          </a:p>
        </p:txBody>
      </p:sp>
      <p:sp>
        <p:nvSpPr>
          <p:cNvPr id="43" name="Sisällön paikkamerkki 42">
            <a:extLst>
              <a:ext uri="{FF2B5EF4-FFF2-40B4-BE49-F238E27FC236}">
                <a16:creationId xmlns:a16="http://schemas.microsoft.com/office/drawing/2014/main" id="{DD88DD0C-A6ED-4711-904E-C56B6E4F5DD5}"/>
              </a:ext>
            </a:extLst>
          </p:cNvPr>
          <p:cNvSpPr>
            <a:spLocks noGrp="1"/>
          </p:cNvSpPr>
          <p:nvPr>
            <p:ph sz="quarter" idx="4"/>
          </p:nvPr>
        </p:nvSpPr>
        <p:spPr/>
        <p:txBody>
          <a:bodyPr>
            <a:noAutofit/>
          </a:bodyPr>
          <a:lstStyle/>
          <a:p>
            <a:pPr marL="0" indent="0">
              <a:buNone/>
            </a:pPr>
            <a:r>
              <a:rPr lang="en-GB" sz="1800"/>
              <a:t>Release date: 13/05/2022</a:t>
            </a:r>
          </a:p>
          <a:p>
            <a:pPr marL="0" indent="0">
              <a:buNone/>
            </a:pPr>
            <a:endParaRPr lang="fi-FI" sz="1800" dirty="0"/>
          </a:p>
          <a:p>
            <a:pPr marL="0" indent="0">
              <a:buNone/>
            </a:pPr>
            <a:r>
              <a:rPr lang="en-GB" sz="1800"/>
              <a:t>Further information:</a:t>
            </a:r>
          </a:p>
          <a:p>
            <a:r>
              <a:rPr lang="en-GB" sz="1800"/>
              <a:t>Rafnet 2020 learning material (in Finnish)</a:t>
            </a:r>
          </a:p>
          <a:p>
            <a:r>
              <a:rPr lang="en-GB" sz="1800"/>
              <a:t>Decrees of the Ministry of the Environment</a:t>
            </a:r>
          </a:p>
          <a:p>
            <a:pPr lvl="1"/>
            <a:r>
              <a:rPr lang="en-GB" sz="1800"/>
              <a:t>1010/2017</a:t>
            </a:r>
          </a:p>
          <a:p>
            <a:pPr lvl="1"/>
            <a:r>
              <a:rPr lang="en-GB" sz="1800"/>
              <a:t>788/2017</a:t>
            </a:r>
          </a:p>
          <a:p>
            <a:pPr lvl="1"/>
            <a:r>
              <a:rPr lang="en-GB" sz="1800"/>
              <a:t>1048/2017</a:t>
            </a:r>
          </a:p>
          <a:p>
            <a:r>
              <a:rPr lang="en-GB" sz="1800"/>
              <a:t>RT-80-10974</a:t>
            </a:r>
          </a:p>
          <a:p>
            <a:r>
              <a:rPr lang="en-GB" sz="1800"/>
              <a:t>Motiva</a:t>
            </a:r>
          </a:p>
          <a:p>
            <a:r>
              <a:rPr lang="en-GB" sz="1800"/>
              <a:t>Energy performance certificate guide 2018 (in Finnish)</a:t>
            </a:r>
          </a:p>
        </p:txBody>
      </p:sp>
      <p:sp>
        <p:nvSpPr>
          <p:cNvPr id="44" name="Tekstin paikkamerkki 43">
            <a:extLst>
              <a:ext uri="{FF2B5EF4-FFF2-40B4-BE49-F238E27FC236}">
                <a16:creationId xmlns:a16="http://schemas.microsoft.com/office/drawing/2014/main" id="{9E9806A0-4C88-46B7-9184-555A83A7FFC8}"/>
              </a:ext>
            </a:extLst>
          </p:cNvPr>
          <p:cNvSpPr>
            <a:spLocks noGrp="1"/>
          </p:cNvSpPr>
          <p:nvPr>
            <p:ph type="body" idx="10"/>
          </p:nvPr>
        </p:nvSpPr>
        <p:spPr/>
        <p:txBody>
          <a:bodyPr>
            <a:normAutofit fontScale="77500" lnSpcReduction="20000"/>
          </a:bodyPr>
          <a:lstStyle/>
          <a:p>
            <a:r>
              <a:rPr lang="en-GB"/>
              <a:t>Further information</a:t>
            </a:r>
          </a:p>
        </p:txBody>
      </p:sp>
      <p:sp>
        <p:nvSpPr>
          <p:cNvPr id="46" name="Dian numeron paikkamerkki 45">
            <a:extLst>
              <a:ext uri="{FF2B5EF4-FFF2-40B4-BE49-F238E27FC236}">
                <a16:creationId xmlns:a16="http://schemas.microsoft.com/office/drawing/2014/main" id="{A7160097-2269-4CFB-8D42-6091A3FA492C}"/>
              </a:ext>
            </a:extLst>
          </p:cNvPr>
          <p:cNvSpPr>
            <a:spLocks noGrp="1"/>
          </p:cNvSpPr>
          <p:nvPr>
            <p:ph type="sldNum" sz="quarter" idx="11"/>
          </p:nvPr>
        </p:nvSpPr>
        <p:spPr/>
        <p:txBody>
          <a:bodyPr/>
          <a:lstStyle/>
          <a:p>
            <a:fld id="{B338A197-4EA2-4D23-935D-0DB0ED09FF0F}" type="slidenum">
              <a:rPr lang="fi-FI" smtClean="0"/>
              <a:pPr/>
              <a:t>4</a:t>
            </a:fld>
            <a:endParaRPr lang="fi-FI"/>
          </a:p>
        </p:txBody>
      </p:sp>
      <p:sp>
        <p:nvSpPr>
          <p:cNvPr id="2" name="Alatunnisteen paikkamerkki 1">
            <a:extLst>
              <a:ext uri="{FF2B5EF4-FFF2-40B4-BE49-F238E27FC236}">
                <a16:creationId xmlns:a16="http://schemas.microsoft.com/office/drawing/2014/main" id="{22F3D0CE-4CE9-A32E-6019-DAC99653BCDC}"/>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4283457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Determining thermal resistance 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2010395" y="2563857"/>
            <a:ext cx="5176706" cy="3174214"/>
          </a:xfrm>
        </p:spPr>
        <p:txBody>
          <a:bodyPr>
            <a:noAutofit/>
          </a:bodyPr>
          <a:lstStyle/>
          <a:p>
            <a:pPr marL="0" indent="0">
              <a:buNone/>
            </a:pPr>
            <a:r>
              <a:rPr lang="en-GB" sz="2400" dirty="0"/>
              <a:t>and where</a:t>
            </a:r>
          </a:p>
          <a:p>
            <a:pPr marL="0" indent="0">
              <a:buNone/>
            </a:pPr>
            <a:r>
              <a:rPr lang="en-GB" sz="2400" dirty="0" err="1"/>
              <a:t>R</a:t>
            </a:r>
            <a:r>
              <a:rPr lang="en-GB" sz="2400" baseline="-25000" dirty="0" err="1"/>
              <a:t>si</a:t>
            </a:r>
            <a:r>
              <a:rPr lang="en-GB" sz="2400" dirty="0"/>
              <a:t> = internal surface resistance</a:t>
            </a:r>
          </a:p>
          <a:p>
            <a:pPr marL="0" indent="0">
              <a:buNone/>
            </a:pPr>
            <a:r>
              <a:rPr lang="en-GB" sz="2400" dirty="0"/>
              <a:t>R</a:t>
            </a:r>
            <a:r>
              <a:rPr lang="en-GB" sz="2400" baseline="-25000" dirty="0"/>
              <a:t>1</a:t>
            </a:r>
            <a:r>
              <a:rPr lang="en-GB" sz="2400" dirty="0"/>
              <a:t> = d</a:t>
            </a:r>
            <a:r>
              <a:rPr lang="en-GB" sz="2400" baseline="-25000" dirty="0"/>
              <a:t>1</a:t>
            </a:r>
            <a:r>
              <a:rPr lang="en-GB" sz="2400" dirty="0"/>
              <a:t> / </a:t>
            </a:r>
            <a:r>
              <a:rPr lang="en-GB" sz="2400" dirty="0">
                <a:latin typeface="Symbol" panose="05050102010706020507" pitchFamily="18" charset="2"/>
              </a:rPr>
              <a:t></a:t>
            </a:r>
            <a:r>
              <a:rPr lang="en-GB" sz="2400" baseline="-25000" dirty="0"/>
              <a:t>1</a:t>
            </a:r>
            <a:r>
              <a:rPr lang="en-GB" sz="2400" dirty="0"/>
              <a:t> (1. material layer)</a:t>
            </a:r>
          </a:p>
          <a:p>
            <a:pPr marL="0" indent="0">
              <a:buNone/>
            </a:pPr>
            <a:r>
              <a:rPr lang="en-GB" sz="2400" dirty="0"/>
              <a:t>R</a:t>
            </a:r>
            <a:r>
              <a:rPr lang="en-GB" sz="2400" baseline="-25000" dirty="0"/>
              <a:t>2</a:t>
            </a:r>
            <a:r>
              <a:rPr lang="en-GB" sz="2400" dirty="0"/>
              <a:t> = d</a:t>
            </a:r>
            <a:r>
              <a:rPr lang="en-GB" sz="2400" baseline="-25000" dirty="0"/>
              <a:t>2</a:t>
            </a:r>
            <a:r>
              <a:rPr lang="en-GB" sz="2400" dirty="0"/>
              <a:t> / </a:t>
            </a:r>
            <a:r>
              <a:rPr lang="en-GB" sz="2400" dirty="0">
                <a:latin typeface="Symbol" panose="05050102010706020507" pitchFamily="18" charset="2"/>
              </a:rPr>
              <a:t></a:t>
            </a:r>
            <a:r>
              <a:rPr lang="en-GB" sz="2400" baseline="-25000" dirty="0"/>
              <a:t>2</a:t>
            </a:r>
            <a:r>
              <a:rPr lang="en-GB" sz="2400" dirty="0"/>
              <a:t> (2. material layer)</a:t>
            </a:r>
          </a:p>
          <a:p>
            <a:pPr marL="0" indent="0">
              <a:buNone/>
            </a:pPr>
            <a:r>
              <a:rPr lang="en-GB" sz="2400" dirty="0"/>
              <a:t>R</a:t>
            </a:r>
            <a:r>
              <a:rPr lang="en-GB" sz="2400" baseline="-25000" dirty="0"/>
              <a:t>n</a:t>
            </a:r>
            <a:r>
              <a:rPr lang="en-GB" sz="2400" dirty="0"/>
              <a:t> = </a:t>
            </a:r>
            <a:r>
              <a:rPr lang="en-GB" sz="2400" dirty="0" err="1"/>
              <a:t>d</a:t>
            </a:r>
            <a:r>
              <a:rPr lang="en-GB" sz="2400" baseline="-25000" dirty="0" err="1"/>
              <a:t>n</a:t>
            </a:r>
            <a:r>
              <a:rPr lang="en-GB" sz="2400" dirty="0"/>
              <a:t> / </a:t>
            </a:r>
            <a:r>
              <a:rPr lang="en-GB" sz="2400" dirty="0">
                <a:latin typeface="Symbol" panose="05050102010706020507" pitchFamily="18" charset="2"/>
              </a:rPr>
              <a:t></a:t>
            </a:r>
            <a:r>
              <a:rPr lang="en-GB" sz="2400" baseline="-25000" dirty="0"/>
              <a:t>n</a:t>
            </a:r>
            <a:r>
              <a:rPr lang="en-GB" sz="2400" dirty="0"/>
              <a:t> (nth material layer)</a:t>
            </a:r>
          </a:p>
          <a:p>
            <a:pPr marL="0" indent="0">
              <a:buNone/>
            </a:pPr>
            <a:r>
              <a:rPr lang="en-GB" sz="2400" dirty="0" err="1"/>
              <a:t>R</a:t>
            </a:r>
            <a:r>
              <a:rPr lang="en-GB" sz="2400" baseline="-25000" dirty="0" err="1"/>
              <a:t>se</a:t>
            </a:r>
            <a:r>
              <a:rPr lang="en-GB" sz="2400" dirty="0"/>
              <a:t> = external surface resistance</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40</a:t>
            </a:fld>
            <a:endParaRPr lang="fi-FI"/>
          </a:p>
        </p:txBody>
      </p:sp>
      <p:sp>
        <p:nvSpPr>
          <p:cNvPr id="2" name="Rectangle 4">
            <a:extLst>
              <a:ext uri="{FF2B5EF4-FFF2-40B4-BE49-F238E27FC236}">
                <a16:creationId xmlns:a16="http://schemas.microsoft.com/office/drawing/2014/main" id="{CFA70C39-39DA-44F5-9774-B2D533A9949F}"/>
              </a:ext>
            </a:extLst>
          </p:cNvPr>
          <p:cNvSpPr>
            <a:spLocks noChangeArrowheads="1"/>
          </p:cNvSpPr>
          <p:nvPr/>
        </p:nvSpPr>
        <p:spPr bwMode="auto">
          <a:xfrm>
            <a:off x="1879134" y="45680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8" name="Object 7">
            <a:extLst>
              <a:ext uri="{FF2B5EF4-FFF2-40B4-BE49-F238E27FC236}">
                <a16:creationId xmlns:a16="http://schemas.microsoft.com/office/drawing/2014/main" id="{EB2D2993-3D11-465B-A767-06851763E608}"/>
              </a:ext>
            </a:extLst>
          </p:cNvPr>
          <p:cNvGraphicFramePr>
            <a:graphicFrameLocks noChangeAspect="1"/>
          </p:cNvGraphicFramePr>
          <p:nvPr>
            <p:extLst>
              <p:ext uri="{D42A27DB-BD31-4B8C-83A1-F6EECF244321}">
                <p14:modId xmlns:p14="http://schemas.microsoft.com/office/powerpoint/2010/main" val="926712718"/>
              </p:ext>
            </p:extLst>
          </p:nvPr>
        </p:nvGraphicFramePr>
        <p:xfrm>
          <a:off x="1258348" y="1596415"/>
          <a:ext cx="5492525" cy="649363"/>
        </p:xfrm>
        <a:graphic>
          <a:graphicData uri="http://schemas.openxmlformats.org/presentationml/2006/ole">
            <mc:AlternateContent xmlns:mc="http://schemas.openxmlformats.org/markup-compatibility/2006">
              <mc:Choice xmlns:v="urn:schemas-microsoft-com:vml" Requires="v">
                <p:oleObj name="Equation" r:id="rId2" imgW="1930400" imgH="228600" progId="Equation.DSMT4">
                  <p:embed/>
                </p:oleObj>
              </mc:Choice>
              <mc:Fallback>
                <p:oleObj name="Equation" r:id="rId2" imgW="1930400" imgH="228600" progId="Equation.DSMT4">
                  <p:embed/>
                  <p:pic>
                    <p:nvPicPr>
                      <p:cNvPr id="8" name="Object 7">
                        <a:extLst>
                          <a:ext uri="{FF2B5EF4-FFF2-40B4-BE49-F238E27FC236}">
                            <a16:creationId xmlns:a16="http://schemas.microsoft.com/office/drawing/2014/main" id="{EB2D2993-3D11-465B-A767-06851763E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348" y="1596415"/>
                        <a:ext cx="5492525" cy="649363"/>
                      </a:xfrm>
                      <a:prstGeom prst="rect">
                        <a:avLst/>
                      </a:prstGeom>
                      <a:noFill/>
                    </p:spPr>
                  </p:pic>
                </p:oleObj>
              </mc:Fallback>
            </mc:AlternateContent>
          </a:graphicData>
        </a:graphic>
      </p:graphicFrame>
      <p:sp>
        <p:nvSpPr>
          <p:cNvPr id="9" name="Sisällön paikkamerkki 12">
            <a:extLst>
              <a:ext uri="{FF2B5EF4-FFF2-40B4-BE49-F238E27FC236}">
                <a16:creationId xmlns:a16="http://schemas.microsoft.com/office/drawing/2014/main" id="{14A36311-0B28-42BA-B803-521602B0147B}"/>
              </a:ext>
            </a:extLst>
          </p:cNvPr>
          <p:cNvSpPr txBox="1">
            <a:spLocks/>
          </p:cNvSpPr>
          <p:nvPr/>
        </p:nvSpPr>
        <p:spPr>
          <a:xfrm>
            <a:off x="6646259" y="1690688"/>
            <a:ext cx="4236442" cy="5900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 where the unit is [m²K/W]</a:t>
            </a:r>
          </a:p>
        </p:txBody>
      </p:sp>
      <p:sp>
        <p:nvSpPr>
          <p:cNvPr id="10" name="Otsikko 11">
            <a:extLst>
              <a:ext uri="{FF2B5EF4-FFF2-40B4-BE49-F238E27FC236}">
                <a16:creationId xmlns:a16="http://schemas.microsoft.com/office/drawing/2014/main" id="{DE251AC6-CC24-4712-8BD1-E7FA49EBCC31}"/>
              </a:ext>
            </a:extLst>
          </p:cNvPr>
          <p:cNvSpPr txBox="1">
            <a:spLocks/>
          </p:cNvSpPr>
          <p:nvPr/>
        </p:nvSpPr>
        <p:spPr>
          <a:xfrm>
            <a:off x="10430256" y="365125"/>
            <a:ext cx="13289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4/16</a:t>
            </a:r>
          </a:p>
        </p:txBody>
      </p:sp>
      <p:sp>
        <p:nvSpPr>
          <p:cNvPr id="3" name="Alatunnisteen paikkamerkki 2">
            <a:extLst>
              <a:ext uri="{FF2B5EF4-FFF2-40B4-BE49-F238E27FC236}">
                <a16:creationId xmlns:a16="http://schemas.microsoft.com/office/drawing/2014/main" id="{0CE56AD8-E79C-D902-FC4D-6D72872DF56F}"/>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4055941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Determining thermal resistance 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604383" cy="4399004"/>
          </a:xfrm>
        </p:spPr>
        <p:txBody>
          <a:bodyPr>
            <a:noAutofit/>
          </a:bodyPr>
          <a:lstStyle/>
          <a:p>
            <a:pPr marL="0" indent="0">
              <a:buNone/>
            </a:pPr>
            <a:r>
              <a:rPr lang="en-GB" b="1"/>
              <a:t>Total thermal resistance for components consisting of inhomogeneous layers</a:t>
            </a:r>
          </a:p>
          <a:p>
            <a:r>
              <a:rPr lang="en-GB"/>
              <a:t>A simplified calculation method is used for calculating the thermal resistance of building components consisting of thermally inhomogeneous layers. </a:t>
            </a:r>
          </a:p>
          <a:p>
            <a:r>
              <a:rPr lang="en-GB"/>
              <a:t>This method cannot be used if the ratio of the upper limit to the lower limit of the thermal resistance exceeds 1.5, or for structures where insulation layer is penetrated by a metal component. For metal fasteners, the method may be used without taking account of the fasteners and then correcting the result with the correction </a:t>
            </a:r>
            <a:r>
              <a:rPr lang="en-GB">
                <a:latin typeface="Symbol" panose="05050102010706020507" pitchFamily="18" charset="2"/>
              </a:rPr>
              <a:t></a:t>
            </a:r>
            <a:r>
              <a:rPr lang="en-GB"/>
              <a:t>U</a:t>
            </a:r>
            <a:r>
              <a:rPr lang="en-GB" baseline="-25000"/>
              <a:t>f</a:t>
            </a:r>
            <a:r>
              <a:rPr lang="en-GB"/>
              <a:t>.</a:t>
            </a:r>
          </a:p>
          <a:p>
            <a:pPr marL="0" indent="0">
              <a:buNone/>
            </a:pPr>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41</a:t>
            </a:fld>
            <a:endParaRPr lang="fi-FI"/>
          </a:p>
        </p:txBody>
      </p:sp>
      <p:sp>
        <p:nvSpPr>
          <p:cNvPr id="2" name="Rectangle 4">
            <a:extLst>
              <a:ext uri="{FF2B5EF4-FFF2-40B4-BE49-F238E27FC236}">
                <a16:creationId xmlns:a16="http://schemas.microsoft.com/office/drawing/2014/main" id="{CFA70C39-39DA-44F5-9774-B2D533A9949F}"/>
              </a:ext>
            </a:extLst>
          </p:cNvPr>
          <p:cNvSpPr>
            <a:spLocks noChangeArrowheads="1"/>
          </p:cNvSpPr>
          <p:nvPr/>
        </p:nvSpPr>
        <p:spPr bwMode="auto">
          <a:xfrm>
            <a:off x="1879134" y="45680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6" name="Otsikko 11">
            <a:extLst>
              <a:ext uri="{FF2B5EF4-FFF2-40B4-BE49-F238E27FC236}">
                <a16:creationId xmlns:a16="http://schemas.microsoft.com/office/drawing/2014/main" id="{DCF234EA-7F76-410A-9114-11D67D05765C}"/>
              </a:ext>
            </a:extLst>
          </p:cNvPr>
          <p:cNvSpPr txBox="1">
            <a:spLocks/>
          </p:cNvSpPr>
          <p:nvPr/>
        </p:nvSpPr>
        <p:spPr>
          <a:xfrm>
            <a:off x="10430256" y="365125"/>
            <a:ext cx="13289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5/16</a:t>
            </a:r>
          </a:p>
        </p:txBody>
      </p:sp>
      <p:sp>
        <p:nvSpPr>
          <p:cNvPr id="3" name="Alatunnisteen paikkamerkki 2">
            <a:extLst>
              <a:ext uri="{FF2B5EF4-FFF2-40B4-BE49-F238E27FC236}">
                <a16:creationId xmlns:a16="http://schemas.microsoft.com/office/drawing/2014/main" id="{1878295E-B214-BBCF-9FF9-5B29A37F6F58}"/>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902127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Determining thermal resistance 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1" y="1825625"/>
            <a:ext cx="6258885" cy="3232936"/>
          </a:xfrm>
        </p:spPr>
        <p:txBody>
          <a:bodyPr>
            <a:noAutofit/>
          </a:bodyPr>
          <a:lstStyle/>
          <a:p>
            <a:pPr marL="0" indent="0">
              <a:buNone/>
            </a:pPr>
            <a:r>
              <a:rPr lang="en-GB"/>
              <a:t>If a building component has layers with different thermal conductivity that are parallel to the heat flow (image, horizontal section of a wall), upper and lower limits are calculated for the component’s total thermal resistance. </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42</a:t>
            </a:fld>
            <a:endParaRPr lang="fi-FI"/>
          </a:p>
        </p:txBody>
      </p:sp>
      <p:sp>
        <p:nvSpPr>
          <p:cNvPr id="2" name="Rectangle 4">
            <a:extLst>
              <a:ext uri="{FF2B5EF4-FFF2-40B4-BE49-F238E27FC236}">
                <a16:creationId xmlns:a16="http://schemas.microsoft.com/office/drawing/2014/main" id="{CFA70C39-39DA-44F5-9774-B2D533A9949F}"/>
              </a:ext>
            </a:extLst>
          </p:cNvPr>
          <p:cNvSpPr>
            <a:spLocks noChangeArrowheads="1"/>
          </p:cNvSpPr>
          <p:nvPr/>
        </p:nvSpPr>
        <p:spPr bwMode="auto">
          <a:xfrm>
            <a:off x="1879134" y="45680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pic>
        <p:nvPicPr>
          <p:cNvPr id="6" name="Kuva 46">
            <a:extLst>
              <a:ext uri="{FF2B5EF4-FFF2-40B4-BE49-F238E27FC236}">
                <a16:creationId xmlns:a16="http://schemas.microsoft.com/office/drawing/2014/main" id="{D3D9781F-D7E2-4F8E-B692-E789DA65BD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54349" y="1443037"/>
            <a:ext cx="4426346" cy="4806735"/>
          </a:xfrm>
          <a:prstGeom prst="rect">
            <a:avLst/>
          </a:prstGeom>
          <a:noFill/>
          <a:ln>
            <a:noFill/>
          </a:ln>
        </p:spPr>
      </p:pic>
      <p:sp>
        <p:nvSpPr>
          <p:cNvPr id="7" name="Otsikko 11">
            <a:extLst>
              <a:ext uri="{FF2B5EF4-FFF2-40B4-BE49-F238E27FC236}">
                <a16:creationId xmlns:a16="http://schemas.microsoft.com/office/drawing/2014/main" id="{4DBCF52C-8124-4CA3-8B98-FD27FED4A817}"/>
              </a:ext>
            </a:extLst>
          </p:cNvPr>
          <p:cNvSpPr txBox="1">
            <a:spLocks/>
          </p:cNvSpPr>
          <p:nvPr/>
        </p:nvSpPr>
        <p:spPr>
          <a:xfrm>
            <a:off x="10430256" y="365125"/>
            <a:ext cx="13289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6/16</a:t>
            </a:r>
          </a:p>
        </p:txBody>
      </p:sp>
      <p:sp>
        <p:nvSpPr>
          <p:cNvPr id="3" name="Alatunnisteen paikkamerkki 2">
            <a:extLst>
              <a:ext uri="{FF2B5EF4-FFF2-40B4-BE49-F238E27FC236}">
                <a16:creationId xmlns:a16="http://schemas.microsoft.com/office/drawing/2014/main" id="{A71C71F1-4554-CB8C-A52F-D13BD116AD34}"/>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2440571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Determining thermal resistance 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1" y="1825625"/>
            <a:ext cx="6258885" cy="1244746"/>
          </a:xfrm>
        </p:spPr>
        <p:txBody>
          <a:bodyPr>
            <a:noAutofit/>
          </a:bodyPr>
          <a:lstStyle/>
          <a:p>
            <a:pPr marL="0" indent="0">
              <a:buNone/>
            </a:pPr>
            <a:r>
              <a:rPr lang="en-GB"/>
              <a:t>The total thermal resistance of the component is the arithmetic mean of these limits, calculated as follows:</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43</a:t>
            </a:fld>
            <a:endParaRPr lang="fi-FI"/>
          </a:p>
        </p:txBody>
      </p:sp>
      <p:sp>
        <p:nvSpPr>
          <p:cNvPr id="2" name="Rectangle 4">
            <a:extLst>
              <a:ext uri="{FF2B5EF4-FFF2-40B4-BE49-F238E27FC236}">
                <a16:creationId xmlns:a16="http://schemas.microsoft.com/office/drawing/2014/main" id="{CFA70C39-39DA-44F5-9774-B2D533A9949F}"/>
              </a:ext>
            </a:extLst>
          </p:cNvPr>
          <p:cNvSpPr>
            <a:spLocks noChangeArrowheads="1"/>
          </p:cNvSpPr>
          <p:nvPr/>
        </p:nvSpPr>
        <p:spPr bwMode="auto">
          <a:xfrm>
            <a:off x="1879134" y="45680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pic>
        <p:nvPicPr>
          <p:cNvPr id="6" name="Kuva 46">
            <a:extLst>
              <a:ext uri="{FF2B5EF4-FFF2-40B4-BE49-F238E27FC236}">
                <a16:creationId xmlns:a16="http://schemas.microsoft.com/office/drawing/2014/main" id="{D3D9781F-D7E2-4F8E-B692-E789DA65BD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54349" y="1443037"/>
            <a:ext cx="4426346" cy="4806735"/>
          </a:xfrm>
          <a:prstGeom prst="rect">
            <a:avLst/>
          </a:prstGeom>
          <a:noFill/>
          <a:ln>
            <a:noFill/>
          </a:ln>
        </p:spPr>
      </p:pic>
      <p:graphicFrame>
        <p:nvGraphicFramePr>
          <p:cNvPr id="4" name="Object 3">
            <a:extLst>
              <a:ext uri="{FF2B5EF4-FFF2-40B4-BE49-F238E27FC236}">
                <a16:creationId xmlns:a16="http://schemas.microsoft.com/office/drawing/2014/main" id="{12B93E4F-2953-43EE-9F6B-E2ED6172C15A}"/>
              </a:ext>
            </a:extLst>
          </p:cNvPr>
          <p:cNvGraphicFramePr>
            <a:graphicFrameLocks noChangeAspect="1"/>
          </p:cNvGraphicFramePr>
          <p:nvPr>
            <p:extLst>
              <p:ext uri="{D42A27DB-BD31-4B8C-83A1-F6EECF244321}">
                <p14:modId xmlns:p14="http://schemas.microsoft.com/office/powerpoint/2010/main" val="1022167493"/>
              </p:ext>
            </p:extLst>
          </p:nvPr>
        </p:nvGraphicFramePr>
        <p:xfrm>
          <a:off x="989902" y="3070371"/>
          <a:ext cx="2080470" cy="1028547"/>
        </p:xfrm>
        <a:graphic>
          <a:graphicData uri="http://schemas.openxmlformats.org/presentationml/2006/ole">
            <mc:AlternateContent xmlns:mc="http://schemas.openxmlformats.org/markup-compatibility/2006">
              <mc:Choice xmlns:v="urn:schemas-microsoft-com:vml" Requires="v">
                <p:oleObj name="Equation" r:id="rId3" imgW="850531" imgH="418918" progId="Equation.DSMT4">
                  <p:embed/>
                </p:oleObj>
              </mc:Choice>
              <mc:Fallback>
                <p:oleObj name="Equation" r:id="rId3" imgW="850531" imgH="418918" progId="Equation.DSMT4">
                  <p:embed/>
                  <p:pic>
                    <p:nvPicPr>
                      <p:cNvPr id="4" name="Object 3">
                        <a:extLst>
                          <a:ext uri="{FF2B5EF4-FFF2-40B4-BE49-F238E27FC236}">
                            <a16:creationId xmlns:a16="http://schemas.microsoft.com/office/drawing/2014/main" id="{12B93E4F-2953-43EE-9F6B-E2ED6172C1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902" y="3070371"/>
                        <a:ext cx="2080470" cy="1028547"/>
                      </a:xfrm>
                      <a:prstGeom prst="rect">
                        <a:avLst/>
                      </a:prstGeom>
                      <a:noFill/>
                    </p:spPr>
                  </p:pic>
                </p:oleObj>
              </mc:Fallback>
            </mc:AlternateContent>
          </a:graphicData>
        </a:graphic>
      </p:graphicFrame>
      <p:sp>
        <p:nvSpPr>
          <p:cNvPr id="9" name="Sisällön paikkamerkki 12">
            <a:extLst>
              <a:ext uri="{FF2B5EF4-FFF2-40B4-BE49-F238E27FC236}">
                <a16:creationId xmlns:a16="http://schemas.microsoft.com/office/drawing/2014/main" id="{7F42FE2D-05E0-4CE3-9583-670152C5C896}"/>
              </a:ext>
            </a:extLst>
          </p:cNvPr>
          <p:cNvSpPr txBox="1">
            <a:spLocks/>
          </p:cNvSpPr>
          <p:nvPr/>
        </p:nvSpPr>
        <p:spPr>
          <a:xfrm>
            <a:off x="2989276" y="3272960"/>
            <a:ext cx="4236442" cy="5900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 where the unit is [m²K/W]</a:t>
            </a:r>
          </a:p>
        </p:txBody>
      </p:sp>
      <p:sp>
        <p:nvSpPr>
          <p:cNvPr id="10" name="Sisällön paikkamerkki 12">
            <a:extLst>
              <a:ext uri="{FF2B5EF4-FFF2-40B4-BE49-F238E27FC236}">
                <a16:creationId xmlns:a16="http://schemas.microsoft.com/office/drawing/2014/main" id="{C948FFB4-52BF-4916-AF19-0C7873A64E91}"/>
              </a:ext>
            </a:extLst>
          </p:cNvPr>
          <p:cNvSpPr txBox="1">
            <a:spLocks/>
          </p:cNvSpPr>
          <p:nvPr/>
        </p:nvSpPr>
        <p:spPr>
          <a:xfrm>
            <a:off x="919294" y="3998375"/>
            <a:ext cx="6306424" cy="24945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a:t>and where</a:t>
            </a:r>
          </a:p>
          <a:p>
            <a:pPr marL="0" indent="0">
              <a:buFont typeface="Arial" panose="020B0604020202020204" pitchFamily="34" charset="0"/>
              <a:buNone/>
            </a:pPr>
            <a:r>
              <a:rPr lang="en-GB" sz="2400"/>
              <a:t>R</a:t>
            </a:r>
            <a:r>
              <a:rPr lang="en-GB" sz="2400" baseline="-25000"/>
              <a:t>T</a:t>
            </a:r>
            <a:r>
              <a:rPr lang="en-GB" sz="2400"/>
              <a:t>’ = </a:t>
            </a:r>
            <a:r>
              <a:rPr lang="en-GB" sz="2400" b="1"/>
              <a:t>the upper limit</a:t>
            </a:r>
            <a:r>
              <a:rPr lang="en-GB" sz="2400"/>
              <a:t> of the total thermal resistance of the component</a:t>
            </a:r>
          </a:p>
          <a:p>
            <a:pPr marL="0" indent="0">
              <a:buFont typeface="Arial" panose="020B0604020202020204" pitchFamily="34" charset="0"/>
              <a:buNone/>
            </a:pPr>
            <a:r>
              <a:rPr lang="en-GB" sz="2400"/>
              <a:t>R</a:t>
            </a:r>
            <a:r>
              <a:rPr lang="en-GB" sz="2400" baseline="-25000"/>
              <a:t>T</a:t>
            </a:r>
            <a:r>
              <a:rPr lang="en-GB" sz="2400"/>
              <a:t>’’ = </a:t>
            </a:r>
            <a:r>
              <a:rPr lang="en-GB" sz="2400" b="1"/>
              <a:t>the lower limit </a:t>
            </a:r>
            <a:r>
              <a:rPr lang="en-GB" sz="2400"/>
              <a:t>of the total thermal resistance of the component</a:t>
            </a:r>
          </a:p>
          <a:p>
            <a:pPr marL="0" indent="0">
              <a:buFont typeface="Arial" panose="020B0604020202020204" pitchFamily="34" charset="0"/>
              <a:buNone/>
            </a:pPr>
            <a:endParaRPr lang="fi-FI" dirty="0"/>
          </a:p>
        </p:txBody>
      </p:sp>
      <p:sp>
        <p:nvSpPr>
          <p:cNvPr id="11" name="Otsikko 11">
            <a:extLst>
              <a:ext uri="{FF2B5EF4-FFF2-40B4-BE49-F238E27FC236}">
                <a16:creationId xmlns:a16="http://schemas.microsoft.com/office/drawing/2014/main" id="{D9C2F0A1-3B33-40B4-AED7-7A300FC6E8EF}"/>
              </a:ext>
            </a:extLst>
          </p:cNvPr>
          <p:cNvSpPr txBox="1">
            <a:spLocks/>
          </p:cNvSpPr>
          <p:nvPr/>
        </p:nvSpPr>
        <p:spPr>
          <a:xfrm>
            <a:off x="10430256" y="365125"/>
            <a:ext cx="13289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7/16</a:t>
            </a:r>
          </a:p>
        </p:txBody>
      </p:sp>
      <p:sp>
        <p:nvSpPr>
          <p:cNvPr id="3" name="Alatunnisteen paikkamerkki 2">
            <a:extLst>
              <a:ext uri="{FF2B5EF4-FFF2-40B4-BE49-F238E27FC236}">
                <a16:creationId xmlns:a16="http://schemas.microsoft.com/office/drawing/2014/main" id="{EC95D73A-847A-1239-51AC-DF4D554C34D8}"/>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574498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Determining thermal resistance 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1" y="1825625"/>
            <a:ext cx="6258885" cy="3232936"/>
          </a:xfrm>
        </p:spPr>
        <p:txBody>
          <a:bodyPr>
            <a:noAutofit/>
          </a:bodyPr>
          <a:lstStyle/>
          <a:p>
            <a:pPr marL="0" indent="0">
              <a:buNone/>
            </a:pPr>
            <a:r>
              <a:rPr lang="en-GB"/>
              <a:t>When calculating the </a:t>
            </a:r>
            <a:r>
              <a:rPr lang="en-GB" b="1"/>
              <a:t>upper limit</a:t>
            </a:r>
            <a:r>
              <a:rPr lang="en-GB"/>
              <a:t> of the total thermal resistance of a component, the building component is considered to consist of a number of independent sections</a:t>
            </a:r>
            <a:r>
              <a:rPr lang="en-GB" b="1"/>
              <a:t> parallel to the heat flow</a:t>
            </a:r>
            <a:r>
              <a:rPr lang="en-GB"/>
              <a:t> and extending through the whole component. These sections are formed of layers with different thermal conductivity, located one after another in direction of the heat flow (image). </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44</a:t>
            </a:fld>
            <a:endParaRPr lang="fi-FI"/>
          </a:p>
        </p:txBody>
      </p:sp>
      <p:sp>
        <p:nvSpPr>
          <p:cNvPr id="2" name="Rectangle 4">
            <a:extLst>
              <a:ext uri="{FF2B5EF4-FFF2-40B4-BE49-F238E27FC236}">
                <a16:creationId xmlns:a16="http://schemas.microsoft.com/office/drawing/2014/main" id="{CFA70C39-39DA-44F5-9774-B2D533A9949F}"/>
              </a:ext>
            </a:extLst>
          </p:cNvPr>
          <p:cNvSpPr>
            <a:spLocks noChangeArrowheads="1"/>
          </p:cNvSpPr>
          <p:nvPr/>
        </p:nvSpPr>
        <p:spPr bwMode="auto">
          <a:xfrm>
            <a:off x="1879134" y="45680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pSp>
        <p:nvGrpSpPr>
          <p:cNvPr id="6" name="Group 5">
            <a:extLst>
              <a:ext uri="{FF2B5EF4-FFF2-40B4-BE49-F238E27FC236}">
                <a16:creationId xmlns:a16="http://schemas.microsoft.com/office/drawing/2014/main" id="{03C39058-C582-48B5-BA98-E6DB76BDA388}"/>
              </a:ext>
            </a:extLst>
          </p:cNvPr>
          <p:cNvGrpSpPr/>
          <p:nvPr/>
        </p:nvGrpSpPr>
        <p:grpSpPr>
          <a:xfrm>
            <a:off x="7392423" y="1392573"/>
            <a:ext cx="4422246" cy="4777400"/>
            <a:chOff x="7392423" y="1392573"/>
            <a:chExt cx="4422246" cy="4777400"/>
          </a:xfrm>
        </p:grpSpPr>
        <p:pic>
          <p:nvPicPr>
            <p:cNvPr id="7" name="Kuva 45">
              <a:extLst>
                <a:ext uri="{FF2B5EF4-FFF2-40B4-BE49-F238E27FC236}">
                  <a16:creationId xmlns:a16="http://schemas.microsoft.com/office/drawing/2014/main" id="{9A129CFA-690C-4F84-A38F-6E41173588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2423" y="1392573"/>
              <a:ext cx="4422246" cy="4777400"/>
            </a:xfrm>
            <a:prstGeom prst="rect">
              <a:avLst/>
            </a:prstGeom>
            <a:noFill/>
            <a:ln>
              <a:noFill/>
            </a:ln>
          </p:spPr>
        </p:pic>
        <p:sp>
          <p:nvSpPr>
            <p:cNvPr id="3" name="Arrow: Right 2">
              <a:extLst>
                <a:ext uri="{FF2B5EF4-FFF2-40B4-BE49-F238E27FC236}">
                  <a16:creationId xmlns:a16="http://schemas.microsoft.com/office/drawing/2014/main" id="{585FEFC0-9377-42C3-A1CA-38C950AC2A47}"/>
                </a:ext>
              </a:extLst>
            </p:cNvPr>
            <p:cNvSpPr/>
            <p:nvPr/>
          </p:nvSpPr>
          <p:spPr>
            <a:xfrm rot="10800000">
              <a:off x="7835317" y="2057504"/>
              <a:ext cx="2927758" cy="620783"/>
            </a:xfrm>
            <a:prstGeom prst="rightArrow">
              <a:avLst/>
            </a:prstGeom>
            <a:solidFill>
              <a:srgbClr val="FE80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xtBox 3">
              <a:extLst>
                <a:ext uri="{FF2B5EF4-FFF2-40B4-BE49-F238E27FC236}">
                  <a16:creationId xmlns:a16="http://schemas.microsoft.com/office/drawing/2014/main" id="{27FD1A89-7EF4-4439-A934-5D6573384891}"/>
                </a:ext>
              </a:extLst>
            </p:cNvPr>
            <p:cNvSpPr txBox="1"/>
            <p:nvPr/>
          </p:nvSpPr>
          <p:spPr>
            <a:xfrm>
              <a:off x="8323601" y="2183230"/>
              <a:ext cx="2734811" cy="369332"/>
            </a:xfrm>
            <a:prstGeom prst="rect">
              <a:avLst/>
            </a:prstGeom>
            <a:noFill/>
          </p:spPr>
          <p:txBody>
            <a:bodyPr wrap="square" rtlCol="0">
              <a:spAutoFit/>
            </a:bodyPr>
            <a:lstStyle/>
            <a:p>
              <a:r>
                <a:rPr lang="en-GB"/>
                <a:t>Direction of heat flow</a:t>
              </a:r>
            </a:p>
          </p:txBody>
        </p:sp>
        <p:sp>
          <p:nvSpPr>
            <p:cNvPr id="10" name="Arrow: Right 9">
              <a:extLst>
                <a:ext uri="{FF2B5EF4-FFF2-40B4-BE49-F238E27FC236}">
                  <a16:creationId xmlns:a16="http://schemas.microsoft.com/office/drawing/2014/main" id="{938CCC1C-2FD7-45FD-88F4-2C166B3C9080}"/>
                </a:ext>
              </a:extLst>
            </p:cNvPr>
            <p:cNvSpPr/>
            <p:nvPr/>
          </p:nvSpPr>
          <p:spPr>
            <a:xfrm rot="10800000">
              <a:off x="7835317" y="3935072"/>
              <a:ext cx="2927758" cy="620783"/>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xtBox 10">
              <a:extLst>
                <a:ext uri="{FF2B5EF4-FFF2-40B4-BE49-F238E27FC236}">
                  <a16:creationId xmlns:a16="http://schemas.microsoft.com/office/drawing/2014/main" id="{AFEAFAF6-C242-4EF8-9794-A29F5BEA518D}"/>
                </a:ext>
              </a:extLst>
            </p:cNvPr>
            <p:cNvSpPr txBox="1"/>
            <p:nvPr/>
          </p:nvSpPr>
          <p:spPr>
            <a:xfrm>
              <a:off x="8323601" y="4060798"/>
              <a:ext cx="2734811" cy="369332"/>
            </a:xfrm>
            <a:prstGeom prst="rect">
              <a:avLst/>
            </a:prstGeom>
            <a:noFill/>
          </p:spPr>
          <p:txBody>
            <a:bodyPr wrap="square" rtlCol="0">
              <a:spAutoFit/>
            </a:bodyPr>
            <a:lstStyle/>
            <a:p>
              <a:r>
                <a:rPr lang="en-GB"/>
                <a:t>Direction of observation</a:t>
              </a:r>
            </a:p>
          </p:txBody>
        </p:sp>
      </p:grpSp>
      <p:sp>
        <p:nvSpPr>
          <p:cNvPr id="14" name="Otsikko 11">
            <a:extLst>
              <a:ext uri="{FF2B5EF4-FFF2-40B4-BE49-F238E27FC236}">
                <a16:creationId xmlns:a16="http://schemas.microsoft.com/office/drawing/2014/main" id="{33D532D4-727C-4400-B286-C6473FE1EF3F}"/>
              </a:ext>
            </a:extLst>
          </p:cNvPr>
          <p:cNvSpPr txBox="1">
            <a:spLocks/>
          </p:cNvSpPr>
          <p:nvPr/>
        </p:nvSpPr>
        <p:spPr>
          <a:xfrm>
            <a:off x="10430256" y="365125"/>
            <a:ext cx="13289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8/16</a:t>
            </a:r>
          </a:p>
        </p:txBody>
      </p:sp>
      <p:sp>
        <p:nvSpPr>
          <p:cNvPr id="5" name="Alatunnisteen paikkamerkki 4">
            <a:extLst>
              <a:ext uri="{FF2B5EF4-FFF2-40B4-BE49-F238E27FC236}">
                <a16:creationId xmlns:a16="http://schemas.microsoft.com/office/drawing/2014/main" id="{E81E579B-A980-012C-CCDC-187A3C1080D7}"/>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0368016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Determining thermal resistance 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1" y="1825625"/>
            <a:ext cx="6554222" cy="3232936"/>
          </a:xfrm>
        </p:spPr>
        <p:txBody>
          <a:bodyPr>
            <a:noAutofit/>
          </a:bodyPr>
          <a:lstStyle/>
          <a:p>
            <a:pPr marL="0" indent="0">
              <a:buNone/>
            </a:pPr>
            <a:r>
              <a:rPr lang="en-GB"/>
              <a:t>This way the parallel layers with different thermal conductivity are placed in independent sections. The total thermal resistance of each section thus formed is calculated according to a component consisting of homogeneous layers.</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45</a:t>
            </a:fld>
            <a:endParaRPr lang="fi-FI"/>
          </a:p>
        </p:txBody>
      </p:sp>
      <p:sp>
        <p:nvSpPr>
          <p:cNvPr id="2" name="Rectangle 4">
            <a:extLst>
              <a:ext uri="{FF2B5EF4-FFF2-40B4-BE49-F238E27FC236}">
                <a16:creationId xmlns:a16="http://schemas.microsoft.com/office/drawing/2014/main" id="{CFA70C39-39DA-44F5-9774-B2D533A9949F}"/>
              </a:ext>
            </a:extLst>
          </p:cNvPr>
          <p:cNvSpPr>
            <a:spLocks noChangeArrowheads="1"/>
          </p:cNvSpPr>
          <p:nvPr/>
        </p:nvSpPr>
        <p:spPr bwMode="auto">
          <a:xfrm>
            <a:off x="1879134" y="45680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pSp>
        <p:nvGrpSpPr>
          <p:cNvPr id="6" name="Group 5">
            <a:extLst>
              <a:ext uri="{FF2B5EF4-FFF2-40B4-BE49-F238E27FC236}">
                <a16:creationId xmlns:a16="http://schemas.microsoft.com/office/drawing/2014/main" id="{6C922562-0204-4729-886C-F0997416DEB6}"/>
              </a:ext>
            </a:extLst>
          </p:cNvPr>
          <p:cNvGrpSpPr/>
          <p:nvPr/>
        </p:nvGrpSpPr>
        <p:grpSpPr>
          <a:xfrm>
            <a:off x="7392423" y="1392573"/>
            <a:ext cx="4422246" cy="4777400"/>
            <a:chOff x="7392423" y="1392573"/>
            <a:chExt cx="4422246" cy="4777400"/>
          </a:xfrm>
        </p:grpSpPr>
        <p:pic>
          <p:nvPicPr>
            <p:cNvPr id="7" name="Kuva 45">
              <a:extLst>
                <a:ext uri="{FF2B5EF4-FFF2-40B4-BE49-F238E27FC236}">
                  <a16:creationId xmlns:a16="http://schemas.microsoft.com/office/drawing/2014/main" id="{9A129CFA-690C-4F84-A38F-6E41173588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2423" y="1392573"/>
              <a:ext cx="4422246" cy="4777400"/>
            </a:xfrm>
            <a:prstGeom prst="rect">
              <a:avLst/>
            </a:prstGeom>
            <a:noFill/>
            <a:ln>
              <a:noFill/>
            </a:ln>
          </p:spPr>
        </p:pic>
        <p:sp>
          <p:nvSpPr>
            <p:cNvPr id="3" name="Arrow: Right 2">
              <a:extLst>
                <a:ext uri="{FF2B5EF4-FFF2-40B4-BE49-F238E27FC236}">
                  <a16:creationId xmlns:a16="http://schemas.microsoft.com/office/drawing/2014/main" id="{585FEFC0-9377-42C3-A1CA-38C950AC2A47}"/>
                </a:ext>
              </a:extLst>
            </p:cNvPr>
            <p:cNvSpPr/>
            <p:nvPr/>
          </p:nvSpPr>
          <p:spPr>
            <a:xfrm rot="10800000">
              <a:off x="7835317" y="2057504"/>
              <a:ext cx="2927758" cy="620783"/>
            </a:xfrm>
            <a:prstGeom prst="rightArrow">
              <a:avLst/>
            </a:prstGeom>
            <a:solidFill>
              <a:srgbClr val="FE80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xtBox 3">
              <a:extLst>
                <a:ext uri="{FF2B5EF4-FFF2-40B4-BE49-F238E27FC236}">
                  <a16:creationId xmlns:a16="http://schemas.microsoft.com/office/drawing/2014/main" id="{27FD1A89-7EF4-4439-A934-5D6573384891}"/>
                </a:ext>
              </a:extLst>
            </p:cNvPr>
            <p:cNvSpPr txBox="1"/>
            <p:nvPr/>
          </p:nvSpPr>
          <p:spPr>
            <a:xfrm>
              <a:off x="8323601" y="2183230"/>
              <a:ext cx="2734811" cy="369332"/>
            </a:xfrm>
            <a:prstGeom prst="rect">
              <a:avLst/>
            </a:prstGeom>
            <a:noFill/>
          </p:spPr>
          <p:txBody>
            <a:bodyPr wrap="square" rtlCol="0">
              <a:spAutoFit/>
            </a:bodyPr>
            <a:lstStyle/>
            <a:p>
              <a:r>
                <a:rPr lang="en-GB"/>
                <a:t>Direction of heat flow</a:t>
              </a:r>
            </a:p>
          </p:txBody>
        </p:sp>
        <p:sp>
          <p:nvSpPr>
            <p:cNvPr id="10" name="Arrow: Right 9">
              <a:extLst>
                <a:ext uri="{FF2B5EF4-FFF2-40B4-BE49-F238E27FC236}">
                  <a16:creationId xmlns:a16="http://schemas.microsoft.com/office/drawing/2014/main" id="{1818AE20-6376-49A6-BF18-5452C1C7F20A}"/>
                </a:ext>
              </a:extLst>
            </p:cNvPr>
            <p:cNvSpPr/>
            <p:nvPr/>
          </p:nvSpPr>
          <p:spPr>
            <a:xfrm rot="10800000">
              <a:off x="7835317" y="3935072"/>
              <a:ext cx="2927758" cy="620783"/>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xtBox 10">
              <a:extLst>
                <a:ext uri="{FF2B5EF4-FFF2-40B4-BE49-F238E27FC236}">
                  <a16:creationId xmlns:a16="http://schemas.microsoft.com/office/drawing/2014/main" id="{92228237-22A9-4194-829B-BDAE97E218EB}"/>
                </a:ext>
              </a:extLst>
            </p:cNvPr>
            <p:cNvSpPr txBox="1"/>
            <p:nvPr/>
          </p:nvSpPr>
          <p:spPr>
            <a:xfrm>
              <a:off x="8323601" y="4060798"/>
              <a:ext cx="2734811" cy="369332"/>
            </a:xfrm>
            <a:prstGeom prst="rect">
              <a:avLst/>
            </a:prstGeom>
            <a:noFill/>
          </p:spPr>
          <p:txBody>
            <a:bodyPr wrap="square" rtlCol="0">
              <a:spAutoFit/>
            </a:bodyPr>
            <a:lstStyle/>
            <a:p>
              <a:r>
                <a:rPr lang="en-GB"/>
                <a:t>Direction of observation</a:t>
              </a:r>
            </a:p>
          </p:txBody>
        </p:sp>
      </p:grpSp>
      <p:sp>
        <p:nvSpPr>
          <p:cNvPr id="14" name="Otsikko 11">
            <a:extLst>
              <a:ext uri="{FF2B5EF4-FFF2-40B4-BE49-F238E27FC236}">
                <a16:creationId xmlns:a16="http://schemas.microsoft.com/office/drawing/2014/main" id="{CB54B498-4A12-4762-9780-F240CF40E56C}"/>
              </a:ext>
            </a:extLst>
          </p:cNvPr>
          <p:cNvSpPr txBox="1">
            <a:spLocks/>
          </p:cNvSpPr>
          <p:nvPr/>
        </p:nvSpPr>
        <p:spPr>
          <a:xfrm>
            <a:off x="10430256" y="365125"/>
            <a:ext cx="13289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9/16</a:t>
            </a:r>
          </a:p>
        </p:txBody>
      </p:sp>
      <p:sp>
        <p:nvSpPr>
          <p:cNvPr id="5" name="Alatunnisteen paikkamerkki 4">
            <a:extLst>
              <a:ext uri="{FF2B5EF4-FFF2-40B4-BE49-F238E27FC236}">
                <a16:creationId xmlns:a16="http://schemas.microsoft.com/office/drawing/2014/main" id="{E1E36366-5880-F599-5E93-179B9509F0DC}"/>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7930365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Determining thermal resistance 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1" y="1825625"/>
            <a:ext cx="6258885" cy="1672584"/>
          </a:xfrm>
        </p:spPr>
        <p:txBody>
          <a:bodyPr>
            <a:noAutofit/>
          </a:bodyPr>
          <a:lstStyle/>
          <a:p>
            <a:pPr marL="0" indent="0">
              <a:buNone/>
            </a:pPr>
            <a:r>
              <a:rPr lang="en-GB"/>
              <a:t>Finally, the total thermal resistances of the sections are entered in the formula below to calculate the</a:t>
            </a:r>
            <a:r>
              <a:rPr lang="en-GB" b="1"/>
              <a:t> upper limit</a:t>
            </a:r>
            <a:r>
              <a:rPr lang="en-GB"/>
              <a:t> of the total thermal resistance of the component.</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46</a:t>
            </a:fld>
            <a:endParaRPr lang="fi-FI"/>
          </a:p>
        </p:txBody>
      </p:sp>
      <p:sp>
        <p:nvSpPr>
          <p:cNvPr id="2" name="Rectangle 4">
            <a:extLst>
              <a:ext uri="{FF2B5EF4-FFF2-40B4-BE49-F238E27FC236}">
                <a16:creationId xmlns:a16="http://schemas.microsoft.com/office/drawing/2014/main" id="{CFA70C39-39DA-44F5-9774-B2D533A9949F}"/>
              </a:ext>
            </a:extLst>
          </p:cNvPr>
          <p:cNvSpPr>
            <a:spLocks noChangeArrowheads="1"/>
          </p:cNvSpPr>
          <p:nvPr/>
        </p:nvSpPr>
        <p:spPr bwMode="auto">
          <a:xfrm>
            <a:off x="1879134" y="45680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8" name="Object 7">
            <a:extLst>
              <a:ext uri="{FF2B5EF4-FFF2-40B4-BE49-F238E27FC236}">
                <a16:creationId xmlns:a16="http://schemas.microsoft.com/office/drawing/2014/main" id="{3A9AC948-89FC-48D9-9BCC-660A35C7B821}"/>
              </a:ext>
            </a:extLst>
          </p:cNvPr>
          <p:cNvGraphicFramePr>
            <a:graphicFrameLocks noChangeAspect="1"/>
          </p:cNvGraphicFramePr>
          <p:nvPr>
            <p:extLst>
              <p:ext uri="{D42A27DB-BD31-4B8C-83A1-F6EECF244321}">
                <p14:modId xmlns:p14="http://schemas.microsoft.com/office/powerpoint/2010/main" val="1539491314"/>
              </p:ext>
            </p:extLst>
          </p:nvPr>
        </p:nvGraphicFramePr>
        <p:xfrm>
          <a:off x="838200" y="3935072"/>
          <a:ext cx="4086313" cy="1121245"/>
        </p:xfrm>
        <a:graphic>
          <a:graphicData uri="http://schemas.openxmlformats.org/presentationml/2006/ole">
            <mc:AlternateContent xmlns:mc="http://schemas.openxmlformats.org/markup-compatibility/2006">
              <mc:Choice xmlns:v="urn:schemas-microsoft-com:vml" Requires="v">
                <p:oleObj name="Equation" r:id="rId2" imgW="1562100" imgH="431800" progId="Equation.DSMT4">
                  <p:embed/>
                </p:oleObj>
              </mc:Choice>
              <mc:Fallback>
                <p:oleObj name="Equation" r:id="rId2" imgW="1562100" imgH="431800" progId="Equation.DSMT4">
                  <p:embed/>
                  <p:pic>
                    <p:nvPicPr>
                      <p:cNvPr id="8" name="Object 7">
                        <a:extLst>
                          <a:ext uri="{FF2B5EF4-FFF2-40B4-BE49-F238E27FC236}">
                            <a16:creationId xmlns:a16="http://schemas.microsoft.com/office/drawing/2014/main" id="{3A9AC948-89FC-48D9-9BCC-660A35C7B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935072"/>
                        <a:ext cx="4086313" cy="1121245"/>
                      </a:xfrm>
                      <a:prstGeom prst="rect">
                        <a:avLst/>
                      </a:prstGeom>
                      <a:noFill/>
                    </p:spPr>
                  </p:pic>
                </p:oleObj>
              </mc:Fallback>
            </mc:AlternateContent>
          </a:graphicData>
        </a:graphic>
      </p:graphicFrame>
      <p:sp>
        <p:nvSpPr>
          <p:cNvPr id="15" name="Sisällön paikkamerkki 12">
            <a:extLst>
              <a:ext uri="{FF2B5EF4-FFF2-40B4-BE49-F238E27FC236}">
                <a16:creationId xmlns:a16="http://schemas.microsoft.com/office/drawing/2014/main" id="{91B7064B-6947-4C27-9991-C63EFB09CA14}"/>
              </a:ext>
            </a:extLst>
          </p:cNvPr>
          <p:cNvSpPr txBox="1">
            <a:spLocks/>
          </p:cNvSpPr>
          <p:nvPr/>
        </p:nvSpPr>
        <p:spPr>
          <a:xfrm>
            <a:off x="838200" y="5134601"/>
            <a:ext cx="4647501" cy="5900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 where the unit is [W/(m²K)]</a:t>
            </a:r>
          </a:p>
        </p:txBody>
      </p:sp>
      <p:grpSp>
        <p:nvGrpSpPr>
          <p:cNvPr id="6" name="Group 5">
            <a:extLst>
              <a:ext uri="{FF2B5EF4-FFF2-40B4-BE49-F238E27FC236}">
                <a16:creationId xmlns:a16="http://schemas.microsoft.com/office/drawing/2014/main" id="{643794B8-EA2C-48C9-8D63-174A2403CDB1}"/>
              </a:ext>
            </a:extLst>
          </p:cNvPr>
          <p:cNvGrpSpPr/>
          <p:nvPr/>
        </p:nvGrpSpPr>
        <p:grpSpPr>
          <a:xfrm>
            <a:off x="7392423" y="1392573"/>
            <a:ext cx="4422246" cy="4777400"/>
            <a:chOff x="7392423" y="1392573"/>
            <a:chExt cx="4422246" cy="4777400"/>
          </a:xfrm>
        </p:grpSpPr>
        <p:pic>
          <p:nvPicPr>
            <p:cNvPr id="7" name="Kuva 45">
              <a:extLst>
                <a:ext uri="{FF2B5EF4-FFF2-40B4-BE49-F238E27FC236}">
                  <a16:creationId xmlns:a16="http://schemas.microsoft.com/office/drawing/2014/main" id="{9A129CFA-690C-4F84-A38F-6E41173588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2423" y="1392573"/>
              <a:ext cx="4422246" cy="4777400"/>
            </a:xfrm>
            <a:prstGeom prst="rect">
              <a:avLst/>
            </a:prstGeom>
            <a:noFill/>
            <a:ln>
              <a:noFill/>
            </a:ln>
          </p:spPr>
        </p:pic>
        <p:sp>
          <p:nvSpPr>
            <p:cNvPr id="3" name="Arrow: Right 2">
              <a:extLst>
                <a:ext uri="{FF2B5EF4-FFF2-40B4-BE49-F238E27FC236}">
                  <a16:creationId xmlns:a16="http://schemas.microsoft.com/office/drawing/2014/main" id="{585FEFC0-9377-42C3-A1CA-38C950AC2A47}"/>
                </a:ext>
              </a:extLst>
            </p:cNvPr>
            <p:cNvSpPr/>
            <p:nvPr/>
          </p:nvSpPr>
          <p:spPr>
            <a:xfrm rot="10800000">
              <a:off x="7835317" y="2057504"/>
              <a:ext cx="2927758" cy="620783"/>
            </a:xfrm>
            <a:prstGeom prst="rightArrow">
              <a:avLst/>
            </a:prstGeom>
            <a:solidFill>
              <a:srgbClr val="FE80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xtBox 3">
              <a:extLst>
                <a:ext uri="{FF2B5EF4-FFF2-40B4-BE49-F238E27FC236}">
                  <a16:creationId xmlns:a16="http://schemas.microsoft.com/office/drawing/2014/main" id="{27FD1A89-7EF4-4439-A934-5D6573384891}"/>
                </a:ext>
              </a:extLst>
            </p:cNvPr>
            <p:cNvSpPr txBox="1"/>
            <p:nvPr/>
          </p:nvSpPr>
          <p:spPr>
            <a:xfrm>
              <a:off x="8323601" y="2183230"/>
              <a:ext cx="2734811" cy="369332"/>
            </a:xfrm>
            <a:prstGeom prst="rect">
              <a:avLst/>
            </a:prstGeom>
            <a:noFill/>
          </p:spPr>
          <p:txBody>
            <a:bodyPr wrap="square" rtlCol="0">
              <a:spAutoFit/>
            </a:bodyPr>
            <a:lstStyle/>
            <a:p>
              <a:r>
                <a:rPr lang="en-GB"/>
                <a:t>Direction of heat flow</a:t>
              </a:r>
            </a:p>
          </p:txBody>
        </p:sp>
        <p:sp>
          <p:nvSpPr>
            <p:cNvPr id="14" name="Arrow: Right 13">
              <a:extLst>
                <a:ext uri="{FF2B5EF4-FFF2-40B4-BE49-F238E27FC236}">
                  <a16:creationId xmlns:a16="http://schemas.microsoft.com/office/drawing/2014/main" id="{343686EF-1560-4A83-8FAE-31BBCADBEF80}"/>
                </a:ext>
              </a:extLst>
            </p:cNvPr>
            <p:cNvSpPr/>
            <p:nvPr/>
          </p:nvSpPr>
          <p:spPr>
            <a:xfrm rot="10800000">
              <a:off x="7835317" y="3935072"/>
              <a:ext cx="2927758" cy="620783"/>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TextBox 15">
              <a:extLst>
                <a:ext uri="{FF2B5EF4-FFF2-40B4-BE49-F238E27FC236}">
                  <a16:creationId xmlns:a16="http://schemas.microsoft.com/office/drawing/2014/main" id="{19CFA5E3-0AEC-41E3-A187-042AC0441251}"/>
                </a:ext>
              </a:extLst>
            </p:cNvPr>
            <p:cNvSpPr txBox="1"/>
            <p:nvPr/>
          </p:nvSpPr>
          <p:spPr>
            <a:xfrm>
              <a:off x="8323601" y="4060798"/>
              <a:ext cx="2734811" cy="369332"/>
            </a:xfrm>
            <a:prstGeom prst="rect">
              <a:avLst/>
            </a:prstGeom>
            <a:noFill/>
          </p:spPr>
          <p:txBody>
            <a:bodyPr wrap="square" rtlCol="0">
              <a:spAutoFit/>
            </a:bodyPr>
            <a:lstStyle/>
            <a:p>
              <a:r>
                <a:rPr lang="en-GB"/>
                <a:t>Direction of observation</a:t>
              </a:r>
            </a:p>
          </p:txBody>
        </p:sp>
      </p:grpSp>
      <p:sp>
        <p:nvSpPr>
          <p:cNvPr id="17" name="Otsikko 11">
            <a:extLst>
              <a:ext uri="{FF2B5EF4-FFF2-40B4-BE49-F238E27FC236}">
                <a16:creationId xmlns:a16="http://schemas.microsoft.com/office/drawing/2014/main" id="{5DE8655F-77F8-4309-B6C0-E2A06584EBAF}"/>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10/16</a:t>
            </a:r>
          </a:p>
        </p:txBody>
      </p:sp>
      <p:sp>
        <p:nvSpPr>
          <p:cNvPr id="5" name="Alatunnisteen paikkamerkki 4">
            <a:extLst>
              <a:ext uri="{FF2B5EF4-FFF2-40B4-BE49-F238E27FC236}">
                <a16:creationId xmlns:a16="http://schemas.microsoft.com/office/drawing/2014/main" id="{39F09C80-D0D9-8340-90BF-2DA418F8529D}"/>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7233493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Determining thermal resistance R</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47</a:t>
            </a:fld>
            <a:endParaRPr lang="fi-FI"/>
          </a:p>
        </p:txBody>
      </p:sp>
      <p:sp>
        <p:nvSpPr>
          <p:cNvPr id="2" name="Rectangle 4">
            <a:extLst>
              <a:ext uri="{FF2B5EF4-FFF2-40B4-BE49-F238E27FC236}">
                <a16:creationId xmlns:a16="http://schemas.microsoft.com/office/drawing/2014/main" id="{CFA70C39-39DA-44F5-9774-B2D533A9949F}"/>
              </a:ext>
            </a:extLst>
          </p:cNvPr>
          <p:cNvSpPr>
            <a:spLocks noChangeArrowheads="1"/>
          </p:cNvSpPr>
          <p:nvPr/>
        </p:nvSpPr>
        <p:spPr bwMode="auto">
          <a:xfrm>
            <a:off x="1879134" y="45680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8" name="Object 7">
            <a:extLst>
              <a:ext uri="{FF2B5EF4-FFF2-40B4-BE49-F238E27FC236}">
                <a16:creationId xmlns:a16="http://schemas.microsoft.com/office/drawing/2014/main" id="{3A9AC948-89FC-48D9-9BCC-660A35C7B821}"/>
              </a:ext>
            </a:extLst>
          </p:cNvPr>
          <p:cNvGraphicFramePr>
            <a:graphicFrameLocks noChangeAspect="1"/>
          </p:cNvGraphicFramePr>
          <p:nvPr/>
        </p:nvGraphicFramePr>
        <p:xfrm>
          <a:off x="846413" y="1828797"/>
          <a:ext cx="4086313" cy="1121245"/>
        </p:xfrm>
        <a:graphic>
          <a:graphicData uri="http://schemas.openxmlformats.org/presentationml/2006/ole">
            <mc:AlternateContent xmlns:mc="http://schemas.openxmlformats.org/markup-compatibility/2006">
              <mc:Choice xmlns:v="urn:schemas-microsoft-com:vml" Requires="v">
                <p:oleObj name="Equation" r:id="rId2" imgW="1562100" imgH="431800" progId="Equation.DSMT4">
                  <p:embed/>
                </p:oleObj>
              </mc:Choice>
              <mc:Fallback>
                <p:oleObj name="Equation" r:id="rId2" imgW="1562100" imgH="431800" progId="Equation.DSMT4">
                  <p:embed/>
                  <p:pic>
                    <p:nvPicPr>
                      <p:cNvPr id="8" name="Object 7">
                        <a:extLst>
                          <a:ext uri="{FF2B5EF4-FFF2-40B4-BE49-F238E27FC236}">
                            <a16:creationId xmlns:a16="http://schemas.microsoft.com/office/drawing/2014/main" id="{3A9AC948-89FC-48D9-9BCC-660A35C7B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413" y="1828797"/>
                        <a:ext cx="4086313" cy="1121245"/>
                      </a:xfrm>
                      <a:prstGeom prst="rect">
                        <a:avLst/>
                      </a:prstGeom>
                      <a:noFill/>
                    </p:spPr>
                  </p:pic>
                </p:oleObj>
              </mc:Fallback>
            </mc:AlternateContent>
          </a:graphicData>
        </a:graphic>
      </p:graphicFrame>
      <p:sp>
        <p:nvSpPr>
          <p:cNvPr id="15" name="Sisällön paikkamerkki 12">
            <a:extLst>
              <a:ext uri="{FF2B5EF4-FFF2-40B4-BE49-F238E27FC236}">
                <a16:creationId xmlns:a16="http://schemas.microsoft.com/office/drawing/2014/main" id="{EC3880AD-4086-464A-84C6-5D41EC0811C0}"/>
              </a:ext>
            </a:extLst>
          </p:cNvPr>
          <p:cNvSpPr txBox="1">
            <a:spLocks/>
          </p:cNvSpPr>
          <p:nvPr/>
        </p:nvSpPr>
        <p:spPr>
          <a:xfrm>
            <a:off x="846413" y="2950042"/>
            <a:ext cx="10963785" cy="35428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a:t>and where</a:t>
            </a:r>
          </a:p>
          <a:p>
            <a:pPr marL="0" indent="0">
              <a:buFont typeface="Arial" panose="020B0604020202020204" pitchFamily="34" charset="0"/>
              <a:buNone/>
            </a:pPr>
            <a:r>
              <a:rPr lang="en-GB" sz="2400"/>
              <a:t>R</a:t>
            </a:r>
            <a:r>
              <a:rPr lang="en-GB" sz="2400" baseline="-25000"/>
              <a:t>T</a:t>
            </a:r>
            <a:r>
              <a:rPr lang="en-GB" sz="2400"/>
              <a:t>’ = </a:t>
            </a:r>
            <a:r>
              <a:rPr lang="en-GB" sz="2400" b="1"/>
              <a:t>the upper limit</a:t>
            </a:r>
            <a:r>
              <a:rPr lang="en-GB" sz="2400"/>
              <a:t> of the total thermal resistance of the component</a:t>
            </a:r>
          </a:p>
          <a:p>
            <a:pPr marL="0" indent="0">
              <a:buFont typeface="Arial" panose="020B0604020202020204" pitchFamily="34" charset="0"/>
              <a:buNone/>
            </a:pPr>
            <a:r>
              <a:rPr lang="en-GB" sz="2400"/>
              <a:t>f</a:t>
            </a:r>
            <a:r>
              <a:rPr lang="en-GB" sz="2400" baseline="-25000"/>
              <a:t>a</a:t>
            </a:r>
            <a:r>
              <a:rPr lang="en-GB" sz="2400"/>
              <a:t> , f</a:t>
            </a:r>
            <a:r>
              <a:rPr lang="en-GB" sz="2400" baseline="-25000"/>
              <a:t>b</a:t>
            </a:r>
            <a:r>
              <a:rPr lang="en-GB" sz="2400"/>
              <a:t> , … f</a:t>
            </a:r>
            <a:r>
              <a:rPr lang="en-GB" sz="2400" baseline="-25000"/>
              <a:t>n</a:t>
            </a:r>
            <a:r>
              <a:rPr lang="en-GB" sz="2400"/>
              <a:t> = the fractional areas of the sections a, b,…, n from the area of the component perpendicular to the direction of heat flow [ - ]</a:t>
            </a:r>
          </a:p>
          <a:p>
            <a:pPr marL="0" indent="0">
              <a:buFont typeface="Arial" panose="020B0604020202020204" pitchFamily="34" charset="0"/>
              <a:buNone/>
            </a:pPr>
            <a:r>
              <a:rPr lang="en-GB" sz="2400"/>
              <a:t>R</a:t>
            </a:r>
            <a:r>
              <a:rPr lang="en-GB" sz="2400" baseline="-25000"/>
              <a:t>Ta</a:t>
            </a:r>
            <a:r>
              <a:rPr lang="en-GB" sz="2400"/>
              <a:t> , R</a:t>
            </a:r>
            <a:r>
              <a:rPr lang="en-GB" sz="2400" baseline="-25000"/>
              <a:t>Tb</a:t>
            </a:r>
            <a:r>
              <a:rPr lang="en-GB" sz="2400"/>
              <a:t> , … R</a:t>
            </a:r>
            <a:r>
              <a:rPr lang="en-GB" sz="2400" baseline="-25000"/>
              <a:t>Tn</a:t>
            </a:r>
            <a:r>
              <a:rPr lang="en-GB" sz="2400"/>
              <a:t> = the total thermal resistances for sections a, b,…, n [m²K/W]</a:t>
            </a:r>
          </a:p>
          <a:p>
            <a:pPr marL="0" indent="0">
              <a:buFont typeface="Arial" panose="020B0604020202020204" pitchFamily="34" charset="0"/>
              <a:buNone/>
            </a:pPr>
            <a:endParaRPr lang="fi-FI" dirty="0"/>
          </a:p>
        </p:txBody>
      </p:sp>
      <p:sp>
        <p:nvSpPr>
          <p:cNvPr id="7" name="Otsikko 11">
            <a:extLst>
              <a:ext uri="{FF2B5EF4-FFF2-40B4-BE49-F238E27FC236}">
                <a16:creationId xmlns:a16="http://schemas.microsoft.com/office/drawing/2014/main" id="{E69D7C53-8DCC-4B8B-BF30-4572F04B4210}"/>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11/16</a:t>
            </a:r>
          </a:p>
        </p:txBody>
      </p:sp>
      <p:sp>
        <p:nvSpPr>
          <p:cNvPr id="3" name="Alatunnisteen paikkamerkki 2">
            <a:extLst>
              <a:ext uri="{FF2B5EF4-FFF2-40B4-BE49-F238E27FC236}">
                <a16:creationId xmlns:a16="http://schemas.microsoft.com/office/drawing/2014/main" id="{CE6FCF6E-D531-4019-1128-BCDEF4E71A2E}"/>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161962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Determining thermal resistance 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1" y="1825625"/>
            <a:ext cx="6554222" cy="3232936"/>
          </a:xfrm>
        </p:spPr>
        <p:txBody>
          <a:bodyPr>
            <a:noAutofit/>
          </a:bodyPr>
          <a:lstStyle/>
          <a:p>
            <a:pPr marL="0" indent="0">
              <a:buNone/>
            </a:pPr>
            <a:r>
              <a:rPr lang="en-GB"/>
              <a:t>When calculating the </a:t>
            </a:r>
            <a:r>
              <a:rPr lang="en-GB" b="1"/>
              <a:t>lower limit</a:t>
            </a:r>
            <a:r>
              <a:rPr lang="en-GB"/>
              <a:t> of the total thermal resistance of a component, the building component is considered to consist of layers</a:t>
            </a:r>
            <a:r>
              <a:rPr lang="en-GB" b="1"/>
              <a:t> perpendicular to the heat flow</a:t>
            </a:r>
            <a:r>
              <a:rPr lang="en-GB"/>
              <a:t> and extending through the whole component. Each of these layers is isothermal in the direction of heat flow (image). </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48</a:t>
            </a:fld>
            <a:endParaRPr lang="fi-FI"/>
          </a:p>
        </p:txBody>
      </p:sp>
      <p:sp>
        <p:nvSpPr>
          <p:cNvPr id="2" name="Rectangle 4">
            <a:extLst>
              <a:ext uri="{FF2B5EF4-FFF2-40B4-BE49-F238E27FC236}">
                <a16:creationId xmlns:a16="http://schemas.microsoft.com/office/drawing/2014/main" id="{CFA70C39-39DA-44F5-9774-B2D533A9949F}"/>
              </a:ext>
            </a:extLst>
          </p:cNvPr>
          <p:cNvSpPr>
            <a:spLocks noChangeArrowheads="1"/>
          </p:cNvSpPr>
          <p:nvPr/>
        </p:nvSpPr>
        <p:spPr bwMode="auto">
          <a:xfrm>
            <a:off x="1879134" y="45680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pSp>
        <p:nvGrpSpPr>
          <p:cNvPr id="7" name="Group 6">
            <a:extLst>
              <a:ext uri="{FF2B5EF4-FFF2-40B4-BE49-F238E27FC236}">
                <a16:creationId xmlns:a16="http://schemas.microsoft.com/office/drawing/2014/main" id="{2997078C-4A24-4C71-869D-258E52E82F24}"/>
              </a:ext>
            </a:extLst>
          </p:cNvPr>
          <p:cNvGrpSpPr/>
          <p:nvPr/>
        </p:nvGrpSpPr>
        <p:grpSpPr>
          <a:xfrm>
            <a:off x="7392423" y="1375660"/>
            <a:ext cx="4482064" cy="4842023"/>
            <a:chOff x="7392423" y="1375660"/>
            <a:chExt cx="4482064" cy="4842023"/>
          </a:xfrm>
        </p:grpSpPr>
        <p:pic>
          <p:nvPicPr>
            <p:cNvPr id="10" name="Kuva 44">
              <a:extLst>
                <a:ext uri="{FF2B5EF4-FFF2-40B4-BE49-F238E27FC236}">
                  <a16:creationId xmlns:a16="http://schemas.microsoft.com/office/drawing/2014/main" id="{9A098293-5368-404D-991F-F2BC3057A6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2423" y="1375660"/>
              <a:ext cx="4482064" cy="4842023"/>
            </a:xfrm>
            <a:prstGeom prst="rect">
              <a:avLst/>
            </a:prstGeom>
            <a:noFill/>
            <a:ln>
              <a:noFill/>
            </a:ln>
          </p:spPr>
        </p:pic>
        <p:sp>
          <p:nvSpPr>
            <p:cNvPr id="3" name="Arrow: Right 2">
              <a:extLst>
                <a:ext uri="{FF2B5EF4-FFF2-40B4-BE49-F238E27FC236}">
                  <a16:creationId xmlns:a16="http://schemas.microsoft.com/office/drawing/2014/main" id="{585FEFC0-9377-42C3-A1CA-38C950AC2A47}"/>
                </a:ext>
              </a:extLst>
            </p:cNvPr>
            <p:cNvSpPr/>
            <p:nvPr/>
          </p:nvSpPr>
          <p:spPr>
            <a:xfrm rot="10800000">
              <a:off x="8287706" y="2057504"/>
              <a:ext cx="2927758" cy="620783"/>
            </a:xfrm>
            <a:prstGeom prst="rightArrow">
              <a:avLst/>
            </a:prstGeom>
            <a:solidFill>
              <a:srgbClr val="FE80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xtBox 3">
              <a:extLst>
                <a:ext uri="{FF2B5EF4-FFF2-40B4-BE49-F238E27FC236}">
                  <a16:creationId xmlns:a16="http://schemas.microsoft.com/office/drawing/2014/main" id="{27FD1A89-7EF4-4439-A934-5D6573384891}"/>
                </a:ext>
              </a:extLst>
            </p:cNvPr>
            <p:cNvSpPr txBox="1"/>
            <p:nvPr/>
          </p:nvSpPr>
          <p:spPr>
            <a:xfrm>
              <a:off x="8775990" y="2183230"/>
              <a:ext cx="2734811" cy="369332"/>
            </a:xfrm>
            <a:prstGeom prst="rect">
              <a:avLst/>
            </a:prstGeom>
            <a:noFill/>
          </p:spPr>
          <p:txBody>
            <a:bodyPr wrap="square" rtlCol="0">
              <a:spAutoFit/>
            </a:bodyPr>
            <a:lstStyle/>
            <a:p>
              <a:r>
                <a:rPr lang="en-GB"/>
                <a:t>Direction of heat flow</a:t>
              </a:r>
            </a:p>
          </p:txBody>
        </p:sp>
        <p:grpSp>
          <p:nvGrpSpPr>
            <p:cNvPr id="5" name="Group 4">
              <a:extLst>
                <a:ext uri="{FF2B5EF4-FFF2-40B4-BE49-F238E27FC236}">
                  <a16:creationId xmlns:a16="http://schemas.microsoft.com/office/drawing/2014/main" id="{9207FF52-7B20-462F-A18D-0C61EBE3174A}"/>
                </a:ext>
              </a:extLst>
            </p:cNvPr>
            <p:cNvGrpSpPr/>
            <p:nvPr/>
          </p:nvGrpSpPr>
          <p:grpSpPr>
            <a:xfrm rot="5400000">
              <a:off x="9153580" y="4244438"/>
              <a:ext cx="2768669" cy="620783"/>
              <a:chOff x="7835317" y="3935069"/>
              <a:chExt cx="2768669" cy="620783"/>
            </a:xfrm>
          </p:grpSpPr>
          <p:sp>
            <p:nvSpPr>
              <p:cNvPr id="11" name="Arrow: Right 10">
                <a:extLst>
                  <a:ext uri="{FF2B5EF4-FFF2-40B4-BE49-F238E27FC236}">
                    <a16:creationId xmlns:a16="http://schemas.microsoft.com/office/drawing/2014/main" id="{CFC6AEE3-5927-4232-8DC9-705E1379324E}"/>
                  </a:ext>
                </a:extLst>
              </p:cNvPr>
              <p:cNvSpPr/>
              <p:nvPr/>
            </p:nvSpPr>
            <p:spPr>
              <a:xfrm rot="10800000">
                <a:off x="7835317" y="3935069"/>
                <a:ext cx="1985339" cy="620783"/>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Box 13">
                <a:extLst>
                  <a:ext uri="{FF2B5EF4-FFF2-40B4-BE49-F238E27FC236}">
                    <a16:creationId xmlns:a16="http://schemas.microsoft.com/office/drawing/2014/main" id="{3F742BD1-654C-4498-856F-8E073D806A95}"/>
                  </a:ext>
                </a:extLst>
              </p:cNvPr>
              <p:cNvSpPr txBox="1"/>
              <p:nvPr/>
            </p:nvSpPr>
            <p:spPr>
              <a:xfrm>
                <a:off x="7933458" y="4085479"/>
                <a:ext cx="2670528" cy="307777"/>
              </a:xfrm>
              <a:prstGeom prst="rect">
                <a:avLst/>
              </a:prstGeom>
              <a:noFill/>
            </p:spPr>
            <p:txBody>
              <a:bodyPr wrap="square" rtlCol="0">
                <a:spAutoFit/>
              </a:bodyPr>
              <a:lstStyle/>
              <a:p>
                <a:r>
                  <a:rPr lang="en-GB" sz="1400" dirty="0"/>
                  <a:t>Direction of observation</a:t>
                </a:r>
              </a:p>
            </p:txBody>
          </p:sp>
        </p:grpSp>
      </p:grpSp>
      <p:sp>
        <p:nvSpPr>
          <p:cNvPr id="15" name="Otsikko 11">
            <a:extLst>
              <a:ext uri="{FF2B5EF4-FFF2-40B4-BE49-F238E27FC236}">
                <a16:creationId xmlns:a16="http://schemas.microsoft.com/office/drawing/2014/main" id="{521434E2-9E1E-4960-A34A-A05A19A50AC3}"/>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12/16</a:t>
            </a:r>
          </a:p>
        </p:txBody>
      </p:sp>
      <p:sp>
        <p:nvSpPr>
          <p:cNvPr id="6" name="Alatunnisteen paikkamerkki 5">
            <a:extLst>
              <a:ext uri="{FF2B5EF4-FFF2-40B4-BE49-F238E27FC236}">
                <a16:creationId xmlns:a16="http://schemas.microsoft.com/office/drawing/2014/main" id="{7401F162-26CC-6D2E-4B9B-692873094CC3}"/>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6559194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Determining thermal resistance 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1" y="1825625"/>
            <a:ext cx="6554222" cy="1754784"/>
          </a:xfrm>
        </p:spPr>
        <p:txBody>
          <a:bodyPr>
            <a:noAutofit/>
          </a:bodyPr>
          <a:lstStyle/>
          <a:p>
            <a:pPr marL="0" indent="0">
              <a:buNone/>
            </a:pPr>
            <a:r>
              <a:rPr lang="en-GB"/>
              <a:t>Next, the thermal resistances for each thermally inhomogeneous parallel section are </a:t>
            </a:r>
            <a:r>
              <a:rPr lang="en-GB" b="1"/>
              <a:t>combined</a:t>
            </a:r>
            <a:r>
              <a:rPr lang="en-GB"/>
              <a:t> layer by layer using the formula below:</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49</a:t>
            </a:fld>
            <a:endParaRPr lang="fi-FI"/>
          </a:p>
        </p:txBody>
      </p:sp>
      <p:sp>
        <p:nvSpPr>
          <p:cNvPr id="2" name="Rectangle 4">
            <a:extLst>
              <a:ext uri="{FF2B5EF4-FFF2-40B4-BE49-F238E27FC236}">
                <a16:creationId xmlns:a16="http://schemas.microsoft.com/office/drawing/2014/main" id="{CFA70C39-39DA-44F5-9774-B2D533A9949F}"/>
              </a:ext>
            </a:extLst>
          </p:cNvPr>
          <p:cNvSpPr>
            <a:spLocks noChangeArrowheads="1"/>
          </p:cNvSpPr>
          <p:nvPr/>
        </p:nvSpPr>
        <p:spPr bwMode="auto">
          <a:xfrm>
            <a:off x="1879134" y="45680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7" name="Object 6">
            <a:extLst>
              <a:ext uri="{FF2B5EF4-FFF2-40B4-BE49-F238E27FC236}">
                <a16:creationId xmlns:a16="http://schemas.microsoft.com/office/drawing/2014/main" id="{BE0F0CEA-EF81-4F50-809C-4A73728C839E}"/>
              </a:ext>
            </a:extLst>
          </p:cNvPr>
          <p:cNvGraphicFramePr>
            <a:graphicFrameLocks noChangeAspect="1"/>
          </p:cNvGraphicFramePr>
          <p:nvPr>
            <p:extLst>
              <p:ext uri="{D42A27DB-BD31-4B8C-83A1-F6EECF244321}">
                <p14:modId xmlns:p14="http://schemas.microsoft.com/office/powerpoint/2010/main" val="1605800722"/>
              </p:ext>
            </p:extLst>
          </p:nvPr>
        </p:nvGraphicFramePr>
        <p:xfrm>
          <a:off x="833628" y="3959840"/>
          <a:ext cx="3969682" cy="1195994"/>
        </p:xfrm>
        <a:graphic>
          <a:graphicData uri="http://schemas.openxmlformats.org/presentationml/2006/ole">
            <mc:AlternateContent xmlns:mc="http://schemas.openxmlformats.org/markup-compatibility/2006">
              <mc:Choice xmlns:v="urn:schemas-microsoft-com:vml" Requires="v">
                <p:oleObj name="Equation" r:id="rId2" imgW="1497950" imgH="444307" progId="Equation.DSMT4">
                  <p:embed/>
                </p:oleObj>
              </mc:Choice>
              <mc:Fallback>
                <p:oleObj name="Equation" r:id="rId2" imgW="1497950" imgH="444307" progId="Equation.DSMT4">
                  <p:embed/>
                  <p:pic>
                    <p:nvPicPr>
                      <p:cNvPr id="7" name="Object 6">
                        <a:extLst>
                          <a:ext uri="{FF2B5EF4-FFF2-40B4-BE49-F238E27FC236}">
                            <a16:creationId xmlns:a16="http://schemas.microsoft.com/office/drawing/2014/main" id="{BE0F0CEA-EF81-4F50-809C-4A73728C839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628" y="3959840"/>
                        <a:ext cx="3969682" cy="1195994"/>
                      </a:xfrm>
                      <a:prstGeom prst="rect">
                        <a:avLst/>
                      </a:prstGeom>
                      <a:noFill/>
                    </p:spPr>
                  </p:pic>
                </p:oleObj>
              </mc:Fallback>
            </mc:AlternateContent>
          </a:graphicData>
        </a:graphic>
      </p:graphicFrame>
      <p:sp>
        <p:nvSpPr>
          <p:cNvPr id="14" name="Sisällön paikkamerkki 12">
            <a:extLst>
              <a:ext uri="{FF2B5EF4-FFF2-40B4-BE49-F238E27FC236}">
                <a16:creationId xmlns:a16="http://schemas.microsoft.com/office/drawing/2014/main" id="{D88F2904-FAEB-4296-ACCD-A4E9735B6825}"/>
              </a:ext>
            </a:extLst>
          </p:cNvPr>
          <p:cNvSpPr txBox="1">
            <a:spLocks/>
          </p:cNvSpPr>
          <p:nvPr/>
        </p:nvSpPr>
        <p:spPr>
          <a:xfrm>
            <a:off x="833628" y="5320427"/>
            <a:ext cx="4647501" cy="5900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 where the unit is [W/(m²K)]</a:t>
            </a:r>
          </a:p>
        </p:txBody>
      </p:sp>
      <p:grpSp>
        <p:nvGrpSpPr>
          <p:cNvPr id="5" name="Group 4">
            <a:extLst>
              <a:ext uri="{FF2B5EF4-FFF2-40B4-BE49-F238E27FC236}">
                <a16:creationId xmlns:a16="http://schemas.microsoft.com/office/drawing/2014/main" id="{3342B501-466E-41EB-8219-D9EE6A4F39F7}"/>
              </a:ext>
            </a:extLst>
          </p:cNvPr>
          <p:cNvGrpSpPr/>
          <p:nvPr/>
        </p:nvGrpSpPr>
        <p:grpSpPr>
          <a:xfrm>
            <a:off x="7392423" y="1375660"/>
            <a:ext cx="4482064" cy="4842023"/>
            <a:chOff x="7392423" y="1375660"/>
            <a:chExt cx="4482064" cy="4842023"/>
          </a:xfrm>
        </p:grpSpPr>
        <p:pic>
          <p:nvPicPr>
            <p:cNvPr id="10" name="Kuva 44">
              <a:extLst>
                <a:ext uri="{FF2B5EF4-FFF2-40B4-BE49-F238E27FC236}">
                  <a16:creationId xmlns:a16="http://schemas.microsoft.com/office/drawing/2014/main" id="{9A098293-5368-404D-991F-F2BC3057A62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2423" y="1375660"/>
              <a:ext cx="4482064" cy="4842023"/>
            </a:xfrm>
            <a:prstGeom prst="rect">
              <a:avLst/>
            </a:prstGeom>
            <a:noFill/>
            <a:ln>
              <a:noFill/>
            </a:ln>
          </p:spPr>
        </p:pic>
        <p:sp>
          <p:nvSpPr>
            <p:cNvPr id="3" name="Arrow: Right 2">
              <a:extLst>
                <a:ext uri="{FF2B5EF4-FFF2-40B4-BE49-F238E27FC236}">
                  <a16:creationId xmlns:a16="http://schemas.microsoft.com/office/drawing/2014/main" id="{585FEFC0-9377-42C3-A1CA-38C950AC2A47}"/>
                </a:ext>
              </a:extLst>
            </p:cNvPr>
            <p:cNvSpPr/>
            <p:nvPr/>
          </p:nvSpPr>
          <p:spPr>
            <a:xfrm rot="10800000">
              <a:off x="8287706" y="2057504"/>
              <a:ext cx="2927758" cy="620783"/>
            </a:xfrm>
            <a:prstGeom prst="rightArrow">
              <a:avLst/>
            </a:prstGeom>
            <a:solidFill>
              <a:srgbClr val="FE80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xtBox 3">
              <a:extLst>
                <a:ext uri="{FF2B5EF4-FFF2-40B4-BE49-F238E27FC236}">
                  <a16:creationId xmlns:a16="http://schemas.microsoft.com/office/drawing/2014/main" id="{27FD1A89-7EF4-4439-A934-5D6573384891}"/>
                </a:ext>
              </a:extLst>
            </p:cNvPr>
            <p:cNvSpPr txBox="1"/>
            <p:nvPr/>
          </p:nvSpPr>
          <p:spPr>
            <a:xfrm>
              <a:off x="8775990" y="2183230"/>
              <a:ext cx="2734811" cy="369332"/>
            </a:xfrm>
            <a:prstGeom prst="rect">
              <a:avLst/>
            </a:prstGeom>
            <a:noFill/>
          </p:spPr>
          <p:txBody>
            <a:bodyPr wrap="square" rtlCol="0">
              <a:spAutoFit/>
            </a:bodyPr>
            <a:lstStyle/>
            <a:p>
              <a:r>
                <a:rPr lang="en-GB"/>
                <a:t>Direction of heat flow</a:t>
              </a:r>
            </a:p>
          </p:txBody>
        </p:sp>
        <p:grpSp>
          <p:nvGrpSpPr>
            <p:cNvPr id="15" name="Group 14">
              <a:extLst>
                <a:ext uri="{FF2B5EF4-FFF2-40B4-BE49-F238E27FC236}">
                  <a16:creationId xmlns:a16="http://schemas.microsoft.com/office/drawing/2014/main" id="{A520A184-407E-45D4-9D24-7B5E435C887E}"/>
                </a:ext>
              </a:extLst>
            </p:cNvPr>
            <p:cNvGrpSpPr/>
            <p:nvPr/>
          </p:nvGrpSpPr>
          <p:grpSpPr>
            <a:xfrm rot="5400000">
              <a:off x="9462949" y="3935071"/>
              <a:ext cx="2149933" cy="620783"/>
              <a:chOff x="7835317" y="3935069"/>
              <a:chExt cx="2149933" cy="620783"/>
            </a:xfrm>
          </p:grpSpPr>
          <p:sp>
            <p:nvSpPr>
              <p:cNvPr id="16" name="Arrow: Right 15">
                <a:extLst>
                  <a:ext uri="{FF2B5EF4-FFF2-40B4-BE49-F238E27FC236}">
                    <a16:creationId xmlns:a16="http://schemas.microsoft.com/office/drawing/2014/main" id="{95E24952-E2E2-4EB0-8990-ECC58215915B}"/>
                  </a:ext>
                </a:extLst>
              </p:cNvPr>
              <p:cNvSpPr/>
              <p:nvPr/>
            </p:nvSpPr>
            <p:spPr>
              <a:xfrm rot="10800000">
                <a:off x="7835317" y="3935069"/>
                <a:ext cx="1985339" cy="620783"/>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TextBox 16">
                <a:extLst>
                  <a:ext uri="{FF2B5EF4-FFF2-40B4-BE49-F238E27FC236}">
                    <a16:creationId xmlns:a16="http://schemas.microsoft.com/office/drawing/2014/main" id="{AE6BFF58-CF0A-4BA2-9046-B266F58908AF}"/>
                  </a:ext>
                </a:extLst>
              </p:cNvPr>
              <p:cNvSpPr txBox="1"/>
              <p:nvPr/>
            </p:nvSpPr>
            <p:spPr>
              <a:xfrm>
                <a:off x="7933459" y="4085479"/>
                <a:ext cx="2051791" cy="307777"/>
              </a:xfrm>
              <a:prstGeom prst="rect">
                <a:avLst/>
              </a:prstGeom>
              <a:noFill/>
            </p:spPr>
            <p:txBody>
              <a:bodyPr wrap="square" rtlCol="0">
                <a:spAutoFit/>
              </a:bodyPr>
              <a:lstStyle/>
              <a:p>
                <a:r>
                  <a:rPr lang="en-GB" sz="1400" dirty="0"/>
                  <a:t>Direction of observation</a:t>
                </a:r>
              </a:p>
            </p:txBody>
          </p:sp>
        </p:grpSp>
      </p:grpSp>
      <p:sp>
        <p:nvSpPr>
          <p:cNvPr id="19" name="Otsikko 11">
            <a:extLst>
              <a:ext uri="{FF2B5EF4-FFF2-40B4-BE49-F238E27FC236}">
                <a16:creationId xmlns:a16="http://schemas.microsoft.com/office/drawing/2014/main" id="{44F2FB2D-8255-41C9-A660-72262D98673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13/16</a:t>
            </a:r>
          </a:p>
        </p:txBody>
      </p:sp>
      <p:sp>
        <p:nvSpPr>
          <p:cNvPr id="6" name="Alatunnisteen paikkamerkki 5">
            <a:extLst>
              <a:ext uri="{FF2B5EF4-FFF2-40B4-BE49-F238E27FC236}">
                <a16:creationId xmlns:a16="http://schemas.microsoft.com/office/drawing/2014/main" id="{16963B49-B7C8-7213-CE40-4EAF1F0F7F73}"/>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211621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BA3B2A-C6F6-4A8E-9AA5-B8A41DA7D1B9}"/>
              </a:ext>
            </a:extLst>
          </p:cNvPr>
          <p:cNvSpPr>
            <a:spLocks noGrp="1"/>
          </p:cNvSpPr>
          <p:nvPr>
            <p:ph type="title"/>
          </p:nvPr>
        </p:nvSpPr>
        <p:spPr/>
        <p:txBody>
          <a:bodyPr/>
          <a:lstStyle/>
          <a:p>
            <a:r>
              <a:rPr lang="en-GB" dirty="0"/>
              <a:t>Thermal engineering</a:t>
            </a:r>
          </a:p>
        </p:txBody>
      </p:sp>
    </p:spTree>
    <p:extLst>
      <p:ext uri="{BB962C8B-B14F-4D97-AF65-F5344CB8AC3E}">
        <p14:creationId xmlns:p14="http://schemas.microsoft.com/office/powerpoint/2010/main" val="15925257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Determining thermal resistance R</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50</a:t>
            </a:fld>
            <a:endParaRPr lang="fi-FI"/>
          </a:p>
        </p:txBody>
      </p:sp>
      <p:sp>
        <p:nvSpPr>
          <p:cNvPr id="2" name="Rectangle 4">
            <a:extLst>
              <a:ext uri="{FF2B5EF4-FFF2-40B4-BE49-F238E27FC236}">
                <a16:creationId xmlns:a16="http://schemas.microsoft.com/office/drawing/2014/main" id="{CFA70C39-39DA-44F5-9774-B2D533A9949F}"/>
              </a:ext>
            </a:extLst>
          </p:cNvPr>
          <p:cNvSpPr>
            <a:spLocks noChangeArrowheads="1"/>
          </p:cNvSpPr>
          <p:nvPr/>
        </p:nvSpPr>
        <p:spPr bwMode="auto">
          <a:xfrm>
            <a:off x="1879134" y="45680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15" name="Sisällön paikkamerkki 12">
            <a:extLst>
              <a:ext uri="{FF2B5EF4-FFF2-40B4-BE49-F238E27FC236}">
                <a16:creationId xmlns:a16="http://schemas.microsoft.com/office/drawing/2014/main" id="{EC3880AD-4086-464A-84C6-5D41EC0811C0}"/>
              </a:ext>
            </a:extLst>
          </p:cNvPr>
          <p:cNvSpPr txBox="1">
            <a:spLocks/>
          </p:cNvSpPr>
          <p:nvPr/>
        </p:nvSpPr>
        <p:spPr>
          <a:xfrm>
            <a:off x="846413" y="2565031"/>
            <a:ext cx="6545789" cy="35428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a:t>and where</a:t>
            </a:r>
          </a:p>
          <a:p>
            <a:pPr marL="0" indent="0">
              <a:buFont typeface="Arial" panose="020B0604020202020204" pitchFamily="34" charset="0"/>
              <a:buNone/>
            </a:pPr>
            <a:r>
              <a:rPr lang="en-GB" sz="2400"/>
              <a:t>R</a:t>
            </a:r>
            <a:r>
              <a:rPr lang="en-GB" sz="2400" baseline="-25000"/>
              <a:t>j</a:t>
            </a:r>
            <a:r>
              <a:rPr lang="en-GB" sz="2400"/>
              <a:t>’’ = an equivalent thermal resistance of an inhomogeneous layer [m²K/W]</a:t>
            </a:r>
          </a:p>
          <a:p>
            <a:pPr marL="0" indent="0">
              <a:buFont typeface="Arial" panose="020B0604020202020204" pitchFamily="34" charset="0"/>
              <a:buNone/>
            </a:pPr>
            <a:r>
              <a:rPr lang="en-GB" sz="2400"/>
              <a:t>f</a:t>
            </a:r>
            <a:r>
              <a:rPr lang="en-GB" sz="2400" baseline="-25000"/>
              <a:t>a</a:t>
            </a:r>
            <a:r>
              <a:rPr lang="en-GB" sz="2400"/>
              <a:t> , f</a:t>
            </a:r>
            <a:r>
              <a:rPr lang="en-GB" sz="2400" baseline="-25000"/>
              <a:t>b</a:t>
            </a:r>
            <a:r>
              <a:rPr lang="en-GB" sz="2400"/>
              <a:t> , … f</a:t>
            </a:r>
            <a:r>
              <a:rPr lang="en-GB" sz="2400" baseline="-25000"/>
              <a:t>n</a:t>
            </a:r>
            <a:r>
              <a:rPr lang="en-GB" sz="2400"/>
              <a:t> = the fractional areas of the sections a, b,…, n from the area of the component perpendicular to the direction of heat flow [ - ]</a:t>
            </a:r>
          </a:p>
          <a:p>
            <a:pPr marL="0" indent="0">
              <a:buFont typeface="Arial" panose="020B0604020202020204" pitchFamily="34" charset="0"/>
              <a:buNone/>
            </a:pPr>
            <a:r>
              <a:rPr lang="en-GB" sz="2400"/>
              <a:t>R</a:t>
            </a:r>
            <a:r>
              <a:rPr lang="en-GB" sz="2400" baseline="-25000"/>
              <a:t>aj</a:t>
            </a:r>
            <a:r>
              <a:rPr lang="en-GB" sz="2400"/>
              <a:t>, R</a:t>
            </a:r>
            <a:r>
              <a:rPr lang="en-GB" sz="2400" baseline="-25000"/>
              <a:t>bj</a:t>
            </a:r>
            <a:r>
              <a:rPr lang="en-GB" sz="2400"/>
              <a:t>, … R</a:t>
            </a:r>
            <a:r>
              <a:rPr lang="en-GB" sz="2400" baseline="-25000"/>
              <a:t>nj</a:t>
            </a:r>
            <a:r>
              <a:rPr lang="en-GB" sz="2400"/>
              <a:t> = the combined thermal resistance for each thermally inhomogeneous parallel section a, b,..., n combined in layer j [m²K/W]</a:t>
            </a:r>
          </a:p>
          <a:p>
            <a:pPr marL="0" indent="0">
              <a:buFont typeface="Arial" panose="020B0604020202020204" pitchFamily="34" charset="0"/>
              <a:buNone/>
            </a:pPr>
            <a:endParaRPr lang="fi-FI" dirty="0"/>
          </a:p>
        </p:txBody>
      </p:sp>
      <p:graphicFrame>
        <p:nvGraphicFramePr>
          <p:cNvPr id="17" name="Object 16">
            <a:extLst>
              <a:ext uri="{FF2B5EF4-FFF2-40B4-BE49-F238E27FC236}">
                <a16:creationId xmlns:a16="http://schemas.microsoft.com/office/drawing/2014/main" id="{81CF74EE-E242-4A43-A320-F5748174BC67}"/>
              </a:ext>
            </a:extLst>
          </p:cNvPr>
          <p:cNvGraphicFramePr>
            <a:graphicFrameLocks noChangeAspect="1"/>
          </p:cNvGraphicFramePr>
          <p:nvPr>
            <p:extLst>
              <p:ext uri="{D42A27DB-BD31-4B8C-83A1-F6EECF244321}">
                <p14:modId xmlns:p14="http://schemas.microsoft.com/office/powerpoint/2010/main" val="3693905430"/>
              </p:ext>
            </p:extLst>
          </p:nvPr>
        </p:nvGraphicFramePr>
        <p:xfrm>
          <a:off x="906096" y="1433611"/>
          <a:ext cx="3969682" cy="1195994"/>
        </p:xfrm>
        <a:graphic>
          <a:graphicData uri="http://schemas.openxmlformats.org/presentationml/2006/ole">
            <mc:AlternateContent xmlns:mc="http://schemas.openxmlformats.org/markup-compatibility/2006">
              <mc:Choice xmlns:v="urn:schemas-microsoft-com:vml" Requires="v">
                <p:oleObj name="Equation" r:id="rId2" imgW="1497950" imgH="444307" progId="Equation.DSMT4">
                  <p:embed/>
                </p:oleObj>
              </mc:Choice>
              <mc:Fallback>
                <p:oleObj name="Equation" r:id="rId2" imgW="1497950" imgH="444307" progId="Equation.DSMT4">
                  <p:embed/>
                  <p:pic>
                    <p:nvPicPr>
                      <p:cNvPr id="17" name="Object 16">
                        <a:extLst>
                          <a:ext uri="{FF2B5EF4-FFF2-40B4-BE49-F238E27FC236}">
                            <a16:creationId xmlns:a16="http://schemas.microsoft.com/office/drawing/2014/main" id="{81CF74EE-E242-4A43-A320-F5748174BC6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096" y="1433611"/>
                        <a:ext cx="3969682" cy="1195994"/>
                      </a:xfrm>
                      <a:prstGeom prst="rect">
                        <a:avLst/>
                      </a:prstGeom>
                      <a:noFill/>
                    </p:spPr>
                  </p:pic>
                </p:oleObj>
              </mc:Fallback>
            </mc:AlternateContent>
          </a:graphicData>
        </a:graphic>
      </p:graphicFrame>
      <p:grpSp>
        <p:nvGrpSpPr>
          <p:cNvPr id="3" name="Group 2">
            <a:extLst>
              <a:ext uri="{FF2B5EF4-FFF2-40B4-BE49-F238E27FC236}">
                <a16:creationId xmlns:a16="http://schemas.microsoft.com/office/drawing/2014/main" id="{4EF73B33-CEB5-44A0-8342-583114C32D03}"/>
              </a:ext>
            </a:extLst>
          </p:cNvPr>
          <p:cNvGrpSpPr/>
          <p:nvPr/>
        </p:nvGrpSpPr>
        <p:grpSpPr>
          <a:xfrm>
            <a:off x="7392423" y="1375660"/>
            <a:ext cx="4482064" cy="4842023"/>
            <a:chOff x="7392423" y="1375660"/>
            <a:chExt cx="4482064" cy="4842023"/>
          </a:xfrm>
        </p:grpSpPr>
        <p:pic>
          <p:nvPicPr>
            <p:cNvPr id="20" name="Kuva 44">
              <a:extLst>
                <a:ext uri="{FF2B5EF4-FFF2-40B4-BE49-F238E27FC236}">
                  <a16:creationId xmlns:a16="http://schemas.microsoft.com/office/drawing/2014/main" id="{F699E094-7FBA-4218-8346-4BE693C42E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2423" y="1375660"/>
              <a:ext cx="4482064" cy="4842023"/>
            </a:xfrm>
            <a:prstGeom prst="rect">
              <a:avLst/>
            </a:prstGeom>
            <a:noFill/>
            <a:ln>
              <a:noFill/>
            </a:ln>
          </p:spPr>
        </p:pic>
        <p:sp>
          <p:nvSpPr>
            <p:cNvPr id="21" name="Arrow: Right 20">
              <a:extLst>
                <a:ext uri="{FF2B5EF4-FFF2-40B4-BE49-F238E27FC236}">
                  <a16:creationId xmlns:a16="http://schemas.microsoft.com/office/drawing/2014/main" id="{105E925B-5923-43F1-917B-D8A2524FB5E9}"/>
                </a:ext>
              </a:extLst>
            </p:cNvPr>
            <p:cNvSpPr/>
            <p:nvPr/>
          </p:nvSpPr>
          <p:spPr>
            <a:xfrm rot="10800000">
              <a:off x="8287706" y="2057504"/>
              <a:ext cx="2927758" cy="620783"/>
            </a:xfrm>
            <a:prstGeom prst="rightArrow">
              <a:avLst/>
            </a:prstGeom>
            <a:solidFill>
              <a:srgbClr val="FE80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TextBox 21">
              <a:extLst>
                <a:ext uri="{FF2B5EF4-FFF2-40B4-BE49-F238E27FC236}">
                  <a16:creationId xmlns:a16="http://schemas.microsoft.com/office/drawing/2014/main" id="{C74A4897-11DB-447C-97BF-FAA529FDA96A}"/>
                </a:ext>
              </a:extLst>
            </p:cNvPr>
            <p:cNvSpPr txBox="1"/>
            <p:nvPr/>
          </p:nvSpPr>
          <p:spPr>
            <a:xfrm>
              <a:off x="8775990" y="2183230"/>
              <a:ext cx="2734811" cy="369332"/>
            </a:xfrm>
            <a:prstGeom prst="rect">
              <a:avLst/>
            </a:prstGeom>
            <a:noFill/>
          </p:spPr>
          <p:txBody>
            <a:bodyPr wrap="square" rtlCol="0">
              <a:spAutoFit/>
            </a:bodyPr>
            <a:lstStyle/>
            <a:p>
              <a:r>
                <a:rPr lang="en-GB"/>
                <a:t>Direction of heat flow</a:t>
              </a:r>
            </a:p>
          </p:txBody>
        </p:sp>
        <p:sp>
          <p:nvSpPr>
            <p:cNvPr id="10" name="TextBox 9">
              <a:extLst>
                <a:ext uri="{FF2B5EF4-FFF2-40B4-BE49-F238E27FC236}">
                  <a16:creationId xmlns:a16="http://schemas.microsoft.com/office/drawing/2014/main" id="{6F8097A1-62BC-467E-AF4E-EC469C7C2A0A}"/>
                </a:ext>
              </a:extLst>
            </p:cNvPr>
            <p:cNvSpPr txBox="1"/>
            <p:nvPr/>
          </p:nvSpPr>
          <p:spPr>
            <a:xfrm>
              <a:off x="11044362" y="5252441"/>
              <a:ext cx="581877" cy="523220"/>
            </a:xfrm>
            <a:prstGeom prst="rect">
              <a:avLst/>
            </a:prstGeom>
            <a:noFill/>
          </p:spPr>
          <p:txBody>
            <a:bodyPr wrap="square" rtlCol="0">
              <a:spAutoFit/>
            </a:bodyPr>
            <a:lstStyle/>
            <a:p>
              <a:r>
                <a:rPr lang="en-GB" sz="2800"/>
                <a:t>a</a:t>
              </a:r>
              <a:r>
                <a:rPr lang="en-GB" sz="2800" baseline="-25000"/>
                <a:t>1</a:t>
              </a:r>
            </a:p>
          </p:txBody>
        </p:sp>
        <p:sp>
          <p:nvSpPr>
            <p:cNvPr id="24" name="TextBox 23">
              <a:extLst>
                <a:ext uri="{FF2B5EF4-FFF2-40B4-BE49-F238E27FC236}">
                  <a16:creationId xmlns:a16="http://schemas.microsoft.com/office/drawing/2014/main" id="{8D93E773-0FAD-45C3-B323-48EAC419AE2B}"/>
                </a:ext>
              </a:extLst>
            </p:cNvPr>
            <p:cNvSpPr txBox="1"/>
            <p:nvPr/>
          </p:nvSpPr>
          <p:spPr>
            <a:xfrm>
              <a:off x="10985597" y="4179714"/>
              <a:ext cx="581877" cy="523220"/>
            </a:xfrm>
            <a:prstGeom prst="rect">
              <a:avLst/>
            </a:prstGeom>
            <a:noFill/>
          </p:spPr>
          <p:txBody>
            <a:bodyPr wrap="square" rtlCol="0">
              <a:spAutoFit/>
            </a:bodyPr>
            <a:lstStyle/>
            <a:p>
              <a:r>
                <a:rPr lang="en-GB" sz="2800"/>
                <a:t>b</a:t>
              </a:r>
              <a:r>
                <a:rPr lang="en-GB" sz="2800" baseline="-25000"/>
                <a:t>1</a:t>
              </a:r>
            </a:p>
          </p:txBody>
        </p:sp>
        <p:sp>
          <p:nvSpPr>
            <p:cNvPr id="25" name="TextBox 24">
              <a:extLst>
                <a:ext uri="{FF2B5EF4-FFF2-40B4-BE49-F238E27FC236}">
                  <a16:creationId xmlns:a16="http://schemas.microsoft.com/office/drawing/2014/main" id="{52A7F301-D676-48CF-AA25-9B3B5220C478}"/>
                </a:ext>
              </a:extLst>
            </p:cNvPr>
            <p:cNvSpPr txBox="1"/>
            <p:nvPr/>
          </p:nvSpPr>
          <p:spPr>
            <a:xfrm>
              <a:off x="7919920" y="5432439"/>
              <a:ext cx="516556" cy="523220"/>
            </a:xfrm>
            <a:prstGeom prst="rect">
              <a:avLst/>
            </a:prstGeom>
            <a:noFill/>
          </p:spPr>
          <p:txBody>
            <a:bodyPr wrap="square" rtlCol="0">
              <a:spAutoFit/>
            </a:bodyPr>
            <a:lstStyle/>
            <a:p>
              <a:r>
                <a:rPr lang="en-GB" sz="2800"/>
                <a:t>a</a:t>
              </a:r>
              <a:r>
                <a:rPr lang="en-GB" sz="2800" baseline="-25000"/>
                <a:t>2</a:t>
              </a:r>
            </a:p>
          </p:txBody>
        </p:sp>
        <p:sp>
          <p:nvSpPr>
            <p:cNvPr id="26" name="TextBox 25">
              <a:extLst>
                <a:ext uri="{FF2B5EF4-FFF2-40B4-BE49-F238E27FC236}">
                  <a16:creationId xmlns:a16="http://schemas.microsoft.com/office/drawing/2014/main" id="{750ACD21-7FD2-43B5-A33F-64830B550D1F}"/>
                </a:ext>
              </a:extLst>
            </p:cNvPr>
            <p:cNvSpPr txBox="1"/>
            <p:nvPr/>
          </p:nvSpPr>
          <p:spPr>
            <a:xfrm>
              <a:off x="7908367" y="4084544"/>
              <a:ext cx="516556" cy="523220"/>
            </a:xfrm>
            <a:prstGeom prst="rect">
              <a:avLst/>
            </a:prstGeom>
            <a:noFill/>
          </p:spPr>
          <p:txBody>
            <a:bodyPr wrap="square" rtlCol="0">
              <a:spAutoFit/>
            </a:bodyPr>
            <a:lstStyle/>
            <a:p>
              <a:r>
                <a:rPr lang="en-GB" sz="2800"/>
                <a:t>b</a:t>
              </a:r>
              <a:r>
                <a:rPr lang="en-GB" sz="2800" baseline="-25000"/>
                <a:t>2</a:t>
              </a:r>
            </a:p>
          </p:txBody>
        </p:sp>
        <p:cxnSp>
          <p:nvCxnSpPr>
            <p:cNvPr id="28" name="Straight Arrow Connector 27">
              <a:extLst>
                <a:ext uri="{FF2B5EF4-FFF2-40B4-BE49-F238E27FC236}">
                  <a16:creationId xmlns:a16="http://schemas.microsoft.com/office/drawing/2014/main" id="{558760B9-F42D-48A7-BA00-CC4C85B721AF}"/>
                </a:ext>
              </a:extLst>
            </p:cNvPr>
            <p:cNvCxnSpPr/>
            <p:nvPr/>
          </p:nvCxnSpPr>
          <p:spPr>
            <a:xfrm flipV="1">
              <a:off x="8327424" y="5282548"/>
              <a:ext cx="721540" cy="336885"/>
            </a:xfrm>
            <a:prstGeom prst="straightConnector1">
              <a:avLst/>
            </a:prstGeom>
            <a:ln w="28575">
              <a:tailEnd type="oval" w="lg" len="lg"/>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1D94B09C-58D0-437D-ACEB-CBE3EC8BC8BF}"/>
                </a:ext>
              </a:extLst>
            </p:cNvPr>
            <p:cNvCxnSpPr/>
            <p:nvPr/>
          </p:nvCxnSpPr>
          <p:spPr>
            <a:xfrm flipV="1">
              <a:off x="8276480" y="3935128"/>
              <a:ext cx="721540" cy="336885"/>
            </a:xfrm>
            <a:prstGeom prst="straightConnector1">
              <a:avLst/>
            </a:prstGeom>
            <a:ln w="28575">
              <a:tailEnd type="oval" w="lg" len="lg"/>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32EC79D5-F8AE-43D3-BBA3-E991918E0C62}"/>
                </a:ext>
              </a:extLst>
            </p:cNvPr>
            <p:cNvCxnSpPr>
              <a:cxnSpLocks/>
            </p:cNvCxnSpPr>
            <p:nvPr/>
          </p:nvCxnSpPr>
          <p:spPr>
            <a:xfrm flipH="1" flipV="1">
              <a:off x="10143395" y="3994008"/>
              <a:ext cx="889414" cy="342439"/>
            </a:xfrm>
            <a:prstGeom prst="straightConnector1">
              <a:avLst/>
            </a:prstGeom>
            <a:ln w="28575">
              <a:tailEnd type="oval" w="lg" len="lg"/>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9D26D18B-C003-4E0B-BBF7-CE8A3C6A4A21}"/>
                </a:ext>
              </a:extLst>
            </p:cNvPr>
            <p:cNvCxnSpPr>
              <a:cxnSpLocks/>
            </p:cNvCxnSpPr>
            <p:nvPr/>
          </p:nvCxnSpPr>
          <p:spPr>
            <a:xfrm flipH="1" flipV="1">
              <a:off x="10351407" y="5186400"/>
              <a:ext cx="681402" cy="295940"/>
            </a:xfrm>
            <a:prstGeom prst="straightConnector1">
              <a:avLst/>
            </a:prstGeom>
            <a:ln w="28575">
              <a:tailEnd type="oval" w="lg" len="lg"/>
            </a:ln>
          </p:spPr>
          <p:style>
            <a:lnRef idx="1">
              <a:schemeClr val="dk1"/>
            </a:lnRef>
            <a:fillRef idx="0">
              <a:schemeClr val="dk1"/>
            </a:fillRef>
            <a:effectRef idx="0">
              <a:schemeClr val="dk1"/>
            </a:effectRef>
            <a:fontRef idx="minor">
              <a:schemeClr val="tx1"/>
            </a:fontRef>
          </p:style>
        </p:cxnSp>
        <p:grpSp>
          <p:nvGrpSpPr>
            <p:cNvPr id="23" name="Group 22">
              <a:extLst>
                <a:ext uri="{FF2B5EF4-FFF2-40B4-BE49-F238E27FC236}">
                  <a16:creationId xmlns:a16="http://schemas.microsoft.com/office/drawing/2014/main" id="{940499EF-FE67-44EE-B2A3-1C94B032F35B}"/>
                </a:ext>
              </a:extLst>
            </p:cNvPr>
            <p:cNvGrpSpPr/>
            <p:nvPr/>
          </p:nvGrpSpPr>
          <p:grpSpPr>
            <a:xfrm rot="5400000">
              <a:off x="8591221" y="3935071"/>
              <a:ext cx="2149933" cy="620783"/>
              <a:chOff x="7835317" y="3935069"/>
              <a:chExt cx="2149933" cy="620783"/>
            </a:xfrm>
          </p:grpSpPr>
          <p:sp>
            <p:nvSpPr>
              <p:cNvPr id="27" name="Arrow: Right 26">
                <a:extLst>
                  <a:ext uri="{FF2B5EF4-FFF2-40B4-BE49-F238E27FC236}">
                    <a16:creationId xmlns:a16="http://schemas.microsoft.com/office/drawing/2014/main" id="{8F44304A-AD14-4AA8-8A6B-9A3B69541383}"/>
                  </a:ext>
                </a:extLst>
              </p:cNvPr>
              <p:cNvSpPr/>
              <p:nvPr/>
            </p:nvSpPr>
            <p:spPr>
              <a:xfrm rot="10800000">
                <a:off x="7835317" y="3935069"/>
                <a:ext cx="1985339" cy="620783"/>
              </a:xfrm>
              <a:prstGeom prst="righ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TextBox 30">
                <a:extLst>
                  <a:ext uri="{FF2B5EF4-FFF2-40B4-BE49-F238E27FC236}">
                    <a16:creationId xmlns:a16="http://schemas.microsoft.com/office/drawing/2014/main" id="{B6C7E0C7-4838-4707-9FA1-C9E5C717DB44}"/>
                  </a:ext>
                </a:extLst>
              </p:cNvPr>
              <p:cNvSpPr txBox="1"/>
              <p:nvPr/>
            </p:nvSpPr>
            <p:spPr>
              <a:xfrm>
                <a:off x="7933459" y="4085479"/>
                <a:ext cx="2051791" cy="307777"/>
              </a:xfrm>
              <a:prstGeom prst="rect">
                <a:avLst/>
              </a:prstGeom>
              <a:noFill/>
            </p:spPr>
            <p:txBody>
              <a:bodyPr wrap="square" rtlCol="0">
                <a:spAutoFit/>
              </a:bodyPr>
              <a:lstStyle/>
              <a:p>
                <a:r>
                  <a:rPr lang="en-GB" sz="1400" dirty="0"/>
                  <a:t>Direction of observation</a:t>
                </a:r>
              </a:p>
            </p:txBody>
          </p:sp>
        </p:grpSp>
      </p:grpSp>
      <p:sp>
        <p:nvSpPr>
          <p:cNvPr id="32" name="Otsikko 11">
            <a:extLst>
              <a:ext uri="{FF2B5EF4-FFF2-40B4-BE49-F238E27FC236}">
                <a16:creationId xmlns:a16="http://schemas.microsoft.com/office/drawing/2014/main" id="{E26EB83A-6A04-481B-A8E2-61B55A4B15CB}"/>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14/16</a:t>
            </a:r>
          </a:p>
        </p:txBody>
      </p:sp>
      <p:sp>
        <p:nvSpPr>
          <p:cNvPr id="4" name="Alatunnisteen paikkamerkki 3">
            <a:extLst>
              <a:ext uri="{FF2B5EF4-FFF2-40B4-BE49-F238E27FC236}">
                <a16:creationId xmlns:a16="http://schemas.microsoft.com/office/drawing/2014/main" id="{F801BD90-0999-CE3B-1AF9-2F87FD294BB5}"/>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2948386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Determining thermal resistance R</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1" y="1825625"/>
            <a:ext cx="10124974" cy="1325563"/>
          </a:xfrm>
        </p:spPr>
        <p:txBody>
          <a:bodyPr>
            <a:noAutofit/>
          </a:bodyPr>
          <a:lstStyle/>
          <a:p>
            <a:pPr marL="0" indent="0">
              <a:buNone/>
            </a:pPr>
            <a:r>
              <a:rPr lang="en-GB"/>
              <a:t>After the thermal resistances of each thermally </a:t>
            </a:r>
            <a:r>
              <a:rPr lang="en-GB" b="1"/>
              <a:t>inhomogeneous parallel </a:t>
            </a:r>
            <a:r>
              <a:rPr lang="en-GB"/>
              <a:t>section are combined, the </a:t>
            </a:r>
            <a:r>
              <a:rPr lang="en-GB" b="1"/>
              <a:t>lower limit</a:t>
            </a:r>
            <a:r>
              <a:rPr lang="en-GB"/>
              <a:t> of the total thermal resistance for the component is calculated using the below formula:</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51</a:t>
            </a:fld>
            <a:endParaRPr lang="fi-FI"/>
          </a:p>
        </p:txBody>
      </p:sp>
      <p:graphicFrame>
        <p:nvGraphicFramePr>
          <p:cNvPr id="7" name="Object 6">
            <a:extLst>
              <a:ext uri="{FF2B5EF4-FFF2-40B4-BE49-F238E27FC236}">
                <a16:creationId xmlns:a16="http://schemas.microsoft.com/office/drawing/2014/main" id="{46A23A1F-0D07-47CA-813B-BD90074BC888}"/>
              </a:ext>
            </a:extLst>
          </p:cNvPr>
          <p:cNvGraphicFramePr>
            <a:graphicFrameLocks noChangeAspect="1"/>
          </p:cNvGraphicFramePr>
          <p:nvPr>
            <p:extLst>
              <p:ext uri="{D42A27DB-BD31-4B8C-83A1-F6EECF244321}">
                <p14:modId xmlns:p14="http://schemas.microsoft.com/office/powerpoint/2010/main" val="1765619933"/>
              </p:ext>
            </p:extLst>
          </p:nvPr>
        </p:nvGraphicFramePr>
        <p:xfrm>
          <a:off x="906714" y="3533325"/>
          <a:ext cx="8142820" cy="688460"/>
        </p:xfrm>
        <a:graphic>
          <a:graphicData uri="http://schemas.openxmlformats.org/presentationml/2006/ole">
            <mc:AlternateContent xmlns:mc="http://schemas.openxmlformats.org/markup-compatibility/2006">
              <mc:Choice xmlns:v="urn:schemas-microsoft-com:vml" Requires="v">
                <p:oleObj name="Equation" r:id="rId2" imgW="3263900" imgH="279400" progId="Equation.DSMT4">
                  <p:embed/>
                </p:oleObj>
              </mc:Choice>
              <mc:Fallback>
                <p:oleObj name="Equation" r:id="rId2" imgW="3263900" imgH="279400" progId="Equation.DSMT4">
                  <p:embed/>
                  <p:pic>
                    <p:nvPicPr>
                      <p:cNvPr id="7" name="Object 6">
                        <a:extLst>
                          <a:ext uri="{FF2B5EF4-FFF2-40B4-BE49-F238E27FC236}">
                            <a16:creationId xmlns:a16="http://schemas.microsoft.com/office/drawing/2014/main" id="{46A23A1F-0D07-47CA-813B-BD90074BC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14" y="3533325"/>
                        <a:ext cx="8142820" cy="688460"/>
                      </a:xfrm>
                      <a:prstGeom prst="rect">
                        <a:avLst/>
                      </a:prstGeom>
                      <a:noFill/>
                    </p:spPr>
                  </p:pic>
                </p:oleObj>
              </mc:Fallback>
            </mc:AlternateContent>
          </a:graphicData>
        </a:graphic>
      </p:graphicFrame>
      <p:sp>
        <p:nvSpPr>
          <p:cNvPr id="14" name="Sisällön paikkamerkki 12">
            <a:extLst>
              <a:ext uri="{FF2B5EF4-FFF2-40B4-BE49-F238E27FC236}">
                <a16:creationId xmlns:a16="http://schemas.microsoft.com/office/drawing/2014/main" id="{312A1C30-8A02-40A1-B949-58ED9E9D7133}"/>
              </a:ext>
            </a:extLst>
          </p:cNvPr>
          <p:cNvSpPr txBox="1">
            <a:spLocks/>
          </p:cNvSpPr>
          <p:nvPr/>
        </p:nvSpPr>
        <p:spPr>
          <a:xfrm>
            <a:off x="838200" y="4382799"/>
            <a:ext cx="4236442" cy="5900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 where the unit is [m²K/W]</a:t>
            </a:r>
          </a:p>
        </p:txBody>
      </p:sp>
      <p:sp>
        <p:nvSpPr>
          <p:cNvPr id="8" name="Otsikko 11">
            <a:extLst>
              <a:ext uri="{FF2B5EF4-FFF2-40B4-BE49-F238E27FC236}">
                <a16:creationId xmlns:a16="http://schemas.microsoft.com/office/drawing/2014/main" id="{36DF2F7D-E9DF-401E-9D52-605A505FA220}"/>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15/16</a:t>
            </a:r>
          </a:p>
        </p:txBody>
      </p:sp>
      <p:sp>
        <p:nvSpPr>
          <p:cNvPr id="2" name="Alatunnisteen paikkamerkki 1">
            <a:extLst>
              <a:ext uri="{FF2B5EF4-FFF2-40B4-BE49-F238E27FC236}">
                <a16:creationId xmlns:a16="http://schemas.microsoft.com/office/drawing/2014/main" id="{3C95EDB5-6426-A0A7-5DFC-87AADB06771E}"/>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3565994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Determining thermal resistance R</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52</a:t>
            </a:fld>
            <a:endParaRPr lang="fi-FI"/>
          </a:p>
        </p:txBody>
      </p:sp>
      <p:graphicFrame>
        <p:nvGraphicFramePr>
          <p:cNvPr id="7" name="Object 6">
            <a:extLst>
              <a:ext uri="{FF2B5EF4-FFF2-40B4-BE49-F238E27FC236}">
                <a16:creationId xmlns:a16="http://schemas.microsoft.com/office/drawing/2014/main" id="{46A23A1F-0D07-47CA-813B-BD90074BC888}"/>
              </a:ext>
            </a:extLst>
          </p:cNvPr>
          <p:cNvGraphicFramePr>
            <a:graphicFrameLocks noChangeAspect="1"/>
          </p:cNvGraphicFramePr>
          <p:nvPr>
            <p:extLst>
              <p:ext uri="{D42A27DB-BD31-4B8C-83A1-F6EECF244321}">
                <p14:modId xmlns:p14="http://schemas.microsoft.com/office/powerpoint/2010/main" val="4217520504"/>
              </p:ext>
            </p:extLst>
          </p:nvPr>
        </p:nvGraphicFramePr>
        <p:xfrm>
          <a:off x="889498" y="1481777"/>
          <a:ext cx="8142820" cy="688460"/>
        </p:xfrm>
        <a:graphic>
          <a:graphicData uri="http://schemas.openxmlformats.org/presentationml/2006/ole">
            <mc:AlternateContent xmlns:mc="http://schemas.openxmlformats.org/markup-compatibility/2006">
              <mc:Choice xmlns:v="urn:schemas-microsoft-com:vml" Requires="v">
                <p:oleObj name="Equation" r:id="rId2" imgW="3263900" imgH="279400" progId="Equation.DSMT4">
                  <p:embed/>
                </p:oleObj>
              </mc:Choice>
              <mc:Fallback>
                <p:oleObj name="Equation" r:id="rId2" imgW="3263900" imgH="279400" progId="Equation.DSMT4">
                  <p:embed/>
                  <p:pic>
                    <p:nvPicPr>
                      <p:cNvPr id="7" name="Object 6">
                        <a:extLst>
                          <a:ext uri="{FF2B5EF4-FFF2-40B4-BE49-F238E27FC236}">
                            <a16:creationId xmlns:a16="http://schemas.microsoft.com/office/drawing/2014/main" id="{46A23A1F-0D07-47CA-813B-BD90074BC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498" y="1481777"/>
                        <a:ext cx="8142820" cy="688460"/>
                      </a:xfrm>
                      <a:prstGeom prst="rect">
                        <a:avLst/>
                      </a:prstGeom>
                      <a:noFill/>
                    </p:spPr>
                  </p:pic>
                </p:oleObj>
              </mc:Fallback>
            </mc:AlternateContent>
          </a:graphicData>
        </a:graphic>
      </p:graphicFrame>
      <p:sp>
        <p:nvSpPr>
          <p:cNvPr id="9" name="Sisällön paikkamerkki 12">
            <a:extLst>
              <a:ext uri="{FF2B5EF4-FFF2-40B4-BE49-F238E27FC236}">
                <a16:creationId xmlns:a16="http://schemas.microsoft.com/office/drawing/2014/main" id="{8D1D8DB4-F3B9-49E4-86C1-2C9E3BC6B755}"/>
              </a:ext>
            </a:extLst>
          </p:cNvPr>
          <p:cNvSpPr txBox="1">
            <a:spLocks/>
          </p:cNvSpPr>
          <p:nvPr/>
        </p:nvSpPr>
        <p:spPr>
          <a:xfrm>
            <a:off x="846412" y="2195915"/>
            <a:ext cx="11345587" cy="30052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and where</a:t>
            </a:r>
          </a:p>
          <a:p>
            <a:pPr marL="0" indent="0">
              <a:buFont typeface="Arial" panose="020B0604020202020204" pitchFamily="34" charset="0"/>
              <a:buNone/>
            </a:pPr>
            <a:r>
              <a:rPr lang="en-GB" sz="2400" dirty="0"/>
              <a:t>R</a:t>
            </a:r>
            <a:r>
              <a:rPr lang="en-GB" sz="2400" baseline="-25000" dirty="0"/>
              <a:t>T’’</a:t>
            </a:r>
            <a:r>
              <a:rPr lang="en-GB" sz="2400" dirty="0"/>
              <a:t> = the lower limit of the total thermal resistance of the component [m²K/W]</a:t>
            </a:r>
          </a:p>
          <a:p>
            <a:pPr marL="0" indent="0">
              <a:buFont typeface="Arial" panose="020B0604020202020204" pitchFamily="34" charset="0"/>
              <a:buNone/>
            </a:pPr>
            <a:r>
              <a:rPr lang="en-GB" sz="2400" dirty="0" err="1"/>
              <a:t>R</a:t>
            </a:r>
            <a:r>
              <a:rPr lang="en-GB" sz="2400" baseline="-25000" dirty="0" err="1"/>
              <a:t>si</a:t>
            </a:r>
            <a:r>
              <a:rPr lang="en-GB" sz="2400" dirty="0"/>
              <a:t> = internal surface resistance (SFS-</a:t>
            </a:r>
            <a:r>
              <a:rPr lang="en-GB" sz="2400" dirty="0" err="1"/>
              <a:t>EN</a:t>
            </a:r>
            <a:r>
              <a:rPr lang="en-GB" sz="2400" dirty="0"/>
              <a:t> ISO 6946, Section 5.2, Table 1 design values)</a:t>
            </a:r>
          </a:p>
          <a:p>
            <a:pPr marL="0" indent="0">
              <a:buFont typeface="Arial" panose="020B0604020202020204" pitchFamily="34" charset="0"/>
              <a:buNone/>
            </a:pPr>
            <a:r>
              <a:rPr lang="en-GB" sz="2400" dirty="0" err="1"/>
              <a:t>R</a:t>
            </a:r>
            <a:r>
              <a:rPr lang="en-GB" sz="2400" baseline="-25000" dirty="0" err="1"/>
              <a:t>se</a:t>
            </a:r>
            <a:r>
              <a:rPr lang="en-GB" sz="2400" dirty="0"/>
              <a:t> = external surface resistance (SFS-</a:t>
            </a:r>
            <a:r>
              <a:rPr lang="en-GB" sz="2400" dirty="0" err="1"/>
              <a:t>EN</a:t>
            </a:r>
            <a:r>
              <a:rPr lang="en-GB" sz="2400" dirty="0"/>
              <a:t> ISO 6946, Section 5.2, Table 1 design values)</a:t>
            </a:r>
          </a:p>
          <a:p>
            <a:pPr marL="0" indent="0">
              <a:buFont typeface="Arial" panose="020B0604020202020204" pitchFamily="34" charset="0"/>
              <a:buNone/>
            </a:pPr>
            <a:r>
              <a:rPr lang="en-GB" sz="2400" dirty="0"/>
              <a:t>R</a:t>
            </a:r>
            <a:r>
              <a:rPr lang="en-GB" sz="2400" baseline="-25000" dirty="0"/>
              <a:t>1</a:t>
            </a:r>
            <a:r>
              <a:rPr lang="en-GB" sz="2400" dirty="0"/>
              <a:t>’’, R</a:t>
            </a:r>
            <a:r>
              <a:rPr lang="en-GB" sz="2400" baseline="-25000" dirty="0"/>
              <a:t>2</a:t>
            </a:r>
            <a:r>
              <a:rPr lang="en-GB" sz="2400" dirty="0"/>
              <a:t>’’, … , </a:t>
            </a:r>
            <a:r>
              <a:rPr lang="en-GB" sz="2400" dirty="0" err="1"/>
              <a:t>R</a:t>
            </a:r>
            <a:r>
              <a:rPr lang="en-GB" sz="2400" baseline="-25000" dirty="0" err="1"/>
              <a:t>j</a:t>
            </a:r>
            <a:r>
              <a:rPr lang="en-GB" sz="2400" dirty="0"/>
              <a:t>’’ = the combined thermal resistances of parallel sections in layers a, b,..., j</a:t>
            </a:r>
          </a:p>
          <a:p>
            <a:pPr marL="0" indent="0">
              <a:buFont typeface="Arial" panose="020B0604020202020204" pitchFamily="34" charset="0"/>
              <a:buNone/>
            </a:pPr>
            <a:endParaRPr lang="fi-FI" dirty="0"/>
          </a:p>
        </p:txBody>
      </p:sp>
      <p:sp>
        <p:nvSpPr>
          <p:cNvPr id="6" name="Otsikko 11">
            <a:extLst>
              <a:ext uri="{FF2B5EF4-FFF2-40B4-BE49-F238E27FC236}">
                <a16:creationId xmlns:a16="http://schemas.microsoft.com/office/drawing/2014/main" id="{E8F7065C-18FD-438C-AFA6-D3F2EDEFA9BF}"/>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16/16</a:t>
            </a:r>
          </a:p>
        </p:txBody>
      </p:sp>
      <p:sp>
        <p:nvSpPr>
          <p:cNvPr id="2" name="Alatunnisteen paikkamerkki 1">
            <a:extLst>
              <a:ext uri="{FF2B5EF4-FFF2-40B4-BE49-F238E27FC236}">
                <a16:creationId xmlns:a16="http://schemas.microsoft.com/office/drawing/2014/main" id="{0FED16D3-F1B0-CE56-C5AA-13E6A055D4B1}"/>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4427550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Internal and external surface resistance R</a:t>
            </a:r>
            <a:r>
              <a:rPr lang="en-GB" baseline="-25000"/>
              <a:t>si</a:t>
            </a:r>
            <a:r>
              <a:rPr lang="en-GB"/>
              <a:t> and R</a:t>
            </a:r>
            <a:r>
              <a:rPr lang="en-GB" baseline="-25000"/>
              <a:t>se</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1" y="1825625"/>
            <a:ext cx="10124974" cy="2788320"/>
          </a:xfrm>
        </p:spPr>
        <p:txBody>
          <a:bodyPr>
            <a:noAutofit/>
          </a:bodyPr>
          <a:lstStyle/>
          <a:p>
            <a:r>
              <a:rPr lang="en-GB"/>
              <a:t>The surface resistances (R</a:t>
            </a:r>
            <a:r>
              <a:rPr lang="en-GB" baseline="-25000"/>
              <a:t>si</a:t>
            </a:r>
            <a:r>
              <a:rPr lang="en-GB"/>
              <a:t> and R</a:t>
            </a:r>
            <a:r>
              <a:rPr lang="en-GB" baseline="-25000"/>
              <a:t>se</a:t>
            </a:r>
            <a:r>
              <a:rPr lang="en-GB"/>
              <a:t>) indicate the thermal resistance of the border layer between the surface of a building component and the air space.</a:t>
            </a:r>
          </a:p>
          <a:p>
            <a:r>
              <a:rPr lang="en-GB"/>
              <a:t>Surface resistance depends on, for example, air movements (such as wind) on the surfaces of a building component, barriers and other radiating surfaces.</a:t>
            </a:r>
          </a:p>
          <a:p>
            <a:r>
              <a:rPr lang="en-GB"/>
              <a:t>The surface resistance values used in the calculations are from Standard SFS-EN ISO 6946, Section 5.2, Table 1 typical values.</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53</a:t>
            </a:fld>
            <a:endParaRPr lang="fi-FI"/>
          </a:p>
        </p:txBody>
      </p:sp>
      <p:sp>
        <p:nvSpPr>
          <p:cNvPr id="5" name="Otsikko 11">
            <a:extLst>
              <a:ext uri="{FF2B5EF4-FFF2-40B4-BE49-F238E27FC236}">
                <a16:creationId xmlns:a16="http://schemas.microsoft.com/office/drawing/2014/main" id="{3DC1E251-5881-4F97-9A8A-7A373B4B086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1/4</a:t>
            </a:r>
          </a:p>
        </p:txBody>
      </p:sp>
      <p:sp>
        <p:nvSpPr>
          <p:cNvPr id="2" name="Alatunnisteen paikkamerkki 1">
            <a:extLst>
              <a:ext uri="{FF2B5EF4-FFF2-40B4-BE49-F238E27FC236}">
                <a16:creationId xmlns:a16="http://schemas.microsoft.com/office/drawing/2014/main" id="{B859E178-1854-D3DF-CB60-F93AEA0061B5}"/>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7997688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dirty="0"/>
              <a:t>Internal and external surface resistance </a:t>
            </a:r>
            <a:r>
              <a:rPr lang="en-GB" dirty="0" err="1"/>
              <a:t>R</a:t>
            </a:r>
            <a:r>
              <a:rPr lang="en-GB" baseline="-25000" dirty="0" err="1"/>
              <a:t>si</a:t>
            </a:r>
            <a:r>
              <a:rPr lang="en-GB" dirty="0"/>
              <a:t> and </a:t>
            </a:r>
            <a:r>
              <a:rPr lang="en-GB" dirty="0" err="1"/>
              <a:t>R</a:t>
            </a:r>
            <a:r>
              <a:rPr lang="en-GB" baseline="-25000" dirty="0" err="1"/>
              <a:t>se</a:t>
            </a:r>
            <a:endParaRPr lang="en-GB" baseline="-25000"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54</a:t>
            </a:fld>
            <a:endParaRPr lang="fi-FI"/>
          </a:p>
        </p:txBody>
      </p:sp>
      <p:pic>
        <p:nvPicPr>
          <p:cNvPr id="5" name="Picture 4">
            <a:extLst>
              <a:ext uri="{FF2B5EF4-FFF2-40B4-BE49-F238E27FC236}">
                <a16:creationId xmlns:a16="http://schemas.microsoft.com/office/drawing/2014/main" id="{320C609C-4C32-4D0C-A975-0F769872C7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940" y="1659694"/>
            <a:ext cx="9917569" cy="1466850"/>
          </a:xfrm>
          <a:prstGeom prst="rect">
            <a:avLst/>
          </a:prstGeom>
        </p:spPr>
      </p:pic>
      <p:sp>
        <p:nvSpPr>
          <p:cNvPr id="9" name="Sisällön paikkamerkki 12">
            <a:extLst>
              <a:ext uri="{FF2B5EF4-FFF2-40B4-BE49-F238E27FC236}">
                <a16:creationId xmlns:a16="http://schemas.microsoft.com/office/drawing/2014/main" id="{5B540E95-7A7E-42CF-A8DD-4F937B13C152}"/>
              </a:ext>
            </a:extLst>
          </p:cNvPr>
          <p:cNvSpPr>
            <a:spLocks noGrp="1"/>
          </p:cNvSpPr>
          <p:nvPr>
            <p:ph idx="1"/>
          </p:nvPr>
        </p:nvSpPr>
        <p:spPr>
          <a:xfrm>
            <a:off x="838200" y="3163536"/>
            <a:ext cx="10285602" cy="2788320"/>
          </a:xfrm>
        </p:spPr>
        <p:txBody>
          <a:bodyPr>
            <a:noAutofit/>
          </a:bodyPr>
          <a:lstStyle/>
          <a:p>
            <a:r>
              <a:rPr lang="en-GB"/>
              <a:t>The values in the table are design values. For the purposes of declaration of the thermal transmittance of components and other cases where values independent of heat flow direction are required, it is recommended that the values for horizontal heat flow are used.</a:t>
            </a:r>
          </a:p>
          <a:p>
            <a:r>
              <a:rPr lang="en-GB"/>
              <a:t>The surface resistances apply to surfaces that are in contact with air. The surface resistances do not apply to surfaces that are in contact with other materials.</a:t>
            </a:r>
          </a:p>
        </p:txBody>
      </p:sp>
      <p:sp>
        <p:nvSpPr>
          <p:cNvPr id="6" name="Otsikko 11">
            <a:extLst>
              <a:ext uri="{FF2B5EF4-FFF2-40B4-BE49-F238E27FC236}">
                <a16:creationId xmlns:a16="http://schemas.microsoft.com/office/drawing/2014/main" id="{C0A91792-D761-4C3E-9D84-C84562627783}"/>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2/4</a:t>
            </a:r>
          </a:p>
        </p:txBody>
      </p:sp>
      <p:sp>
        <p:nvSpPr>
          <p:cNvPr id="2" name="Alatunnisteen paikkamerkki 1">
            <a:extLst>
              <a:ext uri="{FF2B5EF4-FFF2-40B4-BE49-F238E27FC236}">
                <a16:creationId xmlns:a16="http://schemas.microsoft.com/office/drawing/2014/main" id="{94E41A45-DAD2-457B-B758-B7C4620D1908}"/>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42155528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Internal and external surface resistance R</a:t>
            </a:r>
            <a:r>
              <a:rPr lang="en-GB" baseline="-25000"/>
              <a:t>si</a:t>
            </a:r>
            <a:r>
              <a:rPr lang="en-GB"/>
              <a:t> and R</a:t>
            </a:r>
            <a:r>
              <a:rPr lang="en-GB" baseline="-25000"/>
              <a:t>se</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55</a:t>
            </a:fld>
            <a:endParaRPr lang="fi-FI"/>
          </a:p>
        </p:txBody>
      </p:sp>
      <p:pic>
        <p:nvPicPr>
          <p:cNvPr id="5" name="Picture 4">
            <a:extLst>
              <a:ext uri="{FF2B5EF4-FFF2-40B4-BE49-F238E27FC236}">
                <a16:creationId xmlns:a16="http://schemas.microsoft.com/office/drawing/2014/main" id="{320C609C-4C32-4D0C-A975-0F769872C7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940" y="1588670"/>
            <a:ext cx="9917569" cy="1466850"/>
          </a:xfrm>
          <a:prstGeom prst="rect">
            <a:avLst/>
          </a:prstGeom>
        </p:spPr>
      </p:pic>
      <p:sp>
        <p:nvSpPr>
          <p:cNvPr id="9" name="Sisällön paikkamerkki 12">
            <a:extLst>
              <a:ext uri="{FF2B5EF4-FFF2-40B4-BE49-F238E27FC236}">
                <a16:creationId xmlns:a16="http://schemas.microsoft.com/office/drawing/2014/main" id="{5B540E95-7A7E-42CF-A8DD-4F937B13C152}"/>
              </a:ext>
            </a:extLst>
          </p:cNvPr>
          <p:cNvSpPr>
            <a:spLocks noGrp="1"/>
          </p:cNvSpPr>
          <p:nvPr>
            <p:ph idx="1"/>
          </p:nvPr>
        </p:nvSpPr>
        <p:spPr>
          <a:xfrm>
            <a:off x="838200" y="3163536"/>
            <a:ext cx="10285602" cy="2788320"/>
          </a:xfrm>
        </p:spPr>
        <p:txBody>
          <a:bodyPr>
            <a:noAutofit/>
          </a:bodyPr>
          <a:lstStyle/>
          <a:p>
            <a:r>
              <a:rPr lang="en-GB" b="1"/>
              <a:t>If the component contains a well-ventilated air layer</a:t>
            </a:r>
            <a:r>
              <a:rPr lang="en-GB"/>
              <a:t>, its total thermal resistance is obtained by disregarding the thermal resistance of the air layer and all other layers between the air layer and external environment, and including an external surface resistance corresponding to still air (see SFS-EN ISO 6946, Annex A). </a:t>
            </a:r>
          </a:p>
          <a:p>
            <a:r>
              <a:rPr lang="en-GB" b="1"/>
              <a:t>Alternatively, the R</a:t>
            </a:r>
            <a:r>
              <a:rPr lang="en-GB" b="1" baseline="-25000"/>
              <a:t>si</a:t>
            </a:r>
            <a:r>
              <a:rPr lang="en-GB" b="1"/>
              <a:t> value from the table</a:t>
            </a:r>
            <a:r>
              <a:rPr lang="en-GB"/>
              <a:t> may be used.</a:t>
            </a:r>
          </a:p>
        </p:txBody>
      </p:sp>
      <p:sp>
        <p:nvSpPr>
          <p:cNvPr id="6" name="Otsikko 11">
            <a:extLst>
              <a:ext uri="{FF2B5EF4-FFF2-40B4-BE49-F238E27FC236}">
                <a16:creationId xmlns:a16="http://schemas.microsoft.com/office/drawing/2014/main" id="{9B5AAD25-976F-4B6C-8CA2-8FC91C9DD9DA}"/>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3/4</a:t>
            </a:r>
          </a:p>
        </p:txBody>
      </p:sp>
      <p:sp>
        <p:nvSpPr>
          <p:cNvPr id="2" name="Alatunnisteen paikkamerkki 1">
            <a:extLst>
              <a:ext uri="{FF2B5EF4-FFF2-40B4-BE49-F238E27FC236}">
                <a16:creationId xmlns:a16="http://schemas.microsoft.com/office/drawing/2014/main" id="{3F199372-CE4C-A4D3-93D9-B0BF087A7CAC}"/>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42591671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Internal and external surface resistance R</a:t>
            </a:r>
            <a:r>
              <a:rPr lang="en-GB" baseline="-25000"/>
              <a:t>si</a:t>
            </a:r>
            <a:r>
              <a:rPr lang="en-GB"/>
              <a:t> and R</a:t>
            </a:r>
            <a:r>
              <a:rPr lang="en-GB" baseline="-25000"/>
              <a:t>se</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4"/>
            <a:ext cx="10561320" cy="4562983"/>
          </a:xfrm>
        </p:spPr>
        <p:txBody>
          <a:bodyPr>
            <a:noAutofit/>
          </a:bodyPr>
          <a:lstStyle/>
          <a:p>
            <a:pPr marL="0" indent="0">
              <a:buNone/>
            </a:pPr>
            <a:r>
              <a:rPr lang="en-GB"/>
              <a:t>A </a:t>
            </a:r>
            <a:r>
              <a:rPr lang="en-GB" b="1"/>
              <a:t>well-ventilated</a:t>
            </a:r>
            <a:r>
              <a:rPr lang="en-GB"/>
              <a:t> air layer is one for which the openings between the air layer and the external environment exceed:</a:t>
            </a:r>
          </a:p>
          <a:p>
            <a:r>
              <a:rPr lang="en-GB" sz="2600"/>
              <a:t>1,500 mm² per m length for vertical air layers</a:t>
            </a:r>
          </a:p>
          <a:p>
            <a:r>
              <a:rPr lang="en-GB" sz="2600"/>
              <a:t>1,500 mm² per m</a:t>
            </a:r>
            <a:r>
              <a:rPr lang="en-GB" sz="2600" baseline="30000"/>
              <a:t>2</a:t>
            </a:r>
            <a:r>
              <a:rPr lang="en-GB" sz="2600"/>
              <a:t> of surface area for horizontal air layers.</a:t>
            </a:r>
          </a:p>
          <a:p>
            <a:pPr marL="0" indent="0">
              <a:buNone/>
            </a:pPr>
            <a:r>
              <a:rPr lang="en-GB" b="1"/>
              <a:t>Example:</a:t>
            </a:r>
            <a:r>
              <a:rPr lang="en-GB"/>
              <a:t> Vertical studs 22x100 h600 with a ventilation gap underneath exterior wall cladding (horizontal).</a:t>
            </a:r>
          </a:p>
          <a:p>
            <a:pPr marL="0" indent="0">
              <a:buNone/>
            </a:pPr>
            <a:r>
              <a:rPr lang="en-GB" sz="2400"/>
              <a:t>22 mm x (600 – 100) mm = 11,000 mm² &gt; 1,500 mm² =&gt; R</a:t>
            </a:r>
            <a:r>
              <a:rPr lang="en-GB" sz="2400" baseline="-25000"/>
              <a:t>se</a:t>
            </a:r>
            <a:r>
              <a:rPr lang="en-GB" sz="2400"/>
              <a:t> = R</a:t>
            </a:r>
            <a:r>
              <a:rPr lang="en-GB" sz="2400" baseline="-25000"/>
              <a:t>si</a:t>
            </a:r>
            <a:r>
              <a:rPr lang="en-GB" sz="2400"/>
              <a:t> = 0.13</a:t>
            </a:r>
          </a:p>
          <a:p>
            <a:pPr marL="0" indent="0">
              <a:buNone/>
            </a:pPr>
            <a:r>
              <a:rPr lang="en-GB" sz="2400"/>
              <a:t>If we calculate a so-called minimum ventilation gap for this structure that can be interpreted to be a well-ventilated air layer,</a:t>
            </a:r>
          </a:p>
          <a:p>
            <a:pPr marL="0" indent="0">
              <a:buNone/>
            </a:pPr>
            <a:r>
              <a:rPr lang="en-GB" sz="2400"/>
              <a:t>1,500 mm² / (600 – 100) mm = 3 mm =&gt; ventilation gap minimum 3 mm</a:t>
            </a:r>
          </a:p>
          <a:p>
            <a:pPr marL="0" indent="0">
              <a:buNone/>
            </a:pPr>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56</a:t>
            </a:fld>
            <a:endParaRPr lang="fi-FI"/>
          </a:p>
        </p:txBody>
      </p:sp>
      <p:sp>
        <p:nvSpPr>
          <p:cNvPr id="5" name="Otsikko 11">
            <a:extLst>
              <a:ext uri="{FF2B5EF4-FFF2-40B4-BE49-F238E27FC236}">
                <a16:creationId xmlns:a16="http://schemas.microsoft.com/office/drawing/2014/main" id="{3CFA9C7D-DF49-41EF-8077-2EE9CDC0D698}"/>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4/4</a:t>
            </a:r>
          </a:p>
        </p:txBody>
      </p:sp>
      <p:sp>
        <p:nvSpPr>
          <p:cNvPr id="2" name="Alatunnisteen paikkamerkki 1">
            <a:extLst>
              <a:ext uri="{FF2B5EF4-FFF2-40B4-BE49-F238E27FC236}">
                <a16:creationId xmlns:a16="http://schemas.microsoft.com/office/drawing/2014/main" id="{A74ABEB8-E368-346F-BF45-6A0086A20AF8}"/>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9734360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Corrections to thermal transmittance</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199" y="1825625"/>
            <a:ext cx="10850218" cy="4351338"/>
          </a:xfrm>
        </p:spPr>
        <p:txBody>
          <a:bodyPr>
            <a:noAutofit/>
          </a:bodyPr>
          <a:lstStyle/>
          <a:p>
            <a:pPr marL="0" indent="0">
              <a:buNone/>
            </a:pPr>
            <a:r>
              <a:rPr lang="en-GB"/>
              <a:t>The thermal transmittance obtained by the procedures given in this international standard shall be corrected where relevant to allow for the effects of</a:t>
            </a:r>
          </a:p>
          <a:p>
            <a:r>
              <a:rPr lang="en-GB"/>
              <a:t>air voids in insulation,</a:t>
            </a:r>
          </a:p>
          <a:p>
            <a:r>
              <a:rPr lang="en-GB"/>
              <a:t>mechanical fasteners penetrating an insulation layer, and</a:t>
            </a:r>
          </a:p>
          <a:p>
            <a:r>
              <a:rPr lang="en-GB"/>
              <a:t>precipitation on inverted roofs.</a:t>
            </a:r>
          </a:p>
          <a:p>
            <a:pPr marL="0" indent="0">
              <a:buNone/>
            </a:pPr>
            <a:r>
              <a:rPr lang="en-GB" b="1"/>
              <a:t>Note! An inverted roof is one which has an insulation layer above the waterproof membrane</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57</a:t>
            </a:fld>
            <a:endParaRPr lang="fi-FI"/>
          </a:p>
        </p:txBody>
      </p:sp>
      <p:sp>
        <p:nvSpPr>
          <p:cNvPr id="5" name="Otsikko 11">
            <a:extLst>
              <a:ext uri="{FF2B5EF4-FFF2-40B4-BE49-F238E27FC236}">
                <a16:creationId xmlns:a16="http://schemas.microsoft.com/office/drawing/2014/main" id="{B0798BD8-AFEA-4CA0-9ED3-C7BFFE8F511A}"/>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1/12</a:t>
            </a:r>
          </a:p>
        </p:txBody>
      </p:sp>
      <p:sp>
        <p:nvSpPr>
          <p:cNvPr id="2" name="Alatunnisteen paikkamerkki 1">
            <a:extLst>
              <a:ext uri="{FF2B5EF4-FFF2-40B4-BE49-F238E27FC236}">
                <a16:creationId xmlns:a16="http://schemas.microsoft.com/office/drawing/2014/main" id="{263F98FD-B04F-A5F6-3328-64629EC7DC93}"/>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0078464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Corrections to thermal transmittance</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199" y="1825625"/>
            <a:ext cx="10850218" cy="1325563"/>
          </a:xfrm>
        </p:spPr>
        <p:txBody>
          <a:bodyPr>
            <a:noAutofit/>
          </a:bodyPr>
          <a:lstStyle/>
          <a:p>
            <a:pPr marL="0" indent="0">
              <a:buNone/>
            </a:pPr>
            <a:r>
              <a:rPr lang="en-GB"/>
              <a:t>The corrected thermal transmittance of a component (U</a:t>
            </a:r>
            <a:r>
              <a:rPr lang="en-GB" baseline="-25000"/>
              <a:t>c</a:t>
            </a:r>
            <a:r>
              <a:rPr lang="en-GB"/>
              <a:t>) is obtained by adding a correction term, </a:t>
            </a:r>
            <a:r>
              <a:rPr lang="en-GB">
                <a:latin typeface="Symbol" panose="05050102010706020507" pitchFamily="18" charset="2"/>
              </a:rPr>
              <a:t></a:t>
            </a:r>
            <a:r>
              <a:rPr lang="en-GB"/>
              <a:t>U, to the thermal transmittance coefficient (U). The correction term is calculated as follows:</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58</a:t>
            </a:fld>
            <a:endParaRPr lang="fi-FI"/>
          </a:p>
        </p:txBody>
      </p:sp>
      <p:grpSp>
        <p:nvGrpSpPr>
          <p:cNvPr id="2" name="Ryhmä 1">
            <a:extLst>
              <a:ext uri="{FF2B5EF4-FFF2-40B4-BE49-F238E27FC236}">
                <a16:creationId xmlns:a16="http://schemas.microsoft.com/office/drawing/2014/main" id="{AA2E9A31-5130-5B9A-70BE-048D54C1B554}"/>
              </a:ext>
            </a:extLst>
          </p:cNvPr>
          <p:cNvGrpSpPr/>
          <p:nvPr/>
        </p:nvGrpSpPr>
        <p:grpSpPr>
          <a:xfrm>
            <a:off x="1383636" y="3533628"/>
            <a:ext cx="6699219" cy="619388"/>
            <a:chOff x="1383636" y="3206082"/>
            <a:chExt cx="6699219" cy="619388"/>
          </a:xfrm>
        </p:grpSpPr>
        <p:graphicFrame>
          <p:nvGraphicFramePr>
            <p:cNvPr id="3" name="Object 2">
              <a:extLst>
                <a:ext uri="{FF2B5EF4-FFF2-40B4-BE49-F238E27FC236}">
                  <a16:creationId xmlns:a16="http://schemas.microsoft.com/office/drawing/2014/main" id="{3135EE91-DC52-43B8-80FA-38902CFB5A54}"/>
                </a:ext>
              </a:extLst>
            </p:cNvPr>
            <p:cNvGraphicFramePr>
              <a:graphicFrameLocks noChangeAspect="1"/>
            </p:cNvGraphicFramePr>
            <p:nvPr>
              <p:extLst>
                <p:ext uri="{D42A27DB-BD31-4B8C-83A1-F6EECF244321}">
                  <p14:modId xmlns:p14="http://schemas.microsoft.com/office/powerpoint/2010/main" val="3732559791"/>
                </p:ext>
              </p:extLst>
            </p:nvPr>
          </p:nvGraphicFramePr>
          <p:xfrm>
            <a:off x="1383636" y="3206082"/>
            <a:ext cx="2221842" cy="605957"/>
          </p:xfrm>
          <a:graphic>
            <a:graphicData uri="http://schemas.openxmlformats.org/presentationml/2006/ole">
              <mc:AlternateContent xmlns:mc="http://schemas.openxmlformats.org/markup-compatibility/2006">
                <mc:Choice xmlns:v="urn:schemas-microsoft-com:vml" Requires="v">
                  <p:oleObj name="Equation" r:id="rId2" imgW="838200" imgH="228600" progId="Equation.DSMT4">
                    <p:embed/>
                  </p:oleObj>
                </mc:Choice>
                <mc:Fallback>
                  <p:oleObj name="Equation" r:id="rId2" imgW="838200" imgH="228600" progId="Equation.DSMT4">
                    <p:embed/>
                    <p:pic>
                      <p:nvPicPr>
                        <p:cNvPr id="3" name="Object 2">
                          <a:extLst>
                            <a:ext uri="{FF2B5EF4-FFF2-40B4-BE49-F238E27FC236}">
                              <a16:creationId xmlns:a16="http://schemas.microsoft.com/office/drawing/2014/main" id="{3135EE91-DC52-43B8-80FA-38902CFB5A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636" y="3206082"/>
                          <a:ext cx="2221842" cy="605957"/>
                        </a:xfrm>
                        <a:prstGeom prst="rect">
                          <a:avLst/>
                        </a:prstGeom>
                        <a:noFill/>
                      </p:spPr>
                    </p:pic>
                  </p:oleObj>
                </mc:Fallback>
              </mc:AlternateContent>
            </a:graphicData>
          </a:graphic>
        </p:graphicFrame>
        <p:sp>
          <p:nvSpPr>
            <p:cNvPr id="7" name="Sisällön paikkamerkki 12">
              <a:extLst>
                <a:ext uri="{FF2B5EF4-FFF2-40B4-BE49-F238E27FC236}">
                  <a16:creationId xmlns:a16="http://schemas.microsoft.com/office/drawing/2014/main" id="{4CDCC124-6173-4EEF-AC31-E353116C8839}"/>
                </a:ext>
              </a:extLst>
            </p:cNvPr>
            <p:cNvSpPr txBox="1">
              <a:spLocks/>
            </p:cNvSpPr>
            <p:nvPr/>
          </p:nvSpPr>
          <p:spPr>
            <a:xfrm>
              <a:off x="3435354" y="3235452"/>
              <a:ext cx="4647501" cy="5900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 where the unit is [W/(m²K)]</a:t>
              </a:r>
            </a:p>
          </p:txBody>
        </p:sp>
      </p:grpSp>
      <p:sp>
        <p:nvSpPr>
          <p:cNvPr id="8" name="Sisällön paikkamerkki 12">
            <a:extLst>
              <a:ext uri="{FF2B5EF4-FFF2-40B4-BE49-F238E27FC236}">
                <a16:creationId xmlns:a16="http://schemas.microsoft.com/office/drawing/2014/main" id="{E8C8A57C-DF97-48FA-85E1-794D69FA98EE}"/>
              </a:ext>
            </a:extLst>
          </p:cNvPr>
          <p:cNvSpPr txBox="1">
            <a:spLocks/>
          </p:cNvSpPr>
          <p:nvPr/>
        </p:nvSpPr>
        <p:spPr>
          <a:xfrm>
            <a:off x="1383636" y="4255592"/>
            <a:ext cx="10195917" cy="23665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a:t>and where</a:t>
            </a:r>
          </a:p>
          <a:p>
            <a:pPr marL="0" indent="0">
              <a:buFont typeface="Arial" panose="020B0604020202020204" pitchFamily="34" charset="0"/>
              <a:buNone/>
            </a:pPr>
            <a:r>
              <a:rPr lang="en-GB" sz="2400"/>
              <a:t>U = thermal transmittance coefficient of the component [W/(m²K)]</a:t>
            </a:r>
          </a:p>
          <a:p>
            <a:pPr marL="0" indent="0">
              <a:buFont typeface="Arial" panose="020B0604020202020204" pitchFamily="34" charset="0"/>
              <a:buNone/>
            </a:pPr>
            <a:r>
              <a:rPr lang="en-GB" sz="2400">
                <a:latin typeface="Symbol" panose="05050102010706020507" pitchFamily="18" charset="2"/>
              </a:rPr>
              <a:t></a:t>
            </a:r>
            <a:r>
              <a:rPr lang="en-GB" sz="2400"/>
              <a:t>U = thermal transmittance coefficient correction term of the component [W/(m²K)]</a:t>
            </a:r>
          </a:p>
          <a:p>
            <a:pPr marL="0" indent="0">
              <a:buFont typeface="Arial" panose="020B0604020202020204" pitchFamily="34" charset="0"/>
              <a:buNone/>
            </a:pPr>
            <a:endParaRPr lang="fi-FI" dirty="0"/>
          </a:p>
        </p:txBody>
      </p:sp>
      <p:sp>
        <p:nvSpPr>
          <p:cNvPr id="9" name="Otsikko 11">
            <a:extLst>
              <a:ext uri="{FF2B5EF4-FFF2-40B4-BE49-F238E27FC236}">
                <a16:creationId xmlns:a16="http://schemas.microsoft.com/office/drawing/2014/main" id="{B767F14A-D07D-4C80-9D10-8F42D2F845E7}"/>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2/12</a:t>
            </a:r>
          </a:p>
        </p:txBody>
      </p:sp>
      <p:sp>
        <p:nvSpPr>
          <p:cNvPr id="4" name="Alatunnisteen paikkamerkki 3">
            <a:extLst>
              <a:ext uri="{FF2B5EF4-FFF2-40B4-BE49-F238E27FC236}">
                <a16:creationId xmlns:a16="http://schemas.microsoft.com/office/drawing/2014/main" id="{7B5D1A96-2033-3B6B-DD37-C7DB7870B6A8}"/>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9155077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Corrections to thermal transmittance</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198" y="1825625"/>
            <a:ext cx="11032223" cy="1325563"/>
          </a:xfrm>
        </p:spPr>
        <p:txBody>
          <a:bodyPr>
            <a:noAutofit/>
          </a:bodyPr>
          <a:lstStyle/>
          <a:p>
            <a:pPr marL="0" indent="0">
              <a:buNone/>
            </a:pPr>
            <a:r>
              <a:rPr lang="en-GB"/>
              <a:t>The correction term (</a:t>
            </a:r>
            <a:r>
              <a:rPr lang="en-GB">
                <a:latin typeface="Symbol" panose="05050102010706020507" pitchFamily="18" charset="2"/>
              </a:rPr>
              <a:t></a:t>
            </a:r>
            <a:r>
              <a:rPr lang="en-GB"/>
              <a:t>U) is given by:</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59</a:t>
            </a:fld>
            <a:endParaRPr lang="fi-FI"/>
          </a:p>
        </p:txBody>
      </p:sp>
      <p:sp>
        <p:nvSpPr>
          <p:cNvPr id="7" name="Sisällön paikkamerkki 12">
            <a:extLst>
              <a:ext uri="{FF2B5EF4-FFF2-40B4-BE49-F238E27FC236}">
                <a16:creationId xmlns:a16="http://schemas.microsoft.com/office/drawing/2014/main" id="{4CDCC124-6173-4EEF-AC31-E353116C8839}"/>
              </a:ext>
            </a:extLst>
          </p:cNvPr>
          <p:cNvSpPr txBox="1">
            <a:spLocks/>
          </p:cNvSpPr>
          <p:nvPr/>
        </p:nvSpPr>
        <p:spPr>
          <a:xfrm>
            <a:off x="4990688" y="2538636"/>
            <a:ext cx="4647501" cy="5900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 where the unit is [W/(m²K)]</a:t>
            </a:r>
          </a:p>
        </p:txBody>
      </p:sp>
      <p:sp>
        <p:nvSpPr>
          <p:cNvPr id="8" name="Sisällön paikkamerkki 12">
            <a:extLst>
              <a:ext uri="{FF2B5EF4-FFF2-40B4-BE49-F238E27FC236}">
                <a16:creationId xmlns:a16="http://schemas.microsoft.com/office/drawing/2014/main" id="{E8C8A57C-DF97-48FA-85E1-794D69FA98EE}"/>
              </a:ext>
            </a:extLst>
          </p:cNvPr>
          <p:cNvSpPr txBox="1">
            <a:spLocks/>
          </p:cNvSpPr>
          <p:nvPr/>
        </p:nvSpPr>
        <p:spPr>
          <a:xfrm>
            <a:off x="1075985" y="3151188"/>
            <a:ext cx="10195917" cy="23665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a:t>and where</a:t>
            </a:r>
          </a:p>
          <a:p>
            <a:pPr marL="0" indent="0">
              <a:buFont typeface="Arial" panose="020B0604020202020204" pitchFamily="34" charset="0"/>
              <a:buNone/>
            </a:pPr>
            <a:r>
              <a:rPr lang="en-GB" sz="2400">
                <a:latin typeface="Symbol" panose="05050102010706020507" pitchFamily="18" charset="2"/>
              </a:rPr>
              <a:t></a:t>
            </a:r>
            <a:r>
              <a:rPr lang="en-GB" sz="2400"/>
              <a:t>U</a:t>
            </a:r>
            <a:r>
              <a:rPr lang="en-GB" sz="2400" baseline="-25000"/>
              <a:t>g</a:t>
            </a:r>
            <a:r>
              <a:rPr lang="en-GB" sz="2400"/>
              <a:t> = correction for air voids [W/(m²K)]</a:t>
            </a:r>
          </a:p>
          <a:p>
            <a:pPr marL="0" indent="0">
              <a:buFont typeface="Arial" panose="020B0604020202020204" pitchFamily="34" charset="0"/>
              <a:buNone/>
            </a:pPr>
            <a:r>
              <a:rPr lang="en-GB" sz="2400">
                <a:latin typeface="Symbol" panose="05050102010706020507" pitchFamily="18" charset="2"/>
              </a:rPr>
              <a:t></a:t>
            </a:r>
            <a:r>
              <a:rPr lang="en-GB" sz="2400"/>
              <a:t>U</a:t>
            </a:r>
            <a:r>
              <a:rPr lang="en-GB" sz="2400" baseline="-25000"/>
              <a:t>f</a:t>
            </a:r>
            <a:r>
              <a:rPr lang="en-GB" sz="2400"/>
              <a:t> = correction for mechanical fasteners [W/(m²K)]</a:t>
            </a:r>
          </a:p>
          <a:p>
            <a:pPr marL="0" indent="0">
              <a:buFont typeface="Arial" panose="020B0604020202020204" pitchFamily="34" charset="0"/>
              <a:buNone/>
            </a:pPr>
            <a:r>
              <a:rPr lang="en-GB" sz="2400">
                <a:latin typeface="Symbol" panose="05050102010706020507" pitchFamily="18" charset="2"/>
              </a:rPr>
              <a:t></a:t>
            </a:r>
            <a:r>
              <a:rPr lang="en-GB" sz="2400"/>
              <a:t>U</a:t>
            </a:r>
            <a:r>
              <a:rPr lang="en-GB" sz="2400" baseline="-25000"/>
              <a:t>r</a:t>
            </a:r>
            <a:r>
              <a:rPr lang="en-GB" sz="2400"/>
              <a:t> = correction for inverted roofs [W/(m²K)]</a:t>
            </a:r>
          </a:p>
          <a:p>
            <a:pPr marL="0" indent="0">
              <a:buFont typeface="Arial" panose="020B0604020202020204" pitchFamily="34" charset="0"/>
              <a:buNone/>
            </a:pPr>
            <a:endParaRPr lang="fi-FI" dirty="0"/>
          </a:p>
        </p:txBody>
      </p:sp>
      <p:graphicFrame>
        <p:nvGraphicFramePr>
          <p:cNvPr id="4" name="Object 3">
            <a:extLst>
              <a:ext uri="{FF2B5EF4-FFF2-40B4-BE49-F238E27FC236}">
                <a16:creationId xmlns:a16="http://schemas.microsoft.com/office/drawing/2014/main" id="{C0FE2AE5-31D6-4E3C-8C7D-9F0E98EE9017}"/>
              </a:ext>
            </a:extLst>
          </p:cNvPr>
          <p:cNvGraphicFramePr>
            <a:graphicFrameLocks noChangeAspect="1"/>
          </p:cNvGraphicFramePr>
          <p:nvPr>
            <p:extLst>
              <p:ext uri="{D42A27DB-BD31-4B8C-83A1-F6EECF244321}">
                <p14:modId xmlns:p14="http://schemas.microsoft.com/office/powerpoint/2010/main" val="1123692149"/>
              </p:ext>
            </p:extLst>
          </p:nvPr>
        </p:nvGraphicFramePr>
        <p:xfrm>
          <a:off x="1162564" y="2488406"/>
          <a:ext cx="3978072" cy="617713"/>
        </p:xfrm>
        <a:graphic>
          <a:graphicData uri="http://schemas.openxmlformats.org/presentationml/2006/ole">
            <mc:AlternateContent xmlns:mc="http://schemas.openxmlformats.org/markup-compatibility/2006">
              <mc:Choice xmlns:v="urn:schemas-microsoft-com:vml" Requires="v">
                <p:oleObj name="Equation" r:id="rId2" imgW="1536700" imgH="241300" progId="Equation.DSMT4">
                  <p:embed/>
                </p:oleObj>
              </mc:Choice>
              <mc:Fallback>
                <p:oleObj name="Equation" r:id="rId2" imgW="1536700" imgH="241300" progId="Equation.DSMT4">
                  <p:embed/>
                  <p:pic>
                    <p:nvPicPr>
                      <p:cNvPr id="4" name="Object 3">
                        <a:extLst>
                          <a:ext uri="{FF2B5EF4-FFF2-40B4-BE49-F238E27FC236}">
                            <a16:creationId xmlns:a16="http://schemas.microsoft.com/office/drawing/2014/main" id="{C0FE2AE5-31D6-4E3C-8C7D-9F0E98EE9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64" y="2488406"/>
                        <a:ext cx="3978072" cy="617713"/>
                      </a:xfrm>
                      <a:prstGeom prst="rect">
                        <a:avLst/>
                      </a:prstGeom>
                      <a:noFill/>
                    </p:spPr>
                  </p:pic>
                </p:oleObj>
              </mc:Fallback>
            </mc:AlternateContent>
          </a:graphicData>
        </a:graphic>
      </p:graphicFrame>
      <p:sp>
        <p:nvSpPr>
          <p:cNvPr id="9" name="Otsikko 11">
            <a:extLst>
              <a:ext uri="{FF2B5EF4-FFF2-40B4-BE49-F238E27FC236}">
                <a16:creationId xmlns:a16="http://schemas.microsoft.com/office/drawing/2014/main" id="{7E5AC385-30E7-4A46-B486-9BF98394D427}"/>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3/12</a:t>
            </a:r>
          </a:p>
        </p:txBody>
      </p:sp>
      <p:sp>
        <p:nvSpPr>
          <p:cNvPr id="2" name="Alatunnisteen paikkamerkki 1">
            <a:extLst>
              <a:ext uri="{FF2B5EF4-FFF2-40B4-BE49-F238E27FC236}">
                <a16:creationId xmlns:a16="http://schemas.microsoft.com/office/drawing/2014/main" id="{B64D190A-750C-AA36-41F7-34C620D28386}"/>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358409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a:xfrm>
            <a:off x="838200" y="365125"/>
            <a:ext cx="9069280" cy="1325563"/>
          </a:xfrm>
        </p:spPr>
        <p:txBody>
          <a:bodyPr/>
          <a:lstStyle/>
          <a:p>
            <a:r>
              <a:rPr lang="en-GB" dirty="0"/>
              <a:t>Energy performance of buildings</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p:txBody>
          <a:bodyPr>
            <a:normAutofit fontScale="85000" lnSpcReduction="10000"/>
          </a:bodyPr>
          <a:lstStyle/>
          <a:p>
            <a:pPr marL="0" indent="0">
              <a:buNone/>
            </a:pPr>
            <a:r>
              <a:rPr lang="en-GB" sz="3000" dirty="0"/>
              <a:t>The Decree of the Ministry of the Environment on the Energy Performance of New Buildings (1010/2017) determines the following concerning energy performance:</a:t>
            </a:r>
          </a:p>
          <a:p>
            <a:pPr marL="0" indent="0">
              <a:buNone/>
            </a:pPr>
            <a:r>
              <a:rPr lang="en-GB" b="1" i="1" dirty="0"/>
              <a:t>“Section 3: Minimum requirements for building energy performance</a:t>
            </a:r>
          </a:p>
          <a:p>
            <a:pPr marL="457200" lvl="1" indent="0">
              <a:buNone/>
            </a:pPr>
            <a:r>
              <a:rPr lang="en-GB" i="1" dirty="0"/>
              <a:t>A principal designer, special designer and building designer shall, in accordance with their
respective duties, see to the design of a new building so that it, in accordance with its intended
use:</a:t>
            </a:r>
          </a:p>
          <a:p>
            <a:pPr marL="914400" lvl="1" indent="-457200">
              <a:buFont typeface="+mj-lt"/>
              <a:buAutoNum type="arabicParenR"/>
            </a:pPr>
            <a:r>
              <a:rPr lang="en-GB" i="1" dirty="0"/>
              <a:t>is in compliance as regards its energy performance with either the calculated energy performance reference value (E-value) or structural energy efficiency;</a:t>
            </a:r>
          </a:p>
          <a:p>
            <a:pPr marL="914400" lvl="1" indent="-457200">
              <a:buFont typeface="+mj-lt"/>
              <a:buAutoNum type="arabicParenR"/>
            </a:pPr>
            <a:r>
              <a:rPr lang="en-GB" i="1" dirty="0"/>
              <a:t>creates conditions for energy demand with low energy loss;</a:t>
            </a:r>
          </a:p>
          <a:p>
            <a:pPr marL="914400" lvl="1" indent="-457200">
              <a:buFont typeface="+mj-lt"/>
              <a:buAutoNum type="arabicParenR"/>
            </a:pPr>
            <a:r>
              <a:rPr lang="en-GB" i="1" dirty="0"/>
              <a:t>is energy efficient as regards its calculated room temperature in the summer, its energy consumption measurement, its heat and electrical energy demand and, where using a mechanical ventilation system, also as regards the specific fan power of its ventilation system.”</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6</a:t>
            </a:fld>
            <a:endParaRPr lang="fi-FI"/>
          </a:p>
        </p:txBody>
      </p:sp>
      <p:sp>
        <p:nvSpPr>
          <p:cNvPr id="5" name="Otsikko 11">
            <a:extLst>
              <a:ext uri="{FF2B5EF4-FFF2-40B4-BE49-F238E27FC236}">
                <a16:creationId xmlns:a16="http://schemas.microsoft.com/office/drawing/2014/main" id="{B9D86017-6A6A-4D63-8A1B-0BEDEB960AB2}"/>
              </a:ext>
            </a:extLst>
          </p:cNvPr>
          <p:cNvSpPr txBox="1">
            <a:spLocks/>
          </p:cNvSpPr>
          <p:nvPr/>
        </p:nvSpPr>
        <p:spPr>
          <a:xfrm>
            <a:off x="10189464" y="365125"/>
            <a:ext cx="10454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1/7</a:t>
            </a:r>
          </a:p>
        </p:txBody>
      </p:sp>
      <p:sp>
        <p:nvSpPr>
          <p:cNvPr id="2" name="Alatunnisteen paikkamerkki 1">
            <a:extLst>
              <a:ext uri="{FF2B5EF4-FFF2-40B4-BE49-F238E27FC236}">
                <a16:creationId xmlns:a16="http://schemas.microsoft.com/office/drawing/2014/main" id="{571F7BB8-B6E7-602B-79B9-63E779D4A7C6}"/>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2419895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Corrections to thermal transmittance</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198" y="1825625"/>
            <a:ext cx="11032223" cy="600583"/>
          </a:xfrm>
        </p:spPr>
        <p:txBody>
          <a:bodyPr>
            <a:noAutofit/>
          </a:bodyPr>
          <a:lstStyle/>
          <a:p>
            <a:pPr marL="0" indent="0">
              <a:buFont typeface="Arial" panose="020B0604020202020204" pitchFamily="34" charset="0"/>
              <a:buNone/>
            </a:pPr>
            <a:r>
              <a:rPr lang="en-GB" b="1"/>
              <a:t>Correction for air voids</a:t>
            </a:r>
            <a:r>
              <a:rPr lang="en-GB"/>
              <a:t>, </a:t>
            </a:r>
            <a:r>
              <a:rPr lang="en-GB">
                <a:latin typeface="Symbol" panose="05050102010706020507" pitchFamily="18" charset="2"/>
              </a:rPr>
              <a:t></a:t>
            </a:r>
            <a:r>
              <a:rPr lang="en-GB"/>
              <a:t>U</a:t>
            </a:r>
            <a:r>
              <a:rPr lang="en-GB" baseline="-25000"/>
              <a:t>g</a:t>
            </a:r>
            <a:r>
              <a:rPr lang="en-GB"/>
              <a:t>, is calculated as follows:</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60</a:t>
            </a:fld>
            <a:endParaRPr lang="fi-FI"/>
          </a:p>
        </p:txBody>
      </p:sp>
      <p:sp>
        <p:nvSpPr>
          <p:cNvPr id="8" name="Sisällön paikkamerkki 12">
            <a:extLst>
              <a:ext uri="{FF2B5EF4-FFF2-40B4-BE49-F238E27FC236}">
                <a16:creationId xmlns:a16="http://schemas.microsoft.com/office/drawing/2014/main" id="{E8C8A57C-DF97-48FA-85E1-794D69FA98EE}"/>
              </a:ext>
            </a:extLst>
          </p:cNvPr>
          <p:cNvSpPr txBox="1">
            <a:spLocks/>
          </p:cNvSpPr>
          <p:nvPr/>
        </p:nvSpPr>
        <p:spPr>
          <a:xfrm>
            <a:off x="1024128" y="3620580"/>
            <a:ext cx="10497312" cy="27497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a:t>and where</a:t>
            </a:r>
          </a:p>
          <a:p>
            <a:pPr marL="0" indent="0">
              <a:buFont typeface="Arial" panose="020B0604020202020204" pitchFamily="34" charset="0"/>
              <a:buNone/>
            </a:pPr>
            <a:r>
              <a:rPr lang="en-GB" sz="2400">
                <a:latin typeface="Symbol" panose="05050102010706020507" pitchFamily="18" charset="2"/>
              </a:rPr>
              <a:t></a:t>
            </a:r>
            <a:r>
              <a:rPr lang="en-GB" sz="2400"/>
              <a:t>U’’ = lower limit from the table [W/(m²K)]</a:t>
            </a:r>
          </a:p>
          <a:p>
            <a:pPr marL="0" indent="0">
              <a:buFont typeface="Arial" panose="020B0604020202020204" pitchFamily="34" charset="0"/>
              <a:buNone/>
            </a:pPr>
            <a:r>
              <a:rPr lang="en-GB" sz="2400"/>
              <a:t>R</a:t>
            </a:r>
            <a:r>
              <a:rPr lang="en-GB" sz="2400" baseline="-25000"/>
              <a:t>1</a:t>
            </a:r>
            <a:r>
              <a:rPr lang="en-GB" sz="2400"/>
              <a:t> = the thermal resistance of the layer containing gaps (if there are many layers, the sum of resistances of the different layers) [m²K/W] </a:t>
            </a:r>
          </a:p>
          <a:p>
            <a:pPr marL="0" indent="0">
              <a:buFont typeface="Arial" panose="020B0604020202020204" pitchFamily="34" charset="0"/>
              <a:buNone/>
            </a:pPr>
            <a:r>
              <a:rPr lang="en-GB" sz="2400"/>
              <a:t>R</a:t>
            </a:r>
            <a:r>
              <a:rPr lang="en-GB" sz="2400" baseline="-25000"/>
              <a:t>T,h</a:t>
            </a:r>
            <a:r>
              <a:rPr lang="en-GB" sz="2400"/>
              <a:t> = the total thermal resistance of the component ignoring any thermal bridging [W/(m²K)]</a:t>
            </a:r>
          </a:p>
          <a:p>
            <a:pPr marL="0" indent="0">
              <a:buFont typeface="Arial" panose="020B0604020202020204" pitchFamily="34" charset="0"/>
              <a:buNone/>
            </a:pPr>
            <a:endParaRPr lang="fi-FI" dirty="0"/>
          </a:p>
        </p:txBody>
      </p:sp>
      <p:graphicFrame>
        <p:nvGraphicFramePr>
          <p:cNvPr id="3" name="Object 2">
            <a:extLst>
              <a:ext uri="{FF2B5EF4-FFF2-40B4-BE49-F238E27FC236}">
                <a16:creationId xmlns:a16="http://schemas.microsoft.com/office/drawing/2014/main" id="{13D9F89E-089C-4AF9-9466-070A52CEDF17}"/>
              </a:ext>
            </a:extLst>
          </p:cNvPr>
          <p:cNvGraphicFramePr>
            <a:graphicFrameLocks noChangeAspect="1"/>
          </p:cNvGraphicFramePr>
          <p:nvPr>
            <p:extLst>
              <p:ext uri="{D42A27DB-BD31-4B8C-83A1-F6EECF244321}">
                <p14:modId xmlns:p14="http://schemas.microsoft.com/office/powerpoint/2010/main" val="3947443131"/>
              </p:ext>
            </p:extLst>
          </p:nvPr>
        </p:nvGraphicFramePr>
        <p:xfrm>
          <a:off x="1085088" y="2352488"/>
          <a:ext cx="2996408" cy="1198563"/>
        </p:xfrm>
        <a:graphic>
          <a:graphicData uri="http://schemas.openxmlformats.org/presentationml/2006/ole">
            <mc:AlternateContent xmlns:mc="http://schemas.openxmlformats.org/markup-compatibility/2006">
              <mc:Choice xmlns:v="urn:schemas-microsoft-com:vml" Requires="v">
                <p:oleObj name="Equation" r:id="rId2" imgW="1333500" imgH="533400" progId="Equation.DSMT4">
                  <p:embed/>
                </p:oleObj>
              </mc:Choice>
              <mc:Fallback>
                <p:oleObj name="Equation" r:id="rId2" imgW="1333500" imgH="533400" progId="Equation.DSMT4">
                  <p:embed/>
                  <p:pic>
                    <p:nvPicPr>
                      <p:cNvPr id="3" name="Object 2">
                        <a:extLst>
                          <a:ext uri="{FF2B5EF4-FFF2-40B4-BE49-F238E27FC236}">
                            <a16:creationId xmlns:a16="http://schemas.microsoft.com/office/drawing/2014/main" id="{13D9F89E-089C-4AF9-9466-070A52CED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088" y="2352488"/>
                        <a:ext cx="2996408" cy="1198563"/>
                      </a:xfrm>
                      <a:prstGeom prst="rect">
                        <a:avLst/>
                      </a:prstGeom>
                      <a:noFill/>
                    </p:spPr>
                  </p:pic>
                </p:oleObj>
              </mc:Fallback>
            </mc:AlternateContent>
          </a:graphicData>
        </a:graphic>
      </p:graphicFrame>
      <p:sp>
        <p:nvSpPr>
          <p:cNvPr id="10" name="Sisällön paikkamerkki 12">
            <a:extLst>
              <a:ext uri="{FF2B5EF4-FFF2-40B4-BE49-F238E27FC236}">
                <a16:creationId xmlns:a16="http://schemas.microsoft.com/office/drawing/2014/main" id="{EC098B4D-41AD-4AB0-B9A8-E89FA936A7A2}"/>
              </a:ext>
            </a:extLst>
          </p:cNvPr>
          <p:cNvSpPr txBox="1">
            <a:spLocks/>
          </p:cNvSpPr>
          <p:nvPr/>
        </p:nvSpPr>
        <p:spPr>
          <a:xfrm>
            <a:off x="3984848" y="2656760"/>
            <a:ext cx="4647501" cy="5900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 where the unit is [W/(m²K)]</a:t>
            </a:r>
          </a:p>
        </p:txBody>
      </p:sp>
      <p:sp>
        <p:nvSpPr>
          <p:cNvPr id="9" name="Otsikko 11">
            <a:extLst>
              <a:ext uri="{FF2B5EF4-FFF2-40B4-BE49-F238E27FC236}">
                <a16:creationId xmlns:a16="http://schemas.microsoft.com/office/drawing/2014/main" id="{101AFF8B-5A9B-41A9-86AE-5776D3F4D943}"/>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4/12</a:t>
            </a:r>
          </a:p>
        </p:txBody>
      </p:sp>
      <p:sp>
        <p:nvSpPr>
          <p:cNvPr id="2" name="Alatunnisteen paikkamerkki 1">
            <a:extLst>
              <a:ext uri="{FF2B5EF4-FFF2-40B4-BE49-F238E27FC236}">
                <a16:creationId xmlns:a16="http://schemas.microsoft.com/office/drawing/2014/main" id="{BED65832-47D0-3CD9-342F-50DBF949CC51}"/>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8725560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Corrections to thermal transmittance</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1323" y="4176945"/>
            <a:ext cx="11032223" cy="600583"/>
          </a:xfrm>
        </p:spPr>
        <p:txBody>
          <a:bodyPr>
            <a:noAutofit/>
          </a:bodyPr>
          <a:lstStyle/>
          <a:p>
            <a:pPr marL="0" indent="0">
              <a:buFont typeface="Arial" panose="020B0604020202020204" pitchFamily="34" charset="0"/>
              <a:buNone/>
            </a:pPr>
            <a:r>
              <a:rPr lang="en-GB" sz="2000"/>
              <a:t>Air void correction, lower limit (SFS-EN ISO 6946 section 5.2 table 1 design values)</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61</a:t>
            </a:fld>
            <a:endParaRPr lang="fi-FI"/>
          </a:p>
        </p:txBody>
      </p:sp>
      <p:pic>
        <p:nvPicPr>
          <p:cNvPr id="4" name="Picture 3">
            <a:extLst>
              <a:ext uri="{FF2B5EF4-FFF2-40B4-BE49-F238E27FC236}">
                <a16:creationId xmlns:a16="http://schemas.microsoft.com/office/drawing/2014/main" id="{B5CBC36C-A299-4C0F-B0FD-6C80BC2D1B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278" y="1468047"/>
            <a:ext cx="9353550" cy="2733566"/>
          </a:xfrm>
          <a:prstGeom prst="rect">
            <a:avLst/>
          </a:prstGeom>
        </p:spPr>
      </p:pic>
      <p:sp>
        <p:nvSpPr>
          <p:cNvPr id="6" name="Otsikko 11">
            <a:extLst>
              <a:ext uri="{FF2B5EF4-FFF2-40B4-BE49-F238E27FC236}">
                <a16:creationId xmlns:a16="http://schemas.microsoft.com/office/drawing/2014/main" id="{F1AE88DE-059B-4BD2-852A-A08B7CE09C4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5/12</a:t>
            </a:r>
          </a:p>
        </p:txBody>
      </p:sp>
      <p:sp>
        <p:nvSpPr>
          <p:cNvPr id="2" name="Alatunnisteen paikkamerkki 1">
            <a:extLst>
              <a:ext uri="{FF2B5EF4-FFF2-40B4-BE49-F238E27FC236}">
                <a16:creationId xmlns:a16="http://schemas.microsoft.com/office/drawing/2014/main" id="{FB61E034-9600-77C0-0D2B-39786676FAB3}"/>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768071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Corrections to thermal transmittance</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56322" y="2785070"/>
            <a:ext cx="5034244" cy="600583"/>
          </a:xfrm>
        </p:spPr>
        <p:txBody>
          <a:bodyPr>
            <a:noAutofit/>
          </a:bodyPr>
          <a:lstStyle/>
          <a:p>
            <a:pPr marL="0" indent="0">
              <a:buFont typeface="Arial" panose="020B0604020202020204" pitchFamily="34" charset="0"/>
              <a:buNone/>
            </a:pPr>
            <a:r>
              <a:rPr lang="en-GB" sz="2400" dirty="0"/>
              <a:t>Correction level 0 examples</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62</a:t>
            </a:fld>
            <a:endParaRPr lang="fi-FI"/>
          </a:p>
        </p:txBody>
      </p:sp>
      <p:pic>
        <p:nvPicPr>
          <p:cNvPr id="6" name="Kuva 40">
            <a:extLst>
              <a:ext uri="{FF2B5EF4-FFF2-40B4-BE49-F238E27FC236}">
                <a16:creationId xmlns:a16="http://schemas.microsoft.com/office/drawing/2014/main" id="{7BF99952-1020-4C60-8EF1-43C38CD6D9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1426" y="1520491"/>
            <a:ext cx="4844358" cy="1310826"/>
          </a:xfrm>
          <a:prstGeom prst="rect">
            <a:avLst/>
          </a:prstGeom>
          <a:noFill/>
          <a:ln>
            <a:noFill/>
          </a:ln>
        </p:spPr>
      </p:pic>
      <p:pic>
        <p:nvPicPr>
          <p:cNvPr id="7" name="Kuva 39">
            <a:extLst>
              <a:ext uri="{FF2B5EF4-FFF2-40B4-BE49-F238E27FC236}">
                <a16:creationId xmlns:a16="http://schemas.microsoft.com/office/drawing/2014/main" id="{CD47295C-73B2-48C1-8AE6-039320F8DC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00004" y="1486937"/>
            <a:ext cx="4844358" cy="1310826"/>
          </a:xfrm>
          <a:prstGeom prst="rect">
            <a:avLst/>
          </a:prstGeom>
          <a:noFill/>
          <a:ln>
            <a:noFill/>
          </a:ln>
        </p:spPr>
      </p:pic>
      <p:pic>
        <p:nvPicPr>
          <p:cNvPr id="9" name="Kuva 38">
            <a:extLst>
              <a:ext uri="{FF2B5EF4-FFF2-40B4-BE49-F238E27FC236}">
                <a16:creationId xmlns:a16="http://schemas.microsoft.com/office/drawing/2014/main" id="{BBAD90A7-512D-4618-9D47-371DA7EFF44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1426" y="3472348"/>
            <a:ext cx="4086225" cy="2209800"/>
          </a:xfrm>
          <a:prstGeom prst="rect">
            <a:avLst/>
          </a:prstGeom>
          <a:noFill/>
          <a:ln>
            <a:noFill/>
          </a:ln>
        </p:spPr>
      </p:pic>
      <p:sp>
        <p:nvSpPr>
          <p:cNvPr id="11" name="Sisällön paikkamerkki 12">
            <a:extLst>
              <a:ext uri="{FF2B5EF4-FFF2-40B4-BE49-F238E27FC236}">
                <a16:creationId xmlns:a16="http://schemas.microsoft.com/office/drawing/2014/main" id="{5DC2C9D4-EE10-48B9-AA53-ADCD73CBC303}"/>
              </a:ext>
            </a:extLst>
          </p:cNvPr>
          <p:cNvSpPr txBox="1">
            <a:spLocks/>
          </p:cNvSpPr>
          <p:nvPr/>
        </p:nvSpPr>
        <p:spPr>
          <a:xfrm>
            <a:off x="6130744" y="2786217"/>
            <a:ext cx="4771035" cy="6005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Correction level 1 examples</a:t>
            </a:r>
          </a:p>
        </p:txBody>
      </p:sp>
      <p:sp>
        <p:nvSpPr>
          <p:cNvPr id="14" name="Sisällön paikkamerkki 12">
            <a:extLst>
              <a:ext uri="{FF2B5EF4-FFF2-40B4-BE49-F238E27FC236}">
                <a16:creationId xmlns:a16="http://schemas.microsoft.com/office/drawing/2014/main" id="{52AEA716-97FE-43BC-A25B-009BEA591C25}"/>
              </a:ext>
            </a:extLst>
          </p:cNvPr>
          <p:cNvSpPr txBox="1">
            <a:spLocks/>
          </p:cNvSpPr>
          <p:nvPr/>
        </p:nvSpPr>
        <p:spPr>
          <a:xfrm>
            <a:off x="857466" y="5625672"/>
            <a:ext cx="4486891" cy="6005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Correction level 2 examples</a:t>
            </a:r>
          </a:p>
        </p:txBody>
      </p:sp>
      <p:sp>
        <p:nvSpPr>
          <p:cNvPr id="10" name="Otsikko 11">
            <a:extLst>
              <a:ext uri="{FF2B5EF4-FFF2-40B4-BE49-F238E27FC236}">
                <a16:creationId xmlns:a16="http://schemas.microsoft.com/office/drawing/2014/main" id="{EE05F41F-F196-498F-99CD-5D50F4D53BC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6/12</a:t>
            </a:r>
          </a:p>
        </p:txBody>
      </p:sp>
      <p:sp>
        <p:nvSpPr>
          <p:cNvPr id="2" name="Alatunnisteen paikkamerkki 1">
            <a:extLst>
              <a:ext uri="{FF2B5EF4-FFF2-40B4-BE49-F238E27FC236}">
                <a16:creationId xmlns:a16="http://schemas.microsoft.com/office/drawing/2014/main" id="{8F173A0F-5B14-2598-E832-7A6F2F72594A}"/>
              </a:ext>
            </a:extLst>
          </p:cNvPr>
          <p:cNvSpPr>
            <a:spLocks noGrp="1"/>
          </p:cNvSpPr>
          <p:nvPr>
            <p:ph type="ftr" sz="quarter" idx="3"/>
          </p:nvPr>
        </p:nvSpPr>
        <p:spPr/>
        <p:txBody>
          <a:bodyPr/>
          <a:lstStyle/>
          <a:p>
            <a:r>
              <a:rPr lang="en-GB"/>
              <a:t>Construction physics</a:t>
            </a:r>
          </a:p>
        </p:txBody>
      </p:sp>
      <p:sp>
        <p:nvSpPr>
          <p:cNvPr id="15" name="Sisällön paikkamerkki 12">
            <a:extLst>
              <a:ext uri="{FF2B5EF4-FFF2-40B4-BE49-F238E27FC236}">
                <a16:creationId xmlns:a16="http://schemas.microsoft.com/office/drawing/2014/main" id="{19FC7BE5-DE3D-4561-97EB-848C6C4B93D0}"/>
              </a:ext>
            </a:extLst>
          </p:cNvPr>
          <p:cNvSpPr txBox="1">
            <a:spLocks/>
          </p:cNvSpPr>
          <p:nvPr/>
        </p:nvSpPr>
        <p:spPr>
          <a:xfrm>
            <a:off x="2499616" y="5125083"/>
            <a:ext cx="2365347" cy="342691"/>
          </a:xfrm>
          <a:prstGeom prst="rect">
            <a:avLst/>
          </a:prstGeom>
          <a:solidFill>
            <a:schemeClr val="bg1"/>
          </a:solid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200" dirty="0">
                <a:latin typeface="Arial Narrow" panose="020B0606020202030204" pitchFamily="34" charset="0"/>
              </a:rPr>
              <a:t>INSULATION IS MISSING/INSUFFICIENT</a:t>
            </a:r>
          </a:p>
        </p:txBody>
      </p:sp>
    </p:spTree>
    <p:extLst>
      <p:ext uri="{BB962C8B-B14F-4D97-AF65-F5344CB8AC3E}">
        <p14:creationId xmlns:p14="http://schemas.microsoft.com/office/powerpoint/2010/main" val="33760278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Corrections to thermal transmittance</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198" y="1825625"/>
            <a:ext cx="11067290" cy="600583"/>
          </a:xfrm>
        </p:spPr>
        <p:txBody>
          <a:bodyPr>
            <a:noAutofit/>
          </a:bodyPr>
          <a:lstStyle/>
          <a:p>
            <a:pPr marL="0" indent="0">
              <a:buFont typeface="Arial" panose="020B0604020202020204" pitchFamily="34" charset="0"/>
              <a:buNone/>
            </a:pPr>
            <a:r>
              <a:rPr lang="en-GB" b="1"/>
              <a:t>Correction for mechanical fasteners</a:t>
            </a:r>
            <a:r>
              <a:rPr lang="en-GB"/>
              <a:t>, </a:t>
            </a:r>
            <a:r>
              <a:rPr lang="en-GB">
                <a:latin typeface="Symbol" panose="05050102010706020507" pitchFamily="18" charset="2"/>
              </a:rPr>
              <a:t></a:t>
            </a:r>
            <a:r>
              <a:rPr lang="en-GB"/>
              <a:t>U</a:t>
            </a:r>
            <a:r>
              <a:rPr lang="en-GB" baseline="-25000"/>
              <a:t>f</a:t>
            </a:r>
            <a:r>
              <a:rPr lang="en-GB"/>
              <a:t>, is calculated as follows (approximate procedure):</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63</a:t>
            </a:fld>
            <a:endParaRPr lang="fi-FI"/>
          </a:p>
        </p:txBody>
      </p:sp>
      <p:sp>
        <p:nvSpPr>
          <p:cNvPr id="8" name="Sisällön paikkamerkki 12">
            <a:extLst>
              <a:ext uri="{FF2B5EF4-FFF2-40B4-BE49-F238E27FC236}">
                <a16:creationId xmlns:a16="http://schemas.microsoft.com/office/drawing/2014/main" id="{E8C8A57C-DF97-48FA-85E1-794D69FA98EE}"/>
              </a:ext>
            </a:extLst>
          </p:cNvPr>
          <p:cNvSpPr txBox="1">
            <a:spLocks/>
          </p:cNvSpPr>
          <p:nvPr/>
        </p:nvSpPr>
        <p:spPr>
          <a:xfrm>
            <a:off x="4102608" y="3755507"/>
            <a:ext cx="7808976" cy="27497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a:t>and where</a:t>
            </a:r>
          </a:p>
          <a:p>
            <a:pPr marL="0" indent="0">
              <a:buFont typeface="Arial" panose="020B0604020202020204" pitchFamily="34" charset="0"/>
              <a:buNone/>
            </a:pPr>
            <a:r>
              <a:rPr lang="en-GB" sz="2400">
                <a:latin typeface="Symbol" panose="05050102010706020507" pitchFamily="18" charset="2"/>
              </a:rPr>
              <a:t></a:t>
            </a:r>
            <a:r>
              <a:rPr lang="en-GB" sz="2400"/>
              <a:t> = 0.8, if the fastener fully penetrates the insulation layer</a:t>
            </a:r>
          </a:p>
          <a:p>
            <a:pPr marL="0" indent="0">
              <a:buFont typeface="Arial" panose="020B0604020202020204" pitchFamily="34" charset="0"/>
              <a:buNone/>
            </a:pPr>
            <a:r>
              <a:rPr lang="en-GB" sz="2400"/>
              <a:t>            , if the fastener partly penetrates the insulation layer </a:t>
            </a:r>
          </a:p>
        </p:txBody>
      </p:sp>
      <p:sp>
        <p:nvSpPr>
          <p:cNvPr id="10" name="Sisällön paikkamerkki 12">
            <a:extLst>
              <a:ext uri="{FF2B5EF4-FFF2-40B4-BE49-F238E27FC236}">
                <a16:creationId xmlns:a16="http://schemas.microsoft.com/office/drawing/2014/main" id="{EC098B4D-41AD-4AB0-B9A8-E89FA936A7A2}"/>
              </a:ext>
            </a:extLst>
          </p:cNvPr>
          <p:cNvSpPr txBox="1">
            <a:spLocks/>
          </p:cNvSpPr>
          <p:nvPr/>
        </p:nvSpPr>
        <p:spPr>
          <a:xfrm>
            <a:off x="7636353" y="2938877"/>
            <a:ext cx="4287424" cy="5900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 where the unit is [W/(m²K)]</a:t>
            </a:r>
          </a:p>
        </p:txBody>
      </p:sp>
      <p:graphicFrame>
        <p:nvGraphicFramePr>
          <p:cNvPr id="4" name="Object 3">
            <a:extLst>
              <a:ext uri="{FF2B5EF4-FFF2-40B4-BE49-F238E27FC236}">
                <a16:creationId xmlns:a16="http://schemas.microsoft.com/office/drawing/2014/main" id="{B995DF8E-4B3A-4112-9D8B-EA108E5BA8F1}"/>
              </a:ext>
            </a:extLst>
          </p:cNvPr>
          <p:cNvGraphicFramePr>
            <a:graphicFrameLocks noChangeAspect="1"/>
          </p:cNvGraphicFramePr>
          <p:nvPr>
            <p:extLst>
              <p:ext uri="{D42A27DB-BD31-4B8C-83A1-F6EECF244321}">
                <p14:modId xmlns:p14="http://schemas.microsoft.com/office/powerpoint/2010/main" val="1455962046"/>
              </p:ext>
            </p:extLst>
          </p:nvPr>
        </p:nvGraphicFramePr>
        <p:xfrm>
          <a:off x="3962400" y="2632042"/>
          <a:ext cx="3874727" cy="1093991"/>
        </p:xfrm>
        <a:graphic>
          <a:graphicData uri="http://schemas.openxmlformats.org/presentationml/2006/ole">
            <mc:AlternateContent xmlns:mc="http://schemas.openxmlformats.org/markup-compatibility/2006">
              <mc:Choice xmlns:v="urn:schemas-microsoft-com:vml" Requires="v">
                <p:oleObj name="Equation" r:id="rId2" imgW="2044700" imgH="533400" progId="Equation.DSMT4">
                  <p:embed/>
                </p:oleObj>
              </mc:Choice>
              <mc:Fallback>
                <p:oleObj name="Equation" r:id="rId2" imgW="2044700" imgH="533400" progId="Equation.DSMT4">
                  <p:embed/>
                  <p:pic>
                    <p:nvPicPr>
                      <p:cNvPr id="4" name="Object 3">
                        <a:extLst>
                          <a:ext uri="{FF2B5EF4-FFF2-40B4-BE49-F238E27FC236}">
                            <a16:creationId xmlns:a16="http://schemas.microsoft.com/office/drawing/2014/main" id="{B995DF8E-4B3A-4112-9D8B-EA108E5BA8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632042"/>
                        <a:ext cx="3874727" cy="1093991"/>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5CE2475C-D83D-4BC3-A292-9B8B4B208B96}"/>
              </a:ext>
            </a:extLst>
          </p:cNvPr>
          <p:cNvGraphicFramePr>
            <a:graphicFrameLocks noChangeAspect="1"/>
          </p:cNvGraphicFramePr>
          <p:nvPr>
            <p:extLst>
              <p:ext uri="{D42A27DB-BD31-4B8C-83A1-F6EECF244321}">
                <p14:modId xmlns:p14="http://schemas.microsoft.com/office/powerpoint/2010/main" val="1934779226"/>
              </p:ext>
            </p:extLst>
          </p:nvPr>
        </p:nvGraphicFramePr>
        <p:xfrm>
          <a:off x="4048353" y="4892634"/>
          <a:ext cx="986943" cy="906376"/>
        </p:xfrm>
        <a:graphic>
          <a:graphicData uri="http://schemas.openxmlformats.org/presentationml/2006/ole">
            <mc:AlternateContent xmlns:mc="http://schemas.openxmlformats.org/markup-compatibility/2006">
              <mc:Choice xmlns:v="urn:schemas-microsoft-com:vml" Requires="v">
                <p:oleObj name="Equation" r:id="rId4" imgW="469696" imgH="431613" progId="Equation.DSMT4">
                  <p:embed/>
                </p:oleObj>
              </mc:Choice>
              <mc:Fallback>
                <p:oleObj name="Equation" r:id="rId4" imgW="469696" imgH="431613" progId="Equation.DSMT4">
                  <p:embed/>
                  <p:pic>
                    <p:nvPicPr>
                      <p:cNvPr id="6" name="Object 5">
                        <a:extLst>
                          <a:ext uri="{FF2B5EF4-FFF2-40B4-BE49-F238E27FC236}">
                            <a16:creationId xmlns:a16="http://schemas.microsoft.com/office/drawing/2014/main" id="{5CE2475C-D83D-4BC3-A292-9B8B4B208B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353" y="4892634"/>
                        <a:ext cx="986943" cy="906376"/>
                      </a:xfrm>
                      <a:prstGeom prst="rect">
                        <a:avLst/>
                      </a:prstGeom>
                      <a:noFill/>
                    </p:spPr>
                  </p:pic>
                </p:oleObj>
              </mc:Fallback>
            </mc:AlternateContent>
          </a:graphicData>
        </a:graphic>
      </p:graphicFrame>
      <p:pic>
        <p:nvPicPr>
          <p:cNvPr id="14" name="Kuva 37">
            <a:extLst>
              <a:ext uri="{FF2B5EF4-FFF2-40B4-BE49-F238E27FC236}">
                <a16:creationId xmlns:a16="http://schemas.microsoft.com/office/drawing/2014/main" id="{E0462C39-6E30-4F6E-9F35-1F6A642C672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1250" y="2782824"/>
            <a:ext cx="3699709" cy="3566558"/>
          </a:xfrm>
          <a:prstGeom prst="rect">
            <a:avLst/>
          </a:prstGeom>
          <a:noFill/>
          <a:ln>
            <a:noFill/>
          </a:ln>
        </p:spPr>
      </p:pic>
      <p:sp>
        <p:nvSpPr>
          <p:cNvPr id="11" name="Otsikko 11">
            <a:extLst>
              <a:ext uri="{FF2B5EF4-FFF2-40B4-BE49-F238E27FC236}">
                <a16:creationId xmlns:a16="http://schemas.microsoft.com/office/drawing/2014/main" id="{94FB2087-5BA7-4019-946C-666C198808C8}"/>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7/12</a:t>
            </a:r>
          </a:p>
        </p:txBody>
      </p:sp>
      <p:sp>
        <p:nvSpPr>
          <p:cNvPr id="2" name="Alatunnisteen paikkamerkki 1">
            <a:extLst>
              <a:ext uri="{FF2B5EF4-FFF2-40B4-BE49-F238E27FC236}">
                <a16:creationId xmlns:a16="http://schemas.microsoft.com/office/drawing/2014/main" id="{4C94A44A-8AA9-13EB-AFEC-4B95973BA09A}"/>
              </a:ext>
            </a:extLst>
          </p:cNvPr>
          <p:cNvSpPr>
            <a:spLocks noGrp="1"/>
          </p:cNvSpPr>
          <p:nvPr>
            <p:ph type="ftr" sz="quarter" idx="3"/>
          </p:nvPr>
        </p:nvSpPr>
        <p:spPr/>
        <p:txBody>
          <a:bodyPr/>
          <a:lstStyle/>
          <a:p>
            <a:r>
              <a:rPr lang="en-GB"/>
              <a:t>Construction physics</a:t>
            </a:r>
          </a:p>
        </p:txBody>
      </p:sp>
      <p:sp>
        <p:nvSpPr>
          <p:cNvPr id="15" name="Sisällön paikkamerkki 12">
            <a:extLst>
              <a:ext uri="{FF2B5EF4-FFF2-40B4-BE49-F238E27FC236}">
                <a16:creationId xmlns:a16="http://schemas.microsoft.com/office/drawing/2014/main" id="{19FC7BE5-DE3D-4561-97EB-848C6C4B93D0}"/>
              </a:ext>
            </a:extLst>
          </p:cNvPr>
          <p:cNvSpPr txBox="1">
            <a:spLocks/>
          </p:cNvSpPr>
          <p:nvPr/>
        </p:nvSpPr>
        <p:spPr>
          <a:xfrm>
            <a:off x="939090" y="5834018"/>
            <a:ext cx="2705810" cy="420732"/>
          </a:xfrm>
          <a:prstGeom prst="rect">
            <a:avLst/>
          </a:prstGeom>
          <a:solidFill>
            <a:schemeClr val="bg1"/>
          </a:solidFill>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800" dirty="0">
                <a:latin typeface="Arial Narrow" panose="020B0606020202030204" pitchFamily="34" charset="0"/>
              </a:rPr>
              <a:t>1 PLASTIC COVER</a:t>
            </a:r>
          </a:p>
          <a:p>
            <a:pPr marL="0" indent="0">
              <a:lnSpc>
                <a:spcPct val="100000"/>
              </a:lnSpc>
              <a:spcBef>
                <a:spcPts val="0"/>
              </a:spcBef>
              <a:buNone/>
            </a:pPr>
            <a:r>
              <a:rPr lang="en-GB" sz="800" dirty="0">
                <a:latin typeface="Arial Narrow" panose="020B0606020202030204" pitchFamily="34" charset="0"/>
              </a:rPr>
              <a:t>2 FASTENER EMBEDDED IN THE HEAT INSULATION</a:t>
            </a:r>
          </a:p>
          <a:p>
            <a:pPr marL="0" indent="0">
              <a:lnSpc>
                <a:spcPct val="100000"/>
              </a:lnSpc>
              <a:spcBef>
                <a:spcPts val="0"/>
              </a:spcBef>
              <a:buNone/>
            </a:pPr>
            <a:r>
              <a:rPr lang="en-GB" sz="800" dirty="0">
                <a:latin typeface="Arial Narrow" panose="020B0606020202030204" pitchFamily="34" charset="0"/>
              </a:rPr>
              <a:t>3 HEAT INSULATION</a:t>
            </a:r>
          </a:p>
        </p:txBody>
      </p:sp>
    </p:spTree>
    <p:extLst>
      <p:ext uri="{BB962C8B-B14F-4D97-AF65-F5344CB8AC3E}">
        <p14:creationId xmlns:p14="http://schemas.microsoft.com/office/powerpoint/2010/main" val="13763434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Corrections to thermal transmittance</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64</a:t>
            </a:fld>
            <a:endParaRPr lang="fi-FI"/>
          </a:p>
        </p:txBody>
      </p:sp>
      <p:sp>
        <p:nvSpPr>
          <p:cNvPr id="8" name="Sisällön paikkamerkki 12">
            <a:extLst>
              <a:ext uri="{FF2B5EF4-FFF2-40B4-BE49-F238E27FC236}">
                <a16:creationId xmlns:a16="http://schemas.microsoft.com/office/drawing/2014/main" id="{E8C8A57C-DF97-48FA-85E1-794D69FA98EE}"/>
              </a:ext>
            </a:extLst>
          </p:cNvPr>
          <p:cNvSpPr txBox="1">
            <a:spLocks/>
          </p:cNvSpPr>
          <p:nvPr/>
        </p:nvSpPr>
        <p:spPr>
          <a:xfrm>
            <a:off x="640079" y="1913700"/>
            <a:ext cx="11877435" cy="37311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In these expressions</a:t>
            </a:r>
          </a:p>
          <a:p>
            <a:pPr marL="0" indent="0">
              <a:buFont typeface="Arial" panose="020B0604020202020204" pitchFamily="34" charset="0"/>
              <a:buNone/>
            </a:pPr>
            <a:r>
              <a:rPr lang="en-GB" sz="2400" dirty="0">
                <a:latin typeface="Symbol" panose="05050102010706020507" pitchFamily="18" charset="2"/>
              </a:rPr>
              <a:t></a:t>
            </a:r>
            <a:r>
              <a:rPr lang="en-GB" sz="2400" baseline="-25000" dirty="0"/>
              <a:t>f</a:t>
            </a:r>
            <a:r>
              <a:rPr lang="en-GB" sz="2400" dirty="0"/>
              <a:t> = thermal conductivity of the fastener [W/(m K)]</a:t>
            </a:r>
          </a:p>
          <a:p>
            <a:pPr marL="0" indent="0">
              <a:buFont typeface="Arial" panose="020B0604020202020204" pitchFamily="34" charset="0"/>
              <a:buNone/>
            </a:pPr>
            <a:r>
              <a:rPr lang="en-GB" sz="2400" dirty="0" err="1"/>
              <a:t>n</a:t>
            </a:r>
            <a:r>
              <a:rPr lang="en-GB" sz="2400" baseline="-25000" dirty="0" err="1"/>
              <a:t>f</a:t>
            </a:r>
            <a:r>
              <a:rPr lang="en-GB" sz="2400" dirty="0"/>
              <a:t> = the number of fasteners per m</a:t>
            </a:r>
            <a:r>
              <a:rPr lang="en-GB" sz="2400" baseline="30000" dirty="0"/>
              <a:t>2</a:t>
            </a:r>
          </a:p>
          <a:p>
            <a:pPr marL="0" indent="0">
              <a:buFont typeface="Arial" panose="020B0604020202020204" pitchFamily="34" charset="0"/>
              <a:buNone/>
            </a:pPr>
            <a:r>
              <a:rPr lang="en-GB" sz="2400" dirty="0" err="1"/>
              <a:t>A</a:t>
            </a:r>
            <a:r>
              <a:rPr lang="en-GB" sz="2400" baseline="-25000" dirty="0" err="1"/>
              <a:t>f</a:t>
            </a:r>
            <a:r>
              <a:rPr lang="en-GB" sz="2400" dirty="0"/>
              <a:t> =  the cross-sectional area of one fastener [m²]</a:t>
            </a:r>
          </a:p>
          <a:p>
            <a:pPr marL="0" indent="0">
              <a:buFont typeface="Arial" panose="020B0604020202020204" pitchFamily="34" charset="0"/>
              <a:buNone/>
            </a:pPr>
            <a:r>
              <a:rPr lang="en-GB" sz="2400" dirty="0"/>
              <a:t>d</a:t>
            </a:r>
            <a:r>
              <a:rPr lang="en-GB" sz="2400" baseline="-25000" dirty="0"/>
              <a:t>0</a:t>
            </a:r>
            <a:r>
              <a:rPr lang="en-GB" sz="2400" dirty="0"/>
              <a:t> = the thickness of the insulation layer containing the fastener [m]</a:t>
            </a:r>
          </a:p>
          <a:p>
            <a:pPr marL="0" indent="0">
              <a:buFont typeface="Arial" panose="020B0604020202020204" pitchFamily="34" charset="0"/>
              <a:buNone/>
            </a:pPr>
            <a:r>
              <a:rPr lang="en-GB" sz="2400" dirty="0"/>
              <a:t>d</a:t>
            </a:r>
            <a:r>
              <a:rPr lang="en-GB" sz="2400" baseline="-25000" dirty="0"/>
              <a:t>1</a:t>
            </a:r>
            <a:r>
              <a:rPr lang="en-GB" sz="2400" dirty="0"/>
              <a:t> = the length of the fastener that penetrates the insulation layer [m]</a:t>
            </a:r>
          </a:p>
          <a:p>
            <a:pPr marL="0" indent="0">
              <a:buFont typeface="Arial" panose="020B0604020202020204" pitchFamily="34" charset="0"/>
              <a:buNone/>
            </a:pPr>
            <a:r>
              <a:rPr lang="en-GB" sz="2400" dirty="0"/>
              <a:t>R</a:t>
            </a:r>
            <a:r>
              <a:rPr lang="en-GB" sz="2400" baseline="-25000" dirty="0"/>
              <a:t>1</a:t>
            </a:r>
            <a:r>
              <a:rPr lang="en-GB" sz="2400" dirty="0"/>
              <a:t> = the thermal resistance of the insulation layer penetrated by the fasteners [m²K/W]</a:t>
            </a:r>
          </a:p>
          <a:p>
            <a:pPr marL="0" indent="0">
              <a:buFont typeface="Arial" panose="020B0604020202020204" pitchFamily="34" charset="0"/>
              <a:buNone/>
            </a:pPr>
            <a:r>
              <a:rPr lang="en-GB" sz="2400" dirty="0" err="1"/>
              <a:t>R</a:t>
            </a:r>
            <a:r>
              <a:rPr lang="en-GB" sz="2400" baseline="-25000" dirty="0" err="1"/>
              <a:t>T,h</a:t>
            </a:r>
            <a:r>
              <a:rPr lang="en-GB" sz="2400" dirty="0"/>
              <a:t> = the total thermal resistance of the component ignoring any thermal bridging [W/(m²K)]</a:t>
            </a:r>
          </a:p>
          <a:p>
            <a:pPr marL="0" indent="0">
              <a:buFont typeface="Arial" panose="020B0604020202020204" pitchFamily="34" charset="0"/>
              <a:buNone/>
            </a:pPr>
            <a:endParaRPr lang="fi-FI" dirty="0"/>
          </a:p>
        </p:txBody>
      </p:sp>
      <p:sp>
        <p:nvSpPr>
          <p:cNvPr id="5" name="Otsikko 11">
            <a:extLst>
              <a:ext uri="{FF2B5EF4-FFF2-40B4-BE49-F238E27FC236}">
                <a16:creationId xmlns:a16="http://schemas.microsoft.com/office/drawing/2014/main" id="{F46452DA-17F4-4B4B-B8EF-DDDF4D6408DC}"/>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8/12</a:t>
            </a:r>
          </a:p>
        </p:txBody>
      </p:sp>
      <p:sp>
        <p:nvSpPr>
          <p:cNvPr id="2" name="Alatunnisteen paikkamerkki 1">
            <a:extLst>
              <a:ext uri="{FF2B5EF4-FFF2-40B4-BE49-F238E27FC236}">
                <a16:creationId xmlns:a16="http://schemas.microsoft.com/office/drawing/2014/main" id="{E19D92D0-2391-17AF-7740-79A8A565D6C0}"/>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9926115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Corrections to thermal transmittance</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198" y="1825625"/>
            <a:ext cx="11032223" cy="600583"/>
          </a:xfrm>
        </p:spPr>
        <p:txBody>
          <a:bodyPr>
            <a:noAutofit/>
          </a:bodyPr>
          <a:lstStyle/>
          <a:p>
            <a:pPr marL="0" indent="0">
              <a:buFont typeface="Arial" panose="020B0604020202020204" pitchFamily="34" charset="0"/>
              <a:buNone/>
            </a:pPr>
            <a:r>
              <a:rPr lang="en-GB" b="1"/>
              <a:t>Correction for inverted roofs</a:t>
            </a:r>
            <a:r>
              <a:rPr lang="en-GB"/>
              <a:t>, </a:t>
            </a:r>
            <a:r>
              <a:rPr lang="en-GB">
                <a:latin typeface="Symbol" panose="05050102010706020507" pitchFamily="18" charset="2"/>
              </a:rPr>
              <a:t></a:t>
            </a:r>
            <a:r>
              <a:rPr lang="en-GB"/>
              <a:t>U</a:t>
            </a:r>
            <a:r>
              <a:rPr lang="en-GB" baseline="-25000"/>
              <a:t>r</a:t>
            </a:r>
            <a:r>
              <a:rPr lang="en-GB"/>
              <a:t>, is calculated as follows:</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65</a:t>
            </a:fld>
            <a:endParaRPr lang="fi-FI"/>
          </a:p>
        </p:txBody>
      </p:sp>
      <p:sp>
        <p:nvSpPr>
          <p:cNvPr id="8" name="Sisällön paikkamerkki 12">
            <a:extLst>
              <a:ext uri="{FF2B5EF4-FFF2-40B4-BE49-F238E27FC236}">
                <a16:creationId xmlns:a16="http://schemas.microsoft.com/office/drawing/2014/main" id="{E8C8A57C-DF97-48FA-85E1-794D69FA98EE}"/>
              </a:ext>
            </a:extLst>
          </p:cNvPr>
          <p:cNvSpPr txBox="1">
            <a:spLocks/>
          </p:cNvSpPr>
          <p:nvPr/>
        </p:nvSpPr>
        <p:spPr>
          <a:xfrm>
            <a:off x="1024128" y="3212148"/>
            <a:ext cx="10497312" cy="29082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a:t>and where</a:t>
            </a:r>
          </a:p>
          <a:p>
            <a:pPr marL="0" indent="0">
              <a:buFont typeface="Arial" panose="020B0604020202020204" pitchFamily="34" charset="0"/>
              <a:buNone/>
            </a:pPr>
            <a:r>
              <a:rPr lang="en-GB" sz="2400"/>
              <a:t>p = is the average rate of precipitation during the heating season, based on data relevant for the location (e.g. weather station) or given through local, regional or national regulations, or other national documents or standards. </a:t>
            </a:r>
            <a:r>
              <a:rPr lang="en-GB" sz="2400" b="1"/>
              <a:t>Usually a value of 0.5 mm/day can be used </a:t>
            </a:r>
            <a:r>
              <a:rPr lang="en-GB" sz="2400"/>
              <a:t>(C4 NBCF draft, 2012) [mm/day]</a:t>
            </a:r>
          </a:p>
          <a:p>
            <a:pPr marL="0" indent="0">
              <a:buFont typeface="Arial" panose="020B0604020202020204" pitchFamily="34" charset="0"/>
              <a:buNone/>
            </a:pPr>
            <a:r>
              <a:rPr lang="en-GB" sz="2400"/>
              <a:t>f = the drainage factor giving the factor of p reaching the waterproofing membrane</a:t>
            </a:r>
          </a:p>
        </p:txBody>
      </p:sp>
      <p:sp>
        <p:nvSpPr>
          <p:cNvPr id="10" name="Sisällön paikkamerkki 12">
            <a:extLst>
              <a:ext uri="{FF2B5EF4-FFF2-40B4-BE49-F238E27FC236}">
                <a16:creationId xmlns:a16="http://schemas.microsoft.com/office/drawing/2014/main" id="{EC098B4D-41AD-4AB0-B9A8-E89FA936A7A2}"/>
              </a:ext>
            </a:extLst>
          </p:cNvPr>
          <p:cNvSpPr txBox="1">
            <a:spLocks/>
          </p:cNvSpPr>
          <p:nvPr/>
        </p:nvSpPr>
        <p:spPr>
          <a:xfrm>
            <a:off x="4112864" y="2565872"/>
            <a:ext cx="4647501" cy="5900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 where the unit is [W/(m²K)]</a:t>
            </a:r>
          </a:p>
        </p:txBody>
      </p:sp>
      <p:graphicFrame>
        <p:nvGraphicFramePr>
          <p:cNvPr id="4" name="Object 3">
            <a:extLst>
              <a:ext uri="{FF2B5EF4-FFF2-40B4-BE49-F238E27FC236}">
                <a16:creationId xmlns:a16="http://schemas.microsoft.com/office/drawing/2014/main" id="{D2CF2EF5-BF99-47E9-A143-08EF7EF7F8C8}"/>
              </a:ext>
            </a:extLst>
          </p:cNvPr>
          <p:cNvGraphicFramePr>
            <a:graphicFrameLocks noChangeAspect="1"/>
          </p:cNvGraphicFramePr>
          <p:nvPr>
            <p:extLst>
              <p:ext uri="{D42A27DB-BD31-4B8C-83A1-F6EECF244321}">
                <p14:modId xmlns:p14="http://schemas.microsoft.com/office/powerpoint/2010/main" val="2733230550"/>
              </p:ext>
            </p:extLst>
          </p:nvPr>
        </p:nvGraphicFramePr>
        <p:xfrm>
          <a:off x="1152144" y="2282352"/>
          <a:ext cx="3176016" cy="1072158"/>
        </p:xfrm>
        <a:graphic>
          <a:graphicData uri="http://schemas.openxmlformats.org/presentationml/2006/ole">
            <mc:AlternateContent xmlns:mc="http://schemas.openxmlformats.org/markup-compatibility/2006">
              <mc:Choice xmlns:v="urn:schemas-microsoft-com:vml" Requires="v">
                <p:oleObj name="Equation" r:id="rId2" imgW="1498600" imgH="508000" progId="Equation.DSMT4">
                  <p:embed/>
                </p:oleObj>
              </mc:Choice>
              <mc:Fallback>
                <p:oleObj name="Equation" r:id="rId2" imgW="1498600" imgH="508000" progId="Equation.DSMT4">
                  <p:embed/>
                  <p:pic>
                    <p:nvPicPr>
                      <p:cNvPr id="4" name="Object 3">
                        <a:extLst>
                          <a:ext uri="{FF2B5EF4-FFF2-40B4-BE49-F238E27FC236}">
                            <a16:creationId xmlns:a16="http://schemas.microsoft.com/office/drawing/2014/main" id="{D2CF2EF5-BF99-47E9-A143-08EF7EF7F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144" y="2282352"/>
                        <a:ext cx="3176016" cy="1072158"/>
                      </a:xfrm>
                      <a:prstGeom prst="rect">
                        <a:avLst/>
                      </a:prstGeom>
                      <a:noFill/>
                    </p:spPr>
                  </p:pic>
                </p:oleObj>
              </mc:Fallback>
            </mc:AlternateContent>
          </a:graphicData>
        </a:graphic>
      </p:graphicFrame>
      <p:sp>
        <p:nvSpPr>
          <p:cNvPr id="9" name="Otsikko 11">
            <a:extLst>
              <a:ext uri="{FF2B5EF4-FFF2-40B4-BE49-F238E27FC236}">
                <a16:creationId xmlns:a16="http://schemas.microsoft.com/office/drawing/2014/main" id="{507C2727-611B-4E18-8DA9-50C9D9B7B23D}"/>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9/12</a:t>
            </a:r>
          </a:p>
        </p:txBody>
      </p:sp>
      <p:sp>
        <p:nvSpPr>
          <p:cNvPr id="2" name="Alatunnisteen paikkamerkki 1">
            <a:extLst>
              <a:ext uri="{FF2B5EF4-FFF2-40B4-BE49-F238E27FC236}">
                <a16:creationId xmlns:a16="http://schemas.microsoft.com/office/drawing/2014/main" id="{BD1C7551-E195-9D83-E9CF-8C63D44901C5}"/>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0972274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Corrections to thermal transmittance</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198" y="1825625"/>
            <a:ext cx="11032223" cy="600583"/>
          </a:xfrm>
        </p:spPr>
        <p:txBody>
          <a:bodyPr>
            <a:noAutofit/>
          </a:bodyPr>
          <a:lstStyle/>
          <a:p>
            <a:pPr marL="0" indent="0">
              <a:buFont typeface="Arial" panose="020B0604020202020204" pitchFamily="34" charset="0"/>
              <a:buNone/>
            </a:pPr>
            <a:r>
              <a:rPr lang="en-GB" b="1"/>
              <a:t>Correction for inverted roofs</a:t>
            </a:r>
            <a:r>
              <a:rPr lang="en-GB"/>
              <a:t>, </a:t>
            </a:r>
            <a:r>
              <a:rPr lang="en-GB">
                <a:latin typeface="Symbol" panose="05050102010706020507" pitchFamily="18" charset="2"/>
              </a:rPr>
              <a:t></a:t>
            </a:r>
            <a:r>
              <a:rPr lang="en-GB"/>
              <a:t>U</a:t>
            </a:r>
            <a:r>
              <a:rPr lang="en-GB" baseline="-25000"/>
              <a:t>r</a:t>
            </a:r>
            <a:r>
              <a:rPr lang="en-GB"/>
              <a:t>, is calculated as follows:</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66</a:t>
            </a:fld>
            <a:endParaRPr lang="fi-FI"/>
          </a:p>
        </p:txBody>
      </p:sp>
      <p:sp>
        <p:nvSpPr>
          <p:cNvPr id="8" name="Sisällön paikkamerkki 12">
            <a:extLst>
              <a:ext uri="{FF2B5EF4-FFF2-40B4-BE49-F238E27FC236}">
                <a16:creationId xmlns:a16="http://schemas.microsoft.com/office/drawing/2014/main" id="{E8C8A57C-DF97-48FA-85E1-794D69FA98EE}"/>
              </a:ext>
            </a:extLst>
          </p:cNvPr>
          <p:cNvSpPr txBox="1">
            <a:spLocks/>
          </p:cNvSpPr>
          <p:nvPr/>
        </p:nvSpPr>
        <p:spPr>
          <a:xfrm>
            <a:off x="1024128" y="3212148"/>
            <a:ext cx="10497312" cy="29082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a:t>...continues </a:t>
            </a:r>
          </a:p>
          <a:p>
            <a:pPr marL="0" indent="0">
              <a:buFont typeface="Arial" panose="020B0604020202020204" pitchFamily="34" charset="0"/>
              <a:buNone/>
            </a:pPr>
            <a:r>
              <a:rPr lang="en-GB" sz="2400"/>
              <a:t>x = the factor for increased heat loss caused by rainwater flowing on the membrane  [(W·day)/(m²·K·mm)]</a:t>
            </a:r>
          </a:p>
          <a:p>
            <a:pPr marL="0" indent="0">
              <a:buFont typeface="Arial" panose="020B0604020202020204" pitchFamily="34" charset="0"/>
              <a:buNone/>
            </a:pPr>
            <a:r>
              <a:rPr lang="en-GB" sz="2400"/>
              <a:t>R</a:t>
            </a:r>
            <a:r>
              <a:rPr lang="en-GB" sz="2400" baseline="-25000"/>
              <a:t>1</a:t>
            </a:r>
            <a:r>
              <a:rPr lang="en-GB" sz="2400"/>
              <a:t> = the thermal resistance of the layer of insulation above the waterproofing membrane [m²·K/W]</a:t>
            </a:r>
          </a:p>
          <a:p>
            <a:pPr marL="0" indent="0">
              <a:buFont typeface="Arial" panose="020B0604020202020204" pitchFamily="34" charset="0"/>
              <a:buNone/>
            </a:pPr>
            <a:r>
              <a:rPr lang="en-GB" sz="2400"/>
              <a:t>R</a:t>
            </a:r>
            <a:r>
              <a:rPr lang="en-GB" sz="2400" baseline="-25000"/>
              <a:t>T</a:t>
            </a:r>
            <a:r>
              <a:rPr lang="en-GB" sz="2400"/>
              <a:t> = the total thermal resistance of the construction before application of the correction [m²·K/W]</a:t>
            </a:r>
          </a:p>
          <a:p>
            <a:pPr marL="0" indent="0">
              <a:buFont typeface="Arial" panose="020B0604020202020204" pitchFamily="34" charset="0"/>
              <a:buNone/>
            </a:pPr>
            <a:endParaRPr lang="fi-FI" sz="2400" dirty="0"/>
          </a:p>
        </p:txBody>
      </p:sp>
      <p:sp>
        <p:nvSpPr>
          <p:cNvPr id="10" name="Sisällön paikkamerkki 12">
            <a:extLst>
              <a:ext uri="{FF2B5EF4-FFF2-40B4-BE49-F238E27FC236}">
                <a16:creationId xmlns:a16="http://schemas.microsoft.com/office/drawing/2014/main" id="{EC098B4D-41AD-4AB0-B9A8-E89FA936A7A2}"/>
              </a:ext>
            </a:extLst>
          </p:cNvPr>
          <p:cNvSpPr txBox="1">
            <a:spLocks/>
          </p:cNvSpPr>
          <p:nvPr/>
        </p:nvSpPr>
        <p:spPr>
          <a:xfrm>
            <a:off x="4112864" y="2565872"/>
            <a:ext cx="4647501" cy="5900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 where the unit is [W/(m²K)]</a:t>
            </a:r>
          </a:p>
        </p:txBody>
      </p:sp>
      <p:graphicFrame>
        <p:nvGraphicFramePr>
          <p:cNvPr id="4" name="Object 3">
            <a:extLst>
              <a:ext uri="{FF2B5EF4-FFF2-40B4-BE49-F238E27FC236}">
                <a16:creationId xmlns:a16="http://schemas.microsoft.com/office/drawing/2014/main" id="{D2CF2EF5-BF99-47E9-A143-08EF7EF7F8C8}"/>
              </a:ext>
            </a:extLst>
          </p:cNvPr>
          <p:cNvGraphicFramePr>
            <a:graphicFrameLocks noChangeAspect="1"/>
          </p:cNvGraphicFramePr>
          <p:nvPr/>
        </p:nvGraphicFramePr>
        <p:xfrm>
          <a:off x="1152144" y="2282352"/>
          <a:ext cx="3176016" cy="1072158"/>
        </p:xfrm>
        <a:graphic>
          <a:graphicData uri="http://schemas.openxmlformats.org/presentationml/2006/ole">
            <mc:AlternateContent xmlns:mc="http://schemas.openxmlformats.org/markup-compatibility/2006">
              <mc:Choice xmlns:v="urn:schemas-microsoft-com:vml" Requires="v">
                <p:oleObj name="Equation" r:id="rId2" imgW="1498600" imgH="508000" progId="Equation.DSMT4">
                  <p:embed/>
                </p:oleObj>
              </mc:Choice>
              <mc:Fallback>
                <p:oleObj name="Equation" r:id="rId2" imgW="1498600" imgH="508000" progId="Equation.DSMT4">
                  <p:embed/>
                  <p:pic>
                    <p:nvPicPr>
                      <p:cNvPr id="4" name="Object 3">
                        <a:extLst>
                          <a:ext uri="{FF2B5EF4-FFF2-40B4-BE49-F238E27FC236}">
                            <a16:creationId xmlns:a16="http://schemas.microsoft.com/office/drawing/2014/main" id="{D2CF2EF5-BF99-47E9-A143-08EF7EF7F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144" y="2282352"/>
                        <a:ext cx="3176016" cy="1072158"/>
                      </a:xfrm>
                      <a:prstGeom prst="rect">
                        <a:avLst/>
                      </a:prstGeom>
                      <a:noFill/>
                    </p:spPr>
                  </p:pic>
                </p:oleObj>
              </mc:Fallback>
            </mc:AlternateContent>
          </a:graphicData>
        </a:graphic>
      </p:graphicFrame>
      <p:sp>
        <p:nvSpPr>
          <p:cNvPr id="9" name="Otsikko 11">
            <a:extLst>
              <a:ext uri="{FF2B5EF4-FFF2-40B4-BE49-F238E27FC236}">
                <a16:creationId xmlns:a16="http://schemas.microsoft.com/office/drawing/2014/main" id="{AC0B8F3E-8492-4398-8A28-CCB7C2F8200C}"/>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10/12</a:t>
            </a:r>
          </a:p>
        </p:txBody>
      </p:sp>
      <p:sp>
        <p:nvSpPr>
          <p:cNvPr id="2" name="Alatunnisteen paikkamerkki 1">
            <a:extLst>
              <a:ext uri="{FF2B5EF4-FFF2-40B4-BE49-F238E27FC236}">
                <a16:creationId xmlns:a16="http://schemas.microsoft.com/office/drawing/2014/main" id="{17871B3F-B553-CD2E-ABD6-9A09DCEB107A}"/>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24323445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Corrections to thermal transmittance</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198" y="1825625"/>
            <a:ext cx="11032223" cy="4416679"/>
          </a:xfrm>
        </p:spPr>
        <p:txBody>
          <a:bodyPr>
            <a:noAutofit/>
          </a:bodyPr>
          <a:lstStyle/>
          <a:p>
            <a:pPr marL="0" indent="0">
              <a:buFont typeface="Arial" panose="020B0604020202020204" pitchFamily="34" charset="0"/>
              <a:buNone/>
            </a:pPr>
            <a:r>
              <a:rPr lang="en-GB" b="1" dirty="0"/>
              <a:t>Correction for inverted roofs</a:t>
            </a:r>
          </a:p>
          <a:p>
            <a:pPr marL="0" indent="0">
              <a:buFont typeface="Arial" panose="020B0604020202020204" pitchFamily="34" charset="0"/>
              <a:buNone/>
            </a:pPr>
            <a:r>
              <a:rPr lang="en-GB" dirty="0"/>
              <a:t>Values of p may be specified on a national basis.</a:t>
            </a:r>
          </a:p>
          <a:p>
            <a:pPr marL="0" indent="0">
              <a:buFont typeface="Arial" panose="020B0604020202020204" pitchFamily="34" charset="0"/>
              <a:buNone/>
            </a:pPr>
            <a:r>
              <a:rPr lang="en-GB" dirty="0"/>
              <a:t>For a single layer of insulation above the membrane, with butt joints and open covering such as gravel, </a:t>
            </a:r>
            <a:r>
              <a:rPr lang="en-GB" b="1" dirty="0"/>
              <a:t>(</a:t>
            </a:r>
            <a:r>
              <a:rPr lang="en-GB" b="1" dirty="0" err="1"/>
              <a:t>f·x</a:t>
            </a:r>
            <a:r>
              <a:rPr lang="en-GB" b="1" dirty="0"/>
              <a:t>) = 0.04</a:t>
            </a:r>
            <a:r>
              <a:rPr lang="en-GB" dirty="0"/>
              <a:t>.</a:t>
            </a:r>
          </a:p>
          <a:p>
            <a:pPr marL="0" indent="0">
              <a:buFont typeface="Arial" panose="020B0604020202020204" pitchFamily="34" charset="0"/>
              <a:buNone/>
            </a:pPr>
            <a:r>
              <a:rPr lang="en-GB" b="1" dirty="0"/>
              <a:t>NOTE!</a:t>
            </a:r>
            <a:r>
              <a:rPr lang="en-GB" dirty="0"/>
              <a:t> The single layer of insulation with butt joints and open covering is considered to be the layout giving the </a:t>
            </a:r>
            <a:r>
              <a:rPr lang="en-GB" b="1" dirty="0"/>
              <a:t>highest</a:t>
            </a:r>
            <a:r>
              <a:rPr lang="en-GB" dirty="0"/>
              <a:t> </a:t>
            </a:r>
            <a:r>
              <a:rPr lang="en-GB" b="1" dirty="0">
                <a:latin typeface="Symbol" panose="05050102010706020507" pitchFamily="18" charset="2"/>
              </a:rPr>
              <a:t></a:t>
            </a:r>
            <a:r>
              <a:rPr lang="en-GB" b="1" dirty="0"/>
              <a:t>U</a:t>
            </a:r>
            <a:r>
              <a:rPr lang="en-GB" dirty="0"/>
              <a:t>.</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67</a:t>
            </a:fld>
            <a:endParaRPr lang="fi-FI"/>
          </a:p>
        </p:txBody>
      </p:sp>
      <p:sp>
        <p:nvSpPr>
          <p:cNvPr id="5" name="Otsikko 11">
            <a:extLst>
              <a:ext uri="{FF2B5EF4-FFF2-40B4-BE49-F238E27FC236}">
                <a16:creationId xmlns:a16="http://schemas.microsoft.com/office/drawing/2014/main" id="{9A47444F-B323-4DE8-9667-E52981000968}"/>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11/12</a:t>
            </a:r>
          </a:p>
        </p:txBody>
      </p:sp>
      <p:sp>
        <p:nvSpPr>
          <p:cNvPr id="2" name="Alatunnisteen paikkamerkki 1">
            <a:extLst>
              <a:ext uri="{FF2B5EF4-FFF2-40B4-BE49-F238E27FC236}">
                <a16:creationId xmlns:a16="http://schemas.microsoft.com/office/drawing/2014/main" id="{CB7E5ED3-8D65-DF0F-FCB9-CE62448D5DA5}"/>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4613786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Corrections to thermal transmittance</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198" y="1825625"/>
            <a:ext cx="11032223" cy="4416679"/>
          </a:xfrm>
        </p:spPr>
        <p:txBody>
          <a:bodyPr>
            <a:noAutofit/>
          </a:bodyPr>
          <a:lstStyle/>
          <a:p>
            <a:pPr marL="0" indent="0">
              <a:buFont typeface="Arial" panose="020B0604020202020204" pitchFamily="34" charset="0"/>
              <a:buNone/>
            </a:pPr>
            <a:r>
              <a:rPr lang="en-GB" b="1"/>
              <a:t>Correction for inverted roofs</a:t>
            </a:r>
          </a:p>
          <a:p>
            <a:pPr marL="0" indent="0">
              <a:buFont typeface="Arial" panose="020B0604020202020204" pitchFamily="34" charset="0"/>
              <a:buNone/>
            </a:pPr>
            <a:r>
              <a:rPr lang="en-GB"/>
              <a:t>Lower values of f·x can apply for roof constructions that give less drainage through the insulation. Examples are different jointing arrangements (such as shiplap or tongue-and-groove joints), or different types of roof build-up. In these cases, where the effect of the measures are documented in independent reports, values smaller than 0.04 for f·x may be used.</a:t>
            </a:r>
          </a:p>
          <a:p>
            <a:pPr marL="0" indent="0">
              <a:buFont typeface="Arial" panose="020B0604020202020204" pitchFamily="34" charset="0"/>
              <a:buNone/>
            </a:pPr>
            <a:endParaRPr lang="fi-FI" dirty="0"/>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68</a:t>
            </a:fld>
            <a:endParaRPr lang="fi-FI"/>
          </a:p>
        </p:txBody>
      </p:sp>
      <p:sp>
        <p:nvSpPr>
          <p:cNvPr id="5" name="Otsikko 11">
            <a:extLst>
              <a:ext uri="{FF2B5EF4-FFF2-40B4-BE49-F238E27FC236}">
                <a16:creationId xmlns:a16="http://schemas.microsoft.com/office/drawing/2014/main" id="{AFE82D4F-C35B-4E50-BC6C-40252D0DA605}"/>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12/12</a:t>
            </a:r>
          </a:p>
        </p:txBody>
      </p:sp>
      <p:sp>
        <p:nvSpPr>
          <p:cNvPr id="2" name="Alatunnisteen paikkamerkki 1">
            <a:extLst>
              <a:ext uri="{FF2B5EF4-FFF2-40B4-BE49-F238E27FC236}">
                <a16:creationId xmlns:a16="http://schemas.microsoft.com/office/drawing/2014/main" id="{B382136D-0869-0A53-06A3-62F825B8BB16}"/>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9348556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Calculating temperatures in structures</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97896" cy="4351338"/>
          </a:xfrm>
        </p:spPr>
        <p:txBody>
          <a:bodyPr>
            <a:noAutofit/>
          </a:bodyPr>
          <a:lstStyle/>
          <a:p>
            <a:r>
              <a:rPr lang="en-GB"/>
              <a:t>The temperature of </a:t>
            </a:r>
            <a:r>
              <a:rPr lang="en-GB" b="1"/>
              <a:t>internal surface</a:t>
            </a:r>
            <a:r>
              <a:rPr lang="en-GB"/>
              <a:t> is important when assessing the characteristics of the exterior wall. It affects, for example, whether water vapour condensation can be expected on the surface of the interior wall or whether there is an unpleasant feeling of draft on the surface of the wall.</a:t>
            </a:r>
          </a:p>
          <a:p>
            <a:r>
              <a:rPr lang="en-GB"/>
              <a:t>It is necessary to know how temperature changes inside a component in order to determine the flow of moisture in the component and the possible condensation or freezing limits for that moisture.</a:t>
            </a:r>
          </a:p>
          <a:p>
            <a:r>
              <a:rPr lang="en-GB"/>
              <a:t>The temperature changes inside a component can be determined using either an analytical or graphic method, and a graph can also be used to illustrate the change.</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69</a:t>
            </a:fld>
            <a:endParaRPr lang="fi-FI"/>
          </a:p>
        </p:txBody>
      </p:sp>
      <p:sp>
        <p:nvSpPr>
          <p:cNvPr id="5" name="Otsikko 11">
            <a:extLst>
              <a:ext uri="{FF2B5EF4-FFF2-40B4-BE49-F238E27FC236}">
                <a16:creationId xmlns:a16="http://schemas.microsoft.com/office/drawing/2014/main" id="{5DD86D88-08C4-42A1-8353-8BF14E273C8E}"/>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1/7</a:t>
            </a:r>
          </a:p>
        </p:txBody>
      </p:sp>
      <p:sp>
        <p:nvSpPr>
          <p:cNvPr id="2" name="Alatunnisteen paikkamerkki 1">
            <a:extLst>
              <a:ext uri="{FF2B5EF4-FFF2-40B4-BE49-F238E27FC236}">
                <a16:creationId xmlns:a16="http://schemas.microsoft.com/office/drawing/2014/main" id="{2CB7B3DA-73EA-7658-8859-E319F1079D4F}"/>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475378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Energy performance of buildings</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p:txBody>
          <a:bodyPr>
            <a:normAutofit lnSpcReduction="10000"/>
          </a:bodyPr>
          <a:lstStyle/>
          <a:p>
            <a:pPr marL="0" indent="0">
              <a:buNone/>
            </a:pPr>
            <a:r>
              <a:rPr lang="en-GB" dirty="0"/>
              <a:t>The Decree of the Ministry of the Environment on the Energy Performance of New Buildings (1010/2017) determines the following concerning energy performance:</a:t>
            </a:r>
          </a:p>
          <a:p>
            <a:pPr marL="0" indent="0">
              <a:buNone/>
            </a:pPr>
            <a:r>
              <a:rPr lang="en-GB" sz="2600" b="1" i="1" dirty="0"/>
              <a:t>“Section 4: Requirement levels for the calculated energy performance reference value for each intended use category</a:t>
            </a:r>
          </a:p>
          <a:p>
            <a:pPr marL="457200" lvl="1" indent="0">
              <a:buNone/>
            </a:pPr>
            <a:r>
              <a:rPr lang="en-GB" sz="2200" i="1" dirty="0"/>
              <a:t>The calculated energy performance reference value (E-value), the unit of which is  </a:t>
            </a:r>
            <a:r>
              <a:rPr lang="en-GB" sz="2200" i="1" dirty="0" err="1"/>
              <a:t>kWh</a:t>
            </a:r>
            <a:r>
              <a:rPr lang="en-GB" sz="2200" i="1" baseline="-25000" dirty="0" err="1"/>
              <a:t>E</a:t>
            </a:r>
            <a:r>
              <a:rPr lang="en-GB" sz="2200" i="1" dirty="0"/>
              <a:t>/(m²a), is a building’s calculated annual consumption of delivered energy weighted by energy carrier factors per the building’s net heated area. The E-value calculated in accordance with the building’s intended use category shall not exceed the following limits:”</a:t>
            </a:r>
          </a:p>
          <a:p>
            <a:r>
              <a:rPr lang="en-GB" sz="2600" dirty="0"/>
              <a:t>The limits for 9 intended use categories can be found in the Ministry of the Environment Decree (1010/2017)</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7</a:t>
            </a:fld>
            <a:endParaRPr lang="fi-FI"/>
          </a:p>
        </p:txBody>
      </p:sp>
      <p:sp>
        <p:nvSpPr>
          <p:cNvPr id="5" name="Otsikko 11">
            <a:extLst>
              <a:ext uri="{FF2B5EF4-FFF2-40B4-BE49-F238E27FC236}">
                <a16:creationId xmlns:a16="http://schemas.microsoft.com/office/drawing/2014/main" id="{70EAD883-E0FD-4809-9DC8-6EE8E5482C5B}"/>
              </a:ext>
            </a:extLst>
          </p:cNvPr>
          <p:cNvSpPr txBox="1">
            <a:spLocks/>
          </p:cNvSpPr>
          <p:nvPr/>
        </p:nvSpPr>
        <p:spPr>
          <a:xfrm>
            <a:off x="10189464" y="365125"/>
            <a:ext cx="10454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2/7</a:t>
            </a:r>
          </a:p>
        </p:txBody>
      </p:sp>
      <p:sp>
        <p:nvSpPr>
          <p:cNvPr id="2" name="Alatunnisteen paikkamerkki 1">
            <a:extLst>
              <a:ext uri="{FF2B5EF4-FFF2-40B4-BE49-F238E27FC236}">
                <a16:creationId xmlns:a16="http://schemas.microsoft.com/office/drawing/2014/main" id="{CAF417A2-8279-0BB5-CA56-9E101360876B}"/>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8654806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Calculating temperatures in structures</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97896" cy="598008"/>
          </a:xfrm>
        </p:spPr>
        <p:txBody>
          <a:bodyPr>
            <a:noAutofit/>
          </a:bodyPr>
          <a:lstStyle/>
          <a:p>
            <a:r>
              <a:rPr lang="en-GB"/>
              <a:t>The internal surface temperature can be calculated using</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70</a:t>
            </a:fld>
            <a:endParaRPr lang="fi-FI"/>
          </a:p>
        </p:txBody>
      </p:sp>
      <p:sp>
        <p:nvSpPr>
          <p:cNvPr id="5" name="Otsikko 11">
            <a:extLst>
              <a:ext uri="{FF2B5EF4-FFF2-40B4-BE49-F238E27FC236}">
                <a16:creationId xmlns:a16="http://schemas.microsoft.com/office/drawing/2014/main" id="{5DD86D88-08C4-42A1-8353-8BF14E273C8E}"/>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2/7</a:t>
            </a:r>
          </a:p>
        </p:txBody>
      </p:sp>
      <p:sp>
        <p:nvSpPr>
          <p:cNvPr id="8" name="Sisällön paikkamerkki 12">
            <a:extLst>
              <a:ext uri="{FF2B5EF4-FFF2-40B4-BE49-F238E27FC236}">
                <a16:creationId xmlns:a16="http://schemas.microsoft.com/office/drawing/2014/main" id="{F887D20E-39CC-45BD-8F81-414EAD1974DF}"/>
              </a:ext>
            </a:extLst>
          </p:cNvPr>
          <p:cNvSpPr txBox="1">
            <a:spLocks/>
          </p:cNvSpPr>
          <p:nvPr/>
        </p:nvSpPr>
        <p:spPr>
          <a:xfrm>
            <a:off x="4283552" y="2645120"/>
            <a:ext cx="4647501" cy="5900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 where the unit is [W/(m²K)]</a:t>
            </a:r>
          </a:p>
        </p:txBody>
      </p:sp>
      <p:sp>
        <p:nvSpPr>
          <p:cNvPr id="9" name="Sisällön paikkamerkki 12">
            <a:extLst>
              <a:ext uri="{FF2B5EF4-FFF2-40B4-BE49-F238E27FC236}">
                <a16:creationId xmlns:a16="http://schemas.microsoft.com/office/drawing/2014/main" id="{184E1466-27FB-4B18-A2E1-9DFEE79B4438}"/>
              </a:ext>
            </a:extLst>
          </p:cNvPr>
          <p:cNvSpPr txBox="1">
            <a:spLocks/>
          </p:cNvSpPr>
          <p:nvPr/>
        </p:nvSpPr>
        <p:spPr>
          <a:xfrm>
            <a:off x="1024128" y="3510852"/>
            <a:ext cx="10497312" cy="27497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a:t>and where</a:t>
            </a:r>
          </a:p>
          <a:p>
            <a:pPr marL="0" indent="0">
              <a:buFont typeface="Arial" panose="020B0604020202020204" pitchFamily="34" charset="0"/>
              <a:buNone/>
            </a:pPr>
            <a:r>
              <a:rPr lang="en-GB" sz="1800">
                <a:effectLst/>
                <a:latin typeface="Calibri" panose="020F0502020204030204" pitchFamily="34" charset="0"/>
                <a:ea typeface="Calibri" panose="020F0502020204030204" pitchFamily="34" charset="0"/>
                <a:cs typeface="Times New Roman" panose="02020603050405020304" pitchFamily="18" charset="0"/>
              </a:rPr>
              <a:t>t</a:t>
            </a:r>
            <a:r>
              <a:rPr lang="en-GB" sz="1800" baseline="-25000">
                <a:effectLst/>
                <a:latin typeface="Calibri" panose="020F0502020204030204" pitchFamily="34" charset="0"/>
                <a:ea typeface="Calibri" panose="020F0502020204030204" pitchFamily="34" charset="0"/>
                <a:cs typeface="Times New Roman" panose="02020603050405020304" pitchFamily="18" charset="0"/>
              </a:rPr>
              <a:t>sp</a:t>
            </a:r>
            <a:r>
              <a:rPr lang="en-GB" sz="1800">
                <a:effectLst/>
                <a:latin typeface="Calibri" panose="020F0502020204030204" pitchFamily="34" charset="0"/>
                <a:ea typeface="Calibri" panose="020F0502020204030204" pitchFamily="34" charset="0"/>
                <a:cs typeface="Times New Roman" panose="02020603050405020304" pitchFamily="18" charset="0"/>
              </a:rPr>
              <a:t> = interior surface temperature [°C]</a:t>
            </a:r>
          </a:p>
          <a:p>
            <a:pPr marL="0" indent="0">
              <a:buFont typeface="Arial" panose="020B0604020202020204" pitchFamily="34" charset="0"/>
              <a:buNone/>
            </a:pPr>
            <a:r>
              <a:rPr lang="en-GB" sz="1800">
                <a:effectLst/>
                <a:latin typeface="Calibri" panose="020F0502020204030204" pitchFamily="34" charset="0"/>
                <a:ea typeface="Calibri" panose="020F0502020204030204" pitchFamily="34" charset="0"/>
                <a:cs typeface="Times New Roman" panose="02020603050405020304" pitchFamily="18" charset="0"/>
              </a:rPr>
              <a:t>t</a:t>
            </a:r>
            <a:r>
              <a:rPr lang="en-GB" sz="1800" baseline="-25000">
                <a:effectLst/>
                <a:latin typeface="Calibri" panose="020F0502020204030204" pitchFamily="34" charset="0"/>
                <a:ea typeface="Calibri" panose="020F0502020204030204" pitchFamily="34" charset="0"/>
                <a:cs typeface="Times New Roman" panose="02020603050405020304" pitchFamily="18" charset="0"/>
              </a:rPr>
              <a:t>s</a:t>
            </a:r>
            <a:r>
              <a:rPr lang="en-GB" sz="1800">
                <a:effectLst/>
                <a:latin typeface="Calibri" panose="020F0502020204030204" pitchFamily="34" charset="0"/>
                <a:ea typeface="Calibri" panose="020F0502020204030204" pitchFamily="34" charset="0"/>
                <a:cs typeface="Times New Roman" panose="02020603050405020304" pitchFamily="18" charset="0"/>
              </a:rPr>
              <a:t> =  indoor temperature[°C]</a:t>
            </a:r>
          </a:p>
          <a:p>
            <a:pPr marL="0" indent="0">
              <a:buFont typeface="Arial" panose="020B0604020202020204" pitchFamily="34" charset="0"/>
              <a:buNone/>
            </a:pPr>
            <a:r>
              <a:rPr lang="en-GB" sz="1800">
                <a:effectLst/>
                <a:latin typeface="Calibri" panose="020F0502020204030204" pitchFamily="34" charset="0"/>
                <a:ea typeface="Calibri" panose="020F0502020204030204" pitchFamily="34" charset="0"/>
                <a:cs typeface="Times New Roman" panose="02020603050405020304" pitchFamily="18" charset="0"/>
              </a:rPr>
              <a:t>t</a:t>
            </a:r>
            <a:r>
              <a:rPr lang="en-GB" sz="1800" baseline="-25000">
                <a:effectLst/>
                <a:latin typeface="Calibri" panose="020F0502020204030204" pitchFamily="34" charset="0"/>
                <a:ea typeface="Calibri" panose="020F0502020204030204" pitchFamily="34" charset="0"/>
                <a:cs typeface="Times New Roman" panose="02020603050405020304" pitchFamily="18" charset="0"/>
              </a:rPr>
              <a:t>u</a:t>
            </a:r>
            <a:r>
              <a:rPr lang="en-GB" sz="1800">
                <a:effectLst/>
                <a:latin typeface="Calibri" panose="020F0502020204030204" pitchFamily="34" charset="0"/>
                <a:ea typeface="Calibri" panose="020F0502020204030204" pitchFamily="34" charset="0"/>
                <a:cs typeface="Times New Roman" panose="02020603050405020304" pitchFamily="18" charset="0"/>
              </a:rPr>
              <a:t> = outdoor temperature [°C]</a:t>
            </a:r>
          </a:p>
          <a:p>
            <a:pPr marL="0" indent="0">
              <a:buFont typeface="Arial" panose="020B0604020202020204" pitchFamily="34" charset="0"/>
              <a:buNone/>
            </a:pPr>
            <a:r>
              <a:rPr lang="en-GB" sz="1800">
                <a:effectLst/>
                <a:latin typeface="Calibri" panose="020F0502020204030204" pitchFamily="34" charset="0"/>
                <a:ea typeface="Calibri" panose="020F0502020204030204" pitchFamily="34" charset="0"/>
                <a:cs typeface="Times New Roman" panose="02020603050405020304" pitchFamily="18" charset="0"/>
              </a:rPr>
              <a:t>R</a:t>
            </a:r>
            <a:r>
              <a:rPr lang="en-GB" sz="1800" baseline="-25000">
                <a:effectLst/>
                <a:latin typeface="Calibri" panose="020F0502020204030204" pitchFamily="34" charset="0"/>
                <a:ea typeface="Calibri" panose="020F0502020204030204" pitchFamily="34" charset="0"/>
                <a:cs typeface="Times New Roman" panose="02020603050405020304" pitchFamily="18" charset="0"/>
              </a:rPr>
              <a:t>si</a:t>
            </a:r>
            <a:r>
              <a:rPr lang="en-GB" sz="1800">
                <a:effectLst/>
                <a:latin typeface="Calibri" panose="020F0502020204030204" pitchFamily="34" charset="0"/>
                <a:ea typeface="Calibri" panose="020F0502020204030204" pitchFamily="34" charset="0"/>
                <a:cs typeface="Times New Roman" panose="02020603050405020304" pitchFamily="18" charset="0"/>
              </a:rPr>
              <a:t> = interior surface thermal resistance [m²K/W]</a:t>
            </a:r>
          </a:p>
          <a:p>
            <a:pPr marL="0" indent="0">
              <a:buFont typeface="Arial" panose="020B0604020202020204" pitchFamily="34" charset="0"/>
              <a:buNone/>
            </a:pPr>
            <a:r>
              <a:rPr lang="en-GB" sz="1800">
                <a:effectLst/>
                <a:latin typeface="Calibri" panose="020F0502020204030204" pitchFamily="34" charset="0"/>
                <a:ea typeface="Calibri" panose="020F0502020204030204" pitchFamily="34" charset="0"/>
                <a:cs typeface="Times New Roman" panose="02020603050405020304" pitchFamily="18" charset="0"/>
              </a:rPr>
              <a:t>R</a:t>
            </a:r>
            <a:r>
              <a:rPr lang="en-GB" sz="1800" baseline="-25000">
                <a:effectLst/>
                <a:latin typeface="Calibri" panose="020F0502020204030204" pitchFamily="34" charset="0"/>
                <a:ea typeface="Calibri" panose="020F0502020204030204" pitchFamily="34" charset="0"/>
                <a:cs typeface="Times New Roman" panose="02020603050405020304" pitchFamily="18" charset="0"/>
              </a:rPr>
              <a:t>T</a:t>
            </a:r>
            <a:r>
              <a:rPr lang="en-GB" sz="1800">
                <a:effectLst/>
                <a:latin typeface="Calibri" panose="020F0502020204030204" pitchFamily="34" charset="0"/>
                <a:ea typeface="Calibri" panose="020F0502020204030204" pitchFamily="34" charset="0"/>
                <a:cs typeface="Times New Roman" panose="02020603050405020304" pitchFamily="18" charset="0"/>
              </a:rPr>
              <a:t> = the total thermal resistance of the component [m²K/W]</a:t>
            </a:r>
          </a:p>
        </p:txBody>
      </p:sp>
      <p:sp>
        <p:nvSpPr>
          <p:cNvPr id="4" name="Rectangle 2">
            <a:extLst>
              <a:ext uri="{FF2B5EF4-FFF2-40B4-BE49-F238E27FC236}">
                <a16:creationId xmlns:a16="http://schemas.microsoft.com/office/drawing/2014/main" id="{9CD137CD-454F-45B2-9DD6-79FBD28D34CB}"/>
              </a:ext>
            </a:extLst>
          </p:cNvPr>
          <p:cNvSpPr>
            <a:spLocks noChangeArrowheads="1"/>
          </p:cNvSpPr>
          <p:nvPr/>
        </p:nvSpPr>
        <p:spPr bwMode="auto">
          <a:xfrm>
            <a:off x="1450847" y="2470118"/>
            <a:ext cx="263068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graphicFrame>
        <p:nvGraphicFramePr>
          <p:cNvPr id="6" name="Object 5">
            <a:extLst>
              <a:ext uri="{FF2B5EF4-FFF2-40B4-BE49-F238E27FC236}">
                <a16:creationId xmlns:a16="http://schemas.microsoft.com/office/drawing/2014/main" id="{238C2898-FBD9-490D-85BC-6770DBC72ED5}"/>
              </a:ext>
            </a:extLst>
          </p:cNvPr>
          <p:cNvGraphicFramePr>
            <a:graphicFrameLocks noChangeAspect="1"/>
          </p:cNvGraphicFramePr>
          <p:nvPr>
            <p:extLst>
              <p:ext uri="{D42A27DB-BD31-4B8C-83A1-F6EECF244321}">
                <p14:modId xmlns:p14="http://schemas.microsoft.com/office/powerpoint/2010/main" val="3577392493"/>
              </p:ext>
            </p:extLst>
          </p:nvPr>
        </p:nvGraphicFramePr>
        <p:xfrm>
          <a:off x="1450848" y="2470118"/>
          <a:ext cx="2877312" cy="986507"/>
        </p:xfrm>
        <a:graphic>
          <a:graphicData uri="http://schemas.openxmlformats.org/presentationml/2006/ole">
            <mc:AlternateContent xmlns:mc="http://schemas.openxmlformats.org/markup-compatibility/2006">
              <mc:Choice xmlns:v="urn:schemas-microsoft-com:vml" Requires="v">
                <p:oleObj name="Equation" r:id="rId2" imgW="1333500" imgH="457200" progId="Equation.DSMT4">
                  <p:embed/>
                </p:oleObj>
              </mc:Choice>
              <mc:Fallback>
                <p:oleObj name="Equation" r:id="rId2" imgW="1333500" imgH="457200" progId="Equation.DSMT4">
                  <p:embed/>
                  <p:pic>
                    <p:nvPicPr>
                      <p:cNvPr id="6" name="Object 5">
                        <a:extLst>
                          <a:ext uri="{FF2B5EF4-FFF2-40B4-BE49-F238E27FC236}">
                            <a16:creationId xmlns:a16="http://schemas.microsoft.com/office/drawing/2014/main" id="{238C2898-FBD9-490D-85BC-6770DBC72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848" y="2470118"/>
                        <a:ext cx="2877312" cy="986507"/>
                      </a:xfrm>
                      <a:prstGeom prst="rect">
                        <a:avLst/>
                      </a:prstGeom>
                      <a:noFill/>
                    </p:spPr>
                  </p:pic>
                </p:oleObj>
              </mc:Fallback>
            </mc:AlternateContent>
          </a:graphicData>
        </a:graphic>
      </p:graphicFrame>
      <p:sp>
        <p:nvSpPr>
          <p:cNvPr id="2" name="Alatunnisteen paikkamerkki 1">
            <a:extLst>
              <a:ext uri="{FF2B5EF4-FFF2-40B4-BE49-F238E27FC236}">
                <a16:creationId xmlns:a16="http://schemas.microsoft.com/office/drawing/2014/main" id="{CF83010F-77FD-FA71-45E8-2BE3CBD1FAA2}"/>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6883751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Calculating temperatures in structures</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97896" cy="598008"/>
          </a:xfrm>
        </p:spPr>
        <p:txBody>
          <a:bodyPr>
            <a:noAutofit/>
          </a:bodyPr>
          <a:lstStyle/>
          <a:p>
            <a:r>
              <a:rPr lang="en-GB"/>
              <a:t>The exterior surface temperature can be calculated using</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71</a:t>
            </a:fld>
            <a:endParaRPr lang="fi-FI"/>
          </a:p>
        </p:txBody>
      </p:sp>
      <p:sp>
        <p:nvSpPr>
          <p:cNvPr id="5" name="Otsikko 11">
            <a:extLst>
              <a:ext uri="{FF2B5EF4-FFF2-40B4-BE49-F238E27FC236}">
                <a16:creationId xmlns:a16="http://schemas.microsoft.com/office/drawing/2014/main" id="{5DD86D88-08C4-42A1-8353-8BF14E273C8E}"/>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3/7</a:t>
            </a:r>
          </a:p>
        </p:txBody>
      </p:sp>
      <p:sp>
        <p:nvSpPr>
          <p:cNvPr id="8" name="Sisällön paikkamerkki 12">
            <a:extLst>
              <a:ext uri="{FF2B5EF4-FFF2-40B4-BE49-F238E27FC236}">
                <a16:creationId xmlns:a16="http://schemas.microsoft.com/office/drawing/2014/main" id="{F887D20E-39CC-45BD-8F81-414EAD1974DF}"/>
              </a:ext>
            </a:extLst>
          </p:cNvPr>
          <p:cNvSpPr txBox="1">
            <a:spLocks/>
          </p:cNvSpPr>
          <p:nvPr/>
        </p:nvSpPr>
        <p:spPr>
          <a:xfrm>
            <a:off x="4283552" y="2645120"/>
            <a:ext cx="4647501" cy="5900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 where the unit is [W/(m²K)]</a:t>
            </a:r>
          </a:p>
        </p:txBody>
      </p:sp>
      <p:sp>
        <p:nvSpPr>
          <p:cNvPr id="9" name="Sisällön paikkamerkki 12">
            <a:extLst>
              <a:ext uri="{FF2B5EF4-FFF2-40B4-BE49-F238E27FC236}">
                <a16:creationId xmlns:a16="http://schemas.microsoft.com/office/drawing/2014/main" id="{184E1466-27FB-4B18-A2E1-9DFEE79B4438}"/>
              </a:ext>
            </a:extLst>
          </p:cNvPr>
          <p:cNvSpPr txBox="1">
            <a:spLocks/>
          </p:cNvSpPr>
          <p:nvPr/>
        </p:nvSpPr>
        <p:spPr>
          <a:xfrm>
            <a:off x="1024128" y="3492564"/>
            <a:ext cx="10497312" cy="27497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a:t>and where</a:t>
            </a:r>
          </a:p>
          <a:p>
            <a:pPr marL="0" indent="0">
              <a:buFont typeface="Arial" panose="020B0604020202020204" pitchFamily="34" charset="0"/>
              <a:buNone/>
            </a:pPr>
            <a:r>
              <a:rPr lang="en-GB" sz="1800">
                <a:effectLst/>
                <a:latin typeface="Calibri" panose="020F0502020204030204" pitchFamily="34" charset="0"/>
                <a:ea typeface="Calibri" panose="020F0502020204030204" pitchFamily="34" charset="0"/>
                <a:cs typeface="Times New Roman" panose="02020603050405020304" pitchFamily="18" charset="0"/>
              </a:rPr>
              <a:t>t</a:t>
            </a:r>
            <a:r>
              <a:rPr lang="en-GB" sz="1800" baseline="-25000">
                <a:effectLst/>
                <a:latin typeface="Calibri" panose="020F0502020204030204" pitchFamily="34" charset="0"/>
                <a:ea typeface="Calibri" panose="020F0502020204030204" pitchFamily="34" charset="0"/>
                <a:cs typeface="Times New Roman" panose="02020603050405020304" pitchFamily="18" charset="0"/>
              </a:rPr>
              <a:t>s</a:t>
            </a:r>
            <a:r>
              <a:rPr lang="en-GB" sz="1800">
                <a:effectLst/>
                <a:latin typeface="Calibri" panose="020F0502020204030204" pitchFamily="34" charset="0"/>
                <a:ea typeface="Calibri" panose="020F0502020204030204" pitchFamily="34" charset="0"/>
                <a:cs typeface="Times New Roman" panose="02020603050405020304" pitchFamily="18" charset="0"/>
              </a:rPr>
              <a:t> =  indoor temperature[°C]</a:t>
            </a:r>
          </a:p>
          <a:p>
            <a:pPr marL="0" indent="0">
              <a:buFont typeface="Arial" panose="020B0604020202020204" pitchFamily="34" charset="0"/>
              <a:buNone/>
            </a:pPr>
            <a:r>
              <a:rPr lang="en-GB" sz="1800">
                <a:effectLst/>
                <a:latin typeface="Calibri" panose="020F0502020204030204" pitchFamily="34" charset="0"/>
                <a:ea typeface="Calibri" panose="020F0502020204030204" pitchFamily="34" charset="0"/>
                <a:cs typeface="Times New Roman" panose="02020603050405020304" pitchFamily="18" charset="0"/>
              </a:rPr>
              <a:t>t</a:t>
            </a:r>
            <a:r>
              <a:rPr lang="en-GB" sz="1800" baseline="-25000">
                <a:effectLst/>
                <a:latin typeface="Calibri" panose="020F0502020204030204" pitchFamily="34" charset="0"/>
                <a:ea typeface="Calibri" panose="020F0502020204030204" pitchFamily="34" charset="0"/>
                <a:cs typeface="Times New Roman" panose="02020603050405020304" pitchFamily="18" charset="0"/>
              </a:rPr>
              <a:t>up</a:t>
            </a:r>
            <a:r>
              <a:rPr lang="en-GB" sz="1800">
                <a:effectLst/>
                <a:latin typeface="Calibri" panose="020F0502020204030204" pitchFamily="34" charset="0"/>
                <a:ea typeface="Calibri" panose="020F0502020204030204" pitchFamily="34" charset="0"/>
                <a:cs typeface="Times New Roman" panose="02020603050405020304" pitchFamily="18" charset="0"/>
              </a:rPr>
              <a:t> = exterior surface temperature [°C]</a:t>
            </a:r>
          </a:p>
          <a:p>
            <a:pPr marL="0" indent="0">
              <a:buFont typeface="Arial" panose="020B0604020202020204" pitchFamily="34" charset="0"/>
              <a:buNone/>
            </a:pPr>
            <a:r>
              <a:rPr lang="en-GB" sz="1800">
                <a:effectLst/>
                <a:latin typeface="Calibri" panose="020F0502020204030204" pitchFamily="34" charset="0"/>
                <a:ea typeface="Calibri" panose="020F0502020204030204" pitchFamily="34" charset="0"/>
                <a:cs typeface="Times New Roman" panose="02020603050405020304" pitchFamily="18" charset="0"/>
              </a:rPr>
              <a:t>t</a:t>
            </a:r>
            <a:r>
              <a:rPr lang="en-GB" sz="1800" baseline="-25000">
                <a:effectLst/>
                <a:latin typeface="Calibri" panose="020F0502020204030204" pitchFamily="34" charset="0"/>
                <a:ea typeface="Calibri" panose="020F0502020204030204" pitchFamily="34" charset="0"/>
                <a:cs typeface="Times New Roman" panose="02020603050405020304" pitchFamily="18" charset="0"/>
              </a:rPr>
              <a:t>u</a:t>
            </a:r>
            <a:r>
              <a:rPr lang="en-GB" sz="1800">
                <a:effectLst/>
                <a:latin typeface="Calibri" panose="020F0502020204030204" pitchFamily="34" charset="0"/>
                <a:ea typeface="Calibri" panose="020F0502020204030204" pitchFamily="34" charset="0"/>
                <a:cs typeface="Times New Roman" panose="02020603050405020304" pitchFamily="18" charset="0"/>
              </a:rPr>
              <a:t> = outdoor temperature [°C]</a:t>
            </a:r>
          </a:p>
          <a:p>
            <a:pPr marL="0" indent="0">
              <a:buFont typeface="Arial" panose="020B0604020202020204" pitchFamily="34" charset="0"/>
              <a:buNone/>
            </a:pPr>
            <a:r>
              <a:rPr lang="en-GB" sz="1800">
                <a:effectLst/>
                <a:latin typeface="Calibri" panose="020F0502020204030204" pitchFamily="34" charset="0"/>
                <a:ea typeface="Calibri" panose="020F0502020204030204" pitchFamily="34" charset="0"/>
                <a:cs typeface="Times New Roman" panose="02020603050405020304" pitchFamily="18" charset="0"/>
              </a:rPr>
              <a:t>R</a:t>
            </a:r>
            <a:r>
              <a:rPr lang="en-GB" sz="1800" baseline="-25000">
                <a:effectLst/>
                <a:latin typeface="Calibri" panose="020F0502020204030204" pitchFamily="34" charset="0"/>
                <a:ea typeface="Calibri" panose="020F0502020204030204" pitchFamily="34" charset="0"/>
                <a:cs typeface="Times New Roman" panose="02020603050405020304" pitchFamily="18" charset="0"/>
              </a:rPr>
              <a:t>se</a:t>
            </a:r>
            <a:r>
              <a:rPr lang="en-GB" sz="1800">
                <a:effectLst/>
                <a:latin typeface="Calibri" panose="020F0502020204030204" pitchFamily="34" charset="0"/>
                <a:ea typeface="Calibri" panose="020F0502020204030204" pitchFamily="34" charset="0"/>
                <a:cs typeface="Times New Roman" panose="02020603050405020304" pitchFamily="18" charset="0"/>
              </a:rPr>
              <a:t> = exterior surface thermal resistance [m²K/W]</a:t>
            </a:r>
          </a:p>
          <a:p>
            <a:pPr marL="0" indent="0">
              <a:buFont typeface="Arial" panose="020B0604020202020204" pitchFamily="34" charset="0"/>
              <a:buNone/>
            </a:pPr>
            <a:r>
              <a:rPr lang="en-GB" sz="1800">
                <a:effectLst/>
                <a:latin typeface="Calibri" panose="020F0502020204030204" pitchFamily="34" charset="0"/>
                <a:ea typeface="Calibri" panose="020F0502020204030204" pitchFamily="34" charset="0"/>
                <a:cs typeface="Times New Roman" panose="02020603050405020304" pitchFamily="18" charset="0"/>
              </a:rPr>
              <a:t>R</a:t>
            </a:r>
            <a:r>
              <a:rPr lang="en-GB" sz="1800" baseline="-25000">
                <a:effectLst/>
                <a:latin typeface="Calibri" panose="020F0502020204030204" pitchFamily="34" charset="0"/>
                <a:ea typeface="Calibri" panose="020F0502020204030204" pitchFamily="34" charset="0"/>
                <a:cs typeface="Times New Roman" panose="02020603050405020304" pitchFamily="18" charset="0"/>
              </a:rPr>
              <a:t>T</a:t>
            </a:r>
            <a:r>
              <a:rPr lang="en-GB" sz="1800">
                <a:effectLst/>
                <a:latin typeface="Calibri" panose="020F0502020204030204" pitchFamily="34" charset="0"/>
                <a:ea typeface="Calibri" panose="020F0502020204030204" pitchFamily="34" charset="0"/>
                <a:cs typeface="Times New Roman" panose="02020603050405020304" pitchFamily="18" charset="0"/>
              </a:rPr>
              <a:t> = the total thermal resistance of the component [m²K/W]</a:t>
            </a:r>
          </a:p>
        </p:txBody>
      </p:sp>
      <p:sp>
        <p:nvSpPr>
          <p:cNvPr id="4" name="Rectangle 2">
            <a:extLst>
              <a:ext uri="{FF2B5EF4-FFF2-40B4-BE49-F238E27FC236}">
                <a16:creationId xmlns:a16="http://schemas.microsoft.com/office/drawing/2014/main" id="{9CD137CD-454F-45B2-9DD6-79FBD28D34CB}"/>
              </a:ext>
            </a:extLst>
          </p:cNvPr>
          <p:cNvSpPr>
            <a:spLocks noChangeArrowheads="1"/>
          </p:cNvSpPr>
          <p:nvPr/>
        </p:nvSpPr>
        <p:spPr bwMode="auto">
          <a:xfrm>
            <a:off x="1450847" y="2470118"/>
            <a:ext cx="263068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2" name="Rectangle 4">
            <a:extLst>
              <a:ext uri="{FF2B5EF4-FFF2-40B4-BE49-F238E27FC236}">
                <a16:creationId xmlns:a16="http://schemas.microsoft.com/office/drawing/2014/main" id="{9123F982-A59D-46A7-A274-B4FA934B7688}"/>
              </a:ext>
            </a:extLst>
          </p:cNvPr>
          <p:cNvSpPr>
            <a:spLocks noChangeArrowheads="1"/>
          </p:cNvSpPr>
          <p:nvPr/>
        </p:nvSpPr>
        <p:spPr bwMode="auto">
          <a:xfrm>
            <a:off x="1237488" y="2437272"/>
            <a:ext cx="272654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graphicFrame>
        <p:nvGraphicFramePr>
          <p:cNvPr id="3" name="Object 2">
            <a:extLst>
              <a:ext uri="{FF2B5EF4-FFF2-40B4-BE49-F238E27FC236}">
                <a16:creationId xmlns:a16="http://schemas.microsoft.com/office/drawing/2014/main" id="{14E23702-4CEA-48D1-B5C4-A7E9F6612D70}"/>
              </a:ext>
            </a:extLst>
          </p:cNvPr>
          <p:cNvGraphicFramePr>
            <a:graphicFrameLocks noChangeAspect="1"/>
          </p:cNvGraphicFramePr>
          <p:nvPr>
            <p:extLst>
              <p:ext uri="{D42A27DB-BD31-4B8C-83A1-F6EECF244321}">
                <p14:modId xmlns:p14="http://schemas.microsoft.com/office/powerpoint/2010/main" val="815096928"/>
              </p:ext>
            </p:extLst>
          </p:nvPr>
        </p:nvGraphicFramePr>
        <p:xfrm>
          <a:off x="1237488" y="2437272"/>
          <a:ext cx="3046064" cy="1022455"/>
        </p:xfrm>
        <a:graphic>
          <a:graphicData uri="http://schemas.openxmlformats.org/presentationml/2006/ole">
            <mc:AlternateContent xmlns:mc="http://schemas.openxmlformats.org/markup-compatibility/2006">
              <mc:Choice xmlns:v="urn:schemas-microsoft-com:vml" Requires="v">
                <p:oleObj name="Equation" r:id="rId2" imgW="1358900" imgH="457200" progId="Equation.DSMT4">
                  <p:embed/>
                </p:oleObj>
              </mc:Choice>
              <mc:Fallback>
                <p:oleObj name="Equation" r:id="rId2" imgW="1358900" imgH="457200" progId="Equation.DSMT4">
                  <p:embed/>
                  <p:pic>
                    <p:nvPicPr>
                      <p:cNvPr id="3" name="Object 2">
                        <a:extLst>
                          <a:ext uri="{FF2B5EF4-FFF2-40B4-BE49-F238E27FC236}">
                            <a16:creationId xmlns:a16="http://schemas.microsoft.com/office/drawing/2014/main" id="{14E23702-4CEA-48D1-B5C4-A7E9F6612D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488" y="2437272"/>
                        <a:ext cx="3046064" cy="1022455"/>
                      </a:xfrm>
                      <a:prstGeom prst="rect">
                        <a:avLst/>
                      </a:prstGeom>
                      <a:noFill/>
                    </p:spPr>
                  </p:pic>
                </p:oleObj>
              </mc:Fallback>
            </mc:AlternateContent>
          </a:graphicData>
        </a:graphic>
      </p:graphicFrame>
      <p:sp>
        <p:nvSpPr>
          <p:cNvPr id="6" name="Alatunnisteen paikkamerkki 5">
            <a:extLst>
              <a:ext uri="{FF2B5EF4-FFF2-40B4-BE49-F238E27FC236}">
                <a16:creationId xmlns:a16="http://schemas.microsoft.com/office/drawing/2014/main" id="{C61558FE-6AB8-CDD3-9151-9A95B2D0A19E}"/>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9028896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dirty="0"/>
              <a:t>Calculating temperatures in structures</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97896" cy="4351338"/>
          </a:xfrm>
        </p:spPr>
        <p:txBody>
          <a:bodyPr>
            <a:noAutofit/>
          </a:bodyPr>
          <a:lstStyle/>
          <a:p>
            <a:r>
              <a:rPr lang="en-GB" dirty="0"/>
              <a:t>It is necessary to know how temperatures change inside a component in order to determine the flow of moisture in the component and the possible condensation or freezing limits for that moisture. The temperature changes inside a component can be determined using either an analytical or graphic method, and a graph can also be used to illustrate the change.</a:t>
            </a:r>
          </a:p>
          <a:p>
            <a:r>
              <a:rPr lang="en-GB" dirty="0"/>
              <a:t>In a homogeneous layer of material, it is assumed that the temperature change is steady between the different sides of the layer.</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72</a:t>
            </a:fld>
            <a:endParaRPr lang="fi-FI"/>
          </a:p>
        </p:txBody>
      </p:sp>
      <p:sp>
        <p:nvSpPr>
          <p:cNvPr id="5" name="Otsikko 11">
            <a:extLst>
              <a:ext uri="{FF2B5EF4-FFF2-40B4-BE49-F238E27FC236}">
                <a16:creationId xmlns:a16="http://schemas.microsoft.com/office/drawing/2014/main" id="{5DD86D88-08C4-42A1-8353-8BF14E273C8E}"/>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4/7</a:t>
            </a:r>
          </a:p>
        </p:txBody>
      </p:sp>
      <p:sp>
        <p:nvSpPr>
          <p:cNvPr id="2" name="Alatunnisteen paikkamerkki 1">
            <a:extLst>
              <a:ext uri="{FF2B5EF4-FFF2-40B4-BE49-F238E27FC236}">
                <a16:creationId xmlns:a16="http://schemas.microsoft.com/office/drawing/2014/main" id="{C6422412-2327-55BB-3D9F-027D30BA9F57}"/>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6838251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Calculating temperatures in structures</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97896" cy="4351338"/>
          </a:xfrm>
        </p:spPr>
        <p:txBody>
          <a:bodyPr>
            <a:noAutofit/>
          </a:bodyPr>
          <a:lstStyle/>
          <a:p>
            <a:r>
              <a:rPr lang="en-GB"/>
              <a:t>Therefore, when considering temperatures in layered components, the temperatures are usually calculated for the interfaces of the layer and by combining the points obtained, temperatures inside the layer of material can be read from a line. </a:t>
            </a:r>
          </a:p>
          <a:p>
            <a:r>
              <a:rPr lang="en-GB"/>
              <a:t>The assumption here is that the layer is homogeneous not only in structure but also in humidity, which in practice most often is not the case. For example, the temperature calculation for a timber frame wall disregards the timber frame.</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73</a:t>
            </a:fld>
            <a:endParaRPr lang="fi-FI"/>
          </a:p>
        </p:txBody>
      </p:sp>
      <p:sp>
        <p:nvSpPr>
          <p:cNvPr id="5" name="Otsikko 11">
            <a:extLst>
              <a:ext uri="{FF2B5EF4-FFF2-40B4-BE49-F238E27FC236}">
                <a16:creationId xmlns:a16="http://schemas.microsoft.com/office/drawing/2014/main" id="{5DD86D88-08C4-42A1-8353-8BF14E273C8E}"/>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5/7</a:t>
            </a:r>
          </a:p>
        </p:txBody>
      </p:sp>
      <p:sp>
        <p:nvSpPr>
          <p:cNvPr id="2" name="Alatunnisteen paikkamerkki 1">
            <a:extLst>
              <a:ext uri="{FF2B5EF4-FFF2-40B4-BE49-F238E27FC236}">
                <a16:creationId xmlns:a16="http://schemas.microsoft.com/office/drawing/2014/main" id="{3FD960B6-E29F-24CC-6A45-510CA88C5294}"/>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3897981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Calculating temperatures in structures</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97896" cy="598008"/>
          </a:xfrm>
        </p:spPr>
        <p:txBody>
          <a:bodyPr>
            <a:noAutofit/>
          </a:bodyPr>
          <a:lstStyle/>
          <a:p>
            <a:r>
              <a:rPr lang="en-GB"/>
              <a:t>Temperature at an arbitrary point of the component:</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74</a:t>
            </a:fld>
            <a:endParaRPr lang="fi-FI"/>
          </a:p>
        </p:txBody>
      </p:sp>
      <p:sp>
        <p:nvSpPr>
          <p:cNvPr id="5" name="Otsikko 11">
            <a:extLst>
              <a:ext uri="{FF2B5EF4-FFF2-40B4-BE49-F238E27FC236}">
                <a16:creationId xmlns:a16="http://schemas.microsoft.com/office/drawing/2014/main" id="{5DD86D88-08C4-42A1-8353-8BF14E273C8E}"/>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6/7</a:t>
            </a:r>
          </a:p>
        </p:txBody>
      </p:sp>
      <p:sp>
        <p:nvSpPr>
          <p:cNvPr id="8" name="Sisällön paikkamerkki 12">
            <a:extLst>
              <a:ext uri="{FF2B5EF4-FFF2-40B4-BE49-F238E27FC236}">
                <a16:creationId xmlns:a16="http://schemas.microsoft.com/office/drawing/2014/main" id="{F887D20E-39CC-45BD-8F81-414EAD1974DF}"/>
              </a:ext>
            </a:extLst>
          </p:cNvPr>
          <p:cNvSpPr txBox="1">
            <a:spLocks/>
          </p:cNvSpPr>
          <p:nvPr/>
        </p:nvSpPr>
        <p:spPr>
          <a:xfrm>
            <a:off x="6258656" y="2712176"/>
            <a:ext cx="4647501" cy="5900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 where the unit is [W/(m²K)]</a:t>
            </a:r>
          </a:p>
        </p:txBody>
      </p:sp>
      <p:sp>
        <p:nvSpPr>
          <p:cNvPr id="9" name="Sisällön paikkamerkki 12">
            <a:extLst>
              <a:ext uri="{FF2B5EF4-FFF2-40B4-BE49-F238E27FC236}">
                <a16:creationId xmlns:a16="http://schemas.microsoft.com/office/drawing/2014/main" id="{184E1466-27FB-4B18-A2E1-9DFEE79B4438}"/>
              </a:ext>
            </a:extLst>
          </p:cNvPr>
          <p:cNvSpPr txBox="1">
            <a:spLocks/>
          </p:cNvSpPr>
          <p:nvPr/>
        </p:nvSpPr>
        <p:spPr>
          <a:xfrm>
            <a:off x="1024128" y="3376740"/>
            <a:ext cx="6547104" cy="33593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t>and where</a:t>
            </a:r>
          </a:p>
          <a:p>
            <a:pPr marL="0" indent="0">
              <a:buFont typeface="Arial" panose="020B0604020202020204" pitchFamily="34" charset="0"/>
              <a:buNone/>
            </a:pPr>
            <a:r>
              <a:rPr lang="en-GB" sz="1600" dirty="0" err="1">
                <a:effectLst/>
                <a:latin typeface="Calibri" panose="020F0502020204030204" pitchFamily="34" charset="0"/>
                <a:ea typeface="Calibri" panose="020F0502020204030204" pitchFamily="34" charset="0"/>
                <a:cs typeface="Times New Roman" panose="02020603050405020304" pitchFamily="18" charset="0"/>
              </a:rPr>
              <a:t>t</a:t>
            </a:r>
            <a:r>
              <a:rPr lang="en-GB" sz="1600" baseline="-25000" dirty="0" err="1">
                <a:effectLst/>
                <a:latin typeface="Calibri" panose="020F0502020204030204" pitchFamily="34" charset="0"/>
                <a:ea typeface="Calibri" panose="020F0502020204030204" pitchFamily="34" charset="0"/>
                <a:cs typeface="Times New Roman" panose="02020603050405020304" pitchFamily="18" charset="0"/>
              </a:rPr>
              <a:t>s</a:t>
            </a:r>
            <a:r>
              <a:rPr lang="en-GB" sz="1600" dirty="0">
                <a:effectLst/>
                <a:latin typeface="Calibri" panose="020F0502020204030204" pitchFamily="34" charset="0"/>
                <a:ea typeface="Calibri" panose="020F0502020204030204" pitchFamily="34" charset="0"/>
                <a:cs typeface="Times New Roman" panose="02020603050405020304" pitchFamily="18" charset="0"/>
              </a:rPr>
              <a:t> =  indoor temperature[°C]</a:t>
            </a:r>
          </a:p>
          <a:p>
            <a:pPr marL="0" indent="0">
              <a:buFont typeface="Arial" panose="020B0604020202020204" pitchFamily="34" charset="0"/>
              <a:buNone/>
            </a:pPr>
            <a:r>
              <a:rPr lang="en-GB" sz="1600" dirty="0" err="1">
                <a:effectLst/>
                <a:latin typeface="Calibri" panose="020F0502020204030204" pitchFamily="34" charset="0"/>
                <a:ea typeface="Calibri" panose="020F0502020204030204" pitchFamily="34" charset="0"/>
                <a:cs typeface="Times New Roman" panose="02020603050405020304" pitchFamily="18" charset="0"/>
              </a:rPr>
              <a:t>t</a:t>
            </a:r>
            <a:r>
              <a:rPr lang="en-GB" sz="1600" baseline="-25000" dirty="0" err="1">
                <a:effectLst/>
                <a:latin typeface="Calibri" panose="020F0502020204030204" pitchFamily="34" charset="0"/>
                <a:ea typeface="Calibri" panose="020F0502020204030204" pitchFamily="34" charset="0"/>
                <a:cs typeface="Times New Roman" panose="02020603050405020304" pitchFamily="18" charset="0"/>
              </a:rPr>
              <a:t>up</a:t>
            </a:r>
            <a:r>
              <a:rPr lang="en-GB" sz="1600" dirty="0">
                <a:effectLst/>
                <a:latin typeface="Calibri" panose="020F0502020204030204" pitchFamily="34" charset="0"/>
                <a:ea typeface="Calibri" panose="020F0502020204030204" pitchFamily="34" charset="0"/>
                <a:cs typeface="Times New Roman" panose="02020603050405020304" pitchFamily="18" charset="0"/>
              </a:rPr>
              <a:t> = exterior surface temperature [°C]</a:t>
            </a:r>
          </a:p>
          <a:p>
            <a:pPr marL="0" indent="0">
              <a:buFont typeface="Arial" panose="020B0604020202020204" pitchFamily="34" charset="0"/>
              <a:buNone/>
            </a:pPr>
            <a:r>
              <a:rPr lang="en-GB" sz="1600" dirty="0" err="1">
                <a:effectLst/>
                <a:latin typeface="Calibri" panose="020F0502020204030204" pitchFamily="34" charset="0"/>
                <a:ea typeface="Calibri" panose="020F0502020204030204" pitchFamily="34" charset="0"/>
                <a:cs typeface="Times New Roman" panose="02020603050405020304" pitchFamily="18" charset="0"/>
              </a:rPr>
              <a:t>t</a:t>
            </a:r>
            <a:r>
              <a:rPr lang="en-GB" sz="1600" baseline="-25000" dirty="0" err="1">
                <a:effectLst/>
                <a:latin typeface="Calibri" panose="020F0502020204030204" pitchFamily="34" charset="0"/>
                <a:ea typeface="Calibri" panose="020F0502020204030204" pitchFamily="34" charset="0"/>
                <a:cs typeface="Times New Roman" panose="02020603050405020304" pitchFamily="18" charset="0"/>
              </a:rPr>
              <a:t>u</a:t>
            </a:r>
            <a:r>
              <a:rPr lang="en-GB" sz="1600" dirty="0">
                <a:effectLst/>
                <a:latin typeface="Calibri" panose="020F0502020204030204" pitchFamily="34" charset="0"/>
                <a:ea typeface="Calibri" panose="020F0502020204030204" pitchFamily="34" charset="0"/>
                <a:cs typeface="Times New Roman" panose="02020603050405020304" pitchFamily="18" charset="0"/>
              </a:rPr>
              <a:t> = outdoor temperature [°C]</a:t>
            </a:r>
          </a:p>
          <a:p>
            <a:pPr marL="0" indent="0">
              <a:buFont typeface="Arial" panose="020B0604020202020204" pitchFamily="34" charset="0"/>
              <a:buNone/>
            </a:pPr>
            <a:r>
              <a:rPr lang="en-GB" sz="1600" dirty="0" err="1">
                <a:effectLst/>
                <a:latin typeface="Calibri" panose="020F0502020204030204" pitchFamily="34" charset="0"/>
                <a:ea typeface="Calibri" panose="020F0502020204030204" pitchFamily="34" charset="0"/>
                <a:cs typeface="Times New Roman" panose="02020603050405020304" pitchFamily="18" charset="0"/>
              </a:rPr>
              <a:t>R</a:t>
            </a:r>
            <a:r>
              <a:rPr lang="en-GB" sz="1600" baseline="-25000" dirty="0" err="1">
                <a:effectLst/>
                <a:latin typeface="Calibri" panose="020F0502020204030204" pitchFamily="34" charset="0"/>
                <a:ea typeface="Calibri" panose="020F0502020204030204" pitchFamily="34" charset="0"/>
                <a:cs typeface="Times New Roman" panose="02020603050405020304" pitchFamily="18" charset="0"/>
              </a:rPr>
              <a:t>se</a:t>
            </a:r>
            <a:r>
              <a:rPr lang="en-GB" sz="1600" dirty="0">
                <a:effectLst/>
                <a:latin typeface="Calibri" panose="020F0502020204030204" pitchFamily="34" charset="0"/>
                <a:ea typeface="Calibri" panose="020F0502020204030204" pitchFamily="34" charset="0"/>
                <a:cs typeface="Times New Roman" panose="02020603050405020304" pitchFamily="18" charset="0"/>
              </a:rPr>
              <a:t> = exterior surface thermal resistance [m²K/W]</a:t>
            </a:r>
          </a:p>
          <a:p>
            <a:pPr marL="0" indent="0">
              <a:buFont typeface="Arial" panose="020B0604020202020204" pitchFamily="34" charse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R</a:t>
            </a:r>
            <a:r>
              <a:rPr lang="en-GB" sz="1600" baseline="-25000" dirty="0">
                <a:effectLst/>
                <a:latin typeface="Calibri" panose="020F0502020204030204" pitchFamily="34" charset="0"/>
                <a:ea typeface="Calibri" panose="020F0502020204030204" pitchFamily="34" charset="0"/>
                <a:cs typeface="Times New Roman" panose="02020603050405020304" pitchFamily="18" charset="0"/>
              </a:rPr>
              <a:t>T</a:t>
            </a:r>
            <a:r>
              <a:rPr lang="en-GB" sz="1600" dirty="0">
                <a:effectLst/>
                <a:latin typeface="Calibri" panose="020F0502020204030204" pitchFamily="34" charset="0"/>
                <a:ea typeface="Calibri" panose="020F0502020204030204" pitchFamily="34" charset="0"/>
                <a:cs typeface="Times New Roman" panose="02020603050405020304" pitchFamily="18" charset="0"/>
              </a:rPr>
              <a:t> = the total thermal resistance of the component [m²K/W]</a:t>
            </a:r>
          </a:p>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R</a:t>
            </a:r>
            <a:r>
              <a:rPr lang="en-GB" sz="1600" baseline="-25000" dirty="0">
                <a:effectLst/>
                <a:latin typeface="Calibri" panose="020F0502020204030204" pitchFamily="34" charset="0"/>
                <a:ea typeface="Calibri" panose="020F0502020204030204" pitchFamily="34" charset="0"/>
                <a:cs typeface="Times New Roman" panose="02020603050405020304" pitchFamily="18" charset="0"/>
              </a:rPr>
              <a:t>1</a:t>
            </a:r>
            <a:r>
              <a:rPr lang="en-GB" sz="1600" dirty="0">
                <a:effectLst/>
                <a:latin typeface="Calibri" panose="020F0502020204030204" pitchFamily="34" charset="0"/>
                <a:ea typeface="Calibri" panose="020F0502020204030204" pitchFamily="34" charset="0"/>
                <a:cs typeface="Times New Roman" panose="02020603050405020304" pitchFamily="18" charset="0"/>
              </a:rPr>
              <a:t>, R</a:t>
            </a:r>
            <a:r>
              <a:rPr lang="en-GB" sz="16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R</a:t>
            </a:r>
            <a:r>
              <a:rPr lang="en-GB" sz="1600" baseline="-25000" dirty="0" err="1">
                <a:effectLst/>
                <a:latin typeface="Calibri" panose="020F0502020204030204" pitchFamily="34" charset="0"/>
                <a:ea typeface="Calibri" panose="020F0502020204030204" pitchFamily="34" charset="0"/>
                <a:cs typeface="Times New Roman" panose="02020603050405020304" pitchFamily="18" charset="0"/>
              </a:rPr>
              <a:t>i</a:t>
            </a:r>
            <a:r>
              <a:rPr lang="en-GB" sz="1600" dirty="0">
                <a:effectLst/>
                <a:latin typeface="Calibri" panose="020F0502020204030204" pitchFamily="34" charset="0"/>
                <a:ea typeface="Calibri" panose="020F0502020204030204" pitchFamily="34" charset="0"/>
                <a:cs typeface="Times New Roman" panose="02020603050405020304" pitchFamily="18" charset="0"/>
              </a:rPr>
              <a:t> = thermal resistances of different layers of material [m²K/W]</a:t>
            </a:r>
          </a:p>
          <a:p>
            <a:pPr marL="0" indent="0">
              <a:buNone/>
            </a:pPr>
            <a:r>
              <a:rPr lang="en-GB" sz="1600" dirty="0" err="1">
                <a:effectLst/>
                <a:latin typeface="Calibri" panose="020F0502020204030204" pitchFamily="34" charset="0"/>
                <a:ea typeface="Calibri" panose="020F0502020204030204" pitchFamily="34" charset="0"/>
                <a:cs typeface="Times New Roman" panose="02020603050405020304" pitchFamily="18" charset="0"/>
              </a:rPr>
              <a:t>d</a:t>
            </a:r>
            <a:r>
              <a:rPr lang="en-GB" sz="1600" baseline="-25000" dirty="0" err="1">
                <a:effectLst/>
                <a:latin typeface="Calibri" panose="020F0502020204030204" pitchFamily="34" charset="0"/>
                <a:ea typeface="Calibri" panose="020F0502020204030204" pitchFamily="34" charset="0"/>
                <a:cs typeface="Times New Roman" panose="02020603050405020304" pitchFamily="18" charset="0"/>
              </a:rPr>
              <a:t>p</a:t>
            </a:r>
            <a:r>
              <a:rPr lang="en-GB" sz="1600" dirty="0">
                <a:effectLst/>
                <a:latin typeface="Calibri" panose="020F0502020204030204" pitchFamily="34" charset="0"/>
                <a:ea typeface="Calibri" panose="020F0502020204030204" pitchFamily="34" charset="0"/>
                <a:cs typeface="Times New Roman" panose="02020603050405020304" pitchFamily="18" charset="0"/>
              </a:rPr>
              <a:t> = distance of point p from the inner edge of an equivalent layer [m]</a:t>
            </a:r>
          </a:p>
          <a:p>
            <a:pPr marL="0" indent="0">
              <a:buNone/>
            </a:pPr>
            <a:r>
              <a:rPr lang="en-GB" sz="1600" dirty="0">
                <a:effectLst/>
                <a:latin typeface="Symbol" panose="05050102010706020507" pitchFamily="18" charset="2"/>
                <a:ea typeface="Calibri" panose="020F0502020204030204" pitchFamily="34" charset="0"/>
                <a:cs typeface="Times New Roman" panose="02020603050405020304" pitchFamily="18" charset="0"/>
              </a:rPr>
              <a:t>l</a:t>
            </a:r>
            <a:r>
              <a:rPr lang="en-GB" sz="1600" baseline="-25000" dirty="0">
                <a:effectLst/>
                <a:latin typeface="Calibri" panose="020F0502020204030204" pitchFamily="34" charset="0"/>
                <a:ea typeface="Calibri" panose="020F0502020204030204" pitchFamily="34" charset="0"/>
                <a:cs typeface="Times New Roman" panose="02020603050405020304" pitchFamily="18" charset="0"/>
              </a:rPr>
              <a:t>n</a:t>
            </a:r>
            <a:r>
              <a:rPr lang="en-GB" sz="1600" dirty="0">
                <a:effectLst/>
                <a:latin typeface="Calibri" panose="020F0502020204030204" pitchFamily="34" charset="0"/>
                <a:ea typeface="Calibri" panose="020F0502020204030204" pitchFamily="34" charset="0"/>
                <a:cs typeface="Times New Roman" panose="02020603050405020304" pitchFamily="18" charset="0"/>
              </a:rPr>
              <a:t> = thermal conductivity of an equivalent layer n [W/(</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mK</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fi-FI" sz="2400" dirty="0"/>
          </a:p>
        </p:txBody>
      </p:sp>
      <p:sp>
        <p:nvSpPr>
          <p:cNvPr id="4" name="Rectangle 2">
            <a:extLst>
              <a:ext uri="{FF2B5EF4-FFF2-40B4-BE49-F238E27FC236}">
                <a16:creationId xmlns:a16="http://schemas.microsoft.com/office/drawing/2014/main" id="{9CD137CD-454F-45B2-9DD6-79FBD28D34CB}"/>
              </a:ext>
            </a:extLst>
          </p:cNvPr>
          <p:cNvSpPr>
            <a:spLocks noChangeArrowheads="1"/>
          </p:cNvSpPr>
          <p:nvPr/>
        </p:nvSpPr>
        <p:spPr bwMode="auto">
          <a:xfrm>
            <a:off x="1450847" y="2470118"/>
            <a:ext cx="263068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2" name="Rectangle 4">
            <a:extLst>
              <a:ext uri="{FF2B5EF4-FFF2-40B4-BE49-F238E27FC236}">
                <a16:creationId xmlns:a16="http://schemas.microsoft.com/office/drawing/2014/main" id="{9123F982-A59D-46A7-A274-B4FA934B7688}"/>
              </a:ext>
            </a:extLst>
          </p:cNvPr>
          <p:cNvSpPr>
            <a:spLocks noChangeArrowheads="1"/>
          </p:cNvSpPr>
          <p:nvPr/>
        </p:nvSpPr>
        <p:spPr bwMode="auto">
          <a:xfrm>
            <a:off x="1237488" y="2437272"/>
            <a:ext cx="272654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6" name="Rectangle 2">
            <a:extLst>
              <a:ext uri="{FF2B5EF4-FFF2-40B4-BE49-F238E27FC236}">
                <a16:creationId xmlns:a16="http://schemas.microsoft.com/office/drawing/2014/main" id="{49BB9AF6-51AB-4307-88AC-ED7AF365BB1E}"/>
              </a:ext>
            </a:extLst>
          </p:cNvPr>
          <p:cNvSpPr>
            <a:spLocks noChangeArrowheads="1"/>
          </p:cNvSpPr>
          <p:nvPr/>
        </p:nvSpPr>
        <p:spPr bwMode="auto">
          <a:xfrm>
            <a:off x="1176528" y="2224595"/>
            <a:ext cx="164880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graphicFrame>
        <p:nvGraphicFramePr>
          <p:cNvPr id="7" name="Object 6">
            <a:extLst>
              <a:ext uri="{FF2B5EF4-FFF2-40B4-BE49-F238E27FC236}">
                <a16:creationId xmlns:a16="http://schemas.microsoft.com/office/drawing/2014/main" id="{C96107DA-145C-405B-894A-378343CB43A6}"/>
              </a:ext>
            </a:extLst>
          </p:cNvPr>
          <p:cNvGraphicFramePr>
            <a:graphicFrameLocks noChangeAspect="1"/>
          </p:cNvGraphicFramePr>
          <p:nvPr>
            <p:extLst>
              <p:ext uri="{D42A27DB-BD31-4B8C-83A1-F6EECF244321}">
                <p14:modId xmlns:p14="http://schemas.microsoft.com/office/powerpoint/2010/main" val="4087291474"/>
              </p:ext>
            </p:extLst>
          </p:nvPr>
        </p:nvGraphicFramePr>
        <p:xfrm>
          <a:off x="1109472" y="2224595"/>
          <a:ext cx="5267562" cy="1284317"/>
        </p:xfrm>
        <a:graphic>
          <a:graphicData uri="http://schemas.openxmlformats.org/presentationml/2006/ole">
            <mc:AlternateContent xmlns:mc="http://schemas.openxmlformats.org/markup-compatibility/2006">
              <mc:Choice xmlns:v="urn:schemas-microsoft-com:vml" Requires="v">
                <p:oleObj name="Equation" r:id="rId2" imgW="2692400" imgH="660400" progId="Equation.DSMT4">
                  <p:embed/>
                </p:oleObj>
              </mc:Choice>
              <mc:Fallback>
                <p:oleObj name="Equation" r:id="rId2" imgW="2692400" imgH="660400" progId="Equation.DSMT4">
                  <p:embed/>
                  <p:pic>
                    <p:nvPicPr>
                      <p:cNvPr id="7" name="Object 6">
                        <a:extLst>
                          <a:ext uri="{FF2B5EF4-FFF2-40B4-BE49-F238E27FC236}">
                            <a16:creationId xmlns:a16="http://schemas.microsoft.com/office/drawing/2014/main" id="{C96107DA-145C-405B-894A-378343CB43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472" y="2224595"/>
                        <a:ext cx="5267562" cy="1284317"/>
                      </a:xfrm>
                      <a:prstGeom prst="rect">
                        <a:avLst/>
                      </a:prstGeom>
                      <a:noFill/>
                    </p:spPr>
                  </p:pic>
                </p:oleObj>
              </mc:Fallback>
            </mc:AlternateContent>
          </a:graphicData>
        </a:graphic>
      </p:graphicFrame>
      <p:sp>
        <p:nvSpPr>
          <p:cNvPr id="3" name="Alatunnisteen paikkamerkki 2">
            <a:extLst>
              <a:ext uri="{FF2B5EF4-FFF2-40B4-BE49-F238E27FC236}">
                <a16:creationId xmlns:a16="http://schemas.microsoft.com/office/drawing/2014/main" id="{32620C3B-9C42-36D9-41DD-222CF0145769}"/>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4154372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Calculating temperatures in structures</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97896" cy="598008"/>
          </a:xfrm>
        </p:spPr>
        <p:txBody>
          <a:bodyPr>
            <a:noAutofit/>
          </a:bodyPr>
          <a:lstStyle/>
          <a:p>
            <a:r>
              <a:rPr lang="en-GB"/>
              <a:t>Calculation of temperature change layer by layer:</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75</a:t>
            </a:fld>
            <a:endParaRPr lang="fi-FI"/>
          </a:p>
        </p:txBody>
      </p:sp>
      <p:sp>
        <p:nvSpPr>
          <p:cNvPr id="5" name="Otsikko 11">
            <a:extLst>
              <a:ext uri="{FF2B5EF4-FFF2-40B4-BE49-F238E27FC236}">
                <a16:creationId xmlns:a16="http://schemas.microsoft.com/office/drawing/2014/main" id="{5DD86D88-08C4-42A1-8353-8BF14E273C8E}"/>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7/7</a:t>
            </a:r>
          </a:p>
        </p:txBody>
      </p:sp>
      <p:sp>
        <p:nvSpPr>
          <p:cNvPr id="8" name="Sisällön paikkamerkki 12">
            <a:extLst>
              <a:ext uri="{FF2B5EF4-FFF2-40B4-BE49-F238E27FC236}">
                <a16:creationId xmlns:a16="http://schemas.microsoft.com/office/drawing/2014/main" id="{F887D20E-39CC-45BD-8F81-414EAD1974DF}"/>
              </a:ext>
            </a:extLst>
          </p:cNvPr>
          <p:cNvSpPr txBox="1">
            <a:spLocks/>
          </p:cNvSpPr>
          <p:nvPr/>
        </p:nvSpPr>
        <p:spPr>
          <a:xfrm>
            <a:off x="3869024" y="2657312"/>
            <a:ext cx="4647501" cy="5900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t>, where the unit is [W/(m²K)]</a:t>
            </a:r>
          </a:p>
        </p:txBody>
      </p:sp>
      <p:sp>
        <p:nvSpPr>
          <p:cNvPr id="9" name="Sisällön paikkamerkki 12">
            <a:extLst>
              <a:ext uri="{FF2B5EF4-FFF2-40B4-BE49-F238E27FC236}">
                <a16:creationId xmlns:a16="http://schemas.microsoft.com/office/drawing/2014/main" id="{184E1466-27FB-4B18-A2E1-9DFEE79B4438}"/>
              </a:ext>
            </a:extLst>
          </p:cNvPr>
          <p:cNvSpPr txBox="1">
            <a:spLocks/>
          </p:cNvSpPr>
          <p:nvPr/>
        </p:nvSpPr>
        <p:spPr>
          <a:xfrm>
            <a:off x="1024128" y="3376740"/>
            <a:ext cx="6547104" cy="33593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a:t>and where</a:t>
            </a:r>
          </a:p>
          <a:p>
            <a:pPr marL="0" indent="0">
              <a:buFont typeface="Arial" panose="020B0604020202020204" pitchFamily="34" charset="0"/>
              <a:buNone/>
            </a:pPr>
            <a:r>
              <a:rPr lang="en-GB" sz="1800">
                <a:effectLst/>
                <a:latin typeface="Calibri" panose="020F0502020204030204" pitchFamily="34" charset="0"/>
                <a:ea typeface="Calibri" panose="020F0502020204030204" pitchFamily="34" charset="0"/>
                <a:cs typeface="Times New Roman" panose="02020603050405020304" pitchFamily="18" charset="0"/>
              </a:rPr>
              <a:t>t</a:t>
            </a:r>
            <a:r>
              <a:rPr lang="en-GB" sz="1800" baseline="-25000">
                <a:effectLst/>
                <a:latin typeface="Calibri" panose="020F0502020204030204" pitchFamily="34" charset="0"/>
                <a:ea typeface="Calibri" panose="020F0502020204030204" pitchFamily="34" charset="0"/>
                <a:cs typeface="Times New Roman" panose="02020603050405020304" pitchFamily="18" charset="0"/>
              </a:rPr>
              <a:t>s</a:t>
            </a:r>
            <a:r>
              <a:rPr lang="en-GB" sz="1800">
                <a:effectLst/>
                <a:latin typeface="Calibri" panose="020F0502020204030204" pitchFamily="34" charset="0"/>
                <a:ea typeface="Calibri" panose="020F0502020204030204" pitchFamily="34" charset="0"/>
                <a:cs typeface="Times New Roman" panose="02020603050405020304" pitchFamily="18" charset="0"/>
              </a:rPr>
              <a:t> =  indoor temperature[°C]</a:t>
            </a:r>
          </a:p>
          <a:p>
            <a:pPr marL="0" indent="0">
              <a:buFont typeface="Arial" panose="020B0604020202020204" pitchFamily="34" charset="0"/>
              <a:buNone/>
            </a:pPr>
            <a:r>
              <a:rPr lang="en-GB" sz="1800">
                <a:effectLst/>
                <a:latin typeface="Symbol" panose="05050102010706020507" pitchFamily="18" charset="2"/>
                <a:ea typeface="Calibri" panose="020F0502020204030204" pitchFamily="34" charset="0"/>
                <a:cs typeface="Times New Roman" panose="02020603050405020304" pitchFamily="18" charset="0"/>
              </a:rPr>
              <a:t>D</a:t>
            </a:r>
            <a:r>
              <a:rPr lang="en-GB" sz="1800">
                <a:effectLst/>
                <a:latin typeface="Calibri" panose="020F0502020204030204" pitchFamily="34" charset="0"/>
                <a:ea typeface="Calibri" panose="020F0502020204030204" pitchFamily="34" charset="0"/>
                <a:cs typeface="Times New Roman" panose="02020603050405020304" pitchFamily="18" charset="0"/>
              </a:rPr>
              <a:t>t</a:t>
            </a:r>
            <a:r>
              <a:rPr lang="en-GB" sz="1800" baseline="-25000">
                <a:effectLst/>
                <a:latin typeface="Calibri" panose="020F0502020204030204" pitchFamily="34" charset="0"/>
                <a:ea typeface="Calibri" panose="020F0502020204030204" pitchFamily="34" charset="0"/>
                <a:cs typeface="Times New Roman" panose="02020603050405020304" pitchFamily="18" charset="0"/>
              </a:rPr>
              <a:t>n</a:t>
            </a:r>
            <a:r>
              <a:rPr lang="en-GB" sz="1800">
                <a:effectLst/>
                <a:latin typeface="Calibri" panose="020F0502020204030204" pitchFamily="34" charset="0"/>
                <a:ea typeface="Calibri" panose="020F0502020204030204" pitchFamily="34" charset="0"/>
                <a:cs typeface="Times New Roman" panose="02020603050405020304" pitchFamily="18" charset="0"/>
              </a:rPr>
              <a:t> = temperature difference between the surfaces of the layer [°C]</a:t>
            </a:r>
          </a:p>
          <a:p>
            <a:pPr marL="0" indent="0">
              <a:buFont typeface="Arial" panose="020B0604020202020204" pitchFamily="34" charset="0"/>
              <a:buNone/>
            </a:pPr>
            <a:r>
              <a:rPr lang="en-GB" sz="1800">
                <a:effectLst/>
                <a:latin typeface="Calibri" panose="020F0502020204030204" pitchFamily="34" charset="0"/>
                <a:ea typeface="Calibri" panose="020F0502020204030204" pitchFamily="34" charset="0"/>
                <a:cs typeface="Times New Roman" panose="02020603050405020304" pitchFamily="18" charset="0"/>
              </a:rPr>
              <a:t>t</a:t>
            </a:r>
            <a:r>
              <a:rPr lang="en-GB" sz="1800" baseline="-25000">
                <a:effectLst/>
                <a:latin typeface="Calibri" panose="020F0502020204030204" pitchFamily="34" charset="0"/>
                <a:ea typeface="Calibri" panose="020F0502020204030204" pitchFamily="34" charset="0"/>
                <a:cs typeface="Times New Roman" panose="02020603050405020304" pitchFamily="18" charset="0"/>
              </a:rPr>
              <a:t>u</a:t>
            </a:r>
            <a:r>
              <a:rPr lang="en-GB" sz="1800">
                <a:effectLst/>
                <a:latin typeface="Calibri" panose="020F0502020204030204" pitchFamily="34" charset="0"/>
                <a:ea typeface="Calibri" panose="020F0502020204030204" pitchFamily="34" charset="0"/>
                <a:cs typeface="Times New Roman" panose="02020603050405020304" pitchFamily="18" charset="0"/>
              </a:rPr>
              <a:t> = outdoor temperature [°C]</a:t>
            </a:r>
          </a:p>
          <a:p>
            <a:pPr marL="0" indent="0">
              <a:buFont typeface="Arial" panose="020B0604020202020204" pitchFamily="34" charset="0"/>
              <a:buNone/>
            </a:pPr>
            <a:r>
              <a:rPr lang="en-GB" sz="1800">
                <a:effectLst/>
                <a:latin typeface="Calibri" panose="020F0502020204030204" pitchFamily="34" charset="0"/>
                <a:ea typeface="Calibri" panose="020F0502020204030204" pitchFamily="34" charset="0"/>
                <a:cs typeface="Times New Roman" panose="02020603050405020304" pitchFamily="18" charset="0"/>
              </a:rPr>
              <a:t>R</a:t>
            </a:r>
            <a:r>
              <a:rPr lang="en-GB" sz="1800" baseline="-25000">
                <a:effectLst/>
                <a:latin typeface="Calibri" panose="020F0502020204030204" pitchFamily="34" charset="0"/>
                <a:ea typeface="Calibri" panose="020F0502020204030204" pitchFamily="34" charset="0"/>
                <a:cs typeface="Times New Roman" panose="02020603050405020304" pitchFamily="18" charset="0"/>
              </a:rPr>
              <a:t>n</a:t>
            </a:r>
            <a:r>
              <a:rPr lang="en-GB" sz="1800">
                <a:effectLst/>
                <a:latin typeface="Calibri" panose="020F0502020204030204" pitchFamily="34" charset="0"/>
                <a:ea typeface="Calibri" panose="020F0502020204030204" pitchFamily="34" charset="0"/>
                <a:cs typeface="Times New Roman" panose="02020603050405020304" pitchFamily="18" charset="0"/>
              </a:rPr>
              <a:t> = thermal resistance of the layer n [m²K/W]</a:t>
            </a:r>
          </a:p>
          <a:p>
            <a:pPr marL="0" indent="0">
              <a:buFont typeface="Arial" panose="020B0604020202020204" pitchFamily="34" charset="0"/>
              <a:buNone/>
            </a:pPr>
            <a:r>
              <a:rPr lang="en-GB" sz="1800">
                <a:effectLst/>
                <a:latin typeface="Calibri" panose="020F0502020204030204" pitchFamily="34" charset="0"/>
                <a:ea typeface="Calibri" panose="020F0502020204030204" pitchFamily="34" charset="0"/>
                <a:cs typeface="Times New Roman" panose="02020603050405020304" pitchFamily="18" charset="0"/>
              </a:rPr>
              <a:t>R</a:t>
            </a:r>
            <a:r>
              <a:rPr lang="en-GB" sz="1800" baseline="-25000">
                <a:effectLst/>
                <a:latin typeface="Calibri" panose="020F0502020204030204" pitchFamily="34" charset="0"/>
                <a:ea typeface="Calibri" panose="020F0502020204030204" pitchFamily="34" charset="0"/>
                <a:cs typeface="Times New Roman" panose="02020603050405020304" pitchFamily="18" charset="0"/>
              </a:rPr>
              <a:t>T</a:t>
            </a:r>
            <a:r>
              <a:rPr lang="en-GB" sz="1800">
                <a:effectLst/>
                <a:latin typeface="Calibri" panose="020F0502020204030204" pitchFamily="34" charset="0"/>
                <a:ea typeface="Calibri" panose="020F0502020204030204" pitchFamily="34" charset="0"/>
                <a:cs typeface="Times New Roman" panose="02020603050405020304" pitchFamily="18" charset="0"/>
              </a:rPr>
              <a:t> = the total thermal resistance of the component [m²K/W]</a:t>
            </a:r>
          </a:p>
        </p:txBody>
      </p:sp>
      <p:sp>
        <p:nvSpPr>
          <p:cNvPr id="4" name="Rectangle 2">
            <a:extLst>
              <a:ext uri="{FF2B5EF4-FFF2-40B4-BE49-F238E27FC236}">
                <a16:creationId xmlns:a16="http://schemas.microsoft.com/office/drawing/2014/main" id="{9CD137CD-454F-45B2-9DD6-79FBD28D34CB}"/>
              </a:ext>
            </a:extLst>
          </p:cNvPr>
          <p:cNvSpPr>
            <a:spLocks noChangeArrowheads="1"/>
          </p:cNvSpPr>
          <p:nvPr/>
        </p:nvSpPr>
        <p:spPr bwMode="auto">
          <a:xfrm>
            <a:off x="1450847" y="2470118"/>
            <a:ext cx="263068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2" name="Rectangle 4">
            <a:extLst>
              <a:ext uri="{FF2B5EF4-FFF2-40B4-BE49-F238E27FC236}">
                <a16:creationId xmlns:a16="http://schemas.microsoft.com/office/drawing/2014/main" id="{9123F982-A59D-46A7-A274-B4FA934B7688}"/>
              </a:ext>
            </a:extLst>
          </p:cNvPr>
          <p:cNvSpPr>
            <a:spLocks noChangeArrowheads="1"/>
          </p:cNvSpPr>
          <p:nvPr/>
        </p:nvSpPr>
        <p:spPr bwMode="auto">
          <a:xfrm>
            <a:off x="1237488" y="2437272"/>
            <a:ext cx="272654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6" name="Rectangle 2">
            <a:extLst>
              <a:ext uri="{FF2B5EF4-FFF2-40B4-BE49-F238E27FC236}">
                <a16:creationId xmlns:a16="http://schemas.microsoft.com/office/drawing/2014/main" id="{49BB9AF6-51AB-4307-88AC-ED7AF365BB1E}"/>
              </a:ext>
            </a:extLst>
          </p:cNvPr>
          <p:cNvSpPr>
            <a:spLocks noChangeArrowheads="1"/>
          </p:cNvSpPr>
          <p:nvPr/>
        </p:nvSpPr>
        <p:spPr bwMode="auto">
          <a:xfrm>
            <a:off x="1176528" y="2224595"/>
            <a:ext cx="164880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sp>
        <p:nvSpPr>
          <p:cNvPr id="3" name="Rectangle 4">
            <a:extLst>
              <a:ext uri="{FF2B5EF4-FFF2-40B4-BE49-F238E27FC236}">
                <a16:creationId xmlns:a16="http://schemas.microsoft.com/office/drawing/2014/main" id="{79C0EAAA-0C80-49E6-81A9-23FC8BAD35DD}"/>
              </a:ext>
            </a:extLst>
          </p:cNvPr>
          <p:cNvSpPr>
            <a:spLocks noChangeArrowheads="1"/>
          </p:cNvSpPr>
          <p:nvPr/>
        </p:nvSpPr>
        <p:spPr bwMode="auto">
          <a:xfrm>
            <a:off x="1176528" y="2396707"/>
            <a:ext cx="225633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graphicFrame>
        <p:nvGraphicFramePr>
          <p:cNvPr id="10" name="Object 9">
            <a:extLst>
              <a:ext uri="{FF2B5EF4-FFF2-40B4-BE49-F238E27FC236}">
                <a16:creationId xmlns:a16="http://schemas.microsoft.com/office/drawing/2014/main" id="{96DBB929-734D-4C33-8D2D-28703D9B2285}"/>
              </a:ext>
            </a:extLst>
          </p:cNvPr>
          <p:cNvGraphicFramePr>
            <a:graphicFrameLocks noChangeAspect="1"/>
          </p:cNvGraphicFramePr>
          <p:nvPr>
            <p:extLst>
              <p:ext uri="{D42A27DB-BD31-4B8C-83A1-F6EECF244321}">
                <p14:modId xmlns:p14="http://schemas.microsoft.com/office/powerpoint/2010/main" val="2419100533"/>
              </p:ext>
            </p:extLst>
          </p:nvPr>
        </p:nvGraphicFramePr>
        <p:xfrm>
          <a:off x="1176528" y="2396708"/>
          <a:ext cx="2804160" cy="1121664"/>
        </p:xfrm>
        <a:graphic>
          <a:graphicData uri="http://schemas.openxmlformats.org/presentationml/2006/ole">
            <mc:AlternateContent xmlns:mc="http://schemas.openxmlformats.org/markup-compatibility/2006">
              <mc:Choice xmlns:v="urn:schemas-microsoft-com:vml" Requires="v">
                <p:oleObj name="Equation" r:id="rId2" imgW="1143000" imgH="457200" progId="Equation.DSMT4">
                  <p:embed/>
                </p:oleObj>
              </mc:Choice>
              <mc:Fallback>
                <p:oleObj name="Equation" r:id="rId2" imgW="1143000" imgH="457200" progId="Equation.DSMT4">
                  <p:embed/>
                  <p:pic>
                    <p:nvPicPr>
                      <p:cNvPr id="10" name="Object 9">
                        <a:extLst>
                          <a:ext uri="{FF2B5EF4-FFF2-40B4-BE49-F238E27FC236}">
                            <a16:creationId xmlns:a16="http://schemas.microsoft.com/office/drawing/2014/main" id="{96DBB929-734D-4C33-8D2D-28703D9B22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528" y="2396708"/>
                        <a:ext cx="2804160" cy="1121664"/>
                      </a:xfrm>
                      <a:prstGeom prst="rect">
                        <a:avLst/>
                      </a:prstGeom>
                      <a:noFill/>
                    </p:spPr>
                  </p:pic>
                </p:oleObj>
              </mc:Fallback>
            </mc:AlternateContent>
          </a:graphicData>
        </a:graphic>
      </p:graphicFrame>
      <p:sp>
        <p:nvSpPr>
          <p:cNvPr id="7" name="Alatunnisteen paikkamerkki 6">
            <a:extLst>
              <a:ext uri="{FF2B5EF4-FFF2-40B4-BE49-F238E27FC236}">
                <a16:creationId xmlns:a16="http://schemas.microsoft.com/office/drawing/2014/main" id="{8A1AEB7D-C2A4-CF63-56E8-BDDDBADB0C82}"/>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40015279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The effect of building services technology on E-value</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97896" cy="4351338"/>
          </a:xfrm>
        </p:spPr>
        <p:txBody>
          <a:bodyPr>
            <a:noAutofit/>
          </a:bodyPr>
          <a:lstStyle/>
          <a:p>
            <a:r>
              <a:rPr lang="en-GB"/>
              <a:t>The type of heat production directly affects the E-value</a:t>
            </a:r>
          </a:p>
          <a:p>
            <a:r>
              <a:rPr lang="en-GB"/>
              <a:t>The biggest factor affecting the E-value is the form of energy used for heating the building and domestic water.</a:t>
            </a:r>
          </a:p>
          <a:p>
            <a:r>
              <a:rPr lang="en-GB"/>
              <a:t>If heating is produced by district heating, a geothermal heat pump or biofuels (e.g. pellets), the E-value requirement is easily met without any significant energy efficiency improvement measures.</a:t>
            </a:r>
          </a:p>
          <a:p>
            <a:r>
              <a:rPr lang="en-GB"/>
              <a:t>In case of electric heating, the building must be constructed to be highly energy efficient. In order to meet the requirements of the E-value, an energy-efficient building using electric heating often also needs energy production systems based on renewable energy.</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76</a:t>
            </a:fld>
            <a:endParaRPr lang="fi-FI"/>
          </a:p>
        </p:txBody>
      </p:sp>
      <p:sp>
        <p:nvSpPr>
          <p:cNvPr id="5" name="Otsikko 11">
            <a:extLst>
              <a:ext uri="{FF2B5EF4-FFF2-40B4-BE49-F238E27FC236}">
                <a16:creationId xmlns:a16="http://schemas.microsoft.com/office/drawing/2014/main" id="{5DD86D88-08C4-42A1-8353-8BF14E273C8E}"/>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1/6</a:t>
            </a:r>
          </a:p>
        </p:txBody>
      </p:sp>
      <p:sp>
        <p:nvSpPr>
          <p:cNvPr id="2" name="Alatunnisteen paikkamerkki 1">
            <a:extLst>
              <a:ext uri="{FF2B5EF4-FFF2-40B4-BE49-F238E27FC236}">
                <a16:creationId xmlns:a16="http://schemas.microsoft.com/office/drawing/2014/main" id="{AA3E66FF-D1D3-8293-7504-691119D2052B}"/>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41483086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The effect of building services technology on E-value</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97896" cy="4351338"/>
          </a:xfrm>
        </p:spPr>
        <p:txBody>
          <a:bodyPr>
            <a:noAutofit/>
          </a:bodyPr>
          <a:lstStyle/>
          <a:p>
            <a:r>
              <a:rPr lang="en-GB"/>
              <a:t>Coefficients for forms of energy when calculating an E-value</a:t>
            </a:r>
          </a:p>
          <a:p>
            <a:pPr lvl="1"/>
            <a:r>
              <a:rPr lang="en-GB"/>
              <a:t>electricity 1.2</a:t>
            </a:r>
          </a:p>
          <a:p>
            <a:pPr lvl="1"/>
            <a:r>
              <a:rPr lang="en-GB"/>
              <a:t>district heating 0.5</a:t>
            </a:r>
          </a:p>
          <a:p>
            <a:pPr lvl="1"/>
            <a:r>
              <a:rPr lang="en-GB"/>
              <a:t>district cooling 0.28</a:t>
            </a:r>
          </a:p>
          <a:p>
            <a:pPr lvl="1"/>
            <a:r>
              <a:rPr lang="en-GB"/>
              <a:t>fossil fuels 1.0</a:t>
            </a:r>
          </a:p>
          <a:p>
            <a:pPr lvl="1"/>
            <a:r>
              <a:rPr lang="en-GB"/>
              <a:t>renewable fuels used in a building 0.5.</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77</a:t>
            </a:fld>
            <a:endParaRPr lang="fi-FI"/>
          </a:p>
        </p:txBody>
      </p:sp>
      <p:sp>
        <p:nvSpPr>
          <p:cNvPr id="5" name="Otsikko 11">
            <a:extLst>
              <a:ext uri="{FF2B5EF4-FFF2-40B4-BE49-F238E27FC236}">
                <a16:creationId xmlns:a16="http://schemas.microsoft.com/office/drawing/2014/main" id="{D4684CF8-0BBD-4EA6-93CC-AC6FAF629B8C}"/>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2/6</a:t>
            </a:r>
          </a:p>
        </p:txBody>
      </p:sp>
      <p:sp>
        <p:nvSpPr>
          <p:cNvPr id="2" name="Alatunnisteen paikkamerkki 1">
            <a:extLst>
              <a:ext uri="{FF2B5EF4-FFF2-40B4-BE49-F238E27FC236}">
                <a16:creationId xmlns:a16="http://schemas.microsoft.com/office/drawing/2014/main" id="{061FB3F5-F570-262A-931F-20C22902A52C}"/>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28769134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dirty="0"/>
              <a:t>The effect of building services technology on E-value</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97896" cy="4351338"/>
          </a:xfrm>
        </p:spPr>
        <p:txBody>
          <a:bodyPr>
            <a:noAutofit/>
          </a:bodyPr>
          <a:lstStyle/>
          <a:p>
            <a:r>
              <a:rPr lang="en-GB" sz="2400" dirty="0"/>
              <a:t>Building services technology is emphasised in the fulfilment of the E-value requirement. </a:t>
            </a:r>
          </a:p>
          <a:p>
            <a:r>
              <a:rPr lang="en-GB" sz="2400" dirty="0"/>
              <a:t>The trend seems to be increasing the building services technology used and, on the other hand, ensuring the reliability of performance values affecting the energy efficiency of the building services technology equipment. </a:t>
            </a:r>
          </a:p>
          <a:p>
            <a:r>
              <a:rPr lang="en-GB" sz="2400" dirty="0"/>
              <a:t>The Technical Research Centre of Finland (VTT) has already long been active in developing building services technology solutions for energy-efficient buildings. </a:t>
            </a:r>
          </a:p>
          <a:p>
            <a:r>
              <a:rPr lang="en-GB" sz="2400" dirty="0"/>
              <a:t>The performance values of building services technology can be reliably demonstrated, for example, with a VTT product certificate.</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78</a:t>
            </a:fld>
            <a:endParaRPr lang="fi-FI"/>
          </a:p>
        </p:txBody>
      </p:sp>
      <p:sp>
        <p:nvSpPr>
          <p:cNvPr id="5" name="Otsikko 11">
            <a:extLst>
              <a:ext uri="{FF2B5EF4-FFF2-40B4-BE49-F238E27FC236}">
                <a16:creationId xmlns:a16="http://schemas.microsoft.com/office/drawing/2014/main" id="{E64FAB48-C48E-45AB-A85F-A5AD84CD1282}"/>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3/6</a:t>
            </a:r>
          </a:p>
        </p:txBody>
      </p:sp>
      <p:sp>
        <p:nvSpPr>
          <p:cNvPr id="2" name="Alatunnisteen paikkamerkki 1">
            <a:extLst>
              <a:ext uri="{FF2B5EF4-FFF2-40B4-BE49-F238E27FC236}">
                <a16:creationId xmlns:a16="http://schemas.microsoft.com/office/drawing/2014/main" id="{C21BE4E7-4545-0603-B516-C77256D33B8B}"/>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25501360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The effect of building services technology on E-value</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97896" cy="4351338"/>
          </a:xfrm>
        </p:spPr>
        <p:txBody>
          <a:bodyPr>
            <a:noAutofit/>
          </a:bodyPr>
          <a:lstStyle/>
          <a:p>
            <a:r>
              <a:rPr lang="en-GB"/>
              <a:t>The energy and cost-efficiency of buildings may be improved by such a simple measure as equipment adjustments.</a:t>
            </a:r>
          </a:p>
          <a:p>
            <a:r>
              <a:rPr lang="en-GB"/>
              <a:t>For example, ventilation must not cause a feeling of draft and it must operate at the correct air volumes. </a:t>
            </a:r>
          </a:p>
          <a:p>
            <a:r>
              <a:rPr lang="en-GB"/>
              <a:t>Even the temperature control automation that affects consumption and comfort by producing a constant indoor temperature may be incorrectly adjusted.</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79</a:t>
            </a:fld>
            <a:endParaRPr lang="fi-FI"/>
          </a:p>
        </p:txBody>
      </p:sp>
      <p:sp>
        <p:nvSpPr>
          <p:cNvPr id="5" name="Otsikko 11">
            <a:extLst>
              <a:ext uri="{FF2B5EF4-FFF2-40B4-BE49-F238E27FC236}">
                <a16:creationId xmlns:a16="http://schemas.microsoft.com/office/drawing/2014/main" id="{F46673EF-206E-4321-B67D-AAFE8177CCBC}"/>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4/6</a:t>
            </a:r>
          </a:p>
        </p:txBody>
      </p:sp>
      <p:sp>
        <p:nvSpPr>
          <p:cNvPr id="2" name="Alatunnisteen paikkamerkki 1">
            <a:extLst>
              <a:ext uri="{FF2B5EF4-FFF2-40B4-BE49-F238E27FC236}">
                <a16:creationId xmlns:a16="http://schemas.microsoft.com/office/drawing/2014/main" id="{C956675F-CAA7-0C3B-E5F5-C94FA462D5BB}"/>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368495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dirty="0"/>
              <a:t>Energy performance of buildings</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8</a:t>
            </a:fld>
            <a:endParaRPr lang="fi-FI"/>
          </a:p>
        </p:txBody>
      </p:sp>
      <p:sp>
        <p:nvSpPr>
          <p:cNvPr id="6" name="Otsikko 11">
            <a:extLst>
              <a:ext uri="{FF2B5EF4-FFF2-40B4-BE49-F238E27FC236}">
                <a16:creationId xmlns:a16="http://schemas.microsoft.com/office/drawing/2014/main" id="{ADFB7C72-27C5-4AC7-8E66-9613A67D88C7}"/>
              </a:ext>
            </a:extLst>
          </p:cNvPr>
          <p:cNvSpPr txBox="1">
            <a:spLocks/>
          </p:cNvSpPr>
          <p:nvPr/>
        </p:nvSpPr>
        <p:spPr>
          <a:xfrm>
            <a:off x="10189464" y="365125"/>
            <a:ext cx="10454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3/7</a:t>
            </a:r>
          </a:p>
        </p:txBody>
      </p:sp>
      <p:graphicFrame>
        <p:nvGraphicFramePr>
          <p:cNvPr id="4" name="Taulukko 6">
            <a:extLst>
              <a:ext uri="{FF2B5EF4-FFF2-40B4-BE49-F238E27FC236}">
                <a16:creationId xmlns:a16="http://schemas.microsoft.com/office/drawing/2014/main" id="{856D0A0E-3BCD-E17D-C325-F3A63487CB07}"/>
              </a:ext>
            </a:extLst>
          </p:cNvPr>
          <p:cNvGraphicFramePr>
            <a:graphicFrameLocks noGrp="1"/>
          </p:cNvGraphicFramePr>
          <p:nvPr>
            <p:ph idx="1"/>
            <p:extLst>
              <p:ext uri="{D42A27DB-BD31-4B8C-83A1-F6EECF244321}">
                <p14:modId xmlns:p14="http://schemas.microsoft.com/office/powerpoint/2010/main" val="249216130"/>
              </p:ext>
            </p:extLst>
          </p:nvPr>
        </p:nvGraphicFramePr>
        <p:xfrm>
          <a:off x="719328" y="1423016"/>
          <a:ext cx="10515600" cy="4185920"/>
        </p:xfrm>
        <a:graphic>
          <a:graphicData uri="http://schemas.openxmlformats.org/drawingml/2006/table">
            <a:tbl>
              <a:tblPr firstRow="1">
                <a:tableStyleId>{5C22544A-7EE6-4342-B048-85BDC9FD1C3A}</a:tableStyleId>
              </a:tblPr>
              <a:tblGrid>
                <a:gridCol w="8176146">
                  <a:extLst>
                    <a:ext uri="{9D8B030D-6E8A-4147-A177-3AD203B41FA5}">
                      <a16:colId xmlns:a16="http://schemas.microsoft.com/office/drawing/2014/main" val="2370609365"/>
                    </a:ext>
                  </a:extLst>
                </a:gridCol>
                <a:gridCol w="2339454">
                  <a:extLst>
                    <a:ext uri="{9D8B030D-6E8A-4147-A177-3AD203B41FA5}">
                      <a16:colId xmlns:a16="http://schemas.microsoft.com/office/drawing/2014/main" val="157339470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Intended use category</a:t>
                      </a:r>
                    </a:p>
                  </a:txBody>
                  <a:tcPr/>
                </a:tc>
                <a:tc>
                  <a:txBody>
                    <a:bodyPr/>
                    <a:lstStyle/>
                    <a:p>
                      <a:pPr algn="ctr"/>
                      <a:r>
                        <a:rPr lang="en-GB" sz="1600"/>
                        <a:t>Limit for E-value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t>[kWh</a:t>
                      </a:r>
                      <a:r>
                        <a:rPr lang="en-GB" sz="1600" baseline="-25000"/>
                        <a:t>E</a:t>
                      </a:r>
                      <a:r>
                        <a:rPr lang="en-GB" sz="1600"/>
                        <a:t>/(m²a)]</a:t>
                      </a:r>
                    </a:p>
                  </a:txBody>
                  <a:tcPr anchor="ctr"/>
                </a:tc>
                <a:extLst>
                  <a:ext uri="{0D108BD9-81ED-4DB2-BD59-A6C34878D82A}">
                    <a16:rowId xmlns:a16="http://schemas.microsoft.com/office/drawing/2014/main" val="2783041886"/>
                  </a:ext>
                </a:extLst>
              </a:tr>
              <a:tr h="370840">
                <a:tc>
                  <a:txBody>
                    <a:bodyPr/>
                    <a:lstStyle/>
                    <a:p>
                      <a:pPr marL="0" indent="0">
                        <a:buFont typeface="+mj-lt"/>
                        <a:buNone/>
                      </a:pPr>
                      <a:r>
                        <a:rPr lang="en-GB" sz="1600" b="1" dirty="0"/>
                        <a:t>Category 1: </a:t>
                      </a:r>
                      <a:r>
                        <a:rPr lang="en-GB" sz="1600" dirty="0"/>
                        <a:t>Small residential buildings</a:t>
                      </a:r>
                    </a:p>
                    <a:p>
                      <a:pPr marL="514350" indent="-514350">
                        <a:buFont typeface="+mj-lt"/>
                        <a:buAutoNum type="alphaLcParenR"/>
                      </a:pPr>
                      <a:r>
                        <a:rPr lang="en-GB" sz="1600" dirty="0"/>
                        <a:t>Detached houses and link-detached houses with a net heated area (</a:t>
                      </a:r>
                      <a:r>
                        <a:rPr lang="en-GB" sz="1600" dirty="0" err="1"/>
                        <a:t>A</a:t>
                      </a:r>
                      <a:r>
                        <a:rPr lang="en-GB" sz="1600" baseline="-25000" dirty="0" err="1"/>
                        <a:t>net</a:t>
                      </a:r>
                      <a:r>
                        <a:rPr lang="en-GB" sz="1600" dirty="0"/>
                        <a:t>) </a:t>
                      </a:r>
                      <a:br>
                        <a:rPr lang="en-GB" sz="1600" dirty="0"/>
                      </a:br>
                      <a:r>
                        <a:rPr lang="en-GB" sz="1600" dirty="0"/>
                        <a:t>of 50–150 m²</a:t>
                      </a:r>
                    </a:p>
                    <a:p>
                      <a:pPr marL="514350" indent="-514350">
                        <a:buFont typeface="+mj-lt"/>
                        <a:buAutoNum type="alphaLcParenR"/>
                      </a:pPr>
                      <a:r>
                        <a:rPr lang="en-GB" sz="1600" dirty="0"/>
                        <a:t>Detached houses and link-detached houses with a net heated area (</a:t>
                      </a:r>
                      <a:r>
                        <a:rPr lang="en-GB" sz="1600" dirty="0" err="1"/>
                        <a:t>A</a:t>
                      </a:r>
                      <a:r>
                        <a:rPr lang="en-GB" sz="1600" baseline="-25000" dirty="0" err="1"/>
                        <a:t>net</a:t>
                      </a:r>
                      <a:r>
                        <a:rPr lang="en-GB" sz="1600" dirty="0"/>
                        <a:t>) </a:t>
                      </a:r>
                      <a:br>
                        <a:rPr lang="en-GB" sz="1600" dirty="0"/>
                      </a:br>
                      <a:r>
                        <a:rPr lang="en-GB" sz="1600" dirty="0"/>
                        <a:t>exceeding 150 m² but not exceeding 600 m²</a:t>
                      </a:r>
                    </a:p>
                    <a:p>
                      <a:pPr marL="514350" indent="-514350">
                        <a:buFont typeface="+mj-lt"/>
                        <a:buAutoNum type="alphaLcParenR"/>
                      </a:pPr>
                      <a:r>
                        <a:rPr lang="en-GB" sz="1600" dirty="0"/>
                        <a:t>Detached houses and link-detached houses with a net heated area (</a:t>
                      </a:r>
                      <a:r>
                        <a:rPr lang="en-GB" sz="1600" dirty="0" err="1"/>
                        <a:t>A</a:t>
                      </a:r>
                      <a:r>
                        <a:rPr lang="en-GB" sz="1600" baseline="-25000" dirty="0" err="1"/>
                        <a:t>net</a:t>
                      </a:r>
                      <a:r>
                        <a:rPr lang="en-GB" sz="1600" dirty="0"/>
                        <a:t>) </a:t>
                      </a:r>
                      <a:br>
                        <a:rPr lang="en-GB" sz="1600" dirty="0"/>
                      </a:br>
                      <a:r>
                        <a:rPr lang="en-GB" sz="1600" dirty="0"/>
                        <a:t>exceeding 600 m²</a:t>
                      </a:r>
                    </a:p>
                    <a:p>
                      <a:pPr marL="514350" indent="-514350">
                        <a:buFont typeface="+mj-lt"/>
                        <a:buAutoNum type="alphaLcParenR"/>
                      </a:pPr>
                      <a:r>
                        <a:rPr lang="en-GB" sz="1600" dirty="0"/>
                        <a:t>Terraced houses and blocks of flats with residential storeys on a maximum of two storeys</a:t>
                      </a:r>
                    </a:p>
                  </a:txBody>
                  <a:tcPr/>
                </a:tc>
                <a:tc>
                  <a:txBody>
                    <a:bodyPr/>
                    <a:lstStyle/>
                    <a:p>
                      <a:pPr marL="0" indent="0" algn="l" rtl="0">
                        <a:buFont typeface="Arial" panose="020B0604020202020204" pitchFamily="34" charset="0"/>
                        <a:buNone/>
                      </a:pPr>
                      <a:endParaRPr lang="fi-FI" sz="1600" dirty="0"/>
                    </a:p>
                    <a:p>
                      <a:pPr marL="0" indent="0" algn="ctr">
                        <a:buFont typeface="Arial" panose="020B0604020202020204" pitchFamily="34" charset="0"/>
                        <a:buNone/>
                      </a:pPr>
                      <a:r>
                        <a:rPr lang="en-GB" sz="1600"/>
                        <a:t>200–0.6 A</a:t>
                      </a:r>
                      <a:r>
                        <a:rPr lang="en-GB" sz="1600" baseline="-25000"/>
                        <a:t>net</a:t>
                      </a:r>
                    </a:p>
                    <a:p>
                      <a:pPr marL="0" indent="0" algn="l" rtl="0">
                        <a:buFont typeface="Arial" panose="020B0604020202020204" pitchFamily="34" charset="0"/>
                        <a:buNone/>
                      </a:pPr>
                      <a:endParaRPr lang="fi-FI" sz="1600" dirty="0"/>
                    </a:p>
                    <a:p>
                      <a:pPr marL="0" indent="0" algn="ctr">
                        <a:buNone/>
                      </a:pPr>
                      <a:r>
                        <a:rPr lang="en-GB" sz="1600"/>
                        <a:t>200–0.6 A</a:t>
                      </a:r>
                      <a:r>
                        <a:rPr lang="en-GB" sz="1600" baseline="-25000"/>
                        <a:t>net</a:t>
                      </a:r>
                    </a:p>
                    <a:p>
                      <a:pPr marL="0" indent="0" algn="l" rtl="0">
                        <a:buFont typeface="Arial" panose="020B0604020202020204" pitchFamily="34" charset="0"/>
                        <a:buNone/>
                      </a:pPr>
                      <a:endParaRPr lang="fi-FI" sz="1600" dirty="0"/>
                    </a:p>
                    <a:p>
                      <a:pPr marL="0" indent="0" algn="ctr">
                        <a:buFont typeface="Arial" panose="020B0604020202020204" pitchFamily="34" charset="0"/>
                        <a:buNone/>
                      </a:pPr>
                      <a:r>
                        <a:rPr lang="en-GB" sz="1600"/>
                        <a:t>92</a:t>
                      </a:r>
                    </a:p>
                    <a:p>
                      <a:pPr marL="0" indent="0" algn="l" rtl="0">
                        <a:buFont typeface="Arial" panose="020B0604020202020204" pitchFamily="34" charset="0"/>
                        <a:buNone/>
                      </a:pPr>
                      <a:endParaRPr lang="fi-FI" sz="1600" dirty="0"/>
                    </a:p>
                    <a:p>
                      <a:pPr marL="0" indent="0" algn="ctr">
                        <a:buFont typeface="Arial" panose="020B0604020202020204" pitchFamily="34" charset="0"/>
                        <a:buNone/>
                      </a:pPr>
                      <a:r>
                        <a:rPr lang="en-GB" sz="1600"/>
                        <a:t>105</a:t>
                      </a:r>
                    </a:p>
                  </a:txBody>
                  <a:tcPr/>
                </a:tc>
                <a:extLst>
                  <a:ext uri="{0D108BD9-81ED-4DB2-BD59-A6C34878D82A}">
                    <a16:rowId xmlns:a16="http://schemas.microsoft.com/office/drawing/2014/main" val="11401876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t>Category 2:</a:t>
                      </a:r>
                      <a:r>
                        <a:rPr lang="en-GB" sz="1600"/>
                        <a:t> Blocks of flats with residential storeys on at least three storeys</a:t>
                      </a:r>
                    </a:p>
                  </a:txBody>
                  <a:tcPr/>
                </a:tc>
                <a:tc>
                  <a:txBody>
                    <a:bodyPr/>
                    <a:lstStyle/>
                    <a:p>
                      <a:pPr algn="ctr"/>
                      <a:r>
                        <a:rPr lang="en-GB" sz="1600"/>
                        <a:t>90</a:t>
                      </a:r>
                    </a:p>
                  </a:txBody>
                  <a:tcPr/>
                </a:tc>
                <a:extLst>
                  <a:ext uri="{0D108BD9-81ED-4DB2-BD59-A6C34878D82A}">
                    <a16:rowId xmlns:a16="http://schemas.microsoft.com/office/drawing/2014/main" val="35157071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t>Category 3:</a:t>
                      </a:r>
                      <a:r>
                        <a:rPr lang="en-GB" sz="1600"/>
                        <a:t> Office buildings, health centres</a:t>
                      </a:r>
                    </a:p>
                  </a:txBody>
                  <a:tcPr/>
                </a:tc>
                <a:tc>
                  <a:txBody>
                    <a:bodyPr/>
                    <a:lstStyle/>
                    <a:p>
                      <a:pPr algn="ctr"/>
                      <a:r>
                        <a:rPr lang="en-GB" sz="1600"/>
                        <a:t>100</a:t>
                      </a:r>
                    </a:p>
                  </a:txBody>
                  <a:tcPr/>
                </a:tc>
                <a:extLst>
                  <a:ext uri="{0D108BD9-81ED-4DB2-BD59-A6C34878D82A}">
                    <a16:rowId xmlns:a16="http://schemas.microsoft.com/office/drawing/2014/main" val="26124912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t>Category 4: </a:t>
                      </a:r>
                      <a:r>
                        <a:rPr lang="en-GB" sz="1600"/>
                        <a:t>Commercial buildings, department stores, shopping centres; wholesale and retail trade buildings, excluding grocery trade units under 2,000 m²; shopping halls, theatres, opera, concert and congress halls, cinemas, libraries, archives, museums, art galleries, exhibition halls</a:t>
                      </a:r>
                    </a:p>
                  </a:txBody>
                  <a:tcPr/>
                </a:tc>
                <a:tc>
                  <a:txBody>
                    <a:bodyPr/>
                    <a:lstStyle/>
                    <a:p>
                      <a:pPr algn="ctr"/>
                      <a:r>
                        <a:rPr lang="en-GB" sz="1600" dirty="0"/>
                        <a:t>135</a:t>
                      </a:r>
                    </a:p>
                  </a:txBody>
                  <a:tcPr/>
                </a:tc>
                <a:extLst>
                  <a:ext uri="{0D108BD9-81ED-4DB2-BD59-A6C34878D82A}">
                    <a16:rowId xmlns:a16="http://schemas.microsoft.com/office/drawing/2014/main" val="3725855420"/>
                  </a:ext>
                </a:extLst>
              </a:tr>
            </a:tbl>
          </a:graphicData>
        </a:graphic>
      </p:graphicFrame>
      <p:sp>
        <p:nvSpPr>
          <p:cNvPr id="2" name="Alatunnisteen paikkamerkki 1">
            <a:extLst>
              <a:ext uri="{FF2B5EF4-FFF2-40B4-BE49-F238E27FC236}">
                <a16:creationId xmlns:a16="http://schemas.microsoft.com/office/drawing/2014/main" id="{A914120E-66C6-EB9E-7D3D-59CEF0ED354B}"/>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5919419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dirty="0"/>
              <a:t>The effect of building services technology on E-value</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707624" cy="4351338"/>
          </a:xfrm>
        </p:spPr>
        <p:txBody>
          <a:bodyPr>
            <a:noAutofit/>
          </a:bodyPr>
          <a:lstStyle/>
          <a:p>
            <a:r>
              <a:rPr lang="en-GB" sz="2400" dirty="0"/>
              <a:t>The E-value is calculated using the guideline values provided in the regulations and normally these cannot be changed, even though some values can be adjusted. </a:t>
            </a:r>
          </a:p>
          <a:p>
            <a:r>
              <a:rPr lang="en-GB" sz="2400" dirty="0"/>
              <a:t>The lightning power used for the calculation of E-value can be reduced if a separate explanation is provided. </a:t>
            </a:r>
          </a:p>
          <a:p>
            <a:r>
              <a:rPr lang="en-GB" sz="2400" dirty="0"/>
              <a:t>However, the requirements for lightning level must be met. </a:t>
            </a:r>
          </a:p>
          <a:p>
            <a:r>
              <a:rPr lang="en-GB" sz="2400" dirty="0"/>
              <a:t>Other values that can be adjusted are related to thermal insulation, air tightness and ventilation heat recovery, which have been included in the regulations already for years. </a:t>
            </a:r>
          </a:p>
          <a:p>
            <a:r>
              <a:rPr lang="en-GB" sz="2400" dirty="0"/>
              <a:t>Changing the type of heat production has the greatest impact on the E-value.</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80</a:t>
            </a:fld>
            <a:endParaRPr lang="fi-FI"/>
          </a:p>
        </p:txBody>
      </p:sp>
      <p:sp>
        <p:nvSpPr>
          <p:cNvPr id="5" name="Otsikko 11">
            <a:extLst>
              <a:ext uri="{FF2B5EF4-FFF2-40B4-BE49-F238E27FC236}">
                <a16:creationId xmlns:a16="http://schemas.microsoft.com/office/drawing/2014/main" id="{A99D822C-C86C-4593-B287-012C9C57762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5/6</a:t>
            </a:r>
          </a:p>
        </p:txBody>
      </p:sp>
      <p:sp>
        <p:nvSpPr>
          <p:cNvPr id="2" name="Alatunnisteen paikkamerkki 1">
            <a:extLst>
              <a:ext uri="{FF2B5EF4-FFF2-40B4-BE49-F238E27FC236}">
                <a16:creationId xmlns:a16="http://schemas.microsoft.com/office/drawing/2014/main" id="{8567E780-0936-B75C-3EEA-3585D09A5F92}"/>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26015751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The effect of building services technology on E-value</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97896" cy="4351338"/>
          </a:xfrm>
        </p:spPr>
        <p:txBody>
          <a:bodyPr>
            <a:noAutofit/>
          </a:bodyPr>
          <a:lstStyle/>
          <a:p>
            <a:r>
              <a:rPr lang="en-GB"/>
              <a:t>E-value is a reference value calculated with new weather data from Helsinki, even if the building is located in Lapland. </a:t>
            </a:r>
          </a:p>
          <a:p>
            <a:r>
              <a:rPr lang="en-GB"/>
              <a:t>According the new data, the coldest winter temperature in Helsinki is –20 °C.</a:t>
            </a:r>
          </a:p>
          <a:p>
            <a:r>
              <a:rPr lang="en-GB"/>
              <a:t>If the winters are colder, energy consumption may increase significantly from the calculated level. </a:t>
            </a:r>
          </a:p>
          <a:p>
            <a:r>
              <a:rPr lang="en-GB"/>
              <a:t>This is because, in mild weather conditions, buildings are largely heated by their heat loads (equipment, people, the sun).</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81</a:t>
            </a:fld>
            <a:endParaRPr lang="fi-FI"/>
          </a:p>
        </p:txBody>
      </p:sp>
      <p:sp>
        <p:nvSpPr>
          <p:cNvPr id="5" name="Otsikko 11">
            <a:extLst>
              <a:ext uri="{FF2B5EF4-FFF2-40B4-BE49-F238E27FC236}">
                <a16:creationId xmlns:a16="http://schemas.microsoft.com/office/drawing/2014/main" id="{43D3FBF5-9F20-4652-8451-4A69DA21D565}"/>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6/6</a:t>
            </a:r>
          </a:p>
        </p:txBody>
      </p:sp>
      <p:sp>
        <p:nvSpPr>
          <p:cNvPr id="2" name="Alatunnisteen paikkamerkki 1">
            <a:extLst>
              <a:ext uri="{FF2B5EF4-FFF2-40B4-BE49-F238E27FC236}">
                <a16:creationId xmlns:a16="http://schemas.microsoft.com/office/drawing/2014/main" id="{1CC41D7D-0363-F2F7-50C3-1685475CE54D}"/>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0828718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Waste water heat recovery</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97896" cy="4351338"/>
          </a:xfrm>
        </p:spPr>
        <p:txBody>
          <a:bodyPr>
            <a:noAutofit/>
          </a:bodyPr>
          <a:lstStyle/>
          <a:p>
            <a:r>
              <a:rPr lang="en-GB"/>
              <a:t>Heat recovery from waste water is based on the second law of thermodynamics. </a:t>
            </a:r>
          </a:p>
          <a:p>
            <a:r>
              <a:rPr lang="en-GB"/>
              <a:t>According to the second law, thermal energy always passes from a higher temperature to a colder temperature. </a:t>
            </a:r>
          </a:p>
          <a:p>
            <a:r>
              <a:rPr lang="en-GB"/>
              <a:t>This serves as the basis for heat recovery, which is used to design and install heat recovery equipment in economically viable sites. </a:t>
            </a:r>
          </a:p>
          <a:p>
            <a:r>
              <a:rPr lang="en-GB"/>
              <a:t>By utilising the surplus heat generated in the processes, significant energy savings are achieved.</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82</a:t>
            </a:fld>
            <a:endParaRPr lang="fi-FI"/>
          </a:p>
        </p:txBody>
      </p:sp>
      <p:sp>
        <p:nvSpPr>
          <p:cNvPr id="5" name="Otsikko 11">
            <a:extLst>
              <a:ext uri="{FF2B5EF4-FFF2-40B4-BE49-F238E27FC236}">
                <a16:creationId xmlns:a16="http://schemas.microsoft.com/office/drawing/2014/main" id="{3022444C-AAD3-4677-A2E9-2B0330C39CCB}"/>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1/6</a:t>
            </a:r>
          </a:p>
        </p:txBody>
      </p:sp>
      <p:sp>
        <p:nvSpPr>
          <p:cNvPr id="2" name="Alatunnisteen paikkamerkki 1">
            <a:extLst>
              <a:ext uri="{FF2B5EF4-FFF2-40B4-BE49-F238E27FC236}">
                <a16:creationId xmlns:a16="http://schemas.microsoft.com/office/drawing/2014/main" id="{6860703A-7F1C-4636-88C4-DBFB1E61D8ED}"/>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0534813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Waste water heat recovery</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6503928" y="1825625"/>
            <a:ext cx="5314519" cy="4351338"/>
          </a:xfrm>
        </p:spPr>
        <p:txBody>
          <a:bodyPr>
            <a:noAutofit/>
          </a:bodyPr>
          <a:lstStyle/>
          <a:p>
            <a:pPr marL="0" indent="0">
              <a:buNone/>
            </a:pPr>
            <a:r>
              <a:rPr lang="en-GB"/>
              <a:t>The relative share of hot domestic water:</a:t>
            </a:r>
          </a:p>
          <a:p>
            <a:r>
              <a:rPr lang="en-GB"/>
              <a:t>15–25% in old buildings</a:t>
            </a:r>
          </a:p>
          <a:p>
            <a:r>
              <a:rPr lang="en-GB"/>
              <a:t>25–35% in modern buildings</a:t>
            </a:r>
          </a:p>
          <a:p>
            <a:r>
              <a:rPr lang="en-GB"/>
              <a:t>Over 50% in zero-energy buildings</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83</a:t>
            </a:fld>
            <a:endParaRPr lang="fi-FI"/>
          </a:p>
        </p:txBody>
      </p:sp>
      <p:pic>
        <p:nvPicPr>
          <p:cNvPr id="3" name="Picture 2">
            <a:extLst>
              <a:ext uri="{FF2B5EF4-FFF2-40B4-BE49-F238E27FC236}">
                <a16:creationId xmlns:a16="http://schemas.microsoft.com/office/drawing/2014/main" id="{A2673552-B9AD-496A-A6DD-EBCF90E7A9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268" y="1435981"/>
            <a:ext cx="5410200" cy="4924820"/>
          </a:xfrm>
          <a:prstGeom prst="rect">
            <a:avLst/>
          </a:prstGeom>
          <a:ln>
            <a:solidFill>
              <a:schemeClr val="tx1"/>
            </a:solidFill>
          </a:ln>
        </p:spPr>
      </p:pic>
      <p:sp>
        <p:nvSpPr>
          <p:cNvPr id="6" name="Otsikko 11">
            <a:extLst>
              <a:ext uri="{FF2B5EF4-FFF2-40B4-BE49-F238E27FC236}">
                <a16:creationId xmlns:a16="http://schemas.microsoft.com/office/drawing/2014/main" id="{E24AA6B8-CE32-48C2-94A3-4E9E347173C2}"/>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2/6</a:t>
            </a:r>
          </a:p>
        </p:txBody>
      </p:sp>
      <p:sp>
        <p:nvSpPr>
          <p:cNvPr id="2" name="Alatunnisteen paikkamerkki 1">
            <a:extLst>
              <a:ext uri="{FF2B5EF4-FFF2-40B4-BE49-F238E27FC236}">
                <a16:creationId xmlns:a16="http://schemas.microsoft.com/office/drawing/2014/main" id="{212C4717-2CB1-3481-37C1-09E92C9E0934}"/>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5071318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Waste water heat recovery</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6140591" y="1825625"/>
            <a:ext cx="5677857" cy="4351338"/>
          </a:xfrm>
        </p:spPr>
        <p:txBody>
          <a:bodyPr>
            <a:noAutofit/>
          </a:bodyPr>
          <a:lstStyle/>
          <a:p>
            <a:pPr marL="0" indent="0">
              <a:buNone/>
            </a:pPr>
            <a:r>
              <a:rPr lang="en-GB"/>
              <a:t>Waste water directed to drains:</a:t>
            </a:r>
          </a:p>
          <a:p>
            <a:r>
              <a:rPr lang="en-GB"/>
              <a:t>average consumption in Finland 155 l/day/person</a:t>
            </a:r>
          </a:p>
          <a:p>
            <a:r>
              <a:rPr lang="en-GB"/>
              <a:t>average temperature 26 °C</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84</a:t>
            </a:fld>
            <a:endParaRPr lang="fi-FI"/>
          </a:p>
        </p:txBody>
      </p:sp>
      <p:pic>
        <p:nvPicPr>
          <p:cNvPr id="4" name="Picture 3">
            <a:extLst>
              <a:ext uri="{FF2B5EF4-FFF2-40B4-BE49-F238E27FC236}">
                <a16:creationId xmlns:a16="http://schemas.microsoft.com/office/drawing/2014/main" id="{7F254CCC-A5E1-4FEA-A7A6-B00AAFE62A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164" y="1506525"/>
            <a:ext cx="5126598" cy="3844949"/>
          </a:xfrm>
          <a:prstGeom prst="rect">
            <a:avLst/>
          </a:prstGeom>
        </p:spPr>
      </p:pic>
      <p:sp>
        <p:nvSpPr>
          <p:cNvPr id="6" name="Otsikko 11">
            <a:extLst>
              <a:ext uri="{FF2B5EF4-FFF2-40B4-BE49-F238E27FC236}">
                <a16:creationId xmlns:a16="http://schemas.microsoft.com/office/drawing/2014/main" id="{991B1746-83D0-46AE-84BD-8BFC1095747B}"/>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3/6</a:t>
            </a:r>
          </a:p>
        </p:txBody>
      </p:sp>
      <p:sp>
        <p:nvSpPr>
          <p:cNvPr id="2" name="Alatunnisteen paikkamerkki 1">
            <a:extLst>
              <a:ext uri="{FF2B5EF4-FFF2-40B4-BE49-F238E27FC236}">
                <a16:creationId xmlns:a16="http://schemas.microsoft.com/office/drawing/2014/main" id="{41FE1E98-CDE1-752E-5E26-90493BA68A38}"/>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7955725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Waste water heat recovery</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200" y="1825625"/>
            <a:ext cx="10597896" cy="4351338"/>
          </a:xfrm>
        </p:spPr>
        <p:txBody>
          <a:bodyPr>
            <a:noAutofit/>
          </a:bodyPr>
          <a:lstStyle/>
          <a:p>
            <a:pPr marL="0" indent="0">
              <a:buNone/>
            </a:pPr>
            <a:r>
              <a:rPr lang="en-GB" dirty="0"/>
              <a:t>The heat recovery systems used in Finland include</a:t>
            </a:r>
          </a:p>
          <a:p>
            <a:r>
              <a:rPr lang="en-GB" dirty="0" err="1"/>
              <a:t>Heatex</a:t>
            </a:r>
            <a:r>
              <a:rPr lang="en-GB" dirty="0"/>
              <a:t> heat recovery well</a:t>
            </a:r>
          </a:p>
          <a:p>
            <a:r>
              <a:rPr lang="en-GB" dirty="0"/>
              <a:t>OSO </a:t>
            </a:r>
            <a:r>
              <a:rPr lang="en-GB" dirty="0" err="1"/>
              <a:t>ES</a:t>
            </a:r>
            <a:endParaRPr lang="en-GB" dirty="0"/>
          </a:p>
          <a:p>
            <a:r>
              <a:rPr lang="en-GB" dirty="0" err="1"/>
              <a:t>Ensavetec</a:t>
            </a:r>
            <a:endParaRPr lang="en-GB" dirty="0"/>
          </a:p>
          <a:p>
            <a:r>
              <a:rPr lang="en-GB" dirty="0"/>
              <a:t>Heat recovery centre by </a:t>
            </a:r>
            <a:r>
              <a:rPr lang="en-GB" dirty="0" err="1"/>
              <a:t>Wavin</a:t>
            </a:r>
            <a:r>
              <a:rPr lang="en-GB" dirty="0"/>
              <a:t> Finland Oy</a:t>
            </a:r>
          </a:p>
          <a:p>
            <a:r>
              <a:rPr lang="en-GB" dirty="0" err="1"/>
              <a:t>Ecowec</a:t>
            </a:r>
            <a:r>
              <a:rPr lang="en-GB" dirty="0"/>
              <a:t> hybrid exchanger</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85</a:t>
            </a:fld>
            <a:endParaRPr lang="fi-FI"/>
          </a:p>
        </p:txBody>
      </p:sp>
      <p:sp>
        <p:nvSpPr>
          <p:cNvPr id="5" name="Otsikko 11">
            <a:extLst>
              <a:ext uri="{FF2B5EF4-FFF2-40B4-BE49-F238E27FC236}">
                <a16:creationId xmlns:a16="http://schemas.microsoft.com/office/drawing/2014/main" id="{56D4C3F0-CD32-4F51-A0F4-AF8698E044EA}"/>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4/6</a:t>
            </a:r>
          </a:p>
        </p:txBody>
      </p:sp>
      <p:sp>
        <p:nvSpPr>
          <p:cNvPr id="2" name="Alatunnisteen paikkamerkki 1">
            <a:extLst>
              <a:ext uri="{FF2B5EF4-FFF2-40B4-BE49-F238E27FC236}">
                <a16:creationId xmlns:a16="http://schemas.microsoft.com/office/drawing/2014/main" id="{EA6E79C9-4D15-25B5-DF11-C4986CDD5C6E}"/>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29120031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Waste water heat recovery</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199" y="1825625"/>
            <a:ext cx="10850217" cy="4351338"/>
          </a:xfrm>
        </p:spPr>
        <p:txBody>
          <a:bodyPr>
            <a:noAutofit/>
          </a:bodyPr>
          <a:lstStyle/>
          <a:p>
            <a:pPr marL="0" indent="0">
              <a:buNone/>
            </a:pPr>
            <a:r>
              <a:rPr lang="en-GB"/>
              <a:t>From these systems, </a:t>
            </a:r>
          </a:p>
          <a:p>
            <a:r>
              <a:rPr lang="en-GB" sz="2600"/>
              <a:t>Heatex and Ensavetec are intended for shower water heat recovery. </a:t>
            </a:r>
          </a:p>
          <a:p>
            <a:r>
              <a:rPr lang="en-GB" sz="2600"/>
              <a:t>OSO ES is a greywater heat recovery unit for best suited for smaller residential buildings. </a:t>
            </a:r>
          </a:p>
          <a:p>
            <a:r>
              <a:rPr lang="en-GB" sz="2600"/>
              <a:t>Wavin heat recovery centre is intended for greywater.</a:t>
            </a:r>
          </a:p>
          <a:p>
            <a:pPr marL="0" indent="0">
              <a:buNone/>
            </a:pPr>
            <a:r>
              <a:rPr lang="en-GB"/>
              <a:t>OSO ES and Wavin heat recovery centre should have a double drainage system for better heat recovery efficiency.</a:t>
            </a:r>
          </a:p>
          <a:p>
            <a:pPr marL="0" indent="0">
              <a:buNone/>
            </a:pPr>
            <a:r>
              <a:rPr lang="en-GB"/>
              <a:t>Blackwater contaminates heat transfer surfaces and the systems require more cleaning and maintenance. </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86</a:t>
            </a:fld>
            <a:endParaRPr lang="fi-FI"/>
          </a:p>
        </p:txBody>
      </p:sp>
      <p:sp>
        <p:nvSpPr>
          <p:cNvPr id="5" name="Otsikko 11">
            <a:extLst>
              <a:ext uri="{FF2B5EF4-FFF2-40B4-BE49-F238E27FC236}">
                <a16:creationId xmlns:a16="http://schemas.microsoft.com/office/drawing/2014/main" id="{313F057A-BAF2-48E3-B69E-5658B46EF5E4}"/>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5/6</a:t>
            </a:r>
          </a:p>
        </p:txBody>
      </p:sp>
      <p:sp>
        <p:nvSpPr>
          <p:cNvPr id="2" name="Alatunnisteen paikkamerkki 1">
            <a:extLst>
              <a:ext uri="{FF2B5EF4-FFF2-40B4-BE49-F238E27FC236}">
                <a16:creationId xmlns:a16="http://schemas.microsoft.com/office/drawing/2014/main" id="{57761D95-0538-358E-4286-0A310E547E27}"/>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1533748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a:t>Waste water heat recovery</a:t>
            </a:r>
          </a:p>
        </p:txBody>
      </p:sp>
      <p:sp>
        <p:nvSpPr>
          <p:cNvPr id="13" name="Sisällön paikkamerkki 12">
            <a:extLst>
              <a:ext uri="{FF2B5EF4-FFF2-40B4-BE49-F238E27FC236}">
                <a16:creationId xmlns:a16="http://schemas.microsoft.com/office/drawing/2014/main" id="{19FC7BE5-DE3D-4561-97EB-848C6C4B93D0}"/>
              </a:ext>
            </a:extLst>
          </p:cNvPr>
          <p:cNvSpPr>
            <a:spLocks noGrp="1"/>
          </p:cNvSpPr>
          <p:nvPr>
            <p:ph idx="1"/>
          </p:nvPr>
        </p:nvSpPr>
        <p:spPr>
          <a:xfrm>
            <a:off x="838199" y="1825625"/>
            <a:ext cx="10850217" cy="4351338"/>
          </a:xfrm>
        </p:spPr>
        <p:txBody>
          <a:bodyPr>
            <a:noAutofit/>
          </a:bodyPr>
          <a:lstStyle/>
          <a:p>
            <a:pPr marL="0" indent="0">
              <a:buNone/>
            </a:pPr>
            <a:r>
              <a:rPr lang="en-GB"/>
              <a:t>Ecowec hybrid exchanger can recover heat also from blackwater and is suitable for sites that have a combined system of sewerage. </a:t>
            </a:r>
          </a:p>
          <a:p>
            <a:pPr marL="0" indent="0">
              <a:buNone/>
            </a:pPr>
            <a:r>
              <a:rPr lang="en-GB"/>
              <a:t>Wavin heat recovery centre and Ecowec hybrid exchanger are used in residential blocks of flats, but they are also suitable for properties that produce more wastewater.</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87</a:t>
            </a:fld>
            <a:endParaRPr lang="fi-FI"/>
          </a:p>
        </p:txBody>
      </p:sp>
      <p:sp>
        <p:nvSpPr>
          <p:cNvPr id="5" name="Otsikko 11">
            <a:extLst>
              <a:ext uri="{FF2B5EF4-FFF2-40B4-BE49-F238E27FC236}">
                <a16:creationId xmlns:a16="http://schemas.microsoft.com/office/drawing/2014/main" id="{6A3B833D-209F-4AD9-B7AD-BFA24CFAC418}"/>
              </a:ext>
            </a:extLst>
          </p:cNvPr>
          <p:cNvSpPr txBox="1">
            <a:spLocks/>
          </p:cNvSpPr>
          <p:nvPr/>
        </p:nvSpPr>
        <p:spPr>
          <a:xfrm>
            <a:off x="10192512" y="365125"/>
            <a:ext cx="1566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a:t>6/6</a:t>
            </a:r>
          </a:p>
        </p:txBody>
      </p:sp>
      <p:sp>
        <p:nvSpPr>
          <p:cNvPr id="2" name="Alatunnisteen paikkamerkki 1">
            <a:extLst>
              <a:ext uri="{FF2B5EF4-FFF2-40B4-BE49-F238E27FC236}">
                <a16:creationId xmlns:a16="http://schemas.microsoft.com/office/drawing/2014/main" id="{127E7EA2-76BD-3DC9-46A4-C1FFC8408910}"/>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3890667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tsikko 11">
            <a:extLst>
              <a:ext uri="{FF2B5EF4-FFF2-40B4-BE49-F238E27FC236}">
                <a16:creationId xmlns:a16="http://schemas.microsoft.com/office/drawing/2014/main" id="{91AAAAA5-CDBA-42C5-943E-3EF449C37067}"/>
              </a:ext>
            </a:extLst>
          </p:cNvPr>
          <p:cNvSpPr>
            <a:spLocks noGrp="1"/>
          </p:cNvSpPr>
          <p:nvPr>
            <p:ph type="title"/>
          </p:nvPr>
        </p:nvSpPr>
        <p:spPr/>
        <p:txBody>
          <a:bodyPr/>
          <a:lstStyle/>
          <a:p>
            <a:r>
              <a:rPr lang="en-GB" dirty="0"/>
              <a:t>Energy performance of buildings</a:t>
            </a:r>
          </a:p>
        </p:txBody>
      </p:sp>
      <p:sp>
        <p:nvSpPr>
          <p:cNvPr id="18" name="Dian numeron paikkamerkki 17">
            <a:extLst>
              <a:ext uri="{FF2B5EF4-FFF2-40B4-BE49-F238E27FC236}">
                <a16:creationId xmlns:a16="http://schemas.microsoft.com/office/drawing/2014/main" id="{F5859289-D07A-407E-BEA8-0136A172E2C0}"/>
              </a:ext>
            </a:extLst>
          </p:cNvPr>
          <p:cNvSpPr>
            <a:spLocks noGrp="1"/>
          </p:cNvSpPr>
          <p:nvPr>
            <p:ph type="sldNum" sz="quarter" idx="4"/>
          </p:nvPr>
        </p:nvSpPr>
        <p:spPr/>
        <p:txBody>
          <a:bodyPr/>
          <a:lstStyle/>
          <a:p>
            <a:fld id="{B338A197-4EA2-4D23-935D-0DB0ED09FF0F}" type="slidenum">
              <a:rPr lang="fi-FI" smtClean="0"/>
              <a:pPr/>
              <a:t>9</a:t>
            </a:fld>
            <a:endParaRPr lang="fi-FI"/>
          </a:p>
        </p:txBody>
      </p:sp>
      <p:sp>
        <p:nvSpPr>
          <p:cNvPr id="6" name="Otsikko 11">
            <a:extLst>
              <a:ext uri="{FF2B5EF4-FFF2-40B4-BE49-F238E27FC236}">
                <a16:creationId xmlns:a16="http://schemas.microsoft.com/office/drawing/2014/main" id="{ADFB7C72-27C5-4AC7-8E66-9613A67D88C7}"/>
              </a:ext>
            </a:extLst>
          </p:cNvPr>
          <p:cNvSpPr txBox="1">
            <a:spLocks/>
          </p:cNvSpPr>
          <p:nvPr/>
        </p:nvSpPr>
        <p:spPr>
          <a:xfrm>
            <a:off x="10189464" y="365125"/>
            <a:ext cx="10454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3/7</a:t>
            </a:r>
          </a:p>
        </p:txBody>
      </p:sp>
      <p:graphicFrame>
        <p:nvGraphicFramePr>
          <p:cNvPr id="4" name="Taulukko 6">
            <a:extLst>
              <a:ext uri="{FF2B5EF4-FFF2-40B4-BE49-F238E27FC236}">
                <a16:creationId xmlns:a16="http://schemas.microsoft.com/office/drawing/2014/main" id="{856D0A0E-3BCD-E17D-C325-F3A63487CB07}"/>
              </a:ext>
            </a:extLst>
          </p:cNvPr>
          <p:cNvGraphicFramePr>
            <a:graphicFrameLocks noGrp="1"/>
          </p:cNvGraphicFramePr>
          <p:nvPr>
            <p:ph idx="1"/>
            <p:extLst>
              <p:ext uri="{D42A27DB-BD31-4B8C-83A1-F6EECF244321}">
                <p14:modId xmlns:p14="http://schemas.microsoft.com/office/powerpoint/2010/main" val="642671863"/>
              </p:ext>
            </p:extLst>
          </p:nvPr>
        </p:nvGraphicFramePr>
        <p:xfrm>
          <a:off x="838200" y="1825625"/>
          <a:ext cx="10515600" cy="3881120"/>
        </p:xfrm>
        <a:graphic>
          <a:graphicData uri="http://schemas.openxmlformats.org/drawingml/2006/table">
            <a:tbl>
              <a:tblPr firstRow="1">
                <a:tableStyleId>{5C22544A-7EE6-4342-B048-85BDC9FD1C3A}</a:tableStyleId>
              </a:tblPr>
              <a:tblGrid>
                <a:gridCol w="8176146">
                  <a:extLst>
                    <a:ext uri="{9D8B030D-6E8A-4147-A177-3AD203B41FA5}">
                      <a16:colId xmlns:a16="http://schemas.microsoft.com/office/drawing/2014/main" val="2370609365"/>
                    </a:ext>
                  </a:extLst>
                </a:gridCol>
                <a:gridCol w="2339454">
                  <a:extLst>
                    <a:ext uri="{9D8B030D-6E8A-4147-A177-3AD203B41FA5}">
                      <a16:colId xmlns:a16="http://schemas.microsoft.com/office/drawing/2014/main" val="157339470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Intended use category</a:t>
                      </a:r>
                    </a:p>
                  </a:txBody>
                  <a:tcPr/>
                </a:tc>
                <a:tc>
                  <a:txBody>
                    <a:bodyPr/>
                    <a:lstStyle/>
                    <a:p>
                      <a:pPr algn="ctr"/>
                      <a:r>
                        <a:rPr lang="en-GB" sz="1600"/>
                        <a:t>Limit for E-value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t>[kWh</a:t>
                      </a:r>
                      <a:r>
                        <a:rPr lang="en-GB" sz="1600" baseline="-25000"/>
                        <a:t>E</a:t>
                      </a:r>
                      <a:r>
                        <a:rPr lang="en-GB" sz="1600"/>
                        <a:t>/(m²a)]</a:t>
                      </a:r>
                    </a:p>
                  </a:txBody>
                  <a:tcPr anchor="ctr"/>
                </a:tc>
                <a:extLst>
                  <a:ext uri="{0D108BD9-81ED-4DB2-BD59-A6C34878D82A}">
                    <a16:rowId xmlns:a16="http://schemas.microsoft.com/office/drawing/2014/main" val="27830418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600" b="1" dirty="0"/>
                        <a:t>Category 4: </a:t>
                      </a:r>
                      <a:r>
                        <a:rPr lang="en-GB" sz="1600" dirty="0"/>
                        <a:t>Commercial buildings, department stores, shopping centres; wholesale and retail trade buildings, excluding grocery trade units under 2,000 m²; shopping halls, theatres, opera, concert and congress halls, cinemas, libraries, archives, museums, art galleries, exhibition halls</a:t>
                      </a:r>
                    </a:p>
                  </a:txBody>
                  <a:tcPr/>
                </a:tc>
                <a:tc>
                  <a:txBody>
                    <a:bodyPr/>
                    <a:lstStyle/>
                    <a:p>
                      <a:pPr marL="0" indent="0" algn="ctr">
                        <a:buFont typeface="Arial" panose="020B0604020202020204" pitchFamily="34" charset="0"/>
                        <a:buNone/>
                      </a:pPr>
                      <a:r>
                        <a:rPr lang="en-GB" sz="1600"/>
                        <a:t>135</a:t>
                      </a:r>
                    </a:p>
                  </a:txBody>
                  <a:tcPr/>
                </a:tc>
                <a:extLst>
                  <a:ext uri="{0D108BD9-81ED-4DB2-BD59-A6C34878D82A}">
                    <a16:rowId xmlns:a16="http://schemas.microsoft.com/office/drawing/2014/main" val="11401876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t>Category 5:</a:t>
                      </a:r>
                      <a:r>
                        <a:rPr lang="en-GB" sz="1600"/>
                        <a:t> Accommodation establishment buildings, hotels, boarding houses, assisted living accommodation, retirement homes, residential care institutions</a:t>
                      </a:r>
                    </a:p>
                  </a:txBody>
                  <a:tcPr/>
                </a:tc>
                <a:tc>
                  <a:txBody>
                    <a:bodyPr/>
                    <a:lstStyle/>
                    <a:p>
                      <a:pPr algn="ctr"/>
                      <a:r>
                        <a:rPr lang="en-GB" sz="1600"/>
                        <a:t>160</a:t>
                      </a:r>
                    </a:p>
                  </a:txBody>
                  <a:tcPr/>
                </a:tc>
                <a:extLst>
                  <a:ext uri="{0D108BD9-81ED-4DB2-BD59-A6C34878D82A}">
                    <a16:rowId xmlns:a16="http://schemas.microsoft.com/office/drawing/2014/main" val="35157071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t>Category 6:</a:t>
                      </a:r>
                      <a:r>
                        <a:rPr lang="en-GB" sz="1600"/>
                        <a:t> Education and training buildings and daycare centres</a:t>
                      </a:r>
                    </a:p>
                  </a:txBody>
                  <a:tcPr/>
                </a:tc>
                <a:tc>
                  <a:txBody>
                    <a:bodyPr/>
                    <a:lstStyle/>
                    <a:p>
                      <a:pPr marL="0" indent="0" algn="ctr">
                        <a:buFont typeface="Arial" panose="020B0604020202020204" pitchFamily="34" charset="0"/>
                        <a:buNone/>
                      </a:pPr>
                      <a:r>
                        <a:rPr lang="en-GB" sz="1600"/>
                        <a:t>100</a:t>
                      </a:r>
                    </a:p>
                  </a:txBody>
                  <a:tcPr/>
                </a:tc>
                <a:extLst>
                  <a:ext uri="{0D108BD9-81ED-4DB2-BD59-A6C34878D82A}">
                    <a16:rowId xmlns:a16="http://schemas.microsoft.com/office/drawing/2014/main" val="26124912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t>Category 7: </a:t>
                      </a:r>
                      <a:r>
                        <a:rPr lang="en-GB" sz="1600"/>
                        <a:t>Buildings for sports and physical exercise, excluding indoor swimming pools and indoor ice rinks</a:t>
                      </a:r>
                    </a:p>
                  </a:txBody>
                  <a:tcPr/>
                </a:tc>
                <a:tc>
                  <a:txBody>
                    <a:bodyPr/>
                    <a:lstStyle/>
                    <a:p>
                      <a:pPr algn="ctr"/>
                      <a:r>
                        <a:rPr lang="en-GB" sz="1600"/>
                        <a:t>100</a:t>
                      </a:r>
                    </a:p>
                  </a:txBody>
                  <a:tcPr/>
                </a:tc>
                <a:extLst>
                  <a:ext uri="{0D108BD9-81ED-4DB2-BD59-A6C34878D82A}">
                    <a16:rowId xmlns:a16="http://schemas.microsoft.com/office/drawing/2014/main" val="37258554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t>Category 8: </a:t>
                      </a:r>
                      <a:r>
                        <a:rPr lang="en-GB" sz="1600"/>
                        <a:t>Hospitals</a:t>
                      </a:r>
                    </a:p>
                  </a:txBody>
                  <a:tcPr/>
                </a:tc>
                <a:tc>
                  <a:txBody>
                    <a:bodyPr/>
                    <a:lstStyle/>
                    <a:p>
                      <a:pPr algn="ctr"/>
                      <a:r>
                        <a:rPr lang="en-GB" sz="1600"/>
                        <a:t>320</a:t>
                      </a:r>
                    </a:p>
                  </a:txBody>
                  <a:tcPr/>
                </a:tc>
                <a:extLst>
                  <a:ext uri="{0D108BD9-81ED-4DB2-BD59-A6C34878D82A}">
                    <a16:rowId xmlns:a16="http://schemas.microsoft.com/office/drawing/2014/main" val="37304983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t>Category 9: </a:t>
                      </a:r>
                      <a:r>
                        <a:rPr lang="en-GB" sz="1600"/>
                        <a:t>Other buildings, warehouses, transport and communications buildings, indoor swimming pools, indoor ice rinks, grocery trade units under 2,000 m², portable buildings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no limit</a:t>
                      </a:r>
                    </a:p>
                    <a:p>
                      <a:pPr algn="l" rtl="0"/>
                      <a:endParaRPr lang="fi-FI" sz="1600" dirty="0"/>
                    </a:p>
                  </a:txBody>
                  <a:tcPr/>
                </a:tc>
                <a:extLst>
                  <a:ext uri="{0D108BD9-81ED-4DB2-BD59-A6C34878D82A}">
                    <a16:rowId xmlns:a16="http://schemas.microsoft.com/office/drawing/2014/main" val="3401677532"/>
                  </a:ext>
                </a:extLst>
              </a:tr>
            </a:tbl>
          </a:graphicData>
        </a:graphic>
      </p:graphicFrame>
      <p:sp>
        <p:nvSpPr>
          <p:cNvPr id="2" name="Alatunnisteen paikkamerkki 1">
            <a:extLst>
              <a:ext uri="{FF2B5EF4-FFF2-40B4-BE49-F238E27FC236}">
                <a16:creationId xmlns:a16="http://schemas.microsoft.com/office/drawing/2014/main" id="{FABBB945-6445-9233-3506-E411EB2E1AD3}"/>
              </a:ext>
            </a:extLst>
          </p:cNvPr>
          <p:cNvSpPr>
            <a:spLocks noGrp="1"/>
          </p:cNvSpPr>
          <p:nvPr>
            <p:ph type="ftr" sz="quarter" idx="3"/>
          </p:nvPr>
        </p:nvSpPr>
        <p:spPr/>
        <p:txBody>
          <a:bodyPr/>
          <a:lstStyle/>
          <a:p>
            <a:r>
              <a:rPr lang="en-GB"/>
              <a:t>Construction physics</a:t>
            </a:r>
          </a:p>
        </p:txBody>
      </p:sp>
    </p:spTree>
    <p:extLst>
      <p:ext uri="{BB962C8B-B14F-4D97-AF65-F5344CB8AC3E}">
        <p14:creationId xmlns:p14="http://schemas.microsoft.com/office/powerpoint/2010/main" val="660098794"/>
      </p:ext>
    </p:extLst>
  </p:cSld>
  <p:clrMapOvr>
    <a:masterClrMapping/>
  </p:clrMapOvr>
</p:sld>
</file>

<file path=ppt/theme/theme1.xml><?xml version="1.0" encoding="utf-8"?>
<a:theme xmlns:a="http://schemas.openxmlformats.org/drawingml/2006/main" name="Office-teema">
  <a:themeElements>
    <a:clrScheme name="Mukautettu 12">
      <a:dk1>
        <a:srgbClr val="0D0D0D"/>
      </a:dk1>
      <a:lt1>
        <a:srgbClr val="FFFFFF"/>
      </a:lt1>
      <a:dk2>
        <a:srgbClr val="0D0D0D"/>
      </a:dk2>
      <a:lt2>
        <a:srgbClr val="F2F2F2"/>
      </a:lt2>
      <a:accent1>
        <a:srgbClr val="9CA65D"/>
      </a:accent1>
      <a:accent2>
        <a:srgbClr val="F2AE31"/>
      </a:accent2>
      <a:accent3>
        <a:srgbClr val="44A8F2"/>
      </a:accent3>
      <a:accent4>
        <a:srgbClr val="106141"/>
      </a:accent4>
      <a:accent5>
        <a:srgbClr val="6C733D"/>
      </a:accent5>
      <a:accent6>
        <a:srgbClr val="9CA65D"/>
      </a:accent6>
      <a:hlink>
        <a:srgbClr val="A65A4A"/>
      </a:hlink>
      <a:folHlink>
        <a:srgbClr val="8C8D8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E8ADB7D81E548242AADAF4F738AFBBB6" ma:contentTypeVersion="18" ma:contentTypeDescription="Luo uusi asiakirja." ma:contentTypeScope="" ma:versionID="5564902e2418ed2d310d67064791fa18">
  <xsd:schema xmlns:xsd="http://www.w3.org/2001/XMLSchema" xmlns:xs="http://www.w3.org/2001/XMLSchema" xmlns:p="http://schemas.microsoft.com/office/2006/metadata/properties" xmlns:ns2="fc5e7852-1d48-46b2-bc1d-4cc9199c0b03" xmlns:ns3="c1f06602-16da-48b0-838f-ec77d40fd7d9" targetNamespace="http://schemas.microsoft.com/office/2006/metadata/properties" ma:root="true" ma:fieldsID="86e63fbd4f933ea8be9469be68714acf" ns2:_="" ns3:_="">
    <xsd:import namespace="fc5e7852-1d48-46b2-bc1d-4cc9199c0b03"/>
    <xsd:import namespace="c1f06602-16da-48b0-838f-ec77d40fd7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Locatio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e7852-1d48-46b2-bc1d-4cc9199c0b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8a690100-20d8-4d2f-b8c5-de4322e574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f06602-16da-48b0-838f-ec77d40fd7d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9c604b2-f74f-4e1f-be0e-cfec624efd8d}" ma:internalName="TaxCatchAll" ma:showField="CatchAllData" ma:web="c1f06602-16da-48b0-838f-ec77d40fd7d9">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c5e7852-1d48-46b2-bc1d-4cc9199c0b03">
      <Terms xmlns="http://schemas.microsoft.com/office/infopath/2007/PartnerControls"/>
    </lcf76f155ced4ddcb4097134ff3c332f>
    <TaxCatchAll xmlns="c1f06602-16da-48b0-838f-ec77d40fd7d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47A9B4-0177-4824-B4B6-1771D6B2C358}"/>
</file>

<file path=customXml/itemProps2.xml><?xml version="1.0" encoding="utf-8"?>
<ds:datastoreItem xmlns:ds="http://schemas.openxmlformats.org/officeDocument/2006/customXml" ds:itemID="{BEE05F82-0E33-4891-B5A1-A24B4B333825}">
  <ds:schemaRefs>
    <ds:schemaRef ds:uri="http://schemas.microsoft.com/office/infopath/2007/PartnerControls"/>
    <ds:schemaRef ds:uri="http://purl.org/dc/elements/1.1/"/>
    <ds:schemaRef ds:uri="http://schemas.microsoft.com/office/2006/documentManagement/types"/>
    <ds:schemaRef ds:uri="http://purl.org/dc/dcmitype/"/>
    <ds:schemaRef ds:uri="http://www.w3.org/XML/1998/namespace"/>
    <ds:schemaRef ds:uri="http://purl.org/dc/terms/"/>
    <ds:schemaRef ds:uri="http://schemas.openxmlformats.org/package/2006/metadata/core-properties"/>
    <ds:schemaRef ds:uri="93e2402c-36e9-4cdd-8de8-0cb185c44caf"/>
    <ds:schemaRef ds:uri="http://schemas.microsoft.com/office/2006/metadata/properties"/>
  </ds:schemaRefs>
</ds:datastoreItem>
</file>

<file path=customXml/itemProps3.xml><?xml version="1.0" encoding="utf-8"?>
<ds:datastoreItem xmlns:ds="http://schemas.openxmlformats.org/officeDocument/2006/customXml" ds:itemID="{C109304B-B091-4694-BECD-82F31CC160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1608</TotalTime>
  <Words>6888</Words>
  <Application>Microsoft Office PowerPoint</Application>
  <PresentationFormat>Laajakuva</PresentationFormat>
  <Paragraphs>721</Paragraphs>
  <Slides>87</Slides>
  <Notes>3</Notes>
  <HiddenSlides>0</HiddenSlides>
  <MMClips>0</MMClips>
  <ScaleCrop>false</ScaleCrop>
  <HeadingPairs>
    <vt:vector size="8" baseType="variant">
      <vt:variant>
        <vt:lpstr>Käytetyt fontit</vt:lpstr>
      </vt:variant>
      <vt:variant>
        <vt:i4>5</vt:i4>
      </vt:variant>
      <vt:variant>
        <vt:lpstr>Teema</vt:lpstr>
      </vt:variant>
      <vt:variant>
        <vt:i4>1</vt:i4>
      </vt:variant>
      <vt:variant>
        <vt:lpstr>Upotetut OLE-palvelimet</vt:lpstr>
      </vt:variant>
      <vt:variant>
        <vt:i4>2</vt:i4>
      </vt:variant>
      <vt:variant>
        <vt:lpstr>Dian otsikot</vt:lpstr>
      </vt:variant>
      <vt:variant>
        <vt:i4>87</vt:i4>
      </vt:variant>
    </vt:vector>
  </HeadingPairs>
  <TitlesOfParts>
    <vt:vector size="95" baseType="lpstr">
      <vt:lpstr>Arial</vt:lpstr>
      <vt:lpstr>Arial Narrow</vt:lpstr>
      <vt:lpstr>Calibri</vt:lpstr>
      <vt:lpstr>Calibri Light</vt:lpstr>
      <vt:lpstr>Symbol</vt:lpstr>
      <vt:lpstr>Office-teema</vt:lpstr>
      <vt:lpstr>Equation.DSMT4</vt:lpstr>
      <vt:lpstr>Equation</vt:lpstr>
      <vt:lpstr>Industrial wood construction</vt:lpstr>
      <vt:lpstr>PowerPoint-esitys</vt:lpstr>
      <vt:lpstr>Construction physics</vt:lpstr>
      <vt:lpstr>PowerPoint-esitys</vt:lpstr>
      <vt:lpstr>Thermal engineering</vt:lpstr>
      <vt:lpstr>Energy performance of buildings</vt:lpstr>
      <vt:lpstr>Energy performance of buildings</vt:lpstr>
      <vt:lpstr>Energy performance of buildings</vt:lpstr>
      <vt:lpstr>Energy performance of buildings</vt:lpstr>
      <vt:lpstr>Energy performance of buildings</vt:lpstr>
      <vt:lpstr>Energy performance of buildings</vt:lpstr>
      <vt:lpstr>Energy performance certificate of a building</vt:lpstr>
      <vt:lpstr>Act on Energy Performance Certificates of Buildings (50/2013)</vt:lpstr>
      <vt:lpstr>Act on Energy Performance Certificates of Buildings (50/2013)</vt:lpstr>
      <vt:lpstr>Act on Energy Performance Certificates of Buildings (50/2013)</vt:lpstr>
      <vt:lpstr>Factors needed for determining E-value</vt:lpstr>
      <vt:lpstr>Importance of air tightness to energy efficiency</vt:lpstr>
      <vt:lpstr>Importance of air tightness to energy efficiency</vt:lpstr>
      <vt:lpstr>Importance of air tightness to energy efficiency</vt:lpstr>
      <vt:lpstr>Thermal bridges and their impact</vt:lpstr>
      <vt:lpstr>Thermal bridges and their impact</vt:lpstr>
      <vt:lpstr>Thermal bridges and their impact</vt:lpstr>
      <vt:lpstr>Thermal bridges and their impact</vt:lpstr>
      <vt:lpstr>Thermal bridges and their impact</vt:lpstr>
      <vt:lpstr>Thermal bridges and their impact</vt:lpstr>
      <vt:lpstr>Thermal bridges and their impact</vt:lpstr>
      <vt:lpstr>Thermal bridges and their impact</vt:lpstr>
      <vt:lpstr>Thermal bridges and their impact</vt:lpstr>
      <vt:lpstr>Thermal bridges and their impact</vt:lpstr>
      <vt:lpstr>Determining the U-value</vt:lpstr>
      <vt:lpstr>Determining the U-value</vt:lpstr>
      <vt:lpstr>Determining the U-value</vt:lpstr>
      <vt:lpstr>Determining the U-value</vt:lpstr>
      <vt:lpstr>Reference values for U (1010/2017)</vt:lpstr>
      <vt:lpstr>Reference values for U (1010/2017)</vt:lpstr>
      <vt:lpstr>Reference values for U (1010/2017)</vt:lpstr>
      <vt:lpstr>Determining thermal resistance R</vt:lpstr>
      <vt:lpstr>Determining thermal resistance R</vt:lpstr>
      <vt:lpstr>Determining thermal resistance R</vt:lpstr>
      <vt:lpstr>Determining thermal resistance R</vt:lpstr>
      <vt:lpstr>Determining thermal resistance R</vt:lpstr>
      <vt:lpstr>Determining thermal resistance R</vt:lpstr>
      <vt:lpstr>Determining thermal resistance R</vt:lpstr>
      <vt:lpstr>Determining thermal resistance R</vt:lpstr>
      <vt:lpstr>Determining thermal resistance R</vt:lpstr>
      <vt:lpstr>Determining thermal resistance R</vt:lpstr>
      <vt:lpstr>Determining thermal resistance R</vt:lpstr>
      <vt:lpstr>Determining thermal resistance R</vt:lpstr>
      <vt:lpstr>Determining thermal resistance R</vt:lpstr>
      <vt:lpstr>Determining thermal resistance R</vt:lpstr>
      <vt:lpstr>Determining thermal resistance R</vt:lpstr>
      <vt:lpstr>Determining thermal resistance R</vt:lpstr>
      <vt:lpstr>Internal and external surface resistance Rsi and Rse</vt:lpstr>
      <vt:lpstr>Internal and external surface resistance Rsi and Rse</vt:lpstr>
      <vt:lpstr>Internal and external surface resistance Rsi and Rse</vt:lpstr>
      <vt:lpstr>Internal and external surface resistance Rsi and Rse</vt:lpstr>
      <vt:lpstr>Corrections to thermal transmittance</vt:lpstr>
      <vt:lpstr>Corrections to thermal transmittance</vt:lpstr>
      <vt:lpstr>Corrections to thermal transmittance</vt:lpstr>
      <vt:lpstr>Corrections to thermal transmittance</vt:lpstr>
      <vt:lpstr>Corrections to thermal transmittance</vt:lpstr>
      <vt:lpstr>Corrections to thermal transmittance</vt:lpstr>
      <vt:lpstr>Corrections to thermal transmittance</vt:lpstr>
      <vt:lpstr>Corrections to thermal transmittance</vt:lpstr>
      <vt:lpstr>Corrections to thermal transmittance</vt:lpstr>
      <vt:lpstr>Corrections to thermal transmittance</vt:lpstr>
      <vt:lpstr>Corrections to thermal transmittance</vt:lpstr>
      <vt:lpstr>Corrections to thermal transmittance</vt:lpstr>
      <vt:lpstr>Calculating temperatures in structures</vt:lpstr>
      <vt:lpstr>Calculating temperatures in structures</vt:lpstr>
      <vt:lpstr>Calculating temperatures in structures</vt:lpstr>
      <vt:lpstr>Calculating temperatures in structures</vt:lpstr>
      <vt:lpstr>Calculating temperatures in structures</vt:lpstr>
      <vt:lpstr>Calculating temperatures in structures</vt:lpstr>
      <vt:lpstr>Calculating temperatures in structures</vt:lpstr>
      <vt:lpstr>The effect of building services technology on E-value</vt:lpstr>
      <vt:lpstr>The effect of building services technology on E-value</vt:lpstr>
      <vt:lpstr>The effect of building services technology on E-value</vt:lpstr>
      <vt:lpstr>The effect of building services technology on E-value</vt:lpstr>
      <vt:lpstr>The effect of building services technology on E-value</vt:lpstr>
      <vt:lpstr>The effect of building services technology on E-value</vt:lpstr>
      <vt:lpstr>Waste water heat recovery</vt:lpstr>
      <vt:lpstr>Waste water heat recovery</vt:lpstr>
      <vt:lpstr>Waste water heat recovery</vt:lpstr>
      <vt:lpstr>Waste water heat recovery</vt:lpstr>
      <vt:lpstr>Waste water heat recovery</vt:lpstr>
      <vt:lpstr>Waste water heat recovery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atte Kalke</dc:creator>
  <cp:lastModifiedBy>Taimi Mikkola</cp:lastModifiedBy>
  <cp:revision>65</cp:revision>
  <dcterms:created xsi:type="dcterms:W3CDTF">2021-05-03T10:20:21Z</dcterms:created>
  <dcterms:modified xsi:type="dcterms:W3CDTF">2024-09-12T07:39:07Z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0x010100234099FDC849BF42B9A9874AAD308C6B</vt:lpwstr>
  </property>
</Properties>
</file>