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presProps.xml" ContentType="application/vnd.openxmlformats-officedocument.presentationml.presProps+xml"/>
  <Override PartName="/docProps/custom.xml" ContentType="application/vnd.openxmlformats-officedocument.custom-properti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Lst>
  <p:sldSz cy="6858000" cx="12192000"/>
  <p:notesSz cx="6858000" cy="9144000"/>
  <p:embeddedFontLst>
    <p:embeddedFont>
      <p:font typeface="Arial Narrow"/>
      <p:regular r:id="rId92"/>
      <p:bold r:id="rId93"/>
      <p:italic r:id="rId94"/>
      <p:boldItalic r:id="rId9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96" roundtripDataSignature="AMtx7mg2ewm3u6bRgJ68NWyyD+JQvf+k6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84" Type="http://schemas.openxmlformats.org/officeDocument/2006/relationships/slide" Target="slides/slide80.xml"/><Relationship Id="rId42" Type="http://schemas.openxmlformats.org/officeDocument/2006/relationships/slide" Target="slides/slide38.xml"/><Relationship Id="rId89" Type="http://schemas.openxmlformats.org/officeDocument/2006/relationships/slide" Target="slides/slide85.xml"/><Relationship Id="rId47" Type="http://schemas.openxmlformats.org/officeDocument/2006/relationships/slide" Target="slides/slide43.xml"/><Relationship Id="rId63" Type="http://schemas.openxmlformats.org/officeDocument/2006/relationships/slide" Target="slides/slide59.xml"/><Relationship Id="rId21" Type="http://schemas.openxmlformats.org/officeDocument/2006/relationships/slide" Target="slides/slide17.xml"/><Relationship Id="rId68" Type="http://schemas.openxmlformats.org/officeDocument/2006/relationships/slide" Target="slides/slide64.xml"/><Relationship Id="rId16" Type="http://schemas.openxmlformats.org/officeDocument/2006/relationships/slide" Target="slides/slide12.xml"/><Relationship Id="rId74" Type="http://schemas.openxmlformats.org/officeDocument/2006/relationships/slide" Target="slides/slide70.xml"/><Relationship Id="rId32" Type="http://schemas.openxmlformats.org/officeDocument/2006/relationships/slide" Target="slides/slide28.xml"/><Relationship Id="rId79" Type="http://schemas.openxmlformats.org/officeDocument/2006/relationships/slide" Target="slides/slide75.xml"/><Relationship Id="rId37" Type="http://schemas.openxmlformats.org/officeDocument/2006/relationships/slide" Target="slides/slide33.xml"/><Relationship Id="rId53" Type="http://schemas.openxmlformats.org/officeDocument/2006/relationships/slide" Target="slides/slide49.xml"/><Relationship Id="rId11" Type="http://schemas.openxmlformats.org/officeDocument/2006/relationships/slide" Target="slides/slide7.xml"/><Relationship Id="rId58" Type="http://schemas.openxmlformats.org/officeDocument/2006/relationships/slide" Target="slides/slide54.xml"/><Relationship Id="rId5" Type="http://schemas.openxmlformats.org/officeDocument/2006/relationships/slide" Target="slides/slide1.xml"/><Relationship Id="rId95" Type="http://schemas.openxmlformats.org/officeDocument/2006/relationships/font" Target="fonts/ArialNarrow-boldItalic.fntdata"/><Relationship Id="rId90" Type="http://schemas.openxmlformats.org/officeDocument/2006/relationships/slide" Target="slides/slide86.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22" Type="http://schemas.openxmlformats.org/officeDocument/2006/relationships/slide" Target="slides/slide18.xml"/><Relationship Id="rId69" Type="http://schemas.openxmlformats.org/officeDocument/2006/relationships/slide" Target="slides/slide65.xml"/><Relationship Id="rId27" Type="http://schemas.openxmlformats.org/officeDocument/2006/relationships/slide" Target="slides/slide23.xml"/><Relationship Id="rId85" Type="http://schemas.openxmlformats.org/officeDocument/2006/relationships/slide" Target="slides/slide81.xml"/><Relationship Id="rId80" Type="http://schemas.openxmlformats.org/officeDocument/2006/relationships/slide" Target="slides/slide76.xml"/><Relationship Id="rId3" Type="http://schemas.openxmlformats.org/officeDocument/2006/relationships/slideMaster" Target="slideMasters/slideMaster1.xml"/><Relationship Id="rId46" Type="http://schemas.openxmlformats.org/officeDocument/2006/relationships/slide" Target="slides/slide42.xml"/><Relationship Id="rId33" Type="http://schemas.openxmlformats.org/officeDocument/2006/relationships/slide" Target="slides/slide29.xml"/><Relationship Id="rId38" Type="http://schemas.openxmlformats.org/officeDocument/2006/relationships/slide" Target="slides/slide34.xml"/><Relationship Id="rId67" Type="http://schemas.openxmlformats.org/officeDocument/2006/relationships/slide" Target="slides/slide63.xml"/><Relationship Id="rId25" Type="http://schemas.openxmlformats.org/officeDocument/2006/relationships/slide" Target="slides/slide21.xml"/><Relationship Id="rId12" Type="http://schemas.openxmlformats.org/officeDocument/2006/relationships/slide" Target="slides/slide8.xml"/><Relationship Id="rId59" Type="http://schemas.openxmlformats.org/officeDocument/2006/relationships/slide" Target="slides/slide55.xml"/><Relationship Id="rId17" Type="http://schemas.openxmlformats.org/officeDocument/2006/relationships/slide" Target="slides/slide13.xml"/><Relationship Id="rId83" Type="http://schemas.openxmlformats.org/officeDocument/2006/relationships/slide" Target="slides/slide79.xml"/><Relationship Id="rId41" Type="http://schemas.openxmlformats.org/officeDocument/2006/relationships/slide" Target="slides/slide37.xml"/><Relationship Id="rId88" Type="http://schemas.openxmlformats.org/officeDocument/2006/relationships/slide" Target="slides/slide84.xml"/><Relationship Id="rId75" Type="http://schemas.openxmlformats.org/officeDocument/2006/relationships/slide" Target="slides/slide71.xml"/><Relationship Id="rId70" Type="http://schemas.openxmlformats.org/officeDocument/2006/relationships/slide" Target="slides/slide66.xml"/><Relationship Id="rId62" Type="http://schemas.openxmlformats.org/officeDocument/2006/relationships/slide" Target="slides/slide58.xml"/><Relationship Id="rId20" Type="http://schemas.openxmlformats.org/officeDocument/2006/relationships/slide" Target="slides/slide16.xml"/><Relationship Id="rId96" Type="http://customschemas.google.com/relationships/presentationmetadata" Target="metadata"/><Relationship Id="rId54" Type="http://schemas.openxmlformats.org/officeDocument/2006/relationships/slide" Target="slides/slide50.xml"/><Relationship Id="rId91" Type="http://schemas.openxmlformats.org/officeDocument/2006/relationships/slide" Target="slides/slide87.xml"/><Relationship Id="rId1" Type="http://schemas.openxmlformats.org/officeDocument/2006/relationships/theme" Target="theme/theme2.xml"/><Relationship Id="rId6" Type="http://schemas.openxmlformats.org/officeDocument/2006/relationships/slide" Target="slides/slide2.xml"/><Relationship Id="rId49" Type="http://schemas.openxmlformats.org/officeDocument/2006/relationships/slide" Target="slides/slide45.xml"/><Relationship Id="rId36" Type="http://schemas.openxmlformats.org/officeDocument/2006/relationships/slide" Target="slides/slide32.xml"/><Relationship Id="rId23" Type="http://schemas.openxmlformats.org/officeDocument/2006/relationships/slide" Target="slides/slide19.xml"/><Relationship Id="rId28" Type="http://schemas.openxmlformats.org/officeDocument/2006/relationships/slide" Target="slides/slide24.xml"/><Relationship Id="rId57" Type="http://schemas.openxmlformats.org/officeDocument/2006/relationships/slide" Target="slides/slide53.xml"/><Relationship Id="rId15" Type="http://schemas.openxmlformats.org/officeDocument/2006/relationships/slide" Target="slides/slide11.xml"/><Relationship Id="rId86" Type="http://schemas.openxmlformats.org/officeDocument/2006/relationships/slide" Target="slides/slide82.xml"/><Relationship Id="rId44" Type="http://schemas.openxmlformats.org/officeDocument/2006/relationships/slide" Target="slides/slide40.xml"/><Relationship Id="rId81" Type="http://schemas.openxmlformats.org/officeDocument/2006/relationships/slide" Target="slides/slide77.xml"/><Relationship Id="rId73" Type="http://schemas.openxmlformats.org/officeDocument/2006/relationships/slide" Target="slides/slide69.xml"/><Relationship Id="rId31" Type="http://schemas.openxmlformats.org/officeDocument/2006/relationships/slide" Target="slides/slide27.xml"/><Relationship Id="rId78" Type="http://schemas.openxmlformats.org/officeDocument/2006/relationships/slide" Target="slides/slide74.xml"/><Relationship Id="rId65" Type="http://schemas.openxmlformats.org/officeDocument/2006/relationships/slide" Target="slides/slide61.xml"/><Relationship Id="rId60" Type="http://schemas.openxmlformats.org/officeDocument/2006/relationships/slide" Target="slides/slide56.xml"/><Relationship Id="rId94" Type="http://schemas.openxmlformats.org/officeDocument/2006/relationships/font" Target="fonts/ArialNarrow-italic.fntdata"/><Relationship Id="rId52" Type="http://schemas.openxmlformats.org/officeDocument/2006/relationships/slide" Target="slides/slide48.xml"/><Relationship Id="rId10" Type="http://schemas.openxmlformats.org/officeDocument/2006/relationships/slide" Target="slides/slide6.xml"/><Relationship Id="rId99" Type="http://schemas.openxmlformats.org/officeDocument/2006/relationships/customXml" Target="../customXml/item3.xml"/><Relationship Id="rId4" Type="http://schemas.openxmlformats.org/officeDocument/2006/relationships/notesMaster" Target="notesMasters/notesMaster1.xml"/><Relationship Id="rId9" Type="http://schemas.openxmlformats.org/officeDocument/2006/relationships/slide" Target="slides/slide5.xml"/><Relationship Id="rId39" Type="http://schemas.openxmlformats.org/officeDocument/2006/relationships/slide" Target="slides/slide35.xml"/><Relationship Id="rId13" Type="http://schemas.openxmlformats.org/officeDocument/2006/relationships/slide" Target="slides/slide9.xml"/><Relationship Id="rId18" Type="http://schemas.openxmlformats.org/officeDocument/2006/relationships/slide" Target="slides/slide14.xml"/><Relationship Id="rId76" Type="http://schemas.openxmlformats.org/officeDocument/2006/relationships/slide" Target="slides/slide72.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97" Type="http://schemas.openxmlformats.org/officeDocument/2006/relationships/customXml" Target="../customXml/item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ArialNarrow-regular.fntdata"/><Relationship Id="rId2" Type="http://schemas.openxmlformats.org/officeDocument/2006/relationships/presProps" Target="presProps.xml"/><Relationship Id="rId29" Type="http://schemas.openxmlformats.org/officeDocument/2006/relationships/slide" Target="slides/slide25.xml"/><Relationship Id="rId40" Type="http://schemas.openxmlformats.org/officeDocument/2006/relationships/slide" Target="slides/slide36.xml"/><Relationship Id="rId87" Type="http://schemas.openxmlformats.org/officeDocument/2006/relationships/slide" Target="slides/slide83.xml"/><Relationship Id="rId45" Type="http://schemas.openxmlformats.org/officeDocument/2006/relationships/slide" Target="slides/slide41.xml"/><Relationship Id="rId66" Type="http://schemas.openxmlformats.org/officeDocument/2006/relationships/slide" Target="slides/slide62.xml"/><Relationship Id="rId24" Type="http://schemas.openxmlformats.org/officeDocument/2006/relationships/slide" Target="slides/slide20.xml"/><Relationship Id="rId82" Type="http://schemas.openxmlformats.org/officeDocument/2006/relationships/slide" Target="slides/slide78.xml"/><Relationship Id="rId61" Type="http://schemas.openxmlformats.org/officeDocument/2006/relationships/slide" Target="slides/slide57.xml"/><Relationship Id="rId19" Type="http://schemas.openxmlformats.org/officeDocument/2006/relationships/slide" Target="slides/slide15.xml"/><Relationship Id="rId30" Type="http://schemas.openxmlformats.org/officeDocument/2006/relationships/slide" Target="slides/slide26.xml"/><Relationship Id="rId77" Type="http://schemas.openxmlformats.org/officeDocument/2006/relationships/slide" Target="slides/slide73.xml"/><Relationship Id="rId35" Type="http://schemas.openxmlformats.org/officeDocument/2006/relationships/slide" Target="slides/slide31.xml"/><Relationship Id="rId56" Type="http://schemas.openxmlformats.org/officeDocument/2006/relationships/slide" Target="slides/slide52.xml"/><Relationship Id="rId14" Type="http://schemas.openxmlformats.org/officeDocument/2006/relationships/slide" Target="slides/slide10.xml"/><Relationship Id="rId8" Type="http://schemas.openxmlformats.org/officeDocument/2006/relationships/slide" Target="slides/slide4.xml"/><Relationship Id="rId72" Type="http://schemas.openxmlformats.org/officeDocument/2006/relationships/slide" Target="slides/slide68.xml"/><Relationship Id="rId51" Type="http://schemas.openxmlformats.org/officeDocument/2006/relationships/slide" Target="slides/slide47.xml"/><Relationship Id="rId93" Type="http://schemas.openxmlformats.org/officeDocument/2006/relationships/font" Target="fonts/ArialNarrow-bold.fntdata"/><Relationship Id="rId98"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3" name="Google Shape;10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12" name="Google Shape;11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5" name="Google Shape;515;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2" name="Google Shape;542;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0" name="Google Shape;560;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8" name="Google Shape;578;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6" name="Google Shape;596;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5" name="Google Shape;605;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4" name="Google Shape;614;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9" name="Google Shape;619;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8" name="Google Shape;628;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7" name="Google Shape;637;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6" name="Google Shape;646;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5" name="Google Shape;655;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7" name="Google Shape;667;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6" name="Google Shape;676;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5" name="Google Shape;685;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4" name="Google Shape;694;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9" name="Google Shape;709;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8" name="Google Shape;718;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7" name="Google Shape;727;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6" name="Google Shape;736;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5" name="Google Shape;745;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4" name="Google Shape;754;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3" name="Google Shape;763;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2" name="Google Shape;772;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1" name="Google Shape;781;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0" name="Google Shape;790;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9" name="Google Shape;799;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8" name="Google Shape;808;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7" name="Google Shape;817;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6" name="Google Shape;826;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7" name="Google Shape;837;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2" name="Google Shape;842;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1" name="Google Shape;851;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0" name="Google Shape;860;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p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9" name="Google Shape;869;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8" name="Google Shape;878;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p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7" name="Google Shape;887;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7" name="Google Shape;897;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p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2" name="Google Shape;902;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p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1" name="Google Shape;911;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p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0" name="Google Shape;920;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p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5" name="Google Shape;925;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p8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4" name="Google Shape;934;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dia" type="title">
  <p:cSld name="TITLE">
    <p:spTree>
      <p:nvGrpSpPr>
        <p:cNvPr id="16" name="Shape 16"/>
        <p:cNvGrpSpPr/>
        <p:nvPr/>
      </p:nvGrpSpPr>
      <p:grpSpPr>
        <a:xfrm>
          <a:off x="0" y="0"/>
          <a:ext cx="0" cy="0"/>
          <a:chOff x="0" y="0"/>
          <a:chExt cx="0" cy="0"/>
        </a:xfrm>
      </p:grpSpPr>
      <p:pic>
        <p:nvPicPr>
          <p:cNvPr id="17" name="Google Shape;17;p89"/>
          <p:cNvPicPr preferRelativeResize="0"/>
          <p:nvPr/>
        </p:nvPicPr>
        <p:blipFill rotWithShape="1">
          <a:blip r:embed="rId2">
            <a:alphaModFix/>
          </a:blip>
          <a:srcRect b="0" l="0" r="0" t="0"/>
          <a:stretch/>
        </p:blipFill>
        <p:spPr>
          <a:xfrm>
            <a:off x="1" y="-672"/>
            <a:ext cx="12190803" cy="6858671"/>
          </a:xfrm>
          <a:prstGeom prst="rect">
            <a:avLst/>
          </a:prstGeom>
          <a:noFill/>
          <a:ln>
            <a:noFill/>
          </a:ln>
        </p:spPr>
      </p:pic>
      <p:sp>
        <p:nvSpPr>
          <p:cNvPr id="18" name="Google Shape;18;p89"/>
          <p:cNvSpPr txBox="1"/>
          <p:nvPr>
            <p:ph type="ctrTitle"/>
          </p:nvPr>
        </p:nvSpPr>
        <p:spPr>
          <a:xfrm>
            <a:off x="1524000" y="1527477"/>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F2F2F2"/>
              </a:buClr>
              <a:buSzPts val="6000"/>
              <a:buFont typeface="Calibri"/>
              <a:buNone/>
              <a:defRPr b="1" sz="6000">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89"/>
          <p:cNvSpPr txBox="1"/>
          <p:nvPr>
            <p:ph idx="1" type="subTitle"/>
          </p:nvPr>
        </p:nvSpPr>
        <p:spPr>
          <a:xfrm>
            <a:off x="1524000" y="4007152"/>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F2F2F2"/>
              </a:buClr>
              <a:buSzPts val="2400"/>
              <a:buNone/>
              <a:defRPr sz="2400">
                <a:solidFill>
                  <a:srgbClr val="F2F2F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0" name="Google Shape;20;p89"/>
          <p:cNvPicPr preferRelativeResize="0"/>
          <p:nvPr/>
        </p:nvPicPr>
        <p:blipFill rotWithShape="1">
          <a:blip r:embed="rId3">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ksi sisältökohdetta">
  <p:cSld name="Kaksi sisältökohdetta">
    <p:spTree>
      <p:nvGrpSpPr>
        <p:cNvPr id="75" name="Shape 75"/>
        <p:cNvGrpSpPr/>
        <p:nvPr/>
      </p:nvGrpSpPr>
      <p:grpSpPr>
        <a:xfrm>
          <a:off x="0" y="0"/>
          <a:ext cx="0" cy="0"/>
          <a:chOff x="0" y="0"/>
          <a:chExt cx="0" cy="0"/>
        </a:xfrm>
      </p:grpSpPr>
      <p:sp>
        <p:nvSpPr>
          <p:cNvPr id="76" name="Google Shape;76;p98"/>
          <p:cNvSpPr/>
          <p:nvPr>
            <p:ph idx="2" type="pic"/>
          </p:nvPr>
        </p:nvSpPr>
        <p:spPr>
          <a:xfrm>
            <a:off x="838199" y="992187"/>
            <a:ext cx="10595777" cy="4873625"/>
          </a:xfrm>
          <a:prstGeom prst="rect">
            <a:avLst/>
          </a:prstGeom>
          <a:noFill/>
          <a:ln>
            <a:noFill/>
          </a:ln>
        </p:spPr>
      </p:sp>
      <p:sp>
        <p:nvSpPr>
          <p:cNvPr id="77" name="Google Shape;77;p9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400">
                <a:solidFill>
                  <a:schemeClr val="lt1"/>
                </a:solidFill>
                <a:latin typeface="Calibri"/>
                <a:ea typeface="Calibri"/>
                <a:cs typeface="Calibri"/>
                <a:sym typeface="Calibri"/>
              </a:defRPr>
            </a:lvl1pPr>
            <a:lvl2pPr indent="0" lvl="1" marL="0" algn="ctr">
              <a:spcBef>
                <a:spcPts val="0"/>
              </a:spcBef>
              <a:buNone/>
              <a:defRPr sz="1400">
                <a:solidFill>
                  <a:schemeClr val="lt1"/>
                </a:solidFill>
                <a:latin typeface="Calibri"/>
                <a:ea typeface="Calibri"/>
                <a:cs typeface="Calibri"/>
                <a:sym typeface="Calibri"/>
              </a:defRPr>
            </a:lvl2pPr>
            <a:lvl3pPr indent="0" lvl="2" marL="0" algn="ctr">
              <a:spcBef>
                <a:spcPts val="0"/>
              </a:spcBef>
              <a:buNone/>
              <a:defRPr sz="1400">
                <a:solidFill>
                  <a:schemeClr val="lt1"/>
                </a:solidFill>
                <a:latin typeface="Calibri"/>
                <a:ea typeface="Calibri"/>
                <a:cs typeface="Calibri"/>
                <a:sym typeface="Calibri"/>
              </a:defRPr>
            </a:lvl3pPr>
            <a:lvl4pPr indent="0" lvl="3" marL="0" algn="ctr">
              <a:spcBef>
                <a:spcPts val="0"/>
              </a:spcBef>
              <a:buNone/>
              <a:defRPr sz="1400">
                <a:solidFill>
                  <a:schemeClr val="lt1"/>
                </a:solidFill>
                <a:latin typeface="Calibri"/>
                <a:ea typeface="Calibri"/>
                <a:cs typeface="Calibri"/>
                <a:sym typeface="Calibri"/>
              </a:defRPr>
            </a:lvl4pPr>
            <a:lvl5pPr indent="0" lvl="4" marL="0" algn="ctr">
              <a:spcBef>
                <a:spcPts val="0"/>
              </a:spcBef>
              <a:buNone/>
              <a:defRPr sz="1400">
                <a:solidFill>
                  <a:schemeClr val="lt1"/>
                </a:solidFill>
                <a:latin typeface="Calibri"/>
                <a:ea typeface="Calibri"/>
                <a:cs typeface="Calibri"/>
                <a:sym typeface="Calibri"/>
              </a:defRPr>
            </a:lvl5pPr>
            <a:lvl6pPr indent="0" lvl="5" marL="0" algn="ctr">
              <a:spcBef>
                <a:spcPts val="0"/>
              </a:spcBef>
              <a:buNone/>
              <a:defRPr sz="1400">
                <a:solidFill>
                  <a:schemeClr val="lt1"/>
                </a:solidFill>
                <a:latin typeface="Calibri"/>
                <a:ea typeface="Calibri"/>
                <a:cs typeface="Calibri"/>
                <a:sym typeface="Calibri"/>
              </a:defRPr>
            </a:lvl6pPr>
            <a:lvl7pPr indent="0" lvl="6" marL="0" algn="ctr">
              <a:spcBef>
                <a:spcPts val="0"/>
              </a:spcBef>
              <a:buNone/>
              <a:defRPr sz="1400">
                <a:solidFill>
                  <a:schemeClr val="lt1"/>
                </a:solidFill>
                <a:latin typeface="Calibri"/>
                <a:ea typeface="Calibri"/>
                <a:cs typeface="Calibri"/>
                <a:sym typeface="Calibri"/>
              </a:defRPr>
            </a:lvl7pPr>
            <a:lvl8pPr indent="0" lvl="7" marL="0" algn="ctr">
              <a:spcBef>
                <a:spcPts val="0"/>
              </a:spcBef>
              <a:buNone/>
              <a:defRPr sz="1400">
                <a:solidFill>
                  <a:schemeClr val="lt1"/>
                </a:solidFill>
                <a:latin typeface="Calibri"/>
                <a:ea typeface="Calibri"/>
                <a:cs typeface="Calibri"/>
                <a:sym typeface="Calibri"/>
              </a:defRPr>
            </a:lvl8pPr>
            <a:lvl9pPr indent="0" lvl="8" marL="0" algn="ctr">
              <a:spcBef>
                <a:spcPts val="0"/>
              </a:spcBef>
              <a:buNone/>
              <a:defRPr sz="14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78" name="Google Shape;78;p9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in otsikko">
  <p:cSld name="Vain otsikko">
    <p:spTree>
      <p:nvGrpSpPr>
        <p:cNvPr id="79" name="Shape 79"/>
        <p:cNvGrpSpPr/>
        <p:nvPr/>
      </p:nvGrpSpPr>
      <p:grpSpPr>
        <a:xfrm>
          <a:off x="0" y="0"/>
          <a:ext cx="0" cy="0"/>
          <a:chOff x="0" y="0"/>
          <a:chExt cx="0" cy="0"/>
        </a:xfrm>
      </p:grpSpPr>
      <p:pic>
        <p:nvPicPr>
          <p:cNvPr id="80" name="Google Shape;80;p99"/>
          <p:cNvPicPr preferRelativeResize="0"/>
          <p:nvPr/>
        </p:nvPicPr>
        <p:blipFill rotWithShape="1">
          <a:blip r:embed="rId2">
            <a:alphaModFix/>
          </a:blip>
          <a:srcRect b="0" l="0" r="0" t="0"/>
          <a:stretch/>
        </p:blipFill>
        <p:spPr>
          <a:xfrm>
            <a:off x="2" y="-672"/>
            <a:ext cx="12190800" cy="6858669"/>
          </a:xfrm>
          <a:prstGeom prst="rect">
            <a:avLst/>
          </a:prstGeom>
          <a:noFill/>
          <a:ln>
            <a:noFill/>
          </a:ln>
        </p:spPr>
      </p:pic>
      <p:sp>
        <p:nvSpPr>
          <p:cNvPr id="81" name="Google Shape;81;p99"/>
          <p:cNvSpPr txBox="1"/>
          <p:nvPr>
            <p:ph type="title"/>
          </p:nvPr>
        </p:nvSpPr>
        <p:spPr>
          <a:xfrm>
            <a:off x="919223" y="2268899"/>
            <a:ext cx="4023167" cy="232020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99"/>
          <p:cNvSpPr txBox="1"/>
          <p:nvPr>
            <p:ph idx="1" type="body"/>
          </p:nvPr>
        </p:nvSpPr>
        <p:spPr>
          <a:xfrm>
            <a:off x="6096000" y="853352"/>
            <a:ext cx="5791200" cy="513075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9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400">
                <a:solidFill>
                  <a:schemeClr val="lt1"/>
                </a:solidFill>
                <a:latin typeface="Calibri"/>
                <a:ea typeface="Calibri"/>
                <a:cs typeface="Calibri"/>
                <a:sym typeface="Calibri"/>
              </a:defRPr>
            </a:lvl1pPr>
            <a:lvl2pPr indent="0" lvl="1" marL="0" algn="ctr">
              <a:spcBef>
                <a:spcPts val="0"/>
              </a:spcBef>
              <a:buNone/>
              <a:defRPr sz="1400">
                <a:solidFill>
                  <a:schemeClr val="lt1"/>
                </a:solidFill>
                <a:latin typeface="Calibri"/>
                <a:ea typeface="Calibri"/>
                <a:cs typeface="Calibri"/>
                <a:sym typeface="Calibri"/>
              </a:defRPr>
            </a:lvl2pPr>
            <a:lvl3pPr indent="0" lvl="2" marL="0" algn="ctr">
              <a:spcBef>
                <a:spcPts val="0"/>
              </a:spcBef>
              <a:buNone/>
              <a:defRPr sz="1400">
                <a:solidFill>
                  <a:schemeClr val="lt1"/>
                </a:solidFill>
                <a:latin typeface="Calibri"/>
                <a:ea typeface="Calibri"/>
                <a:cs typeface="Calibri"/>
                <a:sym typeface="Calibri"/>
              </a:defRPr>
            </a:lvl3pPr>
            <a:lvl4pPr indent="0" lvl="3" marL="0" algn="ctr">
              <a:spcBef>
                <a:spcPts val="0"/>
              </a:spcBef>
              <a:buNone/>
              <a:defRPr sz="1400">
                <a:solidFill>
                  <a:schemeClr val="lt1"/>
                </a:solidFill>
                <a:latin typeface="Calibri"/>
                <a:ea typeface="Calibri"/>
                <a:cs typeface="Calibri"/>
                <a:sym typeface="Calibri"/>
              </a:defRPr>
            </a:lvl4pPr>
            <a:lvl5pPr indent="0" lvl="4" marL="0" algn="ctr">
              <a:spcBef>
                <a:spcPts val="0"/>
              </a:spcBef>
              <a:buNone/>
              <a:defRPr sz="1400">
                <a:solidFill>
                  <a:schemeClr val="lt1"/>
                </a:solidFill>
                <a:latin typeface="Calibri"/>
                <a:ea typeface="Calibri"/>
                <a:cs typeface="Calibri"/>
                <a:sym typeface="Calibri"/>
              </a:defRPr>
            </a:lvl5pPr>
            <a:lvl6pPr indent="0" lvl="5" marL="0" algn="ctr">
              <a:spcBef>
                <a:spcPts val="0"/>
              </a:spcBef>
              <a:buNone/>
              <a:defRPr sz="1400">
                <a:solidFill>
                  <a:schemeClr val="lt1"/>
                </a:solidFill>
                <a:latin typeface="Calibri"/>
                <a:ea typeface="Calibri"/>
                <a:cs typeface="Calibri"/>
                <a:sym typeface="Calibri"/>
              </a:defRPr>
            </a:lvl6pPr>
            <a:lvl7pPr indent="0" lvl="6" marL="0" algn="ctr">
              <a:spcBef>
                <a:spcPts val="0"/>
              </a:spcBef>
              <a:buNone/>
              <a:defRPr sz="1400">
                <a:solidFill>
                  <a:schemeClr val="lt1"/>
                </a:solidFill>
                <a:latin typeface="Calibri"/>
                <a:ea typeface="Calibri"/>
                <a:cs typeface="Calibri"/>
                <a:sym typeface="Calibri"/>
              </a:defRPr>
            </a:lvl7pPr>
            <a:lvl8pPr indent="0" lvl="7" marL="0" algn="ctr">
              <a:spcBef>
                <a:spcPts val="0"/>
              </a:spcBef>
              <a:buNone/>
              <a:defRPr sz="1400">
                <a:solidFill>
                  <a:schemeClr val="lt1"/>
                </a:solidFill>
                <a:latin typeface="Calibri"/>
                <a:ea typeface="Calibri"/>
                <a:cs typeface="Calibri"/>
                <a:sym typeface="Calibri"/>
              </a:defRPr>
            </a:lvl8pPr>
            <a:lvl9pPr indent="0" lvl="8" marL="0" algn="ctr">
              <a:spcBef>
                <a:spcPts val="0"/>
              </a:spcBef>
              <a:buNone/>
              <a:defRPr sz="14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84" name="Google Shape;84;p9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hjä">
  <p:cSld name="Tyhjä">
    <p:spTree>
      <p:nvGrpSpPr>
        <p:cNvPr id="85" name="Shape 85"/>
        <p:cNvGrpSpPr/>
        <p:nvPr/>
      </p:nvGrpSpPr>
      <p:grpSpPr>
        <a:xfrm>
          <a:off x="0" y="0"/>
          <a:ext cx="0" cy="0"/>
          <a:chOff x="0" y="0"/>
          <a:chExt cx="0" cy="0"/>
        </a:xfrm>
      </p:grpSpPr>
      <p:pic>
        <p:nvPicPr>
          <p:cNvPr id="86" name="Google Shape;86;p100"/>
          <p:cNvPicPr preferRelativeResize="0"/>
          <p:nvPr/>
        </p:nvPicPr>
        <p:blipFill rotWithShape="1">
          <a:blip r:embed="rId2">
            <a:alphaModFix/>
          </a:blip>
          <a:srcRect b="0" l="0" r="0" t="0"/>
          <a:stretch/>
        </p:blipFill>
        <p:spPr>
          <a:xfrm>
            <a:off x="1" y="-669"/>
            <a:ext cx="12190800" cy="6858669"/>
          </a:xfrm>
          <a:prstGeom prst="rect">
            <a:avLst/>
          </a:prstGeom>
          <a:noFill/>
          <a:ln>
            <a:noFill/>
          </a:ln>
        </p:spPr>
      </p:pic>
      <p:sp>
        <p:nvSpPr>
          <p:cNvPr id="87" name="Google Shape;87;p100"/>
          <p:cNvSpPr txBox="1"/>
          <p:nvPr>
            <p:ph type="title"/>
          </p:nvPr>
        </p:nvSpPr>
        <p:spPr>
          <a:xfrm>
            <a:off x="352064" y="2662439"/>
            <a:ext cx="11465688" cy="1261379"/>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100"/>
          <p:cNvSpPr txBox="1"/>
          <p:nvPr>
            <p:ph idx="1" type="body"/>
          </p:nvPr>
        </p:nvSpPr>
        <p:spPr>
          <a:xfrm>
            <a:off x="645069" y="5288163"/>
            <a:ext cx="7609730" cy="7323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uvatekstillinen sisältö">
  <p:cSld name="Kuvatekstillinen sisältö">
    <p:spTree>
      <p:nvGrpSpPr>
        <p:cNvPr id="89" name="Shape 89"/>
        <p:cNvGrpSpPr/>
        <p:nvPr/>
      </p:nvGrpSpPr>
      <p:grpSpPr>
        <a:xfrm>
          <a:off x="0" y="0"/>
          <a:ext cx="0" cy="0"/>
          <a:chOff x="0" y="0"/>
          <a:chExt cx="0" cy="0"/>
        </a:xfrm>
      </p:grpSpPr>
      <p:pic>
        <p:nvPicPr>
          <p:cNvPr id="90" name="Google Shape;90;p101"/>
          <p:cNvPicPr preferRelativeResize="0"/>
          <p:nvPr/>
        </p:nvPicPr>
        <p:blipFill rotWithShape="1">
          <a:blip r:embed="rId2">
            <a:alphaModFix/>
          </a:blip>
          <a:srcRect b="0" l="0" r="0" t="0"/>
          <a:stretch/>
        </p:blipFill>
        <p:spPr>
          <a:xfrm>
            <a:off x="1199" y="-669"/>
            <a:ext cx="12190800" cy="6858668"/>
          </a:xfrm>
          <a:prstGeom prst="rect">
            <a:avLst/>
          </a:prstGeom>
          <a:noFill/>
          <a:ln>
            <a:noFill/>
          </a:ln>
        </p:spPr>
      </p:pic>
      <p:sp>
        <p:nvSpPr>
          <p:cNvPr id="91" name="Google Shape;91;p101"/>
          <p:cNvSpPr txBox="1"/>
          <p:nvPr>
            <p:ph type="title"/>
          </p:nvPr>
        </p:nvSpPr>
        <p:spPr>
          <a:xfrm>
            <a:off x="347253" y="1073426"/>
            <a:ext cx="11497493" cy="137557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ukautettu asettelu">
  <p:cSld name="5_Mukautettu asettelu">
    <p:spTree>
      <p:nvGrpSpPr>
        <p:cNvPr id="92" name="Shape 92"/>
        <p:cNvGrpSpPr/>
        <p:nvPr/>
      </p:nvGrpSpPr>
      <p:grpSpPr>
        <a:xfrm>
          <a:off x="0" y="0"/>
          <a:ext cx="0" cy="0"/>
          <a:chOff x="0" y="0"/>
          <a:chExt cx="0" cy="0"/>
        </a:xfrm>
      </p:grpSpPr>
      <p:pic>
        <p:nvPicPr>
          <p:cNvPr id="93" name="Google Shape;93;p102"/>
          <p:cNvPicPr preferRelativeResize="0"/>
          <p:nvPr/>
        </p:nvPicPr>
        <p:blipFill rotWithShape="1">
          <a:blip r:embed="rId2">
            <a:alphaModFix/>
          </a:blip>
          <a:srcRect b="0" l="0" r="0" t="0"/>
          <a:stretch/>
        </p:blipFill>
        <p:spPr>
          <a:xfrm>
            <a:off x="1200" y="-669"/>
            <a:ext cx="12190798" cy="6858668"/>
          </a:xfrm>
          <a:prstGeom prst="rect">
            <a:avLst/>
          </a:prstGeom>
          <a:noFill/>
          <a:ln>
            <a:noFill/>
          </a:ln>
        </p:spPr>
      </p:pic>
      <p:sp>
        <p:nvSpPr>
          <p:cNvPr id="94" name="Google Shape;94;p102"/>
          <p:cNvSpPr txBox="1"/>
          <p:nvPr>
            <p:ph type="title"/>
          </p:nvPr>
        </p:nvSpPr>
        <p:spPr>
          <a:xfrm>
            <a:off x="347253" y="677648"/>
            <a:ext cx="11497493" cy="1200646"/>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102"/>
          <p:cNvSpPr txBox="1"/>
          <p:nvPr/>
        </p:nvSpPr>
        <p:spPr>
          <a:xfrm>
            <a:off x="6466399" y="2677804"/>
            <a:ext cx="609467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Valitse ylävalikosta ”Lisää” -&gt; ”Ylä- ja alatunniste”</a:t>
            </a:r>
            <a:endParaRPr/>
          </a:p>
        </p:txBody>
      </p:sp>
      <p:sp>
        <p:nvSpPr>
          <p:cNvPr id="96" name="Google Shape;96;p102"/>
          <p:cNvSpPr txBox="1"/>
          <p:nvPr/>
        </p:nvSpPr>
        <p:spPr>
          <a:xfrm>
            <a:off x="6535120" y="4753567"/>
            <a:ext cx="5376573" cy="92333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Klikkaa avautuvasta valikosta alatunniste-kohtaa.</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Kirjoita kenttään esityksen otsikko</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Klikkaa lopuksi ”Käytä kaikissa”.</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ukautettu asettelu">
  <p:cSld name="6_Mukautettu asettelu">
    <p:spTree>
      <p:nvGrpSpPr>
        <p:cNvPr id="97" name="Shape 97"/>
        <p:cNvGrpSpPr/>
        <p:nvPr/>
      </p:nvGrpSpPr>
      <p:grpSpPr>
        <a:xfrm>
          <a:off x="0" y="0"/>
          <a:ext cx="0" cy="0"/>
          <a:chOff x="0" y="0"/>
          <a:chExt cx="0" cy="0"/>
        </a:xfrm>
      </p:grpSpPr>
      <p:pic>
        <p:nvPicPr>
          <p:cNvPr id="98" name="Google Shape;98;p103"/>
          <p:cNvPicPr preferRelativeResize="0"/>
          <p:nvPr/>
        </p:nvPicPr>
        <p:blipFill rotWithShape="1">
          <a:blip r:embed="rId2">
            <a:alphaModFix/>
          </a:blip>
          <a:srcRect b="0" l="0" r="0" t="0"/>
          <a:stretch/>
        </p:blipFill>
        <p:spPr>
          <a:xfrm>
            <a:off x="1200" y="-669"/>
            <a:ext cx="12190798" cy="6858667"/>
          </a:xfrm>
          <a:prstGeom prst="rect">
            <a:avLst/>
          </a:prstGeom>
          <a:noFill/>
          <a:ln>
            <a:noFill/>
          </a:ln>
        </p:spPr>
      </p:pic>
      <p:sp>
        <p:nvSpPr>
          <p:cNvPr id="99" name="Google Shape;99;p103"/>
          <p:cNvSpPr txBox="1"/>
          <p:nvPr>
            <p:ph type="title"/>
          </p:nvPr>
        </p:nvSpPr>
        <p:spPr>
          <a:xfrm>
            <a:off x="347253" y="677648"/>
            <a:ext cx="11497493" cy="1200646"/>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103"/>
          <p:cNvSpPr txBox="1"/>
          <p:nvPr/>
        </p:nvSpPr>
        <p:spPr>
          <a:xfrm>
            <a:off x="6535120" y="4753567"/>
            <a:ext cx="5376573" cy="92333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Klikkaa haluaamasi diaa hiiren oikealla näppäimellä</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Valitse valikosto ”Asettelu”</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Valitse haluamasi diapohja</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kautettu asettelu">
  <p:cSld name="7_Mukautettu asettelu">
    <p:spTree>
      <p:nvGrpSpPr>
        <p:cNvPr id="21" name="Shape 21"/>
        <p:cNvGrpSpPr/>
        <p:nvPr/>
      </p:nvGrpSpPr>
      <p:grpSpPr>
        <a:xfrm>
          <a:off x="0" y="0"/>
          <a:ext cx="0" cy="0"/>
          <a:chOff x="0" y="0"/>
          <a:chExt cx="0" cy="0"/>
        </a:xfrm>
      </p:grpSpPr>
      <p:pic>
        <p:nvPicPr>
          <p:cNvPr id="22" name="Google Shape;22;p90"/>
          <p:cNvPicPr preferRelativeResize="0"/>
          <p:nvPr/>
        </p:nvPicPr>
        <p:blipFill rotWithShape="1">
          <a:blip r:embed="rId2">
            <a:alphaModFix/>
          </a:blip>
          <a:srcRect b="0" l="0" r="0" t="0"/>
          <a:stretch/>
        </p:blipFill>
        <p:spPr>
          <a:xfrm>
            <a:off x="1" y="-672"/>
            <a:ext cx="12190801" cy="6858669"/>
          </a:xfrm>
          <a:prstGeom prst="rect">
            <a:avLst/>
          </a:prstGeom>
          <a:noFill/>
          <a:ln>
            <a:noFill/>
          </a:ln>
        </p:spPr>
      </p:pic>
      <p:sp>
        <p:nvSpPr>
          <p:cNvPr id="23" name="Google Shape;23;p90"/>
          <p:cNvSpPr txBox="1"/>
          <p:nvPr>
            <p:ph idx="1" type="body"/>
          </p:nvPr>
        </p:nvSpPr>
        <p:spPr>
          <a:xfrm>
            <a:off x="1749365" y="963559"/>
            <a:ext cx="3737100" cy="3096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 name="Google Shape;24;p90"/>
          <p:cNvSpPr txBox="1"/>
          <p:nvPr>
            <p:ph idx="2" type="body"/>
          </p:nvPr>
        </p:nvSpPr>
        <p:spPr>
          <a:xfrm>
            <a:off x="805064" y="1706422"/>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90"/>
          <p:cNvSpPr txBox="1"/>
          <p:nvPr>
            <p:ph idx="3" type="body"/>
          </p:nvPr>
        </p:nvSpPr>
        <p:spPr>
          <a:xfrm>
            <a:off x="6485234" y="1706422"/>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90"/>
          <p:cNvSpPr txBox="1"/>
          <p:nvPr>
            <p:ph idx="4" type="body"/>
          </p:nvPr>
        </p:nvSpPr>
        <p:spPr>
          <a:xfrm>
            <a:off x="7457613" y="959551"/>
            <a:ext cx="3737100" cy="3096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pic>
        <p:nvPicPr>
          <p:cNvPr id="27" name="Google Shape;27;p90"/>
          <p:cNvPicPr preferRelativeResize="0"/>
          <p:nvPr/>
        </p:nvPicPr>
        <p:blipFill rotWithShape="1">
          <a:blip r:embed="rId3">
            <a:alphaModFix/>
          </a:blip>
          <a:srcRect b="0" l="0" r="0" t="0"/>
          <a:stretch/>
        </p:blipFill>
        <p:spPr>
          <a:xfrm>
            <a:off x="9326130" y="5598342"/>
            <a:ext cx="1674832" cy="297367"/>
          </a:xfrm>
          <a:prstGeom prst="rect">
            <a:avLst/>
          </a:prstGeom>
          <a:noFill/>
          <a:ln>
            <a:noFill/>
          </a:ln>
        </p:spPr>
      </p:pic>
      <p:pic>
        <p:nvPicPr>
          <p:cNvPr descr="Kuva, joka sisältää kohteen teksti, clipart-kuva&#10;&#10;Kuvaus luotu automaattisesti" id="28" name="Google Shape;28;p90"/>
          <p:cNvPicPr preferRelativeResize="0"/>
          <p:nvPr/>
        </p:nvPicPr>
        <p:blipFill rotWithShape="1">
          <a:blip r:embed="rId4">
            <a:alphaModFix/>
          </a:blip>
          <a:srcRect b="0" l="0" r="0" t="0"/>
          <a:stretch/>
        </p:blipFill>
        <p:spPr>
          <a:xfrm>
            <a:off x="11280942" y="5508229"/>
            <a:ext cx="387480" cy="387480"/>
          </a:xfrm>
          <a:prstGeom prst="rect">
            <a:avLst/>
          </a:prstGeom>
          <a:noFill/>
          <a:ln>
            <a:noFill/>
          </a:ln>
        </p:spPr>
      </p:pic>
      <p:sp>
        <p:nvSpPr>
          <p:cNvPr id="29" name="Google Shape;29;p90"/>
          <p:cNvSpPr txBox="1"/>
          <p:nvPr>
            <p:ph idx="12" type="sldNum"/>
          </p:nvPr>
        </p:nvSpPr>
        <p:spPr>
          <a:xfrm>
            <a:off x="11044362" y="182562"/>
            <a:ext cx="644100" cy="381900"/>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30" name="Google Shape;30;p90"/>
          <p:cNvSpPr txBox="1"/>
          <p:nvPr>
            <p:ph idx="11" type="ftr"/>
          </p:nvPr>
        </p:nvSpPr>
        <p:spPr>
          <a:xfrm>
            <a:off x="838200" y="6334918"/>
            <a:ext cx="41148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pic>
        <p:nvPicPr>
          <p:cNvPr id="31" name="Google Shape;31;p90"/>
          <p:cNvPicPr preferRelativeResize="0"/>
          <p:nvPr/>
        </p:nvPicPr>
        <p:blipFill rotWithShape="1">
          <a:blip r:embed="rId5">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kautettu asettelu">
  <p:cSld name="Mukautettu asettelu">
    <p:spTree>
      <p:nvGrpSpPr>
        <p:cNvPr id="32" name="Shape 32"/>
        <p:cNvGrpSpPr/>
        <p:nvPr/>
      </p:nvGrpSpPr>
      <p:grpSpPr>
        <a:xfrm>
          <a:off x="0" y="0"/>
          <a:ext cx="0" cy="0"/>
          <a:chOff x="0" y="0"/>
          <a:chExt cx="0" cy="0"/>
        </a:xfrm>
      </p:grpSpPr>
      <p:pic>
        <p:nvPicPr>
          <p:cNvPr id="33" name="Google Shape;33;p91"/>
          <p:cNvPicPr preferRelativeResize="0"/>
          <p:nvPr/>
        </p:nvPicPr>
        <p:blipFill rotWithShape="1">
          <a:blip r:embed="rId2">
            <a:alphaModFix/>
          </a:blip>
          <a:srcRect b="0" l="0" r="0" t="0"/>
          <a:stretch/>
        </p:blipFill>
        <p:spPr>
          <a:xfrm>
            <a:off x="1" y="-672"/>
            <a:ext cx="12190802" cy="6858670"/>
          </a:xfrm>
          <a:prstGeom prst="rect">
            <a:avLst/>
          </a:prstGeom>
          <a:noFill/>
          <a:ln>
            <a:noFill/>
          </a:ln>
        </p:spPr>
      </p:pic>
      <p:sp>
        <p:nvSpPr>
          <p:cNvPr id="34" name="Google Shape;34;p91"/>
          <p:cNvSpPr txBox="1"/>
          <p:nvPr>
            <p:ph idx="1" type="body"/>
          </p:nvPr>
        </p:nvSpPr>
        <p:spPr>
          <a:xfrm>
            <a:off x="1749365" y="963559"/>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5" name="Google Shape;35;p91"/>
          <p:cNvSpPr txBox="1"/>
          <p:nvPr>
            <p:ph idx="2" type="body"/>
          </p:nvPr>
        </p:nvSpPr>
        <p:spPr>
          <a:xfrm>
            <a:off x="805064" y="1706422"/>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91"/>
          <p:cNvSpPr txBox="1"/>
          <p:nvPr>
            <p:ph idx="3" type="body"/>
          </p:nvPr>
        </p:nvSpPr>
        <p:spPr>
          <a:xfrm>
            <a:off x="6485234" y="1706422"/>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91"/>
          <p:cNvSpPr txBox="1"/>
          <p:nvPr>
            <p:ph idx="4" type="body"/>
          </p:nvPr>
        </p:nvSpPr>
        <p:spPr>
          <a:xfrm>
            <a:off x="7457613" y="959551"/>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pic>
        <p:nvPicPr>
          <p:cNvPr id="38" name="Google Shape;38;p91"/>
          <p:cNvPicPr preferRelativeResize="0"/>
          <p:nvPr/>
        </p:nvPicPr>
        <p:blipFill rotWithShape="1">
          <a:blip r:embed="rId3">
            <a:alphaModFix/>
          </a:blip>
          <a:srcRect b="0" l="0" r="0" t="0"/>
          <a:stretch/>
        </p:blipFill>
        <p:spPr>
          <a:xfrm>
            <a:off x="9326130" y="5598342"/>
            <a:ext cx="1674832" cy="297367"/>
          </a:xfrm>
          <a:prstGeom prst="rect">
            <a:avLst/>
          </a:prstGeom>
          <a:noFill/>
          <a:ln>
            <a:noFill/>
          </a:ln>
        </p:spPr>
      </p:pic>
      <p:pic>
        <p:nvPicPr>
          <p:cNvPr descr="Kuva, joka sisältää kohteen teksti, clipart-kuva&#10;&#10;Kuvaus luotu automaattisesti" id="39" name="Google Shape;39;p91"/>
          <p:cNvPicPr preferRelativeResize="0"/>
          <p:nvPr/>
        </p:nvPicPr>
        <p:blipFill rotWithShape="1">
          <a:blip r:embed="rId4">
            <a:alphaModFix/>
          </a:blip>
          <a:srcRect b="0" l="0" r="0" t="0"/>
          <a:stretch/>
        </p:blipFill>
        <p:spPr>
          <a:xfrm>
            <a:off x="11280942" y="5508229"/>
            <a:ext cx="387480" cy="387480"/>
          </a:xfrm>
          <a:prstGeom prst="rect">
            <a:avLst/>
          </a:prstGeom>
          <a:noFill/>
          <a:ln>
            <a:noFill/>
          </a:ln>
        </p:spPr>
      </p:pic>
      <p:sp>
        <p:nvSpPr>
          <p:cNvPr id="40" name="Google Shape;40;p9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400" u="none" cap="none" strike="noStrike">
                <a:solidFill>
                  <a:schemeClr val="lt1"/>
                </a:solidFill>
                <a:latin typeface="Calibri"/>
                <a:ea typeface="Calibri"/>
                <a:cs typeface="Calibri"/>
                <a:sym typeface="Calibri"/>
              </a:defRPr>
            </a:lvl1pPr>
            <a:lvl2pPr indent="0" lvl="1" marL="0" algn="ctr">
              <a:spcBef>
                <a:spcPts val="0"/>
              </a:spcBef>
              <a:buNone/>
              <a:defRPr b="0" i="0" sz="1400" u="none" cap="none" strike="noStrike">
                <a:solidFill>
                  <a:schemeClr val="lt1"/>
                </a:solidFill>
                <a:latin typeface="Calibri"/>
                <a:ea typeface="Calibri"/>
                <a:cs typeface="Calibri"/>
                <a:sym typeface="Calibri"/>
              </a:defRPr>
            </a:lvl2pPr>
            <a:lvl3pPr indent="0" lvl="2" marL="0" algn="ctr">
              <a:spcBef>
                <a:spcPts val="0"/>
              </a:spcBef>
              <a:buNone/>
              <a:defRPr b="0" i="0" sz="1400" u="none" cap="none" strike="noStrike">
                <a:solidFill>
                  <a:schemeClr val="lt1"/>
                </a:solidFill>
                <a:latin typeface="Calibri"/>
                <a:ea typeface="Calibri"/>
                <a:cs typeface="Calibri"/>
                <a:sym typeface="Calibri"/>
              </a:defRPr>
            </a:lvl3pPr>
            <a:lvl4pPr indent="0" lvl="3" marL="0" algn="ctr">
              <a:spcBef>
                <a:spcPts val="0"/>
              </a:spcBef>
              <a:buNone/>
              <a:defRPr b="0" i="0" sz="1400" u="none" cap="none" strike="noStrike">
                <a:solidFill>
                  <a:schemeClr val="lt1"/>
                </a:solidFill>
                <a:latin typeface="Calibri"/>
                <a:ea typeface="Calibri"/>
                <a:cs typeface="Calibri"/>
                <a:sym typeface="Calibri"/>
              </a:defRPr>
            </a:lvl4pPr>
            <a:lvl5pPr indent="0" lvl="4" marL="0" algn="ctr">
              <a:spcBef>
                <a:spcPts val="0"/>
              </a:spcBef>
              <a:buNone/>
              <a:defRPr b="0" i="0" sz="1400" u="none" cap="none" strike="noStrike">
                <a:solidFill>
                  <a:schemeClr val="lt1"/>
                </a:solidFill>
                <a:latin typeface="Calibri"/>
                <a:ea typeface="Calibri"/>
                <a:cs typeface="Calibri"/>
                <a:sym typeface="Calibri"/>
              </a:defRPr>
            </a:lvl5pPr>
            <a:lvl6pPr indent="0" lvl="5" marL="0" algn="ctr">
              <a:spcBef>
                <a:spcPts val="0"/>
              </a:spcBef>
              <a:buNone/>
              <a:defRPr b="0" i="0" sz="1400" u="none" cap="none" strike="noStrike">
                <a:solidFill>
                  <a:schemeClr val="lt1"/>
                </a:solidFill>
                <a:latin typeface="Calibri"/>
                <a:ea typeface="Calibri"/>
                <a:cs typeface="Calibri"/>
                <a:sym typeface="Calibri"/>
              </a:defRPr>
            </a:lvl6pPr>
            <a:lvl7pPr indent="0" lvl="6" marL="0" algn="ctr">
              <a:spcBef>
                <a:spcPts val="0"/>
              </a:spcBef>
              <a:buNone/>
              <a:defRPr b="0" i="0" sz="1400" u="none" cap="none" strike="noStrike">
                <a:solidFill>
                  <a:schemeClr val="lt1"/>
                </a:solidFill>
                <a:latin typeface="Calibri"/>
                <a:ea typeface="Calibri"/>
                <a:cs typeface="Calibri"/>
                <a:sym typeface="Calibri"/>
              </a:defRPr>
            </a:lvl7pPr>
            <a:lvl8pPr indent="0" lvl="7" marL="0" algn="ctr">
              <a:spcBef>
                <a:spcPts val="0"/>
              </a:spcBef>
              <a:buNone/>
              <a:defRPr b="0" i="0" sz="1400" u="none" cap="none" strike="noStrike">
                <a:solidFill>
                  <a:schemeClr val="lt1"/>
                </a:solidFill>
                <a:latin typeface="Calibri"/>
                <a:ea typeface="Calibri"/>
                <a:cs typeface="Calibri"/>
                <a:sym typeface="Calibri"/>
              </a:defRPr>
            </a:lvl8pPr>
            <a:lvl9pPr indent="0" lvl="8" marL="0" algn="ctr">
              <a:spcBef>
                <a:spcPts val="0"/>
              </a:spcBef>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41" name="Google Shape;41;p9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42" name="Google Shape;42;p91"/>
          <p:cNvPicPr preferRelativeResize="0"/>
          <p:nvPr/>
        </p:nvPicPr>
        <p:blipFill rotWithShape="1">
          <a:blip r:embed="rId5">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ukautettu asettelu">
  <p:cSld name="1_Mukautettu asettelu">
    <p:spTree>
      <p:nvGrpSpPr>
        <p:cNvPr id="43" name="Shape 43"/>
        <p:cNvGrpSpPr/>
        <p:nvPr/>
      </p:nvGrpSpPr>
      <p:grpSpPr>
        <a:xfrm>
          <a:off x="0" y="0"/>
          <a:ext cx="0" cy="0"/>
          <a:chOff x="0" y="0"/>
          <a:chExt cx="0" cy="0"/>
        </a:xfrm>
      </p:grpSpPr>
      <p:sp>
        <p:nvSpPr>
          <p:cNvPr id="44" name="Google Shape;44;p9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9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9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400" u="none" cap="none" strike="noStrike">
                <a:solidFill>
                  <a:schemeClr val="lt1"/>
                </a:solidFill>
                <a:latin typeface="Calibri"/>
                <a:ea typeface="Calibri"/>
                <a:cs typeface="Calibri"/>
                <a:sym typeface="Calibri"/>
              </a:defRPr>
            </a:lvl1pPr>
            <a:lvl2pPr indent="0" lvl="1" marL="0" algn="ctr">
              <a:spcBef>
                <a:spcPts val="0"/>
              </a:spcBef>
              <a:buNone/>
              <a:defRPr b="0" i="0" sz="1400" u="none" cap="none" strike="noStrike">
                <a:solidFill>
                  <a:schemeClr val="lt1"/>
                </a:solidFill>
                <a:latin typeface="Calibri"/>
                <a:ea typeface="Calibri"/>
                <a:cs typeface="Calibri"/>
                <a:sym typeface="Calibri"/>
              </a:defRPr>
            </a:lvl2pPr>
            <a:lvl3pPr indent="0" lvl="2" marL="0" algn="ctr">
              <a:spcBef>
                <a:spcPts val="0"/>
              </a:spcBef>
              <a:buNone/>
              <a:defRPr b="0" i="0" sz="1400" u="none" cap="none" strike="noStrike">
                <a:solidFill>
                  <a:schemeClr val="lt1"/>
                </a:solidFill>
                <a:latin typeface="Calibri"/>
                <a:ea typeface="Calibri"/>
                <a:cs typeface="Calibri"/>
                <a:sym typeface="Calibri"/>
              </a:defRPr>
            </a:lvl3pPr>
            <a:lvl4pPr indent="0" lvl="3" marL="0" algn="ctr">
              <a:spcBef>
                <a:spcPts val="0"/>
              </a:spcBef>
              <a:buNone/>
              <a:defRPr b="0" i="0" sz="1400" u="none" cap="none" strike="noStrike">
                <a:solidFill>
                  <a:schemeClr val="lt1"/>
                </a:solidFill>
                <a:latin typeface="Calibri"/>
                <a:ea typeface="Calibri"/>
                <a:cs typeface="Calibri"/>
                <a:sym typeface="Calibri"/>
              </a:defRPr>
            </a:lvl4pPr>
            <a:lvl5pPr indent="0" lvl="4" marL="0" algn="ctr">
              <a:spcBef>
                <a:spcPts val="0"/>
              </a:spcBef>
              <a:buNone/>
              <a:defRPr b="0" i="0" sz="1400" u="none" cap="none" strike="noStrike">
                <a:solidFill>
                  <a:schemeClr val="lt1"/>
                </a:solidFill>
                <a:latin typeface="Calibri"/>
                <a:ea typeface="Calibri"/>
                <a:cs typeface="Calibri"/>
                <a:sym typeface="Calibri"/>
              </a:defRPr>
            </a:lvl5pPr>
            <a:lvl6pPr indent="0" lvl="5" marL="0" algn="ctr">
              <a:spcBef>
                <a:spcPts val="0"/>
              </a:spcBef>
              <a:buNone/>
              <a:defRPr b="0" i="0" sz="1400" u="none" cap="none" strike="noStrike">
                <a:solidFill>
                  <a:schemeClr val="lt1"/>
                </a:solidFill>
                <a:latin typeface="Calibri"/>
                <a:ea typeface="Calibri"/>
                <a:cs typeface="Calibri"/>
                <a:sym typeface="Calibri"/>
              </a:defRPr>
            </a:lvl6pPr>
            <a:lvl7pPr indent="0" lvl="6" marL="0" algn="ctr">
              <a:spcBef>
                <a:spcPts val="0"/>
              </a:spcBef>
              <a:buNone/>
              <a:defRPr b="0" i="0" sz="1400" u="none" cap="none" strike="noStrike">
                <a:solidFill>
                  <a:schemeClr val="lt1"/>
                </a:solidFill>
                <a:latin typeface="Calibri"/>
                <a:ea typeface="Calibri"/>
                <a:cs typeface="Calibri"/>
                <a:sym typeface="Calibri"/>
              </a:defRPr>
            </a:lvl7pPr>
            <a:lvl8pPr indent="0" lvl="7" marL="0" algn="ctr">
              <a:spcBef>
                <a:spcPts val="0"/>
              </a:spcBef>
              <a:buNone/>
              <a:defRPr b="0" i="0" sz="1400" u="none" cap="none" strike="noStrike">
                <a:solidFill>
                  <a:schemeClr val="lt1"/>
                </a:solidFill>
                <a:latin typeface="Calibri"/>
                <a:ea typeface="Calibri"/>
                <a:cs typeface="Calibri"/>
                <a:sym typeface="Calibri"/>
              </a:defRPr>
            </a:lvl8pPr>
            <a:lvl9pPr indent="0" lvl="8" marL="0" algn="ctr">
              <a:spcBef>
                <a:spcPts val="0"/>
              </a:spcBef>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47" name="Google Shape;47;p9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 ja sisältö">
  <p:cSld name="Otsikko ja sisältö">
    <p:spTree>
      <p:nvGrpSpPr>
        <p:cNvPr id="48" name="Shape 48"/>
        <p:cNvGrpSpPr/>
        <p:nvPr/>
      </p:nvGrpSpPr>
      <p:grpSpPr>
        <a:xfrm>
          <a:off x="0" y="0"/>
          <a:ext cx="0" cy="0"/>
          <a:chOff x="0" y="0"/>
          <a:chExt cx="0" cy="0"/>
        </a:xfrm>
      </p:grpSpPr>
      <p:pic>
        <p:nvPicPr>
          <p:cNvPr id="49" name="Google Shape;49;p93"/>
          <p:cNvPicPr preferRelativeResize="0"/>
          <p:nvPr/>
        </p:nvPicPr>
        <p:blipFill rotWithShape="1">
          <a:blip r:embed="rId2">
            <a:alphaModFix/>
          </a:blip>
          <a:srcRect b="0" l="0" r="0" t="0"/>
          <a:stretch/>
        </p:blipFill>
        <p:spPr>
          <a:xfrm>
            <a:off x="1" y="-672"/>
            <a:ext cx="12190803" cy="6858670"/>
          </a:xfrm>
          <a:prstGeom prst="rect">
            <a:avLst/>
          </a:prstGeom>
          <a:noFill/>
          <a:ln>
            <a:noFill/>
          </a:ln>
        </p:spPr>
      </p:pic>
      <p:sp>
        <p:nvSpPr>
          <p:cNvPr id="50" name="Google Shape;50;p93"/>
          <p:cNvSpPr txBox="1"/>
          <p:nvPr>
            <p:ph type="title"/>
          </p:nvPr>
        </p:nvSpPr>
        <p:spPr>
          <a:xfrm>
            <a:off x="325289" y="2672413"/>
            <a:ext cx="11553959" cy="1255532"/>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400"/>
              <a:buFont typeface="Calibri"/>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51" name="Google Shape;51;p93"/>
          <p:cNvPicPr preferRelativeResize="0"/>
          <p:nvPr/>
        </p:nvPicPr>
        <p:blipFill rotWithShape="1">
          <a:blip r:embed="rId3">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ukautettu asettelu">
  <p:cSld name="2_Mukautettu asettelu">
    <p:spTree>
      <p:nvGrpSpPr>
        <p:cNvPr id="52" name="Shape 52"/>
        <p:cNvGrpSpPr/>
        <p:nvPr/>
      </p:nvGrpSpPr>
      <p:grpSpPr>
        <a:xfrm>
          <a:off x="0" y="0"/>
          <a:ext cx="0" cy="0"/>
          <a:chOff x="0" y="0"/>
          <a:chExt cx="0" cy="0"/>
        </a:xfrm>
      </p:grpSpPr>
      <p:sp>
        <p:nvSpPr>
          <p:cNvPr id="53" name="Google Shape;53;p9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9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9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9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400" u="none" cap="none" strike="noStrike">
                <a:solidFill>
                  <a:schemeClr val="lt1"/>
                </a:solidFill>
                <a:latin typeface="Calibri"/>
                <a:ea typeface="Calibri"/>
                <a:cs typeface="Calibri"/>
                <a:sym typeface="Calibri"/>
              </a:defRPr>
            </a:lvl1pPr>
            <a:lvl2pPr indent="0" lvl="1" marL="0" algn="ctr">
              <a:spcBef>
                <a:spcPts val="0"/>
              </a:spcBef>
              <a:buNone/>
              <a:defRPr b="0" i="0" sz="1400" u="none" cap="none" strike="noStrike">
                <a:solidFill>
                  <a:schemeClr val="lt1"/>
                </a:solidFill>
                <a:latin typeface="Calibri"/>
                <a:ea typeface="Calibri"/>
                <a:cs typeface="Calibri"/>
                <a:sym typeface="Calibri"/>
              </a:defRPr>
            </a:lvl2pPr>
            <a:lvl3pPr indent="0" lvl="2" marL="0" algn="ctr">
              <a:spcBef>
                <a:spcPts val="0"/>
              </a:spcBef>
              <a:buNone/>
              <a:defRPr b="0" i="0" sz="1400" u="none" cap="none" strike="noStrike">
                <a:solidFill>
                  <a:schemeClr val="lt1"/>
                </a:solidFill>
                <a:latin typeface="Calibri"/>
                <a:ea typeface="Calibri"/>
                <a:cs typeface="Calibri"/>
                <a:sym typeface="Calibri"/>
              </a:defRPr>
            </a:lvl3pPr>
            <a:lvl4pPr indent="0" lvl="3" marL="0" algn="ctr">
              <a:spcBef>
                <a:spcPts val="0"/>
              </a:spcBef>
              <a:buNone/>
              <a:defRPr b="0" i="0" sz="1400" u="none" cap="none" strike="noStrike">
                <a:solidFill>
                  <a:schemeClr val="lt1"/>
                </a:solidFill>
                <a:latin typeface="Calibri"/>
                <a:ea typeface="Calibri"/>
                <a:cs typeface="Calibri"/>
                <a:sym typeface="Calibri"/>
              </a:defRPr>
            </a:lvl4pPr>
            <a:lvl5pPr indent="0" lvl="4" marL="0" algn="ctr">
              <a:spcBef>
                <a:spcPts val="0"/>
              </a:spcBef>
              <a:buNone/>
              <a:defRPr b="0" i="0" sz="1400" u="none" cap="none" strike="noStrike">
                <a:solidFill>
                  <a:schemeClr val="lt1"/>
                </a:solidFill>
                <a:latin typeface="Calibri"/>
                <a:ea typeface="Calibri"/>
                <a:cs typeface="Calibri"/>
                <a:sym typeface="Calibri"/>
              </a:defRPr>
            </a:lvl5pPr>
            <a:lvl6pPr indent="0" lvl="5" marL="0" algn="ctr">
              <a:spcBef>
                <a:spcPts val="0"/>
              </a:spcBef>
              <a:buNone/>
              <a:defRPr b="0" i="0" sz="1400" u="none" cap="none" strike="noStrike">
                <a:solidFill>
                  <a:schemeClr val="lt1"/>
                </a:solidFill>
                <a:latin typeface="Calibri"/>
                <a:ea typeface="Calibri"/>
                <a:cs typeface="Calibri"/>
                <a:sym typeface="Calibri"/>
              </a:defRPr>
            </a:lvl6pPr>
            <a:lvl7pPr indent="0" lvl="6" marL="0" algn="ctr">
              <a:spcBef>
                <a:spcPts val="0"/>
              </a:spcBef>
              <a:buNone/>
              <a:defRPr b="0" i="0" sz="1400" u="none" cap="none" strike="noStrike">
                <a:solidFill>
                  <a:schemeClr val="lt1"/>
                </a:solidFill>
                <a:latin typeface="Calibri"/>
                <a:ea typeface="Calibri"/>
                <a:cs typeface="Calibri"/>
                <a:sym typeface="Calibri"/>
              </a:defRPr>
            </a:lvl7pPr>
            <a:lvl8pPr indent="0" lvl="7" marL="0" algn="ctr">
              <a:spcBef>
                <a:spcPts val="0"/>
              </a:spcBef>
              <a:buNone/>
              <a:defRPr b="0" i="0" sz="1400" u="none" cap="none" strike="noStrike">
                <a:solidFill>
                  <a:schemeClr val="lt1"/>
                </a:solidFill>
                <a:latin typeface="Calibri"/>
                <a:ea typeface="Calibri"/>
                <a:cs typeface="Calibri"/>
                <a:sym typeface="Calibri"/>
              </a:defRPr>
            </a:lvl8pPr>
            <a:lvl9pPr indent="0" lvl="8" marL="0" algn="ctr">
              <a:spcBef>
                <a:spcPts val="0"/>
              </a:spcBef>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57" name="Google Shape;57;p9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ukautettu asettelu">
  <p:cSld name="4_Mukautettu asettelu">
    <p:spTree>
      <p:nvGrpSpPr>
        <p:cNvPr id="58" name="Shape 58"/>
        <p:cNvGrpSpPr/>
        <p:nvPr/>
      </p:nvGrpSpPr>
      <p:grpSpPr>
        <a:xfrm>
          <a:off x="0" y="0"/>
          <a:ext cx="0" cy="0"/>
          <a:chOff x="0" y="0"/>
          <a:chExt cx="0" cy="0"/>
        </a:xfrm>
      </p:grpSpPr>
      <p:sp>
        <p:nvSpPr>
          <p:cNvPr id="59" name="Google Shape;59;p9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1" name="Google Shape;61;p9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9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3" name="Google Shape;63;p9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9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400">
                <a:solidFill>
                  <a:schemeClr val="lt1"/>
                </a:solidFill>
                <a:latin typeface="Calibri"/>
                <a:ea typeface="Calibri"/>
                <a:cs typeface="Calibri"/>
                <a:sym typeface="Calibri"/>
              </a:defRPr>
            </a:lvl1pPr>
            <a:lvl2pPr indent="0" lvl="1" marL="0" algn="ctr">
              <a:spcBef>
                <a:spcPts val="0"/>
              </a:spcBef>
              <a:buNone/>
              <a:defRPr sz="1400">
                <a:solidFill>
                  <a:schemeClr val="lt1"/>
                </a:solidFill>
                <a:latin typeface="Calibri"/>
                <a:ea typeface="Calibri"/>
                <a:cs typeface="Calibri"/>
                <a:sym typeface="Calibri"/>
              </a:defRPr>
            </a:lvl2pPr>
            <a:lvl3pPr indent="0" lvl="2" marL="0" algn="ctr">
              <a:spcBef>
                <a:spcPts val="0"/>
              </a:spcBef>
              <a:buNone/>
              <a:defRPr sz="1400">
                <a:solidFill>
                  <a:schemeClr val="lt1"/>
                </a:solidFill>
                <a:latin typeface="Calibri"/>
                <a:ea typeface="Calibri"/>
                <a:cs typeface="Calibri"/>
                <a:sym typeface="Calibri"/>
              </a:defRPr>
            </a:lvl3pPr>
            <a:lvl4pPr indent="0" lvl="3" marL="0" algn="ctr">
              <a:spcBef>
                <a:spcPts val="0"/>
              </a:spcBef>
              <a:buNone/>
              <a:defRPr sz="1400">
                <a:solidFill>
                  <a:schemeClr val="lt1"/>
                </a:solidFill>
                <a:latin typeface="Calibri"/>
                <a:ea typeface="Calibri"/>
                <a:cs typeface="Calibri"/>
                <a:sym typeface="Calibri"/>
              </a:defRPr>
            </a:lvl4pPr>
            <a:lvl5pPr indent="0" lvl="4" marL="0" algn="ctr">
              <a:spcBef>
                <a:spcPts val="0"/>
              </a:spcBef>
              <a:buNone/>
              <a:defRPr sz="1400">
                <a:solidFill>
                  <a:schemeClr val="lt1"/>
                </a:solidFill>
                <a:latin typeface="Calibri"/>
                <a:ea typeface="Calibri"/>
                <a:cs typeface="Calibri"/>
                <a:sym typeface="Calibri"/>
              </a:defRPr>
            </a:lvl5pPr>
            <a:lvl6pPr indent="0" lvl="5" marL="0" algn="ctr">
              <a:spcBef>
                <a:spcPts val="0"/>
              </a:spcBef>
              <a:buNone/>
              <a:defRPr sz="1400">
                <a:solidFill>
                  <a:schemeClr val="lt1"/>
                </a:solidFill>
                <a:latin typeface="Calibri"/>
                <a:ea typeface="Calibri"/>
                <a:cs typeface="Calibri"/>
                <a:sym typeface="Calibri"/>
              </a:defRPr>
            </a:lvl6pPr>
            <a:lvl7pPr indent="0" lvl="6" marL="0" algn="ctr">
              <a:spcBef>
                <a:spcPts val="0"/>
              </a:spcBef>
              <a:buNone/>
              <a:defRPr sz="1400">
                <a:solidFill>
                  <a:schemeClr val="lt1"/>
                </a:solidFill>
                <a:latin typeface="Calibri"/>
                <a:ea typeface="Calibri"/>
                <a:cs typeface="Calibri"/>
                <a:sym typeface="Calibri"/>
              </a:defRPr>
            </a:lvl7pPr>
            <a:lvl8pPr indent="0" lvl="7" marL="0" algn="ctr">
              <a:spcBef>
                <a:spcPts val="0"/>
              </a:spcBef>
              <a:buNone/>
              <a:defRPr sz="1400">
                <a:solidFill>
                  <a:schemeClr val="lt1"/>
                </a:solidFill>
                <a:latin typeface="Calibri"/>
                <a:ea typeface="Calibri"/>
                <a:cs typeface="Calibri"/>
                <a:sym typeface="Calibri"/>
              </a:defRPr>
            </a:lvl8pPr>
            <a:lvl9pPr indent="0" lvl="8" marL="0" algn="ctr">
              <a:spcBef>
                <a:spcPts val="0"/>
              </a:spcBef>
              <a:buNone/>
              <a:defRPr sz="14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65" name="Google Shape;65;p9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ukautettu asettelu">
  <p:cSld name="3_Mukautettu asettelu">
    <p:spTree>
      <p:nvGrpSpPr>
        <p:cNvPr id="66" name="Shape 66"/>
        <p:cNvGrpSpPr/>
        <p:nvPr/>
      </p:nvGrpSpPr>
      <p:grpSpPr>
        <a:xfrm>
          <a:off x="0" y="0"/>
          <a:ext cx="0" cy="0"/>
          <a:chOff x="0" y="0"/>
          <a:chExt cx="0" cy="0"/>
        </a:xfrm>
      </p:grpSpPr>
      <p:sp>
        <p:nvSpPr>
          <p:cNvPr id="67" name="Google Shape;67;p9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96"/>
          <p:cNvSpPr/>
          <p:nvPr>
            <p:ph idx="2" type="pic"/>
          </p:nvPr>
        </p:nvSpPr>
        <p:spPr>
          <a:xfrm>
            <a:off x="5183188" y="987425"/>
            <a:ext cx="6172200" cy="4873625"/>
          </a:xfrm>
          <a:prstGeom prst="rect">
            <a:avLst/>
          </a:prstGeom>
          <a:noFill/>
          <a:ln>
            <a:noFill/>
          </a:ln>
        </p:spPr>
      </p:sp>
      <p:sp>
        <p:nvSpPr>
          <p:cNvPr id="69" name="Google Shape;69;p9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9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400">
                <a:solidFill>
                  <a:schemeClr val="lt1"/>
                </a:solidFill>
                <a:latin typeface="Calibri"/>
                <a:ea typeface="Calibri"/>
                <a:cs typeface="Calibri"/>
                <a:sym typeface="Calibri"/>
              </a:defRPr>
            </a:lvl1pPr>
            <a:lvl2pPr indent="0" lvl="1" marL="0" algn="ctr">
              <a:spcBef>
                <a:spcPts val="0"/>
              </a:spcBef>
              <a:buNone/>
              <a:defRPr sz="1400">
                <a:solidFill>
                  <a:schemeClr val="lt1"/>
                </a:solidFill>
                <a:latin typeface="Calibri"/>
                <a:ea typeface="Calibri"/>
                <a:cs typeface="Calibri"/>
                <a:sym typeface="Calibri"/>
              </a:defRPr>
            </a:lvl2pPr>
            <a:lvl3pPr indent="0" lvl="2" marL="0" algn="ctr">
              <a:spcBef>
                <a:spcPts val="0"/>
              </a:spcBef>
              <a:buNone/>
              <a:defRPr sz="1400">
                <a:solidFill>
                  <a:schemeClr val="lt1"/>
                </a:solidFill>
                <a:latin typeface="Calibri"/>
                <a:ea typeface="Calibri"/>
                <a:cs typeface="Calibri"/>
                <a:sym typeface="Calibri"/>
              </a:defRPr>
            </a:lvl3pPr>
            <a:lvl4pPr indent="0" lvl="3" marL="0" algn="ctr">
              <a:spcBef>
                <a:spcPts val="0"/>
              </a:spcBef>
              <a:buNone/>
              <a:defRPr sz="1400">
                <a:solidFill>
                  <a:schemeClr val="lt1"/>
                </a:solidFill>
                <a:latin typeface="Calibri"/>
                <a:ea typeface="Calibri"/>
                <a:cs typeface="Calibri"/>
                <a:sym typeface="Calibri"/>
              </a:defRPr>
            </a:lvl4pPr>
            <a:lvl5pPr indent="0" lvl="4" marL="0" algn="ctr">
              <a:spcBef>
                <a:spcPts val="0"/>
              </a:spcBef>
              <a:buNone/>
              <a:defRPr sz="1400">
                <a:solidFill>
                  <a:schemeClr val="lt1"/>
                </a:solidFill>
                <a:latin typeface="Calibri"/>
                <a:ea typeface="Calibri"/>
                <a:cs typeface="Calibri"/>
                <a:sym typeface="Calibri"/>
              </a:defRPr>
            </a:lvl5pPr>
            <a:lvl6pPr indent="0" lvl="5" marL="0" algn="ctr">
              <a:spcBef>
                <a:spcPts val="0"/>
              </a:spcBef>
              <a:buNone/>
              <a:defRPr sz="1400">
                <a:solidFill>
                  <a:schemeClr val="lt1"/>
                </a:solidFill>
                <a:latin typeface="Calibri"/>
                <a:ea typeface="Calibri"/>
                <a:cs typeface="Calibri"/>
                <a:sym typeface="Calibri"/>
              </a:defRPr>
            </a:lvl6pPr>
            <a:lvl7pPr indent="0" lvl="6" marL="0" algn="ctr">
              <a:spcBef>
                <a:spcPts val="0"/>
              </a:spcBef>
              <a:buNone/>
              <a:defRPr sz="1400">
                <a:solidFill>
                  <a:schemeClr val="lt1"/>
                </a:solidFill>
                <a:latin typeface="Calibri"/>
                <a:ea typeface="Calibri"/>
                <a:cs typeface="Calibri"/>
                <a:sym typeface="Calibri"/>
              </a:defRPr>
            </a:lvl7pPr>
            <a:lvl8pPr indent="0" lvl="7" marL="0" algn="ctr">
              <a:spcBef>
                <a:spcPts val="0"/>
              </a:spcBef>
              <a:buNone/>
              <a:defRPr sz="1400">
                <a:solidFill>
                  <a:schemeClr val="lt1"/>
                </a:solidFill>
                <a:latin typeface="Calibri"/>
                <a:ea typeface="Calibri"/>
                <a:cs typeface="Calibri"/>
                <a:sym typeface="Calibri"/>
              </a:defRPr>
            </a:lvl8pPr>
            <a:lvl9pPr indent="0" lvl="8" marL="0" algn="ctr">
              <a:spcBef>
                <a:spcPts val="0"/>
              </a:spcBef>
              <a:buNone/>
              <a:defRPr sz="14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71" name="Google Shape;71;p9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san ylätunniste">
  <p:cSld name="Osan ylätunniste">
    <p:spTree>
      <p:nvGrpSpPr>
        <p:cNvPr id="72" name="Shape 72"/>
        <p:cNvGrpSpPr/>
        <p:nvPr/>
      </p:nvGrpSpPr>
      <p:grpSpPr>
        <a:xfrm>
          <a:off x="0" y="0"/>
          <a:ext cx="0" cy="0"/>
          <a:chOff x="0" y="0"/>
          <a:chExt cx="0" cy="0"/>
        </a:xfrm>
      </p:grpSpPr>
      <p:sp>
        <p:nvSpPr>
          <p:cNvPr id="73" name="Google Shape;73;p9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400">
                <a:solidFill>
                  <a:schemeClr val="lt1"/>
                </a:solidFill>
                <a:latin typeface="Calibri"/>
                <a:ea typeface="Calibri"/>
                <a:cs typeface="Calibri"/>
                <a:sym typeface="Calibri"/>
              </a:defRPr>
            </a:lvl1pPr>
            <a:lvl2pPr indent="0" lvl="1" marL="0" algn="ctr">
              <a:spcBef>
                <a:spcPts val="0"/>
              </a:spcBef>
              <a:buNone/>
              <a:defRPr sz="1400">
                <a:solidFill>
                  <a:schemeClr val="lt1"/>
                </a:solidFill>
                <a:latin typeface="Calibri"/>
                <a:ea typeface="Calibri"/>
                <a:cs typeface="Calibri"/>
                <a:sym typeface="Calibri"/>
              </a:defRPr>
            </a:lvl2pPr>
            <a:lvl3pPr indent="0" lvl="2" marL="0" algn="ctr">
              <a:spcBef>
                <a:spcPts val="0"/>
              </a:spcBef>
              <a:buNone/>
              <a:defRPr sz="1400">
                <a:solidFill>
                  <a:schemeClr val="lt1"/>
                </a:solidFill>
                <a:latin typeface="Calibri"/>
                <a:ea typeface="Calibri"/>
                <a:cs typeface="Calibri"/>
                <a:sym typeface="Calibri"/>
              </a:defRPr>
            </a:lvl3pPr>
            <a:lvl4pPr indent="0" lvl="3" marL="0" algn="ctr">
              <a:spcBef>
                <a:spcPts val="0"/>
              </a:spcBef>
              <a:buNone/>
              <a:defRPr sz="1400">
                <a:solidFill>
                  <a:schemeClr val="lt1"/>
                </a:solidFill>
                <a:latin typeface="Calibri"/>
                <a:ea typeface="Calibri"/>
                <a:cs typeface="Calibri"/>
                <a:sym typeface="Calibri"/>
              </a:defRPr>
            </a:lvl4pPr>
            <a:lvl5pPr indent="0" lvl="4" marL="0" algn="ctr">
              <a:spcBef>
                <a:spcPts val="0"/>
              </a:spcBef>
              <a:buNone/>
              <a:defRPr sz="1400">
                <a:solidFill>
                  <a:schemeClr val="lt1"/>
                </a:solidFill>
                <a:latin typeface="Calibri"/>
                <a:ea typeface="Calibri"/>
                <a:cs typeface="Calibri"/>
                <a:sym typeface="Calibri"/>
              </a:defRPr>
            </a:lvl5pPr>
            <a:lvl6pPr indent="0" lvl="5" marL="0" algn="ctr">
              <a:spcBef>
                <a:spcPts val="0"/>
              </a:spcBef>
              <a:buNone/>
              <a:defRPr sz="1400">
                <a:solidFill>
                  <a:schemeClr val="lt1"/>
                </a:solidFill>
                <a:latin typeface="Calibri"/>
                <a:ea typeface="Calibri"/>
                <a:cs typeface="Calibri"/>
                <a:sym typeface="Calibri"/>
              </a:defRPr>
            </a:lvl6pPr>
            <a:lvl7pPr indent="0" lvl="6" marL="0" algn="ctr">
              <a:spcBef>
                <a:spcPts val="0"/>
              </a:spcBef>
              <a:buNone/>
              <a:defRPr sz="1400">
                <a:solidFill>
                  <a:schemeClr val="lt1"/>
                </a:solidFill>
                <a:latin typeface="Calibri"/>
                <a:ea typeface="Calibri"/>
                <a:cs typeface="Calibri"/>
                <a:sym typeface="Calibri"/>
              </a:defRPr>
            </a:lvl7pPr>
            <a:lvl8pPr indent="0" lvl="7" marL="0" algn="ctr">
              <a:spcBef>
                <a:spcPts val="0"/>
              </a:spcBef>
              <a:buNone/>
              <a:defRPr sz="1400">
                <a:solidFill>
                  <a:schemeClr val="lt1"/>
                </a:solidFill>
                <a:latin typeface="Calibri"/>
                <a:ea typeface="Calibri"/>
                <a:cs typeface="Calibri"/>
                <a:sym typeface="Calibri"/>
              </a:defRPr>
            </a:lvl8pPr>
            <a:lvl9pPr indent="0" lvl="8" marL="0" algn="ctr">
              <a:spcBef>
                <a:spcPts val="0"/>
              </a:spcBef>
              <a:buNone/>
              <a:defRPr sz="14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74" name="Google Shape;74;p9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9.jpg"/><Relationship Id="rId2" Type="http://schemas.openxmlformats.org/officeDocument/2006/relationships/image" Target="../media/image6.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6" Type="http://schemas.openxmlformats.org/officeDocument/2006/relationships/slideLayout" Target="../slideLayouts/slideLayout4.xml"/><Relationship Id="rId18" Type="http://schemas.openxmlformats.org/officeDocument/2006/relationships/theme" Target="../theme/theme2.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88"/>
          <p:cNvPicPr preferRelativeResize="0"/>
          <p:nvPr/>
        </p:nvPicPr>
        <p:blipFill rotWithShape="1">
          <a:blip r:embed="rId1">
            <a:alphaModFix/>
          </a:blip>
          <a:srcRect b="0" l="0" r="0" t="0"/>
          <a:stretch/>
        </p:blipFill>
        <p:spPr>
          <a:xfrm>
            <a:off x="1" y="-672"/>
            <a:ext cx="12190802" cy="6858669"/>
          </a:xfrm>
          <a:prstGeom prst="rect">
            <a:avLst/>
          </a:prstGeom>
          <a:noFill/>
          <a:ln>
            <a:noFill/>
          </a:ln>
        </p:spPr>
      </p:pic>
      <p:sp>
        <p:nvSpPr>
          <p:cNvPr id="11" name="Google Shape;11;p8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8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8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8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400" u="none" cap="none" strike="noStrike">
                <a:solidFill>
                  <a:schemeClr val="lt1"/>
                </a:solidFill>
                <a:latin typeface="Calibri"/>
                <a:ea typeface="Calibri"/>
                <a:cs typeface="Calibri"/>
                <a:sym typeface="Calibri"/>
              </a:defRPr>
            </a:lvl1pPr>
            <a:lvl2pPr indent="0" lvl="1" marL="0" marR="0" rtl="0" algn="ctr">
              <a:spcBef>
                <a:spcPts val="0"/>
              </a:spcBef>
              <a:buNone/>
              <a:defRPr b="0" i="0" sz="1400" u="none" cap="none" strike="noStrike">
                <a:solidFill>
                  <a:schemeClr val="lt1"/>
                </a:solidFill>
                <a:latin typeface="Calibri"/>
                <a:ea typeface="Calibri"/>
                <a:cs typeface="Calibri"/>
                <a:sym typeface="Calibri"/>
              </a:defRPr>
            </a:lvl2pPr>
            <a:lvl3pPr indent="0" lvl="2" marL="0" marR="0" rtl="0" algn="ctr">
              <a:spcBef>
                <a:spcPts val="0"/>
              </a:spcBef>
              <a:buNone/>
              <a:defRPr b="0" i="0" sz="1400" u="none" cap="none" strike="noStrike">
                <a:solidFill>
                  <a:schemeClr val="lt1"/>
                </a:solidFill>
                <a:latin typeface="Calibri"/>
                <a:ea typeface="Calibri"/>
                <a:cs typeface="Calibri"/>
                <a:sym typeface="Calibri"/>
              </a:defRPr>
            </a:lvl3pPr>
            <a:lvl4pPr indent="0" lvl="3" marL="0" marR="0" rtl="0" algn="ctr">
              <a:spcBef>
                <a:spcPts val="0"/>
              </a:spcBef>
              <a:buNone/>
              <a:defRPr b="0" i="0" sz="1400" u="none" cap="none" strike="noStrike">
                <a:solidFill>
                  <a:schemeClr val="lt1"/>
                </a:solidFill>
                <a:latin typeface="Calibri"/>
                <a:ea typeface="Calibri"/>
                <a:cs typeface="Calibri"/>
                <a:sym typeface="Calibri"/>
              </a:defRPr>
            </a:lvl4pPr>
            <a:lvl5pPr indent="0" lvl="4" marL="0" marR="0" rtl="0" algn="ctr">
              <a:spcBef>
                <a:spcPts val="0"/>
              </a:spcBef>
              <a:buNone/>
              <a:defRPr b="0" i="0" sz="1400" u="none" cap="none" strike="noStrike">
                <a:solidFill>
                  <a:schemeClr val="lt1"/>
                </a:solidFill>
                <a:latin typeface="Calibri"/>
                <a:ea typeface="Calibri"/>
                <a:cs typeface="Calibri"/>
                <a:sym typeface="Calibri"/>
              </a:defRPr>
            </a:lvl5pPr>
            <a:lvl6pPr indent="0" lvl="5" marL="0" marR="0" rtl="0" algn="ctr">
              <a:spcBef>
                <a:spcPts val="0"/>
              </a:spcBef>
              <a:buNone/>
              <a:defRPr b="0" i="0" sz="1400" u="none" cap="none" strike="noStrike">
                <a:solidFill>
                  <a:schemeClr val="lt1"/>
                </a:solidFill>
                <a:latin typeface="Calibri"/>
                <a:ea typeface="Calibri"/>
                <a:cs typeface="Calibri"/>
                <a:sym typeface="Calibri"/>
              </a:defRPr>
            </a:lvl6pPr>
            <a:lvl7pPr indent="0" lvl="6" marL="0" marR="0" rtl="0" algn="ctr">
              <a:spcBef>
                <a:spcPts val="0"/>
              </a:spcBef>
              <a:buNone/>
              <a:defRPr b="0" i="0" sz="1400" u="none" cap="none" strike="noStrike">
                <a:solidFill>
                  <a:schemeClr val="lt1"/>
                </a:solidFill>
                <a:latin typeface="Calibri"/>
                <a:ea typeface="Calibri"/>
                <a:cs typeface="Calibri"/>
                <a:sym typeface="Calibri"/>
              </a:defRPr>
            </a:lvl7pPr>
            <a:lvl8pPr indent="0" lvl="7" marL="0" marR="0" rtl="0" algn="ctr">
              <a:spcBef>
                <a:spcPts val="0"/>
              </a:spcBef>
              <a:buNone/>
              <a:defRPr b="0" i="0" sz="1400" u="none" cap="none" strike="noStrike">
                <a:solidFill>
                  <a:schemeClr val="lt1"/>
                </a:solidFill>
                <a:latin typeface="Calibri"/>
                <a:ea typeface="Calibri"/>
                <a:cs typeface="Calibri"/>
                <a:sym typeface="Calibri"/>
              </a:defRPr>
            </a:lvl8pPr>
            <a:lvl9pPr indent="0" lvl="8" marL="0" marR="0" rtl="0" algn="ctr">
              <a:spcBef>
                <a:spcPts val="0"/>
              </a:spcBef>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pic>
        <p:nvPicPr>
          <p:cNvPr id="15" name="Google Shape;15;p88"/>
          <p:cNvPicPr preferRelativeResize="0"/>
          <p:nvPr/>
        </p:nvPicPr>
        <p:blipFill rotWithShape="1">
          <a:blip r:embed="rId2">
            <a:alphaModFix/>
          </a:blip>
          <a:srcRect b="0" l="0" r="0" t="0"/>
          <a:stretch/>
        </p:blipFill>
        <p:spPr>
          <a:xfrm>
            <a:off x="8886280" y="6347443"/>
            <a:ext cx="3004968" cy="50182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jpg"/><Relationship Id="rId4" Type="http://schemas.openxmlformats.org/officeDocument/2006/relationships/image" Target="../media/image18.png"/><Relationship Id="rId5"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8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8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8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3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8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8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hyperlink" Target="https://ym.fi/rakennusten-energiatehokkuus" TargetMode="External"/><Relationship Id="rId4" Type="http://schemas.openxmlformats.org/officeDocument/2006/relationships/image" Target="../media/image2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2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hyperlink" Target="https://talotekniikkainfo.fi/sisailmasto-ja-ilmanvaihto-opas" TargetMode="External"/><Relationship Id="rId4" Type="http://schemas.openxmlformats.org/officeDocument/2006/relationships/hyperlink" Target="https://talotekniikkainfo.fi/esimerkit/ilmanvaihdon-mitoituksen-perusteet" TargetMode="External"/><Relationship Id="rId5" Type="http://schemas.openxmlformats.org/officeDocument/2006/relationships/image" Target="../media/image2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2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3.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2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hyperlink" Target="https://ym.fi/documents/1410903/38439968/PVIV-OPAS-3729E8C3_9173_4EA5_ADB9_CD33C1432A01-143101.pdf/2ab85b97-a5fd-cee7-c096-930b297a8435/PVIV-OPAS-3729E8C3_9173_4EA5_ADB9_CD33C1432A01-143101.pdf?t=1603260091107" TargetMode="External"/><Relationship Id="rId4" Type="http://schemas.openxmlformats.org/officeDocument/2006/relationships/image" Target="../media/image2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talotekniikkainfo.fi/" TargetMode="External"/><Relationship Id="rId4" Type="http://schemas.openxmlformats.org/officeDocument/2006/relationships/hyperlink" Target="https://talotekniikkainfo.fi/" TargetMode="External"/><Relationship Id="rId5" Type="http://schemas.openxmlformats.org/officeDocument/2006/relationships/hyperlink" Target="https://www.toptenrava.fi/asp2/default.aspx" TargetMode="External"/><Relationship Id="rId6" Type="http://schemas.openxmlformats.org/officeDocument/2006/relationships/hyperlink" Target="https://puuinfo.fi/"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3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34.jp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34.jp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3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hyperlink" Target="https://puuinfo.fi/wp-content/uploads/2021/05/Palokirja_netti_kokonainen.pdf" TargetMode="External"/><Relationship Id="rId4" Type="http://schemas.openxmlformats.org/officeDocument/2006/relationships/hyperlink" Target="https://tukes.fi/tuotteet-ja-palvelut/pelastustoimen-laitteet/sammutuslaitteistot" TargetMode="External"/><Relationship Id="rId5" Type="http://schemas.openxmlformats.org/officeDocument/2006/relationships/image" Target="../media/image3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4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4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4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4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hyperlink" Target="https://talotekniikkainfo.fi/ilmanvaihtolaitosten-paloturvallisuus-opas" TargetMode="External"/><Relationship Id="rId4" Type="http://schemas.openxmlformats.org/officeDocument/2006/relationships/image" Target="../media/image4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5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4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6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51.png"/><Relationship Id="rId4" Type="http://schemas.openxmlformats.org/officeDocument/2006/relationships/image" Target="../media/image76.png"/><Relationship Id="rId5" Type="http://schemas.openxmlformats.org/officeDocument/2006/relationships/image" Target="../media/image6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57.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57.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7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7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5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5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5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hyperlink" Target="https://palokatkoyhdistys.fi/pdf/Palokatko-opas-22052019.pdf" TargetMode="External"/><Relationship Id="rId4" Type="http://schemas.openxmlformats.org/officeDocument/2006/relationships/hyperlink" Target="https://www.finlex.fi/fi/laki/alkup/2017/20170848" TargetMode="External"/><Relationship Id="rId5" Type="http://schemas.openxmlformats.org/officeDocument/2006/relationships/image" Target="../media/image5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5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6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6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55.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55.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6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6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6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6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6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6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73.png"/><Relationship Id="rId4" Type="http://schemas.openxmlformats.org/officeDocument/2006/relationships/image" Target="../media/image66.png"/><Relationship Id="rId5" Type="http://schemas.openxmlformats.org/officeDocument/2006/relationships/image" Target="../media/image7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image" Target="../media/image7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 Id="rId3" Type="http://schemas.openxmlformats.org/officeDocument/2006/relationships/image" Target="../media/image7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 Id="rId3" Type="http://schemas.openxmlformats.org/officeDocument/2006/relationships/image" Target="../media/image22.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 Id="rId3" Type="http://schemas.openxmlformats.org/officeDocument/2006/relationships/image" Target="../media/image2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descr="Kuva, joka sisältää kohteen teksti, puutavara&#10;&#10;Kuvaus luotu automaattisesti" id="105" name="Google Shape;105;p1"/>
          <p:cNvPicPr preferRelativeResize="0"/>
          <p:nvPr/>
        </p:nvPicPr>
        <p:blipFill rotWithShape="1">
          <a:blip r:embed="rId3">
            <a:alphaModFix/>
          </a:blip>
          <a:srcRect b="0" l="0" r="0" t="0"/>
          <a:stretch/>
        </p:blipFill>
        <p:spPr>
          <a:xfrm>
            <a:off x="325289" y="313562"/>
            <a:ext cx="11541420" cy="5744338"/>
          </a:xfrm>
          <a:prstGeom prst="rect">
            <a:avLst/>
          </a:prstGeom>
          <a:noFill/>
          <a:ln>
            <a:noFill/>
          </a:ln>
        </p:spPr>
      </p:pic>
      <p:sp>
        <p:nvSpPr>
          <p:cNvPr id="106" name="Google Shape;106;p1"/>
          <p:cNvSpPr txBox="1"/>
          <p:nvPr>
            <p:ph type="ctrTitle"/>
          </p:nvPr>
        </p:nvSpPr>
        <p:spPr>
          <a:xfrm>
            <a:off x="1524000" y="1527477"/>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2F2F2"/>
              </a:buClr>
              <a:buSzPts val="6000"/>
              <a:buFont typeface="Calibri"/>
              <a:buNone/>
            </a:pPr>
            <a:r>
              <a:rPr lang="en-GB"/>
              <a:t>Industrial wood construction</a:t>
            </a:r>
            <a:endParaRPr/>
          </a:p>
        </p:txBody>
      </p:sp>
      <p:sp>
        <p:nvSpPr>
          <p:cNvPr id="107" name="Google Shape;107;p1"/>
          <p:cNvSpPr txBox="1"/>
          <p:nvPr>
            <p:ph idx="1" type="subTitle"/>
          </p:nvPr>
        </p:nvSpPr>
        <p:spPr>
          <a:xfrm>
            <a:off x="1524000" y="4007152"/>
            <a:ext cx="91440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2F2F2"/>
              </a:buClr>
              <a:buSzPts val="2400"/>
              <a:buNone/>
            </a:pPr>
            <a:r>
              <a:rPr lang="en-GB"/>
              <a:t>Teaching materials for industrial wood construction education</a:t>
            </a:r>
            <a:endParaRPr/>
          </a:p>
          <a:p>
            <a:pPr indent="0" lvl="0" marL="0" rtl="0" algn="ctr">
              <a:lnSpc>
                <a:spcPct val="90000"/>
              </a:lnSpc>
              <a:spcBef>
                <a:spcPts val="0"/>
              </a:spcBef>
              <a:spcAft>
                <a:spcPts val="0"/>
              </a:spcAft>
              <a:buClr>
                <a:srgbClr val="F2F2F2"/>
              </a:buClr>
              <a:buSzPts val="2400"/>
              <a:buNone/>
            </a:pPr>
            <a:r>
              <a:rPr lang="en-GB"/>
              <a:t>2022</a:t>
            </a:r>
            <a:endParaRPr/>
          </a:p>
        </p:txBody>
      </p:sp>
      <p:pic>
        <p:nvPicPr>
          <p:cNvPr id="108" name="Google Shape;108;p1"/>
          <p:cNvPicPr preferRelativeResize="0"/>
          <p:nvPr/>
        </p:nvPicPr>
        <p:blipFill>
          <a:blip r:embed="rId4">
            <a:alphaModFix/>
          </a:blip>
          <a:stretch>
            <a:fillRect/>
          </a:stretch>
        </p:blipFill>
        <p:spPr>
          <a:xfrm>
            <a:off x="2525125" y="6292025"/>
            <a:ext cx="2870951" cy="487950"/>
          </a:xfrm>
          <a:prstGeom prst="rect">
            <a:avLst/>
          </a:prstGeom>
          <a:noFill/>
          <a:ln>
            <a:noFill/>
          </a:ln>
        </p:spPr>
      </p:pic>
      <p:pic>
        <p:nvPicPr>
          <p:cNvPr id="109" name="Google Shape;109;p1"/>
          <p:cNvPicPr preferRelativeResize="0"/>
          <p:nvPr/>
        </p:nvPicPr>
        <p:blipFill>
          <a:blip r:embed="rId5">
            <a:alphaModFix/>
          </a:blip>
          <a:stretch>
            <a:fillRect/>
          </a:stretch>
        </p:blipFill>
        <p:spPr>
          <a:xfrm>
            <a:off x="325300" y="6213974"/>
            <a:ext cx="2199815" cy="6440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Optimising life cycle performance</a:t>
            </a:r>
            <a:endParaRPr/>
          </a:p>
        </p:txBody>
      </p:sp>
      <p:sp>
        <p:nvSpPr>
          <p:cNvPr id="220" name="Google Shape;220;p1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fontScale="70000" lnSpcReduction="20000"/>
          </a:bodyPr>
          <a:lstStyle/>
          <a:p>
            <a:pPr indent="-228600" lvl="0" marL="228600" rtl="0" algn="l">
              <a:lnSpc>
                <a:spcPct val="90000"/>
              </a:lnSpc>
              <a:spcBef>
                <a:spcPts val="0"/>
              </a:spcBef>
              <a:spcAft>
                <a:spcPts val="0"/>
              </a:spcAft>
              <a:buClr>
                <a:schemeClr val="dk1"/>
              </a:buClr>
              <a:buSzPct val="100000"/>
              <a:buChar char="•"/>
            </a:pPr>
            <a:r>
              <a:rPr lang="en-GB" sz="3100"/>
              <a:t>Individual optimisation of pyramid components usually leads to a solution with increased costs (life cycle or investment)</a:t>
            </a:r>
            <a:endParaRPr/>
          </a:p>
          <a:p>
            <a:pPr indent="-228600" lvl="0" marL="228600" rtl="0" algn="l">
              <a:lnSpc>
                <a:spcPct val="90000"/>
              </a:lnSpc>
              <a:spcBef>
                <a:spcPts val="1000"/>
              </a:spcBef>
              <a:spcAft>
                <a:spcPts val="0"/>
              </a:spcAft>
              <a:buClr>
                <a:schemeClr val="dk1"/>
              </a:buClr>
              <a:buSzPct val="100000"/>
              <a:buChar char="•"/>
            </a:pPr>
            <a:r>
              <a:rPr lang="en-GB" sz="3100"/>
              <a:t>Considering components 1–5 together is the right approach, no separate optimisation</a:t>
            </a:r>
            <a:endParaRPr/>
          </a:p>
          <a:p>
            <a:pPr indent="-228600" lvl="0" marL="228600" rtl="0" algn="l">
              <a:lnSpc>
                <a:spcPct val="90000"/>
              </a:lnSpc>
              <a:spcBef>
                <a:spcPts val="1000"/>
              </a:spcBef>
              <a:spcAft>
                <a:spcPts val="0"/>
              </a:spcAft>
              <a:buClr>
                <a:schemeClr val="dk1"/>
              </a:buClr>
              <a:buSzPct val="100000"/>
              <a:buChar char="•"/>
            </a:pPr>
            <a:r>
              <a:rPr lang="en-GB" sz="3100"/>
              <a:t>Investment in a system that is right for the whole building project can bring more added value</a:t>
            </a:r>
            <a:endParaRPr/>
          </a:p>
          <a:p>
            <a:pPr indent="-228600" lvl="0" marL="228600" rtl="0" algn="l">
              <a:lnSpc>
                <a:spcPct val="90000"/>
              </a:lnSpc>
              <a:spcBef>
                <a:spcPts val="1000"/>
              </a:spcBef>
              <a:spcAft>
                <a:spcPts val="0"/>
              </a:spcAft>
              <a:buClr>
                <a:schemeClr val="dk1"/>
              </a:buClr>
              <a:buSzPct val="100000"/>
              <a:buChar char="•"/>
            </a:pPr>
            <a:r>
              <a:rPr lang="en-GB" sz="3100"/>
              <a:t>The whole building can be examined using a multi-objective building optimisation tool (e.g. MOBO) to achieve a cost-optimal solution for several variables, i.e., the best value for money</a:t>
            </a:r>
            <a:endParaRPr/>
          </a:p>
          <a:p>
            <a:pPr indent="-104140" lvl="0" marL="228600" rtl="0" algn="l">
              <a:lnSpc>
                <a:spcPct val="90000"/>
              </a:lnSpc>
              <a:spcBef>
                <a:spcPts val="1000"/>
              </a:spcBef>
              <a:spcAft>
                <a:spcPts val="0"/>
              </a:spcAft>
              <a:buClr>
                <a:schemeClr val="dk1"/>
              </a:buClr>
              <a:buSzPct val="100000"/>
              <a:buNone/>
            </a:pPr>
            <a:r>
              <a:t/>
            </a:r>
            <a:endParaRPr/>
          </a:p>
        </p:txBody>
      </p:sp>
      <p:grpSp>
        <p:nvGrpSpPr>
          <p:cNvPr id="221" name="Google Shape;221;p10"/>
          <p:cNvGrpSpPr/>
          <p:nvPr/>
        </p:nvGrpSpPr>
        <p:grpSpPr>
          <a:xfrm>
            <a:off x="569743" y="2059818"/>
            <a:ext cx="5526256" cy="3564603"/>
            <a:chOff x="0" y="0"/>
            <a:chExt cx="5526256" cy="3564603"/>
          </a:xfrm>
        </p:grpSpPr>
        <p:sp>
          <p:nvSpPr>
            <p:cNvPr id="222" name="Google Shape;222;p10"/>
            <p:cNvSpPr/>
            <p:nvPr/>
          </p:nvSpPr>
          <p:spPr>
            <a:xfrm rot="10800000">
              <a:off x="1878927" y="0"/>
              <a:ext cx="3647329" cy="712920"/>
            </a:xfrm>
            <a:custGeom>
              <a:rect b="b" l="l" r="r" t="t"/>
              <a:pathLst>
                <a:path extrusionOk="0" h="120000" w="120000">
                  <a:moveTo>
                    <a:pt x="0" y="120000"/>
                  </a:moveTo>
                  <a:lnTo>
                    <a:pt x="0" y="0"/>
                  </a:lnTo>
                  <a:lnTo>
                    <a:pt x="107636" y="0"/>
                  </a:lnTo>
                  <a:lnTo>
                    <a:pt x="120000" y="120000"/>
                  </a:lnTo>
                  <a:close/>
                </a:path>
              </a:pathLst>
            </a:custGeom>
            <a:solidFill>
              <a:schemeClr val="lt1">
                <a:alpha val="89803"/>
              </a:schemeClr>
            </a:solidFill>
            <a:ln cap="flat" cmpd="sng" w="9525">
              <a:solidFill>
                <a:srgbClr val="9BA65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0"/>
            <p:cNvSpPr txBox="1"/>
            <p:nvPr/>
          </p:nvSpPr>
          <p:spPr>
            <a:xfrm>
              <a:off x="2254712" y="0"/>
              <a:ext cx="3271544" cy="712920"/>
            </a:xfrm>
            <a:prstGeom prst="rect">
              <a:avLst/>
            </a:prstGeom>
            <a:noFill/>
            <a:ln>
              <a:noFill/>
            </a:ln>
          </p:spPr>
          <p:txBody>
            <a:bodyPr anchorCtr="0" anchor="ctr" bIns="76200" lIns="76200" spcFirstLastPara="1" rIns="76200" wrap="square" tIns="76200">
              <a:noAutofit/>
            </a:bodyPr>
            <a:lstStyle/>
            <a:p>
              <a:pPr indent="-228600" lvl="1" marL="228600" marR="0" rtl="0" algn="l">
                <a:lnSpc>
                  <a:spcPct val="90000"/>
                </a:lnSpc>
                <a:spcBef>
                  <a:spcPts val="0"/>
                </a:spcBef>
                <a:spcAft>
                  <a:spcPts val="0"/>
                </a:spcAft>
                <a:buClr>
                  <a:schemeClr val="dk1"/>
                </a:buClr>
                <a:buSzPts val="2000"/>
                <a:buFont typeface="Calibri"/>
                <a:buChar char="•"/>
              </a:pPr>
              <a:r>
                <a:rPr b="1" i="0" lang="en-GB" sz="2000" u="none" cap="none" strike="noStrike">
                  <a:solidFill>
                    <a:schemeClr val="dk1"/>
                  </a:solidFill>
                  <a:latin typeface="Calibri"/>
                  <a:ea typeface="Calibri"/>
                  <a:cs typeface="Calibri"/>
                  <a:sym typeface="Calibri"/>
                </a:rPr>
                <a:t>Self-generation of renewable energy</a:t>
              </a:r>
              <a:endParaRPr/>
            </a:p>
          </p:txBody>
        </p:sp>
        <p:sp>
          <p:nvSpPr>
            <p:cNvPr id="224" name="Google Shape;224;p10"/>
            <p:cNvSpPr/>
            <p:nvPr/>
          </p:nvSpPr>
          <p:spPr>
            <a:xfrm>
              <a:off x="1503141" y="0"/>
              <a:ext cx="751570" cy="712920"/>
            </a:xfrm>
            <a:prstGeom prst="trapezoid">
              <a:avLst>
                <a:gd fmla="val 52711" name="adj"/>
              </a:avLst>
            </a:prstGeom>
            <a:gradFill>
              <a:gsLst>
                <a:gs pos="0">
                  <a:srgbClr val="A5AF6E"/>
                </a:gs>
                <a:gs pos="50000">
                  <a:srgbClr val="9DA955"/>
                </a:gs>
                <a:gs pos="100000">
                  <a:srgbClr val="8D9847"/>
                </a:gs>
              </a:gsLst>
              <a:lin ang="5400000" scaled="0"/>
            </a:gradFill>
            <a:ln>
              <a:noFill/>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0"/>
            <p:cNvSpPr txBox="1"/>
            <p:nvPr/>
          </p:nvSpPr>
          <p:spPr>
            <a:xfrm>
              <a:off x="1503141" y="0"/>
              <a:ext cx="751570" cy="712920"/>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None/>
              </a:pPr>
              <a:r>
                <a:rPr lang="en-GB" sz="2800">
                  <a:solidFill>
                    <a:schemeClr val="lt1"/>
                  </a:solidFill>
                  <a:latin typeface="Calibri"/>
                  <a:ea typeface="Calibri"/>
                  <a:cs typeface="Calibri"/>
                  <a:sym typeface="Calibri"/>
                </a:rPr>
                <a:t>5</a:t>
              </a:r>
              <a:endParaRPr/>
            </a:p>
          </p:txBody>
        </p:sp>
        <p:sp>
          <p:nvSpPr>
            <p:cNvPr id="226" name="Google Shape;226;p10"/>
            <p:cNvSpPr/>
            <p:nvPr/>
          </p:nvSpPr>
          <p:spPr>
            <a:xfrm rot="10800000">
              <a:off x="2254712" y="712920"/>
              <a:ext cx="3271544" cy="712920"/>
            </a:xfrm>
            <a:custGeom>
              <a:rect b="b" l="l" r="r" t="t"/>
              <a:pathLst>
                <a:path extrusionOk="0" h="120000" w="120000">
                  <a:moveTo>
                    <a:pt x="0" y="120000"/>
                  </a:moveTo>
                  <a:lnTo>
                    <a:pt x="0" y="0"/>
                  </a:lnTo>
                  <a:lnTo>
                    <a:pt x="106216" y="0"/>
                  </a:lnTo>
                  <a:lnTo>
                    <a:pt x="120000" y="120000"/>
                  </a:lnTo>
                  <a:close/>
                </a:path>
              </a:pathLst>
            </a:custGeom>
            <a:solidFill>
              <a:schemeClr val="lt1">
                <a:alpha val="89803"/>
              </a:schemeClr>
            </a:solidFill>
            <a:ln cap="flat" cmpd="sng" w="9525">
              <a:solidFill>
                <a:srgbClr val="9BA65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0"/>
            <p:cNvSpPr txBox="1"/>
            <p:nvPr/>
          </p:nvSpPr>
          <p:spPr>
            <a:xfrm>
              <a:off x="2630498" y="712920"/>
              <a:ext cx="2895758" cy="712920"/>
            </a:xfrm>
            <a:prstGeom prst="rect">
              <a:avLst/>
            </a:prstGeom>
            <a:noFill/>
            <a:ln>
              <a:noFill/>
            </a:ln>
          </p:spPr>
          <p:txBody>
            <a:bodyPr anchorCtr="0" anchor="ctr" bIns="76200" lIns="76200" spcFirstLastPara="1" rIns="76200" wrap="square" tIns="76200">
              <a:noAutofit/>
            </a:bodyPr>
            <a:lstStyle/>
            <a:p>
              <a:pPr indent="-228600" lvl="1" marL="228600" marR="0" rtl="0" algn="l">
                <a:lnSpc>
                  <a:spcPct val="90000"/>
                </a:lnSpc>
                <a:spcBef>
                  <a:spcPts val="0"/>
                </a:spcBef>
                <a:spcAft>
                  <a:spcPts val="0"/>
                </a:spcAft>
                <a:buClr>
                  <a:schemeClr val="dk1"/>
                </a:buClr>
                <a:buSzPts val="2000"/>
                <a:buFont typeface="Calibri"/>
                <a:buChar char="•"/>
              </a:pPr>
              <a:r>
                <a:rPr b="1" i="0" lang="en-GB" sz="2000" u="none" cap="none" strike="noStrike">
                  <a:solidFill>
                    <a:schemeClr val="dk1"/>
                  </a:solidFill>
                  <a:latin typeface="Calibri"/>
                  <a:ea typeface="Calibri"/>
                  <a:cs typeface="Calibri"/>
                  <a:sym typeface="Calibri"/>
                </a:rPr>
                <a:t>Energy production solutions</a:t>
              </a:r>
              <a:endParaRPr/>
            </a:p>
          </p:txBody>
        </p:sp>
        <p:sp>
          <p:nvSpPr>
            <p:cNvPr id="228" name="Google Shape;228;p10"/>
            <p:cNvSpPr/>
            <p:nvPr/>
          </p:nvSpPr>
          <p:spPr>
            <a:xfrm>
              <a:off x="1127356" y="712920"/>
              <a:ext cx="1503141" cy="712920"/>
            </a:xfrm>
            <a:prstGeom prst="trapezoid">
              <a:avLst>
                <a:gd fmla="val 52711" name="adj"/>
              </a:avLst>
            </a:prstGeom>
            <a:gradFill>
              <a:gsLst>
                <a:gs pos="0">
                  <a:srgbClr val="A5AF6E"/>
                </a:gs>
                <a:gs pos="50000">
                  <a:srgbClr val="9DA955"/>
                </a:gs>
                <a:gs pos="100000">
                  <a:srgbClr val="8D9847"/>
                </a:gs>
              </a:gsLst>
              <a:lin ang="5400000" scaled="0"/>
            </a:gradFill>
            <a:ln>
              <a:noFill/>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0"/>
            <p:cNvSpPr txBox="1"/>
            <p:nvPr/>
          </p:nvSpPr>
          <p:spPr>
            <a:xfrm>
              <a:off x="1390406" y="712920"/>
              <a:ext cx="977042" cy="712920"/>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None/>
              </a:pPr>
              <a:r>
                <a:rPr lang="en-GB" sz="2800">
                  <a:solidFill>
                    <a:schemeClr val="lt1"/>
                  </a:solidFill>
                  <a:latin typeface="Calibri"/>
                  <a:ea typeface="Calibri"/>
                  <a:cs typeface="Calibri"/>
                  <a:sym typeface="Calibri"/>
                </a:rPr>
                <a:t>4</a:t>
              </a:r>
              <a:endParaRPr/>
            </a:p>
          </p:txBody>
        </p:sp>
        <p:sp>
          <p:nvSpPr>
            <p:cNvPr id="230" name="Google Shape;230;p10"/>
            <p:cNvSpPr/>
            <p:nvPr/>
          </p:nvSpPr>
          <p:spPr>
            <a:xfrm rot="10800000">
              <a:off x="2630498" y="1425841"/>
              <a:ext cx="2895758" cy="712920"/>
            </a:xfrm>
            <a:custGeom>
              <a:rect b="b" l="l" r="r" t="t"/>
              <a:pathLst>
                <a:path extrusionOk="0" h="120000" w="120000">
                  <a:moveTo>
                    <a:pt x="0" y="120000"/>
                  </a:moveTo>
                  <a:lnTo>
                    <a:pt x="0" y="0"/>
                  </a:lnTo>
                  <a:lnTo>
                    <a:pt x="104427" y="0"/>
                  </a:lnTo>
                  <a:lnTo>
                    <a:pt x="120000" y="120000"/>
                  </a:lnTo>
                  <a:close/>
                </a:path>
              </a:pathLst>
            </a:custGeom>
            <a:solidFill>
              <a:schemeClr val="lt1">
                <a:alpha val="89803"/>
              </a:schemeClr>
            </a:solidFill>
            <a:ln cap="flat" cmpd="sng" w="9525">
              <a:solidFill>
                <a:srgbClr val="9BA65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0"/>
            <p:cNvSpPr txBox="1"/>
            <p:nvPr/>
          </p:nvSpPr>
          <p:spPr>
            <a:xfrm>
              <a:off x="3006283" y="1425841"/>
              <a:ext cx="2519973" cy="712920"/>
            </a:xfrm>
            <a:prstGeom prst="rect">
              <a:avLst/>
            </a:prstGeom>
            <a:noFill/>
            <a:ln>
              <a:noFill/>
            </a:ln>
          </p:spPr>
          <p:txBody>
            <a:bodyPr anchorCtr="0" anchor="ctr" bIns="76200" lIns="76200" spcFirstLastPara="1" rIns="76200" wrap="square" tIns="76200">
              <a:noAutofit/>
            </a:bodyPr>
            <a:lstStyle/>
            <a:p>
              <a:pPr indent="-228600" lvl="1" marL="228600" marR="0" rtl="0" algn="l">
                <a:lnSpc>
                  <a:spcPct val="90000"/>
                </a:lnSpc>
                <a:spcBef>
                  <a:spcPts val="0"/>
                </a:spcBef>
                <a:spcAft>
                  <a:spcPts val="0"/>
                </a:spcAft>
                <a:buClr>
                  <a:schemeClr val="dk1"/>
                </a:buClr>
                <a:buSzPts val="2000"/>
                <a:buFont typeface="Calibri"/>
                <a:buChar char="•"/>
              </a:pPr>
              <a:r>
                <a:rPr b="1" i="0" lang="en-GB" sz="2000" u="none" cap="none" strike="noStrike">
                  <a:solidFill>
                    <a:schemeClr val="dk1"/>
                  </a:solidFill>
                  <a:latin typeface="Calibri"/>
                  <a:ea typeface="Calibri"/>
                  <a:cs typeface="Calibri"/>
                  <a:sym typeface="Calibri"/>
                </a:rPr>
                <a:t>Efficient building services systems</a:t>
              </a:r>
              <a:endParaRPr/>
            </a:p>
          </p:txBody>
        </p:sp>
        <p:sp>
          <p:nvSpPr>
            <p:cNvPr id="232" name="Google Shape;232;p10"/>
            <p:cNvSpPr/>
            <p:nvPr/>
          </p:nvSpPr>
          <p:spPr>
            <a:xfrm>
              <a:off x="751570" y="1425841"/>
              <a:ext cx="2254712" cy="712920"/>
            </a:xfrm>
            <a:prstGeom prst="trapezoid">
              <a:avLst>
                <a:gd fmla="val 52711" name="adj"/>
              </a:avLst>
            </a:prstGeom>
            <a:gradFill>
              <a:gsLst>
                <a:gs pos="0">
                  <a:srgbClr val="A5AF6E"/>
                </a:gs>
                <a:gs pos="50000">
                  <a:srgbClr val="9DA955"/>
                </a:gs>
                <a:gs pos="100000">
                  <a:srgbClr val="8D9847"/>
                </a:gs>
              </a:gsLst>
              <a:lin ang="5400000" scaled="0"/>
            </a:gradFill>
            <a:ln>
              <a:noFill/>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0"/>
            <p:cNvSpPr txBox="1"/>
            <p:nvPr/>
          </p:nvSpPr>
          <p:spPr>
            <a:xfrm>
              <a:off x="1146145" y="1425841"/>
              <a:ext cx="1465563" cy="712920"/>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None/>
              </a:pPr>
              <a:r>
                <a:rPr lang="en-GB" sz="2800">
                  <a:solidFill>
                    <a:schemeClr val="lt1"/>
                  </a:solidFill>
                  <a:latin typeface="Calibri"/>
                  <a:ea typeface="Calibri"/>
                  <a:cs typeface="Calibri"/>
                  <a:sym typeface="Calibri"/>
                </a:rPr>
                <a:t>3</a:t>
              </a:r>
              <a:endParaRPr/>
            </a:p>
          </p:txBody>
        </p:sp>
        <p:sp>
          <p:nvSpPr>
            <p:cNvPr id="234" name="Google Shape;234;p10"/>
            <p:cNvSpPr/>
            <p:nvPr/>
          </p:nvSpPr>
          <p:spPr>
            <a:xfrm rot="10800000">
              <a:off x="3006283" y="2138762"/>
              <a:ext cx="2519973" cy="712920"/>
            </a:xfrm>
            <a:custGeom>
              <a:rect b="b" l="l" r="r" t="t"/>
              <a:pathLst>
                <a:path extrusionOk="0" h="120000" w="120000">
                  <a:moveTo>
                    <a:pt x="0" y="120000"/>
                  </a:moveTo>
                  <a:lnTo>
                    <a:pt x="0" y="0"/>
                  </a:lnTo>
                  <a:lnTo>
                    <a:pt x="102105" y="0"/>
                  </a:lnTo>
                  <a:lnTo>
                    <a:pt x="120000" y="120000"/>
                  </a:lnTo>
                  <a:close/>
                </a:path>
              </a:pathLst>
            </a:custGeom>
            <a:solidFill>
              <a:schemeClr val="lt1">
                <a:alpha val="89803"/>
              </a:schemeClr>
            </a:solidFill>
            <a:ln cap="flat" cmpd="sng" w="9525">
              <a:solidFill>
                <a:srgbClr val="9BA65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0"/>
            <p:cNvSpPr txBox="1"/>
            <p:nvPr/>
          </p:nvSpPr>
          <p:spPr>
            <a:xfrm>
              <a:off x="3382069" y="2138762"/>
              <a:ext cx="2144187" cy="712920"/>
            </a:xfrm>
            <a:prstGeom prst="rect">
              <a:avLst/>
            </a:prstGeom>
            <a:noFill/>
            <a:ln>
              <a:noFill/>
            </a:ln>
          </p:spPr>
          <p:txBody>
            <a:bodyPr anchorCtr="0" anchor="ctr" bIns="76200" lIns="76200" spcFirstLastPara="1" rIns="76200" wrap="square" tIns="76200">
              <a:noAutofit/>
            </a:bodyPr>
            <a:lstStyle/>
            <a:p>
              <a:pPr indent="-228600" lvl="1" marL="228600" marR="0" rtl="0" algn="l">
                <a:lnSpc>
                  <a:spcPct val="90000"/>
                </a:lnSpc>
                <a:spcBef>
                  <a:spcPts val="0"/>
                </a:spcBef>
                <a:spcAft>
                  <a:spcPts val="0"/>
                </a:spcAft>
                <a:buClr>
                  <a:schemeClr val="dk1"/>
                </a:buClr>
                <a:buSzPts val="2000"/>
                <a:buFont typeface="Calibri"/>
                <a:buChar char="•"/>
              </a:pPr>
              <a:r>
                <a:rPr b="1" i="0" lang="en-GB" sz="2000" u="none" cap="none" strike="noStrike">
                  <a:solidFill>
                    <a:schemeClr val="dk1"/>
                  </a:solidFill>
                  <a:latin typeface="Calibri"/>
                  <a:ea typeface="Calibri"/>
                  <a:cs typeface="Calibri"/>
                  <a:sym typeface="Calibri"/>
                </a:rPr>
                <a:t>Facade design</a:t>
              </a:r>
              <a:endParaRPr/>
            </a:p>
          </p:txBody>
        </p:sp>
        <p:sp>
          <p:nvSpPr>
            <p:cNvPr id="236" name="Google Shape;236;p10"/>
            <p:cNvSpPr/>
            <p:nvPr/>
          </p:nvSpPr>
          <p:spPr>
            <a:xfrm>
              <a:off x="375785" y="2138762"/>
              <a:ext cx="3006283" cy="712920"/>
            </a:xfrm>
            <a:prstGeom prst="trapezoid">
              <a:avLst>
                <a:gd fmla="val 52711" name="adj"/>
              </a:avLst>
            </a:prstGeom>
            <a:gradFill>
              <a:gsLst>
                <a:gs pos="0">
                  <a:srgbClr val="A5AF6E"/>
                </a:gs>
                <a:gs pos="50000">
                  <a:srgbClr val="9DA955"/>
                </a:gs>
                <a:gs pos="100000">
                  <a:srgbClr val="8D9847"/>
                </a:gs>
              </a:gsLst>
              <a:lin ang="5400000" scaled="0"/>
            </a:gradFill>
            <a:ln>
              <a:noFill/>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0"/>
            <p:cNvSpPr txBox="1"/>
            <p:nvPr/>
          </p:nvSpPr>
          <p:spPr>
            <a:xfrm>
              <a:off x="901885" y="2138762"/>
              <a:ext cx="1954084" cy="712920"/>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None/>
              </a:pPr>
              <a:r>
                <a:rPr lang="en-GB" sz="2800">
                  <a:solidFill>
                    <a:schemeClr val="lt1"/>
                  </a:solidFill>
                  <a:latin typeface="Calibri"/>
                  <a:ea typeface="Calibri"/>
                  <a:cs typeface="Calibri"/>
                  <a:sym typeface="Calibri"/>
                </a:rPr>
                <a:t>2</a:t>
              </a:r>
              <a:endParaRPr/>
            </a:p>
          </p:txBody>
        </p:sp>
        <p:sp>
          <p:nvSpPr>
            <p:cNvPr id="238" name="Google Shape;238;p10"/>
            <p:cNvSpPr/>
            <p:nvPr/>
          </p:nvSpPr>
          <p:spPr>
            <a:xfrm rot="10800000">
              <a:off x="3382069" y="2851683"/>
              <a:ext cx="2144187" cy="712920"/>
            </a:xfrm>
            <a:custGeom>
              <a:rect b="b" l="l" r="r" t="t"/>
              <a:pathLst>
                <a:path extrusionOk="0" h="120000" w="120000">
                  <a:moveTo>
                    <a:pt x="0" y="120000"/>
                  </a:moveTo>
                  <a:lnTo>
                    <a:pt x="0" y="0"/>
                  </a:lnTo>
                  <a:lnTo>
                    <a:pt x="98969" y="0"/>
                  </a:lnTo>
                  <a:lnTo>
                    <a:pt x="120000" y="120000"/>
                  </a:lnTo>
                  <a:close/>
                </a:path>
              </a:pathLst>
            </a:custGeom>
            <a:solidFill>
              <a:schemeClr val="lt1">
                <a:alpha val="89803"/>
              </a:schemeClr>
            </a:solidFill>
            <a:ln cap="flat" cmpd="sng" w="9525">
              <a:solidFill>
                <a:srgbClr val="9BA65A"/>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0"/>
            <p:cNvSpPr txBox="1"/>
            <p:nvPr/>
          </p:nvSpPr>
          <p:spPr>
            <a:xfrm>
              <a:off x="3757854" y="2851683"/>
              <a:ext cx="1768402" cy="712920"/>
            </a:xfrm>
            <a:prstGeom prst="rect">
              <a:avLst/>
            </a:prstGeom>
            <a:noFill/>
            <a:ln>
              <a:noFill/>
            </a:ln>
          </p:spPr>
          <p:txBody>
            <a:bodyPr anchorCtr="0" anchor="ctr" bIns="76200" lIns="76200" spcFirstLastPara="1" rIns="76200" wrap="square" tIns="76200">
              <a:noAutofit/>
            </a:bodyPr>
            <a:lstStyle/>
            <a:p>
              <a:pPr indent="-228600" lvl="1" marL="228600" marR="0" rtl="0" algn="l">
                <a:lnSpc>
                  <a:spcPct val="90000"/>
                </a:lnSpc>
                <a:spcBef>
                  <a:spcPts val="0"/>
                </a:spcBef>
                <a:spcAft>
                  <a:spcPts val="0"/>
                </a:spcAft>
                <a:buClr>
                  <a:schemeClr val="dk1"/>
                </a:buClr>
                <a:buSzPts val="2000"/>
                <a:buFont typeface="Calibri"/>
                <a:buChar char="•"/>
              </a:pPr>
              <a:r>
                <a:rPr b="1" i="0" lang="en-GB" sz="2000" u="none" cap="none" strike="noStrike">
                  <a:solidFill>
                    <a:schemeClr val="dk1"/>
                  </a:solidFill>
                  <a:latin typeface="Calibri"/>
                  <a:ea typeface="Calibri"/>
                  <a:cs typeface="Calibri"/>
                  <a:sym typeface="Calibri"/>
                </a:rPr>
                <a:t>Massing and form</a:t>
              </a:r>
              <a:endParaRPr/>
            </a:p>
          </p:txBody>
        </p:sp>
        <p:sp>
          <p:nvSpPr>
            <p:cNvPr id="240" name="Google Shape;240;p10"/>
            <p:cNvSpPr/>
            <p:nvPr/>
          </p:nvSpPr>
          <p:spPr>
            <a:xfrm>
              <a:off x="0" y="2851683"/>
              <a:ext cx="3757854" cy="712920"/>
            </a:xfrm>
            <a:prstGeom prst="trapezoid">
              <a:avLst>
                <a:gd fmla="val 52711" name="adj"/>
              </a:avLst>
            </a:prstGeom>
            <a:gradFill>
              <a:gsLst>
                <a:gs pos="0">
                  <a:srgbClr val="A5AF6E"/>
                </a:gs>
                <a:gs pos="50000">
                  <a:srgbClr val="9DA955"/>
                </a:gs>
                <a:gs pos="100000">
                  <a:srgbClr val="8D9847"/>
                </a:gs>
              </a:gsLst>
              <a:lin ang="5400000" scaled="0"/>
            </a:gradFill>
            <a:ln>
              <a:noFill/>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0"/>
            <p:cNvSpPr txBox="1"/>
            <p:nvPr/>
          </p:nvSpPr>
          <p:spPr>
            <a:xfrm>
              <a:off x="657624" y="2851683"/>
              <a:ext cx="2442605" cy="712920"/>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None/>
              </a:pPr>
              <a:r>
                <a:rPr lang="en-GB" sz="2800">
                  <a:solidFill>
                    <a:schemeClr val="lt1"/>
                  </a:solidFill>
                  <a:latin typeface="Calibri"/>
                  <a:ea typeface="Calibri"/>
                  <a:cs typeface="Calibri"/>
                  <a:sym typeface="Calibri"/>
                </a:rPr>
                <a:t>1</a:t>
              </a:r>
              <a:endParaRPr/>
            </a:p>
          </p:txBody>
        </p:sp>
      </p:grpSp>
      <p:sp>
        <p:nvSpPr>
          <p:cNvPr id="242" name="Google Shape;242;p1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243" name="Google Shape;243;p1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11"/>
          <p:cNvSpPr txBox="1"/>
          <p:nvPr>
            <p:ph type="title"/>
          </p:nvPr>
        </p:nvSpPr>
        <p:spPr>
          <a:xfrm>
            <a:off x="325289" y="2672413"/>
            <a:ext cx="11553959" cy="1255532"/>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Calibri"/>
              <a:buNone/>
            </a:pPr>
            <a:r>
              <a:rPr lang="en-GB"/>
              <a:t>Building service solutions in wood construction in general</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2"/>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Characteristics of wood construction</a:t>
            </a:r>
            <a:endParaRPr/>
          </a:p>
        </p:txBody>
      </p:sp>
      <p:sp>
        <p:nvSpPr>
          <p:cNvPr id="254" name="Google Shape;254;p12"/>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The design time is longer and more front-loaded due to the dimensional accuracy requirements of prefabrication and equipment level of the elements</a:t>
            </a:r>
            <a:endParaRPr/>
          </a:p>
          <a:p>
            <a:pPr indent="-228600" lvl="0" marL="228600" rtl="0" algn="l">
              <a:lnSpc>
                <a:spcPct val="90000"/>
              </a:lnSpc>
              <a:spcBef>
                <a:spcPts val="1000"/>
              </a:spcBef>
              <a:spcAft>
                <a:spcPts val="0"/>
              </a:spcAft>
              <a:buClr>
                <a:schemeClr val="dk1"/>
              </a:buClr>
              <a:buSzPts val="2400"/>
              <a:buChar char="•"/>
            </a:pPr>
            <a:r>
              <a:rPr lang="en-GB" sz="2400"/>
              <a:t>Involve specialists already in the preliminary planning phase of the building</a:t>
            </a:r>
            <a:endParaRPr/>
          </a:p>
          <a:p>
            <a:pPr indent="-228600" lvl="0" marL="228600" rtl="0" algn="l">
              <a:lnSpc>
                <a:spcPct val="90000"/>
              </a:lnSpc>
              <a:spcBef>
                <a:spcPts val="1000"/>
              </a:spcBef>
              <a:spcAft>
                <a:spcPts val="0"/>
              </a:spcAft>
              <a:buClr>
                <a:schemeClr val="dk1"/>
              </a:buClr>
              <a:buSzPts val="2400"/>
              <a:buChar char="•"/>
            </a:pPr>
            <a:r>
              <a:rPr lang="en-GB" sz="2400"/>
              <a:t>The construction time, however, is shorter due to the prefabricated parts used</a:t>
            </a:r>
            <a:endParaRPr/>
          </a:p>
          <a:p>
            <a:pPr indent="-228600" lvl="0" marL="228600" rtl="0" algn="l">
              <a:lnSpc>
                <a:spcPct val="90000"/>
              </a:lnSpc>
              <a:spcBef>
                <a:spcPts val="1000"/>
              </a:spcBef>
              <a:spcAft>
                <a:spcPts val="0"/>
              </a:spcAft>
              <a:buClr>
                <a:schemeClr val="dk1"/>
              </a:buClr>
              <a:buSzPts val="2400"/>
              <a:buChar char="•"/>
            </a:pPr>
            <a:r>
              <a:rPr lang="en-GB" sz="2400"/>
              <a:t>The role of design is emphasised because the construction takes place in a production facility instead of a construction site</a:t>
            </a:r>
            <a:endParaRPr/>
          </a:p>
        </p:txBody>
      </p:sp>
      <p:sp>
        <p:nvSpPr>
          <p:cNvPr id="255" name="Google Shape;255;p1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massiivipuu | Rakennuslehti" id="256" name="Google Shape;256;p12"/>
          <p:cNvPicPr preferRelativeResize="0"/>
          <p:nvPr/>
        </p:nvPicPr>
        <p:blipFill rotWithShape="1">
          <a:blip r:embed="rId3">
            <a:alphaModFix/>
          </a:blip>
          <a:srcRect b="-1" l="45992" r="14634" t="0"/>
          <a:stretch/>
        </p:blipFill>
        <p:spPr>
          <a:xfrm>
            <a:off x="0" y="0"/>
            <a:ext cx="4635571" cy="6857990"/>
          </a:xfrm>
          <a:prstGeom prst="rect">
            <a:avLst/>
          </a:prstGeom>
          <a:noFill/>
          <a:ln>
            <a:noFill/>
          </a:ln>
        </p:spPr>
      </p:pic>
      <p:sp>
        <p:nvSpPr>
          <p:cNvPr id="257" name="Google Shape;257;p1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3"/>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Characteristics of wood construction</a:t>
            </a:r>
            <a:endParaRPr/>
          </a:p>
        </p:txBody>
      </p:sp>
      <p:sp>
        <p:nvSpPr>
          <p:cNvPr id="263" name="Google Shape;263;p13"/>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Prefabrication contributes to productivity growth and ensures consistent quality</a:t>
            </a:r>
            <a:endParaRPr/>
          </a:p>
          <a:p>
            <a:pPr indent="-228600" lvl="0" marL="228600" rtl="0" algn="l">
              <a:lnSpc>
                <a:spcPct val="90000"/>
              </a:lnSpc>
              <a:spcBef>
                <a:spcPts val="1000"/>
              </a:spcBef>
              <a:spcAft>
                <a:spcPts val="0"/>
              </a:spcAft>
              <a:buClr>
                <a:schemeClr val="dk1"/>
              </a:buClr>
              <a:buSzPts val="2400"/>
              <a:buChar char="•"/>
            </a:pPr>
            <a:r>
              <a:rPr lang="en-GB" sz="2400"/>
              <a:t>Structural system solutions in wood construction have an impact on building services solutions and options</a:t>
            </a:r>
            <a:endParaRPr/>
          </a:p>
          <a:p>
            <a:pPr indent="-228600" lvl="0" marL="228600" rtl="0" algn="l">
              <a:lnSpc>
                <a:spcPct val="90000"/>
              </a:lnSpc>
              <a:spcBef>
                <a:spcPts val="1000"/>
              </a:spcBef>
              <a:spcAft>
                <a:spcPts val="0"/>
              </a:spcAft>
              <a:buClr>
                <a:schemeClr val="dk1"/>
              </a:buClr>
              <a:buSzPts val="2400"/>
              <a:buChar char="•"/>
            </a:pPr>
            <a:r>
              <a:rPr lang="en-GB" sz="2400"/>
              <a:t>Settlements, shrinkages and deflections etc. must be taken into account in piping installations, depending on the structural system</a:t>
            </a:r>
            <a:endParaRPr/>
          </a:p>
          <a:p>
            <a:pPr indent="0" lvl="0" marL="0" rtl="0" algn="l">
              <a:lnSpc>
                <a:spcPct val="90000"/>
              </a:lnSpc>
              <a:spcBef>
                <a:spcPts val="1000"/>
              </a:spcBef>
              <a:spcAft>
                <a:spcPts val="0"/>
              </a:spcAft>
              <a:buClr>
                <a:schemeClr val="dk1"/>
              </a:buClr>
              <a:buSzPts val="2800"/>
              <a:buNone/>
            </a:pPr>
            <a:r>
              <a:t/>
            </a:r>
            <a:endParaRPr/>
          </a:p>
        </p:txBody>
      </p:sp>
      <p:sp>
        <p:nvSpPr>
          <p:cNvPr id="264" name="Google Shape;264;p1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massiivipuu | Rakennuslehti" id="265" name="Google Shape;265;p13"/>
          <p:cNvPicPr preferRelativeResize="0"/>
          <p:nvPr/>
        </p:nvPicPr>
        <p:blipFill rotWithShape="1">
          <a:blip r:embed="rId3">
            <a:alphaModFix/>
          </a:blip>
          <a:srcRect b="-1" l="45992" r="14634" t="0"/>
          <a:stretch/>
        </p:blipFill>
        <p:spPr>
          <a:xfrm>
            <a:off x="0" y="0"/>
            <a:ext cx="4635571" cy="6857990"/>
          </a:xfrm>
          <a:prstGeom prst="rect">
            <a:avLst/>
          </a:prstGeom>
          <a:noFill/>
          <a:ln>
            <a:noFill/>
          </a:ln>
        </p:spPr>
      </p:pic>
      <p:sp>
        <p:nvSpPr>
          <p:cNvPr id="266" name="Google Shape;266;p1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14"/>
          <p:cNvSpPr txBox="1"/>
          <p:nvPr>
            <p:ph type="title"/>
          </p:nvPr>
        </p:nvSpPr>
        <p:spPr>
          <a:xfrm>
            <a:off x="325289" y="2672413"/>
            <a:ext cx="11553959" cy="125553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Calibri"/>
              <a:buNone/>
            </a:pPr>
            <a:r>
              <a:rPr lang="en-GB"/>
              <a:t>HVAC/sprinkler system technology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5"/>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Water and sewage systems, general</a:t>
            </a:r>
            <a:endParaRPr/>
          </a:p>
        </p:txBody>
      </p:sp>
      <p:sp>
        <p:nvSpPr>
          <p:cNvPr id="277" name="Google Shape;277;p15"/>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In a building with a wooden frame, particular attention should be paid to the acoustic supporting of horizontal drains in order to find structural elements (for the building frame) that are as massive and rigid as possible, so that the drain supports can then be attached to them.</a:t>
            </a:r>
            <a:endParaRPr/>
          </a:p>
          <a:p>
            <a:pPr indent="-228600" lvl="0" marL="228600" rtl="0" algn="l">
              <a:lnSpc>
                <a:spcPct val="90000"/>
              </a:lnSpc>
              <a:spcBef>
                <a:spcPts val="1000"/>
              </a:spcBef>
              <a:spcAft>
                <a:spcPts val="0"/>
              </a:spcAft>
              <a:buClr>
                <a:schemeClr val="dk1"/>
              </a:buClr>
              <a:buSzPts val="2400"/>
              <a:buChar char="•"/>
            </a:pPr>
            <a:r>
              <a:rPr lang="en-GB" sz="2400"/>
              <a:t>Water pipes can be made of commonly used water pipe materials Note the area-specific recommendations for the use of plastic/composite piping. </a:t>
            </a:r>
            <a:endParaRPr/>
          </a:p>
        </p:txBody>
      </p:sp>
      <p:sp>
        <p:nvSpPr>
          <p:cNvPr id="278" name="Google Shape;278;p1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279" name="Google Shape;279;p15"/>
          <p:cNvPicPr preferRelativeResize="0"/>
          <p:nvPr/>
        </p:nvPicPr>
        <p:blipFill rotWithShape="1">
          <a:blip r:embed="rId3">
            <a:alphaModFix/>
          </a:blip>
          <a:srcRect b="0" l="4077" r="5798" t="0"/>
          <a:stretch/>
        </p:blipFill>
        <p:spPr>
          <a:xfrm>
            <a:off x="20" y="10"/>
            <a:ext cx="4635571" cy="6857990"/>
          </a:xfrm>
          <a:prstGeom prst="rect">
            <a:avLst/>
          </a:prstGeom>
          <a:noFill/>
          <a:ln>
            <a:noFill/>
          </a:ln>
        </p:spPr>
      </p:pic>
      <p:sp>
        <p:nvSpPr>
          <p:cNvPr id="280" name="Google Shape;280;p1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16"/>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Water and sewage systems, general</a:t>
            </a:r>
            <a:endParaRPr/>
          </a:p>
        </p:txBody>
      </p:sp>
      <p:sp>
        <p:nvSpPr>
          <p:cNvPr id="286" name="Google Shape;286;p16"/>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It is advisable to use manufacturers’ complete systems with known properties that have been tested, for example, for how they are secured and joined to the frame of the building.</a:t>
            </a:r>
            <a:endParaRPr/>
          </a:p>
          <a:p>
            <a:pPr indent="-228600" lvl="0" marL="228600" rtl="0" algn="l">
              <a:lnSpc>
                <a:spcPct val="90000"/>
              </a:lnSpc>
              <a:spcBef>
                <a:spcPts val="1000"/>
              </a:spcBef>
              <a:spcAft>
                <a:spcPts val="0"/>
              </a:spcAft>
              <a:buClr>
                <a:schemeClr val="dk1"/>
              </a:buClr>
              <a:buSzPts val="2400"/>
              <a:buChar char="•"/>
            </a:pPr>
            <a:r>
              <a:rPr lang="en-GB" sz="2400"/>
              <a:t>When comparing products, note the DIN/SFS-EN standard according to which measurements have been made. Different standards are not comparable. The site designer is responsible for selecting suitable products that meet, for example, the acoustic requirements and are tested for how they connect to the frame of the building </a:t>
            </a:r>
            <a:endParaRPr/>
          </a:p>
        </p:txBody>
      </p:sp>
      <p:sp>
        <p:nvSpPr>
          <p:cNvPr id="287" name="Google Shape;287;p1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288" name="Google Shape;288;p16"/>
          <p:cNvPicPr preferRelativeResize="0"/>
          <p:nvPr/>
        </p:nvPicPr>
        <p:blipFill rotWithShape="1">
          <a:blip r:embed="rId3">
            <a:alphaModFix/>
          </a:blip>
          <a:srcRect b="0" l="4077" r="5798" t="0"/>
          <a:stretch/>
        </p:blipFill>
        <p:spPr>
          <a:xfrm>
            <a:off x="20" y="10"/>
            <a:ext cx="4635571" cy="6857990"/>
          </a:xfrm>
          <a:prstGeom prst="rect">
            <a:avLst/>
          </a:prstGeom>
          <a:noFill/>
          <a:ln>
            <a:noFill/>
          </a:ln>
        </p:spPr>
      </p:pic>
      <p:sp>
        <p:nvSpPr>
          <p:cNvPr id="289" name="Google Shape;289;p1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17"/>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Water systems, residential construction</a:t>
            </a:r>
            <a:endParaRPr/>
          </a:p>
        </p:txBody>
      </p:sp>
      <p:sp>
        <p:nvSpPr>
          <p:cNvPr id="295" name="Google Shape;295;p17"/>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Supporting must be clearly defined and planned, and the contractor must be given sufficient instructions.</a:t>
            </a:r>
            <a:endParaRPr/>
          </a:p>
          <a:p>
            <a:pPr indent="-228600" lvl="0" marL="228600" rtl="0" algn="l">
              <a:lnSpc>
                <a:spcPct val="90000"/>
              </a:lnSpc>
              <a:spcBef>
                <a:spcPts val="1000"/>
              </a:spcBef>
              <a:spcAft>
                <a:spcPts val="0"/>
              </a:spcAft>
              <a:buClr>
                <a:schemeClr val="dk1"/>
              </a:buClr>
              <a:buSzPts val="2400"/>
              <a:buChar char="•"/>
            </a:pPr>
            <a:r>
              <a:rPr lang="en-GB" sz="2400"/>
              <a:t>Awareness of the fire area borders for ribbed floor structures is needed, as it affects the positioning of water pipes </a:t>
            </a:r>
            <a:endParaRPr/>
          </a:p>
          <a:p>
            <a:pPr indent="-228600" lvl="0" marL="228600" rtl="0" algn="l">
              <a:lnSpc>
                <a:spcPct val="90000"/>
              </a:lnSpc>
              <a:spcBef>
                <a:spcPts val="1000"/>
              </a:spcBef>
              <a:spcAft>
                <a:spcPts val="0"/>
              </a:spcAft>
              <a:buClr>
                <a:schemeClr val="dk1"/>
              </a:buClr>
              <a:buSzPts val="2400"/>
              <a:buChar char="•"/>
            </a:pPr>
            <a:r>
              <a:rPr lang="en-GB" sz="2400"/>
              <a:t>See also fire engineering and acoustic engineering</a:t>
            </a:r>
            <a:endParaRPr/>
          </a:p>
        </p:txBody>
      </p:sp>
      <p:sp>
        <p:nvSpPr>
          <p:cNvPr id="296" name="Google Shape;296;p1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297" name="Google Shape;297;p17"/>
          <p:cNvPicPr preferRelativeResize="0"/>
          <p:nvPr/>
        </p:nvPicPr>
        <p:blipFill rotWithShape="1">
          <a:blip r:embed="rId3">
            <a:alphaModFix/>
          </a:blip>
          <a:srcRect b="0" l="4077" r="5798" t="0"/>
          <a:stretch/>
        </p:blipFill>
        <p:spPr>
          <a:xfrm>
            <a:off x="20" y="10"/>
            <a:ext cx="4635571" cy="6857990"/>
          </a:xfrm>
          <a:prstGeom prst="rect">
            <a:avLst/>
          </a:prstGeom>
          <a:noFill/>
          <a:ln>
            <a:noFill/>
          </a:ln>
        </p:spPr>
      </p:pic>
      <p:sp>
        <p:nvSpPr>
          <p:cNvPr id="298" name="Google Shape;298;p1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18"/>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Water systems, residential construction</a:t>
            </a:r>
            <a:endParaRPr/>
          </a:p>
        </p:txBody>
      </p:sp>
      <p:sp>
        <p:nvSpPr>
          <p:cNvPr id="304" name="Google Shape;304;p18"/>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Water pipes are brought to the flats centrally via the stairwell or they are distributed via wet area ducts that can be maintained from the stairwell.</a:t>
            </a:r>
            <a:endParaRPr/>
          </a:p>
          <a:p>
            <a:pPr indent="-228600" lvl="0" marL="228600" rtl="0" algn="l">
              <a:lnSpc>
                <a:spcPct val="90000"/>
              </a:lnSpc>
              <a:spcBef>
                <a:spcPts val="1000"/>
              </a:spcBef>
              <a:spcAft>
                <a:spcPts val="0"/>
              </a:spcAft>
              <a:buClr>
                <a:schemeClr val="dk1"/>
              </a:buClr>
              <a:buSzPts val="2400"/>
              <a:buChar char="•"/>
            </a:pPr>
            <a:r>
              <a:rPr lang="en-GB" sz="2400"/>
              <a:t>Flat-specific consumption measurement requires central risers, in which case the distribution into flats is located at one point.</a:t>
            </a:r>
            <a:endParaRPr/>
          </a:p>
        </p:txBody>
      </p:sp>
      <p:sp>
        <p:nvSpPr>
          <p:cNvPr id="305" name="Google Shape;305;p1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A picture containing pink, dirty&#10;&#10;Description automatically generated" id="306" name="Google Shape;306;p18"/>
          <p:cNvPicPr preferRelativeResize="0"/>
          <p:nvPr/>
        </p:nvPicPr>
        <p:blipFill rotWithShape="1">
          <a:blip r:embed="rId3">
            <a:alphaModFix/>
          </a:blip>
          <a:srcRect b="0" l="22081" r="0" t="0"/>
          <a:stretch/>
        </p:blipFill>
        <p:spPr>
          <a:xfrm>
            <a:off x="20" y="10"/>
            <a:ext cx="4635571" cy="6857990"/>
          </a:xfrm>
          <a:prstGeom prst="rect">
            <a:avLst/>
          </a:prstGeom>
          <a:noFill/>
          <a:ln>
            <a:noFill/>
          </a:ln>
        </p:spPr>
      </p:pic>
      <p:sp>
        <p:nvSpPr>
          <p:cNvPr id="307" name="Google Shape;307;p1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19"/>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Water systems, residential construction</a:t>
            </a:r>
            <a:endParaRPr/>
          </a:p>
        </p:txBody>
      </p:sp>
      <p:sp>
        <p:nvSpPr>
          <p:cNvPr id="313" name="Google Shape;313;p19"/>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For water piping, it is recommend to install plastic pipe as a protective pipe, because it allows small motions without damage.</a:t>
            </a:r>
            <a:endParaRPr/>
          </a:p>
          <a:p>
            <a:pPr indent="-228600" lvl="0" marL="228600" rtl="0" algn="l">
              <a:lnSpc>
                <a:spcPct val="90000"/>
              </a:lnSpc>
              <a:spcBef>
                <a:spcPts val="1000"/>
              </a:spcBef>
              <a:spcAft>
                <a:spcPts val="0"/>
              </a:spcAft>
              <a:buClr>
                <a:schemeClr val="dk1"/>
              </a:buClr>
              <a:buSzPts val="2400"/>
              <a:buChar char="•"/>
            </a:pPr>
            <a:r>
              <a:rPr lang="en-GB" sz="2400"/>
              <a:t>Horizontal drains are usually placed in the intermediate floor, which means they generate noise on the storey below, i.e. on the space that the drains do not serve.</a:t>
            </a:r>
            <a:endParaRPr/>
          </a:p>
          <a:p>
            <a:pPr indent="-228600" lvl="0" marL="228600" rtl="0" algn="l">
              <a:lnSpc>
                <a:spcPct val="90000"/>
              </a:lnSpc>
              <a:spcBef>
                <a:spcPts val="1000"/>
              </a:spcBef>
              <a:spcAft>
                <a:spcPts val="0"/>
              </a:spcAft>
              <a:buClr>
                <a:schemeClr val="dk1"/>
              </a:buClr>
              <a:buSzPts val="2400"/>
              <a:buChar char="•"/>
            </a:pPr>
            <a:r>
              <a:rPr lang="en-GB" sz="2400"/>
              <a:t>Small motions of vertical drain frames should be taken into account with expansion sockets etc. </a:t>
            </a:r>
            <a:endParaRPr/>
          </a:p>
        </p:txBody>
      </p:sp>
      <p:sp>
        <p:nvSpPr>
          <p:cNvPr id="314" name="Google Shape;314;p1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A picture containing pink, dirty&#10;&#10;Description automatically generated" id="315" name="Google Shape;315;p19"/>
          <p:cNvPicPr preferRelativeResize="0"/>
          <p:nvPr/>
        </p:nvPicPr>
        <p:blipFill rotWithShape="1">
          <a:blip r:embed="rId3">
            <a:alphaModFix/>
          </a:blip>
          <a:srcRect b="0" l="22081" r="0" t="0"/>
          <a:stretch/>
        </p:blipFill>
        <p:spPr>
          <a:xfrm>
            <a:off x="20" y="10"/>
            <a:ext cx="4635571" cy="6857990"/>
          </a:xfrm>
          <a:prstGeom prst="rect">
            <a:avLst/>
          </a:prstGeom>
          <a:noFill/>
          <a:ln>
            <a:noFill/>
          </a:ln>
        </p:spPr>
      </p:pic>
      <p:sp>
        <p:nvSpPr>
          <p:cNvPr id="316" name="Google Shape;316;p1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
          <p:cNvSpPr txBox="1"/>
          <p:nvPr>
            <p:ph idx="1" type="body"/>
          </p:nvPr>
        </p:nvSpPr>
        <p:spPr>
          <a:xfrm>
            <a:off x="1749365" y="963559"/>
            <a:ext cx="3737100" cy="309600"/>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GB"/>
              <a:t>Origin of the materials</a:t>
            </a:r>
            <a:endParaRPr/>
          </a:p>
        </p:txBody>
      </p:sp>
      <p:sp>
        <p:nvSpPr>
          <p:cNvPr id="115" name="Google Shape;115;p2"/>
          <p:cNvSpPr txBox="1"/>
          <p:nvPr>
            <p:ph idx="2" type="body"/>
          </p:nvPr>
        </p:nvSpPr>
        <p:spPr>
          <a:xfrm>
            <a:off x="805064" y="1706422"/>
            <a:ext cx="5157900" cy="3684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lang="en-GB" sz="1600"/>
              <a:t>These learning materials for industrial wood construction have been prepared in a project led by Puuinfo Oy in 2021–2022. Also involved in the project were </a:t>
            </a:r>
            <a:endParaRPr/>
          </a:p>
          <a:p>
            <a:pPr indent="-355600" lvl="0" marL="647700" rtl="0" algn="l">
              <a:lnSpc>
                <a:spcPct val="115000"/>
              </a:lnSpc>
              <a:spcBef>
                <a:spcPts val="1700"/>
              </a:spcBef>
              <a:spcAft>
                <a:spcPts val="0"/>
              </a:spcAft>
              <a:buClr>
                <a:srgbClr val="272117"/>
              </a:buClr>
              <a:buSzPts val="2000"/>
              <a:buChar char="●"/>
            </a:pPr>
            <a:r>
              <a:rPr lang="en-GB" sz="1600"/>
              <a:t>Lappia Vocational College,</a:t>
            </a:r>
            <a:endParaRPr/>
          </a:p>
          <a:p>
            <a:pPr indent="-355600" lvl="0" marL="647700" rtl="0" algn="l">
              <a:lnSpc>
                <a:spcPct val="115000"/>
              </a:lnSpc>
              <a:spcBef>
                <a:spcPts val="0"/>
              </a:spcBef>
              <a:spcAft>
                <a:spcPts val="0"/>
              </a:spcAft>
              <a:buClr>
                <a:srgbClr val="272117"/>
              </a:buClr>
              <a:buSzPts val="2000"/>
              <a:buChar char="●"/>
            </a:pPr>
            <a:r>
              <a:rPr lang="en-GB" sz="1600"/>
              <a:t>TTS-Työtehoseura ry</a:t>
            </a:r>
            <a:endParaRPr sz="1600"/>
          </a:p>
          <a:p>
            <a:pPr indent="-355600" lvl="0" marL="647700" rtl="0" algn="l">
              <a:lnSpc>
                <a:spcPct val="115000"/>
              </a:lnSpc>
              <a:spcBef>
                <a:spcPts val="0"/>
              </a:spcBef>
              <a:spcAft>
                <a:spcPts val="0"/>
              </a:spcAft>
              <a:buClr>
                <a:srgbClr val="272117"/>
              </a:buClr>
              <a:buSzPts val="2000"/>
              <a:buChar char="●"/>
            </a:pPr>
            <a:r>
              <a:rPr lang="en-GB" sz="1600"/>
              <a:t>South-Eastern Finland University of Applied Sciences,</a:t>
            </a:r>
            <a:endParaRPr/>
          </a:p>
          <a:p>
            <a:pPr indent="-355600" lvl="0" marL="647700" rtl="0" algn="l">
              <a:lnSpc>
                <a:spcPct val="115000"/>
              </a:lnSpc>
              <a:spcBef>
                <a:spcPts val="0"/>
              </a:spcBef>
              <a:spcAft>
                <a:spcPts val="0"/>
              </a:spcAft>
              <a:buClr>
                <a:srgbClr val="272117"/>
              </a:buClr>
              <a:buSzPts val="2000"/>
              <a:buChar char="●"/>
            </a:pPr>
            <a:r>
              <a:rPr lang="en-GB" sz="1600"/>
              <a:t>Metropolia University of Applied Sciences,</a:t>
            </a:r>
            <a:endParaRPr/>
          </a:p>
          <a:p>
            <a:pPr indent="-355600" lvl="0" marL="647700" rtl="0" algn="l">
              <a:lnSpc>
                <a:spcPct val="115000"/>
              </a:lnSpc>
              <a:spcBef>
                <a:spcPts val="0"/>
              </a:spcBef>
              <a:spcAft>
                <a:spcPts val="0"/>
              </a:spcAft>
              <a:buClr>
                <a:srgbClr val="272117"/>
              </a:buClr>
              <a:buSzPts val="2000"/>
              <a:buChar char="●"/>
            </a:pPr>
            <a:r>
              <a:rPr lang="en-GB" sz="1600"/>
              <a:t>Jyväskylä University of Applied Sciences,</a:t>
            </a:r>
            <a:endParaRPr/>
          </a:p>
          <a:p>
            <a:pPr indent="-355600" lvl="0" marL="647700" marR="0" rtl="0" algn="l">
              <a:lnSpc>
                <a:spcPct val="115000"/>
              </a:lnSpc>
              <a:spcBef>
                <a:spcPts val="0"/>
              </a:spcBef>
              <a:spcAft>
                <a:spcPts val="0"/>
              </a:spcAft>
              <a:buClr>
                <a:srgbClr val="272117"/>
              </a:buClr>
              <a:buSzPts val="2000"/>
              <a:buChar char="●"/>
            </a:pPr>
            <a:r>
              <a:rPr lang="en-GB" sz="1600"/>
              <a:t>University of Tampere, and</a:t>
            </a:r>
            <a:endParaRPr/>
          </a:p>
          <a:p>
            <a:pPr indent="-355600" lvl="0" marL="647700" marR="0" rtl="0" algn="l">
              <a:lnSpc>
                <a:spcPct val="115000"/>
              </a:lnSpc>
              <a:spcBef>
                <a:spcPts val="0"/>
              </a:spcBef>
              <a:spcAft>
                <a:spcPts val="0"/>
              </a:spcAft>
              <a:buClr>
                <a:srgbClr val="272117"/>
              </a:buClr>
              <a:buSzPts val="2000"/>
              <a:buChar char="●"/>
            </a:pPr>
            <a:r>
              <a:rPr lang="en-GB" sz="1600"/>
              <a:t>Federation of the Finnish Woodworking Industries Puutuoteteollisuus ry</a:t>
            </a:r>
            <a:endParaRPr sz="1600"/>
          </a:p>
          <a:p>
            <a:pPr indent="0" lvl="0" marL="0" rtl="0" algn="l">
              <a:lnSpc>
                <a:spcPct val="115000"/>
              </a:lnSpc>
              <a:spcBef>
                <a:spcPts val="1700"/>
              </a:spcBef>
              <a:spcAft>
                <a:spcPts val="0"/>
              </a:spcAft>
              <a:buSzPts val="1800"/>
              <a:buNone/>
            </a:pPr>
            <a:r>
              <a:rPr lang="en-GB" sz="1600"/>
              <a:t>The project was funded by the Ministry of the Environment. </a:t>
            </a:r>
            <a:endParaRPr/>
          </a:p>
          <a:p>
            <a:pPr indent="0" lvl="0" marL="0" rtl="0" algn="l">
              <a:lnSpc>
                <a:spcPct val="90000"/>
              </a:lnSpc>
              <a:spcBef>
                <a:spcPts val="4200"/>
              </a:spcBef>
              <a:spcAft>
                <a:spcPts val="0"/>
              </a:spcAft>
              <a:buClr>
                <a:schemeClr val="lt2"/>
              </a:buClr>
              <a:buSzPts val="2400"/>
              <a:buNone/>
            </a:pPr>
            <a:r>
              <a:t/>
            </a:r>
            <a:endParaRPr sz="1600"/>
          </a:p>
        </p:txBody>
      </p:sp>
      <p:sp>
        <p:nvSpPr>
          <p:cNvPr id="116" name="Google Shape;116;p2"/>
          <p:cNvSpPr txBox="1"/>
          <p:nvPr>
            <p:ph idx="3" type="body"/>
          </p:nvPr>
        </p:nvSpPr>
        <p:spPr>
          <a:xfrm>
            <a:off x="6485234" y="1706422"/>
            <a:ext cx="5183100" cy="36846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51351"/>
              <a:buNone/>
            </a:pPr>
            <a:r>
              <a:rPr lang="en-GB" sz="2000"/>
              <a:t>The materials are intended to be used as extensively as possible in industrial wood construction education and studies.</a:t>
            </a:r>
            <a:endParaRPr/>
          </a:p>
          <a:p>
            <a:pPr indent="0" lvl="0" marL="0" rtl="0" algn="l">
              <a:lnSpc>
                <a:spcPct val="90000"/>
              </a:lnSpc>
              <a:spcBef>
                <a:spcPts val="0"/>
              </a:spcBef>
              <a:spcAft>
                <a:spcPts val="0"/>
              </a:spcAft>
              <a:buClr>
                <a:schemeClr val="dk1"/>
              </a:buClr>
              <a:buSzPct val="151351"/>
              <a:buNone/>
            </a:pPr>
            <a:r>
              <a:t/>
            </a:r>
            <a:endParaRPr sz="2000"/>
          </a:p>
          <a:p>
            <a:pPr indent="0" lvl="0" marL="0" rtl="0" algn="l">
              <a:lnSpc>
                <a:spcPct val="90000"/>
              </a:lnSpc>
              <a:spcBef>
                <a:spcPts val="0"/>
              </a:spcBef>
              <a:spcAft>
                <a:spcPts val="0"/>
              </a:spcAft>
              <a:buClr>
                <a:schemeClr val="dk1"/>
              </a:buClr>
              <a:buSzPct val="151351"/>
              <a:buNone/>
            </a:pPr>
            <a:r>
              <a:rPr lang="en-GB" sz="2000"/>
              <a:t>The materials are released under the Creative Commons licence Attribution-ShareAlike (CC BY-SA), which requires that the author be properly credited when the materials are used and that derivative works may only be distributed under the same licence as the original work.</a:t>
            </a:r>
            <a:endParaRPr/>
          </a:p>
          <a:p>
            <a:pPr indent="0" lvl="0" marL="0" rtl="0" algn="l">
              <a:lnSpc>
                <a:spcPct val="90000"/>
              </a:lnSpc>
              <a:spcBef>
                <a:spcPts val="0"/>
              </a:spcBef>
              <a:spcAft>
                <a:spcPts val="0"/>
              </a:spcAft>
              <a:buClr>
                <a:schemeClr val="dk1"/>
              </a:buClr>
              <a:buSzPct val="151351"/>
              <a:buNone/>
            </a:pPr>
            <a:r>
              <a:t/>
            </a:r>
            <a:endParaRPr sz="2000"/>
          </a:p>
          <a:p>
            <a:pPr indent="0" lvl="0" marL="0" rtl="0" algn="l">
              <a:lnSpc>
                <a:spcPct val="90000"/>
              </a:lnSpc>
              <a:spcBef>
                <a:spcPts val="0"/>
              </a:spcBef>
              <a:spcAft>
                <a:spcPts val="0"/>
              </a:spcAft>
              <a:buClr>
                <a:schemeClr val="dk1"/>
              </a:buClr>
              <a:buSzPct val="151351"/>
              <a:buNone/>
            </a:pPr>
            <a:r>
              <a:rPr lang="en-GB" sz="2000"/>
              <a:t>The original materials and any updates to them by Puuinfo will be published on the Library of Open Educational Resources website (aoe.fi) and the Puuinfo.fi website. </a:t>
            </a:r>
            <a:endParaRPr/>
          </a:p>
        </p:txBody>
      </p:sp>
      <p:sp>
        <p:nvSpPr>
          <p:cNvPr id="117" name="Google Shape;117;p2"/>
          <p:cNvSpPr txBox="1"/>
          <p:nvPr>
            <p:ph idx="4" type="body"/>
          </p:nvPr>
        </p:nvSpPr>
        <p:spPr>
          <a:xfrm>
            <a:off x="7457613" y="959551"/>
            <a:ext cx="3737100" cy="309600"/>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GB"/>
              <a:t>Use of the materials</a:t>
            </a:r>
            <a:endParaRPr/>
          </a:p>
        </p:txBody>
      </p:sp>
      <p:sp>
        <p:nvSpPr>
          <p:cNvPr id="118" name="Google Shape;118;p2"/>
          <p:cNvSpPr txBox="1"/>
          <p:nvPr>
            <p:ph idx="12" type="sldNum"/>
          </p:nvPr>
        </p:nvSpPr>
        <p:spPr>
          <a:xfrm>
            <a:off x="11044362" y="182562"/>
            <a:ext cx="644100" cy="381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20"/>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Water systems, residential construction</a:t>
            </a:r>
            <a:endParaRPr/>
          </a:p>
        </p:txBody>
      </p:sp>
      <p:sp>
        <p:nvSpPr>
          <p:cNvPr id="322" name="Google Shape;322;p20"/>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Leading the drain from the toilet seat directly to the HVAC conduit is advisable. This way the horizontal drains that generate the most noise can be removed from the intermediate floors while at the same time penetration of the floor waterproofing can be avoided.</a:t>
            </a:r>
            <a:endParaRPr/>
          </a:p>
          <a:p>
            <a:pPr indent="-228600" lvl="0" marL="228600" rtl="0" algn="l">
              <a:lnSpc>
                <a:spcPct val="90000"/>
              </a:lnSpc>
              <a:spcBef>
                <a:spcPts val="1000"/>
              </a:spcBef>
              <a:spcAft>
                <a:spcPts val="0"/>
              </a:spcAft>
              <a:buClr>
                <a:schemeClr val="dk1"/>
              </a:buClr>
              <a:buSzPts val="2400"/>
              <a:buChar char="•"/>
            </a:pPr>
            <a:r>
              <a:rPr lang="en-GB" sz="2400"/>
              <a:t>As a rule, drain noise in a wooden frame building is managed according to the same principles as in buildings constructed from other frame materials.</a:t>
            </a:r>
            <a:endParaRPr/>
          </a:p>
        </p:txBody>
      </p:sp>
      <p:sp>
        <p:nvSpPr>
          <p:cNvPr id="323" name="Google Shape;323;p2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A picture containing pink, dirty&#10;&#10;Description automatically generated" id="324" name="Google Shape;324;p20"/>
          <p:cNvPicPr preferRelativeResize="0"/>
          <p:nvPr/>
        </p:nvPicPr>
        <p:blipFill rotWithShape="1">
          <a:blip r:embed="rId3">
            <a:alphaModFix/>
          </a:blip>
          <a:srcRect b="0" l="22081" r="0" t="0"/>
          <a:stretch/>
        </p:blipFill>
        <p:spPr>
          <a:xfrm>
            <a:off x="20" y="10"/>
            <a:ext cx="4635571" cy="6857990"/>
          </a:xfrm>
          <a:prstGeom prst="rect">
            <a:avLst/>
          </a:prstGeom>
          <a:noFill/>
          <a:ln>
            <a:noFill/>
          </a:ln>
        </p:spPr>
      </p:pic>
      <p:sp>
        <p:nvSpPr>
          <p:cNvPr id="325" name="Google Shape;325;p2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21"/>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Water systems, residential construction</a:t>
            </a:r>
            <a:endParaRPr/>
          </a:p>
        </p:txBody>
      </p:sp>
      <p:sp>
        <p:nvSpPr>
          <p:cNvPr id="331" name="Google Shape;331;p21"/>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Wet spaces are centred on the same line on top of each other, so that the drainage distances are as short as possible and, on the other hand, the acoustic challenges are easier to manage.</a:t>
            </a:r>
            <a:endParaRPr/>
          </a:p>
          <a:p>
            <a:pPr indent="-228600" lvl="0" marL="228600" rtl="0" algn="l">
              <a:lnSpc>
                <a:spcPct val="90000"/>
              </a:lnSpc>
              <a:spcBef>
                <a:spcPts val="1000"/>
              </a:spcBef>
              <a:spcAft>
                <a:spcPts val="0"/>
              </a:spcAft>
              <a:buClr>
                <a:schemeClr val="dk1"/>
              </a:buClr>
              <a:buSzPts val="2400"/>
              <a:buChar char="•"/>
            </a:pPr>
            <a:r>
              <a:rPr lang="en-GB" sz="2400"/>
              <a:t>Note that suspended ceilings are acoustically suitable.</a:t>
            </a:r>
            <a:endParaRPr/>
          </a:p>
        </p:txBody>
      </p:sp>
      <p:sp>
        <p:nvSpPr>
          <p:cNvPr id="332" name="Google Shape;332;p2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A picture containing pink, dirty&#10;&#10;Description automatically generated" id="333" name="Google Shape;333;p21"/>
          <p:cNvPicPr preferRelativeResize="0"/>
          <p:nvPr/>
        </p:nvPicPr>
        <p:blipFill rotWithShape="1">
          <a:blip r:embed="rId3">
            <a:alphaModFix/>
          </a:blip>
          <a:srcRect b="0" l="22081" r="0" t="0"/>
          <a:stretch/>
        </p:blipFill>
        <p:spPr>
          <a:xfrm>
            <a:off x="20" y="10"/>
            <a:ext cx="4635571" cy="6857990"/>
          </a:xfrm>
          <a:prstGeom prst="rect">
            <a:avLst/>
          </a:prstGeom>
          <a:noFill/>
          <a:ln>
            <a:noFill/>
          </a:ln>
        </p:spPr>
      </p:pic>
      <p:sp>
        <p:nvSpPr>
          <p:cNvPr id="334" name="Google Shape;334;p2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22"/>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Water systems, facility construction</a:t>
            </a:r>
            <a:endParaRPr/>
          </a:p>
        </p:txBody>
      </p:sp>
      <p:sp>
        <p:nvSpPr>
          <p:cNvPr id="340" name="Google Shape;340;p22"/>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latin typeface="Calibri"/>
                <a:ea typeface="Calibri"/>
                <a:cs typeface="Calibri"/>
                <a:sym typeface="Calibri"/>
              </a:rPr>
              <a:t>Pipe risers are positioned so that leak detection can be directed to toilets and other such spaces.</a:t>
            </a:r>
            <a:endParaRPr/>
          </a:p>
          <a:p>
            <a:pPr indent="-228600" lvl="0" marL="228600" rtl="0" algn="l">
              <a:lnSpc>
                <a:spcPct val="90000"/>
              </a:lnSpc>
              <a:spcBef>
                <a:spcPts val="1000"/>
              </a:spcBef>
              <a:spcAft>
                <a:spcPts val="0"/>
              </a:spcAft>
              <a:buClr>
                <a:schemeClr val="dk1"/>
              </a:buClr>
              <a:buSzPts val="2400"/>
              <a:buChar char="•"/>
            </a:pPr>
            <a:r>
              <a:rPr lang="en-GB" sz="2400"/>
              <a:t>Possible requirements for separate measurements are taken into account for consumption measurements.</a:t>
            </a:r>
            <a:endParaRPr/>
          </a:p>
          <a:p>
            <a:pPr indent="-228600" lvl="0" marL="228600" rtl="0" algn="l">
              <a:lnSpc>
                <a:spcPct val="90000"/>
              </a:lnSpc>
              <a:spcBef>
                <a:spcPts val="1000"/>
              </a:spcBef>
              <a:spcAft>
                <a:spcPts val="0"/>
              </a:spcAft>
              <a:buClr>
                <a:schemeClr val="dk1"/>
              </a:buClr>
              <a:buSzPts val="2400"/>
              <a:buChar char="•"/>
            </a:pPr>
            <a:r>
              <a:rPr lang="en-GB" sz="2400"/>
              <a:t>Adaptability must be taken into account where possible.</a:t>
            </a:r>
            <a:endParaRPr/>
          </a:p>
        </p:txBody>
      </p:sp>
      <p:sp>
        <p:nvSpPr>
          <p:cNvPr id="341" name="Google Shape;341;p2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A picture containing indoor, floor, furniture&#10;&#10;Description automatically generated" id="342" name="Google Shape;342;p22"/>
          <p:cNvPicPr preferRelativeResize="0"/>
          <p:nvPr/>
        </p:nvPicPr>
        <p:blipFill rotWithShape="1">
          <a:blip r:embed="rId3">
            <a:alphaModFix/>
          </a:blip>
          <a:srcRect b="0" l="2214" r="15854" t="0"/>
          <a:stretch/>
        </p:blipFill>
        <p:spPr>
          <a:xfrm>
            <a:off x="20" y="10"/>
            <a:ext cx="4635571" cy="6857990"/>
          </a:xfrm>
          <a:prstGeom prst="rect">
            <a:avLst/>
          </a:prstGeom>
          <a:noFill/>
          <a:ln>
            <a:noFill/>
          </a:ln>
        </p:spPr>
      </p:pic>
      <p:sp>
        <p:nvSpPr>
          <p:cNvPr id="343" name="Google Shape;343;p2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23"/>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Water systems, facility construction</a:t>
            </a:r>
            <a:endParaRPr/>
          </a:p>
        </p:txBody>
      </p:sp>
      <p:sp>
        <p:nvSpPr>
          <p:cNvPr id="349" name="Google Shape;349;p23"/>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The sewage system is designed according to the same principles as in other frame solutions, taking the options for openings into account.</a:t>
            </a:r>
            <a:endParaRPr/>
          </a:p>
          <a:p>
            <a:pPr indent="-228600" lvl="0" marL="228600" rtl="0" algn="l">
              <a:lnSpc>
                <a:spcPct val="90000"/>
              </a:lnSpc>
              <a:spcBef>
                <a:spcPts val="1000"/>
              </a:spcBef>
              <a:spcAft>
                <a:spcPts val="0"/>
              </a:spcAft>
              <a:buClr>
                <a:schemeClr val="dk1"/>
              </a:buClr>
              <a:buSzPts val="2400"/>
              <a:buChar char="•"/>
            </a:pPr>
            <a:r>
              <a:rPr lang="en-GB" sz="2400"/>
              <a:t>As a rule, drain noise in a wooden frame building is managed according to the same principles as in buildings constructed from other frame materials.</a:t>
            </a:r>
            <a:endParaRPr/>
          </a:p>
          <a:p>
            <a:pPr indent="-228600" lvl="0" marL="228600" rtl="0" algn="l">
              <a:lnSpc>
                <a:spcPct val="90000"/>
              </a:lnSpc>
              <a:spcBef>
                <a:spcPts val="1000"/>
              </a:spcBef>
              <a:spcAft>
                <a:spcPts val="0"/>
              </a:spcAft>
              <a:buClr>
                <a:schemeClr val="dk1"/>
              </a:buClr>
              <a:buSzPts val="2400"/>
              <a:buChar char="•"/>
            </a:pPr>
            <a:r>
              <a:rPr lang="en-GB" sz="2400"/>
              <a:t>Small motions of vertical frames should be taken into account with expansion sockets etc. </a:t>
            </a:r>
            <a:endParaRPr/>
          </a:p>
          <a:p>
            <a:pPr indent="-76200" lvl="0" marL="228600" rtl="0" algn="l">
              <a:lnSpc>
                <a:spcPct val="90000"/>
              </a:lnSpc>
              <a:spcBef>
                <a:spcPts val="1000"/>
              </a:spcBef>
              <a:spcAft>
                <a:spcPts val="0"/>
              </a:spcAft>
              <a:buClr>
                <a:schemeClr val="dk1"/>
              </a:buClr>
              <a:buSzPts val="2400"/>
              <a:buNone/>
            </a:pPr>
            <a:r>
              <a:t/>
            </a:r>
            <a:endParaRPr sz="2400"/>
          </a:p>
        </p:txBody>
      </p:sp>
      <p:sp>
        <p:nvSpPr>
          <p:cNvPr id="350" name="Google Shape;350;p2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A picture containing indoor, floor, furniture&#10;&#10;Description automatically generated" id="351" name="Google Shape;351;p23"/>
          <p:cNvPicPr preferRelativeResize="0"/>
          <p:nvPr/>
        </p:nvPicPr>
        <p:blipFill rotWithShape="1">
          <a:blip r:embed="rId3">
            <a:alphaModFix/>
          </a:blip>
          <a:srcRect b="0" l="2214" r="15854" t="0"/>
          <a:stretch/>
        </p:blipFill>
        <p:spPr>
          <a:xfrm>
            <a:off x="20" y="10"/>
            <a:ext cx="4635571" cy="6857990"/>
          </a:xfrm>
          <a:prstGeom prst="rect">
            <a:avLst/>
          </a:prstGeom>
          <a:noFill/>
          <a:ln>
            <a:noFill/>
          </a:ln>
        </p:spPr>
      </p:pic>
      <p:sp>
        <p:nvSpPr>
          <p:cNvPr id="352" name="Google Shape;352;p2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24"/>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Heating systems,</a:t>
            </a:r>
            <a:br>
              <a:rPr lang="en-GB" sz="4000"/>
            </a:br>
            <a:r>
              <a:rPr lang="en-GB" sz="4000"/>
              <a:t>general</a:t>
            </a:r>
            <a:endParaRPr/>
          </a:p>
        </p:txBody>
      </p:sp>
      <p:sp>
        <p:nvSpPr>
          <p:cNvPr id="358" name="Google Shape;358;p24"/>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The dimensioning of the heating system is done in the same way as in other buildings</a:t>
            </a:r>
            <a:endParaRPr/>
          </a:p>
          <a:p>
            <a:pPr indent="-228600" lvl="0" marL="228600" rtl="0" algn="l">
              <a:lnSpc>
                <a:spcPct val="90000"/>
              </a:lnSpc>
              <a:spcBef>
                <a:spcPts val="1000"/>
              </a:spcBef>
              <a:spcAft>
                <a:spcPts val="0"/>
              </a:spcAft>
              <a:buClr>
                <a:schemeClr val="dk1"/>
              </a:buClr>
              <a:buSzPts val="2400"/>
              <a:buChar char="•"/>
            </a:pPr>
            <a:r>
              <a:rPr lang="en-GB" sz="2400"/>
              <a:t>The choice of heat distribution method is influenced by the selected heat production method (does not differ from other construction)</a:t>
            </a:r>
            <a:endParaRPr/>
          </a:p>
          <a:p>
            <a:pPr indent="-228600" lvl="0" marL="228600" rtl="0" algn="l">
              <a:lnSpc>
                <a:spcPct val="90000"/>
              </a:lnSpc>
              <a:spcBef>
                <a:spcPts val="1000"/>
              </a:spcBef>
              <a:spcAft>
                <a:spcPts val="0"/>
              </a:spcAft>
              <a:buClr>
                <a:schemeClr val="dk1"/>
              </a:buClr>
              <a:buSzPts val="2400"/>
              <a:buChar char="•"/>
            </a:pPr>
            <a:r>
              <a:rPr lang="en-GB" sz="2400"/>
              <a:t>As to heating, summer heating and drying of wet areas must also be taken into account (does not differ from other construction)</a:t>
            </a:r>
            <a:endParaRPr/>
          </a:p>
          <a:p>
            <a:pPr indent="0" lvl="0" marL="0" rtl="0" algn="l">
              <a:lnSpc>
                <a:spcPct val="90000"/>
              </a:lnSpc>
              <a:spcBef>
                <a:spcPts val="1000"/>
              </a:spcBef>
              <a:spcAft>
                <a:spcPts val="0"/>
              </a:spcAft>
              <a:buClr>
                <a:schemeClr val="dk1"/>
              </a:buClr>
              <a:buSzPts val="2400"/>
              <a:buNone/>
            </a:pPr>
            <a:r>
              <a:t/>
            </a:r>
            <a:endParaRPr sz="2400"/>
          </a:p>
        </p:txBody>
      </p:sp>
      <p:sp>
        <p:nvSpPr>
          <p:cNvPr id="359" name="Google Shape;359;p2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A picture containing person, preparing, floor, footwear&#10;&#10;Description automatically generated" id="360" name="Google Shape;360;p24"/>
          <p:cNvPicPr preferRelativeResize="0"/>
          <p:nvPr/>
        </p:nvPicPr>
        <p:blipFill rotWithShape="1">
          <a:blip r:embed="rId3">
            <a:alphaModFix/>
          </a:blip>
          <a:srcRect b="-57" l="13199" r="36576" t="58"/>
          <a:stretch/>
        </p:blipFill>
        <p:spPr>
          <a:xfrm>
            <a:off x="0" y="-1"/>
            <a:ext cx="4643783" cy="6866947"/>
          </a:xfrm>
          <a:prstGeom prst="rect">
            <a:avLst/>
          </a:prstGeom>
          <a:noFill/>
          <a:ln>
            <a:noFill/>
          </a:ln>
        </p:spPr>
      </p:pic>
      <p:sp>
        <p:nvSpPr>
          <p:cNvPr id="361" name="Google Shape;361;p24"/>
          <p:cNvSpPr txBox="1"/>
          <p:nvPr/>
        </p:nvSpPr>
        <p:spPr>
          <a:xfrm>
            <a:off x="-44450" y="6651502"/>
            <a:ext cx="938077"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Calibri"/>
                <a:ea typeface="Calibri"/>
                <a:cs typeface="Calibri"/>
                <a:sym typeface="Calibri"/>
              </a:rPr>
              <a:t>Image: Koskisen Oy</a:t>
            </a:r>
            <a:endParaRPr/>
          </a:p>
        </p:txBody>
      </p:sp>
      <p:sp>
        <p:nvSpPr>
          <p:cNvPr id="362" name="Google Shape;362;p2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25"/>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Heating systems,</a:t>
            </a:r>
            <a:br>
              <a:rPr lang="en-GB" sz="4000"/>
            </a:br>
            <a:r>
              <a:rPr lang="en-GB" sz="4000"/>
              <a:t>general</a:t>
            </a:r>
            <a:endParaRPr/>
          </a:p>
        </p:txBody>
      </p:sp>
      <p:sp>
        <p:nvSpPr>
          <p:cNvPr id="368" name="Google Shape;368;p25"/>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In cases with floor heating, leak water must be mechanically directed to where they can be seen (decree 782/2017)</a:t>
            </a:r>
            <a:endParaRPr/>
          </a:p>
          <a:p>
            <a:pPr indent="-228600" lvl="0" marL="228600" rtl="0" algn="l">
              <a:lnSpc>
                <a:spcPct val="90000"/>
              </a:lnSpc>
              <a:spcBef>
                <a:spcPts val="1000"/>
              </a:spcBef>
              <a:spcAft>
                <a:spcPts val="0"/>
              </a:spcAft>
              <a:buClr>
                <a:schemeClr val="dk1"/>
              </a:buClr>
              <a:buSzPts val="2400"/>
              <a:buChar char="•"/>
            </a:pPr>
            <a:r>
              <a:rPr lang="en-GB" sz="2400"/>
              <a:t>It is sensible to direct leak water primarily to spaces with floor drains, in which case the manifolds must be located, for example, in connection with or near groups of toilet facilities. </a:t>
            </a:r>
            <a:endParaRPr/>
          </a:p>
        </p:txBody>
      </p:sp>
      <p:sp>
        <p:nvSpPr>
          <p:cNvPr id="369" name="Google Shape;369;p2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A picture containing person, preparing, floor, footwear&#10;&#10;Description automatically generated" id="370" name="Google Shape;370;p25"/>
          <p:cNvPicPr preferRelativeResize="0"/>
          <p:nvPr/>
        </p:nvPicPr>
        <p:blipFill rotWithShape="1">
          <a:blip r:embed="rId3">
            <a:alphaModFix/>
          </a:blip>
          <a:srcRect b="-57" l="13199" r="36576" t="58"/>
          <a:stretch/>
        </p:blipFill>
        <p:spPr>
          <a:xfrm>
            <a:off x="0" y="-1"/>
            <a:ext cx="4643783" cy="6866947"/>
          </a:xfrm>
          <a:prstGeom prst="rect">
            <a:avLst/>
          </a:prstGeom>
          <a:noFill/>
          <a:ln>
            <a:noFill/>
          </a:ln>
        </p:spPr>
      </p:pic>
      <p:sp>
        <p:nvSpPr>
          <p:cNvPr id="371" name="Google Shape;371;p25"/>
          <p:cNvSpPr txBox="1"/>
          <p:nvPr/>
        </p:nvSpPr>
        <p:spPr>
          <a:xfrm>
            <a:off x="-44450" y="6651502"/>
            <a:ext cx="938077"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Calibri"/>
                <a:ea typeface="Calibri"/>
                <a:cs typeface="Calibri"/>
                <a:sym typeface="Calibri"/>
              </a:rPr>
              <a:t>Image: Koskisen Oy</a:t>
            </a:r>
            <a:endParaRPr/>
          </a:p>
        </p:txBody>
      </p:sp>
      <p:sp>
        <p:nvSpPr>
          <p:cNvPr id="372" name="Google Shape;372;p2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26"/>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Heating systems, residential buildings</a:t>
            </a:r>
            <a:endParaRPr/>
          </a:p>
        </p:txBody>
      </p:sp>
      <p:sp>
        <p:nvSpPr>
          <p:cNvPr id="378" name="Google Shape;378;p26"/>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The risers of the heat distribution system are placed either centrally, for example in the stairwell, or on the external walls, where from the room distribution of radiators is then made.</a:t>
            </a:r>
            <a:endParaRPr/>
          </a:p>
          <a:p>
            <a:pPr indent="-228600" lvl="0" marL="228600" rtl="0" algn="l">
              <a:lnSpc>
                <a:spcPct val="90000"/>
              </a:lnSpc>
              <a:spcBef>
                <a:spcPts val="1000"/>
              </a:spcBef>
              <a:spcAft>
                <a:spcPts val="0"/>
              </a:spcAft>
              <a:buClr>
                <a:schemeClr val="dk1"/>
              </a:buClr>
              <a:buSzPts val="2400"/>
              <a:buChar char="•"/>
            </a:pPr>
            <a:r>
              <a:rPr lang="en-GB" sz="2400"/>
              <a:t>Flat-specific energy measurement requires centralised risers. In principle, the insulated structures between rooms enable flat-specific thermal energy measurements</a:t>
            </a:r>
            <a:endParaRPr/>
          </a:p>
          <a:p>
            <a:pPr indent="-228600" lvl="0" marL="228600" rtl="0" algn="l">
              <a:lnSpc>
                <a:spcPct val="90000"/>
              </a:lnSpc>
              <a:spcBef>
                <a:spcPts val="1000"/>
              </a:spcBef>
              <a:spcAft>
                <a:spcPts val="0"/>
              </a:spcAft>
              <a:buClr>
                <a:schemeClr val="dk1"/>
              </a:buClr>
              <a:buSzPts val="2400"/>
              <a:buChar char="•"/>
            </a:pPr>
            <a:r>
              <a:rPr lang="en-GB" sz="2400"/>
              <a:t>Centralised vertical risers mean better adaptability and avoiding unnecessary structural penetrations</a:t>
            </a:r>
            <a:endParaRPr/>
          </a:p>
        </p:txBody>
      </p:sp>
      <p:sp>
        <p:nvSpPr>
          <p:cNvPr id="379" name="Google Shape;379;p2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380" name="Google Shape;380;p26"/>
          <p:cNvSpPr txBox="1"/>
          <p:nvPr/>
        </p:nvSpPr>
        <p:spPr>
          <a:xfrm>
            <a:off x="-44450" y="6651502"/>
            <a:ext cx="938077"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Calibri"/>
                <a:ea typeface="Calibri"/>
                <a:cs typeface="Calibri"/>
                <a:sym typeface="Calibri"/>
              </a:rPr>
              <a:t>Image: Koskisen Oy</a:t>
            </a:r>
            <a:endParaRPr/>
          </a:p>
        </p:txBody>
      </p:sp>
      <p:pic>
        <p:nvPicPr>
          <p:cNvPr descr="Tuotekuva Koskisen Oy&#10;" id="381" name="Google Shape;381;p26"/>
          <p:cNvPicPr preferRelativeResize="0"/>
          <p:nvPr/>
        </p:nvPicPr>
        <p:blipFill rotWithShape="1">
          <a:blip r:embed="rId3">
            <a:alphaModFix/>
          </a:blip>
          <a:srcRect b="-1" l="27937" r="26944" t="0"/>
          <a:stretch/>
        </p:blipFill>
        <p:spPr>
          <a:xfrm>
            <a:off x="20" y="10"/>
            <a:ext cx="4635571" cy="6857990"/>
          </a:xfrm>
          <a:prstGeom prst="rect">
            <a:avLst/>
          </a:prstGeom>
          <a:noFill/>
          <a:ln>
            <a:noFill/>
          </a:ln>
        </p:spPr>
      </p:pic>
      <p:sp>
        <p:nvSpPr>
          <p:cNvPr id="382" name="Google Shape;382;p26"/>
          <p:cNvSpPr txBox="1"/>
          <p:nvPr/>
        </p:nvSpPr>
        <p:spPr>
          <a:xfrm>
            <a:off x="20" y="6651502"/>
            <a:ext cx="938077"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Calibri"/>
                <a:ea typeface="Calibri"/>
                <a:cs typeface="Calibri"/>
                <a:sym typeface="Calibri"/>
              </a:rPr>
              <a:t>Image: Koskisen Oy</a:t>
            </a:r>
            <a:endParaRPr/>
          </a:p>
        </p:txBody>
      </p:sp>
      <p:sp>
        <p:nvSpPr>
          <p:cNvPr id="383" name="Google Shape;383;p2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27"/>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Heating systems, residential buildings</a:t>
            </a:r>
            <a:endParaRPr/>
          </a:p>
        </p:txBody>
      </p:sp>
      <p:sp>
        <p:nvSpPr>
          <p:cNvPr id="389" name="Google Shape;389;p27"/>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The room distribution of heating pipes can be placed inside the frames of intermediate floors or partitions or in the insulation layer of a floating floor. Surface installations are also possible.</a:t>
            </a:r>
            <a:endParaRPr/>
          </a:p>
          <a:p>
            <a:pPr indent="-228600" lvl="0" marL="228600" rtl="0" algn="l">
              <a:lnSpc>
                <a:spcPct val="90000"/>
              </a:lnSpc>
              <a:spcBef>
                <a:spcPts val="1000"/>
              </a:spcBef>
              <a:spcAft>
                <a:spcPts val="0"/>
              </a:spcAft>
              <a:buClr>
                <a:schemeClr val="dk1"/>
              </a:buClr>
              <a:buSzPts val="2400"/>
              <a:buChar char="•"/>
            </a:pPr>
            <a:r>
              <a:rPr lang="en-GB" sz="2400"/>
              <a:t>Room-specific heating pipes are steel, copper or plastic pipes with a diameter of 15–20 mm</a:t>
            </a:r>
            <a:endParaRPr/>
          </a:p>
          <a:p>
            <a:pPr indent="-228600" lvl="0" marL="228600" rtl="0" algn="l">
              <a:lnSpc>
                <a:spcPct val="90000"/>
              </a:lnSpc>
              <a:spcBef>
                <a:spcPts val="1000"/>
              </a:spcBef>
              <a:spcAft>
                <a:spcPts val="0"/>
              </a:spcAft>
              <a:buClr>
                <a:schemeClr val="dk1"/>
              </a:buClr>
              <a:buSzPts val="2400"/>
              <a:buChar char="•"/>
            </a:pPr>
            <a:r>
              <a:rPr lang="en-GB" sz="2400"/>
              <a:t>Floor heating is a widely used method of heat distribution, as it eliminates the thermal cables that run along the external wall (that reduce sound insulation with the moisture-related dimensional changes of the frame)</a:t>
            </a:r>
            <a:endParaRPr/>
          </a:p>
        </p:txBody>
      </p:sp>
      <p:sp>
        <p:nvSpPr>
          <p:cNvPr id="390" name="Google Shape;390;p2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391" name="Google Shape;391;p27"/>
          <p:cNvSpPr txBox="1"/>
          <p:nvPr/>
        </p:nvSpPr>
        <p:spPr>
          <a:xfrm>
            <a:off x="-44450" y="6651502"/>
            <a:ext cx="938077"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Calibri"/>
                <a:ea typeface="Calibri"/>
                <a:cs typeface="Calibri"/>
                <a:sym typeface="Calibri"/>
              </a:rPr>
              <a:t>Image: Koskisen Oy</a:t>
            </a:r>
            <a:endParaRPr/>
          </a:p>
        </p:txBody>
      </p:sp>
      <p:pic>
        <p:nvPicPr>
          <p:cNvPr descr="Tuotekuva Koskisen Oy&#10;" id="392" name="Google Shape;392;p27"/>
          <p:cNvPicPr preferRelativeResize="0"/>
          <p:nvPr/>
        </p:nvPicPr>
        <p:blipFill rotWithShape="1">
          <a:blip r:embed="rId3">
            <a:alphaModFix/>
          </a:blip>
          <a:srcRect b="-1" l="27937" r="26944" t="0"/>
          <a:stretch/>
        </p:blipFill>
        <p:spPr>
          <a:xfrm>
            <a:off x="20" y="10"/>
            <a:ext cx="4635571" cy="6857990"/>
          </a:xfrm>
          <a:prstGeom prst="rect">
            <a:avLst/>
          </a:prstGeom>
          <a:noFill/>
          <a:ln>
            <a:noFill/>
          </a:ln>
        </p:spPr>
      </p:pic>
      <p:sp>
        <p:nvSpPr>
          <p:cNvPr id="393" name="Google Shape;393;p27"/>
          <p:cNvSpPr txBox="1"/>
          <p:nvPr/>
        </p:nvSpPr>
        <p:spPr>
          <a:xfrm>
            <a:off x="20" y="6651502"/>
            <a:ext cx="938077"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Calibri"/>
                <a:ea typeface="Calibri"/>
                <a:cs typeface="Calibri"/>
                <a:sym typeface="Calibri"/>
              </a:rPr>
              <a:t>Image: Koskisen Oy</a:t>
            </a:r>
            <a:endParaRPr/>
          </a:p>
        </p:txBody>
      </p:sp>
      <p:sp>
        <p:nvSpPr>
          <p:cNvPr id="394" name="Google Shape;394;p2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28"/>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Heating systems</a:t>
            </a:r>
            <a:br>
              <a:rPr lang="en-GB" sz="4000"/>
            </a:br>
            <a:r>
              <a:rPr lang="en-GB" sz="4000"/>
              <a:t>facility construction</a:t>
            </a:r>
            <a:endParaRPr/>
          </a:p>
        </p:txBody>
      </p:sp>
      <p:sp>
        <p:nvSpPr>
          <p:cNvPr id="400" name="Google Shape;400;p28"/>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400"/>
              <a:buChar char="•"/>
            </a:pPr>
            <a:r>
              <a:rPr lang="en-GB" sz="2400"/>
              <a:t>The risers of the heat distribution system are placed either on external wall lines (sound insulation must be taken into account) or in a central location in terms of operations. The position from the wall frame must be taken into account for example with ribbed plates. In some locations, must be directed all the way to the detail level.</a:t>
            </a:r>
            <a:endParaRPr/>
          </a:p>
          <a:p>
            <a:pPr indent="-228600" lvl="0" marL="228600" rtl="0" algn="l">
              <a:lnSpc>
                <a:spcPct val="90000"/>
              </a:lnSpc>
              <a:spcBef>
                <a:spcPts val="1000"/>
              </a:spcBef>
              <a:spcAft>
                <a:spcPts val="0"/>
              </a:spcAft>
              <a:buClr>
                <a:schemeClr val="dk1"/>
              </a:buClr>
              <a:buSzPts val="2400"/>
              <a:buChar char="•"/>
            </a:pPr>
            <a:r>
              <a:rPr lang="en-GB" sz="2400"/>
              <a:t>The room distribution of heating pipes can be placed inside the frames of intermediate floors or partitions or in the insulation layer of a floating floor. Surface installations are also possible.</a:t>
            </a:r>
            <a:endParaRPr/>
          </a:p>
          <a:p>
            <a:pPr indent="0" lvl="0" marL="0" rtl="0" algn="l">
              <a:lnSpc>
                <a:spcPct val="90000"/>
              </a:lnSpc>
              <a:spcBef>
                <a:spcPts val="1000"/>
              </a:spcBef>
              <a:spcAft>
                <a:spcPts val="0"/>
              </a:spcAft>
              <a:buClr>
                <a:schemeClr val="dk1"/>
              </a:buClr>
              <a:buSzPts val="2400"/>
              <a:buNone/>
            </a:pPr>
            <a:r>
              <a:t/>
            </a:r>
            <a:endParaRPr sz="2400"/>
          </a:p>
        </p:txBody>
      </p:sp>
      <p:sp>
        <p:nvSpPr>
          <p:cNvPr id="401" name="Google Shape;401;p2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02" name="Google Shape;402;p28"/>
          <p:cNvSpPr txBox="1"/>
          <p:nvPr/>
        </p:nvSpPr>
        <p:spPr>
          <a:xfrm>
            <a:off x="-44450" y="6651502"/>
            <a:ext cx="938077"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Calibri"/>
                <a:ea typeface="Calibri"/>
                <a:cs typeface="Calibri"/>
                <a:sym typeface="Calibri"/>
              </a:rPr>
              <a:t>Image: Koskisen Oy</a:t>
            </a:r>
            <a:endParaRPr/>
          </a:p>
        </p:txBody>
      </p:sp>
      <p:pic>
        <p:nvPicPr>
          <p:cNvPr descr="Tuotekuva Koskisen Oy&#10;" id="403" name="Google Shape;403;p28"/>
          <p:cNvPicPr preferRelativeResize="0"/>
          <p:nvPr/>
        </p:nvPicPr>
        <p:blipFill rotWithShape="1">
          <a:blip r:embed="rId3">
            <a:alphaModFix/>
          </a:blip>
          <a:srcRect b="-1" l="27937" r="26944" t="0"/>
          <a:stretch/>
        </p:blipFill>
        <p:spPr>
          <a:xfrm>
            <a:off x="20" y="10"/>
            <a:ext cx="4635571" cy="6857990"/>
          </a:xfrm>
          <a:prstGeom prst="rect">
            <a:avLst/>
          </a:prstGeom>
          <a:noFill/>
          <a:ln>
            <a:noFill/>
          </a:ln>
        </p:spPr>
      </p:pic>
      <p:sp>
        <p:nvSpPr>
          <p:cNvPr id="404" name="Google Shape;404;p28"/>
          <p:cNvSpPr txBox="1"/>
          <p:nvPr/>
        </p:nvSpPr>
        <p:spPr>
          <a:xfrm>
            <a:off x="20" y="6651502"/>
            <a:ext cx="938077"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Calibri"/>
                <a:ea typeface="Calibri"/>
                <a:cs typeface="Calibri"/>
                <a:sym typeface="Calibri"/>
              </a:rPr>
              <a:t>Image: Koskisen Oy</a:t>
            </a:r>
            <a:endParaRPr/>
          </a:p>
        </p:txBody>
      </p:sp>
      <p:sp>
        <p:nvSpPr>
          <p:cNvPr id="405" name="Google Shape;405;p2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29"/>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Heating systems</a:t>
            </a:r>
            <a:br>
              <a:rPr lang="en-GB" sz="4000"/>
            </a:br>
            <a:r>
              <a:rPr lang="en-GB" sz="4000"/>
              <a:t>facility construction</a:t>
            </a:r>
            <a:endParaRPr/>
          </a:p>
        </p:txBody>
      </p:sp>
      <p:sp>
        <p:nvSpPr>
          <p:cNvPr id="411" name="Google Shape;411;p29"/>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The size of heating pipes depends on the heating capacity: they are steel, copper or plastic pipes with a diameter of 15–50 mm.</a:t>
            </a:r>
            <a:endParaRPr/>
          </a:p>
          <a:p>
            <a:pPr indent="-228600" lvl="0" marL="228600" rtl="0" algn="l">
              <a:lnSpc>
                <a:spcPct val="90000"/>
              </a:lnSpc>
              <a:spcBef>
                <a:spcPts val="1000"/>
              </a:spcBef>
              <a:spcAft>
                <a:spcPts val="0"/>
              </a:spcAft>
              <a:buClr>
                <a:schemeClr val="dk1"/>
              </a:buClr>
              <a:buSzPts val="2400"/>
              <a:buChar char="•"/>
            </a:pPr>
            <a:r>
              <a:rPr lang="en-GB" sz="2400"/>
              <a:t>The heat distribution methods used include floor heating, direct heating and traditional radiator heating.</a:t>
            </a:r>
            <a:endParaRPr/>
          </a:p>
          <a:p>
            <a:pPr indent="-228600" lvl="0" marL="228600" rtl="0" algn="l">
              <a:lnSpc>
                <a:spcPct val="90000"/>
              </a:lnSpc>
              <a:spcBef>
                <a:spcPts val="1000"/>
              </a:spcBef>
              <a:spcAft>
                <a:spcPts val="0"/>
              </a:spcAft>
              <a:buClr>
                <a:schemeClr val="dk1"/>
              </a:buClr>
              <a:buSzPts val="2400"/>
              <a:buChar char="•"/>
            </a:pPr>
            <a:r>
              <a:rPr lang="en-GB" sz="2400"/>
              <a:t>The thermal cable frames are primarily placed in the ceiling, not in the intermediate floor structure.</a:t>
            </a:r>
            <a:endParaRPr/>
          </a:p>
        </p:txBody>
      </p:sp>
      <p:sp>
        <p:nvSpPr>
          <p:cNvPr id="412" name="Google Shape;412;p2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13" name="Google Shape;413;p29"/>
          <p:cNvSpPr txBox="1"/>
          <p:nvPr/>
        </p:nvSpPr>
        <p:spPr>
          <a:xfrm>
            <a:off x="-44450" y="6651502"/>
            <a:ext cx="938077"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Calibri"/>
                <a:ea typeface="Calibri"/>
                <a:cs typeface="Calibri"/>
                <a:sym typeface="Calibri"/>
              </a:rPr>
              <a:t>Image: Koskisen Oy</a:t>
            </a:r>
            <a:endParaRPr/>
          </a:p>
        </p:txBody>
      </p:sp>
      <p:pic>
        <p:nvPicPr>
          <p:cNvPr descr="Tuotekuva Koskisen Oy&#10;" id="414" name="Google Shape;414;p29"/>
          <p:cNvPicPr preferRelativeResize="0"/>
          <p:nvPr/>
        </p:nvPicPr>
        <p:blipFill rotWithShape="1">
          <a:blip r:embed="rId3">
            <a:alphaModFix/>
          </a:blip>
          <a:srcRect b="-1" l="27937" r="26944" t="0"/>
          <a:stretch/>
        </p:blipFill>
        <p:spPr>
          <a:xfrm>
            <a:off x="20" y="10"/>
            <a:ext cx="4635571" cy="6857990"/>
          </a:xfrm>
          <a:prstGeom prst="rect">
            <a:avLst/>
          </a:prstGeom>
          <a:noFill/>
          <a:ln>
            <a:noFill/>
          </a:ln>
        </p:spPr>
      </p:pic>
      <p:sp>
        <p:nvSpPr>
          <p:cNvPr id="415" name="Google Shape;415;p29"/>
          <p:cNvSpPr txBox="1"/>
          <p:nvPr/>
        </p:nvSpPr>
        <p:spPr>
          <a:xfrm>
            <a:off x="20" y="6651502"/>
            <a:ext cx="938077"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Calibri"/>
                <a:ea typeface="Calibri"/>
                <a:cs typeface="Calibri"/>
                <a:sym typeface="Calibri"/>
              </a:rPr>
              <a:t>Image: Koskisen Oy</a:t>
            </a:r>
            <a:endParaRPr/>
          </a:p>
        </p:txBody>
      </p:sp>
      <p:sp>
        <p:nvSpPr>
          <p:cNvPr id="416" name="Google Shape;416;p2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3"/>
          <p:cNvPicPr preferRelativeResize="0"/>
          <p:nvPr/>
        </p:nvPicPr>
        <p:blipFill rotWithShape="1">
          <a:blip r:embed="rId3">
            <a:alphaModFix/>
          </a:blip>
          <a:srcRect b="0" l="0" r="0" t="0"/>
          <a:stretch/>
        </p:blipFill>
        <p:spPr>
          <a:xfrm>
            <a:off x="325289" y="327216"/>
            <a:ext cx="11541422" cy="5717029"/>
          </a:xfrm>
          <a:prstGeom prst="rect">
            <a:avLst/>
          </a:prstGeom>
          <a:noFill/>
          <a:ln>
            <a:noFill/>
          </a:ln>
        </p:spPr>
      </p:pic>
      <p:sp>
        <p:nvSpPr>
          <p:cNvPr id="124" name="Google Shape;124;p3"/>
          <p:cNvSpPr txBox="1"/>
          <p:nvPr>
            <p:ph type="ctrTitle"/>
          </p:nvPr>
        </p:nvSpPr>
        <p:spPr>
          <a:xfrm>
            <a:off x="1524000" y="1527477"/>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2F2F2"/>
              </a:buClr>
              <a:buSzPts val="6000"/>
              <a:buFont typeface="Calibri"/>
              <a:buNone/>
            </a:pPr>
            <a:r>
              <a:rPr lang="en-GB"/>
              <a:t>HVAC technology</a:t>
            </a:r>
            <a:endParaRPr/>
          </a:p>
        </p:txBody>
      </p:sp>
      <p:sp>
        <p:nvSpPr>
          <p:cNvPr id="125" name="Google Shape;125;p3"/>
          <p:cNvSpPr txBox="1"/>
          <p:nvPr>
            <p:ph idx="1" type="subTitle"/>
          </p:nvPr>
        </p:nvSpPr>
        <p:spPr>
          <a:xfrm>
            <a:off x="1524000" y="4007152"/>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2F2F2"/>
              </a:buClr>
              <a:buSzPts val="240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30"/>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Cooling and heat pump systems</a:t>
            </a:r>
            <a:endParaRPr/>
          </a:p>
        </p:txBody>
      </p:sp>
      <p:sp>
        <p:nvSpPr>
          <p:cNvPr id="422" name="Google Shape;422;p30"/>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The cooling requirement of the building increases the cost-effectiveness of a heat pump system.</a:t>
            </a:r>
            <a:endParaRPr/>
          </a:p>
          <a:p>
            <a:pPr indent="-228600" lvl="0" marL="228600" rtl="0" algn="l">
              <a:lnSpc>
                <a:spcPct val="90000"/>
              </a:lnSpc>
              <a:spcBef>
                <a:spcPts val="1000"/>
              </a:spcBef>
              <a:spcAft>
                <a:spcPts val="0"/>
              </a:spcAft>
              <a:buClr>
                <a:schemeClr val="dk1"/>
              </a:buClr>
              <a:buSzPts val="2400"/>
              <a:buChar char="•"/>
            </a:pPr>
            <a:r>
              <a:rPr lang="en-GB" sz="2400"/>
              <a:t>Cooling in a residential apartment block is still a rarity. </a:t>
            </a:r>
            <a:endParaRPr/>
          </a:p>
          <a:p>
            <a:pPr indent="-228600" lvl="0" marL="228600" rtl="0" algn="l">
              <a:lnSpc>
                <a:spcPct val="90000"/>
              </a:lnSpc>
              <a:spcBef>
                <a:spcPts val="1000"/>
              </a:spcBef>
              <a:spcAft>
                <a:spcPts val="0"/>
              </a:spcAft>
              <a:buClr>
                <a:schemeClr val="dk1"/>
              </a:buClr>
              <a:buSzPts val="2400"/>
              <a:buChar char="•"/>
            </a:pPr>
            <a:r>
              <a:rPr lang="en-GB" sz="2400"/>
              <a:t>Note the demands in decree 1010/2017 concerning calculated summer temperature and consequent requirements </a:t>
            </a:r>
            <a:endParaRPr/>
          </a:p>
        </p:txBody>
      </p:sp>
      <p:sp>
        <p:nvSpPr>
          <p:cNvPr id="423" name="Google Shape;423;p3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24" name="Google Shape;424;p30"/>
          <p:cNvSpPr txBox="1"/>
          <p:nvPr/>
        </p:nvSpPr>
        <p:spPr>
          <a:xfrm>
            <a:off x="-44450" y="6651502"/>
            <a:ext cx="938077"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Calibri"/>
                <a:ea typeface="Calibri"/>
                <a:cs typeface="Calibri"/>
                <a:sym typeface="Calibri"/>
              </a:rPr>
              <a:t>Image: Koskisen Oy</a:t>
            </a:r>
            <a:endParaRPr/>
          </a:p>
        </p:txBody>
      </p:sp>
      <p:pic>
        <p:nvPicPr>
          <p:cNvPr id="425" name="Google Shape;425;p30"/>
          <p:cNvPicPr preferRelativeResize="0"/>
          <p:nvPr/>
        </p:nvPicPr>
        <p:blipFill rotWithShape="1">
          <a:blip r:embed="rId3">
            <a:alphaModFix/>
          </a:blip>
          <a:srcRect b="0" l="43674" r="11882" t="0"/>
          <a:stretch/>
        </p:blipFill>
        <p:spPr>
          <a:xfrm>
            <a:off x="0" y="0"/>
            <a:ext cx="4635571" cy="6857990"/>
          </a:xfrm>
          <a:prstGeom prst="rect">
            <a:avLst/>
          </a:prstGeom>
          <a:noFill/>
          <a:ln>
            <a:noFill/>
          </a:ln>
        </p:spPr>
      </p:pic>
      <p:sp>
        <p:nvSpPr>
          <p:cNvPr id="426" name="Google Shape;426;p3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31"/>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Cooling and heat pump systems</a:t>
            </a:r>
            <a:endParaRPr/>
          </a:p>
        </p:txBody>
      </p:sp>
      <p:sp>
        <p:nvSpPr>
          <p:cNvPr id="432" name="Google Shape;432;p31"/>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The goal is to utilise the collector loop of a geothermal system primarily for cooling.</a:t>
            </a:r>
            <a:endParaRPr/>
          </a:p>
          <a:p>
            <a:pPr indent="-228600" lvl="0" marL="228600" rtl="0" algn="l">
              <a:lnSpc>
                <a:spcPct val="90000"/>
              </a:lnSpc>
              <a:spcBef>
                <a:spcPts val="1000"/>
              </a:spcBef>
              <a:spcAft>
                <a:spcPts val="0"/>
              </a:spcAft>
              <a:buClr>
                <a:schemeClr val="dk1"/>
              </a:buClr>
              <a:buSzPts val="2400"/>
              <a:buChar char="•"/>
            </a:pPr>
            <a:r>
              <a:rPr lang="en-GB" sz="2400"/>
              <a:t>Utilising waste heat from cold-air machines in, for example, domestic water production</a:t>
            </a:r>
            <a:endParaRPr/>
          </a:p>
          <a:p>
            <a:pPr indent="-228600" lvl="0" marL="228600" rtl="0" algn="l">
              <a:lnSpc>
                <a:spcPct val="90000"/>
              </a:lnSpc>
              <a:spcBef>
                <a:spcPts val="1000"/>
              </a:spcBef>
              <a:spcAft>
                <a:spcPts val="0"/>
              </a:spcAft>
              <a:buClr>
                <a:schemeClr val="dk1"/>
              </a:buClr>
              <a:buSzPts val="2400"/>
              <a:buChar char="•"/>
            </a:pPr>
            <a:r>
              <a:rPr lang="en-GB" sz="2400" u="sng">
                <a:solidFill>
                  <a:schemeClr val="hlink"/>
                </a:solidFill>
                <a:hlinkClick r:id="rId3"/>
              </a:rPr>
              <a:t>https://ym.fi/rakennusten-energiatehokkuus</a:t>
            </a:r>
            <a:endParaRPr/>
          </a:p>
        </p:txBody>
      </p:sp>
      <p:sp>
        <p:nvSpPr>
          <p:cNvPr id="433" name="Google Shape;433;p3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34" name="Google Shape;434;p31"/>
          <p:cNvSpPr txBox="1"/>
          <p:nvPr/>
        </p:nvSpPr>
        <p:spPr>
          <a:xfrm>
            <a:off x="-44450" y="6651502"/>
            <a:ext cx="938077"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Calibri"/>
                <a:ea typeface="Calibri"/>
                <a:cs typeface="Calibri"/>
                <a:sym typeface="Calibri"/>
              </a:rPr>
              <a:t>Image: Koskisen Oy</a:t>
            </a:r>
            <a:endParaRPr/>
          </a:p>
        </p:txBody>
      </p:sp>
      <p:pic>
        <p:nvPicPr>
          <p:cNvPr id="435" name="Google Shape;435;p31"/>
          <p:cNvPicPr preferRelativeResize="0"/>
          <p:nvPr/>
        </p:nvPicPr>
        <p:blipFill rotWithShape="1">
          <a:blip r:embed="rId4">
            <a:alphaModFix/>
          </a:blip>
          <a:srcRect b="0" l="43674" r="11882" t="0"/>
          <a:stretch/>
        </p:blipFill>
        <p:spPr>
          <a:xfrm>
            <a:off x="0" y="0"/>
            <a:ext cx="4635571" cy="6857990"/>
          </a:xfrm>
          <a:prstGeom prst="rect">
            <a:avLst/>
          </a:prstGeom>
          <a:noFill/>
          <a:ln>
            <a:noFill/>
          </a:ln>
        </p:spPr>
      </p:pic>
      <p:sp>
        <p:nvSpPr>
          <p:cNvPr id="436" name="Google Shape;436;p3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32"/>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Ventilation systems, residential buildings</a:t>
            </a:r>
            <a:endParaRPr/>
          </a:p>
        </p:txBody>
      </p:sp>
      <p:sp>
        <p:nvSpPr>
          <p:cNvPr id="442" name="Google Shape;442;p32"/>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400"/>
              <a:buChar char="•"/>
            </a:pPr>
            <a:r>
              <a:rPr lang="en-GB" sz="2400"/>
              <a:t>The following can be used as a ventilation system (does not differ from other construction):</a:t>
            </a:r>
            <a:endParaRPr/>
          </a:p>
          <a:p>
            <a:pPr indent="-228600" lvl="1" marL="685800" rtl="0" algn="l">
              <a:lnSpc>
                <a:spcPct val="90000"/>
              </a:lnSpc>
              <a:spcBef>
                <a:spcPts val="500"/>
              </a:spcBef>
              <a:spcAft>
                <a:spcPts val="0"/>
              </a:spcAft>
              <a:buClr>
                <a:schemeClr val="dk1"/>
              </a:buClr>
              <a:buSzPts val="2400"/>
              <a:buChar char="•"/>
            </a:pPr>
            <a:r>
              <a:rPr lang="en-GB"/>
              <a:t>building-specific balanced ventilation with heat recovery</a:t>
            </a:r>
            <a:endParaRPr/>
          </a:p>
          <a:p>
            <a:pPr indent="-228600" lvl="1" marL="685800" rtl="0" algn="l">
              <a:lnSpc>
                <a:spcPct val="90000"/>
              </a:lnSpc>
              <a:spcBef>
                <a:spcPts val="500"/>
              </a:spcBef>
              <a:spcAft>
                <a:spcPts val="0"/>
              </a:spcAft>
              <a:buClr>
                <a:schemeClr val="dk1"/>
              </a:buClr>
              <a:buSzPts val="2400"/>
              <a:buChar char="•"/>
            </a:pPr>
            <a:r>
              <a:rPr lang="en-GB"/>
              <a:t>flat-specific balanced ventilation with heat recovery</a:t>
            </a:r>
            <a:endParaRPr/>
          </a:p>
          <a:p>
            <a:pPr indent="-228600" lvl="1" marL="685800" rtl="0" algn="l">
              <a:lnSpc>
                <a:spcPct val="90000"/>
              </a:lnSpc>
              <a:spcBef>
                <a:spcPts val="500"/>
              </a:spcBef>
              <a:spcAft>
                <a:spcPts val="0"/>
              </a:spcAft>
              <a:buClr>
                <a:schemeClr val="dk1"/>
              </a:buClr>
              <a:buSzPts val="2400"/>
              <a:buChar char="•"/>
            </a:pPr>
            <a:r>
              <a:rPr lang="en-GB"/>
              <a:t>floor-specific balanced ventilation with heat recovery</a:t>
            </a:r>
            <a:endParaRPr/>
          </a:p>
          <a:p>
            <a:pPr indent="-228600" lvl="0" marL="228600" rtl="0" algn="l">
              <a:lnSpc>
                <a:spcPct val="90000"/>
              </a:lnSpc>
              <a:spcBef>
                <a:spcPts val="1000"/>
              </a:spcBef>
              <a:spcAft>
                <a:spcPts val="0"/>
              </a:spcAft>
              <a:buClr>
                <a:schemeClr val="dk1"/>
              </a:buClr>
              <a:buSzPts val="2400"/>
              <a:buChar char="•"/>
            </a:pPr>
            <a:r>
              <a:rPr lang="en-GB" sz="2400"/>
              <a:t>In terms of ventilation, the surfaces that mark the boundaries of a flat must be absolutely airtight</a:t>
            </a:r>
            <a:endParaRPr/>
          </a:p>
        </p:txBody>
      </p:sp>
      <p:sp>
        <p:nvSpPr>
          <p:cNvPr id="443" name="Google Shape;443;p3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44" name="Google Shape;444;p32"/>
          <p:cNvSpPr txBox="1"/>
          <p:nvPr/>
        </p:nvSpPr>
        <p:spPr>
          <a:xfrm>
            <a:off x="-44450" y="6651502"/>
            <a:ext cx="938077"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Calibri"/>
                <a:ea typeface="Calibri"/>
                <a:cs typeface="Calibri"/>
                <a:sym typeface="Calibri"/>
              </a:rPr>
              <a:t>Image: Koskisen Oy</a:t>
            </a:r>
            <a:endParaRPr/>
          </a:p>
        </p:txBody>
      </p:sp>
      <p:pic>
        <p:nvPicPr>
          <p:cNvPr id="445" name="Google Shape;445;p32"/>
          <p:cNvPicPr preferRelativeResize="0"/>
          <p:nvPr/>
        </p:nvPicPr>
        <p:blipFill rotWithShape="1">
          <a:blip r:embed="rId3">
            <a:alphaModFix/>
          </a:blip>
          <a:srcRect b="0" l="43674" r="11882" t="0"/>
          <a:stretch/>
        </p:blipFill>
        <p:spPr>
          <a:xfrm>
            <a:off x="0" y="0"/>
            <a:ext cx="4635571" cy="6857990"/>
          </a:xfrm>
          <a:prstGeom prst="rect">
            <a:avLst/>
          </a:prstGeom>
          <a:noFill/>
          <a:ln>
            <a:noFill/>
          </a:ln>
        </p:spPr>
      </p:pic>
      <p:sp>
        <p:nvSpPr>
          <p:cNvPr id="446" name="Google Shape;446;p3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33"/>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Ventilation systems, residential buildings</a:t>
            </a:r>
            <a:endParaRPr/>
          </a:p>
        </p:txBody>
      </p:sp>
      <p:sp>
        <p:nvSpPr>
          <p:cNvPr id="452" name="Google Shape;452;p33"/>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400"/>
              <a:buChar char="•"/>
            </a:pPr>
            <a:r>
              <a:rPr lang="en-GB" sz="2400"/>
              <a:t>Differences in air pressure between flats must not cause odours etc. to drift from one flat to another.</a:t>
            </a:r>
            <a:endParaRPr/>
          </a:p>
          <a:p>
            <a:pPr indent="-228600" lvl="0" marL="228600" rtl="0" algn="l">
              <a:lnSpc>
                <a:spcPct val="90000"/>
              </a:lnSpc>
              <a:spcBef>
                <a:spcPts val="1000"/>
              </a:spcBef>
              <a:spcAft>
                <a:spcPts val="0"/>
              </a:spcAft>
              <a:buClr>
                <a:schemeClr val="dk1"/>
              </a:buClr>
              <a:buSzPts val="2400"/>
              <a:buChar char="•"/>
            </a:pPr>
            <a:r>
              <a:rPr lang="en-GB" sz="2400"/>
              <a:t>In a block of flats, ventilation pipes are not placed in between beams for fire technical reasons, but rather below the protective cladding under the beams, where the pipes are then enclosed or covered with a ceiling.</a:t>
            </a:r>
            <a:endParaRPr/>
          </a:p>
          <a:p>
            <a:pPr indent="-228600" lvl="0" marL="228600" rtl="0" algn="l">
              <a:lnSpc>
                <a:spcPct val="90000"/>
              </a:lnSpc>
              <a:spcBef>
                <a:spcPts val="1000"/>
              </a:spcBef>
              <a:spcAft>
                <a:spcPts val="0"/>
              </a:spcAft>
              <a:buClr>
                <a:schemeClr val="dk1"/>
              </a:buClr>
              <a:buSzPts val="2400"/>
              <a:buChar char="•"/>
            </a:pPr>
            <a:r>
              <a:rPr lang="en-GB" sz="2400" u="sng">
                <a:solidFill>
                  <a:schemeClr val="hlink"/>
                </a:solidFill>
                <a:hlinkClick r:id="rId3"/>
              </a:rPr>
              <a:t>https://talotekniikkainfo.fi/sisailmasto-ja-ilmanvaihto-opas</a:t>
            </a:r>
            <a:endParaRPr/>
          </a:p>
          <a:p>
            <a:pPr indent="-228600" lvl="0" marL="228600" rtl="0" algn="l">
              <a:lnSpc>
                <a:spcPct val="90000"/>
              </a:lnSpc>
              <a:spcBef>
                <a:spcPts val="1000"/>
              </a:spcBef>
              <a:spcAft>
                <a:spcPts val="0"/>
              </a:spcAft>
              <a:buClr>
                <a:schemeClr val="dk1"/>
              </a:buClr>
              <a:buSzPts val="2400"/>
              <a:buChar char="•"/>
            </a:pPr>
            <a:r>
              <a:rPr lang="en-GB" sz="2400" u="sng">
                <a:solidFill>
                  <a:schemeClr val="hlink"/>
                </a:solidFill>
                <a:hlinkClick r:id="rId4"/>
              </a:rPr>
              <a:t>https://talotekniikkainfo.fi/esimerkit/ilmanvaihdon-mitoituksen-perusteet</a:t>
            </a:r>
            <a:endParaRPr/>
          </a:p>
        </p:txBody>
      </p:sp>
      <p:sp>
        <p:nvSpPr>
          <p:cNvPr id="453" name="Google Shape;453;p3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54" name="Google Shape;454;p33"/>
          <p:cNvSpPr txBox="1"/>
          <p:nvPr/>
        </p:nvSpPr>
        <p:spPr>
          <a:xfrm>
            <a:off x="-44450" y="6651502"/>
            <a:ext cx="938077"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Calibri"/>
                <a:ea typeface="Calibri"/>
                <a:cs typeface="Calibri"/>
                <a:sym typeface="Calibri"/>
              </a:rPr>
              <a:t>Image: Koskisen Oy</a:t>
            </a:r>
            <a:endParaRPr/>
          </a:p>
        </p:txBody>
      </p:sp>
      <p:pic>
        <p:nvPicPr>
          <p:cNvPr id="455" name="Google Shape;455;p33"/>
          <p:cNvPicPr preferRelativeResize="0"/>
          <p:nvPr/>
        </p:nvPicPr>
        <p:blipFill rotWithShape="1">
          <a:blip r:embed="rId5">
            <a:alphaModFix/>
          </a:blip>
          <a:srcRect b="0" l="43674" r="11882" t="0"/>
          <a:stretch/>
        </p:blipFill>
        <p:spPr>
          <a:xfrm>
            <a:off x="0" y="0"/>
            <a:ext cx="4635571" cy="6857990"/>
          </a:xfrm>
          <a:prstGeom prst="rect">
            <a:avLst/>
          </a:prstGeom>
          <a:noFill/>
          <a:ln>
            <a:noFill/>
          </a:ln>
        </p:spPr>
      </p:pic>
      <p:sp>
        <p:nvSpPr>
          <p:cNvPr id="456" name="Google Shape;456;p3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34"/>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Ventilation systems</a:t>
            </a:r>
            <a:br>
              <a:rPr lang="en-GB" sz="4000"/>
            </a:br>
            <a:r>
              <a:rPr lang="en-GB" sz="4000"/>
              <a:t>facility construction</a:t>
            </a:r>
            <a:endParaRPr/>
          </a:p>
        </p:txBody>
      </p:sp>
      <p:sp>
        <p:nvSpPr>
          <p:cNvPr id="462" name="Google Shape;462;p34"/>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The same ventilation systems can be used as in other construction.</a:t>
            </a:r>
            <a:endParaRPr/>
          </a:p>
          <a:p>
            <a:pPr indent="-228600" lvl="0" marL="228600" rtl="0" algn="l">
              <a:lnSpc>
                <a:spcPct val="90000"/>
              </a:lnSpc>
              <a:spcBef>
                <a:spcPts val="1000"/>
              </a:spcBef>
              <a:spcAft>
                <a:spcPts val="0"/>
              </a:spcAft>
              <a:buClr>
                <a:schemeClr val="dk1"/>
              </a:buClr>
              <a:buSzPts val="2400"/>
              <a:buChar char="•"/>
            </a:pPr>
            <a:r>
              <a:rPr lang="en-GB" sz="2400"/>
              <a:t>Acoustic requirements must be taken into account when positioning ventilation machines.</a:t>
            </a:r>
            <a:endParaRPr/>
          </a:p>
          <a:p>
            <a:pPr indent="-228600" lvl="0" marL="228600" rtl="0" algn="l">
              <a:lnSpc>
                <a:spcPct val="90000"/>
              </a:lnSpc>
              <a:spcBef>
                <a:spcPts val="1000"/>
              </a:spcBef>
              <a:spcAft>
                <a:spcPts val="0"/>
              </a:spcAft>
              <a:buClr>
                <a:schemeClr val="dk1"/>
              </a:buClr>
              <a:buSzPts val="2400"/>
              <a:buChar char="•"/>
            </a:pPr>
            <a:r>
              <a:rPr lang="en-GB" sz="2400"/>
              <a:t>In terms of ventilation, the surfaces that mark the boundaries of ventilation service areas must be absolutely airtight.</a:t>
            </a:r>
            <a:endParaRPr/>
          </a:p>
          <a:p>
            <a:pPr indent="-228600" lvl="0" marL="228600" rtl="0" algn="l">
              <a:lnSpc>
                <a:spcPct val="90000"/>
              </a:lnSpc>
              <a:spcBef>
                <a:spcPts val="1000"/>
              </a:spcBef>
              <a:spcAft>
                <a:spcPts val="0"/>
              </a:spcAft>
              <a:buClr>
                <a:schemeClr val="dk1"/>
              </a:buClr>
              <a:buSzPts val="2400"/>
              <a:buChar char="•"/>
            </a:pPr>
            <a:r>
              <a:rPr lang="en-GB" sz="2400"/>
              <a:t>Load-bearing wall and beam structures must be taken into account in the positioning of canals/ducts.</a:t>
            </a:r>
            <a:endParaRPr/>
          </a:p>
        </p:txBody>
      </p:sp>
      <p:sp>
        <p:nvSpPr>
          <p:cNvPr id="463" name="Google Shape;463;p3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64" name="Google Shape;464;p34"/>
          <p:cNvSpPr txBox="1"/>
          <p:nvPr/>
        </p:nvSpPr>
        <p:spPr>
          <a:xfrm>
            <a:off x="-44450" y="6651502"/>
            <a:ext cx="938077"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Calibri"/>
                <a:ea typeface="Calibri"/>
                <a:cs typeface="Calibri"/>
                <a:sym typeface="Calibri"/>
              </a:rPr>
              <a:t>Image: Koskisen Oy</a:t>
            </a:r>
            <a:endParaRPr/>
          </a:p>
        </p:txBody>
      </p:sp>
      <p:pic>
        <p:nvPicPr>
          <p:cNvPr id="465" name="Google Shape;465;p34"/>
          <p:cNvPicPr preferRelativeResize="0"/>
          <p:nvPr/>
        </p:nvPicPr>
        <p:blipFill rotWithShape="1">
          <a:blip r:embed="rId3">
            <a:alphaModFix/>
          </a:blip>
          <a:srcRect b="0" l="43674" r="11882" t="0"/>
          <a:stretch/>
        </p:blipFill>
        <p:spPr>
          <a:xfrm>
            <a:off x="0" y="0"/>
            <a:ext cx="4635571" cy="6857990"/>
          </a:xfrm>
          <a:prstGeom prst="rect">
            <a:avLst/>
          </a:prstGeom>
          <a:noFill/>
          <a:ln>
            <a:noFill/>
          </a:ln>
        </p:spPr>
      </p:pic>
      <p:sp>
        <p:nvSpPr>
          <p:cNvPr id="466" name="Google Shape;466;p3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id="471" name="Google Shape;471;p35"/>
          <p:cNvPicPr preferRelativeResize="0"/>
          <p:nvPr/>
        </p:nvPicPr>
        <p:blipFill rotWithShape="1">
          <a:blip r:embed="rId3">
            <a:alphaModFix/>
          </a:blip>
          <a:srcRect b="0" l="0" r="0" t="0"/>
          <a:stretch/>
        </p:blipFill>
        <p:spPr>
          <a:xfrm>
            <a:off x="1178734" y="706820"/>
            <a:ext cx="4144213" cy="5444359"/>
          </a:xfrm>
          <a:prstGeom prst="rect">
            <a:avLst/>
          </a:prstGeom>
          <a:noFill/>
          <a:ln>
            <a:noFill/>
          </a:ln>
        </p:spPr>
      </p:pic>
      <p:pic>
        <p:nvPicPr>
          <p:cNvPr id="472" name="Google Shape;472;p35"/>
          <p:cNvPicPr preferRelativeResize="0"/>
          <p:nvPr/>
        </p:nvPicPr>
        <p:blipFill rotWithShape="1">
          <a:blip r:embed="rId4">
            <a:alphaModFix/>
          </a:blip>
          <a:srcRect b="0" l="0" r="0" t="0"/>
          <a:stretch/>
        </p:blipFill>
        <p:spPr>
          <a:xfrm>
            <a:off x="6275026" y="728798"/>
            <a:ext cx="4250187" cy="5352168"/>
          </a:xfrm>
          <a:prstGeom prst="rect">
            <a:avLst/>
          </a:prstGeom>
          <a:noFill/>
          <a:ln>
            <a:noFill/>
          </a:ln>
        </p:spPr>
      </p:pic>
      <p:sp>
        <p:nvSpPr>
          <p:cNvPr id="473" name="Google Shape;473;p3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74" name="Google Shape;474;p3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36"/>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Natural ventilation</a:t>
            </a:r>
            <a:endParaRPr/>
          </a:p>
        </p:txBody>
      </p:sp>
      <p:sp>
        <p:nvSpPr>
          <p:cNvPr id="480" name="Google Shape;480;p36"/>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The airflow varies depending on the weather conditions, as it is driven by temperature differences and wind.</a:t>
            </a:r>
            <a:endParaRPr/>
          </a:p>
          <a:p>
            <a:pPr indent="-228600" lvl="0" marL="228600" rtl="0" algn="l">
              <a:lnSpc>
                <a:spcPct val="90000"/>
              </a:lnSpc>
              <a:spcBef>
                <a:spcPts val="1000"/>
              </a:spcBef>
              <a:spcAft>
                <a:spcPts val="0"/>
              </a:spcAft>
              <a:buClr>
                <a:schemeClr val="dk1"/>
              </a:buClr>
              <a:buSzPts val="2400"/>
              <a:buChar char="•"/>
            </a:pPr>
            <a:r>
              <a:rPr lang="en-GB" sz="2400"/>
              <a:t>Calculational demonstration of conformity and measurements made in connection with the commissioning are challenging.</a:t>
            </a:r>
            <a:endParaRPr/>
          </a:p>
          <a:p>
            <a:pPr indent="-228600" lvl="0" marL="228600" rtl="0" algn="l">
              <a:lnSpc>
                <a:spcPct val="90000"/>
              </a:lnSpc>
              <a:spcBef>
                <a:spcPts val="1000"/>
              </a:spcBef>
              <a:spcAft>
                <a:spcPts val="0"/>
              </a:spcAft>
              <a:buClr>
                <a:schemeClr val="dk1"/>
              </a:buClr>
              <a:buSzPts val="2400"/>
              <a:buChar char="•"/>
            </a:pPr>
            <a:r>
              <a:rPr lang="en-GB" sz="2400"/>
              <a:t>The building must be designed as a whole, as the operation is affected by such factors as duct placement and height differences.</a:t>
            </a:r>
            <a:endParaRPr/>
          </a:p>
        </p:txBody>
      </p:sp>
      <p:sp>
        <p:nvSpPr>
          <p:cNvPr id="481" name="Google Shape;481;p3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82" name="Google Shape;482;p36"/>
          <p:cNvSpPr txBox="1"/>
          <p:nvPr/>
        </p:nvSpPr>
        <p:spPr>
          <a:xfrm>
            <a:off x="-44450" y="6651502"/>
            <a:ext cx="938077"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Calibri"/>
                <a:ea typeface="Calibri"/>
                <a:cs typeface="Calibri"/>
                <a:sym typeface="Calibri"/>
              </a:rPr>
              <a:t>Image: Koskisen Oy</a:t>
            </a:r>
            <a:endParaRPr/>
          </a:p>
        </p:txBody>
      </p:sp>
      <p:pic>
        <p:nvPicPr>
          <p:cNvPr id="483" name="Google Shape;483;p36"/>
          <p:cNvPicPr preferRelativeResize="0"/>
          <p:nvPr/>
        </p:nvPicPr>
        <p:blipFill rotWithShape="1">
          <a:blip r:embed="rId3">
            <a:alphaModFix/>
          </a:blip>
          <a:srcRect b="-1" l="29230" r="25648" t="0"/>
          <a:stretch/>
        </p:blipFill>
        <p:spPr>
          <a:xfrm>
            <a:off x="20" y="10"/>
            <a:ext cx="4635571" cy="6857990"/>
          </a:xfrm>
          <a:prstGeom prst="rect">
            <a:avLst/>
          </a:prstGeom>
          <a:noFill/>
          <a:ln>
            <a:noFill/>
          </a:ln>
        </p:spPr>
      </p:pic>
      <p:sp>
        <p:nvSpPr>
          <p:cNvPr id="484" name="Google Shape;484;p3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37"/>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Natural ventilation</a:t>
            </a:r>
            <a:endParaRPr/>
          </a:p>
        </p:txBody>
      </p:sp>
      <p:sp>
        <p:nvSpPr>
          <p:cNvPr id="490" name="Google Shape;490;p37"/>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0000"/>
              <a:buChar char="•"/>
            </a:pPr>
            <a:r>
              <a:rPr lang="en-GB" sz="2400"/>
              <a:t>The placement of ducts affects the structural solution</a:t>
            </a:r>
            <a:endParaRPr/>
          </a:p>
          <a:p>
            <a:pPr indent="-228600" lvl="0" marL="228600" rtl="0" algn="l">
              <a:lnSpc>
                <a:spcPct val="90000"/>
              </a:lnSpc>
              <a:spcBef>
                <a:spcPts val="1000"/>
              </a:spcBef>
              <a:spcAft>
                <a:spcPts val="0"/>
              </a:spcAft>
              <a:buClr>
                <a:schemeClr val="dk1"/>
              </a:buClr>
              <a:buSzPct val="100000"/>
              <a:buChar char="•"/>
            </a:pPr>
            <a:r>
              <a:rPr lang="en-GB" sz="2400"/>
              <a:t>The goal is to place the duct groups on the roof as close as possible to roof ridge or the highest point.</a:t>
            </a:r>
            <a:endParaRPr/>
          </a:p>
          <a:p>
            <a:pPr indent="-228600" lvl="0" marL="228600" rtl="0" algn="l">
              <a:lnSpc>
                <a:spcPct val="90000"/>
              </a:lnSpc>
              <a:spcBef>
                <a:spcPts val="1000"/>
              </a:spcBef>
              <a:spcAft>
                <a:spcPts val="0"/>
              </a:spcAft>
              <a:buClr>
                <a:schemeClr val="dk1"/>
              </a:buClr>
              <a:buSzPct val="100000"/>
              <a:buChar char="•"/>
            </a:pPr>
            <a:r>
              <a:rPr lang="en-GB" sz="2400"/>
              <a:t>Observe the limitations of outdoor air filtration and noise reduction (not suitable for noise impact areas)</a:t>
            </a:r>
            <a:endParaRPr/>
          </a:p>
          <a:p>
            <a:pPr indent="-228600" lvl="0" marL="228600" rtl="0" algn="l">
              <a:lnSpc>
                <a:spcPct val="90000"/>
              </a:lnSpc>
              <a:spcBef>
                <a:spcPts val="1000"/>
              </a:spcBef>
              <a:spcAft>
                <a:spcPts val="0"/>
              </a:spcAft>
              <a:buClr>
                <a:schemeClr val="dk1"/>
              </a:buClr>
              <a:buSzPct val="100000"/>
              <a:buChar char="•"/>
            </a:pPr>
            <a:r>
              <a:rPr lang="en-GB" sz="2400" u="sng">
                <a:solidFill>
                  <a:schemeClr val="hlink"/>
                </a:solidFill>
                <a:hlinkClick r:id="rId3"/>
              </a:rPr>
              <a:t>Natural ventilation guide, Ministry of the Environment (in Finnish)</a:t>
            </a:r>
            <a:endParaRPr/>
          </a:p>
          <a:p>
            <a:pPr indent="0" lvl="0" marL="0" rtl="0" algn="l">
              <a:lnSpc>
                <a:spcPct val="90000"/>
              </a:lnSpc>
              <a:spcBef>
                <a:spcPts val="1000"/>
              </a:spcBef>
              <a:spcAft>
                <a:spcPts val="0"/>
              </a:spcAft>
              <a:buClr>
                <a:schemeClr val="dk1"/>
              </a:buClr>
              <a:buSzPct val="100000"/>
              <a:buNone/>
            </a:pPr>
            <a:r>
              <a:rPr lang="en-GB" sz="1600"/>
              <a:t>https://ym.fi/documents/1410903/38439968/PVIV-OPAS-3729E8C3_9173_4EA5_ADB9_CD33C1432A01-143101.pdf/2ab85b97-a5fd-cee7-c096-930b297a8435/PVIV-OPAS-3729E8C3_9173_4EA5_ADB9_CD33C1432A01-143101.pdf?t=1603260091107</a:t>
            </a:r>
            <a:endParaRPr/>
          </a:p>
        </p:txBody>
      </p:sp>
      <p:sp>
        <p:nvSpPr>
          <p:cNvPr id="491" name="Google Shape;491;p3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492" name="Google Shape;492;p37"/>
          <p:cNvSpPr txBox="1"/>
          <p:nvPr/>
        </p:nvSpPr>
        <p:spPr>
          <a:xfrm>
            <a:off x="-44450" y="6651502"/>
            <a:ext cx="938077"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Calibri"/>
                <a:ea typeface="Calibri"/>
                <a:cs typeface="Calibri"/>
                <a:sym typeface="Calibri"/>
              </a:rPr>
              <a:t>Image: Koskisen Oy</a:t>
            </a:r>
            <a:endParaRPr/>
          </a:p>
        </p:txBody>
      </p:sp>
      <p:pic>
        <p:nvPicPr>
          <p:cNvPr id="493" name="Google Shape;493;p37"/>
          <p:cNvPicPr preferRelativeResize="0"/>
          <p:nvPr/>
        </p:nvPicPr>
        <p:blipFill rotWithShape="1">
          <a:blip r:embed="rId4">
            <a:alphaModFix/>
          </a:blip>
          <a:srcRect b="-1" l="29230" r="25648" t="0"/>
          <a:stretch/>
        </p:blipFill>
        <p:spPr>
          <a:xfrm>
            <a:off x="20" y="10"/>
            <a:ext cx="4635571" cy="6857990"/>
          </a:xfrm>
          <a:prstGeom prst="rect">
            <a:avLst/>
          </a:prstGeom>
          <a:noFill/>
          <a:ln>
            <a:noFill/>
          </a:ln>
        </p:spPr>
      </p:pic>
      <p:sp>
        <p:nvSpPr>
          <p:cNvPr id="494" name="Google Shape;494;p3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38"/>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Automatic fire-extinguishing system</a:t>
            </a:r>
            <a:endParaRPr/>
          </a:p>
        </p:txBody>
      </p:sp>
      <p:sp>
        <p:nvSpPr>
          <p:cNvPr id="500" name="Google Shape;500;p38"/>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In terms of fire safety, protecting the frame structure is the most important thing in a wooden apartment block.</a:t>
            </a:r>
            <a:endParaRPr/>
          </a:p>
          <a:p>
            <a:pPr indent="-228600" lvl="0" marL="228600" rtl="0" algn="l">
              <a:lnSpc>
                <a:spcPct val="90000"/>
              </a:lnSpc>
              <a:spcBef>
                <a:spcPts val="1000"/>
              </a:spcBef>
              <a:spcAft>
                <a:spcPts val="0"/>
              </a:spcAft>
              <a:buClr>
                <a:schemeClr val="dk1"/>
              </a:buClr>
              <a:buSzPts val="2400"/>
              <a:buChar char="•"/>
            </a:pPr>
            <a:r>
              <a:rPr lang="en-GB" sz="2400"/>
              <a:t>The protection is implemented actively with an automatic fire-extinguishing system and passively with fire protection casing.</a:t>
            </a:r>
            <a:endParaRPr/>
          </a:p>
          <a:p>
            <a:pPr indent="-228600" lvl="0" marL="228600" rtl="0" algn="l">
              <a:lnSpc>
                <a:spcPct val="90000"/>
              </a:lnSpc>
              <a:spcBef>
                <a:spcPts val="1000"/>
              </a:spcBef>
              <a:spcAft>
                <a:spcPts val="0"/>
              </a:spcAft>
              <a:buClr>
                <a:schemeClr val="dk1"/>
              </a:buClr>
              <a:buSzPts val="2400"/>
              <a:buChar char="•"/>
            </a:pPr>
            <a:r>
              <a:rPr lang="en-GB" sz="2400"/>
              <a:t>Generally, different water mist systems are used when permitted by the OH classification</a:t>
            </a:r>
            <a:endParaRPr/>
          </a:p>
          <a:p>
            <a:pPr indent="0" lvl="0" marL="0" rtl="0" algn="l">
              <a:lnSpc>
                <a:spcPct val="90000"/>
              </a:lnSpc>
              <a:spcBef>
                <a:spcPts val="1000"/>
              </a:spcBef>
              <a:spcAft>
                <a:spcPts val="0"/>
              </a:spcAft>
              <a:buClr>
                <a:schemeClr val="dk1"/>
              </a:buClr>
              <a:buSzPts val="2400"/>
              <a:buNone/>
            </a:pPr>
            <a:r>
              <a:t/>
            </a:r>
            <a:endParaRPr sz="2400"/>
          </a:p>
        </p:txBody>
      </p:sp>
      <p:sp>
        <p:nvSpPr>
          <p:cNvPr id="501" name="Google Shape;501;p3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A picture containing indoor, floor, furniture&#10;&#10;Description automatically generated" id="502" name="Google Shape;502;p38"/>
          <p:cNvPicPr preferRelativeResize="0"/>
          <p:nvPr/>
        </p:nvPicPr>
        <p:blipFill rotWithShape="1">
          <a:blip r:embed="rId3">
            <a:alphaModFix/>
          </a:blip>
          <a:srcRect b="0" l="2214" r="15854" t="0"/>
          <a:stretch/>
        </p:blipFill>
        <p:spPr>
          <a:xfrm>
            <a:off x="20" y="10"/>
            <a:ext cx="4635571" cy="6857990"/>
          </a:xfrm>
          <a:prstGeom prst="rect">
            <a:avLst/>
          </a:prstGeom>
          <a:noFill/>
          <a:ln>
            <a:noFill/>
          </a:ln>
        </p:spPr>
      </p:pic>
      <p:sp>
        <p:nvSpPr>
          <p:cNvPr id="503" name="Google Shape;503;p3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39"/>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Automatic fire-extinguishing system</a:t>
            </a:r>
            <a:endParaRPr/>
          </a:p>
        </p:txBody>
      </p:sp>
      <p:sp>
        <p:nvSpPr>
          <p:cNvPr id="509" name="Google Shape;509;p39"/>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In buildings for residential occupancies with 3–4 storeys, the requirement is a fire-extinguishing equipment designed in accordance with the Standard SFS-EN 16925 (automatic residential sprinkler systems).</a:t>
            </a:r>
            <a:endParaRPr/>
          </a:p>
          <a:p>
            <a:pPr indent="-228600" lvl="0" marL="228600" rtl="0" algn="l">
              <a:lnSpc>
                <a:spcPct val="90000"/>
              </a:lnSpc>
              <a:spcBef>
                <a:spcPts val="1000"/>
              </a:spcBef>
              <a:spcAft>
                <a:spcPts val="0"/>
              </a:spcAft>
              <a:buClr>
                <a:schemeClr val="dk1"/>
              </a:buClr>
              <a:buSzPts val="2400"/>
              <a:buChar char="•"/>
            </a:pPr>
            <a:r>
              <a:rPr lang="en-GB" sz="2400"/>
              <a:t>The Standard SFS-EN 16529 specifies requirements and gives recommendations for the design, installation, water supplies and backflow prevention, commissioning, maintenance and testing of fixed residential fire sprinkler systems in buildings for residential occupancies.</a:t>
            </a:r>
            <a:endParaRPr/>
          </a:p>
          <a:p>
            <a:pPr indent="0" lvl="0" marL="0" rtl="0" algn="l">
              <a:lnSpc>
                <a:spcPct val="90000"/>
              </a:lnSpc>
              <a:spcBef>
                <a:spcPts val="1000"/>
              </a:spcBef>
              <a:spcAft>
                <a:spcPts val="0"/>
              </a:spcAft>
              <a:buClr>
                <a:schemeClr val="dk1"/>
              </a:buClr>
              <a:buSzPts val="2400"/>
              <a:buNone/>
            </a:pPr>
            <a:r>
              <a:t/>
            </a:r>
            <a:endParaRPr sz="2400"/>
          </a:p>
        </p:txBody>
      </p:sp>
      <p:sp>
        <p:nvSpPr>
          <p:cNvPr id="510" name="Google Shape;510;p3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A picture containing indoor, floor, furniture&#10;&#10;Description automatically generated" id="511" name="Google Shape;511;p39"/>
          <p:cNvPicPr preferRelativeResize="0"/>
          <p:nvPr/>
        </p:nvPicPr>
        <p:blipFill rotWithShape="1">
          <a:blip r:embed="rId3">
            <a:alphaModFix/>
          </a:blip>
          <a:srcRect b="0" l="2214" r="15854" t="0"/>
          <a:stretch/>
        </p:blipFill>
        <p:spPr>
          <a:xfrm>
            <a:off x="20" y="10"/>
            <a:ext cx="4635571" cy="6857990"/>
          </a:xfrm>
          <a:prstGeom prst="rect">
            <a:avLst/>
          </a:prstGeom>
          <a:noFill/>
          <a:ln>
            <a:noFill/>
          </a:ln>
        </p:spPr>
      </p:pic>
      <p:sp>
        <p:nvSpPr>
          <p:cNvPr id="512" name="Google Shape;512;p3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4"/>
          <p:cNvSpPr txBox="1"/>
          <p:nvPr>
            <p:ph idx="1" type="body"/>
          </p:nvPr>
        </p:nvSpPr>
        <p:spPr>
          <a:xfrm>
            <a:off x="1749365" y="963559"/>
            <a:ext cx="3737035" cy="309656"/>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GB"/>
              <a:t>Authors</a:t>
            </a:r>
            <a:endParaRPr/>
          </a:p>
        </p:txBody>
      </p:sp>
      <p:sp>
        <p:nvSpPr>
          <p:cNvPr id="131" name="Google Shape;131;p4"/>
          <p:cNvSpPr txBox="1"/>
          <p:nvPr>
            <p:ph idx="2" type="body"/>
          </p:nvPr>
        </p:nvSpPr>
        <p:spPr>
          <a:xfrm>
            <a:off x="805064" y="1706422"/>
            <a:ext cx="5157787" cy="368458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00"/>
              <a:buChar char="•"/>
            </a:pPr>
            <a:r>
              <a:rPr lang="en-GB" sz="1800"/>
              <a:t>Pentti Kuurola, Sweco Talotekniikka Oy</a:t>
            </a:r>
            <a:endParaRPr/>
          </a:p>
          <a:p>
            <a:pPr indent="-228600" lvl="0" marL="228600" rtl="0" algn="l">
              <a:lnSpc>
                <a:spcPct val="90000"/>
              </a:lnSpc>
              <a:spcBef>
                <a:spcPts val="1000"/>
              </a:spcBef>
              <a:spcAft>
                <a:spcPts val="0"/>
              </a:spcAft>
              <a:buClr>
                <a:schemeClr val="dk1"/>
              </a:buClr>
              <a:buSzPts val="1800"/>
              <a:buChar char="•"/>
            </a:pPr>
            <a:r>
              <a:rPr lang="en-GB" sz="1800"/>
              <a:t>Rauno Häll, Sweco Talotekniikka Oy</a:t>
            </a:r>
            <a:endParaRPr/>
          </a:p>
          <a:p>
            <a:pPr indent="-228600" lvl="0" marL="228600" rtl="0" algn="l">
              <a:lnSpc>
                <a:spcPct val="90000"/>
              </a:lnSpc>
              <a:spcBef>
                <a:spcPts val="1000"/>
              </a:spcBef>
              <a:spcAft>
                <a:spcPts val="0"/>
              </a:spcAft>
              <a:buClr>
                <a:schemeClr val="dk1"/>
              </a:buClr>
              <a:buSzPts val="1800"/>
              <a:buChar char="•"/>
            </a:pPr>
            <a:r>
              <a:rPr lang="en-GB" sz="1800"/>
              <a:t>Esa-Matti Lampela, Sweco Talotekniikka Oy</a:t>
            </a:r>
            <a:endParaRPr/>
          </a:p>
          <a:p>
            <a:pPr indent="-228600" lvl="0" marL="228600" rtl="0" algn="l">
              <a:lnSpc>
                <a:spcPct val="90000"/>
              </a:lnSpc>
              <a:spcBef>
                <a:spcPts val="1000"/>
              </a:spcBef>
              <a:spcAft>
                <a:spcPts val="0"/>
              </a:spcAft>
              <a:buClr>
                <a:schemeClr val="dk1"/>
              </a:buClr>
              <a:buSzPts val="1800"/>
              <a:buChar char="•"/>
            </a:pPr>
            <a:r>
              <a:rPr lang="en-GB" sz="1800"/>
              <a:t>Maija Ekholm, Sweco Rakennetekniikka Oy</a:t>
            </a:r>
            <a:endParaRPr/>
          </a:p>
          <a:p>
            <a:pPr indent="-228600" lvl="0" marL="228600" rtl="0" algn="l">
              <a:lnSpc>
                <a:spcPct val="90000"/>
              </a:lnSpc>
              <a:spcBef>
                <a:spcPts val="1000"/>
              </a:spcBef>
              <a:spcAft>
                <a:spcPts val="0"/>
              </a:spcAft>
              <a:buClr>
                <a:schemeClr val="dk1"/>
              </a:buClr>
              <a:buSzPts val="1800"/>
              <a:buChar char="•"/>
            </a:pPr>
            <a:r>
              <a:rPr lang="en-GB" sz="1800"/>
              <a:t>Mauri Konttila, Metropolia University of Applied Sciences</a:t>
            </a:r>
            <a:endParaRPr/>
          </a:p>
        </p:txBody>
      </p:sp>
      <p:sp>
        <p:nvSpPr>
          <p:cNvPr id="132" name="Google Shape;132;p4"/>
          <p:cNvSpPr txBox="1"/>
          <p:nvPr>
            <p:ph idx="3" type="body"/>
          </p:nvPr>
        </p:nvSpPr>
        <p:spPr>
          <a:xfrm>
            <a:off x="6485234" y="1706422"/>
            <a:ext cx="5183188" cy="368458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1800"/>
              <a:t>Release date: 18/05/2022</a:t>
            </a:r>
            <a:endParaRPr/>
          </a:p>
          <a:p>
            <a:pPr indent="0" lvl="0" marL="0" rtl="0" algn="l">
              <a:lnSpc>
                <a:spcPct val="90000"/>
              </a:lnSpc>
              <a:spcBef>
                <a:spcPts val="1000"/>
              </a:spcBef>
              <a:spcAft>
                <a:spcPts val="0"/>
              </a:spcAft>
              <a:buClr>
                <a:schemeClr val="dk1"/>
              </a:buClr>
              <a:buSzPts val="1800"/>
              <a:buNone/>
            </a:pPr>
            <a:r>
              <a:t/>
            </a:r>
            <a:endParaRPr sz="1800"/>
          </a:p>
          <a:p>
            <a:pPr indent="0" lvl="0" marL="0" rtl="0" algn="l">
              <a:lnSpc>
                <a:spcPct val="90000"/>
              </a:lnSpc>
              <a:spcBef>
                <a:spcPts val="1000"/>
              </a:spcBef>
              <a:spcAft>
                <a:spcPts val="0"/>
              </a:spcAft>
              <a:buClr>
                <a:schemeClr val="dk1"/>
              </a:buClr>
              <a:buSzPts val="1800"/>
              <a:buNone/>
            </a:pPr>
            <a:r>
              <a:rPr lang="en-GB" sz="1800"/>
              <a:t>Further information:</a:t>
            </a:r>
            <a:endParaRPr/>
          </a:p>
          <a:p>
            <a:pPr indent="-228600" lvl="0" marL="228600" rtl="0" algn="l">
              <a:lnSpc>
                <a:spcPct val="90000"/>
              </a:lnSpc>
              <a:spcBef>
                <a:spcPts val="1000"/>
              </a:spcBef>
              <a:spcAft>
                <a:spcPts val="0"/>
              </a:spcAft>
              <a:buClr>
                <a:schemeClr val="dk1"/>
              </a:buClr>
              <a:buSzPts val="1800"/>
              <a:buChar char="•"/>
            </a:pPr>
            <a:r>
              <a:rPr lang="en-GB" sz="1800" u="sng">
                <a:solidFill>
                  <a:schemeClr val="hlink"/>
                </a:solidFill>
                <a:hlinkClick r:id="rId3"/>
              </a:rPr>
              <a:t>https://ym.fi/rakentamismaaraykset</a:t>
            </a:r>
            <a:endParaRPr/>
          </a:p>
          <a:p>
            <a:pPr indent="-228600" lvl="0" marL="228600" rtl="0" algn="l">
              <a:lnSpc>
                <a:spcPct val="90000"/>
              </a:lnSpc>
              <a:spcBef>
                <a:spcPts val="1000"/>
              </a:spcBef>
              <a:spcAft>
                <a:spcPts val="0"/>
              </a:spcAft>
              <a:buClr>
                <a:schemeClr val="dk1"/>
              </a:buClr>
              <a:buSzPts val="1800"/>
              <a:buChar char="•"/>
            </a:pPr>
            <a:r>
              <a:rPr lang="en-GB" sz="1800" u="sng">
                <a:solidFill>
                  <a:schemeClr val="hlink"/>
                </a:solidFill>
                <a:hlinkClick r:id="rId4"/>
              </a:rPr>
              <a:t>https://talotekniikkainfo.fi/</a:t>
            </a:r>
            <a:endParaRPr/>
          </a:p>
          <a:p>
            <a:pPr indent="-228600" lvl="0" marL="228600" rtl="0" algn="l">
              <a:lnSpc>
                <a:spcPct val="90000"/>
              </a:lnSpc>
              <a:spcBef>
                <a:spcPts val="1000"/>
              </a:spcBef>
              <a:spcAft>
                <a:spcPts val="0"/>
              </a:spcAft>
              <a:buClr>
                <a:schemeClr val="dk1"/>
              </a:buClr>
              <a:buSzPts val="1800"/>
              <a:buChar char="•"/>
            </a:pPr>
            <a:r>
              <a:rPr lang="en-GB" sz="1800" u="sng">
                <a:solidFill>
                  <a:schemeClr val="hlink"/>
                </a:solidFill>
                <a:hlinkClick r:id="rId5"/>
              </a:rPr>
              <a:t>https://www.toptenrava.fi/asp2/default.aspx</a:t>
            </a:r>
            <a:endParaRPr/>
          </a:p>
          <a:p>
            <a:pPr indent="-228600" lvl="0" marL="228600" rtl="0" algn="l">
              <a:lnSpc>
                <a:spcPct val="90000"/>
              </a:lnSpc>
              <a:spcBef>
                <a:spcPts val="1000"/>
              </a:spcBef>
              <a:spcAft>
                <a:spcPts val="0"/>
              </a:spcAft>
              <a:buClr>
                <a:schemeClr val="dk1"/>
              </a:buClr>
              <a:buSzPts val="1800"/>
              <a:buChar char="•"/>
            </a:pPr>
            <a:r>
              <a:rPr lang="en-GB" sz="1800" u="sng">
                <a:solidFill>
                  <a:schemeClr val="hlink"/>
                </a:solidFill>
                <a:hlinkClick r:id="rId6"/>
              </a:rPr>
              <a:t>https://puuinfo.fi/</a:t>
            </a:r>
            <a:endParaRPr/>
          </a:p>
        </p:txBody>
      </p:sp>
      <p:sp>
        <p:nvSpPr>
          <p:cNvPr id="133" name="Google Shape;133;p4"/>
          <p:cNvSpPr txBox="1"/>
          <p:nvPr>
            <p:ph idx="4" type="body"/>
          </p:nvPr>
        </p:nvSpPr>
        <p:spPr>
          <a:xfrm>
            <a:off x="7457613" y="959551"/>
            <a:ext cx="3737035" cy="309656"/>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GB"/>
              <a:t>Further information</a:t>
            </a:r>
            <a:endParaRPr/>
          </a:p>
        </p:txBody>
      </p:sp>
      <p:sp>
        <p:nvSpPr>
          <p:cNvPr id="134" name="Google Shape;134;p4"/>
          <p:cNvSpPr txBox="1"/>
          <p:nvPr/>
        </p:nvSpPr>
        <p:spPr>
          <a:xfrm>
            <a:off x="11044362" y="182562"/>
            <a:ext cx="644100" cy="3819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400"/>
              <a:buFont typeface="Arial"/>
              <a:buNone/>
            </a:pPr>
            <a:fld id="{00000000-1234-1234-1234-123412341234}" type="slidenum">
              <a:rPr b="0" i="0" lang="en-GB"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
        <p:nvSpPr>
          <p:cNvPr id="135" name="Google Shape;135;p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
        <p:nvSpPr>
          <p:cNvPr id="136" name="Google Shape;136;p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40"/>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Automatic fire-extinguishing system</a:t>
            </a:r>
            <a:endParaRPr/>
          </a:p>
        </p:txBody>
      </p:sp>
      <p:sp>
        <p:nvSpPr>
          <p:cNvPr id="518" name="Google Shape;518;p40"/>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In non-residential buildings with 3–4 storeys and in residential buildings with 5–8 storeys, the requirements are defined in the Standard SFS-EN 12845 (OH).</a:t>
            </a:r>
            <a:endParaRPr/>
          </a:p>
          <a:p>
            <a:pPr indent="-228600" lvl="0" marL="228600" rtl="0" algn="l">
              <a:lnSpc>
                <a:spcPct val="90000"/>
              </a:lnSpc>
              <a:spcBef>
                <a:spcPts val="1000"/>
              </a:spcBef>
              <a:spcAft>
                <a:spcPts val="0"/>
              </a:spcAft>
              <a:buClr>
                <a:schemeClr val="dk1"/>
              </a:buClr>
              <a:buSzPts val="2400"/>
              <a:buChar char="•"/>
            </a:pPr>
            <a:r>
              <a:rPr lang="en-GB" sz="2400"/>
              <a:t>The Standard SFS-EN 12845 defines the design, installation and maintenance of fixed fire-extinguishing systems.</a:t>
            </a:r>
            <a:endParaRPr/>
          </a:p>
          <a:p>
            <a:pPr indent="-228600" lvl="0" marL="228600" rtl="0" algn="l">
              <a:lnSpc>
                <a:spcPct val="90000"/>
              </a:lnSpc>
              <a:spcBef>
                <a:spcPts val="1000"/>
              </a:spcBef>
              <a:spcAft>
                <a:spcPts val="0"/>
              </a:spcAft>
              <a:buClr>
                <a:schemeClr val="dk1"/>
              </a:buClr>
              <a:buSzPts val="2400"/>
              <a:buChar char="•"/>
            </a:pPr>
            <a:r>
              <a:rPr lang="en-GB" sz="2400"/>
              <a:t>The type of sprinkler system affects the needed supports (e.g. low pressure system)</a:t>
            </a:r>
            <a:endParaRPr/>
          </a:p>
          <a:p>
            <a:pPr indent="-228600" lvl="1" marL="685800" rtl="0" algn="l">
              <a:lnSpc>
                <a:spcPct val="90000"/>
              </a:lnSpc>
              <a:spcBef>
                <a:spcPts val="500"/>
              </a:spcBef>
              <a:spcAft>
                <a:spcPts val="0"/>
              </a:spcAft>
              <a:buClr>
                <a:schemeClr val="dk1"/>
              </a:buClr>
              <a:buSzPts val="2400"/>
              <a:buChar char="•"/>
            </a:pPr>
            <a:r>
              <a:rPr lang="en-GB"/>
              <a:t>Supports must be type-approved</a:t>
            </a:r>
            <a:endParaRPr/>
          </a:p>
          <a:p>
            <a:pPr indent="0" lvl="0" marL="0" rtl="0" algn="l">
              <a:lnSpc>
                <a:spcPct val="90000"/>
              </a:lnSpc>
              <a:spcBef>
                <a:spcPts val="1000"/>
              </a:spcBef>
              <a:spcAft>
                <a:spcPts val="0"/>
              </a:spcAft>
              <a:buClr>
                <a:schemeClr val="dk1"/>
              </a:buClr>
              <a:buSzPts val="2400"/>
              <a:buNone/>
            </a:pPr>
            <a:r>
              <a:t/>
            </a:r>
            <a:endParaRPr sz="2400"/>
          </a:p>
        </p:txBody>
      </p:sp>
      <p:sp>
        <p:nvSpPr>
          <p:cNvPr id="519" name="Google Shape;519;p4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A picture containing indoor, floor, furniture&#10;&#10;Description automatically generated" id="520" name="Google Shape;520;p40"/>
          <p:cNvPicPr preferRelativeResize="0"/>
          <p:nvPr/>
        </p:nvPicPr>
        <p:blipFill rotWithShape="1">
          <a:blip r:embed="rId3">
            <a:alphaModFix/>
          </a:blip>
          <a:srcRect b="0" l="2214" r="15854" t="0"/>
          <a:stretch/>
        </p:blipFill>
        <p:spPr>
          <a:xfrm>
            <a:off x="20" y="10"/>
            <a:ext cx="4635571" cy="6857990"/>
          </a:xfrm>
          <a:prstGeom prst="rect">
            <a:avLst/>
          </a:prstGeom>
          <a:noFill/>
          <a:ln>
            <a:noFill/>
          </a:ln>
        </p:spPr>
      </p:pic>
      <p:sp>
        <p:nvSpPr>
          <p:cNvPr id="521" name="Google Shape;521;p4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41"/>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Automatic fire-extinguishing system</a:t>
            </a:r>
            <a:endParaRPr/>
          </a:p>
        </p:txBody>
      </p:sp>
      <p:sp>
        <p:nvSpPr>
          <p:cNvPr id="527" name="Google Shape;527;p4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A picture containing indoor, floor, furniture&#10;&#10;Description automatically generated" id="528" name="Google Shape;528;p41"/>
          <p:cNvPicPr preferRelativeResize="0"/>
          <p:nvPr/>
        </p:nvPicPr>
        <p:blipFill rotWithShape="1">
          <a:blip r:embed="rId3">
            <a:alphaModFix/>
          </a:blip>
          <a:srcRect b="0" l="2214" r="15854" t="0"/>
          <a:stretch/>
        </p:blipFill>
        <p:spPr>
          <a:xfrm>
            <a:off x="20" y="10"/>
            <a:ext cx="4635571" cy="6857990"/>
          </a:xfrm>
          <a:prstGeom prst="rect">
            <a:avLst/>
          </a:prstGeom>
          <a:noFill/>
          <a:ln>
            <a:noFill/>
          </a:ln>
        </p:spPr>
      </p:pic>
      <p:pic>
        <p:nvPicPr>
          <p:cNvPr id="529" name="Google Shape;529;p41"/>
          <p:cNvPicPr preferRelativeResize="0"/>
          <p:nvPr>
            <p:ph idx="1" type="body"/>
          </p:nvPr>
        </p:nvPicPr>
        <p:blipFill rotWithShape="1">
          <a:blip r:embed="rId4">
            <a:alphaModFix/>
          </a:blip>
          <a:srcRect b="0" l="0" r="0" t="0"/>
          <a:stretch/>
        </p:blipFill>
        <p:spPr>
          <a:xfrm>
            <a:off x="5048250" y="1897258"/>
            <a:ext cx="6375400" cy="2680393"/>
          </a:xfrm>
          <a:prstGeom prst="rect">
            <a:avLst/>
          </a:prstGeom>
          <a:noFill/>
          <a:ln>
            <a:noFill/>
          </a:ln>
        </p:spPr>
      </p:pic>
      <p:sp>
        <p:nvSpPr>
          <p:cNvPr id="530" name="Google Shape;530;p4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42"/>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Automatic fire-extinguishing system</a:t>
            </a:r>
            <a:endParaRPr/>
          </a:p>
        </p:txBody>
      </p:sp>
      <p:sp>
        <p:nvSpPr>
          <p:cNvPr id="536" name="Google Shape;536;p4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A picture containing indoor, floor, furniture&#10;&#10;Description automatically generated" id="537" name="Google Shape;537;p42"/>
          <p:cNvPicPr preferRelativeResize="0"/>
          <p:nvPr/>
        </p:nvPicPr>
        <p:blipFill rotWithShape="1">
          <a:blip r:embed="rId3">
            <a:alphaModFix/>
          </a:blip>
          <a:srcRect b="0" l="2214" r="15854" t="0"/>
          <a:stretch/>
        </p:blipFill>
        <p:spPr>
          <a:xfrm>
            <a:off x="20" y="10"/>
            <a:ext cx="4635571" cy="6857990"/>
          </a:xfrm>
          <a:prstGeom prst="rect">
            <a:avLst/>
          </a:prstGeom>
          <a:noFill/>
          <a:ln>
            <a:noFill/>
          </a:ln>
        </p:spPr>
      </p:pic>
      <p:pic>
        <p:nvPicPr>
          <p:cNvPr id="538" name="Google Shape;538;p42"/>
          <p:cNvPicPr preferRelativeResize="0"/>
          <p:nvPr/>
        </p:nvPicPr>
        <p:blipFill rotWithShape="1">
          <a:blip r:embed="rId4">
            <a:alphaModFix/>
          </a:blip>
          <a:srcRect b="0" l="0" r="0" t="0"/>
          <a:stretch/>
        </p:blipFill>
        <p:spPr>
          <a:xfrm>
            <a:off x="5224656" y="1690688"/>
            <a:ext cx="5657554" cy="4160520"/>
          </a:xfrm>
          <a:prstGeom prst="rect">
            <a:avLst/>
          </a:prstGeom>
          <a:noFill/>
          <a:ln>
            <a:noFill/>
          </a:ln>
        </p:spPr>
      </p:pic>
      <p:sp>
        <p:nvSpPr>
          <p:cNvPr id="539" name="Google Shape;539;p4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43"/>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Automatic fire-extinguishing system</a:t>
            </a:r>
            <a:endParaRPr/>
          </a:p>
        </p:txBody>
      </p:sp>
      <p:sp>
        <p:nvSpPr>
          <p:cNvPr id="545" name="Google Shape;545;p43"/>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When water mist systems are used, the water flux density and fire suppression capability in the above-mentioned cases must correspond to the water flux densities specified in the standards. </a:t>
            </a:r>
            <a:endParaRPr/>
          </a:p>
          <a:p>
            <a:pPr indent="-228600" lvl="0" marL="228600" rtl="0" algn="l">
              <a:lnSpc>
                <a:spcPct val="90000"/>
              </a:lnSpc>
              <a:spcBef>
                <a:spcPts val="1000"/>
              </a:spcBef>
              <a:spcAft>
                <a:spcPts val="0"/>
              </a:spcAft>
              <a:buClr>
                <a:schemeClr val="dk1"/>
              </a:buClr>
              <a:buSzPts val="2400"/>
              <a:buChar char="•"/>
            </a:pPr>
            <a:r>
              <a:rPr lang="en-GB" sz="2400"/>
              <a:t>All fire-extinguishing systems must have an approval certificate from an independent classification society (FM, Vds) or equivalent, according to which the system has a corresponding fire suppression capability with a conventional sprinkler system complying with the standards referred to above.</a:t>
            </a:r>
            <a:endParaRPr/>
          </a:p>
        </p:txBody>
      </p:sp>
      <p:sp>
        <p:nvSpPr>
          <p:cNvPr id="546" name="Google Shape;546;p4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A picture containing indoor, floor, furniture&#10;&#10;Description automatically generated" id="547" name="Google Shape;547;p43"/>
          <p:cNvPicPr preferRelativeResize="0"/>
          <p:nvPr/>
        </p:nvPicPr>
        <p:blipFill rotWithShape="1">
          <a:blip r:embed="rId3">
            <a:alphaModFix/>
          </a:blip>
          <a:srcRect b="0" l="2214" r="15854" t="0"/>
          <a:stretch/>
        </p:blipFill>
        <p:spPr>
          <a:xfrm>
            <a:off x="20" y="10"/>
            <a:ext cx="4635571" cy="6857990"/>
          </a:xfrm>
          <a:prstGeom prst="rect">
            <a:avLst/>
          </a:prstGeom>
          <a:noFill/>
          <a:ln>
            <a:noFill/>
          </a:ln>
        </p:spPr>
      </p:pic>
      <p:sp>
        <p:nvSpPr>
          <p:cNvPr id="548" name="Google Shape;548;p4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44"/>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Automatic fire-extinguishing system</a:t>
            </a:r>
            <a:endParaRPr/>
          </a:p>
        </p:txBody>
      </p:sp>
      <p:sp>
        <p:nvSpPr>
          <p:cNvPr id="554" name="Google Shape;554;p44"/>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u="sng">
                <a:solidFill>
                  <a:schemeClr val="hlink"/>
                </a:solidFill>
                <a:hlinkClick r:id="rId3"/>
              </a:rPr>
              <a:t>https://puuinfo.fi/wp-content/uploads/2021/05/Palokirja_netti_kokonainen.pdf</a:t>
            </a:r>
            <a:endParaRPr/>
          </a:p>
          <a:p>
            <a:pPr indent="-228600" lvl="0" marL="228600" rtl="0" algn="l">
              <a:lnSpc>
                <a:spcPct val="90000"/>
              </a:lnSpc>
              <a:spcBef>
                <a:spcPts val="1000"/>
              </a:spcBef>
              <a:spcAft>
                <a:spcPts val="0"/>
              </a:spcAft>
              <a:buClr>
                <a:schemeClr val="dk1"/>
              </a:buClr>
              <a:buSzPts val="2400"/>
              <a:buChar char="•"/>
            </a:pPr>
            <a:r>
              <a:rPr lang="en-GB" sz="2400" u="sng">
                <a:solidFill>
                  <a:schemeClr val="hlink"/>
                </a:solidFill>
                <a:hlinkClick r:id="rId4"/>
              </a:rPr>
              <a:t>https://tukes.fi/tuotteet-ja-palvelut/pelastustoimen-laitteet/sammutuslaitteistot</a:t>
            </a:r>
            <a:endParaRPr/>
          </a:p>
        </p:txBody>
      </p:sp>
      <p:sp>
        <p:nvSpPr>
          <p:cNvPr id="555" name="Google Shape;555;p4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descr="A picture containing indoor, floor, furniture&#10;&#10;Description automatically generated" id="556" name="Google Shape;556;p44"/>
          <p:cNvPicPr preferRelativeResize="0"/>
          <p:nvPr/>
        </p:nvPicPr>
        <p:blipFill rotWithShape="1">
          <a:blip r:embed="rId5">
            <a:alphaModFix/>
          </a:blip>
          <a:srcRect b="0" l="2214" r="15854" t="0"/>
          <a:stretch/>
        </p:blipFill>
        <p:spPr>
          <a:xfrm>
            <a:off x="20" y="10"/>
            <a:ext cx="4635571" cy="6857990"/>
          </a:xfrm>
          <a:prstGeom prst="rect">
            <a:avLst/>
          </a:prstGeom>
          <a:noFill/>
          <a:ln>
            <a:noFill/>
          </a:ln>
        </p:spPr>
      </p:pic>
      <p:sp>
        <p:nvSpPr>
          <p:cNvPr id="557" name="Google Shape;557;p4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45"/>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Connections between units</a:t>
            </a:r>
            <a:endParaRPr/>
          </a:p>
        </p:txBody>
      </p:sp>
      <p:sp>
        <p:nvSpPr>
          <p:cNvPr id="563" name="Google Shape;563;p45"/>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Pipe connections inevitably occur in prefabrication</a:t>
            </a:r>
            <a:endParaRPr/>
          </a:p>
          <a:p>
            <a:pPr indent="-228600" lvl="0" marL="228600" rtl="0" algn="l">
              <a:lnSpc>
                <a:spcPct val="90000"/>
              </a:lnSpc>
              <a:spcBef>
                <a:spcPts val="1000"/>
              </a:spcBef>
              <a:spcAft>
                <a:spcPts val="0"/>
              </a:spcAft>
              <a:buClr>
                <a:schemeClr val="dk1"/>
              </a:buClr>
              <a:buSzPts val="2400"/>
              <a:buChar char="•"/>
            </a:pPr>
            <a:r>
              <a:rPr lang="en-GB" sz="2400"/>
              <a:t>Water pipe connections must be positioned in such a way that a possible leak becomes visible in a controlled manner in accordance with valid regulations (Decree ME 782/2017) </a:t>
            </a:r>
            <a:endParaRPr/>
          </a:p>
          <a:p>
            <a:pPr indent="0" lvl="0" marL="0" rtl="0" algn="l">
              <a:lnSpc>
                <a:spcPct val="90000"/>
              </a:lnSpc>
              <a:spcBef>
                <a:spcPts val="1000"/>
              </a:spcBef>
              <a:spcAft>
                <a:spcPts val="0"/>
              </a:spcAft>
              <a:buClr>
                <a:schemeClr val="dk1"/>
              </a:buClr>
              <a:buSzPts val="2400"/>
              <a:buNone/>
            </a:pPr>
            <a:r>
              <a:t/>
            </a:r>
            <a:endParaRPr sz="2400"/>
          </a:p>
        </p:txBody>
      </p:sp>
      <p:sp>
        <p:nvSpPr>
          <p:cNvPr id="564" name="Google Shape;564;p4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565" name="Google Shape;565;p45"/>
          <p:cNvPicPr preferRelativeResize="0"/>
          <p:nvPr/>
        </p:nvPicPr>
        <p:blipFill rotWithShape="1">
          <a:blip r:embed="rId3">
            <a:alphaModFix/>
          </a:blip>
          <a:srcRect b="2" l="19189" r="29610" t="0"/>
          <a:stretch/>
        </p:blipFill>
        <p:spPr>
          <a:xfrm>
            <a:off x="20" y="10"/>
            <a:ext cx="4635571" cy="6857990"/>
          </a:xfrm>
          <a:prstGeom prst="rect">
            <a:avLst/>
          </a:prstGeom>
          <a:noFill/>
          <a:ln>
            <a:noFill/>
          </a:ln>
        </p:spPr>
      </p:pic>
      <p:sp>
        <p:nvSpPr>
          <p:cNvPr id="566" name="Google Shape;566;p4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46"/>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Connections between units</a:t>
            </a:r>
            <a:endParaRPr/>
          </a:p>
        </p:txBody>
      </p:sp>
      <p:sp>
        <p:nvSpPr>
          <p:cNvPr id="572" name="Google Shape;572;p46"/>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According to the Decree on the Moisture Performance of Buildings (ME 782/2017), if there is a risk of water leakage from a system, it must be available for inspection, repair and replacement. </a:t>
            </a:r>
            <a:endParaRPr/>
          </a:p>
          <a:p>
            <a:pPr indent="-228600" lvl="0" marL="228600" rtl="0" algn="l">
              <a:lnSpc>
                <a:spcPct val="90000"/>
              </a:lnSpc>
              <a:spcBef>
                <a:spcPts val="1000"/>
              </a:spcBef>
              <a:spcAft>
                <a:spcPts val="0"/>
              </a:spcAft>
              <a:buClr>
                <a:schemeClr val="dk1"/>
              </a:buClr>
              <a:buSzPts val="2400"/>
              <a:buChar char="•"/>
            </a:pPr>
            <a:r>
              <a:rPr lang="en-GB" sz="2400"/>
              <a:t>As regards heating systems, this has been interpreted by Topten building control authorities so that the heating pipes in a flat can be connected in structures as far as piping between prefabricated units is concerned.</a:t>
            </a:r>
            <a:endParaRPr/>
          </a:p>
        </p:txBody>
      </p:sp>
      <p:sp>
        <p:nvSpPr>
          <p:cNvPr id="573" name="Google Shape;573;p4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574" name="Google Shape;574;p46"/>
          <p:cNvPicPr preferRelativeResize="0"/>
          <p:nvPr/>
        </p:nvPicPr>
        <p:blipFill rotWithShape="1">
          <a:blip r:embed="rId3">
            <a:alphaModFix/>
          </a:blip>
          <a:srcRect b="2" l="19189" r="29610" t="0"/>
          <a:stretch/>
        </p:blipFill>
        <p:spPr>
          <a:xfrm>
            <a:off x="20" y="10"/>
            <a:ext cx="4635571" cy="6857990"/>
          </a:xfrm>
          <a:prstGeom prst="rect">
            <a:avLst/>
          </a:prstGeom>
          <a:noFill/>
          <a:ln>
            <a:noFill/>
          </a:ln>
        </p:spPr>
      </p:pic>
      <p:sp>
        <p:nvSpPr>
          <p:cNvPr id="575" name="Google Shape;575;p4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47"/>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Connections between units</a:t>
            </a:r>
            <a:endParaRPr/>
          </a:p>
        </p:txBody>
      </p:sp>
      <p:sp>
        <p:nvSpPr>
          <p:cNvPr id="581" name="Google Shape;581;p47"/>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For prefabricated box units, the piping connections and equipment of the sprinkler system are inspected at the unit factory. The inspection is carried out by an authorised installation company</a:t>
            </a:r>
            <a:endParaRPr/>
          </a:p>
          <a:p>
            <a:pPr indent="-228600" lvl="0" marL="228600" rtl="0" algn="l">
              <a:lnSpc>
                <a:spcPct val="90000"/>
              </a:lnSpc>
              <a:spcBef>
                <a:spcPts val="1000"/>
              </a:spcBef>
              <a:spcAft>
                <a:spcPts val="0"/>
              </a:spcAft>
              <a:buClr>
                <a:schemeClr val="dk1"/>
              </a:buClr>
              <a:buSzPts val="2400"/>
              <a:buChar char="•"/>
            </a:pPr>
            <a:r>
              <a:rPr lang="en-GB" sz="2400"/>
              <a:t>For prefabricated box units, the installations of the water and sewerage/ventilation systems must be inspected by a water and sewerage/ventilation site manager approved by the building control services.</a:t>
            </a:r>
            <a:endParaRPr/>
          </a:p>
        </p:txBody>
      </p:sp>
      <p:sp>
        <p:nvSpPr>
          <p:cNvPr id="582" name="Google Shape;582;p4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583" name="Google Shape;583;p47"/>
          <p:cNvPicPr preferRelativeResize="0"/>
          <p:nvPr/>
        </p:nvPicPr>
        <p:blipFill rotWithShape="1">
          <a:blip r:embed="rId3">
            <a:alphaModFix/>
          </a:blip>
          <a:srcRect b="2" l="19189" r="29610" t="0"/>
          <a:stretch/>
        </p:blipFill>
        <p:spPr>
          <a:xfrm>
            <a:off x="20" y="10"/>
            <a:ext cx="4635571" cy="6857990"/>
          </a:xfrm>
          <a:prstGeom prst="rect">
            <a:avLst/>
          </a:prstGeom>
          <a:noFill/>
          <a:ln>
            <a:noFill/>
          </a:ln>
        </p:spPr>
      </p:pic>
      <p:sp>
        <p:nvSpPr>
          <p:cNvPr id="584" name="Google Shape;584;p4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48"/>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GB" sz="4000"/>
              <a:t>Electrical, telecommunications and security technology</a:t>
            </a:r>
            <a:endParaRPr/>
          </a:p>
        </p:txBody>
      </p:sp>
      <p:sp>
        <p:nvSpPr>
          <p:cNvPr id="590" name="Google Shape;590;p48"/>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The same systems can be used as electrical, telecommunications and security systems as in other construction</a:t>
            </a:r>
            <a:endParaRPr/>
          </a:p>
          <a:p>
            <a:pPr indent="-228600" lvl="0" marL="228600" rtl="0" algn="l">
              <a:lnSpc>
                <a:spcPct val="90000"/>
              </a:lnSpc>
              <a:spcBef>
                <a:spcPts val="1000"/>
              </a:spcBef>
              <a:spcAft>
                <a:spcPts val="0"/>
              </a:spcAft>
              <a:buClr>
                <a:schemeClr val="dk1"/>
              </a:buClr>
              <a:buSzPts val="2400"/>
              <a:buChar char="•"/>
            </a:pPr>
            <a:r>
              <a:rPr lang="en-GB" sz="2400"/>
              <a:t>Wooden buildings are equipped with a fire alarm or fire detection system in accordance with regulations</a:t>
            </a:r>
            <a:endParaRPr/>
          </a:p>
          <a:p>
            <a:pPr indent="-228600" lvl="0" marL="228600" rtl="0" algn="l">
              <a:lnSpc>
                <a:spcPct val="90000"/>
              </a:lnSpc>
              <a:spcBef>
                <a:spcPts val="1000"/>
              </a:spcBef>
              <a:spcAft>
                <a:spcPts val="0"/>
              </a:spcAft>
              <a:buClr>
                <a:schemeClr val="dk1"/>
              </a:buClr>
              <a:buSzPts val="2400"/>
              <a:buChar char="•"/>
            </a:pPr>
            <a:r>
              <a:rPr lang="en-GB" sz="2400"/>
              <a:t>With good design, all wiring and electrical installations can be flush-mounted</a:t>
            </a:r>
            <a:endParaRPr/>
          </a:p>
        </p:txBody>
      </p:sp>
      <p:sp>
        <p:nvSpPr>
          <p:cNvPr id="591" name="Google Shape;591;p4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592" name="Google Shape;592;p48"/>
          <p:cNvPicPr preferRelativeResize="0"/>
          <p:nvPr/>
        </p:nvPicPr>
        <p:blipFill rotWithShape="1">
          <a:blip r:embed="rId3">
            <a:alphaModFix/>
          </a:blip>
          <a:srcRect b="0" l="19362" r="35688" t="0"/>
          <a:stretch/>
        </p:blipFill>
        <p:spPr>
          <a:xfrm>
            <a:off x="20" y="10"/>
            <a:ext cx="4635571" cy="6857990"/>
          </a:xfrm>
          <a:prstGeom prst="rect">
            <a:avLst/>
          </a:prstGeom>
          <a:noFill/>
          <a:ln>
            <a:noFill/>
          </a:ln>
        </p:spPr>
      </p:pic>
      <p:sp>
        <p:nvSpPr>
          <p:cNvPr id="593" name="Google Shape;593;p4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49"/>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GB" sz="4000"/>
              <a:t>Electrical, telecommunications and security technology</a:t>
            </a:r>
            <a:endParaRPr/>
          </a:p>
        </p:txBody>
      </p:sp>
      <p:sp>
        <p:nvSpPr>
          <p:cNvPr id="599" name="Google Shape;599;p49"/>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In log construction, the locations of vertical holes in log walls must be taken into account well in advance so that flush-mounted installations are possible.</a:t>
            </a:r>
            <a:endParaRPr/>
          </a:p>
          <a:p>
            <a:pPr indent="-228600" lvl="0" marL="228600" rtl="0" algn="l">
              <a:lnSpc>
                <a:spcPct val="90000"/>
              </a:lnSpc>
              <a:spcBef>
                <a:spcPts val="1000"/>
              </a:spcBef>
              <a:spcAft>
                <a:spcPts val="0"/>
              </a:spcAft>
              <a:buClr>
                <a:schemeClr val="dk1"/>
              </a:buClr>
              <a:buSzPts val="2400"/>
              <a:buChar char="•"/>
            </a:pPr>
            <a:r>
              <a:rPr lang="en-GB" sz="2400"/>
              <a:t>For external walls, flush-mounting should be avoided if only possible.</a:t>
            </a:r>
            <a:endParaRPr/>
          </a:p>
          <a:p>
            <a:pPr indent="-228600" lvl="0" marL="228600" rtl="0" algn="l">
              <a:lnSpc>
                <a:spcPct val="90000"/>
              </a:lnSpc>
              <a:spcBef>
                <a:spcPts val="1000"/>
              </a:spcBef>
              <a:spcAft>
                <a:spcPts val="0"/>
              </a:spcAft>
              <a:buClr>
                <a:schemeClr val="dk1"/>
              </a:buClr>
              <a:buSzPts val="2400"/>
              <a:buChar char="•"/>
            </a:pPr>
            <a:r>
              <a:rPr lang="en-GB" sz="2400"/>
              <a:t>Best structures for flush-mounting are floor structures, roof structures, possible light partition walls and furniture. </a:t>
            </a:r>
            <a:endParaRPr/>
          </a:p>
        </p:txBody>
      </p:sp>
      <p:sp>
        <p:nvSpPr>
          <p:cNvPr id="600" name="Google Shape;600;p4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601" name="Google Shape;601;p49"/>
          <p:cNvPicPr preferRelativeResize="0"/>
          <p:nvPr/>
        </p:nvPicPr>
        <p:blipFill rotWithShape="1">
          <a:blip r:embed="rId3">
            <a:alphaModFix/>
          </a:blip>
          <a:srcRect b="0" l="19362" r="35688" t="0"/>
          <a:stretch/>
        </p:blipFill>
        <p:spPr>
          <a:xfrm>
            <a:off x="20" y="10"/>
            <a:ext cx="4635571" cy="6857990"/>
          </a:xfrm>
          <a:prstGeom prst="rect">
            <a:avLst/>
          </a:prstGeom>
          <a:noFill/>
          <a:ln>
            <a:noFill/>
          </a:ln>
        </p:spPr>
      </p:pic>
      <p:sp>
        <p:nvSpPr>
          <p:cNvPr id="602" name="Google Shape;602;p4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0" name="Shape 140"/>
        <p:cNvGrpSpPr/>
        <p:nvPr/>
      </p:nvGrpSpPr>
      <p:grpSpPr>
        <a:xfrm>
          <a:off x="0" y="0"/>
          <a:ext cx="0" cy="0"/>
          <a:chOff x="0" y="0"/>
          <a:chExt cx="0" cy="0"/>
        </a:xfrm>
      </p:grpSpPr>
      <p:sp>
        <p:nvSpPr>
          <p:cNvPr id="141" name="Google Shape;141;p5"/>
          <p:cNvSpPr txBox="1"/>
          <p:nvPr>
            <p:ph type="title"/>
          </p:nvPr>
        </p:nvSpPr>
        <p:spPr>
          <a:xfrm>
            <a:off x="4982816" y="365125"/>
            <a:ext cx="6370984"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Contents</a:t>
            </a:r>
            <a:endParaRPr/>
          </a:p>
        </p:txBody>
      </p:sp>
      <p:sp>
        <p:nvSpPr>
          <p:cNvPr id="142" name="Google Shape;142;p5"/>
          <p:cNvSpPr txBox="1"/>
          <p:nvPr>
            <p:ph idx="1" type="body"/>
          </p:nvPr>
        </p:nvSpPr>
        <p:spPr>
          <a:xfrm>
            <a:off x="4982816" y="1825625"/>
            <a:ext cx="6370983"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On construction and energy efficiency in general</a:t>
            </a:r>
            <a:endParaRPr/>
          </a:p>
          <a:p>
            <a:pPr indent="-228600" lvl="0" marL="228600" rtl="0" algn="l">
              <a:lnSpc>
                <a:spcPct val="90000"/>
              </a:lnSpc>
              <a:spcBef>
                <a:spcPts val="1000"/>
              </a:spcBef>
              <a:spcAft>
                <a:spcPts val="0"/>
              </a:spcAft>
              <a:buClr>
                <a:schemeClr val="dk1"/>
              </a:buClr>
              <a:buSzPts val="2400"/>
              <a:buChar char="•"/>
            </a:pPr>
            <a:r>
              <a:rPr lang="en-GB" sz="2400"/>
              <a:t>Building service solutions in wood construction in general</a:t>
            </a:r>
            <a:endParaRPr/>
          </a:p>
          <a:p>
            <a:pPr indent="-228600" lvl="0" marL="228600" rtl="0" algn="l">
              <a:lnSpc>
                <a:spcPct val="90000"/>
              </a:lnSpc>
              <a:spcBef>
                <a:spcPts val="1000"/>
              </a:spcBef>
              <a:spcAft>
                <a:spcPts val="0"/>
              </a:spcAft>
              <a:buClr>
                <a:schemeClr val="dk1"/>
              </a:buClr>
              <a:buSzPts val="2400"/>
              <a:buChar char="•"/>
            </a:pPr>
            <a:r>
              <a:rPr lang="en-GB" sz="2400"/>
              <a:t>HVAC/sprinkler system technology</a:t>
            </a:r>
            <a:endParaRPr/>
          </a:p>
          <a:p>
            <a:pPr indent="-228600" lvl="0" marL="228600" rtl="0" algn="l">
              <a:lnSpc>
                <a:spcPct val="90000"/>
              </a:lnSpc>
              <a:spcBef>
                <a:spcPts val="1000"/>
              </a:spcBef>
              <a:spcAft>
                <a:spcPts val="0"/>
              </a:spcAft>
              <a:buClr>
                <a:schemeClr val="dk1"/>
              </a:buClr>
              <a:buSzPts val="2400"/>
              <a:buChar char="•"/>
            </a:pPr>
            <a:r>
              <a:rPr lang="en-GB" sz="2400"/>
              <a:t>Fire and sound engineering</a:t>
            </a:r>
            <a:endParaRPr/>
          </a:p>
          <a:p>
            <a:pPr indent="-228600" lvl="0" marL="228600" rtl="0" algn="l">
              <a:lnSpc>
                <a:spcPct val="90000"/>
              </a:lnSpc>
              <a:spcBef>
                <a:spcPts val="1000"/>
              </a:spcBef>
              <a:spcAft>
                <a:spcPts val="0"/>
              </a:spcAft>
              <a:buClr>
                <a:schemeClr val="dk1"/>
              </a:buClr>
              <a:buSzPts val="2400"/>
              <a:buChar char="•"/>
            </a:pPr>
            <a:r>
              <a:rPr lang="en-GB" sz="2400"/>
              <a:t>Vertical ducts</a:t>
            </a:r>
            <a:endParaRPr/>
          </a:p>
          <a:p>
            <a:pPr indent="-228600" lvl="0" marL="228600" rtl="0" algn="l">
              <a:lnSpc>
                <a:spcPct val="90000"/>
              </a:lnSpc>
              <a:spcBef>
                <a:spcPts val="1000"/>
              </a:spcBef>
              <a:spcAft>
                <a:spcPts val="0"/>
              </a:spcAft>
              <a:buClr>
                <a:schemeClr val="dk1"/>
              </a:buClr>
              <a:buSzPts val="2400"/>
              <a:buChar char="•"/>
            </a:pPr>
            <a:r>
              <a:rPr lang="en-GB" sz="2400"/>
              <a:t>Coordination of plans</a:t>
            </a:r>
            <a:endParaRPr/>
          </a:p>
          <a:p>
            <a:pPr indent="-228600" lvl="0" marL="228600" rtl="0" algn="l">
              <a:lnSpc>
                <a:spcPct val="90000"/>
              </a:lnSpc>
              <a:spcBef>
                <a:spcPts val="1000"/>
              </a:spcBef>
              <a:spcAft>
                <a:spcPts val="0"/>
              </a:spcAft>
              <a:buClr>
                <a:schemeClr val="dk1"/>
              </a:buClr>
              <a:buSzPts val="2400"/>
              <a:buChar char="•"/>
            </a:pPr>
            <a:r>
              <a:rPr lang="en-GB" sz="2400"/>
              <a:t>Construction site</a:t>
            </a:r>
            <a:endParaRPr/>
          </a:p>
          <a:p>
            <a:pPr indent="0" lvl="0" marL="0" rtl="0" algn="l">
              <a:lnSpc>
                <a:spcPct val="90000"/>
              </a:lnSpc>
              <a:spcBef>
                <a:spcPts val="1000"/>
              </a:spcBef>
              <a:spcAft>
                <a:spcPts val="0"/>
              </a:spcAft>
              <a:buClr>
                <a:schemeClr val="dk1"/>
              </a:buClr>
              <a:buSzPts val="2000"/>
              <a:buNone/>
            </a:pPr>
            <a:r>
              <a:t/>
            </a:r>
            <a:endParaRPr sz="2000"/>
          </a:p>
        </p:txBody>
      </p:sp>
      <p:sp>
        <p:nvSpPr>
          <p:cNvPr id="143" name="Google Shape;143;p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144" name="Google Shape;144;p5"/>
          <p:cNvPicPr preferRelativeResize="0"/>
          <p:nvPr/>
        </p:nvPicPr>
        <p:blipFill rotWithShape="1">
          <a:blip r:embed="rId3">
            <a:alphaModFix/>
          </a:blip>
          <a:srcRect b="-1" l="24147" r="30733" t="0"/>
          <a:stretch/>
        </p:blipFill>
        <p:spPr>
          <a:xfrm>
            <a:off x="20" y="10"/>
            <a:ext cx="4635571" cy="6857990"/>
          </a:xfrm>
          <a:prstGeom prst="rect">
            <a:avLst/>
          </a:prstGeom>
          <a:noFill/>
          <a:ln>
            <a:noFill/>
          </a:ln>
        </p:spPr>
      </p:pic>
      <p:sp>
        <p:nvSpPr>
          <p:cNvPr id="145" name="Google Shape;145;p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50"/>
          <p:cNvSpPr txBox="1"/>
          <p:nvPr>
            <p:ph type="title"/>
          </p:nvPr>
        </p:nvSpPr>
        <p:spPr>
          <a:xfrm>
            <a:off x="4978400" y="365125"/>
            <a:ext cx="63754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GB" sz="4000"/>
              <a:t>Electrical, telecommunications and security technology</a:t>
            </a:r>
            <a:endParaRPr/>
          </a:p>
        </p:txBody>
      </p:sp>
      <p:sp>
        <p:nvSpPr>
          <p:cNvPr id="608" name="Google Shape;608;p50"/>
          <p:cNvSpPr txBox="1"/>
          <p:nvPr>
            <p:ph idx="1" type="body"/>
          </p:nvPr>
        </p:nvSpPr>
        <p:spPr>
          <a:xfrm>
            <a:off x="4978400" y="1825625"/>
            <a:ext cx="63754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When fixing vertical cable management such as vertical cable racks, trunking and ducting or strips, the settling of logs must be taken into account.</a:t>
            </a:r>
            <a:endParaRPr/>
          </a:p>
          <a:p>
            <a:pPr indent="-228600" lvl="0" marL="228600" rtl="0" algn="l">
              <a:lnSpc>
                <a:spcPct val="90000"/>
              </a:lnSpc>
              <a:spcBef>
                <a:spcPts val="1000"/>
              </a:spcBef>
              <a:spcAft>
                <a:spcPts val="0"/>
              </a:spcAft>
              <a:buClr>
                <a:schemeClr val="dk1"/>
              </a:buClr>
              <a:buSzPts val="2400"/>
              <a:buChar char="•"/>
            </a:pPr>
            <a:r>
              <a:rPr lang="en-GB" sz="2400"/>
              <a:t>The settling must also be considered with wall channel wirings. The wiring must be left loose to allow the logs to settle.</a:t>
            </a:r>
            <a:endParaRPr/>
          </a:p>
        </p:txBody>
      </p:sp>
      <p:sp>
        <p:nvSpPr>
          <p:cNvPr id="609" name="Google Shape;609;p5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610" name="Google Shape;610;p50"/>
          <p:cNvPicPr preferRelativeResize="0"/>
          <p:nvPr/>
        </p:nvPicPr>
        <p:blipFill rotWithShape="1">
          <a:blip r:embed="rId3">
            <a:alphaModFix/>
          </a:blip>
          <a:srcRect b="0" l="19362" r="35688" t="0"/>
          <a:stretch/>
        </p:blipFill>
        <p:spPr>
          <a:xfrm>
            <a:off x="20" y="10"/>
            <a:ext cx="4635571" cy="6857990"/>
          </a:xfrm>
          <a:prstGeom prst="rect">
            <a:avLst/>
          </a:prstGeom>
          <a:noFill/>
          <a:ln>
            <a:noFill/>
          </a:ln>
        </p:spPr>
      </p:pic>
      <p:sp>
        <p:nvSpPr>
          <p:cNvPr id="611" name="Google Shape;611;p5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51"/>
          <p:cNvSpPr txBox="1"/>
          <p:nvPr>
            <p:ph type="title"/>
          </p:nvPr>
        </p:nvSpPr>
        <p:spPr>
          <a:xfrm>
            <a:off x="325289" y="2672413"/>
            <a:ext cx="11553959" cy="125553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Calibri"/>
              <a:buNone/>
            </a:pPr>
            <a:r>
              <a:rPr lang="en-GB"/>
              <a:t>Fire and sound engineering</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0" name="Shape 620"/>
        <p:cNvGrpSpPr/>
        <p:nvPr/>
      </p:nvGrpSpPr>
      <p:grpSpPr>
        <a:xfrm>
          <a:off x="0" y="0"/>
          <a:ext cx="0" cy="0"/>
          <a:chOff x="0" y="0"/>
          <a:chExt cx="0" cy="0"/>
        </a:xfrm>
      </p:grpSpPr>
      <p:sp>
        <p:nvSpPr>
          <p:cNvPr id="621" name="Google Shape;621;p52"/>
          <p:cNvSpPr txBox="1"/>
          <p:nvPr>
            <p:ph type="title"/>
          </p:nvPr>
        </p:nvSpPr>
        <p:spPr>
          <a:xfrm>
            <a:off x="5270500" y="365125"/>
            <a:ext cx="60833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Fire safety and acoustic engineering</a:t>
            </a:r>
            <a:endParaRPr/>
          </a:p>
        </p:txBody>
      </p:sp>
      <p:sp>
        <p:nvSpPr>
          <p:cNvPr id="622" name="Google Shape;622;p52"/>
          <p:cNvSpPr txBox="1"/>
          <p:nvPr>
            <p:ph idx="1" type="body"/>
          </p:nvPr>
        </p:nvSpPr>
        <p:spPr>
          <a:xfrm>
            <a:off x="5270500" y="1825625"/>
            <a:ext cx="60833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The necessary piping can be penetrated through a fire-separating element, provided that the separating qualities of the element are not significantly impaired.</a:t>
            </a:r>
            <a:endParaRPr/>
          </a:p>
          <a:p>
            <a:pPr indent="-228600" lvl="0" marL="228600" rtl="0" algn="l">
              <a:lnSpc>
                <a:spcPct val="90000"/>
              </a:lnSpc>
              <a:spcBef>
                <a:spcPts val="1000"/>
              </a:spcBef>
              <a:spcAft>
                <a:spcPts val="0"/>
              </a:spcAft>
              <a:buClr>
                <a:schemeClr val="dk1"/>
              </a:buClr>
              <a:buSzPts val="2400"/>
              <a:buChar char="•"/>
            </a:pPr>
            <a:r>
              <a:rPr lang="en-GB" sz="2400"/>
              <a:t>Floor compartmentation vs. flat compartmentation</a:t>
            </a:r>
            <a:endParaRPr/>
          </a:p>
          <a:p>
            <a:pPr indent="-228600" lvl="0" marL="228600" rtl="0" algn="l">
              <a:lnSpc>
                <a:spcPct val="90000"/>
              </a:lnSpc>
              <a:spcBef>
                <a:spcPts val="1000"/>
              </a:spcBef>
              <a:spcAft>
                <a:spcPts val="0"/>
              </a:spcAft>
              <a:buClr>
                <a:schemeClr val="dk1"/>
              </a:buClr>
              <a:buSzPts val="2400"/>
              <a:buChar char="•"/>
            </a:pPr>
            <a:r>
              <a:rPr lang="en-GB" sz="2400"/>
              <a:t>From a fire technical point of view, ducts and channels are significant for the spreading of the fire, but they are also acoustically important as they penetrate structures.</a:t>
            </a:r>
            <a:endParaRPr/>
          </a:p>
          <a:p>
            <a:pPr indent="0" lvl="0" marL="0" rtl="0" algn="l">
              <a:lnSpc>
                <a:spcPct val="90000"/>
              </a:lnSpc>
              <a:spcBef>
                <a:spcPts val="1000"/>
              </a:spcBef>
              <a:spcAft>
                <a:spcPts val="0"/>
              </a:spcAft>
              <a:buClr>
                <a:schemeClr val="dk1"/>
              </a:buClr>
              <a:buSzPts val="1900"/>
              <a:buNone/>
            </a:pPr>
            <a:r>
              <a:t/>
            </a:r>
            <a:endParaRPr sz="1900"/>
          </a:p>
          <a:p>
            <a:pPr indent="-107950" lvl="0" marL="228600" rtl="0" algn="l">
              <a:lnSpc>
                <a:spcPct val="90000"/>
              </a:lnSpc>
              <a:spcBef>
                <a:spcPts val="1000"/>
              </a:spcBef>
              <a:spcAft>
                <a:spcPts val="0"/>
              </a:spcAft>
              <a:buClr>
                <a:schemeClr val="dk1"/>
              </a:buClr>
              <a:buSzPts val="1900"/>
              <a:buNone/>
            </a:pPr>
            <a:r>
              <a:t/>
            </a:r>
            <a:endParaRPr sz="1900"/>
          </a:p>
        </p:txBody>
      </p:sp>
      <p:sp>
        <p:nvSpPr>
          <p:cNvPr id="623" name="Google Shape;623;p5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624" name="Google Shape;624;p52"/>
          <p:cNvPicPr preferRelativeResize="0"/>
          <p:nvPr/>
        </p:nvPicPr>
        <p:blipFill rotWithShape="1">
          <a:blip r:embed="rId3">
            <a:alphaModFix/>
          </a:blip>
          <a:srcRect b="0" l="0" r="0" t="0"/>
          <a:stretch/>
        </p:blipFill>
        <p:spPr>
          <a:xfrm>
            <a:off x="-6073" y="1573371"/>
            <a:ext cx="5087007" cy="4178824"/>
          </a:xfrm>
          <a:prstGeom prst="rect">
            <a:avLst/>
          </a:prstGeom>
          <a:noFill/>
          <a:ln>
            <a:noFill/>
          </a:ln>
        </p:spPr>
      </p:pic>
      <p:sp>
        <p:nvSpPr>
          <p:cNvPr id="625" name="Google Shape;625;p5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9" name="Shape 629"/>
        <p:cNvGrpSpPr/>
        <p:nvPr/>
      </p:nvGrpSpPr>
      <p:grpSpPr>
        <a:xfrm>
          <a:off x="0" y="0"/>
          <a:ext cx="0" cy="0"/>
          <a:chOff x="0" y="0"/>
          <a:chExt cx="0" cy="0"/>
        </a:xfrm>
      </p:grpSpPr>
      <p:sp>
        <p:nvSpPr>
          <p:cNvPr id="630" name="Google Shape;630;p53"/>
          <p:cNvSpPr txBox="1"/>
          <p:nvPr>
            <p:ph type="title"/>
          </p:nvPr>
        </p:nvSpPr>
        <p:spPr>
          <a:xfrm>
            <a:off x="5270500" y="365125"/>
            <a:ext cx="60833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Fire safety and acoustic engineering</a:t>
            </a:r>
            <a:endParaRPr/>
          </a:p>
        </p:txBody>
      </p:sp>
      <p:sp>
        <p:nvSpPr>
          <p:cNvPr id="631" name="Google Shape;631;p53"/>
          <p:cNvSpPr txBox="1"/>
          <p:nvPr>
            <p:ph idx="1" type="body"/>
          </p:nvPr>
        </p:nvSpPr>
        <p:spPr>
          <a:xfrm>
            <a:off x="5270500" y="1825625"/>
            <a:ext cx="60833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The low number of fire-stopping products approved for wood construction has been a challenge. However, the availability of products has increased as wood construction has increased</a:t>
            </a:r>
            <a:endParaRPr/>
          </a:p>
          <a:p>
            <a:pPr indent="-228600" lvl="0" marL="228600" rtl="0" algn="l">
              <a:lnSpc>
                <a:spcPct val="90000"/>
              </a:lnSpc>
              <a:spcBef>
                <a:spcPts val="1000"/>
              </a:spcBef>
              <a:spcAft>
                <a:spcPts val="0"/>
              </a:spcAft>
              <a:buClr>
                <a:schemeClr val="dk1"/>
              </a:buClr>
              <a:buSzPts val="2400"/>
              <a:buChar char="•"/>
            </a:pPr>
            <a:r>
              <a:rPr lang="en-GB" sz="2400"/>
              <a:t>Fire-stops must be of the same product family according to product approval</a:t>
            </a:r>
            <a:endParaRPr/>
          </a:p>
          <a:p>
            <a:pPr indent="0" lvl="0" marL="0" rtl="0" algn="l">
              <a:lnSpc>
                <a:spcPct val="90000"/>
              </a:lnSpc>
              <a:spcBef>
                <a:spcPts val="1000"/>
              </a:spcBef>
              <a:spcAft>
                <a:spcPts val="0"/>
              </a:spcAft>
              <a:buClr>
                <a:schemeClr val="dk1"/>
              </a:buClr>
              <a:buSzPts val="1900"/>
              <a:buNone/>
            </a:pPr>
            <a:r>
              <a:t/>
            </a:r>
            <a:endParaRPr sz="1900"/>
          </a:p>
          <a:p>
            <a:pPr indent="-107950" lvl="0" marL="228600" rtl="0" algn="l">
              <a:lnSpc>
                <a:spcPct val="90000"/>
              </a:lnSpc>
              <a:spcBef>
                <a:spcPts val="1000"/>
              </a:spcBef>
              <a:spcAft>
                <a:spcPts val="0"/>
              </a:spcAft>
              <a:buClr>
                <a:schemeClr val="dk1"/>
              </a:buClr>
              <a:buSzPts val="1900"/>
              <a:buNone/>
            </a:pPr>
            <a:r>
              <a:t/>
            </a:r>
            <a:endParaRPr sz="1900"/>
          </a:p>
        </p:txBody>
      </p:sp>
      <p:sp>
        <p:nvSpPr>
          <p:cNvPr id="632" name="Google Shape;632;p5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33" name="Google Shape;633;p5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pic>
        <p:nvPicPr>
          <p:cNvPr id="634" name="Google Shape;634;p53"/>
          <p:cNvPicPr preferRelativeResize="0"/>
          <p:nvPr/>
        </p:nvPicPr>
        <p:blipFill rotWithShape="1">
          <a:blip r:embed="rId3">
            <a:alphaModFix/>
          </a:blip>
          <a:srcRect b="0" l="0" r="0" t="0"/>
          <a:stretch/>
        </p:blipFill>
        <p:spPr>
          <a:xfrm>
            <a:off x="332119" y="591560"/>
            <a:ext cx="3535687" cy="627279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8" name="Shape 638"/>
        <p:cNvGrpSpPr/>
        <p:nvPr/>
      </p:nvGrpSpPr>
      <p:grpSpPr>
        <a:xfrm>
          <a:off x="0" y="0"/>
          <a:ext cx="0" cy="0"/>
          <a:chOff x="0" y="0"/>
          <a:chExt cx="0" cy="0"/>
        </a:xfrm>
      </p:grpSpPr>
      <p:sp>
        <p:nvSpPr>
          <p:cNvPr id="639" name="Google Shape;639;p54"/>
          <p:cNvSpPr txBox="1"/>
          <p:nvPr>
            <p:ph type="title"/>
          </p:nvPr>
        </p:nvSpPr>
        <p:spPr>
          <a:xfrm>
            <a:off x="4953000" y="365125"/>
            <a:ext cx="64008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Fire safety and acoustic engineering</a:t>
            </a:r>
            <a:endParaRPr/>
          </a:p>
        </p:txBody>
      </p:sp>
      <p:sp>
        <p:nvSpPr>
          <p:cNvPr id="640" name="Google Shape;640;p54"/>
          <p:cNvSpPr txBox="1"/>
          <p:nvPr>
            <p:ph idx="1" type="body"/>
          </p:nvPr>
        </p:nvSpPr>
        <p:spPr>
          <a:xfrm>
            <a:off x="4952998" y="1825625"/>
            <a:ext cx="640080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The necessary piping can be penetrated through a fire-separating element, provided that the separating qualities of the element are not significantly impaired.</a:t>
            </a:r>
            <a:endParaRPr/>
          </a:p>
          <a:p>
            <a:pPr indent="-228600" lvl="0" marL="228600" rtl="0" algn="l">
              <a:lnSpc>
                <a:spcPct val="90000"/>
              </a:lnSpc>
              <a:spcBef>
                <a:spcPts val="1000"/>
              </a:spcBef>
              <a:spcAft>
                <a:spcPts val="0"/>
              </a:spcAft>
              <a:buClr>
                <a:schemeClr val="dk1"/>
              </a:buClr>
              <a:buSzPts val="2400"/>
              <a:buChar char="•"/>
            </a:pPr>
            <a:r>
              <a:rPr lang="en-GB" sz="2400"/>
              <a:t>Floor compartmentation vs. flat compartmentation</a:t>
            </a:r>
            <a:endParaRPr/>
          </a:p>
          <a:p>
            <a:pPr indent="-228600" lvl="0" marL="228600" rtl="0" algn="l">
              <a:lnSpc>
                <a:spcPct val="90000"/>
              </a:lnSpc>
              <a:spcBef>
                <a:spcPts val="1000"/>
              </a:spcBef>
              <a:spcAft>
                <a:spcPts val="0"/>
              </a:spcAft>
              <a:buClr>
                <a:schemeClr val="dk1"/>
              </a:buClr>
              <a:buSzPts val="2400"/>
              <a:buChar char="•"/>
            </a:pPr>
            <a:r>
              <a:rPr lang="en-GB" sz="2400"/>
              <a:t>From a fire technical point of view, ducts and channels are significant for the spreading of the fire, but they are also acoustically important as they penetrate structures.</a:t>
            </a:r>
            <a:endParaRPr/>
          </a:p>
          <a:p>
            <a:pPr indent="-120650" lvl="0" marL="228600" rtl="0" algn="l">
              <a:lnSpc>
                <a:spcPct val="90000"/>
              </a:lnSpc>
              <a:spcBef>
                <a:spcPts val="1000"/>
              </a:spcBef>
              <a:spcAft>
                <a:spcPts val="0"/>
              </a:spcAft>
              <a:buClr>
                <a:schemeClr val="dk1"/>
              </a:buClr>
              <a:buSzPts val="1700"/>
              <a:buNone/>
            </a:pPr>
            <a:r>
              <a:t/>
            </a:r>
            <a:endParaRPr sz="1700"/>
          </a:p>
        </p:txBody>
      </p:sp>
      <p:sp>
        <p:nvSpPr>
          <p:cNvPr id="641" name="Google Shape;641;p5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42" name="Google Shape;642;p5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GB">
                <a:solidFill>
                  <a:srgbClr val="888888"/>
                </a:solidFill>
                <a:latin typeface="Calibri"/>
                <a:ea typeface="Calibri"/>
                <a:cs typeface="Calibri"/>
                <a:sym typeface="Calibri"/>
              </a:rPr>
              <a:t>HVAC technology</a:t>
            </a:r>
            <a:endParaRPr/>
          </a:p>
        </p:txBody>
      </p:sp>
      <p:pic>
        <p:nvPicPr>
          <p:cNvPr id="643" name="Google Shape;643;p54"/>
          <p:cNvPicPr preferRelativeResize="0"/>
          <p:nvPr/>
        </p:nvPicPr>
        <p:blipFill rotWithShape="1">
          <a:blip r:embed="rId3">
            <a:alphaModFix/>
          </a:blip>
          <a:srcRect b="-1" l="29955" r="30164" t="0"/>
          <a:stretch/>
        </p:blipFill>
        <p:spPr>
          <a:xfrm>
            <a:off x="20" y="10"/>
            <a:ext cx="4635571" cy="685799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7" name="Shape 647"/>
        <p:cNvGrpSpPr/>
        <p:nvPr/>
      </p:nvGrpSpPr>
      <p:grpSpPr>
        <a:xfrm>
          <a:off x="0" y="0"/>
          <a:ext cx="0" cy="0"/>
          <a:chOff x="0" y="0"/>
          <a:chExt cx="0" cy="0"/>
        </a:xfrm>
      </p:grpSpPr>
      <p:sp>
        <p:nvSpPr>
          <p:cNvPr id="648" name="Google Shape;648;p55"/>
          <p:cNvSpPr txBox="1"/>
          <p:nvPr>
            <p:ph type="title"/>
          </p:nvPr>
        </p:nvSpPr>
        <p:spPr>
          <a:xfrm>
            <a:off x="4953000" y="365125"/>
            <a:ext cx="64008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Fire safety and acoustic engineering</a:t>
            </a:r>
            <a:endParaRPr/>
          </a:p>
        </p:txBody>
      </p:sp>
      <p:sp>
        <p:nvSpPr>
          <p:cNvPr id="649" name="Google Shape;649;p55"/>
          <p:cNvSpPr txBox="1"/>
          <p:nvPr>
            <p:ph idx="1" type="body"/>
          </p:nvPr>
        </p:nvSpPr>
        <p:spPr>
          <a:xfrm>
            <a:off x="4952998" y="1825625"/>
            <a:ext cx="640080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The low number of fire-stopping products approved for wood construction has been a challenge. However, the availability of products has increased as wood construction has increased.</a:t>
            </a:r>
            <a:endParaRPr/>
          </a:p>
          <a:p>
            <a:pPr indent="-228600" lvl="0" marL="228600" rtl="0" algn="l">
              <a:lnSpc>
                <a:spcPct val="90000"/>
              </a:lnSpc>
              <a:spcBef>
                <a:spcPts val="1000"/>
              </a:spcBef>
              <a:spcAft>
                <a:spcPts val="0"/>
              </a:spcAft>
              <a:buClr>
                <a:schemeClr val="dk1"/>
              </a:buClr>
              <a:buSzPts val="2400"/>
              <a:buChar char="•"/>
            </a:pPr>
            <a:r>
              <a:rPr lang="en-GB" sz="2400"/>
              <a:t>Fire-stops must be of the same product family according to product approval.</a:t>
            </a:r>
            <a:endParaRPr/>
          </a:p>
          <a:p>
            <a:pPr indent="-228600" lvl="0" marL="228600" rtl="0" algn="l">
              <a:lnSpc>
                <a:spcPct val="90000"/>
              </a:lnSpc>
              <a:spcBef>
                <a:spcPts val="1000"/>
              </a:spcBef>
              <a:spcAft>
                <a:spcPts val="0"/>
              </a:spcAft>
              <a:buClr>
                <a:schemeClr val="dk1"/>
              </a:buClr>
              <a:buSzPts val="2400"/>
              <a:buChar char="•"/>
            </a:pPr>
            <a:r>
              <a:rPr lang="en-GB" sz="2400" u="sng">
                <a:solidFill>
                  <a:schemeClr val="hlink"/>
                </a:solidFill>
                <a:hlinkClick r:id="rId3"/>
              </a:rPr>
              <a:t>https://talotekniikkainfo.fi/ilmanvaihtolaitosten-paloturvallisuus-opas</a:t>
            </a:r>
            <a:endParaRPr/>
          </a:p>
        </p:txBody>
      </p:sp>
      <p:sp>
        <p:nvSpPr>
          <p:cNvPr id="650" name="Google Shape;650;p5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51" name="Google Shape;651;p5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GB">
                <a:solidFill>
                  <a:srgbClr val="888888"/>
                </a:solidFill>
                <a:latin typeface="Calibri"/>
                <a:ea typeface="Calibri"/>
                <a:cs typeface="Calibri"/>
                <a:sym typeface="Calibri"/>
              </a:rPr>
              <a:t>HVAC technology</a:t>
            </a:r>
            <a:endParaRPr/>
          </a:p>
        </p:txBody>
      </p:sp>
      <p:pic>
        <p:nvPicPr>
          <p:cNvPr id="652" name="Google Shape;652;p55"/>
          <p:cNvPicPr preferRelativeResize="0"/>
          <p:nvPr/>
        </p:nvPicPr>
        <p:blipFill rotWithShape="1">
          <a:blip r:embed="rId4">
            <a:alphaModFix/>
          </a:blip>
          <a:srcRect b="-1" l="29955" r="30164" t="0"/>
          <a:stretch/>
        </p:blipFill>
        <p:spPr>
          <a:xfrm>
            <a:off x="20" y="10"/>
            <a:ext cx="4635571" cy="685799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6" name="Shape 656"/>
        <p:cNvGrpSpPr/>
        <p:nvPr/>
      </p:nvGrpSpPr>
      <p:grpSpPr>
        <a:xfrm>
          <a:off x="0" y="0"/>
          <a:ext cx="0" cy="0"/>
          <a:chOff x="0" y="0"/>
          <a:chExt cx="0" cy="0"/>
        </a:xfrm>
      </p:grpSpPr>
      <p:pic>
        <p:nvPicPr>
          <p:cNvPr id="657" name="Google Shape;657;p56"/>
          <p:cNvPicPr preferRelativeResize="0"/>
          <p:nvPr/>
        </p:nvPicPr>
        <p:blipFill rotWithShape="1">
          <a:blip r:embed="rId3">
            <a:alphaModFix/>
          </a:blip>
          <a:srcRect b="0" l="0" r="0" t="0"/>
          <a:stretch/>
        </p:blipFill>
        <p:spPr>
          <a:xfrm>
            <a:off x="0" y="1825625"/>
            <a:ext cx="4845758" cy="4080638"/>
          </a:xfrm>
          <a:prstGeom prst="rect">
            <a:avLst/>
          </a:prstGeom>
          <a:noFill/>
          <a:ln>
            <a:noFill/>
          </a:ln>
        </p:spPr>
      </p:pic>
      <p:sp>
        <p:nvSpPr>
          <p:cNvPr id="658" name="Google Shape;658;p56"/>
          <p:cNvSpPr txBox="1"/>
          <p:nvPr>
            <p:ph type="title"/>
          </p:nvPr>
        </p:nvSpPr>
        <p:spPr>
          <a:xfrm>
            <a:off x="4953000" y="365125"/>
            <a:ext cx="64008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Acoustic engineering, general</a:t>
            </a:r>
            <a:endParaRPr/>
          </a:p>
        </p:txBody>
      </p:sp>
      <p:sp>
        <p:nvSpPr>
          <p:cNvPr id="659" name="Google Shape;659;p56"/>
          <p:cNvSpPr txBox="1"/>
          <p:nvPr>
            <p:ph idx="1" type="body"/>
          </p:nvPr>
        </p:nvSpPr>
        <p:spPr>
          <a:xfrm>
            <a:off x="4952998" y="1825625"/>
            <a:ext cx="640080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Acoustic engineering as a whole must be taken into account in design and equipment selections</a:t>
            </a:r>
            <a:endParaRPr/>
          </a:p>
          <a:p>
            <a:pPr indent="-228600" lvl="0" marL="228600" rtl="0" algn="l">
              <a:lnSpc>
                <a:spcPct val="90000"/>
              </a:lnSpc>
              <a:spcBef>
                <a:spcPts val="1000"/>
              </a:spcBef>
              <a:spcAft>
                <a:spcPts val="0"/>
              </a:spcAft>
              <a:buClr>
                <a:schemeClr val="dk1"/>
              </a:buClr>
              <a:buSzPts val="2400"/>
              <a:buChar char="•"/>
            </a:pPr>
            <a:r>
              <a:rPr lang="en-GB" sz="2400"/>
              <a:t>Implementation is carried out according to plans</a:t>
            </a:r>
            <a:endParaRPr/>
          </a:p>
          <a:p>
            <a:pPr indent="-228600" lvl="0" marL="228600" rtl="0" algn="l">
              <a:lnSpc>
                <a:spcPct val="90000"/>
              </a:lnSpc>
              <a:spcBef>
                <a:spcPts val="1000"/>
              </a:spcBef>
              <a:spcAft>
                <a:spcPts val="0"/>
              </a:spcAft>
              <a:buClr>
                <a:schemeClr val="dk1"/>
              </a:buClr>
              <a:buSzPts val="2400"/>
              <a:buChar char="•"/>
            </a:pPr>
            <a:r>
              <a:rPr lang="en-GB" sz="2400"/>
              <a:t>System flows are adjusted and correct</a:t>
            </a:r>
            <a:endParaRPr/>
          </a:p>
          <a:p>
            <a:pPr indent="-228600" lvl="0" marL="228600" rtl="0" algn="l">
              <a:lnSpc>
                <a:spcPct val="90000"/>
              </a:lnSpc>
              <a:spcBef>
                <a:spcPts val="1000"/>
              </a:spcBef>
              <a:spcAft>
                <a:spcPts val="0"/>
              </a:spcAft>
              <a:buClr>
                <a:schemeClr val="dk1"/>
              </a:buClr>
              <a:buSzPts val="2400"/>
              <a:buChar char="•"/>
            </a:pPr>
            <a:r>
              <a:rPr lang="en-GB" sz="2400"/>
              <a:t>The aim is to place the pipes so that they do not run on another flat’s side</a:t>
            </a:r>
            <a:endParaRPr/>
          </a:p>
          <a:p>
            <a:pPr indent="-228600" lvl="0" marL="228600" rtl="0" algn="l">
              <a:lnSpc>
                <a:spcPct val="90000"/>
              </a:lnSpc>
              <a:spcBef>
                <a:spcPts val="1000"/>
              </a:spcBef>
              <a:spcAft>
                <a:spcPts val="0"/>
              </a:spcAft>
              <a:buClr>
                <a:schemeClr val="dk1"/>
              </a:buClr>
              <a:buSzPts val="2400"/>
              <a:buChar char="•"/>
            </a:pPr>
            <a:r>
              <a:rPr lang="en-GB" sz="2400"/>
              <a:t>Pumps, heat exchanger packages, ventilation machines are separated from the structures using vibration isolation</a:t>
            </a:r>
            <a:endParaRPr/>
          </a:p>
        </p:txBody>
      </p:sp>
      <p:sp>
        <p:nvSpPr>
          <p:cNvPr id="660" name="Google Shape;660;p5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61" name="Google Shape;661;p5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GB">
                <a:solidFill>
                  <a:srgbClr val="888888"/>
                </a:solidFill>
                <a:latin typeface="Calibri"/>
                <a:ea typeface="Calibri"/>
                <a:cs typeface="Calibri"/>
                <a:sym typeface="Calibri"/>
              </a:rPr>
              <a:t>HVAC technology</a:t>
            </a:r>
            <a:endParaRPr/>
          </a:p>
        </p:txBody>
      </p:sp>
      <p:sp>
        <p:nvSpPr>
          <p:cNvPr id="662" name="Google Shape;662;p56"/>
          <p:cNvSpPr/>
          <p:nvPr/>
        </p:nvSpPr>
        <p:spPr>
          <a:xfrm rot="-5400000">
            <a:off x="3395074" y="3625765"/>
            <a:ext cx="2417882" cy="153888"/>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000">
                <a:solidFill>
                  <a:schemeClr val="dk1"/>
                </a:solidFill>
                <a:latin typeface="Arial Narrow"/>
                <a:ea typeface="Arial Narrow"/>
                <a:cs typeface="Arial Narrow"/>
                <a:sym typeface="Arial Narrow"/>
              </a:rPr>
              <a:t>HVAC duct jamb with a solid timber panel structure</a:t>
            </a:r>
            <a:endParaRPr sz="1000">
              <a:solidFill>
                <a:schemeClr val="dk1"/>
              </a:solidFill>
              <a:latin typeface="Arial Narrow"/>
              <a:ea typeface="Arial Narrow"/>
              <a:cs typeface="Arial Narrow"/>
              <a:sym typeface="Arial Narrow"/>
            </a:endParaRPr>
          </a:p>
        </p:txBody>
      </p:sp>
      <p:sp>
        <p:nvSpPr>
          <p:cNvPr id="663" name="Google Shape;663;p56"/>
          <p:cNvSpPr/>
          <p:nvPr/>
        </p:nvSpPr>
        <p:spPr>
          <a:xfrm rot="-600000">
            <a:off x="1225868" y="2623973"/>
            <a:ext cx="1521190" cy="246221"/>
          </a:xfrm>
          <a:prstGeom prst="rect">
            <a:avLst/>
          </a:prstGeom>
          <a:solidFill>
            <a:srgbClr val="E1D69C"/>
          </a:solidFill>
          <a:ln>
            <a:noFill/>
          </a:ln>
        </p:spPr>
        <p:txBody>
          <a:bodyPr anchorCtr="0" anchor="t" bIns="0" lIns="0" spcFirstLastPara="1" rIns="0" wrap="square" tIns="0">
            <a:spAutoFit/>
          </a:bodyPr>
          <a:lstStyle/>
          <a:p>
            <a:pPr indent="0" lvl="0" marL="0" marR="0" rtl="0" algn="ctr">
              <a:spcBef>
                <a:spcPts val="0"/>
              </a:spcBef>
              <a:spcAft>
                <a:spcPts val="0"/>
              </a:spcAft>
              <a:buNone/>
            </a:pPr>
            <a:r>
              <a:t/>
            </a:r>
            <a:endParaRPr sz="1600">
              <a:solidFill>
                <a:schemeClr val="dk1"/>
              </a:solidFill>
              <a:latin typeface="Arial Narrow"/>
              <a:ea typeface="Arial Narrow"/>
              <a:cs typeface="Arial Narrow"/>
              <a:sym typeface="Arial Narrow"/>
            </a:endParaRPr>
          </a:p>
        </p:txBody>
      </p:sp>
      <p:sp>
        <p:nvSpPr>
          <p:cNvPr id="664" name="Google Shape;664;p56"/>
          <p:cNvSpPr/>
          <p:nvPr/>
        </p:nvSpPr>
        <p:spPr>
          <a:xfrm rot="1140000">
            <a:off x="993459" y="2596264"/>
            <a:ext cx="1986006" cy="246221"/>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600">
                <a:solidFill>
                  <a:schemeClr val="dk1"/>
                </a:solidFill>
                <a:latin typeface="Arial Narrow"/>
                <a:ea typeface="Arial Narrow"/>
                <a:cs typeface="Arial Narrow"/>
                <a:sym typeface="Arial Narrow"/>
              </a:rPr>
              <a:t>Wall structure of the space</a:t>
            </a:r>
            <a:endParaRPr sz="1600">
              <a:solidFill>
                <a:schemeClr val="dk1"/>
              </a:solidFill>
              <a:latin typeface="Arial Narrow"/>
              <a:ea typeface="Arial Narrow"/>
              <a:cs typeface="Arial Narrow"/>
              <a:sym typeface="Arial Narrow"/>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8" name="Shape 668"/>
        <p:cNvGrpSpPr/>
        <p:nvPr/>
      </p:nvGrpSpPr>
      <p:grpSpPr>
        <a:xfrm>
          <a:off x="0" y="0"/>
          <a:ext cx="0" cy="0"/>
          <a:chOff x="0" y="0"/>
          <a:chExt cx="0" cy="0"/>
        </a:xfrm>
      </p:grpSpPr>
      <p:sp>
        <p:nvSpPr>
          <p:cNvPr id="669" name="Google Shape;669;p57"/>
          <p:cNvSpPr txBox="1"/>
          <p:nvPr>
            <p:ph type="title"/>
          </p:nvPr>
        </p:nvSpPr>
        <p:spPr>
          <a:xfrm>
            <a:off x="4953000" y="365125"/>
            <a:ext cx="64008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Acoustic engineering, general</a:t>
            </a:r>
            <a:endParaRPr/>
          </a:p>
        </p:txBody>
      </p:sp>
      <p:sp>
        <p:nvSpPr>
          <p:cNvPr id="670" name="Google Shape;670;p57"/>
          <p:cNvSpPr txBox="1"/>
          <p:nvPr>
            <p:ph idx="1" type="body"/>
          </p:nvPr>
        </p:nvSpPr>
        <p:spPr>
          <a:xfrm>
            <a:off x="4952998" y="1825625"/>
            <a:ext cx="640080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Low-speed pumps are used</a:t>
            </a:r>
            <a:endParaRPr/>
          </a:p>
          <a:p>
            <a:pPr indent="-228600" lvl="0" marL="228600" rtl="0" algn="l">
              <a:lnSpc>
                <a:spcPct val="90000"/>
              </a:lnSpc>
              <a:spcBef>
                <a:spcPts val="1000"/>
              </a:spcBef>
              <a:spcAft>
                <a:spcPts val="0"/>
              </a:spcAft>
              <a:buClr>
                <a:schemeClr val="dk1"/>
              </a:buClr>
              <a:buSzPts val="2400"/>
              <a:buChar char="•"/>
            </a:pPr>
            <a:r>
              <a:rPr lang="en-GB" sz="2400"/>
              <a:t>Excessive and unadjusted flow causes flow noise in pipe systems and, for example, in radiator thermostats</a:t>
            </a:r>
            <a:endParaRPr/>
          </a:p>
          <a:p>
            <a:pPr indent="-228600" lvl="0" marL="228600" rtl="0" algn="l">
              <a:lnSpc>
                <a:spcPct val="90000"/>
              </a:lnSpc>
              <a:spcBef>
                <a:spcPts val="1000"/>
              </a:spcBef>
              <a:spcAft>
                <a:spcPts val="0"/>
              </a:spcAft>
              <a:buClr>
                <a:schemeClr val="dk1"/>
              </a:buClr>
              <a:buSzPts val="2400"/>
              <a:buChar char="•"/>
            </a:pPr>
            <a:r>
              <a:rPr lang="en-GB" sz="2400"/>
              <a:t>Horizontal drain installations must be centralised in the wet spaces, not in the rooms.</a:t>
            </a:r>
            <a:endParaRPr/>
          </a:p>
          <a:p>
            <a:pPr indent="-228600" lvl="0" marL="228600" rtl="0" algn="l">
              <a:lnSpc>
                <a:spcPct val="90000"/>
              </a:lnSpc>
              <a:spcBef>
                <a:spcPts val="1000"/>
              </a:spcBef>
              <a:spcAft>
                <a:spcPts val="0"/>
              </a:spcAft>
              <a:buClr>
                <a:schemeClr val="dk1"/>
              </a:buClr>
              <a:buSzPts val="2400"/>
              <a:buChar char="•"/>
            </a:pPr>
            <a:r>
              <a:rPr lang="en-GB" sz="2400"/>
              <a:t>If the structures are light, the installations need vibration-isolating steel structure supporting that is attached to the solid structure.</a:t>
            </a:r>
            <a:endParaRPr/>
          </a:p>
        </p:txBody>
      </p:sp>
      <p:sp>
        <p:nvSpPr>
          <p:cNvPr id="671" name="Google Shape;671;p5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72" name="Google Shape;672;p5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GB">
                <a:solidFill>
                  <a:srgbClr val="888888"/>
                </a:solidFill>
                <a:latin typeface="Calibri"/>
                <a:ea typeface="Calibri"/>
                <a:cs typeface="Calibri"/>
                <a:sym typeface="Calibri"/>
              </a:rPr>
              <a:t>HVAC technology</a:t>
            </a:r>
            <a:endParaRPr/>
          </a:p>
        </p:txBody>
      </p:sp>
      <p:pic>
        <p:nvPicPr>
          <p:cNvPr id="673" name="Google Shape;673;p57"/>
          <p:cNvPicPr preferRelativeResize="0"/>
          <p:nvPr/>
        </p:nvPicPr>
        <p:blipFill rotWithShape="1">
          <a:blip r:embed="rId3">
            <a:alphaModFix/>
          </a:blip>
          <a:srcRect b="0" l="0" r="0" t="0"/>
          <a:stretch/>
        </p:blipFill>
        <p:spPr>
          <a:xfrm>
            <a:off x="89820" y="2115116"/>
            <a:ext cx="4875609" cy="318248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7" name="Shape 677"/>
        <p:cNvGrpSpPr/>
        <p:nvPr/>
      </p:nvGrpSpPr>
      <p:grpSpPr>
        <a:xfrm>
          <a:off x="0" y="0"/>
          <a:ext cx="0" cy="0"/>
          <a:chOff x="0" y="0"/>
          <a:chExt cx="0" cy="0"/>
        </a:xfrm>
      </p:grpSpPr>
      <p:sp>
        <p:nvSpPr>
          <p:cNvPr id="678" name="Google Shape;678;p58"/>
          <p:cNvSpPr txBox="1"/>
          <p:nvPr>
            <p:ph type="title"/>
          </p:nvPr>
        </p:nvSpPr>
        <p:spPr>
          <a:xfrm>
            <a:off x="4953000" y="365125"/>
            <a:ext cx="64008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Acoustic engineering, general</a:t>
            </a:r>
            <a:endParaRPr/>
          </a:p>
        </p:txBody>
      </p:sp>
      <p:sp>
        <p:nvSpPr>
          <p:cNvPr id="679" name="Google Shape;679;p58"/>
          <p:cNvSpPr txBox="1"/>
          <p:nvPr>
            <p:ph idx="1" type="body"/>
          </p:nvPr>
        </p:nvSpPr>
        <p:spPr>
          <a:xfrm>
            <a:off x="4952998" y="1825625"/>
            <a:ext cx="6400801" cy="4351338"/>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0000"/>
              <a:buChar char="•"/>
            </a:pPr>
            <a:r>
              <a:rPr lang="en-GB" sz="2400"/>
              <a:t>In a building with a wooden frame, particular attention should be paid to the supporting of sanitary drains in order to find structural elements that are as massive and rigid as possible, so that the drain supports can then be attached to them.</a:t>
            </a:r>
            <a:endParaRPr/>
          </a:p>
          <a:p>
            <a:pPr indent="-228600" lvl="0" marL="228600" rtl="0" algn="l">
              <a:lnSpc>
                <a:spcPct val="90000"/>
              </a:lnSpc>
              <a:spcBef>
                <a:spcPts val="1000"/>
              </a:spcBef>
              <a:spcAft>
                <a:spcPts val="0"/>
              </a:spcAft>
              <a:buClr>
                <a:schemeClr val="dk1"/>
              </a:buClr>
              <a:buSzPct val="100000"/>
              <a:buChar char="•"/>
            </a:pPr>
            <a:r>
              <a:rPr lang="en-GB" sz="2400"/>
              <a:t>The supports must have a sound-proofing rubber and the thermal motion of the pipe must be accounted for in the supporting.</a:t>
            </a:r>
            <a:endParaRPr/>
          </a:p>
          <a:p>
            <a:pPr indent="-228600" lvl="0" marL="228600" rtl="0" algn="l">
              <a:lnSpc>
                <a:spcPct val="90000"/>
              </a:lnSpc>
              <a:spcBef>
                <a:spcPts val="1000"/>
              </a:spcBef>
              <a:spcAft>
                <a:spcPts val="0"/>
              </a:spcAft>
              <a:buClr>
                <a:schemeClr val="dk1"/>
              </a:buClr>
              <a:buSzPct val="100000"/>
              <a:buChar char="•"/>
            </a:pPr>
            <a:r>
              <a:rPr lang="en-GB" sz="2400"/>
              <a:t>Drain pipes should not be attached directly to wall structures between flats.</a:t>
            </a:r>
            <a:endParaRPr/>
          </a:p>
          <a:p>
            <a:pPr indent="-228600" lvl="0" marL="228600" rtl="0" algn="l">
              <a:lnSpc>
                <a:spcPct val="90000"/>
              </a:lnSpc>
              <a:spcBef>
                <a:spcPts val="1000"/>
              </a:spcBef>
              <a:spcAft>
                <a:spcPts val="0"/>
              </a:spcAft>
              <a:buClr>
                <a:schemeClr val="dk1"/>
              </a:buClr>
              <a:buSzPct val="100000"/>
              <a:buChar char="•"/>
            </a:pPr>
            <a:r>
              <a:rPr lang="en-GB" sz="2400"/>
              <a:t>Typically, a vertical drain supporting is created in, for example, the intermediate floor structure.</a:t>
            </a:r>
            <a:endParaRPr/>
          </a:p>
        </p:txBody>
      </p:sp>
      <p:sp>
        <p:nvSpPr>
          <p:cNvPr id="680" name="Google Shape;680;p5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81" name="Google Shape;681;p5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GB">
                <a:solidFill>
                  <a:srgbClr val="888888"/>
                </a:solidFill>
                <a:latin typeface="Calibri"/>
                <a:ea typeface="Calibri"/>
                <a:cs typeface="Calibri"/>
                <a:sym typeface="Calibri"/>
              </a:rPr>
              <a:t>HVAC technology</a:t>
            </a:r>
            <a:endParaRPr/>
          </a:p>
        </p:txBody>
      </p:sp>
      <p:pic>
        <p:nvPicPr>
          <p:cNvPr id="682" name="Google Shape;682;p58"/>
          <p:cNvPicPr preferRelativeResize="0"/>
          <p:nvPr/>
        </p:nvPicPr>
        <p:blipFill rotWithShape="1">
          <a:blip r:embed="rId3">
            <a:alphaModFix/>
          </a:blip>
          <a:srcRect b="0" l="0" r="0" t="0"/>
          <a:stretch/>
        </p:blipFill>
        <p:spPr>
          <a:xfrm>
            <a:off x="1077536" y="1631950"/>
            <a:ext cx="3255158" cy="379154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6" name="Shape 686"/>
        <p:cNvGrpSpPr/>
        <p:nvPr/>
      </p:nvGrpSpPr>
      <p:grpSpPr>
        <a:xfrm>
          <a:off x="0" y="0"/>
          <a:ext cx="0" cy="0"/>
          <a:chOff x="0" y="0"/>
          <a:chExt cx="0" cy="0"/>
        </a:xfrm>
      </p:grpSpPr>
      <p:sp>
        <p:nvSpPr>
          <p:cNvPr id="687" name="Google Shape;687;p59"/>
          <p:cNvSpPr txBox="1"/>
          <p:nvPr>
            <p:ph type="title"/>
          </p:nvPr>
        </p:nvSpPr>
        <p:spPr>
          <a:xfrm>
            <a:off x="4953000" y="365125"/>
            <a:ext cx="64008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Acoustic engineering, general</a:t>
            </a:r>
            <a:endParaRPr/>
          </a:p>
        </p:txBody>
      </p:sp>
      <p:sp>
        <p:nvSpPr>
          <p:cNvPr id="688" name="Google Shape;688;p59"/>
          <p:cNvSpPr txBox="1"/>
          <p:nvPr>
            <p:ph idx="1" type="body"/>
          </p:nvPr>
        </p:nvSpPr>
        <p:spPr>
          <a:xfrm>
            <a:off x="4952998" y="1825625"/>
            <a:ext cx="640080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The bottom bend of a sanitary drain is implemented as slight as possible, and it is placed in the basement under a concrete intermediate floor or under the base floor so that a concrete casting can be done around the bend</a:t>
            </a:r>
            <a:endParaRPr/>
          </a:p>
          <a:p>
            <a:pPr indent="-228600" lvl="0" marL="228600" rtl="0" algn="l">
              <a:lnSpc>
                <a:spcPct val="90000"/>
              </a:lnSpc>
              <a:spcBef>
                <a:spcPts val="1000"/>
              </a:spcBef>
              <a:spcAft>
                <a:spcPts val="0"/>
              </a:spcAft>
              <a:buClr>
                <a:schemeClr val="dk1"/>
              </a:buClr>
              <a:buSzPts val="2400"/>
              <a:buChar char="•"/>
            </a:pPr>
            <a:r>
              <a:rPr lang="en-GB" sz="2400"/>
              <a:t>A vertical collector drain must be designed in a way that it is vertical all the way down to the bottom bend without any lateral shifts</a:t>
            </a:r>
            <a:endParaRPr/>
          </a:p>
        </p:txBody>
      </p:sp>
      <p:sp>
        <p:nvSpPr>
          <p:cNvPr id="689" name="Google Shape;689;p5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90" name="Google Shape;690;p5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GB">
                <a:solidFill>
                  <a:srgbClr val="888888"/>
                </a:solidFill>
                <a:latin typeface="Calibri"/>
                <a:ea typeface="Calibri"/>
                <a:cs typeface="Calibri"/>
                <a:sym typeface="Calibri"/>
              </a:rPr>
              <a:t>HVAC technology</a:t>
            </a:r>
            <a:endParaRPr/>
          </a:p>
        </p:txBody>
      </p:sp>
      <p:pic>
        <p:nvPicPr>
          <p:cNvPr id="691" name="Google Shape;691;p59"/>
          <p:cNvPicPr preferRelativeResize="0"/>
          <p:nvPr/>
        </p:nvPicPr>
        <p:blipFill rotWithShape="1">
          <a:blip r:embed="rId3">
            <a:alphaModFix/>
          </a:blip>
          <a:srcRect b="0" l="0" r="0" t="0"/>
          <a:stretch/>
        </p:blipFill>
        <p:spPr>
          <a:xfrm>
            <a:off x="0" y="782"/>
            <a:ext cx="4848225" cy="685643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9" name="Shape 149"/>
        <p:cNvGrpSpPr/>
        <p:nvPr/>
      </p:nvGrpSpPr>
      <p:grpSpPr>
        <a:xfrm>
          <a:off x="0" y="0"/>
          <a:ext cx="0" cy="0"/>
          <a:chOff x="0" y="0"/>
          <a:chExt cx="0" cy="0"/>
        </a:xfrm>
      </p:grpSpPr>
      <p:sp>
        <p:nvSpPr>
          <p:cNvPr id="150" name="Google Shape;150;p6"/>
          <p:cNvSpPr txBox="1"/>
          <p:nvPr>
            <p:ph type="title"/>
          </p:nvPr>
        </p:nvSpPr>
        <p:spPr>
          <a:xfrm>
            <a:off x="4982816" y="365125"/>
            <a:ext cx="6370984"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Pay attention to</a:t>
            </a:r>
            <a:endParaRPr/>
          </a:p>
        </p:txBody>
      </p:sp>
      <p:sp>
        <p:nvSpPr>
          <p:cNvPr id="151" name="Google Shape;151;p6"/>
          <p:cNvSpPr txBox="1"/>
          <p:nvPr>
            <p:ph idx="1" type="body"/>
          </p:nvPr>
        </p:nvSpPr>
        <p:spPr>
          <a:xfrm>
            <a:off x="4982816" y="1825625"/>
            <a:ext cx="6370983"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Fire engineering and acoustic engineering</a:t>
            </a:r>
            <a:endParaRPr/>
          </a:p>
          <a:p>
            <a:pPr indent="-228600" lvl="0" marL="228600" rtl="0" algn="l">
              <a:lnSpc>
                <a:spcPct val="90000"/>
              </a:lnSpc>
              <a:spcBef>
                <a:spcPts val="1000"/>
              </a:spcBef>
              <a:spcAft>
                <a:spcPts val="0"/>
              </a:spcAft>
              <a:buClr>
                <a:schemeClr val="dk1"/>
              </a:buClr>
              <a:buSzPts val="2400"/>
              <a:buChar char="•"/>
            </a:pPr>
            <a:r>
              <a:rPr lang="en-GB" sz="2400"/>
              <a:t>Moisture and leakage management</a:t>
            </a:r>
            <a:endParaRPr/>
          </a:p>
          <a:p>
            <a:pPr indent="-228600" lvl="0" marL="228600" rtl="0" algn="l">
              <a:lnSpc>
                <a:spcPct val="90000"/>
              </a:lnSpc>
              <a:spcBef>
                <a:spcPts val="1000"/>
              </a:spcBef>
              <a:spcAft>
                <a:spcPts val="0"/>
              </a:spcAft>
              <a:buClr>
                <a:schemeClr val="dk1"/>
              </a:buClr>
              <a:buSzPts val="2400"/>
              <a:buChar char="•"/>
            </a:pPr>
            <a:r>
              <a:rPr lang="en-GB" sz="2400"/>
              <a:t>Placement of ducts and technology</a:t>
            </a:r>
            <a:endParaRPr/>
          </a:p>
          <a:p>
            <a:pPr indent="-228600" lvl="0" marL="228600" rtl="0" algn="l">
              <a:lnSpc>
                <a:spcPct val="90000"/>
              </a:lnSpc>
              <a:spcBef>
                <a:spcPts val="1000"/>
              </a:spcBef>
              <a:spcAft>
                <a:spcPts val="0"/>
              </a:spcAft>
              <a:buClr>
                <a:schemeClr val="dk1"/>
              </a:buClr>
              <a:buSzPts val="2400"/>
              <a:buChar char="•"/>
            </a:pPr>
            <a:r>
              <a:rPr lang="en-GB" sz="2400"/>
              <a:t>Coordination of plans</a:t>
            </a:r>
            <a:endParaRPr/>
          </a:p>
          <a:p>
            <a:pPr indent="-228600" lvl="0" marL="228600" rtl="0" algn="l">
              <a:lnSpc>
                <a:spcPct val="90000"/>
              </a:lnSpc>
              <a:spcBef>
                <a:spcPts val="1000"/>
              </a:spcBef>
              <a:spcAft>
                <a:spcPts val="0"/>
              </a:spcAft>
              <a:buClr>
                <a:schemeClr val="dk1"/>
              </a:buClr>
              <a:buSzPts val="2400"/>
              <a:buChar char="•"/>
            </a:pPr>
            <a:r>
              <a:rPr lang="en-GB" sz="2400"/>
              <a:t>Site operations</a:t>
            </a:r>
            <a:endParaRPr/>
          </a:p>
          <a:p>
            <a:pPr indent="-101600" lvl="0" marL="228600" rtl="0" algn="l">
              <a:lnSpc>
                <a:spcPct val="90000"/>
              </a:lnSpc>
              <a:spcBef>
                <a:spcPts val="1000"/>
              </a:spcBef>
              <a:spcAft>
                <a:spcPts val="0"/>
              </a:spcAft>
              <a:buClr>
                <a:schemeClr val="dk1"/>
              </a:buClr>
              <a:buSzPts val="2000"/>
              <a:buNone/>
            </a:pPr>
            <a:r>
              <a:t/>
            </a:r>
            <a:endParaRPr sz="2000"/>
          </a:p>
        </p:txBody>
      </p:sp>
      <p:sp>
        <p:nvSpPr>
          <p:cNvPr id="152" name="Google Shape;152;p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153" name="Google Shape;153;p6"/>
          <p:cNvPicPr preferRelativeResize="0"/>
          <p:nvPr/>
        </p:nvPicPr>
        <p:blipFill rotWithShape="1">
          <a:blip r:embed="rId3">
            <a:alphaModFix/>
          </a:blip>
          <a:srcRect b="-1" l="24147" r="30733" t="0"/>
          <a:stretch/>
        </p:blipFill>
        <p:spPr>
          <a:xfrm>
            <a:off x="20" y="10"/>
            <a:ext cx="4635571" cy="6857990"/>
          </a:xfrm>
          <a:prstGeom prst="rect">
            <a:avLst/>
          </a:prstGeom>
          <a:noFill/>
          <a:ln>
            <a:noFill/>
          </a:ln>
        </p:spPr>
      </p:pic>
      <p:sp>
        <p:nvSpPr>
          <p:cNvPr id="154" name="Google Shape;154;p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5" name="Shape 695"/>
        <p:cNvGrpSpPr/>
        <p:nvPr/>
      </p:nvGrpSpPr>
      <p:grpSpPr>
        <a:xfrm>
          <a:off x="0" y="0"/>
          <a:ext cx="0" cy="0"/>
          <a:chOff x="0" y="0"/>
          <a:chExt cx="0" cy="0"/>
        </a:xfrm>
      </p:grpSpPr>
      <p:sp>
        <p:nvSpPr>
          <p:cNvPr id="696" name="Google Shape;696;p60"/>
          <p:cNvSpPr txBox="1"/>
          <p:nvPr>
            <p:ph type="title"/>
          </p:nvPr>
        </p:nvSpPr>
        <p:spPr>
          <a:xfrm>
            <a:off x="4953000" y="365125"/>
            <a:ext cx="64008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Acoustic technology in ventilation</a:t>
            </a:r>
            <a:endParaRPr/>
          </a:p>
        </p:txBody>
      </p:sp>
      <p:sp>
        <p:nvSpPr>
          <p:cNvPr id="697" name="Google Shape;697;p60"/>
          <p:cNvSpPr txBox="1"/>
          <p:nvPr>
            <p:ph idx="1" type="body"/>
          </p:nvPr>
        </p:nvSpPr>
        <p:spPr>
          <a:xfrm>
            <a:off x="4952998" y="1825625"/>
            <a:ext cx="7019043"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In a flat-specific ventilation system, flexibility is needed when fixing the machine to the structures.</a:t>
            </a:r>
            <a:endParaRPr/>
          </a:p>
          <a:p>
            <a:pPr indent="-228600" lvl="0" marL="228600" rtl="0" algn="l">
              <a:lnSpc>
                <a:spcPct val="90000"/>
              </a:lnSpc>
              <a:spcBef>
                <a:spcPts val="1000"/>
              </a:spcBef>
              <a:spcAft>
                <a:spcPts val="0"/>
              </a:spcAft>
              <a:buClr>
                <a:schemeClr val="dk1"/>
              </a:buClr>
              <a:buSzPts val="2400"/>
              <a:buChar char="•"/>
            </a:pPr>
            <a:r>
              <a:rPr lang="en-GB" sz="2400"/>
              <a:t>The passage of sound through the channel section between the ventilation machine and the sound attenuator should be taken into account.</a:t>
            </a:r>
            <a:endParaRPr/>
          </a:p>
          <a:p>
            <a:pPr indent="-228600" lvl="0" marL="228600" rtl="0" algn="l">
              <a:lnSpc>
                <a:spcPct val="90000"/>
              </a:lnSpc>
              <a:spcBef>
                <a:spcPts val="1000"/>
              </a:spcBef>
              <a:spcAft>
                <a:spcPts val="0"/>
              </a:spcAft>
              <a:buClr>
                <a:schemeClr val="dk1"/>
              </a:buClr>
              <a:buSzPts val="2400"/>
              <a:buChar char="•"/>
            </a:pPr>
            <a:r>
              <a:rPr lang="en-GB" sz="2400"/>
              <a:t>When choosing a central machine, the elevated sound levels between rooms must be taken into account and attempt to prevent these with attenuators.</a:t>
            </a:r>
            <a:endParaRPr/>
          </a:p>
        </p:txBody>
      </p:sp>
      <p:sp>
        <p:nvSpPr>
          <p:cNvPr id="698" name="Google Shape;698;p6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699" name="Google Shape;699;p6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GB">
                <a:solidFill>
                  <a:srgbClr val="888888"/>
                </a:solidFill>
                <a:latin typeface="Calibri"/>
                <a:ea typeface="Calibri"/>
                <a:cs typeface="Calibri"/>
                <a:sym typeface="Calibri"/>
              </a:rPr>
              <a:t>HVAC technology</a:t>
            </a:r>
            <a:endParaRPr/>
          </a:p>
        </p:txBody>
      </p:sp>
      <p:grpSp>
        <p:nvGrpSpPr>
          <p:cNvPr id="700" name="Google Shape;700;p60"/>
          <p:cNvGrpSpPr/>
          <p:nvPr/>
        </p:nvGrpSpPr>
        <p:grpSpPr>
          <a:xfrm>
            <a:off x="543491" y="0"/>
            <a:ext cx="4083792" cy="6849170"/>
            <a:chOff x="543491" y="0"/>
            <a:chExt cx="4083792" cy="6849170"/>
          </a:xfrm>
        </p:grpSpPr>
        <p:pic>
          <p:nvPicPr>
            <p:cNvPr id="701" name="Google Shape;701;p60"/>
            <p:cNvPicPr preferRelativeResize="0"/>
            <p:nvPr/>
          </p:nvPicPr>
          <p:blipFill rotWithShape="1">
            <a:blip r:embed="rId3">
              <a:alphaModFix/>
            </a:blip>
            <a:srcRect b="0" l="0" r="0" t="0"/>
            <a:stretch/>
          </p:blipFill>
          <p:spPr>
            <a:xfrm>
              <a:off x="543491" y="0"/>
              <a:ext cx="4083792" cy="4063016"/>
            </a:xfrm>
            <a:prstGeom prst="rect">
              <a:avLst/>
            </a:prstGeom>
            <a:noFill/>
            <a:ln>
              <a:noFill/>
            </a:ln>
          </p:spPr>
        </p:pic>
        <p:pic>
          <p:nvPicPr>
            <p:cNvPr id="702" name="Google Shape;702;p60"/>
            <p:cNvPicPr preferRelativeResize="0"/>
            <p:nvPr/>
          </p:nvPicPr>
          <p:blipFill rotWithShape="1">
            <a:blip r:embed="rId4">
              <a:alphaModFix/>
            </a:blip>
            <a:srcRect b="0" l="0" r="0" t="0"/>
            <a:stretch/>
          </p:blipFill>
          <p:spPr>
            <a:xfrm>
              <a:off x="575961" y="3799307"/>
              <a:ext cx="3563308" cy="3049863"/>
            </a:xfrm>
            <a:prstGeom prst="rect">
              <a:avLst/>
            </a:prstGeom>
            <a:noFill/>
            <a:ln>
              <a:noFill/>
            </a:ln>
          </p:spPr>
        </p:pic>
      </p:grpSp>
      <p:pic>
        <p:nvPicPr>
          <p:cNvPr id="703" name="Google Shape;703;p60"/>
          <p:cNvPicPr preferRelativeResize="0"/>
          <p:nvPr/>
        </p:nvPicPr>
        <p:blipFill rotWithShape="1">
          <a:blip r:embed="rId5">
            <a:alphaModFix/>
          </a:blip>
          <a:srcRect b="0" l="0" r="0" t="0"/>
          <a:stretch/>
        </p:blipFill>
        <p:spPr>
          <a:xfrm>
            <a:off x="5300570" y="5250433"/>
            <a:ext cx="5256813" cy="1105917"/>
          </a:xfrm>
          <a:prstGeom prst="rect">
            <a:avLst/>
          </a:prstGeom>
          <a:noFill/>
          <a:ln>
            <a:noFill/>
          </a:ln>
        </p:spPr>
      </p:pic>
      <p:sp>
        <p:nvSpPr>
          <p:cNvPr id="704" name="Google Shape;704;p60"/>
          <p:cNvSpPr/>
          <p:nvPr/>
        </p:nvSpPr>
        <p:spPr>
          <a:xfrm rot="-5400000">
            <a:off x="2801196" y="5139144"/>
            <a:ext cx="2417882" cy="138499"/>
          </a:xfrm>
          <a:prstGeom prst="rect">
            <a:avLst/>
          </a:prstGeom>
          <a:solidFill>
            <a:schemeClr val="lt1"/>
          </a:solid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900">
                <a:solidFill>
                  <a:schemeClr val="dk1"/>
                </a:solidFill>
                <a:latin typeface="Arial Narrow"/>
                <a:ea typeface="Arial Narrow"/>
                <a:cs typeface="Arial Narrow"/>
                <a:sym typeface="Arial Narrow"/>
              </a:rPr>
              <a:t>HVAC duct jamb with a solid timber panel structure</a:t>
            </a:r>
            <a:endParaRPr sz="900">
              <a:solidFill>
                <a:schemeClr val="dk1"/>
              </a:solidFill>
              <a:latin typeface="Arial Narrow"/>
              <a:ea typeface="Arial Narrow"/>
              <a:cs typeface="Arial Narrow"/>
              <a:sym typeface="Arial Narrow"/>
            </a:endParaRPr>
          </a:p>
        </p:txBody>
      </p:sp>
      <p:sp>
        <p:nvSpPr>
          <p:cNvPr id="705" name="Google Shape;705;p60"/>
          <p:cNvSpPr/>
          <p:nvPr/>
        </p:nvSpPr>
        <p:spPr>
          <a:xfrm rot="-600000">
            <a:off x="1492224" y="4371725"/>
            <a:ext cx="823977" cy="246221"/>
          </a:xfrm>
          <a:prstGeom prst="rect">
            <a:avLst/>
          </a:prstGeom>
          <a:solidFill>
            <a:srgbClr val="E1D69C"/>
          </a:solidFill>
          <a:ln>
            <a:noFill/>
          </a:ln>
        </p:spPr>
        <p:txBody>
          <a:bodyPr anchorCtr="0" anchor="t" bIns="0" lIns="0" spcFirstLastPara="1" rIns="0" wrap="square" tIns="0">
            <a:spAutoFit/>
          </a:bodyPr>
          <a:lstStyle/>
          <a:p>
            <a:pPr indent="0" lvl="0" marL="0" marR="0" rtl="0" algn="ctr">
              <a:spcBef>
                <a:spcPts val="0"/>
              </a:spcBef>
              <a:spcAft>
                <a:spcPts val="0"/>
              </a:spcAft>
              <a:buNone/>
            </a:pPr>
            <a:r>
              <a:t/>
            </a:r>
            <a:endParaRPr sz="1600">
              <a:solidFill>
                <a:schemeClr val="dk1"/>
              </a:solidFill>
              <a:latin typeface="Arial Narrow"/>
              <a:ea typeface="Arial Narrow"/>
              <a:cs typeface="Arial Narrow"/>
              <a:sym typeface="Arial Narrow"/>
            </a:endParaRPr>
          </a:p>
        </p:txBody>
      </p:sp>
      <p:sp>
        <p:nvSpPr>
          <p:cNvPr id="706" name="Google Shape;706;p60"/>
          <p:cNvSpPr/>
          <p:nvPr/>
        </p:nvSpPr>
        <p:spPr>
          <a:xfrm rot="1140000">
            <a:off x="1168379" y="4278902"/>
            <a:ext cx="1986006" cy="215444"/>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GB" sz="1400">
                <a:solidFill>
                  <a:schemeClr val="dk1"/>
                </a:solidFill>
                <a:latin typeface="Arial Narrow"/>
                <a:ea typeface="Arial Narrow"/>
                <a:cs typeface="Arial Narrow"/>
                <a:sym typeface="Arial Narrow"/>
              </a:rPr>
              <a:t>Wall structure of the space</a:t>
            </a:r>
            <a:endParaRPr sz="1400">
              <a:solidFill>
                <a:schemeClr val="dk1"/>
              </a:solidFill>
              <a:latin typeface="Arial Narrow"/>
              <a:ea typeface="Arial Narrow"/>
              <a:cs typeface="Arial Narrow"/>
              <a:sym typeface="Arial Narrow"/>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61"/>
          <p:cNvSpPr txBox="1"/>
          <p:nvPr>
            <p:ph type="title"/>
          </p:nvPr>
        </p:nvSpPr>
        <p:spPr>
          <a:xfrm>
            <a:off x="4953000" y="365125"/>
            <a:ext cx="64008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Penetrations, general</a:t>
            </a:r>
            <a:endParaRPr/>
          </a:p>
        </p:txBody>
      </p:sp>
      <p:sp>
        <p:nvSpPr>
          <p:cNvPr id="712" name="Google Shape;712;p61"/>
          <p:cNvSpPr txBox="1"/>
          <p:nvPr>
            <p:ph idx="1" type="body"/>
          </p:nvPr>
        </p:nvSpPr>
        <p:spPr>
          <a:xfrm>
            <a:off x="4952998" y="1825625"/>
            <a:ext cx="640080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Holes for penetrations and even penetration installations can be completed already at the prefabricated unit factory, if this is planned for in the design. </a:t>
            </a:r>
            <a:endParaRPr/>
          </a:p>
          <a:p>
            <a:pPr indent="-228600" lvl="0" marL="228600" rtl="0" algn="l">
              <a:lnSpc>
                <a:spcPct val="90000"/>
              </a:lnSpc>
              <a:spcBef>
                <a:spcPts val="1000"/>
              </a:spcBef>
              <a:spcAft>
                <a:spcPts val="0"/>
              </a:spcAft>
              <a:buClr>
                <a:schemeClr val="dk1"/>
              </a:buClr>
              <a:buSzPts val="2400"/>
              <a:buChar char="•"/>
            </a:pPr>
            <a:r>
              <a:rPr lang="en-GB" sz="2400"/>
              <a:t>The designer must ensure that the fire-stopping product has been approved for wood structures -&gt; site-specific approval.</a:t>
            </a:r>
            <a:endParaRPr/>
          </a:p>
        </p:txBody>
      </p:sp>
      <p:sp>
        <p:nvSpPr>
          <p:cNvPr id="713" name="Google Shape;713;p6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714" name="Google Shape;714;p6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GB">
                <a:solidFill>
                  <a:srgbClr val="888888"/>
                </a:solidFill>
                <a:latin typeface="Calibri"/>
                <a:ea typeface="Calibri"/>
                <a:cs typeface="Calibri"/>
                <a:sym typeface="Calibri"/>
              </a:rPr>
              <a:t>HVAC technology</a:t>
            </a:r>
            <a:endParaRPr/>
          </a:p>
        </p:txBody>
      </p:sp>
      <p:pic>
        <p:nvPicPr>
          <p:cNvPr id="715" name="Google Shape;715;p61"/>
          <p:cNvPicPr preferRelativeResize="0"/>
          <p:nvPr/>
        </p:nvPicPr>
        <p:blipFill rotWithShape="1">
          <a:blip r:embed="rId3">
            <a:alphaModFix/>
          </a:blip>
          <a:srcRect b="1" l="25790" r="26894" t="0"/>
          <a:stretch/>
        </p:blipFill>
        <p:spPr>
          <a:xfrm>
            <a:off x="0" y="0"/>
            <a:ext cx="4635571" cy="685799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62"/>
          <p:cNvSpPr txBox="1"/>
          <p:nvPr>
            <p:ph type="title"/>
          </p:nvPr>
        </p:nvSpPr>
        <p:spPr>
          <a:xfrm>
            <a:off x="4953000" y="365125"/>
            <a:ext cx="64008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Penetrations, general</a:t>
            </a:r>
            <a:endParaRPr/>
          </a:p>
        </p:txBody>
      </p:sp>
      <p:sp>
        <p:nvSpPr>
          <p:cNvPr id="721" name="Google Shape;721;p62"/>
          <p:cNvSpPr txBox="1"/>
          <p:nvPr>
            <p:ph idx="1" type="body"/>
          </p:nvPr>
        </p:nvSpPr>
        <p:spPr>
          <a:xfrm>
            <a:off x="4952998" y="1825625"/>
            <a:ext cx="640080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A fire-stopping product must be approved on the basis of an EN standard certificate, on the basis of a CE/CTA technical approval, or the approval must be based on approvals issued by an external, authorised test laboratory for the suitability of the product for its use (e.g. VTT Technical Research Centre of Finland certification).</a:t>
            </a:r>
            <a:endParaRPr/>
          </a:p>
        </p:txBody>
      </p:sp>
      <p:sp>
        <p:nvSpPr>
          <p:cNvPr id="722" name="Google Shape;722;p6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723" name="Google Shape;723;p6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GB">
                <a:solidFill>
                  <a:srgbClr val="888888"/>
                </a:solidFill>
                <a:latin typeface="Calibri"/>
                <a:ea typeface="Calibri"/>
                <a:cs typeface="Calibri"/>
                <a:sym typeface="Calibri"/>
              </a:rPr>
              <a:t>HVAC technology</a:t>
            </a:r>
            <a:endParaRPr/>
          </a:p>
        </p:txBody>
      </p:sp>
      <p:pic>
        <p:nvPicPr>
          <p:cNvPr id="724" name="Google Shape;724;p62"/>
          <p:cNvPicPr preferRelativeResize="0"/>
          <p:nvPr/>
        </p:nvPicPr>
        <p:blipFill rotWithShape="1">
          <a:blip r:embed="rId3">
            <a:alphaModFix/>
          </a:blip>
          <a:srcRect b="1" l="25790" r="26894" t="0"/>
          <a:stretch/>
        </p:blipFill>
        <p:spPr>
          <a:xfrm>
            <a:off x="0" y="0"/>
            <a:ext cx="4635571" cy="685799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63"/>
          <p:cNvSpPr txBox="1"/>
          <p:nvPr>
            <p:ph type="title"/>
          </p:nvPr>
        </p:nvSpPr>
        <p:spPr>
          <a:xfrm>
            <a:off x="4953000" y="365125"/>
            <a:ext cx="64008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Penetrations, general</a:t>
            </a:r>
            <a:endParaRPr/>
          </a:p>
        </p:txBody>
      </p:sp>
      <p:sp>
        <p:nvSpPr>
          <p:cNvPr id="730" name="Google Shape;730;p63"/>
          <p:cNvSpPr txBox="1"/>
          <p:nvPr>
            <p:ph idx="1" type="body"/>
          </p:nvPr>
        </p:nvSpPr>
        <p:spPr>
          <a:xfrm>
            <a:off x="4952998" y="1825625"/>
            <a:ext cx="640080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If a fire-stopping product has an ETA approval, it needs to have a CE marking. So far, fire-stopping products have no harmonised European product standard. The manufacturer of the product with a CE marking is responsible for ensuring that the product meets the requirements and the manufacturer must ensure the quality of the products and draw up a report on the quality control of the product. </a:t>
            </a:r>
            <a:endParaRPr/>
          </a:p>
        </p:txBody>
      </p:sp>
      <p:sp>
        <p:nvSpPr>
          <p:cNvPr id="731" name="Google Shape;731;p6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732" name="Google Shape;732;p63"/>
          <p:cNvPicPr preferRelativeResize="0"/>
          <p:nvPr/>
        </p:nvPicPr>
        <p:blipFill rotWithShape="1">
          <a:blip r:embed="rId3">
            <a:alphaModFix/>
          </a:blip>
          <a:srcRect b="0" l="0" r="0" t="0"/>
          <a:stretch/>
        </p:blipFill>
        <p:spPr>
          <a:xfrm>
            <a:off x="0" y="1256378"/>
            <a:ext cx="4729655" cy="4597401"/>
          </a:xfrm>
          <a:prstGeom prst="rect">
            <a:avLst/>
          </a:prstGeom>
          <a:noFill/>
          <a:ln>
            <a:noFill/>
          </a:ln>
        </p:spPr>
      </p:pic>
      <p:sp>
        <p:nvSpPr>
          <p:cNvPr id="733" name="Google Shape;733;p6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64"/>
          <p:cNvSpPr txBox="1"/>
          <p:nvPr>
            <p:ph type="title"/>
          </p:nvPr>
        </p:nvSpPr>
        <p:spPr>
          <a:xfrm>
            <a:off x="4953000" y="365125"/>
            <a:ext cx="64008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Penetrations, general</a:t>
            </a:r>
            <a:endParaRPr/>
          </a:p>
        </p:txBody>
      </p:sp>
      <p:sp>
        <p:nvSpPr>
          <p:cNvPr id="739" name="Google Shape;739;p64"/>
          <p:cNvSpPr txBox="1"/>
          <p:nvPr>
            <p:ph idx="1" type="body"/>
          </p:nvPr>
        </p:nvSpPr>
        <p:spPr>
          <a:xfrm>
            <a:off x="4952998" y="1825625"/>
            <a:ext cx="640080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However, a CE marking in itself is not an indication of the suitability of a fire-stopping product. It must always be separately checked whether the product’s characteristics meet the requirements and what are the preconditions and installation methods needed to achieve the promised performance level of the product.</a:t>
            </a:r>
            <a:endParaRPr/>
          </a:p>
        </p:txBody>
      </p:sp>
      <p:sp>
        <p:nvSpPr>
          <p:cNvPr id="740" name="Google Shape;740;p6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741" name="Google Shape;741;p64"/>
          <p:cNvPicPr preferRelativeResize="0"/>
          <p:nvPr/>
        </p:nvPicPr>
        <p:blipFill rotWithShape="1">
          <a:blip r:embed="rId3">
            <a:alphaModFix/>
          </a:blip>
          <a:srcRect b="0" l="0" r="0" t="0"/>
          <a:stretch/>
        </p:blipFill>
        <p:spPr>
          <a:xfrm>
            <a:off x="0" y="1256378"/>
            <a:ext cx="4729655" cy="4597401"/>
          </a:xfrm>
          <a:prstGeom prst="rect">
            <a:avLst/>
          </a:prstGeom>
          <a:noFill/>
          <a:ln>
            <a:noFill/>
          </a:ln>
        </p:spPr>
      </p:pic>
      <p:sp>
        <p:nvSpPr>
          <p:cNvPr id="742" name="Google Shape;742;p6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65"/>
          <p:cNvSpPr txBox="1"/>
          <p:nvPr>
            <p:ph type="title"/>
          </p:nvPr>
        </p:nvSpPr>
        <p:spPr>
          <a:xfrm>
            <a:off x="4953000" y="365125"/>
            <a:ext cx="64008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Penetrations,</a:t>
            </a:r>
            <a:br>
              <a:rPr lang="en-GB" sz="4000"/>
            </a:br>
            <a:r>
              <a:rPr lang="en-GB" sz="4000"/>
              <a:t>design considerations</a:t>
            </a:r>
            <a:endParaRPr/>
          </a:p>
        </p:txBody>
      </p:sp>
      <p:sp>
        <p:nvSpPr>
          <p:cNvPr id="748" name="Google Shape;748;p65"/>
          <p:cNvSpPr txBox="1"/>
          <p:nvPr>
            <p:ph idx="1" type="body"/>
          </p:nvPr>
        </p:nvSpPr>
        <p:spPr>
          <a:xfrm>
            <a:off x="4952998" y="1825625"/>
            <a:ext cx="6400801" cy="435133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en-GB" sz="2400"/>
              <a:t>Pipes, shafts, ducts, channels, cables, flues and penetrations required by conveyors that are mounted</a:t>
            </a:r>
            <a:br>
              <a:rPr lang="en-GB" sz="2400"/>
            </a:br>
            <a:br>
              <a:rPr lang="en-GB" sz="2400"/>
            </a:br>
            <a:r>
              <a:rPr lang="en-GB" sz="2400"/>
              <a:t>through a fire-separating building element must not essentially reduce the fire compartmenting</a:t>
            </a:r>
            <a:br>
              <a:rPr lang="en-GB" sz="2400"/>
            </a:br>
            <a:br>
              <a:rPr lang="en-GB" sz="2400"/>
            </a:br>
            <a:r>
              <a:rPr lang="en-GB" sz="2400"/>
              <a:t>capacity of the building element (Decree 848/2017).</a:t>
            </a:r>
            <a:endParaRPr/>
          </a:p>
          <a:p>
            <a:pPr indent="-228600" lvl="0" marL="228600" rtl="0" algn="l">
              <a:lnSpc>
                <a:spcPct val="90000"/>
              </a:lnSpc>
              <a:spcBef>
                <a:spcPts val="1000"/>
              </a:spcBef>
              <a:spcAft>
                <a:spcPts val="0"/>
              </a:spcAft>
              <a:buClr>
                <a:schemeClr val="dk1"/>
              </a:buClr>
              <a:buSzPct val="100000"/>
              <a:buChar char="•"/>
            </a:pPr>
            <a:r>
              <a:rPr lang="en-GB" sz="2400"/>
              <a:t>A personal certificate training and qualification are available for a fire seal installer.</a:t>
            </a:r>
            <a:endParaRPr/>
          </a:p>
          <a:p>
            <a:pPr indent="-228600" lvl="0" marL="228600" rtl="0" algn="l">
              <a:lnSpc>
                <a:spcPct val="90000"/>
              </a:lnSpc>
              <a:spcBef>
                <a:spcPts val="1000"/>
              </a:spcBef>
              <a:spcAft>
                <a:spcPts val="0"/>
              </a:spcAft>
              <a:buClr>
                <a:schemeClr val="dk1"/>
              </a:buClr>
              <a:buSzPct val="100000"/>
              <a:buChar char="•"/>
            </a:pPr>
            <a:r>
              <a:rPr lang="en-GB" sz="2400"/>
              <a:t>No special qualification requirements have been set for the person preparing the fire seal plan. However, the person preparing the plan must be able to demonstrate their qualification for the task on the basis of their training and experience.</a:t>
            </a:r>
            <a:endParaRPr/>
          </a:p>
        </p:txBody>
      </p:sp>
      <p:sp>
        <p:nvSpPr>
          <p:cNvPr id="749" name="Google Shape;749;p6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750" name="Google Shape;750;p65"/>
          <p:cNvPicPr preferRelativeResize="0"/>
          <p:nvPr/>
        </p:nvPicPr>
        <p:blipFill rotWithShape="1">
          <a:blip r:embed="rId3">
            <a:alphaModFix/>
          </a:blip>
          <a:srcRect b="0" l="0" r="0" t="0"/>
          <a:stretch/>
        </p:blipFill>
        <p:spPr>
          <a:xfrm>
            <a:off x="73573" y="851338"/>
            <a:ext cx="4798637" cy="4971388"/>
          </a:xfrm>
          <a:prstGeom prst="rect">
            <a:avLst/>
          </a:prstGeom>
          <a:noFill/>
          <a:ln>
            <a:noFill/>
          </a:ln>
        </p:spPr>
      </p:pic>
      <p:sp>
        <p:nvSpPr>
          <p:cNvPr id="751" name="Google Shape;751;p6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66"/>
          <p:cNvSpPr txBox="1"/>
          <p:nvPr>
            <p:ph type="title"/>
          </p:nvPr>
        </p:nvSpPr>
        <p:spPr>
          <a:xfrm>
            <a:off x="4953000" y="365125"/>
            <a:ext cx="64008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Penetrations,</a:t>
            </a:r>
            <a:br>
              <a:rPr lang="en-GB" sz="4000"/>
            </a:br>
            <a:r>
              <a:rPr lang="en-GB" sz="4000"/>
              <a:t>design considerations</a:t>
            </a:r>
            <a:endParaRPr/>
          </a:p>
        </p:txBody>
      </p:sp>
      <p:sp>
        <p:nvSpPr>
          <p:cNvPr id="757" name="Google Shape;757;p66"/>
          <p:cNvSpPr txBox="1"/>
          <p:nvPr>
            <p:ph idx="1" type="body"/>
          </p:nvPr>
        </p:nvSpPr>
        <p:spPr>
          <a:xfrm>
            <a:off x="4952998" y="1825625"/>
            <a:ext cx="640080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When granting a permit, building control services will consider whether the quality and scope of the project are such that the demonstration of compliance with the requirements for fire-stops requires the submission of a fire-stop plan to the building control authorities as a special plan before commencing the work in question.</a:t>
            </a:r>
            <a:endParaRPr/>
          </a:p>
          <a:p>
            <a:pPr indent="-228600" lvl="0" marL="228600" rtl="0" algn="l">
              <a:lnSpc>
                <a:spcPct val="90000"/>
              </a:lnSpc>
              <a:spcBef>
                <a:spcPts val="1000"/>
              </a:spcBef>
              <a:spcAft>
                <a:spcPts val="0"/>
              </a:spcAft>
              <a:buClr>
                <a:schemeClr val="dk1"/>
              </a:buClr>
              <a:buSzPts val="2400"/>
              <a:buChar char="•"/>
            </a:pPr>
            <a:r>
              <a:rPr lang="en-GB" sz="2400"/>
              <a:t>The requirement for a site-specific fire-stop plan has been presented in, for example, PKS card E1-703 (pksrava.fi, in Finnish).</a:t>
            </a:r>
            <a:endParaRPr/>
          </a:p>
        </p:txBody>
      </p:sp>
      <p:sp>
        <p:nvSpPr>
          <p:cNvPr id="758" name="Google Shape;758;p6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759" name="Google Shape;759;p66"/>
          <p:cNvPicPr preferRelativeResize="0"/>
          <p:nvPr/>
        </p:nvPicPr>
        <p:blipFill rotWithShape="1">
          <a:blip r:embed="rId3">
            <a:alphaModFix/>
          </a:blip>
          <a:srcRect b="0" l="0" r="0" t="0"/>
          <a:stretch/>
        </p:blipFill>
        <p:spPr>
          <a:xfrm>
            <a:off x="73573" y="851338"/>
            <a:ext cx="4798637" cy="4971388"/>
          </a:xfrm>
          <a:prstGeom prst="rect">
            <a:avLst/>
          </a:prstGeom>
          <a:noFill/>
          <a:ln>
            <a:noFill/>
          </a:ln>
        </p:spPr>
      </p:pic>
      <p:sp>
        <p:nvSpPr>
          <p:cNvPr id="760" name="Google Shape;760;p6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67"/>
          <p:cNvSpPr txBox="1"/>
          <p:nvPr>
            <p:ph type="title"/>
          </p:nvPr>
        </p:nvSpPr>
        <p:spPr>
          <a:xfrm>
            <a:off x="4953000" y="365125"/>
            <a:ext cx="64008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Penetrations,</a:t>
            </a:r>
            <a:br>
              <a:rPr lang="en-GB" sz="4000"/>
            </a:br>
            <a:r>
              <a:rPr lang="en-GB" sz="4000"/>
              <a:t>design considerations</a:t>
            </a:r>
            <a:endParaRPr/>
          </a:p>
        </p:txBody>
      </p:sp>
      <p:sp>
        <p:nvSpPr>
          <p:cNvPr id="766" name="Google Shape;766;p67"/>
          <p:cNvSpPr txBox="1"/>
          <p:nvPr>
            <p:ph idx="1" type="body"/>
          </p:nvPr>
        </p:nvSpPr>
        <p:spPr>
          <a:xfrm>
            <a:off x="4952998" y="1825625"/>
            <a:ext cx="640080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A fire-stop plan is a plan created by a special designer. It is drawn up in the implementation planning phase of a project in accordance with the fire compartmentation and fire-separating element requirements of the site. The plan is inspected by a building control authority and the installation work is carried out according to it.</a:t>
            </a:r>
            <a:endParaRPr/>
          </a:p>
          <a:p>
            <a:pPr indent="-228600" lvl="0" marL="228600" rtl="0" algn="l">
              <a:lnSpc>
                <a:spcPct val="90000"/>
              </a:lnSpc>
              <a:spcBef>
                <a:spcPts val="1000"/>
              </a:spcBef>
              <a:spcAft>
                <a:spcPts val="0"/>
              </a:spcAft>
              <a:buClr>
                <a:schemeClr val="dk1"/>
              </a:buClr>
              <a:buSzPts val="2400"/>
              <a:buChar char="•"/>
            </a:pPr>
            <a:r>
              <a:rPr lang="en-GB" sz="2400"/>
              <a:t>A fire-stop plan must include location diagrams, fire-stop details, used fire-stopping products and a work specification (Palokatko-opas 2019, in Finnish).</a:t>
            </a:r>
            <a:endParaRPr/>
          </a:p>
        </p:txBody>
      </p:sp>
      <p:sp>
        <p:nvSpPr>
          <p:cNvPr id="767" name="Google Shape;767;p6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768" name="Google Shape;768;p67"/>
          <p:cNvPicPr preferRelativeResize="0"/>
          <p:nvPr/>
        </p:nvPicPr>
        <p:blipFill rotWithShape="1">
          <a:blip r:embed="rId3">
            <a:alphaModFix/>
          </a:blip>
          <a:srcRect b="0" l="0" r="0" t="0"/>
          <a:stretch/>
        </p:blipFill>
        <p:spPr>
          <a:xfrm>
            <a:off x="73573" y="851338"/>
            <a:ext cx="4798637" cy="4971388"/>
          </a:xfrm>
          <a:prstGeom prst="rect">
            <a:avLst/>
          </a:prstGeom>
          <a:noFill/>
          <a:ln>
            <a:noFill/>
          </a:ln>
        </p:spPr>
      </p:pic>
      <p:sp>
        <p:nvSpPr>
          <p:cNvPr id="769" name="Google Shape;769;p6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68"/>
          <p:cNvSpPr txBox="1"/>
          <p:nvPr>
            <p:ph type="title"/>
          </p:nvPr>
        </p:nvSpPr>
        <p:spPr>
          <a:xfrm>
            <a:off x="4953000" y="365125"/>
            <a:ext cx="64008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Penetrations,</a:t>
            </a:r>
            <a:br>
              <a:rPr lang="en-GB" sz="4000"/>
            </a:br>
            <a:r>
              <a:rPr lang="en-GB" sz="4000"/>
              <a:t>design considerations</a:t>
            </a:r>
            <a:endParaRPr/>
          </a:p>
        </p:txBody>
      </p:sp>
      <p:sp>
        <p:nvSpPr>
          <p:cNvPr id="775" name="Google Shape;775;p68"/>
          <p:cNvSpPr txBox="1"/>
          <p:nvPr>
            <p:ph idx="1" type="body"/>
          </p:nvPr>
        </p:nvSpPr>
        <p:spPr>
          <a:xfrm>
            <a:off x="4952998" y="1825625"/>
            <a:ext cx="640080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Even if no separate fire-stop plan is required for the site, the site must still comply with the instructions according to the ETA approval and CE marking of the fire-stopping products used. </a:t>
            </a:r>
            <a:endParaRPr/>
          </a:p>
          <a:p>
            <a:pPr indent="-228600" lvl="0" marL="228600" rtl="0" algn="l">
              <a:lnSpc>
                <a:spcPct val="90000"/>
              </a:lnSpc>
              <a:spcBef>
                <a:spcPts val="1000"/>
              </a:spcBef>
              <a:spcAft>
                <a:spcPts val="0"/>
              </a:spcAft>
              <a:buClr>
                <a:schemeClr val="dk1"/>
              </a:buClr>
              <a:buSzPts val="2400"/>
              <a:buChar char="•"/>
            </a:pPr>
            <a:r>
              <a:rPr lang="en-GB" sz="2400" u="sng">
                <a:solidFill>
                  <a:schemeClr val="hlink"/>
                </a:solidFill>
                <a:hlinkClick r:id="rId3"/>
              </a:rPr>
              <a:t>https://palokatkoyhdistys.fi/pdf/Palokatko-opas-22052019.pdf</a:t>
            </a:r>
            <a:endParaRPr/>
          </a:p>
          <a:p>
            <a:pPr indent="-228600" lvl="0" marL="228600" rtl="0" algn="l">
              <a:lnSpc>
                <a:spcPct val="90000"/>
              </a:lnSpc>
              <a:spcBef>
                <a:spcPts val="1000"/>
              </a:spcBef>
              <a:spcAft>
                <a:spcPts val="0"/>
              </a:spcAft>
              <a:buClr>
                <a:schemeClr val="dk1"/>
              </a:buClr>
              <a:buSzPts val="2400"/>
              <a:buChar char="•"/>
            </a:pPr>
            <a:r>
              <a:rPr lang="en-GB" sz="2400" u="sng">
                <a:solidFill>
                  <a:schemeClr val="hlink"/>
                </a:solidFill>
                <a:hlinkClick r:id="rId4"/>
              </a:rPr>
              <a:t>https://www.finlex.fi/fi/laki/alkup/2017/20170848</a:t>
            </a:r>
            <a:endParaRPr/>
          </a:p>
        </p:txBody>
      </p:sp>
      <p:sp>
        <p:nvSpPr>
          <p:cNvPr id="776" name="Google Shape;776;p6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777" name="Google Shape;777;p68"/>
          <p:cNvPicPr preferRelativeResize="0"/>
          <p:nvPr/>
        </p:nvPicPr>
        <p:blipFill rotWithShape="1">
          <a:blip r:embed="rId5">
            <a:alphaModFix/>
          </a:blip>
          <a:srcRect b="0" l="0" r="0" t="0"/>
          <a:stretch/>
        </p:blipFill>
        <p:spPr>
          <a:xfrm>
            <a:off x="0" y="0"/>
            <a:ext cx="4829175" cy="6858000"/>
          </a:xfrm>
          <a:prstGeom prst="rect">
            <a:avLst/>
          </a:prstGeom>
          <a:noFill/>
          <a:ln>
            <a:noFill/>
          </a:ln>
        </p:spPr>
      </p:pic>
      <p:sp>
        <p:nvSpPr>
          <p:cNvPr id="778" name="Google Shape;778;p6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69"/>
          <p:cNvSpPr txBox="1"/>
          <p:nvPr>
            <p:ph type="title"/>
          </p:nvPr>
        </p:nvSpPr>
        <p:spPr>
          <a:xfrm>
            <a:off x="4953000" y="365125"/>
            <a:ext cx="64008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Penetrations,</a:t>
            </a:r>
            <a:br>
              <a:rPr lang="en-GB" sz="4000"/>
            </a:br>
            <a:r>
              <a:rPr lang="en-GB" sz="4000"/>
              <a:t>design considerations</a:t>
            </a:r>
            <a:endParaRPr/>
          </a:p>
        </p:txBody>
      </p:sp>
      <p:sp>
        <p:nvSpPr>
          <p:cNvPr id="784" name="Google Shape;784;p69"/>
          <p:cNvSpPr txBox="1"/>
          <p:nvPr>
            <p:ph idx="1" type="body"/>
          </p:nvPr>
        </p:nvSpPr>
        <p:spPr>
          <a:xfrm>
            <a:off x="4952998" y="1825625"/>
            <a:ext cx="640080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A fire-stop must be marked with a sticker or a plate that is secured in place.</a:t>
            </a:r>
            <a:endParaRPr/>
          </a:p>
          <a:p>
            <a:pPr indent="-228600" lvl="0" marL="228600" rtl="0" algn="l">
              <a:lnSpc>
                <a:spcPct val="90000"/>
              </a:lnSpc>
              <a:spcBef>
                <a:spcPts val="1000"/>
              </a:spcBef>
              <a:spcAft>
                <a:spcPts val="0"/>
              </a:spcAft>
              <a:buClr>
                <a:schemeClr val="dk1"/>
              </a:buClr>
              <a:buSzPts val="2400"/>
              <a:buChar char="•"/>
            </a:pPr>
            <a:r>
              <a:rPr lang="en-GB" sz="2400"/>
              <a:t>The plate must contain at least the following information:</a:t>
            </a:r>
            <a:endParaRPr/>
          </a:p>
          <a:p>
            <a:pPr indent="-228600" lvl="1" marL="685800" rtl="0" algn="l">
              <a:lnSpc>
                <a:spcPct val="90000"/>
              </a:lnSpc>
              <a:spcBef>
                <a:spcPts val="500"/>
              </a:spcBef>
              <a:spcAft>
                <a:spcPts val="0"/>
              </a:spcAft>
              <a:buClr>
                <a:schemeClr val="dk1"/>
              </a:buClr>
              <a:buSzPts val="2000"/>
              <a:buChar char="•"/>
            </a:pPr>
            <a:r>
              <a:rPr lang="en-GB" sz="2000"/>
              <a:t>name and contact details of the fire-stop contractor, name of the installer, date of installation</a:t>
            </a:r>
            <a:endParaRPr/>
          </a:p>
          <a:p>
            <a:pPr indent="-228600" lvl="1" marL="685800" rtl="0" algn="l">
              <a:lnSpc>
                <a:spcPct val="90000"/>
              </a:lnSpc>
              <a:spcBef>
                <a:spcPts val="500"/>
              </a:spcBef>
              <a:spcAft>
                <a:spcPts val="0"/>
              </a:spcAft>
              <a:buClr>
                <a:schemeClr val="dk1"/>
              </a:buClr>
              <a:buSzPts val="2000"/>
              <a:buChar char="•"/>
            </a:pPr>
            <a:r>
              <a:rPr lang="en-GB" sz="2000"/>
              <a:t>installed products and their fire resistance classes, the suitability of</a:t>
            </a:r>
            <a:endParaRPr/>
          </a:p>
          <a:p>
            <a:pPr indent="-228600" lvl="1" marL="685800" rtl="0" algn="l">
              <a:lnSpc>
                <a:spcPct val="90000"/>
              </a:lnSpc>
              <a:spcBef>
                <a:spcPts val="500"/>
              </a:spcBef>
              <a:spcAft>
                <a:spcPts val="0"/>
              </a:spcAft>
              <a:buClr>
                <a:schemeClr val="dk1"/>
              </a:buClr>
              <a:buSzPts val="2000"/>
              <a:buChar char="•"/>
            </a:pPr>
            <a:r>
              <a:rPr lang="en-GB" sz="2000"/>
              <a:t>the products or solution</a:t>
            </a:r>
            <a:endParaRPr/>
          </a:p>
          <a:p>
            <a:pPr indent="-228600" lvl="0" marL="228600" rtl="0" algn="l">
              <a:lnSpc>
                <a:spcPct val="90000"/>
              </a:lnSpc>
              <a:spcBef>
                <a:spcPts val="1000"/>
              </a:spcBef>
              <a:spcAft>
                <a:spcPts val="0"/>
              </a:spcAft>
              <a:buClr>
                <a:schemeClr val="dk1"/>
              </a:buClr>
              <a:buSzPts val="2400"/>
              <a:buChar char="•"/>
            </a:pPr>
            <a:r>
              <a:rPr lang="en-GB" sz="2400"/>
              <a:t>The fire-stop must be available for inspection in order to verify its condition.</a:t>
            </a:r>
            <a:endParaRPr/>
          </a:p>
        </p:txBody>
      </p:sp>
      <p:sp>
        <p:nvSpPr>
          <p:cNvPr id="785" name="Google Shape;785;p6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786" name="Google Shape;786;p69"/>
          <p:cNvPicPr preferRelativeResize="0"/>
          <p:nvPr/>
        </p:nvPicPr>
        <p:blipFill rotWithShape="1">
          <a:blip r:embed="rId3">
            <a:alphaModFix/>
          </a:blip>
          <a:srcRect b="0" l="0" r="0" t="0"/>
          <a:stretch/>
        </p:blipFill>
        <p:spPr>
          <a:xfrm>
            <a:off x="0" y="0"/>
            <a:ext cx="4829175" cy="6858000"/>
          </a:xfrm>
          <a:prstGeom prst="rect">
            <a:avLst/>
          </a:prstGeom>
          <a:noFill/>
          <a:ln>
            <a:noFill/>
          </a:ln>
        </p:spPr>
      </p:pic>
      <p:sp>
        <p:nvSpPr>
          <p:cNvPr id="787" name="Google Shape;787;p6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7"/>
          <p:cNvSpPr txBox="1"/>
          <p:nvPr>
            <p:ph type="title"/>
          </p:nvPr>
        </p:nvSpPr>
        <p:spPr>
          <a:xfrm>
            <a:off x="325289" y="2672413"/>
            <a:ext cx="11553959" cy="125553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Calibri"/>
              <a:buNone/>
            </a:pPr>
            <a:r>
              <a:rPr lang="en-GB"/>
              <a:t>On construction and energy efficiency in general</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70"/>
          <p:cNvSpPr txBox="1"/>
          <p:nvPr>
            <p:ph type="title"/>
          </p:nvPr>
        </p:nvSpPr>
        <p:spPr>
          <a:xfrm>
            <a:off x="4953000" y="365125"/>
            <a:ext cx="64008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Penetrations,</a:t>
            </a:r>
            <a:br>
              <a:rPr lang="en-GB" sz="4000"/>
            </a:br>
            <a:r>
              <a:rPr lang="en-GB" sz="4000"/>
              <a:t>design considerations</a:t>
            </a:r>
            <a:endParaRPr/>
          </a:p>
        </p:txBody>
      </p:sp>
      <p:sp>
        <p:nvSpPr>
          <p:cNvPr id="793" name="Google Shape;793;p70"/>
          <p:cNvSpPr txBox="1"/>
          <p:nvPr>
            <p:ph idx="1" type="body"/>
          </p:nvPr>
        </p:nvSpPr>
        <p:spPr>
          <a:xfrm>
            <a:off x="4952998" y="1825625"/>
            <a:ext cx="640080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The centre-to-centre distances of the pipes must be correct:</a:t>
            </a:r>
            <a:endParaRPr/>
          </a:p>
          <a:p>
            <a:pPr indent="-228600" lvl="1" marL="685800" rtl="0" algn="l">
              <a:lnSpc>
                <a:spcPct val="90000"/>
              </a:lnSpc>
              <a:spcBef>
                <a:spcPts val="500"/>
              </a:spcBef>
              <a:spcAft>
                <a:spcPts val="0"/>
              </a:spcAft>
              <a:buClr>
                <a:schemeClr val="dk1"/>
              </a:buClr>
              <a:buSzPts val="2000"/>
              <a:buChar char="•"/>
            </a:pPr>
            <a:r>
              <a:rPr lang="en-GB" sz="2000"/>
              <a:t>Space required by insulations taken into account</a:t>
            </a:r>
            <a:endParaRPr/>
          </a:p>
          <a:p>
            <a:pPr indent="-228600" lvl="1" marL="685800" rtl="0" algn="l">
              <a:lnSpc>
                <a:spcPct val="90000"/>
              </a:lnSpc>
              <a:spcBef>
                <a:spcPts val="500"/>
              </a:spcBef>
              <a:spcAft>
                <a:spcPts val="0"/>
              </a:spcAft>
              <a:buClr>
                <a:schemeClr val="dk1"/>
              </a:buClr>
              <a:buSzPts val="2000"/>
              <a:buChar char="•"/>
            </a:pPr>
            <a:r>
              <a:rPr lang="en-GB" sz="2000"/>
              <a:t>The mutual ctc distances of the fire-stop penetrations in accordance with the ETA approval have been taken into account</a:t>
            </a:r>
            <a:endParaRPr/>
          </a:p>
          <a:p>
            <a:pPr indent="-228600" lvl="1" marL="685800" rtl="0" algn="l">
              <a:lnSpc>
                <a:spcPct val="90000"/>
              </a:lnSpc>
              <a:spcBef>
                <a:spcPts val="500"/>
              </a:spcBef>
              <a:spcAft>
                <a:spcPts val="0"/>
              </a:spcAft>
              <a:buClr>
                <a:schemeClr val="dk1"/>
              </a:buClr>
              <a:buSzPts val="2000"/>
              <a:buChar char="•"/>
            </a:pPr>
            <a:r>
              <a:rPr lang="en-GB" sz="2000"/>
              <a:t>The pipe placement and elevation positions are such that they can be implemented</a:t>
            </a:r>
            <a:endParaRPr/>
          </a:p>
          <a:p>
            <a:pPr indent="-228600" lvl="1" marL="685800" rtl="0" algn="l">
              <a:lnSpc>
                <a:spcPct val="90000"/>
              </a:lnSpc>
              <a:spcBef>
                <a:spcPts val="500"/>
              </a:spcBef>
              <a:spcAft>
                <a:spcPts val="0"/>
              </a:spcAft>
              <a:buClr>
                <a:schemeClr val="dk1"/>
              </a:buClr>
              <a:buSzPts val="2000"/>
              <a:buChar char="•"/>
            </a:pPr>
            <a:r>
              <a:rPr lang="en-GB" sz="2000"/>
              <a:t>The supporting for fire-stop penetrations can be implemented according to the manufacturer’s instructions</a:t>
            </a:r>
            <a:endParaRPr/>
          </a:p>
        </p:txBody>
      </p:sp>
      <p:sp>
        <p:nvSpPr>
          <p:cNvPr id="794" name="Google Shape;794;p7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795" name="Google Shape;795;p70"/>
          <p:cNvPicPr preferRelativeResize="0"/>
          <p:nvPr/>
        </p:nvPicPr>
        <p:blipFill rotWithShape="1">
          <a:blip r:embed="rId3">
            <a:alphaModFix/>
          </a:blip>
          <a:srcRect b="1" l="13971" r="21476" t="0"/>
          <a:stretch/>
        </p:blipFill>
        <p:spPr>
          <a:xfrm>
            <a:off x="20" y="10"/>
            <a:ext cx="4635571" cy="6857990"/>
          </a:xfrm>
          <a:prstGeom prst="rect">
            <a:avLst/>
          </a:prstGeom>
          <a:noFill/>
          <a:ln>
            <a:noFill/>
          </a:ln>
        </p:spPr>
      </p:pic>
      <p:sp>
        <p:nvSpPr>
          <p:cNvPr id="796" name="Google Shape;796;p7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71"/>
          <p:cNvSpPr txBox="1"/>
          <p:nvPr>
            <p:ph type="title"/>
          </p:nvPr>
        </p:nvSpPr>
        <p:spPr>
          <a:xfrm>
            <a:off x="4953000" y="365125"/>
            <a:ext cx="64008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Penetrations,</a:t>
            </a:r>
            <a:br>
              <a:rPr lang="en-GB" sz="4000"/>
            </a:br>
            <a:r>
              <a:rPr lang="en-GB" sz="4000"/>
              <a:t>design considerations</a:t>
            </a:r>
            <a:endParaRPr/>
          </a:p>
        </p:txBody>
      </p:sp>
      <p:sp>
        <p:nvSpPr>
          <p:cNvPr id="802" name="Google Shape;802;p71"/>
          <p:cNvSpPr txBox="1"/>
          <p:nvPr>
            <p:ph idx="1" type="body"/>
          </p:nvPr>
        </p:nvSpPr>
        <p:spPr>
          <a:xfrm>
            <a:off x="4952998" y="1825625"/>
            <a:ext cx="640080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Design considerations when using penetrations installed at the prefabricated unit factory:</a:t>
            </a:r>
            <a:endParaRPr/>
          </a:p>
          <a:p>
            <a:pPr indent="-228600" lvl="1" marL="685800" rtl="0" algn="l">
              <a:lnSpc>
                <a:spcPct val="90000"/>
              </a:lnSpc>
              <a:spcBef>
                <a:spcPts val="500"/>
              </a:spcBef>
              <a:spcAft>
                <a:spcPts val="0"/>
              </a:spcAft>
              <a:buClr>
                <a:schemeClr val="dk1"/>
              </a:buClr>
              <a:buSzPts val="2400"/>
              <a:buChar char="•"/>
            </a:pPr>
            <a:r>
              <a:rPr lang="en-GB"/>
              <a:t>Use penetration product models in planning</a:t>
            </a:r>
            <a:endParaRPr/>
          </a:p>
          <a:p>
            <a:pPr indent="-228600" lvl="1" marL="685800" rtl="0" algn="l">
              <a:lnSpc>
                <a:spcPct val="90000"/>
              </a:lnSpc>
              <a:spcBef>
                <a:spcPts val="500"/>
              </a:spcBef>
              <a:spcAft>
                <a:spcPts val="0"/>
              </a:spcAft>
              <a:buClr>
                <a:schemeClr val="dk1"/>
              </a:buClr>
              <a:buSzPts val="2400"/>
              <a:buChar char="•"/>
            </a:pPr>
            <a:r>
              <a:rPr lang="en-GB"/>
              <a:t>Observe the suitability of the used product/product model for the pipe dimension</a:t>
            </a:r>
            <a:endParaRPr/>
          </a:p>
          <a:p>
            <a:pPr indent="-228600" lvl="0" marL="228600" rtl="0" algn="l">
              <a:lnSpc>
                <a:spcPct val="90000"/>
              </a:lnSpc>
              <a:spcBef>
                <a:spcPts val="1000"/>
              </a:spcBef>
              <a:spcAft>
                <a:spcPts val="0"/>
              </a:spcAft>
              <a:buClr>
                <a:schemeClr val="dk1"/>
              </a:buClr>
              <a:buSzPts val="2400"/>
              <a:buChar char="•"/>
            </a:pPr>
            <a:r>
              <a:rPr lang="en-GB" sz="2400"/>
              <a:t>Product model-based design requires precision</a:t>
            </a:r>
            <a:endParaRPr/>
          </a:p>
        </p:txBody>
      </p:sp>
      <p:sp>
        <p:nvSpPr>
          <p:cNvPr id="803" name="Google Shape;803;p7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804" name="Google Shape;804;p71"/>
          <p:cNvPicPr preferRelativeResize="0"/>
          <p:nvPr/>
        </p:nvPicPr>
        <p:blipFill rotWithShape="1">
          <a:blip r:embed="rId3">
            <a:alphaModFix/>
          </a:blip>
          <a:srcRect b="1" l="13971" r="21476" t="0"/>
          <a:stretch/>
        </p:blipFill>
        <p:spPr>
          <a:xfrm>
            <a:off x="20" y="10"/>
            <a:ext cx="4635571" cy="6857990"/>
          </a:xfrm>
          <a:prstGeom prst="rect">
            <a:avLst/>
          </a:prstGeom>
          <a:noFill/>
          <a:ln>
            <a:noFill/>
          </a:ln>
        </p:spPr>
      </p:pic>
      <p:sp>
        <p:nvSpPr>
          <p:cNvPr id="805" name="Google Shape;805;p7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72"/>
          <p:cNvSpPr txBox="1"/>
          <p:nvPr>
            <p:ph type="title"/>
          </p:nvPr>
        </p:nvSpPr>
        <p:spPr>
          <a:xfrm>
            <a:off x="4953000" y="365125"/>
            <a:ext cx="64008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Air tightness</a:t>
            </a:r>
            <a:endParaRPr/>
          </a:p>
        </p:txBody>
      </p:sp>
      <p:sp>
        <p:nvSpPr>
          <p:cNvPr id="811" name="Google Shape;811;p72"/>
          <p:cNvSpPr txBox="1"/>
          <p:nvPr>
            <p:ph idx="1" type="body"/>
          </p:nvPr>
        </p:nvSpPr>
        <p:spPr>
          <a:xfrm>
            <a:off x="4952998" y="1825625"/>
            <a:ext cx="640080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Air tightness is an essential part of fire and acoustic engineering.</a:t>
            </a:r>
            <a:endParaRPr/>
          </a:p>
          <a:p>
            <a:pPr indent="-228600" lvl="0" marL="228600" rtl="0" algn="l">
              <a:lnSpc>
                <a:spcPct val="90000"/>
              </a:lnSpc>
              <a:spcBef>
                <a:spcPts val="1000"/>
              </a:spcBef>
              <a:spcAft>
                <a:spcPts val="0"/>
              </a:spcAft>
              <a:buClr>
                <a:schemeClr val="dk1"/>
              </a:buClr>
              <a:buSzPts val="2400"/>
              <a:buChar char="•"/>
            </a:pPr>
            <a:r>
              <a:rPr lang="en-GB" sz="2400"/>
              <a:t>Good air tightness ensures the physical functioning of the external envelope structure, housing comfort and reduced energy consumption.</a:t>
            </a:r>
            <a:endParaRPr/>
          </a:p>
          <a:p>
            <a:pPr indent="-228600" lvl="0" marL="228600" rtl="0" algn="l">
              <a:lnSpc>
                <a:spcPct val="90000"/>
              </a:lnSpc>
              <a:spcBef>
                <a:spcPts val="1000"/>
              </a:spcBef>
              <a:spcAft>
                <a:spcPts val="0"/>
              </a:spcAft>
              <a:buClr>
                <a:schemeClr val="dk1"/>
              </a:buClr>
              <a:buSzPts val="2400"/>
              <a:buChar char="•"/>
            </a:pPr>
            <a:r>
              <a:rPr lang="en-GB" sz="2400"/>
              <a:t>A detail design is needed to ensure air tightness.</a:t>
            </a:r>
            <a:endParaRPr/>
          </a:p>
          <a:p>
            <a:pPr indent="-228600" lvl="0" marL="228600" rtl="0" algn="l">
              <a:lnSpc>
                <a:spcPct val="90000"/>
              </a:lnSpc>
              <a:spcBef>
                <a:spcPts val="1000"/>
              </a:spcBef>
              <a:spcAft>
                <a:spcPts val="0"/>
              </a:spcAft>
              <a:buClr>
                <a:schemeClr val="dk1"/>
              </a:buClr>
              <a:buSzPts val="2400"/>
              <a:buChar char="•"/>
            </a:pPr>
            <a:r>
              <a:rPr lang="en-GB" sz="2400"/>
              <a:t>Details and constructability must be considered already at the design stage.</a:t>
            </a:r>
            <a:endParaRPr/>
          </a:p>
        </p:txBody>
      </p:sp>
      <p:sp>
        <p:nvSpPr>
          <p:cNvPr id="812" name="Google Shape;812;p7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813" name="Google Shape;813;p72"/>
          <p:cNvPicPr preferRelativeResize="0"/>
          <p:nvPr/>
        </p:nvPicPr>
        <p:blipFill rotWithShape="1">
          <a:blip r:embed="rId3">
            <a:alphaModFix/>
          </a:blip>
          <a:srcRect b="-1" l="37567" r="28972" t="0"/>
          <a:stretch/>
        </p:blipFill>
        <p:spPr>
          <a:xfrm>
            <a:off x="0" y="1046"/>
            <a:ext cx="4635571" cy="6857990"/>
          </a:xfrm>
          <a:prstGeom prst="rect">
            <a:avLst/>
          </a:prstGeom>
          <a:noFill/>
          <a:ln>
            <a:noFill/>
          </a:ln>
        </p:spPr>
      </p:pic>
      <p:sp>
        <p:nvSpPr>
          <p:cNvPr id="814" name="Google Shape;814;p7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73"/>
          <p:cNvSpPr txBox="1"/>
          <p:nvPr>
            <p:ph type="title"/>
          </p:nvPr>
        </p:nvSpPr>
        <p:spPr>
          <a:xfrm>
            <a:off x="4953000" y="365125"/>
            <a:ext cx="64008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Prefabricated box units</a:t>
            </a:r>
            <a:endParaRPr/>
          </a:p>
        </p:txBody>
      </p:sp>
      <p:sp>
        <p:nvSpPr>
          <p:cNvPr id="820" name="Google Shape;820;p73"/>
          <p:cNvSpPr txBox="1"/>
          <p:nvPr>
            <p:ph idx="1" type="body"/>
          </p:nvPr>
        </p:nvSpPr>
        <p:spPr>
          <a:xfrm>
            <a:off x="4952998" y="1825625"/>
            <a:ext cx="6400801" cy="4351338"/>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0000"/>
              <a:buChar char="•"/>
            </a:pPr>
            <a:r>
              <a:rPr lang="en-GB" sz="2400"/>
              <a:t>The buyer determines the level of prefabrication</a:t>
            </a:r>
            <a:endParaRPr/>
          </a:p>
          <a:p>
            <a:pPr indent="-228600" lvl="0" marL="228600" rtl="0" algn="l">
              <a:lnSpc>
                <a:spcPct val="90000"/>
              </a:lnSpc>
              <a:spcBef>
                <a:spcPts val="1000"/>
              </a:spcBef>
              <a:spcAft>
                <a:spcPts val="0"/>
              </a:spcAft>
              <a:buClr>
                <a:schemeClr val="dk1"/>
              </a:buClr>
              <a:buSzPct val="100000"/>
              <a:buChar char="•"/>
            </a:pPr>
            <a:r>
              <a:rPr lang="en-GB" sz="2400"/>
              <a:t>The necessary building engineering connections are made at the construction site</a:t>
            </a:r>
            <a:endParaRPr/>
          </a:p>
          <a:p>
            <a:pPr indent="-228600" lvl="0" marL="228600" rtl="0" algn="l">
              <a:lnSpc>
                <a:spcPct val="90000"/>
              </a:lnSpc>
              <a:spcBef>
                <a:spcPts val="1000"/>
              </a:spcBef>
              <a:spcAft>
                <a:spcPts val="0"/>
              </a:spcAft>
              <a:buClr>
                <a:schemeClr val="dk1"/>
              </a:buClr>
              <a:buSzPct val="100000"/>
              <a:buChar char="•"/>
            </a:pPr>
            <a:r>
              <a:rPr lang="en-GB" sz="2400"/>
              <a:t>The building engineering in a prefabricated box unit has been inspected at the factory and the necessary pressure tests etc. have been carried out.</a:t>
            </a:r>
            <a:endParaRPr/>
          </a:p>
          <a:p>
            <a:pPr indent="-228600" lvl="0" marL="228600" rtl="0" algn="l">
              <a:lnSpc>
                <a:spcPct val="90000"/>
              </a:lnSpc>
              <a:spcBef>
                <a:spcPts val="1000"/>
              </a:spcBef>
              <a:spcAft>
                <a:spcPts val="0"/>
              </a:spcAft>
              <a:buClr>
                <a:schemeClr val="dk1"/>
              </a:buClr>
              <a:buSzPct val="100000"/>
              <a:buChar char="•"/>
            </a:pPr>
            <a:r>
              <a:rPr lang="en-GB" sz="2400"/>
              <a:t>Adequate space for joining and installation of HVAC technology must be ensured</a:t>
            </a:r>
            <a:endParaRPr/>
          </a:p>
          <a:p>
            <a:pPr indent="-228600" lvl="0" marL="228600" rtl="0" algn="l">
              <a:lnSpc>
                <a:spcPct val="90000"/>
              </a:lnSpc>
              <a:spcBef>
                <a:spcPts val="1000"/>
              </a:spcBef>
              <a:spcAft>
                <a:spcPts val="0"/>
              </a:spcAft>
              <a:buClr>
                <a:schemeClr val="dk1"/>
              </a:buClr>
              <a:buSzPct val="100000"/>
              <a:buChar char="•"/>
            </a:pPr>
            <a:r>
              <a:rPr lang="en-GB" sz="2400"/>
              <a:t>Usually the buyer does the basic planning and the prefabricated unit supplier carries out the as-built plans.</a:t>
            </a:r>
            <a:endParaRPr/>
          </a:p>
        </p:txBody>
      </p:sp>
      <p:sp>
        <p:nvSpPr>
          <p:cNvPr id="821" name="Google Shape;821;p7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822" name="Google Shape;822;p73"/>
          <p:cNvPicPr preferRelativeResize="0"/>
          <p:nvPr/>
        </p:nvPicPr>
        <p:blipFill rotWithShape="1">
          <a:blip r:embed="rId3">
            <a:alphaModFix/>
          </a:blip>
          <a:srcRect b="-1" l="37567" r="28972" t="0"/>
          <a:stretch/>
        </p:blipFill>
        <p:spPr>
          <a:xfrm>
            <a:off x="0" y="1046"/>
            <a:ext cx="4635571" cy="6857990"/>
          </a:xfrm>
          <a:prstGeom prst="rect">
            <a:avLst/>
          </a:prstGeom>
          <a:noFill/>
          <a:ln>
            <a:noFill/>
          </a:ln>
        </p:spPr>
      </p:pic>
      <p:sp>
        <p:nvSpPr>
          <p:cNvPr id="823" name="Google Shape;823;p7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74"/>
          <p:cNvSpPr txBox="1"/>
          <p:nvPr>
            <p:ph type="title"/>
          </p:nvPr>
        </p:nvSpPr>
        <p:spPr>
          <a:xfrm>
            <a:off x="4953000" y="365125"/>
            <a:ext cx="64008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Prefabricated box units</a:t>
            </a:r>
            <a:endParaRPr/>
          </a:p>
        </p:txBody>
      </p:sp>
      <p:sp>
        <p:nvSpPr>
          <p:cNvPr id="829" name="Google Shape;829;p74"/>
          <p:cNvSpPr txBox="1"/>
          <p:nvPr>
            <p:ph idx="1" type="body"/>
          </p:nvPr>
        </p:nvSpPr>
        <p:spPr>
          <a:xfrm>
            <a:off x="4952998" y="1825625"/>
            <a:ext cx="640080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In building engineering design, the technology interfaces must be taken into account and agreed on with the unit manufacturer.</a:t>
            </a:r>
            <a:endParaRPr/>
          </a:p>
          <a:p>
            <a:pPr indent="-228600" lvl="0" marL="228600" rtl="0" algn="l">
              <a:lnSpc>
                <a:spcPct val="90000"/>
              </a:lnSpc>
              <a:spcBef>
                <a:spcPts val="1000"/>
              </a:spcBef>
              <a:spcAft>
                <a:spcPts val="0"/>
              </a:spcAft>
              <a:buClr>
                <a:schemeClr val="dk1"/>
              </a:buClr>
              <a:buSzPts val="2400"/>
              <a:buChar char="•"/>
            </a:pPr>
            <a:r>
              <a:rPr lang="en-GB" sz="2400"/>
              <a:t>The connection interfaces are usually on one side of the unit, with the exception of drains.</a:t>
            </a:r>
            <a:endParaRPr/>
          </a:p>
          <a:p>
            <a:pPr indent="-228600" lvl="0" marL="228600" rtl="0" algn="l">
              <a:lnSpc>
                <a:spcPct val="90000"/>
              </a:lnSpc>
              <a:spcBef>
                <a:spcPts val="1000"/>
              </a:spcBef>
              <a:spcAft>
                <a:spcPts val="0"/>
              </a:spcAft>
              <a:buClr>
                <a:schemeClr val="dk1"/>
              </a:buClr>
              <a:buSzPts val="2400"/>
              <a:buChar char="•"/>
            </a:pPr>
            <a:r>
              <a:rPr lang="en-GB" sz="2400"/>
              <a:t>The use of prefabricated units also affects the planning and decision-making schedules – </a:t>
            </a:r>
            <a:r>
              <a:rPr b="1" lang="en-GB" sz="2400"/>
              <a:t>front-loaded planning requires precision</a:t>
            </a:r>
            <a:r>
              <a:rPr lang="en-GB" sz="2400"/>
              <a:t>!!</a:t>
            </a:r>
            <a:endParaRPr/>
          </a:p>
        </p:txBody>
      </p:sp>
      <p:sp>
        <p:nvSpPr>
          <p:cNvPr id="830" name="Google Shape;830;p7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grpSp>
        <p:nvGrpSpPr>
          <p:cNvPr id="831" name="Google Shape;831;p74"/>
          <p:cNvGrpSpPr/>
          <p:nvPr/>
        </p:nvGrpSpPr>
        <p:grpSpPr>
          <a:xfrm>
            <a:off x="270689" y="1438160"/>
            <a:ext cx="4310103" cy="5202068"/>
            <a:chOff x="270689" y="1438160"/>
            <a:chExt cx="4310103" cy="5202068"/>
          </a:xfrm>
        </p:grpSpPr>
        <p:pic>
          <p:nvPicPr>
            <p:cNvPr id="832" name="Google Shape;832;p74"/>
            <p:cNvPicPr preferRelativeResize="0"/>
            <p:nvPr/>
          </p:nvPicPr>
          <p:blipFill rotWithShape="1">
            <a:blip r:embed="rId3">
              <a:alphaModFix/>
            </a:blip>
            <a:srcRect b="0" l="0" r="0" t="0"/>
            <a:stretch/>
          </p:blipFill>
          <p:spPr>
            <a:xfrm>
              <a:off x="270689" y="1438160"/>
              <a:ext cx="4310103" cy="4612937"/>
            </a:xfrm>
            <a:prstGeom prst="rect">
              <a:avLst/>
            </a:prstGeom>
            <a:noFill/>
            <a:ln>
              <a:noFill/>
            </a:ln>
          </p:spPr>
        </p:pic>
        <p:sp>
          <p:nvSpPr>
            <p:cNvPr id="833" name="Google Shape;833;p74"/>
            <p:cNvSpPr txBox="1"/>
            <p:nvPr/>
          </p:nvSpPr>
          <p:spPr>
            <a:xfrm>
              <a:off x="270689" y="6332451"/>
              <a:ext cx="311247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alibri"/>
                  <a:ea typeface="Calibri"/>
                  <a:cs typeface="Calibri"/>
                  <a:sym typeface="Calibri"/>
                </a:rPr>
                <a:t>RT38784 Parma Kylpyhuoneet</a:t>
              </a:r>
              <a:endParaRPr/>
            </a:p>
          </p:txBody>
        </p:sp>
      </p:grpSp>
      <p:sp>
        <p:nvSpPr>
          <p:cNvPr id="834" name="Google Shape;834;p7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75"/>
          <p:cNvSpPr txBox="1"/>
          <p:nvPr>
            <p:ph type="title"/>
          </p:nvPr>
        </p:nvSpPr>
        <p:spPr>
          <a:xfrm>
            <a:off x="325289" y="2672413"/>
            <a:ext cx="11553959" cy="125553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Calibri"/>
              <a:buNone/>
            </a:pPr>
            <a:r>
              <a:rPr lang="en-GB"/>
              <a:t>Vertical ducts</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76"/>
          <p:cNvSpPr txBox="1"/>
          <p:nvPr>
            <p:ph type="title"/>
          </p:nvPr>
        </p:nvSpPr>
        <p:spPr>
          <a:xfrm>
            <a:off x="4953000" y="365125"/>
            <a:ext cx="64008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Vertical ducts</a:t>
            </a:r>
            <a:endParaRPr/>
          </a:p>
        </p:txBody>
      </p:sp>
      <p:sp>
        <p:nvSpPr>
          <p:cNvPr id="845" name="Google Shape;845;p76"/>
          <p:cNvSpPr txBox="1"/>
          <p:nvPr>
            <p:ph idx="1" type="body"/>
          </p:nvPr>
        </p:nvSpPr>
        <p:spPr>
          <a:xfrm>
            <a:off x="4952998" y="1825625"/>
            <a:ext cx="640080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Most of the vertical building services technology between the floors are carried in vertical ducts.</a:t>
            </a:r>
            <a:endParaRPr/>
          </a:p>
          <a:p>
            <a:pPr indent="-228600" lvl="0" marL="228600" rtl="0" algn="l">
              <a:lnSpc>
                <a:spcPct val="90000"/>
              </a:lnSpc>
              <a:spcBef>
                <a:spcPts val="1000"/>
              </a:spcBef>
              <a:spcAft>
                <a:spcPts val="0"/>
              </a:spcAft>
              <a:buClr>
                <a:schemeClr val="dk1"/>
              </a:buClr>
              <a:buSzPts val="2400"/>
              <a:buChar char="•"/>
            </a:pPr>
            <a:r>
              <a:rPr lang="en-GB" sz="2400"/>
              <a:t>The ducts can be either ready-made elements or constructed on site.</a:t>
            </a:r>
            <a:endParaRPr/>
          </a:p>
          <a:p>
            <a:pPr indent="-228600" lvl="0" marL="228600" rtl="0" algn="l">
              <a:lnSpc>
                <a:spcPct val="90000"/>
              </a:lnSpc>
              <a:spcBef>
                <a:spcPts val="1000"/>
              </a:spcBef>
              <a:spcAft>
                <a:spcPts val="0"/>
              </a:spcAft>
              <a:buClr>
                <a:schemeClr val="dk1"/>
              </a:buClr>
              <a:buSzPts val="2400"/>
              <a:buChar char="•"/>
            </a:pPr>
            <a:r>
              <a:rPr lang="en-GB" sz="2400"/>
              <a:t>When considering structural solutions, vertical ducts must be coordinated with structural designers and architects.</a:t>
            </a:r>
            <a:endParaRPr/>
          </a:p>
        </p:txBody>
      </p:sp>
      <p:sp>
        <p:nvSpPr>
          <p:cNvPr id="846" name="Google Shape;846;p7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847" name="Google Shape;847;p76"/>
          <p:cNvPicPr preferRelativeResize="0"/>
          <p:nvPr/>
        </p:nvPicPr>
        <p:blipFill rotWithShape="1">
          <a:blip r:embed="rId3">
            <a:alphaModFix/>
          </a:blip>
          <a:srcRect b="0" l="0" r="0" t="0"/>
          <a:stretch/>
        </p:blipFill>
        <p:spPr>
          <a:xfrm>
            <a:off x="73601" y="1825996"/>
            <a:ext cx="4879397" cy="3048879"/>
          </a:xfrm>
          <a:prstGeom prst="rect">
            <a:avLst/>
          </a:prstGeom>
          <a:noFill/>
          <a:ln>
            <a:noFill/>
          </a:ln>
        </p:spPr>
      </p:pic>
      <p:sp>
        <p:nvSpPr>
          <p:cNvPr id="848" name="Google Shape;848;p7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77"/>
          <p:cNvSpPr txBox="1"/>
          <p:nvPr>
            <p:ph type="title"/>
          </p:nvPr>
        </p:nvSpPr>
        <p:spPr>
          <a:xfrm>
            <a:off x="4953000" y="365125"/>
            <a:ext cx="64008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Vertical ducts</a:t>
            </a:r>
            <a:endParaRPr/>
          </a:p>
        </p:txBody>
      </p:sp>
      <p:sp>
        <p:nvSpPr>
          <p:cNvPr id="854" name="Google Shape;854;p77"/>
          <p:cNvSpPr txBox="1"/>
          <p:nvPr>
            <p:ph idx="1" type="body"/>
          </p:nvPr>
        </p:nvSpPr>
        <p:spPr>
          <a:xfrm>
            <a:off x="4952998" y="1825625"/>
            <a:ext cx="640080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The pipe mounting in ducts must also be planned, because especially drain pipes generate noise. </a:t>
            </a:r>
            <a:endParaRPr/>
          </a:p>
          <a:p>
            <a:pPr indent="-228600" lvl="0" marL="228600" rtl="0" algn="l">
              <a:lnSpc>
                <a:spcPct val="90000"/>
              </a:lnSpc>
              <a:spcBef>
                <a:spcPts val="1000"/>
              </a:spcBef>
              <a:spcAft>
                <a:spcPts val="0"/>
              </a:spcAft>
              <a:buClr>
                <a:schemeClr val="dk1"/>
              </a:buClr>
              <a:buSzPts val="2400"/>
              <a:buChar char="•"/>
            </a:pPr>
            <a:r>
              <a:rPr lang="en-GB" sz="2400"/>
              <a:t>The mounting of pipes to the walls of the flats should be avoided.</a:t>
            </a:r>
            <a:endParaRPr/>
          </a:p>
          <a:p>
            <a:pPr indent="-228600" lvl="0" marL="228600" rtl="0" algn="l">
              <a:lnSpc>
                <a:spcPct val="90000"/>
              </a:lnSpc>
              <a:spcBef>
                <a:spcPts val="1000"/>
              </a:spcBef>
              <a:spcAft>
                <a:spcPts val="0"/>
              </a:spcAft>
              <a:buClr>
                <a:schemeClr val="dk1"/>
              </a:buClr>
              <a:buSzPts val="2400"/>
              <a:buChar char="•"/>
            </a:pPr>
            <a:r>
              <a:rPr lang="en-GB" sz="2400"/>
              <a:t>When considering the duct placements, matters related to fire and acoustic engineering, visibility of moisture and leaks as well as the maintainability of the technology must be taken into account.</a:t>
            </a:r>
            <a:endParaRPr/>
          </a:p>
        </p:txBody>
      </p:sp>
      <p:sp>
        <p:nvSpPr>
          <p:cNvPr id="855" name="Google Shape;855;p7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856" name="Google Shape;856;p77"/>
          <p:cNvPicPr preferRelativeResize="0"/>
          <p:nvPr/>
        </p:nvPicPr>
        <p:blipFill rotWithShape="1">
          <a:blip r:embed="rId3">
            <a:alphaModFix/>
          </a:blip>
          <a:srcRect b="0" l="0" r="0" t="0"/>
          <a:stretch/>
        </p:blipFill>
        <p:spPr>
          <a:xfrm>
            <a:off x="0" y="1825996"/>
            <a:ext cx="4879397" cy="3048879"/>
          </a:xfrm>
          <a:prstGeom prst="rect">
            <a:avLst/>
          </a:prstGeom>
          <a:noFill/>
          <a:ln>
            <a:noFill/>
          </a:ln>
        </p:spPr>
      </p:pic>
      <p:sp>
        <p:nvSpPr>
          <p:cNvPr id="857" name="Google Shape;857;p7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p78"/>
          <p:cNvSpPr txBox="1"/>
          <p:nvPr>
            <p:ph type="title"/>
          </p:nvPr>
        </p:nvSpPr>
        <p:spPr>
          <a:xfrm>
            <a:off x="4953000" y="365125"/>
            <a:ext cx="64008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Vertical ducts</a:t>
            </a:r>
            <a:endParaRPr/>
          </a:p>
        </p:txBody>
      </p:sp>
      <p:sp>
        <p:nvSpPr>
          <p:cNvPr id="863" name="Google Shape;863;p78"/>
          <p:cNvSpPr txBox="1"/>
          <p:nvPr>
            <p:ph idx="1" type="body"/>
          </p:nvPr>
        </p:nvSpPr>
        <p:spPr>
          <a:xfrm>
            <a:off x="4952998" y="1825625"/>
            <a:ext cx="6400801" cy="43513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400"/>
              <a:buChar char="•"/>
            </a:pPr>
            <a:r>
              <a:rPr lang="en-GB" sz="2400"/>
              <a:t>Vertical ducts should be placed primarily on the side of the stairwells in the “duct zone”</a:t>
            </a:r>
            <a:endParaRPr/>
          </a:p>
          <a:p>
            <a:pPr indent="-228600" lvl="2" marL="1143000" rtl="0" algn="l">
              <a:lnSpc>
                <a:spcPct val="90000"/>
              </a:lnSpc>
              <a:spcBef>
                <a:spcPts val="500"/>
              </a:spcBef>
              <a:spcAft>
                <a:spcPts val="0"/>
              </a:spcAft>
              <a:buClr>
                <a:schemeClr val="dk1"/>
              </a:buClr>
              <a:buSzPts val="2200"/>
              <a:buChar char="•"/>
            </a:pPr>
            <a:r>
              <a:rPr lang="en-GB" sz="2200"/>
              <a:t>This way, the intermediate floor penetrations that are challenging in terms of acoustic and fire engineering can be avoided in the flats.</a:t>
            </a:r>
            <a:endParaRPr/>
          </a:p>
          <a:p>
            <a:pPr indent="-228600" lvl="2" marL="1143000" rtl="0" algn="l">
              <a:lnSpc>
                <a:spcPct val="90000"/>
              </a:lnSpc>
              <a:spcBef>
                <a:spcPts val="500"/>
              </a:spcBef>
              <a:spcAft>
                <a:spcPts val="0"/>
              </a:spcAft>
              <a:buClr>
                <a:schemeClr val="dk1"/>
              </a:buClr>
              <a:buSzPts val="2200"/>
              <a:buChar char="•"/>
            </a:pPr>
            <a:r>
              <a:rPr lang="en-GB" sz="2200"/>
              <a:t>Technology maintenance/checking and possible repairing is easy</a:t>
            </a:r>
            <a:endParaRPr/>
          </a:p>
          <a:p>
            <a:pPr indent="-228600" lvl="2" marL="1143000" rtl="0" algn="l">
              <a:lnSpc>
                <a:spcPct val="90000"/>
              </a:lnSpc>
              <a:spcBef>
                <a:spcPts val="500"/>
              </a:spcBef>
              <a:spcAft>
                <a:spcPts val="0"/>
              </a:spcAft>
              <a:buClr>
                <a:schemeClr val="dk1"/>
              </a:buClr>
              <a:buSzPts val="2200"/>
              <a:buChar char="•"/>
            </a:pPr>
            <a:r>
              <a:rPr lang="en-GB" sz="2200"/>
              <a:t>Less noise from the drains</a:t>
            </a:r>
            <a:endParaRPr/>
          </a:p>
          <a:p>
            <a:pPr indent="-228600" lvl="2" marL="1143000" rtl="0" algn="l">
              <a:lnSpc>
                <a:spcPct val="90000"/>
              </a:lnSpc>
              <a:spcBef>
                <a:spcPts val="500"/>
              </a:spcBef>
              <a:spcAft>
                <a:spcPts val="0"/>
              </a:spcAft>
              <a:buClr>
                <a:schemeClr val="dk1"/>
              </a:buClr>
              <a:buSzPts val="2200"/>
              <a:buChar char="•"/>
            </a:pPr>
            <a:r>
              <a:rPr lang="en-GB" sz="2200"/>
              <a:t>HVAC technology can be installed after the frame of the building has been erected</a:t>
            </a:r>
            <a:endParaRPr/>
          </a:p>
          <a:p>
            <a:pPr indent="-228600" lvl="2" marL="1143000" rtl="0" algn="l">
              <a:lnSpc>
                <a:spcPct val="90000"/>
              </a:lnSpc>
              <a:spcBef>
                <a:spcPts val="500"/>
              </a:spcBef>
              <a:spcAft>
                <a:spcPts val="0"/>
              </a:spcAft>
              <a:buClr>
                <a:schemeClr val="dk1"/>
              </a:buClr>
              <a:buSzPts val="2200"/>
              <a:buChar char="•"/>
            </a:pPr>
            <a:r>
              <a:rPr lang="en-GB" sz="2200"/>
              <a:t>Also enables construction using prefabricated box units</a:t>
            </a:r>
            <a:endParaRPr/>
          </a:p>
        </p:txBody>
      </p:sp>
      <p:sp>
        <p:nvSpPr>
          <p:cNvPr id="864" name="Google Shape;864;p7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865" name="Google Shape;865;p78"/>
          <p:cNvPicPr preferRelativeResize="0"/>
          <p:nvPr/>
        </p:nvPicPr>
        <p:blipFill rotWithShape="1">
          <a:blip r:embed="rId3">
            <a:alphaModFix/>
          </a:blip>
          <a:srcRect b="0" l="0" r="0" t="0"/>
          <a:stretch/>
        </p:blipFill>
        <p:spPr>
          <a:xfrm>
            <a:off x="0" y="0"/>
            <a:ext cx="4643344" cy="6858000"/>
          </a:xfrm>
          <a:prstGeom prst="rect">
            <a:avLst/>
          </a:prstGeom>
          <a:noFill/>
          <a:ln>
            <a:noFill/>
          </a:ln>
        </p:spPr>
      </p:pic>
      <p:sp>
        <p:nvSpPr>
          <p:cNvPr id="866" name="Google Shape;866;p7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79"/>
          <p:cNvSpPr txBox="1"/>
          <p:nvPr>
            <p:ph type="title"/>
          </p:nvPr>
        </p:nvSpPr>
        <p:spPr>
          <a:xfrm>
            <a:off x="4953000" y="365125"/>
            <a:ext cx="64008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Vertical ducts</a:t>
            </a:r>
            <a:endParaRPr/>
          </a:p>
        </p:txBody>
      </p:sp>
      <p:sp>
        <p:nvSpPr>
          <p:cNvPr id="872" name="Google Shape;872;p79"/>
          <p:cNvSpPr txBox="1"/>
          <p:nvPr>
            <p:ph idx="1" type="body"/>
          </p:nvPr>
        </p:nvSpPr>
        <p:spPr>
          <a:xfrm>
            <a:off x="4952998" y="1825625"/>
            <a:ext cx="640080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The ducts must be closed on a floor-by-floor basis in accordance with the new building decree</a:t>
            </a:r>
            <a:endParaRPr/>
          </a:p>
          <a:p>
            <a:pPr indent="-228600" lvl="0" marL="228600" rtl="0" algn="l">
              <a:lnSpc>
                <a:spcPct val="90000"/>
              </a:lnSpc>
              <a:spcBef>
                <a:spcPts val="1000"/>
              </a:spcBef>
              <a:spcAft>
                <a:spcPts val="0"/>
              </a:spcAft>
              <a:buClr>
                <a:schemeClr val="dk1"/>
              </a:buClr>
              <a:buSzPts val="2400"/>
              <a:buChar char="•"/>
            </a:pPr>
            <a:r>
              <a:rPr lang="en-GB" sz="2400"/>
              <a:t>In the placement and structure of the duct, it must be taken into account that the sound cannot travel through a lateral structure or, for example, a ventilation duct</a:t>
            </a:r>
            <a:endParaRPr/>
          </a:p>
          <a:p>
            <a:pPr indent="-228600" lvl="0" marL="228600" rtl="0" algn="l">
              <a:lnSpc>
                <a:spcPct val="90000"/>
              </a:lnSpc>
              <a:spcBef>
                <a:spcPts val="1000"/>
              </a:spcBef>
              <a:spcAft>
                <a:spcPts val="0"/>
              </a:spcAft>
              <a:buClr>
                <a:schemeClr val="dk1"/>
              </a:buClr>
              <a:buSzPts val="2400"/>
              <a:buChar char="•"/>
            </a:pPr>
            <a:r>
              <a:rPr lang="en-GB" sz="2400"/>
              <a:t>Wool damping in the duct wall structure to attenuate reverberation (80 kg/m3, 50 mm)</a:t>
            </a:r>
            <a:endParaRPr/>
          </a:p>
        </p:txBody>
      </p:sp>
      <p:sp>
        <p:nvSpPr>
          <p:cNvPr id="873" name="Google Shape;873;p7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874" name="Google Shape;874;p7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pic>
        <p:nvPicPr>
          <p:cNvPr id="875" name="Google Shape;875;p79"/>
          <p:cNvPicPr preferRelativeResize="0"/>
          <p:nvPr/>
        </p:nvPicPr>
        <p:blipFill rotWithShape="1">
          <a:blip r:embed="rId3">
            <a:alphaModFix/>
          </a:blip>
          <a:srcRect b="0" l="0" r="0" t="0"/>
          <a:stretch/>
        </p:blipFill>
        <p:spPr>
          <a:xfrm>
            <a:off x="0" y="0"/>
            <a:ext cx="4643344"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General information on construction legislation</a:t>
            </a:r>
            <a:endParaRPr/>
          </a:p>
        </p:txBody>
      </p:sp>
      <p:sp>
        <p:nvSpPr>
          <p:cNvPr id="165" name="Google Shape;165;p8"/>
          <p:cNvSpPr txBox="1"/>
          <p:nvPr>
            <p:ph idx="1" type="body"/>
          </p:nvPr>
        </p:nvSpPr>
        <p:spPr>
          <a:xfrm>
            <a:off x="838200" y="1825625"/>
            <a:ext cx="3797926" cy="435133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en-GB" sz="2400"/>
              <a:t>Design and construction comply with the legislation, regulations and directives in force at the time</a:t>
            </a:r>
            <a:endParaRPr/>
          </a:p>
          <a:p>
            <a:pPr indent="-228600" lvl="0" marL="228600" rtl="0" algn="l">
              <a:lnSpc>
                <a:spcPct val="90000"/>
              </a:lnSpc>
              <a:spcBef>
                <a:spcPts val="1000"/>
              </a:spcBef>
              <a:spcAft>
                <a:spcPts val="0"/>
              </a:spcAft>
              <a:buClr>
                <a:schemeClr val="dk1"/>
              </a:buClr>
              <a:buSzPct val="100000"/>
              <a:buChar char="•"/>
            </a:pPr>
            <a:r>
              <a:rPr lang="en-GB" sz="2400"/>
              <a:t>The regulations do not repeat anything already stated elsewhere in an act or in regulations issued under an act -&gt; need to be aware of all the acts, decrees and directives that guide construction</a:t>
            </a:r>
            <a:endParaRPr/>
          </a:p>
          <a:p>
            <a:pPr indent="-228600" lvl="0" marL="228600" rtl="0" algn="l">
              <a:lnSpc>
                <a:spcPct val="90000"/>
              </a:lnSpc>
              <a:spcBef>
                <a:spcPts val="1000"/>
              </a:spcBef>
              <a:spcAft>
                <a:spcPts val="0"/>
              </a:spcAft>
              <a:buClr>
                <a:schemeClr val="dk1"/>
              </a:buClr>
              <a:buSzPct val="100000"/>
              <a:buChar char="•"/>
            </a:pPr>
            <a:r>
              <a:rPr lang="en-GB" sz="2400"/>
              <a:t>In this respect, wood construction does not differ from other construction</a:t>
            </a:r>
            <a:endParaRPr/>
          </a:p>
          <a:p>
            <a:pPr indent="-64135" lvl="0" marL="228600" rtl="0" algn="l">
              <a:lnSpc>
                <a:spcPct val="90000"/>
              </a:lnSpc>
              <a:spcBef>
                <a:spcPts val="1000"/>
              </a:spcBef>
              <a:spcAft>
                <a:spcPts val="0"/>
              </a:spcAft>
              <a:buClr>
                <a:schemeClr val="dk1"/>
              </a:buClr>
              <a:buSzPct val="100000"/>
              <a:buNone/>
            </a:pPr>
            <a:r>
              <a:t/>
            </a:r>
            <a:endParaRPr/>
          </a:p>
          <a:p>
            <a:pPr indent="-64135" lvl="0" marL="228600" rtl="0" algn="l">
              <a:lnSpc>
                <a:spcPct val="90000"/>
              </a:lnSpc>
              <a:spcBef>
                <a:spcPts val="1000"/>
              </a:spcBef>
              <a:spcAft>
                <a:spcPts val="0"/>
              </a:spcAft>
              <a:buClr>
                <a:schemeClr val="dk1"/>
              </a:buClr>
              <a:buSzPct val="100000"/>
              <a:buNone/>
            </a:pPr>
            <a:r>
              <a:t/>
            </a:r>
            <a:endParaRPr/>
          </a:p>
        </p:txBody>
      </p:sp>
      <p:grpSp>
        <p:nvGrpSpPr>
          <p:cNvPr id="166" name="Google Shape;166;p8"/>
          <p:cNvGrpSpPr/>
          <p:nvPr/>
        </p:nvGrpSpPr>
        <p:grpSpPr>
          <a:xfrm>
            <a:off x="4636669" y="2186772"/>
            <a:ext cx="3332729" cy="3179479"/>
            <a:chOff x="0" y="0"/>
            <a:chExt cx="3332729" cy="3179479"/>
          </a:xfrm>
        </p:grpSpPr>
        <p:sp>
          <p:nvSpPr>
            <p:cNvPr id="167" name="Google Shape;167;p8"/>
            <p:cNvSpPr/>
            <p:nvPr/>
          </p:nvSpPr>
          <p:spPr>
            <a:xfrm>
              <a:off x="1008216" y="0"/>
              <a:ext cx="1316296" cy="1255769"/>
            </a:xfrm>
            <a:prstGeom prst="trapezoid">
              <a:avLst>
                <a:gd fmla="val 52410" name="adj"/>
              </a:avLst>
            </a:prstGeom>
            <a:solidFill>
              <a:srgbClr val="6B733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8"/>
            <p:cNvSpPr txBox="1"/>
            <p:nvPr/>
          </p:nvSpPr>
          <p:spPr>
            <a:xfrm>
              <a:off x="1008216" y="0"/>
              <a:ext cx="1316296" cy="1255769"/>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None/>
              </a:pPr>
              <a:r>
                <a:rPr b="0" i="0" lang="en-GB" sz="2700" u="none" cap="none" strike="noStrike">
                  <a:solidFill>
                    <a:schemeClr val="lt1"/>
                  </a:solidFill>
                  <a:latin typeface="Calibri"/>
                  <a:ea typeface="Calibri"/>
                  <a:cs typeface="Calibri"/>
                  <a:sym typeface="Calibri"/>
                </a:rPr>
                <a:t>Acts</a:t>
              </a:r>
              <a:endParaRPr/>
            </a:p>
            <a:p>
              <a:pPr indent="0" lvl="0" marL="0" marR="0" rtl="0" algn="ctr">
                <a:lnSpc>
                  <a:spcPct val="90000"/>
                </a:lnSpc>
                <a:spcBef>
                  <a:spcPts val="945"/>
                </a:spcBef>
                <a:spcAft>
                  <a:spcPts val="0"/>
                </a:spcAft>
                <a:buNone/>
              </a:pPr>
              <a:r>
                <a:rPr b="0" i="0" lang="en-GB" sz="1600" u="none" cap="none" strike="noStrike">
                  <a:solidFill>
                    <a:schemeClr val="lt1"/>
                  </a:solidFill>
                  <a:latin typeface="Calibri"/>
                  <a:ea typeface="Calibri"/>
                  <a:cs typeface="Calibri"/>
                  <a:sym typeface="Calibri"/>
                </a:rPr>
                <a:t>e.g. Land </a:t>
              </a:r>
              <a:br>
                <a:rPr b="0" i="0" lang="en-GB" sz="1600" u="none" cap="none" strike="noStrike">
                  <a:solidFill>
                    <a:schemeClr val="lt1"/>
                  </a:solidFill>
                  <a:latin typeface="Calibri"/>
                  <a:ea typeface="Calibri"/>
                  <a:cs typeface="Calibri"/>
                  <a:sym typeface="Calibri"/>
                </a:rPr>
              </a:br>
              <a:r>
                <a:rPr b="0" i="0" lang="en-GB" sz="1600" u="none" cap="none" strike="noStrike">
                  <a:solidFill>
                    <a:schemeClr val="lt1"/>
                  </a:solidFill>
                  <a:latin typeface="Calibri"/>
                  <a:ea typeface="Calibri"/>
                  <a:cs typeface="Calibri"/>
                  <a:sym typeface="Calibri"/>
                </a:rPr>
                <a:t>Use and Building Act</a:t>
              </a:r>
              <a:endParaRPr/>
            </a:p>
          </p:txBody>
        </p:sp>
        <p:sp>
          <p:nvSpPr>
            <p:cNvPr id="169" name="Google Shape;169;p8"/>
            <p:cNvSpPr/>
            <p:nvPr/>
          </p:nvSpPr>
          <p:spPr>
            <a:xfrm>
              <a:off x="504108" y="1255769"/>
              <a:ext cx="2324512" cy="961855"/>
            </a:xfrm>
            <a:prstGeom prst="trapezoid">
              <a:avLst>
                <a:gd fmla="val 52410" name="adj"/>
              </a:avLst>
            </a:prstGeom>
            <a:solidFill>
              <a:srgbClr val="838D4A"/>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8"/>
            <p:cNvSpPr txBox="1"/>
            <p:nvPr/>
          </p:nvSpPr>
          <p:spPr>
            <a:xfrm>
              <a:off x="910897" y="1255769"/>
              <a:ext cx="1510933" cy="961855"/>
            </a:xfrm>
            <a:prstGeom prst="rect">
              <a:avLst/>
            </a:prstGeom>
            <a:noFill/>
            <a:ln>
              <a:noFill/>
            </a:ln>
          </p:spPr>
          <p:txBody>
            <a:bodyPr anchorCtr="0" anchor="ctr" bIns="26650" lIns="26650" spcFirstLastPara="1" rIns="26650" wrap="square" tIns="26650">
              <a:noAutofit/>
            </a:bodyPr>
            <a:lstStyle/>
            <a:p>
              <a:pPr indent="0" lvl="0" marL="0" marR="0" rtl="0" algn="ctr">
                <a:lnSpc>
                  <a:spcPct val="90000"/>
                </a:lnSpc>
                <a:spcBef>
                  <a:spcPts val="0"/>
                </a:spcBef>
                <a:spcAft>
                  <a:spcPts val="0"/>
                </a:spcAft>
                <a:buNone/>
              </a:pPr>
              <a:r>
                <a:rPr b="1" i="0" lang="en-GB" sz="2100" u="none" cap="none" strike="noStrike">
                  <a:solidFill>
                    <a:schemeClr val="lt1"/>
                  </a:solidFill>
                  <a:latin typeface="Calibri"/>
                  <a:ea typeface="Calibri"/>
                  <a:cs typeface="Calibri"/>
                  <a:sym typeface="Calibri"/>
                </a:rPr>
                <a:t>Regulations</a:t>
              </a:r>
              <a:endParaRPr/>
            </a:p>
          </p:txBody>
        </p:sp>
        <p:sp>
          <p:nvSpPr>
            <p:cNvPr id="171" name="Google Shape;171;p8"/>
            <p:cNvSpPr/>
            <p:nvPr/>
          </p:nvSpPr>
          <p:spPr>
            <a:xfrm>
              <a:off x="0" y="2217624"/>
              <a:ext cx="3332729" cy="961855"/>
            </a:xfrm>
            <a:prstGeom prst="trapezoid">
              <a:avLst>
                <a:gd fmla="val 52410" name="adj"/>
              </a:avLst>
            </a:prstGeom>
            <a:solidFill>
              <a:srgbClr val="9CA65A"/>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8"/>
            <p:cNvSpPr txBox="1"/>
            <p:nvPr/>
          </p:nvSpPr>
          <p:spPr>
            <a:xfrm>
              <a:off x="583227" y="2217624"/>
              <a:ext cx="2166273" cy="961855"/>
            </a:xfrm>
            <a:prstGeom prst="rect">
              <a:avLst/>
            </a:prstGeom>
            <a:noFill/>
            <a:ln>
              <a:noFill/>
            </a:ln>
          </p:spPr>
          <p:txBody>
            <a:bodyPr anchorCtr="0" anchor="ctr" bIns="26650" lIns="26650" spcFirstLastPara="1" rIns="26650" wrap="square" tIns="26650">
              <a:noAutofit/>
            </a:bodyPr>
            <a:lstStyle/>
            <a:p>
              <a:pPr indent="0" lvl="0" marL="0" marR="0" rtl="0" algn="ctr">
                <a:lnSpc>
                  <a:spcPct val="90000"/>
                </a:lnSpc>
                <a:spcBef>
                  <a:spcPts val="0"/>
                </a:spcBef>
                <a:spcAft>
                  <a:spcPts val="0"/>
                </a:spcAft>
                <a:buNone/>
              </a:pPr>
              <a:r>
                <a:rPr b="0" i="0" lang="en-GB" sz="2100" u="none" cap="none" strike="noStrike">
                  <a:solidFill>
                    <a:schemeClr val="lt1"/>
                  </a:solidFill>
                  <a:latin typeface="Calibri"/>
                  <a:ea typeface="Calibri"/>
                  <a:cs typeface="Calibri"/>
                  <a:sym typeface="Calibri"/>
                </a:rPr>
                <a:t>Orders, decrees and instructions from authorities</a:t>
              </a:r>
              <a:endParaRPr/>
            </a:p>
          </p:txBody>
        </p:sp>
      </p:grpSp>
      <p:sp>
        <p:nvSpPr>
          <p:cNvPr id="173" name="Google Shape;173;p8"/>
          <p:cNvSpPr txBox="1"/>
          <p:nvPr/>
        </p:nvSpPr>
        <p:spPr>
          <a:xfrm>
            <a:off x="5186924" y="1873251"/>
            <a:ext cx="2577440" cy="3000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350" u="none" cap="none" strike="noStrike">
                <a:solidFill>
                  <a:schemeClr val="dk1"/>
                </a:solidFill>
                <a:latin typeface="Calibri"/>
                <a:ea typeface="Calibri"/>
                <a:cs typeface="Calibri"/>
                <a:sym typeface="Calibri"/>
              </a:rPr>
              <a:t>DOMESTIC LEGISLATION</a:t>
            </a:r>
            <a:endParaRPr/>
          </a:p>
        </p:txBody>
      </p:sp>
      <p:grpSp>
        <p:nvGrpSpPr>
          <p:cNvPr id="174" name="Google Shape;174;p8"/>
          <p:cNvGrpSpPr/>
          <p:nvPr/>
        </p:nvGrpSpPr>
        <p:grpSpPr>
          <a:xfrm>
            <a:off x="8492273" y="2186772"/>
            <a:ext cx="3509945" cy="3165192"/>
            <a:chOff x="0" y="14286"/>
            <a:chExt cx="3509945" cy="3165192"/>
          </a:xfrm>
        </p:grpSpPr>
        <p:sp>
          <p:nvSpPr>
            <p:cNvPr id="175" name="Google Shape;175;p8"/>
            <p:cNvSpPr/>
            <p:nvPr/>
          </p:nvSpPr>
          <p:spPr>
            <a:xfrm rot="10800000">
              <a:off x="0" y="14286"/>
              <a:ext cx="3509945" cy="1059826"/>
            </a:xfrm>
            <a:prstGeom prst="trapezoid">
              <a:avLst>
                <a:gd fmla="val 55197" name="adj"/>
              </a:avLst>
            </a:prstGeom>
            <a:solidFill>
              <a:srgbClr val="6B733B"/>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8"/>
            <p:cNvSpPr txBox="1"/>
            <p:nvPr/>
          </p:nvSpPr>
          <p:spPr>
            <a:xfrm>
              <a:off x="614240" y="14286"/>
              <a:ext cx="2281464" cy="1059826"/>
            </a:xfrm>
            <a:prstGeom prst="rect">
              <a:avLst/>
            </a:prstGeom>
            <a:noFill/>
            <a:ln>
              <a:noFill/>
            </a:ln>
          </p:spPr>
          <p:txBody>
            <a:bodyPr anchorCtr="0" anchor="ctr" bIns="33000" lIns="33000" spcFirstLastPara="1" rIns="33000" wrap="square" tIns="33000">
              <a:noAutofit/>
            </a:bodyPr>
            <a:lstStyle/>
            <a:p>
              <a:pPr indent="0" lvl="0" marL="0" marR="0" rtl="0" algn="ctr">
                <a:lnSpc>
                  <a:spcPct val="90000"/>
                </a:lnSpc>
                <a:spcBef>
                  <a:spcPts val="0"/>
                </a:spcBef>
                <a:spcAft>
                  <a:spcPts val="0"/>
                </a:spcAft>
                <a:buNone/>
              </a:pPr>
              <a:r>
                <a:rPr lang="en-GB" sz="2600">
                  <a:solidFill>
                    <a:schemeClr val="lt1"/>
                  </a:solidFill>
                  <a:latin typeface="Calibri"/>
                  <a:ea typeface="Calibri"/>
                  <a:cs typeface="Calibri"/>
                  <a:sym typeface="Calibri"/>
                </a:rPr>
                <a:t>Decree</a:t>
              </a:r>
              <a:endParaRPr/>
            </a:p>
            <a:p>
              <a:pPr indent="0" lvl="0" marL="0" marR="0" rtl="0" algn="ctr">
                <a:lnSpc>
                  <a:spcPct val="90000"/>
                </a:lnSpc>
                <a:spcBef>
                  <a:spcPts val="910"/>
                </a:spcBef>
                <a:spcAft>
                  <a:spcPts val="0"/>
                </a:spcAft>
                <a:buNone/>
              </a:pPr>
              <a:r>
                <a:rPr lang="en-GB" sz="1800">
                  <a:solidFill>
                    <a:schemeClr val="lt1"/>
                  </a:solidFill>
                  <a:latin typeface="Calibri"/>
                  <a:ea typeface="Calibri"/>
                  <a:cs typeface="Calibri"/>
                  <a:sym typeface="Calibri"/>
                </a:rPr>
                <a:t>Applicable as such</a:t>
              </a:r>
              <a:endParaRPr/>
            </a:p>
          </p:txBody>
        </p:sp>
        <p:sp>
          <p:nvSpPr>
            <p:cNvPr id="177" name="Google Shape;177;p8"/>
            <p:cNvSpPr/>
            <p:nvPr/>
          </p:nvSpPr>
          <p:spPr>
            <a:xfrm rot="10800000">
              <a:off x="584990" y="1059826"/>
              <a:ext cx="2339963" cy="1059826"/>
            </a:xfrm>
            <a:prstGeom prst="trapezoid">
              <a:avLst>
                <a:gd fmla="val 55197" name="adj"/>
              </a:avLst>
            </a:prstGeom>
            <a:solidFill>
              <a:srgbClr val="838D4A"/>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8"/>
            <p:cNvSpPr txBox="1"/>
            <p:nvPr/>
          </p:nvSpPr>
          <p:spPr>
            <a:xfrm>
              <a:off x="994484" y="1059826"/>
              <a:ext cx="1520976" cy="1059826"/>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None/>
              </a:pPr>
              <a:r>
                <a:rPr lang="en-GB" sz="2400">
                  <a:solidFill>
                    <a:schemeClr val="lt1"/>
                  </a:solidFill>
                  <a:latin typeface="Calibri"/>
                  <a:ea typeface="Calibri"/>
                  <a:cs typeface="Calibri"/>
                  <a:sym typeface="Calibri"/>
                </a:rPr>
                <a:t>Directive</a:t>
              </a:r>
              <a:endParaRPr/>
            </a:p>
            <a:p>
              <a:pPr indent="0" lvl="0" marL="0" marR="0" rtl="0" algn="ctr">
                <a:lnSpc>
                  <a:spcPct val="90000"/>
                </a:lnSpc>
                <a:spcBef>
                  <a:spcPts val="840"/>
                </a:spcBef>
                <a:spcAft>
                  <a:spcPts val="0"/>
                </a:spcAft>
                <a:buNone/>
              </a:pPr>
              <a:r>
                <a:rPr lang="en-GB" sz="1600">
                  <a:solidFill>
                    <a:schemeClr val="lt1"/>
                  </a:solidFill>
                  <a:latin typeface="Calibri"/>
                  <a:ea typeface="Calibri"/>
                  <a:cs typeface="Calibri"/>
                  <a:sym typeface="Calibri"/>
                </a:rPr>
                <a:t>Legislative guideline</a:t>
              </a:r>
              <a:endParaRPr/>
            </a:p>
          </p:txBody>
        </p:sp>
        <p:sp>
          <p:nvSpPr>
            <p:cNvPr id="179" name="Google Shape;179;p8"/>
            <p:cNvSpPr/>
            <p:nvPr/>
          </p:nvSpPr>
          <p:spPr>
            <a:xfrm rot="10800000">
              <a:off x="1174304" y="2119652"/>
              <a:ext cx="1161335" cy="1059826"/>
            </a:xfrm>
            <a:prstGeom prst="trapezoid">
              <a:avLst>
                <a:gd fmla="val 55197" name="adj"/>
              </a:avLst>
            </a:prstGeom>
            <a:solidFill>
              <a:srgbClr val="9CA65A"/>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8"/>
            <p:cNvSpPr txBox="1"/>
            <p:nvPr/>
          </p:nvSpPr>
          <p:spPr>
            <a:xfrm>
              <a:off x="1174304" y="2119652"/>
              <a:ext cx="1161335" cy="1059826"/>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None/>
              </a:pPr>
              <a:r>
                <a:rPr lang="en-GB" sz="2400">
                  <a:solidFill>
                    <a:schemeClr val="lt1"/>
                  </a:solidFill>
                  <a:latin typeface="Calibri"/>
                  <a:ea typeface="Calibri"/>
                  <a:cs typeface="Calibri"/>
                  <a:sym typeface="Calibri"/>
                </a:rPr>
                <a:t>Decision</a:t>
              </a:r>
              <a:endParaRPr/>
            </a:p>
            <a:p>
              <a:pPr indent="0" lvl="0" marL="0" marR="0" rtl="0" algn="ctr">
                <a:lnSpc>
                  <a:spcPct val="90000"/>
                </a:lnSpc>
                <a:spcBef>
                  <a:spcPts val="840"/>
                </a:spcBef>
                <a:spcAft>
                  <a:spcPts val="0"/>
                </a:spcAft>
                <a:buNone/>
              </a:pPr>
              <a:r>
                <a:rPr lang="en-GB" sz="1400">
                  <a:solidFill>
                    <a:schemeClr val="lt1"/>
                  </a:solidFill>
                  <a:latin typeface="Calibri"/>
                  <a:ea typeface="Calibri"/>
                  <a:cs typeface="Calibri"/>
                  <a:sym typeface="Calibri"/>
                </a:rPr>
                <a:t>Obliges those the decision concerns</a:t>
              </a:r>
              <a:endParaRPr/>
            </a:p>
          </p:txBody>
        </p:sp>
      </p:grpSp>
      <p:sp>
        <p:nvSpPr>
          <p:cNvPr id="181" name="Google Shape;181;p8"/>
          <p:cNvSpPr txBox="1"/>
          <p:nvPr/>
        </p:nvSpPr>
        <p:spPr>
          <a:xfrm>
            <a:off x="8492273" y="1873251"/>
            <a:ext cx="3509944" cy="3000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350">
                <a:solidFill>
                  <a:schemeClr val="dk1"/>
                </a:solidFill>
                <a:latin typeface="Calibri"/>
                <a:ea typeface="Calibri"/>
                <a:cs typeface="Calibri"/>
                <a:sym typeface="Calibri"/>
              </a:rPr>
              <a:t>EU LEGISLATION</a:t>
            </a:r>
            <a:endParaRPr/>
          </a:p>
        </p:txBody>
      </p:sp>
      <p:cxnSp>
        <p:nvCxnSpPr>
          <p:cNvPr id="182" name="Google Shape;182;p8"/>
          <p:cNvCxnSpPr/>
          <p:nvPr/>
        </p:nvCxnSpPr>
        <p:spPr>
          <a:xfrm rot="10800000">
            <a:off x="7172267" y="3756417"/>
            <a:ext cx="2168236" cy="81000"/>
          </a:xfrm>
          <a:prstGeom prst="straightConnector1">
            <a:avLst/>
          </a:prstGeom>
          <a:noFill/>
          <a:ln cap="flat" cmpd="sng" w="19050">
            <a:solidFill>
              <a:schemeClr val="dk1"/>
            </a:solidFill>
            <a:prstDash val="solid"/>
            <a:miter lim="800000"/>
            <a:headEnd len="sm" w="sm" type="none"/>
            <a:tailEnd len="med" w="med" type="triangle"/>
          </a:ln>
        </p:spPr>
      </p:cxnSp>
      <p:sp>
        <p:nvSpPr>
          <p:cNvPr id="183" name="Google Shape;183;p8"/>
          <p:cNvSpPr txBox="1"/>
          <p:nvPr/>
        </p:nvSpPr>
        <p:spPr>
          <a:xfrm rot="161629">
            <a:off x="7229266" y="3499543"/>
            <a:ext cx="2105891" cy="3000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350">
                <a:solidFill>
                  <a:schemeClr val="dk1"/>
                </a:solidFill>
                <a:latin typeface="Calibri"/>
                <a:ea typeface="Calibri"/>
                <a:cs typeface="Calibri"/>
                <a:sym typeface="Calibri"/>
              </a:rPr>
              <a:t>Energy efficiency directive</a:t>
            </a:r>
            <a:endParaRPr/>
          </a:p>
        </p:txBody>
      </p:sp>
      <p:cxnSp>
        <p:nvCxnSpPr>
          <p:cNvPr id="184" name="Google Shape;184;p8"/>
          <p:cNvCxnSpPr/>
          <p:nvPr/>
        </p:nvCxnSpPr>
        <p:spPr>
          <a:xfrm flipH="1">
            <a:off x="6943667" y="2547840"/>
            <a:ext cx="1787237" cy="865562"/>
          </a:xfrm>
          <a:prstGeom prst="straightConnector1">
            <a:avLst/>
          </a:prstGeom>
          <a:noFill/>
          <a:ln cap="flat" cmpd="sng" w="19050">
            <a:solidFill>
              <a:schemeClr val="dk1"/>
            </a:solidFill>
            <a:prstDash val="solid"/>
            <a:miter lim="800000"/>
            <a:headEnd len="sm" w="sm" type="none"/>
            <a:tailEnd len="med" w="med" type="triangle"/>
          </a:ln>
        </p:spPr>
      </p:cxnSp>
      <p:sp>
        <p:nvSpPr>
          <p:cNvPr id="185" name="Google Shape;185;p8"/>
          <p:cNvSpPr txBox="1"/>
          <p:nvPr/>
        </p:nvSpPr>
        <p:spPr>
          <a:xfrm rot="-1574329">
            <a:off x="6784340" y="2658848"/>
            <a:ext cx="2105891" cy="3000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350">
                <a:solidFill>
                  <a:schemeClr val="dk1"/>
                </a:solidFill>
                <a:latin typeface="Calibri"/>
                <a:ea typeface="Calibri"/>
                <a:cs typeface="Calibri"/>
                <a:sym typeface="Calibri"/>
              </a:rPr>
              <a:t>Ecodesign regulation</a:t>
            </a:r>
            <a:endParaRPr/>
          </a:p>
        </p:txBody>
      </p:sp>
      <p:sp>
        <p:nvSpPr>
          <p:cNvPr id="186" name="Google Shape;186;p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87" name="Google Shape;187;p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80"/>
          <p:cNvSpPr txBox="1"/>
          <p:nvPr>
            <p:ph type="title"/>
          </p:nvPr>
        </p:nvSpPr>
        <p:spPr>
          <a:xfrm>
            <a:off x="4953000" y="365125"/>
            <a:ext cx="64008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Vertical ducts</a:t>
            </a:r>
            <a:endParaRPr/>
          </a:p>
        </p:txBody>
      </p:sp>
      <p:sp>
        <p:nvSpPr>
          <p:cNvPr id="881" name="Google Shape;881;p80"/>
          <p:cNvSpPr txBox="1"/>
          <p:nvPr>
            <p:ph idx="1" type="body"/>
          </p:nvPr>
        </p:nvSpPr>
        <p:spPr>
          <a:xfrm>
            <a:off x="4952998" y="1825625"/>
            <a:ext cx="640080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Motions caused by moisture-related dimensional changes in wood and structural deflection can break the air tightness of a duct. The ducts must, therefore, be made of the same plate material so that the structural connections and penetrations can be sealed also acoustic engineering-wise.</a:t>
            </a:r>
            <a:endParaRPr/>
          </a:p>
          <a:p>
            <a:pPr indent="-228600" lvl="0" marL="228600" rtl="0" algn="l">
              <a:lnSpc>
                <a:spcPct val="90000"/>
              </a:lnSpc>
              <a:spcBef>
                <a:spcPts val="1000"/>
              </a:spcBef>
              <a:spcAft>
                <a:spcPts val="0"/>
              </a:spcAft>
              <a:buClr>
                <a:schemeClr val="dk1"/>
              </a:buClr>
              <a:buSzPts val="2400"/>
              <a:buChar char="•"/>
            </a:pPr>
            <a:r>
              <a:rPr lang="en-GB" sz="2400"/>
              <a:t>Remember the possible fire insulation in the drains. Acoustic excess attenuation can also be achieved with other products.</a:t>
            </a:r>
            <a:endParaRPr/>
          </a:p>
        </p:txBody>
      </p:sp>
      <p:sp>
        <p:nvSpPr>
          <p:cNvPr id="882" name="Google Shape;882;p8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883" name="Google Shape;883;p8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pic>
        <p:nvPicPr>
          <p:cNvPr id="884" name="Google Shape;884;p80"/>
          <p:cNvPicPr preferRelativeResize="0"/>
          <p:nvPr/>
        </p:nvPicPr>
        <p:blipFill rotWithShape="1">
          <a:blip r:embed="rId3">
            <a:alphaModFix/>
          </a:blip>
          <a:srcRect b="0" l="0" r="0" t="0"/>
          <a:stretch/>
        </p:blipFill>
        <p:spPr>
          <a:xfrm>
            <a:off x="0" y="0"/>
            <a:ext cx="4643344" cy="68580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Vertical duct placement</a:t>
            </a:r>
            <a:endParaRPr/>
          </a:p>
        </p:txBody>
      </p:sp>
      <p:pic>
        <p:nvPicPr>
          <p:cNvPr id="890" name="Google Shape;890;p81"/>
          <p:cNvPicPr preferRelativeResize="0"/>
          <p:nvPr/>
        </p:nvPicPr>
        <p:blipFill rotWithShape="1">
          <a:blip r:embed="rId3">
            <a:alphaModFix/>
          </a:blip>
          <a:srcRect b="0" l="0" r="0" t="0"/>
          <a:stretch/>
        </p:blipFill>
        <p:spPr>
          <a:xfrm>
            <a:off x="1205263" y="1374028"/>
            <a:ext cx="2910537" cy="4423661"/>
          </a:xfrm>
          <a:prstGeom prst="rect">
            <a:avLst/>
          </a:prstGeom>
          <a:noFill/>
          <a:ln>
            <a:noFill/>
          </a:ln>
        </p:spPr>
      </p:pic>
      <p:pic>
        <p:nvPicPr>
          <p:cNvPr id="891" name="Google Shape;891;p81"/>
          <p:cNvPicPr preferRelativeResize="0"/>
          <p:nvPr/>
        </p:nvPicPr>
        <p:blipFill rotWithShape="1">
          <a:blip r:embed="rId4">
            <a:alphaModFix/>
          </a:blip>
          <a:srcRect b="0" l="0" r="0" t="0"/>
          <a:stretch/>
        </p:blipFill>
        <p:spPr>
          <a:xfrm>
            <a:off x="4277486" y="1677533"/>
            <a:ext cx="2930482" cy="4116912"/>
          </a:xfrm>
          <a:prstGeom prst="rect">
            <a:avLst/>
          </a:prstGeom>
          <a:noFill/>
          <a:ln>
            <a:noFill/>
          </a:ln>
        </p:spPr>
      </p:pic>
      <p:pic>
        <p:nvPicPr>
          <p:cNvPr id="892" name="Google Shape;892;p81"/>
          <p:cNvPicPr preferRelativeResize="0"/>
          <p:nvPr/>
        </p:nvPicPr>
        <p:blipFill rotWithShape="1">
          <a:blip r:embed="rId5">
            <a:alphaModFix/>
          </a:blip>
          <a:srcRect b="0" l="0" r="0" t="0"/>
          <a:stretch/>
        </p:blipFill>
        <p:spPr>
          <a:xfrm>
            <a:off x="7704661" y="373552"/>
            <a:ext cx="3152446" cy="5797296"/>
          </a:xfrm>
          <a:prstGeom prst="rect">
            <a:avLst/>
          </a:prstGeom>
          <a:noFill/>
          <a:ln>
            <a:noFill/>
          </a:ln>
        </p:spPr>
      </p:pic>
      <p:sp>
        <p:nvSpPr>
          <p:cNvPr id="893" name="Google Shape;893;p8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894" name="Google Shape;894;p8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82"/>
          <p:cNvSpPr txBox="1"/>
          <p:nvPr>
            <p:ph type="title"/>
          </p:nvPr>
        </p:nvSpPr>
        <p:spPr>
          <a:xfrm>
            <a:off x="325289" y="2672413"/>
            <a:ext cx="11553959" cy="125553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Calibri"/>
              <a:buNone/>
            </a:pPr>
            <a:r>
              <a:rPr lang="en-GB"/>
              <a:t>Coordination of plans</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83"/>
          <p:cNvSpPr txBox="1"/>
          <p:nvPr>
            <p:ph type="title"/>
          </p:nvPr>
        </p:nvSpPr>
        <p:spPr>
          <a:xfrm>
            <a:off x="4953000" y="365125"/>
            <a:ext cx="64008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Coordination of plans</a:t>
            </a:r>
            <a:endParaRPr/>
          </a:p>
        </p:txBody>
      </p:sp>
      <p:sp>
        <p:nvSpPr>
          <p:cNvPr id="905" name="Google Shape;905;p83"/>
          <p:cNvSpPr txBox="1"/>
          <p:nvPr>
            <p:ph idx="1" type="body"/>
          </p:nvPr>
        </p:nvSpPr>
        <p:spPr>
          <a:xfrm>
            <a:off x="4952998" y="1825625"/>
            <a:ext cx="640080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Special plans are prepared as a data model, taking into account the level requirements of the data model.</a:t>
            </a:r>
            <a:endParaRPr/>
          </a:p>
          <a:p>
            <a:pPr indent="-228600" lvl="0" marL="228600" rtl="0" algn="l">
              <a:lnSpc>
                <a:spcPct val="90000"/>
              </a:lnSpc>
              <a:spcBef>
                <a:spcPts val="1000"/>
              </a:spcBef>
              <a:spcAft>
                <a:spcPts val="0"/>
              </a:spcAft>
              <a:buClr>
                <a:schemeClr val="dk1"/>
              </a:buClr>
              <a:buSzPts val="2400"/>
              <a:buChar char="•"/>
            </a:pPr>
            <a:r>
              <a:rPr lang="en-GB" sz="2400"/>
              <a:t>The coordination of routes and overlapping in the data model is an important work stage.</a:t>
            </a:r>
            <a:endParaRPr/>
          </a:p>
          <a:p>
            <a:pPr indent="-228600" lvl="0" marL="228600" rtl="0" algn="l">
              <a:lnSpc>
                <a:spcPct val="90000"/>
              </a:lnSpc>
              <a:spcBef>
                <a:spcPts val="1000"/>
              </a:spcBef>
              <a:spcAft>
                <a:spcPts val="0"/>
              </a:spcAft>
              <a:buClr>
                <a:schemeClr val="dk1"/>
              </a:buClr>
              <a:buSzPts val="2400"/>
              <a:buChar char="•"/>
            </a:pPr>
            <a:r>
              <a:rPr lang="en-GB" sz="2400"/>
              <a:t>Coordination must be carried out throughout the design process to avoid technical overlapping.</a:t>
            </a:r>
            <a:endParaRPr/>
          </a:p>
          <a:p>
            <a:pPr indent="-228600" lvl="0" marL="228600" rtl="0" algn="l">
              <a:lnSpc>
                <a:spcPct val="90000"/>
              </a:lnSpc>
              <a:spcBef>
                <a:spcPts val="1000"/>
              </a:spcBef>
              <a:spcAft>
                <a:spcPts val="0"/>
              </a:spcAft>
              <a:buClr>
                <a:schemeClr val="dk1"/>
              </a:buClr>
              <a:buSzPts val="2400"/>
              <a:buChar char="•"/>
            </a:pPr>
            <a:r>
              <a:rPr lang="en-GB" sz="2400"/>
              <a:t>As to structural engineering, coordination is needed for openings and structural solutions.</a:t>
            </a:r>
            <a:endParaRPr/>
          </a:p>
        </p:txBody>
      </p:sp>
      <p:sp>
        <p:nvSpPr>
          <p:cNvPr id="906" name="Google Shape;906;p8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907" name="Google Shape;907;p83"/>
          <p:cNvPicPr preferRelativeResize="0"/>
          <p:nvPr/>
        </p:nvPicPr>
        <p:blipFill rotWithShape="1">
          <a:blip r:embed="rId3">
            <a:alphaModFix/>
          </a:blip>
          <a:srcRect b="1" l="22259" r="33635" t="0"/>
          <a:stretch/>
        </p:blipFill>
        <p:spPr>
          <a:xfrm>
            <a:off x="20" y="10"/>
            <a:ext cx="4635571" cy="6857990"/>
          </a:xfrm>
          <a:prstGeom prst="rect">
            <a:avLst/>
          </a:prstGeom>
          <a:noFill/>
          <a:ln>
            <a:noFill/>
          </a:ln>
        </p:spPr>
      </p:pic>
      <p:sp>
        <p:nvSpPr>
          <p:cNvPr id="908" name="Google Shape;908;p8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84"/>
          <p:cNvSpPr txBox="1"/>
          <p:nvPr>
            <p:ph type="title"/>
          </p:nvPr>
        </p:nvSpPr>
        <p:spPr>
          <a:xfrm>
            <a:off x="4953000" y="365125"/>
            <a:ext cx="64008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Coordination of plans</a:t>
            </a:r>
            <a:endParaRPr/>
          </a:p>
        </p:txBody>
      </p:sp>
      <p:sp>
        <p:nvSpPr>
          <p:cNvPr id="914" name="Google Shape;914;p84"/>
          <p:cNvSpPr txBox="1"/>
          <p:nvPr>
            <p:ph idx="1" type="body"/>
          </p:nvPr>
        </p:nvSpPr>
        <p:spPr>
          <a:xfrm>
            <a:off x="4952998" y="1825625"/>
            <a:ext cx="640080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Construction with prefabricated units creates a more front-loaded design also in terms of decisions and purchases.</a:t>
            </a:r>
            <a:endParaRPr/>
          </a:p>
          <a:p>
            <a:pPr indent="-228600" lvl="0" marL="228600" rtl="0" algn="l">
              <a:lnSpc>
                <a:spcPct val="90000"/>
              </a:lnSpc>
              <a:spcBef>
                <a:spcPts val="1000"/>
              </a:spcBef>
              <a:spcAft>
                <a:spcPts val="0"/>
              </a:spcAft>
              <a:buClr>
                <a:schemeClr val="dk1"/>
              </a:buClr>
              <a:buSzPts val="2400"/>
              <a:buChar char="•"/>
            </a:pPr>
            <a:r>
              <a:rPr lang="en-GB" sz="2400"/>
              <a:t>In this way, a sufficient level of planning can be achieved in regard to, for example, unit manufacturing.</a:t>
            </a:r>
            <a:endParaRPr/>
          </a:p>
          <a:p>
            <a:pPr indent="-228600" lvl="0" marL="228600" rtl="0" algn="l">
              <a:lnSpc>
                <a:spcPct val="90000"/>
              </a:lnSpc>
              <a:spcBef>
                <a:spcPts val="1000"/>
              </a:spcBef>
              <a:spcAft>
                <a:spcPts val="0"/>
              </a:spcAft>
              <a:buClr>
                <a:schemeClr val="dk1"/>
              </a:buClr>
              <a:buSzPts val="2400"/>
              <a:buChar char="•"/>
            </a:pPr>
            <a:r>
              <a:rPr lang="en-GB" sz="2400"/>
              <a:t>The coordination is carried out via a data model, the content and accuracy of which are defined in advance.</a:t>
            </a:r>
            <a:endParaRPr/>
          </a:p>
        </p:txBody>
      </p:sp>
      <p:sp>
        <p:nvSpPr>
          <p:cNvPr id="915" name="Google Shape;915;p8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916" name="Google Shape;916;p84"/>
          <p:cNvPicPr preferRelativeResize="0"/>
          <p:nvPr/>
        </p:nvPicPr>
        <p:blipFill rotWithShape="1">
          <a:blip r:embed="rId3">
            <a:alphaModFix/>
          </a:blip>
          <a:srcRect b="1" l="22259" r="33635" t="0"/>
          <a:stretch/>
        </p:blipFill>
        <p:spPr>
          <a:xfrm>
            <a:off x="20" y="10"/>
            <a:ext cx="4635571" cy="6857990"/>
          </a:xfrm>
          <a:prstGeom prst="rect">
            <a:avLst/>
          </a:prstGeom>
          <a:noFill/>
          <a:ln>
            <a:noFill/>
          </a:ln>
        </p:spPr>
      </p:pic>
      <p:sp>
        <p:nvSpPr>
          <p:cNvPr id="917" name="Google Shape;917;p8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85"/>
          <p:cNvSpPr txBox="1"/>
          <p:nvPr>
            <p:ph type="title"/>
          </p:nvPr>
        </p:nvSpPr>
        <p:spPr>
          <a:xfrm>
            <a:off x="325289" y="2672413"/>
            <a:ext cx="11553959" cy="125553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Calibri"/>
              <a:buNone/>
            </a:pPr>
            <a:r>
              <a:rPr lang="en-GB"/>
              <a:t>Site</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p86"/>
          <p:cNvSpPr txBox="1"/>
          <p:nvPr>
            <p:ph type="title"/>
          </p:nvPr>
        </p:nvSpPr>
        <p:spPr>
          <a:xfrm>
            <a:off x="4953000" y="365125"/>
            <a:ext cx="64008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Site</a:t>
            </a:r>
            <a:endParaRPr/>
          </a:p>
        </p:txBody>
      </p:sp>
      <p:sp>
        <p:nvSpPr>
          <p:cNvPr id="928" name="Google Shape;928;p86"/>
          <p:cNvSpPr txBox="1"/>
          <p:nvPr>
            <p:ph idx="1" type="body"/>
          </p:nvPr>
        </p:nvSpPr>
        <p:spPr>
          <a:xfrm>
            <a:off x="4952998" y="1825625"/>
            <a:ext cx="640080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Changes in the weather and rain must be carefully taken into account in wood construction.</a:t>
            </a:r>
            <a:endParaRPr/>
          </a:p>
          <a:p>
            <a:pPr indent="-228600" lvl="0" marL="228600" rtl="0" algn="l">
              <a:lnSpc>
                <a:spcPct val="90000"/>
              </a:lnSpc>
              <a:spcBef>
                <a:spcPts val="1000"/>
              </a:spcBef>
              <a:spcAft>
                <a:spcPts val="0"/>
              </a:spcAft>
              <a:buClr>
                <a:schemeClr val="dk1"/>
              </a:buClr>
              <a:buSzPts val="2400"/>
              <a:buChar char="•"/>
            </a:pPr>
            <a:r>
              <a:rPr lang="en-GB" sz="2400"/>
              <a:t>Installation work begins when the external envelope is waterproof (a tent or a roof and exterior walls are sealed).</a:t>
            </a:r>
            <a:endParaRPr/>
          </a:p>
          <a:p>
            <a:pPr indent="-228600" lvl="0" marL="228600" rtl="0" algn="l">
              <a:lnSpc>
                <a:spcPct val="90000"/>
              </a:lnSpc>
              <a:spcBef>
                <a:spcPts val="1000"/>
              </a:spcBef>
              <a:spcAft>
                <a:spcPts val="0"/>
              </a:spcAft>
              <a:buClr>
                <a:schemeClr val="dk1"/>
              </a:buClr>
              <a:buSzPts val="2400"/>
              <a:buChar char="•"/>
            </a:pPr>
            <a:r>
              <a:rPr lang="en-GB" sz="2400"/>
              <a:t>As far as building services technology is concerned, the protection and storage of construction materials does not differ from other construction work.</a:t>
            </a:r>
            <a:endParaRPr/>
          </a:p>
        </p:txBody>
      </p:sp>
      <p:sp>
        <p:nvSpPr>
          <p:cNvPr id="929" name="Google Shape;929;p8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930" name="Google Shape;930;p86"/>
          <p:cNvPicPr preferRelativeResize="0"/>
          <p:nvPr/>
        </p:nvPicPr>
        <p:blipFill rotWithShape="1">
          <a:blip r:embed="rId3">
            <a:alphaModFix/>
          </a:blip>
          <a:srcRect b="-1" l="24147" r="30733" t="0"/>
          <a:stretch/>
        </p:blipFill>
        <p:spPr>
          <a:xfrm>
            <a:off x="20" y="10"/>
            <a:ext cx="4635571" cy="6857990"/>
          </a:xfrm>
          <a:prstGeom prst="rect">
            <a:avLst/>
          </a:prstGeom>
          <a:noFill/>
          <a:ln>
            <a:noFill/>
          </a:ln>
        </p:spPr>
      </p:pic>
      <p:sp>
        <p:nvSpPr>
          <p:cNvPr id="931" name="Google Shape;931;p8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87"/>
          <p:cNvSpPr txBox="1"/>
          <p:nvPr>
            <p:ph type="title"/>
          </p:nvPr>
        </p:nvSpPr>
        <p:spPr>
          <a:xfrm>
            <a:off x="4953000" y="365125"/>
            <a:ext cx="640080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GB" sz="4000"/>
              <a:t>Site</a:t>
            </a:r>
            <a:endParaRPr/>
          </a:p>
        </p:txBody>
      </p:sp>
      <p:sp>
        <p:nvSpPr>
          <p:cNvPr id="937" name="Google Shape;937;p87"/>
          <p:cNvSpPr txBox="1"/>
          <p:nvPr>
            <p:ph idx="1" type="body"/>
          </p:nvPr>
        </p:nvSpPr>
        <p:spPr>
          <a:xfrm>
            <a:off x="4952998" y="1825625"/>
            <a:ext cx="640080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GB" sz="2400"/>
              <a:t>Installation work is carried out according to plans and the planned details.</a:t>
            </a:r>
            <a:endParaRPr/>
          </a:p>
          <a:p>
            <a:pPr indent="-228600" lvl="0" marL="228600" rtl="0" algn="l">
              <a:lnSpc>
                <a:spcPct val="90000"/>
              </a:lnSpc>
              <a:spcBef>
                <a:spcPts val="1000"/>
              </a:spcBef>
              <a:spcAft>
                <a:spcPts val="0"/>
              </a:spcAft>
              <a:buClr>
                <a:schemeClr val="dk1"/>
              </a:buClr>
              <a:buSzPts val="2400"/>
              <a:buChar char="•"/>
            </a:pPr>
            <a:r>
              <a:rPr lang="en-GB" sz="2400"/>
              <a:t>The installer must also be familiar with the special requirements of wood construction in installation techniques.</a:t>
            </a:r>
            <a:endParaRPr/>
          </a:p>
        </p:txBody>
      </p:sp>
      <p:sp>
        <p:nvSpPr>
          <p:cNvPr id="938" name="Google Shape;938;p8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pic>
        <p:nvPicPr>
          <p:cNvPr id="939" name="Google Shape;939;p87"/>
          <p:cNvPicPr preferRelativeResize="0"/>
          <p:nvPr/>
        </p:nvPicPr>
        <p:blipFill rotWithShape="1">
          <a:blip r:embed="rId3">
            <a:alphaModFix/>
          </a:blip>
          <a:srcRect b="-1" l="24147" r="30733" t="0"/>
          <a:stretch/>
        </p:blipFill>
        <p:spPr>
          <a:xfrm>
            <a:off x="20" y="10"/>
            <a:ext cx="4635571" cy="6857990"/>
          </a:xfrm>
          <a:prstGeom prst="rect">
            <a:avLst/>
          </a:prstGeom>
          <a:noFill/>
          <a:ln>
            <a:noFill/>
          </a:ln>
        </p:spPr>
      </p:pic>
      <p:sp>
        <p:nvSpPr>
          <p:cNvPr id="940" name="Google Shape;940;p8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1" name="Shape 191"/>
        <p:cNvGrpSpPr/>
        <p:nvPr/>
      </p:nvGrpSpPr>
      <p:grpSpPr>
        <a:xfrm>
          <a:off x="0" y="0"/>
          <a:ext cx="0" cy="0"/>
          <a:chOff x="0" y="0"/>
          <a:chExt cx="0" cy="0"/>
        </a:xfrm>
      </p:grpSpPr>
      <p:sp>
        <p:nvSpPr>
          <p:cNvPr id="192" name="Google Shape;192;p9"/>
          <p:cNvSpPr/>
          <p:nvPr/>
        </p:nvSpPr>
        <p:spPr>
          <a:xfrm>
            <a:off x="0" y="0"/>
            <a:ext cx="12196802" cy="6858000"/>
          </a:xfrm>
          <a:prstGeom prst="rect">
            <a:avLst/>
          </a:prstGeom>
          <a:gradFill>
            <a:gsLst>
              <a:gs pos="0">
                <a:srgbClr val="F2F2F2">
                  <a:alpha val="83921"/>
                </a:srgbClr>
              </a:gs>
              <a:gs pos="28000">
                <a:srgbClr val="F2F2F2">
                  <a:alpha val="83921"/>
                </a:srgbClr>
              </a:gs>
              <a:gs pos="74000">
                <a:schemeClr val="lt1"/>
              </a:gs>
              <a:gs pos="100000">
                <a:schemeClr val="lt1"/>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3" name="Google Shape;193;p9"/>
          <p:cNvSpPr txBox="1"/>
          <p:nvPr>
            <p:ph type="title"/>
          </p:nvPr>
        </p:nvSpPr>
        <p:spPr>
          <a:xfrm>
            <a:off x="838200" y="365125"/>
            <a:ext cx="1135860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Energy and life cycle performance of a building</a:t>
            </a:r>
            <a:endParaRPr/>
          </a:p>
        </p:txBody>
      </p:sp>
      <p:grpSp>
        <p:nvGrpSpPr>
          <p:cNvPr id="194" name="Google Shape;194;p9"/>
          <p:cNvGrpSpPr/>
          <p:nvPr/>
        </p:nvGrpSpPr>
        <p:grpSpPr>
          <a:xfrm>
            <a:off x="1070776" y="1825625"/>
            <a:ext cx="5882357" cy="4334405"/>
            <a:chOff x="232576" y="0"/>
            <a:chExt cx="5882357" cy="4334405"/>
          </a:xfrm>
        </p:grpSpPr>
        <p:sp>
          <p:nvSpPr>
            <p:cNvPr id="195" name="Google Shape;195;p9"/>
            <p:cNvSpPr/>
            <p:nvPr/>
          </p:nvSpPr>
          <p:spPr>
            <a:xfrm>
              <a:off x="3965373" y="2941977"/>
              <a:ext cx="2149560" cy="1392428"/>
            </a:xfrm>
            <a:prstGeom prst="roundRect">
              <a:avLst>
                <a:gd fmla="val 10000" name="adj"/>
              </a:avLst>
            </a:prstGeom>
            <a:solidFill>
              <a:schemeClr val="lt1">
                <a:alpha val="89803"/>
              </a:schemeClr>
            </a:solidFill>
            <a:ln cap="flat" cmpd="sng" w="12700">
              <a:solidFill>
                <a:srgbClr val="0D613E"/>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9"/>
            <p:cNvSpPr txBox="1"/>
            <p:nvPr/>
          </p:nvSpPr>
          <p:spPr>
            <a:xfrm>
              <a:off x="4640828" y="3320671"/>
              <a:ext cx="1443518" cy="983147"/>
            </a:xfrm>
            <a:prstGeom prst="rect">
              <a:avLst/>
            </a:prstGeom>
            <a:noFill/>
            <a:ln>
              <a:noFill/>
            </a:ln>
          </p:spPr>
          <p:txBody>
            <a:bodyPr anchorCtr="0" anchor="t" bIns="41900" lIns="41900" spcFirstLastPara="1" rIns="41900" wrap="square" tIns="41900">
              <a:noAutofit/>
            </a:bodyPr>
            <a:lstStyle/>
            <a:p>
              <a:pPr indent="-69850" lvl="1" marL="57150" marR="0" rtl="0" algn="l">
                <a:lnSpc>
                  <a:spcPct val="90000"/>
                </a:lnSpc>
                <a:spcBef>
                  <a:spcPts val="0"/>
                </a:spcBef>
                <a:spcAft>
                  <a:spcPts val="0"/>
                </a:spcAft>
                <a:buClr>
                  <a:schemeClr val="dk1"/>
                </a:buClr>
                <a:buSzPts val="1100"/>
                <a:buFont typeface="Calibri"/>
                <a:buChar char="•"/>
              </a:pPr>
              <a:r>
                <a:rPr b="0" i="0" lang="en-GB" sz="1100" u="none" cap="none" strike="noStrike">
                  <a:solidFill>
                    <a:schemeClr val="dk1"/>
                  </a:solidFill>
                  <a:latin typeface="Calibri"/>
                  <a:ea typeface="Calibri"/>
                  <a:cs typeface="Calibri"/>
                  <a:sym typeface="Calibri"/>
                </a:rPr>
                <a:t>Lighting</a:t>
              </a:r>
              <a:endParaRPr/>
            </a:p>
            <a:p>
              <a:pPr indent="-69850" lvl="1" marL="57150" marR="0" rtl="0" algn="l">
                <a:lnSpc>
                  <a:spcPct val="90000"/>
                </a:lnSpc>
                <a:spcBef>
                  <a:spcPts val="165"/>
                </a:spcBef>
                <a:spcAft>
                  <a:spcPts val="0"/>
                </a:spcAft>
                <a:buClr>
                  <a:schemeClr val="dk1"/>
                </a:buClr>
                <a:buSzPts val="1100"/>
                <a:buFont typeface="Calibri"/>
                <a:buChar char="•"/>
              </a:pPr>
              <a:r>
                <a:rPr b="0" i="0" lang="en-GB" sz="1100" u="none" cap="none" strike="noStrike">
                  <a:solidFill>
                    <a:schemeClr val="dk1"/>
                  </a:solidFill>
                  <a:latin typeface="Calibri"/>
                  <a:ea typeface="Calibri"/>
                  <a:cs typeface="Calibri"/>
                  <a:sym typeface="Calibri"/>
                </a:rPr>
                <a:t>Building equipment</a:t>
              </a:r>
              <a:endParaRPr/>
            </a:p>
            <a:p>
              <a:pPr indent="-69850" lvl="1" marL="57150" marR="0" rtl="0" algn="l">
                <a:lnSpc>
                  <a:spcPct val="90000"/>
                </a:lnSpc>
                <a:spcBef>
                  <a:spcPts val="165"/>
                </a:spcBef>
                <a:spcAft>
                  <a:spcPts val="0"/>
                </a:spcAft>
                <a:buClr>
                  <a:schemeClr val="dk1"/>
                </a:buClr>
                <a:buSzPts val="1100"/>
                <a:buFont typeface="Calibri"/>
                <a:buChar char="•"/>
              </a:pPr>
              <a:r>
                <a:rPr b="0" i="0" lang="en-GB" sz="1100" u="none" cap="none" strike="noStrike">
                  <a:solidFill>
                    <a:schemeClr val="dk1"/>
                  </a:solidFill>
                  <a:latin typeface="Calibri"/>
                  <a:ea typeface="Calibri"/>
                  <a:cs typeface="Calibri"/>
                  <a:sym typeface="Calibri"/>
                </a:rPr>
                <a:t>Own production</a:t>
              </a:r>
              <a:endParaRPr/>
            </a:p>
          </p:txBody>
        </p:sp>
        <p:sp>
          <p:nvSpPr>
            <p:cNvPr id="197" name="Google Shape;197;p9"/>
            <p:cNvSpPr/>
            <p:nvPr/>
          </p:nvSpPr>
          <p:spPr>
            <a:xfrm>
              <a:off x="232576" y="2924976"/>
              <a:ext cx="2149560" cy="1392428"/>
            </a:xfrm>
            <a:prstGeom prst="roundRect">
              <a:avLst>
                <a:gd fmla="val 10000" name="adj"/>
              </a:avLst>
            </a:prstGeom>
            <a:solidFill>
              <a:schemeClr val="lt1">
                <a:alpha val="89803"/>
              </a:schemeClr>
            </a:solidFill>
            <a:ln cap="flat" cmpd="sng" w="12700">
              <a:solidFill>
                <a:srgbClr val="6B733B"/>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9"/>
            <p:cNvSpPr txBox="1"/>
            <p:nvPr/>
          </p:nvSpPr>
          <p:spPr>
            <a:xfrm>
              <a:off x="263163" y="3303670"/>
              <a:ext cx="1443518" cy="983147"/>
            </a:xfrm>
            <a:prstGeom prst="rect">
              <a:avLst/>
            </a:prstGeom>
            <a:noFill/>
            <a:ln>
              <a:noFill/>
            </a:ln>
          </p:spPr>
          <p:txBody>
            <a:bodyPr anchorCtr="0" anchor="t" bIns="41900" lIns="41900" spcFirstLastPara="1" rIns="41900" wrap="square" tIns="41900">
              <a:noAutofit/>
            </a:bodyPr>
            <a:lstStyle/>
            <a:p>
              <a:pPr indent="-69850" lvl="1" marL="57150" marR="0" rtl="0" algn="l">
                <a:lnSpc>
                  <a:spcPct val="90000"/>
                </a:lnSpc>
                <a:spcBef>
                  <a:spcPts val="0"/>
                </a:spcBef>
                <a:spcAft>
                  <a:spcPts val="0"/>
                </a:spcAft>
                <a:buClr>
                  <a:schemeClr val="dk1"/>
                </a:buClr>
                <a:buSzPts val="1100"/>
                <a:buFont typeface="Calibri"/>
                <a:buChar char="•"/>
              </a:pPr>
              <a:r>
                <a:rPr b="0" i="0" lang="en-GB" sz="1100" u="none" cap="none" strike="noStrike">
                  <a:solidFill>
                    <a:schemeClr val="dk1"/>
                  </a:solidFill>
                  <a:latin typeface="Calibri"/>
                  <a:ea typeface="Calibri"/>
                  <a:cs typeface="Calibri"/>
                  <a:sym typeface="Calibri"/>
                </a:rPr>
                <a:t>User devices</a:t>
              </a:r>
              <a:endParaRPr/>
            </a:p>
            <a:p>
              <a:pPr indent="-69850" lvl="1" marL="57150" marR="0" rtl="0" algn="l">
                <a:lnSpc>
                  <a:spcPct val="90000"/>
                </a:lnSpc>
                <a:spcBef>
                  <a:spcPts val="165"/>
                </a:spcBef>
                <a:spcAft>
                  <a:spcPts val="0"/>
                </a:spcAft>
                <a:buClr>
                  <a:schemeClr val="dk1"/>
                </a:buClr>
                <a:buSzPts val="1100"/>
                <a:buFont typeface="Calibri"/>
                <a:buChar char="•"/>
              </a:pPr>
              <a:r>
                <a:rPr b="0" i="0" lang="en-GB" sz="1100" u="none" cap="none" strike="noStrike">
                  <a:solidFill>
                    <a:schemeClr val="dk1"/>
                  </a:solidFill>
                  <a:latin typeface="Calibri"/>
                  <a:ea typeface="Calibri"/>
                  <a:cs typeface="Calibri"/>
                  <a:sym typeface="Calibri"/>
                </a:rPr>
                <a:t>Use of facilities and equipment</a:t>
              </a:r>
              <a:endParaRPr/>
            </a:p>
            <a:p>
              <a:pPr indent="-69850" lvl="1" marL="57150" marR="0" rtl="0" algn="l">
                <a:lnSpc>
                  <a:spcPct val="90000"/>
                </a:lnSpc>
                <a:spcBef>
                  <a:spcPts val="165"/>
                </a:spcBef>
                <a:spcAft>
                  <a:spcPts val="0"/>
                </a:spcAft>
                <a:buClr>
                  <a:schemeClr val="dk1"/>
                </a:buClr>
                <a:buSzPts val="1100"/>
                <a:buFont typeface="Calibri"/>
                <a:buChar char="•"/>
              </a:pPr>
              <a:r>
                <a:rPr b="0" i="0" lang="en-GB" sz="1100" u="none" cap="none" strike="noStrike">
                  <a:solidFill>
                    <a:schemeClr val="dk1"/>
                  </a:solidFill>
                  <a:latin typeface="Calibri"/>
                  <a:ea typeface="Calibri"/>
                  <a:cs typeface="Calibri"/>
                  <a:sym typeface="Calibri"/>
                </a:rPr>
                <a:t>Maintenance and management</a:t>
              </a:r>
              <a:endParaRPr/>
            </a:p>
          </p:txBody>
        </p:sp>
        <p:sp>
          <p:nvSpPr>
            <p:cNvPr id="199" name="Google Shape;199;p9"/>
            <p:cNvSpPr/>
            <p:nvPr/>
          </p:nvSpPr>
          <p:spPr>
            <a:xfrm>
              <a:off x="3846287" y="0"/>
              <a:ext cx="2149560" cy="1392428"/>
            </a:xfrm>
            <a:prstGeom prst="roundRect">
              <a:avLst>
                <a:gd fmla="val 10000" name="adj"/>
              </a:avLst>
            </a:prstGeom>
            <a:solidFill>
              <a:schemeClr val="lt1">
                <a:alpha val="89803"/>
              </a:schemeClr>
            </a:solidFill>
            <a:ln cap="flat" cmpd="sng" w="12700">
              <a:solidFill>
                <a:schemeClr val="accent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9"/>
            <p:cNvSpPr txBox="1"/>
            <p:nvPr/>
          </p:nvSpPr>
          <p:spPr>
            <a:xfrm>
              <a:off x="4521742" y="30587"/>
              <a:ext cx="1443518" cy="983147"/>
            </a:xfrm>
            <a:prstGeom prst="rect">
              <a:avLst/>
            </a:prstGeom>
            <a:noFill/>
            <a:ln>
              <a:noFill/>
            </a:ln>
          </p:spPr>
          <p:txBody>
            <a:bodyPr anchorCtr="0" anchor="t" bIns="41900" lIns="41900" spcFirstLastPara="1" rIns="41900" wrap="square" tIns="41900">
              <a:noAutofit/>
            </a:bodyPr>
            <a:lstStyle/>
            <a:p>
              <a:pPr indent="-69850" lvl="1" marL="57150" marR="0" rtl="0" algn="l">
                <a:lnSpc>
                  <a:spcPct val="90000"/>
                </a:lnSpc>
                <a:spcBef>
                  <a:spcPts val="0"/>
                </a:spcBef>
                <a:spcAft>
                  <a:spcPts val="0"/>
                </a:spcAft>
                <a:buClr>
                  <a:schemeClr val="dk1"/>
                </a:buClr>
                <a:buSzPts val="1100"/>
                <a:buFont typeface="Calibri"/>
                <a:buChar char="•"/>
              </a:pPr>
              <a:r>
                <a:rPr b="0" i="0" lang="en-GB" sz="1100" u="none" cap="none" strike="noStrike">
                  <a:solidFill>
                    <a:schemeClr val="dk1"/>
                  </a:solidFill>
                  <a:latin typeface="Calibri"/>
                  <a:ea typeface="Calibri"/>
                  <a:cs typeface="Calibri"/>
                  <a:sym typeface="Calibri"/>
                </a:rPr>
                <a:t>Heating</a:t>
              </a:r>
              <a:endParaRPr/>
            </a:p>
            <a:p>
              <a:pPr indent="-69850" lvl="1" marL="57150" marR="0" rtl="0" algn="l">
                <a:lnSpc>
                  <a:spcPct val="90000"/>
                </a:lnSpc>
                <a:spcBef>
                  <a:spcPts val="165"/>
                </a:spcBef>
                <a:spcAft>
                  <a:spcPts val="0"/>
                </a:spcAft>
                <a:buClr>
                  <a:schemeClr val="dk1"/>
                </a:buClr>
                <a:buSzPts val="1100"/>
                <a:buFont typeface="Calibri"/>
                <a:buChar char="•"/>
              </a:pPr>
              <a:r>
                <a:rPr b="0" i="0" lang="en-GB" sz="1100" u="none" cap="none" strike="noStrike">
                  <a:solidFill>
                    <a:schemeClr val="dk1"/>
                  </a:solidFill>
                  <a:latin typeface="Calibri"/>
                  <a:ea typeface="Calibri"/>
                  <a:cs typeface="Calibri"/>
                  <a:sym typeface="Calibri"/>
                </a:rPr>
                <a:t>Cooling</a:t>
              </a:r>
              <a:endParaRPr/>
            </a:p>
            <a:p>
              <a:pPr indent="-69850" lvl="1" marL="57150" marR="0" rtl="0" algn="l">
                <a:lnSpc>
                  <a:spcPct val="90000"/>
                </a:lnSpc>
                <a:spcBef>
                  <a:spcPts val="165"/>
                </a:spcBef>
                <a:spcAft>
                  <a:spcPts val="0"/>
                </a:spcAft>
                <a:buClr>
                  <a:schemeClr val="dk1"/>
                </a:buClr>
                <a:buSzPts val="1100"/>
                <a:buFont typeface="Calibri"/>
                <a:buChar char="•"/>
              </a:pPr>
              <a:r>
                <a:rPr b="0" i="0" lang="en-GB" sz="1100" u="none" cap="none" strike="noStrike">
                  <a:solidFill>
                    <a:schemeClr val="dk1"/>
                  </a:solidFill>
                  <a:latin typeface="Calibri"/>
                  <a:ea typeface="Calibri"/>
                  <a:cs typeface="Calibri"/>
                  <a:sym typeface="Calibri"/>
                </a:rPr>
                <a:t>Ventilation</a:t>
              </a:r>
              <a:endParaRPr/>
            </a:p>
            <a:p>
              <a:pPr indent="-69850" lvl="1" marL="57150" marR="0" rtl="0" algn="l">
                <a:lnSpc>
                  <a:spcPct val="90000"/>
                </a:lnSpc>
                <a:spcBef>
                  <a:spcPts val="165"/>
                </a:spcBef>
                <a:spcAft>
                  <a:spcPts val="0"/>
                </a:spcAft>
                <a:buClr>
                  <a:schemeClr val="dk1"/>
                </a:buClr>
                <a:buSzPts val="1100"/>
                <a:buFont typeface="Calibri"/>
                <a:buChar char="•"/>
              </a:pPr>
              <a:r>
                <a:rPr b="0" i="0" lang="en-GB" sz="1100" u="none" cap="none" strike="noStrike">
                  <a:solidFill>
                    <a:schemeClr val="dk1"/>
                  </a:solidFill>
                  <a:latin typeface="Calibri"/>
                  <a:ea typeface="Calibri"/>
                  <a:cs typeface="Calibri"/>
                  <a:sym typeface="Calibri"/>
                </a:rPr>
                <a:t>Water and sewage</a:t>
              </a:r>
              <a:endParaRPr/>
            </a:p>
            <a:p>
              <a:pPr indent="-69850" lvl="1" marL="57150" marR="0" rtl="0" algn="l">
                <a:lnSpc>
                  <a:spcPct val="90000"/>
                </a:lnSpc>
                <a:spcBef>
                  <a:spcPts val="165"/>
                </a:spcBef>
                <a:spcAft>
                  <a:spcPts val="0"/>
                </a:spcAft>
                <a:buClr>
                  <a:schemeClr val="dk1"/>
                </a:buClr>
                <a:buSzPts val="1100"/>
                <a:buFont typeface="Calibri"/>
                <a:buChar char="•"/>
              </a:pPr>
              <a:r>
                <a:rPr b="0" i="0" lang="en-GB" sz="1100" u="none" cap="none" strike="noStrike">
                  <a:solidFill>
                    <a:schemeClr val="dk1"/>
                  </a:solidFill>
                  <a:latin typeface="Calibri"/>
                  <a:ea typeface="Calibri"/>
                  <a:cs typeface="Calibri"/>
                  <a:sym typeface="Calibri"/>
                </a:rPr>
                <a:t>Building automation</a:t>
              </a:r>
              <a:endParaRPr/>
            </a:p>
            <a:p>
              <a:pPr indent="0" lvl="1" marL="57150" marR="0" rtl="0" algn="l">
                <a:lnSpc>
                  <a:spcPct val="90000"/>
                </a:lnSpc>
                <a:spcBef>
                  <a:spcPts val="165"/>
                </a:spcBef>
                <a:spcAft>
                  <a:spcPts val="0"/>
                </a:spcAft>
                <a:buClr>
                  <a:schemeClr val="dk1"/>
                </a:buClr>
                <a:buSzPts val="900"/>
                <a:buFont typeface="Calibri"/>
                <a:buNone/>
              </a:pPr>
              <a:r>
                <a:t/>
              </a:r>
              <a:endParaRPr b="0" i="0" sz="900" u="none" cap="none" strike="noStrike">
                <a:solidFill>
                  <a:schemeClr val="dk1"/>
                </a:solidFill>
                <a:latin typeface="Calibri"/>
                <a:ea typeface="Calibri"/>
                <a:cs typeface="Calibri"/>
                <a:sym typeface="Calibri"/>
              </a:endParaRPr>
            </a:p>
          </p:txBody>
        </p:sp>
        <p:sp>
          <p:nvSpPr>
            <p:cNvPr id="201" name="Google Shape;201;p9"/>
            <p:cNvSpPr/>
            <p:nvPr/>
          </p:nvSpPr>
          <p:spPr>
            <a:xfrm>
              <a:off x="259209" y="0"/>
              <a:ext cx="2149560" cy="1392428"/>
            </a:xfrm>
            <a:prstGeom prst="roundRect">
              <a:avLst>
                <a:gd fmla="val 10000" name="adj"/>
              </a:avLst>
            </a:prstGeom>
            <a:solidFill>
              <a:schemeClr val="lt1">
                <a:alpha val="89803"/>
              </a:schemeClr>
            </a:solidFill>
            <a:ln cap="flat" cmpd="sng" w="12700">
              <a:solidFill>
                <a:srgbClr val="F0AE3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9"/>
            <p:cNvSpPr txBox="1"/>
            <p:nvPr/>
          </p:nvSpPr>
          <p:spPr>
            <a:xfrm>
              <a:off x="289796" y="30587"/>
              <a:ext cx="1443518" cy="983147"/>
            </a:xfrm>
            <a:prstGeom prst="rect">
              <a:avLst/>
            </a:prstGeom>
            <a:noFill/>
            <a:ln>
              <a:noFill/>
            </a:ln>
          </p:spPr>
          <p:txBody>
            <a:bodyPr anchorCtr="0" anchor="t" bIns="41900" lIns="41900" spcFirstLastPara="1" rIns="41900" wrap="square" tIns="41900">
              <a:noAutofit/>
            </a:bodyPr>
            <a:lstStyle/>
            <a:p>
              <a:pPr indent="-69850" lvl="1" marL="57150" marR="0" rtl="0" algn="l">
                <a:lnSpc>
                  <a:spcPct val="90000"/>
                </a:lnSpc>
                <a:spcBef>
                  <a:spcPts val="0"/>
                </a:spcBef>
                <a:spcAft>
                  <a:spcPts val="0"/>
                </a:spcAft>
                <a:buClr>
                  <a:schemeClr val="dk1"/>
                </a:buClr>
                <a:buSzPts val="1100"/>
                <a:buFont typeface="Calibri"/>
                <a:buChar char="•"/>
              </a:pPr>
              <a:r>
                <a:rPr b="0" i="0" lang="en-GB" sz="1100" u="none" cap="none" strike="noStrike">
                  <a:solidFill>
                    <a:schemeClr val="dk1"/>
                  </a:solidFill>
                  <a:latin typeface="Calibri"/>
                  <a:ea typeface="Calibri"/>
                  <a:cs typeface="Calibri"/>
                  <a:sym typeface="Calibri"/>
                </a:rPr>
                <a:t>Geometry</a:t>
              </a:r>
              <a:endParaRPr/>
            </a:p>
            <a:p>
              <a:pPr indent="-69850" lvl="1" marL="57150" marR="0" rtl="0" algn="l">
                <a:lnSpc>
                  <a:spcPct val="90000"/>
                </a:lnSpc>
                <a:spcBef>
                  <a:spcPts val="165"/>
                </a:spcBef>
                <a:spcAft>
                  <a:spcPts val="0"/>
                </a:spcAft>
                <a:buClr>
                  <a:schemeClr val="dk1"/>
                </a:buClr>
                <a:buSzPts val="1100"/>
                <a:buFont typeface="Calibri"/>
                <a:buChar char="•"/>
              </a:pPr>
              <a:r>
                <a:rPr b="0" i="0" lang="en-GB" sz="1100" u="none" cap="none" strike="noStrike">
                  <a:solidFill>
                    <a:schemeClr val="dk1"/>
                  </a:solidFill>
                  <a:latin typeface="Calibri"/>
                  <a:ea typeface="Calibri"/>
                  <a:cs typeface="Calibri"/>
                  <a:sym typeface="Calibri"/>
                </a:rPr>
                <a:t>Building envelope and thermal bridges</a:t>
              </a:r>
              <a:endParaRPr/>
            </a:p>
            <a:p>
              <a:pPr indent="-69850" lvl="1" marL="57150" marR="0" rtl="0" algn="l">
                <a:lnSpc>
                  <a:spcPct val="90000"/>
                </a:lnSpc>
                <a:spcBef>
                  <a:spcPts val="165"/>
                </a:spcBef>
                <a:spcAft>
                  <a:spcPts val="0"/>
                </a:spcAft>
                <a:buClr>
                  <a:schemeClr val="dk1"/>
                </a:buClr>
                <a:buSzPts val="1100"/>
                <a:buFont typeface="Calibri"/>
                <a:buChar char="•"/>
              </a:pPr>
              <a:r>
                <a:rPr b="0" i="0" lang="en-GB" sz="1100" u="none" cap="none" strike="noStrike">
                  <a:solidFill>
                    <a:schemeClr val="dk1"/>
                  </a:solidFill>
                  <a:latin typeface="Calibri"/>
                  <a:ea typeface="Calibri"/>
                  <a:cs typeface="Calibri"/>
                  <a:sym typeface="Calibri"/>
                </a:rPr>
                <a:t>Openings and their orientation</a:t>
              </a:r>
              <a:endParaRPr/>
            </a:p>
            <a:p>
              <a:pPr indent="-69850" lvl="1" marL="57150" marR="0" rtl="0" algn="l">
                <a:lnSpc>
                  <a:spcPct val="90000"/>
                </a:lnSpc>
                <a:spcBef>
                  <a:spcPts val="165"/>
                </a:spcBef>
                <a:spcAft>
                  <a:spcPts val="0"/>
                </a:spcAft>
                <a:buClr>
                  <a:schemeClr val="dk1"/>
                </a:buClr>
                <a:buSzPts val="1100"/>
                <a:buFont typeface="Calibri"/>
                <a:buChar char="•"/>
              </a:pPr>
              <a:r>
                <a:rPr b="0" i="0" lang="en-GB" sz="1100" u="none" cap="none" strike="noStrike">
                  <a:solidFill>
                    <a:schemeClr val="dk1"/>
                  </a:solidFill>
                  <a:latin typeface="Calibri"/>
                  <a:ea typeface="Calibri"/>
                  <a:cs typeface="Calibri"/>
                  <a:sym typeface="Calibri"/>
                </a:rPr>
                <a:t>Airtightness</a:t>
              </a:r>
              <a:endParaRPr/>
            </a:p>
          </p:txBody>
        </p:sp>
        <p:sp>
          <p:nvSpPr>
            <p:cNvPr id="203" name="Google Shape;203;p9"/>
            <p:cNvSpPr/>
            <p:nvPr/>
          </p:nvSpPr>
          <p:spPr>
            <a:xfrm>
              <a:off x="1159936" y="248026"/>
              <a:ext cx="1884129" cy="1884129"/>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rgbClr val="F0AE30"/>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9"/>
            <p:cNvSpPr txBox="1"/>
            <p:nvPr/>
          </p:nvSpPr>
          <p:spPr>
            <a:xfrm>
              <a:off x="1711785" y="799875"/>
              <a:ext cx="1332280" cy="1332280"/>
            </a:xfrm>
            <a:prstGeom prst="rect">
              <a:avLst/>
            </a:prstGeom>
            <a:noFill/>
            <a:ln>
              <a:noFill/>
            </a:ln>
          </p:spPr>
          <p:txBody>
            <a:bodyPr anchorCtr="0" anchor="ctr" bIns="113775" lIns="113775" spcFirstLastPara="1" rIns="113775" wrap="square" tIns="113775">
              <a:noAutofit/>
            </a:bodyPr>
            <a:lstStyle/>
            <a:p>
              <a:pPr indent="0" lvl="0" marL="0" marR="0" rtl="0" algn="ctr">
                <a:lnSpc>
                  <a:spcPct val="90000"/>
                </a:lnSpc>
                <a:spcBef>
                  <a:spcPts val="0"/>
                </a:spcBef>
                <a:spcAft>
                  <a:spcPts val="0"/>
                </a:spcAft>
                <a:buNone/>
              </a:pPr>
              <a:r>
                <a:rPr lang="en-GB" sz="1600">
                  <a:solidFill>
                    <a:schemeClr val="lt1"/>
                  </a:solidFill>
                  <a:latin typeface="Calibri"/>
                  <a:ea typeface="Calibri"/>
                  <a:cs typeface="Calibri"/>
                  <a:sym typeface="Calibri"/>
                </a:rPr>
                <a:t>Architectural and structural plans</a:t>
              </a:r>
              <a:endParaRPr/>
            </a:p>
          </p:txBody>
        </p:sp>
        <p:sp>
          <p:nvSpPr>
            <p:cNvPr id="205" name="Google Shape;205;p9"/>
            <p:cNvSpPr/>
            <p:nvPr/>
          </p:nvSpPr>
          <p:spPr>
            <a:xfrm rot="5400000">
              <a:off x="3131092" y="248026"/>
              <a:ext cx="1884129" cy="1884129"/>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chemeClr val="accent3"/>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9"/>
            <p:cNvSpPr txBox="1"/>
            <p:nvPr/>
          </p:nvSpPr>
          <p:spPr>
            <a:xfrm>
              <a:off x="3131092" y="799875"/>
              <a:ext cx="1332280" cy="1332280"/>
            </a:xfrm>
            <a:prstGeom prst="rect">
              <a:avLst/>
            </a:prstGeom>
            <a:noFill/>
            <a:ln>
              <a:noFill/>
            </a:ln>
          </p:spPr>
          <p:txBody>
            <a:bodyPr anchorCtr="0" anchor="ctr" bIns="113775" lIns="113775" spcFirstLastPara="1" rIns="113775" wrap="square" tIns="113775">
              <a:noAutofit/>
            </a:bodyPr>
            <a:lstStyle/>
            <a:p>
              <a:pPr indent="0" lvl="0" marL="0" marR="0" rtl="0" algn="ctr">
                <a:lnSpc>
                  <a:spcPct val="90000"/>
                </a:lnSpc>
                <a:spcBef>
                  <a:spcPts val="0"/>
                </a:spcBef>
                <a:spcAft>
                  <a:spcPts val="0"/>
                </a:spcAft>
                <a:buNone/>
              </a:pPr>
              <a:r>
                <a:rPr lang="en-GB" sz="1600">
                  <a:solidFill>
                    <a:schemeClr val="lt1"/>
                  </a:solidFill>
                  <a:latin typeface="Calibri"/>
                  <a:ea typeface="Calibri"/>
                  <a:cs typeface="Calibri"/>
                  <a:sym typeface="Calibri"/>
                </a:rPr>
                <a:t>HVAC systems</a:t>
              </a:r>
              <a:endParaRPr/>
            </a:p>
          </p:txBody>
        </p:sp>
        <p:sp>
          <p:nvSpPr>
            <p:cNvPr id="207" name="Google Shape;207;p9"/>
            <p:cNvSpPr/>
            <p:nvPr/>
          </p:nvSpPr>
          <p:spPr>
            <a:xfrm rot="10800000">
              <a:off x="3131092" y="2219182"/>
              <a:ext cx="1884129" cy="1884129"/>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rgbClr val="0D613E"/>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9"/>
            <p:cNvSpPr txBox="1"/>
            <p:nvPr/>
          </p:nvSpPr>
          <p:spPr>
            <a:xfrm>
              <a:off x="3131092" y="2219182"/>
              <a:ext cx="1332280" cy="1332280"/>
            </a:xfrm>
            <a:prstGeom prst="rect">
              <a:avLst/>
            </a:prstGeom>
            <a:noFill/>
            <a:ln>
              <a:noFill/>
            </a:ln>
          </p:spPr>
          <p:txBody>
            <a:bodyPr anchorCtr="0" anchor="ctr" bIns="113775" lIns="113775" spcFirstLastPara="1" rIns="113775" wrap="square" tIns="113775">
              <a:noAutofit/>
            </a:bodyPr>
            <a:lstStyle/>
            <a:p>
              <a:pPr indent="0" lvl="0" marL="0" marR="0" rtl="0" algn="ctr">
                <a:lnSpc>
                  <a:spcPct val="90000"/>
                </a:lnSpc>
                <a:spcBef>
                  <a:spcPts val="0"/>
                </a:spcBef>
                <a:spcAft>
                  <a:spcPts val="0"/>
                </a:spcAft>
                <a:buNone/>
              </a:pPr>
              <a:r>
                <a:rPr lang="en-GB" sz="1600">
                  <a:solidFill>
                    <a:schemeClr val="lt1"/>
                  </a:solidFill>
                  <a:latin typeface="Calibri"/>
                  <a:ea typeface="Calibri"/>
                  <a:cs typeface="Calibri"/>
                  <a:sym typeface="Calibri"/>
                </a:rPr>
                <a:t>Electricity</a:t>
              </a:r>
              <a:endParaRPr/>
            </a:p>
          </p:txBody>
        </p:sp>
        <p:sp>
          <p:nvSpPr>
            <p:cNvPr id="209" name="Google Shape;209;p9"/>
            <p:cNvSpPr/>
            <p:nvPr/>
          </p:nvSpPr>
          <p:spPr>
            <a:xfrm rot="-5400000">
              <a:off x="1159936" y="2219182"/>
              <a:ext cx="1884129" cy="1884129"/>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rgbClr val="6B733B"/>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9"/>
            <p:cNvSpPr txBox="1"/>
            <p:nvPr/>
          </p:nvSpPr>
          <p:spPr>
            <a:xfrm>
              <a:off x="1711785" y="2219182"/>
              <a:ext cx="1332280" cy="1332280"/>
            </a:xfrm>
            <a:prstGeom prst="rect">
              <a:avLst/>
            </a:prstGeom>
            <a:noFill/>
            <a:ln>
              <a:noFill/>
            </a:ln>
          </p:spPr>
          <p:txBody>
            <a:bodyPr anchorCtr="0" anchor="ctr" bIns="113775" lIns="113775" spcFirstLastPara="1" rIns="113775" wrap="square" tIns="113775">
              <a:noAutofit/>
            </a:bodyPr>
            <a:lstStyle/>
            <a:p>
              <a:pPr indent="0" lvl="0" marL="0" marR="0" rtl="0" algn="ctr">
                <a:lnSpc>
                  <a:spcPct val="90000"/>
                </a:lnSpc>
                <a:spcBef>
                  <a:spcPts val="0"/>
                </a:spcBef>
                <a:spcAft>
                  <a:spcPts val="0"/>
                </a:spcAft>
                <a:buNone/>
              </a:pPr>
              <a:r>
                <a:rPr lang="en-GB" sz="1600">
                  <a:solidFill>
                    <a:schemeClr val="lt1"/>
                  </a:solidFill>
                  <a:latin typeface="Calibri"/>
                  <a:ea typeface="Calibri"/>
                  <a:cs typeface="Calibri"/>
                  <a:sym typeface="Calibri"/>
                </a:rPr>
                <a:t>User</a:t>
              </a:r>
              <a:endParaRPr/>
            </a:p>
          </p:txBody>
        </p:sp>
        <p:sp>
          <p:nvSpPr>
            <p:cNvPr id="211" name="Google Shape;211;p9"/>
            <p:cNvSpPr/>
            <p:nvPr/>
          </p:nvSpPr>
          <p:spPr>
            <a:xfrm>
              <a:off x="2762316" y="1784048"/>
              <a:ext cx="650525" cy="565673"/>
            </a:xfrm>
            <a:custGeom>
              <a:rect b="b" l="l" r="r" t="t"/>
              <a:pathLst>
                <a:path extrusionOk="0" h="120000" w="12000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cubicBezTo>
                    <a:pt x="87358" y="27416"/>
                    <a:pt x="68572" y="19475"/>
                    <a:pt x="50448" y="23561"/>
                  </a:cubicBezTo>
                  <a:cubicBezTo>
                    <a:pt x="32324" y="27648"/>
                    <a:pt x="19565" y="42702"/>
                    <a:pt x="19565" y="60000"/>
                  </a:cubicBezTo>
                  <a:close/>
                </a:path>
              </a:pathLst>
            </a:custGeom>
            <a:solidFill>
              <a:srgbClr val="FAE3CC"/>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9"/>
            <p:cNvSpPr/>
            <p:nvPr/>
          </p:nvSpPr>
          <p:spPr>
            <a:xfrm rot="10800000">
              <a:off x="2762316" y="2001615"/>
              <a:ext cx="650525" cy="565673"/>
            </a:xfrm>
            <a:custGeom>
              <a:rect b="b" l="l" r="r" t="t"/>
              <a:pathLst>
                <a:path extrusionOk="0" h="120000" w="12000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cubicBezTo>
                    <a:pt x="87358" y="27416"/>
                    <a:pt x="68572" y="19475"/>
                    <a:pt x="50448" y="23561"/>
                  </a:cubicBezTo>
                  <a:cubicBezTo>
                    <a:pt x="32324" y="27648"/>
                    <a:pt x="19565" y="42702"/>
                    <a:pt x="19565" y="60000"/>
                  </a:cubicBezTo>
                  <a:close/>
                </a:path>
              </a:pathLst>
            </a:custGeom>
            <a:solidFill>
              <a:srgbClr val="FAE3CC"/>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3" name="Google Shape;213;p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214" name="Google Shape;214;p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HVAC technology</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te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eema">
  <a:themeElements>
    <a:clrScheme name="Mukautettu 12">
      <a:dk1>
        <a:srgbClr val="0D0D0D"/>
      </a:dk1>
      <a:lt1>
        <a:srgbClr val="FFFFFF"/>
      </a:lt1>
      <a:dk2>
        <a:srgbClr val="0D0D0D"/>
      </a:dk2>
      <a:lt2>
        <a:srgbClr val="F2F2F2"/>
      </a:lt2>
      <a:accent1>
        <a:srgbClr val="9CA65D"/>
      </a:accent1>
      <a:accent2>
        <a:srgbClr val="F2AE31"/>
      </a:accent2>
      <a:accent3>
        <a:srgbClr val="44A8F2"/>
      </a:accent3>
      <a:accent4>
        <a:srgbClr val="106141"/>
      </a:accent4>
      <a:accent5>
        <a:srgbClr val="6C733D"/>
      </a:accent5>
      <a:accent6>
        <a:srgbClr val="9CA65D"/>
      </a:accent6>
      <a:hlink>
        <a:srgbClr val="A65A4A"/>
      </a:hlink>
      <a:folHlink>
        <a:srgbClr val="8C8D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E8ADB7D81E548242AADAF4F738AFBBB6" ma:contentTypeVersion="18" ma:contentTypeDescription="Luo uusi asiakirja." ma:contentTypeScope="" ma:versionID="5564902e2418ed2d310d67064791fa18">
  <xsd:schema xmlns:xsd="http://www.w3.org/2001/XMLSchema" xmlns:xs="http://www.w3.org/2001/XMLSchema" xmlns:p="http://schemas.microsoft.com/office/2006/metadata/properties" xmlns:ns2="fc5e7852-1d48-46b2-bc1d-4cc9199c0b03" xmlns:ns3="c1f06602-16da-48b0-838f-ec77d40fd7d9" targetNamespace="http://schemas.microsoft.com/office/2006/metadata/properties" ma:root="true" ma:fieldsID="86e63fbd4f933ea8be9469be68714acf" ns2:_="" ns3:_="">
    <xsd:import namespace="fc5e7852-1d48-46b2-bc1d-4cc9199c0b03"/>
    <xsd:import namespace="c1f06602-16da-48b0-838f-ec77d40fd7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Locatio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5e7852-1d48-46b2-bc1d-4cc9199c0b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Kuvien tunnisteet" ma:readOnly="false" ma:fieldId="{5cf76f15-5ced-4ddc-b409-7134ff3c332f}" ma:taxonomyMulti="true" ma:sspId="8a690100-20d8-4d2f-b8c5-de4322e574f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f06602-16da-48b0-838f-ec77d40fd7d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9c604b2-f74f-4e1f-be0e-cfec624efd8d}" ma:internalName="TaxCatchAll" ma:showField="CatchAllData" ma:web="c1f06602-16da-48b0-838f-ec77d40fd7d9">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c5e7852-1d48-46b2-bc1d-4cc9199c0b03">
      <Terms xmlns="http://schemas.microsoft.com/office/infopath/2007/PartnerControls"/>
    </lcf76f155ced4ddcb4097134ff3c332f>
    <TaxCatchAll xmlns="c1f06602-16da-48b0-838f-ec77d40fd7d9" xsi:nil="true"/>
  </documentManagement>
</p:properties>
</file>

<file path=customXml/itemProps1.xml><?xml version="1.0" encoding="utf-8"?>
<ds:datastoreItem xmlns:ds="http://schemas.openxmlformats.org/officeDocument/2006/customXml" ds:itemID="{8B50664A-F3A8-4A64-8251-AFD1B2585EA5}"/>
</file>

<file path=customXml/itemProps2.xml><?xml version="1.0" encoding="utf-8"?>
<ds:datastoreItem xmlns:ds="http://schemas.openxmlformats.org/officeDocument/2006/customXml" ds:itemID="{74254B73-9D65-4D85-AF19-DA63806E2957}"/>
</file>

<file path=customXml/itemProps3.xml><?xml version="1.0" encoding="utf-8"?>
<ds:datastoreItem xmlns:ds="http://schemas.openxmlformats.org/officeDocument/2006/customXml" ds:itemID="{CD5A42BD-84D8-4499-B545-48CA8D2A889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atte Kalke;Pentti Kuurola</dc:creator>
  <dcterms:created xsi:type="dcterms:W3CDTF">2021-05-03T10:20:21Z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3f08ec5-d6d9-4227-8387-ccbfcb3632c4_Enabled">
    <vt:lpwstr>true</vt:lpwstr>
  </property>
  <property fmtid="{D5CDD505-2E9C-101B-9397-08002B2CF9AE}" pid="3" name="MSIP_Label_43f08ec5-d6d9-4227-8387-ccbfcb3632c4_SetDate">
    <vt:lpwstr>2021-08-18T13:22:14Z</vt:lpwstr>
  </property>
  <property fmtid="{D5CDD505-2E9C-101B-9397-08002B2CF9AE}" pid="4" name="MSIP_Label_43f08ec5-d6d9-4227-8387-ccbfcb3632c4_Method">
    <vt:lpwstr>Standard</vt:lpwstr>
  </property>
  <property fmtid="{D5CDD505-2E9C-101B-9397-08002B2CF9AE}" pid="5" name="MSIP_Label_43f08ec5-d6d9-4227-8387-ccbfcb3632c4_Name">
    <vt:lpwstr>Sweco Restricted</vt:lpwstr>
  </property>
  <property fmtid="{D5CDD505-2E9C-101B-9397-08002B2CF9AE}" pid="6" name="MSIP_Label_43f08ec5-d6d9-4227-8387-ccbfcb3632c4_SiteId">
    <vt:lpwstr>b7872ef0-9a00-4c18-8a4a-c7d25c778a9e</vt:lpwstr>
  </property>
  <property fmtid="{D5CDD505-2E9C-101B-9397-08002B2CF9AE}" pid="7" name="MSIP_Label_43f08ec5-d6d9-4227-8387-ccbfcb3632c4_ActionId">
    <vt:lpwstr>b5b4d9d0-a46a-4bc5-b0db-441b531083db</vt:lpwstr>
  </property>
  <property fmtid="{D5CDD505-2E9C-101B-9397-08002B2CF9AE}" pid="8" name="MSIP_Label_43f08ec5-d6d9-4227-8387-ccbfcb3632c4_ContentBits">
    <vt:lpwstr>0</vt:lpwstr>
  </property>
  <property fmtid="{D5CDD505-2E9C-101B-9397-08002B2CF9AE}" pid="9" name="ContentTypeId">
    <vt:lpwstr>0x010100E8ADB7D81E548242AADAF4F738AFBBB6</vt:lpwstr>
  </property>
</Properties>
</file>