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Arial Narrow"/>
      <p:regular r:id="rId29"/>
      <p:bold r:id="rId30"/>
      <p:italic r:id="rId31"/>
      <p:boldItalic r:id="rId32"/>
    </p:embeddedFont>
    <p:embeddedFont>
      <p:font typeface="Noto Sans Symbols"/>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inApyLCMJs3rx5Dt8E9pknatD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4" Type="http://schemas.openxmlformats.org/officeDocument/2006/relationships/font" Target="fonts/NotoSansSymbols-bold.fntdata"/><Relationship Id="rId25" Type="http://schemas.openxmlformats.org/officeDocument/2006/relationships/slide" Target="slides/slide21.xml"/><Relationship Id="rId7" Type="http://schemas.openxmlformats.org/officeDocument/2006/relationships/slide" Target="slides/slide3.xml"/><Relationship Id="rId33" Type="http://schemas.openxmlformats.org/officeDocument/2006/relationships/font" Target="fonts/NotoSansSymbols-regular.fntdata"/><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customXml" Target="../customXml/item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font" Target="fonts/ArialNarrow-regular.fntdata"/><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font" Target="fonts/ArialNarrow-boldItalic.fntdata"/><Relationship Id="rId37" Type="http://schemas.openxmlformats.org/officeDocument/2006/relationships/customXml" Target="../customXml/item2.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customXml" Target="../customXml/item1.xml"/><Relationship Id="rId31" Type="http://schemas.openxmlformats.org/officeDocument/2006/relationships/font" Target="fonts/ArialNarrow-italic.fntdata"/><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font" Target="fonts/ArialNarrow-bold.fntdata"/><Relationship Id="rId35" Type="http://customschemas.google.com/relationships/presentationmetadata" Target="metadata"/><Relationship Id="rId14" Type="http://schemas.openxmlformats.org/officeDocument/2006/relationships/slide" Target="slides/slide10.xml"/><Relationship Id="rId8" Type="http://schemas.openxmlformats.org/officeDocument/2006/relationships/slide" Target="slides/slide4.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16" name="Shape 16"/>
        <p:cNvGrpSpPr/>
        <p:nvPr/>
      </p:nvGrpSpPr>
      <p:grpSpPr>
        <a:xfrm>
          <a:off x="0" y="0"/>
          <a:ext cx="0" cy="0"/>
          <a:chOff x="0" y="0"/>
          <a:chExt cx="0" cy="0"/>
        </a:xfrm>
      </p:grpSpPr>
      <p:pic>
        <p:nvPicPr>
          <p:cNvPr id="17" name="Google Shape;17;p26"/>
          <p:cNvPicPr preferRelativeResize="0"/>
          <p:nvPr/>
        </p:nvPicPr>
        <p:blipFill rotWithShape="1">
          <a:blip r:embed="rId2">
            <a:alphaModFix/>
          </a:blip>
          <a:srcRect b="0" l="0" r="0" t="0"/>
          <a:stretch/>
        </p:blipFill>
        <p:spPr>
          <a:xfrm>
            <a:off x="1" y="-672"/>
            <a:ext cx="12190803" cy="6858671"/>
          </a:xfrm>
          <a:prstGeom prst="rect">
            <a:avLst/>
          </a:prstGeom>
          <a:noFill/>
          <a:ln>
            <a:noFill/>
          </a:ln>
        </p:spPr>
      </p:pic>
      <p:sp>
        <p:nvSpPr>
          <p:cNvPr id="18" name="Google Shape;18;p26"/>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2F2F2"/>
              </a:buClr>
              <a:buSzPts val="6000"/>
              <a:buFont typeface="Calibri"/>
              <a:buNone/>
              <a:defRPr b="1" sz="60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6"/>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2F2F2"/>
              </a:buClr>
              <a:buSzPts val="2400"/>
              <a:buNone/>
              <a:defRPr sz="2400">
                <a:solidFill>
                  <a:srgbClr val="F2F2F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0" name="Google Shape;20;p26"/>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p:cSld name="Kaksi sisältökohdetta">
    <p:spTree>
      <p:nvGrpSpPr>
        <p:cNvPr id="75" name="Shape 75"/>
        <p:cNvGrpSpPr/>
        <p:nvPr/>
      </p:nvGrpSpPr>
      <p:grpSpPr>
        <a:xfrm>
          <a:off x="0" y="0"/>
          <a:ext cx="0" cy="0"/>
          <a:chOff x="0" y="0"/>
          <a:chExt cx="0" cy="0"/>
        </a:xfrm>
      </p:grpSpPr>
      <p:sp>
        <p:nvSpPr>
          <p:cNvPr id="76" name="Google Shape;76;p35"/>
          <p:cNvSpPr/>
          <p:nvPr>
            <p:ph idx="2" type="pic"/>
          </p:nvPr>
        </p:nvSpPr>
        <p:spPr>
          <a:xfrm>
            <a:off x="838199" y="992187"/>
            <a:ext cx="10595777" cy="4873625"/>
          </a:xfrm>
          <a:prstGeom prst="rect">
            <a:avLst/>
          </a:prstGeom>
          <a:noFill/>
          <a:ln>
            <a:noFill/>
          </a:ln>
        </p:spPr>
      </p:sp>
      <p:sp>
        <p:nvSpPr>
          <p:cNvPr id="77" name="Google Shape;77;p3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8" name="Google Shape;78;p3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p:cSld name="Vain otsikko">
    <p:spTree>
      <p:nvGrpSpPr>
        <p:cNvPr id="79" name="Shape 79"/>
        <p:cNvGrpSpPr/>
        <p:nvPr/>
      </p:nvGrpSpPr>
      <p:grpSpPr>
        <a:xfrm>
          <a:off x="0" y="0"/>
          <a:ext cx="0" cy="0"/>
          <a:chOff x="0" y="0"/>
          <a:chExt cx="0" cy="0"/>
        </a:xfrm>
      </p:grpSpPr>
      <p:pic>
        <p:nvPicPr>
          <p:cNvPr id="80" name="Google Shape;80;p36"/>
          <p:cNvPicPr preferRelativeResize="0"/>
          <p:nvPr/>
        </p:nvPicPr>
        <p:blipFill rotWithShape="1">
          <a:blip r:embed="rId2">
            <a:alphaModFix/>
          </a:blip>
          <a:srcRect b="0" l="0" r="0" t="0"/>
          <a:stretch/>
        </p:blipFill>
        <p:spPr>
          <a:xfrm>
            <a:off x="2" y="-672"/>
            <a:ext cx="12190800" cy="6858669"/>
          </a:xfrm>
          <a:prstGeom prst="rect">
            <a:avLst/>
          </a:prstGeom>
          <a:noFill/>
          <a:ln>
            <a:noFill/>
          </a:ln>
        </p:spPr>
      </p:pic>
      <p:sp>
        <p:nvSpPr>
          <p:cNvPr id="81" name="Google Shape;81;p36"/>
          <p:cNvSpPr txBox="1"/>
          <p:nvPr>
            <p:ph type="title"/>
          </p:nvPr>
        </p:nvSpPr>
        <p:spPr>
          <a:xfrm>
            <a:off x="919223" y="2268899"/>
            <a:ext cx="4023167" cy="23202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6"/>
          <p:cNvSpPr txBox="1"/>
          <p:nvPr>
            <p:ph idx="1" type="body"/>
          </p:nvPr>
        </p:nvSpPr>
        <p:spPr>
          <a:xfrm>
            <a:off x="6096000" y="853352"/>
            <a:ext cx="5791200" cy="51307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3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84" name="Google Shape;84;p3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p:cSld name="Tyhjä">
    <p:spTree>
      <p:nvGrpSpPr>
        <p:cNvPr id="85" name="Shape 85"/>
        <p:cNvGrpSpPr/>
        <p:nvPr/>
      </p:nvGrpSpPr>
      <p:grpSpPr>
        <a:xfrm>
          <a:off x="0" y="0"/>
          <a:ext cx="0" cy="0"/>
          <a:chOff x="0" y="0"/>
          <a:chExt cx="0" cy="0"/>
        </a:xfrm>
      </p:grpSpPr>
      <p:pic>
        <p:nvPicPr>
          <p:cNvPr id="86" name="Google Shape;86;p37"/>
          <p:cNvPicPr preferRelativeResize="0"/>
          <p:nvPr/>
        </p:nvPicPr>
        <p:blipFill rotWithShape="1">
          <a:blip r:embed="rId2">
            <a:alphaModFix/>
          </a:blip>
          <a:srcRect b="0" l="0" r="0" t="0"/>
          <a:stretch/>
        </p:blipFill>
        <p:spPr>
          <a:xfrm>
            <a:off x="1" y="-669"/>
            <a:ext cx="12190800" cy="6858669"/>
          </a:xfrm>
          <a:prstGeom prst="rect">
            <a:avLst/>
          </a:prstGeom>
          <a:noFill/>
          <a:ln>
            <a:noFill/>
          </a:ln>
        </p:spPr>
      </p:pic>
      <p:sp>
        <p:nvSpPr>
          <p:cNvPr id="87" name="Google Shape;87;p37"/>
          <p:cNvSpPr txBox="1"/>
          <p:nvPr>
            <p:ph type="title"/>
          </p:nvPr>
        </p:nvSpPr>
        <p:spPr>
          <a:xfrm>
            <a:off x="352064" y="2662439"/>
            <a:ext cx="11465688" cy="12613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7"/>
          <p:cNvSpPr txBox="1"/>
          <p:nvPr>
            <p:ph idx="1" type="body"/>
          </p:nvPr>
        </p:nvSpPr>
        <p:spPr>
          <a:xfrm>
            <a:off x="645069" y="5288163"/>
            <a:ext cx="7609730" cy="7323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ekstillinen sisältö">
  <p:cSld name="Kuvatekstillinen sisältö">
    <p:spTree>
      <p:nvGrpSpPr>
        <p:cNvPr id="89" name="Shape 89"/>
        <p:cNvGrpSpPr/>
        <p:nvPr/>
      </p:nvGrpSpPr>
      <p:grpSpPr>
        <a:xfrm>
          <a:off x="0" y="0"/>
          <a:ext cx="0" cy="0"/>
          <a:chOff x="0" y="0"/>
          <a:chExt cx="0" cy="0"/>
        </a:xfrm>
      </p:grpSpPr>
      <p:pic>
        <p:nvPicPr>
          <p:cNvPr id="90" name="Google Shape;90;p38"/>
          <p:cNvPicPr preferRelativeResize="0"/>
          <p:nvPr/>
        </p:nvPicPr>
        <p:blipFill rotWithShape="1">
          <a:blip r:embed="rId2">
            <a:alphaModFix/>
          </a:blip>
          <a:srcRect b="0" l="0" r="0" t="0"/>
          <a:stretch/>
        </p:blipFill>
        <p:spPr>
          <a:xfrm>
            <a:off x="1199" y="-669"/>
            <a:ext cx="12190800" cy="6858668"/>
          </a:xfrm>
          <a:prstGeom prst="rect">
            <a:avLst/>
          </a:prstGeom>
          <a:noFill/>
          <a:ln>
            <a:noFill/>
          </a:ln>
        </p:spPr>
      </p:pic>
      <p:sp>
        <p:nvSpPr>
          <p:cNvPr id="91" name="Google Shape;91;p38"/>
          <p:cNvSpPr txBox="1"/>
          <p:nvPr>
            <p:ph type="title"/>
          </p:nvPr>
        </p:nvSpPr>
        <p:spPr>
          <a:xfrm>
            <a:off x="347253" y="1073426"/>
            <a:ext cx="11497493" cy="137557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Mukautettu asettelu">
  <p:cSld name="5_Mukautettu asettelu">
    <p:spTree>
      <p:nvGrpSpPr>
        <p:cNvPr id="92" name="Shape 92"/>
        <p:cNvGrpSpPr/>
        <p:nvPr/>
      </p:nvGrpSpPr>
      <p:grpSpPr>
        <a:xfrm>
          <a:off x="0" y="0"/>
          <a:ext cx="0" cy="0"/>
          <a:chOff x="0" y="0"/>
          <a:chExt cx="0" cy="0"/>
        </a:xfrm>
      </p:grpSpPr>
      <p:pic>
        <p:nvPicPr>
          <p:cNvPr id="93" name="Google Shape;93;p39"/>
          <p:cNvPicPr preferRelativeResize="0"/>
          <p:nvPr/>
        </p:nvPicPr>
        <p:blipFill rotWithShape="1">
          <a:blip r:embed="rId2">
            <a:alphaModFix/>
          </a:blip>
          <a:srcRect b="0" l="0" r="0" t="0"/>
          <a:stretch/>
        </p:blipFill>
        <p:spPr>
          <a:xfrm>
            <a:off x="1200" y="-669"/>
            <a:ext cx="12190798" cy="6858668"/>
          </a:xfrm>
          <a:prstGeom prst="rect">
            <a:avLst/>
          </a:prstGeom>
          <a:noFill/>
          <a:ln>
            <a:noFill/>
          </a:ln>
        </p:spPr>
      </p:pic>
      <p:sp>
        <p:nvSpPr>
          <p:cNvPr id="94" name="Google Shape;94;p39"/>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9"/>
          <p:cNvSpPr txBox="1"/>
          <p:nvPr/>
        </p:nvSpPr>
        <p:spPr>
          <a:xfrm>
            <a:off x="6466399" y="2677804"/>
            <a:ext cx="60946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Valitse ylävalikosta ”Lisää” -&gt; ”Ylä- ja alatunniste”</a:t>
            </a:r>
            <a:endParaRPr/>
          </a:p>
        </p:txBody>
      </p:sp>
      <p:sp>
        <p:nvSpPr>
          <p:cNvPr id="96" name="Google Shape;96;p39"/>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avautuvasta valikosta alatunniste-kohtaa.</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Kirjoita kenttään esityksen otsikko</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lopuksi ”Käytä kaikissa”.</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Mukautettu asettelu">
  <p:cSld name="6_Mukautettu asettelu">
    <p:spTree>
      <p:nvGrpSpPr>
        <p:cNvPr id="97" name="Shape 97"/>
        <p:cNvGrpSpPr/>
        <p:nvPr/>
      </p:nvGrpSpPr>
      <p:grpSpPr>
        <a:xfrm>
          <a:off x="0" y="0"/>
          <a:ext cx="0" cy="0"/>
          <a:chOff x="0" y="0"/>
          <a:chExt cx="0" cy="0"/>
        </a:xfrm>
      </p:grpSpPr>
      <p:pic>
        <p:nvPicPr>
          <p:cNvPr id="98" name="Google Shape;98;p40"/>
          <p:cNvPicPr preferRelativeResize="0"/>
          <p:nvPr/>
        </p:nvPicPr>
        <p:blipFill rotWithShape="1">
          <a:blip r:embed="rId2">
            <a:alphaModFix/>
          </a:blip>
          <a:srcRect b="0" l="0" r="0" t="0"/>
          <a:stretch/>
        </p:blipFill>
        <p:spPr>
          <a:xfrm>
            <a:off x="1200" y="-669"/>
            <a:ext cx="12190798" cy="6858667"/>
          </a:xfrm>
          <a:prstGeom prst="rect">
            <a:avLst/>
          </a:prstGeom>
          <a:noFill/>
          <a:ln>
            <a:noFill/>
          </a:ln>
        </p:spPr>
      </p:pic>
      <p:sp>
        <p:nvSpPr>
          <p:cNvPr id="99" name="Google Shape;99;p40"/>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40"/>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haluaamasi diaa hiiren oikealla näppäimellä</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Valitse valikosto ”Asettelu”</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Valitse haluamasi diapohja</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7_Mukautettu asettelu">
    <p:spTree>
      <p:nvGrpSpPr>
        <p:cNvPr id="21" name="Shape 21"/>
        <p:cNvGrpSpPr/>
        <p:nvPr/>
      </p:nvGrpSpPr>
      <p:grpSpPr>
        <a:xfrm>
          <a:off x="0" y="0"/>
          <a:ext cx="0" cy="0"/>
          <a:chOff x="0" y="0"/>
          <a:chExt cx="0" cy="0"/>
        </a:xfrm>
      </p:grpSpPr>
      <p:pic>
        <p:nvPicPr>
          <p:cNvPr id="22" name="Google Shape;22;p27"/>
          <p:cNvPicPr preferRelativeResize="0"/>
          <p:nvPr/>
        </p:nvPicPr>
        <p:blipFill rotWithShape="1">
          <a:blip r:embed="rId2">
            <a:alphaModFix/>
          </a:blip>
          <a:srcRect b="0" l="0" r="0" t="0"/>
          <a:stretch/>
        </p:blipFill>
        <p:spPr>
          <a:xfrm>
            <a:off x="1" y="-672"/>
            <a:ext cx="12190802" cy="6858670"/>
          </a:xfrm>
          <a:prstGeom prst="rect">
            <a:avLst/>
          </a:prstGeom>
          <a:noFill/>
          <a:ln>
            <a:noFill/>
          </a:ln>
        </p:spPr>
      </p:pic>
      <p:sp>
        <p:nvSpPr>
          <p:cNvPr id="23" name="Google Shape;23;p27"/>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27"/>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7"/>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7"/>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27" name="Google Shape;27;p27"/>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28" name="Google Shape;28;p27"/>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29" name="Google Shape;29;p2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1pPr>
            <a:lvl2pPr indent="0" lvl="1"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2pPr>
            <a:lvl3pPr indent="0" lvl="2"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3pPr>
            <a:lvl4pPr indent="0" lvl="3"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4pPr>
            <a:lvl5pPr indent="0" lvl="4"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5pPr>
            <a:lvl6pPr indent="0" lvl="5"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6pPr>
            <a:lvl7pPr indent="0" lvl="6"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7pPr>
            <a:lvl8pPr indent="0" lvl="7"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8pPr>
            <a:lvl9pPr indent="0" lvl="8"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0" name="Google Shape;30;p2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sz="1200">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pic>
        <p:nvPicPr>
          <p:cNvPr id="31" name="Google Shape;31;p27"/>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Mukautettu asettelu">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1" y="-672"/>
            <a:ext cx="12190802" cy="6858670"/>
          </a:xfrm>
          <a:prstGeom prst="rect">
            <a:avLst/>
          </a:prstGeom>
          <a:noFill/>
          <a:ln>
            <a:noFill/>
          </a:ln>
        </p:spPr>
      </p:pic>
      <p:sp>
        <p:nvSpPr>
          <p:cNvPr id="34" name="Google Shape;34;p28"/>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28"/>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8"/>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8"/>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38" name="Google Shape;38;p28"/>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39" name="Google Shape;39;p28"/>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40" name="Google Shape;40;p2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41" name="Google Shape;41;p2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2" name="Google Shape;42;p28"/>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p:cSld name="Otsikko ja sisältö">
    <p:spTree>
      <p:nvGrpSpPr>
        <p:cNvPr id="43" name="Shape 43"/>
        <p:cNvGrpSpPr/>
        <p:nvPr/>
      </p:nvGrpSpPr>
      <p:grpSpPr>
        <a:xfrm>
          <a:off x="0" y="0"/>
          <a:ext cx="0" cy="0"/>
          <a:chOff x="0" y="0"/>
          <a:chExt cx="0" cy="0"/>
        </a:xfrm>
      </p:grpSpPr>
      <p:pic>
        <p:nvPicPr>
          <p:cNvPr id="44" name="Google Shape;44;p29"/>
          <p:cNvPicPr preferRelativeResize="0"/>
          <p:nvPr/>
        </p:nvPicPr>
        <p:blipFill rotWithShape="1">
          <a:blip r:embed="rId2">
            <a:alphaModFix/>
          </a:blip>
          <a:srcRect b="0" l="0" r="0" t="0"/>
          <a:stretch/>
        </p:blipFill>
        <p:spPr>
          <a:xfrm>
            <a:off x="1" y="-672"/>
            <a:ext cx="12190803" cy="6858670"/>
          </a:xfrm>
          <a:prstGeom prst="rect">
            <a:avLst/>
          </a:prstGeom>
          <a:noFill/>
          <a:ln>
            <a:noFill/>
          </a:ln>
        </p:spPr>
      </p:pic>
      <p:sp>
        <p:nvSpPr>
          <p:cNvPr id="45" name="Google Shape;45;p29"/>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6" name="Google Shape;46;p29"/>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ukautettu asettelu">
  <p:cSld name="1_Mukautettu asettelu">
    <p:spTree>
      <p:nvGrpSpPr>
        <p:cNvPr id="47" name="Shape 47"/>
        <p:cNvGrpSpPr/>
        <p:nvPr/>
      </p:nvGrpSpPr>
      <p:grpSpPr>
        <a:xfrm>
          <a:off x="0" y="0"/>
          <a:ext cx="0" cy="0"/>
          <a:chOff x="0" y="0"/>
          <a:chExt cx="0" cy="0"/>
        </a:xfrm>
      </p:grpSpPr>
      <p:sp>
        <p:nvSpPr>
          <p:cNvPr id="48" name="Google Shape;4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1" name="Google Shape;51;p3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ukautettu asettelu">
  <p:cSld name="2_Mukautettu asettelu">
    <p:spTree>
      <p:nvGrpSpPr>
        <p:cNvPr id="52" name="Shape 52"/>
        <p:cNvGrpSpPr/>
        <p:nvPr/>
      </p:nvGrpSpPr>
      <p:grpSpPr>
        <a:xfrm>
          <a:off x="0" y="0"/>
          <a:ext cx="0" cy="0"/>
          <a:chOff x="0" y="0"/>
          <a:chExt cx="0" cy="0"/>
        </a:xfrm>
      </p:grpSpPr>
      <p:sp>
        <p:nvSpPr>
          <p:cNvPr id="53" name="Google Shape;5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7" name="Google Shape;57;p3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ukautettu asettelu">
  <p:cSld name="4_Mukautettu asettelu">
    <p:spTree>
      <p:nvGrpSpPr>
        <p:cNvPr id="58" name="Shape 58"/>
        <p:cNvGrpSpPr/>
        <p:nvPr/>
      </p:nvGrpSpPr>
      <p:grpSpPr>
        <a:xfrm>
          <a:off x="0" y="0"/>
          <a:ext cx="0" cy="0"/>
          <a:chOff x="0" y="0"/>
          <a:chExt cx="0" cy="0"/>
        </a:xfrm>
      </p:grpSpPr>
      <p:sp>
        <p:nvSpPr>
          <p:cNvPr id="59" name="Google Shape;59;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65" name="Google Shape;65;p3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ukautettu asettelu">
  <p:cSld name="3_Mukautettu asettelu">
    <p:spTree>
      <p:nvGrpSpPr>
        <p:cNvPr id="66" name="Shape 66"/>
        <p:cNvGrpSpPr/>
        <p:nvPr/>
      </p:nvGrpSpPr>
      <p:grpSpPr>
        <a:xfrm>
          <a:off x="0" y="0"/>
          <a:ext cx="0" cy="0"/>
          <a:chOff x="0" y="0"/>
          <a:chExt cx="0" cy="0"/>
        </a:xfrm>
      </p:grpSpPr>
      <p:sp>
        <p:nvSpPr>
          <p:cNvPr id="67" name="Google Shape;67;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3"/>
          <p:cNvSpPr/>
          <p:nvPr>
            <p:ph idx="2" type="pic"/>
          </p:nvPr>
        </p:nvSpPr>
        <p:spPr>
          <a:xfrm>
            <a:off x="5183188" y="987425"/>
            <a:ext cx="6172200" cy="4873625"/>
          </a:xfrm>
          <a:prstGeom prst="rect">
            <a:avLst/>
          </a:prstGeom>
          <a:noFill/>
          <a:ln>
            <a:noFill/>
          </a:ln>
        </p:spPr>
      </p:sp>
      <p:sp>
        <p:nvSpPr>
          <p:cNvPr id="69" name="Google Shape;69;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1" name="Google Shape;71;p3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san ylätunniste">
  <p:cSld name="Osan ylätunniste">
    <p:spTree>
      <p:nvGrpSpPr>
        <p:cNvPr id="72" name="Shape 72"/>
        <p:cNvGrpSpPr/>
        <p:nvPr/>
      </p:nvGrpSpPr>
      <p:grpSpPr>
        <a:xfrm>
          <a:off x="0" y="0"/>
          <a:ext cx="0" cy="0"/>
          <a:chOff x="0" y="0"/>
          <a:chExt cx="0" cy="0"/>
        </a:xfrm>
      </p:grpSpPr>
      <p:sp>
        <p:nvSpPr>
          <p:cNvPr id="73" name="Google Shape;73;p3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4" name="Google Shape;74;p3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2.jp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1.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5"/>
          <p:cNvPicPr preferRelativeResize="0"/>
          <p:nvPr/>
        </p:nvPicPr>
        <p:blipFill rotWithShape="1">
          <a:blip r:embed="rId1">
            <a:alphaModFix/>
          </a:blip>
          <a:srcRect b="0" l="0" r="0" t="0"/>
          <a:stretch/>
        </p:blipFill>
        <p:spPr>
          <a:xfrm>
            <a:off x="1" y="-672"/>
            <a:ext cx="12190802" cy="6858669"/>
          </a:xfrm>
          <a:prstGeom prst="rect">
            <a:avLst/>
          </a:prstGeom>
          <a:noFill/>
          <a:ln>
            <a:noFill/>
          </a:ln>
        </p:spPr>
      </p:pic>
      <p:sp>
        <p:nvSpPr>
          <p:cNvPr id="11" name="Google Shape;11;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400" u="none" cap="none" strike="noStrike">
                <a:solidFill>
                  <a:schemeClr val="lt1"/>
                </a:solidFill>
                <a:latin typeface="Calibri"/>
                <a:ea typeface="Calibri"/>
                <a:cs typeface="Calibri"/>
                <a:sym typeface="Calibri"/>
              </a:defRPr>
            </a:lvl1pPr>
            <a:lvl2pPr indent="0" lvl="1" marL="0" marR="0" rtl="0" algn="ctr">
              <a:spcBef>
                <a:spcPts val="0"/>
              </a:spcBef>
              <a:buNone/>
              <a:defRPr b="0" i="0" sz="1400" u="none" cap="none" strike="noStrike">
                <a:solidFill>
                  <a:schemeClr val="lt1"/>
                </a:solidFill>
                <a:latin typeface="Calibri"/>
                <a:ea typeface="Calibri"/>
                <a:cs typeface="Calibri"/>
                <a:sym typeface="Calibri"/>
              </a:defRPr>
            </a:lvl2pPr>
            <a:lvl3pPr indent="0" lvl="2" marL="0" marR="0" rtl="0" algn="ctr">
              <a:spcBef>
                <a:spcPts val="0"/>
              </a:spcBef>
              <a:buNone/>
              <a:defRPr b="0" i="0" sz="1400" u="none" cap="none" strike="noStrike">
                <a:solidFill>
                  <a:schemeClr val="lt1"/>
                </a:solidFill>
                <a:latin typeface="Calibri"/>
                <a:ea typeface="Calibri"/>
                <a:cs typeface="Calibri"/>
                <a:sym typeface="Calibri"/>
              </a:defRPr>
            </a:lvl3pPr>
            <a:lvl4pPr indent="0" lvl="3" marL="0" marR="0" rtl="0" algn="ctr">
              <a:spcBef>
                <a:spcPts val="0"/>
              </a:spcBef>
              <a:buNone/>
              <a:defRPr b="0" i="0" sz="1400" u="none" cap="none" strike="noStrike">
                <a:solidFill>
                  <a:schemeClr val="lt1"/>
                </a:solidFill>
                <a:latin typeface="Calibri"/>
                <a:ea typeface="Calibri"/>
                <a:cs typeface="Calibri"/>
                <a:sym typeface="Calibri"/>
              </a:defRPr>
            </a:lvl4pPr>
            <a:lvl5pPr indent="0" lvl="4" marL="0" marR="0" rtl="0" algn="ctr">
              <a:spcBef>
                <a:spcPts val="0"/>
              </a:spcBef>
              <a:buNone/>
              <a:defRPr b="0" i="0" sz="1400" u="none" cap="none" strike="noStrike">
                <a:solidFill>
                  <a:schemeClr val="lt1"/>
                </a:solidFill>
                <a:latin typeface="Calibri"/>
                <a:ea typeface="Calibri"/>
                <a:cs typeface="Calibri"/>
                <a:sym typeface="Calibri"/>
              </a:defRPr>
            </a:lvl5pPr>
            <a:lvl6pPr indent="0" lvl="5" marL="0" marR="0" rtl="0" algn="ctr">
              <a:spcBef>
                <a:spcPts val="0"/>
              </a:spcBef>
              <a:buNone/>
              <a:defRPr b="0" i="0" sz="1400" u="none" cap="none" strike="noStrike">
                <a:solidFill>
                  <a:schemeClr val="lt1"/>
                </a:solidFill>
                <a:latin typeface="Calibri"/>
                <a:ea typeface="Calibri"/>
                <a:cs typeface="Calibri"/>
                <a:sym typeface="Calibri"/>
              </a:defRPr>
            </a:lvl6pPr>
            <a:lvl7pPr indent="0" lvl="6" marL="0" marR="0" rtl="0" algn="ctr">
              <a:spcBef>
                <a:spcPts val="0"/>
              </a:spcBef>
              <a:buNone/>
              <a:defRPr b="0" i="0" sz="1400" u="none" cap="none" strike="noStrike">
                <a:solidFill>
                  <a:schemeClr val="lt1"/>
                </a:solidFill>
                <a:latin typeface="Calibri"/>
                <a:ea typeface="Calibri"/>
                <a:cs typeface="Calibri"/>
                <a:sym typeface="Calibri"/>
              </a:defRPr>
            </a:lvl7pPr>
            <a:lvl8pPr indent="0" lvl="7" marL="0" marR="0" rtl="0" algn="ctr">
              <a:spcBef>
                <a:spcPts val="0"/>
              </a:spcBef>
              <a:buNone/>
              <a:defRPr b="0" i="0" sz="1400" u="none" cap="none" strike="noStrike">
                <a:solidFill>
                  <a:schemeClr val="lt1"/>
                </a:solidFill>
                <a:latin typeface="Calibri"/>
                <a:ea typeface="Calibri"/>
                <a:cs typeface="Calibri"/>
                <a:sym typeface="Calibri"/>
              </a:defRPr>
            </a:lvl8pPr>
            <a:lvl9pPr indent="0" lvl="8" marL="0" marR="0" rt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15" name="Google Shape;15;p25"/>
          <p:cNvPicPr preferRelativeResize="0"/>
          <p:nvPr/>
        </p:nvPicPr>
        <p:blipFill rotWithShape="1">
          <a:blip r:embed="rId2">
            <a:alphaModFix/>
          </a:blip>
          <a:srcRect b="0" l="0" r="0" t="0"/>
          <a:stretch/>
        </p:blipFill>
        <p:spPr>
          <a:xfrm>
            <a:off x="8886280" y="6347443"/>
            <a:ext cx="3004968" cy="5018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15.png"/><Relationship Id="rId5"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Kuva, joka sisältää kohteen teksti, puutavara&#10;&#10;Kuvaus luotu automaattisesti" id="105" name="Google Shape;105;p1"/>
          <p:cNvPicPr preferRelativeResize="0"/>
          <p:nvPr/>
        </p:nvPicPr>
        <p:blipFill rotWithShape="1">
          <a:blip r:embed="rId3">
            <a:alphaModFix/>
          </a:blip>
          <a:srcRect b="0" l="0" r="0" t="0"/>
          <a:stretch/>
        </p:blipFill>
        <p:spPr>
          <a:xfrm>
            <a:off x="325289" y="313562"/>
            <a:ext cx="11541420" cy="5744338"/>
          </a:xfrm>
          <a:prstGeom prst="rect">
            <a:avLst/>
          </a:prstGeom>
          <a:noFill/>
          <a:ln>
            <a:noFill/>
          </a:ln>
        </p:spPr>
      </p:pic>
      <p:sp>
        <p:nvSpPr>
          <p:cNvPr id="106" name="Google Shape;106;p1"/>
          <p:cNvSpPr txBox="1"/>
          <p:nvPr>
            <p:ph type="ctrTitle"/>
          </p:nvPr>
        </p:nvSpPr>
        <p:spPr>
          <a:xfrm>
            <a:off x="1524000" y="1527477"/>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Industrial wood construction</a:t>
            </a:r>
            <a:endParaRPr/>
          </a:p>
        </p:txBody>
      </p:sp>
      <p:sp>
        <p:nvSpPr>
          <p:cNvPr id="107" name="Google Shape;107;p1"/>
          <p:cNvSpPr txBox="1"/>
          <p:nvPr>
            <p:ph idx="1" type="subTitle"/>
          </p:nvPr>
        </p:nvSpPr>
        <p:spPr>
          <a:xfrm>
            <a:off x="1524000" y="4007152"/>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rPr lang="en-GB"/>
              <a:t>Teaching materials for industrial wood construction education</a:t>
            </a:r>
            <a:endParaRPr/>
          </a:p>
          <a:p>
            <a:pPr indent="0" lvl="0" marL="0" rtl="0" algn="ctr">
              <a:lnSpc>
                <a:spcPct val="90000"/>
              </a:lnSpc>
              <a:spcBef>
                <a:spcPts val="0"/>
              </a:spcBef>
              <a:spcAft>
                <a:spcPts val="0"/>
              </a:spcAft>
              <a:buClr>
                <a:srgbClr val="F2F2F2"/>
              </a:buClr>
              <a:buSzPts val="2400"/>
              <a:buNone/>
            </a:pPr>
            <a:r>
              <a:rPr lang="en-GB"/>
              <a:t>2022</a:t>
            </a:r>
            <a:endParaRPr/>
          </a:p>
        </p:txBody>
      </p:sp>
      <p:pic>
        <p:nvPicPr>
          <p:cNvPr id="108" name="Google Shape;108;p1"/>
          <p:cNvPicPr preferRelativeResize="0"/>
          <p:nvPr/>
        </p:nvPicPr>
        <p:blipFill>
          <a:blip r:embed="rId4">
            <a:alphaModFix/>
          </a:blip>
          <a:stretch>
            <a:fillRect/>
          </a:stretch>
        </p:blipFill>
        <p:spPr>
          <a:xfrm>
            <a:off x="325300" y="6213974"/>
            <a:ext cx="2199815" cy="644025"/>
          </a:xfrm>
          <a:prstGeom prst="rect">
            <a:avLst/>
          </a:prstGeom>
          <a:noFill/>
          <a:ln>
            <a:noFill/>
          </a:ln>
        </p:spPr>
      </p:pic>
      <p:pic>
        <p:nvPicPr>
          <p:cNvPr id="109" name="Google Shape;109;p1"/>
          <p:cNvPicPr preferRelativeResize="0"/>
          <p:nvPr/>
        </p:nvPicPr>
        <p:blipFill>
          <a:blip r:embed="rId5">
            <a:alphaModFix/>
          </a:blip>
          <a:stretch>
            <a:fillRect/>
          </a:stretch>
        </p:blipFill>
        <p:spPr>
          <a:xfrm>
            <a:off x="2525125" y="6292025"/>
            <a:ext cx="2870951" cy="487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180" name="Google Shape;180;p10"/>
          <p:cNvSpPr txBox="1"/>
          <p:nvPr>
            <p:ph idx="1" type="body"/>
          </p:nvPr>
        </p:nvSpPr>
        <p:spPr>
          <a:xfrm>
            <a:off x="838200" y="1825625"/>
            <a:ext cx="10515600"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wood EC 5, steel EC 3 and concrete </a:t>
            </a:r>
            <a:br>
              <a:rPr lang="en-GB">
                <a:solidFill>
                  <a:schemeClr val="dk2"/>
                </a:solidFill>
                <a:latin typeface="Calibri"/>
                <a:ea typeface="Calibri"/>
                <a:cs typeface="Calibri"/>
                <a:sym typeface="Calibri"/>
              </a:rPr>
            </a:br>
            <a:r>
              <a:rPr lang="en-GB">
                <a:solidFill>
                  <a:schemeClr val="dk2"/>
                </a:solidFill>
                <a:latin typeface="Calibri"/>
                <a:ea typeface="Calibri"/>
                <a:cs typeface="Calibri"/>
                <a:sym typeface="Calibri"/>
              </a:rPr>
              <a:t>EC 2</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Pillar shoe traction and compression </a:t>
            </a:r>
            <a:br>
              <a:rPr lang="en-GB">
                <a:solidFill>
                  <a:schemeClr val="dk2"/>
                </a:solidFill>
                <a:latin typeface="Calibri"/>
                <a:ea typeface="Calibri"/>
                <a:cs typeface="Calibri"/>
                <a:sym typeface="Calibri"/>
              </a:rPr>
            </a:br>
            <a:r>
              <a:rPr lang="en-GB">
                <a:solidFill>
                  <a:schemeClr val="dk2"/>
                </a:solidFill>
                <a:latin typeface="Calibri"/>
                <a:ea typeface="Calibri"/>
                <a:cs typeface="Calibri"/>
                <a:sym typeface="Calibri"/>
              </a:rPr>
              <a:t>force:</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181" name="Google Shape;181;p1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182" name="Google Shape;182;p10"/>
          <p:cNvPicPr preferRelativeResize="0"/>
          <p:nvPr/>
        </p:nvPicPr>
        <p:blipFill rotWithShape="1">
          <a:blip r:embed="rId3">
            <a:alphaModFix/>
          </a:blip>
          <a:srcRect b="0" l="0" r="0" t="0"/>
          <a:stretch/>
        </p:blipFill>
        <p:spPr>
          <a:xfrm>
            <a:off x="4168251" y="3722615"/>
            <a:ext cx="2073275" cy="1735137"/>
          </a:xfrm>
          <a:prstGeom prst="rect">
            <a:avLst/>
          </a:prstGeom>
          <a:noFill/>
          <a:ln cap="flat" cmpd="sng" w="9525">
            <a:solidFill>
              <a:schemeClr val="dk1"/>
            </a:solidFill>
            <a:prstDash val="solid"/>
            <a:miter lim="800000"/>
            <a:headEnd len="sm" w="sm" type="none"/>
            <a:tailEnd len="sm" w="sm" type="none"/>
          </a:ln>
        </p:spPr>
      </p:pic>
      <p:pic>
        <p:nvPicPr>
          <p:cNvPr id="183" name="Google Shape;183;p10"/>
          <p:cNvPicPr preferRelativeResize="0"/>
          <p:nvPr/>
        </p:nvPicPr>
        <p:blipFill rotWithShape="1">
          <a:blip r:embed="rId4">
            <a:alphaModFix/>
          </a:blip>
          <a:srcRect b="0" l="0" r="0" t="0"/>
          <a:stretch/>
        </p:blipFill>
        <p:spPr>
          <a:xfrm>
            <a:off x="6905579" y="1492119"/>
            <a:ext cx="3612339" cy="4804560"/>
          </a:xfrm>
          <a:prstGeom prst="rect">
            <a:avLst/>
          </a:prstGeom>
          <a:noFill/>
          <a:ln>
            <a:noFill/>
          </a:ln>
        </p:spPr>
      </p:pic>
      <p:sp>
        <p:nvSpPr>
          <p:cNvPr id="184" name="Google Shape;184;p1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190" name="Google Shape;190;p11"/>
          <p:cNvSpPr txBox="1"/>
          <p:nvPr>
            <p:ph idx="1" type="body"/>
          </p:nvPr>
        </p:nvSpPr>
        <p:spPr>
          <a:xfrm>
            <a:off x="838200" y="1825625"/>
            <a:ext cx="10515600"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Rated value for normal force strength of the adhesive screw:</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191" name="Google Shape;191;p1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192" name="Google Shape;192;p11"/>
          <p:cNvPicPr preferRelativeResize="0"/>
          <p:nvPr/>
        </p:nvPicPr>
        <p:blipFill rotWithShape="1">
          <a:blip r:embed="rId3">
            <a:alphaModFix/>
          </a:blip>
          <a:srcRect b="0" l="0" r="0" t="0"/>
          <a:stretch/>
        </p:blipFill>
        <p:spPr>
          <a:xfrm>
            <a:off x="3568855" y="2777951"/>
            <a:ext cx="5947146" cy="3557588"/>
          </a:xfrm>
          <a:prstGeom prst="rect">
            <a:avLst/>
          </a:prstGeom>
          <a:noFill/>
          <a:ln>
            <a:noFill/>
          </a:ln>
        </p:spPr>
      </p:pic>
      <p:pic>
        <p:nvPicPr>
          <p:cNvPr id="193" name="Google Shape;193;p11"/>
          <p:cNvPicPr preferRelativeResize="0"/>
          <p:nvPr/>
        </p:nvPicPr>
        <p:blipFill rotWithShape="1">
          <a:blip r:embed="rId4">
            <a:alphaModFix/>
          </a:blip>
          <a:srcRect b="0" l="0" r="0" t="0"/>
          <a:stretch/>
        </p:blipFill>
        <p:spPr>
          <a:xfrm>
            <a:off x="1213840" y="2851770"/>
            <a:ext cx="2089150" cy="1704975"/>
          </a:xfrm>
          <a:prstGeom prst="rect">
            <a:avLst/>
          </a:prstGeom>
          <a:noFill/>
          <a:ln cap="flat" cmpd="sng" w="9525">
            <a:solidFill>
              <a:schemeClr val="dk1"/>
            </a:solidFill>
            <a:prstDash val="solid"/>
            <a:miter lim="800000"/>
            <a:headEnd len="sm" w="sm" type="none"/>
            <a:tailEnd len="sm" w="sm" type="none"/>
          </a:ln>
        </p:spPr>
      </p:pic>
      <p:sp>
        <p:nvSpPr>
          <p:cNvPr id="194" name="Google Shape;194;p1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200" name="Google Shape;200;p12"/>
          <p:cNvSpPr txBox="1"/>
          <p:nvPr>
            <p:ph idx="1" type="body"/>
          </p:nvPr>
        </p:nvSpPr>
        <p:spPr>
          <a:xfrm>
            <a:off x="838200" y="1825625"/>
            <a:ext cx="10515600" cy="112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400"/>
              <a:buNone/>
            </a:pPr>
            <a:r>
              <a:rPr b="1" lang="en-GB" sz="2400">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400"/>
              <a:buChar char="•"/>
            </a:pPr>
            <a:r>
              <a:rPr lang="en-GB" sz="2400">
                <a:solidFill>
                  <a:schemeClr val="dk2"/>
                </a:solidFill>
                <a:latin typeface="Calibri"/>
                <a:ea typeface="Calibri"/>
                <a:cs typeface="Calibri"/>
                <a:sym typeface="Calibri"/>
              </a:rPr>
              <a:t>In addition, the tensile stressed adhesive screw group must meet the following condition:</a:t>
            </a:r>
            <a:endParaRPr/>
          </a:p>
        </p:txBody>
      </p:sp>
      <p:sp>
        <p:nvSpPr>
          <p:cNvPr id="201" name="Google Shape;201;p1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02" name="Google Shape;202;p12"/>
          <p:cNvPicPr preferRelativeResize="0"/>
          <p:nvPr/>
        </p:nvPicPr>
        <p:blipFill rotWithShape="1">
          <a:blip r:embed="rId3">
            <a:alphaModFix/>
          </a:blip>
          <a:srcRect b="0" l="0" r="0" t="0"/>
          <a:stretch/>
        </p:blipFill>
        <p:spPr>
          <a:xfrm>
            <a:off x="1222187" y="3138488"/>
            <a:ext cx="1773237" cy="581025"/>
          </a:xfrm>
          <a:prstGeom prst="rect">
            <a:avLst/>
          </a:prstGeom>
          <a:noFill/>
          <a:ln cap="flat" cmpd="sng" w="9525">
            <a:solidFill>
              <a:schemeClr val="dk1"/>
            </a:solidFill>
            <a:prstDash val="solid"/>
            <a:miter lim="800000"/>
            <a:headEnd len="sm" w="sm" type="none"/>
            <a:tailEnd len="sm" w="sm" type="none"/>
          </a:ln>
        </p:spPr>
      </p:pic>
      <p:pic>
        <p:nvPicPr>
          <p:cNvPr id="203" name="Google Shape;203;p12"/>
          <p:cNvPicPr preferRelativeResize="0"/>
          <p:nvPr/>
        </p:nvPicPr>
        <p:blipFill rotWithShape="1">
          <a:blip r:embed="rId4">
            <a:alphaModFix/>
          </a:blip>
          <a:srcRect b="0" l="0" r="0" t="0"/>
          <a:stretch/>
        </p:blipFill>
        <p:spPr>
          <a:xfrm>
            <a:off x="1222187" y="3942911"/>
            <a:ext cx="5076825" cy="1018116"/>
          </a:xfrm>
          <a:prstGeom prst="rect">
            <a:avLst/>
          </a:prstGeom>
          <a:noFill/>
          <a:ln>
            <a:noFill/>
          </a:ln>
        </p:spPr>
      </p:pic>
      <p:sp>
        <p:nvSpPr>
          <p:cNvPr id="204" name="Google Shape;204;p1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210" name="Google Shape;210;p13"/>
          <p:cNvSpPr txBox="1"/>
          <p:nvPr>
            <p:ph idx="1" type="body"/>
          </p:nvPr>
        </p:nvSpPr>
        <p:spPr>
          <a:xfrm>
            <a:off x="838200" y="1825624"/>
            <a:ext cx="10515600" cy="26792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Rated value for the shear strength of the adhesive screw:</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The shear force V</a:t>
            </a:r>
            <a:r>
              <a:rPr baseline="-25000" lang="en-GB">
                <a:solidFill>
                  <a:schemeClr val="dk2"/>
                </a:solidFill>
                <a:latin typeface="Calibri"/>
                <a:ea typeface="Calibri"/>
                <a:cs typeface="Calibri"/>
                <a:sym typeface="Calibri"/>
              </a:rPr>
              <a:t>d</a:t>
            </a:r>
            <a:r>
              <a:rPr lang="en-GB">
                <a:solidFill>
                  <a:schemeClr val="dk2"/>
                </a:solidFill>
                <a:latin typeface="Calibri"/>
                <a:ea typeface="Calibri"/>
                <a:cs typeface="Calibri"/>
                <a:sym typeface="Calibri"/>
              </a:rPr>
              <a:t> in the joint is received by the adhesive screws on the pressed edge of the pillar</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Tensile stressed adhesive screws are assumed not to have a shear strength</a:t>
            </a:r>
            <a:endParaRPr/>
          </a:p>
        </p:txBody>
      </p:sp>
      <p:sp>
        <p:nvSpPr>
          <p:cNvPr id="211" name="Google Shape;211;p1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12" name="Google Shape;212;p13"/>
          <p:cNvSpPr txBox="1"/>
          <p:nvPr/>
        </p:nvSpPr>
        <p:spPr>
          <a:xfrm>
            <a:off x="846589" y="3966215"/>
            <a:ext cx="6091106" cy="2679263"/>
          </a:xfrm>
          <a:prstGeom prst="rect">
            <a:avLst/>
          </a:prstGeom>
          <a:noFill/>
          <a:ln>
            <a:noFill/>
          </a:ln>
        </p:spPr>
        <p:txBody>
          <a:bodyPr anchorCtr="0" anchor="t" bIns="45700" lIns="91425" spcFirstLastPara="1" rIns="91425" wrap="square" tIns="45700">
            <a:noAutofit/>
          </a:bodyPr>
          <a:lstStyle/>
          <a:p>
            <a:pPr indent="-228600" lvl="1" marL="685800" marR="0" rtl="0" algn="l">
              <a:lnSpc>
                <a:spcPct val="100000"/>
              </a:lnSpc>
              <a:spcBef>
                <a:spcPts val="0"/>
              </a:spcBef>
              <a:spcAft>
                <a:spcPts val="0"/>
              </a:spcAft>
              <a:buClr>
                <a:schemeClr val="dk2"/>
              </a:buClr>
              <a:buSzPts val="2400"/>
              <a:buFont typeface="Noto Sans Symbols"/>
              <a:buChar char="⮚"/>
            </a:pPr>
            <a:r>
              <a:rPr b="0" i="0" lang="en-GB" sz="2400" u="none" cap="none" strike="noStrike">
                <a:solidFill>
                  <a:schemeClr val="dk2"/>
                </a:solidFill>
                <a:latin typeface="Calibri"/>
                <a:ea typeface="Calibri"/>
                <a:cs typeface="Calibri"/>
                <a:sym typeface="Calibri"/>
              </a:rPr>
              <a:t>The shear strength of pressed adhesive screws can be utilised when the distance of the screw from the shear loaded edge of the glue wood cross section is &gt; 0.5 h</a:t>
            </a:r>
            <a:endParaRPr/>
          </a:p>
        </p:txBody>
      </p:sp>
      <p:pic>
        <p:nvPicPr>
          <p:cNvPr id="213" name="Google Shape;213;p13"/>
          <p:cNvPicPr preferRelativeResize="0"/>
          <p:nvPr/>
        </p:nvPicPr>
        <p:blipFill rotWithShape="1">
          <a:blip r:embed="rId3">
            <a:alphaModFix/>
          </a:blip>
          <a:srcRect b="0" l="0" r="0" t="0"/>
          <a:stretch/>
        </p:blipFill>
        <p:spPr>
          <a:xfrm>
            <a:off x="7021895" y="3888861"/>
            <a:ext cx="3273548" cy="2380223"/>
          </a:xfrm>
          <a:prstGeom prst="rect">
            <a:avLst/>
          </a:prstGeom>
          <a:noFill/>
          <a:ln>
            <a:noFill/>
          </a:ln>
        </p:spPr>
      </p:pic>
      <p:sp>
        <p:nvSpPr>
          <p:cNvPr id="214" name="Google Shape;214;p1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220" name="Google Shape;220;p14"/>
          <p:cNvSpPr txBox="1"/>
          <p:nvPr>
            <p:ph idx="1" type="body"/>
          </p:nvPr>
        </p:nvSpPr>
        <p:spPr>
          <a:xfrm>
            <a:off x="838199" y="1825624"/>
            <a:ext cx="10788941" cy="37362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400"/>
              <a:buNone/>
            </a:pPr>
            <a:r>
              <a:rPr b="1" lang="en-GB" sz="2400">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400"/>
              <a:buChar char="•"/>
            </a:pPr>
            <a:r>
              <a:rPr lang="en-GB" sz="2400">
                <a:solidFill>
                  <a:schemeClr val="dk2"/>
                </a:solidFill>
                <a:latin typeface="Calibri"/>
                <a:ea typeface="Calibri"/>
                <a:cs typeface="Calibri"/>
                <a:sym typeface="Calibri"/>
              </a:rPr>
              <a:t>Tensile strength of the glue wood:</a:t>
            </a:r>
            <a:endParaRPr/>
          </a:p>
          <a:p>
            <a:pPr indent="-228600" lvl="1" marL="685800" rtl="0" algn="l">
              <a:lnSpc>
                <a:spcPct val="100000"/>
              </a:lnSpc>
              <a:spcBef>
                <a:spcPts val="0"/>
              </a:spcBef>
              <a:spcAft>
                <a:spcPts val="0"/>
              </a:spcAft>
              <a:buClr>
                <a:schemeClr val="dk2"/>
              </a:buClr>
              <a:buSzPts val="2000"/>
              <a:buFont typeface="Noto Sans Symbols"/>
              <a:buChar char="⮚"/>
            </a:pPr>
            <a:r>
              <a:rPr lang="en-GB" sz="2000">
                <a:solidFill>
                  <a:schemeClr val="dk2"/>
                </a:solidFill>
                <a:latin typeface="Calibri"/>
                <a:ea typeface="Calibri"/>
                <a:cs typeface="Calibri"/>
                <a:sym typeface="Calibri"/>
              </a:rPr>
              <a:t>The rectangular effective surface area of one adhesive screw A</a:t>
            </a:r>
            <a:r>
              <a:rPr baseline="-25000" lang="en-GB" sz="2000">
                <a:solidFill>
                  <a:schemeClr val="dk2"/>
                </a:solidFill>
                <a:latin typeface="Calibri"/>
                <a:ea typeface="Calibri"/>
                <a:cs typeface="Calibri"/>
                <a:sym typeface="Calibri"/>
              </a:rPr>
              <a:t>ef,i</a:t>
            </a:r>
            <a:r>
              <a:rPr lang="en-GB" sz="2000">
                <a:solidFill>
                  <a:schemeClr val="dk2"/>
                </a:solidFill>
                <a:latin typeface="Calibri"/>
                <a:ea typeface="Calibri"/>
                <a:cs typeface="Calibri"/>
                <a:sym typeface="Calibri"/>
              </a:rPr>
              <a:t> extends up to 50 mm from the centre of the screw hole</a:t>
            </a:r>
            <a:endParaRPr/>
          </a:p>
          <a:p>
            <a:pPr indent="-228600" lvl="1" marL="685800" rtl="0" algn="l">
              <a:lnSpc>
                <a:spcPct val="100000"/>
              </a:lnSpc>
              <a:spcBef>
                <a:spcPts val="0"/>
              </a:spcBef>
              <a:spcAft>
                <a:spcPts val="0"/>
              </a:spcAft>
              <a:buClr>
                <a:schemeClr val="dk2"/>
              </a:buClr>
              <a:buSzPts val="2000"/>
              <a:buFont typeface="Noto Sans Symbols"/>
              <a:buChar char="⮚"/>
            </a:pPr>
            <a:r>
              <a:rPr lang="en-GB" sz="2000">
                <a:solidFill>
                  <a:schemeClr val="dk2"/>
                </a:solidFill>
                <a:latin typeface="Calibri"/>
                <a:ea typeface="Calibri"/>
                <a:cs typeface="Calibri"/>
                <a:sym typeface="Calibri"/>
              </a:rPr>
              <a:t>An area corresponding to a 16 mm drill hole (200 mm2) is subtracted from the surface area A</a:t>
            </a:r>
            <a:r>
              <a:rPr baseline="-25000" lang="en-GB" sz="2000">
                <a:solidFill>
                  <a:schemeClr val="dk2"/>
                </a:solidFill>
                <a:latin typeface="Calibri"/>
                <a:ea typeface="Calibri"/>
                <a:cs typeface="Calibri"/>
                <a:sym typeface="Calibri"/>
              </a:rPr>
              <a:t>ef,i</a:t>
            </a:r>
            <a:endParaRPr baseline="-25000" sz="2000">
              <a:solidFill>
                <a:schemeClr val="dk2"/>
              </a:solidFill>
              <a:latin typeface="Calibri"/>
              <a:ea typeface="Calibri"/>
              <a:cs typeface="Calibri"/>
              <a:sym typeface="Calibri"/>
            </a:endParaRPr>
          </a:p>
          <a:p>
            <a:pPr indent="-228600" lvl="1" marL="685800" rtl="0" algn="l">
              <a:lnSpc>
                <a:spcPct val="100000"/>
              </a:lnSpc>
              <a:spcBef>
                <a:spcPts val="0"/>
              </a:spcBef>
              <a:spcAft>
                <a:spcPts val="0"/>
              </a:spcAft>
              <a:buClr>
                <a:schemeClr val="dk2"/>
              </a:buClr>
              <a:buSzPts val="2000"/>
              <a:buFont typeface="Noto Sans Symbols"/>
              <a:buChar char="⮚"/>
            </a:pPr>
            <a:r>
              <a:rPr lang="en-GB" sz="2000">
                <a:solidFill>
                  <a:schemeClr val="dk2"/>
                </a:solidFill>
                <a:latin typeface="Calibri"/>
                <a:ea typeface="Calibri"/>
                <a:cs typeface="Calibri"/>
                <a:sym typeface="Calibri"/>
              </a:rPr>
              <a:t>The A</a:t>
            </a:r>
            <a:r>
              <a:rPr baseline="-25000" lang="en-GB" sz="2000">
                <a:solidFill>
                  <a:schemeClr val="dk2"/>
                </a:solidFill>
                <a:latin typeface="Calibri"/>
                <a:ea typeface="Calibri"/>
                <a:cs typeface="Calibri"/>
                <a:sym typeface="Calibri"/>
              </a:rPr>
              <a:t>ef,i</a:t>
            </a:r>
            <a:r>
              <a:rPr lang="en-GB" sz="2000">
                <a:solidFill>
                  <a:schemeClr val="dk2"/>
                </a:solidFill>
                <a:latin typeface="Calibri"/>
                <a:ea typeface="Calibri"/>
                <a:cs typeface="Calibri"/>
                <a:sym typeface="Calibri"/>
              </a:rPr>
              <a:t> surface areas of adjacent adhesive screws must not overlap</a:t>
            </a:r>
            <a:endParaRPr/>
          </a:p>
        </p:txBody>
      </p:sp>
      <p:sp>
        <p:nvSpPr>
          <p:cNvPr id="221" name="Google Shape;221;p1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22" name="Google Shape;222;p14"/>
          <p:cNvPicPr preferRelativeResize="0"/>
          <p:nvPr/>
        </p:nvPicPr>
        <p:blipFill rotWithShape="1">
          <a:blip r:embed="rId3">
            <a:alphaModFix/>
          </a:blip>
          <a:srcRect b="0" l="0" r="0" t="0"/>
          <a:stretch/>
        </p:blipFill>
        <p:spPr>
          <a:xfrm>
            <a:off x="1240045" y="3834104"/>
            <a:ext cx="4992624" cy="2583926"/>
          </a:xfrm>
          <a:prstGeom prst="rect">
            <a:avLst/>
          </a:prstGeom>
          <a:noFill/>
          <a:ln>
            <a:noFill/>
          </a:ln>
        </p:spPr>
      </p:pic>
      <p:sp>
        <p:nvSpPr>
          <p:cNvPr id="223" name="Google Shape;223;p1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229" name="Google Shape;229;p15"/>
          <p:cNvSpPr txBox="1"/>
          <p:nvPr>
            <p:ph idx="1" type="body"/>
          </p:nvPr>
        </p:nvSpPr>
        <p:spPr>
          <a:xfrm>
            <a:off x="838199" y="1825625"/>
            <a:ext cx="10788941" cy="93435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Adhesive screw distances:</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230" name="Google Shape;230;p1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31" name="Google Shape;231;p15"/>
          <p:cNvPicPr preferRelativeResize="0"/>
          <p:nvPr/>
        </p:nvPicPr>
        <p:blipFill rotWithShape="1">
          <a:blip r:embed="rId3">
            <a:alphaModFix/>
          </a:blip>
          <a:srcRect b="0" l="0" r="0" t="0"/>
          <a:stretch/>
        </p:blipFill>
        <p:spPr>
          <a:xfrm>
            <a:off x="1229557" y="2864094"/>
            <a:ext cx="2452518" cy="3446433"/>
          </a:xfrm>
          <a:prstGeom prst="rect">
            <a:avLst/>
          </a:prstGeom>
          <a:noFill/>
          <a:ln>
            <a:noFill/>
          </a:ln>
        </p:spPr>
      </p:pic>
      <p:pic>
        <p:nvPicPr>
          <p:cNvPr id="232" name="Google Shape;232;p15"/>
          <p:cNvPicPr preferRelativeResize="0"/>
          <p:nvPr/>
        </p:nvPicPr>
        <p:blipFill rotWithShape="1">
          <a:blip r:embed="rId4">
            <a:alphaModFix/>
          </a:blip>
          <a:srcRect b="0" l="0" r="0" t="0"/>
          <a:stretch/>
        </p:blipFill>
        <p:spPr>
          <a:xfrm>
            <a:off x="8913027" y="4756121"/>
            <a:ext cx="1730375" cy="522288"/>
          </a:xfrm>
          <a:prstGeom prst="rect">
            <a:avLst/>
          </a:prstGeom>
          <a:noFill/>
          <a:ln cap="flat" cmpd="sng" w="9525">
            <a:solidFill>
              <a:schemeClr val="dk1"/>
            </a:solidFill>
            <a:prstDash val="solid"/>
            <a:miter lim="800000"/>
            <a:headEnd len="sm" w="sm" type="none"/>
            <a:tailEnd len="sm" w="sm" type="none"/>
          </a:ln>
        </p:spPr>
      </p:pic>
      <p:sp>
        <p:nvSpPr>
          <p:cNvPr id="233" name="Google Shape;233;p1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234" name="Google Shape;234;p15"/>
          <p:cNvSpPr txBox="1"/>
          <p:nvPr/>
        </p:nvSpPr>
        <p:spPr>
          <a:xfrm>
            <a:off x="3737506" y="2951770"/>
            <a:ext cx="7066618" cy="347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600"/>
              <a:buFont typeface="Arial"/>
              <a:buNone/>
            </a:pPr>
            <a:r>
              <a:rPr b="0" i="0" lang="en-GB" sz="1600" u="sng" cap="none" strike="noStrike">
                <a:solidFill>
                  <a:schemeClr val="dk2"/>
                </a:solidFill>
                <a:latin typeface="Arial Narrow"/>
                <a:ea typeface="Arial Narrow"/>
                <a:cs typeface="Arial Narrow"/>
                <a:sym typeface="Arial Narrow"/>
              </a:rPr>
              <a:t>GENERAL CENTRAL DISTANCES OF ADHESIVE SCREWS</a:t>
            </a:r>
            <a:endParaRPr/>
          </a:p>
          <a:p>
            <a:pPr indent="0" lvl="0" marL="0" marR="0" rtl="0" algn="l">
              <a:lnSpc>
                <a:spcPct val="100000"/>
              </a:lnSpc>
              <a:spcBef>
                <a:spcPts val="0"/>
              </a:spcBef>
              <a:spcAft>
                <a:spcPts val="0"/>
              </a:spcAft>
              <a:buClr>
                <a:schemeClr val="dk2"/>
              </a:buClr>
              <a:buSzPts val="1600"/>
              <a:buFont typeface="Arial"/>
              <a:buNone/>
            </a:pPr>
            <a:r>
              <a:rPr b="0" i="0" lang="en-GB" sz="1600" u="none" cap="none" strike="noStrike">
                <a:solidFill>
                  <a:schemeClr val="dk2"/>
                </a:solidFill>
                <a:latin typeface="Arial Narrow"/>
                <a:ea typeface="Arial Narrow"/>
                <a:cs typeface="Arial Narrow"/>
                <a:sym typeface="Arial Narrow"/>
              </a:rPr>
              <a:t>a</a:t>
            </a:r>
            <a:r>
              <a:rPr b="0" baseline="-25000" i="0" lang="en-GB" sz="1600" u="none" cap="none" strike="noStrike">
                <a:solidFill>
                  <a:schemeClr val="dk2"/>
                </a:solidFill>
                <a:latin typeface="Arial Narrow"/>
                <a:ea typeface="Arial Narrow"/>
                <a:cs typeface="Arial Narrow"/>
                <a:sym typeface="Arial Narrow"/>
              </a:rPr>
              <a:t>b,s</a:t>
            </a:r>
            <a:r>
              <a:rPr b="0" i="0" lang="en-GB" sz="1600" u="none" cap="none" strike="noStrike">
                <a:solidFill>
                  <a:schemeClr val="dk2"/>
                </a:solidFill>
                <a:latin typeface="Arial Narrow"/>
                <a:ea typeface="Arial Narrow"/>
                <a:cs typeface="Arial Narrow"/>
                <a:sym typeface="Arial Narrow"/>
              </a:rPr>
              <a:t> = 50 mm, when the screw is S235 and the momentary duration category is dimensioning</a:t>
            </a:r>
            <a:endParaRPr/>
          </a:p>
          <a:p>
            <a:pPr indent="0" lvl="0" marL="0" marR="0" rtl="0" algn="l">
              <a:lnSpc>
                <a:spcPct val="100000"/>
              </a:lnSpc>
              <a:spcBef>
                <a:spcPts val="0"/>
              </a:spcBef>
              <a:spcAft>
                <a:spcPts val="0"/>
              </a:spcAft>
              <a:buClr>
                <a:schemeClr val="dk2"/>
              </a:buClr>
              <a:buSzPts val="1600"/>
              <a:buFont typeface="Arial"/>
              <a:buNone/>
            </a:pPr>
            <a:r>
              <a:rPr b="0" i="0" lang="en-GB" sz="1600" u="none" cap="none" strike="noStrike">
                <a:solidFill>
                  <a:schemeClr val="dk2"/>
                </a:solidFill>
                <a:latin typeface="Arial Narrow"/>
                <a:ea typeface="Arial Narrow"/>
                <a:cs typeface="Arial Narrow"/>
                <a:sym typeface="Arial Narrow"/>
              </a:rPr>
              <a:t>a</a:t>
            </a:r>
            <a:r>
              <a:rPr b="0" baseline="-25000" i="0" lang="en-GB" sz="1600" u="none" cap="none" strike="noStrike">
                <a:solidFill>
                  <a:schemeClr val="dk2"/>
                </a:solidFill>
                <a:latin typeface="Arial Narrow"/>
                <a:ea typeface="Arial Narrow"/>
                <a:cs typeface="Arial Narrow"/>
                <a:sym typeface="Arial Narrow"/>
              </a:rPr>
              <a:t>b,s</a:t>
            </a:r>
            <a:r>
              <a:rPr b="0" i="0" lang="en-GB" sz="1600" u="none" cap="none" strike="noStrike">
                <a:solidFill>
                  <a:schemeClr val="dk2"/>
                </a:solidFill>
                <a:latin typeface="Arial Narrow"/>
                <a:ea typeface="Arial Narrow"/>
                <a:cs typeface="Arial Narrow"/>
                <a:sym typeface="Arial Narrow"/>
              </a:rPr>
              <a:t> = 60 mm in other cases</a:t>
            </a:r>
            <a:endParaRPr/>
          </a:p>
          <a:p>
            <a:pPr indent="0" lvl="0" marL="0" marR="0" rtl="0" algn="l">
              <a:lnSpc>
                <a:spcPct val="100000"/>
              </a:lnSpc>
              <a:spcBef>
                <a:spcPts val="0"/>
              </a:spcBef>
              <a:spcAft>
                <a:spcPts val="0"/>
              </a:spcAft>
              <a:buClr>
                <a:schemeClr val="dk2"/>
              </a:buClr>
              <a:buSzPts val="1600"/>
              <a:buFont typeface="Arial"/>
              <a:buNone/>
            </a:pPr>
            <a:r>
              <a:rPr b="0" i="0" lang="en-GB" sz="1600" u="none" cap="none" strike="noStrike">
                <a:solidFill>
                  <a:schemeClr val="dk2"/>
                </a:solidFill>
                <a:latin typeface="Arial Narrow"/>
                <a:ea typeface="Arial Narrow"/>
                <a:cs typeface="Arial Narrow"/>
                <a:sym typeface="Arial Narrow"/>
              </a:rPr>
              <a:t>a</a:t>
            </a:r>
            <a:r>
              <a:rPr b="0" baseline="-25000" i="0" lang="en-GB" sz="1600" u="none" cap="none" strike="noStrike">
                <a:solidFill>
                  <a:schemeClr val="dk2"/>
                </a:solidFill>
                <a:latin typeface="Arial Narrow"/>
                <a:ea typeface="Arial Narrow"/>
                <a:cs typeface="Arial Narrow"/>
                <a:sym typeface="Arial Narrow"/>
              </a:rPr>
              <a:t>h,s</a:t>
            </a:r>
            <a:r>
              <a:rPr b="0" i="0" lang="en-GB" sz="1600" u="none" cap="none" strike="noStrike">
                <a:solidFill>
                  <a:schemeClr val="dk2"/>
                </a:solidFill>
                <a:latin typeface="Arial Narrow"/>
                <a:ea typeface="Arial Narrow"/>
                <a:cs typeface="Arial Narrow"/>
                <a:sym typeface="Arial Narrow"/>
              </a:rPr>
              <a:t> = 65 mm, when the screw is S235 and the momentary duration category is dimensioning</a:t>
            </a:r>
            <a:endParaRPr/>
          </a:p>
          <a:p>
            <a:pPr indent="0" lvl="0" marL="0" marR="0" rtl="0" algn="l">
              <a:lnSpc>
                <a:spcPct val="100000"/>
              </a:lnSpc>
              <a:spcBef>
                <a:spcPts val="0"/>
              </a:spcBef>
              <a:spcAft>
                <a:spcPts val="0"/>
              </a:spcAft>
              <a:buClr>
                <a:schemeClr val="dk2"/>
              </a:buClr>
              <a:buSzPts val="1600"/>
              <a:buFont typeface="Arial"/>
              <a:buNone/>
            </a:pPr>
            <a:r>
              <a:rPr b="0" i="0" lang="en-GB" sz="1600" u="none" cap="none" strike="noStrike">
                <a:solidFill>
                  <a:schemeClr val="dk2"/>
                </a:solidFill>
                <a:latin typeface="Arial Narrow"/>
                <a:ea typeface="Arial Narrow"/>
                <a:cs typeface="Arial Narrow"/>
                <a:sym typeface="Arial Narrow"/>
              </a:rPr>
              <a:t>a</a:t>
            </a:r>
            <a:r>
              <a:rPr b="0" baseline="-25000" i="0" lang="en-GB" sz="1600" u="none" cap="none" strike="noStrike">
                <a:solidFill>
                  <a:schemeClr val="dk2"/>
                </a:solidFill>
                <a:latin typeface="Arial Narrow"/>
                <a:ea typeface="Arial Narrow"/>
                <a:cs typeface="Arial Narrow"/>
                <a:sym typeface="Arial Narrow"/>
              </a:rPr>
              <a:t>h,s</a:t>
            </a:r>
            <a:r>
              <a:rPr b="0" i="0" lang="en-GB" sz="1600" u="none" cap="none" strike="noStrike">
                <a:solidFill>
                  <a:schemeClr val="dk2"/>
                </a:solidFill>
                <a:latin typeface="Arial Narrow"/>
                <a:ea typeface="Arial Narrow"/>
                <a:cs typeface="Arial Narrow"/>
                <a:sym typeface="Arial Narrow"/>
              </a:rPr>
              <a:t> = 75 mm in other cases</a:t>
            </a:r>
            <a:endParaRPr/>
          </a:p>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2"/>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2"/>
              </a:buClr>
              <a:buSzPts val="1600"/>
              <a:buFont typeface="Arial"/>
              <a:buNone/>
            </a:pPr>
            <a:r>
              <a:rPr b="0" i="0" lang="en-GB" sz="1600" u="sng" cap="none" strike="noStrike">
                <a:solidFill>
                  <a:schemeClr val="dk2"/>
                </a:solidFill>
                <a:latin typeface="Arial Narrow"/>
                <a:ea typeface="Arial Narrow"/>
                <a:cs typeface="Arial Narrow"/>
                <a:sym typeface="Arial Narrow"/>
              </a:rPr>
              <a:t>MINIMUM CENTRAL DISTANCES OF ADHESIVE SCREWS</a:t>
            </a:r>
            <a:endParaRPr/>
          </a:p>
          <a:p>
            <a:pPr indent="0" lvl="0" marL="0" marR="0" rtl="0" algn="l">
              <a:lnSpc>
                <a:spcPct val="100000"/>
              </a:lnSpc>
              <a:spcBef>
                <a:spcPts val="0"/>
              </a:spcBef>
              <a:spcAft>
                <a:spcPts val="0"/>
              </a:spcAft>
              <a:buClr>
                <a:schemeClr val="dk2"/>
              </a:buClr>
              <a:buSzPts val="1600"/>
              <a:buFont typeface="Arial"/>
              <a:buNone/>
            </a:pPr>
            <a:r>
              <a:rPr b="0" i="0" lang="en-GB" sz="1600" u="none" cap="none" strike="noStrike">
                <a:solidFill>
                  <a:schemeClr val="dk2"/>
                </a:solidFill>
                <a:latin typeface="Arial Narrow"/>
                <a:ea typeface="Arial Narrow"/>
                <a:cs typeface="Arial Narrow"/>
                <a:sym typeface="Arial Narrow"/>
              </a:rPr>
              <a:t>a</a:t>
            </a:r>
            <a:r>
              <a:rPr b="0" baseline="-25000" i="0" lang="en-GB" sz="1600" u="none" cap="none" strike="noStrike">
                <a:solidFill>
                  <a:schemeClr val="dk2"/>
                </a:solidFill>
                <a:latin typeface="Arial Narrow"/>
                <a:ea typeface="Arial Narrow"/>
                <a:cs typeface="Arial Narrow"/>
                <a:sym typeface="Arial Narrow"/>
              </a:rPr>
              <a:t>b,</a:t>
            </a:r>
            <a:r>
              <a:rPr b="0" i="0" lang="en-GB" sz="1600" u="none" cap="none" strike="noStrike">
                <a:solidFill>
                  <a:schemeClr val="dk2"/>
                </a:solidFill>
                <a:latin typeface="Arial Narrow"/>
                <a:ea typeface="Arial Narrow"/>
                <a:cs typeface="Arial Narrow"/>
                <a:sym typeface="Arial Narrow"/>
              </a:rPr>
              <a:t>s = 40 mm, when the tensile strength of glue wood fulfils </a:t>
            </a:r>
            <a:br>
              <a:rPr b="0" i="0" lang="en-GB" sz="1600" u="none" cap="none" strike="noStrike">
                <a:solidFill>
                  <a:schemeClr val="dk2"/>
                </a:solidFill>
                <a:latin typeface="Arial Narrow"/>
                <a:ea typeface="Arial Narrow"/>
                <a:cs typeface="Arial Narrow"/>
                <a:sym typeface="Arial Narrow"/>
              </a:rPr>
            </a:br>
            <a:r>
              <a:rPr b="0" i="0" lang="en-GB" sz="1600" u="none" cap="none" strike="noStrike">
                <a:solidFill>
                  <a:schemeClr val="dk2"/>
                </a:solidFill>
                <a:latin typeface="Arial Narrow"/>
                <a:ea typeface="Arial Narrow"/>
                <a:cs typeface="Arial Narrow"/>
                <a:sym typeface="Arial Narrow"/>
              </a:rPr>
              <a:t>the condition in 5.0</a:t>
            </a:r>
            <a:endParaRPr/>
          </a:p>
          <a:p>
            <a:pPr indent="0" lvl="0" marL="0" marR="0" rtl="0" algn="l">
              <a:lnSpc>
                <a:spcPct val="100000"/>
              </a:lnSpc>
              <a:spcBef>
                <a:spcPts val="0"/>
              </a:spcBef>
              <a:spcAft>
                <a:spcPts val="0"/>
              </a:spcAft>
              <a:buClr>
                <a:schemeClr val="dk2"/>
              </a:buClr>
              <a:buSzPts val="1600"/>
              <a:buFont typeface="Arial"/>
              <a:buNone/>
            </a:pPr>
            <a:r>
              <a:rPr b="0" i="0" lang="en-GB" sz="1600" u="none" cap="none" strike="noStrike">
                <a:solidFill>
                  <a:schemeClr val="dk2"/>
                </a:solidFill>
                <a:latin typeface="Arial Narrow"/>
                <a:ea typeface="Arial Narrow"/>
                <a:cs typeface="Arial Narrow"/>
                <a:sym typeface="Arial Narrow"/>
              </a:rPr>
              <a:t>a</a:t>
            </a:r>
            <a:r>
              <a:rPr b="0" baseline="-25000" i="0" lang="en-GB" sz="1600" u="none" cap="none" strike="noStrike">
                <a:solidFill>
                  <a:schemeClr val="dk2"/>
                </a:solidFill>
                <a:latin typeface="Arial Narrow"/>
                <a:ea typeface="Arial Narrow"/>
                <a:cs typeface="Arial Narrow"/>
                <a:sym typeface="Arial Narrow"/>
              </a:rPr>
              <a:t>h,s</a:t>
            </a:r>
            <a:r>
              <a:rPr b="0" i="0" lang="en-GB" sz="1600" u="none" cap="none" strike="noStrike">
                <a:solidFill>
                  <a:schemeClr val="dk2"/>
                </a:solidFill>
                <a:latin typeface="Arial Narrow"/>
                <a:ea typeface="Arial Narrow"/>
                <a:cs typeface="Arial Narrow"/>
                <a:sym typeface="Arial Narrow"/>
              </a:rPr>
              <a:t> = 40 mm, when the tensile strength of glue wood fulfils </a:t>
            </a:r>
            <a:br>
              <a:rPr b="0" i="0" lang="en-GB" sz="1600" u="none" cap="none" strike="noStrike">
                <a:solidFill>
                  <a:schemeClr val="dk2"/>
                </a:solidFill>
                <a:latin typeface="Arial Narrow"/>
                <a:ea typeface="Arial Narrow"/>
                <a:cs typeface="Arial Narrow"/>
                <a:sym typeface="Arial Narrow"/>
              </a:rPr>
            </a:br>
            <a:r>
              <a:rPr b="0" i="0" lang="en-GB" sz="1600" u="none" cap="none" strike="noStrike">
                <a:solidFill>
                  <a:schemeClr val="dk2"/>
                </a:solidFill>
                <a:latin typeface="Arial Narrow"/>
                <a:ea typeface="Arial Narrow"/>
                <a:cs typeface="Arial Narrow"/>
                <a:sym typeface="Arial Narrow"/>
              </a:rPr>
              <a:t>the condition in 5.0</a:t>
            </a:r>
            <a:endParaRPr/>
          </a:p>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2"/>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2"/>
              </a:buClr>
              <a:buSzPts val="1600"/>
              <a:buFont typeface="Arial"/>
              <a:buNone/>
            </a:pPr>
            <a:r>
              <a:rPr b="0" i="0" lang="en-GB" sz="1600" u="sng" cap="none" strike="noStrike">
                <a:solidFill>
                  <a:schemeClr val="dk2"/>
                </a:solidFill>
                <a:latin typeface="Arial Narrow"/>
                <a:ea typeface="Arial Narrow"/>
                <a:cs typeface="Arial Narrow"/>
                <a:sym typeface="Arial Narrow"/>
              </a:rPr>
              <a:t>ADHESIVE SCREW INSTALLATION ACCURACY</a:t>
            </a:r>
            <a:endParaRPr/>
          </a:p>
          <a:p>
            <a:pPr indent="0" lvl="0" marL="0" marR="0" rtl="0" algn="l">
              <a:lnSpc>
                <a:spcPct val="100000"/>
              </a:lnSpc>
              <a:spcBef>
                <a:spcPts val="0"/>
              </a:spcBef>
              <a:spcAft>
                <a:spcPts val="0"/>
              </a:spcAft>
              <a:buClr>
                <a:schemeClr val="dk2"/>
              </a:buClr>
              <a:buSzPts val="1600"/>
              <a:buFont typeface="Arial"/>
              <a:buNone/>
            </a:pPr>
            <a:r>
              <a:rPr b="0" i="0" lang="en-GB" sz="1600" u="none" cap="none" strike="noStrike">
                <a:solidFill>
                  <a:schemeClr val="dk2"/>
                </a:solidFill>
                <a:latin typeface="Arial Narrow"/>
                <a:ea typeface="Arial Narrow"/>
                <a:cs typeface="Arial Narrow"/>
                <a:sym typeface="Arial Narrow"/>
              </a:rPr>
              <a:t>Drill hole alignment accuracy ± 2 mm</a:t>
            </a:r>
            <a:endParaRPr/>
          </a:p>
          <a:p>
            <a:pPr indent="0" lvl="0" marL="0" marR="0" rtl="0" algn="l">
              <a:lnSpc>
                <a:spcPct val="100000"/>
              </a:lnSpc>
              <a:spcBef>
                <a:spcPts val="0"/>
              </a:spcBef>
              <a:spcAft>
                <a:spcPts val="0"/>
              </a:spcAft>
              <a:buClr>
                <a:schemeClr val="dk2"/>
              </a:buClr>
              <a:buSzPts val="1600"/>
              <a:buFont typeface="Arial"/>
              <a:buNone/>
            </a:pPr>
            <a:r>
              <a:rPr b="0" i="0" lang="en-GB" sz="1600" u="none" cap="none" strike="noStrike">
                <a:solidFill>
                  <a:schemeClr val="dk2"/>
                </a:solidFill>
                <a:latin typeface="Arial Narrow"/>
                <a:ea typeface="Arial Narrow"/>
                <a:cs typeface="Arial Narrow"/>
                <a:sym typeface="Arial Narrow"/>
              </a:rPr>
              <a:t>drill hole skew L/100</a:t>
            </a:r>
            <a:endParaRPr b="0" i="0" sz="1600" u="none" cap="none" strike="noStrike">
              <a:solidFill>
                <a:schemeClr val="dk2"/>
              </a:solidFill>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240" name="Google Shape;240;p16"/>
          <p:cNvSpPr txBox="1"/>
          <p:nvPr>
            <p:ph idx="1" type="body"/>
          </p:nvPr>
        </p:nvSpPr>
        <p:spPr>
          <a:xfrm>
            <a:off x="838200" y="1825625"/>
            <a:ext cx="8733640" cy="41305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Fire design</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If fire resistance is required of the joint, the joint is dimensioned on the adhesive screws not exposed to fire or the joint is dimensioned on the self-drilling screws installed in the direction of the grain</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Self-drilling screws are installed in the direction of the grain, so </a:t>
            </a:r>
            <a:r>
              <a:rPr lang="en-GB">
                <a:solidFill>
                  <a:schemeClr val="dk2"/>
                </a:solidFill>
                <a:latin typeface="Noto Sans Symbols"/>
                <a:ea typeface="Noto Sans Symbols"/>
                <a:cs typeface="Noto Sans Symbols"/>
                <a:sym typeface="Noto Sans Symbols"/>
              </a:rPr>
              <a:t>α</a:t>
            </a:r>
            <a:r>
              <a:rPr lang="en-GB">
                <a:solidFill>
                  <a:schemeClr val="dk2"/>
                </a:solidFill>
                <a:latin typeface="Calibri"/>
                <a:ea typeface="Calibri"/>
                <a:cs typeface="Calibri"/>
                <a:sym typeface="Calibri"/>
              </a:rPr>
              <a:t> = 0°</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The dimensioning of the screws is carried out based on the tested bond strength of the screw</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Steel parts are protected using fire protection painting according to steel construction guidelines</a:t>
            </a:r>
            <a:endParaRPr/>
          </a:p>
        </p:txBody>
      </p:sp>
      <p:sp>
        <p:nvSpPr>
          <p:cNvPr id="241" name="Google Shape;241;p1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42" name="Google Shape;242;p16"/>
          <p:cNvPicPr preferRelativeResize="0"/>
          <p:nvPr/>
        </p:nvPicPr>
        <p:blipFill rotWithShape="1">
          <a:blip r:embed="rId3">
            <a:alphaModFix/>
          </a:blip>
          <a:srcRect b="0" l="0" r="0" t="0"/>
          <a:stretch/>
        </p:blipFill>
        <p:spPr>
          <a:xfrm>
            <a:off x="9817741" y="1690688"/>
            <a:ext cx="1998663" cy="4576763"/>
          </a:xfrm>
          <a:prstGeom prst="rect">
            <a:avLst/>
          </a:prstGeom>
          <a:noFill/>
          <a:ln>
            <a:noFill/>
          </a:ln>
        </p:spPr>
      </p:pic>
      <p:cxnSp>
        <p:nvCxnSpPr>
          <p:cNvPr id="243" name="Google Shape;243;p16"/>
          <p:cNvCxnSpPr/>
          <p:nvPr/>
        </p:nvCxnSpPr>
        <p:spPr>
          <a:xfrm rot="10800000">
            <a:off x="6644081" y="3833668"/>
            <a:ext cx="3435136" cy="1"/>
          </a:xfrm>
          <a:prstGeom prst="straightConnector1">
            <a:avLst/>
          </a:prstGeom>
          <a:noFill/>
          <a:ln cap="flat" cmpd="sng" w="12700">
            <a:solidFill>
              <a:srgbClr val="FF0000"/>
            </a:solidFill>
            <a:prstDash val="solid"/>
            <a:miter lim="800000"/>
            <a:headEnd len="sm" w="sm" type="none"/>
            <a:tailEnd len="sm" w="sm" type="none"/>
          </a:ln>
        </p:spPr>
      </p:cxnSp>
      <p:sp>
        <p:nvSpPr>
          <p:cNvPr id="244" name="Google Shape;244;p1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250" name="Google Shape;250;p17"/>
          <p:cNvSpPr txBox="1"/>
          <p:nvPr>
            <p:ph idx="1" type="body"/>
          </p:nvPr>
        </p:nvSpPr>
        <p:spPr>
          <a:xfrm>
            <a:off x="838200" y="1825625"/>
            <a:ext cx="8733640" cy="41305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Glue wood pillar shoe – </a:t>
            </a:r>
            <a:r>
              <a:rPr lang="en-GB" sz="2000">
                <a:solidFill>
                  <a:schemeClr val="dk2"/>
                </a:solidFill>
                <a:latin typeface="Calibri"/>
                <a:ea typeface="Calibri"/>
                <a:cs typeface="Calibri"/>
                <a:sym typeface="Calibri"/>
              </a:rPr>
              <a:t>Technical manual and capacity tables: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Client: Finnish Wood Research Oy</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Dimensioning: A-insinöörit </a:t>
            </a:r>
            <a:br>
              <a:rPr lang="en-GB">
                <a:solidFill>
                  <a:schemeClr val="dk2"/>
                </a:solidFill>
                <a:latin typeface="Calibri"/>
                <a:ea typeface="Calibri"/>
                <a:cs typeface="Calibri"/>
                <a:sym typeface="Calibri"/>
              </a:rPr>
            </a:br>
            <a:r>
              <a:rPr lang="en-GB">
                <a:solidFill>
                  <a:schemeClr val="dk2"/>
                </a:solidFill>
                <a:latin typeface="Calibri"/>
                <a:ea typeface="Calibri"/>
                <a:cs typeface="Calibri"/>
                <a:sym typeface="Calibri"/>
              </a:rPr>
              <a:t>Suunnittelu Oy</a:t>
            </a:r>
            <a:endParaRPr/>
          </a:p>
        </p:txBody>
      </p:sp>
      <p:sp>
        <p:nvSpPr>
          <p:cNvPr id="251" name="Google Shape;251;p1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52" name="Google Shape;252;p17"/>
          <p:cNvPicPr preferRelativeResize="0"/>
          <p:nvPr/>
        </p:nvPicPr>
        <p:blipFill rotWithShape="1">
          <a:blip r:embed="rId3">
            <a:alphaModFix/>
          </a:blip>
          <a:srcRect b="0" l="0" r="0" t="0"/>
          <a:stretch/>
        </p:blipFill>
        <p:spPr>
          <a:xfrm>
            <a:off x="7122254" y="2839753"/>
            <a:ext cx="3411406" cy="3116430"/>
          </a:xfrm>
          <a:prstGeom prst="rect">
            <a:avLst/>
          </a:prstGeom>
          <a:noFill/>
          <a:ln>
            <a:noFill/>
          </a:ln>
        </p:spPr>
      </p:pic>
      <p:sp>
        <p:nvSpPr>
          <p:cNvPr id="253" name="Google Shape;253;p1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259" name="Google Shape;259;p18"/>
          <p:cNvSpPr txBox="1"/>
          <p:nvPr>
            <p:ph idx="1" type="body"/>
          </p:nvPr>
        </p:nvSpPr>
        <p:spPr>
          <a:xfrm>
            <a:off x="838199" y="1825625"/>
            <a:ext cx="10755385" cy="41305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400"/>
              <a:buNone/>
            </a:pPr>
            <a:r>
              <a:rPr b="1" lang="en-GB" sz="2400">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400"/>
              <a:buChar char="•"/>
            </a:pPr>
            <a:r>
              <a:rPr lang="en-GB" sz="2400">
                <a:solidFill>
                  <a:schemeClr val="dk2"/>
                </a:solidFill>
                <a:latin typeface="Calibri"/>
                <a:ea typeface="Calibri"/>
                <a:cs typeface="Calibri"/>
                <a:sym typeface="Calibri"/>
              </a:rPr>
              <a:t>Glue wood pillar shoe </a:t>
            </a:r>
            <a:endParaRPr/>
          </a:p>
          <a:p>
            <a:pPr indent="-228600" lvl="1" marL="685800" rtl="0" algn="l">
              <a:lnSpc>
                <a:spcPct val="100000"/>
              </a:lnSpc>
              <a:spcBef>
                <a:spcPts val="0"/>
              </a:spcBef>
              <a:spcAft>
                <a:spcPts val="0"/>
              </a:spcAft>
              <a:buClr>
                <a:schemeClr val="dk2"/>
              </a:buClr>
              <a:buSzPts val="2000"/>
              <a:buFont typeface="Noto Sans Symbols"/>
              <a:buChar char="⮚"/>
            </a:pPr>
            <a:r>
              <a:rPr lang="en-GB" sz="2000">
                <a:solidFill>
                  <a:schemeClr val="dk2"/>
                </a:solidFill>
                <a:latin typeface="Calibri"/>
                <a:ea typeface="Calibri"/>
                <a:cs typeface="Calibri"/>
                <a:sym typeface="Calibri"/>
              </a:rPr>
              <a:t>The glue wood pillar shoe is used in joining the glue wood pillar to the foundations</a:t>
            </a:r>
            <a:endParaRPr/>
          </a:p>
          <a:p>
            <a:pPr indent="-228600" lvl="1" marL="685800" rtl="0" algn="l">
              <a:lnSpc>
                <a:spcPct val="100000"/>
              </a:lnSpc>
              <a:spcBef>
                <a:spcPts val="0"/>
              </a:spcBef>
              <a:spcAft>
                <a:spcPts val="0"/>
              </a:spcAft>
              <a:buClr>
                <a:schemeClr val="dk2"/>
              </a:buClr>
              <a:buSzPts val="2000"/>
              <a:buFont typeface="Noto Sans Symbols"/>
              <a:buChar char="⮚"/>
            </a:pPr>
            <a:r>
              <a:rPr lang="en-GB" sz="2000">
                <a:solidFill>
                  <a:schemeClr val="dk2"/>
                </a:solidFill>
                <a:latin typeface="Calibri"/>
                <a:ea typeface="Calibri"/>
                <a:cs typeface="Calibri"/>
                <a:sym typeface="Calibri"/>
              </a:rPr>
              <a:t>The pillar shoe transfers the forces from the glue wood pillar to the foundation bolts</a:t>
            </a:r>
            <a:endParaRPr/>
          </a:p>
          <a:p>
            <a:pPr indent="-228600" lvl="1" marL="685800" rtl="0" algn="l">
              <a:lnSpc>
                <a:spcPct val="100000"/>
              </a:lnSpc>
              <a:spcBef>
                <a:spcPts val="0"/>
              </a:spcBef>
              <a:spcAft>
                <a:spcPts val="0"/>
              </a:spcAft>
              <a:buClr>
                <a:schemeClr val="dk2"/>
              </a:buClr>
              <a:buSzPts val="2000"/>
              <a:buFont typeface="Noto Sans Symbols"/>
              <a:buChar char="⮚"/>
            </a:pPr>
            <a:r>
              <a:rPr lang="en-GB" sz="2000">
                <a:solidFill>
                  <a:schemeClr val="dk2"/>
                </a:solidFill>
                <a:latin typeface="Calibri"/>
                <a:ea typeface="Calibri"/>
                <a:cs typeface="Calibri"/>
                <a:sym typeface="Calibri"/>
              </a:rPr>
              <a:t>The purpose of the dimensioning table is to enable the table dimensioning of the pillar shoe in normal pillar shoe cases at pillar widths 115, 140, 165, 190, 215, 240 and 265 mm</a:t>
            </a:r>
            <a:endParaRPr/>
          </a:p>
          <a:p>
            <a:pPr indent="-228600" lvl="1" marL="685800" rtl="0" algn="l">
              <a:lnSpc>
                <a:spcPct val="100000"/>
              </a:lnSpc>
              <a:spcBef>
                <a:spcPts val="0"/>
              </a:spcBef>
              <a:spcAft>
                <a:spcPts val="0"/>
              </a:spcAft>
              <a:buClr>
                <a:schemeClr val="dk2"/>
              </a:buClr>
              <a:buSzPts val="2000"/>
              <a:buFont typeface="Noto Sans Symbols"/>
              <a:buChar char="⮚"/>
            </a:pPr>
            <a:r>
              <a:rPr lang="en-GB" sz="2000">
                <a:solidFill>
                  <a:schemeClr val="dk2"/>
                </a:solidFill>
                <a:latin typeface="Calibri"/>
                <a:ea typeface="Calibri"/>
                <a:cs typeface="Calibri"/>
                <a:sym typeface="Calibri"/>
              </a:rPr>
              <a:t>This instruction provides the permitted normal force strengths for the glue wood pillar shoe in installation and final situations.</a:t>
            </a:r>
            <a:endParaRPr/>
          </a:p>
          <a:p>
            <a:pPr indent="-228600" lvl="1" marL="685800" rtl="0" algn="l">
              <a:lnSpc>
                <a:spcPct val="100000"/>
              </a:lnSpc>
              <a:spcBef>
                <a:spcPts val="0"/>
              </a:spcBef>
              <a:spcAft>
                <a:spcPts val="0"/>
              </a:spcAft>
              <a:buClr>
                <a:schemeClr val="dk2"/>
              </a:buClr>
              <a:buSzPts val="2000"/>
              <a:buFont typeface="Noto Sans Symbols"/>
              <a:buChar char="⮚"/>
            </a:pPr>
            <a:r>
              <a:rPr lang="en-GB" sz="2000">
                <a:solidFill>
                  <a:schemeClr val="dk2"/>
                </a:solidFill>
                <a:latin typeface="Calibri"/>
                <a:ea typeface="Calibri"/>
                <a:cs typeface="Calibri"/>
                <a:sym typeface="Calibri"/>
              </a:rPr>
              <a:t>Permissible values are shown in the N</a:t>
            </a:r>
            <a:r>
              <a:rPr baseline="-25000" lang="en-GB" sz="2000">
                <a:solidFill>
                  <a:schemeClr val="dk2"/>
                </a:solidFill>
                <a:latin typeface="Calibri"/>
                <a:ea typeface="Calibri"/>
                <a:cs typeface="Calibri"/>
                <a:sym typeface="Calibri"/>
              </a:rPr>
              <a:t>Rd</a:t>
            </a:r>
            <a:r>
              <a:rPr lang="en-GB" sz="2000">
                <a:solidFill>
                  <a:schemeClr val="dk2"/>
                </a:solidFill>
                <a:latin typeface="Calibri"/>
                <a:ea typeface="Calibri"/>
                <a:cs typeface="Calibri"/>
                <a:sym typeface="Calibri"/>
              </a:rPr>
              <a:t> tables for different pillar shoe widths and adhesive screw quantities</a:t>
            </a:r>
            <a:endParaRPr/>
          </a:p>
        </p:txBody>
      </p:sp>
      <p:sp>
        <p:nvSpPr>
          <p:cNvPr id="260" name="Google Shape;260;p1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61" name="Google Shape;261;p1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267" name="Google Shape;267;p19"/>
          <p:cNvSpPr txBox="1"/>
          <p:nvPr>
            <p:ph idx="1" type="body"/>
          </p:nvPr>
        </p:nvSpPr>
        <p:spPr>
          <a:xfrm>
            <a:off x="838199" y="1825625"/>
            <a:ext cx="10755385" cy="41305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Glue wood pillar shoe </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The table does not comment on the durability of the entire joint. The related parts such as foundation bolts, grouting and adhesive screws must be dimensioned separately.</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The capacities given in the instructions apply to the pillar shoes shown in the appendix and their versions for different amounts of adhesive screws</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The dimensioning of components is based on standards SFS-EN1993-1-1, SFS-EN1993-1-5 and SFS-EN1993-1-8 and their national appendices</a:t>
            </a:r>
            <a:endParaRPr/>
          </a:p>
        </p:txBody>
      </p:sp>
      <p:sp>
        <p:nvSpPr>
          <p:cNvPr id="268" name="Google Shape;268;p1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69" name="Google Shape;269;p1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Origin of the materials</a:t>
            </a:r>
            <a:endParaRPr/>
          </a:p>
        </p:txBody>
      </p:sp>
      <p:sp>
        <p:nvSpPr>
          <p:cNvPr id="115" name="Google Shape;115;p2"/>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en-GB" sz="1600"/>
              <a:t>These learning materials for industrial wood construction have been prepared in a project led by Puuinfo Oy in 2021–2022. Also involved in the project were </a:t>
            </a:r>
            <a:endParaRPr/>
          </a:p>
          <a:p>
            <a:pPr indent="-355600" lvl="0" marL="647700" rtl="0" algn="l">
              <a:lnSpc>
                <a:spcPct val="115000"/>
              </a:lnSpc>
              <a:spcBef>
                <a:spcPts val="1700"/>
              </a:spcBef>
              <a:spcAft>
                <a:spcPts val="0"/>
              </a:spcAft>
              <a:buClr>
                <a:srgbClr val="272117"/>
              </a:buClr>
              <a:buSzPts val="2000"/>
              <a:buChar char="●"/>
            </a:pPr>
            <a:r>
              <a:rPr lang="en-GB" sz="1600"/>
              <a:t>Lappia Vocational College,</a:t>
            </a:r>
            <a:endParaRPr/>
          </a:p>
          <a:p>
            <a:pPr indent="-355600" lvl="0" marL="647700" rtl="0" algn="l">
              <a:lnSpc>
                <a:spcPct val="115000"/>
              </a:lnSpc>
              <a:spcBef>
                <a:spcPts val="0"/>
              </a:spcBef>
              <a:spcAft>
                <a:spcPts val="0"/>
              </a:spcAft>
              <a:buClr>
                <a:srgbClr val="272117"/>
              </a:buClr>
              <a:buSzPts val="2000"/>
              <a:buChar char="●"/>
            </a:pPr>
            <a:r>
              <a:rPr lang="en-GB" sz="1600"/>
              <a:t>TTS-Työtehoseura ry</a:t>
            </a:r>
            <a:endParaRPr sz="1600"/>
          </a:p>
          <a:p>
            <a:pPr indent="-355600" lvl="0" marL="647700" rtl="0" algn="l">
              <a:lnSpc>
                <a:spcPct val="115000"/>
              </a:lnSpc>
              <a:spcBef>
                <a:spcPts val="0"/>
              </a:spcBef>
              <a:spcAft>
                <a:spcPts val="0"/>
              </a:spcAft>
              <a:buClr>
                <a:srgbClr val="272117"/>
              </a:buClr>
              <a:buSzPts val="2000"/>
              <a:buChar char="●"/>
            </a:pPr>
            <a:r>
              <a:rPr lang="en-GB" sz="1600"/>
              <a:t>South-Eastern Finland University of Applied Sciences,</a:t>
            </a:r>
            <a:endParaRPr/>
          </a:p>
          <a:p>
            <a:pPr indent="-355600" lvl="0" marL="647700" rtl="0" algn="l">
              <a:lnSpc>
                <a:spcPct val="115000"/>
              </a:lnSpc>
              <a:spcBef>
                <a:spcPts val="0"/>
              </a:spcBef>
              <a:spcAft>
                <a:spcPts val="0"/>
              </a:spcAft>
              <a:buClr>
                <a:srgbClr val="272117"/>
              </a:buClr>
              <a:buSzPts val="2000"/>
              <a:buChar char="●"/>
            </a:pPr>
            <a:r>
              <a:rPr lang="en-GB" sz="1600"/>
              <a:t>Metropolia University of Applied Sciences,</a:t>
            </a:r>
            <a:endParaRPr/>
          </a:p>
          <a:p>
            <a:pPr indent="-355600" lvl="0" marL="647700" rtl="0" algn="l">
              <a:lnSpc>
                <a:spcPct val="115000"/>
              </a:lnSpc>
              <a:spcBef>
                <a:spcPts val="0"/>
              </a:spcBef>
              <a:spcAft>
                <a:spcPts val="0"/>
              </a:spcAft>
              <a:buClr>
                <a:srgbClr val="272117"/>
              </a:buClr>
              <a:buSzPts val="2000"/>
              <a:buChar char="●"/>
            </a:pPr>
            <a:r>
              <a:rPr lang="en-GB" sz="1600"/>
              <a:t>Jyväskylä University of Applied Sciences,</a:t>
            </a:r>
            <a:endParaRPr/>
          </a:p>
          <a:p>
            <a:pPr indent="-355600" lvl="0" marL="647700" marR="0" rtl="0" algn="l">
              <a:lnSpc>
                <a:spcPct val="115000"/>
              </a:lnSpc>
              <a:spcBef>
                <a:spcPts val="0"/>
              </a:spcBef>
              <a:spcAft>
                <a:spcPts val="0"/>
              </a:spcAft>
              <a:buClr>
                <a:srgbClr val="272117"/>
              </a:buClr>
              <a:buSzPts val="2000"/>
              <a:buChar char="●"/>
            </a:pPr>
            <a:r>
              <a:rPr lang="en-GB" sz="1600"/>
              <a:t>University of Tampere, and</a:t>
            </a:r>
            <a:endParaRPr/>
          </a:p>
          <a:p>
            <a:pPr indent="-355600" lvl="0" marL="647700" marR="0" rtl="0" algn="l">
              <a:lnSpc>
                <a:spcPct val="115000"/>
              </a:lnSpc>
              <a:spcBef>
                <a:spcPts val="0"/>
              </a:spcBef>
              <a:spcAft>
                <a:spcPts val="0"/>
              </a:spcAft>
              <a:buClr>
                <a:srgbClr val="272117"/>
              </a:buClr>
              <a:buSzPts val="2000"/>
              <a:buChar char="●"/>
            </a:pPr>
            <a:r>
              <a:rPr lang="en-GB" sz="1600"/>
              <a:t>Federation of the Finnish Woodworking Industries Puutuoteteollisuus ry</a:t>
            </a:r>
            <a:endParaRPr sz="1600"/>
          </a:p>
          <a:p>
            <a:pPr indent="0" lvl="0" marL="0" rtl="0" algn="l">
              <a:lnSpc>
                <a:spcPct val="115000"/>
              </a:lnSpc>
              <a:spcBef>
                <a:spcPts val="1700"/>
              </a:spcBef>
              <a:spcAft>
                <a:spcPts val="0"/>
              </a:spcAft>
              <a:buSzPts val="1800"/>
              <a:buNone/>
            </a:pPr>
            <a:r>
              <a:rPr lang="en-GB" sz="1600"/>
              <a:t>The project was funded by the Ministry of the Environment. </a:t>
            </a:r>
            <a:endParaRPr/>
          </a:p>
          <a:p>
            <a:pPr indent="0" lvl="0" marL="0" rtl="0" algn="l">
              <a:lnSpc>
                <a:spcPct val="90000"/>
              </a:lnSpc>
              <a:spcBef>
                <a:spcPts val="4200"/>
              </a:spcBef>
              <a:spcAft>
                <a:spcPts val="0"/>
              </a:spcAft>
              <a:buClr>
                <a:schemeClr val="lt2"/>
              </a:buClr>
              <a:buSzPts val="2400"/>
              <a:buNone/>
            </a:pPr>
            <a:r>
              <a:t/>
            </a:r>
            <a:endParaRPr sz="1600"/>
          </a:p>
        </p:txBody>
      </p:sp>
      <p:sp>
        <p:nvSpPr>
          <p:cNvPr id="116" name="Google Shape;116;p2"/>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51351"/>
              <a:buNone/>
            </a:pPr>
            <a:r>
              <a:rPr lang="en-GB" sz="2000"/>
              <a:t>The materials are intended to be used as extensively as possible in industrial wood construction education and studies.</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materials are released under the Creative Commons licence Attribution-ShareAlike (CC BY-SA), which requires that the author be properly credited when the materials are used and that derivative works may only be distributed under the same licence as the original work.</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original materials and any updates to them by Puuinfo will be published on the Library of Open Educational Resources website (aoe.fi) and the Puuinfo.fi website. </a:t>
            </a:r>
            <a:endParaRPr/>
          </a:p>
        </p:txBody>
      </p:sp>
      <p:sp>
        <p:nvSpPr>
          <p:cNvPr id="117" name="Google Shape;117;p2"/>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Use of the materials</a:t>
            </a:r>
            <a:endParaRPr/>
          </a:p>
        </p:txBody>
      </p:sp>
      <p:sp>
        <p:nvSpPr>
          <p:cNvPr id="118" name="Google Shape;118;p2"/>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275" name="Google Shape;275;p20"/>
          <p:cNvSpPr txBox="1"/>
          <p:nvPr>
            <p:ph idx="1" type="body"/>
          </p:nvPr>
        </p:nvSpPr>
        <p:spPr>
          <a:xfrm>
            <a:off x="838199" y="1825625"/>
            <a:ext cx="10755385" cy="9259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Glue wood pillar shoe capacity tables:</a:t>
            </a:r>
            <a:endParaRPr/>
          </a:p>
        </p:txBody>
      </p:sp>
      <p:sp>
        <p:nvSpPr>
          <p:cNvPr id="276" name="Google Shape;276;p2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77" name="Google Shape;277;p20"/>
          <p:cNvPicPr preferRelativeResize="0"/>
          <p:nvPr/>
        </p:nvPicPr>
        <p:blipFill rotWithShape="1">
          <a:blip r:embed="rId3">
            <a:alphaModFix/>
          </a:blip>
          <a:srcRect b="0" l="0" r="0" t="0"/>
          <a:stretch/>
        </p:blipFill>
        <p:spPr>
          <a:xfrm>
            <a:off x="1004283" y="2886554"/>
            <a:ext cx="5311681" cy="2400642"/>
          </a:xfrm>
          <a:prstGeom prst="rect">
            <a:avLst/>
          </a:prstGeom>
          <a:noFill/>
          <a:ln>
            <a:noFill/>
          </a:ln>
        </p:spPr>
      </p:pic>
      <p:pic>
        <p:nvPicPr>
          <p:cNvPr id="278" name="Google Shape;278;p20"/>
          <p:cNvPicPr preferRelativeResize="0"/>
          <p:nvPr/>
        </p:nvPicPr>
        <p:blipFill rotWithShape="1">
          <a:blip r:embed="rId4">
            <a:alphaModFix/>
          </a:blip>
          <a:srcRect b="0" l="0" r="0" t="0"/>
          <a:stretch/>
        </p:blipFill>
        <p:spPr>
          <a:xfrm>
            <a:off x="6437889" y="2885187"/>
            <a:ext cx="5418240" cy="2398870"/>
          </a:xfrm>
          <a:prstGeom prst="rect">
            <a:avLst/>
          </a:prstGeom>
          <a:noFill/>
          <a:ln>
            <a:noFill/>
          </a:ln>
        </p:spPr>
      </p:pic>
      <p:sp>
        <p:nvSpPr>
          <p:cNvPr id="279" name="Google Shape;279;p2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285" name="Google Shape;285;p21"/>
          <p:cNvSpPr txBox="1"/>
          <p:nvPr>
            <p:ph idx="1" type="body"/>
          </p:nvPr>
        </p:nvSpPr>
        <p:spPr>
          <a:xfrm>
            <a:off x="838199" y="1825625"/>
            <a:ext cx="10755385" cy="9259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Glue wood pillar shoe capacity tables:</a:t>
            </a:r>
            <a:endParaRPr/>
          </a:p>
        </p:txBody>
      </p:sp>
      <p:sp>
        <p:nvSpPr>
          <p:cNvPr id="286" name="Google Shape;286;p2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87" name="Google Shape;287;p21"/>
          <p:cNvPicPr preferRelativeResize="0"/>
          <p:nvPr/>
        </p:nvPicPr>
        <p:blipFill rotWithShape="1">
          <a:blip r:embed="rId3">
            <a:alphaModFix/>
          </a:blip>
          <a:srcRect b="0" l="0" r="0" t="0"/>
          <a:stretch/>
        </p:blipFill>
        <p:spPr>
          <a:xfrm>
            <a:off x="1126873" y="2809909"/>
            <a:ext cx="5835241" cy="2798897"/>
          </a:xfrm>
          <a:prstGeom prst="rect">
            <a:avLst/>
          </a:prstGeom>
          <a:noFill/>
          <a:ln>
            <a:noFill/>
          </a:ln>
        </p:spPr>
      </p:pic>
      <p:sp>
        <p:nvSpPr>
          <p:cNvPr id="288" name="Google Shape;288;p2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294" name="Google Shape;294;p22"/>
          <p:cNvSpPr txBox="1"/>
          <p:nvPr>
            <p:ph idx="1" type="body"/>
          </p:nvPr>
        </p:nvSpPr>
        <p:spPr>
          <a:xfrm>
            <a:off x="838199" y="1825625"/>
            <a:ext cx="10755385" cy="9259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Glue wood pillar shoe, joint implementation:</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Grouting is carried out as a pressure box casting, using grouting mortar</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The strength class of the mass depends on the strength of the foundation structures, but is at least C 40/50</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The mass must be easily condensing and the maximum grain size must not exceed 3 mm</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Drying shrinkage of the mass should be minimal</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During curing, deformation of the joint must be prevented</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295" name="Google Shape;295;p2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96" name="Google Shape;296;p2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302" name="Google Shape;302;p23"/>
          <p:cNvSpPr txBox="1"/>
          <p:nvPr>
            <p:ph idx="1" type="body"/>
          </p:nvPr>
        </p:nvSpPr>
        <p:spPr>
          <a:xfrm>
            <a:off x="838199" y="1825625"/>
            <a:ext cx="10755385" cy="9259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Glue wood pillar shoe, joint implementation:</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During installation, the pillars must be supported horizontally</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The implementation must follow the manufacturer’s instructions</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Restrictions on the use of adhesive screws are determined according to the instructions for the adhesive screws used.</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Restrictions on the use of foundation bolts are determined according to the foundation structures and the foundation bolt instructions</a:t>
            </a:r>
            <a:endParaRPr/>
          </a:p>
          <a:p>
            <a:pPr indent="-76200" lvl="1" marL="685800" rtl="0" algn="l">
              <a:lnSpc>
                <a:spcPct val="100000"/>
              </a:lnSpc>
              <a:spcBef>
                <a:spcPts val="0"/>
              </a:spcBef>
              <a:spcAft>
                <a:spcPts val="0"/>
              </a:spcAft>
              <a:buClr>
                <a:schemeClr val="dk1"/>
              </a:buClr>
              <a:buSzPts val="2400"/>
              <a:buFont typeface="Noto Sans Symbols"/>
              <a:buNone/>
            </a:pPr>
            <a:r>
              <a:t/>
            </a:r>
            <a:endParaRPr>
              <a:solidFill>
                <a:schemeClr val="dk2"/>
              </a:solidFill>
              <a:latin typeface="Calibri"/>
              <a:ea typeface="Calibri"/>
              <a:cs typeface="Calibri"/>
              <a:sym typeface="Calibri"/>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303" name="Google Shape;303;p2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304" name="Google Shape;304;p2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310" name="Google Shape;310;p24"/>
          <p:cNvSpPr txBox="1"/>
          <p:nvPr>
            <p:ph idx="1" type="body"/>
          </p:nvPr>
        </p:nvSpPr>
        <p:spPr>
          <a:xfrm>
            <a:off x="838199" y="1825625"/>
            <a:ext cx="10755385" cy="9259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311" name="Google Shape;311;p2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312" name="Google Shape;312;p24"/>
          <p:cNvPicPr preferRelativeResize="0"/>
          <p:nvPr/>
        </p:nvPicPr>
        <p:blipFill rotWithShape="1">
          <a:blip r:embed="rId3">
            <a:alphaModFix/>
          </a:blip>
          <a:srcRect b="0" l="0" r="0" t="0"/>
          <a:stretch/>
        </p:blipFill>
        <p:spPr>
          <a:xfrm>
            <a:off x="838199" y="2287367"/>
            <a:ext cx="1573046" cy="4472793"/>
          </a:xfrm>
          <a:prstGeom prst="rect">
            <a:avLst/>
          </a:prstGeom>
          <a:noFill/>
          <a:ln>
            <a:noFill/>
          </a:ln>
        </p:spPr>
      </p:pic>
      <p:pic>
        <p:nvPicPr>
          <p:cNvPr id="313" name="Google Shape;313;p24"/>
          <p:cNvPicPr preferRelativeResize="0"/>
          <p:nvPr/>
        </p:nvPicPr>
        <p:blipFill rotWithShape="1">
          <a:blip r:embed="rId4">
            <a:alphaModFix/>
          </a:blip>
          <a:srcRect b="0" l="0" r="0" t="0"/>
          <a:stretch/>
        </p:blipFill>
        <p:spPr>
          <a:xfrm>
            <a:off x="3167945" y="2241634"/>
            <a:ext cx="3314298" cy="4325914"/>
          </a:xfrm>
          <a:prstGeom prst="rect">
            <a:avLst/>
          </a:prstGeom>
          <a:noFill/>
          <a:ln>
            <a:noFill/>
          </a:ln>
        </p:spPr>
      </p:pic>
      <p:sp>
        <p:nvSpPr>
          <p:cNvPr id="314" name="Google Shape;314;p2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3"/>
          <p:cNvPicPr preferRelativeResize="0"/>
          <p:nvPr/>
        </p:nvPicPr>
        <p:blipFill rotWithShape="1">
          <a:blip r:embed="rId3">
            <a:alphaModFix/>
          </a:blip>
          <a:srcRect b="0" l="0" r="0" t="0"/>
          <a:stretch/>
        </p:blipFill>
        <p:spPr>
          <a:xfrm>
            <a:off x="325289" y="327216"/>
            <a:ext cx="11541422" cy="5717029"/>
          </a:xfrm>
          <a:prstGeom prst="rect">
            <a:avLst/>
          </a:prstGeom>
          <a:noFill/>
          <a:ln>
            <a:noFill/>
          </a:ln>
        </p:spPr>
      </p:pic>
      <p:sp>
        <p:nvSpPr>
          <p:cNvPr id="124" name="Google Shape;124;p3"/>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Structural design</a:t>
            </a:r>
            <a:endParaRPr/>
          </a:p>
        </p:txBody>
      </p:sp>
      <p:sp>
        <p:nvSpPr>
          <p:cNvPr id="125" name="Google Shape;125;p3"/>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Authors</a:t>
            </a:r>
            <a:endParaRPr/>
          </a:p>
        </p:txBody>
      </p:sp>
      <p:sp>
        <p:nvSpPr>
          <p:cNvPr id="131" name="Google Shape;131;p4"/>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Jani Pitkänen, XAMK</a:t>
            </a:r>
            <a:endParaRPr/>
          </a:p>
        </p:txBody>
      </p:sp>
      <p:sp>
        <p:nvSpPr>
          <p:cNvPr id="132" name="Google Shape;132;p4"/>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Release date: 20/01/2022</a:t>
            </a:r>
            <a:endParaRPr/>
          </a:p>
        </p:txBody>
      </p:sp>
      <p:sp>
        <p:nvSpPr>
          <p:cNvPr id="133" name="Google Shape;133;p4"/>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a:p>
        </p:txBody>
      </p:sp>
      <p:sp>
        <p:nvSpPr>
          <p:cNvPr id="134" name="Google Shape;134;p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35" name="Google Shape;135;p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t>Adhesive screw joint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GB" sz="3600"/>
              <a:t>Torsionally rigid adhesive screw joint (cantilever pillar)</a:t>
            </a:r>
            <a:endParaRPr/>
          </a:p>
        </p:txBody>
      </p:sp>
      <p:sp>
        <p:nvSpPr>
          <p:cNvPr id="146" name="Google Shape;146;p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grpSp>
        <p:nvGrpSpPr>
          <p:cNvPr id="147" name="Google Shape;147;p6"/>
          <p:cNvGrpSpPr/>
          <p:nvPr/>
        </p:nvGrpSpPr>
        <p:grpSpPr>
          <a:xfrm>
            <a:off x="1204004" y="1231272"/>
            <a:ext cx="7161398" cy="5133268"/>
            <a:chOff x="634806" y="787400"/>
            <a:chExt cx="8188519" cy="5703888"/>
          </a:xfrm>
        </p:grpSpPr>
        <p:pic>
          <p:nvPicPr>
            <p:cNvPr id="148" name="Google Shape;148;p6"/>
            <p:cNvPicPr preferRelativeResize="0"/>
            <p:nvPr/>
          </p:nvPicPr>
          <p:blipFill rotWithShape="1">
            <a:blip r:embed="rId3">
              <a:alphaModFix/>
            </a:blip>
            <a:srcRect b="0" l="0" r="0" t="0"/>
            <a:stretch/>
          </p:blipFill>
          <p:spPr>
            <a:xfrm>
              <a:off x="634806" y="787400"/>
              <a:ext cx="7982337" cy="5634038"/>
            </a:xfrm>
            <a:prstGeom prst="rect">
              <a:avLst/>
            </a:prstGeom>
            <a:noFill/>
            <a:ln>
              <a:noFill/>
            </a:ln>
          </p:spPr>
        </p:pic>
        <p:sp>
          <p:nvSpPr>
            <p:cNvPr id="149" name="Google Shape;149;p6"/>
            <p:cNvSpPr/>
            <p:nvPr/>
          </p:nvSpPr>
          <p:spPr>
            <a:xfrm>
              <a:off x="7612063" y="5535613"/>
              <a:ext cx="1211262" cy="955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50" name="Google Shape;150;p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156" name="Google Shape;156;p7"/>
          <p:cNvSpPr txBox="1"/>
          <p:nvPr>
            <p:ph idx="1" type="body"/>
          </p:nvPr>
        </p:nvSpPr>
        <p:spPr>
          <a:xfrm>
            <a:off x="838200" y="1825625"/>
            <a:ext cx="10515600"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General considerations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dimensioning instructions are based on report VTT-S-05701-14</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This instruction applies to coach screws glued using epoxy and polyurethane adhesive in the direction of the grain</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They are threaded at 100 to 150 mm at the tip part</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Glue wood</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Spruce or pine</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Minimum strength class GL30c</a:t>
            </a:r>
            <a:endParaRPr/>
          </a:p>
        </p:txBody>
      </p:sp>
      <p:sp>
        <p:nvSpPr>
          <p:cNvPr id="157" name="Google Shape;157;p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58" name="Google Shape;158;p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164" name="Google Shape;164;p8"/>
          <p:cNvSpPr txBox="1"/>
          <p:nvPr>
            <p:ph idx="1" type="body"/>
          </p:nvPr>
        </p:nvSpPr>
        <p:spPr>
          <a:xfrm>
            <a:off x="838200" y="1825625"/>
            <a:ext cx="10515600"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General considerations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Adhesive screws</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D = 19 mm and grip length, La = 400...490 mm (in wood)</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S235JRG2 (EN10025)</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5.8 (ISO EN 892-1) =&gt; epoxy glue must always be used</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This guideline </a:t>
            </a:r>
            <a:r>
              <a:rPr b="1" lang="en-GB" u="sng">
                <a:solidFill>
                  <a:schemeClr val="dk2"/>
                </a:solidFill>
                <a:latin typeface="Calibri"/>
                <a:ea typeface="Calibri"/>
                <a:cs typeface="Calibri"/>
                <a:sym typeface="Calibri"/>
              </a:rPr>
              <a:t>does not apply</a:t>
            </a:r>
            <a:r>
              <a:rPr lang="en-GB">
                <a:solidFill>
                  <a:schemeClr val="dk2"/>
                </a:solidFill>
                <a:latin typeface="Calibri"/>
                <a:ea typeface="Calibri"/>
                <a:cs typeface="Calibri"/>
                <a:sym typeface="Calibri"/>
              </a:rPr>
              <a:t> to the following cases:</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Dimensioning of the fire resistance of the adhesive screw joint</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Joint with long-term exposure to temperatures above 50°C</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Joint with dynamic reverse stress load</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Usage class of the joint: 1 or 2</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165" name="Google Shape;165;p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66" name="Google Shape;166;p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Torsionally rigid adhesive screw joint (cantilever pillar)</a:t>
            </a:r>
            <a:endParaRPr/>
          </a:p>
        </p:txBody>
      </p:sp>
      <p:sp>
        <p:nvSpPr>
          <p:cNvPr id="172" name="Google Shape;172;p9"/>
          <p:cNvSpPr txBox="1"/>
          <p:nvPr>
            <p:ph idx="1" type="body"/>
          </p:nvPr>
        </p:nvSpPr>
        <p:spPr>
          <a:xfrm>
            <a:off x="838200" y="1825625"/>
            <a:ext cx="10515600"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General considerations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Work instructions:</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A 20 mm hole is drilled to the depth of the smooth part of the screw</a:t>
            </a:r>
            <a:endParaRPr/>
          </a:p>
          <a:p>
            <a:pPr indent="-228600" lvl="1" marL="685800" rtl="0" algn="l">
              <a:lnSpc>
                <a:spcPct val="100000"/>
              </a:lnSpc>
              <a:spcBef>
                <a:spcPts val="0"/>
              </a:spcBef>
              <a:spcAft>
                <a:spcPts val="0"/>
              </a:spcAft>
              <a:buClr>
                <a:schemeClr val="dk2"/>
              </a:buClr>
              <a:buSzPts val="2400"/>
              <a:buFont typeface="Noto Sans Symbols"/>
              <a:buChar char="⮚"/>
            </a:pPr>
            <a:r>
              <a:rPr lang="en-GB">
                <a:solidFill>
                  <a:schemeClr val="dk2"/>
                </a:solidFill>
                <a:latin typeface="Calibri"/>
                <a:ea typeface="Calibri"/>
                <a:cs typeface="Calibri"/>
                <a:sym typeface="Calibri"/>
              </a:rPr>
              <a:t>Then a 16 mm hole is drilled in the bottom of the above hole so that the overall depth of the hole corresponds to the grip length of the screw, L</a:t>
            </a:r>
            <a:r>
              <a:rPr baseline="-25000" lang="en-GB">
                <a:solidFill>
                  <a:schemeClr val="dk2"/>
                </a:solidFill>
                <a:latin typeface="Calibri"/>
                <a:ea typeface="Calibri"/>
                <a:cs typeface="Calibri"/>
                <a:sym typeface="Calibri"/>
              </a:rPr>
              <a:t>a</a:t>
            </a:r>
            <a:endParaRPr/>
          </a:p>
        </p:txBody>
      </p:sp>
      <p:sp>
        <p:nvSpPr>
          <p:cNvPr id="173" name="Google Shape;173;p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74" name="Google Shape;174;p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Props1.xml><?xml version="1.0" encoding="utf-8"?>
<ds:datastoreItem xmlns:ds="http://schemas.openxmlformats.org/officeDocument/2006/customXml" ds:itemID="{7BF79BED-29CB-4FB1-BF5B-18A772D53588}"/>
</file>

<file path=customXml/itemProps2.xml><?xml version="1.0" encoding="utf-8"?>
<ds:datastoreItem xmlns:ds="http://schemas.openxmlformats.org/officeDocument/2006/customXml" ds:itemID="{808106B0-745C-4124-9BA4-765B336C98E6}"/>
</file>

<file path=customXml/itemProps3.xml><?xml version="1.0" encoding="utf-8"?>
<ds:datastoreItem xmlns:ds="http://schemas.openxmlformats.org/officeDocument/2006/customXml" ds:itemID="{496C2A13-1E3D-41DE-BC44-DBD01DFB800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atte Kalke</dc:creator>
  <dcterms:created xsi:type="dcterms:W3CDTF">2021-05-03T10:20:21Z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0x010100E8ADB7D81E548242AADAF4F738AFBBB6</vt:lpwstr>
  </property>
</Properties>
</file>