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Noto Sans Symbol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Mu0TjMmW6akWPXgbci2+tQ92O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customschemas.google.com/relationships/presentationmetadata" Target="metadata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customXml" Target="../customXml/item3.xml"/><Relationship Id="rId23" Type="http://schemas.openxmlformats.org/officeDocument/2006/relationships/slide" Target="slides/slide19.xml"/><Relationship Id="rId28" Type="http://schemas.openxmlformats.org/officeDocument/2006/relationships/font" Target="fonts/NotoSansSymbols-bold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NotoSansSymbols-regular.fntdata"/><Relationship Id="rId14" Type="http://schemas.openxmlformats.org/officeDocument/2006/relationships/slide" Target="slides/slide10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/>
          <p:nvPr>
            <p:ph idx="2" type="pic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3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5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6"/>
          <p:cNvSpPr txBox="1"/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ukautettu asettelu">
  <p:cSld name="5_Mukautettu asettelu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7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96" name="Google Shape;96;p37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Mukautettu asettelu">
  <p:cSld name="6_Mukautettu asettel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8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8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7_Mukautettu asettel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25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27" name="Google Shape;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28" name="Google Shape;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pic>
        <p:nvPicPr>
          <p:cNvPr id="31" name="Google Shape;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6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38" name="Google Shape;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39" name="Google Shape;3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2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7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2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3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3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>
  <p:cSld name="Osan ylätunnis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6.jp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puutavara&#10;&#10;Kuvaus luotu automaattisesti"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Industrial wood construction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Teaching materials for industrial wood construction education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2022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5125" y="6292025"/>
            <a:ext cx="2870951" cy="4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00" y="6213974"/>
            <a:ext cx="2199815" cy="6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6651" y="1690688"/>
            <a:ext cx="4527914" cy="3594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180" name="Google Shape;180;p10"/>
          <p:cNvSpPr txBox="1"/>
          <p:nvPr>
            <p:ph idx="1" type="body"/>
          </p:nvPr>
        </p:nvSpPr>
        <p:spPr>
          <a:xfrm>
            <a:off x="838200" y="1825625"/>
            <a:ext cx="6048451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 the orientation angle </a:t>
            </a:r>
            <a:r>
              <a:rPr lang="en-GB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15° to the direction of the wood, the specific capacity of the glue joint is calculated using the following formula: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d = thickness of the rod [mm]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L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grip length in wood [mm]</a:t>
            </a:r>
            <a:endParaRPr/>
          </a:p>
        </p:txBody>
      </p:sp>
      <p:sp>
        <p:nvSpPr>
          <p:cNvPr id="181" name="Google Shape;181;p1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7399091" y="3532885"/>
            <a:ext cx="1556238" cy="158439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562" y="4041095"/>
            <a:ext cx="3822248" cy="109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191" name="Google Shape;191;p11"/>
          <p:cNvSpPr txBox="1"/>
          <p:nvPr>
            <p:ph idx="1" type="body"/>
          </p:nvPr>
        </p:nvSpPr>
        <p:spPr>
          <a:xfrm>
            <a:off x="838200" y="1825625"/>
            <a:ext cx="10746996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•"/>
            </a:pPr>
            <a:r>
              <a:rPr b="1"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use class 1</a:t>
            </a:r>
            <a:r>
              <a:rPr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for cylindrically bonded tension rods, the calculation is based on the above formula, but the adhesion strength is reduced by a factor of 0.75: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Char char="•"/>
            </a:pPr>
            <a:r>
              <a:rPr b="1"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use class 2</a:t>
            </a:r>
            <a:r>
              <a:rPr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the cyclic adhesion strength is reduced by a further 20%: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Intermediate values are interpolated linearly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309" y="3148047"/>
            <a:ext cx="7674543" cy="88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4877" y="4474066"/>
            <a:ext cx="8276037" cy="9168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202" name="Google Shape;202;p12"/>
          <p:cNvSpPr txBox="1"/>
          <p:nvPr>
            <p:ph idx="1" type="body"/>
          </p:nvPr>
        </p:nvSpPr>
        <p:spPr>
          <a:xfrm>
            <a:off x="838200" y="1825625"/>
            <a:ext cx="10746996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dimensioing value of the adhesion strength is calculated using the k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mod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coefficient and the partial uncertainty factor </a:t>
            </a:r>
            <a:r>
              <a:rPr lang="en-GB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k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mod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coefficient of the wooden section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partial safety coefficient of the joint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12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7531" y="3347208"/>
            <a:ext cx="2712524" cy="117264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213" name="Google Shape;213;p13"/>
          <p:cNvSpPr txBox="1"/>
          <p:nvPr>
            <p:ph idx="1" type="body"/>
          </p:nvPr>
        </p:nvSpPr>
        <p:spPr>
          <a:xfrm>
            <a:off x="838200" y="1825625"/>
            <a:ext cx="10746996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Joints are designed so that the drawn steel bars yield (ductile fracture)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case, the length of the drawn bars shall be such that the tensile stress </a:t>
            </a:r>
            <a:r>
              <a:rPr lang="en-GB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s,t,d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the bar corresponding to the design value R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a,d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the grip strength of the time class to be dimensioned satisfies the condition: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		   , 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 fy is the yield strength of the rod 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		      the minimum limit of 0.2</a:t>
            </a:r>
            <a:endParaRPr/>
          </a:p>
        </p:txBody>
      </p:sp>
      <p:sp>
        <p:nvSpPr>
          <p:cNvPr id="214" name="Google Shape;214;p1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288" y="4430713"/>
            <a:ext cx="3683000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224" name="Google Shape;224;p14"/>
          <p:cNvSpPr txBox="1"/>
          <p:nvPr>
            <p:ph idx="1" type="body"/>
          </p:nvPr>
        </p:nvSpPr>
        <p:spPr>
          <a:xfrm>
            <a:off x="838200" y="1825625"/>
            <a:ext cx="10746996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design value for the grip strength of a steel rod is calculated using the following formula: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d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ef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is the diameter of the hole drilled in the wood (</a:t>
            </a:r>
            <a:r>
              <a:rPr lang="en-GB" sz="24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1,25 x d) [mm]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f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a,d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dimensioning value of adhesion strength [N/mm</a:t>
            </a:r>
            <a:r>
              <a:rPr baseline="30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L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grip length of the bar in wood [mm]</a:t>
            </a:r>
            <a:endParaRPr/>
          </a:p>
        </p:txBody>
      </p:sp>
      <p:sp>
        <p:nvSpPr>
          <p:cNvPr id="225" name="Google Shape;225;p1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417" y="3330578"/>
            <a:ext cx="3604540" cy="61277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236" name="Google Shape;236;p15"/>
          <p:cNvSpPr txBox="1"/>
          <p:nvPr>
            <p:ph idx="1" type="body"/>
          </p:nvPr>
        </p:nvSpPr>
        <p:spPr>
          <a:xfrm>
            <a:off x="838200" y="1825625"/>
            <a:ext cx="10746996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 dimensioning the shear joints, the instructions given for sheared bolted joints are applied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moisture content of the wood at the time of gluing the bars must be on average a maximum of 3 per cent units higher than the lowest design moisture content of the structure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end surfaces should be coated with, for example, epoxy paint to prevent the transfer of moisture</a:t>
            </a:r>
            <a:endParaRPr/>
          </a:p>
        </p:txBody>
      </p:sp>
      <p:sp>
        <p:nvSpPr>
          <p:cNvPr id="237" name="Google Shape;237;p1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15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247" name="Google Shape;247;p16"/>
          <p:cNvSpPr txBox="1"/>
          <p:nvPr>
            <p:ph idx="1" type="body"/>
          </p:nvPr>
        </p:nvSpPr>
        <p:spPr>
          <a:xfrm>
            <a:off x="838200" y="1774825"/>
            <a:ext cx="10746996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Longitudinally loaded bars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minimum permitted distances for the rods are shown in the illustrations below.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the exception of pillars where manufacturer-specific distances can be used (special reports by Eurofins)</a:t>
            </a:r>
            <a:endParaRPr/>
          </a:p>
        </p:txBody>
      </p:sp>
      <p:sp>
        <p:nvSpPr>
          <p:cNvPr id="248" name="Google Shape;248;p1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16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166" y="3592935"/>
            <a:ext cx="3312617" cy="307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6120" y="3565662"/>
            <a:ext cx="4239143" cy="235811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260" name="Google Shape;260;p17"/>
          <p:cNvSpPr txBox="1"/>
          <p:nvPr>
            <p:ph idx="1" type="body"/>
          </p:nvPr>
        </p:nvSpPr>
        <p:spPr>
          <a:xfrm>
            <a:off x="838200" y="1825625"/>
            <a:ext cx="10936912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Longitudinally loaded bars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drawn joints, the fracture of the joint area along with the bar group should also be checked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Cracking of the wood at the level of the ends of the glued-in rod joints drawn perpendicular to the grain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Fracture cracking in end-grain joints</a:t>
            </a:r>
            <a:endParaRPr/>
          </a:p>
        </p:txBody>
      </p:sp>
      <p:sp>
        <p:nvSpPr>
          <p:cNvPr id="261" name="Google Shape;261;p1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0979" y="3650656"/>
            <a:ext cx="2231153" cy="252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5308" y="4403093"/>
            <a:ext cx="3711862" cy="14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273" name="Google Shape;273;p18"/>
          <p:cNvSpPr txBox="1"/>
          <p:nvPr>
            <p:ph idx="1" type="body"/>
          </p:nvPr>
        </p:nvSpPr>
        <p:spPr>
          <a:xfrm>
            <a:off x="838199" y="1825626"/>
            <a:ext cx="10801227" cy="1914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Diagonal bar joints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Diagonal bar joints consist of two pairs of bars, e.g. of brush steel, bonded diagonally to each other (S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and S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These bars are attached to each other to form a whole</a:t>
            </a:r>
            <a:endParaRPr/>
          </a:p>
        </p:txBody>
      </p:sp>
      <p:sp>
        <p:nvSpPr>
          <p:cNvPr id="274" name="Google Shape;274;p1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5" name="Google Shape;275;p18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704" y="3783435"/>
            <a:ext cx="3459508" cy="233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6071" y="3970267"/>
            <a:ext cx="4732842" cy="187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8"/>
          <p:cNvSpPr/>
          <p:nvPr/>
        </p:nvSpPr>
        <p:spPr>
          <a:xfrm>
            <a:off x="5023545" y="4897782"/>
            <a:ext cx="1215267" cy="3742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7179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287" name="Google Shape;287;p19"/>
          <p:cNvSpPr txBox="1"/>
          <p:nvPr>
            <p:ph idx="1" type="body"/>
          </p:nvPr>
        </p:nvSpPr>
        <p:spPr>
          <a:xfrm>
            <a:off x="838199" y="1825626"/>
            <a:ext cx="10801227" cy="493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Diagonal bar joints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specific strength per pair of bars is obtained from the formula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S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1,k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tensile strength of the characteristic bar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400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directional angles of the bars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R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D,k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the stiffness of the pressed bars, which can be calculated from the 		formulae for a shear-loaded steel plate 1-piece bolted joint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provided that </a:t>
            </a:r>
            <a:r>
              <a:rPr lang="en-GB" sz="2400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90°…130°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911" y="2745293"/>
            <a:ext cx="4200340" cy="166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0704" y="2745293"/>
            <a:ext cx="4586287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Origin of the materials</a:t>
            </a:r>
            <a:endParaRPr/>
          </a:p>
        </p:txBody>
      </p:sp>
      <p:sp>
        <p:nvSpPr>
          <p:cNvPr id="115" name="Google Shape;115;p2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600"/>
              <a:t>These learning materials for industrial wood construction have been prepared in a project led by Puuinfo Oy in 2021–2022. Also involved in the project were 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Lappia Vocational College,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TTS-Työtehoseura ry</a:t>
            </a:r>
            <a:endParaRPr sz="1600"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South-Eastern Finland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Metropolia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Jyväskylä University of Applied Sciences,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University of Tampere, and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Federation of the Finnish Woodworking Industries Puutuoteteollisuus ry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The project was funded by the Ministry of the Environment.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2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intended to be used as extensively as possible in industrial wood construction education and studies.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released under the Creative Commons licence Attribution-ShareAlike (CC BY-SA), which requires that the author be properly credited when the materials are used and that derivative works may only be distributed under the same licence as the original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original materials and any updates to them by Puuinfo will be published on the Library of Open Educational Resources website (aoe.fi) and the Puuinfo.fi website. </a:t>
            </a:r>
            <a:endParaRPr/>
          </a:p>
        </p:txBody>
      </p:sp>
      <p:sp>
        <p:nvSpPr>
          <p:cNvPr id="117" name="Google Shape;117;p2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Use of the materials</a:t>
            </a:r>
            <a:endParaRPr/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300" name="Google Shape;300;p20"/>
          <p:cNvSpPr txBox="1"/>
          <p:nvPr>
            <p:ph idx="1" type="body"/>
          </p:nvPr>
        </p:nvSpPr>
        <p:spPr>
          <a:xfrm>
            <a:off x="838199" y="1825626"/>
            <a:ext cx="10801227" cy="493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Diagonal bar joints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resistance of wood to splitting N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t,k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in a transverse diagonal beam joint is determined for the effective cross-section of the wood in the joint area by this formula: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L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length of steel rod in wood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the angle between the steel bar and the direction of the wood grain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f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t,0,k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specific tensile strength of wood</a:t>
            </a:r>
            <a:endParaRPr/>
          </a:p>
        </p:txBody>
      </p:sp>
      <p:sp>
        <p:nvSpPr>
          <p:cNvPr id="301" name="Google Shape;301;p2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913" y="3650366"/>
            <a:ext cx="4619625" cy="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3996" y="3252318"/>
            <a:ext cx="4605430" cy="188334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7646" y="2237629"/>
            <a:ext cx="4605430" cy="188334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314" name="Google Shape;314;p21"/>
          <p:cNvSpPr txBox="1"/>
          <p:nvPr>
            <p:ph idx="1" type="body"/>
          </p:nvPr>
        </p:nvSpPr>
        <p:spPr>
          <a:xfrm>
            <a:off x="838199" y="1825626"/>
            <a:ext cx="6748371" cy="493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Diagonal bar joints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The effective width b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ef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is given by this 	formula: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b = width of the cross-section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n = number D of adjacent boreholes furthest 	from the joint seam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D = diameter of boreholes</a:t>
            </a:r>
            <a:endParaRPr/>
          </a:p>
        </p:txBody>
      </p:sp>
      <p:sp>
        <p:nvSpPr>
          <p:cNvPr id="315" name="Google Shape;315;p2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6" name="Google Shape;316;p21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3031" y="3165806"/>
            <a:ext cx="2343150" cy="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6361" y="4313295"/>
            <a:ext cx="4015494" cy="19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327" name="Google Shape;327;p22"/>
          <p:cNvSpPr txBox="1"/>
          <p:nvPr>
            <p:ph idx="1" type="body"/>
          </p:nvPr>
        </p:nvSpPr>
        <p:spPr>
          <a:xfrm>
            <a:off x="838199" y="1825626"/>
            <a:ext cx="10712738" cy="493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Diagonal bar joints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tensile component perpendicular to the direction of rotation is displaced by separate rods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steel parts related to the rods are dimensioned according to the EN1993 design guidelines for steel structures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minimum permitted distances between the bars and diagonal joints are as follows: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along the grain:				a</a:t>
            </a:r>
            <a:r>
              <a:rPr baseline="-25000"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10d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perpendicular to the direction of the grain:	a</a:t>
            </a:r>
            <a:r>
              <a:rPr baseline="-25000"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3d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end distance in along the grain:		a</a:t>
            </a:r>
            <a:r>
              <a:rPr baseline="-25000"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10d (7d, when </a:t>
            </a:r>
            <a:r>
              <a:rPr lang="en-GB" sz="2000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aseline="-25000"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=90°)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distance from the edge:			a</a:t>
            </a:r>
            <a:r>
              <a:rPr baseline="-25000"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1.5d</a:t>
            </a:r>
            <a:endParaRPr/>
          </a:p>
        </p:txBody>
      </p:sp>
      <p:sp>
        <p:nvSpPr>
          <p:cNvPr id="328" name="Google Shape;328;p2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9" name="Google Shape;329;p22"/>
          <p:cNvSpPr/>
          <p:nvPr/>
        </p:nvSpPr>
        <p:spPr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25" name="Google Shape;125;p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Authors</a:t>
            </a:r>
            <a:endParaRPr/>
          </a:p>
        </p:txBody>
      </p:sp>
      <p:sp>
        <p:nvSpPr>
          <p:cNvPr id="131" name="Google Shape;131;p4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Jani Pitkänen, XAMK</a:t>
            </a:r>
            <a:endParaRPr/>
          </a:p>
        </p:txBody>
      </p:sp>
      <p:sp>
        <p:nvSpPr>
          <p:cNvPr id="132" name="Google Shape;132;p4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Release date: 20/01/2022</a:t>
            </a:r>
            <a:endParaRPr/>
          </a:p>
        </p:txBody>
      </p:sp>
      <p:sp>
        <p:nvSpPr>
          <p:cNvPr id="133" name="Google Shape;133;p4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3011" y="2508068"/>
            <a:ext cx="4190206" cy="17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4234" y="1455909"/>
            <a:ext cx="4296467" cy="5402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838200" y="1825625"/>
            <a:ext cx="10515600" cy="382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certificate is required for the manufacture of structural glued-in rod joints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glued-in rod joints use the following materials approved by the manufacturers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Adhesives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Manufacturing methods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Quality assurance procedures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These instructions are based on RIL 205 design instructions</a:t>
            </a:r>
            <a:endParaRPr/>
          </a:p>
        </p:txBody>
      </p:sp>
      <p:sp>
        <p:nvSpPr>
          <p:cNvPr id="156" name="Google Shape;156;p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Applies to glued-in rod joints of categories 1 and 2 using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Epoxy glue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Circular rods of non-alloy steel or austenitic* stainless steel with threads, brushes or similar profilings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design of glued-in rod joints may also follow the manufacturer-specific design guidelines for RIL 205 replacements or complementary design guidelines set in the EEA or given in a verification certificate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*) The most common type of stainless steel is austenitic steel, e.g. AISI 304 (1.4301) and AISI 316 (1.4401)</a:t>
            </a:r>
            <a:endParaRPr/>
          </a:p>
        </p:txBody>
      </p:sp>
      <p:sp>
        <p:nvSpPr>
          <p:cNvPr id="164" name="Google Shape;164;p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Glued-in rod joint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tensile strength of the material can be used for the dimensioning of tension rods (f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u,k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However, a value greater than f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u,k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800 N/mm² should not be used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dimensioning of pressed bars uses the yield strength of the material (F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y,k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or the minimum 0.2 limit (f</a:t>
            </a:r>
            <a:r>
              <a:rPr baseline="-25000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 determining the gripping capacity of a rod, the gripping surface may be calculated according to the diameter of the hole drilled, provided that it does not exceed 1,25 x the diameter of the rod.</a:t>
            </a:r>
            <a:endParaRPr/>
          </a:p>
        </p:txBody>
      </p:sp>
      <p:sp>
        <p:nvSpPr>
          <p:cNvPr id="172" name="Google Shape;172;p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ADB7D81E548242AADAF4F738AFBBB6" ma:contentTypeVersion="18" ma:contentTypeDescription="Luo uusi asiakirja." ma:contentTypeScope="" ma:versionID="5564902e2418ed2d310d67064791fa18">
  <xsd:schema xmlns:xsd="http://www.w3.org/2001/XMLSchema" xmlns:xs="http://www.w3.org/2001/XMLSchema" xmlns:p="http://schemas.microsoft.com/office/2006/metadata/properties" xmlns:ns2="fc5e7852-1d48-46b2-bc1d-4cc9199c0b03" xmlns:ns3="c1f06602-16da-48b0-838f-ec77d40fd7d9" targetNamespace="http://schemas.microsoft.com/office/2006/metadata/properties" ma:root="true" ma:fieldsID="86e63fbd4f933ea8be9469be68714acf" ns2:_="" ns3:_="">
    <xsd:import namespace="fc5e7852-1d48-46b2-bc1d-4cc9199c0b03"/>
    <xsd:import namespace="c1f06602-16da-48b0-838f-ec77d40fd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7852-1d48-46b2-bc1d-4cc9199c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690100-20d8-4d2f-b8c5-de4322e574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6602-16da-48b0-838f-ec77d40fd7d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9c604b2-f74f-4e1f-be0e-cfec624efd8d}" ma:internalName="TaxCatchAll" ma:showField="CatchAllData" ma:web="c1f06602-16da-48b0-838f-ec77d40fd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e7852-1d48-46b2-bc1d-4cc9199c0b03">
      <Terms xmlns="http://schemas.microsoft.com/office/infopath/2007/PartnerControls"/>
    </lcf76f155ced4ddcb4097134ff3c332f>
    <TaxCatchAll xmlns="c1f06602-16da-48b0-838f-ec77d40fd7d9" xsi:nil="true"/>
  </documentManagement>
</p:properties>
</file>

<file path=customXml/itemProps1.xml><?xml version="1.0" encoding="utf-8"?>
<ds:datastoreItem xmlns:ds="http://schemas.openxmlformats.org/officeDocument/2006/customXml" ds:itemID="{8057E5CE-4CA0-4187-9D8C-01ABF6A76A6A}"/>
</file>

<file path=customXml/itemProps2.xml><?xml version="1.0" encoding="utf-8"?>
<ds:datastoreItem xmlns:ds="http://schemas.openxmlformats.org/officeDocument/2006/customXml" ds:itemID="{46A43CF5-1400-4174-97EA-D90D1870D4D9}"/>
</file>

<file path=customXml/itemProps3.xml><?xml version="1.0" encoding="utf-8"?>
<ds:datastoreItem xmlns:ds="http://schemas.openxmlformats.org/officeDocument/2006/customXml" ds:itemID="{ACDF478C-B040-434A-926F-5856CDE1EF07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atte Kalke</dc:creator>
  <dcterms:created xsi:type="dcterms:W3CDTF">2021-05-03T10:20:21Z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0x010100E8ADB7D81E548242AADAF4F738AFBBB6</vt:lpwstr>
  </property>
</Properties>
</file>