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Arial Narrow"/>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WnFrmw3iKnR3be4P7D07MwLWZ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font" Target="fonts/ArialNarrow-italic.fntdata"/><Relationship Id="rId18" Type="http://schemas.openxmlformats.org/officeDocument/2006/relationships/slide" Target="slides/slide14.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1.xml"/><Relationship Id="rId7" Type="http://schemas.openxmlformats.org/officeDocument/2006/relationships/slide" Target="slides/slide3.xml"/><Relationship Id="rId20" Type="http://schemas.openxmlformats.org/officeDocument/2006/relationships/slide" Target="slides/slide16.xml"/><Relationship Id="rId41" Type="http://customschemas.google.com/relationships/presentationmetadata" Target="metadata"/><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ArialNarrow-boldItalic.fntdata"/><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ArialNarrow-regular.fntdata"/><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ustomXml" Target="../customXml/item3.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43"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ArialNarrow-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34"/>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34"/>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4"/>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34"/>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75" name="Shape 75"/>
        <p:cNvGrpSpPr/>
        <p:nvPr/>
      </p:nvGrpSpPr>
      <p:grpSpPr>
        <a:xfrm>
          <a:off x="0" y="0"/>
          <a:ext cx="0" cy="0"/>
          <a:chOff x="0" y="0"/>
          <a:chExt cx="0" cy="0"/>
        </a:xfrm>
      </p:grpSpPr>
      <p:sp>
        <p:nvSpPr>
          <p:cNvPr id="76" name="Google Shape;76;p43"/>
          <p:cNvSpPr/>
          <p:nvPr>
            <p:ph idx="2" type="pic"/>
          </p:nvPr>
        </p:nvSpPr>
        <p:spPr>
          <a:xfrm>
            <a:off x="838199" y="992187"/>
            <a:ext cx="10595777" cy="4873625"/>
          </a:xfrm>
          <a:prstGeom prst="rect">
            <a:avLst/>
          </a:prstGeom>
          <a:noFill/>
          <a:ln>
            <a:noFill/>
          </a:ln>
        </p:spPr>
      </p:sp>
      <p:sp>
        <p:nvSpPr>
          <p:cNvPr id="77" name="Google Shape;77;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8" name="Google Shape;78;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79" name="Shape 79"/>
        <p:cNvGrpSpPr/>
        <p:nvPr/>
      </p:nvGrpSpPr>
      <p:grpSpPr>
        <a:xfrm>
          <a:off x="0" y="0"/>
          <a:ext cx="0" cy="0"/>
          <a:chOff x="0" y="0"/>
          <a:chExt cx="0" cy="0"/>
        </a:xfrm>
      </p:grpSpPr>
      <p:pic>
        <p:nvPicPr>
          <p:cNvPr id="80" name="Google Shape;80;p44"/>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1" name="Google Shape;81;p44"/>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4"/>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4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85" name="Shape 85"/>
        <p:cNvGrpSpPr/>
        <p:nvPr/>
      </p:nvGrpSpPr>
      <p:grpSpPr>
        <a:xfrm>
          <a:off x="0" y="0"/>
          <a:ext cx="0" cy="0"/>
          <a:chOff x="0" y="0"/>
          <a:chExt cx="0" cy="0"/>
        </a:xfrm>
      </p:grpSpPr>
      <p:pic>
        <p:nvPicPr>
          <p:cNvPr id="86" name="Google Shape;86;p45"/>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87" name="Google Shape;87;p45"/>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5"/>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89" name="Shape 89"/>
        <p:cNvGrpSpPr/>
        <p:nvPr/>
      </p:nvGrpSpPr>
      <p:grpSpPr>
        <a:xfrm>
          <a:off x="0" y="0"/>
          <a:ext cx="0" cy="0"/>
          <a:chOff x="0" y="0"/>
          <a:chExt cx="0" cy="0"/>
        </a:xfrm>
      </p:grpSpPr>
      <p:pic>
        <p:nvPicPr>
          <p:cNvPr id="90" name="Google Shape;90;p46"/>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1" name="Google Shape;91;p46"/>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2" name="Shape 92"/>
        <p:cNvGrpSpPr/>
        <p:nvPr/>
      </p:nvGrpSpPr>
      <p:grpSpPr>
        <a:xfrm>
          <a:off x="0" y="0"/>
          <a:ext cx="0" cy="0"/>
          <a:chOff x="0" y="0"/>
          <a:chExt cx="0" cy="0"/>
        </a:xfrm>
      </p:grpSpPr>
      <p:pic>
        <p:nvPicPr>
          <p:cNvPr id="93" name="Google Shape;93;p47"/>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94" name="Google Shape;94;p47"/>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7"/>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Valitse ylävalikosta ”Lisää” -&gt; ”Ylä- ja alatunniste”</a:t>
            </a:r>
            <a:endParaRPr/>
          </a:p>
        </p:txBody>
      </p:sp>
      <p:sp>
        <p:nvSpPr>
          <p:cNvPr id="96" name="Google Shape;96;p47"/>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97" name="Shape 97"/>
        <p:cNvGrpSpPr/>
        <p:nvPr/>
      </p:nvGrpSpPr>
      <p:grpSpPr>
        <a:xfrm>
          <a:off x="0" y="0"/>
          <a:ext cx="0" cy="0"/>
          <a:chOff x="0" y="0"/>
          <a:chExt cx="0" cy="0"/>
        </a:xfrm>
      </p:grpSpPr>
      <p:pic>
        <p:nvPicPr>
          <p:cNvPr id="98" name="Google Shape;98;p48"/>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99" name="Google Shape;99;p48"/>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8"/>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35"/>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23" name="Google Shape;23;p35"/>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35"/>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5"/>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5"/>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35"/>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35"/>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35"/>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32" name="Shape 32"/>
        <p:cNvGrpSpPr/>
        <p:nvPr/>
      </p:nvGrpSpPr>
      <p:grpSpPr>
        <a:xfrm>
          <a:off x="0" y="0"/>
          <a:ext cx="0" cy="0"/>
          <a:chOff x="0" y="0"/>
          <a:chExt cx="0" cy="0"/>
        </a:xfrm>
      </p:grpSpPr>
      <p:pic>
        <p:nvPicPr>
          <p:cNvPr id="33" name="Google Shape;33;p36"/>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34" name="Google Shape;34;p36"/>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36"/>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38" name="Google Shape;38;p36"/>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39" name="Google Shape;39;p36"/>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40" name="Google Shape;40;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41" name="Google Shape;41;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2" name="Google Shape;42;p36"/>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43" name="Shape 43"/>
        <p:cNvGrpSpPr/>
        <p:nvPr/>
      </p:nvGrpSpPr>
      <p:grpSpPr>
        <a:xfrm>
          <a:off x="0" y="0"/>
          <a:ext cx="0" cy="0"/>
          <a:chOff x="0" y="0"/>
          <a:chExt cx="0" cy="0"/>
        </a:xfrm>
      </p:grpSpPr>
      <p:pic>
        <p:nvPicPr>
          <p:cNvPr id="44" name="Google Shape;44;p37"/>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45" name="Google Shape;45;p3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37"/>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47" name="Shape 47"/>
        <p:cNvGrpSpPr/>
        <p:nvPr/>
      </p:nvGrpSpPr>
      <p:grpSpPr>
        <a:xfrm>
          <a:off x="0" y="0"/>
          <a:ext cx="0" cy="0"/>
          <a:chOff x="0" y="0"/>
          <a:chExt cx="0" cy="0"/>
        </a:xfrm>
      </p:grpSpPr>
      <p:sp>
        <p:nvSpPr>
          <p:cNvPr id="48" name="Google Shape;4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1" name="Google Shape;51;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2" name="Shape 52"/>
        <p:cNvGrpSpPr/>
        <p:nvPr/>
      </p:nvGrpSpPr>
      <p:grpSpPr>
        <a:xfrm>
          <a:off x="0" y="0"/>
          <a:ext cx="0" cy="0"/>
          <a:chOff x="0" y="0"/>
          <a:chExt cx="0" cy="0"/>
        </a:xfrm>
      </p:grpSpPr>
      <p:sp>
        <p:nvSpPr>
          <p:cNvPr id="53" name="Google Shape;5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7" name="Google Shape;57;p3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58" name="Shape 58"/>
        <p:cNvGrpSpPr/>
        <p:nvPr/>
      </p:nvGrpSpPr>
      <p:grpSpPr>
        <a:xfrm>
          <a:off x="0" y="0"/>
          <a:ext cx="0" cy="0"/>
          <a:chOff x="0" y="0"/>
          <a:chExt cx="0" cy="0"/>
        </a:xfrm>
      </p:grpSpPr>
      <p:sp>
        <p:nvSpPr>
          <p:cNvPr id="59" name="Google Shape;59;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5" name="Google Shape;65;p4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66" name="Shape 66"/>
        <p:cNvGrpSpPr/>
        <p:nvPr/>
      </p:nvGrpSpPr>
      <p:grpSpPr>
        <a:xfrm>
          <a:off x="0" y="0"/>
          <a:ext cx="0" cy="0"/>
          <a:chOff x="0" y="0"/>
          <a:chExt cx="0" cy="0"/>
        </a:xfrm>
      </p:grpSpPr>
      <p:sp>
        <p:nvSpPr>
          <p:cNvPr id="67" name="Google Shape;67;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p:nvPr>
            <p:ph idx="2" type="pic"/>
          </p:nvPr>
        </p:nvSpPr>
        <p:spPr>
          <a:xfrm>
            <a:off x="5183188" y="987425"/>
            <a:ext cx="6172200" cy="4873625"/>
          </a:xfrm>
          <a:prstGeom prst="rect">
            <a:avLst/>
          </a:prstGeom>
          <a:noFill/>
          <a:ln>
            <a:noFill/>
          </a:ln>
        </p:spPr>
      </p:sp>
      <p:sp>
        <p:nvSpPr>
          <p:cNvPr id="69" name="Google Shape;69;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1" name="Google Shape;71;p4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2" name="Shape 72"/>
        <p:cNvGrpSpPr/>
        <p:nvPr/>
      </p:nvGrpSpPr>
      <p:grpSpPr>
        <a:xfrm>
          <a:off x="0" y="0"/>
          <a:ext cx="0" cy="0"/>
          <a:chOff x="0" y="0"/>
          <a:chExt cx="0" cy="0"/>
        </a:xfrm>
      </p:grpSpPr>
      <p:sp>
        <p:nvSpPr>
          <p:cNvPr id="73" name="Google Shape;73;p4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4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5.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3"/>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33"/>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4.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Kuva, joka sisältää kohteen teksti, puutavara&#10;&#10;Kuvaus luotu automaattisesti" id="105" name="Google Shape;105;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06" name="Google Shape;106;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07" name="Google Shape;107;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08" name="Google Shape;108;p1"/>
          <p:cNvPicPr preferRelativeResize="0"/>
          <p:nvPr/>
        </p:nvPicPr>
        <p:blipFill>
          <a:blip r:embed="rId4">
            <a:alphaModFix/>
          </a:blip>
          <a:stretch>
            <a:fillRect/>
          </a:stretch>
        </p:blipFill>
        <p:spPr>
          <a:xfrm>
            <a:off x="325300" y="6213974"/>
            <a:ext cx="2199815" cy="644025"/>
          </a:xfrm>
          <a:prstGeom prst="rect">
            <a:avLst/>
          </a:prstGeom>
          <a:noFill/>
          <a:ln>
            <a:noFill/>
          </a:ln>
        </p:spPr>
      </p:pic>
      <p:pic>
        <p:nvPicPr>
          <p:cNvPr id="109" name="Google Shape;109;p1"/>
          <p:cNvPicPr preferRelativeResize="0"/>
          <p:nvPr/>
        </p:nvPicPr>
        <p:blipFill>
          <a:blip r:embed="rId5">
            <a:alphaModFix/>
          </a:blip>
          <a:stretch>
            <a:fillRect/>
          </a:stretch>
        </p:blipFill>
        <p:spPr>
          <a:xfrm>
            <a:off x="2525125" y="6292025"/>
            <a:ext cx="2870951" cy="48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80" name="Google Shape;180;p10"/>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Factors to be taken into account in the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As a rule, the connectors (screws) become the determining factor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It is recommended to use glue wood as the fork board, e.g. GL30cs </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It is advisable to use the ETA reports of the screw manufacturers (d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 d) =&gt; the rope effect is utilised =&gt; the capacity of the joints increases</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81" name="Google Shape;181;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82" name="Google Shape;182;p10"/>
          <p:cNvPicPr preferRelativeResize="0"/>
          <p:nvPr/>
        </p:nvPicPr>
        <p:blipFill rotWithShape="1">
          <a:blip r:embed="rId3">
            <a:alphaModFix/>
          </a:blip>
          <a:srcRect b="29809" l="0" r="0" t="0"/>
          <a:stretch/>
        </p:blipFill>
        <p:spPr>
          <a:xfrm>
            <a:off x="2010339" y="4257531"/>
            <a:ext cx="4287430" cy="1441933"/>
          </a:xfrm>
          <a:prstGeom prst="rect">
            <a:avLst/>
          </a:prstGeom>
          <a:noFill/>
          <a:ln>
            <a:noFill/>
          </a:ln>
        </p:spPr>
      </p:pic>
      <p:sp>
        <p:nvSpPr>
          <p:cNvPr id="183" name="Google Shape;183;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184" name="Google Shape;184;p10"/>
          <p:cNvSpPr/>
          <p:nvPr/>
        </p:nvSpPr>
        <p:spPr>
          <a:xfrm>
            <a:off x="3912395" y="5743205"/>
            <a:ext cx="293228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GB" sz="1600" u="none" cap="none" strike="noStrike">
                <a:solidFill>
                  <a:srgbClr val="000000"/>
                </a:solidFill>
                <a:latin typeface="Calibri"/>
                <a:ea typeface="Calibri"/>
                <a:cs typeface="Calibri"/>
                <a:sym typeface="Calibri"/>
              </a:rPr>
              <a:t>1)	with rope effect</a:t>
            </a:r>
            <a:endParaRPr/>
          </a:p>
          <a:p>
            <a:pPr indent="0" lvl="0" marL="0" marR="0" rtl="0" algn="l">
              <a:spcBef>
                <a:spcPts val="0"/>
              </a:spcBef>
              <a:spcAft>
                <a:spcPts val="0"/>
              </a:spcAft>
              <a:buNone/>
            </a:pPr>
            <a:r>
              <a:rPr b="0" i="0" lang="en-GB" sz="1600" u="none" cap="none" strike="noStrike">
                <a:solidFill>
                  <a:srgbClr val="000000"/>
                </a:solidFill>
                <a:latin typeface="Calibri"/>
                <a:ea typeface="Calibri"/>
                <a:cs typeface="Calibri"/>
                <a:sym typeface="Calibri"/>
              </a:rPr>
              <a:t>1)	without rope effect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90" name="Google Shape;190;p11"/>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Factors to be taken into account in the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Screws should be fully threaded, so that the joint can be dimensioned for just the threads (tension), and there is no need to find out data for the head (f</a:t>
            </a:r>
            <a:r>
              <a:rPr baseline="-25000" lang="en-GB">
                <a:solidFill>
                  <a:schemeClr val="dk2"/>
                </a:solidFill>
                <a:latin typeface="Calibri"/>
                <a:ea typeface="Calibri"/>
                <a:cs typeface="Calibri"/>
                <a:sym typeface="Calibri"/>
              </a:rPr>
              <a:t>head,k</a:t>
            </a:r>
            <a:r>
              <a:rPr lang="en-GB">
                <a:solidFill>
                  <a:schemeClr val="dk2"/>
                </a:solidFill>
                <a:latin typeface="Calibri"/>
                <a:ea typeface="Calibri"/>
                <a:cs typeface="Calibri"/>
                <a:sym typeface="Calibri"/>
              </a:rPr>
              <a:t>, no general value)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Attention must be paid to the distances and minimum thicknesses of the connectors (fork board)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RIL 205, EN 1995 and ETA(s) =&gt; different values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Pre-drilling of the fork board =&gt; mounting screws in screw groups easier</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191" name="Google Shape;191;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92" name="Google Shape;192;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98" name="Google Shape;198;p12"/>
          <p:cNvSpPr txBox="1"/>
          <p:nvPr>
            <p:ph idx="1" type="body"/>
          </p:nvPr>
        </p:nvSpPr>
        <p:spPr>
          <a:xfrm>
            <a:off x="838200" y="1825625"/>
            <a:ext cx="7161325"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None/>
            </a:pPr>
            <a:r>
              <a:rPr b="1" lang="en-GB" sz="2400">
                <a:solidFill>
                  <a:schemeClr val="dk2"/>
                </a:solidFill>
                <a:latin typeface="Calibri"/>
                <a:ea typeface="Calibri"/>
                <a:cs typeface="Calibri"/>
                <a:sym typeface="Calibri"/>
              </a:rPr>
              <a:t>Factors to be taken into account in the dimensioning</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No pre-drilling on the beam</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Angle between force and grain, between connector and grain or between force and connector? Depends which instruction the dimensioning follows ☺</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The effect of the change in the moisture of the main support is taken into account in that L is limited to H/3.</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The fork board does not significantly prevent deformation due to moisture in the beam</a:t>
            </a:r>
            <a:endParaRPr/>
          </a:p>
          <a:p>
            <a:pPr indent="-76200" lvl="0" marL="228600" rtl="0" algn="l">
              <a:lnSpc>
                <a:spcPct val="100000"/>
              </a:lnSpc>
              <a:spcBef>
                <a:spcPts val="0"/>
              </a:spcBef>
              <a:spcAft>
                <a:spcPts val="0"/>
              </a:spcAft>
              <a:buClr>
                <a:schemeClr val="dk1"/>
              </a:buClr>
              <a:buSzPts val="2400"/>
              <a:buNone/>
            </a:pPr>
            <a:r>
              <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400"/>
              <a:buNone/>
            </a:pPr>
            <a:r>
              <a:t/>
            </a:r>
            <a:endParaRPr sz="2400">
              <a:solidFill>
                <a:schemeClr val="dk2"/>
              </a:solidFill>
              <a:latin typeface="Calibri"/>
              <a:ea typeface="Calibri"/>
              <a:cs typeface="Calibri"/>
              <a:sym typeface="Calibri"/>
            </a:endParaRPr>
          </a:p>
        </p:txBody>
      </p:sp>
      <p:sp>
        <p:nvSpPr>
          <p:cNvPr id="199" name="Google Shape;199;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00" name="Google Shape;200;p12"/>
          <p:cNvPicPr preferRelativeResize="0"/>
          <p:nvPr/>
        </p:nvPicPr>
        <p:blipFill rotWithShape="1">
          <a:blip r:embed="rId3">
            <a:alphaModFix/>
          </a:blip>
          <a:srcRect b="0" l="0" r="0" t="0"/>
          <a:stretch/>
        </p:blipFill>
        <p:spPr>
          <a:xfrm>
            <a:off x="7999525" y="1451272"/>
            <a:ext cx="3530600" cy="4818062"/>
          </a:xfrm>
          <a:prstGeom prst="rect">
            <a:avLst/>
          </a:prstGeom>
          <a:noFill/>
          <a:ln>
            <a:noFill/>
          </a:ln>
        </p:spPr>
      </p:pic>
      <p:sp>
        <p:nvSpPr>
          <p:cNvPr id="201" name="Google Shape;201;p1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3"/>
          <p:cNvPicPr preferRelativeResize="0"/>
          <p:nvPr/>
        </p:nvPicPr>
        <p:blipFill rotWithShape="1">
          <a:blip r:embed="rId3">
            <a:alphaModFix/>
          </a:blip>
          <a:srcRect b="0" l="0" r="0" t="0"/>
          <a:stretch/>
        </p:blipFill>
        <p:spPr>
          <a:xfrm>
            <a:off x="1443145" y="4791653"/>
            <a:ext cx="7407278" cy="1601253"/>
          </a:xfrm>
          <a:prstGeom prst="rect">
            <a:avLst/>
          </a:prstGeom>
          <a:noFill/>
          <a:ln>
            <a:noFill/>
          </a:ln>
        </p:spPr>
      </p:pic>
      <p:sp>
        <p:nvSpPr>
          <p:cNvPr id="207" name="Google Shape;20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08" name="Google Shape;208;p13"/>
          <p:cNvSpPr txBox="1"/>
          <p:nvPr>
            <p:ph idx="1" type="body"/>
          </p:nvPr>
        </p:nvSpPr>
        <p:spPr>
          <a:xfrm>
            <a:off x="838200" y="1825625"/>
            <a:ext cx="10688392"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Factors to be taken into account in the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Angle changes in the main support are taken into account by installing the fork board at the middle of the pillar</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Impact of angle change minor</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During installation, there is usually a gap S</a:t>
            </a:r>
            <a:r>
              <a:rPr baseline="-25000" lang="en-GB">
                <a:solidFill>
                  <a:schemeClr val="dk2"/>
                </a:solidFill>
                <a:latin typeface="Calibri"/>
                <a:ea typeface="Calibri"/>
                <a:cs typeface="Calibri"/>
                <a:sym typeface="Calibri"/>
              </a:rPr>
              <a:t>1</a:t>
            </a:r>
            <a:r>
              <a:rPr lang="en-GB">
                <a:solidFill>
                  <a:schemeClr val="dk2"/>
                </a:solidFill>
                <a:latin typeface="Calibri"/>
                <a:ea typeface="Calibri"/>
                <a:cs typeface="Calibri"/>
                <a:sym typeface="Calibri"/>
              </a:rPr>
              <a:t> between the pillar and the support when the main support is pre-elevated</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Deformation S</a:t>
            </a:r>
            <a:r>
              <a:rPr baseline="-25000" lang="en-GB">
                <a:solidFill>
                  <a:schemeClr val="dk2"/>
                </a:solidFill>
                <a:latin typeface="Calibri"/>
                <a:ea typeface="Calibri"/>
                <a:cs typeface="Calibri"/>
                <a:sym typeface="Calibri"/>
              </a:rPr>
              <a:t>2</a:t>
            </a:r>
            <a:r>
              <a:rPr lang="en-GB">
                <a:solidFill>
                  <a:schemeClr val="dk2"/>
                </a:solidFill>
                <a:latin typeface="Calibri"/>
                <a:ea typeface="Calibri"/>
                <a:cs typeface="Calibri"/>
                <a:sym typeface="Calibri"/>
              </a:rPr>
              <a:t> in the main support occurs when the main support bends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09" name="Google Shape;209;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10" name="Google Shape;210;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16" name="Google Shape;216;p14"/>
          <p:cNvSpPr txBox="1"/>
          <p:nvPr>
            <p:ph idx="1" type="body"/>
          </p:nvPr>
        </p:nvSpPr>
        <p:spPr>
          <a:xfrm>
            <a:off x="838200" y="1825625"/>
            <a:ext cx="10688392"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Factors to be taken into account in the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a:t>
            </a:r>
            <a:r>
              <a:rPr baseline="-25000" lang="en-GB">
                <a:solidFill>
                  <a:schemeClr val="dk2"/>
                </a:solidFill>
                <a:latin typeface="Calibri"/>
                <a:ea typeface="Calibri"/>
                <a:cs typeface="Calibri"/>
                <a:sym typeface="Calibri"/>
              </a:rPr>
              <a:t>1</a:t>
            </a:r>
            <a:r>
              <a:rPr lang="en-GB">
                <a:solidFill>
                  <a:schemeClr val="dk2"/>
                </a:solidFill>
                <a:latin typeface="Calibri"/>
                <a:ea typeface="Calibri"/>
                <a:cs typeface="Calibri"/>
                <a:sym typeface="Calibri"/>
              </a:rPr>
              <a:t> and S</a:t>
            </a:r>
            <a:r>
              <a:rPr baseline="-25000" lang="en-GB">
                <a:solidFill>
                  <a:schemeClr val="dk2"/>
                </a:solidFill>
                <a:latin typeface="Calibri"/>
                <a:ea typeface="Calibri"/>
                <a:cs typeface="Calibri"/>
                <a:sym typeface="Calibri"/>
              </a:rPr>
              <a:t>2</a:t>
            </a:r>
            <a:r>
              <a:rPr lang="en-GB">
                <a:solidFill>
                  <a:schemeClr val="dk2"/>
                </a:solidFill>
                <a:latin typeface="Calibri"/>
                <a:ea typeface="Calibri"/>
                <a:cs typeface="Calibri"/>
                <a:sym typeface="Calibri"/>
              </a:rPr>
              <a:t> can be estimated using the following formulas:</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217" name="Google Shape;217;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18" name="Google Shape;218;p14"/>
          <p:cNvPicPr preferRelativeResize="0"/>
          <p:nvPr/>
        </p:nvPicPr>
        <p:blipFill rotWithShape="1">
          <a:blip r:embed="rId3">
            <a:alphaModFix/>
          </a:blip>
          <a:srcRect b="0" l="0" r="0" t="0"/>
          <a:stretch/>
        </p:blipFill>
        <p:spPr>
          <a:xfrm>
            <a:off x="1082428" y="3153512"/>
            <a:ext cx="2905125" cy="2714625"/>
          </a:xfrm>
          <a:prstGeom prst="rect">
            <a:avLst/>
          </a:prstGeom>
          <a:noFill/>
          <a:ln>
            <a:noFill/>
          </a:ln>
        </p:spPr>
      </p:pic>
      <p:sp>
        <p:nvSpPr>
          <p:cNvPr id="219" name="Google Shape;219;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20" name="Google Shape;220;p14"/>
          <p:cNvSpPr/>
          <p:nvPr/>
        </p:nvSpPr>
        <p:spPr>
          <a:xfrm>
            <a:off x="4319336" y="3445329"/>
            <a:ext cx="6875406" cy="1951816"/>
          </a:xfrm>
          <a:prstGeom prst="rect">
            <a:avLst/>
          </a:prstGeom>
          <a:noFill/>
          <a:ln>
            <a:noFill/>
          </a:ln>
        </p:spPr>
        <p:txBody>
          <a:bodyPr anchorCtr="0" anchor="t" bIns="45700" lIns="91425" spcFirstLastPara="1" rIns="91425" wrap="square" tIns="45700">
            <a:spAutoFit/>
          </a:bodyPr>
          <a:lstStyle/>
          <a:p>
            <a:pPr indent="0" lvl="0" marL="0" marR="0" rtl="0" algn="l">
              <a:lnSpc>
                <a:spcPct val="161111"/>
              </a:lnSpc>
              <a:spcBef>
                <a:spcPts val="0"/>
              </a:spcBef>
              <a:spcAft>
                <a:spcPts val="0"/>
              </a:spcAft>
              <a:buNone/>
            </a:pPr>
            <a:r>
              <a:rPr b="0" i="1" lang="en-GB" sz="1800" u="none" cap="none" strike="noStrike">
                <a:solidFill>
                  <a:schemeClr val="dk1"/>
                </a:solidFill>
                <a:latin typeface="Arial"/>
                <a:ea typeface="Arial"/>
                <a:cs typeface="Arial"/>
                <a:sym typeface="Arial"/>
              </a:rPr>
              <a:t>ω</a:t>
            </a:r>
            <a:r>
              <a:rPr b="0" baseline="-25000" i="0" lang="en-GB" sz="1800" u="none" cap="none" strike="noStrike">
                <a:solidFill>
                  <a:schemeClr val="dk1"/>
                </a:solidFill>
                <a:latin typeface="Arial"/>
                <a:ea typeface="Arial"/>
                <a:cs typeface="Arial"/>
                <a:sym typeface="Arial"/>
              </a:rPr>
              <a:t>c </a:t>
            </a:r>
            <a:r>
              <a:rPr b="0" i="0" lang="en-GB" sz="1800" u="none" cap="none" strike="noStrike">
                <a:solidFill>
                  <a:schemeClr val="dk1"/>
                </a:solidFill>
                <a:latin typeface="Arial"/>
                <a:ea typeface="Arial"/>
                <a:cs typeface="Arial"/>
                <a:sym typeface="Arial"/>
              </a:rPr>
              <a:t>= main support pre-elevation</a:t>
            </a:r>
            <a:endParaRPr/>
          </a:p>
          <a:p>
            <a:pPr indent="0" lvl="0" marL="0" marR="0" rtl="0" algn="l">
              <a:lnSpc>
                <a:spcPct val="161111"/>
              </a:lnSpc>
              <a:spcBef>
                <a:spcPts val="0"/>
              </a:spcBef>
              <a:spcAft>
                <a:spcPts val="0"/>
              </a:spcAft>
              <a:buNone/>
            </a:pPr>
            <a:r>
              <a:rPr b="0" i="0" lang="en-GB" sz="1800" u="none" cap="none" strike="noStrike">
                <a:solidFill>
                  <a:schemeClr val="dk1"/>
                </a:solidFill>
                <a:latin typeface="Arial"/>
                <a:ea typeface="Arial"/>
                <a:cs typeface="Arial"/>
                <a:sym typeface="Arial"/>
              </a:rPr>
              <a:t>ω</a:t>
            </a:r>
            <a:r>
              <a:rPr b="0" baseline="-25000" i="0" lang="en-GB" sz="1800" u="none" cap="none" strike="noStrike">
                <a:solidFill>
                  <a:schemeClr val="dk1"/>
                </a:solidFill>
                <a:latin typeface="Arial"/>
                <a:ea typeface="Arial"/>
                <a:cs typeface="Arial"/>
                <a:sym typeface="Arial"/>
              </a:rPr>
              <a:t>inst,G</a:t>
            </a:r>
            <a:r>
              <a:rPr b="0" i="0" lang="en-GB" sz="1800" u="none" cap="none" strike="noStrike">
                <a:solidFill>
                  <a:schemeClr val="dk1"/>
                </a:solidFill>
                <a:latin typeface="Arial"/>
                <a:ea typeface="Arial"/>
                <a:cs typeface="Arial"/>
                <a:sym typeface="Arial"/>
              </a:rPr>
              <a:t> = main support temporary deflection from permanent load</a:t>
            </a:r>
            <a:endParaRPr/>
          </a:p>
          <a:p>
            <a:pPr indent="0" lvl="0" marL="0" marR="0" rtl="0" algn="l">
              <a:lnSpc>
                <a:spcPct val="161111"/>
              </a:lnSpc>
              <a:spcBef>
                <a:spcPts val="0"/>
              </a:spcBef>
              <a:spcAft>
                <a:spcPts val="0"/>
              </a:spcAft>
              <a:buNone/>
            </a:pPr>
            <a:r>
              <a:rPr b="0" i="0" lang="en-GB" sz="1800" u="none" cap="none" strike="noStrike">
                <a:solidFill>
                  <a:schemeClr val="dk1"/>
                </a:solidFill>
                <a:latin typeface="Arial"/>
                <a:ea typeface="Arial"/>
                <a:cs typeface="Arial"/>
                <a:sym typeface="Arial"/>
              </a:rPr>
              <a:t>ω</a:t>
            </a:r>
            <a:r>
              <a:rPr b="0" baseline="-25000" i="0" lang="en-GB" sz="1800" u="none" cap="none" strike="noStrike">
                <a:solidFill>
                  <a:schemeClr val="dk1"/>
                </a:solidFill>
                <a:latin typeface="Arial"/>
                <a:ea typeface="Arial"/>
                <a:cs typeface="Arial"/>
                <a:sym typeface="Arial"/>
              </a:rPr>
              <a:t>fin</a:t>
            </a:r>
            <a:r>
              <a:rPr b="0" i="0" lang="en-GB" sz="1800" u="none" cap="none" strike="noStrike">
                <a:solidFill>
                  <a:schemeClr val="dk1"/>
                </a:solidFill>
                <a:latin typeface="Arial"/>
                <a:ea typeface="Arial"/>
                <a:cs typeface="Arial"/>
                <a:sym typeface="Arial"/>
              </a:rPr>
              <a:t> = main support final deflection</a:t>
            </a:r>
            <a:endParaRPr/>
          </a:p>
          <a:p>
            <a:pPr indent="0" lvl="0" marL="0" marR="0" rtl="0" algn="l">
              <a:lnSpc>
                <a:spcPct val="161111"/>
              </a:lnSpc>
              <a:spcBef>
                <a:spcPts val="0"/>
              </a:spcBef>
              <a:spcAft>
                <a:spcPts val="0"/>
              </a:spcAft>
              <a:buNone/>
            </a:pPr>
            <a:r>
              <a:rPr b="0" i="1" lang="en-GB" sz="1800" u="none" cap="none" strike="noStrike">
                <a:solidFill>
                  <a:schemeClr val="dk1"/>
                </a:solidFill>
                <a:latin typeface="Arial"/>
                <a:ea typeface="Arial"/>
                <a:cs typeface="Arial"/>
                <a:sym typeface="Arial"/>
              </a:rPr>
              <a:t>L</a:t>
            </a:r>
            <a:r>
              <a:rPr b="0" baseline="-25000" i="0" lang="en-GB" sz="1800" u="none" cap="none" strike="noStrike">
                <a:solidFill>
                  <a:schemeClr val="dk1"/>
                </a:solidFill>
                <a:latin typeface="Arial"/>
                <a:ea typeface="Arial"/>
                <a:cs typeface="Arial"/>
                <a:sym typeface="Arial"/>
              </a:rPr>
              <a:t>1</a:t>
            </a:r>
            <a:r>
              <a:rPr b="0" i="0" lang="en-GB" sz="1800" u="none" cap="none" strike="noStrike">
                <a:solidFill>
                  <a:schemeClr val="dk1"/>
                </a:solidFill>
                <a:latin typeface="Arial"/>
                <a:ea typeface="Arial"/>
                <a:cs typeface="Arial"/>
                <a:sym typeface="Arial"/>
              </a:rPr>
              <a:t> = pillar side measure</a:t>
            </a:r>
            <a:endParaRPr/>
          </a:p>
          <a:p>
            <a:pPr indent="0" lvl="0" marL="0" marR="0" rtl="0" algn="l">
              <a:lnSpc>
                <a:spcPct val="161111"/>
              </a:lnSpc>
              <a:spcBef>
                <a:spcPts val="0"/>
              </a:spcBef>
              <a:spcAft>
                <a:spcPts val="0"/>
              </a:spcAft>
              <a:buNone/>
            </a:pPr>
            <a:r>
              <a:rPr b="0" i="1" lang="en-GB" sz="1800" u="none" cap="none" strike="noStrike">
                <a:solidFill>
                  <a:schemeClr val="dk1"/>
                </a:solidFill>
                <a:latin typeface="Arial"/>
                <a:ea typeface="Arial"/>
                <a:cs typeface="Arial"/>
                <a:sym typeface="Arial"/>
              </a:rPr>
              <a:t>L</a:t>
            </a:r>
            <a:r>
              <a:rPr b="0" baseline="-25000" i="0" lang="en-GB" sz="1800" u="none" cap="none" strike="noStrike">
                <a:solidFill>
                  <a:schemeClr val="dk1"/>
                </a:solidFill>
                <a:latin typeface="Arial"/>
                <a:ea typeface="Arial"/>
                <a:cs typeface="Arial"/>
                <a:sym typeface="Arial"/>
              </a:rPr>
              <a:t>2</a:t>
            </a:r>
            <a:r>
              <a:rPr b="0" i="0" lang="en-GB" sz="1800" u="none" cap="none" strike="noStrike">
                <a:solidFill>
                  <a:schemeClr val="dk1"/>
                </a:solidFill>
                <a:latin typeface="Arial"/>
                <a:ea typeface="Arial"/>
                <a:cs typeface="Arial"/>
                <a:sym typeface="Arial"/>
              </a:rPr>
              <a:t> = main suppor span length</a:t>
            </a:r>
            <a:endParaRPr b="0" baseline="3000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26" name="Google Shape;226;p15"/>
          <p:cNvSpPr txBox="1"/>
          <p:nvPr>
            <p:ph idx="1" type="body"/>
          </p:nvPr>
        </p:nvSpPr>
        <p:spPr>
          <a:xfrm>
            <a:off x="838200" y="1825625"/>
            <a:ext cx="8668818"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joint between the main bracket and the pillar is made into a moment extension by using a fork board joint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force N</a:t>
            </a:r>
            <a:r>
              <a:rPr baseline="-25000" lang="en-GB">
                <a:solidFill>
                  <a:schemeClr val="dk2"/>
                </a:solidFill>
                <a:latin typeface="Calibri"/>
                <a:ea typeface="Calibri"/>
                <a:cs typeface="Calibri"/>
                <a:sym typeface="Calibri"/>
              </a:rPr>
              <a:t>d</a:t>
            </a:r>
            <a:r>
              <a:rPr lang="en-GB">
                <a:solidFill>
                  <a:schemeClr val="dk2"/>
                </a:solidFill>
                <a:latin typeface="Calibri"/>
                <a:ea typeface="Calibri"/>
                <a:cs typeface="Calibri"/>
                <a:sym typeface="Calibri"/>
              </a:rPr>
              <a:t> passes through the joint to the pillar and the foundation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If this is not done, a horizontal stiffening rod must be designed at the top of the pillar to support the joint laterally</a:t>
            </a:r>
            <a:endParaRPr/>
          </a:p>
        </p:txBody>
      </p:sp>
      <p:sp>
        <p:nvSpPr>
          <p:cNvPr id="227" name="Google Shape;227;p1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28" name="Google Shape;228;p15"/>
          <p:cNvPicPr preferRelativeResize="0"/>
          <p:nvPr/>
        </p:nvPicPr>
        <p:blipFill rotWithShape="1">
          <a:blip r:embed="rId3">
            <a:alphaModFix/>
          </a:blip>
          <a:srcRect b="0" l="0" r="0" t="0"/>
          <a:stretch/>
        </p:blipFill>
        <p:spPr>
          <a:xfrm>
            <a:off x="9507018" y="1468939"/>
            <a:ext cx="1995588" cy="4717774"/>
          </a:xfrm>
          <a:prstGeom prst="rect">
            <a:avLst/>
          </a:prstGeom>
          <a:noFill/>
          <a:ln>
            <a:noFill/>
          </a:ln>
        </p:spPr>
      </p:pic>
      <p:sp>
        <p:nvSpPr>
          <p:cNvPr id="229" name="Google Shape;229;p1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30" name="Google Shape;230;p15"/>
          <p:cNvSpPr/>
          <p:nvPr/>
        </p:nvSpPr>
        <p:spPr>
          <a:xfrm rot="-5400000">
            <a:off x="10413452" y="3402339"/>
            <a:ext cx="1776093" cy="16158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GB" sz="1050" u="none" cap="none" strike="noStrike">
                <a:solidFill>
                  <a:schemeClr val="dk1"/>
                </a:solidFill>
                <a:latin typeface="Arial Narrow"/>
                <a:ea typeface="Arial Narrow"/>
                <a:cs typeface="Arial Narrow"/>
                <a:sym typeface="Arial Narrow"/>
              </a:rPr>
              <a:t>Support height of the main support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36" name="Google Shape;236;p16"/>
          <p:cNvSpPr txBox="1"/>
          <p:nvPr>
            <p:ph idx="1" type="body"/>
          </p:nvPr>
        </p:nvSpPr>
        <p:spPr>
          <a:xfrm>
            <a:off x="838200" y="1825625"/>
            <a:ext cx="8668818"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p:txBody>
      </p:sp>
      <p:sp>
        <p:nvSpPr>
          <p:cNvPr id="237" name="Google Shape;237;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38" name="Google Shape;238;p16"/>
          <p:cNvPicPr preferRelativeResize="0"/>
          <p:nvPr/>
        </p:nvPicPr>
        <p:blipFill rotWithShape="1">
          <a:blip r:embed="rId3">
            <a:alphaModFix/>
          </a:blip>
          <a:srcRect b="0" l="0" r="0" t="0"/>
          <a:stretch/>
        </p:blipFill>
        <p:spPr>
          <a:xfrm>
            <a:off x="2100167" y="2376672"/>
            <a:ext cx="6480247" cy="3934109"/>
          </a:xfrm>
          <a:prstGeom prst="rect">
            <a:avLst/>
          </a:prstGeom>
          <a:noFill/>
          <a:ln cap="flat" cmpd="sng" w="9525">
            <a:solidFill>
              <a:schemeClr val="dk1"/>
            </a:solidFill>
            <a:prstDash val="solid"/>
            <a:miter lim="800000"/>
            <a:headEnd len="sm" w="sm" type="none"/>
            <a:tailEnd len="sm" w="sm" type="none"/>
          </a:ln>
        </p:spPr>
      </p:pic>
      <p:sp>
        <p:nvSpPr>
          <p:cNvPr id="239" name="Google Shape;239;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45" name="Google Shape;245;p17"/>
          <p:cNvSpPr txBox="1"/>
          <p:nvPr>
            <p:ph idx="1" type="body"/>
          </p:nvPr>
        </p:nvSpPr>
        <p:spPr>
          <a:xfrm>
            <a:off x="838200" y="1825625"/>
            <a:ext cx="8668818"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p:txBody>
      </p:sp>
      <p:sp>
        <p:nvSpPr>
          <p:cNvPr id="246" name="Google Shape;246;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47" name="Google Shape;247;p17"/>
          <p:cNvPicPr preferRelativeResize="0"/>
          <p:nvPr/>
        </p:nvPicPr>
        <p:blipFill rotWithShape="1">
          <a:blip r:embed="rId3">
            <a:alphaModFix/>
          </a:blip>
          <a:srcRect b="0" l="0" r="0" t="0"/>
          <a:stretch/>
        </p:blipFill>
        <p:spPr>
          <a:xfrm>
            <a:off x="2499029" y="2376672"/>
            <a:ext cx="6081385" cy="3934109"/>
          </a:xfrm>
          <a:prstGeom prst="rect">
            <a:avLst/>
          </a:prstGeom>
          <a:noFill/>
          <a:ln cap="flat" cmpd="sng" w="9525">
            <a:solidFill>
              <a:schemeClr val="dk1"/>
            </a:solidFill>
            <a:prstDash val="solid"/>
            <a:miter lim="800000"/>
            <a:headEnd len="sm" w="sm" type="none"/>
            <a:tailEnd len="sm" w="sm" type="none"/>
          </a:ln>
        </p:spPr>
      </p:pic>
      <p:sp>
        <p:nvSpPr>
          <p:cNvPr id="248" name="Google Shape;248;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54" name="Google Shape;254;p18"/>
          <p:cNvSpPr txBox="1"/>
          <p:nvPr>
            <p:ph idx="1" type="body"/>
          </p:nvPr>
        </p:nvSpPr>
        <p:spPr>
          <a:xfrm>
            <a:off x="838200" y="1825625"/>
            <a:ext cx="8668818"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p:txBody>
      </p:sp>
      <p:sp>
        <p:nvSpPr>
          <p:cNvPr id="255" name="Google Shape;255;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56" name="Google Shape;256;p18"/>
          <p:cNvPicPr preferRelativeResize="0"/>
          <p:nvPr/>
        </p:nvPicPr>
        <p:blipFill rotWithShape="1">
          <a:blip r:embed="rId3">
            <a:alphaModFix/>
          </a:blip>
          <a:srcRect b="0" l="0" r="0" t="0"/>
          <a:stretch/>
        </p:blipFill>
        <p:spPr>
          <a:xfrm>
            <a:off x="2499029" y="2402269"/>
            <a:ext cx="6081385" cy="3920317"/>
          </a:xfrm>
          <a:prstGeom prst="rect">
            <a:avLst/>
          </a:prstGeom>
          <a:noFill/>
          <a:ln cap="flat" cmpd="sng" w="9525">
            <a:solidFill>
              <a:schemeClr val="dk1"/>
            </a:solidFill>
            <a:prstDash val="solid"/>
            <a:miter lim="800000"/>
            <a:headEnd len="sm" w="sm" type="none"/>
            <a:tailEnd len="sm" w="sm" type="none"/>
          </a:ln>
        </p:spPr>
      </p:pic>
      <p:sp>
        <p:nvSpPr>
          <p:cNvPr id="257" name="Google Shape;257;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63" name="Google Shape;263;p19"/>
          <p:cNvSpPr txBox="1"/>
          <p:nvPr>
            <p:ph idx="1" type="body"/>
          </p:nvPr>
        </p:nvSpPr>
        <p:spPr>
          <a:xfrm>
            <a:off x="838200" y="1825625"/>
            <a:ext cx="8668818"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p:txBody>
      </p:sp>
      <p:sp>
        <p:nvSpPr>
          <p:cNvPr id="264" name="Google Shape;264;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65" name="Google Shape;265;p19"/>
          <p:cNvPicPr preferRelativeResize="0"/>
          <p:nvPr/>
        </p:nvPicPr>
        <p:blipFill rotWithShape="1">
          <a:blip r:embed="rId3">
            <a:alphaModFix/>
          </a:blip>
          <a:srcRect b="0" l="0" r="0" t="0"/>
          <a:stretch/>
        </p:blipFill>
        <p:spPr>
          <a:xfrm>
            <a:off x="3008165" y="2359741"/>
            <a:ext cx="2790973" cy="3931521"/>
          </a:xfrm>
          <a:prstGeom prst="rect">
            <a:avLst/>
          </a:prstGeom>
          <a:noFill/>
          <a:ln cap="flat" cmpd="sng" w="9525">
            <a:solidFill>
              <a:schemeClr val="dk1"/>
            </a:solidFill>
            <a:prstDash val="solid"/>
            <a:miter lim="800000"/>
            <a:headEnd len="sm" w="sm" type="none"/>
            <a:tailEnd len="sm" w="sm" type="none"/>
          </a:ln>
        </p:spPr>
      </p:pic>
      <p:sp>
        <p:nvSpPr>
          <p:cNvPr id="266" name="Google Shape;266;p1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15" name="Google Shape;115;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16" name="Google Shape;116;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17" name="Google Shape;117;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18" name="Google Shape;118;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FFFFFF"/>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72" name="Google Shape;272;p20"/>
          <p:cNvSpPr txBox="1"/>
          <p:nvPr>
            <p:ph idx="1" type="body"/>
          </p:nvPr>
        </p:nvSpPr>
        <p:spPr>
          <a:xfrm>
            <a:off x="838200" y="1825625"/>
            <a:ext cx="7172459"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magnitude of the forces generated in the fork board depends most of all on how much of an incline it can reach</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Displacement of the upper edge of the main support relative to the lower surface of the main support (eccentricity 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eccentricity causes moment and shear force in the fork board joint</a:t>
            </a:r>
            <a:endParaRPr/>
          </a:p>
        </p:txBody>
      </p:sp>
      <p:sp>
        <p:nvSpPr>
          <p:cNvPr id="273" name="Google Shape;273;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74" name="Google Shape;274;p20"/>
          <p:cNvPicPr preferRelativeResize="0"/>
          <p:nvPr/>
        </p:nvPicPr>
        <p:blipFill rotWithShape="1">
          <a:blip r:embed="rId3">
            <a:alphaModFix/>
          </a:blip>
          <a:srcRect b="0" l="0" r="0" t="0"/>
          <a:stretch/>
        </p:blipFill>
        <p:spPr>
          <a:xfrm>
            <a:off x="7798156" y="2706142"/>
            <a:ext cx="1947696" cy="2751168"/>
          </a:xfrm>
          <a:prstGeom prst="rect">
            <a:avLst/>
          </a:prstGeom>
          <a:noFill/>
          <a:ln>
            <a:noFill/>
          </a:ln>
        </p:spPr>
      </p:pic>
      <p:pic>
        <p:nvPicPr>
          <p:cNvPr id="275" name="Google Shape;275;p20"/>
          <p:cNvPicPr preferRelativeResize="0"/>
          <p:nvPr/>
        </p:nvPicPr>
        <p:blipFill rotWithShape="1">
          <a:blip r:embed="rId4">
            <a:alphaModFix/>
          </a:blip>
          <a:srcRect b="0" l="0" r="0" t="0"/>
          <a:stretch/>
        </p:blipFill>
        <p:spPr>
          <a:xfrm>
            <a:off x="9721356" y="1358721"/>
            <a:ext cx="1967061" cy="4655378"/>
          </a:xfrm>
          <a:prstGeom prst="rect">
            <a:avLst/>
          </a:prstGeom>
          <a:noFill/>
          <a:ln>
            <a:noFill/>
          </a:ln>
        </p:spPr>
      </p:pic>
      <p:sp>
        <p:nvSpPr>
          <p:cNvPr id="276" name="Google Shape;276;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277" name="Google Shape;277;p20"/>
          <p:cNvSpPr/>
          <p:nvPr/>
        </p:nvSpPr>
        <p:spPr>
          <a:xfrm rot="-5400000">
            <a:off x="10658895" y="3142691"/>
            <a:ext cx="1700962" cy="138499"/>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Support height of the main support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83" name="Google Shape;283;p21"/>
          <p:cNvSpPr txBox="1"/>
          <p:nvPr>
            <p:ph idx="1" type="body"/>
          </p:nvPr>
        </p:nvSpPr>
        <p:spPr>
          <a:xfrm>
            <a:off x="838200" y="1825625"/>
            <a:ext cx="10850217"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Eccentricity e derives from:</a:t>
            </a:r>
            <a:endParaRPr/>
          </a:p>
          <a:p>
            <a:pPr indent="-457200" lvl="1" marL="914400" rtl="0" algn="l">
              <a:lnSpc>
                <a:spcPct val="100000"/>
              </a:lnSpc>
              <a:spcBef>
                <a:spcPts val="0"/>
              </a:spcBef>
              <a:spcAft>
                <a:spcPts val="0"/>
              </a:spcAft>
              <a:buClr>
                <a:schemeClr val="dk2"/>
              </a:buClr>
              <a:buSzPts val="2400"/>
              <a:buFont typeface="Calibri"/>
              <a:buAutoNum type="alphaLcParenR"/>
            </a:pPr>
            <a:r>
              <a:rPr lang="en-GB">
                <a:solidFill>
                  <a:schemeClr val="dk2"/>
                </a:solidFill>
                <a:latin typeface="Calibri"/>
                <a:ea typeface="Calibri"/>
                <a:cs typeface="Calibri"/>
                <a:sym typeface="Calibri"/>
              </a:rPr>
              <a:t>Mounting accuracy (mounting slant) of the main support</a:t>
            </a:r>
            <a:endParaRPr/>
          </a:p>
          <a:p>
            <a:pPr indent="-457200" lvl="1" marL="914400" rtl="0" algn="l">
              <a:lnSpc>
                <a:spcPct val="100000"/>
              </a:lnSpc>
              <a:spcBef>
                <a:spcPts val="0"/>
              </a:spcBef>
              <a:spcAft>
                <a:spcPts val="0"/>
              </a:spcAft>
              <a:buClr>
                <a:schemeClr val="dk2"/>
              </a:buClr>
              <a:buSzPts val="2400"/>
              <a:buFont typeface="Calibri"/>
              <a:buAutoNum type="alphaLcParenR"/>
            </a:pPr>
            <a:r>
              <a:rPr lang="en-GB">
                <a:solidFill>
                  <a:schemeClr val="dk2"/>
                </a:solidFill>
                <a:latin typeface="Calibri"/>
                <a:ea typeface="Calibri"/>
                <a:cs typeface="Calibri"/>
                <a:sym typeface="Calibri"/>
              </a:rPr>
              <a:t>Main support top edge displacement from wind load</a:t>
            </a:r>
            <a:endParaRPr/>
          </a:p>
          <a:p>
            <a:pPr indent="-457200" lvl="1" marL="914400" rtl="0" algn="l">
              <a:lnSpc>
                <a:spcPct val="100000"/>
              </a:lnSpc>
              <a:spcBef>
                <a:spcPts val="0"/>
              </a:spcBef>
              <a:spcAft>
                <a:spcPts val="0"/>
              </a:spcAft>
              <a:buClr>
                <a:schemeClr val="dk2"/>
              </a:buClr>
              <a:buSzPts val="2400"/>
              <a:buFont typeface="Calibri"/>
              <a:buAutoNum type="alphaLcParenR"/>
            </a:pPr>
            <a:r>
              <a:rPr lang="en-GB">
                <a:solidFill>
                  <a:schemeClr val="dk2"/>
                </a:solidFill>
                <a:latin typeface="Calibri"/>
                <a:ea typeface="Calibri"/>
                <a:cs typeface="Calibri"/>
                <a:sym typeface="Calibri"/>
              </a:rPr>
              <a:t>Main support top edge displacement from main support stiffening load</a:t>
            </a:r>
            <a:endParaRPr/>
          </a:p>
          <a:p>
            <a:pPr indent="-457200" lvl="1" marL="914400" rtl="0" algn="l">
              <a:lnSpc>
                <a:spcPct val="100000"/>
              </a:lnSpc>
              <a:spcBef>
                <a:spcPts val="0"/>
              </a:spcBef>
              <a:spcAft>
                <a:spcPts val="0"/>
              </a:spcAft>
              <a:buClr>
                <a:schemeClr val="dk2"/>
              </a:buClr>
              <a:buSzPts val="2400"/>
              <a:buFont typeface="Calibri"/>
              <a:buAutoNum type="alphaLcParenR"/>
            </a:pPr>
            <a:r>
              <a:rPr lang="en-GB">
                <a:solidFill>
                  <a:schemeClr val="dk2"/>
                </a:solidFill>
                <a:latin typeface="Calibri"/>
                <a:ea typeface="Calibri"/>
                <a:cs typeface="Calibri"/>
                <a:sym typeface="Calibri"/>
              </a:rPr>
              <a:t>Main support top edge displacement from additional horizontal force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Displacements b, c and d depend on the stiffness of the longitudinal stiffeners of the hall</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In instructions RIL 205, the displacement of the stiffeners of roof structures is limited in to L/500 of the load in the ultimate-limit state (e.g. L = 30 m =&gt; displacement &lt; 60 mm)</a:t>
            </a:r>
            <a:endParaRPr/>
          </a:p>
        </p:txBody>
      </p:sp>
      <p:sp>
        <p:nvSpPr>
          <p:cNvPr id="284" name="Google Shape;284;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85" name="Google Shape;285;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291" name="Google Shape;291;p22"/>
          <p:cNvSpPr txBox="1"/>
          <p:nvPr>
            <p:ph idx="1" type="body"/>
          </p:nvPr>
        </p:nvSpPr>
        <p:spPr>
          <a:xfrm>
            <a:off x="838200" y="1825625"/>
            <a:ext cx="10850217"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400"/>
              <a:buNone/>
            </a:pPr>
            <a:r>
              <a:rPr b="1" lang="en-GB" sz="2400">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400"/>
              <a:buChar char="•"/>
            </a:pPr>
            <a:r>
              <a:rPr lang="en-GB" sz="2400">
                <a:solidFill>
                  <a:schemeClr val="dk2"/>
                </a:solidFill>
                <a:latin typeface="Calibri"/>
                <a:ea typeface="Calibri"/>
                <a:cs typeface="Calibri"/>
                <a:sym typeface="Calibri"/>
              </a:rPr>
              <a:t>The additional horizontal force in the roof plane and the wind load caused by the friction of the roof are transferred through the purlins directly to the horizontal and vertical stiffeners, causing loads on the fork board joint through the </a:t>
            </a:r>
            <a:r>
              <a:rPr b="1" lang="en-GB" sz="2400">
                <a:solidFill>
                  <a:schemeClr val="dk2"/>
                </a:solidFill>
                <a:latin typeface="Calibri"/>
                <a:ea typeface="Calibri"/>
                <a:cs typeface="Calibri"/>
                <a:sym typeface="Calibri"/>
              </a:rPr>
              <a:t>flexibility of the stiffeners</a:t>
            </a:r>
            <a:r>
              <a:rPr lang="en-GB" sz="2400">
                <a:solidFill>
                  <a:schemeClr val="dk2"/>
                </a:solidFill>
                <a:latin typeface="Calibri"/>
                <a:ea typeface="Calibri"/>
                <a:cs typeface="Calibri"/>
                <a:sym typeface="Calibri"/>
              </a:rPr>
              <a:t> in question</a:t>
            </a:r>
            <a:endParaRPr/>
          </a:p>
        </p:txBody>
      </p:sp>
      <p:sp>
        <p:nvSpPr>
          <p:cNvPr id="292" name="Google Shape;292;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293" name="Google Shape;293;p22"/>
          <p:cNvPicPr preferRelativeResize="0"/>
          <p:nvPr/>
        </p:nvPicPr>
        <p:blipFill rotWithShape="1">
          <a:blip r:embed="rId3">
            <a:alphaModFix/>
          </a:blip>
          <a:srcRect b="0" l="0" r="0" t="0"/>
          <a:stretch/>
        </p:blipFill>
        <p:spPr>
          <a:xfrm>
            <a:off x="1211263" y="3806284"/>
            <a:ext cx="6103937" cy="2516844"/>
          </a:xfrm>
          <a:prstGeom prst="rect">
            <a:avLst/>
          </a:prstGeom>
          <a:noFill/>
          <a:ln>
            <a:noFill/>
          </a:ln>
        </p:spPr>
      </p:pic>
      <p:sp>
        <p:nvSpPr>
          <p:cNvPr id="294" name="Google Shape;294;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00" name="Google Shape;300;p23"/>
          <p:cNvSpPr txBox="1"/>
          <p:nvPr>
            <p:ph idx="1" type="body"/>
          </p:nvPr>
        </p:nvSpPr>
        <p:spPr>
          <a:xfrm>
            <a:off x="838200" y="1825625"/>
            <a:ext cx="7267514"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dimensioning method does not take into account the stabilising effect of the main support reaction on the joining forces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forces affecting the joint are calculated using the following formulas:</a:t>
            </a:r>
            <a:endParaRPr/>
          </a:p>
        </p:txBody>
      </p:sp>
      <p:sp>
        <p:nvSpPr>
          <p:cNvPr id="301" name="Google Shape;301;p2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02" name="Google Shape;302;p23"/>
          <p:cNvPicPr preferRelativeResize="0"/>
          <p:nvPr/>
        </p:nvPicPr>
        <p:blipFill rotWithShape="1">
          <a:blip r:embed="rId3">
            <a:alphaModFix/>
          </a:blip>
          <a:srcRect b="0" l="0" r="0" t="0"/>
          <a:stretch/>
        </p:blipFill>
        <p:spPr>
          <a:xfrm>
            <a:off x="1245868" y="4466896"/>
            <a:ext cx="7113319" cy="1914896"/>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8339335" y="2861187"/>
            <a:ext cx="1884645" cy="2660190"/>
          </a:xfrm>
          <a:prstGeom prst="rect">
            <a:avLst/>
          </a:prstGeom>
          <a:noFill/>
          <a:ln>
            <a:noFill/>
          </a:ln>
        </p:spPr>
      </p:pic>
      <p:pic>
        <p:nvPicPr>
          <p:cNvPr id="304" name="Google Shape;304;p23"/>
          <p:cNvPicPr preferRelativeResize="0"/>
          <p:nvPr/>
        </p:nvPicPr>
        <p:blipFill rotWithShape="1">
          <a:blip r:embed="rId5">
            <a:alphaModFix/>
          </a:blip>
          <a:srcRect b="0" l="0" r="0" t="0"/>
          <a:stretch/>
        </p:blipFill>
        <p:spPr>
          <a:xfrm>
            <a:off x="10457602" y="2203931"/>
            <a:ext cx="1458840" cy="3448723"/>
          </a:xfrm>
          <a:prstGeom prst="rect">
            <a:avLst/>
          </a:prstGeom>
          <a:noFill/>
          <a:ln>
            <a:noFill/>
          </a:ln>
        </p:spPr>
      </p:pic>
      <p:sp>
        <p:nvSpPr>
          <p:cNvPr id="305" name="Google Shape;305;p2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306" name="Google Shape;306;p23"/>
          <p:cNvSpPr/>
          <p:nvPr/>
        </p:nvSpPr>
        <p:spPr>
          <a:xfrm rot="-5400000">
            <a:off x="11082465" y="3677584"/>
            <a:ext cx="1356280" cy="123111"/>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GB" sz="800" u="none" cap="none" strike="noStrike">
                <a:solidFill>
                  <a:schemeClr val="dk1"/>
                </a:solidFill>
                <a:latin typeface="Arial Narrow"/>
                <a:ea typeface="Arial Narrow"/>
                <a:cs typeface="Arial Narrow"/>
                <a:sym typeface="Arial Narrow"/>
              </a:rPr>
              <a:t>Support height of the main support</a:t>
            </a:r>
            <a:endParaRPr/>
          </a:p>
        </p:txBody>
      </p:sp>
      <p:sp>
        <p:nvSpPr>
          <p:cNvPr id="307" name="Google Shape;307;p23"/>
          <p:cNvSpPr/>
          <p:nvPr/>
        </p:nvSpPr>
        <p:spPr>
          <a:xfrm>
            <a:off x="1664329" y="4477202"/>
            <a:ext cx="6875406" cy="1951816"/>
          </a:xfrm>
          <a:prstGeom prst="rect">
            <a:avLst/>
          </a:prstGeom>
          <a:noFill/>
          <a:ln>
            <a:noFill/>
          </a:ln>
        </p:spPr>
        <p:txBody>
          <a:bodyPr anchorCtr="0" anchor="t" bIns="45700" lIns="91425" spcFirstLastPara="1" rIns="91425" wrap="square" tIns="45700">
            <a:spAutoFit/>
          </a:bodyPr>
          <a:lstStyle/>
          <a:p>
            <a:pPr indent="0" lvl="0" marL="0" marR="0" rtl="0" algn="l">
              <a:lnSpc>
                <a:spcPct val="161111"/>
              </a:lnSpc>
              <a:spcBef>
                <a:spcPts val="0"/>
              </a:spcBef>
              <a:spcAft>
                <a:spcPts val="0"/>
              </a:spcAft>
              <a:buNone/>
            </a:pPr>
            <a:r>
              <a:rPr b="0" i="0" lang="en-GB" sz="1800" u="none" cap="none" strike="noStrike">
                <a:solidFill>
                  <a:schemeClr val="dk1"/>
                </a:solidFill>
                <a:latin typeface="Arial"/>
                <a:ea typeface="Arial"/>
                <a:cs typeface="Arial"/>
                <a:sym typeface="Arial"/>
              </a:rPr>
              <a:t>        (main support support reaction)</a:t>
            </a:r>
            <a:endParaRPr/>
          </a:p>
          <a:p>
            <a:pPr indent="0" lvl="0" marL="0" marR="0" rtl="0" algn="l">
              <a:lnSpc>
                <a:spcPct val="161111"/>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None/>
            </a:pPr>
            <a:r>
              <a:rPr b="0" i="0" lang="en-GB" sz="1800" u="none" cap="none" strike="noStrike">
                <a:solidFill>
                  <a:schemeClr val="dk1"/>
                </a:solidFill>
                <a:latin typeface="Arial"/>
                <a:ea typeface="Arial"/>
                <a:cs typeface="Arial"/>
                <a:sym typeface="Arial"/>
              </a:rPr>
              <a:t>Slope of the main support</a:t>
            </a:r>
            <a:endParaRPr/>
          </a:p>
          <a:p>
            <a:pPr indent="0" lvl="0" marL="0" marR="0" rtl="0" algn="l">
              <a:lnSpc>
                <a:spcPct val="161111"/>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None/>
            </a:pPr>
            <a:r>
              <a:rPr b="0" i="0" lang="en-GB" sz="1800" u="none" cap="none" strike="noStrike">
                <a:solidFill>
                  <a:schemeClr val="dk1"/>
                </a:solidFill>
                <a:latin typeface="Arial"/>
                <a:ea typeface="Arial"/>
                <a:cs typeface="Arial"/>
                <a:sym typeface="Arial"/>
              </a:rPr>
              <a:t>  support reaction due to wind suction load at the top of the pillar</a:t>
            </a:r>
            <a:endParaRPr b="0" baseline="30000"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13" name="Google Shape;313;p24"/>
          <p:cNvSpPr txBox="1"/>
          <p:nvPr>
            <p:ph idx="1" type="body"/>
          </p:nvPr>
        </p:nvSpPr>
        <p:spPr>
          <a:xfrm>
            <a:off x="838200" y="1825625"/>
            <a:ext cx="10850217"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(connectors)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Self-drilling screws are recommended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Holes are pre-drilled in the fork board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In addition, the screws are fully threaded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When dimensioning according to RIL 205, it is recommended to use screws with outer diameter d &gt; 9 mm</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Thread inside diameter is 0.6d &lt; d</a:t>
            </a:r>
            <a:r>
              <a:rPr baseline="-25000" lang="en-GB">
                <a:solidFill>
                  <a:schemeClr val="dk2"/>
                </a:solidFill>
                <a:latin typeface="Calibri"/>
                <a:ea typeface="Calibri"/>
                <a:cs typeface="Calibri"/>
                <a:sym typeface="Calibri"/>
              </a:rPr>
              <a:t>i</a:t>
            </a:r>
            <a:r>
              <a:rPr lang="en-GB">
                <a:solidFill>
                  <a:schemeClr val="dk2"/>
                </a:solidFill>
                <a:latin typeface="Calibri"/>
                <a:ea typeface="Calibri"/>
                <a:cs typeface="Calibri"/>
                <a:sym typeface="Calibri"/>
              </a:rPr>
              <a:t> &lt; 1.1d (SFS EN 14592)</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The effect of the threaded portion of the screw should be taken into account when determining durability using effective diameter 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 1.1 x d</a:t>
            </a:r>
            <a:r>
              <a:rPr baseline="-25000" lang="en-GB">
                <a:solidFill>
                  <a:schemeClr val="dk2"/>
                </a:solidFill>
                <a:latin typeface="Calibri"/>
                <a:ea typeface="Calibri"/>
                <a:cs typeface="Calibri"/>
                <a:sym typeface="Calibri"/>
              </a:rPr>
              <a:t>i</a:t>
            </a:r>
            <a:r>
              <a:rPr lang="en-GB">
                <a:solidFill>
                  <a:schemeClr val="dk2"/>
                </a:solidFill>
                <a:latin typeface="Calibri"/>
                <a:ea typeface="Calibri"/>
                <a:cs typeface="Calibri"/>
                <a:sym typeface="Calibri"/>
              </a:rPr>
              <a:t> (d</a:t>
            </a:r>
            <a:r>
              <a:rPr baseline="-25000" lang="en-GB">
                <a:solidFill>
                  <a:schemeClr val="dk2"/>
                </a:solidFill>
                <a:latin typeface="Calibri"/>
                <a:ea typeface="Calibri"/>
                <a:cs typeface="Calibri"/>
                <a:sym typeface="Calibri"/>
              </a:rPr>
              <a:t>i</a:t>
            </a:r>
            <a:r>
              <a:rPr lang="en-GB">
                <a:solidFill>
                  <a:schemeClr val="dk2"/>
                </a:solidFill>
                <a:latin typeface="Calibri"/>
                <a:ea typeface="Calibri"/>
                <a:cs typeface="Calibri"/>
                <a:sym typeface="Calibri"/>
              </a:rPr>
              <a:t> = inside diameter of thread)</a:t>
            </a:r>
            <a:endParaRPr/>
          </a:p>
        </p:txBody>
      </p:sp>
      <p:sp>
        <p:nvSpPr>
          <p:cNvPr id="314" name="Google Shape;314;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15" name="Google Shape;315;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21" name="Google Shape;321;p25"/>
          <p:cNvSpPr txBox="1"/>
          <p:nvPr>
            <p:ph idx="1" type="body"/>
          </p:nvPr>
        </p:nvSpPr>
        <p:spPr>
          <a:xfrm>
            <a:off x="838200" y="1825625"/>
            <a:ext cx="10850217"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(connectors)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When dimensioning according to RIL 205, it is recommended to use screws with outer diameter d &gt; 9 mm</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For partially threaded screws with diameter 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&gt; 6 mm, the rules in section 8.5.1 apply (transversely loaded bolts)</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For partially threaded screws with diameter 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&lt; 6 mm, the rules in section 8.3.1 apply (transversely loaded nails)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screw does not require pre-drilling if the screw has a drill tip =&gt; no pre-drilling on the side of the beam</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When using ETA reports, def = d can be used</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22" name="Google Shape;322;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23" name="Google Shape;323;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29" name="Google Shape;329;p26"/>
          <p:cNvSpPr txBox="1"/>
          <p:nvPr>
            <p:ph idx="1" type="body"/>
          </p:nvPr>
        </p:nvSpPr>
        <p:spPr>
          <a:xfrm>
            <a:off x="838200" y="1825625"/>
            <a:ext cx="10850217"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(connectors)</a:t>
            </a:r>
            <a:endParaRPr/>
          </a:p>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Example:</a:t>
            </a:r>
            <a:r>
              <a:rPr lang="en-GB">
                <a:solidFill>
                  <a:schemeClr val="dk2"/>
                </a:solidFill>
                <a:latin typeface="Calibri"/>
                <a:ea typeface="Calibri"/>
                <a:cs typeface="Calibri"/>
                <a:sym typeface="Calibri"/>
              </a:rPr>
              <a:t> Würth ASSY VG Plus d = 8 mm (di = 5.3 mm)</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	RIL 205: </a:t>
            </a:r>
            <a:r>
              <a:rPr lang="en-GB">
                <a:solidFill>
                  <a:schemeClr val="dk2"/>
                </a:solidFill>
                <a:latin typeface="Calibri"/>
                <a:ea typeface="Calibri"/>
                <a:cs typeface="Calibri"/>
                <a:sym typeface="Calibri"/>
              </a:rPr>
              <a:t>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 1.1 x d</a:t>
            </a:r>
            <a:r>
              <a:rPr baseline="-25000" lang="en-GB">
                <a:solidFill>
                  <a:schemeClr val="dk2"/>
                </a:solidFill>
                <a:latin typeface="Calibri"/>
                <a:ea typeface="Calibri"/>
                <a:cs typeface="Calibri"/>
                <a:sym typeface="Calibri"/>
              </a:rPr>
              <a:t>i</a:t>
            </a:r>
            <a:r>
              <a:rPr lang="en-GB">
                <a:solidFill>
                  <a:schemeClr val="dk2"/>
                </a:solidFill>
                <a:latin typeface="Calibri"/>
                <a:ea typeface="Calibri"/>
                <a:cs typeface="Calibri"/>
                <a:sym typeface="Calibri"/>
              </a:rPr>
              <a:t> = 5,83 mm &lt; 6 mm</a:t>
            </a:r>
            <a:endParaRPr/>
          </a:p>
          <a:p>
            <a:pPr indent="0" lvl="0" marL="0" rtl="0" algn="l">
              <a:lnSpc>
                <a:spcPct val="100000"/>
              </a:lnSpc>
              <a:spcBef>
                <a:spcPts val="0"/>
              </a:spcBef>
              <a:spcAft>
                <a:spcPts val="0"/>
              </a:spcAft>
              <a:buClr>
                <a:schemeClr val="dk2"/>
              </a:buClr>
              <a:buSzPts val="2800"/>
              <a:buNone/>
            </a:pPr>
            <a:r>
              <a:rPr lang="en-GB">
                <a:solidFill>
                  <a:schemeClr val="dk2"/>
                </a:solidFill>
                <a:latin typeface="Calibri"/>
                <a:ea typeface="Calibri"/>
                <a:cs typeface="Calibri"/>
                <a:sym typeface="Calibri"/>
              </a:rPr>
              <a:t>      		    =&gt; Dimensioning according to nails</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	ETA: </a:t>
            </a:r>
            <a:r>
              <a:rPr lang="en-GB">
                <a:solidFill>
                  <a:schemeClr val="dk2"/>
                </a:solidFill>
                <a:latin typeface="Calibri"/>
                <a:ea typeface="Calibri"/>
                <a:cs typeface="Calibri"/>
                <a:sym typeface="Calibri"/>
              </a:rPr>
              <a:t>d</a:t>
            </a:r>
            <a:r>
              <a:rPr baseline="-25000" lang="en-GB">
                <a:solidFill>
                  <a:schemeClr val="dk2"/>
                </a:solidFill>
                <a:latin typeface="Calibri"/>
                <a:ea typeface="Calibri"/>
                <a:cs typeface="Calibri"/>
                <a:sym typeface="Calibri"/>
              </a:rPr>
              <a:t>ef</a:t>
            </a:r>
            <a:r>
              <a:rPr lang="en-GB">
                <a:solidFill>
                  <a:schemeClr val="dk2"/>
                </a:solidFill>
                <a:latin typeface="Calibri"/>
                <a:ea typeface="Calibri"/>
                <a:cs typeface="Calibri"/>
                <a:sym typeface="Calibri"/>
              </a:rPr>
              <a:t> = d = 8 mm &gt; 6mm</a:t>
            </a:r>
            <a:endParaRPr/>
          </a:p>
          <a:p>
            <a:pPr indent="0" lvl="0" marL="0" rtl="0" algn="l">
              <a:lnSpc>
                <a:spcPct val="100000"/>
              </a:lnSpc>
              <a:spcBef>
                <a:spcPts val="0"/>
              </a:spcBef>
              <a:spcAft>
                <a:spcPts val="0"/>
              </a:spcAft>
              <a:buClr>
                <a:schemeClr val="dk2"/>
              </a:buClr>
              <a:buSzPts val="2800"/>
              <a:buNone/>
            </a:pPr>
            <a:r>
              <a:rPr lang="en-GB">
                <a:solidFill>
                  <a:schemeClr val="dk2"/>
                </a:solidFill>
                <a:latin typeface="Calibri"/>
                <a:ea typeface="Calibri"/>
                <a:cs typeface="Calibri"/>
                <a:sym typeface="Calibri"/>
              </a:rPr>
              <a:t>      	         =&gt; Dimensioning according to bolts</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2800"/>
              <a:buNone/>
            </a:pPr>
            <a:r>
              <a:rPr lang="en-GB">
                <a:solidFill>
                  <a:schemeClr val="dk2"/>
                </a:solidFill>
                <a:latin typeface="Calibri"/>
                <a:ea typeface="Calibri"/>
                <a:cs typeface="Calibri"/>
                <a:sym typeface="Calibri"/>
              </a:rPr>
              <a:t>Bolt distances smaller than nails =&gt; smaller joining area</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30" name="Google Shape;330;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31" name="Google Shape;331;p26"/>
          <p:cNvPicPr preferRelativeResize="0"/>
          <p:nvPr/>
        </p:nvPicPr>
        <p:blipFill rotWithShape="1">
          <a:blip r:embed="rId3">
            <a:alphaModFix/>
          </a:blip>
          <a:srcRect b="0" l="0" r="0" t="0"/>
          <a:stretch/>
        </p:blipFill>
        <p:spPr>
          <a:xfrm>
            <a:off x="8430548" y="3178052"/>
            <a:ext cx="2617224" cy="1841820"/>
          </a:xfrm>
          <a:prstGeom prst="rect">
            <a:avLst/>
          </a:prstGeom>
          <a:noFill/>
          <a:ln>
            <a:noFill/>
          </a:ln>
        </p:spPr>
      </p:pic>
      <p:sp>
        <p:nvSpPr>
          <p:cNvPr id="332" name="Google Shape;332;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38" name="Google Shape;338;p27"/>
          <p:cNvSpPr txBox="1"/>
          <p:nvPr>
            <p:ph idx="1" type="body"/>
          </p:nvPr>
        </p:nvSpPr>
        <p:spPr>
          <a:xfrm>
            <a:off x="838200" y="1825625"/>
            <a:ext cx="5749343"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(joining forces)</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following forces are generated in screw group 1 of the fork board joint when the joint has 2 screw groups/fork board half (2 pcs)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39" name="Google Shape;339;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40" name="Google Shape;340;p27"/>
          <p:cNvPicPr preferRelativeResize="0"/>
          <p:nvPr/>
        </p:nvPicPr>
        <p:blipFill rotWithShape="1">
          <a:blip r:embed="rId3">
            <a:alphaModFix/>
          </a:blip>
          <a:srcRect b="0" l="0" r="0" t="0"/>
          <a:stretch/>
        </p:blipFill>
        <p:spPr>
          <a:xfrm>
            <a:off x="6976122" y="2022498"/>
            <a:ext cx="4827588" cy="3628113"/>
          </a:xfrm>
          <a:prstGeom prst="rect">
            <a:avLst/>
          </a:prstGeom>
          <a:noFill/>
          <a:ln>
            <a:noFill/>
          </a:ln>
        </p:spPr>
      </p:pic>
      <p:sp>
        <p:nvSpPr>
          <p:cNvPr id="341" name="Google Shape;341;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47" name="Google Shape;347;p28"/>
          <p:cNvSpPr txBox="1"/>
          <p:nvPr>
            <p:ph idx="1" type="body"/>
          </p:nvPr>
        </p:nvSpPr>
        <p:spPr>
          <a:xfrm>
            <a:off x="838200" y="1825625"/>
            <a:ext cx="5749343"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(joining forces)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48" name="Google Shape;348;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49" name="Google Shape;349;p28"/>
          <p:cNvPicPr preferRelativeResize="0"/>
          <p:nvPr/>
        </p:nvPicPr>
        <p:blipFill rotWithShape="1">
          <a:blip r:embed="rId3">
            <a:alphaModFix/>
          </a:blip>
          <a:srcRect b="0" l="0" r="0" t="0"/>
          <a:stretch/>
        </p:blipFill>
        <p:spPr>
          <a:xfrm>
            <a:off x="6696769" y="2346034"/>
            <a:ext cx="2724130" cy="3290914"/>
          </a:xfrm>
          <a:prstGeom prst="rect">
            <a:avLst/>
          </a:prstGeom>
          <a:noFill/>
          <a:ln>
            <a:noFill/>
          </a:ln>
        </p:spPr>
      </p:pic>
      <p:pic>
        <p:nvPicPr>
          <p:cNvPr id="350" name="Google Shape;350;p28"/>
          <p:cNvPicPr preferRelativeResize="0"/>
          <p:nvPr/>
        </p:nvPicPr>
        <p:blipFill rotWithShape="1">
          <a:blip r:embed="rId4">
            <a:alphaModFix/>
          </a:blip>
          <a:srcRect b="0" l="0" r="0" t="0"/>
          <a:stretch/>
        </p:blipFill>
        <p:spPr>
          <a:xfrm>
            <a:off x="9521249" y="3171421"/>
            <a:ext cx="2085991" cy="2634937"/>
          </a:xfrm>
          <a:prstGeom prst="rect">
            <a:avLst/>
          </a:prstGeom>
          <a:noFill/>
          <a:ln>
            <a:noFill/>
          </a:ln>
        </p:spPr>
      </p:pic>
      <p:pic>
        <p:nvPicPr>
          <p:cNvPr id="351" name="Google Shape;351;p28"/>
          <p:cNvPicPr preferRelativeResize="0"/>
          <p:nvPr/>
        </p:nvPicPr>
        <p:blipFill rotWithShape="1">
          <a:blip r:embed="rId5">
            <a:alphaModFix/>
          </a:blip>
          <a:srcRect b="0" l="0" r="0" t="0"/>
          <a:stretch/>
        </p:blipFill>
        <p:spPr>
          <a:xfrm>
            <a:off x="888013" y="3062796"/>
            <a:ext cx="5649716" cy="3539617"/>
          </a:xfrm>
          <a:prstGeom prst="rect">
            <a:avLst/>
          </a:prstGeom>
          <a:noFill/>
          <a:ln>
            <a:noFill/>
          </a:ln>
        </p:spPr>
      </p:pic>
      <p:sp>
        <p:nvSpPr>
          <p:cNvPr id="352" name="Google Shape;352;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353" name="Google Shape;353;p28"/>
          <p:cNvSpPr/>
          <p:nvPr/>
        </p:nvSpPr>
        <p:spPr>
          <a:xfrm>
            <a:off x="838200" y="2335537"/>
            <a:ext cx="6875406" cy="795731"/>
          </a:xfrm>
          <a:prstGeom prst="rect">
            <a:avLst/>
          </a:prstGeom>
          <a:noFill/>
          <a:ln>
            <a:noFill/>
          </a:ln>
        </p:spPr>
        <p:txBody>
          <a:bodyPr anchorCtr="0" anchor="t" bIns="45700" lIns="91425" spcFirstLastPara="1" rIns="91425" wrap="square" tIns="45700">
            <a:spAutoFit/>
          </a:bodyPr>
          <a:lstStyle/>
          <a:p>
            <a:pPr indent="0" lvl="0" marL="0" marR="0" rtl="0" algn="l">
              <a:lnSpc>
                <a:spcPct val="181250"/>
              </a:lnSpc>
              <a:spcBef>
                <a:spcPts val="0"/>
              </a:spcBef>
              <a:spcAft>
                <a:spcPts val="0"/>
              </a:spcAft>
              <a:buNone/>
            </a:pPr>
            <a:r>
              <a:rPr b="0" i="1" lang="en-GB" sz="1600" u="none" cap="none" strike="noStrike">
                <a:solidFill>
                  <a:schemeClr val="dk1"/>
                </a:solidFill>
                <a:latin typeface="Arial"/>
                <a:ea typeface="Arial"/>
                <a:cs typeface="Arial"/>
                <a:sym typeface="Arial"/>
              </a:rPr>
              <a:t>n</a:t>
            </a:r>
            <a:r>
              <a:rPr b="0" baseline="-25000" i="1" lang="en-GB" sz="1600" u="none" cap="none" strike="noStrike">
                <a:solidFill>
                  <a:schemeClr val="dk1"/>
                </a:solidFill>
                <a:latin typeface="Arial"/>
                <a:ea typeface="Arial"/>
                <a:cs typeface="Arial"/>
                <a:sym typeface="Arial"/>
              </a:rPr>
              <a:t>R</a:t>
            </a:r>
            <a:r>
              <a:rPr b="0" i="0" lang="en-GB" sz="1600" u="none" cap="none" strike="noStrike">
                <a:solidFill>
                  <a:schemeClr val="dk1"/>
                </a:solidFill>
                <a:latin typeface="Arial"/>
                <a:ea typeface="Arial"/>
                <a:cs typeface="Arial"/>
                <a:sym typeface="Arial"/>
              </a:rPr>
              <a:t> = number of sets of screws/halves of fork board (2 pcs)</a:t>
            </a:r>
            <a:endParaRPr/>
          </a:p>
          <a:p>
            <a:pPr indent="0" lvl="0" marL="0" marR="0" rtl="0" algn="l">
              <a:lnSpc>
                <a:spcPct val="181250"/>
              </a:lnSpc>
              <a:spcBef>
                <a:spcPts val="0"/>
              </a:spcBef>
              <a:spcAft>
                <a:spcPts val="0"/>
              </a:spcAft>
              <a:buNone/>
            </a:pPr>
            <a:r>
              <a:rPr b="0" i="1" lang="en-GB" sz="1600" u="none" cap="none" strike="noStrike">
                <a:solidFill>
                  <a:schemeClr val="dk1"/>
                </a:solidFill>
                <a:latin typeface="Arial"/>
                <a:ea typeface="Arial"/>
                <a:cs typeface="Arial"/>
                <a:sym typeface="Arial"/>
              </a:rPr>
              <a:t>n</a:t>
            </a:r>
            <a:r>
              <a:rPr b="0" baseline="-25000" i="1" lang="en-GB" sz="1600" u="none" cap="none" strike="noStrike">
                <a:solidFill>
                  <a:schemeClr val="dk1"/>
                </a:solidFill>
                <a:latin typeface="Arial"/>
                <a:ea typeface="Arial"/>
                <a:cs typeface="Arial"/>
                <a:sym typeface="Arial"/>
              </a:rPr>
              <a:t>H</a:t>
            </a:r>
            <a:r>
              <a:rPr b="0" i="0" lang="en-GB" sz="1600" u="none" cap="none" strike="noStrike">
                <a:solidFill>
                  <a:schemeClr val="dk1"/>
                </a:solidFill>
                <a:latin typeface="Arial"/>
                <a:ea typeface="Arial"/>
                <a:cs typeface="Arial"/>
                <a:sym typeface="Arial"/>
              </a:rPr>
              <a:t> = number of fork boards/joint (2 pcs)</a:t>
            </a:r>
            <a:endParaRPr b="0" baseline="30000" i="0" sz="1600" u="none" cap="none" strike="noStrike">
              <a:solidFill>
                <a:schemeClr val="dk1"/>
              </a:solidFill>
              <a:latin typeface="Arial"/>
              <a:ea typeface="Arial"/>
              <a:cs typeface="Arial"/>
              <a:sym typeface="Arial"/>
            </a:endParaRPr>
          </a:p>
        </p:txBody>
      </p:sp>
      <p:sp>
        <p:nvSpPr>
          <p:cNvPr id="354" name="Google Shape;354;p28"/>
          <p:cNvSpPr/>
          <p:nvPr/>
        </p:nvSpPr>
        <p:spPr>
          <a:xfrm>
            <a:off x="3557728" y="4089847"/>
            <a:ext cx="2292656" cy="4642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81250"/>
              </a:lnSpc>
              <a:spcBef>
                <a:spcPts val="0"/>
              </a:spcBef>
              <a:spcAft>
                <a:spcPts val="0"/>
              </a:spcAft>
              <a:buNone/>
            </a:pPr>
            <a:r>
              <a:rPr b="0" i="0" lang="en-GB" sz="1600" u="none" cap="none" strike="noStrike">
                <a:solidFill>
                  <a:schemeClr val="dk1"/>
                </a:solidFill>
                <a:latin typeface="Arial"/>
                <a:ea typeface="Arial"/>
                <a:cs typeface="Arial"/>
                <a:sym typeface="Arial"/>
              </a:rPr>
              <a:t>(around the z-axis)</a:t>
            </a:r>
            <a:endParaRPr b="0" baseline="30000" i="0" sz="1600" u="none" cap="none" strike="noStrike">
              <a:solidFill>
                <a:schemeClr val="dk1"/>
              </a:solidFill>
              <a:latin typeface="Arial"/>
              <a:ea typeface="Arial"/>
              <a:cs typeface="Arial"/>
              <a:sym typeface="Arial"/>
            </a:endParaRPr>
          </a:p>
        </p:txBody>
      </p:sp>
      <p:sp>
        <p:nvSpPr>
          <p:cNvPr id="355" name="Google Shape;355;p28"/>
          <p:cNvSpPr/>
          <p:nvPr/>
        </p:nvSpPr>
        <p:spPr>
          <a:xfrm>
            <a:off x="3662669" y="5404833"/>
            <a:ext cx="2292656" cy="4642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81250"/>
              </a:lnSpc>
              <a:spcBef>
                <a:spcPts val="0"/>
              </a:spcBef>
              <a:spcAft>
                <a:spcPts val="0"/>
              </a:spcAft>
              <a:buNone/>
            </a:pPr>
            <a:r>
              <a:rPr b="0" i="0" lang="en-GB" sz="1600" u="none" cap="none" strike="noStrike">
                <a:solidFill>
                  <a:schemeClr val="dk1"/>
                </a:solidFill>
                <a:latin typeface="Arial"/>
                <a:ea typeface="Arial"/>
                <a:cs typeface="Arial"/>
                <a:sym typeface="Arial"/>
              </a:rPr>
              <a:t>(around the y-axis)</a:t>
            </a:r>
            <a:endParaRPr b="0" baseline="30000" i="0" sz="1600" u="none" cap="none" strike="noStrike">
              <a:solidFill>
                <a:schemeClr val="dk1"/>
              </a:solidFill>
              <a:latin typeface="Arial"/>
              <a:ea typeface="Arial"/>
              <a:cs typeface="Arial"/>
              <a:sym typeface="Arial"/>
            </a:endParaRPr>
          </a:p>
        </p:txBody>
      </p:sp>
      <p:sp>
        <p:nvSpPr>
          <p:cNvPr id="356" name="Google Shape;356;p28"/>
          <p:cNvSpPr/>
          <p:nvPr/>
        </p:nvSpPr>
        <p:spPr>
          <a:xfrm>
            <a:off x="887121" y="4210681"/>
            <a:ext cx="1036736" cy="24622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1" lang="en-GB" sz="1600" u="none" cap="none" strike="noStrike">
                <a:solidFill>
                  <a:schemeClr val="dk1"/>
                </a:solidFill>
                <a:latin typeface="Arial"/>
                <a:ea typeface="Arial"/>
                <a:cs typeface="Arial"/>
                <a:sym typeface="Arial"/>
              </a:rPr>
              <a:t>M</a:t>
            </a:r>
            <a:r>
              <a:rPr b="0" baseline="-25000" i="1" lang="en-GB" sz="1600" u="none" cap="none" strike="noStrike">
                <a:solidFill>
                  <a:schemeClr val="dk1"/>
                </a:solidFill>
                <a:latin typeface="Arial"/>
                <a:ea typeface="Arial"/>
                <a:cs typeface="Arial"/>
                <a:sym typeface="Arial"/>
              </a:rPr>
              <a:t>z,d,fork board</a:t>
            </a:r>
            <a:endParaRPr b="0" baseline="-25000" i="1" sz="1600" u="none" cap="none" strike="noStrike">
              <a:solidFill>
                <a:schemeClr val="dk1"/>
              </a:solidFill>
              <a:latin typeface="Arial"/>
              <a:ea typeface="Arial"/>
              <a:cs typeface="Arial"/>
              <a:sym typeface="Arial"/>
            </a:endParaRPr>
          </a:p>
        </p:txBody>
      </p:sp>
      <p:sp>
        <p:nvSpPr>
          <p:cNvPr id="357" name="Google Shape;357;p28"/>
          <p:cNvSpPr/>
          <p:nvPr/>
        </p:nvSpPr>
        <p:spPr>
          <a:xfrm>
            <a:off x="887121" y="4835478"/>
            <a:ext cx="1036736" cy="24622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1" lang="en-GB" sz="1600" u="none" cap="none" strike="noStrike">
                <a:solidFill>
                  <a:schemeClr val="dk1"/>
                </a:solidFill>
                <a:latin typeface="Arial"/>
                <a:ea typeface="Arial"/>
                <a:cs typeface="Arial"/>
                <a:sym typeface="Arial"/>
              </a:rPr>
              <a:t>Q</a:t>
            </a:r>
            <a:r>
              <a:rPr b="0" baseline="-25000" i="1" lang="en-GB" sz="1600" u="none" cap="none" strike="noStrike">
                <a:solidFill>
                  <a:schemeClr val="dk1"/>
                </a:solidFill>
                <a:latin typeface="Arial"/>
                <a:ea typeface="Arial"/>
                <a:cs typeface="Arial"/>
                <a:sym typeface="Arial"/>
              </a:rPr>
              <a:t>z,d,fork board</a:t>
            </a:r>
            <a:endParaRPr b="0" baseline="-25000" i="1" sz="1600" u="none" cap="none" strike="noStrike">
              <a:solidFill>
                <a:schemeClr val="dk1"/>
              </a:solidFill>
              <a:latin typeface="Arial"/>
              <a:ea typeface="Arial"/>
              <a:cs typeface="Arial"/>
              <a:sym typeface="Arial"/>
            </a:endParaRPr>
          </a:p>
        </p:txBody>
      </p:sp>
      <p:sp>
        <p:nvSpPr>
          <p:cNvPr id="358" name="Google Shape;358;p28"/>
          <p:cNvSpPr/>
          <p:nvPr/>
        </p:nvSpPr>
        <p:spPr>
          <a:xfrm>
            <a:off x="887121" y="5472611"/>
            <a:ext cx="1036736" cy="24622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1" lang="en-GB" sz="1600" u="none" cap="none" strike="noStrike">
                <a:solidFill>
                  <a:schemeClr val="dk1"/>
                </a:solidFill>
                <a:latin typeface="Arial"/>
                <a:ea typeface="Arial"/>
                <a:cs typeface="Arial"/>
                <a:sym typeface="Arial"/>
              </a:rPr>
              <a:t>M</a:t>
            </a:r>
            <a:r>
              <a:rPr b="0" baseline="-25000" i="1" lang="en-GB" sz="1600" u="none" cap="none" strike="noStrike">
                <a:solidFill>
                  <a:schemeClr val="dk1"/>
                </a:solidFill>
                <a:latin typeface="Arial"/>
                <a:ea typeface="Arial"/>
                <a:cs typeface="Arial"/>
                <a:sym typeface="Arial"/>
              </a:rPr>
              <a:t>y,d,fork board</a:t>
            </a:r>
            <a:endParaRPr b="0" baseline="-25000" i="1" sz="1600" u="none" cap="none" strike="noStrike">
              <a:solidFill>
                <a:schemeClr val="dk1"/>
              </a:solidFill>
              <a:latin typeface="Arial"/>
              <a:ea typeface="Arial"/>
              <a:cs typeface="Arial"/>
              <a:sym typeface="Arial"/>
            </a:endParaRPr>
          </a:p>
        </p:txBody>
      </p:sp>
      <p:sp>
        <p:nvSpPr>
          <p:cNvPr id="359" name="Google Shape;359;p28"/>
          <p:cNvSpPr/>
          <p:nvPr/>
        </p:nvSpPr>
        <p:spPr>
          <a:xfrm>
            <a:off x="887121" y="6124097"/>
            <a:ext cx="1036736" cy="24622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1" lang="en-GB" sz="1600" u="none" cap="none" strike="noStrike">
                <a:solidFill>
                  <a:schemeClr val="dk1"/>
                </a:solidFill>
                <a:latin typeface="Arial"/>
                <a:ea typeface="Arial"/>
                <a:cs typeface="Arial"/>
                <a:sym typeface="Arial"/>
              </a:rPr>
              <a:t>Q</a:t>
            </a:r>
            <a:r>
              <a:rPr b="0" baseline="-25000" i="1" lang="en-GB" sz="1600" u="none" cap="none" strike="noStrike">
                <a:solidFill>
                  <a:schemeClr val="dk1"/>
                </a:solidFill>
                <a:latin typeface="Arial"/>
                <a:ea typeface="Arial"/>
                <a:cs typeface="Arial"/>
                <a:sym typeface="Arial"/>
              </a:rPr>
              <a:t>y,d,fork board</a:t>
            </a:r>
            <a:endParaRPr b="0" baseline="-25000" i="1" sz="1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65" name="Google Shape;365;p29"/>
          <p:cNvSpPr txBox="1"/>
          <p:nvPr>
            <p:ph idx="1" type="body"/>
          </p:nvPr>
        </p:nvSpPr>
        <p:spPr>
          <a:xfrm>
            <a:off x="838200" y="1825624"/>
            <a:ext cx="10795328" cy="42448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(screw group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screw group is dimensioned for the resultant of forces V</a:t>
            </a:r>
            <a:r>
              <a:rPr baseline="-25000" lang="en-GB">
                <a:solidFill>
                  <a:schemeClr val="dk2"/>
                </a:solidFill>
                <a:latin typeface="Calibri"/>
                <a:ea typeface="Calibri"/>
                <a:cs typeface="Calibri"/>
                <a:sym typeface="Calibri"/>
              </a:rPr>
              <a:t>x,d</a:t>
            </a:r>
            <a:r>
              <a:rPr lang="en-GB">
                <a:solidFill>
                  <a:schemeClr val="dk2"/>
                </a:solidFill>
                <a:latin typeface="Calibri"/>
                <a:ea typeface="Calibri"/>
                <a:cs typeface="Calibri"/>
                <a:sym typeface="Calibri"/>
              </a:rPr>
              <a:t> and V</a:t>
            </a:r>
            <a:r>
              <a:rPr baseline="-25000" lang="en-GB">
                <a:solidFill>
                  <a:schemeClr val="dk2"/>
                </a:solidFill>
                <a:latin typeface="Calibri"/>
                <a:ea typeface="Calibri"/>
                <a:cs typeface="Calibri"/>
                <a:sym typeface="Calibri"/>
              </a:rPr>
              <a:t>z,d</a:t>
            </a:r>
            <a:r>
              <a:rPr lang="en-GB">
                <a:solidFill>
                  <a:schemeClr val="dk2"/>
                </a:solidFill>
                <a:latin typeface="Calibri"/>
                <a:ea typeface="Calibri"/>
                <a:cs typeface="Calibri"/>
                <a:sym typeface="Calibri"/>
              </a:rPr>
              <a:t>:</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In addition, for the combined effect of the force in the direction of the screw N</a:t>
            </a:r>
            <a:r>
              <a:rPr baseline="-25000" lang="en-GB">
                <a:solidFill>
                  <a:schemeClr val="dk2"/>
                </a:solidFill>
                <a:latin typeface="Calibri"/>
                <a:ea typeface="Calibri"/>
                <a:cs typeface="Calibri"/>
                <a:sym typeface="Calibri"/>
              </a:rPr>
              <a:t>y,d</a:t>
            </a:r>
            <a:r>
              <a:rPr lang="en-GB">
                <a:solidFill>
                  <a:schemeClr val="dk2"/>
                </a:solidFill>
                <a:latin typeface="Calibri"/>
                <a:ea typeface="Calibri"/>
                <a:cs typeface="Calibri"/>
                <a:sym typeface="Calibri"/>
              </a:rPr>
              <a:t> and the shear force R</a:t>
            </a:r>
            <a:r>
              <a:rPr baseline="-25000" lang="en-GB">
                <a:solidFill>
                  <a:schemeClr val="dk2"/>
                </a:solidFill>
                <a:latin typeface="Calibri"/>
                <a:ea typeface="Calibri"/>
                <a:cs typeface="Calibri"/>
                <a:sym typeface="Calibri"/>
              </a:rPr>
              <a:t>d</a:t>
            </a:r>
            <a:r>
              <a:rPr lang="en-GB">
                <a:solidFill>
                  <a:schemeClr val="dk2"/>
                </a:solidFill>
                <a:latin typeface="Calibri"/>
                <a:ea typeface="Calibri"/>
                <a:cs typeface="Calibri"/>
                <a:sym typeface="Calibri"/>
              </a:rPr>
              <a:t>:</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66" name="Google Shape;366;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67" name="Google Shape;367;p29"/>
          <p:cNvPicPr preferRelativeResize="0"/>
          <p:nvPr/>
        </p:nvPicPr>
        <p:blipFill rotWithShape="1">
          <a:blip r:embed="rId3">
            <a:alphaModFix/>
          </a:blip>
          <a:srcRect b="0" l="0" r="0" t="0"/>
          <a:stretch/>
        </p:blipFill>
        <p:spPr>
          <a:xfrm>
            <a:off x="1482171" y="2838645"/>
            <a:ext cx="2635391" cy="854351"/>
          </a:xfrm>
          <a:prstGeom prst="rect">
            <a:avLst/>
          </a:prstGeom>
          <a:noFill/>
          <a:ln cap="flat" cmpd="sng" w="9525">
            <a:solidFill>
              <a:schemeClr val="dk1"/>
            </a:solidFill>
            <a:prstDash val="solid"/>
            <a:miter lim="800000"/>
            <a:headEnd len="sm" w="sm" type="none"/>
            <a:tailEnd len="sm" w="sm" type="none"/>
          </a:ln>
        </p:spPr>
      </p:pic>
      <p:pic>
        <p:nvPicPr>
          <p:cNvPr id="368" name="Google Shape;368;p29"/>
          <p:cNvPicPr preferRelativeResize="0"/>
          <p:nvPr/>
        </p:nvPicPr>
        <p:blipFill rotWithShape="1">
          <a:blip r:embed="rId4">
            <a:alphaModFix/>
          </a:blip>
          <a:srcRect b="0" l="0" r="0" t="0"/>
          <a:stretch/>
        </p:blipFill>
        <p:spPr>
          <a:xfrm>
            <a:off x="1359226" y="4955125"/>
            <a:ext cx="3534336" cy="1374879"/>
          </a:xfrm>
          <a:prstGeom prst="rect">
            <a:avLst/>
          </a:prstGeom>
          <a:noFill/>
          <a:ln cap="flat" cmpd="sng" w="9525">
            <a:solidFill>
              <a:schemeClr val="dk1"/>
            </a:solidFill>
            <a:prstDash val="solid"/>
            <a:miter lim="800000"/>
            <a:headEnd len="sm" w="sm" type="none"/>
            <a:tailEnd len="sm" w="sm" type="none"/>
          </a:ln>
        </p:spPr>
      </p:pic>
      <p:sp>
        <p:nvSpPr>
          <p:cNvPr id="369" name="Google Shape;369;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24" name="Google Shape;124;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Structural design</a:t>
            </a:r>
            <a:endParaRPr/>
          </a:p>
        </p:txBody>
      </p:sp>
      <p:sp>
        <p:nvSpPr>
          <p:cNvPr id="125" name="Google Shape;125;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75" name="Google Shape;375;p30"/>
          <p:cNvSpPr txBox="1"/>
          <p:nvPr>
            <p:ph idx="1" type="body"/>
          </p:nvPr>
        </p:nvSpPr>
        <p:spPr>
          <a:xfrm>
            <a:off x="838200" y="1825624"/>
            <a:ext cx="11353800" cy="42448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(fork board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shear strength of the fork board is checked for the shear forces: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bending strength of the fork board is checked for the moments: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tensile and compression strength of the fork board is checked for the force:</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76" name="Google Shape;376;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377" name="Google Shape;377;p30"/>
          <p:cNvPicPr preferRelativeResize="0"/>
          <p:nvPr/>
        </p:nvPicPr>
        <p:blipFill rotWithShape="1">
          <a:blip r:embed="rId3">
            <a:alphaModFix/>
          </a:blip>
          <a:srcRect b="0" l="0" r="0" t="0"/>
          <a:stretch/>
        </p:blipFill>
        <p:spPr>
          <a:xfrm>
            <a:off x="1133570" y="5738272"/>
            <a:ext cx="990600" cy="554038"/>
          </a:xfrm>
          <a:prstGeom prst="rect">
            <a:avLst/>
          </a:prstGeom>
          <a:noFill/>
          <a:ln cap="flat" cmpd="sng" w="9525">
            <a:solidFill>
              <a:schemeClr val="dk1"/>
            </a:solidFill>
            <a:prstDash val="solid"/>
            <a:miter lim="800000"/>
            <a:headEnd len="sm" w="sm" type="none"/>
            <a:tailEnd len="sm" w="sm" type="none"/>
          </a:ln>
        </p:spPr>
      </p:pic>
      <p:sp>
        <p:nvSpPr>
          <p:cNvPr id="378" name="Google Shape;378;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
        <p:nvSpPr>
          <p:cNvPr id="379" name="Google Shape;379;p30"/>
          <p:cNvSpPr/>
          <p:nvPr/>
        </p:nvSpPr>
        <p:spPr>
          <a:xfrm>
            <a:off x="1109948" y="2846441"/>
            <a:ext cx="4414974" cy="585227"/>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b="0" i="1" lang="en-GB" sz="2800" u="none" cap="none" strike="noStrike">
                <a:solidFill>
                  <a:schemeClr val="dk1"/>
                </a:solidFill>
                <a:latin typeface="Arial"/>
                <a:ea typeface="Arial"/>
                <a:cs typeface="Arial"/>
                <a:sym typeface="Arial"/>
              </a:rPr>
              <a:t> Q</a:t>
            </a:r>
            <a:r>
              <a:rPr b="0" baseline="-25000" i="1" lang="en-GB" sz="2800" u="none" cap="none" strike="noStrike">
                <a:solidFill>
                  <a:schemeClr val="dk1"/>
                </a:solidFill>
                <a:latin typeface="Arial"/>
                <a:ea typeface="Arial"/>
                <a:cs typeface="Arial"/>
                <a:sym typeface="Arial"/>
              </a:rPr>
              <a:t>z,d,fork board </a:t>
            </a:r>
            <a:r>
              <a:rPr b="0" i="1" lang="en-GB" sz="2800" u="none" cap="none" strike="noStrike">
                <a:solidFill>
                  <a:schemeClr val="dk1"/>
                </a:solidFill>
                <a:latin typeface="Arial"/>
                <a:ea typeface="Arial"/>
                <a:cs typeface="Arial"/>
                <a:sym typeface="Arial"/>
              </a:rPr>
              <a:t>and Q</a:t>
            </a:r>
            <a:r>
              <a:rPr b="0" baseline="-25000" i="1" lang="en-GB" sz="2800" u="none" cap="none" strike="noStrike">
                <a:solidFill>
                  <a:schemeClr val="dk1"/>
                </a:solidFill>
                <a:latin typeface="Arial"/>
                <a:ea typeface="Arial"/>
                <a:cs typeface="Arial"/>
                <a:sym typeface="Arial"/>
              </a:rPr>
              <a:t>y,d,fork board</a:t>
            </a:r>
            <a:r>
              <a:rPr b="0" i="1" lang="en-GB" sz="2800" u="none" cap="none" strike="noStrike">
                <a:solidFill>
                  <a:schemeClr val="dk1"/>
                </a:solidFill>
                <a:latin typeface="Arial"/>
                <a:ea typeface="Arial"/>
                <a:cs typeface="Arial"/>
                <a:sym typeface="Arial"/>
              </a:rPr>
              <a:t> </a:t>
            </a:r>
            <a:endParaRPr b="0" i="1" sz="2800" u="none" cap="none" strike="noStrike">
              <a:solidFill>
                <a:schemeClr val="dk1"/>
              </a:solidFill>
              <a:latin typeface="Arial"/>
              <a:ea typeface="Arial"/>
              <a:cs typeface="Arial"/>
              <a:sym typeface="Arial"/>
            </a:endParaRPr>
          </a:p>
        </p:txBody>
      </p:sp>
      <p:sp>
        <p:nvSpPr>
          <p:cNvPr id="380" name="Google Shape;380;p30"/>
          <p:cNvSpPr/>
          <p:nvPr/>
        </p:nvSpPr>
        <p:spPr>
          <a:xfrm>
            <a:off x="1109948" y="4128026"/>
            <a:ext cx="4414974" cy="585227"/>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b="0" i="1" lang="en-GB" sz="2800" u="none" cap="none" strike="noStrike">
                <a:solidFill>
                  <a:schemeClr val="dk1"/>
                </a:solidFill>
                <a:latin typeface="Arial"/>
                <a:ea typeface="Arial"/>
                <a:cs typeface="Arial"/>
                <a:sym typeface="Arial"/>
              </a:rPr>
              <a:t> M</a:t>
            </a:r>
            <a:r>
              <a:rPr b="0" baseline="-25000" i="1" lang="en-GB" sz="2800" u="none" cap="none" strike="noStrike">
                <a:solidFill>
                  <a:schemeClr val="dk1"/>
                </a:solidFill>
                <a:latin typeface="Arial"/>
                <a:ea typeface="Arial"/>
                <a:cs typeface="Arial"/>
                <a:sym typeface="Arial"/>
              </a:rPr>
              <a:t>z,d,fork board </a:t>
            </a:r>
            <a:r>
              <a:rPr b="0" i="1" lang="en-GB" sz="2800" u="none" cap="none" strike="noStrike">
                <a:solidFill>
                  <a:schemeClr val="dk1"/>
                </a:solidFill>
                <a:latin typeface="Arial"/>
                <a:ea typeface="Arial"/>
                <a:cs typeface="Arial"/>
                <a:sym typeface="Arial"/>
              </a:rPr>
              <a:t>and M</a:t>
            </a:r>
            <a:r>
              <a:rPr b="0" baseline="-25000" i="1" lang="en-GB" sz="2800" u="none" cap="none" strike="noStrike">
                <a:solidFill>
                  <a:schemeClr val="dk1"/>
                </a:solidFill>
                <a:latin typeface="Arial"/>
                <a:ea typeface="Arial"/>
                <a:cs typeface="Arial"/>
                <a:sym typeface="Arial"/>
              </a:rPr>
              <a:t>y,d,fork board</a:t>
            </a:r>
            <a:r>
              <a:rPr b="0" i="1" lang="en-GB" sz="2800" u="none" cap="none" strike="noStrike">
                <a:solidFill>
                  <a:schemeClr val="dk1"/>
                </a:solidFill>
                <a:latin typeface="Arial"/>
                <a:ea typeface="Arial"/>
                <a:cs typeface="Arial"/>
                <a:sym typeface="Arial"/>
              </a:rPr>
              <a:t> </a:t>
            </a:r>
            <a:endParaRPr b="0" i="1" sz="2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86" name="Google Shape;386;p31"/>
          <p:cNvSpPr txBox="1"/>
          <p:nvPr>
            <p:ph idx="1" type="body"/>
          </p:nvPr>
        </p:nvSpPr>
        <p:spPr>
          <a:xfrm>
            <a:off x="838200" y="1825624"/>
            <a:ext cx="10795328" cy="42448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(fork board dimensioning)</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strength of the fork board is also checked for the following combined loads: </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Tension + Bending</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Compression + Bending</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87" name="Google Shape;387;p3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88" name="Google Shape;388;p3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394" name="Google Shape;394;p32"/>
          <p:cNvSpPr txBox="1"/>
          <p:nvPr>
            <p:ph idx="1" type="body"/>
          </p:nvPr>
        </p:nvSpPr>
        <p:spPr>
          <a:xfrm>
            <a:off x="838200" y="1825624"/>
            <a:ext cx="10795328" cy="42448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Dimensioning (fire design of the fork board)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If fire resistance is required of the joint, the joint is dimensioned as follows:</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R 30 joint: The dimensions of the fork board are increased by afi (see RIL 205-2-2019)</a:t>
            </a:r>
            <a:endParaRPr/>
          </a:p>
          <a:p>
            <a:pPr indent="-228600" lvl="1" marL="685800" rtl="0" algn="l">
              <a:lnSpc>
                <a:spcPct val="100000"/>
              </a:lnSpc>
              <a:spcBef>
                <a:spcPts val="0"/>
              </a:spcBef>
              <a:spcAft>
                <a:spcPts val="0"/>
              </a:spcAft>
              <a:buClr>
                <a:schemeClr val="dk2"/>
              </a:buClr>
              <a:buSzPts val="2400"/>
              <a:buChar char="•"/>
            </a:pPr>
            <a:r>
              <a:rPr lang="en-GB">
                <a:solidFill>
                  <a:schemeClr val="dk2"/>
                </a:solidFill>
                <a:latin typeface="Calibri"/>
                <a:ea typeface="Calibri"/>
                <a:cs typeface="Calibri"/>
                <a:sym typeface="Calibri"/>
              </a:rPr>
              <a:t>R 60 joint: The dimensions of the fork board are increased by the size of the charring and the connectors are protected using e.g. a fire protection plate</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p:txBody>
      </p:sp>
      <p:sp>
        <p:nvSpPr>
          <p:cNvPr id="395" name="Google Shape;395;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96" name="Google Shape;396;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Authors</a:t>
            </a:r>
            <a:endParaRPr/>
          </a:p>
        </p:txBody>
      </p:sp>
      <p:sp>
        <p:nvSpPr>
          <p:cNvPr id="131" name="Google Shape;131;p4"/>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Jani Pitkänen, XAMK</a:t>
            </a:r>
            <a:endParaRPr/>
          </a:p>
        </p:txBody>
      </p:sp>
      <p:sp>
        <p:nvSpPr>
          <p:cNvPr id="132" name="Google Shape;132;p4"/>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Release date: 20/01/2022</a:t>
            </a:r>
            <a:endParaRPr/>
          </a:p>
        </p:txBody>
      </p:sp>
      <p:sp>
        <p:nvSpPr>
          <p:cNvPr id="133" name="Google Shape;133;p4"/>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34" name="Google Shape;134;p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35" name="Google Shape;135;p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Fork board joint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46" name="Google Shape;146;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47" name="Google Shape;147;p6"/>
          <p:cNvPicPr preferRelativeResize="0"/>
          <p:nvPr/>
        </p:nvPicPr>
        <p:blipFill rotWithShape="1">
          <a:blip r:embed="rId3">
            <a:alphaModFix/>
          </a:blip>
          <a:srcRect b="0" l="0" r="0" t="0"/>
          <a:stretch/>
        </p:blipFill>
        <p:spPr>
          <a:xfrm>
            <a:off x="2202000" y="1352742"/>
            <a:ext cx="5745223" cy="4976621"/>
          </a:xfrm>
          <a:prstGeom prst="rect">
            <a:avLst/>
          </a:prstGeom>
          <a:noFill/>
          <a:ln>
            <a:noFill/>
          </a:ln>
        </p:spPr>
      </p:pic>
      <p:sp>
        <p:nvSpPr>
          <p:cNvPr id="148" name="Google Shape;148;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54" name="Google Shape;154;p7"/>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History of the fork board joint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fork board joint is a traditional type of joint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No detailed instructions for dimensioning have previously been presented</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Earlier, the joint was often dimensioned for the horizontal force at the end of the pillar Hd. In other words, only the forces in the direction of the frame were taken into account in the calculation.</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position of the fork board varied (front edge of the pillar, middle, back edge)</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The connectors were from a few nails to several bolts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2400"/>
              <a:buNone/>
            </a:pPr>
            <a:r>
              <a:t/>
            </a:r>
            <a:endParaRPr>
              <a:solidFill>
                <a:schemeClr val="dk2"/>
              </a:solidFill>
              <a:latin typeface="Calibri"/>
              <a:ea typeface="Calibri"/>
              <a:cs typeface="Calibri"/>
              <a:sym typeface="Calibri"/>
            </a:endParaRPr>
          </a:p>
        </p:txBody>
      </p:sp>
      <p:sp>
        <p:nvSpPr>
          <p:cNvPr id="155" name="Google Shape;155;p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56" name="Google Shape;156;p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62" name="Google Shape;162;p8"/>
          <p:cNvSpPr txBox="1"/>
          <p:nvPr>
            <p:ph idx="1" type="body"/>
          </p:nvPr>
        </p:nvSpPr>
        <p:spPr>
          <a:xfrm>
            <a:off x="838200" y="1825625"/>
            <a:ext cx="10515600"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History of the fork board joint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HalliPES 1.0 presents a dimensioning method in which the forces of the fork board joint are determined based on the deformation of the frame in the longitudinal and transverse directions.</a:t>
            </a:r>
            <a:endParaRPr/>
          </a:p>
          <a:p>
            <a:pPr indent="-50800" lvl="0" marL="22860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2400"/>
              <a:buNone/>
            </a:pPr>
            <a:r>
              <a:t/>
            </a:r>
            <a:endParaRPr>
              <a:solidFill>
                <a:schemeClr val="dk2"/>
              </a:solidFill>
              <a:latin typeface="Calibri"/>
              <a:ea typeface="Calibri"/>
              <a:cs typeface="Calibri"/>
              <a:sym typeface="Calibri"/>
            </a:endParaRPr>
          </a:p>
        </p:txBody>
      </p:sp>
      <p:sp>
        <p:nvSpPr>
          <p:cNvPr id="163" name="Google Shape;163;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64" name="Google Shape;164;p8"/>
          <p:cNvPicPr preferRelativeResize="0"/>
          <p:nvPr/>
        </p:nvPicPr>
        <p:blipFill rotWithShape="1">
          <a:blip r:embed="rId3">
            <a:alphaModFix/>
          </a:blip>
          <a:srcRect b="0" l="0" r="0" t="0"/>
          <a:stretch/>
        </p:blipFill>
        <p:spPr>
          <a:xfrm>
            <a:off x="1124640" y="3750812"/>
            <a:ext cx="6414890" cy="2650976"/>
          </a:xfrm>
          <a:prstGeom prst="rect">
            <a:avLst/>
          </a:prstGeom>
          <a:noFill/>
          <a:ln>
            <a:noFill/>
          </a:ln>
        </p:spPr>
      </p:pic>
      <p:sp>
        <p:nvSpPr>
          <p:cNvPr id="165" name="Google Shape;165;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Fork board joint of glue wood pillar and beam</a:t>
            </a:r>
            <a:endParaRPr/>
          </a:p>
        </p:txBody>
      </p:sp>
      <p:sp>
        <p:nvSpPr>
          <p:cNvPr id="171" name="Google Shape;171;p9"/>
          <p:cNvSpPr txBox="1"/>
          <p:nvPr>
            <p:ph idx="1" type="body"/>
          </p:nvPr>
        </p:nvSpPr>
        <p:spPr>
          <a:xfrm>
            <a:off x="838199" y="1825625"/>
            <a:ext cx="6435705" cy="38270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None/>
            </a:pPr>
            <a:r>
              <a:rPr b="1" lang="en-GB">
                <a:solidFill>
                  <a:schemeClr val="dk2"/>
                </a:solidFill>
                <a:latin typeface="Calibri"/>
                <a:ea typeface="Calibri"/>
                <a:cs typeface="Calibri"/>
                <a:sym typeface="Calibri"/>
              </a:rPr>
              <a:t>History of the fork board joint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This dimensioning method is under continuous development</a:t>
            </a:r>
            <a:endParaRPr/>
          </a:p>
          <a:p>
            <a:pPr indent="-228600" lvl="0" marL="228600" rtl="0" algn="l">
              <a:lnSpc>
                <a:spcPct val="100000"/>
              </a:lnSpc>
              <a:spcBef>
                <a:spcPts val="0"/>
              </a:spcBef>
              <a:spcAft>
                <a:spcPts val="0"/>
              </a:spcAft>
              <a:buClr>
                <a:schemeClr val="dk2"/>
              </a:buClr>
              <a:buSzPts val="2800"/>
              <a:buChar char="•"/>
            </a:pPr>
            <a:r>
              <a:rPr lang="en-GB">
                <a:solidFill>
                  <a:schemeClr val="dk2"/>
                </a:solidFill>
                <a:latin typeface="Calibri"/>
                <a:ea typeface="Calibri"/>
                <a:cs typeface="Calibri"/>
                <a:sym typeface="Calibri"/>
              </a:rPr>
              <a:t>All improvement suggestions and comments are welcome</a:t>
            </a:r>
            <a:endParaRPr/>
          </a:p>
          <a:p>
            <a:pPr indent="0" lvl="0" marL="0" rtl="0" algn="l">
              <a:lnSpc>
                <a:spcPct val="100000"/>
              </a:lnSpc>
              <a:spcBef>
                <a:spcPts val="0"/>
              </a:spcBef>
              <a:spcAft>
                <a:spcPts val="0"/>
              </a:spcAft>
              <a:buClr>
                <a:schemeClr val="dk1"/>
              </a:buClr>
              <a:buSzPts val="2800"/>
              <a:buNone/>
            </a:pPr>
            <a:r>
              <a:t/>
            </a:r>
            <a:endParaRPr>
              <a:solidFill>
                <a:schemeClr val="dk2"/>
              </a:solidFill>
              <a:latin typeface="Calibri"/>
              <a:ea typeface="Calibri"/>
              <a:cs typeface="Calibri"/>
              <a:sym typeface="Calibri"/>
            </a:endParaRPr>
          </a:p>
          <a:p>
            <a:pPr indent="0" lvl="1" marL="457200" rtl="0" algn="l">
              <a:lnSpc>
                <a:spcPct val="100000"/>
              </a:lnSpc>
              <a:spcBef>
                <a:spcPts val="0"/>
              </a:spcBef>
              <a:spcAft>
                <a:spcPts val="0"/>
              </a:spcAft>
              <a:buClr>
                <a:schemeClr val="dk1"/>
              </a:buClr>
              <a:buSzPts val="2400"/>
              <a:buNone/>
            </a:pPr>
            <a:r>
              <a:t/>
            </a:r>
            <a:endParaRPr>
              <a:solidFill>
                <a:schemeClr val="dk2"/>
              </a:solidFill>
              <a:latin typeface="Calibri"/>
              <a:ea typeface="Calibri"/>
              <a:cs typeface="Calibri"/>
              <a:sym typeface="Calibri"/>
            </a:endParaRPr>
          </a:p>
        </p:txBody>
      </p:sp>
      <p:sp>
        <p:nvSpPr>
          <p:cNvPr id="172" name="Google Shape;172;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173" name="Google Shape;173;p9"/>
          <p:cNvPicPr preferRelativeResize="0"/>
          <p:nvPr/>
        </p:nvPicPr>
        <p:blipFill rotWithShape="1">
          <a:blip r:embed="rId3">
            <a:alphaModFix/>
          </a:blip>
          <a:srcRect b="0" l="0" r="0" t="0"/>
          <a:stretch/>
        </p:blipFill>
        <p:spPr>
          <a:xfrm>
            <a:off x="7254529" y="2385796"/>
            <a:ext cx="4433888" cy="2706688"/>
          </a:xfrm>
          <a:prstGeom prst="rect">
            <a:avLst/>
          </a:prstGeom>
          <a:noFill/>
          <a:ln>
            <a:noFill/>
          </a:ln>
        </p:spPr>
      </p:pic>
      <p:sp>
        <p:nvSpPr>
          <p:cNvPr id="174" name="Google Shape;174;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Structural design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55693408-7AFB-46D3-8C38-F5D7506B131C}"/>
</file>

<file path=customXml/itemProps2.xml><?xml version="1.0" encoding="utf-8"?>
<ds:datastoreItem xmlns:ds="http://schemas.openxmlformats.org/officeDocument/2006/customXml" ds:itemID="{A4C16728-930B-44D4-A4D8-7F5CF9674AF9}"/>
</file>

<file path=customXml/itemProps3.xml><?xml version="1.0" encoding="utf-8"?>
<ds:datastoreItem xmlns:ds="http://schemas.openxmlformats.org/officeDocument/2006/customXml" ds:itemID="{891A2096-8462-40B3-9EDD-92E65B93E30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