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custom-properties" Target="docProps/custom.xml"/><Relationship Id="rId2" Type="http://schemas.openxmlformats.org/officeDocument/2006/relationships/officeDocument" Target="ppt/presentation.xml"/><Relationship Id="rId1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</p:sldIdLst>
  <p:sldSz cy="6858000" cx="12192000"/>
  <p:notesSz cx="6858000" cy="9144000"/>
  <p:embeddedFontLst>
    <p:embeddedFont>
      <p:font typeface="Arial Narrow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5" roundtripDataSignature="AMtx7mglkZOOWSOI1LvPwA2sWarwDfY/j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5.xml"/><Relationship Id="rId26" Type="http://schemas.openxmlformats.org/officeDocument/2006/relationships/slide" Target="slides/slide2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34" Type="http://schemas.openxmlformats.org/officeDocument/2006/relationships/slide" Target="slides/slide30.xml"/><Relationship Id="rId21" Type="http://schemas.openxmlformats.org/officeDocument/2006/relationships/slide" Target="slides/slide17.xml"/><Relationship Id="rId50" Type="http://schemas.openxmlformats.org/officeDocument/2006/relationships/slide" Target="slides/slide46.xml"/><Relationship Id="rId55" Type="http://customschemas.google.com/relationships/presentationmetadata" Target="metadata"/><Relationship Id="rId7" Type="http://schemas.openxmlformats.org/officeDocument/2006/relationships/slide" Target="slides/slide3.xml"/><Relationship Id="rId2" Type="http://schemas.openxmlformats.org/officeDocument/2006/relationships/presProps" Target="presProps.xml"/><Relationship Id="rId29" Type="http://schemas.openxmlformats.org/officeDocument/2006/relationships/slide" Target="slides/slide25.xml"/><Relationship Id="rId16" Type="http://schemas.openxmlformats.org/officeDocument/2006/relationships/slide" Target="slides/slide12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24" Type="http://schemas.openxmlformats.org/officeDocument/2006/relationships/slide" Target="slides/slide20.xml"/><Relationship Id="rId53" Type="http://schemas.openxmlformats.org/officeDocument/2006/relationships/font" Target="fonts/ArialNarrow-italic.fntdata"/><Relationship Id="rId11" Type="http://schemas.openxmlformats.org/officeDocument/2006/relationships/slide" Target="slides/slide7.xml"/><Relationship Id="rId58" Type="http://schemas.openxmlformats.org/officeDocument/2006/relationships/customXml" Target="../customXml/item3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3" Type="http://schemas.openxmlformats.org/officeDocument/2006/relationships/slide" Target="slides/slide39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14" Type="http://schemas.openxmlformats.org/officeDocument/2006/relationships/slide" Target="slides/slide10.xml"/><Relationship Id="rId56" Type="http://schemas.openxmlformats.org/officeDocument/2006/relationships/customXml" Target="../customXml/item1.xml"/><Relationship Id="rId8" Type="http://schemas.openxmlformats.org/officeDocument/2006/relationships/slide" Target="slides/slide4.xml"/><Relationship Id="rId51" Type="http://schemas.openxmlformats.org/officeDocument/2006/relationships/font" Target="fonts/ArialNarrow-regular.fntdata"/><Relationship Id="rId3" Type="http://schemas.openxmlformats.org/officeDocument/2006/relationships/slideMaster" Target="slideMasters/slideMaster1.xml"/><Relationship Id="rId46" Type="http://schemas.openxmlformats.org/officeDocument/2006/relationships/slide" Target="slides/slide42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5" Type="http://schemas.openxmlformats.org/officeDocument/2006/relationships/slide" Target="slides/slide2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41" Type="http://schemas.openxmlformats.org/officeDocument/2006/relationships/slide" Target="slides/slide37.xml"/><Relationship Id="rId20" Type="http://schemas.openxmlformats.org/officeDocument/2006/relationships/slide" Target="slides/slide16.xml"/><Relationship Id="rId54" Type="http://schemas.openxmlformats.org/officeDocument/2006/relationships/font" Target="fonts/ArialNarrow-boldItalic.fntdata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49" Type="http://schemas.openxmlformats.org/officeDocument/2006/relationships/slide" Target="slides/slide45.xml"/><Relationship Id="rId36" Type="http://schemas.openxmlformats.org/officeDocument/2006/relationships/slide" Target="slides/slide3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5" Type="http://schemas.openxmlformats.org/officeDocument/2006/relationships/slide" Target="slides/slide11.xml"/><Relationship Id="rId57" Type="http://schemas.openxmlformats.org/officeDocument/2006/relationships/customXml" Target="../customXml/item2.xml"/><Relationship Id="rId44" Type="http://schemas.openxmlformats.org/officeDocument/2006/relationships/slide" Target="slides/slide40.xml"/><Relationship Id="rId31" Type="http://schemas.openxmlformats.org/officeDocument/2006/relationships/slide" Target="slides/slide27.xml"/><Relationship Id="rId52" Type="http://schemas.openxmlformats.org/officeDocument/2006/relationships/font" Target="fonts/ArialNarrow-bold.fntdata"/><Relationship Id="rId10" Type="http://schemas.openxmlformats.org/officeDocument/2006/relationships/slide" Target="slides/slide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3" name="Google Shape;103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12" name="Google Shape;11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Google Shape;477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19.png"/><Relationship Id="rId4" Type="http://schemas.openxmlformats.org/officeDocument/2006/relationships/image" Target="../media/image3.png"/><Relationship Id="rId5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31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8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b="1" sz="6000">
                <a:solidFill>
                  <a:srgbClr val="F2F2F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8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20" name="Google Shape;20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ksi sisältökohdetta">
  <p:cSld name="Kaksi sisältökohdetta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7"/>
          <p:cNvSpPr/>
          <p:nvPr>
            <p:ph idx="2" type="pic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5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5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in otsikko">
  <p:cSld name="Vain otsikko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58"/>
          <p:cNvSpPr txBox="1"/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8"/>
          <p:cNvSpPr txBox="1"/>
          <p:nvPr>
            <p:ph idx="1" type="body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5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4" name="Google Shape;84;p5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>
  <p:cSld name="Tyhjä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59"/>
          <p:cNvSpPr txBox="1"/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59"/>
          <p:cNvSpPr txBox="1"/>
          <p:nvPr>
            <p:ph idx="1" type="body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sisältö">
  <p:cSld name="Kuvatekstillinen sisältö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60"/>
          <p:cNvSpPr txBox="1"/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Mukautettu asettelu">
  <p:cSld name="5_Mukautettu asettelu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61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61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/>
          </a:p>
        </p:txBody>
      </p:sp>
      <p:sp>
        <p:nvSpPr>
          <p:cNvPr id="96" name="Google Shape;96;p61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Mukautettu asettelu">
  <p:cSld name="6_Mukautettu asettelu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62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62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/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en-GB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7_Mukautettu asettelu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9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" name="Google Shape;24;p49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9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49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27" name="Google Shape;27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28" name="Google Shape;28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4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/>
            </a:lvl9pPr>
          </a:lstStyle>
          <a:p/>
        </p:txBody>
      </p:sp>
      <p:pic>
        <p:nvPicPr>
          <p:cNvPr id="31" name="Google Shape;31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Mukautettu asettelu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0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5" name="Google Shape;35;p50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0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0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38" name="Google Shape;38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39" name="Google Shape;39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5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" name="Google Shape;41;p5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2" name="Google Shape;42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>
  <p:cSld name="Otsikko ja sisältö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51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6" name="Google Shape;46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Mukautettu asettelu">
  <p:cSld name="1_Mukautettu asettelu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5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" name="Google Shape;51;p5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ukautettu asettelu">
  <p:cSld name="2_Mukautettu asettelu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5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5" name="Google Shape;55;p5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5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7" name="Google Shape;57;p5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Mukautettu asettelu">
  <p:cSld name="4_Mukautettu asettelu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1" name="Google Shape;61;p5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5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3" name="Google Shape;63;p5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4" name="Google Shape;64;p5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5" name="Google Shape;65;p5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Mukautettu asettelu">
  <p:cSld name="3_Mukautettu asettelu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5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5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1" name="Google Shape;71;p5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san ylätunniste">
  <p:cSld name="Osan ylätunniste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4" name="Google Shape;74;p5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5.jp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18" Type="http://schemas.openxmlformats.org/officeDocument/2006/relationships/theme" Target="../theme/theme1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4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spcBef>
                <a:spcPts val="0"/>
              </a:spcBef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" name="Google Shape;15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5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30.png"/><Relationship Id="rId5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4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9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8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7.png"/><Relationship Id="rId4" Type="http://schemas.openxmlformats.org/officeDocument/2006/relationships/image" Target="../media/image56.png"/><Relationship Id="rId5" Type="http://schemas.openxmlformats.org/officeDocument/2006/relationships/image" Target="../media/image4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0.png"/><Relationship Id="rId4" Type="http://schemas.openxmlformats.org/officeDocument/2006/relationships/image" Target="../media/image44.png"/><Relationship Id="rId5" Type="http://schemas.openxmlformats.org/officeDocument/2006/relationships/image" Target="../media/image53.png"/><Relationship Id="rId6" Type="http://schemas.openxmlformats.org/officeDocument/2006/relationships/image" Target="../media/image5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Relationship Id="rId4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teksti, puutavara&#10;&#10;Kuvaus luotu automaattisesti" id="105" name="Google Shape;10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"/>
          <p:cNvSpPr txBox="1"/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GB"/>
              <a:t>Industrial wood construction</a:t>
            </a:r>
            <a:endParaRPr/>
          </a:p>
        </p:txBody>
      </p:sp>
      <p:sp>
        <p:nvSpPr>
          <p:cNvPr id="107" name="Google Shape;107;p1"/>
          <p:cNvSpPr txBox="1"/>
          <p:nvPr>
            <p:ph idx="1" type="subTitle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Teaching materials for industrial wood construction education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en-GB"/>
              <a:t>2022</a:t>
            </a:r>
            <a:endParaRPr/>
          </a:p>
        </p:txBody>
      </p:sp>
      <p:pic>
        <p:nvPicPr>
          <p:cNvPr id="108" name="Google Shape;108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300" y="6213974"/>
            <a:ext cx="2199815" cy="64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5125" y="6292025"/>
            <a:ext cx="2870951" cy="48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Dowelled grids</a:t>
            </a:r>
            <a:endParaRPr/>
          </a:p>
        </p:txBody>
      </p:sp>
      <p:sp>
        <p:nvSpPr>
          <p:cNvPr id="182" name="Google Shape;182;p10"/>
          <p:cNvSpPr txBox="1"/>
          <p:nvPr>
            <p:ph idx="1" type="body"/>
          </p:nvPr>
        </p:nvSpPr>
        <p:spPr>
          <a:xfrm>
            <a:off x="838199" y="1825625"/>
            <a:ext cx="5721991" cy="3827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b="1"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Dowel vs. bolt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Joint groups are smaller because of the precise fitting of the connecting parts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joint is easy to protect from fire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joint is usually quite discreet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 straight rod is cheaper than a bolt</a:t>
            </a:r>
            <a:endParaRPr/>
          </a:p>
          <a:p>
            <a:pPr indent="-508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1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84" name="Google Shape;18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96562" y="2001794"/>
            <a:ext cx="3471863" cy="236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Dowelled grids</a:t>
            </a:r>
            <a:endParaRPr/>
          </a:p>
        </p:txBody>
      </p:sp>
      <p:sp>
        <p:nvSpPr>
          <p:cNvPr id="191" name="Google Shape;191;p11"/>
          <p:cNvSpPr txBox="1"/>
          <p:nvPr>
            <p:ph idx="1" type="body"/>
          </p:nvPr>
        </p:nvSpPr>
        <p:spPr>
          <a:xfrm>
            <a:off x="838199" y="1825625"/>
            <a:ext cx="10277214" cy="3827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b="1"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Steel plates for joints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capacity of the dowel joint can be increased by using steel plates in the joint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Steel plates can be used as lateral or central parts of the joint, making them work more efficiently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By using steel plates in joints, smaller wood dimensions can also be reached because this joint type does not determine the size of the structures as much as conventional joints do.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steel plate material is usually S235 or S355</a:t>
            </a:r>
            <a:endParaRPr/>
          </a:p>
        </p:txBody>
      </p:sp>
      <p:sp>
        <p:nvSpPr>
          <p:cNvPr id="192" name="Google Shape;192;p1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93" name="Google Shape;193;p1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Dowelled grids</a:t>
            </a:r>
            <a:endParaRPr/>
          </a:p>
        </p:txBody>
      </p:sp>
      <p:sp>
        <p:nvSpPr>
          <p:cNvPr id="199" name="Google Shape;199;p12"/>
          <p:cNvSpPr txBox="1"/>
          <p:nvPr>
            <p:ph idx="1" type="body"/>
          </p:nvPr>
        </p:nvSpPr>
        <p:spPr>
          <a:xfrm>
            <a:off x="838199" y="1825625"/>
            <a:ext cx="8221911" cy="23604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b="1"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Steel plates for joints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thickness used, with 12 mm dowel pins, is 8 mm thick steel plate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number of steel plates in the joint can vary from one to several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01" name="Google Shape;20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3112" y="4025900"/>
            <a:ext cx="2281238" cy="246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07274" y="1334752"/>
            <a:ext cx="1646237" cy="2479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2"/>
          <p:cNvSpPr txBox="1"/>
          <p:nvPr/>
        </p:nvSpPr>
        <p:spPr>
          <a:xfrm>
            <a:off x="3382616" y="3998958"/>
            <a:ext cx="8305801" cy="198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Usually, one or two steel plates are used to prevent the width of wooden parts from becoming too large</a:t>
            </a:r>
            <a:endParaRPr/>
          </a:p>
          <a:p>
            <a:pPr indent="-2286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</a:pPr>
            <a:r>
              <a:rPr b="0" i="0" lang="en-GB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For example, a 10 mm groove is machined into the wood for an 8 mm steel plate, and the steel plate is mounted into this groove.</a:t>
            </a:r>
            <a:endParaRPr/>
          </a:p>
          <a:p>
            <a:pPr indent="-508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Dowelled grids</a:t>
            </a:r>
            <a:endParaRPr/>
          </a:p>
        </p:txBody>
      </p:sp>
      <p:sp>
        <p:nvSpPr>
          <p:cNvPr id="210" name="Google Shape;210;p13"/>
          <p:cNvSpPr txBox="1"/>
          <p:nvPr>
            <p:ph idx="1" type="body"/>
          </p:nvPr>
        </p:nvSpPr>
        <p:spPr>
          <a:xfrm>
            <a:off x="838199" y="1825625"/>
            <a:ext cx="10515600" cy="3827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b="1" lang="en-GB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Timber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GB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following are used as timber: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⮚"/>
            </a:pPr>
            <a:r>
              <a:rPr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Homogeneous glued laminated timber (GL30h)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Noto Sans Symbols"/>
              <a:buChar char="⮚"/>
            </a:pPr>
            <a:r>
              <a:rPr lang="en-GB" sz="20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Laminated veneer lumber (LVL), either glued laminated or in separate wood parts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GB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Glued laminated timber (glulam) is usually used because it has a better appearance than LVL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•"/>
            </a:pPr>
            <a:r>
              <a:rPr lang="en-GB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Combined glulam (GL30c) is not well suited for glulam grids because it has better wood on the top and bottom and weaker wood in the middle =&gt; all joints are located in the middle area of the glulam. </a:t>
            </a:r>
            <a:r>
              <a:rPr lang="en-GB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=&gt; RIL 2017 partial safety factor for joints changed on 1.3, but homogeneous glulam is still recommended to be used</a:t>
            </a:r>
            <a:endParaRPr/>
          </a:p>
          <a:p>
            <a:pPr indent="-762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2" name="Google Shape;212;p1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Dowelled grids</a:t>
            </a:r>
            <a:endParaRPr/>
          </a:p>
        </p:txBody>
      </p:sp>
      <p:sp>
        <p:nvSpPr>
          <p:cNvPr id="218" name="Google Shape;218;p14"/>
          <p:cNvSpPr txBox="1"/>
          <p:nvPr>
            <p:ph idx="1" type="body"/>
          </p:nvPr>
        </p:nvSpPr>
        <p:spPr>
          <a:xfrm>
            <a:off x="838200" y="1825626"/>
            <a:ext cx="6216943" cy="3827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b="1"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Joint systems BSB system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•"/>
            </a:pPr>
            <a:r>
              <a:rPr lang="en-GB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Swiss BSB joint (Blumber system bauweise) is the best-known steel plate dowel joint system.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•"/>
            </a:pPr>
            <a:r>
              <a:rPr lang="en-GB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joint can be made with a computer-controlled saw drilling system called "Blumber line”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Char char="•"/>
            </a:pPr>
            <a:r>
              <a:rPr lang="en-GB" sz="26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joint can also be made manually, in which case the drilling is carried out with a column drilling machine and the grooves of the wooden parts are machined with a saw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0" name="Google Shape;22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17911" y="2033929"/>
            <a:ext cx="4639753" cy="3827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1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Dowelled grids</a:t>
            </a:r>
            <a:endParaRPr/>
          </a:p>
        </p:txBody>
      </p:sp>
      <p:sp>
        <p:nvSpPr>
          <p:cNvPr id="227" name="Google Shape;227;p15"/>
          <p:cNvSpPr txBox="1"/>
          <p:nvPr>
            <p:ph idx="1" type="body"/>
          </p:nvPr>
        </p:nvSpPr>
        <p:spPr>
          <a:xfrm>
            <a:off x="838200" y="1825626"/>
            <a:ext cx="10042321" cy="3827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b="1"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Joint systems BSB system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BSB system comprises of: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Dowels: The diameter is 6.3 mm and the length is 80...400 mm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Steel plates: Thickness is 5 mm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Holes to be drilled into wooden parts are 6 mm in diameter and 7 mm in steel parts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Distance between steel plates is 40 mm</a:t>
            </a:r>
            <a:endParaRPr/>
          </a:p>
        </p:txBody>
      </p:sp>
      <p:sp>
        <p:nvSpPr>
          <p:cNvPr id="228" name="Google Shape;228;p1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9" name="Google Shape;229;p1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Dowelled grids</a:t>
            </a:r>
            <a:endParaRPr/>
          </a:p>
        </p:txBody>
      </p:sp>
      <p:sp>
        <p:nvSpPr>
          <p:cNvPr id="235" name="Google Shape;235;p16"/>
          <p:cNvSpPr txBox="1"/>
          <p:nvPr>
            <p:ph idx="1" type="body"/>
          </p:nvPr>
        </p:nvSpPr>
        <p:spPr>
          <a:xfrm>
            <a:off x="838201" y="1825626"/>
            <a:ext cx="10923164" cy="3827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b="1"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Joint systems WS system (SFS-Intec)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connectors are drill-tipped and drill through both wood and steel plates at the same time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Connectors are installed using either the manual CF WS/M installation tool or the semi-automatic CF WS/P installation machine.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Joints can use 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 to 3 pieces of 5 mm thick plates for 5 mm connectors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1 to 3 pieces of 5 mm thick plates or one 10 mm plate for 7 mm connectors</a:t>
            </a:r>
            <a:endParaRPr/>
          </a:p>
          <a:p>
            <a:pPr indent="-508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1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7" name="Google Shape;237;p1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Dowelled grids</a:t>
            </a:r>
            <a:endParaRPr/>
          </a:p>
        </p:txBody>
      </p:sp>
      <p:sp>
        <p:nvSpPr>
          <p:cNvPr id="243" name="Google Shape;243;p17"/>
          <p:cNvSpPr txBox="1"/>
          <p:nvPr>
            <p:ph idx="1" type="body"/>
          </p:nvPr>
        </p:nvSpPr>
        <p:spPr>
          <a:xfrm>
            <a:off x="838201" y="1825626"/>
            <a:ext cx="6955171" cy="3827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b="1"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Joint systems WS system (SFS-Intec)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system is suitable for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Grid joints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For the joints of columns and beams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Corner joints in a ring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Extension joints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system can also be used to implement site connections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245" name="Google Shape;245;p17"/>
          <p:cNvGrpSpPr/>
          <p:nvPr/>
        </p:nvGrpSpPr>
        <p:grpSpPr>
          <a:xfrm>
            <a:off x="7967754" y="2332139"/>
            <a:ext cx="3605113" cy="2844684"/>
            <a:chOff x="7967754" y="2558642"/>
            <a:chExt cx="3605113" cy="2844684"/>
          </a:xfrm>
        </p:grpSpPr>
        <p:pic>
          <p:nvPicPr>
            <p:cNvPr id="246" name="Google Shape;246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9952877" y="2558642"/>
              <a:ext cx="1618204" cy="16255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69540" y="4184201"/>
              <a:ext cx="3603327" cy="1219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967754" y="2558642"/>
              <a:ext cx="2043476" cy="16321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9" name="Google Shape;249;p1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Dowelled grids</a:t>
            </a:r>
            <a:endParaRPr/>
          </a:p>
        </p:txBody>
      </p:sp>
      <p:sp>
        <p:nvSpPr>
          <p:cNvPr id="255" name="Google Shape;255;p18"/>
          <p:cNvSpPr txBox="1"/>
          <p:nvPr>
            <p:ph idx="1" type="body"/>
          </p:nvPr>
        </p:nvSpPr>
        <p:spPr>
          <a:xfrm>
            <a:off x="838201" y="1825626"/>
            <a:ext cx="10850216" cy="3827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b="1"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Joint systems The Merk Holzbau method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 steel-plated dowel joint can also be made manually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 this case, the drilling is carried out with a column drill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For this purpose, the German company Merk Holzbau has developed a drill bit for drilling a hole in both wood and steel plates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drill bit makes a larger hole in the steel plate than in the wooden part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This makes the joint as tight as possible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7" name="Google Shape;257;p1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Dowelled grids</a:t>
            </a:r>
            <a:endParaRPr/>
          </a:p>
        </p:txBody>
      </p:sp>
      <p:sp>
        <p:nvSpPr>
          <p:cNvPr id="263" name="Google Shape;263;p19"/>
          <p:cNvSpPr txBox="1"/>
          <p:nvPr>
            <p:ph idx="1" type="body"/>
          </p:nvPr>
        </p:nvSpPr>
        <p:spPr>
          <a:xfrm>
            <a:off x="838201" y="1825626"/>
            <a:ext cx="7391399" cy="3827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b="1"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Joint systems The Merk Holzbau method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 this method: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First, the wood is machined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Steel plates are placed in the groove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Drilling is performed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problem may be the looseness of the holes in the top wood sections</a:t>
            </a:r>
            <a:endParaRPr/>
          </a:p>
        </p:txBody>
      </p:sp>
      <p:sp>
        <p:nvSpPr>
          <p:cNvPr id="264" name="Google Shape;264;p1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5" name="Google Shape;265;p1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"/>
          <p:cNvSpPr txBox="1"/>
          <p:nvPr>
            <p:ph idx="1" type="body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Origin of the materials</a:t>
            </a:r>
            <a:endParaRPr/>
          </a:p>
        </p:txBody>
      </p:sp>
      <p:sp>
        <p:nvSpPr>
          <p:cNvPr id="115" name="Google Shape;115;p2"/>
          <p:cNvSpPr txBox="1"/>
          <p:nvPr>
            <p:ph idx="2" type="body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GB" sz="1600"/>
              <a:t>These learning materials for industrial wood construction have been prepared in a project led by Puuinfo Oy in 2021–2022. Also involved in the project were 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Lappia Vocational College,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TTS-Työtehoseura ry</a:t>
            </a:r>
            <a:endParaRPr sz="1600"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South-Eastern Finland University of Applied Sciences,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Metropolia University of Applied Sciences,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Jyväskylä University of Applied Sciences,</a:t>
            </a:r>
            <a:endParaRPr/>
          </a:p>
          <a:p>
            <a:pPr indent="-355600" lvl="0" marL="647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University of Tampere, and</a:t>
            </a:r>
            <a:endParaRPr/>
          </a:p>
          <a:p>
            <a:pPr indent="-355600" lvl="0" marL="647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en-GB" sz="1600"/>
              <a:t>Federation of the Finnish Woodworking Industries Puutuoteteollisuus ry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SzPts val="1800"/>
              <a:buNone/>
            </a:pPr>
            <a:r>
              <a:rPr lang="en-GB" sz="1600"/>
              <a:t>The project was funded by the Ministry of the Environment.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r>
              <a:t/>
            </a:r>
            <a:endParaRPr sz="1600"/>
          </a:p>
        </p:txBody>
      </p:sp>
      <p:sp>
        <p:nvSpPr>
          <p:cNvPr id="116" name="Google Shape;116;p2"/>
          <p:cNvSpPr txBox="1"/>
          <p:nvPr>
            <p:ph idx="3" type="body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materials are intended to be used as extensively as possible in industrial wood construction education and studies.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materials are released under the Creative Commons licence Attribution-ShareAlike (CC BY-SA), which requires that the author be properly credited when the materials are used and that derivative works may only be distributed under the same licence as the original work.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en-GB" sz="2000"/>
              <a:t>The original materials and any updates to them by Puuinfo will be published on the Library of Open Educational Resources website (aoe.fi) and the Puuinfo.fi website. </a:t>
            </a:r>
            <a:endParaRPr/>
          </a:p>
        </p:txBody>
      </p:sp>
      <p:sp>
        <p:nvSpPr>
          <p:cNvPr id="117" name="Google Shape;117;p2"/>
          <p:cNvSpPr txBox="1"/>
          <p:nvPr>
            <p:ph idx="4" type="body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Use of the materials</a:t>
            </a:r>
            <a:endParaRPr/>
          </a:p>
        </p:txBody>
      </p:sp>
      <p:sp>
        <p:nvSpPr>
          <p:cNvPr id="118" name="Google Shape;118;p2"/>
          <p:cNvSpPr txBox="1"/>
          <p:nvPr>
            <p:ph idx="12" type="sldNum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-GB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4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Dowelled grids</a:t>
            </a:r>
            <a:endParaRPr/>
          </a:p>
        </p:txBody>
      </p:sp>
      <p:sp>
        <p:nvSpPr>
          <p:cNvPr id="271" name="Google Shape;271;p20"/>
          <p:cNvSpPr txBox="1"/>
          <p:nvPr>
            <p:ph idx="1" type="body"/>
          </p:nvPr>
        </p:nvSpPr>
        <p:spPr>
          <a:xfrm>
            <a:off x="838201" y="1825626"/>
            <a:ext cx="8272243" cy="3827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b="1"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Joint systems The Merk Holzbau method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When drilling is performed at the same time on a steel plate, the drilling chips on the steel plate may enlarge the holes in the top wooden parts when coming out.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speed of drilling plays a key role in preventing holes from enlargening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2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3" name="Google Shape;273;p2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Grid shapes</a:t>
            </a:r>
            <a:endParaRPr/>
          </a:p>
        </p:txBody>
      </p:sp>
      <p:sp>
        <p:nvSpPr>
          <p:cNvPr id="279" name="Google Shape;279;p2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80" name="Google Shape;28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7270" y="1382534"/>
            <a:ext cx="7858409" cy="497404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Dowelled grids</a:t>
            </a:r>
            <a:endParaRPr/>
          </a:p>
        </p:txBody>
      </p:sp>
      <p:sp>
        <p:nvSpPr>
          <p:cNvPr id="287" name="Google Shape;287;p22"/>
          <p:cNvSpPr txBox="1"/>
          <p:nvPr>
            <p:ph idx="1" type="body"/>
          </p:nvPr>
        </p:nvSpPr>
        <p:spPr>
          <a:xfrm>
            <a:off x="838201" y="1825626"/>
            <a:ext cx="10772162" cy="3827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b="1"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Applications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 steel-plated dowel joint is best suited for large span rod structures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Such structures can be found, for example, in Norway: 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Olympic Hall Hamar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Olympic Hall Amphi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Haakons Hall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Agder Hall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Gardenmoen Terminal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9" name="Google Shape;289;p2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Dowelled grids</a:t>
            </a:r>
            <a:endParaRPr/>
          </a:p>
        </p:txBody>
      </p:sp>
      <p:sp>
        <p:nvSpPr>
          <p:cNvPr id="295" name="Google Shape;295;p23"/>
          <p:cNvSpPr txBox="1"/>
          <p:nvPr>
            <p:ph idx="1" type="body"/>
          </p:nvPr>
        </p:nvSpPr>
        <p:spPr>
          <a:xfrm>
            <a:off x="838201" y="1825626"/>
            <a:ext cx="10772162" cy="3827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b="1"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Applications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There are a few public sites in Finland, such as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Joensuu Areena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Pirkka Hall in Tampere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These sites have a few common denominators: 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Large spans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Spectacular wooden poles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It goes without saying that the main supports remain visible and serve as an important architectural feature inside the building.</a:t>
            </a:r>
            <a:endParaRPr/>
          </a:p>
          <a:p>
            <a:pPr indent="-508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2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97" name="Google Shape;297;p2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Hamar Olympic Hall ”The Viking Ship”</a:t>
            </a:r>
            <a:endParaRPr/>
          </a:p>
        </p:txBody>
      </p:sp>
      <p:sp>
        <p:nvSpPr>
          <p:cNvPr id="303" name="Google Shape;303;p2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304" name="Google Shape;304;p24"/>
          <p:cNvGrpSpPr/>
          <p:nvPr/>
        </p:nvGrpSpPr>
        <p:grpSpPr>
          <a:xfrm>
            <a:off x="1359017" y="1483935"/>
            <a:ext cx="8154099" cy="4665195"/>
            <a:chOff x="0" y="889000"/>
            <a:chExt cx="9144000" cy="5580063"/>
          </a:xfrm>
        </p:grpSpPr>
        <p:sp>
          <p:nvSpPr>
            <p:cNvPr id="305" name="Google Shape;305;p24"/>
            <p:cNvSpPr/>
            <p:nvPr/>
          </p:nvSpPr>
          <p:spPr>
            <a:xfrm>
              <a:off x="3478213" y="6307138"/>
              <a:ext cx="1154112" cy="16192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6" name="Google Shape;306;p2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889000"/>
              <a:ext cx="9144000" cy="54181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" name="Google Shape;307;p24"/>
            <p:cNvSpPr txBox="1"/>
            <p:nvPr/>
          </p:nvSpPr>
          <p:spPr>
            <a:xfrm>
              <a:off x="5114925" y="1136650"/>
              <a:ext cx="3843338" cy="1214840"/>
            </a:xfrm>
            <a:prstGeom prst="rect">
              <a:avLst/>
            </a:prstGeom>
            <a:solidFill>
              <a:srgbClr val="D8D8D8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r" dir="8100000" dist="381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Length: 260 m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Maximum span: 96.4 m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Cap. 10,600/20,000 people</a:t>
              </a:r>
              <a:endParaRPr/>
            </a:p>
          </p:txBody>
        </p:sp>
      </p:grpSp>
      <p:sp>
        <p:nvSpPr>
          <p:cNvPr id="308" name="Google Shape;308;p2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Hamar Olympic Hall ”The Viking Ship”</a:t>
            </a:r>
            <a:endParaRPr/>
          </a:p>
        </p:txBody>
      </p:sp>
      <p:sp>
        <p:nvSpPr>
          <p:cNvPr id="314" name="Google Shape;314;p2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15" name="Google Shape;315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4184" y="1442673"/>
            <a:ext cx="7935985" cy="4702347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Haakons Hall</a:t>
            </a:r>
            <a:endParaRPr/>
          </a:p>
        </p:txBody>
      </p:sp>
      <p:sp>
        <p:nvSpPr>
          <p:cNvPr id="322" name="Google Shape;322;p2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323" name="Google Shape;323;p26"/>
          <p:cNvGrpSpPr/>
          <p:nvPr/>
        </p:nvGrpSpPr>
        <p:grpSpPr>
          <a:xfrm>
            <a:off x="998290" y="1358783"/>
            <a:ext cx="8464492" cy="4958127"/>
            <a:chOff x="0" y="889000"/>
            <a:chExt cx="9144000" cy="5580063"/>
          </a:xfrm>
        </p:grpSpPr>
        <p:sp>
          <p:nvSpPr>
            <p:cNvPr id="324" name="Google Shape;324;p26"/>
            <p:cNvSpPr/>
            <p:nvPr/>
          </p:nvSpPr>
          <p:spPr>
            <a:xfrm>
              <a:off x="3478213" y="6307138"/>
              <a:ext cx="1154112" cy="16192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5" name="Google Shape;325;p2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889000"/>
              <a:ext cx="9144000" cy="54181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6" name="Google Shape;326;p26"/>
            <p:cNvSpPr txBox="1"/>
            <p:nvPr/>
          </p:nvSpPr>
          <p:spPr>
            <a:xfrm>
              <a:off x="5114925" y="1136650"/>
              <a:ext cx="3843338" cy="1143065"/>
            </a:xfrm>
            <a:prstGeom prst="rect">
              <a:avLst/>
            </a:prstGeom>
            <a:solidFill>
              <a:srgbClr val="D8D8D8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r" dir="8100000" dist="381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Length: 127 m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Maximum span: 85.8m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Cap. 11,500 people</a:t>
              </a:r>
              <a:endParaRPr/>
            </a:p>
          </p:txBody>
        </p:sp>
      </p:grpSp>
      <p:sp>
        <p:nvSpPr>
          <p:cNvPr id="327" name="Google Shape;327;p2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Haakons Hall</a:t>
            </a:r>
            <a:endParaRPr/>
          </a:p>
        </p:txBody>
      </p:sp>
      <p:sp>
        <p:nvSpPr>
          <p:cNvPr id="333" name="Google Shape;333;p2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4" name="Google Shape;33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56" y="1333616"/>
            <a:ext cx="8268552" cy="4899404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Olympic Amphitheatre</a:t>
            </a:r>
            <a:endParaRPr/>
          </a:p>
        </p:txBody>
      </p:sp>
      <p:sp>
        <p:nvSpPr>
          <p:cNvPr id="341" name="Google Shape;341;p2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342" name="Google Shape;342;p28"/>
          <p:cNvGrpSpPr/>
          <p:nvPr/>
        </p:nvGrpSpPr>
        <p:grpSpPr>
          <a:xfrm>
            <a:off x="998290" y="1517490"/>
            <a:ext cx="8758106" cy="4791031"/>
            <a:chOff x="0" y="887413"/>
            <a:chExt cx="9144000" cy="5581650"/>
          </a:xfrm>
        </p:grpSpPr>
        <p:sp>
          <p:nvSpPr>
            <p:cNvPr id="343" name="Google Shape;343;p28"/>
            <p:cNvSpPr/>
            <p:nvPr/>
          </p:nvSpPr>
          <p:spPr>
            <a:xfrm>
              <a:off x="3478213" y="6307138"/>
              <a:ext cx="1154112" cy="16192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44" name="Google Shape;344;p2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887413"/>
              <a:ext cx="9144000" cy="5416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28"/>
            <p:cNvSpPr txBox="1"/>
            <p:nvPr/>
          </p:nvSpPr>
          <p:spPr>
            <a:xfrm>
              <a:off x="5114925" y="1136650"/>
              <a:ext cx="3843338" cy="1200150"/>
            </a:xfrm>
            <a:prstGeom prst="rect">
              <a:avLst/>
            </a:prstGeom>
            <a:solidFill>
              <a:srgbClr val="D8D8D8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r" dir="8100000" dist="381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Length: 95 m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Maximum span: 70 m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Cap. 6,000 people</a:t>
              </a:r>
              <a:endParaRPr/>
            </a:p>
          </p:txBody>
        </p:sp>
      </p:grpSp>
      <p:sp>
        <p:nvSpPr>
          <p:cNvPr id="346" name="Google Shape;346;p2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Olympic Amphitheatre</a:t>
            </a:r>
            <a:endParaRPr/>
          </a:p>
        </p:txBody>
      </p:sp>
      <p:sp>
        <p:nvSpPr>
          <p:cNvPr id="352" name="Google Shape;352;p2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53" name="Google Shape;35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8624" y="1441450"/>
            <a:ext cx="8128932" cy="4815263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3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125" name="Google Shape;125;p3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Gardenmoen Terminal</a:t>
            </a:r>
            <a:endParaRPr/>
          </a:p>
        </p:txBody>
      </p:sp>
      <p:sp>
        <p:nvSpPr>
          <p:cNvPr id="360" name="Google Shape;360;p3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61" name="Google Shape;361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8748" y="1533117"/>
            <a:ext cx="9163050" cy="4797425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0"/>
          <p:cNvSpPr txBox="1"/>
          <p:nvPr/>
        </p:nvSpPr>
        <p:spPr>
          <a:xfrm>
            <a:off x="1658748" y="1873251"/>
            <a:ext cx="2703527" cy="400110"/>
          </a:xfrm>
          <a:prstGeom prst="rect">
            <a:avLst/>
          </a:prstGeom>
          <a:solidFill>
            <a:srgbClr val="D8D8D8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Grid length: 136 m</a:t>
            </a:r>
            <a:endParaRPr/>
          </a:p>
        </p:txBody>
      </p:sp>
      <p:sp>
        <p:nvSpPr>
          <p:cNvPr id="363" name="Google Shape;363;p3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Gardenmoen Terminal</a:t>
            </a:r>
            <a:endParaRPr/>
          </a:p>
        </p:txBody>
      </p:sp>
      <p:sp>
        <p:nvSpPr>
          <p:cNvPr id="369" name="Google Shape;369;p3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0" name="Google Shape;37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3123" y="1441450"/>
            <a:ext cx="8120543" cy="4810294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Gardenmoen Terminal</a:t>
            </a:r>
            <a:endParaRPr/>
          </a:p>
        </p:txBody>
      </p:sp>
      <p:sp>
        <p:nvSpPr>
          <p:cNvPr id="377" name="Google Shape;377;p3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8" name="Google Shape;37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4734" y="1441450"/>
            <a:ext cx="8120543" cy="4810294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Tynset Bridge</a:t>
            </a:r>
            <a:endParaRPr/>
          </a:p>
        </p:txBody>
      </p:sp>
      <p:sp>
        <p:nvSpPr>
          <p:cNvPr id="385" name="Google Shape;385;p3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386" name="Google Shape;386;p33"/>
          <p:cNvGrpSpPr/>
          <p:nvPr/>
        </p:nvGrpSpPr>
        <p:grpSpPr>
          <a:xfrm>
            <a:off x="998290" y="1441086"/>
            <a:ext cx="8934275" cy="4800323"/>
            <a:chOff x="0" y="887413"/>
            <a:chExt cx="9144000" cy="5581650"/>
          </a:xfrm>
        </p:grpSpPr>
        <p:sp>
          <p:nvSpPr>
            <p:cNvPr id="387" name="Google Shape;387;p33"/>
            <p:cNvSpPr/>
            <p:nvPr/>
          </p:nvSpPr>
          <p:spPr>
            <a:xfrm>
              <a:off x="3478213" y="6307138"/>
              <a:ext cx="1154112" cy="161925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88" name="Google Shape;388;p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887413"/>
              <a:ext cx="9144000" cy="54117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9" name="Google Shape;389;p33"/>
            <p:cNvSpPr txBox="1"/>
            <p:nvPr/>
          </p:nvSpPr>
          <p:spPr>
            <a:xfrm>
              <a:off x="187325" y="5264150"/>
              <a:ext cx="3290887" cy="830263"/>
            </a:xfrm>
            <a:prstGeom prst="rect">
              <a:avLst/>
            </a:prstGeom>
            <a:solidFill>
              <a:srgbClr val="D8D8D8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r" dir="8100000" dist="381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Total length: 125 m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Maximum span: 70 m</a:t>
              </a:r>
              <a:endParaRPr/>
            </a:p>
          </p:txBody>
        </p:sp>
      </p:grpSp>
      <p:sp>
        <p:nvSpPr>
          <p:cNvPr id="390" name="Google Shape;390;p3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Tynset Bridge</a:t>
            </a:r>
            <a:endParaRPr/>
          </a:p>
        </p:txBody>
      </p:sp>
      <p:sp>
        <p:nvSpPr>
          <p:cNvPr id="396" name="Google Shape;396;p3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97" name="Google Shape;397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3123" y="1462088"/>
            <a:ext cx="8170877" cy="4821668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Joensuu Areena</a:t>
            </a:r>
            <a:endParaRPr/>
          </a:p>
        </p:txBody>
      </p:sp>
      <p:sp>
        <p:nvSpPr>
          <p:cNvPr id="404" name="Google Shape;404;p3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405" name="Google Shape;405;p35"/>
          <p:cNvGrpSpPr/>
          <p:nvPr/>
        </p:nvGrpSpPr>
        <p:grpSpPr>
          <a:xfrm>
            <a:off x="964734" y="1443038"/>
            <a:ext cx="8472881" cy="4815149"/>
            <a:chOff x="0" y="887413"/>
            <a:chExt cx="9144000" cy="5414962"/>
          </a:xfrm>
        </p:grpSpPr>
        <p:pic>
          <p:nvPicPr>
            <p:cNvPr id="406" name="Google Shape;406;p3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887413"/>
              <a:ext cx="9144000" cy="54149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7" name="Google Shape;407;p35"/>
            <p:cNvSpPr txBox="1"/>
            <p:nvPr/>
          </p:nvSpPr>
          <p:spPr>
            <a:xfrm>
              <a:off x="5622200" y="4806950"/>
              <a:ext cx="3336061" cy="1142182"/>
            </a:xfrm>
            <a:prstGeom prst="rect">
              <a:avLst/>
            </a:prstGeom>
            <a:solidFill>
              <a:srgbClr val="D8D8D8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r" dir="8100000" dist="381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Length: 150 m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Maximum span: 110 m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Cap. 7,000 people</a:t>
              </a:r>
              <a:endParaRPr/>
            </a:p>
          </p:txBody>
        </p:sp>
      </p:grpSp>
      <p:sp>
        <p:nvSpPr>
          <p:cNvPr id="408" name="Google Shape;408;p3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Joensuu Areena (3D model)</a:t>
            </a:r>
            <a:endParaRPr/>
          </a:p>
        </p:txBody>
      </p:sp>
      <p:sp>
        <p:nvSpPr>
          <p:cNvPr id="414" name="Google Shape;414;p3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15" name="Google Shape;41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567" y="1373976"/>
            <a:ext cx="8221211" cy="4868498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Joensuu Areena</a:t>
            </a:r>
            <a:endParaRPr/>
          </a:p>
        </p:txBody>
      </p:sp>
      <p:sp>
        <p:nvSpPr>
          <p:cNvPr id="422" name="Google Shape;422;p3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23" name="Google Shape;42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7955" y="1364179"/>
            <a:ext cx="8305102" cy="4918177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Joensuu Areena</a:t>
            </a:r>
            <a:endParaRPr/>
          </a:p>
        </p:txBody>
      </p:sp>
      <p:sp>
        <p:nvSpPr>
          <p:cNvPr id="430" name="Google Shape;430;p3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31" name="Google Shape;43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567" y="1443038"/>
            <a:ext cx="8137321" cy="4818819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3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Pirkkahalli</a:t>
            </a:r>
            <a:endParaRPr/>
          </a:p>
        </p:txBody>
      </p:sp>
      <p:sp>
        <p:nvSpPr>
          <p:cNvPr id="438" name="Google Shape;438;p3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grpSp>
        <p:nvGrpSpPr>
          <p:cNvPr id="439" name="Google Shape;439;p39"/>
          <p:cNvGrpSpPr/>
          <p:nvPr/>
        </p:nvGrpSpPr>
        <p:grpSpPr>
          <a:xfrm>
            <a:off x="973123" y="1443038"/>
            <a:ext cx="8657438" cy="4806760"/>
            <a:chOff x="0" y="887413"/>
            <a:chExt cx="9144000" cy="5414962"/>
          </a:xfrm>
        </p:grpSpPr>
        <p:pic>
          <p:nvPicPr>
            <p:cNvPr id="440" name="Google Shape;440;p3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887413"/>
              <a:ext cx="9144000" cy="54149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1" name="Google Shape;441;p39"/>
            <p:cNvSpPr txBox="1"/>
            <p:nvPr/>
          </p:nvSpPr>
          <p:spPr>
            <a:xfrm>
              <a:off x="123826" y="1038225"/>
              <a:ext cx="2791268" cy="797455"/>
            </a:xfrm>
            <a:prstGeom prst="rect">
              <a:avLst/>
            </a:prstGeom>
            <a:solidFill>
              <a:srgbClr val="D8D8D8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r" dir="8100000" dist="38100">
                <a:srgbClr val="000000">
                  <a:alpha val="40000"/>
                </a:srgbClr>
              </a:outerShdw>
            </a:effectLst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Size: 64 m x 100 m</a:t>
              </a:r>
              <a:endParaRPr/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GB" sz="2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Cap. 4,000 people</a:t>
              </a:r>
              <a:endParaRPr/>
            </a:p>
          </p:txBody>
        </p:sp>
      </p:grpSp>
      <p:sp>
        <p:nvSpPr>
          <p:cNvPr id="442" name="Google Shape;442;p3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/>
              <a:t>Authors</a:t>
            </a:r>
            <a:endParaRPr/>
          </a:p>
        </p:txBody>
      </p:sp>
      <p:sp>
        <p:nvSpPr>
          <p:cNvPr id="131" name="Google Shape;131;p4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Jani Pitkänen, XAMK</a:t>
            </a:r>
            <a:endParaRPr/>
          </a:p>
        </p:txBody>
      </p:sp>
      <p:sp>
        <p:nvSpPr>
          <p:cNvPr id="132" name="Google Shape;132;p4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GB"/>
              <a:t>Release date: 20/01/2022</a:t>
            </a:r>
            <a:endParaRPr/>
          </a:p>
        </p:txBody>
      </p:sp>
      <p:sp>
        <p:nvSpPr>
          <p:cNvPr id="133" name="Google Shape;133;p4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34" name="Google Shape;134;p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35" name="Google Shape;135;p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Pirkkahalli</a:t>
            </a:r>
            <a:endParaRPr/>
          </a:p>
        </p:txBody>
      </p:sp>
      <p:sp>
        <p:nvSpPr>
          <p:cNvPr id="448" name="Google Shape;448;p40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49" name="Google Shape;44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3123" y="1396841"/>
            <a:ext cx="7969541" cy="4838452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40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Pirkkahalli</a:t>
            </a:r>
            <a:endParaRPr/>
          </a:p>
        </p:txBody>
      </p:sp>
      <p:sp>
        <p:nvSpPr>
          <p:cNvPr id="456" name="Google Shape;456;p4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57" name="Google Shape;45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4734" y="1382364"/>
            <a:ext cx="8278854" cy="4902633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Kuortane Ice Hockey Arena</a:t>
            </a:r>
            <a:endParaRPr/>
          </a:p>
        </p:txBody>
      </p:sp>
      <p:sp>
        <p:nvSpPr>
          <p:cNvPr id="464" name="Google Shape;464;p4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65" name="Google Shape;46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98289" y="1443038"/>
            <a:ext cx="8028265" cy="4754238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Kurikka Ice Hockey Arena</a:t>
            </a:r>
            <a:endParaRPr/>
          </a:p>
        </p:txBody>
      </p:sp>
      <p:sp>
        <p:nvSpPr>
          <p:cNvPr id="472" name="Google Shape;472;p4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73" name="Google Shape;473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9567" y="1438276"/>
            <a:ext cx="8145710" cy="4828030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Kurikka Ice Hockey Arena</a:t>
            </a:r>
            <a:endParaRPr/>
          </a:p>
        </p:txBody>
      </p:sp>
      <p:sp>
        <p:nvSpPr>
          <p:cNvPr id="480" name="Google Shape;480;p4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81" name="Google Shape;48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64734" y="1438275"/>
            <a:ext cx="8095376" cy="4798197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Industrial Hall</a:t>
            </a:r>
            <a:endParaRPr/>
          </a:p>
        </p:txBody>
      </p:sp>
      <p:sp>
        <p:nvSpPr>
          <p:cNvPr id="488" name="Google Shape;488;p4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89" name="Google Shape;489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6776" y="3428999"/>
            <a:ext cx="2846622" cy="3053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45866" y="1435894"/>
            <a:ext cx="8826500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4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90007" y="3644355"/>
            <a:ext cx="3847412" cy="2466975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Google Shape;492;p4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  <p:sp>
        <p:nvSpPr>
          <p:cNvPr id="493" name="Google Shape;493;p45"/>
          <p:cNvSpPr txBox="1"/>
          <p:nvPr/>
        </p:nvSpPr>
        <p:spPr>
          <a:xfrm>
            <a:off x="4789663" y="3691527"/>
            <a:ext cx="2735095" cy="25646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2083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b="1" i="0" lang="en-GB" sz="1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Glued laminated timber</a:t>
            </a:r>
            <a:r>
              <a:rPr b="0" i="0" lang="en-GB" sz="1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  <a:p>
            <a:pPr indent="0" lvl="0" marL="0" marR="0" rtl="0" algn="l">
              <a:lnSpc>
                <a:spcPct val="13157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</a:pPr>
            <a:r>
              <a:rPr b="0" i="0" lang="en-GB" sz="1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Steel plates: </a:t>
            </a:r>
            <a:endParaRPr/>
          </a:p>
          <a:p>
            <a:pPr indent="0" lvl="0" marL="0" marR="0" rtl="0" algn="l">
              <a:lnSpc>
                <a:spcPct val="13157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</a:pPr>
            <a:r>
              <a:rPr b="0" i="0" lang="en-GB" sz="1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Dowels:</a:t>
            </a:r>
            <a:endParaRPr/>
          </a:p>
          <a:p>
            <a:pPr indent="0" lvl="0" marL="0" marR="0" rtl="0" algn="l">
              <a:lnSpc>
                <a:spcPct val="13157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</a:pPr>
            <a:r>
              <a:rPr b="1" i="0" lang="en-GB" sz="1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Total amount:</a:t>
            </a:r>
            <a:endParaRPr/>
          </a:p>
          <a:p>
            <a:pPr indent="0" lvl="0" marL="0" marR="0" rtl="0" algn="l">
              <a:lnSpc>
                <a:spcPct val="131578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208333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b="0" i="0" lang="en-GB" sz="12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Glued laminated timber:</a:t>
            </a:r>
            <a:endParaRPr/>
          </a:p>
          <a:p>
            <a:pPr indent="0" lvl="0" marL="0" marR="0" rtl="0" algn="l">
              <a:lnSpc>
                <a:spcPct val="13157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None/>
            </a:pPr>
            <a:r>
              <a:rPr b="0" i="0" lang="en-GB" sz="19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Steel:</a:t>
            </a:r>
            <a:endParaRPr/>
          </a:p>
        </p:txBody>
      </p:sp>
      <p:sp>
        <p:nvSpPr>
          <p:cNvPr id="494" name="Google Shape;494;p45"/>
          <p:cNvSpPr txBox="1"/>
          <p:nvPr/>
        </p:nvSpPr>
        <p:spPr>
          <a:xfrm>
            <a:off x="9629975" y="2907242"/>
            <a:ext cx="542391" cy="989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50"/>
              <a:buFont typeface="Arial"/>
              <a:buNone/>
            </a:pPr>
            <a:r>
              <a:rPr b="0" i="0" lang="en-GB" sz="650" u="none" cap="none" strike="noStrik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CIRC. OF A PILLAR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Hirssaari Housing Fair (Saaristolaistalot)</a:t>
            </a:r>
            <a:endParaRPr/>
          </a:p>
        </p:txBody>
      </p:sp>
      <p:sp>
        <p:nvSpPr>
          <p:cNvPr id="500" name="Google Shape;500;p4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01" name="Google Shape;501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01465" y="1566922"/>
            <a:ext cx="3360810" cy="4494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62274" y="1566921"/>
            <a:ext cx="5488584" cy="4064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32006" y="1566922"/>
            <a:ext cx="2543175" cy="204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130419" y="3590063"/>
            <a:ext cx="2544762" cy="204152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4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GB"/>
              <a:t>Dowelled grid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Dowelled grids</a:t>
            </a:r>
            <a:endParaRPr/>
          </a:p>
        </p:txBody>
      </p:sp>
      <p:sp>
        <p:nvSpPr>
          <p:cNvPr id="146" name="Google Shape;146;p6"/>
          <p:cNvSpPr txBox="1"/>
          <p:nvPr>
            <p:ph idx="1" type="body"/>
          </p:nvPr>
        </p:nvSpPr>
        <p:spPr>
          <a:xfrm>
            <a:off x="838200" y="1825625"/>
            <a:ext cx="8012185" cy="3827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b="1"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Dowel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 smooth, straight round steel rod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heads are bevelled or rounded so that they do not break the wood when installing the dowel (pre-drilling)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Thickness of dowels is 6...30 mm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ends of the dowel can be threaded, making it a so-called through bolt or a tie bolt.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through bolts bind the joint area in a transverse direction and can be dimensioned like a dowel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40919" y="3853489"/>
            <a:ext cx="2838032" cy="2130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40919" y="1723342"/>
            <a:ext cx="2838032" cy="213014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Dowelled grids</a:t>
            </a:r>
            <a:endParaRPr/>
          </a:p>
        </p:txBody>
      </p:sp>
      <p:sp>
        <p:nvSpPr>
          <p:cNvPr id="156" name="Google Shape;156;p7"/>
          <p:cNvSpPr txBox="1"/>
          <p:nvPr>
            <p:ph idx="1" type="body"/>
          </p:nvPr>
        </p:nvSpPr>
        <p:spPr>
          <a:xfrm>
            <a:off x="838200" y="1825625"/>
            <a:ext cx="10515600" cy="3827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b="1"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Dowel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At least 1 in 10 of the number of dowels of the connector group in the joint area must be tie bolts (ultimate limit state). 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In the event of a fire, every fourth dowel in the joint must be a tie bolt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At least one tie bolt must be placed in the row closest to the end of the edge piece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Dowel material is usually S235 or S355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Central Europe uses smaller diameter dowels (6 mm) than in Finland (12 mm)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58" name="Google Shape;158;p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Dowelled grids</a:t>
            </a:r>
            <a:endParaRPr/>
          </a:p>
        </p:txBody>
      </p:sp>
      <p:sp>
        <p:nvSpPr>
          <p:cNvPr id="164" name="Google Shape;164;p8"/>
          <p:cNvSpPr txBox="1"/>
          <p:nvPr>
            <p:ph idx="1" type="body"/>
          </p:nvPr>
        </p:nvSpPr>
        <p:spPr>
          <a:xfrm>
            <a:off x="838200" y="1825625"/>
            <a:ext cx="10515600" cy="3827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b="1"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Dowel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Smaller diameter dowel provide toughness to the fracturing method of the joint, while thicker ones make for a brittle fracturing method.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Pre-drilled holes (wood/steel)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diameter must not exceed the nominal thickness d of the dowel, but must not be less than 0,95 x d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Typically, holes of the same size are drilled in steel plates as in wood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Holes 2 mm larger than the diameter of the dowel can be drilled in the steel plates (must be taken into account in sizing)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oto Sans Symbols"/>
              <a:buChar char="⮚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Drilling can be done simultaneously in wood and steel plate or separately</a:t>
            </a:r>
            <a:endParaRPr/>
          </a:p>
          <a:p>
            <a:pPr indent="-508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6" name="Google Shape;166;p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Dowelled grids</a:t>
            </a:r>
            <a:endParaRPr/>
          </a:p>
        </p:txBody>
      </p:sp>
      <p:sp>
        <p:nvSpPr>
          <p:cNvPr id="172" name="Google Shape;172;p9"/>
          <p:cNvSpPr txBox="1"/>
          <p:nvPr>
            <p:ph idx="1" type="body"/>
          </p:nvPr>
        </p:nvSpPr>
        <p:spPr>
          <a:xfrm>
            <a:off x="838200" y="1825625"/>
            <a:ext cx="10515600" cy="38270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b="1"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Dowel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dowel can also be installed without pre-drilling</a:t>
            </a:r>
            <a:b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(cf. WS system)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74" name="Google Shape;174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5741" y="3252050"/>
            <a:ext cx="4365803" cy="2890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01079" y="3252050"/>
            <a:ext cx="4754295" cy="289076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Structural design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8ADB7D81E548242AADAF4F738AFBBB6" ma:contentTypeVersion="18" ma:contentTypeDescription="Luo uusi asiakirja." ma:contentTypeScope="" ma:versionID="5564902e2418ed2d310d67064791fa18">
  <xsd:schema xmlns:xsd="http://www.w3.org/2001/XMLSchema" xmlns:xs="http://www.w3.org/2001/XMLSchema" xmlns:p="http://schemas.microsoft.com/office/2006/metadata/properties" xmlns:ns2="fc5e7852-1d48-46b2-bc1d-4cc9199c0b03" xmlns:ns3="c1f06602-16da-48b0-838f-ec77d40fd7d9" targetNamespace="http://schemas.microsoft.com/office/2006/metadata/properties" ma:root="true" ma:fieldsID="86e63fbd4f933ea8be9469be68714acf" ns2:_="" ns3:_="">
    <xsd:import namespace="fc5e7852-1d48-46b2-bc1d-4cc9199c0b03"/>
    <xsd:import namespace="c1f06602-16da-48b0-838f-ec77d40fd7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e7852-1d48-46b2-bc1d-4cc9199c0b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Kuvien tunnisteet" ma:readOnly="false" ma:fieldId="{5cf76f15-5ced-4ddc-b409-7134ff3c332f}" ma:taxonomyMulti="true" ma:sspId="8a690100-20d8-4d2f-b8c5-de4322e574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06602-16da-48b0-838f-ec77d40fd7d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9c604b2-f74f-4e1f-be0e-cfec624efd8d}" ma:internalName="TaxCatchAll" ma:showField="CatchAllData" ma:web="c1f06602-16da-48b0-838f-ec77d40fd7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5e7852-1d48-46b2-bc1d-4cc9199c0b03">
      <Terms xmlns="http://schemas.microsoft.com/office/infopath/2007/PartnerControls"/>
    </lcf76f155ced4ddcb4097134ff3c332f>
    <TaxCatchAll xmlns="c1f06602-16da-48b0-838f-ec77d40fd7d9" xsi:nil="true"/>
  </documentManagement>
</p:properties>
</file>

<file path=customXml/itemProps1.xml><?xml version="1.0" encoding="utf-8"?>
<ds:datastoreItem xmlns:ds="http://schemas.openxmlformats.org/officeDocument/2006/customXml" ds:itemID="{D33FF8A5-AFD0-4AEC-B44B-103882F983BD}"/>
</file>

<file path=customXml/itemProps2.xml><?xml version="1.0" encoding="utf-8"?>
<ds:datastoreItem xmlns:ds="http://schemas.openxmlformats.org/officeDocument/2006/customXml" ds:itemID="{0CBA3438-FA90-4A74-B1E6-A00D5E4D9E9A}"/>
</file>

<file path=customXml/itemProps3.xml><?xml version="1.0" encoding="utf-8"?>
<ds:datastoreItem xmlns:ds="http://schemas.openxmlformats.org/officeDocument/2006/customXml" ds:itemID="{BB1073B4-E753-4CEA-BCCF-E12FF6E88EFE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atte Kalke</dc:creator>
  <dcterms:created xsi:type="dcterms:W3CDTF">2021-05-03T10:20:21Z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0x010100E8ADB7D81E548242AADAF4F738AFBBB6</vt:lpwstr>
  </property>
</Properties>
</file>