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12192000"/>
  <p:notesSz cx="6858000" cy="9144000"/>
  <p:embeddedFontLst>
    <p:embeddedFont>
      <p:font typeface="Arial Narrow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geZQLTFPhXnK1r9ohT6m4YK7/c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3" Type="http://schemas.openxmlformats.org/officeDocument/2006/relationships/slide" Target="slides/slide9.xml"/><Relationship Id="rId39" Type="http://customschemas.google.com/relationships/presentationmetadata" Target="metadata"/><Relationship Id="rId18" Type="http://schemas.openxmlformats.org/officeDocument/2006/relationships/slide" Target="slides/slide14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ustomXml" Target="../customXml/item3.xml"/><Relationship Id="rId7" Type="http://schemas.openxmlformats.org/officeDocument/2006/relationships/slide" Target="slides/slide3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29" Type="http://schemas.openxmlformats.org/officeDocument/2006/relationships/slide" Target="slides/slide25.xml"/><Relationship Id="rId16" Type="http://schemas.openxmlformats.org/officeDocument/2006/relationships/slide" Target="slides/slide12.xml"/><Relationship Id="rId41" Type="http://schemas.openxmlformats.org/officeDocument/2006/relationships/customXml" Target="../customXml/item2.xml"/><Relationship Id="rId24" Type="http://schemas.openxmlformats.org/officeDocument/2006/relationships/slide" Target="slides/slide20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font" Target="fonts/ArialNarrow-italic.fntdata"/><Relationship Id="rId40" Type="http://schemas.openxmlformats.org/officeDocument/2006/relationships/customXml" Target="../customXml/item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font" Target="fonts/ArialNarrow-bold.fntdata"/><Relationship Id="rId31" Type="http://schemas.openxmlformats.org/officeDocument/2006/relationships/slide" Target="slides/slide2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slide" Target="slides/slide18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ArialNarrow-regular.fntdata"/><Relationship Id="rId14" Type="http://schemas.openxmlformats.org/officeDocument/2006/relationships/slide" Target="slides/slide10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schemas.openxmlformats.org/officeDocument/2006/relationships/font" Target="fonts/ArialNarrow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2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b="1" sz="60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>
  <p:cSld name="Kaksi sisältökohdetta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1"/>
          <p:cNvSpPr/>
          <p:nvPr>
            <p:ph idx="2" type="pic"/>
          </p:nvPr>
        </p:nvSpPr>
        <p:spPr>
          <a:xfrm>
            <a:off x="838199" y="992187"/>
            <a:ext cx="10595777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4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4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>
  <p:cSld name="Vain otsikk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672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2"/>
          <p:cNvSpPr txBox="1"/>
          <p:nvPr>
            <p:ph type="title"/>
          </p:nvPr>
        </p:nvSpPr>
        <p:spPr>
          <a:xfrm>
            <a:off x="919223" y="2268899"/>
            <a:ext cx="4023167" cy="2320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" type="body"/>
          </p:nvPr>
        </p:nvSpPr>
        <p:spPr>
          <a:xfrm>
            <a:off x="6096000" y="853352"/>
            <a:ext cx="5791200" cy="5130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4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>
  <p:cSld name="Tyhjä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69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3"/>
          <p:cNvSpPr txBox="1"/>
          <p:nvPr>
            <p:ph type="title"/>
          </p:nvPr>
        </p:nvSpPr>
        <p:spPr>
          <a:xfrm>
            <a:off x="352064" y="2662439"/>
            <a:ext cx="11465688" cy="1261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3"/>
          <p:cNvSpPr txBox="1"/>
          <p:nvPr>
            <p:ph idx="1" type="body"/>
          </p:nvPr>
        </p:nvSpPr>
        <p:spPr>
          <a:xfrm>
            <a:off x="645069" y="5288163"/>
            <a:ext cx="7609730" cy="732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>
  <p:cSld name="Kuvatekstillinen sisältö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4"/>
          <p:cNvSpPr txBox="1"/>
          <p:nvPr>
            <p:ph type="title"/>
          </p:nvPr>
        </p:nvSpPr>
        <p:spPr>
          <a:xfrm>
            <a:off x="347253" y="1073426"/>
            <a:ext cx="11497493" cy="1375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Mukautettu asettelu">
  <p:cSld name="5_Mukautettu asettelu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5"/>
          <p:cNvSpPr txBox="1"/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5"/>
          <p:cNvSpPr txBox="1"/>
          <p:nvPr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ylävalikosta ”Lisää” -&gt; ”Ylä- ja alatunniste”</a:t>
            </a:r>
            <a:endParaRPr/>
          </a:p>
        </p:txBody>
      </p:sp>
      <p:sp>
        <p:nvSpPr>
          <p:cNvPr id="96" name="Google Shape;96;p45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avautuvasta valikosta alatunniste-kohtaa.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Kirjoita kenttään esityksen otsikko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lopuksi ”Käytä kaikissa”.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Mukautettu asettelu">
  <p:cSld name="6_Mukautettu asettelu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6"/>
          <p:cNvSpPr txBox="1"/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6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haluaamasi diaa hiiren oikealla näppäimellä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valikosto ”Asettelu”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haluamasi diapohja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7_Mukautettu asettelu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3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33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27" name="Google Shape;2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, clipart-kuva&#10;&#10;Kuvaus luotu automaattisesti" id="28" name="Google Shape;2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3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pic>
        <p:nvPicPr>
          <p:cNvPr id="31" name="Google Shape;3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Mukautettu asettelu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4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34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38" name="Google Shape;3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, clipart-kuva&#10;&#10;Kuvaus luotu automaattisesti" id="39" name="Google Shape;3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3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2" name="Google Shape;4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>
  <p:cSld name="Otsikko ja sisältö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5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6" name="Google Shape;4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ukautettu asettelu">
  <p:cSld name="1_Mukautettu asettelu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3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Mukautettu asettelu">
  <p:cSld name="2_Mukautettu asettelu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3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Mukautettu asettelu">
  <p:cSld name="4_Mukautettu asettelu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3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ukautettu asettelu">
  <p:cSld name="3_Mukautettu asettelu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3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3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>
  <p:cSld name="Osan ylätunnist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4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jp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-672"/>
            <a:ext cx="12190802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Relationship Id="rId4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png"/><Relationship Id="rId4" Type="http://schemas.openxmlformats.org/officeDocument/2006/relationships/image" Target="../media/image40.png"/><Relationship Id="rId5" Type="http://schemas.openxmlformats.org/officeDocument/2006/relationships/image" Target="../media/image4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12.png"/><Relationship Id="rId5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4" Type="http://schemas.openxmlformats.org/officeDocument/2006/relationships/image" Target="../media/image22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puutavara&#10;&#10;Kuvaus luotu automaattisesti"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en-GB"/>
              <a:t>Industrial wood construction</a:t>
            </a:r>
            <a:endParaRPr/>
          </a:p>
        </p:txBody>
      </p:sp>
      <p:sp>
        <p:nvSpPr>
          <p:cNvPr id="107" name="Google Shape;107;p1"/>
          <p:cNvSpPr txBox="1"/>
          <p:nvPr>
            <p:ph idx="1" type="subTitle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GB"/>
              <a:t>Teaching materials for industrial wood construction education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GB"/>
              <a:t>2022</a:t>
            </a:r>
            <a:endParaRPr/>
          </a:p>
        </p:txBody>
      </p:sp>
      <p:pic>
        <p:nvPicPr>
          <p:cNvPr id="108" name="Google Shape;10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5125" y="6292025"/>
            <a:ext cx="2870951" cy="4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300" y="6213974"/>
            <a:ext cx="2199815" cy="6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Shapes and materials</a:t>
            </a:r>
            <a:endParaRPr/>
          </a:p>
        </p:txBody>
      </p:sp>
      <p:sp>
        <p:nvSpPr>
          <p:cNvPr id="187" name="Google Shape;187;p1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</a:t>
            </a:r>
            <a:endParaRPr/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389830"/>
            <a:ext cx="8246224" cy="488187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Shapes and materials</a:t>
            </a:r>
            <a:endParaRPr/>
          </a:p>
        </p:txBody>
      </p:sp>
      <p:sp>
        <p:nvSpPr>
          <p:cNvPr id="195" name="Google Shape;195;p1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11</a:t>
            </a:r>
            <a:endParaRPr/>
          </a:p>
        </p:txBody>
      </p:sp>
      <p:pic>
        <p:nvPicPr>
          <p:cNvPr id="196" name="Google Shape;19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1" y="1358237"/>
            <a:ext cx="4005568" cy="491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2505" y="1358237"/>
            <a:ext cx="4290753" cy="491153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Dimensioning</a:t>
            </a:r>
            <a:endParaRPr/>
          </a:p>
        </p:txBody>
      </p:sp>
      <p:sp>
        <p:nvSpPr>
          <p:cNvPr id="204" name="Google Shape;204;p12"/>
          <p:cNvSpPr txBox="1"/>
          <p:nvPr>
            <p:ph idx="1" type="body"/>
          </p:nvPr>
        </p:nvSpPr>
        <p:spPr>
          <a:xfrm>
            <a:off x="838200" y="1825625"/>
            <a:ext cx="10932622" cy="440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Compared to a normal, flat beam, additional dimensioning is caused by both the inclined surfaces of the beams and, in the case of the ridge, fish-bellied, curved and boomerang beams, the stresses in the ridge area.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If the inclined surface is compressed, then there will be transverse compression and, correspondingly, transverse traction on the drawn inclined surface.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sharper the angle, the greater the forces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This is one reason why the fish-bellied beam has been developed for the current structure</a:t>
            </a:r>
            <a:endParaRPr/>
          </a:p>
        </p:txBody>
      </p:sp>
      <p:sp>
        <p:nvSpPr>
          <p:cNvPr id="205" name="Google Shape;205;p1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</a:t>
            </a:r>
            <a:endParaRPr/>
          </a:p>
        </p:txBody>
      </p:sp>
      <p:sp>
        <p:nvSpPr>
          <p:cNvPr id="206" name="Google Shape;206;p1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Dimensioning</a:t>
            </a:r>
            <a:endParaRPr/>
          </a:p>
        </p:txBody>
      </p:sp>
      <p:sp>
        <p:nvSpPr>
          <p:cNvPr id="212" name="Google Shape;212;p13"/>
          <p:cNvSpPr txBox="1"/>
          <p:nvPr>
            <p:ph idx="1" type="body"/>
          </p:nvPr>
        </p:nvSpPr>
        <p:spPr>
          <a:xfrm>
            <a:off x="838200" y="1825625"/>
            <a:ext cx="10932622" cy="4566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Considerations on the </a:t>
            </a:r>
            <a:r>
              <a:rPr b="1" lang="en-GB"/>
              <a:t>ridge beam</a:t>
            </a:r>
            <a:r>
              <a:rPr lang="en-GB"/>
              <a:t> dimensioning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Bending resistance in dimensioning cross-section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Bending resistance on ridge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Transverse tensile strength on ridge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Combined transverse traction and shear resistance on ridge (asymmetric load)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Shearing strength at maximum bending stress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Shearing strength with support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Bearing pressure tolerance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Deflection assessment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Lateral buckling strength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3" name="Google Shape;213;p1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13</a:t>
            </a:r>
            <a:endParaRPr/>
          </a:p>
        </p:txBody>
      </p:sp>
      <p:sp>
        <p:nvSpPr>
          <p:cNvPr id="214" name="Google Shape;214;p1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969" y="3624263"/>
            <a:ext cx="8569325" cy="26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457611"/>
            <a:ext cx="857885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Dimensioning</a:t>
            </a:r>
            <a:endParaRPr/>
          </a:p>
        </p:txBody>
      </p:sp>
      <p:sp>
        <p:nvSpPr>
          <p:cNvPr id="222" name="Google Shape;222;p14"/>
          <p:cNvSpPr txBox="1"/>
          <p:nvPr>
            <p:ph idx="1" type="body"/>
          </p:nvPr>
        </p:nvSpPr>
        <p:spPr>
          <a:xfrm>
            <a:off x="838200" y="1825625"/>
            <a:ext cx="10932622" cy="485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Bending stress: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3" name="Google Shape;223;p1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14</a:t>
            </a:r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832656" y="3690444"/>
            <a:ext cx="10932622" cy="485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4338163" y="2046164"/>
            <a:ext cx="787468" cy="2228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MAXIMUM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Dimensioning</a:t>
            </a:r>
            <a:endParaRPr/>
          </a:p>
        </p:txBody>
      </p:sp>
      <p:sp>
        <p:nvSpPr>
          <p:cNvPr id="232" name="Google Shape;232;p15"/>
          <p:cNvSpPr txBox="1"/>
          <p:nvPr>
            <p:ph idx="1" type="body"/>
          </p:nvPr>
        </p:nvSpPr>
        <p:spPr>
          <a:xfrm>
            <a:off x="838200" y="1825625"/>
            <a:ext cx="10932622" cy="4566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GB"/>
              <a:t>Fish-bellied beam</a:t>
            </a:r>
            <a:r>
              <a:rPr lang="en-GB"/>
              <a:t> dimensioning, examinations: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Bending resistance in dimensioning cross-section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Bending resistance in the centre of the beam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Shearing strength with support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Bearing pressure tolerance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Deflection assessment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Lateral buckling strength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3" name="Google Shape;233;p1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15</a:t>
            </a:r>
            <a:endParaRPr/>
          </a:p>
        </p:txBody>
      </p:sp>
      <p:sp>
        <p:nvSpPr>
          <p:cNvPr id="234" name="Google Shape;234;p1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435633"/>
            <a:ext cx="8185150" cy="391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Special features of dimensioning</a:t>
            </a:r>
            <a:endParaRPr/>
          </a:p>
        </p:txBody>
      </p:sp>
      <p:sp>
        <p:nvSpPr>
          <p:cNvPr id="241" name="Google Shape;241;p16"/>
          <p:cNvSpPr txBox="1"/>
          <p:nvPr>
            <p:ph idx="1" type="body"/>
          </p:nvPr>
        </p:nvSpPr>
        <p:spPr>
          <a:xfrm>
            <a:off x="838200" y="1482725"/>
            <a:ext cx="10932622" cy="1009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Transverse tensions of the ridge and fish-bellied beam on diagonal surfaces: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Ridge beam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42" name="Google Shape;242;p1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16</a:t>
            </a:r>
            <a:endParaRPr/>
          </a:p>
        </p:txBody>
      </p:sp>
      <p:sp>
        <p:nvSpPr>
          <p:cNvPr id="243" name="Google Shape;243;p1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Special features of dimensioning</a:t>
            </a:r>
            <a:endParaRPr/>
          </a:p>
        </p:txBody>
      </p:sp>
      <p:sp>
        <p:nvSpPr>
          <p:cNvPr id="249" name="Google Shape;249;p17"/>
          <p:cNvSpPr txBox="1"/>
          <p:nvPr>
            <p:ph idx="1" type="body"/>
          </p:nvPr>
        </p:nvSpPr>
        <p:spPr>
          <a:xfrm>
            <a:off x="838200" y="1825625"/>
            <a:ext cx="10932622" cy="975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Transverse tensions of the ridge and fish-bellied beam on diagonal surfaces: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Fish-bellied beam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50" name="Google Shape;250;p1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17</a:t>
            </a:r>
            <a:endParaRPr/>
          </a:p>
        </p:txBody>
      </p:sp>
      <p:pic>
        <p:nvPicPr>
          <p:cNvPr id="251" name="Google Shape;25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0535" y="2641095"/>
            <a:ext cx="7526280" cy="36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Special features of dimensioning</a:t>
            </a:r>
            <a:endParaRPr/>
          </a:p>
        </p:txBody>
      </p:sp>
      <p:sp>
        <p:nvSpPr>
          <p:cNvPr id="258" name="Google Shape;258;p18"/>
          <p:cNvSpPr txBox="1"/>
          <p:nvPr>
            <p:ph idx="1" type="body"/>
          </p:nvPr>
        </p:nvSpPr>
        <p:spPr>
          <a:xfrm>
            <a:off x="838200" y="1825625"/>
            <a:ext cx="10932622" cy="975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Both beams can be strengthened against transverse forces, as in curved structures, for example with screws and drillable threaded rods.</a:t>
            </a:r>
            <a:endParaRPr/>
          </a:p>
        </p:txBody>
      </p:sp>
      <p:sp>
        <p:nvSpPr>
          <p:cNvPr id="259" name="Google Shape;259;p1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18</a:t>
            </a:r>
            <a:endParaRPr/>
          </a:p>
        </p:txBody>
      </p:sp>
      <p:pic>
        <p:nvPicPr>
          <p:cNvPr id="260" name="Google Shape;26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724327"/>
            <a:ext cx="10515600" cy="252493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62" name="Google Shape;262;p18"/>
          <p:cNvSpPr txBox="1"/>
          <p:nvPr/>
        </p:nvSpPr>
        <p:spPr>
          <a:xfrm>
            <a:off x="7758311" y="4558563"/>
            <a:ext cx="3667250" cy="55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surface lamella covering the reinforcement</a:t>
            </a:r>
            <a:endParaRPr/>
          </a:p>
        </p:txBody>
      </p:sp>
      <p:sp>
        <p:nvSpPr>
          <p:cNvPr id="263" name="Google Shape;263;p18"/>
          <p:cNvSpPr txBox="1"/>
          <p:nvPr/>
        </p:nvSpPr>
        <p:spPr>
          <a:xfrm>
            <a:off x="6834664" y="2708039"/>
            <a:ext cx="3667250" cy="55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Adhesive screw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Fish-bellied beam</a:t>
            </a:r>
            <a:endParaRPr/>
          </a:p>
        </p:txBody>
      </p:sp>
      <p:sp>
        <p:nvSpPr>
          <p:cNvPr id="269" name="Google Shape;269;p19"/>
          <p:cNvSpPr txBox="1"/>
          <p:nvPr>
            <p:ph idx="1" type="body"/>
          </p:nvPr>
        </p:nvSpPr>
        <p:spPr>
          <a:xfrm>
            <a:off x="838200" y="1825624"/>
            <a:ext cx="10932622" cy="144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/>
              <a:t>History...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Originally, the fish-bellied beams were inverted ridge beams, where the lamellas were parallel to the beam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70" name="Google Shape;270;p1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</a:t>
            </a:r>
            <a:endParaRPr/>
          </a:p>
        </p:txBody>
      </p:sp>
      <p:pic>
        <p:nvPicPr>
          <p:cNvPr id="271" name="Google Shape;27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199" y="3266901"/>
            <a:ext cx="10597749" cy="1047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Origin of the materials</a:t>
            </a:r>
            <a:endParaRPr/>
          </a:p>
        </p:txBody>
      </p:sp>
      <p:sp>
        <p:nvSpPr>
          <p:cNvPr id="115" name="Google Shape;115;p2"/>
          <p:cNvSpPr txBox="1"/>
          <p:nvPr>
            <p:ph idx="2" type="body"/>
          </p:nvPr>
        </p:nvSpPr>
        <p:spPr>
          <a:xfrm>
            <a:off x="805063" y="1706422"/>
            <a:ext cx="5400427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000"/>
              <a:t>These learning materials for industrial wood construction have been prepared in a project led by Puuinfo Oy in 2021–2022. Also involved in the project were 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2000"/>
              <a:t>Lappia Vocational College,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2000"/>
              <a:t>TTS-Työtehoseura ry</a:t>
            </a:r>
            <a:endParaRPr sz="2000"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2000"/>
              <a:t>South-Eastern Finland University of Applied Sciences,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2000"/>
              <a:t>Metropolia University of Applied Sciences,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2000"/>
              <a:t>Jyväskylä University of Applied Sciences,</a:t>
            </a:r>
            <a:endParaRPr/>
          </a:p>
          <a:p>
            <a:pPr indent="-35560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2000"/>
              <a:t>University of Tampere, and</a:t>
            </a:r>
            <a:endParaRPr/>
          </a:p>
          <a:p>
            <a:pPr indent="-35560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2000"/>
              <a:t>Federation of the Finnish Woodworking Industries Puutuoteteollisuus ry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/>
              <a:t>The project was funded by the Ministry of the Environment.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 sz="2000"/>
          </a:p>
        </p:txBody>
      </p:sp>
      <p:sp>
        <p:nvSpPr>
          <p:cNvPr id="116" name="Google Shape;116;p2"/>
          <p:cNvSpPr txBox="1"/>
          <p:nvPr>
            <p:ph idx="3" type="body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materials are intended to be used as extensively as possible in industrial wood construction education and studies.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materials are released under the Creative Commons licence Attribution-ShareAlike (CC BY-SA), which requires that the author be properly credited when the materials are used and that derivative works may only be distributed under the same licence as the original work.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original materials and any updates to them by Puuinfo will be published on the Library of Open Educational Resources website (aoe.fi) and the Puuinfo.fi website. </a:t>
            </a:r>
            <a:endParaRPr/>
          </a:p>
        </p:txBody>
      </p:sp>
      <p:sp>
        <p:nvSpPr>
          <p:cNvPr id="117" name="Google Shape;117;p2"/>
          <p:cNvSpPr txBox="1"/>
          <p:nvPr>
            <p:ph idx="4" type="body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Use of the materials</a:t>
            </a:r>
            <a:endParaRPr/>
          </a:p>
        </p:txBody>
      </p:sp>
      <p:sp>
        <p:nvSpPr>
          <p:cNvPr id="118" name="Google Shape;118;p2"/>
          <p:cNvSpPr txBox="1"/>
          <p:nvPr>
            <p:ph idx="12" type="sldNum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Fish-bellied beam</a:t>
            </a:r>
            <a:endParaRPr/>
          </a:p>
        </p:txBody>
      </p:sp>
      <p:sp>
        <p:nvSpPr>
          <p:cNvPr id="278" name="Google Shape;278;p20"/>
          <p:cNvSpPr txBox="1"/>
          <p:nvPr>
            <p:ph idx="1" type="body"/>
          </p:nvPr>
        </p:nvSpPr>
        <p:spPr>
          <a:xfrm>
            <a:off x="838200" y="1647824"/>
            <a:ext cx="10932622" cy="2430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/>
              <a:t>Problems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perpendicular stresses σ</a:t>
            </a:r>
            <a:r>
              <a:rPr baseline="-25000" lang="en-GB" sz="1800"/>
              <a:t>90</a:t>
            </a:r>
            <a:r>
              <a:rPr lang="en-GB"/>
              <a:t> against the grain increase as the slope of the diagonal edge increases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If the beam is turned upside down, i.e. the sloped edge is on the traction side, there will be perpendicular tensile stresses σ</a:t>
            </a:r>
            <a:r>
              <a:rPr baseline="-25000" lang="en-GB" sz="1800"/>
              <a:t>t,90</a:t>
            </a:r>
            <a:endParaRPr/>
          </a:p>
        </p:txBody>
      </p:sp>
      <p:sp>
        <p:nvSpPr>
          <p:cNvPr id="279" name="Google Shape;279;p2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</a:t>
            </a:r>
            <a:endParaRPr/>
          </a:p>
        </p:txBody>
      </p:sp>
      <p:pic>
        <p:nvPicPr>
          <p:cNvPr id="280" name="Google Shape;2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199" y="3904775"/>
            <a:ext cx="5579225" cy="254923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82" name="Google Shape;282;p20"/>
          <p:cNvSpPr txBox="1"/>
          <p:nvPr/>
        </p:nvSpPr>
        <p:spPr>
          <a:xfrm>
            <a:off x="1867108" y="5700211"/>
            <a:ext cx="5137374" cy="739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TENSILE STRENGTH PERPENDICULAR TO GRAIN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DIRECTIONAL TENSION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SHEAR STRESS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Fish-bellied beam</a:t>
            </a:r>
            <a:endParaRPr/>
          </a:p>
        </p:txBody>
      </p:sp>
      <p:sp>
        <p:nvSpPr>
          <p:cNvPr id="288" name="Google Shape;288;p21"/>
          <p:cNvSpPr txBox="1"/>
          <p:nvPr>
            <p:ph idx="1" type="body"/>
          </p:nvPr>
        </p:nvSpPr>
        <p:spPr>
          <a:xfrm>
            <a:off x="838200" y="1825624"/>
            <a:ext cx="10932622" cy="2430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/>
              <a:t>Problems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pulling force perpendicular to the grain may cause a fragile fracture with a very low stress value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Therefore, the gradient of the diagonal edge should be limited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tilt angle must not exceed 2...3° on the traction side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89" name="Google Shape;289;p2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21</a:t>
            </a:r>
            <a:endParaRPr/>
          </a:p>
        </p:txBody>
      </p:sp>
      <p:sp>
        <p:nvSpPr>
          <p:cNvPr id="290" name="Google Shape;290;p2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Fish-bellied beam</a:t>
            </a:r>
            <a:endParaRPr/>
          </a:p>
        </p:txBody>
      </p:sp>
      <p:sp>
        <p:nvSpPr>
          <p:cNvPr id="296" name="Google Shape;296;p22"/>
          <p:cNvSpPr txBox="1"/>
          <p:nvPr>
            <p:ph idx="1" type="body"/>
          </p:nvPr>
        </p:nvSpPr>
        <p:spPr>
          <a:xfrm>
            <a:off x="838200" y="1825624"/>
            <a:ext cx="10932622" cy="1823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/>
              <a:t>...History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Due to the perpendicular stresses, in the next stage of development, the two lower lamellas were bent into a curved shape, forming a continuous lamella structure from support to support at the bottom of the beam.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97" name="Google Shape;297;p2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22</a:t>
            </a:r>
            <a:endParaRPr/>
          </a:p>
        </p:txBody>
      </p:sp>
      <p:pic>
        <p:nvPicPr>
          <p:cNvPr id="298" name="Google Shape;29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649287"/>
            <a:ext cx="10515600" cy="257911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2"/>
          <p:cNvSpPr txBox="1"/>
          <p:nvPr/>
        </p:nvSpPr>
        <p:spPr>
          <a:xfrm>
            <a:off x="3027218" y="5203362"/>
            <a:ext cx="6362315" cy="540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No dimensioning guidelines</a:t>
            </a:r>
            <a:endParaRPr/>
          </a:p>
        </p:txBody>
      </p:sp>
      <p:sp>
        <p:nvSpPr>
          <p:cNvPr id="300" name="Google Shape;300;p2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Fish-bellied beam</a:t>
            </a:r>
            <a:endParaRPr/>
          </a:p>
        </p:txBody>
      </p:sp>
      <p:sp>
        <p:nvSpPr>
          <p:cNvPr id="306" name="Google Shape;306;p23"/>
          <p:cNvSpPr txBox="1"/>
          <p:nvPr>
            <p:ph idx="1" type="body"/>
          </p:nvPr>
        </p:nvSpPr>
        <p:spPr>
          <a:xfrm>
            <a:off x="838200" y="1825624"/>
            <a:ext cx="10932622" cy="1419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/>
              <a:t>Today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The latest development is that all the lamellas of the beam are bent and then the beam is sawn to shape.</a:t>
            </a:r>
            <a:endParaRPr/>
          </a:p>
        </p:txBody>
      </p:sp>
      <p:sp>
        <p:nvSpPr>
          <p:cNvPr id="307" name="Google Shape;307;p2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23</a:t>
            </a:r>
            <a:endParaRPr/>
          </a:p>
        </p:txBody>
      </p:sp>
      <p:pic>
        <p:nvPicPr>
          <p:cNvPr id="308" name="Google Shape;30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145757"/>
            <a:ext cx="10515600" cy="134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5129187"/>
            <a:ext cx="10517850" cy="100560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3"/>
          <p:cNvSpPr/>
          <p:nvPr/>
        </p:nvSpPr>
        <p:spPr>
          <a:xfrm>
            <a:off x="5749925" y="4564896"/>
            <a:ext cx="692150" cy="558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717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Fish-bellied beam</a:t>
            </a:r>
            <a:endParaRPr/>
          </a:p>
        </p:txBody>
      </p:sp>
      <p:sp>
        <p:nvSpPr>
          <p:cNvPr id="317" name="Google Shape;317;p24"/>
          <p:cNvSpPr txBox="1"/>
          <p:nvPr>
            <p:ph idx="1" type="body"/>
          </p:nvPr>
        </p:nvSpPr>
        <p:spPr>
          <a:xfrm>
            <a:off x="838200" y="1825624"/>
            <a:ext cx="10932622" cy="1419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/>
              <a:t>Today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It is also possible to make the fish-bellied beam so that only the ridge section is bent and otherwise the lamellas are straight.</a:t>
            </a:r>
            <a:endParaRPr/>
          </a:p>
        </p:txBody>
      </p:sp>
      <p:sp>
        <p:nvSpPr>
          <p:cNvPr id="318" name="Google Shape;318;p2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</a:t>
            </a:r>
            <a:endParaRPr/>
          </a:p>
        </p:txBody>
      </p:sp>
      <p:pic>
        <p:nvPicPr>
          <p:cNvPr id="319" name="Google Shape;31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170" y="3490768"/>
            <a:ext cx="10616491" cy="170468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321" name="Google Shape;321;p24"/>
          <p:cNvSpPr txBox="1"/>
          <p:nvPr/>
        </p:nvSpPr>
        <p:spPr>
          <a:xfrm>
            <a:off x="5358607" y="3680585"/>
            <a:ext cx="1597616" cy="160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BENT AREA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Fish-bellied beam</a:t>
            </a:r>
            <a:endParaRPr/>
          </a:p>
        </p:txBody>
      </p:sp>
      <p:sp>
        <p:nvSpPr>
          <p:cNvPr id="327" name="Google Shape;327;p25"/>
          <p:cNvSpPr txBox="1"/>
          <p:nvPr>
            <p:ph idx="1" type="body"/>
          </p:nvPr>
        </p:nvSpPr>
        <p:spPr>
          <a:xfrm>
            <a:off x="838200" y="1825624"/>
            <a:ext cx="10932622" cy="2006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/>
              <a:t>Benefits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lamellas on the curved edge are continuous, but the lamellas on the top edge are sawn diagonally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This does not cause direct tensions</a:t>
            </a:r>
            <a:endParaRPr/>
          </a:p>
        </p:txBody>
      </p:sp>
      <p:sp>
        <p:nvSpPr>
          <p:cNvPr id="328" name="Google Shape;328;p2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25</a:t>
            </a:r>
            <a:endParaRPr/>
          </a:p>
        </p:txBody>
      </p:sp>
      <p:sp>
        <p:nvSpPr>
          <p:cNvPr id="329" name="Google Shape;329;p2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Fish-bellied beam</a:t>
            </a:r>
            <a:endParaRPr/>
          </a:p>
        </p:txBody>
      </p:sp>
      <p:sp>
        <p:nvSpPr>
          <p:cNvPr id="335" name="Google Shape;335;p2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26</a:t>
            </a:r>
            <a:endParaRPr/>
          </a:p>
        </p:txBody>
      </p:sp>
      <p:pic>
        <p:nvPicPr>
          <p:cNvPr id="336" name="Google Shape;3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6983" y="669374"/>
            <a:ext cx="7026910" cy="56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338" name="Google Shape;338;p26"/>
          <p:cNvSpPr txBox="1"/>
          <p:nvPr/>
        </p:nvSpPr>
        <p:spPr>
          <a:xfrm rot="306143">
            <a:off x="6521570" y="3127610"/>
            <a:ext cx="1597616" cy="425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Curved section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Top rounded</a:t>
            </a:r>
            <a:endParaRPr/>
          </a:p>
        </p:txBody>
      </p:sp>
      <p:sp>
        <p:nvSpPr>
          <p:cNvPr id="339" name="Google Shape;339;p26"/>
          <p:cNvSpPr txBox="1"/>
          <p:nvPr/>
        </p:nvSpPr>
        <p:spPr>
          <a:xfrm rot="306143">
            <a:off x="6341717" y="6038195"/>
            <a:ext cx="2106639" cy="160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Curved lamella along the entire length of the beam</a:t>
            </a:r>
            <a:endParaRPr/>
          </a:p>
        </p:txBody>
      </p:sp>
      <p:sp>
        <p:nvSpPr>
          <p:cNvPr id="340" name="Google Shape;340;p26"/>
          <p:cNvSpPr txBox="1"/>
          <p:nvPr/>
        </p:nvSpPr>
        <p:spPr>
          <a:xfrm rot="-4966480">
            <a:off x="6865438" y="1277636"/>
            <a:ext cx="1109999" cy="160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Radius of curvature r</a:t>
            </a:r>
            <a:endParaRPr/>
          </a:p>
        </p:txBody>
      </p:sp>
      <p:sp>
        <p:nvSpPr>
          <p:cNvPr id="341" name="Google Shape;341;p26"/>
          <p:cNvSpPr txBox="1"/>
          <p:nvPr/>
        </p:nvSpPr>
        <p:spPr>
          <a:xfrm>
            <a:off x="8214250" y="3179357"/>
            <a:ext cx="1597616" cy="425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Straight</a:t>
            </a:r>
            <a:endParaRPr/>
          </a:p>
        </p:txBody>
      </p:sp>
      <p:sp>
        <p:nvSpPr>
          <p:cNvPr id="342" name="Google Shape;342;p26"/>
          <p:cNvSpPr txBox="1"/>
          <p:nvPr/>
        </p:nvSpPr>
        <p:spPr>
          <a:xfrm rot="539663">
            <a:off x="4972698" y="2844609"/>
            <a:ext cx="1597616" cy="425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Straight</a:t>
            </a:r>
            <a:endParaRPr/>
          </a:p>
        </p:txBody>
      </p:sp>
      <p:sp>
        <p:nvSpPr>
          <p:cNvPr id="343" name="Google Shape;343;p26"/>
          <p:cNvSpPr txBox="1"/>
          <p:nvPr/>
        </p:nvSpPr>
        <p:spPr>
          <a:xfrm rot="-4966480">
            <a:off x="6840037" y="4206340"/>
            <a:ext cx="1109999" cy="160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Radius of curvature 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795" y="1008086"/>
            <a:ext cx="10399885" cy="315749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Boomerang or curved ridge beam</a:t>
            </a:r>
            <a:endParaRPr/>
          </a:p>
        </p:txBody>
      </p:sp>
      <p:sp>
        <p:nvSpPr>
          <p:cNvPr id="350" name="Google Shape;350;p27"/>
          <p:cNvSpPr txBox="1"/>
          <p:nvPr>
            <p:ph idx="1" type="body"/>
          </p:nvPr>
        </p:nvSpPr>
        <p:spPr>
          <a:xfrm>
            <a:off x="755795" y="3806590"/>
            <a:ext cx="10932622" cy="2355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boomerang beam is usually made with a separate hat piece, i.e. As a </a:t>
            </a:r>
            <a:r>
              <a:rPr b="1" lang="en-GB"/>
              <a:t>curved beam</a:t>
            </a:r>
            <a:r>
              <a:rPr lang="en-GB"/>
              <a:t> with the hat screwed 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There are similarities between the dimensions of the curved beam and the boomerang beam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boomerang beam can also be strengthened against transverse forces, for example with screws and drillable threaded rods</a:t>
            </a:r>
            <a:endParaRPr/>
          </a:p>
        </p:txBody>
      </p:sp>
      <p:sp>
        <p:nvSpPr>
          <p:cNvPr id="351" name="Google Shape;351;p2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27</a:t>
            </a:r>
            <a:endParaRPr/>
          </a:p>
        </p:txBody>
      </p:sp>
      <p:sp>
        <p:nvSpPr>
          <p:cNvPr id="352" name="Google Shape;352;p2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Boomerang or curved ridge beam</a:t>
            </a:r>
            <a:endParaRPr/>
          </a:p>
        </p:txBody>
      </p:sp>
      <p:sp>
        <p:nvSpPr>
          <p:cNvPr id="358" name="Google Shape;358;p2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28</a:t>
            </a:r>
            <a:endParaRPr/>
          </a:p>
        </p:txBody>
      </p:sp>
      <p:pic>
        <p:nvPicPr>
          <p:cNvPr id="359" name="Google Shape;35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514517"/>
            <a:ext cx="4791075" cy="23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1680" y="1690882"/>
            <a:ext cx="4429125" cy="169506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8"/>
          <p:cNvSpPr txBox="1"/>
          <p:nvPr>
            <p:ph idx="1" type="body"/>
          </p:nvPr>
        </p:nvSpPr>
        <p:spPr>
          <a:xfrm>
            <a:off x="755795" y="3819290"/>
            <a:ext cx="10932622" cy="2355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boomerang beam is usually made with a separate hat piece, i.e. As a </a:t>
            </a:r>
            <a:r>
              <a:rPr b="1" lang="en-GB"/>
              <a:t>curved beam</a:t>
            </a:r>
            <a:r>
              <a:rPr lang="en-GB"/>
              <a:t> with the hat screwed 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There are differences between the dimensions of the curved beam and the boomerang beam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boomerang beam can also be strengthened against transverse forces, for example with screws and drillable threaded rods</a:t>
            </a:r>
            <a:endParaRPr/>
          </a:p>
        </p:txBody>
      </p:sp>
      <p:sp>
        <p:nvSpPr>
          <p:cNvPr id="362" name="Google Shape;362;p2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363" name="Google Shape;363;p28"/>
          <p:cNvSpPr txBox="1"/>
          <p:nvPr/>
        </p:nvSpPr>
        <p:spPr>
          <a:xfrm>
            <a:off x="3276984" y="1618413"/>
            <a:ext cx="2262681" cy="5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"Separate ridge piece”</a:t>
            </a:r>
            <a:endParaRPr/>
          </a:p>
        </p:txBody>
      </p:sp>
      <p:sp>
        <p:nvSpPr>
          <p:cNvPr id="364" name="Google Shape;364;p28"/>
          <p:cNvSpPr txBox="1"/>
          <p:nvPr/>
        </p:nvSpPr>
        <p:spPr>
          <a:xfrm>
            <a:off x="7076670" y="2998495"/>
            <a:ext cx="1779040" cy="18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Curved part of the beam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1337" y="4345565"/>
            <a:ext cx="6029325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Boomerang or curved ridge beam</a:t>
            </a:r>
            <a:endParaRPr/>
          </a:p>
        </p:txBody>
      </p:sp>
      <p:sp>
        <p:nvSpPr>
          <p:cNvPr id="371" name="Google Shape;371;p2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29</a:t>
            </a:r>
            <a:endParaRPr/>
          </a:p>
        </p:txBody>
      </p:sp>
      <p:pic>
        <p:nvPicPr>
          <p:cNvPr id="372" name="Google Shape;37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442373"/>
            <a:ext cx="3925887" cy="33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6167" y="1575381"/>
            <a:ext cx="3863975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125" name="Google Shape;125;p3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Boomerang or curved ridge beam</a:t>
            </a:r>
            <a:endParaRPr/>
          </a:p>
        </p:txBody>
      </p:sp>
      <p:sp>
        <p:nvSpPr>
          <p:cNvPr id="380" name="Google Shape;380;p3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30</a:t>
            </a:r>
            <a:endParaRPr/>
          </a:p>
        </p:txBody>
      </p:sp>
      <p:sp>
        <p:nvSpPr>
          <p:cNvPr id="381" name="Google Shape;381;p30"/>
          <p:cNvSpPr txBox="1"/>
          <p:nvPr>
            <p:ph idx="1" type="body"/>
          </p:nvPr>
        </p:nvSpPr>
        <p:spPr>
          <a:xfrm>
            <a:off x="838200" y="1825625"/>
            <a:ext cx="10932622" cy="440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Special features of dimensioning: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Transverse compression of the ridge area =&gt; a curved beam and a separate ridge part are recommended (mechanical fixation)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Horizontal transitions and static model: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in normal dimensioning, horizontal offset allowed =&gt; "roller bearing support”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Horizontal displacement can also be prevented, but then the static model becomes statically indeterminate and axial compression is introduced into the structure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This "blocking" of the horizontal displacement can be achieved, for example, by a drawbar from one support to another support</a:t>
            </a:r>
            <a:endParaRPr/>
          </a:p>
        </p:txBody>
      </p:sp>
      <p:grpSp>
        <p:nvGrpSpPr>
          <p:cNvPr id="382" name="Google Shape;382;p30"/>
          <p:cNvGrpSpPr/>
          <p:nvPr/>
        </p:nvGrpSpPr>
        <p:grpSpPr>
          <a:xfrm>
            <a:off x="11197243" y="3820882"/>
            <a:ext cx="573579" cy="418406"/>
            <a:chOff x="9925393" y="3474720"/>
            <a:chExt cx="573579" cy="418406"/>
          </a:xfrm>
        </p:grpSpPr>
        <p:sp>
          <p:nvSpPr>
            <p:cNvPr id="383" name="Google Shape;383;p30"/>
            <p:cNvSpPr/>
            <p:nvPr/>
          </p:nvSpPr>
          <p:spPr>
            <a:xfrm>
              <a:off x="10016836" y="3474720"/>
              <a:ext cx="374073" cy="28263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rgbClr val="71794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10075028" y="3773979"/>
              <a:ext cx="91440" cy="116378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71794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10244054" y="3776748"/>
              <a:ext cx="91440" cy="116378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71794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6" name="Google Shape;386;p30"/>
            <p:cNvCxnSpPr/>
            <p:nvPr/>
          </p:nvCxnSpPr>
          <p:spPr>
            <a:xfrm>
              <a:off x="9925393" y="3890357"/>
              <a:ext cx="573579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87" name="Google Shape;387;p3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Authors</a:t>
            </a:r>
            <a:endParaRPr/>
          </a:p>
        </p:txBody>
      </p:sp>
      <p:sp>
        <p:nvSpPr>
          <p:cNvPr id="131" name="Google Shape;131;p4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Jani Pitkänen, XAMK</a:t>
            </a:r>
            <a:endParaRPr/>
          </a:p>
        </p:txBody>
      </p:sp>
      <p:sp>
        <p:nvSpPr>
          <p:cNvPr id="132" name="Google Shape;132;p4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Release date: 20/01/2022</a:t>
            </a:r>
            <a:endParaRPr/>
          </a:p>
        </p:txBody>
      </p:sp>
      <p:sp>
        <p:nvSpPr>
          <p:cNvPr id="133" name="Google Shape;133;p4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4" name="Google Shape;134;p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</a:t>
            </a:r>
            <a:endParaRPr/>
          </a:p>
        </p:txBody>
      </p:sp>
      <p:sp>
        <p:nvSpPr>
          <p:cNvPr id="135" name="Google Shape;135;p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/>
              <a:t>Variable cross-section beams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Shapes and materials</a:t>
            </a:r>
            <a:endParaRPr/>
          </a:p>
        </p:txBody>
      </p:sp>
      <p:sp>
        <p:nvSpPr>
          <p:cNvPr id="146" name="Google Shape;146;p6"/>
          <p:cNvSpPr txBox="1"/>
          <p:nvPr>
            <p:ph idx="1" type="body"/>
          </p:nvPr>
        </p:nvSpPr>
        <p:spPr>
          <a:xfrm>
            <a:off x="838200" y="1825625"/>
            <a:ext cx="105156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Ridge beam</a:t>
            </a:r>
            <a:endParaRPr/>
          </a:p>
        </p:txBody>
      </p:sp>
      <p:sp>
        <p:nvSpPr>
          <p:cNvPr id="147" name="Google Shape;147;p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</a:t>
            </a:r>
            <a:endParaRPr/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289537"/>
            <a:ext cx="10926106" cy="76953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832653" y="3224930"/>
            <a:ext cx="105156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Fish-bellied beam</a:t>
            </a:r>
            <a:endParaRPr/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653" y="3741049"/>
            <a:ext cx="10931653" cy="85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4272" y="4826921"/>
            <a:ext cx="10840034" cy="119229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 txBox="1"/>
          <p:nvPr/>
        </p:nvSpPr>
        <p:spPr>
          <a:xfrm>
            <a:off x="835419" y="4649180"/>
            <a:ext cx="105156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Lean-to girder</a:t>
            </a:r>
            <a:endParaRPr/>
          </a:p>
        </p:txBody>
      </p:sp>
      <p:sp>
        <p:nvSpPr>
          <p:cNvPr id="153" name="Google Shape;153;p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Shapes and materials</a:t>
            </a:r>
            <a:endParaRPr/>
          </a:p>
        </p:txBody>
      </p:sp>
      <p:sp>
        <p:nvSpPr>
          <p:cNvPr id="159" name="Google Shape;159;p7"/>
          <p:cNvSpPr txBox="1"/>
          <p:nvPr>
            <p:ph idx="1" type="body"/>
          </p:nvPr>
        </p:nvSpPr>
        <p:spPr>
          <a:xfrm>
            <a:off x="838200" y="1825625"/>
            <a:ext cx="10515600" cy="382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Materials: Usually made of glued laminated timber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Slope of the roof: 1:16…1:6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Recommended span: 10–30 m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Beam height: L/30…L/16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Maximum economical height is approx. 2,100 mm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After this, it is necessary to plane the beam manually, which increases the production costs of the beam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You should ask the major manufacturers, such as Versowood and LATE, about heights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</a:t>
            </a:r>
            <a:endParaRPr/>
          </a:p>
        </p:txBody>
      </p:sp>
      <p:sp>
        <p:nvSpPr>
          <p:cNvPr id="161" name="Google Shape;161;p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Shapes and materials</a:t>
            </a:r>
            <a:endParaRPr/>
          </a:p>
        </p:txBody>
      </p:sp>
      <p:sp>
        <p:nvSpPr>
          <p:cNvPr id="167" name="Google Shape;167;p8"/>
          <p:cNvSpPr txBox="1"/>
          <p:nvPr>
            <p:ph idx="1" type="body"/>
          </p:nvPr>
        </p:nvSpPr>
        <p:spPr>
          <a:xfrm>
            <a:off x="838200" y="1825625"/>
            <a:ext cx="10932622" cy="440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material used is usually glued laminated timber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Veneer wood (LVL) can also be used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 addition to closed cross-sections, box and 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GB"/>
              <a:t> cross sections can be used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Often the beams are 1-slot, but they can also be made with multiple slots (ridge beams and lean-to girders).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 addition, protrusions may be made on the beams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Multi-bay halls often use both ridge beams and fish-bellied beams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For example, for a 3-bay hall the arrangement would be as follows: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8</a:t>
            </a:r>
            <a:endParaRPr/>
          </a:p>
        </p:txBody>
      </p:sp>
      <p:sp>
        <p:nvSpPr>
          <p:cNvPr id="169" name="Google Shape;169;p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Shapes and materials</a:t>
            </a:r>
            <a:endParaRPr/>
          </a:p>
        </p:txBody>
      </p:sp>
      <p:sp>
        <p:nvSpPr>
          <p:cNvPr id="175" name="Google Shape;175;p9"/>
          <p:cNvSpPr txBox="1"/>
          <p:nvPr>
            <p:ph idx="1" type="body"/>
          </p:nvPr>
        </p:nvSpPr>
        <p:spPr>
          <a:xfrm>
            <a:off x="838200" y="1825625"/>
            <a:ext cx="10932622" cy="427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3-bay circle</a:t>
            </a:r>
            <a:endParaRPr/>
          </a:p>
        </p:txBody>
      </p:sp>
      <p:sp>
        <p:nvSpPr>
          <p:cNvPr id="176" name="Google Shape;176;p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</a:t>
            </a:r>
            <a:endParaRPr/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387685"/>
            <a:ext cx="10623354" cy="155254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/>
        </p:nvSpPr>
        <p:spPr>
          <a:xfrm>
            <a:off x="840968" y="4064522"/>
            <a:ext cx="10932622" cy="427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1- and 2-bay circle</a:t>
            </a:r>
            <a:endParaRPr/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199" y="4615936"/>
            <a:ext cx="3392903" cy="144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3115" y="4615936"/>
            <a:ext cx="7013691" cy="144329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8ADB7D81E548242AADAF4F738AFBBB6" ma:contentTypeVersion="18" ma:contentTypeDescription="Luo uusi asiakirja." ma:contentTypeScope="" ma:versionID="5564902e2418ed2d310d67064791fa18">
  <xsd:schema xmlns:xsd="http://www.w3.org/2001/XMLSchema" xmlns:xs="http://www.w3.org/2001/XMLSchema" xmlns:p="http://schemas.microsoft.com/office/2006/metadata/properties" xmlns:ns2="fc5e7852-1d48-46b2-bc1d-4cc9199c0b03" xmlns:ns3="c1f06602-16da-48b0-838f-ec77d40fd7d9" targetNamespace="http://schemas.microsoft.com/office/2006/metadata/properties" ma:root="true" ma:fieldsID="86e63fbd4f933ea8be9469be68714acf" ns2:_="" ns3:_="">
    <xsd:import namespace="fc5e7852-1d48-46b2-bc1d-4cc9199c0b03"/>
    <xsd:import namespace="c1f06602-16da-48b0-838f-ec77d40fd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e7852-1d48-46b2-bc1d-4cc9199c0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8a690100-20d8-4d2f-b8c5-de4322e574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06602-16da-48b0-838f-ec77d40fd7d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9c604b2-f74f-4e1f-be0e-cfec624efd8d}" ma:internalName="TaxCatchAll" ma:showField="CatchAllData" ma:web="c1f06602-16da-48b0-838f-ec77d40fd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e7852-1d48-46b2-bc1d-4cc9199c0b03">
      <Terms xmlns="http://schemas.microsoft.com/office/infopath/2007/PartnerControls"/>
    </lcf76f155ced4ddcb4097134ff3c332f>
    <TaxCatchAll xmlns="c1f06602-16da-48b0-838f-ec77d40fd7d9" xsi:nil="true"/>
  </documentManagement>
</p:properties>
</file>

<file path=customXml/itemProps1.xml><?xml version="1.0" encoding="utf-8"?>
<ds:datastoreItem xmlns:ds="http://schemas.openxmlformats.org/officeDocument/2006/customXml" ds:itemID="{04607696-DE03-49E8-8839-311C2750D5D7}"/>
</file>

<file path=customXml/itemProps2.xml><?xml version="1.0" encoding="utf-8"?>
<ds:datastoreItem xmlns:ds="http://schemas.openxmlformats.org/officeDocument/2006/customXml" ds:itemID="{93EFEC0E-FDEA-47E0-A5C2-EE6B204D554A}"/>
</file>

<file path=customXml/itemProps3.xml><?xml version="1.0" encoding="utf-8"?>
<ds:datastoreItem xmlns:ds="http://schemas.openxmlformats.org/officeDocument/2006/customXml" ds:itemID="{225C26AC-C834-406D-AC2C-CE35EB638535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atte Kalke</dc:creator>
  <dcterms:created xsi:type="dcterms:W3CDTF">2021-05-03T10:20:21Z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0x010100E8ADB7D81E548242AADAF4F738AFBBB6</vt:lpwstr>
  </property>
</Properties>
</file>