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Arial Narrow"/>
      <p:regular r:id="rId31"/>
      <p:bold r:id="rId32"/>
      <p:italic r:id="rId33"/>
      <p:boldItalic r:id="rId34"/>
    </p:embeddedFont>
    <p:embeddedFont>
      <p:font typeface="Noto Sans Symbols"/>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gaYhdeyYmqt6d7qV/UG9I+OWN3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customXml" Target="../customXml/item2.xml"/><Relationship Id="rId21" Type="http://schemas.openxmlformats.org/officeDocument/2006/relationships/slide" Target="slides/slide17.xml"/><Relationship Id="rId34" Type="http://schemas.openxmlformats.org/officeDocument/2006/relationships/font" Target="fonts/ArialNarrow-boldItalic.fntdata"/><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font" Target="fonts/ArialNarrow-italic.fntdata"/><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customXml" Target="../customXml/item1.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ArialNarrow-bold.fntdata"/><Relationship Id="rId37" Type="http://customschemas.google.com/relationships/presentationmetadata" Target="metadata"/><Relationship Id="rId40" Type="http://schemas.openxmlformats.org/officeDocument/2006/relationships/customXml" Target="../customXml/item3.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font" Target="fonts/NotoSansSymbols-bold.fntdata"/><Relationship Id="rId31" Type="http://schemas.openxmlformats.org/officeDocument/2006/relationships/font" Target="fonts/ArialNarrow-regular.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NotoSansSymbols-regular.fntdata"/><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5.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6" name="Shape 16"/>
        <p:cNvGrpSpPr/>
        <p:nvPr/>
      </p:nvGrpSpPr>
      <p:grpSpPr>
        <a:xfrm>
          <a:off x="0" y="0"/>
          <a:ext cx="0" cy="0"/>
          <a:chOff x="0" y="0"/>
          <a:chExt cx="0" cy="0"/>
        </a:xfrm>
      </p:grpSpPr>
      <p:pic>
        <p:nvPicPr>
          <p:cNvPr id="17" name="Google Shape;17;p28"/>
          <p:cNvPicPr preferRelativeResize="0"/>
          <p:nvPr/>
        </p:nvPicPr>
        <p:blipFill rotWithShape="1">
          <a:blip r:embed="rId2">
            <a:alphaModFix/>
          </a:blip>
          <a:srcRect b="0" l="0" r="0" t="0"/>
          <a:stretch/>
        </p:blipFill>
        <p:spPr>
          <a:xfrm>
            <a:off x="1" y="-672"/>
            <a:ext cx="12190803" cy="6858671"/>
          </a:xfrm>
          <a:prstGeom prst="rect">
            <a:avLst/>
          </a:prstGeom>
          <a:noFill/>
          <a:ln>
            <a:noFill/>
          </a:ln>
        </p:spPr>
      </p:pic>
      <p:sp>
        <p:nvSpPr>
          <p:cNvPr id="18" name="Google Shape;18;p28"/>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8"/>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28"/>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p:cSld name="Kaksi sisältökohdetta">
    <p:spTree>
      <p:nvGrpSpPr>
        <p:cNvPr id="75" name="Shape 75"/>
        <p:cNvGrpSpPr/>
        <p:nvPr/>
      </p:nvGrpSpPr>
      <p:grpSpPr>
        <a:xfrm>
          <a:off x="0" y="0"/>
          <a:ext cx="0" cy="0"/>
          <a:chOff x="0" y="0"/>
          <a:chExt cx="0" cy="0"/>
        </a:xfrm>
      </p:grpSpPr>
      <p:sp>
        <p:nvSpPr>
          <p:cNvPr id="76" name="Google Shape;76;p37"/>
          <p:cNvSpPr/>
          <p:nvPr>
            <p:ph idx="2" type="pic"/>
          </p:nvPr>
        </p:nvSpPr>
        <p:spPr>
          <a:xfrm>
            <a:off x="838199" y="992187"/>
            <a:ext cx="10595777" cy="4873625"/>
          </a:xfrm>
          <a:prstGeom prst="rect">
            <a:avLst/>
          </a:prstGeom>
          <a:noFill/>
          <a:ln>
            <a:noFill/>
          </a:ln>
        </p:spPr>
      </p:sp>
      <p:sp>
        <p:nvSpPr>
          <p:cNvPr id="77" name="Google Shape;77;p3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8" name="Google Shape;78;p3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p:cSld name="Vain otsikko">
    <p:spTree>
      <p:nvGrpSpPr>
        <p:cNvPr id="79" name="Shape 79"/>
        <p:cNvGrpSpPr/>
        <p:nvPr/>
      </p:nvGrpSpPr>
      <p:grpSpPr>
        <a:xfrm>
          <a:off x="0" y="0"/>
          <a:ext cx="0" cy="0"/>
          <a:chOff x="0" y="0"/>
          <a:chExt cx="0" cy="0"/>
        </a:xfrm>
      </p:grpSpPr>
      <p:pic>
        <p:nvPicPr>
          <p:cNvPr id="80" name="Google Shape;80;p38"/>
          <p:cNvPicPr preferRelativeResize="0"/>
          <p:nvPr/>
        </p:nvPicPr>
        <p:blipFill rotWithShape="1">
          <a:blip r:embed="rId2">
            <a:alphaModFix/>
          </a:blip>
          <a:srcRect b="0" l="0" r="0" t="0"/>
          <a:stretch/>
        </p:blipFill>
        <p:spPr>
          <a:xfrm>
            <a:off x="2" y="-672"/>
            <a:ext cx="12190800" cy="6858669"/>
          </a:xfrm>
          <a:prstGeom prst="rect">
            <a:avLst/>
          </a:prstGeom>
          <a:noFill/>
          <a:ln>
            <a:noFill/>
          </a:ln>
        </p:spPr>
      </p:pic>
      <p:sp>
        <p:nvSpPr>
          <p:cNvPr id="81" name="Google Shape;81;p38"/>
          <p:cNvSpPr txBox="1"/>
          <p:nvPr>
            <p:ph type="title"/>
          </p:nvPr>
        </p:nvSpPr>
        <p:spPr>
          <a:xfrm>
            <a:off x="919223" y="2268899"/>
            <a:ext cx="4023167" cy="23202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8"/>
          <p:cNvSpPr txBox="1"/>
          <p:nvPr>
            <p:ph idx="1" type="body"/>
          </p:nvPr>
        </p:nvSpPr>
        <p:spPr>
          <a:xfrm>
            <a:off x="6096000" y="853352"/>
            <a:ext cx="5791200" cy="51307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4" name="Google Shape;84;p3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85" name="Shape 85"/>
        <p:cNvGrpSpPr/>
        <p:nvPr/>
      </p:nvGrpSpPr>
      <p:grpSpPr>
        <a:xfrm>
          <a:off x="0" y="0"/>
          <a:ext cx="0" cy="0"/>
          <a:chOff x="0" y="0"/>
          <a:chExt cx="0" cy="0"/>
        </a:xfrm>
      </p:grpSpPr>
      <p:pic>
        <p:nvPicPr>
          <p:cNvPr id="86" name="Google Shape;86;p39"/>
          <p:cNvPicPr preferRelativeResize="0"/>
          <p:nvPr/>
        </p:nvPicPr>
        <p:blipFill rotWithShape="1">
          <a:blip r:embed="rId2">
            <a:alphaModFix/>
          </a:blip>
          <a:srcRect b="0" l="0" r="0" t="0"/>
          <a:stretch/>
        </p:blipFill>
        <p:spPr>
          <a:xfrm>
            <a:off x="1" y="-669"/>
            <a:ext cx="12190800" cy="6858669"/>
          </a:xfrm>
          <a:prstGeom prst="rect">
            <a:avLst/>
          </a:prstGeom>
          <a:noFill/>
          <a:ln>
            <a:noFill/>
          </a:ln>
        </p:spPr>
      </p:pic>
      <p:sp>
        <p:nvSpPr>
          <p:cNvPr id="87" name="Google Shape;87;p39"/>
          <p:cNvSpPr txBox="1"/>
          <p:nvPr>
            <p:ph type="title"/>
          </p:nvPr>
        </p:nvSpPr>
        <p:spPr>
          <a:xfrm>
            <a:off x="352064" y="2662439"/>
            <a:ext cx="11465688" cy="12613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9"/>
          <p:cNvSpPr txBox="1"/>
          <p:nvPr>
            <p:ph idx="1" type="body"/>
          </p:nvPr>
        </p:nvSpPr>
        <p:spPr>
          <a:xfrm>
            <a:off x="645069" y="5288163"/>
            <a:ext cx="7609730" cy="7323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sisältö">
  <p:cSld name="Kuvatekstillinen sisältö">
    <p:spTree>
      <p:nvGrpSpPr>
        <p:cNvPr id="89" name="Shape 89"/>
        <p:cNvGrpSpPr/>
        <p:nvPr/>
      </p:nvGrpSpPr>
      <p:grpSpPr>
        <a:xfrm>
          <a:off x="0" y="0"/>
          <a:ext cx="0" cy="0"/>
          <a:chOff x="0" y="0"/>
          <a:chExt cx="0" cy="0"/>
        </a:xfrm>
      </p:grpSpPr>
      <p:pic>
        <p:nvPicPr>
          <p:cNvPr id="90" name="Google Shape;90;p40"/>
          <p:cNvPicPr preferRelativeResize="0"/>
          <p:nvPr/>
        </p:nvPicPr>
        <p:blipFill rotWithShape="1">
          <a:blip r:embed="rId2">
            <a:alphaModFix/>
          </a:blip>
          <a:srcRect b="0" l="0" r="0" t="0"/>
          <a:stretch/>
        </p:blipFill>
        <p:spPr>
          <a:xfrm>
            <a:off x="1199" y="-669"/>
            <a:ext cx="12190800" cy="6858668"/>
          </a:xfrm>
          <a:prstGeom prst="rect">
            <a:avLst/>
          </a:prstGeom>
          <a:noFill/>
          <a:ln>
            <a:noFill/>
          </a:ln>
        </p:spPr>
      </p:pic>
      <p:sp>
        <p:nvSpPr>
          <p:cNvPr id="91" name="Google Shape;91;p40"/>
          <p:cNvSpPr txBox="1"/>
          <p:nvPr>
            <p:ph type="title"/>
          </p:nvPr>
        </p:nvSpPr>
        <p:spPr>
          <a:xfrm>
            <a:off x="347253" y="1073426"/>
            <a:ext cx="11497493" cy="13755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ukautettu asettelu">
  <p:cSld name="5_Mukautettu asettelu">
    <p:spTree>
      <p:nvGrpSpPr>
        <p:cNvPr id="92" name="Shape 92"/>
        <p:cNvGrpSpPr/>
        <p:nvPr/>
      </p:nvGrpSpPr>
      <p:grpSpPr>
        <a:xfrm>
          <a:off x="0" y="0"/>
          <a:ext cx="0" cy="0"/>
          <a:chOff x="0" y="0"/>
          <a:chExt cx="0" cy="0"/>
        </a:xfrm>
      </p:grpSpPr>
      <p:pic>
        <p:nvPicPr>
          <p:cNvPr id="93" name="Google Shape;93;p41"/>
          <p:cNvPicPr preferRelativeResize="0"/>
          <p:nvPr/>
        </p:nvPicPr>
        <p:blipFill rotWithShape="1">
          <a:blip r:embed="rId2">
            <a:alphaModFix/>
          </a:blip>
          <a:srcRect b="0" l="0" r="0" t="0"/>
          <a:stretch/>
        </p:blipFill>
        <p:spPr>
          <a:xfrm>
            <a:off x="1200" y="-669"/>
            <a:ext cx="12190798" cy="6858668"/>
          </a:xfrm>
          <a:prstGeom prst="rect">
            <a:avLst/>
          </a:prstGeom>
          <a:noFill/>
          <a:ln>
            <a:noFill/>
          </a:ln>
        </p:spPr>
      </p:pic>
      <p:sp>
        <p:nvSpPr>
          <p:cNvPr id="94" name="Google Shape;94;p41"/>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1"/>
          <p:cNvSpPr txBox="1"/>
          <p:nvPr/>
        </p:nvSpPr>
        <p:spPr>
          <a:xfrm>
            <a:off x="6466399" y="2677804"/>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Valitse ylävalikosta ”Lisää” -&gt; ”Ylä- ja alatunniste”</a:t>
            </a:r>
            <a:endParaRPr/>
          </a:p>
        </p:txBody>
      </p:sp>
      <p:sp>
        <p:nvSpPr>
          <p:cNvPr id="96" name="Google Shape;96;p41"/>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avautuvasta valikosta alatunniste-kohtaa.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Kirjoita kenttään esityksen otsikko</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lopuksi ”Käytä kaikissa”.</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Mukautettu asettelu">
  <p:cSld name="6_Mukautettu asettelu">
    <p:spTree>
      <p:nvGrpSpPr>
        <p:cNvPr id="97" name="Shape 97"/>
        <p:cNvGrpSpPr/>
        <p:nvPr/>
      </p:nvGrpSpPr>
      <p:grpSpPr>
        <a:xfrm>
          <a:off x="0" y="0"/>
          <a:ext cx="0" cy="0"/>
          <a:chOff x="0" y="0"/>
          <a:chExt cx="0" cy="0"/>
        </a:xfrm>
      </p:grpSpPr>
      <p:pic>
        <p:nvPicPr>
          <p:cNvPr id="98" name="Google Shape;98;p42"/>
          <p:cNvPicPr preferRelativeResize="0"/>
          <p:nvPr/>
        </p:nvPicPr>
        <p:blipFill rotWithShape="1">
          <a:blip r:embed="rId2">
            <a:alphaModFix/>
          </a:blip>
          <a:srcRect b="0" l="0" r="0" t="0"/>
          <a:stretch/>
        </p:blipFill>
        <p:spPr>
          <a:xfrm>
            <a:off x="1200" y="-669"/>
            <a:ext cx="12190798" cy="6858667"/>
          </a:xfrm>
          <a:prstGeom prst="rect">
            <a:avLst/>
          </a:prstGeom>
          <a:noFill/>
          <a:ln>
            <a:noFill/>
          </a:ln>
        </p:spPr>
      </p:pic>
      <p:sp>
        <p:nvSpPr>
          <p:cNvPr id="99" name="Google Shape;99;p42"/>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42"/>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haluaamasi diaa hiiren oikealla näppäimellä</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valikosto ”Asettelu”</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haluamasi diapohja</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7_Mukautettu asettelu">
    <p:spTree>
      <p:nvGrpSpPr>
        <p:cNvPr id="21" name="Shape 21"/>
        <p:cNvGrpSpPr/>
        <p:nvPr/>
      </p:nvGrpSpPr>
      <p:grpSpPr>
        <a:xfrm>
          <a:off x="0" y="0"/>
          <a:ext cx="0" cy="0"/>
          <a:chOff x="0" y="0"/>
          <a:chExt cx="0" cy="0"/>
        </a:xfrm>
      </p:grpSpPr>
      <p:pic>
        <p:nvPicPr>
          <p:cNvPr id="22" name="Google Shape;22;p29"/>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23" name="Google Shape;23;p29"/>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9"/>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9"/>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9"/>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27" name="Google Shape;27;p29"/>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28" name="Google Shape;28;p29"/>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29" name="Google Shape;29;p2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1pPr>
            <a:lvl2pPr indent="0" lvl="1"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2pPr>
            <a:lvl3pPr indent="0" lvl="2"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3pPr>
            <a:lvl4pPr indent="0" lvl="3"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4pPr>
            <a:lvl5pPr indent="0" lvl="4"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5pPr>
            <a:lvl6pPr indent="0" lvl="5"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6pPr>
            <a:lvl7pPr indent="0" lvl="6"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7pPr>
            <a:lvl8pPr indent="0" lvl="7"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8pPr>
            <a:lvl9pPr indent="0" lvl="8"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2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sz="1200">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pic>
        <p:nvPicPr>
          <p:cNvPr id="31" name="Google Shape;31;p29"/>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Mukautettu asettelu">
    <p:spTree>
      <p:nvGrpSpPr>
        <p:cNvPr id="32" name="Shape 32"/>
        <p:cNvGrpSpPr/>
        <p:nvPr/>
      </p:nvGrpSpPr>
      <p:grpSpPr>
        <a:xfrm>
          <a:off x="0" y="0"/>
          <a:ext cx="0" cy="0"/>
          <a:chOff x="0" y="0"/>
          <a:chExt cx="0" cy="0"/>
        </a:xfrm>
      </p:grpSpPr>
      <p:pic>
        <p:nvPicPr>
          <p:cNvPr id="33" name="Google Shape;33;p30"/>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34" name="Google Shape;34;p30"/>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30"/>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0"/>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0"/>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38" name="Google Shape;38;p30"/>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39" name="Google Shape;39;p30"/>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40" name="Google Shape;40;p3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41" name="Google Shape;41;p3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2" name="Google Shape;42;p30"/>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43" name="Shape 43"/>
        <p:cNvGrpSpPr/>
        <p:nvPr/>
      </p:nvGrpSpPr>
      <p:grpSpPr>
        <a:xfrm>
          <a:off x="0" y="0"/>
          <a:ext cx="0" cy="0"/>
          <a:chOff x="0" y="0"/>
          <a:chExt cx="0" cy="0"/>
        </a:xfrm>
      </p:grpSpPr>
      <p:pic>
        <p:nvPicPr>
          <p:cNvPr id="44" name="Google Shape;44;p31"/>
          <p:cNvPicPr preferRelativeResize="0"/>
          <p:nvPr/>
        </p:nvPicPr>
        <p:blipFill rotWithShape="1">
          <a:blip r:embed="rId2">
            <a:alphaModFix/>
          </a:blip>
          <a:srcRect b="0" l="0" r="0" t="0"/>
          <a:stretch/>
        </p:blipFill>
        <p:spPr>
          <a:xfrm>
            <a:off x="1" y="-672"/>
            <a:ext cx="12190803" cy="6858670"/>
          </a:xfrm>
          <a:prstGeom prst="rect">
            <a:avLst/>
          </a:prstGeom>
          <a:noFill/>
          <a:ln>
            <a:noFill/>
          </a:ln>
        </p:spPr>
      </p:pic>
      <p:sp>
        <p:nvSpPr>
          <p:cNvPr id="45" name="Google Shape;45;p31"/>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6" name="Google Shape;46;p31"/>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ukautettu asettelu">
  <p:cSld name="1_Mukautettu asettelu">
    <p:spTree>
      <p:nvGrpSpPr>
        <p:cNvPr id="47" name="Shape 47"/>
        <p:cNvGrpSpPr/>
        <p:nvPr/>
      </p:nvGrpSpPr>
      <p:grpSpPr>
        <a:xfrm>
          <a:off x="0" y="0"/>
          <a:ext cx="0" cy="0"/>
          <a:chOff x="0" y="0"/>
          <a:chExt cx="0" cy="0"/>
        </a:xfrm>
      </p:grpSpPr>
      <p:sp>
        <p:nvSpPr>
          <p:cNvPr id="48" name="Google Shape;4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1" name="Google Shape;51;p3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ukautettu asettelu">
  <p:cSld name="2_Mukautettu asettelu">
    <p:spTree>
      <p:nvGrpSpPr>
        <p:cNvPr id="52" name="Shape 52"/>
        <p:cNvGrpSpPr/>
        <p:nvPr/>
      </p:nvGrpSpPr>
      <p:grpSpPr>
        <a:xfrm>
          <a:off x="0" y="0"/>
          <a:ext cx="0" cy="0"/>
          <a:chOff x="0" y="0"/>
          <a:chExt cx="0" cy="0"/>
        </a:xfrm>
      </p:grpSpPr>
      <p:sp>
        <p:nvSpPr>
          <p:cNvPr id="53" name="Google Shape;5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7" name="Google Shape;57;p3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ukautettu asettelu">
  <p:cSld name="4_Mukautettu asettelu">
    <p:spTree>
      <p:nvGrpSpPr>
        <p:cNvPr id="58" name="Shape 58"/>
        <p:cNvGrpSpPr/>
        <p:nvPr/>
      </p:nvGrpSpPr>
      <p:grpSpPr>
        <a:xfrm>
          <a:off x="0" y="0"/>
          <a:ext cx="0" cy="0"/>
          <a:chOff x="0" y="0"/>
          <a:chExt cx="0" cy="0"/>
        </a:xfrm>
      </p:grpSpPr>
      <p:sp>
        <p:nvSpPr>
          <p:cNvPr id="59" name="Google Shape;59;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65" name="Google Shape;65;p3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ukautettu asettelu">
  <p:cSld name="3_Mukautettu asettelu">
    <p:spTree>
      <p:nvGrpSpPr>
        <p:cNvPr id="66" name="Shape 66"/>
        <p:cNvGrpSpPr/>
        <p:nvPr/>
      </p:nvGrpSpPr>
      <p:grpSpPr>
        <a:xfrm>
          <a:off x="0" y="0"/>
          <a:ext cx="0" cy="0"/>
          <a:chOff x="0" y="0"/>
          <a:chExt cx="0" cy="0"/>
        </a:xfrm>
      </p:grpSpPr>
      <p:sp>
        <p:nvSpPr>
          <p:cNvPr id="67" name="Google Shape;67;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5"/>
          <p:cNvSpPr/>
          <p:nvPr>
            <p:ph idx="2" type="pic"/>
          </p:nvPr>
        </p:nvSpPr>
        <p:spPr>
          <a:xfrm>
            <a:off x="5183188" y="987425"/>
            <a:ext cx="6172200" cy="4873625"/>
          </a:xfrm>
          <a:prstGeom prst="rect">
            <a:avLst/>
          </a:prstGeom>
          <a:noFill/>
          <a:ln>
            <a:noFill/>
          </a:ln>
        </p:spPr>
      </p:sp>
      <p:sp>
        <p:nvSpPr>
          <p:cNvPr id="69" name="Google Shape;69;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1" name="Google Shape;71;p3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p:cSld name="Osan ylätunniste">
    <p:spTree>
      <p:nvGrpSpPr>
        <p:cNvPr id="72" name="Shape 72"/>
        <p:cNvGrpSpPr/>
        <p:nvPr/>
      </p:nvGrpSpPr>
      <p:grpSpPr>
        <a:xfrm>
          <a:off x="0" y="0"/>
          <a:ext cx="0" cy="0"/>
          <a:chOff x="0" y="0"/>
          <a:chExt cx="0" cy="0"/>
        </a:xfrm>
      </p:grpSpPr>
      <p:sp>
        <p:nvSpPr>
          <p:cNvPr id="73" name="Google Shape;73;p3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4" name="Google Shape;74;p3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7.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1.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7"/>
          <p:cNvPicPr preferRelativeResize="0"/>
          <p:nvPr/>
        </p:nvPicPr>
        <p:blipFill rotWithShape="1">
          <a:blip r:embed="rId1">
            <a:alphaModFix/>
          </a:blip>
          <a:srcRect b="0" l="0" r="0" t="0"/>
          <a:stretch/>
        </p:blipFill>
        <p:spPr>
          <a:xfrm>
            <a:off x="1" y="-672"/>
            <a:ext cx="12190802" cy="6858669"/>
          </a:xfrm>
          <a:prstGeom prst="rect">
            <a:avLst/>
          </a:prstGeom>
          <a:noFill/>
          <a:ln>
            <a:noFill/>
          </a:ln>
        </p:spPr>
      </p:pic>
      <p:sp>
        <p:nvSpPr>
          <p:cNvPr id="11" name="Google Shape;1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Calibri"/>
                <a:ea typeface="Calibri"/>
                <a:cs typeface="Calibri"/>
                <a:sym typeface="Calibri"/>
              </a:defRPr>
            </a:lvl1pPr>
            <a:lvl2pPr indent="0" lvl="1" marL="0" marR="0" rtl="0" algn="ctr">
              <a:spcBef>
                <a:spcPts val="0"/>
              </a:spcBef>
              <a:buNone/>
              <a:defRPr b="0" i="0" sz="1400" u="none" cap="none" strike="noStrike">
                <a:solidFill>
                  <a:schemeClr val="lt1"/>
                </a:solidFill>
                <a:latin typeface="Calibri"/>
                <a:ea typeface="Calibri"/>
                <a:cs typeface="Calibri"/>
                <a:sym typeface="Calibri"/>
              </a:defRPr>
            </a:lvl2pPr>
            <a:lvl3pPr indent="0" lvl="2" marL="0" marR="0" rtl="0" algn="ctr">
              <a:spcBef>
                <a:spcPts val="0"/>
              </a:spcBef>
              <a:buNone/>
              <a:defRPr b="0" i="0" sz="1400" u="none" cap="none" strike="noStrike">
                <a:solidFill>
                  <a:schemeClr val="lt1"/>
                </a:solidFill>
                <a:latin typeface="Calibri"/>
                <a:ea typeface="Calibri"/>
                <a:cs typeface="Calibri"/>
                <a:sym typeface="Calibri"/>
              </a:defRPr>
            </a:lvl3pPr>
            <a:lvl4pPr indent="0" lvl="3" marL="0" marR="0" rtl="0" algn="ctr">
              <a:spcBef>
                <a:spcPts val="0"/>
              </a:spcBef>
              <a:buNone/>
              <a:defRPr b="0" i="0" sz="1400" u="none" cap="none" strike="noStrike">
                <a:solidFill>
                  <a:schemeClr val="lt1"/>
                </a:solidFill>
                <a:latin typeface="Calibri"/>
                <a:ea typeface="Calibri"/>
                <a:cs typeface="Calibri"/>
                <a:sym typeface="Calibri"/>
              </a:defRPr>
            </a:lvl4pPr>
            <a:lvl5pPr indent="0" lvl="4" marL="0" marR="0" rtl="0" algn="ctr">
              <a:spcBef>
                <a:spcPts val="0"/>
              </a:spcBef>
              <a:buNone/>
              <a:defRPr b="0" i="0" sz="1400" u="none" cap="none" strike="noStrike">
                <a:solidFill>
                  <a:schemeClr val="lt1"/>
                </a:solidFill>
                <a:latin typeface="Calibri"/>
                <a:ea typeface="Calibri"/>
                <a:cs typeface="Calibri"/>
                <a:sym typeface="Calibri"/>
              </a:defRPr>
            </a:lvl5pPr>
            <a:lvl6pPr indent="0" lvl="5" marL="0" marR="0" rtl="0" algn="ctr">
              <a:spcBef>
                <a:spcPts val="0"/>
              </a:spcBef>
              <a:buNone/>
              <a:defRPr b="0" i="0" sz="1400" u="none" cap="none" strike="noStrike">
                <a:solidFill>
                  <a:schemeClr val="lt1"/>
                </a:solidFill>
                <a:latin typeface="Calibri"/>
                <a:ea typeface="Calibri"/>
                <a:cs typeface="Calibri"/>
                <a:sym typeface="Calibri"/>
              </a:defRPr>
            </a:lvl6pPr>
            <a:lvl7pPr indent="0" lvl="6" marL="0" marR="0" rtl="0" algn="ctr">
              <a:spcBef>
                <a:spcPts val="0"/>
              </a:spcBef>
              <a:buNone/>
              <a:defRPr b="0" i="0" sz="1400" u="none" cap="none" strike="noStrike">
                <a:solidFill>
                  <a:schemeClr val="lt1"/>
                </a:solidFill>
                <a:latin typeface="Calibri"/>
                <a:ea typeface="Calibri"/>
                <a:cs typeface="Calibri"/>
                <a:sym typeface="Calibri"/>
              </a:defRPr>
            </a:lvl7pPr>
            <a:lvl8pPr indent="0" lvl="7" marL="0" marR="0" rtl="0" algn="ctr">
              <a:spcBef>
                <a:spcPts val="0"/>
              </a:spcBef>
              <a:buNone/>
              <a:defRPr b="0" i="0" sz="1400" u="none" cap="none" strike="noStrike">
                <a:solidFill>
                  <a:schemeClr val="lt1"/>
                </a:solidFill>
                <a:latin typeface="Calibri"/>
                <a:ea typeface="Calibri"/>
                <a:cs typeface="Calibri"/>
                <a:sym typeface="Calibri"/>
              </a:defRPr>
            </a:lvl8pPr>
            <a:lvl9pPr indent="0" lvl="8" marL="0" marR="0" rt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5" name="Google Shape;15;p27"/>
          <p:cNvPicPr preferRelativeResize="0"/>
          <p:nvPr/>
        </p:nvPicPr>
        <p:blipFill rotWithShape="1">
          <a:blip r:embed="rId2">
            <a:alphaModFix/>
          </a:blip>
          <a:srcRect b="0" l="0" r="0" t="0"/>
          <a:stretch/>
        </p:blipFill>
        <p:spPr>
          <a:xfrm>
            <a:off x="8886280" y="6347443"/>
            <a:ext cx="3004968" cy="501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9.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34.png"/><Relationship Id="rId5"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Kuva, joka sisältää kohteen teksti, puutavara&#10;&#10;Kuvaus luotu automaattisesti" id="105" name="Google Shape;105;p1"/>
          <p:cNvPicPr preferRelativeResize="0"/>
          <p:nvPr/>
        </p:nvPicPr>
        <p:blipFill rotWithShape="1">
          <a:blip r:embed="rId3">
            <a:alphaModFix/>
          </a:blip>
          <a:srcRect b="0" l="0" r="0" t="0"/>
          <a:stretch/>
        </p:blipFill>
        <p:spPr>
          <a:xfrm>
            <a:off x="325289" y="313562"/>
            <a:ext cx="11541420" cy="5744338"/>
          </a:xfrm>
          <a:prstGeom prst="rect">
            <a:avLst/>
          </a:prstGeom>
          <a:noFill/>
          <a:ln>
            <a:noFill/>
          </a:ln>
        </p:spPr>
      </p:pic>
      <p:sp>
        <p:nvSpPr>
          <p:cNvPr id="106" name="Google Shape;106;p1"/>
          <p:cNvSpPr txBox="1"/>
          <p:nvPr>
            <p:ph type="ctrTitle"/>
          </p:nvPr>
        </p:nvSpPr>
        <p:spPr>
          <a:xfrm>
            <a:off x="1524000" y="152747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Industrial wood construction</a:t>
            </a:r>
            <a:endParaRPr/>
          </a:p>
        </p:txBody>
      </p:sp>
      <p:sp>
        <p:nvSpPr>
          <p:cNvPr id="107" name="Google Shape;107;p1"/>
          <p:cNvSpPr txBox="1"/>
          <p:nvPr>
            <p:ph idx="1" type="subTitle"/>
          </p:nvPr>
        </p:nvSpPr>
        <p:spPr>
          <a:xfrm>
            <a:off x="1524000" y="4007152"/>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rPr lang="en-GB"/>
              <a:t>Teaching materials for industrial wood construction education</a:t>
            </a:r>
            <a:endParaRPr/>
          </a:p>
          <a:p>
            <a:pPr indent="0" lvl="0" marL="0" rtl="0" algn="ctr">
              <a:lnSpc>
                <a:spcPct val="90000"/>
              </a:lnSpc>
              <a:spcBef>
                <a:spcPts val="0"/>
              </a:spcBef>
              <a:spcAft>
                <a:spcPts val="0"/>
              </a:spcAft>
              <a:buClr>
                <a:srgbClr val="F2F2F2"/>
              </a:buClr>
              <a:buSzPts val="2400"/>
              <a:buNone/>
            </a:pPr>
            <a:r>
              <a:rPr lang="en-GB"/>
              <a:t>2022</a:t>
            </a:r>
            <a:endParaRPr/>
          </a:p>
        </p:txBody>
      </p:sp>
      <p:pic>
        <p:nvPicPr>
          <p:cNvPr id="108" name="Google Shape;108;p1"/>
          <p:cNvPicPr preferRelativeResize="0"/>
          <p:nvPr/>
        </p:nvPicPr>
        <p:blipFill>
          <a:blip r:embed="rId4">
            <a:alphaModFix/>
          </a:blip>
          <a:stretch>
            <a:fillRect/>
          </a:stretch>
        </p:blipFill>
        <p:spPr>
          <a:xfrm>
            <a:off x="325300" y="6213974"/>
            <a:ext cx="2199815" cy="644025"/>
          </a:xfrm>
          <a:prstGeom prst="rect">
            <a:avLst/>
          </a:prstGeom>
          <a:noFill/>
          <a:ln>
            <a:noFill/>
          </a:ln>
        </p:spPr>
      </p:pic>
      <p:pic>
        <p:nvPicPr>
          <p:cNvPr id="109" name="Google Shape;109;p1"/>
          <p:cNvPicPr preferRelativeResize="0"/>
          <p:nvPr/>
        </p:nvPicPr>
        <p:blipFill>
          <a:blip r:embed="rId5">
            <a:alphaModFix/>
          </a:blip>
          <a:stretch>
            <a:fillRect/>
          </a:stretch>
        </p:blipFill>
        <p:spPr>
          <a:xfrm>
            <a:off x="2525125" y="6292025"/>
            <a:ext cx="2870951" cy="48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185" name="Google Shape;185;p1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186" name="Google Shape;186;p10"/>
          <p:cNvPicPr preferRelativeResize="0"/>
          <p:nvPr/>
        </p:nvPicPr>
        <p:blipFill rotWithShape="1">
          <a:blip r:embed="rId3">
            <a:alphaModFix/>
          </a:blip>
          <a:srcRect b="0" l="0" r="0" t="0"/>
          <a:stretch/>
        </p:blipFill>
        <p:spPr>
          <a:xfrm>
            <a:off x="813785" y="1555907"/>
            <a:ext cx="10595559" cy="4260162"/>
          </a:xfrm>
          <a:prstGeom prst="rect">
            <a:avLst/>
          </a:prstGeom>
          <a:noFill/>
          <a:ln>
            <a:noFill/>
          </a:ln>
        </p:spPr>
      </p:pic>
      <p:sp>
        <p:nvSpPr>
          <p:cNvPr id="187" name="Google Shape;187;p1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188" name="Google Shape;188;p10"/>
          <p:cNvSpPr txBox="1"/>
          <p:nvPr/>
        </p:nvSpPr>
        <p:spPr>
          <a:xfrm>
            <a:off x="1875489" y="4511847"/>
            <a:ext cx="2091459" cy="18705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POST-CASTING</a:t>
            </a:r>
            <a:endParaRPr/>
          </a:p>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to the bottom of the whole frame with an unshrinkable mass</a:t>
            </a:r>
            <a:endParaRPr/>
          </a:p>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e.g. Vetonit 600/3</a:t>
            </a:r>
            <a:endParaRPr/>
          </a:p>
          <a:p>
            <a:pPr indent="0" lvl="0" marL="0" marR="0" rtl="0" algn="l">
              <a:spcBef>
                <a:spcPts val="0"/>
              </a:spcBef>
              <a:spcAft>
                <a:spcPts val="0"/>
              </a:spcAft>
              <a:buNone/>
            </a:pPr>
            <a:r>
              <a:t/>
            </a:r>
            <a:endParaRPr b="0" i="0" sz="400" u="none" cap="none" strike="noStrike">
              <a:solidFill>
                <a:schemeClr val="dk1"/>
              </a:solidFill>
              <a:latin typeface="Arial Narrow"/>
              <a:ea typeface="Arial Narrow"/>
              <a:cs typeface="Arial Narrow"/>
              <a:sym typeface="Arial Narrow"/>
            </a:endParaRPr>
          </a:p>
        </p:txBody>
      </p:sp>
      <p:sp>
        <p:nvSpPr>
          <p:cNvPr id="189" name="Google Shape;189;p10"/>
          <p:cNvSpPr txBox="1"/>
          <p:nvPr/>
        </p:nvSpPr>
        <p:spPr>
          <a:xfrm>
            <a:off x="4625266" y="5083214"/>
            <a:ext cx="3053918" cy="14212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GB" sz="1200" u="none" cap="none" strike="noStrike">
                <a:solidFill>
                  <a:schemeClr val="dk1"/>
                </a:solidFill>
                <a:latin typeface="Arial Narrow"/>
                <a:ea typeface="Arial Narrow"/>
                <a:cs typeface="Arial Narrow"/>
                <a:sym typeface="Arial Narrow"/>
              </a:rPr>
              <a:t>28800 OUTER SURFACE OF THE FRAME</a:t>
            </a:r>
            <a:endParaRPr/>
          </a:p>
        </p:txBody>
      </p:sp>
      <p:sp>
        <p:nvSpPr>
          <p:cNvPr id="190" name="Google Shape;190;p10"/>
          <p:cNvSpPr txBox="1"/>
          <p:nvPr/>
        </p:nvSpPr>
        <p:spPr>
          <a:xfrm>
            <a:off x="5208744" y="5449641"/>
            <a:ext cx="1967308" cy="14212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28840 STEEL SHOE REAR WALL</a:t>
            </a:r>
            <a:endParaRPr/>
          </a:p>
        </p:txBody>
      </p:sp>
      <p:sp>
        <p:nvSpPr>
          <p:cNvPr id="191" name="Google Shape;191;p10"/>
          <p:cNvSpPr txBox="1"/>
          <p:nvPr/>
        </p:nvSpPr>
        <p:spPr>
          <a:xfrm>
            <a:off x="1064159" y="4672231"/>
            <a:ext cx="375759" cy="91308"/>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top surface of the base bolt</a:t>
            </a:r>
            <a:endParaRPr/>
          </a:p>
        </p:txBody>
      </p:sp>
      <p:sp>
        <p:nvSpPr>
          <p:cNvPr id="192" name="Google Shape;192;p10"/>
          <p:cNvSpPr txBox="1"/>
          <p:nvPr/>
        </p:nvSpPr>
        <p:spPr>
          <a:xfrm>
            <a:off x="1742114" y="4411987"/>
            <a:ext cx="676314" cy="6754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BOLT-THROUGH M16</a:t>
            </a:r>
            <a:endParaRPr/>
          </a:p>
        </p:txBody>
      </p:sp>
      <p:sp>
        <p:nvSpPr>
          <p:cNvPr id="193" name="Google Shape;193;p10"/>
          <p:cNvSpPr txBox="1"/>
          <p:nvPr/>
        </p:nvSpPr>
        <p:spPr>
          <a:xfrm>
            <a:off x="2080271" y="4763539"/>
            <a:ext cx="676314" cy="6754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top surface of lifting</a:t>
            </a:r>
            <a:endParaRPr/>
          </a:p>
        </p:txBody>
      </p:sp>
      <p:sp>
        <p:nvSpPr>
          <p:cNvPr id="194" name="Google Shape;194;p10"/>
          <p:cNvSpPr txBox="1"/>
          <p:nvPr/>
        </p:nvSpPr>
        <p:spPr>
          <a:xfrm>
            <a:off x="2093468" y="4825187"/>
            <a:ext cx="676314" cy="6754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grid tray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200" name="Google Shape;200;p11"/>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Manufacture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First, the individual lamellae are finger-extended to obtain long lamelae (30 to 40 m)</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They are then cut to the appropriate length and stacked on top of each other</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order of indoor and outdoor lamellae is considered in the manufacture of the combined glue laminated timber.</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To reduce internal stress due to differences in moisture content, the core side of the lamellae is always turned in the same direction</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However, the outer lamellae are always turned outwards</a:t>
            </a:r>
            <a:endParaRPr/>
          </a:p>
        </p:txBody>
      </p:sp>
      <p:sp>
        <p:nvSpPr>
          <p:cNvPr id="201" name="Google Shape;201;p1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02" name="Google Shape;202;p1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2"/>
          <p:cNvPicPr preferRelativeResize="0"/>
          <p:nvPr/>
        </p:nvPicPr>
        <p:blipFill rotWithShape="1">
          <a:blip r:embed="rId3">
            <a:alphaModFix/>
          </a:blip>
          <a:srcRect b="0" l="0" r="0" t="0"/>
          <a:stretch/>
        </p:blipFill>
        <p:spPr>
          <a:xfrm>
            <a:off x="7816893" y="747106"/>
            <a:ext cx="3929367" cy="2503474"/>
          </a:xfrm>
          <a:prstGeom prst="rect">
            <a:avLst/>
          </a:prstGeom>
          <a:noFill/>
          <a:ln>
            <a:noFill/>
          </a:ln>
        </p:spPr>
      </p:pic>
      <p:sp>
        <p:nvSpPr>
          <p:cNvPr id="208" name="Google Shape;208;p12"/>
          <p:cNvSpPr txBox="1"/>
          <p:nvPr>
            <p:ph type="title"/>
          </p:nvPr>
        </p:nvSpPr>
        <p:spPr>
          <a:xfrm>
            <a:off x="838200" y="365125"/>
            <a:ext cx="717391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209" name="Google Shape;209;p12"/>
          <p:cNvSpPr txBox="1"/>
          <p:nvPr>
            <p:ph idx="1" type="body"/>
          </p:nvPr>
        </p:nvSpPr>
        <p:spPr>
          <a:xfrm>
            <a:off x="838200" y="1825625"/>
            <a:ext cx="7114504"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Manufacture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Finger-extended lamellae are allowed to harden for a few hours (for the time required by the glue type) before the lamellae are planed and glued immediately afterwards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glued lamellae bundle is lifted into the press and pressed at the appropriate pressure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This must be done before the glue starts to harden, i.e. within approximately one hour</a:t>
            </a:r>
            <a:endParaRPr/>
          </a:p>
        </p:txBody>
      </p:sp>
      <p:sp>
        <p:nvSpPr>
          <p:cNvPr id="210" name="Google Shape;210;p1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11" name="Google Shape;211;p12"/>
          <p:cNvSpPr txBox="1"/>
          <p:nvPr/>
        </p:nvSpPr>
        <p:spPr>
          <a:xfrm>
            <a:off x="8012112" y="3429000"/>
            <a:ext cx="4179888" cy="238442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1800"/>
              <a:buFont typeface="Calibri"/>
              <a:buAutoNum type="arabicPeriod"/>
            </a:pPr>
            <a:r>
              <a:rPr b="0" i="0" lang="en-GB" sz="1800" u="none" cap="none" strike="noStrike">
                <a:solidFill>
                  <a:schemeClr val="dk2"/>
                </a:solidFill>
                <a:latin typeface="Calibri"/>
                <a:ea typeface="Calibri"/>
                <a:cs typeface="Calibri"/>
                <a:sym typeface="Calibri"/>
              </a:rPr>
              <a:t>Vertical response</a:t>
            </a:r>
            <a:endParaRPr/>
          </a:p>
          <a:p>
            <a:pPr indent="-342900" lvl="0" marL="342900" marR="0" rtl="0" algn="l">
              <a:spcBef>
                <a:spcPts val="0"/>
              </a:spcBef>
              <a:spcAft>
                <a:spcPts val="0"/>
              </a:spcAft>
              <a:buClr>
                <a:schemeClr val="dk2"/>
              </a:buClr>
              <a:buSzPts val="1800"/>
              <a:buFont typeface="Calibri"/>
              <a:buAutoNum type="arabicPeriod"/>
            </a:pPr>
            <a:r>
              <a:rPr b="0" i="0" lang="en-GB" sz="1800" u="none" cap="none" strike="noStrike">
                <a:solidFill>
                  <a:schemeClr val="dk2"/>
                </a:solidFill>
                <a:latin typeface="Calibri"/>
                <a:ea typeface="Calibri"/>
                <a:cs typeface="Calibri"/>
                <a:sym typeface="Calibri"/>
              </a:rPr>
              <a:t>Pressure compensating base piece, possibly a pre-raising model (“esikorotusmalli”)</a:t>
            </a:r>
            <a:endParaRPr/>
          </a:p>
          <a:p>
            <a:pPr indent="-342900" lvl="0" marL="342900" marR="0" rtl="0" algn="l">
              <a:spcBef>
                <a:spcPts val="0"/>
              </a:spcBef>
              <a:spcAft>
                <a:spcPts val="0"/>
              </a:spcAft>
              <a:buClr>
                <a:schemeClr val="dk2"/>
              </a:buClr>
              <a:buSzPts val="1800"/>
              <a:buFont typeface="Calibri"/>
              <a:buAutoNum type="arabicPeriod"/>
            </a:pPr>
            <a:r>
              <a:rPr b="0" i="0" lang="en-GB" sz="1800" u="none" cap="none" strike="noStrike">
                <a:solidFill>
                  <a:schemeClr val="dk2"/>
                </a:solidFill>
                <a:latin typeface="Calibri"/>
                <a:ea typeface="Calibri"/>
                <a:cs typeface="Calibri"/>
                <a:sym typeface="Calibri"/>
              </a:rPr>
              <a:t>Spacer</a:t>
            </a:r>
            <a:endParaRPr/>
          </a:p>
          <a:p>
            <a:pPr indent="-342900" lvl="0" marL="342900" marR="0" rtl="0" algn="l">
              <a:spcBef>
                <a:spcPts val="0"/>
              </a:spcBef>
              <a:spcAft>
                <a:spcPts val="0"/>
              </a:spcAft>
              <a:buClr>
                <a:schemeClr val="dk2"/>
              </a:buClr>
              <a:buSzPts val="1800"/>
              <a:buFont typeface="Calibri"/>
              <a:buAutoNum type="arabicPeriod"/>
            </a:pPr>
            <a:r>
              <a:rPr b="0" i="0" lang="en-GB" sz="1800" u="none" cap="none" strike="noStrike">
                <a:solidFill>
                  <a:schemeClr val="dk2"/>
                </a:solidFill>
                <a:latin typeface="Calibri"/>
                <a:ea typeface="Calibri"/>
                <a:cs typeface="Calibri"/>
                <a:sym typeface="Calibri"/>
              </a:rPr>
              <a:t>Clamping piece</a:t>
            </a:r>
            <a:endParaRPr/>
          </a:p>
          <a:p>
            <a:pPr indent="-342900" lvl="0" marL="342900" marR="0" rtl="0" algn="l">
              <a:spcBef>
                <a:spcPts val="0"/>
              </a:spcBef>
              <a:spcAft>
                <a:spcPts val="0"/>
              </a:spcAft>
              <a:buClr>
                <a:schemeClr val="dk2"/>
              </a:buClr>
              <a:buSzPts val="1800"/>
              <a:buFont typeface="Calibri"/>
              <a:buAutoNum type="arabicPeriod"/>
            </a:pPr>
            <a:r>
              <a:rPr b="0" i="0" lang="en-GB" sz="1800" u="none" cap="none" strike="noStrike">
                <a:solidFill>
                  <a:schemeClr val="dk2"/>
                </a:solidFill>
                <a:latin typeface="Calibri"/>
                <a:ea typeface="Calibri"/>
                <a:cs typeface="Calibri"/>
                <a:sym typeface="Calibri"/>
              </a:rPr>
              <a:t>Locking screws</a:t>
            </a:r>
            <a:endParaRPr/>
          </a:p>
          <a:p>
            <a:pPr indent="-342900" lvl="0" marL="342900" marR="0" rtl="0" algn="l">
              <a:spcBef>
                <a:spcPts val="0"/>
              </a:spcBef>
              <a:spcAft>
                <a:spcPts val="0"/>
              </a:spcAft>
              <a:buClr>
                <a:schemeClr val="dk2"/>
              </a:buClr>
              <a:buSzPts val="1800"/>
              <a:buFont typeface="Calibri"/>
              <a:buAutoNum type="arabicPeriod"/>
            </a:pPr>
            <a:r>
              <a:rPr b="0" i="0" lang="en-GB" sz="1800" u="none" cap="none" strike="noStrike">
                <a:solidFill>
                  <a:schemeClr val="dk2"/>
                </a:solidFill>
                <a:latin typeface="Calibri"/>
                <a:ea typeface="Calibri"/>
                <a:cs typeface="Calibri"/>
                <a:sym typeface="Calibri"/>
              </a:rPr>
              <a:t>Compression levelling boards</a:t>
            </a:r>
            <a:endParaRPr/>
          </a:p>
          <a:p>
            <a:pPr indent="-342900" lvl="0" marL="342900" marR="0" rtl="0" algn="l">
              <a:spcBef>
                <a:spcPts val="0"/>
              </a:spcBef>
              <a:spcAft>
                <a:spcPts val="0"/>
              </a:spcAft>
              <a:buClr>
                <a:schemeClr val="dk2"/>
              </a:buClr>
              <a:buSzPts val="1800"/>
              <a:buFont typeface="Calibri"/>
              <a:buAutoNum type="arabicPeriod"/>
            </a:pPr>
            <a:r>
              <a:rPr b="0" i="0" lang="en-GB" sz="1800" u="none" cap="none" strike="noStrike">
                <a:solidFill>
                  <a:schemeClr val="dk2"/>
                </a:solidFill>
                <a:latin typeface="Calibri"/>
                <a:ea typeface="Calibri"/>
                <a:cs typeface="Calibri"/>
                <a:sym typeface="Calibri"/>
              </a:rPr>
              <a:t>Horisontal response</a:t>
            </a:r>
            <a:endParaRPr/>
          </a:p>
        </p:txBody>
      </p:sp>
      <p:sp>
        <p:nvSpPr>
          <p:cNvPr id="212" name="Google Shape;212;p1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grpSp>
        <p:nvGrpSpPr>
          <p:cNvPr id="217" name="Google Shape;217;p13"/>
          <p:cNvGrpSpPr/>
          <p:nvPr/>
        </p:nvGrpSpPr>
        <p:grpSpPr>
          <a:xfrm>
            <a:off x="6890186" y="1825625"/>
            <a:ext cx="5074276" cy="2624026"/>
            <a:chOff x="358775" y="3871913"/>
            <a:chExt cx="4110038" cy="2579687"/>
          </a:xfrm>
        </p:grpSpPr>
        <p:pic>
          <p:nvPicPr>
            <p:cNvPr id="218" name="Google Shape;218;p13"/>
            <p:cNvPicPr preferRelativeResize="0"/>
            <p:nvPr/>
          </p:nvPicPr>
          <p:blipFill rotWithShape="1">
            <a:blip r:embed="rId3">
              <a:alphaModFix/>
            </a:blip>
            <a:srcRect b="0" l="0" r="0" t="0"/>
            <a:stretch/>
          </p:blipFill>
          <p:spPr>
            <a:xfrm>
              <a:off x="358775" y="3871913"/>
              <a:ext cx="4110038" cy="2579687"/>
            </a:xfrm>
            <a:prstGeom prst="rect">
              <a:avLst/>
            </a:prstGeom>
            <a:noFill/>
            <a:ln>
              <a:noFill/>
            </a:ln>
          </p:spPr>
        </p:pic>
        <p:sp>
          <p:nvSpPr>
            <p:cNvPr id="219" name="Google Shape;219;p13"/>
            <p:cNvSpPr txBox="1"/>
            <p:nvPr/>
          </p:nvSpPr>
          <p:spPr>
            <a:xfrm>
              <a:off x="3351213" y="5024438"/>
              <a:ext cx="238125"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2</a:t>
              </a:r>
              <a:endParaRPr/>
            </a:p>
          </p:txBody>
        </p:sp>
        <p:cxnSp>
          <p:nvCxnSpPr>
            <p:cNvPr id="220" name="Google Shape;220;p13"/>
            <p:cNvCxnSpPr>
              <a:endCxn id="219" idx="1"/>
            </p:cNvCxnSpPr>
            <p:nvPr/>
          </p:nvCxnSpPr>
          <p:spPr>
            <a:xfrm>
              <a:off x="2414613" y="5025344"/>
              <a:ext cx="936600" cy="138000"/>
            </a:xfrm>
            <a:prstGeom prst="straightConnector1">
              <a:avLst/>
            </a:prstGeom>
            <a:noFill/>
            <a:ln cap="flat" cmpd="sng" w="9525">
              <a:solidFill>
                <a:schemeClr val="dk1"/>
              </a:solidFill>
              <a:prstDash val="solid"/>
              <a:miter lim="800000"/>
              <a:headEnd len="sm" w="sm" type="none"/>
              <a:tailEnd len="sm" w="sm" type="none"/>
            </a:ln>
          </p:spPr>
        </p:cxnSp>
        <p:cxnSp>
          <p:nvCxnSpPr>
            <p:cNvPr id="221" name="Google Shape;221;p13"/>
            <p:cNvCxnSpPr>
              <a:endCxn id="219" idx="1"/>
            </p:cNvCxnSpPr>
            <p:nvPr/>
          </p:nvCxnSpPr>
          <p:spPr>
            <a:xfrm>
              <a:off x="3195513" y="4736444"/>
              <a:ext cx="155700" cy="426900"/>
            </a:xfrm>
            <a:prstGeom prst="straightConnector1">
              <a:avLst/>
            </a:prstGeom>
            <a:noFill/>
            <a:ln cap="flat" cmpd="sng" w="9525">
              <a:solidFill>
                <a:schemeClr val="dk1"/>
              </a:solidFill>
              <a:prstDash val="solid"/>
              <a:miter lim="800000"/>
              <a:headEnd len="sm" w="sm" type="none"/>
              <a:tailEnd len="sm" w="sm" type="none"/>
            </a:ln>
          </p:spPr>
        </p:cxnSp>
      </p:grpSp>
      <p:sp>
        <p:nvSpPr>
          <p:cNvPr id="222" name="Google Shape;2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223" name="Google Shape;223;p13"/>
          <p:cNvSpPr txBox="1"/>
          <p:nvPr>
            <p:ph idx="1" type="body"/>
          </p:nvPr>
        </p:nvSpPr>
        <p:spPr>
          <a:xfrm>
            <a:off x="838199" y="1825625"/>
            <a:ext cx="6258060" cy="379600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Manufacture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Accurate time depends on glue type and hall temperature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Pre-elevated or curved shapes can be made by bending the lamellae when loading into the press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glue can then harden under controlled humidity and temperature conditions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If necessary, the press can be heated</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224" name="Google Shape;224;p1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25" name="Google Shape;225;p13"/>
          <p:cNvSpPr txBox="1"/>
          <p:nvPr/>
        </p:nvSpPr>
        <p:spPr>
          <a:xfrm>
            <a:off x="7658492" y="4775848"/>
            <a:ext cx="4179888" cy="65881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1800"/>
              <a:buFont typeface="Calibri"/>
              <a:buAutoNum type="arabicPeriod"/>
            </a:pPr>
            <a:r>
              <a:rPr b="0" i="0" lang="en-GB" sz="1800" u="none" cap="none" strike="noStrike">
                <a:solidFill>
                  <a:schemeClr val="dk2"/>
                </a:solidFill>
                <a:latin typeface="Calibri"/>
                <a:ea typeface="Calibri"/>
                <a:cs typeface="Calibri"/>
                <a:sym typeface="Calibri"/>
              </a:rPr>
              <a:t>Edge cutting</a:t>
            </a:r>
            <a:endParaRPr/>
          </a:p>
          <a:p>
            <a:pPr indent="-342900" lvl="0" marL="342900" marR="0" rtl="0" algn="l">
              <a:spcBef>
                <a:spcPts val="0"/>
              </a:spcBef>
              <a:spcAft>
                <a:spcPts val="0"/>
              </a:spcAft>
              <a:buClr>
                <a:schemeClr val="dk2"/>
              </a:buClr>
              <a:buSzPts val="1800"/>
              <a:buFont typeface="Calibri"/>
              <a:buAutoNum type="arabicPeriod"/>
            </a:pPr>
            <a:r>
              <a:rPr b="0" i="0" lang="en-GB" sz="1800" u="none" cap="none" strike="noStrike">
                <a:solidFill>
                  <a:schemeClr val="dk2"/>
                </a:solidFill>
                <a:latin typeface="Calibri"/>
                <a:ea typeface="Calibri"/>
                <a:cs typeface="Calibri"/>
                <a:sym typeface="Calibri"/>
              </a:rPr>
              <a:t>Vertical response</a:t>
            </a:r>
            <a:endParaRPr/>
          </a:p>
        </p:txBody>
      </p:sp>
      <p:sp>
        <p:nvSpPr>
          <p:cNvPr id="226" name="Google Shape;226;p1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4"/>
          <p:cNvPicPr preferRelativeResize="0"/>
          <p:nvPr/>
        </p:nvPicPr>
        <p:blipFill rotWithShape="1">
          <a:blip r:embed="rId3">
            <a:alphaModFix/>
          </a:blip>
          <a:srcRect b="0" l="0" r="0" t="0"/>
          <a:stretch/>
        </p:blipFill>
        <p:spPr>
          <a:xfrm>
            <a:off x="8029022" y="2452076"/>
            <a:ext cx="3179752" cy="3328061"/>
          </a:xfrm>
          <a:prstGeom prst="rect">
            <a:avLst/>
          </a:prstGeom>
          <a:noFill/>
          <a:ln>
            <a:noFill/>
          </a:ln>
        </p:spPr>
      </p:pic>
      <p:sp>
        <p:nvSpPr>
          <p:cNvPr id="232" name="Google Shape;23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233" name="Google Shape;233;p14"/>
          <p:cNvSpPr txBox="1"/>
          <p:nvPr>
            <p:ph idx="1" type="body"/>
          </p:nvPr>
        </p:nvSpPr>
        <p:spPr>
          <a:xfrm>
            <a:off x="838199" y="1825625"/>
            <a:ext cx="7727664" cy="379600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Manufacture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After the glue has hardened, the compression pressure is removed and the building elements with glue laminated timber are lifted from the press onto the plane, where they are finished to the desired quality class.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After this, finish machining such as</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Edge cutting</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Drilling holes</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Pre-drilling for fasteners</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Mounting of possible eaves elements</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234" name="Google Shape;234;p1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35" name="Google Shape;235;p1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236" name="Google Shape;236;p14"/>
          <p:cNvSpPr txBox="1"/>
          <p:nvPr/>
        </p:nvSpPr>
        <p:spPr>
          <a:xfrm>
            <a:off x="8619651" y="5306968"/>
            <a:ext cx="676314" cy="11966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600" u="none" cap="none" strike="noStrike">
                <a:solidFill>
                  <a:schemeClr val="dk1"/>
                </a:solidFill>
                <a:latin typeface="Arial Narrow"/>
                <a:ea typeface="Arial Narrow"/>
                <a:cs typeface="Arial Narrow"/>
                <a:sym typeface="Arial Narrow"/>
              </a:rPr>
              <a:t>top surface of the base bolt</a:t>
            </a:r>
            <a:endParaRPr/>
          </a:p>
        </p:txBody>
      </p:sp>
      <p:sp>
        <p:nvSpPr>
          <p:cNvPr id="237" name="Google Shape;237;p14"/>
          <p:cNvSpPr txBox="1"/>
          <p:nvPr/>
        </p:nvSpPr>
        <p:spPr>
          <a:xfrm>
            <a:off x="10029126" y="5342687"/>
            <a:ext cx="676314" cy="11966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600" u="none" cap="none" strike="noStrike">
                <a:solidFill>
                  <a:schemeClr val="dk1"/>
                </a:solidFill>
                <a:latin typeface="Arial Narrow"/>
                <a:ea typeface="Arial Narrow"/>
                <a:cs typeface="Arial Narrow"/>
                <a:sym typeface="Arial Narrow"/>
              </a:rPr>
              <a:t>puusa starting point</a:t>
            </a:r>
            <a:endParaRPr/>
          </a:p>
        </p:txBody>
      </p:sp>
      <p:sp>
        <p:nvSpPr>
          <p:cNvPr id="238" name="Google Shape;238;p14"/>
          <p:cNvSpPr txBox="1"/>
          <p:nvPr/>
        </p:nvSpPr>
        <p:spPr>
          <a:xfrm>
            <a:off x="10088891" y="5459531"/>
            <a:ext cx="676314" cy="11966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600" u="none" cap="none" strike="noStrike">
                <a:solidFill>
                  <a:schemeClr val="dk1"/>
                </a:solidFill>
                <a:latin typeface="Arial Narrow"/>
                <a:ea typeface="Arial Narrow"/>
                <a:cs typeface="Arial Narrow"/>
                <a:sym typeface="Arial Narrow"/>
              </a:rPr>
              <a:t>top surface of lifting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244" name="Google Shape;244;p15"/>
          <p:cNvSpPr txBox="1"/>
          <p:nvPr>
            <p:ph idx="1" type="body"/>
          </p:nvPr>
        </p:nvSpPr>
        <p:spPr>
          <a:xfrm>
            <a:off x="838198" y="1825625"/>
            <a:ext cx="8016733" cy="379600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Manufacture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If necessary, the building elements are surface-treated in the factory</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Then, the visual check and marking is completed</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Finally, the building elements are packaged and placed in storage or transported to the construction site</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245" name="Google Shape;245;p1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46" name="Google Shape;246;p15"/>
          <p:cNvPicPr preferRelativeResize="0"/>
          <p:nvPr/>
        </p:nvPicPr>
        <p:blipFill rotWithShape="1">
          <a:blip r:embed="rId3">
            <a:alphaModFix/>
          </a:blip>
          <a:srcRect b="0" l="0" r="0" t="0"/>
          <a:stretch/>
        </p:blipFill>
        <p:spPr>
          <a:xfrm>
            <a:off x="8790038" y="1296320"/>
            <a:ext cx="3014263" cy="4528599"/>
          </a:xfrm>
          <a:prstGeom prst="rect">
            <a:avLst/>
          </a:prstGeom>
          <a:noFill/>
          <a:ln>
            <a:noFill/>
          </a:ln>
        </p:spPr>
      </p:pic>
      <p:sp>
        <p:nvSpPr>
          <p:cNvPr id="247" name="Google Shape;247;p1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253" name="Google Shape;253;p16"/>
          <p:cNvSpPr txBox="1"/>
          <p:nvPr>
            <p:ph idx="1" type="body"/>
          </p:nvPr>
        </p:nvSpPr>
        <p:spPr>
          <a:xfrm>
            <a:off x="838198" y="1825626"/>
            <a:ext cx="8016733" cy="4692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Transport and installation</a:t>
            </a:r>
            <a:endParaRPr/>
          </a:p>
        </p:txBody>
      </p:sp>
      <p:sp>
        <p:nvSpPr>
          <p:cNvPr id="254" name="Google Shape;254;p1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55" name="Google Shape;255;p16"/>
          <p:cNvPicPr preferRelativeResize="0"/>
          <p:nvPr/>
        </p:nvPicPr>
        <p:blipFill rotWithShape="1">
          <a:blip r:embed="rId3">
            <a:alphaModFix/>
          </a:blip>
          <a:srcRect b="0" l="0" r="0" t="0"/>
          <a:stretch/>
        </p:blipFill>
        <p:spPr>
          <a:xfrm>
            <a:off x="1120080" y="2429788"/>
            <a:ext cx="9716038" cy="2944524"/>
          </a:xfrm>
          <a:prstGeom prst="rect">
            <a:avLst/>
          </a:prstGeom>
          <a:noFill/>
          <a:ln>
            <a:noFill/>
          </a:ln>
        </p:spPr>
      </p:pic>
      <p:sp>
        <p:nvSpPr>
          <p:cNvPr id="256" name="Google Shape;256;p1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257" name="Google Shape;257;p16"/>
          <p:cNvSpPr txBox="1"/>
          <p:nvPr/>
        </p:nvSpPr>
        <p:spPr>
          <a:xfrm>
            <a:off x="2590984" y="2808242"/>
            <a:ext cx="2076549" cy="22570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1400" u="none" cap="none" strike="noStrike">
                <a:solidFill>
                  <a:schemeClr val="dk1"/>
                </a:solidFill>
                <a:latin typeface="Arial Narrow"/>
                <a:ea typeface="Arial Narrow"/>
                <a:cs typeface="Arial Narrow"/>
                <a:sym typeface="Arial Narrow"/>
              </a:rPr>
              <a:t>HEIGHT ABOVE GROUND</a:t>
            </a:r>
            <a:endParaRPr/>
          </a:p>
        </p:txBody>
      </p:sp>
      <p:sp>
        <p:nvSpPr>
          <p:cNvPr id="258" name="Google Shape;258;p16"/>
          <p:cNvSpPr txBox="1"/>
          <p:nvPr/>
        </p:nvSpPr>
        <p:spPr>
          <a:xfrm>
            <a:off x="1314920" y="4731960"/>
            <a:ext cx="827780" cy="22570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1400" u="none" cap="none" strike="noStrike">
                <a:solidFill>
                  <a:schemeClr val="dk1"/>
                </a:solidFill>
                <a:latin typeface="Arial Narrow"/>
                <a:ea typeface="Arial Narrow"/>
                <a:cs typeface="Arial Narrow"/>
                <a:sym typeface="Arial Narrow"/>
              </a:rPr>
              <a:t>GROUND SURFACE</a:t>
            </a:r>
            <a:endParaRPr/>
          </a:p>
        </p:txBody>
      </p:sp>
      <p:sp>
        <p:nvSpPr>
          <p:cNvPr id="259" name="Google Shape;259;p16"/>
          <p:cNvSpPr txBox="1"/>
          <p:nvPr/>
        </p:nvSpPr>
        <p:spPr>
          <a:xfrm>
            <a:off x="7763486" y="4116472"/>
            <a:ext cx="827780" cy="22570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1400" u="none" cap="none" strike="noStrike">
                <a:solidFill>
                  <a:schemeClr val="dk1"/>
                </a:solidFill>
                <a:latin typeface="Arial Narrow"/>
                <a:ea typeface="Arial Narrow"/>
                <a:cs typeface="Arial Narrow"/>
                <a:sym typeface="Arial Narrow"/>
              </a:rPr>
              <a:t>PALLET SURFACE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265" name="Google Shape;265;p17"/>
          <p:cNvSpPr txBox="1"/>
          <p:nvPr>
            <p:ph idx="1" type="body"/>
          </p:nvPr>
        </p:nvSpPr>
        <p:spPr>
          <a:xfrm>
            <a:off x="838198" y="1825626"/>
            <a:ext cx="8016733" cy="4692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Transport and installation</a:t>
            </a:r>
            <a:endParaRPr/>
          </a:p>
        </p:txBody>
      </p:sp>
      <p:sp>
        <p:nvSpPr>
          <p:cNvPr id="266" name="Google Shape;266;p1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67" name="Google Shape;267;p17"/>
          <p:cNvPicPr preferRelativeResize="0"/>
          <p:nvPr/>
        </p:nvPicPr>
        <p:blipFill rotWithShape="1">
          <a:blip r:embed="rId3">
            <a:alphaModFix/>
          </a:blip>
          <a:srcRect b="0" l="0" r="0" t="0"/>
          <a:stretch/>
        </p:blipFill>
        <p:spPr>
          <a:xfrm>
            <a:off x="1095600" y="2600193"/>
            <a:ext cx="8927404" cy="3518656"/>
          </a:xfrm>
          <a:prstGeom prst="rect">
            <a:avLst/>
          </a:prstGeom>
          <a:noFill/>
          <a:ln>
            <a:noFill/>
          </a:ln>
        </p:spPr>
      </p:pic>
      <p:sp>
        <p:nvSpPr>
          <p:cNvPr id="268" name="Google Shape;268;p1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269" name="Google Shape;269;p17"/>
          <p:cNvSpPr txBox="1"/>
          <p:nvPr/>
        </p:nvSpPr>
        <p:spPr>
          <a:xfrm>
            <a:off x="4194596" y="2599792"/>
            <a:ext cx="2431392" cy="22570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1600" u="none" cap="none" strike="noStrike">
                <a:solidFill>
                  <a:schemeClr val="dk1"/>
                </a:solidFill>
                <a:latin typeface="Arial Narrow"/>
                <a:ea typeface="Arial Narrow"/>
                <a:cs typeface="Arial Narrow"/>
                <a:sym typeface="Arial Narrow"/>
              </a:rPr>
              <a:t>HEIGHT ABOVE GROUND</a:t>
            </a:r>
            <a:endParaRPr/>
          </a:p>
        </p:txBody>
      </p:sp>
      <p:sp>
        <p:nvSpPr>
          <p:cNvPr id="270" name="Google Shape;270;p17"/>
          <p:cNvSpPr txBox="1"/>
          <p:nvPr/>
        </p:nvSpPr>
        <p:spPr>
          <a:xfrm>
            <a:off x="8118328" y="5387053"/>
            <a:ext cx="1168973" cy="22570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1600" u="none" cap="none" strike="noStrike">
                <a:solidFill>
                  <a:schemeClr val="dk1"/>
                </a:solidFill>
                <a:latin typeface="Arial Narrow"/>
                <a:ea typeface="Arial Narrow"/>
                <a:cs typeface="Arial Narrow"/>
                <a:sym typeface="Arial Narrow"/>
              </a:rPr>
              <a:t>GROUND SURFACE</a:t>
            </a:r>
            <a:endParaRPr/>
          </a:p>
        </p:txBody>
      </p:sp>
      <p:sp>
        <p:nvSpPr>
          <p:cNvPr id="271" name="Google Shape;271;p17"/>
          <p:cNvSpPr txBox="1"/>
          <p:nvPr/>
        </p:nvSpPr>
        <p:spPr>
          <a:xfrm>
            <a:off x="6705785" y="4883441"/>
            <a:ext cx="534353" cy="1484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PALLET SURFACE</a:t>
            </a:r>
            <a:endParaRPr/>
          </a:p>
        </p:txBody>
      </p:sp>
      <p:sp>
        <p:nvSpPr>
          <p:cNvPr id="272" name="Google Shape;272;p17"/>
          <p:cNvSpPr txBox="1"/>
          <p:nvPr/>
        </p:nvSpPr>
        <p:spPr>
          <a:xfrm>
            <a:off x="4953000" y="5865244"/>
            <a:ext cx="534353" cy="1484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Pallet 13500</a:t>
            </a:r>
            <a:endParaRPr/>
          </a:p>
        </p:txBody>
      </p:sp>
      <p:sp>
        <p:nvSpPr>
          <p:cNvPr id="273" name="Google Shape;273;p17"/>
          <p:cNvSpPr txBox="1"/>
          <p:nvPr/>
        </p:nvSpPr>
        <p:spPr>
          <a:xfrm>
            <a:off x="5220176" y="4883441"/>
            <a:ext cx="718668" cy="12895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PARTS OF CORNERS</a:t>
            </a:r>
            <a:endParaRPr/>
          </a:p>
        </p:txBody>
      </p:sp>
      <p:sp>
        <p:nvSpPr>
          <p:cNvPr id="274" name="Google Shape;274;p17"/>
          <p:cNvSpPr txBox="1"/>
          <p:nvPr/>
        </p:nvSpPr>
        <p:spPr>
          <a:xfrm>
            <a:off x="2611363" y="5713296"/>
            <a:ext cx="1051923" cy="987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CENTER OF STAND 4800</a:t>
            </a:r>
            <a:endParaRPr/>
          </a:p>
        </p:txBody>
      </p:sp>
      <p:sp>
        <p:nvSpPr>
          <p:cNvPr id="275" name="Google Shape;275;p17"/>
          <p:cNvSpPr txBox="1"/>
          <p:nvPr/>
        </p:nvSpPr>
        <p:spPr>
          <a:xfrm>
            <a:off x="8419532" y="5160356"/>
            <a:ext cx="738117" cy="1484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Support piece ~150mm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281" name="Google Shape;281;p18"/>
          <p:cNvSpPr txBox="1"/>
          <p:nvPr>
            <p:ph idx="1" type="body"/>
          </p:nvPr>
        </p:nvSpPr>
        <p:spPr>
          <a:xfrm>
            <a:off x="838198" y="1825626"/>
            <a:ext cx="8016733" cy="4692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Transport and installation</a:t>
            </a:r>
            <a:endParaRPr/>
          </a:p>
        </p:txBody>
      </p:sp>
      <p:sp>
        <p:nvSpPr>
          <p:cNvPr id="282" name="Google Shape;282;p1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83" name="Google Shape;283;p18"/>
          <p:cNvPicPr preferRelativeResize="0"/>
          <p:nvPr/>
        </p:nvPicPr>
        <p:blipFill rotWithShape="1">
          <a:blip r:embed="rId3">
            <a:alphaModFix/>
          </a:blip>
          <a:srcRect b="0" l="0" r="0" t="0"/>
          <a:stretch/>
        </p:blipFill>
        <p:spPr>
          <a:xfrm>
            <a:off x="4953000" y="1825626"/>
            <a:ext cx="5856226" cy="4391468"/>
          </a:xfrm>
          <a:prstGeom prst="rect">
            <a:avLst/>
          </a:prstGeom>
          <a:noFill/>
          <a:ln>
            <a:noFill/>
          </a:ln>
        </p:spPr>
      </p:pic>
      <p:sp>
        <p:nvSpPr>
          <p:cNvPr id="284" name="Google Shape;284;p1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290" name="Google Shape;290;p19"/>
          <p:cNvSpPr txBox="1"/>
          <p:nvPr>
            <p:ph idx="1" type="body"/>
          </p:nvPr>
        </p:nvSpPr>
        <p:spPr>
          <a:xfrm>
            <a:off x="838198" y="1825625"/>
            <a:ext cx="9916326" cy="22567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Transport and installation</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3-pin-jointed trusses consist of two parts which are normally fixed</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with steel parts to the concrete foundation (joint)</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Steel-wood connecting parts from roof ridge beam (joint)</a:t>
            </a:r>
            <a:endParaRPr/>
          </a:p>
        </p:txBody>
      </p:sp>
      <p:sp>
        <p:nvSpPr>
          <p:cNvPr id="291" name="Google Shape;291;p1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92" name="Google Shape;292;p19"/>
          <p:cNvPicPr preferRelativeResize="0"/>
          <p:nvPr/>
        </p:nvPicPr>
        <p:blipFill rotWithShape="1">
          <a:blip r:embed="rId3">
            <a:alphaModFix/>
          </a:blip>
          <a:srcRect b="0" l="0" r="0" t="0"/>
          <a:stretch/>
        </p:blipFill>
        <p:spPr>
          <a:xfrm>
            <a:off x="7386629" y="2908368"/>
            <a:ext cx="3586170" cy="3135675"/>
          </a:xfrm>
          <a:prstGeom prst="rect">
            <a:avLst/>
          </a:prstGeom>
          <a:noFill/>
          <a:ln>
            <a:noFill/>
          </a:ln>
        </p:spPr>
      </p:pic>
      <p:pic>
        <p:nvPicPr>
          <p:cNvPr id="293" name="Google Shape;293;p19"/>
          <p:cNvPicPr preferRelativeResize="0"/>
          <p:nvPr/>
        </p:nvPicPr>
        <p:blipFill rotWithShape="1">
          <a:blip r:embed="rId4">
            <a:alphaModFix/>
          </a:blip>
          <a:srcRect b="0" l="0" r="0" t="0"/>
          <a:stretch/>
        </p:blipFill>
        <p:spPr>
          <a:xfrm>
            <a:off x="1152361" y="4265775"/>
            <a:ext cx="2733675" cy="1849163"/>
          </a:xfrm>
          <a:prstGeom prst="rect">
            <a:avLst/>
          </a:prstGeom>
          <a:noFill/>
          <a:ln>
            <a:noFill/>
          </a:ln>
        </p:spPr>
      </p:pic>
      <p:pic>
        <p:nvPicPr>
          <p:cNvPr id="294" name="Google Shape;294;p19"/>
          <p:cNvPicPr preferRelativeResize="0"/>
          <p:nvPr/>
        </p:nvPicPr>
        <p:blipFill rotWithShape="1">
          <a:blip r:embed="rId5">
            <a:alphaModFix/>
          </a:blip>
          <a:srcRect b="0" l="0" r="0" t="0"/>
          <a:stretch/>
        </p:blipFill>
        <p:spPr>
          <a:xfrm>
            <a:off x="4009235" y="4446633"/>
            <a:ext cx="2681982" cy="1712913"/>
          </a:xfrm>
          <a:prstGeom prst="rect">
            <a:avLst/>
          </a:prstGeom>
          <a:noFill/>
          <a:ln>
            <a:noFill/>
          </a:ln>
        </p:spPr>
      </p:pic>
      <p:sp>
        <p:nvSpPr>
          <p:cNvPr id="295" name="Google Shape;295;p1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296" name="Google Shape;296;p19"/>
          <p:cNvSpPr txBox="1"/>
          <p:nvPr/>
        </p:nvSpPr>
        <p:spPr>
          <a:xfrm>
            <a:off x="8063264" y="2942714"/>
            <a:ext cx="1443805" cy="7717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500" u="none" cap="none" strike="noStrike">
                <a:solidFill>
                  <a:schemeClr val="dk1"/>
                </a:solidFill>
                <a:latin typeface="Arial Narrow"/>
                <a:ea typeface="Arial Narrow"/>
                <a:cs typeface="Arial Narrow"/>
                <a:sym typeface="Arial Narrow"/>
              </a:rPr>
              <a:t>3-pin-jointed truss made of glue laminated timber</a:t>
            </a:r>
            <a:endParaRPr/>
          </a:p>
        </p:txBody>
      </p:sp>
      <p:sp>
        <p:nvSpPr>
          <p:cNvPr id="297" name="Google Shape;297;p19"/>
          <p:cNvSpPr txBox="1"/>
          <p:nvPr/>
        </p:nvSpPr>
        <p:spPr>
          <a:xfrm>
            <a:off x="9031005" y="4082354"/>
            <a:ext cx="623536" cy="7541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ON A CASE-BY-CASE BASIS</a:t>
            </a:r>
            <a:endParaRPr/>
          </a:p>
        </p:txBody>
      </p:sp>
      <p:sp>
        <p:nvSpPr>
          <p:cNvPr id="298" name="Google Shape;298;p19"/>
          <p:cNvSpPr txBox="1"/>
          <p:nvPr/>
        </p:nvSpPr>
        <p:spPr>
          <a:xfrm>
            <a:off x="8719237" y="5953223"/>
            <a:ext cx="623536" cy="7541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Drawbars</a:t>
            </a:r>
            <a:endParaRPr/>
          </a:p>
        </p:txBody>
      </p:sp>
      <p:sp>
        <p:nvSpPr>
          <p:cNvPr id="299" name="Google Shape;299;p19"/>
          <p:cNvSpPr txBox="1"/>
          <p:nvPr/>
        </p:nvSpPr>
        <p:spPr>
          <a:xfrm>
            <a:off x="10768695" y="4371214"/>
            <a:ext cx="623536" cy="7541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500" u="none" cap="none" strike="noStrike">
                <a:solidFill>
                  <a:schemeClr val="dk1"/>
                </a:solidFill>
                <a:latin typeface="Arial Narrow"/>
                <a:ea typeface="Arial Narrow"/>
                <a:cs typeface="Arial Narrow"/>
                <a:sym typeface="Arial Narrow"/>
              </a:rPr>
              <a:t>Post-moulding</a:t>
            </a:r>
            <a:endParaRPr/>
          </a:p>
        </p:txBody>
      </p:sp>
      <p:sp>
        <p:nvSpPr>
          <p:cNvPr id="300" name="Google Shape;300;p19"/>
          <p:cNvSpPr txBox="1"/>
          <p:nvPr/>
        </p:nvSpPr>
        <p:spPr>
          <a:xfrm>
            <a:off x="8161630" y="5544694"/>
            <a:ext cx="623536" cy="7541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ON A CASE-BY-CASE BASIS</a:t>
            </a:r>
            <a:endParaRPr/>
          </a:p>
        </p:txBody>
      </p:sp>
      <p:sp>
        <p:nvSpPr>
          <p:cNvPr id="301" name="Google Shape;301;p19"/>
          <p:cNvSpPr txBox="1"/>
          <p:nvPr/>
        </p:nvSpPr>
        <p:spPr>
          <a:xfrm rot="-5400000">
            <a:off x="8787428" y="4889233"/>
            <a:ext cx="623536" cy="7541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500" u="none" cap="none" strike="noStrike">
                <a:solidFill>
                  <a:schemeClr val="dk1"/>
                </a:solidFill>
                <a:latin typeface="Arial Narrow"/>
                <a:ea typeface="Arial Narrow"/>
                <a:cs typeface="Arial Narrow"/>
                <a:sym typeface="Arial Narrow"/>
              </a:rPr>
              <a:t>Floor structure</a:t>
            </a:r>
            <a:endParaRPr/>
          </a:p>
        </p:txBody>
      </p:sp>
      <p:sp>
        <p:nvSpPr>
          <p:cNvPr id="302" name="Google Shape;302;p19"/>
          <p:cNvSpPr txBox="1"/>
          <p:nvPr/>
        </p:nvSpPr>
        <p:spPr>
          <a:xfrm rot="-5400000">
            <a:off x="7223452" y="4226784"/>
            <a:ext cx="623536" cy="7541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500" u="none" cap="none" strike="noStrike">
                <a:solidFill>
                  <a:schemeClr val="dk1"/>
                </a:solidFill>
                <a:latin typeface="Arial Narrow"/>
                <a:ea typeface="Arial Narrow"/>
                <a:cs typeface="Arial Narrow"/>
                <a:sym typeface="Arial Narrow"/>
              </a:rPr>
              <a:t>Foundation structure</a:t>
            </a:r>
            <a:endParaRPr/>
          </a:p>
        </p:txBody>
      </p:sp>
      <p:sp>
        <p:nvSpPr>
          <p:cNvPr id="303" name="Google Shape;303;p19"/>
          <p:cNvSpPr txBox="1"/>
          <p:nvPr/>
        </p:nvSpPr>
        <p:spPr>
          <a:xfrm>
            <a:off x="7990363" y="5640585"/>
            <a:ext cx="623536" cy="7541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Basic pillar</a:t>
            </a:r>
            <a:endParaRPr/>
          </a:p>
          <a:p>
            <a:pPr indent="0" lvl="0" marL="0" marR="0" rtl="0" algn="ctr">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(reinforcement according to RAK structural design)</a:t>
            </a:r>
            <a:endParaRPr/>
          </a:p>
        </p:txBody>
      </p:sp>
      <p:sp>
        <p:nvSpPr>
          <p:cNvPr id="304" name="Google Shape;304;p19"/>
          <p:cNvSpPr txBox="1"/>
          <p:nvPr/>
        </p:nvSpPr>
        <p:spPr>
          <a:xfrm>
            <a:off x="5484593" y="6042832"/>
            <a:ext cx="241982" cy="7541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T profile</a:t>
            </a:r>
            <a:endParaRPr/>
          </a:p>
        </p:txBody>
      </p:sp>
      <p:sp>
        <p:nvSpPr>
          <p:cNvPr id="305" name="Google Shape;305;p19"/>
          <p:cNvSpPr txBox="1"/>
          <p:nvPr/>
        </p:nvSpPr>
        <p:spPr>
          <a:xfrm>
            <a:off x="5880060" y="6047629"/>
            <a:ext cx="610443" cy="7842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380" u="none" cap="none" strike="noStrike">
                <a:solidFill>
                  <a:schemeClr val="dk1"/>
                </a:solidFill>
                <a:latin typeface="Arial Narrow"/>
                <a:ea typeface="Arial Narrow"/>
                <a:cs typeface="Arial Narrow"/>
                <a:sym typeface="Arial Narrow"/>
              </a:rPr>
              <a:t>Threaded rod with epoxy (licensed glueing)</a:t>
            </a:r>
            <a:endParaRPr/>
          </a:p>
        </p:txBody>
      </p:sp>
      <p:sp>
        <p:nvSpPr>
          <p:cNvPr id="306" name="Google Shape;306;p19"/>
          <p:cNvSpPr txBox="1"/>
          <p:nvPr/>
        </p:nvSpPr>
        <p:spPr>
          <a:xfrm>
            <a:off x="4536986" y="6047629"/>
            <a:ext cx="746446" cy="7842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380" u="none" cap="none" strike="noStrike">
                <a:solidFill>
                  <a:srgbClr val="FF0000"/>
                </a:solidFill>
                <a:latin typeface="Arial Narrow"/>
                <a:ea typeface="Arial Narrow"/>
                <a:cs typeface="Arial Narrow"/>
                <a:sym typeface="Arial Narrow"/>
              </a:rPr>
              <a:t>Self-drilling screws in case of fire </a:t>
            </a:r>
            <a:endParaRPr/>
          </a:p>
        </p:txBody>
      </p:sp>
      <p:sp>
        <p:nvSpPr>
          <p:cNvPr id="307" name="Google Shape;307;p19"/>
          <p:cNvSpPr txBox="1"/>
          <p:nvPr/>
        </p:nvSpPr>
        <p:spPr>
          <a:xfrm>
            <a:off x="2560342" y="4330499"/>
            <a:ext cx="1268358" cy="7842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350" u="none" cap="none" strike="noStrike">
                <a:solidFill>
                  <a:schemeClr val="dk1"/>
                </a:solidFill>
                <a:latin typeface="Arial Narrow"/>
                <a:ea typeface="Arial Narrow"/>
                <a:cs typeface="Arial Narrow"/>
                <a:sym typeface="Arial Narrow"/>
              </a:rPr>
              <a:t>Measurement by angle change of beams</a:t>
            </a:r>
            <a:endParaRPr/>
          </a:p>
        </p:txBody>
      </p:sp>
      <p:sp>
        <p:nvSpPr>
          <p:cNvPr id="308" name="Google Shape;308;p19"/>
          <p:cNvSpPr txBox="1"/>
          <p:nvPr/>
        </p:nvSpPr>
        <p:spPr>
          <a:xfrm>
            <a:off x="2441756" y="5901323"/>
            <a:ext cx="331047" cy="5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350" u="none" cap="none" strike="noStrike">
                <a:solidFill>
                  <a:schemeClr val="dk1"/>
                </a:solidFill>
                <a:latin typeface="Arial Narrow"/>
                <a:ea typeface="Arial Narrow"/>
                <a:cs typeface="Arial Narrow"/>
                <a:sym typeface="Arial Narrow"/>
              </a:rPr>
              <a:t>Plywood panel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Origin of the materials</a:t>
            </a:r>
            <a:endParaRPr/>
          </a:p>
        </p:txBody>
      </p:sp>
      <p:sp>
        <p:nvSpPr>
          <p:cNvPr id="115" name="Google Shape;115;p2"/>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GB" sz="1600"/>
              <a:t>These learning materials for industrial wood construction have been prepared in a project led by Puuinfo Oy in 2021–2022. Also involved in the project were </a:t>
            </a:r>
            <a:endParaRPr/>
          </a:p>
          <a:p>
            <a:pPr indent="-355600" lvl="0" marL="647700" rtl="0" algn="l">
              <a:lnSpc>
                <a:spcPct val="115000"/>
              </a:lnSpc>
              <a:spcBef>
                <a:spcPts val="1700"/>
              </a:spcBef>
              <a:spcAft>
                <a:spcPts val="0"/>
              </a:spcAft>
              <a:buClr>
                <a:srgbClr val="272117"/>
              </a:buClr>
              <a:buSzPts val="2000"/>
              <a:buChar char="●"/>
            </a:pPr>
            <a:r>
              <a:rPr lang="en-GB" sz="1600"/>
              <a:t>Lappia Vocational College,</a:t>
            </a:r>
            <a:endParaRPr/>
          </a:p>
          <a:p>
            <a:pPr indent="-355600" lvl="0" marL="647700" rtl="0" algn="l">
              <a:lnSpc>
                <a:spcPct val="115000"/>
              </a:lnSpc>
              <a:spcBef>
                <a:spcPts val="0"/>
              </a:spcBef>
              <a:spcAft>
                <a:spcPts val="0"/>
              </a:spcAft>
              <a:buClr>
                <a:srgbClr val="272117"/>
              </a:buClr>
              <a:buSzPts val="2000"/>
              <a:buChar char="●"/>
            </a:pPr>
            <a:r>
              <a:rPr lang="en-GB" sz="1600"/>
              <a:t>TTS-Työtehoseura ry</a:t>
            </a:r>
            <a:endParaRPr sz="1600"/>
          </a:p>
          <a:p>
            <a:pPr indent="-355600" lvl="0" marL="647700" rtl="0" algn="l">
              <a:lnSpc>
                <a:spcPct val="115000"/>
              </a:lnSpc>
              <a:spcBef>
                <a:spcPts val="0"/>
              </a:spcBef>
              <a:spcAft>
                <a:spcPts val="0"/>
              </a:spcAft>
              <a:buClr>
                <a:srgbClr val="272117"/>
              </a:buClr>
              <a:buSzPts val="2000"/>
              <a:buChar char="●"/>
            </a:pPr>
            <a:r>
              <a:rPr lang="en-GB" sz="1600"/>
              <a:t>South-Eastern Finland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Metropolia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Jyväskylä University of Applied Sciences,</a:t>
            </a:r>
            <a:endParaRPr/>
          </a:p>
          <a:p>
            <a:pPr indent="-355600" lvl="0" marL="647700" marR="0" rtl="0" algn="l">
              <a:lnSpc>
                <a:spcPct val="115000"/>
              </a:lnSpc>
              <a:spcBef>
                <a:spcPts val="0"/>
              </a:spcBef>
              <a:spcAft>
                <a:spcPts val="0"/>
              </a:spcAft>
              <a:buClr>
                <a:srgbClr val="272117"/>
              </a:buClr>
              <a:buSzPts val="2000"/>
              <a:buChar char="●"/>
            </a:pPr>
            <a:r>
              <a:rPr lang="en-GB" sz="1600"/>
              <a:t>University of Tampere, and</a:t>
            </a:r>
            <a:endParaRPr/>
          </a:p>
          <a:p>
            <a:pPr indent="-355600" lvl="0" marL="647700" marR="0" rtl="0" algn="l">
              <a:lnSpc>
                <a:spcPct val="115000"/>
              </a:lnSpc>
              <a:spcBef>
                <a:spcPts val="0"/>
              </a:spcBef>
              <a:spcAft>
                <a:spcPts val="0"/>
              </a:spcAft>
              <a:buClr>
                <a:srgbClr val="272117"/>
              </a:buClr>
              <a:buSzPts val="2000"/>
              <a:buChar char="●"/>
            </a:pPr>
            <a:r>
              <a:rPr lang="en-GB" sz="1600"/>
              <a:t>Federation of the Finnish Woodworking Industries Puutuoteteollisuus ry</a:t>
            </a:r>
            <a:endParaRPr sz="1600"/>
          </a:p>
          <a:p>
            <a:pPr indent="0" lvl="0" marL="0" rtl="0" algn="l">
              <a:lnSpc>
                <a:spcPct val="115000"/>
              </a:lnSpc>
              <a:spcBef>
                <a:spcPts val="1700"/>
              </a:spcBef>
              <a:spcAft>
                <a:spcPts val="0"/>
              </a:spcAft>
              <a:buSzPts val="1800"/>
              <a:buNone/>
            </a:pPr>
            <a:r>
              <a:rPr lang="en-GB" sz="1600"/>
              <a:t>The project was funded by the Ministry of the Environment. </a:t>
            </a:r>
            <a:endParaRPr/>
          </a:p>
          <a:p>
            <a:pPr indent="0" lvl="0" marL="0" rtl="0" algn="l">
              <a:lnSpc>
                <a:spcPct val="90000"/>
              </a:lnSpc>
              <a:spcBef>
                <a:spcPts val="4200"/>
              </a:spcBef>
              <a:spcAft>
                <a:spcPts val="0"/>
              </a:spcAft>
              <a:buClr>
                <a:schemeClr val="lt2"/>
              </a:buClr>
              <a:buSzPts val="2400"/>
              <a:buNone/>
            </a:pPr>
            <a:r>
              <a:t/>
            </a:r>
            <a:endParaRPr sz="1600"/>
          </a:p>
        </p:txBody>
      </p:sp>
      <p:sp>
        <p:nvSpPr>
          <p:cNvPr id="116" name="Google Shape;116;p2"/>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51351"/>
              <a:buNone/>
            </a:pPr>
            <a:r>
              <a:rPr lang="en-GB" sz="2000"/>
              <a:t>The materials are intended to be used as extensively as possible in industrial wood construction education and studies.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original materials and any updates to them by Puuinfo will be published on the Library of Open Educational Resources website (aoe.fi) and the Puuinfo.fi website. </a:t>
            </a:r>
            <a:endParaRPr/>
          </a:p>
        </p:txBody>
      </p:sp>
      <p:sp>
        <p:nvSpPr>
          <p:cNvPr id="117" name="Google Shape;117;p2"/>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Use of the materials</a:t>
            </a:r>
            <a:endParaRPr/>
          </a:p>
        </p:txBody>
      </p:sp>
      <p:sp>
        <p:nvSpPr>
          <p:cNvPr id="118" name="Google Shape;118;p2"/>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314" name="Google Shape;314;p20"/>
          <p:cNvSpPr txBox="1"/>
          <p:nvPr>
            <p:ph idx="1" type="body"/>
          </p:nvPr>
        </p:nvSpPr>
        <p:spPr>
          <a:xfrm>
            <a:off x="838198" y="1825625"/>
            <a:ext cx="9916326" cy="40855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Transport and installation</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Large structures are installed with a car crane the easiest and safest using a movable mounting tower under the ridge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When installing, both frames are lifted in place with a car crane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frame base is attached to the bracket on the foundation</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ridge piece is placed on the mounting tower and the parts are attached together</a:t>
            </a:r>
            <a:endParaRPr/>
          </a:p>
        </p:txBody>
      </p:sp>
      <p:sp>
        <p:nvSpPr>
          <p:cNvPr id="315" name="Google Shape;315;p2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16" name="Google Shape;316;p2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322" name="Google Shape;322;p21"/>
          <p:cNvSpPr txBox="1"/>
          <p:nvPr>
            <p:ph idx="1" type="body"/>
          </p:nvPr>
        </p:nvSpPr>
        <p:spPr>
          <a:xfrm>
            <a:off x="838198" y="1825625"/>
            <a:ext cx="9916326" cy="40855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Transport and installation</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After lateral support, the mounting tower is moved to the next line</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23" name="Google Shape;323;p2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24" name="Google Shape;324;p2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330" name="Google Shape;330;p22"/>
          <p:cNvSpPr txBox="1"/>
          <p:nvPr>
            <p:ph idx="1" type="body"/>
          </p:nvPr>
        </p:nvSpPr>
        <p:spPr>
          <a:xfrm>
            <a:off x="838198" y="1825626"/>
            <a:ext cx="9916326" cy="5990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Stiffening (3-pin-jointed trusses in general)</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31" name="Google Shape;331;p2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332" name="Google Shape;332;p22"/>
          <p:cNvPicPr preferRelativeResize="0"/>
          <p:nvPr/>
        </p:nvPicPr>
        <p:blipFill rotWithShape="1">
          <a:blip r:embed="rId3">
            <a:alphaModFix/>
          </a:blip>
          <a:srcRect b="0" l="0" r="0" t="0"/>
          <a:stretch/>
        </p:blipFill>
        <p:spPr>
          <a:xfrm>
            <a:off x="5584065" y="1593989"/>
            <a:ext cx="6104352" cy="4472220"/>
          </a:xfrm>
          <a:prstGeom prst="rect">
            <a:avLst/>
          </a:prstGeom>
          <a:noFill/>
          <a:ln>
            <a:noFill/>
          </a:ln>
        </p:spPr>
      </p:pic>
      <p:sp>
        <p:nvSpPr>
          <p:cNvPr id="333" name="Google Shape;333;p2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339" name="Google Shape;339;p23"/>
          <p:cNvSpPr txBox="1"/>
          <p:nvPr>
            <p:ph idx="1" type="body"/>
          </p:nvPr>
        </p:nvSpPr>
        <p:spPr>
          <a:xfrm>
            <a:off x="838198" y="1825625"/>
            <a:ext cx="4601068" cy="155859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Stiffening (3-pin-jointed trusses in general)</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40" name="Google Shape;340;p2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grpSp>
        <p:nvGrpSpPr>
          <p:cNvPr id="341" name="Google Shape;341;p23"/>
          <p:cNvGrpSpPr/>
          <p:nvPr/>
        </p:nvGrpSpPr>
        <p:grpSpPr>
          <a:xfrm>
            <a:off x="5901812" y="1618805"/>
            <a:ext cx="5451987" cy="4522423"/>
            <a:chOff x="5732351" y="1512617"/>
            <a:chExt cx="5634038" cy="4932363"/>
          </a:xfrm>
        </p:grpSpPr>
        <p:pic>
          <p:nvPicPr>
            <p:cNvPr id="342" name="Google Shape;342;p23"/>
            <p:cNvPicPr preferRelativeResize="0"/>
            <p:nvPr/>
          </p:nvPicPr>
          <p:blipFill rotWithShape="1">
            <a:blip r:embed="rId3">
              <a:alphaModFix/>
            </a:blip>
            <a:srcRect b="0" l="0" r="0" t="0"/>
            <a:stretch/>
          </p:blipFill>
          <p:spPr>
            <a:xfrm>
              <a:off x="5733476" y="1512617"/>
              <a:ext cx="5631787" cy="3513138"/>
            </a:xfrm>
            <a:prstGeom prst="rect">
              <a:avLst/>
            </a:prstGeom>
            <a:noFill/>
            <a:ln>
              <a:noFill/>
            </a:ln>
          </p:spPr>
        </p:pic>
        <p:pic>
          <p:nvPicPr>
            <p:cNvPr id="343" name="Google Shape;343;p23"/>
            <p:cNvPicPr preferRelativeResize="0"/>
            <p:nvPr/>
          </p:nvPicPr>
          <p:blipFill rotWithShape="1">
            <a:blip r:embed="rId4">
              <a:alphaModFix/>
            </a:blip>
            <a:srcRect b="0" l="0" r="0" t="0"/>
            <a:stretch/>
          </p:blipFill>
          <p:spPr>
            <a:xfrm>
              <a:off x="5732351" y="5025755"/>
              <a:ext cx="5634038" cy="1419225"/>
            </a:xfrm>
            <a:prstGeom prst="rect">
              <a:avLst/>
            </a:prstGeom>
            <a:noFill/>
            <a:ln>
              <a:noFill/>
            </a:ln>
          </p:spPr>
        </p:pic>
      </p:grpSp>
      <p:sp>
        <p:nvSpPr>
          <p:cNvPr id="344" name="Google Shape;344;p2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345" name="Google Shape;345;p23"/>
          <p:cNvSpPr txBox="1"/>
          <p:nvPr/>
        </p:nvSpPr>
        <p:spPr>
          <a:xfrm>
            <a:off x="6236085" y="1683931"/>
            <a:ext cx="1212280" cy="15521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WALL WIND BRACE LATTICE</a:t>
            </a:r>
            <a:endParaRPr/>
          </a:p>
        </p:txBody>
      </p:sp>
      <p:sp>
        <p:nvSpPr>
          <p:cNvPr id="346" name="Google Shape;346;p23"/>
          <p:cNvSpPr txBox="1"/>
          <p:nvPr/>
        </p:nvSpPr>
        <p:spPr>
          <a:xfrm>
            <a:off x="9749041" y="1690688"/>
            <a:ext cx="1365801" cy="1484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WALL WIND BRACE LATTICE</a:t>
            </a:r>
            <a:endParaRPr/>
          </a:p>
        </p:txBody>
      </p:sp>
      <p:sp>
        <p:nvSpPr>
          <p:cNvPr id="347" name="Google Shape;347;p23"/>
          <p:cNvSpPr txBox="1"/>
          <p:nvPr/>
        </p:nvSpPr>
        <p:spPr>
          <a:xfrm>
            <a:off x="9664320" y="4665895"/>
            <a:ext cx="1450521" cy="17406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WALL WIND BRACE LATTICE</a:t>
            </a:r>
            <a:endParaRPr/>
          </a:p>
        </p:txBody>
      </p:sp>
      <p:sp>
        <p:nvSpPr>
          <p:cNvPr id="348" name="Google Shape;348;p23"/>
          <p:cNvSpPr txBox="1"/>
          <p:nvPr/>
        </p:nvSpPr>
        <p:spPr>
          <a:xfrm>
            <a:off x="6236085" y="4678365"/>
            <a:ext cx="1469732" cy="13598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WALL WIND BRACE LATTICE</a:t>
            </a:r>
            <a:endParaRPr/>
          </a:p>
        </p:txBody>
      </p:sp>
      <p:sp>
        <p:nvSpPr>
          <p:cNvPr id="349" name="Google Shape;349;p23"/>
          <p:cNvSpPr txBox="1"/>
          <p:nvPr/>
        </p:nvSpPr>
        <p:spPr>
          <a:xfrm>
            <a:off x="7574631" y="1640059"/>
            <a:ext cx="1005362" cy="1484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WIND BRACES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355" name="Google Shape;355;p24"/>
          <p:cNvSpPr txBox="1"/>
          <p:nvPr>
            <p:ph idx="1" type="body"/>
          </p:nvPr>
        </p:nvSpPr>
        <p:spPr>
          <a:xfrm>
            <a:off x="838200" y="1442166"/>
            <a:ext cx="10932622" cy="49055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b="1" lang="en-GB"/>
              <a:t>Dimensioning</a:t>
            </a:r>
            <a:endParaRPr/>
          </a:p>
          <a:p>
            <a:pPr indent="-228600" lvl="0" marL="228600" rtl="0" algn="l">
              <a:lnSpc>
                <a:spcPct val="100000"/>
              </a:lnSpc>
              <a:spcBef>
                <a:spcPts val="1000"/>
              </a:spcBef>
              <a:spcAft>
                <a:spcPts val="0"/>
              </a:spcAft>
              <a:buClr>
                <a:schemeClr val="dk1"/>
              </a:buClr>
              <a:buSzPts val="2800"/>
              <a:buChar char="•"/>
            </a:pPr>
            <a:r>
              <a:rPr lang="en-GB"/>
              <a:t>Bending strength at the maximum bending moment</a:t>
            </a:r>
            <a:endParaRPr/>
          </a:p>
          <a:p>
            <a:pPr indent="-228600" lvl="0" marL="228600" rtl="0" algn="l">
              <a:lnSpc>
                <a:spcPct val="100000"/>
              </a:lnSpc>
              <a:spcBef>
                <a:spcPts val="1000"/>
              </a:spcBef>
              <a:spcAft>
                <a:spcPts val="0"/>
              </a:spcAft>
              <a:buClr>
                <a:schemeClr val="dk1"/>
              </a:buClr>
              <a:buSzPts val="2800"/>
              <a:buChar char="•"/>
            </a:pPr>
            <a:r>
              <a:rPr lang="en-GB"/>
              <a:t>Compressive strength at maximum compressive force</a:t>
            </a:r>
            <a:endParaRPr/>
          </a:p>
          <a:p>
            <a:pPr indent="-228600" lvl="0" marL="228600" rtl="0" algn="l">
              <a:lnSpc>
                <a:spcPct val="100000"/>
              </a:lnSpc>
              <a:spcBef>
                <a:spcPts val="1000"/>
              </a:spcBef>
              <a:spcAft>
                <a:spcPts val="0"/>
              </a:spcAft>
              <a:buClr>
                <a:schemeClr val="dk1"/>
              </a:buClr>
              <a:buSzPts val="2800"/>
              <a:buChar char="•"/>
            </a:pPr>
            <a:r>
              <a:rPr lang="en-GB"/>
              <a:t>Displacements</a:t>
            </a:r>
            <a:endParaRPr/>
          </a:p>
          <a:p>
            <a:pPr indent="-228600" lvl="0" marL="228600" rtl="0" algn="l">
              <a:lnSpc>
                <a:spcPct val="100000"/>
              </a:lnSpc>
              <a:spcBef>
                <a:spcPts val="1000"/>
              </a:spcBef>
              <a:spcAft>
                <a:spcPts val="0"/>
              </a:spcAft>
              <a:buClr>
                <a:schemeClr val="dk1"/>
              </a:buClr>
              <a:buSzPts val="2800"/>
              <a:buChar char="•"/>
            </a:pPr>
            <a:r>
              <a:rPr lang="en-GB"/>
              <a:t>Circular base</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Shearing strength with support</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Compression strength with support</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Combined compression and bending</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Buckling phenomenon of weaker cross-sectional orientation</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Lateral buckling</a:t>
            </a:r>
            <a:endParaRPr/>
          </a:p>
        </p:txBody>
      </p:sp>
      <p:sp>
        <p:nvSpPr>
          <p:cNvPr id="356" name="Google Shape;356;p2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57" name="Google Shape;357;p2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363" name="Google Shape;363;p25"/>
          <p:cNvSpPr txBox="1"/>
          <p:nvPr>
            <p:ph idx="1" type="body"/>
          </p:nvPr>
        </p:nvSpPr>
        <p:spPr>
          <a:xfrm>
            <a:off x="838200" y="1459869"/>
            <a:ext cx="10932622" cy="50330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b="1" lang="en-GB"/>
              <a:t>Dimensioning</a:t>
            </a:r>
            <a:endParaRPr/>
          </a:p>
          <a:p>
            <a:pPr indent="-228600" lvl="0" marL="228600" rtl="0" algn="l">
              <a:lnSpc>
                <a:spcPct val="100000"/>
              </a:lnSpc>
              <a:spcBef>
                <a:spcPts val="1000"/>
              </a:spcBef>
              <a:spcAft>
                <a:spcPts val="0"/>
              </a:spcAft>
              <a:buClr>
                <a:schemeClr val="dk1"/>
              </a:buClr>
              <a:buSzPts val="2800"/>
              <a:buChar char="•"/>
            </a:pPr>
            <a:r>
              <a:rPr lang="en-GB"/>
              <a:t>Curved section</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Combined compression and bending</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Buckling phenomenon of weaker cross-sectional orientation</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Lateral buckling</a:t>
            </a:r>
            <a:endParaRPr/>
          </a:p>
          <a:p>
            <a:pPr indent="-228600" lvl="0" marL="228600" rtl="0" algn="l">
              <a:lnSpc>
                <a:spcPct val="100000"/>
              </a:lnSpc>
              <a:spcBef>
                <a:spcPts val="1000"/>
              </a:spcBef>
              <a:spcAft>
                <a:spcPts val="0"/>
              </a:spcAft>
              <a:buClr>
                <a:schemeClr val="dk1"/>
              </a:buClr>
              <a:buSzPts val="2800"/>
              <a:buChar char="•"/>
            </a:pPr>
            <a:r>
              <a:rPr lang="en-GB"/>
              <a:t>Framing beam</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Ridge shear resistance</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Ridge compression resistance</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Combined compression and bending</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Buckling phenomenon of weaker cross-sectional orientation</a:t>
            </a:r>
            <a:endParaRPr/>
          </a:p>
          <a:p>
            <a:pPr indent="-228600" lvl="1" marL="685800" rtl="0" algn="l">
              <a:lnSpc>
                <a:spcPct val="100000"/>
              </a:lnSpc>
              <a:spcBef>
                <a:spcPts val="500"/>
              </a:spcBef>
              <a:spcAft>
                <a:spcPts val="0"/>
              </a:spcAft>
              <a:buClr>
                <a:schemeClr val="dk1"/>
              </a:buClr>
              <a:buSzPts val="2400"/>
              <a:buFont typeface="Noto Sans Symbols"/>
              <a:buChar char="⮚"/>
            </a:pPr>
            <a:r>
              <a:rPr lang="en-GB"/>
              <a:t>Lateral buckling</a:t>
            </a:r>
            <a:endParaRPr/>
          </a:p>
        </p:txBody>
      </p:sp>
      <p:sp>
        <p:nvSpPr>
          <p:cNvPr id="364" name="Google Shape;364;p2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65" name="Google Shape;365;p2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371" name="Google Shape;371;p26"/>
          <p:cNvSpPr txBox="1"/>
          <p:nvPr>
            <p:ph idx="1" type="body"/>
          </p:nvPr>
        </p:nvSpPr>
        <p:spPr>
          <a:xfrm>
            <a:off x="838198" y="1825625"/>
            <a:ext cx="9916326" cy="40855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 special features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rPr>
              <a:t>Variable cross-section in beam and base </a:t>
            </a:r>
            <a:r>
              <a:rPr lang="en-GB">
                <a:solidFill>
                  <a:schemeClr val="dk2"/>
                </a:solidFill>
                <a:latin typeface="Calibri"/>
                <a:ea typeface="Calibri"/>
                <a:cs typeface="Calibri"/>
                <a:sym typeface="Calibri"/>
              </a:rPr>
              <a:t>k</a:t>
            </a:r>
            <a:r>
              <a:rPr baseline="-25000" lang="en-GB">
                <a:solidFill>
                  <a:schemeClr val="dk2"/>
                </a:solidFill>
                <a:latin typeface="Calibri"/>
                <a:ea typeface="Calibri"/>
                <a:cs typeface="Calibri"/>
                <a:sym typeface="Calibri"/>
              </a:rPr>
              <a:t>m,</a:t>
            </a:r>
            <a:r>
              <a:rPr baseline="-25000" lang="en-GB">
                <a:solidFill>
                  <a:schemeClr val="dk2"/>
                </a:solidFill>
                <a:latin typeface="Noto Sans Symbols"/>
                <a:ea typeface="Noto Sans Symbols"/>
                <a:cs typeface="Noto Sans Symbols"/>
                <a:sym typeface="Noto Sans Symbols"/>
              </a:rPr>
              <a:t>α</a:t>
            </a:r>
            <a:r>
              <a:rPr lang="en-GB">
                <a:solidFill>
                  <a:schemeClr val="dk2"/>
                </a:solidFill>
              </a:rPr>
              <a:t> factor</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Curved part (corner) =&gt; k</a:t>
            </a:r>
            <a:r>
              <a:rPr baseline="-25000" lang="en-GB">
                <a:solidFill>
                  <a:schemeClr val="dk2"/>
                </a:solidFill>
                <a:latin typeface="Calibri"/>
                <a:ea typeface="Calibri"/>
                <a:cs typeface="Calibri"/>
                <a:sym typeface="Calibri"/>
              </a:rPr>
              <a:t>r</a:t>
            </a:r>
            <a:r>
              <a:rPr lang="en-GB">
                <a:solidFill>
                  <a:schemeClr val="dk2"/>
                </a:solidFill>
                <a:latin typeface="Calibri"/>
                <a:ea typeface="Calibri"/>
                <a:cs typeface="Calibri"/>
                <a:sym typeface="Calibri"/>
              </a:rPr>
              <a:t> factor</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Curved section compression side =&gt; lateral buckling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Transport height =&gt; Preferably less than 4.4 m</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72" name="Google Shape;372;p2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373" name="Google Shape;373;p26"/>
          <p:cNvPicPr preferRelativeResize="0"/>
          <p:nvPr/>
        </p:nvPicPr>
        <p:blipFill rotWithShape="1">
          <a:blip r:embed="rId3">
            <a:alphaModFix/>
          </a:blip>
          <a:srcRect b="0" l="0" r="0" t="0"/>
          <a:stretch/>
        </p:blipFill>
        <p:spPr>
          <a:xfrm>
            <a:off x="997022" y="4051243"/>
            <a:ext cx="5704645" cy="2581173"/>
          </a:xfrm>
          <a:prstGeom prst="rect">
            <a:avLst/>
          </a:prstGeom>
          <a:noFill/>
          <a:ln>
            <a:noFill/>
          </a:ln>
        </p:spPr>
      </p:pic>
      <p:sp>
        <p:nvSpPr>
          <p:cNvPr id="374" name="Google Shape;374;p2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3"/>
          <p:cNvPicPr preferRelativeResize="0"/>
          <p:nvPr/>
        </p:nvPicPr>
        <p:blipFill rotWithShape="1">
          <a:blip r:embed="rId3">
            <a:alphaModFix/>
          </a:blip>
          <a:srcRect b="0" l="0" r="0" t="0"/>
          <a:stretch/>
        </p:blipFill>
        <p:spPr>
          <a:xfrm>
            <a:off x="325289" y="327216"/>
            <a:ext cx="11541422" cy="5717029"/>
          </a:xfrm>
          <a:prstGeom prst="rect">
            <a:avLst/>
          </a:prstGeom>
          <a:noFill/>
          <a:ln>
            <a:noFill/>
          </a:ln>
        </p:spPr>
      </p:pic>
      <p:sp>
        <p:nvSpPr>
          <p:cNvPr id="124" name="Google Shape;124;p3"/>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Structural design</a:t>
            </a:r>
            <a:endParaRPr/>
          </a:p>
        </p:txBody>
      </p:sp>
      <p:sp>
        <p:nvSpPr>
          <p:cNvPr id="125" name="Google Shape;125;p3"/>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Authors</a:t>
            </a:r>
            <a:endParaRPr/>
          </a:p>
        </p:txBody>
      </p:sp>
      <p:sp>
        <p:nvSpPr>
          <p:cNvPr id="131" name="Google Shape;131;p4"/>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Jani Pitkänen, XAMK</a:t>
            </a:r>
            <a:endParaRPr/>
          </a:p>
        </p:txBody>
      </p:sp>
      <p:sp>
        <p:nvSpPr>
          <p:cNvPr id="132" name="Google Shape;132;p4"/>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Release date: 20/01/2022</a:t>
            </a:r>
            <a:endParaRPr/>
          </a:p>
        </p:txBody>
      </p:sp>
      <p:sp>
        <p:nvSpPr>
          <p:cNvPr id="133" name="Google Shape;133;p4"/>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p:txBody>
      </p:sp>
      <p:sp>
        <p:nvSpPr>
          <p:cNvPr id="134" name="Google Shape;134;p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35" name="Google Shape;135;p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3-pin-jointed truss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in general</a:t>
            </a:r>
            <a:endParaRPr/>
          </a:p>
        </p:txBody>
      </p:sp>
      <p:sp>
        <p:nvSpPr>
          <p:cNvPr id="146" name="Google Shape;146;p6"/>
          <p:cNvSpPr txBox="1"/>
          <p:nvPr>
            <p:ph idx="1" type="body"/>
          </p:nvPr>
        </p:nvSpPr>
        <p:spPr>
          <a:xfrm>
            <a:off x="838200" y="1825625"/>
            <a:ext cx="10515600" cy="49282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Design</a:t>
            </a:r>
            <a:endParaRPr/>
          </a:p>
          <a:p>
            <a:pPr indent="0" lvl="0" marL="0" rtl="0" algn="l">
              <a:lnSpc>
                <a:spcPct val="9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147" name="Google Shape;147;p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148" name="Google Shape;148;p6"/>
          <p:cNvPicPr preferRelativeResize="0"/>
          <p:nvPr/>
        </p:nvPicPr>
        <p:blipFill rotWithShape="1">
          <a:blip r:embed="rId3">
            <a:alphaModFix/>
          </a:blip>
          <a:srcRect b="0" l="0" r="0" t="0"/>
          <a:stretch/>
        </p:blipFill>
        <p:spPr>
          <a:xfrm>
            <a:off x="2440545" y="1873251"/>
            <a:ext cx="7666703" cy="4437910"/>
          </a:xfrm>
          <a:prstGeom prst="rect">
            <a:avLst/>
          </a:prstGeom>
          <a:noFill/>
          <a:ln>
            <a:noFill/>
          </a:ln>
        </p:spPr>
      </p:pic>
      <p:sp>
        <p:nvSpPr>
          <p:cNvPr id="149" name="Google Shape;149;p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in general</a:t>
            </a:r>
            <a:endParaRPr/>
          </a:p>
        </p:txBody>
      </p:sp>
      <p:sp>
        <p:nvSpPr>
          <p:cNvPr id="155" name="Google Shape;155;p7"/>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Benefits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Stable in the direction of the circumferential plane against horisontal forces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Static-determined structures</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The distribution of torques is not affected by uneven deflection of foundations and deformation of joints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Jointed  base connection makes foundations lighter</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On poor foundations, the horisontal load can be handled by drawbars between the supporting joints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Affordable solution when you need high free space</a:t>
            </a:r>
            <a:endParaRPr/>
          </a:p>
          <a:p>
            <a:pPr indent="0" lvl="0" marL="0" rtl="0" algn="l">
              <a:lnSpc>
                <a:spcPct val="9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156" name="Google Shape;156;p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57" name="Google Shape;157;p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in general</a:t>
            </a:r>
            <a:endParaRPr/>
          </a:p>
        </p:txBody>
      </p:sp>
      <p:sp>
        <p:nvSpPr>
          <p:cNvPr id="163" name="Google Shape;163;p8"/>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Applications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Sports halls (e.g. covered riding schools)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Industrial halls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Warehouses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Farm buildings (e.g.  free-range areas)</a:t>
            </a:r>
            <a:endParaRPr/>
          </a:p>
        </p:txBody>
      </p:sp>
      <p:sp>
        <p:nvSpPr>
          <p:cNvPr id="164" name="Google Shape;164;p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165" name="Google Shape;165;p8"/>
          <p:cNvPicPr preferRelativeResize="0"/>
          <p:nvPr/>
        </p:nvPicPr>
        <p:blipFill rotWithShape="1">
          <a:blip r:embed="rId3">
            <a:alphaModFix/>
          </a:blip>
          <a:srcRect b="0" l="0" r="0" t="0"/>
          <a:stretch/>
        </p:blipFill>
        <p:spPr>
          <a:xfrm>
            <a:off x="7476186" y="706157"/>
            <a:ext cx="4044922" cy="2707885"/>
          </a:xfrm>
          <a:prstGeom prst="rect">
            <a:avLst/>
          </a:prstGeom>
          <a:noFill/>
          <a:ln>
            <a:noFill/>
          </a:ln>
        </p:spPr>
      </p:pic>
      <p:pic>
        <p:nvPicPr>
          <p:cNvPr id="166" name="Google Shape;166;p8"/>
          <p:cNvPicPr preferRelativeResize="0"/>
          <p:nvPr/>
        </p:nvPicPr>
        <p:blipFill rotWithShape="1">
          <a:blip r:embed="rId4">
            <a:alphaModFix/>
          </a:blip>
          <a:srcRect b="0" l="0" r="0" t="0"/>
          <a:stretch/>
        </p:blipFill>
        <p:spPr>
          <a:xfrm>
            <a:off x="7476186" y="3414042"/>
            <a:ext cx="4044922" cy="2691015"/>
          </a:xfrm>
          <a:prstGeom prst="rect">
            <a:avLst/>
          </a:prstGeom>
          <a:noFill/>
          <a:ln>
            <a:noFill/>
          </a:ln>
        </p:spPr>
      </p:pic>
      <p:sp>
        <p:nvSpPr>
          <p:cNvPr id="167" name="Google Shape;167;p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3-pin-jointed trusses with curved corners</a:t>
            </a:r>
            <a:endParaRPr/>
          </a:p>
        </p:txBody>
      </p:sp>
      <p:sp>
        <p:nvSpPr>
          <p:cNvPr id="173" name="Google Shape;173;p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174" name="Google Shape;174;p9"/>
          <p:cNvPicPr preferRelativeResize="0"/>
          <p:nvPr/>
        </p:nvPicPr>
        <p:blipFill rotWithShape="1">
          <a:blip r:embed="rId3">
            <a:alphaModFix/>
          </a:blip>
          <a:srcRect b="0" l="0" r="0" t="0"/>
          <a:stretch/>
        </p:blipFill>
        <p:spPr>
          <a:xfrm>
            <a:off x="581765" y="1580152"/>
            <a:ext cx="10814121" cy="4098014"/>
          </a:xfrm>
          <a:prstGeom prst="rect">
            <a:avLst/>
          </a:prstGeom>
          <a:noFill/>
          <a:ln>
            <a:noFill/>
          </a:ln>
        </p:spPr>
      </p:pic>
      <p:sp>
        <p:nvSpPr>
          <p:cNvPr id="175" name="Google Shape;175;p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176" name="Google Shape;176;p9"/>
          <p:cNvSpPr txBox="1"/>
          <p:nvPr/>
        </p:nvSpPr>
        <p:spPr>
          <a:xfrm>
            <a:off x="2387086" y="4315371"/>
            <a:ext cx="391632" cy="6036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700" u="none" cap="none" strike="noStrike">
                <a:solidFill>
                  <a:schemeClr val="dk1"/>
                </a:solidFill>
                <a:latin typeface="Arial Narrow"/>
                <a:ea typeface="Arial Narrow"/>
                <a:cs typeface="Arial Narrow"/>
                <a:sym typeface="Arial Narrow"/>
              </a:rPr>
              <a:t>grid tray</a:t>
            </a:r>
            <a:endParaRPr/>
          </a:p>
        </p:txBody>
      </p:sp>
      <p:sp>
        <p:nvSpPr>
          <p:cNvPr id="177" name="Google Shape;177;p9"/>
          <p:cNvSpPr txBox="1"/>
          <p:nvPr/>
        </p:nvSpPr>
        <p:spPr>
          <a:xfrm>
            <a:off x="1755311" y="4329013"/>
            <a:ext cx="676314" cy="6754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top surface of lifting</a:t>
            </a:r>
            <a:endParaRPr/>
          </a:p>
        </p:txBody>
      </p:sp>
      <p:sp>
        <p:nvSpPr>
          <p:cNvPr id="178" name="Google Shape;178;p9"/>
          <p:cNvSpPr txBox="1"/>
          <p:nvPr/>
        </p:nvSpPr>
        <p:spPr>
          <a:xfrm>
            <a:off x="953323" y="4237705"/>
            <a:ext cx="375759" cy="91308"/>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top surface of the base bolt</a:t>
            </a:r>
            <a:endParaRPr/>
          </a:p>
        </p:txBody>
      </p:sp>
      <p:sp>
        <p:nvSpPr>
          <p:cNvPr id="179" name="Google Shape;179;p9"/>
          <p:cNvSpPr txBox="1"/>
          <p:nvPr/>
        </p:nvSpPr>
        <p:spPr>
          <a:xfrm>
            <a:off x="1733121" y="4260781"/>
            <a:ext cx="306872" cy="682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400" u="none" cap="none" strike="noStrike">
                <a:solidFill>
                  <a:schemeClr val="dk1"/>
                </a:solidFill>
                <a:latin typeface="Arial Narrow"/>
                <a:ea typeface="Arial Narrow"/>
                <a:cs typeface="Arial Narrow"/>
                <a:sym typeface="Arial Narrow"/>
              </a:rPr>
              <a:t>puusa starting point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EA946BD6-70EC-4AC2-987C-97EBEF80D02E}"/>
</file>

<file path=customXml/itemProps2.xml><?xml version="1.0" encoding="utf-8"?>
<ds:datastoreItem xmlns:ds="http://schemas.openxmlformats.org/officeDocument/2006/customXml" ds:itemID="{8B2D81EF-17BF-4E59-BDEE-ACCCC5EFCCCA}"/>
</file>

<file path=customXml/itemProps3.xml><?xml version="1.0" encoding="utf-8"?>
<ds:datastoreItem xmlns:ds="http://schemas.openxmlformats.org/officeDocument/2006/customXml" ds:itemID="{48131E7A-A00B-48FD-BC6D-08FD155C919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atte Kalke</dc:creator>
  <dcterms:created xsi:type="dcterms:W3CDTF">2021-05-03T10:20:21Z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