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12192000"/>
  <p:notesSz cx="6858000" cy="9144000"/>
  <p:embeddedFontLst>
    <p:embeddedFont>
      <p:font typeface="Arial Narrow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6" roundtripDataSignature="AMtx7miaTZzaDkLOGhHgjAYyXew9fFLL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ArialNarrow-italic.fntdata"/><Relationship Id="rId25" Type="http://schemas.openxmlformats.org/officeDocument/2006/relationships/slide" Target="slides/slide21.xml"/><Relationship Id="rId7" Type="http://schemas.openxmlformats.org/officeDocument/2006/relationships/slide" Target="slides/slide3.xml"/><Relationship Id="rId33" Type="http://schemas.openxmlformats.org/officeDocument/2006/relationships/font" Target="fonts/ArialNarrow-bold.fntdata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8" Type="http://schemas.openxmlformats.org/officeDocument/2006/relationships/customXml" Target="../customXml/item2.xml"/><Relationship Id="rId20" Type="http://schemas.openxmlformats.org/officeDocument/2006/relationships/slide" Target="slides/slide16.xml"/><Relationship Id="rId2" Type="http://schemas.openxmlformats.org/officeDocument/2006/relationships/presProps" Target="presProps.xml"/><Relationship Id="rId29" Type="http://schemas.openxmlformats.org/officeDocument/2006/relationships/slide" Target="slides/slide25.xml"/><Relationship Id="rId16" Type="http://schemas.openxmlformats.org/officeDocument/2006/relationships/slide" Target="slides/slide12.xml"/><Relationship Id="rId24" Type="http://schemas.openxmlformats.org/officeDocument/2006/relationships/slide" Target="slides/slide20.xml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font" Target="fonts/ArialNarrow-regular.fntdata"/><Relationship Id="rId37" Type="http://schemas.openxmlformats.org/officeDocument/2006/relationships/customXml" Target="../customXml/item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customschemas.google.com/relationships/presentationmetadata" Target="metadata"/><Relationship Id="rId31" Type="http://schemas.openxmlformats.org/officeDocument/2006/relationships/slide" Target="slides/slide2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22" Type="http://schemas.openxmlformats.org/officeDocument/2006/relationships/slide" Target="slides/slide18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ArialNarrow-boldItalic.fntdata"/><Relationship Id="rId14" Type="http://schemas.openxmlformats.org/officeDocument/2006/relationships/slide" Target="slides/slide10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3" cy="685867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9"/>
          <p:cNvSpPr txBox="1"/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  <a:defRPr b="1" sz="6000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" type="subTitle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 sz="2400">
                <a:solidFill>
                  <a:srgbClr val="F2F2F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>
  <p:cSld name="Kaksi sisältökohdetta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8"/>
          <p:cNvSpPr/>
          <p:nvPr>
            <p:ph idx="2" type="pic"/>
          </p:nvPr>
        </p:nvSpPr>
        <p:spPr>
          <a:xfrm>
            <a:off x="838199" y="992187"/>
            <a:ext cx="10595777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3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3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>
  <p:cSld name="Vain otsikko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-672"/>
            <a:ext cx="12190800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9"/>
          <p:cNvSpPr txBox="1"/>
          <p:nvPr>
            <p:ph type="title"/>
          </p:nvPr>
        </p:nvSpPr>
        <p:spPr>
          <a:xfrm>
            <a:off x="919223" y="2268899"/>
            <a:ext cx="4023167" cy="2320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" type="body"/>
          </p:nvPr>
        </p:nvSpPr>
        <p:spPr>
          <a:xfrm>
            <a:off x="6096000" y="853352"/>
            <a:ext cx="5791200" cy="5130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39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">
  <p:cSld name="Tyhjä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69"/>
            <a:ext cx="12190800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40"/>
          <p:cNvSpPr txBox="1"/>
          <p:nvPr>
            <p:ph type="title"/>
          </p:nvPr>
        </p:nvSpPr>
        <p:spPr>
          <a:xfrm>
            <a:off x="352064" y="2662439"/>
            <a:ext cx="11465688" cy="12613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0"/>
          <p:cNvSpPr txBox="1"/>
          <p:nvPr>
            <p:ph idx="1" type="body"/>
          </p:nvPr>
        </p:nvSpPr>
        <p:spPr>
          <a:xfrm>
            <a:off x="645069" y="5288163"/>
            <a:ext cx="7609730" cy="732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sisältö">
  <p:cSld name="Kuvatekstillinen sisältö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1"/>
          <p:cNvSpPr txBox="1"/>
          <p:nvPr>
            <p:ph type="title"/>
          </p:nvPr>
        </p:nvSpPr>
        <p:spPr>
          <a:xfrm>
            <a:off x="347253" y="1073426"/>
            <a:ext cx="11497493" cy="1375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Mukautettu asettelu">
  <p:cSld name="5_Mukautettu asettelu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2"/>
          <p:cNvSpPr txBox="1"/>
          <p:nvPr>
            <p:ph type="title"/>
          </p:nvPr>
        </p:nvSpPr>
        <p:spPr>
          <a:xfrm>
            <a:off x="347253" y="677648"/>
            <a:ext cx="11497493" cy="1200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2"/>
          <p:cNvSpPr txBox="1"/>
          <p:nvPr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ylävalikosta ”Lisää” -&gt; ”Ylä- ja alatunniste”</a:t>
            </a:r>
            <a:endParaRPr/>
          </a:p>
        </p:txBody>
      </p:sp>
      <p:sp>
        <p:nvSpPr>
          <p:cNvPr id="96" name="Google Shape;96;p42"/>
          <p:cNvSpPr txBox="1"/>
          <p:nvPr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avautuvasta valikosta alatunniste-kohtaa.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Kirjoita kenttään esityksen otsikko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lopuksi ”Käytä kaikissa”.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Mukautettu asettelu">
  <p:cSld name="6_Mukautettu asettelu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3"/>
          <p:cNvSpPr txBox="1"/>
          <p:nvPr>
            <p:ph type="title"/>
          </p:nvPr>
        </p:nvSpPr>
        <p:spPr>
          <a:xfrm>
            <a:off x="347253" y="677648"/>
            <a:ext cx="11497493" cy="1200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3"/>
          <p:cNvSpPr txBox="1"/>
          <p:nvPr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haluaamasi diaa hiiren oikealla näppäimellä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valikosto ”Asettelu”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haluamasi diapohja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kautettu asettelu">
  <p:cSld name="7_Mukautettu asettelu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0"/>
          <p:cNvSpPr txBox="1"/>
          <p:nvPr>
            <p:ph idx="1" type="body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" name="Google Shape;24;p30"/>
          <p:cNvSpPr txBox="1"/>
          <p:nvPr>
            <p:ph idx="2" type="body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3" type="body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0"/>
          <p:cNvSpPr txBox="1"/>
          <p:nvPr>
            <p:ph idx="4" type="body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id="27" name="Google Shape;2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, joka sisältää kohteen teksti, clipart-kuva&#10;&#10;Kuvaus luotu automaattisesti" id="28" name="Google Shape;2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0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30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pic>
        <p:nvPicPr>
          <p:cNvPr id="31" name="Google Shape;3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kautettu asettelu">
  <p:cSld name="Mukautettu asettelu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1"/>
          <p:cNvSpPr txBox="1"/>
          <p:nvPr>
            <p:ph idx="1" type="body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31"/>
          <p:cNvSpPr txBox="1"/>
          <p:nvPr>
            <p:ph idx="2" type="body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3" type="body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1"/>
          <p:cNvSpPr txBox="1"/>
          <p:nvPr>
            <p:ph idx="4" type="body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id="38" name="Google Shape;3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, joka sisältää kohteen teksti, clipart-kuva&#10;&#10;Kuvaus luotu automaattisesti" id="39" name="Google Shape;3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1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31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2" name="Google Shape;4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>
  <p:cSld name="Otsikko ja sisältö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3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2"/>
          <p:cNvSpPr txBox="1"/>
          <p:nvPr>
            <p:ph type="title"/>
          </p:nvPr>
        </p:nvSpPr>
        <p:spPr>
          <a:xfrm>
            <a:off x="325289" y="2672413"/>
            <a:ext cx="11553959" cy="1255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6" name="Google Shape;4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ukautettu asettelu">
  <p:cSld name="1_Mukautettu asettelu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3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" name="Google Shape;51;p33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Mukautettu asettelu">
  <p:cSld name="2_Mukautettu asettelu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34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Mukautettu asettelu">
  <p:cSld name="4_Mukautettu asettelu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3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3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3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35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Mukautettu asettelu">
  <p:cSld name="3_Mukautettu asettelu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3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" name="Google Shape;71;p3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an ylätunniste">
  <p:cSld name="Osan ylätunnist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37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3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-672"/>
            <a:ext cx="12190802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, puutavara&#10;&#10;Kuvaus luotu automaattisesti" id="105" name="Google Shape;10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/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en-GB"/>
              <a:t>Industrial wood construction</a:t>
            </a:r>
            <a:endParaRPr/>
          </a:p>
        </p:txBody>
      </p:sp>
      <p:sp>
        <p:nvSpPr>
          <p:cNvPr id="107" name="Google Shape;107;p1"/>
          <p:cNvSpPr txBox="1"/>
          <p:nvPr>
            <p:ph idx="1" type="subTitle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GB"/>
              <a:t>Teaching materials for industrial wood construction education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GB"/>
              <a:t>2022</a:t>
            </a:r>
            <a:endParaRPr/>
          </a:p>
        </p:txBody>
      </p:sp>
      <p:pic>
        <p:nvPicPr>
          <p:cNvPr id="108" name="Google Shape;10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5125" y="6292025"/>
            <a:ext cx="2870951" cy="48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300" y="6213974"/>
            <a:ext cx="2199815" cy="64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Shapes and materials</a:t>
            </a:r>
            <a:endParaRPr/>
          </a:p>
        </p:txBody>
      </p:sp>
      <p:sp>
        <p:nvSpPr>
          <p:cNvPr id="178" name="Google Shape;178;p10"/>
          <p:cNvSpPr txBox="1"/>
          <p:nvPr>
            <p:ph idx="1" type="body"/>
          </p:nvPr>
        </p:nvSpPr>
        <p:spPr>
          <a:xfrm>
            <a:off x="838200" y="1825625"/>
            <a:ext cx="10932622" cy="427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Arch with a drawbar (on top of the pillars)</a:t>
            </a:r>
            <a:endParaRPr/>
          </a:p>
        </p:txBody>
      </p:sp>
      <p:sp>
        <p:nvSpPr>
          <p:cNvPr id="179" name="Google Shape;179;p10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0" name="Google Shape;18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388802"/>
            <a:ext cx="10206162" cy="379909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0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182" name="Google Shape;182;p10"/>
          <p:cNvSpPr txBox="1"/>
          <p:nvPr/>
        </p:nvSpPr>
        <p:spPr>
          <a:xfrm>
            <a:off x="8544018" y="2566987"/>
            <a:ext cx="759780" cy="21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ARCH</a:t>
            </a:r>
            <a:endParaRPr/>
          </a:p>
        </p:txBody>
      </p:sp>
      <p:sp>
        <p:nvSpPr>
          <p:cNvPr id="183" name="Google Shape;183;p10"/>
          <p:cNvSpPr txBox="1"/>
          <p:nvPr/>
        </p:nvSpPr>
        <p:spPr>
          <a:xfrm>
            <a:off x="8991600" y="4813037"/>
            <a:ext cx="1297619" cy="21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MAIN COLUMN</a:t>
            </a:r>
            <a:endParaRPr/>
          </a:p>
        </p:txBody>
      </p:sp>
      <p:sp>
        <p:nvSpPr>
          <p:cNvPr id="184" name="Google Shape;184;p10"/>
          <p:cNvSpPr txBox="1"/>
          <p:nvPr/>
        </p:nvSpPr>
        <p:spPr>
          <a:xfrm>
            <a:off x="6177378" y="4156337"/>
            <a:ext cx="1839158" cy="33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SUPPORT RODS FOR DRAWBARS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5" name="Google Shape;185;p10"/>
          <p:cNvSpPr txBox="1"/>
          <p:nvPr/>
        </p:nvSpPr>
        <p:spPr>
          <a:xfrm>
            <a:off x="4366218" y="4120466"/>
            <a:ext cx="1839158" cy="33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TENSION BARS</a:t>
            </a:r>
            <a:endParaRPr/>
          </a:p>
        </p:txBody>
      </p:sp>
      <p:sp>
        <p:nvSpPr>
          <p:cNvPr id="186" name="Google Shape;186;p10"/>
          <p:cNvSpPr txBox="1"/>
          <p:nvPr/>
        </p:nvSpPr>
        <p:spPr>
          <a:xfrm>
            <a:off x="2067384" y="4813037"/>
            <a:ext cx="1839158" cy="33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MAIN COLUMN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Shapes and materials</a:t>
            </a:r>
            <a:endParaRPr/>
          </a:p>
        </p:txBody>
      </p:sp>
      <p:sp>
        <p:nvSpPr>
          <p:cNvPr id="192" name="Google Shape;192;p11"/>
          <p:cNvSpPr txBox="1"/>
          <p:nvPr>
            <p:ph idx="1" type="body"/>
          </p:nvPr>
        </p:nvSpPr>
        <p:spPr>
          <a:xfrm>
            <a:off x="838200" y="1825625"/>
            <a:ext cx="10932622" cy="427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top of an arch with a drawbar (on top of columns)</a:t>
            </a:r>
            <a:endParaRPr/>
          </a:p>
        </p:txBody>
      </p:sp>
      <p:sp>
        <p:nvSpPr>
          <p:cNvPr id="193" name="Google Shape;193;p11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4" name="Google Shape;19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390981"/>
            <a:ext cx="10206162" cy="375156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1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196" name="Google Shape;196;p11"/>
          <p:cNvSpPr txBox="1"/>
          <p:nvPr/>
        </p:nvSpPr>
        <p:spPr>
          <a:xfrm>
            <a:off x="8511548" y="2530070"/>
            <a:ext cx="1706650" cy="222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CURVED TRUSS</a:t>
            </a:r>
            <a:endParaRPr/>
          </a:p>
        </p:txBody>
      </p:sp>
      <p:sp>
        <p:nvSpPr>
          <p:cNvPr id="197" name="Google Shape;197;p11"/>
          <p:cNvSpPr txBox="1"/>
          <p:nvPr/>
        </p:nvSpPr>
        <p:spPr>
          <a:xfrm>
            <a:off x="4562349" y="4200150"/>
            <a:ext cx="1706650" cy="222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WIND COLUMNS</a:t>
            </a:r>
            <a:endParaRPr/>
          </a:p>
        </p:txBody>
      </p:sp>
      <p:sp>
        <p:nvSpPr>
          <p:cNvPr id="198" name="Google Shape;198;p11"/>
          <p:cNvSpPr txBox="1"/>
          <p:nvPr/>
        </p:nvSpPr>
        <p:spPr>
          <a:xfrm>
            <a:off x="9132985" y="4769321"/>
            <a:ext cx="1706650" cy="222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CORNER COLUMN</a:t>
            </a:r>
            <a:endParaRPr/>
          </a:p>
        </p:txBody>
      </p:sp>
      <p:sp>
        <p:nvSpPr>
          <p:cNvPr id="199" name="Google Shape;199;p11"/>
          <p:cNvSpPr txBox="1"/>
          <p:nvPr/>
        </p:nvSpPr>
        <p:spPr>
          <a:xfrm>
            <a:off x="1586963" y="4747269"/>
            <a:ext cx="1706650" cy="222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CORNER COLUMN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Shapes and materials</a:t>
            </a:r>
            <a:endParaRPr/>
          </a:p>
        </p:txBody>
      </p:sp>
      <p:sp>
        <p:nvSpPr>
          <p:cNvPr id="205" name="Google Shape;205;p12"/>
          <p:cNvSpPr txBox="1"/>
          <p:nvPr>
            <p:ph idx="1" type="body"/>
          </p:nvPr>
        </p:nvSpPr>
        <p:spPr>
          <a:xfrm>
            <a:off x="838200" y="1825625"/>
            <a:ext cx="10932622" cy="427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 arch supported by the foundation</a:t>
            </a:r>
            <a:endParaRPr/>
          </a:p>
        </p:txBody>
      </p:sp>
      <p:sp>
        <p:nvSpPr>
          <p:cNvPr id="206" name="Google Shape;206;p12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7" name="Google Shape;20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291" y="2628703"/>
            <a:ext cx="10205071" cy="242058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2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209" name="Google Shape;209;p12"/>
          <p:cNvSpPr txBox="1"/>
          <p:nvPr/>
        </p:nvSpPr>
        <p:spPr>
          <a:xfrm>
            <a:off x="4286316" y="4120466"/>
            <a:ext cx="1839158" cy="33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TENSION BARS</a:t>
            </a:r>
            <a:endParaRPr/>
          </a:p>
        </p:txBody>
      </p:sp>
      <p:sp>
        <p:nvSpPr>
          <p:cNvPr id="210" name="Google Shape;210;p12"/>
          <p:cNvSpPr txBox="1"/>
          <p:nvPr/>
        </p:nvSpPr>
        <p:spPr>
          <a:xfrm>
            <a:off x="7993602" y="2738208"/>
            <a:ext cx="759780" cy="21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ARCH</a:t>
            </a:r>
            <a:endParaRPr/>
          </a:p>
        </p:txBody>
      </p:sp>
      <p:sp>
        <p:nvSpPr>
          <p:cNvPr id="211" name="Google Shape;211;p12"/>
          <p:cNvSpPr txBox="1"/>
          <p:nvPr/>
        </p:nvSpPr>
        <p:spPr>
          <a:xfrm>
            <a:off x="8700117" y="4048151"/>
            <a:ext cx="1097131" cy="21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FOUNDATION</a:t>
            </a:r>
            <a:endParaRPr/>
          </a:p>
        </p:txBody>
      </p:sp>
      <p:sp>
        <p:nvSpPr>
          <p:cNvPr id="212" name="Google Shape;212;p12"/>
          <p:cNvSpPr txBox="1"/>
          <p:nvPr/>
        </p:nvSpPr>
        <p:spPr>
          <a:xfrm>
            <a:off x="2030847" y="4048151"/>
            <a:ext cx="1111845" cy="21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FOUNDATION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Shapes and materials</a:t>
            </a:r>
            <a:endParaRPr/>
          </a:p>
        </p:txBody>
      </p:sp>
      <p:sp>
        <p:nvSpPr>
          <p:cNvPr id="218" name="Google Shape;218;p13"/>
          <p:cNvSpPr txBox="1"/>
          <p:nvPr>
            <p:ph idx="1" type="body"/>
          </p:nvPr>
        </p:nvSpPr>
        <p:spPr>
          <a:xfrm>
            <a:off x="838200" y="1825625"/>
            <a:ext cx="10932622" cy="427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top of an arch supported by the foundation</a:t>
            </a:r>
            <a:endParaRPr/>
          </a:p>
        </p:txBody>
      </p:sp>
      <p:sp>
        <p:nvSpPr>
          <p:cNvPr id="219" name="Google Shape;219;p13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0" name="Google Shape;22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637791"/>
            <a:ext cx="10108818" cy="273669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3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222" name="Google Shape;222;p13"/>
          <p:cNvSpPr txBox="1"/>
          <p:nvPr/>
        </p:nvSpPr>
        <p:spPr>
          <a:xfrm>
            <a:off x="8342872" y="2729763"/>
            <a:ext cx="1706650" cy="222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CURVED TRUSS</a:t>
            </a:r>
            <a:endParaRPr/>
          </a:p>
        </p:txBody>
      </p:sp>
      <p:sp>
        <p:nvSpPr>
          <p:cNvPr id="223" name="Google Shape;223;p13"/>
          <p:cNvSpPr txBox="1"/>
          <p:nvPr/>
        </p:nvSpPr>
        <p:spPr>
          <a:xfrm>
            <a:off x="9008696" y="4112374"/>
            <a:ext cx="1706650" cy="222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CORNER COLUMN</a:t>
            </a:r>
            <a:endParaRPr/>
          </a:p>
        </p:txBody>
      </p:sp>
      <p:sp>
        <p:nvSpPr>
          <p:cNvPr id="224" name="Google Shape;224;p13"/>
          <p:cNvSpPr txBox="1"/>
          <p:nvPr/>
        </p:nvSpPr>
        <p:spPr>
          <a:xfrm>
            <a:off x="1444919" y="4090322"/>
            <a:ext cx="1706650" cy="222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CORNER COLUMN</a:t>
            </a:r>
            <a:endParaRPr/>
          </a:p>
        </p:txBody>
      </p:sp>
      <p:sp>
        <p:nvSpPr>
          <p:cNvPr id="225" name="Google Shape;225;p13"/>
          <p:cNvSpPr txBox="1"/>
          <p:nvPr/>
        </p:nvSpPr>
        <p:spPr>
          <a:xfrm>
            <a:off x="4393674" y="3779451"/>
            <a:ext cx="1706650" cy="222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WIND COLUMNS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Cross-sections and shapes of an arch</a:t>
            </a:r>
            <a:endParaRPr/>
          </a:p>
        </p:txBody>
      </p:sp>
      <p:sp>
        <p:nvSpPr>
          <p:cNvPr id="231" name="Google Shape;231;p14"/>
          <p:cNvSpPr txBox="1"/>
          <p:nvPr>
            <p:ph idx="1" type="body"/>
          </p:nvPr>
        </p:nvSpPr>
        <p:spPr>
          <a:xfrm>
            <a:off x="838199" y="1825625"/>
            <a:ext cx="10850217" cy="3827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recommended spans for arches with drawbars that supported by the tops of a column are 25...50 m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recommended spans for arches supported by foundations are 40...100 m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both cases, the arch section height is approximately the span (L) / 35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This also depends on the distribution of arches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Recommended arch distribution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⮚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4.8...8.4 m for a pillar-and-arch frame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⮚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6.0...9.6 m for a foundation-supported</a:t>
            </a:r>
            <a:endParaRPr/>
          </a:p>
        </p:txBody>
      </p:sp>
      <p:sp>
        <p:nvSpPr>
          <p:cNvPr id="232" name="Google Shape;232;p14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3" name="Google Shape;233;p14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"/>
          <p:cNvSpPr txBox="1"/>
          <p:nvPr>
            <p:ph type="title"/>
          </p:nvPr>
        </p:nvSpPr>
        <p:spPr>
          <a:xfrm>
            <a:off x="838200" y="365125"/>
            <a:ext cx="1190125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Truss-structure arch (glued laminated timber, LVL)</a:t>
            </a:r>
            <a:endParaRPr/>
          </a:p>
        </p:txBody>
      </p:sp>
      <p:sp>
        <p:nvSpPr>
          <p:cNvPr id="239" name="Google Shape;239;p15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0" name="Google Shape;24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9657" y="1457438"/>
            <a:ext cx="7792686" cy="467290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5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Solid arch (glued laminated timber)</a:t>
            </a:r>
            <a:endParaRPr/>
          </a:p>
        </p:txBody>
      </p:sp>
      <p:sp>
        <p:nvSpPr>
          <p:cNvPr id="247" name="Google Shape;247;p1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8" name="Google Shape;24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3957" y="1489635"/>
            <a:ext cx="7670122" cy="460207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"/>
          <p:cNvSpPr txBox="1"/>
          <p:nvPr>
            <p:ph type="title"/>
          </p:nvPr>
        </p:nvSpPr>
        <p:spPr>
          <a:xfrm>
            <a:off x="838200" y="212725"/>
            <a:ext cx="109601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GB" sz="4200"/>
              <a:t>Solid arch, with a drawbar (glued laminated timber)</a:t>
            </a:r>
            <a:endParaRPr/>
          </a:p>
        </p:txBody>
      </p:sp>
      <p:sp>
        <p:nvSpPr>
          <p:cNvPr id="255" name="Google Shape;255;p17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6" name="Google Shape;25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1679" y="1463877"/>
            <a:ext cx="7843234" cy="470321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7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Solid arch, dome (glued laminated timber)</a:t>
            </a:r>
            <a:endParaRPr/>
          </a:p>
        </p:txBody>
      </p:sp>
      <p:sp>
        <p:nvSpPr>
          <p:cNvPr id="263" name="Google Shape;263;p1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4" name="Google Shape;26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9769" y="1429555"/>
            <a:ext cx="7882140" cy="472654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Dimensioning</a:t>
            </a:r>
            <a:endParaRPr/>
          </a:p>
        </p:txBody>
      </p:sp>
      <p:sp>
        <p:nvSpPr>
          <p:cNvPr id="271" name="Google Shape;271;p19"/>
          <p:cNvSpPr txBox="1"/>
          <p:nvPr>
            <p:ph idx="1" type="body"/>
          </p:nvPr>
        </p:nvSpPr>
        <p:spPr>
          <a:xfrm>
            <a:off x="838200" y="1825625"/>
            <a:ext cx="10932622" cy="440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When dimensioning, it is often necessary to divide the arch into several parts (cross line)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arch should be divided into a sufficient number of parts, e.g. 8 parts per half of the arch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Even if converted to a cross-line, the loads must still be considered according to the arch, not, for example, the perimeter.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In addition, the pitch of the arch (f) should be set high enough to avoid excessive horizontal forces.</a:t>
            </a:r>
            <a:endParaRPr/>
          </a:p>
        </p:txBody>
      </p:sp>
      <p:sp>
        <p:nvSpPr>
          <p:cNvPr id="272" name="Google Shape;272;p19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3" name="Google Shape;273;p19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>
            <p:ph idx="1" type="body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Origin of the materials</a:t>
            </a:r>
            <a:endParaRPr/>
          </a:p>
        </p:txBody>
      </p:sp>
      <p:sp>
        <p:nvSpPr>
          <p:cNvPr id="115" name="Google Shape;115;p2"/>
          <p:cNvSpPr txBox="1"/>
          <p:nvPr>
            <p:ph idx="2" type="body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1600"/>
              <a:t>These learning materials for industrial wood construction have been prepared in a project led by Puuinfo Oy in 2021–2022. Also involved in the project were 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Lappia Vocational College,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TTS-Työtehoseura ry</a:t>
            </a:r>
            <a:endParaRPr sz="1600"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South-Eastern Finland University of Applied Sciences,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Metropolia University of Applied Sciences,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Jyväskylä University of Applied Sciences,</a:t>
            </a:r>
            <a:endParaRPr/>
          </a:p>
          <a:p>
            <a:pPr indent="-355600" lvl="0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University of Tampere, and</a:t>
            </a:r>
            <a:endParaRPr/>
          </a:p>
          <a:p>
            <a:pPr indent="-355600" lvl="0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Federation of the Finnish Woodworking Industries Puutuoteteollisuus ry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SzPts val="1800"/>
              <a:buNone/>
            </a:pPr>
            <a:r>
              <a:rPr lang="en-GB" sz="1600"/>
              <a:t>The project was funded by the Ministry of the Environment.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t/>
            </a:r>
            <a:endParaRPr sz="1600"/>
          </a:p>
        </p:txBody>
      </p:sp>
      <p:sp>
        <p:nvSpPr>
          <p:cNvPr id="116" name="Google Shape;116;p2"/>
          <p:cNvSpPr txBox="1"/>
          <p:nvPr>
            <p:ph idx="3" type="body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rPr lang="en-GB" sz="2000"/>
              <a:t>The materials are intended to be used as extensively as possible in industrial wood construction education and studies.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rPr lang="en-GB" sz="2000"/>
              <a:t>The materials are released under the Creative Commons licence Attribution-ShareAlike (CC BY-SA), which requires that the author be properly credited when the materials are used and that derivative works may only be distributed under the same licence as the original work.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rPr lang="en-GB" sz="2000"/>
              <a:t>The original materials and any updates to them by Puuinfo will be published on the Library of Open Educational Resources website (aoe.fi) and the Puuinfo.fi website. </a:t>
            </a:r>
            <a:endParaRPr/>
          </a:p>
        </p:txBody>
      </p:sp>
      <p:sp>
        <p:nvSpPr>
          <p:cNvPr id="117" name="Google Shape;117;p2"/>
          <p:cNvSpPr txBox="1"/>
          <p:nvPr>
            <p:ph idx="4" type="body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Use of the materials</a:t>
            </a:r>
            <a:endParaRPr/>
          </a:p>
        </p:txBody>
      </p:sp>
      <p:sp>
        <p:nvSpPr>
          <p:cNvPr id="118" name="Google Shape;118;p2"/>
          <p:cNvSpPr txBox="1"/>
          <p:nvPr>
            <p:ph idx="12" type="sldNum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Dimensioning</a:t>
            </a:r>
            <a:endParaRPr/>
          </a:p>
        </p:txBody>
      </p:sp>
      <p:sp>
        <p:nvSpPr>
          <p:cNvPr id="279" name="Google Shape;279;p20"/>
          <p:cNvSpPr txBox="1"/>
          <p:nvPr>
            <p:ph idx="1" type="body"/>
          </p:nvPr>
        </p:nvSpPr>
        <p:spPr>
          <a:xfrm>
            <a:off x="838200" y="1825625"/>
            <a:ext cx="10932622" cy="440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The pitch of the arch is compared to the span (L), giving a dependence between them.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Recommended ratio is f/L &gt; 0.144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It is recommended to use a FEM programme, because calculating displacements by hand is very laborious.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In addition, there may be several load combinations when considering the following: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GB" sz="2000"/>
              <a:t>Use limit state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GB" sz="2000"/>
              <a:t>Ultimate limit state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GB" sz="2000"/>
              <a:t>Accident limit state</a:t>
            </a:r>
            <a:endParaRPr/>
          </a:p>
        </p:txBody>
      </p:sp>
      <p:sp>
        <p:nvSpPr>
          <p:cNvPr id="280" name="Google Shape;280;p20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1" name="Google Shape;281;p20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Dimensioning</a:t>
            </a:r>
            <a:endParaRPr/>
          </a:p>
        </p:txBody>
      </p:sp>
      <p:sp>
        <p:nvSpPr>
          <p:cNvPr id="287" name="Google Shape;287;p21"/>
          <p:cNvSpPr txBox="1"/>
          <p:nvPr>
            <p:ph idx="1" type="body"/>
          </p:nvPr>
        </p:nvSpPr>
        <p:spPr>
          <a:xfrm>
            <a:off x="838200" y="1825625"/>
            <a:ext cx="10932622" cy="4566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/>
              <a:t>The following dimensioning analyses are performed on the </a:t>
            </a:r>
            <a:r>
              <a:rPr b="1" lang="en-GB"/>
              <a:t>arch</a:t>
            </a:r>
            <a:r>
              <a:rPr lang="en-GB"/>
              <a:t>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Bending strength at the maximum moment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Compressive strength at maximum compressive force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Compressive strength in weaker cross section direction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Maximum shear stability at shear force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Combined bending and compressive strength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Transverse traction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88" name="Google Shape;288;p21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9" name="Google Shape;289;p21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Dimensioning</a:t>
            </a:r>
            <a:endParaRPr/>
          </a:p>
        </p:txBody>
      </p:sp>
      <p:sp>
        <p:nvSpPr>
          <p:cNvPr id="295" name="Google Shape;295;p22"/>
          <p:cNvSpPr txBox="1"/>
          <p:nvPr>
            <p:ph idx="1" type="body"/>
          </p:nvPr>
        </p:nvSpPr>
        <p:spPr>
          <a:xfrm>
            <a:off x="838200" y="1825625"/>
            <a:ext cx="10932622" cy="4566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/>
              <a:t>The following dimensioning analyses are performed on the </a:t>
            </a:r>
            <a:r>
              <a:rPr b="1" lang="en-GB"/>
              <a:t>arch</a:t>
            </a:r>
            <a:r>
              <a:rPr lang="en-GB"/>
              <a:t>: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7"/>
            </a:pPr>
            <a:r>
              <a:rPr lang="en-GB" sz="2400"/>
              <a:t>Lateral buckling strength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GB" sz="2000"/>
              <a:t>Lateral buckling strength of the upper edge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GB" sz="2000"/>
              <a:t>Combined compressive and lateral buckling strength of the upper edge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GB" sz="2000"/>
              <a:t>Lateral buckling strength of the lower edge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GB" sz="2000"/>
              <a:t>Combined compressive and lateral buckling strength of the lower edge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7"/>
            </a:pPr>
            <a:r>
              <a:rPr lang="en-GB" sz="2400"/>
              <a:t>The offset assessments of the arch (vertical and horizontal offsets)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96" name="Google Shape;296;p22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7" name="Google Shape;297;p22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Special features of dimensioning</a:t>
            </a:r>
            <a:endParaRPr/>
          </a:p>
        </p:txBody>
      </p:sp>
      <p:sp>
        <p:nvSpPr>
          <p:cNvPr id="303" name="Google Shape;303;p23"/>
          <p:cNvSpPr txBox="1"/>
          <p:nvPr>
            <p:ph idx="1" type="body"/>
          </p:nvPr>
        </p:nvSpPr>
        <p:spPr>
          <a:xfrm>
            <a:off x="838200" y="1825625"/>
            <a:ext cx="10932622" cy="1009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Transverse traction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04" name="Google Shape;304;p23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5" name="Google Shape;30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6081" y="2595922"/>
            <a:ext cx="8859837" cy="3484562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3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Special features of dimensioning</a:t>
            </a:r>
            <a:endParaRPr/>
          </a:p>
        </p:txBody>
      </p:sp>
      <p:sp>
        <p:nvSpPr>
          <p:cNvPr id="312" name="Google Shape;312;p24"/>
          <p:cNvSpPr txBox="1"/>
          <p:nvPr>
            <p:ph idx="1" type="body"/>
          </p:nvPr>
        </p:nvSpPr>
        <p:spPr>
          <a:xfrm>
            <a:off x="838200" y="1825625"/>
            <a:ext cx="10932622" cy="1009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Transverse traction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13" name="Google Shape;313;p24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4" name="Google Shape;31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0766" y="2591565"/>
            <a:ext cx="9144000" cy="300831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4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Special features of dimensioning</a:t>
            </a:r>
            <a:endParaRPr/>
          </a:p>
        </p:txBody>
      </p:sp>
      <p:sp>
        <p:nvSpPr>
          <p:cNvPr id="321" name="Google Shape;321;p25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2" name="Google Shape;322;p25"/>
          <p:cNvSpPr txBox="1"/>
          <p:nvPr>
            <p:ph idx="1" type="body"/>
          </p:nvPr>
        </p:nvSpPr>
        <p:spPr>
          <a:xfrm>
            <a:off x="838200" y="1825625"/>
            <a:ext cx="10932622" cy="4566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/>
              <a:t>Reinforcement against transverse traction: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Structures can be strengthened, for example, with threaded bars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For example, SFS-Intec WB-T threaded bars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GB" sz="2000"/>
              <a:t>Diameter: 16 mm and 20 mm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GB" sz="2000"/>
              <a:t>Length: 3,000 mm (cut to appropriate length)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GB" sz="2000"/>
              <a:t>Dimensioning: DIN 1052: 2008-12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23" name="Google Shape;32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4460" y="4776069"/>
            <a:ext cx="3885217" cy="67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2323" y="4330588"/>
            <a:ext cx="4427005" cy="1568694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5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Special features of dimensioning</a:t>
            </a:r>
            <a:endParaRPr/>
          </a:p>
        </p:txBody>
      </p:sp>
      <p:sp>
        <p:nvSpPr>
          <p:cNvPr id="331" name="Google Shape;331;p2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2" name="Google Shape;332;p26"/>
          <p:cNvSpPr txBox="1"/>
          <p:nvPr>
            <p:ph idx="1" type="body"/>
          </p:nvPr>
        </p:nvSpPr>
        <p:spPr>
          <a:xfrm>
            <a:off x="838200" y="1825625"/>
            <a:ext cx="10932622" cy="4566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/>
              <a:t>Reinforcement against transverse traction: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Structures can be strengthened, for example, with threaded bars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For example, SFS-Intec WR screws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GB" sz="2000"/>
              <a:t>Diameter: 9 mm and 13 mm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GB" sz="2000"/>
              <a:t>Length: (9 mm) 250...500 mm and (13 mm) 400...1,000 mm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GB" sz="2000"/>
              <a:t>Dimensioning: ETA 12/0062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33" name="Google Shape;33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0066" y="4497889"/>
            <a:ext cx="8361362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Special features of dimensioning</a:t>
            </a:r>
            <a:endParaRPr/>
          </a:p>
        </p:txBody>
      </p:sp>
      <p:sp>
        <p:nvSpPr>
          <p:cNvPr id="340" name="Google Shape;340;p27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1" name="Google Shape;341;p27"/>
          <p:cNvSpPr txBox="1"/>
          <p:nvPr>
            <p:ph idx="1" type="body"/>
          </p:nvPr>
        </p:nvSpPr>
        <p:spPr>
          <a:xfrm>
            <a:off x="838200" y="1825625"/>
            <a:ext cx="10932622" cy="874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/>
              <a:t>Reinforcement against transverse traction: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/>
              <a:t>Threaded bar					Screw</a:t>
            </a:r>
            <a:endParaRPr/>
          </a:p>
        </p:txBody>
      </p:sp>
      <p:pic>
        <p:nvPicPr>
          <p:cNvPr id="342" name="Google Shape;34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6198" y="2764596"/>
            <a:ext cx="5169802" cy="3440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5843" y="2764596"/>
            <a:ext cx="2878316" cy="345549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7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125" name="Google Shape;125;p3"/>
          <p:cNvSpPr txBox="1"/>
          <p:nvPr>
            <p:ph idx="1" type="subTitle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/>
          <p:nvPr>
            <p:ph idx="1" type="body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Authors</a:t>
            </a:r>
            <a:endParaRPr/>
          </a:p>
        </p:txBody>
      </p:sp>
      <p:sp>
        <p:nvSpPr>
          <p:cNvPr id="131" name="Google Shape;131;p4"/>
          <p:cNvSpPr txBox="1"/>
          <p:nvPr>
            <p:ph idx="2" type="body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Jani Pitkänen, XAMK</a:t>
            </a:r>
            <a:endParaRPr/>
          </a:p>
        </p:txBody>
      </p:sp>
      <p:sp>
        <p:nvSpPr>
          <p:cNvPr id="132" name="Google Shape;132;p4"/>
          <p:cNvSpPr txBox="1"/>
          <p:nvPr>
            <p:ph idx="3" type="body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Release date: 20/01/2022</a:t>
            </a:r>
            <a:endParaRPr/>
          </a:p>
        </p:txBody>
      </p:sp>
      <p:sp>
        <p:nvSpPr>
          <p:cNvPr id="133" name="Google Shape;133;p4"/>
          <p:cNvSpPr txBox="1"/>
          <p:nvPr>
            <p:ph idx="4" type="body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34" name="Google Shape;134;p4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4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>
            <p:ph type="title"/>
          </p:nvPr>
        </p:nvSpPr>
        <p:spPr>
          <a:xfrm>
            <a:off x="325289" y="2672413"/>
            <a:ext cx="11553959" cy="1255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/>
              <a:t>3-hinged arch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Cross-sections and shapes of an arch</a:t>
            </a:r>
            <a:endParaRPr/>
          </a:p>
        </p:txBody>
      </p:sp>
      <p:sp>
        <p:nvSpPr>
          <p:cNvPr id="146" name="Google Shape;146;p6"/>
          <p:cNvSpPr txBox="1"/>
          <p:nvPr>
            <p:ph idx="1" type="body"/>
          </p:nvPr>
        </p:nvSpPr>
        <p:spPr>
          <a:xfrm>
            <a:off x="838200" y="1825625"/>
            <a:ext cx="10515600" cy="3827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Flat-height solid cross-section (most common)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Truss frames (glued laminated timber and LVL)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Box cross-section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 cross-section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shape of the arch is selected so that the torques become as small as possible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This means that the load follows the compression line of the dominant load combination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Cross-sections and shapes of an arch</a:t>
            </a:r>
            <a:endParaRPr/>
          </a:p>
        </p:txBody>
      </p:sp>
      <p:sp>
        <p:nvSpPr>
          <p:cNvPr id="154" name="Google Shape;154;p7"/>
          <p:cNvSpPr txBox="1"/>
          <p:nvPr>
            <p:ph idx="1" type="body"/>
          </p:nvPr>
        </p:nvSpPr>
        <p:spPr>
          <a:xfrm>
            <a:off x="838200" y="1825625"/>
            <a:ext cx="10515600" cy="3827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Because there are several load combinations, it is necessary to make compromises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most common arch shapes are the circle and the parabola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It is possible to use other shapes as well, such as an elliptical shape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It is recommended to use 3-hinged arches because they are statically prescribed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2-hinged arches and fully rigid arches should be avoided (statically unassigned) as internal tensions are caused by, for example, possible displacement of supports</a:t>
            </a:r>
            <a:endParaRPr/>
          </a:p>
        </p:txBody>
      </p:sp>
      <p:sp>
        <p:nvSpPr>
          <p:cNvPr id="155" name="Google Shape;155;p7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6" name="Google Shape;156;p7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Cross-sections and shapes of an arch</a:t>
            </a:r>
            <a:endParaRPr/>
          </a:p>
        </p:txBody>
      </p:sp>
      <p:sp>
        <p:nvSpPr>
          <p:cNvPr id="162" name="Google Shape;162;p8"/>
          <p:cNvSpPr txBox="1"/>
          <p:nvPr>
            <p:ph idx="1" type="body"/>
          </p:nvPr>
        </p:nvSpPr>
        <p:spPr>
          <a:xfrm>
            <a:off x="838200" y="1825625"/>
            <a:ext cx="10515600" cy="3827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addition, large spans encounter possible transport problems, which means that large arches cannot be transported whole, but are often transported in two (3-hinged arches) or even four parts (requires torque-rigid joints).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arches can be supported directly on foundations or pillars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Whatever the method of support, in addition to the vertical load on the supports, the horizontal force must be taken into account.</a:t>
            </a:r>
            <a:endParaRPr/>
          </a:p>
        </p:txBody>
      </p:sp>
      <p:sp>
        <p:nvSpPr>
          <p:cNvPr id="163" name="Google Shape;163;p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4" name="Google Shape;164;p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Cross-sections and shapes of an arch</a:t>
            </a:r>
            <a:endParaRPr/>
          </a:p>
        </p:txBody>
      </p:sp>
      <p:sp>
        <p:nvSpPr>
          <p:cNvPr id="170" name="Google Shape;170;p9"/>
          <p:cNvSpPr txBox="1"/>
          <p:nvPr>
            <p:ph idx="1" type="body"/>
          </p:nvPr>
        </p:nvSpPr>
        <p:spPr>
          <a:xfrm>
            <a:off x="838200" y="1825625"/>
            <a:ext cx="10515600" cy="3827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Horizontal force is usually handled with drawbars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⮚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the case of an arch placed at the top of the pillars, the drawbars are suspended from the arch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⮚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the case of an arch supporting the foundations, the drawbars are placed underground at the foundation level.</a:t>
            </a:r>
            <a:endParaRPr/>
          </a:p>
        </p:txBody>
      </p:sp>
      <p:sp>
        <p:nvSpPr>
          <p:cNvPr id="171" name="Google Shape;171;p9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2" name="Google Shape;172;p9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8ADB7D81E548242AADAF4F738AFBBB6" ma:contentTypeVersion="18" ma:contentTypeDescription="Luo uusi asiakirja." ma:contentTypeScope="" ma:versionID="5564902e2418ed2d310d67064791fa18">
  <xsd:schema xmlns:xsd="http://www.w3.org/2001/XMLSchema" xmlns:xs="http://www.w3.org/2001/XMLSchema" xmlns:p="http://schemas.microsoft.com/office/2006/metadata/properties" xmlns:ns2="fc5e7852-1d48-46b2-bc1d-4cc9199c0b03" xmlns:ns3="c1f06602-16da-48b0-838f-ec77d40fd7d9" targetNamespace="http://schemas.microsoft.com/office/2006/metadata/properties" ma:root="true" ma:fieldsID="86e63fbd4f933ea8be9469be68714acf" ns2:_="" ns3:_="">
    <xsd:import namespace="fc5e7852-1d48-46b2-bc1d-4cc9199c0b03"/>
    <xsd:import namespace="c1f06602-16da-48b0-838f-ec77d40fd7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e7852-1d48-46b2-bc1d-4cc9199c0b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Kuvien tunnisteet" ma:readOnly="false" ma:fieldId="{5cf76f15-5ced-4ddc-b409-7134ff3c332f}" ma:taxonomyMulti="true" ma:sspId="8a690100-20d8-4d2f-b8c5-de4322e574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06602-16da-48b0-838f-ec77d40fd7d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9c604b2-f74f-4e1f-be0e-cfec624efd8d}" ma:internalName="TaxCatchAll" ma:showField="CatchAllData" ma:web="c1f06602-16da-48b0-838f-ec77d40fd7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5e7852-1d48-46b2-bc1d-4cc9199c0b03">
      <Terms xmlns="http://schemas.microsoft.com/office/infopath/2007/PartnerControls"/>
    </lcf76f155ced4ddcb4097134ff3c332f>
    <TaxCatchAll xmlns="c1f06602-16da-48b0-838f-ec77d40fd7d9" xsi:nil="true"/>
  </documentManagement>
</p:properties>
</file>

<file path=customXml/itemProps1.xml><?xml version="1.0" encoding="utf-8"?>
<ds:datastoreItem xmlns:ds="http://schemas.openxmlformats.org/officeDocument/2006/customXml" ds:itemID="{B9F469C7-9062-420C-B7F4-C137181C8014}"/>
</file>

<file path=customXml/itemProps2.xml><?xml version="1.0" encoding="utf-8"?>
<ds:datastoreItem xmlns:ds="http://schemas.openxmlformats.org/officeDocument/2006/customXml" ds:itemID="{96B13CBA-3089-49EE-B5D4-C08A3672194F}"/>
</file>

<file path=customXml/itemProps3.xml><?xml version="1.0" encoding="utf-8"?>
<ds:datastoreItem xmlns:ds="http://schemas.openxmlformats.org/officeDocument/2006/customXml" ds:itemID="{A31DB92B-B80F-4AC1-BB2F-4CF322F167D1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atte Kalke</dc:creator>
  <dcterms:created xsi:type="dcterms:W3CDTF">2021-05-03T10:20:21Z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0x010100E8ADB7D81E548242AADAF4F738AFBBB6</vt:lpwstr>
  </property>
</Properties>
</file>