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12192000"/>
  <p:notesSz cx="6400800" cy="11728450"/>
  <p:embeddedFontLst>
    <p:embeddedFont>
      <p:font typeface="Arial Narrow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6" roundtripDataSignature="AMtx7mjdzPTVccRHCCJ8LWM8fu0o77ok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A5D288-D5F5-464C-BC9B-2FFB3A2E52E3}">
  <a:tblStyle styleId="{85A5D288-D5F5-464C-BC9B-2FFB3A2E52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FF0E9"/>
          </a:solidFill>
        </a:fill>
      </a:tcStyle>
    </a:wholeTbl>
    <a:band1H>
      <a:tcTxStyle/>
      <a:tcStyle>
        <a:fill>
          <a:solidFill>
            <a:srgbClr val="DEE0D1"/>
          </a:solidFill>
        </a:fill>
      </a:tcStyle>
    </a:band1H>
    <a:band2H>
      <a:tcTxStyle/>
    </a:band2H>
    <a:band1V>
      <a:tcTxStyle/>
      <a:tcStyle>
        <a:fill>
          <a:solidFill>
            <a:srgbClr val="DEE0D1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50" Type="http://schemas.openxmlformats.org/officeDocument/2006/relationships/slide" Target="slides/slide45.xml"/><Relationship Id="rId55" Type="http://schemas.openxmlformats.org/officeDocument/2006/relationships/font" Target="fonts/ArialNarrow-boldItalic.fntdata"/><Relationship Id="rId7" Type="http://schemas.openxmlformats.org/officeDocument/2006/relationships/slide" Target="slides/slide2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4" Type="http://schemas.openxmlformats.org/officeDocument/2006/relationships/slide" Target="slides/slide19.xml"/><Relationship Id="rId53" Type="http://schemas.openxmlformats.org/officeDocument/2006/relationships/font" Target="fonts/ArialNarrow-bold.fntdata"/><Relationship Id="rId11" Type="http://schemas.openxmlformats.org/officeDocument/2006/relationships/slide" Target="slides/slide6.xml"/><Relationship Id="rId58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3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56" Type="http://customschemas.google.com/relationships/presentationmetadata" Target="meta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tableStyles" Target="tableStyles.xml"/><Relationship Id="rId46" Type="http://schemas.openxmlformats.org/officeDocument/2006/relationships/slide" Target="slides/slide41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59" Type="http://schemas.openxmlformats.org/officeDocument/2006/relationships/customXml" Target="../customXml/item3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54" Type="http://schemas.openxmlformats.org/officeDocument/2006/relationships/font" Target="fonts/ArialNarrow-italic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5" Type="http://schemas.openxmlformats.org/officeDocument/2006/relationships/slide" Target="slides/slide10.xml"/><Relationship Id="rId57" Type="http://schemas.openxmlformats.org/officeDocument/2006/relationships/customXml" Target="../customXml/item1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52" Type="http://schemas.openxmlformats.org/officeDocument/2006/relationships/font" Target="fonts/ArialNarrow-regular.fntdata"/><Relationship Id="rId10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3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4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4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4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4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4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4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4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8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7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5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8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8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5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9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9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0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1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1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6" name="Google Shape;96;p6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9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49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0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38" name="Google Shape;3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39" name="Google Shape;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5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1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5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5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5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5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5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5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5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5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5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5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jp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22.png"/><Relationship Id="rId5" Type="http://schemas.openxmlformats.org/officeDocument/2006/relationships/image" Target="../media/image35.png"/><Relationship Id="rId6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Relationship Id="rId5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38.jpg"/><Relationship Id="rId5" Type="http://schemas.openxmlformats.org/officeDocument/2006/relationships/image" Target="../media/image23.jpg"/><Relationship Id="rId6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49.jpg"/><Relationship Id="rId5" Type="http://schemas.openxmlformats.org/officeDocument/2006/relationships/image" Target="../media/image43.jpg"/><Relationship Id="rId6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8" name="Google Shape;1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History of log construction</a:t>
            </a:r>
            <a:endParaRPr/>
          </a:p>
        </p:txBody>
      </p:sp>
      <p:sp>
        <p:nvSpPr>
          <p:cNvPr id="184" name="Google Shape;184;p1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" name="Google Shape;185;p10"/>
          <p:cNvSpPr txBox="1"/>
          <p:nvPr>
            <p:ph idx="1" type="body"/>
          </p:nvPr>
        </p:nvSpPr>
        <p:spPr>
          <a:xfrm>
            <a:off x="838199" y="1825625"/>
            <a:ext cx="60721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log frame is hundreds of years old as a construction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Historically, the roots of log construction are in northern and eastern Europe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Later, log construction spread to North America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Pictured: the Tarsia wilderness storehouse from 1441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826907" y="1482761"/>
            <a:ext cx="5364802" cy="40236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/>
          <p:nvPr/>
        </p:nvSpPr>
        <p:spPr>
          <a:xfrm>
            <a:off x="7497507" y="5961519"/>
            <a:ext cx="144167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Traditional corner joints of logs</a:t>
            </a:r>
            <a:endParaRPr/>
          </a:p>
        </p:txBody>
      </p:sp>
      <p:sp>
        <p:nvSpPr>
          <p:cNvPr id="195" name="Google Shape;195;p1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838198" y="1825625"/>
            <a:ext cx="5367158" cy="4896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log frame used to be hand-sculpted using an axe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Corner joints have been developed in various cultures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 addition to visual aspects, corner joints also contain technical features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For example, the “Norwegian Corner” and the “saddle corner” are tightened as the log frame settles, because the joining surfaces are wedged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tightening maintains airtightness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norjalainen" id="197" name="Google Shape;197;p11"/>
          <p:cNvPicPr preferRelativeResize="0"/>
          <p:nvPr/>
        </p:nvPicPr>
        <p:blipFill rotWithShape="1">
          <a:blip r:embed="rId3">
            <a:alphaModFix/>
          </a:blip>
          <a:srcRect b="0" l="-1" r="25309" t="0"/>
          <a:stretch/>
        </p:blipFill>
        <p:spPr>
          <a:xfrm>
            <a:off x="6437177" y="1825625"/>
            <a:ext cx="2736354" cy="2055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6301237" id="198" name="Google Shape;198;p11"/>
          <p:cNvPicPr preferRelativeResize="0"/>
          <p:nvPr/>
        </p:nvPicPr>
        <p:blipFill rotWithShape="1">
          <a:blip r:embed="rId4">
            <a:alphaModFix/>
          </a:blip>
          <a:srcRect b="0" l="0" r="11231" t="0"/>
          <a:stretch/>
        </p:blipFill>
        <p:spPr>
          <a:xfrm>
            <a:off x="9236351" y="1825626"/>
            <a:ext cx="2742355" cy="2059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saddle  notch" id="199" name="Google Shape;1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8514" y="3936742"/>
            <a:ext cx="2724191" cy="2043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hirsisalvokset" id="200" name="Google Shape;200;p11"/>
          <p:cNvPicPr preferRelativeResize="0"/>
          <p:nvPr/>
        </p:nvPicPr>
        <p:blipFill rotWithShape="1">
          <a:blip r:embed="rId6">
            <a:alphaModFix/>
          </a:blip>
          <a:srcRect b="21280" l="36380" r="14678" t="24204"/>
          <a:stretch/>
        </p:blipFill>
        <p:spPr>
          <a:xfrm>
            <a:off x="6437176" y="3936742"/>
            <a:ext cx="2748517" cy="2042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10531033" y="5763370"/>
            <a:ext cx="144167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Photos: www.hongos.fi</a:t>
            </a: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6437176" y="3936742"/>
            <a:ext cx="19494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Dove-tail corner</a:t>
            </a: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6437176" y="1825625"/>
            <a:ext cx="19494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Norwegian corner</a:t>
            </a: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9236351" y="1825625"/>
            <a:ext cx="19494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Lock corner</a:t>
            </a: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9248514" y="3936742"/>
            <a:ext cx="19494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Saddle corner</a:t>
            </a:r>
            <a:endParaRPr/>
          </a:p>
        </p:txBody>
      </p:sp>
      <p:sp>
        <p:nvSpPr>
          <p:cNvPr id="206" name="Google Shape;206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“Shoeing” a log building</a:t>
            </a:r>
            <a:endParaRPr/>
          </a:p>
        </p:txBody>
      </p:sp>
      <p:sp>
        <p:nvSpPr>
          <p:cNvPr id="213" name="Google Shape;213;p1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4" name="Google Shape;214;p12"/>
          <p:cNvSpPr txBox="1"/>
          <p:nvPr>
            <p:ph idx="1" type="body"/>
          </p:nvPr>
        </p:nvSpPr>
        <p:spPr>
          <a:xfrm>
            <a:off x="838199" y="1825625"/>
            <a:ext cx="655378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Logs in a log frame can be replaced with new ones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Usually, the replaced log layers are near the building’s foundation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Changing the lowest layers of logs is called “shoeing” a log building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 b="0" l="0" r="0" t="5169"/>
          <a:stretch/>
        </p:blipFill>
        <p:spPr>
          <a:xfrm>
            <a:off x="8172317" y="3797137"/>
            <a:ext cx="2813621" cy="231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4">
            <a:alphaModFix/>
          </a:blip>
          <a:srcRect b="653" l="0" r="0" t="36030"/>
          <a:stretch/>
        </p:blipFill>
        <p:spPr>
          <a:xfrm>
            <a:off x="8172317" y="1415156"/>
            <a:ext cx="2813621" cy="233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/>
          <p:nvPr/>
        </p:nvSpPr>
        <p:spPr>
          <a:xfrm>
            <a:off x="8391082" y="6089009"/>
            <a:ext cx="269433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Pohjois-Pohjanmaan korjausrakentamiskeskus</a:t>
            </a:r>
            <a:endParaRPr/>
          </a:p>
        </p:txBody>
      </p:sp>
      <p:sp>
        <p:nvSpPr>
          <p:cNvPr id="218" name="Google Shape;218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Cleaning a log wall</a:t>
            </a:r>
            <a:endParaRPr/>
          </a:p>
        </p:txBody>
      </p:sp>
      <p:sp>
        <p:nvSpPr>
          <p:cNvPr id="225" name="Google Shape;225;p1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13"/>
          <p:cNvSpPr txBox="1"/>
          <p:nvPr>
            <p:ph idx="1" type="body"/>
          </p:nvPr>
        </p:nvSpPr>
        <p:spPr>
          <a:xfrm>
            <a:off x="838198" y="1825625"/>
            <a:ext cx="5074510" cy="4896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connection with repair construction, the log walls may need to be cleaned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soda wash method is a gentle cleaning method for sensitive surfaces</a:t>
            </a:r>
            <a:endParaRPr/>
          </a:p>
        </p:txBody>
      </p:sp>
      <p:pic>
        <p:nvPicPr>
          <p:cNvPr descr="Aiheeseen liittyvÃ¤ kuva" id="227" name="Google Shape;227;p13"/>
          <p:cNvPicPr preferRelativeResize="0"/>
          <p:nvPr/>
        </p:nvPicPr>
        <p:blipFill rotWithShape="1">
          <a:blip r:embed="rId3">
            <a:alphaModFix/>
          </a:blip>
          <a:srcRect b="0" l="17214" r="7818" t="0"/>
          <a:stretch/>
        </p:blipFill>
        <p:spPr>
          <a:xfrm>
            <a:off x="6267984" y="1897963"/>
            <a:ext cx="5594501" cy="419837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9874125" y="5872202"/>
            <a:ext cx="198836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www.soodapuhallus.fi</a:t>
            </a:r>
            <a:endParaRPr/>
          </a:p>
        </p:txBody>
      </p:sp>
      <p:sp>
        <p:nvSpPr>
          <p:cNvPr id="229" name="Google Shape;229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Industrial log construction</a:t>
            </a:r>
            <a:endParaRPr/>
          </a:p>
        </p:txBody>
      </p:sp>
      <p:sp>
        <p:nvSpPr>
          <p:cNvPr id="236" name="Google Shape;236;p1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7" name="Google Shape;237;p14"/>
          <p:cNvSpPr txBox="1"/>
          <p:nvPr>
            <p:ph idx="1" type="body"/>
          </p:nvPr>
        </p:nvSpPr>
        <p:spPr>
          <a:xfrm>
            <a:off x="838199" y="1825625"/>
            <a:ext cx="535319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Today, the production of log frames is an industrial process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Logs are manufactured on computer-controlled industrial lines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Modern, accurately sized logs glued together from layers allow large log buildings to be built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Kuvahaun tulos haulle hirsivalmistus makron" id="238" name="Google Shape;238;p14"/>
          <p:cNvPicPr preferRelativeResize="0"/>
          <p:nvPr/>
        </p:nvPicPr>
        <p:blipFill rotWithShape="1">
          <a:blip r:embed="rId3">
            <a:alphaModFix/>
          </a:blip>
          <a:srcRect b="0" l="5534" r="5714" t="0"/>
          <a:stretch/>
        </p:blipFill>
        <p:spPr>
          <a:xfrm>
            <a:off x="6596243" y="1825625"/>
            <a:ext cx="5269172" cy="3953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/>
          <p:nvPr/>
        </p:nvSpPr>
        <p:spPr>
          <a:xfrm>
            <a:off x="9877055" y="5564033"/>
            <a:ext cx="198836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Makron</a:t>
            </a:r>
            <a:endParaRPr/>
          </a:p>
        </p:txBody>
      </p:sp>
      <p:sp>
        <p:nvSpPr>
          <p:cNvPr id="240" name="Google Shape;240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Solid wood logs</a:t>
            </a:r>
            <a:endParaRPr/>
          </a:p>
        </p:txBody>
      </p:sp>
      <p:sp>
        <p:nvSpPr>
          <p:cNvPr id="247" name="Google Shape;247;p1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8" name="Google Shape;248;p15"/>
          <p:cNvPicPr preferRelativeResize="0"/>
          <p:nvPr/>
        </p:nvPicPr>
        <p:blipFill rotWithShape="1">
          <a:blip r:embed="rId3">
            <a:alphaModFix/>
          </a:blip>
          <a:srcRect b="48330" l="0" r="0" t="0"/>
          <a:stretch/>
        </p:blipFill>
        <p:spPr>
          <a:xfrm>
            <a:off x="1572395" y="2064783"/>
            <a:ext cx="9257270" cy="172598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50" name="Google Shape;250;p15"/>
          <p:cNvSpPr/>
          <p:nvPr/>
        </p:nvSpPr>
        <p:spPr>
          <a:xfrm>
            <a:off x="5055112" y="4037305"/>
            <a:ext cx="2153556" cy="1130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Laminated log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95...275 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170...275 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≤13 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Dimensions. laminated structure and profile shape vary by manufacturer</a:t>
            </a:r>
            <a:endParaRPr/>
          </a:p>
        </p:txBody>
      </p:sp>
      <p:sp>
        <p:nvSpPr>
          <p:cNvPr id="251" name="Google Shape;251;p15"/>
          <p:cNvSpPr/>
          <p:nvPr/>
        </p:nvSpPr>
        <p:spPr>
          <a:xfrm>
            <a:off x="1713884" y="4037305"/>
            <a:ext cx="2565153" cy="15378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Solid wood log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95...205 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170...220 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≤13 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 and profile shape vary by manufacturer</a:t>
            </a:r>
            <a:endParaRPr/>
          </a:p>
        </p:txBody>
      </p:sp>
      <p:sp>
        <p:nvSpPr>
          <p:cNvPr id="252" name="Google Shape;252;p15"/>
          <p:cNvSpPr/>
          <p:nvPr/>
        </p:nvSpPr>
        <p:spPr>
          <a:xfrm>
            <a:off x="8694958" y="4037305"/>
            <a:ext cx="2206821" cy="1130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Non-settling log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135...275mm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220...275 mm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≤13 m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Dimensions, laminated structure and profile shape vary by manufacturer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Non-settling log</a:t>
            </a:r>
            <a:endParaRPr/>
          </a:p>
        </p:txBody>
      </p:sp>
      <p:sp>
        <p:nvSpPr>
          <p:cNvPr id="259" name="Google Shape;259;p16"/>
          <p:cNvSpPr txBox="1"/>
          <p:nvPr>
            <p:ph idx="1" type="body"/>
          </p:nvPr>
        </p:nvSpPr>
        <p:spPr>
          <a:xfrm>
            <a:off x="838200" y="1825625"/>
            <a:ext cx="5482281" cy="4853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Non-settling log refers to a cross-laminated log product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Non-settling is achieved by using vertical lamellae that function as the load-bearing element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non-settling log makes up a building element resembling a CLT panel wall</a:t>
            </a:r>
            <a:endParaRPr/>
          </a:p>
        </p:txBody>
      </p:sp>
      <p:sp>
        <p:nvSpPr>
          <p:cNvPr id="260" name="Google Shape;260;p1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Kuvahaun tulos haulle lamellihirsi tiivistys" id="261" name="Google Shape;261;p16"/>
          <p:cNvPicPr preferRelativeResize="0"/>
          <p:nvPr/>
        </p:nvPicPr>
        <p:blipFill rotWithShape="1">
          <a:blip r:embed="rId3">
            <a:alphaModFix/>
          </a:blip>
          <a:srcRect b="0" l="22231" r="19293" t="0"/>
          <a:stretch/>
        </p:blipFill>
        <p:spPr>
          <a:xfrm>
            <a:off x="7500493" y="743104"/>
            <a:ext cx="1540335" cy="2612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lamellihirsi tiivistys" id="262" name="Google Shape;262;p16"/>
          <p:cNvPicPr preferRelativeResize="0"/>
          <p:nvPr/>
        </p:nvPicPr>
        <p:blipFill rotWithShape="1">
          <a:blip r:embed="rId4">
            <a:alphaModFix/>
          </a:blip>
          <a:srcRect b="0" l="11509" r="12805" t="0"/>
          <a:stretch/>
        </p:blipFill>
        <p:spPr>
          <a:xfrm>
            <a:off x="9040828" y="739401"/>
            <a:ext cx="1995538" cy="2616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heeseen liittyvÃ¤ kuva" id="263" name="Google Shape;26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0554" y="3549430"/>
            <a:ext cx="2640524" cy="26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6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Kontiotuote</a:t>
            </a:r>
            <a:endParaRPr/>
          </a:p>
        </p:txBody>
      </p:sp>
      <p:sp>
        <p:nvSpPr>
          <p:cNvPr id="265" name="Google Shape;265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Corner options for industrial logs</a:t>
            </a:r>
            <a:endParaRPr/>
          </a:p>
        </p:txBody>
      </p:sp>
      <p:sp>
        <p:nvSpPr>
          <p:cNvPr id="272" name="Google Shape;272;p17"/>
          <p:cNvSpPr txBox="1"/>
          <p:nvPr>
            <p:ph idx="1" type="body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There are several options for the corners of solid wood log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Extended corner (1)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Dove-tail corner (2)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Mitre corner (3)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City corner (4)</a:t>
            </a:r>
            <a:endParaRPr/>
          </a:p>
        </p:txBody>
      </p:sp>
      <p:sp>
        <p:nvSpPr>
          <p:cNvPr id="273" name="Google Shape;273;p1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Kontio Ristikkonurkka T-profiilin hirrellÃ¤" id="274" name="Google Shape;274;p17"/>
          <p:cNvPicPr preferRelativeResize="0"/>
          <p:nvPr/>
        </p:nvPicPr>
        <p:blipFill rotWithShape="1">
          <a:blip r:embed="rId3">
            <a:alphaModFix/>
          </a:blip>
          <a:srcRect b="5495" l="10126" r="11652" t="19055"/>
          <a:stretch/>
        </p:blipFill>
        <p:spPr>
          <a:xfrm>
            <a:off x="6098105" y="1828775"/>
            <a:ext cx="2823140" cy="1925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LohenpyrstÃ¶nurkka M-profiilin hirrellÃ¤" id="275" name="Google Shape;275;p17"/>
          <p:cNvPicPr preferRelativeResize="0"/>
          <p:nvPr/>
        </p:nvPicPr>
        <p:blipFill rotWithShape="1">
          <a:blip r:embed="rId4">
            <a:alphaModFix/>
          </a:blip>
          <a:srcRect b="178" l="7826" r="11242" t="17373"/>
          <a:stretch/>
        </p:blipFill>
        <p:spPr>
          <a:xfrm>
            <a:off x="9118682" y="1828775"/>
            <a:ext cx="2826127" cy="203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Jiirinurkka M-profiilin hirrellÃ¤" id="276" name="Google Shape;276;p17"/>
          <p:cNvPicPr preferRelativeResize="0"/>
          <p:nvPr/>
        </p:nvPicPr>
        <p:blipFill rotWithShape="1">
          <a:blip r:embed="rId5">
            <a:alphaModFix/>
          </a:blip>
          <a:srcRect b="3877" l="6072" r="12970" t="9769"/>
          <a:stretch/>
        </p:blipFill>
        <p:spPr>
          <a:xfrm>
            <a:off x="6265255" y="4188131"/>
            <a:ext cx="2565456" cy="1934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Citynurkka" id="277" name="Google Shape;277;p17"/>
          <p:cNvPicPr preferRelativeResize="0"/>
          <p:nvPr/>
        </p:nvPicPr>
        <p:blipFill rotWithShape="1">
          <a:blip r:embed="rId6">
            <a:alphaModFix/>
          </a:blip>
          <a:srcRect b="8073" l="10699" r="11470" t="22226"/>
          <a:stretch/>
        </p:blipFill>
        <p:spPr>
          <a:xfrm>
            <a:off x="9101167" y="4273138"/>
            <a:ext cx="2846742" cy="18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 txBox="1"/>
          <p:nvPr/>
        </p:nvSpPr>
        <p:spPr>
          <a:xfrm>
            <a:off x="6098105" y="1635843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/>
          </a:p>
        </p:txBody>
      </p:sp>
      <p:sp>
        <p:nvSpPr>
          <p:cNvPr id="279" name="Google Shape;279;p17"/>
          <p:cNvSpPr txBox="1"/>
          <p:nvPr/>
        </p:nvSpPr>
        <p:spPr>
          <a:xfrm>
            <a:off x="9118682" y="1635843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/>
          </a:p>
        </p:txBody>
      </p:sp>
      <p:sp>
        <p:nvSpPr>
          <p:cNvPr id="280" name="Google Shape;280;p17"/>
          <p:cNvSpPr txBox="1"/>
          <p:nvPr/>
        </p:nvSpPr>
        <p:spPr>
          <a:xfrm>
            <a:off x="6227806" y="4003465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/>
          </a:p>
        </p:txBody>
      </p:sp>
      <p:sp>
        <p:nvSpPr>
          <p:cNvPr id="281" name="Google Shape;281;p17"/>
          <p:cNvSpPr txBox="1"/>
          <p:nvPr/>
        </p:nvSpPr>
        <p:spPr>
          <a:xfrm>
            <a:off x="9117136" y="4003465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/>
          </a:p>
        </p:txBody>
      </p:sp>
      <p:sp>
        <p:nvSpPr>
          <p:cNvPr id="282" name="Google Shape;282;p17"/>
          <p:cNvSpPr txBox="1"/>
          <p:nvPr/>
        </p:nvSpPr>
        <p:spPr>
          <a:xfrm>
            <a:off x="10295181" y="609805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Kontiotuote</a:t>
            </a:r>
            <a:endParaRPr/>
          </a:p>
        </p:txBody>
      </p:sp>
      <p:sp>
        <p:nvSpPr>
          <p:cNvPr id="283" name="Google Shape;283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Effective thickness of the log</a:t>
            </a:r>
            <a:endParaRPr/>
          </a:p>
        </p:txBody>
      </p:sp>
      <p:sp>
        <p:nvSpPr>
          <p:cNvPr id="290" name="Google Shape;290;p18"/>
          <p:cNvSpPr txBox="1"/>
          <p:nvPr>
            <p:ph idx="1" type="body"/>
          </p:nvPr>
        </p:nvSpPr>
        <p:spPr>
          <a:xfrm>
            <a:off x="838200" y="1825625"/>
            <a:ext cx="534635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round profile is converted into a rectangle and effective thickness d</a:t>
            </a:r>
            <a:r>
              <a:rPr baseline="-25000" lang="en-GB"/>
              <a:t>ef</a:t>
            </a:r>
            <a:r>
              <a:rPr lang="en-GB"/>
              <a:t> is used in the U-value calculation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Studies have shown that chinking and log cracks are insignificant in terms of U value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Normal small bevels in the edges of the planed logs do not need to be taken into account in the U-value calculation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1" name="Google Shape;291;p1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2" name="Google Shape;2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1825625"/>
            <a:ext cx="5524018" cy="417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0860" y="4466622"/>
            <a:ext cx="1362075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9110863" y="2128419"/>
            <a:ext cx="1040505" cy="2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Surface area A </a:t>
            </a: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9682935" y="4604919"/>
            <a:ext cx="600689" cy="2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Surface area A </a:t>
            </a: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11218221" y="2120385"/>
            <a:ext cx="706598" cy="262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Centre piece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04" name="Google Shape;304;p19"/>
          <p:cNvSpPr txBox="1"/>
          <p:nvPr>
            <p:ph idx="1" type="body"/>
          </p:nvPr>
        </p:nvSpPr>
        <p:spPr>
          <a:xfrm>
            <a:off x="838201" y="1825625"/>
            <a:ext cx="11083900" cy="4142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manually sculpted round log wall, you should anticipate a settlement of approximately 50 mm/m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industrially manufactured planed log wall you should anticipate a settlement of approx. 25 mm/m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cross-laminated log wall, the settlement is almost non-existent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causes of settlement must be minimised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effects of settlement must be taken into account in structures connected to log walls, etc.</a:t>
            </a:r>
            <a:endParaRPr/>
          </a:p>
        </p:txBody>
      </p:sp>
      <p:sp>
        <p:nvSpPr>
          <p:cNvPr id="305" name="Google Shape;305;p1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6" name="Google Shape;306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5" name="Google Shape;115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6" name="Google Shape;116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7" name="Google Shape;117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  <p:sp>
        <p:nvSpPr>
          <p:cNvPr id="118" name="Google Shape;118;p2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13" name="Google Shape;313;p2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314" name="Google Shape;314;p20"/>
          <p:cNvGraphicFramePr/>
          <p:nvPr/>
        </p:nvGraphicFramePr>
        <p:xfrm>
          <a:off x="715061" y="215396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{85A5D288-D5F5-464C-BC9B-2FFB3A2E52E3}</a:tableStyleId>
              </a:tblPr>
              <a:tblGrid>
                <a:gridCol w="2925700"/>
                <a:gridCol w="5304300"/>
                <a:gridCol w="25318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/>
                        <a:t>Property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/>
                        <a:t>Cause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/>
                        <a:t>Minimisation method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u="none" cap="none" strike="noStrike"/>
                        <a:t>Horizontal direction of the wood relative to the load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/>
                        <a:t>• Drying shrinkage large 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Compression due to load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Dry log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Cross-laminated log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Groove type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Vertical compressing looseness in the groove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Compact groove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Groove form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Central cracking of logs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A round log tends to spread and lower as it cracks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Dry log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Rectangular log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• Laminated log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15" name="Google Shape;315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22" name="Google Shape;322;p2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323" name="Google Shape;323;p21"/>
          <p:cNvGraphicFramePr/>
          <p:nvPr/>
        </p:nvGraphicFramePr>
        <p:xfrm>
          <a:off x="334661" y="16390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{85A5D288-D5F5-464C-BC9B-2FFB3A2E52E3}</a:tableStyleId>
              </a:tblPr>
              <a:tblGrid>
                <a:gridCol w="3287125"/>
                <a:gridCol w="3873250"/>
                <a:gridCol w="4362300"/>
              </a:tblGrid>
              <a:tr h="314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Example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Effect of settlement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Alternative design solutions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Vertical pipe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Pipe is not flexible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Pipe clamps move with the wall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Pipe joint and fasteners allowing vertical movement</a:t>
                      </a:r>
                      <a:endParaRPr/>
                    </a:p>
                  </a:txBody>
                  <a:tcPr marT="0" marB="0" marR="68575" marL="68575"/>
                </a:tc>
              </a:tr>
              <a:tr h="41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Horizontal sewer connected to vertical sewer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Pipe slope changes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Larger slope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Pipe joint allowing vertical movement</a:t>
                      </a:r>
                      <a:endParaRPr/>
                    </a:p>
                  </a:txBody>
                  <a:tcPr marT="0" marB="0" marR="68575" marL="68575"/>
                </a:tc>
              </a:tr>
              <a:tr h="619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distribution board on the wall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metal casing is not flexible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Fastening allowing vertical movement at the upper end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Attachment to a single layer of logs</a:t>
                      </a:r>
                      <a:endParaRPr/>
                    </a:p>
                  </a:txBody>
                  <a:tcPr marT="0" marB="0" marR="68575" marL="68575"/>
                </a:tc>
              </a:tr>
              <a:tr h="619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Radiator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Radiator body is not flexible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Fastening allowing vertical movement at the upper end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Attachment to a single layer of logs</a:t>
                      </a:r>
                      <a:endParaRPr/>
                    </a:p>
                  </a:txBody>
                  <a:tcPr marT="0" marB="0" marR="68575" marL="68575"/>
                </a:tc>
              </a:tr>
              <a:tr h="826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Fixture standing on the floor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Fixture is not flexible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Fastening allowing vertical movement at the upper end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Wall mounting not performed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Separate furniture frame</a:t>
                      </a:r>
                      <a:endParaRPr/>
                    </a:p>
                  </a:txBody>
                  <a:tcPr marT="0" marB="0" marR="68575" marL="68575"/>
                </a:tc>
              </a:tr>
              <a:tr h="1239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Kitchen top cabinet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Cabinet is not flexible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Cabinet moves with the wall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Fastening allowing vertical movement at the upper end and settlement clearance at the bottom of the cabinet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Attachment to one layer of logs and clearance at the bottom of the cabinet</a:t>
                      </a:r>
                      <a:endParaRPr/>
                    </a:p>
                    <a:p>
                      <a:pPr indent="-179388" lvl="0" marL="179388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GB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Separate furniture frame</a:t>
                      </a:r>
                      <a:endParaRPr/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324" name="Google Shape;324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31" name="Google Shape;331;p22"/>
          <p:cNvSpPr txBox="1"/>
          <p:nvPr>
            <p:ph idx="1" type="body"/>
          </p:nvPr>
        </p:nvSpPr>
        <p:spPr>
          <a:xfrm>
            <a:off x="838200" y="1825625"/>
            <a:ext cx="534635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Settlement of log walls causes vertical and horizontal movement, e.g. in the ceiling joists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Flexible joints allowing sliding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Anchoring stiffening log walls is challenging as the wall settles (the anchoring loosens)</a:t>
            </a:r>
            <a:endParaRPr/>
          </a:p>
        </p:txBody>
      </p:sp>
      <p:sp>
        <p:nvSpPr>
          <p:cNvPr id="332" name="Google Shape;332;p2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3" name="Google Shape;3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1756" y="1547598"/>
            <a:ext cx="5127645" cy="394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8685325" y="1547598"/>
            <a:ext cx="1040505" cy="155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Fulcrum 1</a:t>
            </a:r>
            <a:endParaRPr/>
          </a:p>
        </p:txBody>
      </p:sp>
      <p:sp>
        <p:nvSpPr>
          <p:cNvPr id="336" name="Google Shape;336;p22"/>
          <p:cNvSpPr/>
          <p:nvPr/>
        </p:nvSpPr>
        <p:spPr>
          <a:xfrm>
            <a:off x="10472290" y="2384014"/>
            <a:ext cx="1040505" cy="155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Fulcrum 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Settling log frame fasteners</a:t>
            </a:r>
            <a:endParaRPr/>
          </a:p>
        </p:txBody>
      </p:sp>
      <p:sp>
        <p:nvSpPr>
          <p:cNvPr id="343" name="Google Shape;343;p2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Kuvahaun tulos haulle hirsi kiinnikkeet" id="344" name="Google Shape;34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9959" y="2744949"/>
            <a:ext cx="1658089" cy="2202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liukukiinnike hirsi" id="345" name="Google Shape;34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7060" y="2348826"/>
            <a:ext cx="3047893" cy="3047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liukukiinnike hirsi" id="346" name="Google Shape;34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8686" y="2604442"/>
            <a:ext cx="2483297" cy="2483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heeseen liittyvÃ¤ kuva" id="347" name="Google Shape;347;p23"/>
          <p:cNvPicPr preferRelativeResize="0"/>
          <p:nvPr/>
        </p:nvPicPr>
        <p:blipFill rotWithShape="1">
          <a:blip r:embed="rId6">
            <a:alphaModFix/>
          </a:blip>
          <a:srcRect b="15756" l="28205" r="29373" t="13843"/>
          <a:stretch/>
        </p:blipFill>
        <p:spPr>
          <a:xfrm>
            <a:off x="4772708" y="2476634"/>
            <a:ext cx="1650372" cy="273891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3"/>
          <p:cNvSpPr txBox="1"/>
          <p:nvPr/>
        </p:nvSpPr>
        <p:spPr>
          <a:xfrm>
            <a:off x="887060" y="2022686"/>
            <a:ext cx="29805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Ceiling joist sliding fastener</a:t>
            </a:r>
            <a:endParaRPr/>
          </a:p>
        </p:txBody>
      </p:sp>
      <p:sp>
        <p:nvSpPr>
          <p:cNvPr id="349" name="Google Shape;349;p23"/>
          <p:cNvSpPr txBox="1"/>
          <p:nvPr/>
        </p:nvSpPr>
        <p:spPr>
          <a:xfrm>
            <a:off x="3990793" y="2022686"/>
            <a:ext cx="29805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sliding fastener</a:t>
            </a:r>
            <a:endParaRPr/>
          </a:p>
        </p:txBody>
      </p:sp>
      <p:sp>
        <p:nvSpPr>
          <p:cNvPr id="350" name="Google Shape;350;p23"/>
          <p:cNvSpPr txBox="1"/>
          <p:nvPr/>
        </p:nvSpPr>
        <p:spPr>
          <a:xfrm>
            <a:off x="7038687" y="2022686"/>
            <a:ext cx="22626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Sliding fastener</a:t>
            </a:r>
            <a:endParaRPr/>
          </a:p>
        </p:txBody>
      </p:sp>
      <p:sp>
        <p:nvSpPr>
          <p:cNvPr id="351" name="Google Shape;351;p23"/>
          <p:cNvSpPr txBox="1"/>
          <p:nvPr/>
        </p:nvSpPr>
        <p:spPr>
          <a:xfrm>
            <a:off x="9357655" y="2022686"/>
            <a:ext cx="22626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Screw jack</a:t>
            </a:r>
            <a:endParaRPr/>
          </a:p>
        </p:txBody>
      </p:sp>
      <p:sp>
        <p:nvSpPr>
          <p:cNvPr id="352" name="Google Shape;352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59" name="Google Shape;359;p24"/>
          <p:cNvSpPr txBox="1"/>
          <p:nvPr>
            <p:ph idx="1" type="body"/>
          </p:nvPr>
        </p:nvSpPr>
        <p:spPr>
          <a:xfrm>
            <a:off x="838200" y="1825625"/>
            <a:ext cx="5704703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Aspects including the following must be taken into account in connecting the intermediate floor into the log wall: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Supporting the intermediate floor into one layer of logs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intermediate floor should descend with the settling wall to prevent rupture of the seals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example, a truss supported from the top chord can be used as a support for the intermediate floor.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log has a groove for the top chord</a:t>
            </a:r>
            <a:endParaRPr/>
          </a:p>
        </p:txBody>
      </p:sp>
      <p:sp>
        <p:nvSpPr>
          <p:cNvPr id="360" name="Google Shape;360;p2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1" name="Google Shape;361;p24"/>
          <p:cNvPicPr preferRelativeResize="0"/>
          <p:nvPr/>
        </p:nvPicPr>
        <p:blipFill rotWithShape="1">
          <a:blip r:embed="rId3">
            <a:alphaModFix/>
          </a:blip>
          <a:srcRect b="0" l="51050" r="0" t="0"/>
          <a:stretch/>
        </p:blipFill>
        <p:spPr>
          <a:xfrm>
            <a:off x="7330071" y="1249447"/>
            <a:ext cx="4097350" cy="482852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69" name="Google Shape;369;p25"/>
          <p:cNvSpPr txBox="1"/>
          <p:nvPr>
            <p:ph idx="1" type="body"/>
          </p:nvPr>
        </p:nvSpPr>
        <p:spPr>
          <a:xfrm>
            <a:off x="838200" y="1825625"/>
            <a:ext cx="534635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settling log wall must have bucks at the edges of openings to which the windows and doors are attached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There must be sufficient clearance over the opening, which is insulated and sealed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example, tape products for this purpose can be used in sealing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taping remains hidden behind the cover strips at the edges of the opening</a:t>
            </a:r>
            <a:endParaRPr/>
          </a:p>
        </p:txBody>
      </p:sp>
      <p:sp>
        <p:nvSpPr>
          <p:cNvPr id="370" name="Google Shape;370;p2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1" name="Google Shape;371;p25"/>
          <p:cNvPicPr preferRelativeResize="0"/>
          <p:nvPr/>
        </p:nvPicPr>
        <p:blipFill rotWithShape="1">
          <a:blip r:embed="rId3">
            <a:alphaModFix/>
          </a:blip>
          <a:srcRect b="11171" l="20553" r="22653" t="9591"/>
          <a:stretch/>
        </p:blipFill>
        <p:spPr>
          <a:xfrm>
            <a:off x="6428720" y="1490094"/>
            <a:ext cx="5565509" cy="435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6"/>
          <p:cNvPicPr preferRelativeResize="0"/>
          <p:nvPr/>
        </p:nvPicPr>
        <p:blipFill rotWithShape="1">
          <a:blip r:embed="rId3">
            <a:alphaModFix/>
          </a:blip>
          <a:srcRect b="9232" l="21755" r="27348" t="12038"/>
          <a:stretch/>
        </p:blipFill>
        <p:spPr>
          <a:xfrm>
            <a:off x="6428719" y="1413312"/>
            <a:ext cx="5565509" cy="483304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80" name="Google Shape;380;p26"/>
          <p:cNvSpPr txBox="1"/>
          <p:nvPr>
            <p:ph idx="1" type="body"/>
          </p:nvPr>
        </p:nvSpPr>
        <p:spPr>
          <a:xfrm>
            <a:off x="838200" y="1825625"/>
            <a:ext cx="534635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Masonry and other non-settling building elements are separated from the log wall using bucks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necessary, seals are used in combination with the buck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 between facilities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Wall airtightness requirement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Heat insulation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381" name="Google Shape;381;p2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2" name="Google Shape;382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89" name="Google Shape;389;p27"/>
          <p:cNvSpPr txBox="1"/>
          <p:nvPr>
            <p:ph idx="1" type="body"/>
          </p:nvPr>
        </p:nvSpPr>
        <p:spPr>
          <a:xfrm>
            <a:off x="838200" y="1825625"/>
            <a:ext cx="534635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Skeleton-structured partitions are separated from the log wall using a buck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There must be sufficient settlement clearance on top of a skeleton-structured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necessary, seals are used in combination with the buck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 between facilities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Wall airtightness requirement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Heat insulation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390" name="Google Shape;390;p2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1" name="Google Shape;391;p27"/>
          <p:cNvPicPr preferRelativeResize="0"/>
          <p:nvPr/>
        </p:nvPicPr>
        <p:blipFill rotWithShape="1">
          <a:blip r:embed="rId3">
            <a:alphaModFix/>
          </a:blip>
          <a:srcRect b="10865" l="30743" r="39599" t="13262"/>
          <a:stretch/>
        </p:blipFill>
        <p:spPr>
          <a:xfrm>
            <a:off x="7133716" y="1097708"/>
            <a:ext cx="3615719" cy="519323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399" name="Google Shape;399;p28"/>
          <p:cNvSpPr txBox="1"/>
          <p:nvPr>
            <p:ph idx="1" type="body"/>
          </p:nvPr>
        </p:nvSpPr>
        <p:spPr>
          <a:xfrm>
            <a:off x="838201" y="1825625"/>
            <a:ext cx="5332254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Posts must have a screw jack for adjusting the height of the post as the log walls settle.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compression and buckling resistance of the screw jack must be such that it can withstand the load of the post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screw jack causes a high local compression load on the material underneath</a:t>
            </a:r>
            <a:endParaRPr/>
          </a:p>
        </p:txBody>
      </p:sp>
      <p:sp>
        <p:nvSpPr>
          <p:cNvPr id="400" name="Google Shape;400;p2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/>
          </a:blip>
          <a:srcRect b="14843" l="30115" r="34274" t="15810"/>
          <a:stretch/>
        </p:blipFill>
        <p:spPr>
          <a:xfrm>
            <a:off x="6973172" y="991182"/>
            <a:ext cx="4648782" cy="50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Settlement of the log wall</a:t>
            </a:r>
            <a:endParaRPr/>
          </a:p>
        </p:txBody>
      </p:sp>
      <p:sp>
        <p:nvSpPr>
          <p:cNvPr id="409" name="Google Shape;409;p2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0" name="Google Shape;410;p29"/>
          <p:cNvPicPr preferRelativeResize="0"/>
          <p:nvPr/>
        </p:nvPicPr>
        <p:blipFill rotWithShape="1">
          <a:blip r:embed="rId3">
            <a:alphaModFix/>
          </a:blip>
          <a:srcRect b="20563" l="-125" r="0" t="0"/>
          <a:stretch/>
        </p:blipFill>
        <p:spPr>
          <a:xfrm>
            <a:off x="1507713" y="1507713"/>
            <a:ext cx="4411456" cy="46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9"/>
          <p:cNvPicPr preferRelativeResize="0"/>
          <p:nvPr/>
        </p:nvPicPr>
        <p:blipFill rotWithShape="1">
          <a:blip r:embed="rId4">
            <a:alphaModFix/>
          </a:blip>
          <a:srcRect b="20415" l="194" r="424" t="0"/>
          <a:stretch/>
        </p:blipFill>
        <p:spPr>
          <a:xfrm>
            <a:off x="6310057" y="1507714"/>
            <a:ext cx="4378673" cy="467523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9"/>
          <p:cNvSpPr/>
          <p:nvPr/>
        </p:nvSpPr>
        <p:spPr>
          <a:xfrm>
            <a:off x="9247058" y="5958784"/>
            <a:ext cx="144167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4477497" y="5958784"/>
            <a:ext cx="144167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414" name="Google Shape;414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125" name="Google Shape;125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wall buckling from level</a:t>
            </a:r>
            <a:endParaRPr/>
          </a:p>
        </p:txBody>
      </p:sp>
      <p:sp>
        <p:nvSpPr>
          <p:cNvPr id="421" name="Google Shape;421;p30"/>
          <p:cNvSpPr txBox="1"/>
          <p:nvPr>
            <p:ph idx="1" type="body"/>
          </p:nvPr>
        </p:nvSpPr>
        <p:spPr>
          <a:xfrm>
            <a:off x="838200" y="1825625"/>
            <a:ext cx="5494638" cy="489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log wall consists of separate logs on top of each other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log wall does not receive bending in the vertical direction of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From the point of view of the buckling resistance of the log wall, the significant factor is lateral wall support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Widening the log increases buckling resistance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22" name="Google Shape;422;p3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3" name="Google Shape;423;p30"/>
          <p:cNvPicPr preferRelativeResize="0"/>
          <p:nvPr/>
        </p:nvPicPr>
        <p:blipFill rotWithShape="1">
          <a:blip r:embed="rId3">
            <a:alphaModFix/>
          </a:blip>
          <a:srcRect b="7122" l="28125" r="34881" t="5409"/>
          <a:stretch/>
        </p:blipFill>
        <p:spPr>
          <a:xfrm>
            <a:off x="7105177" y="1365422"/>
            <a:ext cx="3574661" cy="474499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8028" y="1365276"/>
            <a:ext cx="3672117" cy="460274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log wall for vertical load</a:t>
            </a:r>
            <a:endParaRPr/>
          </a:p>
        </p:txBody>
      </p:sp>
      <p:sp>
        <p:nvSpPr>
          <p:cNvPr id="432" name="Google Shape;432;p31"/>
          <p:cNvSpPr txBox="1"/>
          <p:nvPr>
            <p:ph idx="1" type="body"/>
          </p:nvPr>
        </p:nvSpPr>
        <p:spPr>
          <a:xfrm>
            <a:off x="838200" y="1825624"/>
            <a:ext cx="5548640" cy="4973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dimensioning of the buckling resistance of a log wall is based on information obtained from experimental loading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load-bearing log wall must always have transverse walls or parts of the wall with the required k division to support the wall against buckling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bucks on the sides of openings are used for buckling support of the jambs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33" name="Google Shape;433;p3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4" name="Google Shape;434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8069585" y="4741565"/>
            <a:ext cx="402144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Maximum distance of transverse support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8819" y="1343971"/>
            <a:ext cx="3534299" cy="454028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wall buckling support</a:t>
            </a:r>
            <a:endParaRPr/>
          </a:p>
        </p:txBody>
      </p:sp>
      <p:sp>
        <p:nvSpPr>
          <p:cNvPr id="443" name="Google Shape;443;p32"/>
          <p:cNvSpPr txBox="1"/>
          <p:nvPr>
            <p:ph idx="1" type="body"/>
          </p:nvPr>
        </p:nvSpPr>
        <p:spPr>
          <a:xfrm>
            <a:off x="838200" y="1825625"/>
            <a:ext cx="512393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Vertical supports can be used as buckling supports for log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settling of the log wall must be accounted for when using vertical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spacing between the vertical supports has a significant impact on the buckling resistance of the wall</a:t>
            </a:r>
            <a:endParaRPr/>
          </a:p>
        </p:txBody>
      </p:sp>
      <p:sp>
        <p:nvSpPr>
          <p:cNvPr id="444" name="Google Shape;444;p3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5" name="Google Shape;445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46" name="Google Shape;446;p32"/>
          <p:cNvSpPr txBox="1"/>
          <p:nvPr/>
        </p:nvSpPr>
        <p:spPr>
          <a:xfrm>
            <a:off x="7782982" y="4639207"/>
            <a:ext cx="402144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Maximum distance of transverse support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support of a log wall</a:t>
            </a:r>
            <a:endParaRPr/>
          </a:p>
        </p:txBody>
      </p:sp>
      <p:sp>
        <p:nvSpPr>
          <p:cNvPr id="453" name="Google Shape;453;p33"/>
          <p:cNvSpPr txBox="1"/>
          <p:nvPr>
            <p:ph idx="1" type="body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Main posts, which support e.g. the main props, can also be used as vertical supports.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logs function as horizontal beams between the vertical supports and transfer e.g. wind load to the vertical supports</a:t>
            </a:r>
            <a:endParaRPr/>
          </a:p>
        </p:txBody>
      </p:sp>
      <p:sp>
        <p:nvSpPr>
          <p:cNvPr id="454" name="Google Shape;454;p3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5" name="Google Shape;455;p33"/>
          <p:cNvPicPr preferRelativeResize="0"/>
          <p:nvPr/>
        </p:nvPicPr>
        <p:blipFill rotWithShape="1">
          <a:blip r:embed="rId3">
            <a:alphaModFix/>
          </a:blip>
          <a:srcRect b="0" l="31832" r="7710" t="0"/>
          <a:stretch/>
        </p:blipFill>
        <p:spPr>
          <a:xfrm>
            <a:off x="6825047" y="1214095"/>
            <a:ext cx="4528753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3"/>
          <p:cNvSpPr txBox="1"/>
          <p:nvPr/>
        </p:nvSpPr>
        <p:spPr>
          <a:xfrm>
            <a:off x="9694787" y="585955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457" name="Google Shape;457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the log wall for horizontal load</a:t>
            </a:r>
            <a:endParaRPr/>
          </a:p>
        </p:txBody>
      </p:sp>
      <p:sp>
        <p:nvSpPr>
          <p:cNvPr id="464" name="Google Shape;464;p34"/>
          <p:cNvSpPr txBox="1"/>
          <p:nvPr>
            <p:ph idx="1" type="body"/>
          </p:nvPr>
        </p:nvSpPr>
        <p:spPr>
          <a:xfrm>
            <a:off x="838200" y="1825625"/>
            <a:ext cx="5569580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Unlike, for example, a wall with a skeleton structure, an outer wall with a log structure transfers the wind load to the transverse walls rather than to the base floor, intermediate floor and roof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load-bearing log wall must always have transverse walls or parts of the wall with the required k division to support the wall against horizontal load</a:t>
            </a:r>
            <a:endParaRPr/>
          </a:p>
        </p:txBody>
      </p:sp>
      <p:sp>
        <p:nvSpPr>
          <p:cNvPr id="465" name="Google Shape;465;p3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6" name="Google Shape;4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6919" y="1430930"/>
            <a:ext cx="4731563" cy="462476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68" name="Google Shape;468;p34"/>
          <p:cNvSpPr txBox="1"/>
          <p:nvPr/>
        </p:nvSpPr>
        <p:spPr>
          <a:xfrm>
            <a:off x="7591914" y="4195655"/>
            <a:ext cx="402144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Maximum distance of transverse support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log wall</a:t>
            </a:r>
            <a:endParaRPr/>
          </a:p>
        </p:txBody>
      </p:sp>
      <p:sp>
        <p:nvSpPr>
          <p:cNvPr id="475" name="Google Shape;475;p35"/>
          <p:cNvSpPr txBox="1"/>
          <p:nvPr>
            <p:ph idx="1" type="body"/>
          </p:nvPr>
        </p:nvSpPr>
        <p:spPr>
          <a:xfrm>
            <a:off x="838200" y="1825625"/>
            <a:ext cx="5569580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log wall can function as a stiffening building element when the adjacent logs are attached to the each other for the shear force affecting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dimensioning a stiffening log wall, the dowels between the logs are usually a dimensioning factor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Moment causes the need to anchor a stiffening wall if the dead weight does not cancel out the anchoring force 	</a:t>
            </a:r>
            <a:endParaRPr/>
          </a:p>
        </p:txBody>
      </p:sp>
      <p:sp>
        <p:nvSpPr>
          <p:cNvPr id="476" name="Google Shape;476;p3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 b="14073" l="32078" r="34932" t="14526"/>
          <a:stretch/>
        </p:blipFill>
        <p:spPr>
          <a:xfrm>
            <a:off x="7460385" y="1690688"/>
            <a:ext cx="3583977" cy="435472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log wall</a:t>
            </a:r>
            <a:endParaRPr/>
          </a:p>
        </p:txBody>
      </p:sp>
      <p:sp>
        <p:nvSpPr>
          <p:cNvPr id="485" name="Google Shape;485;p36"/>
          <p:cNvSpPr txBox="1"/>
          <p:nvPr>
            <p:ph idx="1" type="body"/>
          </p:nvPr>
        </p:nvSpPr>
        <p:spPr>
          <a:xfrm>
            <a:off x="838200" y="1825625"/>
            <a:ext cx="5642919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As much dead weight as possible should be obtained for the stiffening wall to cancel out the anchoring force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dead weight can be transferred to a stiffening wall using 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Horizontal displacement of the stiffening wall is mainly formed by the displacement of the dowels</a:t>
            </a:r>
            <a:endParaRPr/>
          </a:p>
        </p:txBody>
      </p:sp>
      <p:sp>
        <p:nvSpPr>
          <p:cNvPr id="486" name="Google Shape;486;p3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7" name="Google Shape;4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6204" y="738228"/>
            <a:ext cx="5406389" cy="553108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89" name="Google Shape;489;p36"/>
          <p:cNvSpPr txBox="1"/>
          <p:nvPr/>
        </p:nvSpPr>
        <p:spPr>
          <a:xfrm rot="-5400000">
            <a:off x="6868657" y="3394078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Wind load</a:t>
            </a:r>
            <a:endParaRPr/>
          </a:p>
        </p:txBody>
      </p:sp>
      <p:sp>
        <p:nvSpPr>
          <p:cNvPr id="490" name="Google Shape;490;p36"/>
          <p:cNvSpPr txBox="1"/>
          <p:nvPr/>
        </p:nvSpPr>
        <p:spPr>
          <a:xfrm>
            <a:off x="8799039" y="742574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dead weight</a:t>
            </a:r>
            <a:endParaRPr/>
          </a:p>
        </p:txBody>
      </p:sp>
      <p:sp>
        <p:nvSpPr>
          <p:cNvPr id="491" name="Google Shape;491;p36"/>
          <p:cNvSpPr txBox="1"/>
          <p:nvPr/>
        </p:nvSpPr>
        <p:spPr>
          <a:xfrm>
            <a:off x="8799038" y="1834232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Dead weight of intermediate floor</a:t>
            </a:r>
            <a:endParaRPr/>
          </a:p>
        </p:txBody>
      </p:sp>
      <p:sp>
        <p:nvSpPr>
          <p:cNvPr id="492" name="Google Shape;492;p36"/>
          <p:cNvSpPr txBox="1"/>
          <p:nvPr/>
        </p:nvSpPr>
        <p:spPr>
          <a:xfrm>
            <a:off x="8799038" y="2994085"/>
            <a:ext cx="1199573" cy="278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Dead weight of intermediate floor</a:t>
            </a:r>
            <a:endParaRPr/>
          </a:p>
        </p:txBody>
      </p:sp>
      <p:sp>
        <p:nvSpPr>
          <p:cNvPr id="493" name="Google Shape;493;p36"/>
          <p:cNvSpPr txBox="1"/>
          <p:nvPr/>
        </p:nvSpPr>
        <p:spPr>
          <a:xfrm>
            <a:off x="8799037" y="4215406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Dead weight of intermediate floor</a:t>
            </a:r>
            <a:endParaRPr/>
          </a:p>
        </p:txBody>
      </p:sp>
      <p:sp>
        <p:nvSpPr>
          <p:cNvPr id="494" name="Google Shape;494;p36"/>
          <p:cNvSpPr txBox="1"/>
          <p:nvPr/>
        </p:nvSpPr>
        <p:spPr>
          <a:xfrm>
            <a:off x="6481119" y="1079951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Wind load from</a:t>
            </a:r>
            <a:b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roof projection</a:t>
            </a:r>
            <a:endParaRPr/>
          </a:p>
        </p:txBody>
      </p:sp>
      <p:sp>
        <p:nvSpPr>
          <p:cNvPr id="495" name="Google Shape;495;p36"/>
          <p:cNvSpPr txBox="1"/>
          <p:nvPr/>
        </p:nvSpPr>
        <p:spPr>
          <a:xfrm>
            <a:off x="10176424" y="759595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Displacement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Dowelling and anchoring methods</a:t>
            </a:r>
            <a:endParaRPr/>
          </a:p>
        </p:txBody>
      </p:sp>
      <p:sp>
        <p:nvSpPr>
          <p:cNvPr id="502" name="Google Shape;502;p37"/>
          <p:cNvSpPr txBox="1"/>
          <p:nvPr>
            <p:ph idx="1" type="body"/>
          </p:nvPr>
        </p:nvSpPr>
        <p:spPr>
          <a:xfrm>
            <a:off x="838200" y="1825625"/>
            <a:ext cx="5383427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Pegging (wooden dowels) is a traditional method of dowelling logs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Due to the low shear strength, dowelling carried out with wooden pegs is only suitable for single-family house and summer cottage construction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Traditionally, the anchoring of logs has been implemented using threaded rods, which are tightened as the settlement of the log frame progresses	</a:t>
            </a:r>
            <a:endParaRPr/>
          </a:p>
        </p:txBody>
      </p:sp>
      <p:sp>
        <p:nvSpPr>
          <p:cNvPr id="503" name="Google Shape;503;p3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1500" y="1622449"/>
            <a:ext cx="4931520" cy="226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6151" y="4070821"/>
            <a:ext cx="5315463" cy="193046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8"/>
          <p:cNvPicPr preferRelativeResize="0"/>
          <p:nvPr/>
        </p:nvPicPr>
        <p:blipFill rotWithShape="1">
          <a:blip r:embed="rId3">
            <a:alphaModFix/>
          </a:blip>
          <a:srcRect b="17567" l="17040" r="27692" t="20991"/>
          <a:stretch/>
        </p:blipFill>
        <p:spPr>
          <a:xfrm>
            <a:off x="7766251" y="4110571"/>
            <a:ext cx="2829873" cy="222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632" y="1312104"/>
            <a:ext cx="2817112" cy="276246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Dowelling and anchoring methods</a:t>
            </a:r>
            <a:endParaRPr/>
          </a:p>
        </p:txBody>
      </p:sp>
      <p:sp>
        <p:nvSpPr>
          <p:cNvPr id="515" name="Google Shape;515;p38"/>
          <p:cNvSpPr txBox="1"/>
          <p:nvPr>
            <p:ph idx="1" type="body"/>
          </p:nvPr>
        </p:nvSpPr>
        <p:spPr>
          <a:xfrm>
            <a:off x="838200" y="1825625"/>
            <a:ext cx="5642919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Screw dowelling implemented using smooth-shaft screws can be used in a log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Shear force between logs causes the shear force on screws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Log manufacturers have shear strength resistances for screw-dowel connections based on test loading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better shear capacity than calculated is obtained</a:t>
            </a:r>
            <a:endParaRPr/>
          </a:p>
        </p:txBody>
      </p:sp>
      <p:sp>
        <p:nvSpPr>
          <p:cNvPr id="516" name="Google Shape;516;p3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7" name="Google Shape;517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39"/>
          <p:cNvPicPr preferRelativeResize="0"/>
          <p:nvPr/>
        </p:nvPicPr>
        <p:blipFill rotWithShape="1">
          <a:blip r:embed="rId3">
            <a:alphaModFix/>
          </a:blip>
          <a:srcRect b="20810" l="23661" r="24192" t="21621"/>
          <a:stretch/>
        </p:blipFill>
        <p:spPr>
          <a:xfrm>
            <a:off x="7766453" y="4135572"/>
            <a:ext cx="2823290" cy="220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6453" y="1303251"/>
            <a:ext cx="2823290" cy="277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Dowelling and anchoring methods</a:t>
            </a:r>
            <a:endParaRPr/>
          </a:p>
        </p:txBody>
      </p:sp>
      <p:sp>
        <p:nvSpPr>
          <p:cNvPr id="526" name="Google Shape;526;p39"/>
          <p:cNvSpPr txBox="1"/>
          <p:nvPr>
            <p:ph idx="1" type="body"/>
          </p:nvPr>
        </p:nvSpPr>
        <p:spPr>
          <a:xfrm>
            <a:off x="838200" y="1825625"/>
            <a:ext cx="5642919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Angled-screw dowelling implemented with full thread screws can be used for non-settling logs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angled-screw joint, the shear force between logs causes axial force on the angled screws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Angled-screw dowels are dimensioned so that the screws are tensioned</a:t>
            </a:r>
            <a:endParaRPr/>
          </a:p>
        </p:txBody>
      </p:sp>
      <p:sp>
        <p:nvSpPr>
          <p:cNvPr id="527" name="Google Shape;527;p3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8" name="Google Shape;528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29" name="Google Shape;529;p39"/>
          <p:cNvSpPr txBox="1"/>
          <p:nvPr/>
        </p:nvSpPr>
        <p:spPr>
          <a:xfrm rot="2700000">
            <a:off x="8578312" y="3690490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Screw</a:t>
            </a:r>
            <a:endParaRPr/>
          </a:p>
        </p:txBody>
      </p:sp>
      <p:sp>
        <p:nvSpPr>
          <p:cNvPr id="530" name="Google Shape;530;p39"/>
          <p:cNvSpPr txBox="1"/>
          <p:nvPr/>
        </p:nvSpPr>
        <p:spPr>
          <a:xfrm rot="2700000">
            <a:off x="8610207" y="3340356"/>
            <a:ext cx="1435690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 of threaded part in log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2" name="Google Shape;132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Insinööritoimisto Tero Lahtela Oy</a:t>
            </a:r>
            <a:endParaRPr/>
          </a:p>
        </p:txBody>
      </p:sp>
      <p:sp>
        <p:nvSpPr>
          <p:cNvPr id="133" name="Google Shape;133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14/10/2021</a:t>
            </a:r>
            <a:endParaRPr/>
          </a:p>
        </p:txBody>
      </p:sp>
      <p:sp>
        <p:nvSpPr>
          <p:cNvPr id="134" name="Google Shape;134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5" name="Google Shape;135;p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429" y="1405977"/>
            <a:ext cx="10021142" cy="49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window junction</a:t>
            </a:r>
            <a:endParaRPr/>
          </a:p>
        </p:txBody>
      </p:sp>
      <p:sp>
        <p:nvSpPr>
          <p:cNvPr id="538" name="Google Shape;538;p4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9" name="Google Shape;539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40" name="Google Shape;540;p40"/>
          <p:cNvSpPr txBox="1"/>
          <p:nvPr/>
        </p:nvSpPr>
        <p:spPr>
          <a:xfrm>
            <a:off x="3916262" y="3410658"/>
            <a:ext cx="1588067" cy="7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Taping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Heat insulation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Mounting plank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Sealing the frame as usual</a:t>
            </a:r>
            <a:endParaRPr/>
          </a:p>
        </p:txBody>
      </p:sp>
      <p:sp>
        <p:nvSpPr>
          <p:cNvPr id="541" name="Google Shape;541;p40"/>
          <p:cNvSpPr txBox="1"/>
          <p:nvPr/>
        </p:nvSpPr>
        <p:spPr>
          <a:xfrm>
            <a:off x="8679510" y="4916729"/>
            <a:ext cx="1647831" cy="7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Taping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Buck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Sealing the frame as usual</a:t>
            </a:r>
            <a:endParaRPr/>
          </a:p>
        </p:txBody>
      </p:sp>
      <p:sp>
        <p:nvSpPr>
          <p:cNvPr id="542" name="Google Shape;542;p40"/>
          <p:cNvSpPr txBox="1"/>
          <p:nvPr/>
        </p:nvSpPr>
        <p:spPr>
          <a:xfrm>
            <a:off x="264640" y="3651412"/>
            <a:ext cx="1552208" cy="17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Settlement clearance</a:t>
            </a:r>
            <a:endParaRPr/>
          </a:p>
        </p:txBody>
      </p:sp>
      <p:sp>
        <p:nvSpPr>
          <p:cNvPr id="543" name="Google Shape;543;p40"/>
          <p:cNvSpPr txBox="1"/>
          <p:nvPr/>
        </p:nvSpPr>
        <p:spPr>
          <a:xfrm>
            <a:off x="264640" y="4273680"/>
            <a:ext cx="1552208" cy="17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Settlement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843" y="1430163"/>
            <a:ext cx="10121667" cy="491988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window junction</a:t>
            </a:r>
            <a:endParaRPr/>
          </a:p>
        </p:txBody>
      </p:sp>
      <p:sp>
        <p:nvSpPr>
          <p:cNvPr id="551" name="Google Shape;551;p4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53" name="Google Shape;553;p41"/>
          <p:cNvSpPr txBox="1"/>
          <p:nvPr/>
        </p:nvSpPr>
        <p:spPr>
          <a:xfrm>
            <a:off x="3916262" y="3410658"/>
            <a:ext cx="1588067" cy="7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Taping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Heat insulation</a:t>
            </a:r>
            <a:endParaRPr/>
          </a:p>
        </p:txBody>
      </p:sp>
      <p:sp>
        <p:nvSpPr>
          <p:cNvPr id="554" name="Google Shape;554;p41"/>
          <p:cNvSpPr txBox="1"/>
          <p:nvPr/>
        </p:nvSpPr>
        <p:spPr>
          <a:xfrm>
            <a:off x="8679510" y="4916729"/>
            <a:ext cx="1647831" cy="7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Taping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Buck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Sealing the frame as usual</a:t>
            </a:r>
            <a:endParaRPr/>
          </a:p>
        </p:txBody>
      </p:sp>
      <p:sp>
        <p:nvSpPr>
          <p:cNvPr id="555" name="Google Shape;555;p41"/>
          <p:cNvSpPr txBox="1"/>
          <p:nvPr/>
        </p:nvSpPr>
        <p:spPr>
          <a:xfrm>
            <a:off x="264640" y="3651412"/>
            <a:ext cx="1552208" cy="17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Settlement clearance</a:t>
            </a:r>
            <a:endParaRPr/>
          </a:p>
        </p:txBody>
      </p:sp>
      <p:sp>
        <p:nvSpPr>
          <p:cNvPr id="556" name="Google Shape;556;p41"/>
          <p:cNvSpPr txBox="1"/>
          <p:nvPr/>
        </p:nvSpPr>
        <p:spPr>
          <a:xfrm>
            <a:off x="264640" y="3389096"/>
            <a:ext cx="1552208" cy="17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Wind protection cloth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sealing the edges of the roof</a:t>
            </a:r>
            <a:endParaRPr/>
          </a:p>
        </p:txBody>
      </p:sp>
      <p:sp>
        <p:nvSpPr>
          <p:cNvPr id="563" name="Google Shape;563;p42"/>
          <p:cNvSpPr txBox="1"/>
          <p:nvPr>
            <p:ph idx="1" type="body"/>
          </p:nvPr>
        </p:nvSpPr>
        <p:spPr>
          <a:xfrm>
            <a:off x="838200" y="1825625"/>
            <a:ext cx="5642919" cy="4868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Horizontal glide in the beam-structed roof occurs in connection with a settling log frame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glide in the roof poses challenges to, for example, the air and vapour barrier details of the roof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example, a swelling seam band that allows gliding of the roof beam can be used in connection with the air and vapour barrier</a:t>
            </a:r>
            <a:endParaRPr/>
          </a:p>
        </p:txBody>
      </p:sp>
      <p:sp>
        <p:nvSpPr>
          <p:cNvPr id="564" name="Google Shape;564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5" name="Google Shape;5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9547" y="1305458"/>
            <a:ext cx="4779359" cy="500496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67" name="Google Shape;567;p42"/>
          <p:cNvSpPr txBox="1"/>
          <p:nvPr/>
        </p:nvSpPr>
        <p:spPr>
          <a:xfrm>
            <a:off x="8966658" y="1622846"/>
            <a:ext cx="1647831" cy="500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End of ceiling joist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Slide clearance</a:t>
            </a:r>
            <a:endParaRPr/>
          </a:p>
        </p:txBody>
      </p:sp>
      <p:sp>
        <p:nvSpPr>
          <p:cNvPr id="568" name="Google Shape;568;p42"/>
          <p:cNvSpPr txBox="1"/>
          <p:nvPr/>
        </p:nvSpPr>
        <p:spPr>
          <a:xfrm>
            <a:off x="7241493" y="3807942"/>
            <a:ext cx="1647831" cy="500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Groove for the </a:t>
            </a:r>
            <a:b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</a:t>
            </a:r>
            <a:endParaRPr sz="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Continuous wool</a:t>
            </a:r>
            <a:endParaRPr/>
          </a:p>
          <a:p>
            <a:pPr indent="0" lvl="0" marL="0" marR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Expansive seam band</a:t>
            </a:r>
            <a:endParaRPr/>
          </a:p>
          <a:p>
            <a:pPr indent="0" lvl="0" marL="0" marR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Clearance</a:t>
            </a:r>
            <a:endParaRPr/>
          </a:p>
        </p:txBody>
      </p:sp>
      <p:sp>
        <p:nvSpPr>
          <p:cNvPr id="569" name="Google Shape;569;p42"/>
          <p:cNvSpPr txBox="1"/>
          <p:nvPr/>
        </p:nvSpPr>
        <p:spPr>
          <a:xfrm rot="-1538936">
            <a:off x="7467713" y="3440679"/>
            <a:ext cx="1647831" cy="248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structure dowel beam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6161" y="1433383"/>
            <a:ext cx="7269468" cy="4856207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stiffening wall loads</a:t>
            </a:r>
            <a:endParaRPr/>
          </a:p>
        </p:txBody>
      </p:sp>
      <p:sp>
        <p:nvSpPr>
          <p:cNvPr id="577" name="Google Shape;577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8" name="Google Shape;578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7141803" y="533960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stiffening wall loads</a:t>
            </a:r>
            <a:endParaRPr/>
          </a:p>
        </p:txBody>
      </p:sp>
      <p:sp>
        <p:nvSpPr>
          <p:cNvPr id="586" name="Google Shape;586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7" name="Google Shape;5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8613" y="1383957"/>
            <a:ext cx="7338767" cy="482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89" name="Google Shape;589;p44"/>
          <p:cNvSpPr txBox="1"/>
          <p:nvPr/>
        </p:nvSpPr>
        <p:spPr>
          <a:xfrm>
            <a:off x="7157752" y="535024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7954" y="1276451"/>
            <a:ext cx="7556350" cy="5112784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stiffening wall loads</a:t>
            </a:r>
            <a:endParaRPr/>
          </a:p>
        </p:txBody>
      </p:sp>
      <p:sp>
        <p:nvSpPr>
          <p:cNvPr id="597" name="Google Shape;597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8" name="Google Shape;598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99" name="Google Shape;599;p45"/>
          <p:cNvSpPr txBox="1"/>
          <p:nvPr/>
        </p:nvSpPr>
        <p:spPr>
          <a:xfrm>
            <a:off x="6971682" y="548314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0727" y="1299854"/>
            <a:ext cx="7116026" cy="505151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stiffening wall loads</a:t>
            </a:r>
            <a:endParaRPr/>
          </a:p>
        </p:txBody>
      </p:sp>
      <p:sp>
        <p:nvSpPr>
          <p:cNvPr id="607" name="Google Shape;607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8" name="Google Shape;608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609" name="Google Shape;609;p46"/>
          <p:cNvSpPr txBox="1"/>
          <p:nvPr/>
        </p:nvSpPr>
        <p:spPr>
          <a:xfrm>
            <a:off x="6743082" y="548314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  <p:sp>
        <p:nvSpPr>
          <p:cNvPr id="610" name="Google Shape;610;p46"/>
          <p:cNvSpPr txBox="1"/>
          <p:nvPr/>
        </p:nvSpPr>
        <p:spPr>
          <a:xfrm>
            <a:off x="4587347" y="341685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Roof projection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Log structures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structure terms </a:t>
            </a:r>
            <a:endParaRPr/>
          </a:p>
        </p:txBody>
      </p:sp>
      <p:sp>
        <p:nvSpPr>
          <p:cNvPr id="148" name="Google Shape;148;p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" name="Google Shape;149;p6"/>
          <p:cNvSpPr txBox="1"/>
          <p:nvPr>
            <p:ph idx="1" type="body"/>
          </p:nvPr>
        </p:nvSpPr>
        <p:spPr>
          <a:xfrm>
            <a:off x="838199" y="1825624"/>
            <a:ext cx="11098427" cy="448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massive building material made by planing or turning, at least 68 mm thick, mainly used in a wall. A log may have lateral grooves and crack-steering grooves. A log can be finger-jointed.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Laminated log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log glued together from two or more layers. The layers may be horizontal, vertical or diagonal in relation to each other.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Non-settling log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log in which some of the layers are vertical in grain direction, minimising the settlement caused by the drying of the log/wall. The terms ‘cross-laminated log’ and ‘cross-glued log’ are also used.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0" name="Google Shape;150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structure terms </a:t>
            </a:r>
            <a:endParaRPr/>
          </a:p>
        </p:txBody>
      </p:sp>
      <p:sp>
        <p:nvSpPr>
          <p:cNvPr id="157" name="Google Shape;157;p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" name="Google Shape;158;p7"/>
          <p:cNvSpPr txBox="1"/>
          <p:nvPr>
            <p:ph idx="1" type="body"/>
          </p:nvPr>
        </p:nvSpPr>
        <p:spPr>
          <a:xfrm>
            <a:off x="838199" y="1825624"/>
            <a:ext cx="11098427" cy="448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Joint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Corner joint of logs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Lateral groove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shape of the seam between logs.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Pegging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Preventing the lateral movement of individual logs in the log wall by joining two or more logs vertically, usually using wood or metal pegs.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Dowel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wood or metal peg used to peg a log wall. Instead of the dowel peg, the fastening of the logs to each other can also be done using screws, nails or dowel plates.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9" name="Google Shape;159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structure terms </a:t>
            </a:r>
            <a:endParaRPr/>
          </a:p>
        </p:txBody>
      </p:sp>
      <p:sp>
        <p:nvSpPr>
          <p:cNvPr id="166" name="Google Shape;166;p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" name="Google Shape;167;p8"/>
          <p:cNvSpPr txBox="1"/>
          <p:nvPr>
            <p:ph idx="1" type="body"/>
          </p:nvPr>
        </p:nvSpPr>
        <p:spPr>
          <a:xfrm>
            <a:off x="838199" y="1825624"/>
            <a:ext cx="11098427" cy="448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Through-bolting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tightenable threaded rod that extends through the height of the entire wall or log beam and reinforces the structure.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Log beam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load-bearing beam structure consisting of one or more connected logs.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Screw jack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steel part in a post or wall which can be used to adjust the height position of non-settling structures as the settlement of the log walls progresses.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8" name="Google Shape;168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Log structure terms </a:t>
            </a:r>
            <a:endParaRPr/>
          </a:p>
        </p:txBody>
      </p:sp>
      <p:sp>
        <p:nvSpPr>
          <p:cNvPr id="175" name="Google Shape;175;p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6" name="Google Shape;176;p9"/>
          <p:cNvSpPr txBox="1"/>
          <p:nvPr>
            <p:ph idx="1" type="body"/>
          </p:nvPr>
        </p:nvSpPr>
        <p:spPr>
          <a:xfrm>
            <a:off x="838199" y="1825624"/>
            <a:ext cx="11098427" cy="448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Buck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vertical post installed in a groove made in the log wall to which non-settling structures are attached. The buck permits the settlement of the log wall, but prevents the lateral displacement of the attached building element.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Support post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Vertical wooden pilaster attached to one or both sides of the log wall to prevent the buckling of the walls.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7" name="Google Shape;177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Props1.xml><?xml version="1.0" encoding="utf-8"?>
<ds:datastoreItem xmlns:ds="http://schemas.openxmlformats.org/officeDocument/2006/customXml" ds:itemID="{64E4E829-BA1D-4C62-AEE4-45E8A7B02E50}"/>
</file>

<file path=customXml/itemProps2.xml><?xml version="1.0" encoding="utf-8"?>
<ds:datastoreItem xmlns:ds="http://schemas.openxmlformats.org/officeDocument/2006/customXml" ds:itemID="{A29CE230-2CD9-4ABE-9778-E35B82EE72D9}"/>
</file>

<file path=customXml/itemProps3.xml><?xml version="1.0" encoding="utf-8"?>
<ds:datastoreItem xmlns:ds="http://schemas.openxmlformats.org/officeDocument/2006/customXml" ds:itemID="{2D1C497E-B354-4952-903F-A6992506F3E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atte Kalke</dc:creator>
  <dcterms:created xsi:type="dcterms:W3CDTF">2021-05-03T10:20:21Z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0x010100E8ADB7D81E548242AADAF4F738AFBBB6</vt:lpwstr>
  </property>
</Properties>
</file>