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Lst>
  <p:sldSz cy="6858000" cx="12192000"/>
  <p:notesSz cx="6400800" cy="11728450"/>
  <p:embeddedFontLst>
    <p:embeddedFont>
      <p:font typeface="Arial Narrow"/>
      <p:regular r:id="rId77"/>
      <p:bold r:id="rId78"/>
      <p:italic r:id="rId79"/>
      <p:boldItalic r:id="rId80"/>
    </p:embeddedFont>
    <p:embeddedFont>
      <p:font typeface="Noto Sans Symbols"/>
      <p:regular r:id="rId81"/>
      <p:bold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3" roundtripDataSignature="AMtx7mhCvvXOpe/V/zn3kMU4zfb4egDS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21" Type="http://schemas.openxmlformats.org/officeDocument/2006/relationships/slide" Target="slides/slide17.xml"/><Relationship Id="rId68" Type="http://schemas.openxmlformats.org/officeDocument/2006/relationships/slide" Target="slides/slide64.xml"/><Relationship Id="rId84" Type="http://schemas.openxmlformats.org/officeDocument/2006/relationships/customXml" Target="../customXml/item1.xml"/><Relationship Id="rId16" Type="http://schemas.openxmlformats.org/officeDocument/2006/relationships/slide" Target="slides/slide12.xml"/><Relationship Id="rId74" Type="http://schemas.openxmlformats.org/officeDocument/2006/relationships/slide" Target="slides/slide70.xml"/><Relationship Id="rId32" Type="http://schemas.openxmlformats.org/officeDocument/2006/relationships/slide" Target="slides/slide28.xml"/><Relationship Id="rId79" Type="http://schemas.openxmlformats.org/officeDocument/2006/relationships/font" Target="fonts/ArialNarrow-italic.fntdata"/><Relationship Id="rId37" Type="http://schemas.openxmlformats.org/officeDocument/2006/relationships/slide" Target="slides/slide33.xml"/><Relationship Id="rId53" Type="http://schemas.openxmlformats.org/officeDocument/2006/relationships/slide" Target="slides/slide49.xml"/><Relationship Id="rId11" Type="http://schemas.openxmlformats.org/officeDocument/2006/relationships/slide" Target="slides/slide7.xml"/><Relationship Id="rId58" Type="http://schemas.openxmlformats.org/officeDocument/2006/relationships/slide" Target="slides/slide54.xml"/><Relationship Id="rId5" Type="http://schemas.openxmlformats.org/officeDocument/2006/relationships/slide" Target="slides/slide1.xml"/><Relationship Id="rId19" Type="http://schemas.openxmlformats.org/officeDocument/2006/relationships/slide" Target="slides/slide15.xml"/><Relationship Id="rId43" Type="http://schemas.openxmlformats.org/officeDocument/2006/relationships/slide" Target="slides/slide39.xml"/><Relationship Id="rId48" Type="http://schemas.openxmlformats.org/officeDocument/2006/relationships/slide" Target="slides/slide44.xml"/><Relationship Id="rId30" Type="http://schemas.openxmlformats.org/officeDocument/2006/relationships/slide" Target="slides/slide26.xml"/><Relationship Id="rId77" Type="http://schemas.openxmlformats.org/officeDocument/2006/relationships/font" Target="fonts/ArialNarrow-regular.fntdata"/><Relationship Id="rId35" Type="http://schemas.openxmlformats.org/officeDocument/2006/relationships/slide" Target="slides/slide31.xml"/><Relationship Id="rId64" Type="http://schemas.openxmlformats.org/officeDocument/2006/relationships/slide" Target="slides/slide60.xml"/><Relationship Id="rId22" Type="http://schemas.openxmlformats.org/officeDocument/2006/relationships/slide" Target="slides/slide18.xml"/><Relationship Id="rId69" Type="http://schemas.openxmlformats.org/officeDocument/2006/relationships/slide" Target="slides/slide65.xml"/><Relationship Id="rId27" Type="http://schemas.openxmlformats.org/officeDocument/2006/relationships/slide" Target="slides/slide23.xml"/><Relationship Id="rId56" Type="http://schemas.openxmlformats.org/officeDocument/2006/relationships/slide" Target="slides/slide52.xml"/><Relationship Id="rId14" Type="http://schemas.openxmlformats.org/officeDocument/2006/relationships/slide" Target="slides/slide10.xml"/><Relationship Id="rId80" Type="http://schemas.openxmlformats.org/officeDocument/2006/relationships/font" Target="fonts/ArialNarrow-boldItalic.fntdata"/><Relationship Id="rId8" Type="http://schemas.openxmlformats.org/officeDocument/2006/relationships/slide" Target="slides/slide4.xml"/><Relationship Id="rId72" Type="http://schemas.openxmlformats.org/officeDocument/2006/relationships/slide" Target="slides/slide68.xml"/><Relationship Id="rId51" Type="http://schemas.openxmlformats.org/officeDocument/2006/relationships/slide" Target="slides/slide47.xml"/><Relationship Id="rId85" Type="http://schemas.openxmlformats.org/officeDocument/2006/relationships/customXml" Target="../customXml/item2.xml"/><Relationship Id="rId3" Type="http://schemas.openxmlformats.org/officeDocument/2006/relationships/slideMaster" Target="slideMasters/slideMaster1.xml"/><Relationship Id="rId46" Type="http://schemas.openxmlformats.org/officeDocument/2006/relationships/slide" Target="slides/slide42.xml"/><Relationship Id="rId33" Type="http://schemas.openxmlformats.org/officeDocument/2006/relationships/slide" Target="slides/slide29.xml"/><Relationship Id="rId38" Type="http://schemas.openxmlformats.org/officeDocument/2006/relationships/slide" Target="slides/slide34.xml"/><Relationship Id="rId67" Type="http://schemas.openxmlformats.org/officeDocument/2006/relationships/slide" Target="slides/slide63.xml"/><Relationship Id="rId25" Type="http://schemas.openxmlformats.org/officeDocument/2006/relationships/slide" Target="slides/slide21.xml"/><Relationship Id="rId12" Type="http://schemas.openxmlformats.org/officeDocument/2006/relationships/slide" Target="slides/slide8.xml"/><Relationship Id="rId59" Type="http://schemas.openxmlformats.org/officeDocument/2006/relationships/slide" Target="slides/slide55.xml"/><Relationship Id="rId17" Type="http://schemas.openxmlformats.org/officeDocument/2006/relationships/slide" Target="slides/slide13.xml"/><Relationship Id="rId83" Type="http://customschemas.google.com/relationships/presentationmetadata" Target="metadata"/><Relationship Id="rId41" Type="http://schemas.openxmlformats.org/officeDocument/2006/relationships/slide" Target="slides/slide37.xml"/><Relationship Id="rId75" Type="http://schemas.openxmlformats.org/officeDocument/2006/relationships/slide" Target="slides/slide71.xml"/><Relationship Id="rId70" Type="http://schemas.openxmlformats.org/officeDocument/2006/relationships/slide" Target="slides/slide66.xml"/><Relationship Id="rId62" Type="http://schemas.openxmlformats.org/officeDocument/2006/relationships/slide" Target="slides/slide58.xml"/><Relationship Id="rId20" Type="http://schemas.openxmlformats.org/officeDocument/2006/relationships/slide" Target="slides/slide16.xml"/><Relationship Id="rId54" Type="http://schemas.openxmlformats.org/officeDocument/2006/relationships/slide" Target="slides/slide50.xml"/><Relationship Id="rId1" Type="http://schemas.openxmlformats.org/officeDocument/2006/relationships/theme" Target="theme/theme2.xml"/><Relationship Id="rId6" Type="http://schemas.openxmlformats.org/officeDocument/2006/relationships/slide" Target="slides/slide2.xml"/><Relationship Id="rId49" Type="http://schemas.openxmlformats.org/officeDocument/2006/relationships/slide" Target="slides/slide45.xml"/><Relationship Id="rId36" Type="http://schemas.openxmlformats.org/officeDocument/2006/relationships/slide" Target="slides/slide32.xml"/><Relationship Id="rId23" Type="http://schemas.openxmlformats.org/officeDocument/2006/relationships/slide" Target="slides/slide19.xml"/><Relationship Id="rId28" Type="http://schemas.openxmlformats.org/officeDocument/2006/relationships/slide" Target="slides/slide24.xml"/><Relationship Id="rId57" Type="http://schemas.openxmlformats.org/officeDocument/2006/relationships/slide" Target="slides/slide53.xml"/><Relationship Id="rId15" Type="http://schemas.openxmlformats.org/officeDocument/2006/relationships/slide" Target="slides/slide11.xml"/><Relationship Id="rId44" Type="http://schemas.openxmlformats.org/officeDocument/2006/relationships/slide" Target="slides/slide40.xml"/><Relationship Id="rId81" Type="http://schemas.openxmlformats.org/officeDocument/2006/relationships/font" Target="fonts/NotoSansSymbols-regular.fntdata"/><Relationship Id="rId73" Type="http://schemas.openxmlformats.org/officeDocument/2006/relationships/slide" Target="slides/slide69.xml"/><Relationship Id="rId31" Type="http://schemas.openxmlformats.org/officeDocument/2006/relationships/slide" Target="slides/slide27.xml"/><Relationship Id="rId78" Type="http://schemas.openxmlformats.org/officeDocument/2006/relationships/font" Target="fonts/ArialNarrow-bold.fntdata"/><Relationship Id="rId65" Type="http://schemas.openxmlformats.org/officeDocument/2006/relationships/slide" Target="slides/slide61.xml"/><Relationship Id="rId60" Type="http://schemas.openxmlformats.org/officeDocument/2006/relationships/slide" Target="slides/slide56.xml"/><Relationship Id="rId52" Type="http://schemas.openxmlformats.org/officeDocument/2006/relationships/slide" Target="slides/slide48.xml"/><Relationship Id="rId10" Type="http://schemas.openxmlformats.org/officeDocument/2006/relationships/slide" Target="slides/slide6.xml"/><Relationship Id="rId4" Type="http://schemas.openxmlformats.org/officeDocument/2006/relationships/notesMaster" Target="notesMasters/notesMaster1.xml"/><Relationship Id="rId9" Type="http://schemas.openxmlformats.org/officeDocument/2006/relationships/slide" Target="slides/slide5.xml"/><Relationship Id="rId39" Type="http://schemas.openxmlformats.org/officeDocument/2006/relationships/slide" Target="slides/slide35.xml"/><Relationship Id="rId13" Type="http://schemas.openxmlformats.org/officeDocument/2006/relationships/slide" Target="slides/slide9.xml"/><Relationship Id="rId18" Type="http://schemas.openxmlformats.org/officeDocument/2006/relationships/slide" Target="slides/slide14.xml"/><Relationship Id="rId76" Type="http://schemas.openxmlformats.org/officeDocument/2006/relationships/slide" Target="slides/slide72.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presProps" Target="presProps.xml"/><Relationship Id="rId29" Type="http://schemas.openxmlformats.org/officeDocument/2006/relationships/slide" Target="slides/slide25.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24" Type="http://schemas.openxmlformats.org/officeDocument/2006/relationships/slide" Target="slides/slide20.xml"/><Relationship Id="rId82" Type="http://schemas.openxmlformats.org/officeDocument/2006/relationships/font" Target="fonts/NotoSansSymbols-bold.fntdata"/><Relationship Id="rId61"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773680" cy="588459"/>
          </a:xfrm>
          <a:prstGeom prst="rect">
            <a:avLst/>
          </a:prstGeom>
          <a:noFill/>
          <a:ln>
            <a:noFill/>
          </a:ln>
        </p:spPr>
        <p:txBody>
          <a:bodyPr anchorCtr="0" anchor="t"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625639" y="0"/>
            <a:ext cx="2773680" cy="588459"/>
          </a:xfrm>
          <a:prstGeom prst="rect">
            <a:avLst/>
          </a:prstGeom>
          <a:noFill/>
          <a:ln>
            <a:noFill/>
          </a:ln>
        </p:spPr>
        <p:txBody>
          <a:bodyPr anchorCtr="0" anchor="t" bIns="49500" lIns="99025" spcFirstLastPara="1" rIns="99025" wrap="square" tIns="49500">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11139994"/>
            <a:ext cx="2773680" cy="588458"/>
          </a:xfrm>
          <a:prstGeom prst="rect">
            <a:avLst/>
          </a:prstGeom>
          <a:noFill/>
          <a:ln>
            <a:noFill/>
          </a:ln>
        </p:spPr>
        <p:txBody>
          <a:bodyPr anchorCtr="0" anchor="b"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marR="0" rtl="0" algn="r">
              <a:spcBef>
                <a:spcPts val="0"/>
              </a:spcBef>
              <a:spcAft>
                <a:spcPts val="0"/>
              </a:spcAft>
              <a:buNone/>
            </a:pPr>
            <a:fld id="{00000000-1234-1234-1234-123412341234}" type="slidenum">
              <a:rPr b="0" i="0" lang="en-GB"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88" name="Google Shape;188;p1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98" name="Google Shape;198;p1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08" name="Google Shape;208;p1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22" name="Google Shape;222;p1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35" name="Google Shape;235;p1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49" name="Google Shape;249;p1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64" name="Google Shape;264;p1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75" name="Google Shape;275;p1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87" name="Google Shape;287;p1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98" name="Google Shape;298;p1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2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09" name="Google Shape;309;p2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2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22" name="Google Shape;322;p2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2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35" name="Google Shape;335;p2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48" name="Google Shape;348;p2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60" name="Google Shape;360;p2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2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77" name="Google Shape;377;p2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87" name="Google Shape;387;p2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2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99" name="Google Shape;399;p2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2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09" name="Google Shape;409;p2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2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20" name="Google Shape;420;p2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40080" y="5644317"/>
            <a:ext cx="5120640" cy="4618077"/>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3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30" name="Google Shape;430;p3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3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40" name="Google Shape;440;p3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3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50" name="Google Shape;450;p3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3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60" name="Google Shape;460;p3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3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71" name="Google Shape;471;p3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3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81" name="Google Shape;481;p3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3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93" name="Google Shape;493;p3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3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04" name="Google Shape;504;p3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3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15" name="Google Shape;515;p3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3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25" name="Google Shape;525;p3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9" name="Google Shape;129;p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4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4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35" name="Google Shape;535;p4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4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46" name="Google Shape;546;p4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4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56" name="Google Shape;556;p4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4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4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68" name="Google Shape;568;p4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4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80" name="Google Shape;580;p4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4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92" name="Google Shape;592;p4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4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4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04" name="Google Shape;604;p4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4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4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16" name="Google Shape;616;p4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4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26" name="Google Shape;626;p4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4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p4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38" name="Google Shape;638;p4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40080" y="5644317"/>
            <a:ext cx="5120640" cy="4618077"/>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5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5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48" name="Google Shape;648;p5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5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5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58" name="Google Shape;658;p5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5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5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68" name="Google Shape;668;p5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5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p5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84" name="Google Shape;684;p5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5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5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04" name="Google Shape;704;p5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5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5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24" name="Google Shape;724;p5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5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p5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44" name="Google Shape;744;p5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5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64" name="Google Shape;764;p5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5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p5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79" name="Google Shape;779;p5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5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5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90" name="Google Shape;790;p5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45" name="Google Shape;145;p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6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6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01" name="Google Shape;801;p6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6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p6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13" name="Google Shape;813;p6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6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6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24" name="Google Shape;824;p6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6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p6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36" name="Google Shape;836;p6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6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p6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47" name="Google Shape;847;p6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6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6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57" name="Google Shape;857;p6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6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p6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66" name="Google Shape;866;p6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6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6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81" name="Google Shape;881;p6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6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6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93" name="Google Shape;893;p6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6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p6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02" name="Google Shape;902;p6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55" name="Google Shape;155;p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7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p7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13" name="Google Shape;913;p7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7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7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24" name="Google Shape;924;p7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7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p7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36" name="Google Shape;936;p7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66" name="Google Shape;166;p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77" name="Google Shape;177;p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16" name="Shape 16"/>
        <p:cNvGrpSpPr/>
        <p:nvPr/>
      </p:nvGrpSpPr>
      <p:grpSpPr>
        <a:xfrm>
          <a:off x="0" y="0"/>
          <a:ext cx="0" cy="0"/>
          <a:chOff x="0" y="0"/>
          <a:chExt cx="0" cy="0"/>
        </a:xfrm>
      </p:grpSpPr>
      <p:pic>
        <p:nvPicPr>
          <p:cNvPr id="17" name="Google Shape;17;p74"/>
          <p:cNvPicPr preferRelativeResize="0"/>
          <p:nvPr/>
        </p:nvPicPr>
        <p:blipFill rotWithShape="1">
          <a:blip r:embed="rId2">
            <a:alphaModFix/>
          </a:blip>
          <a:srcRect b="0" l="0" r="0" t="0"/>
          <a:stretch/>
        </p:blipFill>
        <p:spPr>
          <a:xfrm>
            <a:off x="1" y="-672"/>
            <a:ext cx="12190803" cy="6858671"/>
          </a:xfrm>
          <a:prstGeom prst="rect">
            <a:avLst/>
          </a:prstGeom>
          <a:noFill/>
          <a:ln>
            <a:noFill/>
          </a:ln>
        </p:spPr>
      </p:pic>
      <p:sp>
        <p:nvSpPr>
          <p:cNvPr id="18" name="Google Shape;18;p74"/>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2F2F2"/>
              </a:buClr>
              <a:buSzPts val="6000"/>
              <a:buFont typeface="Calibri"/>
              <a:buNone/>
              <a:defRPr b="1" sz="60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74"/>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0" name="Google Shape;20;p74"/>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p:cSld name="Kaksi sisältökohdetta">
    <p:spTree>
      <p:nvGrpSpPr>
        <p:cNvPr id="75" name="Shape 75"/>
        <p:cNvGrpSpPr/>
        <p:nvPr/>
      </p:nvGrpSpPr>
      <p:grpSpPr>
        <a:xfrm>
          <a:off x="0" y="0"/>
          <a:ext cx="0" cy="0"/>
          <a:chOff x="0" y="0"/>
          <a:chExt cx="0" cy="0"/>
        </a:xfrm>
      </p:grpSpPr>
      <p:sp>
        <p:nvSpPr>
          <p:cNvPr id="76" name="Google Shape;76;p83"/>
          <p:cNvSpPr/>
          <p:nvPr>
            <p:ph idx="2" type="pic"/>
          </p:nvPr>
        </p:nvSpPr>
        <p:spPr>
          <a:xfrm>
            <a:off x="838199" y="992187"/>
            <a:ext cx="10595777" cy="4873625"/>
          </a:xfrm>
          <a:prstGeom prst="rect">
            <a:avLst/>
          </a:prstGeom>
          <a:noFill/>
          <a:ln>
            <a:noFill/>
          </a:ln>
        </p:spPr>
      </p:sp>
      <p:sp>
        <p:nvSpPr>
          <p:cNvPr id="77" name="Google Shape;77;p8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8" name="Google Shape;78;p8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p:cSld name="Vain otsikko">
    <p:spTree>
      <p:nvGrpSpPr>
        <p:cNvPr id="79" name="Shape 79"/>
        <p:cNvGrpSpPr/>
        <p:nvPr/>
      </p:nvGrpSpPr>
      <p:grpSpPr>
        <a:xfrm>
          <a:off x="0" y="0"/>
          <a:ext cx="0" cy="0"/>
          <a:chOff x="0" y="0"/>
          <a:chExt cx="0" cy="0"/>
        </a:xfrm>
      </p:grpSpPr>
      <p:pic>
        <p:nvPicPr>
          <p:cNvPr id="80" name="Google Shape;80;p84"/>
          <p:cNvPicPr preferRelativeResize="0"/>
          <p:nvPr/>
        </p:nvPicPr>
        <p:blipFill rotWithShape="1">
          <a:blip r:embed="rId2">
            <a:alphaModFix/>
          </a:blip>
          <a:srcRect b="0" l="0" r="0" t="0"/>
          <a:stretch/>
        </p:blipFill>
        <p:spPr>
          <a:xfrm>
            <a:off x="2" y="-672"/>
            <a:ext cx="12190800" cy="6858669"/>
          </a:xfrm>
          <a:prstGeom prst="rect">
            <a:avLst/>
          </a:prstGeom>
          <a:noFill/>
          <a:ln>
            <a:noFill/>
          </a:ln>
        </p:spPr>
      </p:pic>
      <p:sp>
        <p:nvSpPr>
          <p:cNvPr id="81" name="Google Shape;81;p84"/>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84"/>
          <p:cNvSpPr txBox="1"/>
          <p:nvPr>
            <p:ph idx="1" type="body"/>
          </p:nvPr>
        </p:nvSpPr>
        <p:spPr>
          <a:xfrm>
            <a:off x="6096000" y="853352"/>
            <a:ext cx="5791200" cy="51307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8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84" name="Google Shape;84;p8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85" name="Shape 85"/>
        <p:cNvGrpSpPr/>
        <p:nvPr/>
      </p:nvGrpSpPr>
      <p:grpSpPr>
        <a:xfrm>
          <a:off x="0" y="0"/>
          <a:ext cx="0" cy="0"/>
          <a:chOff x="0" y="0"/>
          <a:chExt cx="0" cy="0"/>
        </a:xfrm>
      </p:grpSpPr>
      <p:pic>
        <p:nvPicPr>
          <p:cNvPr id="86" name="Google Shape;86;p85"/>
          <p:cNvPicPr preferRelativeResize="0"/>
          <p:nvPr/>
        </p:nvPicPr>
        <p:blipFill rotWithShape="1">
          <a:blip r:embed="rId2">
            <a:alphaModFix/>
          </a:blip>
          <a:srcRect b="0" l="0" r="0" t="0"/>
          <a:stretch/>
        </p:blipFill>
        <p:spPr>
          <a:xfrm>
            <a:off x="1" y="-669"/>
            <a:ext cx="12190800" cy="6858669"/>
          </a:xfrm>
          <a:prstGeom prst="rect">
            <a:avLst/>
          </a:prstGeom>
          <a:noFill/>
          <a:ln>
            <a:noFill/>
          </a:ln>
        </p:spPr>
      </p:pic>
      <p:sp>
        <p:nvSpPr>
          <p:cNvPr id="87" name="Google Shape;87;p85"/>
          <p:cNvSpPr txBox="1"/>
          <p:nvPr>
            <p:ph type="title"/>
          </p:nvPr>
        </p:nvSpPr>
        <p:spPr>
          <a:xfrm>
            <a:off x="352064" y="2662439"/>
            <a:ext cx="11465688" cy="126137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85"/>
          <p:cNvSpPr txBox="1"/>
          <p:nvPr>
            <p:ph idx="1" type="body"/>
          </p:nvPr>
        </p:nvSpPr>
        <p:spPr>
          <a:xfrm>
            <a:off x="645069" y="5288163"/>
            <a:ext cx="7609730" cy="7323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tekstillinen sisältö">
  <p:cSld name="Kuvatekstillinen sisältö">
    <p:spTree>
      <p:nvGrpSpPr>
        <p:cNvPr id="89" name="Shape 89"/>
        <p:cNvGrpSpPr/>
        <p:nvPr/>
      </p:nvGrpSpPr>
      <p:grpSpPr>
        <a:xfrm>
          <a:off x="0" y="0"/>
          <a:ext cx="0" cy="0"/>
          <a:chOff x="0" y="0"/>
          <a:chExt cx="0" cy="0"/>
        </a:xfrm>
      </p:grpSpPr>
      <p:pic>
        <p:nvPicPr>
          <p:cNvPr id="90" name="Google Shape;90;p86"/>
          <p:cNvPicPr preferRelativeResize="0"/>
          <p:nvPr/>
        </p:nvPicPr>
        <p:blipFill rotWithShape="1">
          <a:blip r:embed="rId2">
            <a:alphaModFix/>
          </a:blip>
          <a:srcRect b="0" l="0" r="0" t="0"/>
          <a:stretch/>
        </p:blipFill>
        <p:spPr>
          <a:xfrm>
            <a:off x="1199" y="-669"/>
            <a:ext cx="12190800" cy="6858668"/>
          </a:xfrm>
          <a:prstGeom prst="rect">
            <a:avLst/>
          </a:prstGeom>
          <a:noFill/>
          <a:ln>
            <a:noFill/>
          </a:ln>
        </p:spPr>
      </p:pic>
      <p:sp>
        <p:nvSpPr>
          <p:cNvPr id="91" name="Google Shape;91;p86"/>
          <p:cNvSpPr txBox="1"/>
          <p:nvPr>
            <p:ph type="title"/>
          </p:nvPr>
        </p:nvSpPr>
        <p:spPr>
          <a:xfrm>
            <a:off x="347253" y="1073426"/>
            <a:ext cx="11497493" cy="137557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ukautettu asettelu">
  <p:cSld name="5_Mukautettu asettelu">
    <p:spTree>
      <p:nvGrpSpPr>
        <p:cNvPr id="92" name="Shape 92"/>
        <p:cNvGrpSpPr/>
        <p:nvPr/>
      </p:nvGrpSpPr>
      <p:grpSpPr>
        <a:xfrm>
          <a:off x="0" y="0"/>
          <a:ext cx="0" cy="0"/>
          <a:chOff x="0" y="0"/>
          <a:chExt cx="0" cy="0"/>
        </a:xfrm>
      </p:grpSpPr>
      <p:pic>
        <p:nvPicPr>
          <p:cNvPr id="93" name="Google Shape;93;p87"/>
          <p:cNvPicPr preferRelativeResize="0"/>
          <p:nvPr/>
        </p:nvPicPr>
        <p:blipFill rotWithShape="1">
          <a:blip r:embed="rId2">
            <a:alphaModFix/>
          </a:blip>
          <a:srcRect b="0" l="0" r="0" t="0"/>
          <a:stretch/>
        </p:blipFill>
        <p:spPr>
          <a:xfrm>
            <a:off x="1200" y="-669"/>
            <a:ext cx="12190798" cy="6858668"/>
          </a:xfrm>
          <a:prstGeom prst="rect">
            <a:avLst/>
          </a:prstGeom>
          <a:noFill/>
          <a:ln>
            <a:noFill/>
          </a:ln>
        </p:spPr>
      </p:pic>
      <p:sp>
        <p:nvSpPr>
          <p:cNvPr id="94" name="Google Shape;94;p87"/>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87"/>
          <p:cNvSpPr txBox="1"/>
          <p:nvPr/>
        </p:nvSpPr>
        <p:spPr>
          <a:xfrm>
            <a:off x="6466399" y="2677804"/>
            <a:ext cx="60946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Valitse ylävalikosta ”Lisää” -&gt; ”Ylä- ja alatunniste”</a:t>
            </a:r>
            <a:endParaRPr/>
          </a:p>
        </p:txBody>
      </p:sp>
      <p:sp>
        <p:nvSpPr>
          <p:cNvPr id="96" name="Google Shape;96;p87"/>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avautuvasta valikosta alatunniste-kohtaa.</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Kirjoita kenttään esityksen otsikko</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lopuksi ”Käytä kaikissa”.</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ukautettu asettelu">
  <p:cSld name="6_Mukautettu asettelu">
    <p:spTree>
      <p:nvGrpSpPr>
        <p:cNvPr id="97" name="Shape 97"/>
        <p:cNvGrpSpPr/>
        <p:nvPr/>
      </p:nvGrpSpPr>
      <p:grpSpPr>
        <a:xfrm>
          <a:off x="0" y="0"/>
          <a:ext cx="0" cy="0"/>
          <a:chOff x="0" y="0"/>
          <a:chExt cx="0" cy="0"/>
        </a:xfrm>
      </p:grpSpPr>
      <p:pic>
        <p:nvPicPr>
          <p:cNvPr id="98" name="Google Shape;98;p88"/>
          <p:cNvPicPr preferRelativeResize="0"/>
          <p:nvPr/>
        </p:nvPicPr>
        <p:blipFill rotWithShape="1">
          <a:blip r:embed="rId2">
            <a:alphaModFix/>
          </a:blip>
          <a:srcRect b="0" l="0" r="0" t="0"/>
          <a:stretch/>
        </p:blipFill>
        <p:spPr>
          <a:xfrm>
            <a:off x="1200" y="-669"/>
            <a:ext cx="12190798" cy="6858667"/>
          </a:xfrm>
          <a:prstGeom prst="rect">
            <a:avLst/>
          </a:prstGeom>
          <a:noFill/>
          <a:ln>
            <a:noFill/>
          </a:ln>
        </p:spPr>
      </p:pic>
      <p:sp>
        <p:nvSpPr>
          <p:cNvPr id="99" name="Google Shape;99;p88"/>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88"/>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haluaamasi diaa hiiren oikealla näppäimellä</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Valitse valikosto ”Asettelu”</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Valitse haluamasi diapohja</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7_Mukautettu asettelu">
    <p:spTree>
      <p:nvGrpSpPr>
        <p:cNvPr id="21" name="Shape 21"/>
        <p:cNvGrpSpPr/>
        <p:nvPr/>
      </p:nvGrpSpPr>
      <p:grpSpPr>
        <a:xfrm>
          <a:off x="0" y="0"/>
          <a:ext cx="0" cy="0"/>
          <a:chOff x="0" y="0"/>
          <a:chExt cx="0" cy="0"/>
        </a:xfrm>
      </p:grpSpPr>
      <p:pic>
        <p:nvPicPr>
          <p:cNvPr id="22" name="Google Shape;22;p75"/>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23" name="Google Shape;23;p75"/>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 name="Google Shape;24;p75"/>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75"/>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75"/>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27" name="Google Shape;27;p75"/>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28" name="Google Shape;28;p75"/>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29" name="Google Shape;29;p7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0" name="Google Shape;30;p7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pic>
        <p:nvPicPr>
          <p:cNvPr id="31" name="Google Shape;31;p75"/>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Mukautettu asettelu">
    <p:spTree>
      <p:nvGrpSpPr>
        <p:cNvPr id="32" name="Shape 32"/>
        <p:cNvGrpSpPr/>
        <p:nvPr/>
      </p:nvGrpSpPr>
      <p:grpSpPr>
        <a:xfrm>
          <a:off x="0" y="0"/>
          <a:ext cx="0" cy="0"/>
          <a:chOff x="0" y="0"/>
          <a:chExt cx="0" cy="0"/>
        </a:xfrm>
      </p:grpSpPr>
      <p:pic>
        <p:nvPicPr>
          <p:cNvPr id="33" name="Google Shape;33;p76"/>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34" name="Google Shape;34;p76"/>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p76"/>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76"/>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76"/>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38" name="Google Shape;38;p76"/>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39" name="Google Shape;39;p76"/>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40" name="Google Shape;40;p7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41" name="Google Shape;41;p7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2" name="Google Shape;42;p76"/>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p:cSld name="Otsikko ja sisältö">
    <p:spTree>
      <p:nvGrpSpPr>
        <p:cNvPr id="43" name="Shape 43"/>
        <p:cNvGrpSpPr/>
        <p:nvPr/>
      </p:nvGrpSpPr>
      <p:grpSpPr>
        <a:xfrm>
          <a:off x="0" y="0"/>
          <a:ext cx="0" cy="0"/>
          <a:chOff x="0" y="0"/>
          <a:chExt cx="0" cy="0"/>
        </a:xfrm>
      </p:grpSpPr>
      <p:pic>
        <p:nvPicPr>
          <p:cNvPr id="44" name="Google Shape;44;p77"/>
          <p:cNvPicPr preferRelativeResize="0"/>
          <p:nvPr/>
        </p:nvPicPr>
        <p:blipFill rotWithShape="1">
          <a:blip r:embed="rId2">
            <a:alphaModFix/>
          </a:blip>
          <a:srcRect b="0" l="0" r="0" t="0"/>
          <a:stretch/>
        </p:blipFill>
        <p:spPr>
          <a:xfrm>
            <a:off x="1" y="-672"/>
            <a:ext cx="12190803" cy="6858670"/>
          </a:xfrm>
          <a:prstGeom prst="rect">
            <a:avLst/>
          </a:prstGeom>
          <a:noFill/>
          <a:ln>
            <a:noFill/>
          </a:ln>
        </p:spPr>
      </p:pic>
      <p:sp>
        <p:nvSpPr>
          <p:cNvPr id="45" name="Google Shape;45;p77"/>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6" name="Google Shape;46;p77"/>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kautettu asettelu">
  <p:cSld name="2_Mukautettu asettelu">
    <p:spTree>
      <p:nvGrpSpPr>
        <p:cNvPr id="47" name="Shape 47"/>
        <p:cNvGrpSpPr/>
        <p:nvPr/>
      </p:nvGrpSpPr>
      <p:grpSpPr>
        <a:xfrm>
          <a:off x="0" y="0"/>
          <a:ext cx="0" cy="0"/>
          <a:chOff x="0" y="0"/>
          <a:chExt cx="0" cy="0"/>
        </a:xfrm>
      </p:grpSpPr>
      <p:sp>
        <p:nvSpPr>
          <p:cNvPr id="48" name="Google Shape;48;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7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52" name="Google Shape;52;p7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53" name="Shape 53"/>
        <p:cNvGrpSpPr/>
        <p:nvPr/>
      </p:nvGrpSpPr>
      <p:grpSpPr>
        <a:xfrm>
          <a:off x="0" y="0"/>
          <a:ext cx="0" cy="0"/>
          <a:chOff x="0" y="0"/>
          <a:chExt cx="0" cy="0"/>
        </a:xfrm>
      </p:grpSpPr>
      <p:sp>
        <p:nvSpPr>
          <p:cNvPr id="54" name="Google Shape;54;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7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57" name="Google Shape;57;p7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58" name="Shape 58"/>
        <p:cNvGrpSpPr/>
        <p:nvPr/>
      </p:nvGrpSpPr>
      <p:grpSpPr>
        <a:xfrm>
          <a:off x="0" y="0"/>
          <a:ext cx="0" cy="0"/>
          <a:chOff x="0" y="0"/>
          <a:chExt cx="0" cy="0"/>
        </a:xfrm>
      </p:grpSpPr>
      <p:sp>
        <p:nvSpPr>
          <p:cNvPr id="59" name="Google Shape;59;p8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8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8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8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8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65" name="Google Shape;65;p8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ukautettu asettelu">
  <p:cSld name="3_Mukautettu asettelu">
    <p:spTree>
      <p:nvGrpSpPr>
        <p:cNvPr id="66" name="Shape 66"/>
        <p:cNvGrpSpPr/>
        <p:nvPr/>
      </p:nvGrpSpPr>
      <p:grpSpPr>
        <a:xfrm>
          <a:off x="0" y="0"/>
          <a:ext cx="0" cy="0"/>
          <a:chOff x="0" y="0"/>
          <a:chExt cx="0" cy="0"/>
        </a:xfrm>
      </p:grpSpPr>
      <p:sp>
        <p:nvSpPr>
          <p:cNvPr id="67" name="Google Shape;67;p8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81"/>
          <p:cNvSpPr/>
          <p:nvPr>
            <p:ph idx="2" type="pic"/>
          </p:nvPr>
        </p:nvSpPr>
        <p:spPr>
          <a:xfrm>
            <a:off x="5183188" y="987425"/>
            <a:ext cx="6172200" cy="4873625"/>
          </a:xfrm>
          <a:prstGeom prst="rect">
            <a:avLst/>
          </a:prstGeom>
          <a:noFill/>
          <a:ln>
            <a:noFill/>
          </a:ln>
        </p:spPr>
      </p:sp>
      <p:sp>
        <p:nvSpPr>
          <p:cNvPr id="69" name="Google Shape;69;p8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8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1" name="Google Shape;71;p8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p:cSld name="Osan ylätunniste">
    <p:spTree>
      <p:nvGrpSpPr>
        <p:cNvPr id="72" name="Shape 72"/>
        <p:cNvGrpSpPr/>
        <p:nvPr/>
      </p:nvGrpSpPr>
      <p:grpSpPr>
        <a:xfrm>
          <a:off x="0" y="0"/>
          <a:ext cx="0" cy="0"/>
          <a:chOff x="0" y="0"/>
          <a:chExt cx="0" cy="0"/>
        </a:xfrm>
      </p:grpSpPr>
      <p:sp>
        <p:nvSpPr>
          <p:cNvPr id="73" name="Google Shape;73;p8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4" name="Google Shape;74;p8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6.jp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18" Type="http://schemas.openxmlformats.org/officeDocument/2006/relationships/theme" Target="../theme/theme2.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73"/>
          <p:cNvPicPr preferRelativeResize="0"/>
          <p:nvPr/>
        </p:nvPicPr>
        <p:blipFill rotWithShape="1">
          <a:blip r:embed="rId1">
            <a:alphaModFix/>
          </a:blip>
          <a:srcRect b="0" l="0" r="0" t="0"/>
          <a:stretch/>
        </p:blipFill>
        <p:spPr>
          <a:xfrm>
            <a:off x="1" y="-672"/>
            <a:ext cx="12190802" cy="6858669"/>
          </a:xfrm>
          <a:prstGeom prst="rect">
            <a:avLst/>
          </a:prstGeom>
          <a:noFill/>
          <a:ln>
            <a:noFill/>
          </a:ln>
        </p:spPr>
      </p:pic>
      <p:sp>
        <p:nvSpPr>
          <p:cNvPr id="11" name="Google Shape;11;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7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7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400" u="none" cap="none" strike="noStrike">
                <a:solidFill>
                  <a:schemeClr val="lt1"/>
                </a:solidFill>
                <a:latin typeface="Calibri"/>
                <a:ea typeface="Calibri"/>
                <a:cs typeface="Calibri"/>
                <a:sym typeface="Calibri"/>
              </a:defRPr>
            </a:lvl1pPr>
            <a:lvl2pPr indent="0" lvl="1" marL="0" marR="0" rtl="0" algn="ctr">
              <a:spcBef>
                <a:spcPts val="0"/>
              </a:spcBef>
              <a:buNone/>
              <a:defRPr b="0" i="0" sz="1400" u="none" cap="none" strike="noStrike">
                <a:solidFill>
                  <a:schemeClr val="lt1"/>
                </a:solidFill>
                <a:latin typeface="Calibri"/>
                <a:ea typeface="Calibri"/>
                <a:cs typeface="Calibri"/>
                <a:sym typeface="Calibri"/>
              </a:defRPr>
            </a:lvl2pPr>
            <a:lvl3pPr indent="0" lvl="2" marL="0" marR="0" rtl="0" algn="ctr">
              <a:spcBef>
                <a:spcPts val="0"/>
              </a:spcBef>
              <a:buNone/>
              <a:defRPr b="0" i="0" sz="1400" u="none" cap="none" strike="noStrike">
                <a:solidFill>
                  <a:schemeClr val="lt1"/>
                </a:solidFill>
                <a:latin typeface="Calibri"/>
                <a:ea typeface="Calibri"/>
                <a:cs typeface="Calibri"/>
                <a:sym typeface="Calibri"/>
              </a:defRPr>
            </a:lvl3pPr>
            <a:lvl4pPr indent="0" lvl="3" marL="0" marR="0" rtl="0" algn="ctr">
              <a:spcBef>
                <a:spcPts val="0"/>
              </a:spcBef>
              <a:buNone/>
              <a:defRPr b="0" i="0" sz="1400" u="none" cap="none" strike="noStrike">
                <a:solidFill>
                  <a:schemeClr val="lt1"/>
                </a:solidFill>
                <a:latin typeface="Calibri"/>
                <a:ea typeface="Calibri"/>
                <a:cs typeface="Calibri"/>
                <a:sym typeface="Calibri"/>
              </a:defRPr>
            </a:lvl4pPr>
            <a:lvl5pPr indent="0" lvl="4" marL="0" marR="0" rtl="0" algn="ctr">
              <a:spcBef>
                <a:spcPts val="0"/>
              </a:spcBef>
              <a:buNone/>
              <a:defRPr b="0" i="0" sz="1400" u="none" cap="none" strike="noStrike">
                <a:solidFill>
                  <a:schemeClr val="lt1"/>
                </a:solidFill>
                <a:latin typeface="Calibri"/>
                <a:ea typeface="Calibri"/>
                <a:cs typeface="Calibri"/>
                <a:sym typeface="Calibri"/>
              </a:defRPr>
            </a:lvl5pPr>
            <a:lvl6pPr indent="0" lvl="5" marL="0" marR="0" rtl="0" algn="ctr">
              <a:spcBef>
                <a:spcPts val="0"/>
              </a:spcBef>
              <a:buNone/>
              <a:defRPr b="0" i="0" sz="1400" u="none" cap="none" strike="noStrike">
                <a:solidFill>
                  <a:schemeClr val="lt1"/>
                </a:solidFill>
                <a:latin typeface="Calibri"/>
                <a:ea typeface="Calibri"/>
                <a:cs typeface="Calibri"/>
                <a:sym typeface="Calibri"/>
              </a:defRPr>
            </a:lvl6pPr>
            <a:lvl7pPr indent="0" lvl="6" marL="0" marR="0" rtl="0" algn="ctr">
              <a:spcBef>
                <a:spcPts val="0"/>
              </a:spcBef>
              <a:buNone/>
              <a:defRPr b="0" i="0" sz="1400" u="none" cap="none" strike="noStrike">
                <a:solidFill>
                  <a:schemeClr val="lt1"/>
                </a:solidFill>
                <a:latin typeface="Calibri"/>
                <a:ea typeface="Calibri"/>
                <a:cs typeface="Calibri"/>
                <a:sym typeface="Calibri"/>
              </a:defRPr>
            </a:lvl7pPr>
            <a:lvl8pPr indent="0" lvl="7" marL="0" marR="0" rtl="0" algn="ctr">
              <a:spcBef>
                <a:spcPts val="0"/>
              </a:spcBef>
              <a:buNone/>
              <a:defRPr b="0" i="0" sz="1400" u="none" cap="none" strike="noStrike">
                <a:solidFill>
                  <a:schemeClr val="lt1"/>
                </a:solidFill>
                <a:latin typeface="Calibri"/>
                <a:ea typeface="Calibri"/>
                <a:cs typeface="Calibri"/>
                <a:sym typeface="Calibri"/>
              </a:defRPr>
            </a:lvl8pPr>
            <a:lvl9pPr indent="0" lvl="8" marL="0" marR="0" rt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15" name="Google Shape;15;p73"/>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17.png"/><Relationship Id="rId5" Type="http://schemas.openxmlformats.org/officeDocument/2006/relationships/image" Target="../media/image4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0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07.png"/><Relationship Id="rId4" Type="http://schemas.openxmlformats.org/officeDocument/2006/relationships/image" Target="../media/image10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0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03.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0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0.jpg"/><Relationship Id="rId4" Type="http://schemas.openxmlformats.org/officeDocument/2006/relationships/image" Target="../media/image33.jpg"/><Relationship Id="rId5" Type="http://schemas.openxmlformats.org/officeDocument/2006/relationships/image" Target="../media/image32.jpg"/><Relationship Id="rId6"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0.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50.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57.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78.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100.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69.png"/><Relationship Id="rId4" Type="http://schemas.openxmlformats.org/officeDocument/2006/relationships/image" Target="../media/image7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70.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76.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74.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79.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8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9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0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9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10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8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8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8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8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9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8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90.jpg"/><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95.png"/><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Kuva, joka sisältää kohteen teksti, puutavara&#10;&#10;Kuvaus luotu automaattisesti" id="105" name="Google Shape;105;p1"/>
          <p:cNvPicPr preferRelativeResize="0"/>
          <p:nvPr/>
        </p:nvPicPr>
        <p:blipFill rotWithShape="1">
          <a:blip r:embed="rId3">
            <a:alphaModFix/>
          </a:blip>
          <a:srcRect b="0" l="0" r="0" t="0"/>
          <a:stretch/>
        </p:blipFill>
        <p:spPr>
          <a:xfrm>
            <a:off x="325289" y="313562"/>
            <a:ext cx="11541420" cy="5744338"/>
          </a:xfrm>
          <a:prstGeom prst="rect">
            <a:avLst/>
          </a:prstGeom>
          <a:noFill/>
          <a:ln>
            <a:noFill/>
          </a:ln>
        </p:spPr>
      </p:pic>
      <p:sp>
        <p:nvSpPr>
          <p:cNvPr id="106" name="Google Shape;106;p1"/>
          <p:cNvSpPr txBox="1"/>
          <p:nvPr>
            <p:ph type="ctrTitle"/>
          </p:nvPr>
        </p:nvSpPr>
        <p:spPr>
          <a:xfrm>
            <a:off x="1524000" y="1527477"/>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en-GB"/>
              <a:t>Industrial wood construction</a:t>
            </a:r>
            <a:endParaRPr/>
          </a:p>
        </p:txBody>
      </p:sp>
      <p:sp>
        <p:nvSpPr>
          <p:cNvPr id="107" name="Google Shape;107;p1"/>
          <p:cNvSpPr txBox="1"/>
          <p:nvPr>
            <p:ph idx="1" type="subTitle"/>
          </p:nvPr>
        </p:nvSpPr>
        <p:spPr>
          <a:xfrm>
            <a:off x="1524000" y="4007152"/>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rPr lang="en-GB"/>
              <a:t>Teaching materials for industrial wood construction education</a:t>
            </a:r>
            <a:endParaRPr/>
          </a:p>
          <a:p>
            <a:pPr indent="0" lvl="0" marL="0" rtl="0" algn="ctr">
              <a:lnSpc>
                <a:spcPct val="90000"/>
              </a:lnSpc>
              <a:spcBef>
                <a:spcPts val="0"/>
              </a:spcBef>
              <a:spcAft>
                <a:spcPts val="0"/>
              </a:spcAft>
              <a:buClr>
                <a:srgbClr val="F2F2F2"/>
              </a:buClr>
              <a:buSzPts val="2400"/>
              <a:buNone/>
            </a:pPr>
            <a:r>
              <a:rPr lang="en-GB"/>
              <a:t>2022</a:t>
            </a:r>
            <a:endParaRPr/>
          </a:p>
        </p:txBody>
      </p:sp>
      <p:pic>
        <p:nvPicPr>
          <p:cNvPr id="108" name="Google Shape;108;p1"/>
          <p:cNvPicPr preferRelativeResize="0"/>
          <p:nvPr/>
        </p:nvPicPr>
        <p:blipFill>
          <a:blip r:embed="rId4">
            <a:alphaModFix/>
          </a:blip>
          <a:stretch>
            <a:fillRect/>
          </a:stretch>
        </p:blipFill>
        <p:spPr>
          <a:xfrm>
            <a:off x="2525125" y="6292025"/>
            <a:ext cx="2870951" cy="487950"/>
          </a:xfrm>
          <a:prstGeom prst="rect">
            <a:avLst/>
          </a:prstGeom>
          <a:noFill/>
          <a:ln>
            <a:noFill/>
          </a:ln>
        </p:spPr>
      </p:pic>
      <p:pic>
        <p:nvPicPr>
          <p:cNvPr id="109" name="Google Shape;109;p1"/>
          <p:cNvPicPr preferRelativeResize="0"/>
          <p:nvPr/>
        </p:nvPicPr>
        <p:blipFill>
          <a:blip r:embed="rId5">
            <a:alphaModFix/>
          </a:blip>
          <a:stretch>
            <a:fillRect/>
          </a:stretch>
        </p:blipFill>
        <p:spPr>
          <a:xfrm>
            <a:off x="325300" y="6213974"/>
            <a:ext cx="2199815" cy="644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Mechanical functioning of LVL</a:t>
            </a:r>
            <a:endParaRPr/>
          </a:p>
        </p:txBody>
      </p:sp>
      <p:sp>
        <p:nvSpPr>
          <p:cNvPr id="191" name="Google Shape;191;p1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92" name="Google Shape;192;p10"/>
          <p:cNvSpPr txBox="1"/>
          <p:nvPr>
            <p:ph idx="1" type="body"/>
          </p:nvPr>
        </p:nvSpPr>
        <p:spPr>
          <a:xfrm>
            <a:off x="838199" y="1825625"/>
            <a:ext cx="5389605" cy="486555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strength and rigidity values of LVL products are reported on a product-by-product basis, including </a:t>
            </a:r>
            <a:endParaRPr/>
          </a:p>
          <a:p>
            <a:pPr indent="-228600" lvl="1" marL="685800" rtl="0" algn="l">
              <a:lnSpc>
                <a:spcPct val="90000"/>
              </a:lnSpc>
              <a:spcBef>
                <a:spcPts val="500"/>
              </a:spcBef>
              <a:spcAft>
                <a:spcPts val="0"/>
              </a:spcAft>
              <a:buClr>
                <a:schemeClr val="dk1"/>
              </a:buClr>
              <a:buSzPts val="2400"/>
              <a:buChar char="•"/>
            </a:pPr>
            <a:r>
              <a:rPr lang="en-GB"/>
              <a:t>Impact of the veneer structure of the product</a:t>
            </a:r>
            <a:endParaRPr/>
          </a:p>
          <a:p>
            <a:pPr indent="-228600" lvl="1" marL="685800" rtl="0" algn="l">
              <a:lnSpc>
                <a:spcPct val="90000"/>
              </a:lnSpc>
              <a:spcBef>
                <a:spcPts val="500"/>
              </a:spcBef>
              <a:spcAft>
                <a:spcPts val="0"/>
              </a:spcAft>
              <a:buClr>
                <a:schemeClr val="dk1"/>
              </a:buClr>
              <a:buSzPts val="2400"/>
              <a:buChar char="•"/>
            </a:pPr>
            <a:r>
              <a:rPr lang="en-GB"/>
              <a:t>Impact of product thickness</a:t>
            </a:r>
            <a:endParaRPr/>
          </a:p>
          <a:p>
            <a:pPr indent="-228600" lvl="0" marL="228600" rtl="0" algn="l">
              <a:lnSpc>
                <a:spcPct val="90000"/>
              </a:lnSpc>
              <a:spcBef>
                <a:spcPts val="1000"/>
              </a:spcBef>
              <a:spcAft>
                <a:spcPts val="0"/>
              </a:spcAft>
              <a:buClr>
                <a:schemeClr val="dk1"/>
              </a:buClr>
              <a:buSzPts val="2800"/>
              <a:buChar char="•"/>
            </a:pPr>
            <a:r>
              <a:rPr lang="en-GB"/>
              <a:t>As a result, LVL products can be handled in dimensioning as homogeneous cross-sections </a:t>
            </a:r>
            <a:endParaRPr/>
          </a:p>
        </p:txBody>
      </p:sp>
      <p:pic>
        <p:nvPicPr>
          <p:cNvPr id="193" name="Google Shape;193;p10"/>
          <p:cNvPicPr preferRelativeResize="0"/>
          <p:nvPr/>
        </p:nvPicPr>
        <p:blipFill rotWithShape="1">
          <a:blip r:embed="rId3">
            <a:alphaModFix/>
          </a:blip>
          <a:srcRect b="0" l="0" r="0" t="0"/>
          <a:stretch/>
        </p:blipFill>
        <p:spPr>
          <a:xfrm>
            <a:off x="6454822" y="1581086"/>
            <a:ext cx="5552679" cy="4467547"/>
          </a:xfrm>
          <a:prstGeom prst="rect">
            <a:avLst/>
          </a:prstGeom>
          <a:noFill/>
          <a:ln>
            <a:noFill/>
          </a:ln>
        </p:spPr>
      </p:pic>
      <p:sp>
        <p:nvSpPr>
          <p:cNvPr id="194" name="Google Shape;194;p1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CLT (Cross Laminated Timber)</a:t>
            </a:r>
            <a:endParaRPr/>
          </a:p>
        </p:txBody>
      </p:sp>
      <p:sp>
        <p:nvSpPr>
          <p:cNvPr id="201" name="Google Shape;201;p1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02" name="Google Shape;202;p11"/>
          <p:cNvSpPr txBox="1"/>
          <p:nvPr>
            <p:ph idx="1" type="body"/>
          </p:nvPr>
        </p:nvSpPr>
        <p:spPr>
          <a:xfrm>
            <a:off x="838199" y="1825625"/>
            <a:ext cx="5618206" cy="486555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CLT intended for structural use is made from coniferous wood layers</a:t>
            </a:r>
            <a:endParaRPr/>
          </a:p>
          <a:p>
            <a:pPr indent="-228600" lvl="0" marL="228600" rtl="0" algn="l">
              <a:lnSpc>
                <a:spcPct val="90000"/>
              </a:lnSpc>
              <a:spcBef>
                <a:spcPts val="1000"/>
              </a:spcBef>
              <a:spcAft>
                <a:spcPts val="0"/>
              </a:spcAft>
              <a:buClr>
                <a:schemeClr val="dk1"/>
              </a:buClr>
              <a:buSzPts val="2800"/>
              <a:buChar char="•"/>
            </a:pPr>
            <a:r>
              <a:rPr lang="en-GB"/>
              <a:t>The layers are usually glued using a polyurethane-based adhesive so that in the CLT product</a:t>
            </a:r>
            <a:endParaRPr/>
          </a:p>
          <a:p>
            <a:pPr indent="-228600" lvl="1" marL="685800" rtl="0" algn="l">
              <a:lnSpc>
                <a:spcPct val="90000"/>
              </a:lnSpc>
              <a:spcBef>
                <a:spcPts val="500"/>
              </a:spcBef>
              <a:spcAft>
                <a:spcPts val="0"/>
              </a:spcAft>
              <a:buClr>
                <a:schemeClr val="dk1"/>
              </a:buClr>
              <a:buSzPts val="2400"/>
              <a:buChar char="•"/>
            </a:pPr>
            <a:r>
              <a:rPr lang="en-GB"/>
              <a:t>Each layer changes direction</a:t>
            </a:r>
            <a:endParaRPr/>
          </a:p>
          <a:p>
            <a:pPr indent="-228600" lvl="1" marL="685800" rtl="0" algn="l">
              <a:lnSpc>
                <a:spcPct val="90000"/>
              </a:lnSpc>
              <a:spcBef>
                <a:spcPts val="500"/>
              </a:spcBef>
              <a:spcAft>
                <a:spcPts val="0"/>
              </a:spcAft>
              <a:buClr>
                <a:schemeClr val="dk1"/>
              </a:buClr>
              <a:buSzPts val="2400"/>
              <a:buChar char="•"/>
            </a:pPr>
            <a:r>
              <a:rPr lang="en-GB"/>
              <a:t>The same layer has two layers in line</a:t>
            </a:r>
            <a:endParaRPr/>
          </a:p>
          <a:p>
            <a:pPr indent="-228600" lvl="0" marL="228600" rtl="0" algn="l">
              <a:lnSpc>
                <a:spcPct val="90000"/>
              </a:lnSpc>
              <a:spcBef>
                <a:spcPts val="1000"/>
              </a:spcBef>
              <a:spcAft>
                <a:spcPts val="0"/>
              </a:spcAft>
              <a:buClr>
                <a:schemeClr val="dk1"/>
              </a:buClr>
              <a:buSzPts val="2800"/>
              <a:buChar char="•"/>
            </a:pPr>
            <a:r>
              <a:rPr lang="en-GB"/>
              <a:t>Standard layer thicknesses are 20 mm, 30 mm, 40 mm</a:t>
            </a:r>
            <a:endParaRPr/>
          </a:p>
        </p:txBody>
      </p:sp>
      <p:pic>
        <p:nvPicPr>
          <p:cNvPr id="203" name="Google Shape;203;p11"/>
          <p:cNvPicPr preferRelativeResize="0"/>
          <p:nvPr/>
        </p:nvPicPr>
        <p:blipFill rotWithShape="1">
          <a:blip r:embed="rId3">
            <a:alphaModFix/>
          </a:blip>
          <a:srcRect b="3062" l="31063" r="32500" t="7123"/>
          <a:stretch/>
        </p:blipFill>
        <p:spPr>
          <a:xfrm>
            <a:off x="7734341" y="1390135"/>
            <a:ext cx="3527016" cy="4880919"/>
          </a:xfrm>
          <a:prstGeom prst="rect">
            <a:avLst/>
          </a:prstGeom>
          <a:noFill/>
          <a:ln>
            <a:noFill/>
          </a:ln>
        </p:spPr>
      </p:pic>
      <p:sp>
        <p:nvSpPr>
          <p:cNvPr id="204" name="Google Shape;204;p1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Examples of standard CLT thicknesses</a:t>
            </a:r>
            <a:endParaRPr/>
          </a:p>
        </p:txBody>
      </p:sp>
      <p:sp>
        <p:nvSpPr>
          <p:cNvPr id="211" name="Google Shape;211;p1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12" name="Google Shape;212;p12"/>
          <p:cNvPicPr preferRelativeResize="0"/>
          <p:nvPr/>
        </p:nvPicPr>
        <p:blipFill rotWithShape="1">
          <a:blip r:embed="rId3">
            <a:alphaModFix/>
          </a:blip>
          <a:srcRect b="0" l="7077" r="0" t="0"/>
          <a:stretch/>
        </p:blipFill>
        <p:spPr>
          <a:xfrm>
            <a:off x="1544320" y="1391793"/>
            <a:ext cx="9853758" cy="4966338"/>
          </a:xfrm>
          <a:prstGeom prst="rect">
            <a:avLst/>
          </a:prstGeom>
          <a:noFill/>
          <a:ln>
            <a:noFill/>
          </a:ln>
        </p:spPr>
      </p:pic>
      <p:sp>
        <p:nvSpPr>
          <p:cNvPr id="213" name="Google Shape;213;p1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14" name="Google Shape;214;p12"/>
          <p:cNvSpPr txBox="1"/>
          <p:nvPr/>
        </p:nvSpPr>
        <p:spPr>
          <a:xfrm>
            <a:off x="175747" y="1690688"/>
            <a:ext cx="1376083" cy="28035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3-layer panel</a:t>
            </a:r>
            <a:endParaRPr/>
          </a:p>
        </p:txBody>
      </p:sp>
      <p:sp>
        <p:nvSpPr>
          <p:cNvPr id="215" name="Google Shape;215;p12"/>
          <p:cNvSpPr txBox="1"/>
          <p:nvPr/>
        </p:nvSpPr>
        <p:spPr>
          <a:xfrm>
            <a:off x="175746" y="4670302"/>
            <a:ext cx="1376083" cy="28035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5-layer panel</a:t>
            </a:r>
            <a:endParaRPr/>
          </a:p>
        </p:txBody>
      </p:sp>
      <p:sp>
        <p:nvSpPr>
          <p:cNvPr id="216" name="Google Shape;216;p12"/>
          <p:cNvSpPr txBox="1"/>
          <p:nvPr/>
        </p:nvSpPr>
        <p:spPr>
          <a:xfrm>
            <a:off x="198905" y="5852830"/>
            <a:ext cx="1376083" cy="28035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7-layer panel</a:t>
            </a:r>
            <a:endParaRPr/>
          </a:p>
        </p:txBody>
      </p:sp>
      <p:sp>
        <p:nvSpPr>
          <p:cNvPr id="217" name="Google Shape;217;p12"/>
          <p:cNvSpPr txBox="1"/>
          <p:nvPr/>
        </p:nvSpPr>
        <p:spPr>
          <a:xfrm>
            <a:off x="175746" y="3491407"/>
            <a:ext cx="1376083" cy="28035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5-layer panel</a:t>
            </a:r>
            <a:endParaRPr/>
          </a:p>
        </p:txBody>
      </p:sp>
      <p:sp>
        <p:nvSpPr>
          <p:cNvPr id="218" name="Google Shape;218;p12"/>
          <p:cNvSpPr txBox="1"/>
          <p:nvPr/>
        </p:nvSpPr>
        <p:spPr>
          <a:xfrm>
            <a:off x="175746" y="2520972"/>
            <a:ext cx="1376083" cy="28035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5-layer panel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CLT panel main direction</a:t>
            </a:r>
            <a:endParaRPr/>
          </a:p>
        </p:txBody>
      </p:sp>
      <p:sp>
        <p:nvSpPr>
          <p:cNvPr id="225" name="Google Shape;225;p1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26" name="Google Shape;226;p13"/>
          <p:cNvSpPr txBox="1"/>
          <p:nvPr>
            <p:ph idx="1" type="body"/>
          </p:nvPr>
        </p:nvSpPr>
        <p:spPr>
          <a:xfrm>
            <a:off x="838198" y="1825625"/>
            <a:ext cx="6100121" cy="4902629"/>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GB"/>
              <a:t>Indicated as C and L</a:t>
            </a:r>
            <a:endParaRPr/>
          </a:p>
          <a:p>
            <a:pPr indent="-228600" lvl="0" marL="228600" rtl="0" algn="l">
              <a:lnSpc>
                <a:spcPct val="90000"/>
              </a:lnSpc>
              <a:spcBef>
                <a:spcPts val="1000"/>
              </a:spcBef>
              <a:spcAft>
                <a:spcPts val="0"/>
              </a:spcAft>
              <a:buClr>
                <a:schemeClr val="dk1"/>
              </a:buClr>
              <a:buSzPct val="100000"/>
              <a:buChar char="•"/>
            </a:pPr>
            <a:r>
              <a:rPr lang="en-GB"/>
              <a:t>C panels are designed for vertical structures</a:t>
            </a:r>
            <a:endParaRPr/>
          </a:p>
          <a:p>
            <a:pPr indent="-228600" lvl="1" marL="685800" rtl="0" algn="l">
              <a:lnSpc>
                <a:spcPct val="90000"/>
              </a:lnSpc>
              <a:spcBef>
                <a:spcPts val="500"/>
              </a:spcBef>
              <a:spcAft>
                <a:spcPts val="0"/>
              </a:spcAft>
              <a:buClr>
                <a:schemeClr val="dk1"/>
              </a:buClr>
              <a:buSzPct val="100000"/>
              <a:buChar char="•"/>
            </a:pPr>
            <a:r>
              <a:rPr lang="en-GB"/>
              <a:t>Surface layers in load direction (buckling resistance)</a:t>
            </a:r>
            <a:endParaRPr/>
          </a:p>
          <a:p>
            <a:pPr indent="-228600" lvl="0" marL="228600" rtl="0" algn="l">
              <a:lnSpc>
                <a:spcPct val="90000"/>
              </a:lnSpc>
              <a:spcBef>
                <a:spcPts val="1000"/>
              </a:spcBef>
              <a:spcAft>
                <a:spcPts val="0"/>
              </a:spcAft>
              <a:buClr>
                <a:schemeClr val="dk1"/>
              </a:buClr>
              <a:buSzPct val="100000"/>
              <a:buChar char="•"/>
            </a:pPr>
            <a:r>
              <a:rPr lang="en-GB"/>
              <a:t>L panels are designed for horizontal structures</a:t>
            </a:r>
            <a:endParaRPr/>
          </a:p>
          <a:p>
            <a:pPr indent="-228600" lvl="1" marL="685800" rtl="0" algn="l">
              <a:lnSpc>
                <a:spcPct val="90000"/>
              </a:lnSpc>
              <a:spcBef>
                <a:spcPts val="500"/>
              </a:spcBef>
              <a:spcAft>
                <a:spcPts val="0"/>
              </a:spcAft>
              <a:buClr>
                <a:schemeClr val="dk1"/>
              </a:buClr>
              <a:buSzPct val="100000"/>
              <a:buChar char="•"/>
            </a:pPr>
            <a:r>
              <a:rPr lang="en-GB"/>
              <a:t>Surface layers in span direction (bending strength)</a:t>
            </a:r>
            <a:endParaRPr/>
          </a:p>
          <a:p>
            <a:pPr indent="-228600" lvl="0" marL="228600" rtl="0" algn="l">
              <a:lnSpc>
                <a:spcPct val="90000"/>
              </a:lnSpc>
              <a:spcBef>
                <a:spcPts val="1000"/>
              </a:spcBef>
              <a:spcAft>
                <a:spcPts val="0"/>
              </a:spcAft>
              <a:buClr>
                <a:schemeClr val="dk1"/>
              </a:buClr>
              <a:buSzPct val="100000"/>
              <a:buChar char="•"/>
            </a:pPr>
            <a:r>
              <a:rPr lang="en-GB"/>
              <a:t>C panels can be used for horizontal structures when the span is in the C direction</a:t>
            </a:r>
            <a:endParaRPr/>
          </a:p>
          <a:p>
            <a:pPr indent="-228600" lvl="0" marL="228600" rtl="0" algn="l">
              <a:lnSpc>
                <a:spcPct val="90000"/>
              </a:lnSpc>
              <a:spcBef>
                <a:spcPts val="1000"/>
              </a:spcBef>
              <a:spcAft>
                <a:spcPts val="0"/>
              </a:spcAft>
              <a:buClr>
                <a:schemeClr val="dk1"/>
              </a:buClr>
              <a:buSzPct val="100000"/>
              <a:buChar char="•"/>
            </a:pPr>
            <a:r>
              <a:rPr lang="en-GB"/>
              <a:t>L panels can be used in vertical structures when the load is in the L direction</a:t>
            </a:r>
            <a:endParaRPr/>
          </a:p>
        </p:txBody>
      </p:sp>
      <p:pic>
        <p:nvPicPr>
          <p:cNvPr id="227" name="Google Shape;227;p13"/>
          <p:cNvPicPr preferRelativeResize="0"/>
          <p:nvPr/>
        </p:nvPicPr>
        <p:blipFill rotWithShape="1">
          <a:blip r:embed="rId3">
            <a:alphaModFix/>
          </a:blip>
          <a:srcRect b="0" l="0" r="0" t="0"/>
          <a:stretch/>
        </p:blipFill>
        <p:spPr>
          <a:xfrm>
            <a:off x="7054346" y="685322"/>
            <a:ext cx="4717199" cy="2846330"/>
          </a:xfrm>
          <a:prstGeom prst="rect">
            <a:avLst/>
          </a:prstGeom>
          <a:noFill/>
          <a:ln>
            <a:noFill/>
          </a:ln>
        </p:spPr>
      </p:pic>
      <p:pic>
        <p:nvPicPr>
          <p:cNvPr id="228" name="Google Shape;228;p13"/>
          <p:cNvPicPr preferRelativeResize="0"/>
          <p:nvPr/>
        </p:nvPicPr>
        <p:blipFill rotWithShape="1">
          <a:blip r:embed="rId4">
            <a:alphaModFix/>
          </a:blip>
          <a:srcRect b="0" l="0" r="0" t="0"/>
          <a:stretch/>
        </p:blipFill>
        <p:spPr>
          <a:xfrm>
            <a:off x="7428945" y="3491744"/>
            <a:ext cx="4638919" cy="2791667"/>
          </a:xfrm>
          <a:prstGeom prst="rect">
            <a:avLst/>
          </a:prstGeom>
          <a:noFill/>
          <a:ln>
            <a:noFill/>
          </a:ln>
        </p:spPr>
      </p:pic>
      <p:sp>
        <p:nvSpPr>
          <p:cNvPr id="229" name="Google Shape;229;p1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30" name="Google Shape;230;p13"/>
          <p:cNvSpPr txBox="1"/>
          <p:nvPr/>
        </p:nvSpPr>
        <p:spPr>
          <a:xfrm rot="120000">
            <a:off x="7091618" y="2890157"/>
            <a:ext cx="2433320" cy="25122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2000" u="none" cap="none" strike="noStrike">
                <a:solidFill>
                  <a:srgbClr val="000000"/>
                </a:solidFill>
                <a:latin typeface="Arial Narrow"/>
                <a:ea typeface="Arial Narrow"/>
                <a:cs typeface="Arial Narrow"/>
                <a:sym typeface="Arial Narrow"/>
              </a:rPr>
              <a:t>Direction C</a:t>
            </a:r>
            <a:endParaRPr/>
          </a:p>
        </p:txBody>
      </p:sp>
      <p:sp>
        <p:nvSpPr>
          <p:cNvPr id="231" name="Google Shape;231;p13"/>
          <p:cNvSpPr txBox="1"/>
          <p:nvPr/>
        </p:nvSpPr>
        <p:spPr>
          <a:xfrm>
            <a:off x="10002352" y="4625831"/>
            <a:ext cx="2433320" cy="25122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Direction 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Edge-glued and non-edge-glued CLT</a:t>
            </a:r>
            <a:endParaRPr/>
          </a:p>
        </p:txBody>
      </p:sp>
      <p:sp>
        <p:nvSpPr>
          <p:cNvPr id="238" name="Google Shape;238;p1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39" name="Google Shape;239;p14"/>
          <p:cNvSpPr txBox="1"/>
          <p:nvPr>
            <p:ph idx="1" type="body"/>
          </p:nvPr>
        </p:nvSpPr>
        <p:spPr>
          <a:xfrm>
            <a:off x="838199" y="1825625"/>
            <a:ext cx="5266039" cy="486555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CLT panel is manufactured</a:t>
            </a:r>
            <a:endParaRPr/>
          </a:p>
          <a:p>
            <a:pPr indent="-228600" lvl="1" marL="685800" rtl="0" algn="l">
              <a:lnSpc>
                <a:spcPct val="90000"/>
              </a:lnSpc>
              <a:spcBef>
                <a:spcPts val="500"/>
              </a:spcBef>
              <a:spcAft>
                <a:spcPts val="0"/>
              </a:spcAft>
              <a:buClr>
                <a:schemeClr val="dk1"/>
              </a:buClr>
              <a:buSzPts val="2400"/>
              <a:buChar char="•"/>
            </a:pPr>
            <a:r>
              <a:rPr lang="en-GB"/>
              <a:t>Edge-glued</a:t>
            </a:r>
            <a:endParaRPr/>
          </a:p>
          <a:p>
            <a:pPr indent="-228600" lvl="1" marL="685800" rtl="0" algn="l">
              <a:lnSpc>
                <a:spcPct val="90000"/>
              </a:lnSpc>
              <a:spcBef>
                <a:spcPts val="500"/>
              </a:spcBef>
              <a:spcAft>
                <a:spcPts val="0"/>
              </a:spcAft>
              <a:buClr>
                <a:schemeClr val="dk1"/>
              </a:buClr>
              <a:buSzPts val="2400"/>
              <a:buChar char="•"/>
            </a:pPr>
            <a:r>
              <a:rPr lang="en-GB"/>
              <a:t>Non-edge-glued </a:t>
            </a:r>
            <a:endParaRPr/>
          </a:p>
          <a:p>
            <a:pPr indent="-228600" lvl="0" marL="228600" rtl="0" algn="l">
              <a:lnSpc>
                <a:spcPct val="90000"/>
              </a:lnSpc>
              <a:spcBef>
                <a:spcPts val="1000"/>
              </a:spcBef>
              <a:spcAft>
                <a:spcPts val="0"/>
              </a:spcAft>
              <a:buClr>
                <a:schemeClr val="dk1"/>
              </a:buClr>
              <a:buSzPts val="2800"/>
              <a:buChar char="•"/>
            </a:pPr>
            <a:r>
              <a:rPr lang="en-GB"/>
              <a:t>Edge-glueing relates to the appearance of the CLT panel</a:t>
            </a:r>
            <a:endParaRPr/>
          </a:p>
          <a:p>
            <a:pPr indent="-228600" lvl="1" marL="685800" rtl="0" algn="l">
              <a:lnSpc>
                <a:spcPct val="90000"/>
              </a:lnSpc>
              <a:spcBef>
                <a:spcPts val="500"/>
              </a:spcBef>
              <a:spcAft>
                <a:spcPts val="0"/>
              </a:spcAft>
              <a:buClr>
                <a:schemeClr val="dk1"/>
              </a:buClr>
              <a:buSzPts val="2400"/>
              <a:buChar char="•"/>
            </a:pPr>
            <a:r>
              <a:rPr lang="en-GB"/>
              <a:t>Edge-glueing prevents potential gaps between layers (dimensional changes due to moisture)</a:t>
            </a:r>
            <a:endParaRPr/>
          </a:p>
          <a:p>
            <a:pPr indent="-228600" lvl="0" marL="228600" rtl="0" algn="l">
              <a:lnSpc>
                <a:spcPct val="90000"/>
              </a:lnSpc>
              <a:spcBef>
                <a:spcPts val="1000"/>
              </a:spcBef>
              <a:spcAft>
                <a:spcPts val="0"/>
              </a:spcAft>
              <a:buClr>
                <a:schemeClr val="dk1"/>
              </a:buClr>
              <a:buSzPts val="2800"/>
              <a:buChar char="•"/>
            </a:pPr>
            <a:r>
              <a:rPr lang="en-GB"/>
              <a:t>Edge-glueing is not taken into account in strength dimensioning</a:t>
            </a:r>
            <a:endParaRPr/>
          </a:p>
        </p:txBody>
      </p:sp>
      <p:pic>
        <p:nvPicPr>
          <p:cNvPr id="240" name="Google Shape;240;p14"/>
          <p:cNvPicPr preferRelativeResize="0"/>
          <p:nvPr/>
        </p:nvPicPr>
        <p:blipFill rotWithShape="1">
          <a:blip r:embed="rId3">
            <a:alphaModFix/>
          </a:blip>
          <a:srcRect b="0" l="0" r="0" t="0"/>
          <a:stretch/>
        </p:blipFill>
        <p:spPr>
          <a:xfrm>
            <a:off x="6790245" y="1612232"/>
            <a:ext cx="4576144" cy="4535253"/>
          </a:xfrm>
          <a:prstGeom prst="rect">
            <a:avLst/>
          </a:prstGeom>
          <a:noFill/>
          <a:ln>
            <a:noFill/>
          </a:ln>
        </p:spPr>
      </p:pic>
      <p:sp>
        <p:nvSpPr>
          <p:cNvPr id="241" name="Google Shape;241;p1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42" name="Google Shape;242;p14"/>
          <p:cNvSpPr txBox="1"/>
          <p:nvPr/>
        </p:nvSpPr>
        <p:spPr>
          <a:xfrm>
            <a:off x="8494974" y="3390849"/>
            <a:ext cx="2564167" cy="28035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1200" u="none" cap="none" strike="noStrike">
                <a:solidFill>
                  <a:srgbClr val="000000"/>
                </a:solidFill>
                <a:latin typeface="Arial Narrow"/>
                <a:ea typeface="Arial Narrow"/>
                <a:cs typeface="Arial Narrow"/>
                <a:sym typeface="Arial Narrow"/>
              </a:rPr>
              <a:t>Layer edges glued</a:t>
            </a:r>
            <a:endParaRPr/>
          </a:p>
        </p:txBody>
      </p:sp>
      <p:sp>
        <p:nvSpPr>
          <p:cNvPr id="243" name="Google Shape;243;p14"/>
          <p:cNvSpPr txBox="1"/>
          <p:nvPr/>
        </p:nvSpPr>
        <p:spPr>
          <a:xfrm>
            <a:off x="6851649" y="4054117"/>
            <a:ext cx="3286651" cy="38471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2000" u="none" cap="none" strike="noStrike">
                <a:solidFill>
                  <a:srgbClr val="000000"/>
                </a:solidFill>
                <a:latin typeface="Arial Narrow"/>
                <a:ea typeface="Arial Narrow"/>
                <a:cs typeface="Arial Narrow"/>
                <a:sym typeface="Arial Narrow"/>
              </a:rPr>
              <a:t>Non-edge-glued CLT panel</a:t>
            </a:r>
            <a:endParaRPr/>
          </a:p>
        </p:txBody>
      </p:sp>
      <p:sp>
        <p:nvSpPr>
          <p:cNvPr id="244" name="Google Shape;244;p14"/>
          <p:cNvSpPr txBox="1"/>
          <p:nvPr/>
        </p:nvSpPr>
        <p:spPr>
          <a:xfrm>
            <a:off x="6851649" y="1592899"/>
            <a:ext cx="2564167" cy="41345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2000" u="none" cap="none" strike="noStrike">
                <a:solidFill>
                  <a:srgbClr val="000000"/>
                </a:solidFill>
                <a:latin typeface="Arial Narrow"/>
                <a:ea typeface="Arial Narrow"/>
                <a:cs typeface="Arial Narrow"/>
                <a:sym typeface="Arial Narrow"/>
              </a:rPr>
              <a:t>Edge-glued CLT panel</a:t>
            </a:r>
            <a:endParaRPr/>
          </a:p>
        </p:txBody>
      </p:sp>
      <p:sp>
        <p:nvSpPr>
          <p:cNvPr id="245" name="Google Shape;245;p14"/>
          <p:cNvSpPr txBox="1"/>
          <p:nvPr/>
        </p:nvSpPr>
        <p:spPr>
          <a:xfrm>
            <a:off x="8480195" y="5848717"/>
            <a:ext cx="2564167" cy="28035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1200" u="none" cap="none" strike="noStrike">
                <a:solidFill>
                  <a:srgbClr val="000000"/>
                </a:solidFill>
                <a:latin typeface="Arial Narrow"/>
                <a:ea typeface="Arial Narrow"/>
                <a:cs typeface="Arial Narrow"/>
                <a:sym typeface="Arial Narrow"/>
              </a:rPr>
              <a:t>Layer edges not glued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Edge-glued and non-edge-glued CLT</a:t>
            </a:r>
            <a:endParaRPr/>
          </a:p>
        </p:txBody>
      </p:sp>
      <p:sp>
        <p:nvSpPr>
          <p:cNvPr id="252" name="Google Shape;252;p1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53" name="Google Shape;253;p15"/>
          <p:cNvSpPr txBox="1"/>
          <p:nvPr>
            <p:ph idx="1" type="body"/>
          </p:nvPr>
        </p:nvSpPr>
        <p:spPr>
          <a:xfrm>
            <a:off x="838199" y="1825625"/>
            <a:ext cx="5414611" cy="492734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Cracking of surface layers in edge-glued CLT may occur due to the drying of the layers</a:t>
            </a:r>
            <a:endParaRPr/>
          </a:p>
          <a:p>
            <a:pPr indent="-228600" lvl="0" marL="228600" rtl="0" algn="l">
              <a:lnSpc>
                <a:spcPct val="90000"/>
              </a:lnSpc>
              <a:spcBef>
                <a:spcPts val="1000"/>
              </a:spcBef>
              <a:spcAft>
                <a:spcPts val="0"/>
              </a:spcAft>
              <a:buClr>
                <a:schemeClr val="dk1"/>
              </a:buClr>
              <a:buSzPts val="2800"/>
              <a:buChar char="•"/>
            </a:pPr>
            <a:r>
              <a:rPr lang="en-GB"/>
              <a:t>In non-edge-glued CLT, the shrinkage caused by the drying of the layers is visible in the seams between the layers</a:t>
            </a:r>
            <a:endParaRPr/>
          </a:p>
          <a:p>
            <a:pPr indent="-228600" lvl="1" marL="685800" rtl="0" algn="l">
              <a:lnSpc>
                <a:spcPct val="90000"/>
              </a:lnSpc>
              <a:spcBef>
                <a:spcPts val="500"/>
              </a:spcBef>
              <a:spcAft>
                <a:spcPts val="0"/>
              </a:spcAft>
              <a:buClr>
                <a:schemeClr val="dk1"/>
              </a:buClr>
              <a:buSzPts val="2400"/>
              <a:buChar char="•"/>
            </a:pPr>
            <a:r>
              <a:rPr lang="en-GB"/>
              <a:t>Hair cracks may also occur in layers</a:t>
            </a:r>
            <a:endParaRPr/>
          </a:p>
          <a:p>
            <a:pPr indent="-228600" lvl="0" marL="228600" rtl="0" algn="l">
              <a:lnSpc>
                <a:spcPct val="90000"/>
              </a:lnSpc>
              <a:spcBef>
                <a:spcPts val="1000"/>
              </a:spcBef>
              <a:spcAft>
                <a:spcPts val="0"/>
              </a:spcAft>
              <a:buClr>
                <a:schemeClr val="dk1"/>
              </a:buClr>
              <a:buSzPts val="2800"/>
              <a:buChar char="•"/>
            </a:pPr>
            <a:r>
              <a:rPr lang="en-GB"/>
              <a:t>The cracks do not affect strength</a:t>
            </a:r>
            <a:endParaRPr/>
          </a:p>
        </p:txBody>
      </p:sp>
      <p:pic>
        <p:nvPicPr>
          <p:cNvPr id="254" name="Google Shape;254;p15"/>
          <p:cNvPicPr preferRelativeResize="0"/>
          <p:nvPr/>
        </p:nvPicPr>
        <p:blipFill rotWithShape="1">
          <a:blip r:embed="rId3">
            <a:alphaModFix/>
          </a:blip>
          <a:srcRect b="12893" l="0" r="0" t="349"/>
          <a:stretch/>
        </p:blipFill>
        <p:spPr>
          <a:xfrm rot="5400000">
            <a:off x="8546498" y="2866177"/>
            <a:ext cx="4022121" cy="2617055"/>
          </a:xfrm>
          <a:prstGeom prst="rect">
            <a:avLst/>
          </a:prstGeom>
          <a:noFill/>
          <a:ln>
            <a:noFill/>
          </a:ln>
        </p:spPr>
      </p:pic>
      <p:pic>
        <p:nvPicPr>
          <p:cNvPr id="255" name="Google Shape;255;p15"/>
          <p:cNvPicPr preferRelativeResize="0"/>
          <p:nvPr/>
        </p:nvPicPr>
        <p:blipFill rotWithShape="1">
          <a:blip r:embed="rId4">
            <a:alphaModFix/>
          </a:blip>
          <a:srcRect b="0" l="33405" r="17973" t="0"/>
          <a:stretch/>
        </p:blipFill>
        <p:spPr>
          <a:xfrm>
            <a:off x="6508915" y="2163637"/>
            <a:ext cx="2607571" cy="4022125"/>
          </a:xfrm>
          <a:prstGeom prst="rect">
            <a:avLst/>
          </a:prstGeom>
          <a:noFill/>
          <a:ln>
            <a:noFill/>
          </a:ln>
        </p:spPr>
      </p:pic>
      <p:sp>
        <p:nvSpPr>
          <p:cNvPr id="256" name="Google Shape;256;p15"/>
          <p:cNvSpPr txBox="1"/>
          <p:nvPr/>
        </p:nvSpPr>
        <p:spPr>
          <a:xfrm>
            <a:off x="6416537" y="1794305"/>
            <a:ext cx="29656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u="none" cap="none" strike="noStrike">
                <a:solidFill>
                  <a:schemeClr val="dk1"/>
                </a:solidFill>
                <a:latin typeface="Calibri"/>
                <a:ea typeface="Calibri"/>
                <a:cs typeface="Calibri"/>
                <a:sym typeface="Calibri"/>
              </a:rPr>
              <a:t>Edge-glued CLT</a:t>
            </a:r>
            <a:endParaRPr/>
          </a:p>
        </p:txBody>
      </p:sp>
      <p:sp>
        <p:nvSpPr>
          <p:cNvPr id="257" name="Google Shape;257;p15"/>
          <p:cNvSpPr txBox="1"/>
          <p:nvPr/>
        </p:nvSpPr>
        <p:spPr>
          <a:xfrm>
            <a:off x="9156652" y="1794305"/>
            <a:ext cx="29656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Non-edge-glued CLT</a:t>
            </a:r>
            <a:endParaRPr/>
          </a:p>
        </p:txBody>
      </p:sp>
      <p:sp>
        <p:nvSpPr>
          <p:cNvPr id="258" name="Google Shape;258;p15"/>
          <p:cNvSpPr/>
          <p:nvPr/>
        </p:nvSpPr>
        <p:spPr>
          <a:xfrm>
            <a:off x="7762248" y="5970318"/>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Tero Lahtela</a:t>
            </a:r>
            <a:endParaRPr/>
          </a:p>
        </p:txBody>
      </p:sp>
      <p:sp>
        <p:nvSpPr>
          <p:cNvPr id="259" name="Google Shape;259;p15"/>
          <p:cNvSpPr/>
          <p:nvPr/>
        </p:nvSpPr>
        <p:spPr>
          <a:xfrm>
            <a:off x="10511848" y="5970318"/>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Tero Lahtela</a:t>
            </a:r>
            <a:endParaRPr/>
          </a:p>
        </p:txBody>
      </p:sp>
      <p:sp>
        <p:nvSpPr>
          <p:cNvPr id="260" name="Google Shape;260;p1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Cracks and gaps in layers</a:t>
            </a:r>
            <a:endParaRPr/>
          </a:p>
        </p:txBody>
      </p:sp>
      <p:sp>
        <p:nvSpPr>
          <p:cNvPr id="267" name="Google Shape;267;p16"/>
          <p:cNvSpPr txBox="1"/>
          <p:nvPr>
            <p:ph idx="1" type="body"/>
          </p:nvPr>
        </p:nvSpPr>
        <p:spPr>
          <a:xfrm>
            <a:off x="838200" y="1825624"/>
            <a:ext cx="5181600" cy="489027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When using CLT panels, any gaps between or cracks in the surface layers must be accounted for in the airtightness of the junctions.</a:t>
            </a:r>
            <a:endParaRPr/>
          </a:p>
          <a:p>
            <a:pPr indent="-228600" lvl="0" marL="228600" rtl="0" algn="l">
              <a:lnSpc>
                <a:spcPct val="90000"/>
              </a:lnSpc>
              <a:spcBef>
                <a:spcPts val="1000"/>
              </a:spcBef>
              <a:spcAft>
                <a:spcPts val="0"/>
              </a:spcAft>
              <a:buClr>
                <a:schemeClr val="dk1"/>
              </a:buClr>
              <a:buSzPts val="2800"/>
              <a:buChar char="•"/>
            </a:pPr>
            <a:r>
              <a:rPr lang="en-GB"/>
              <a:t>Especially when using CLT panels where the edges are not glued, any gaps between the layers should be checked for.</a:t>
            </a:r>
            <a:endParaRPr/>
          </a:p>
          <a:p>
            <a:pPr indent="-228600" lvl="0" marL="228600" rtl="0" algn="l">
              <a:lnSpc>
                <a:spcPct val="90000"/>
              </a:lnSpc>
              <a:spcBef>
                <a:spcPts val="1000"/>
              </a:spcBef>
              <a:spcAft>
                <a:spcPts val="0"/>
              </a:spcAft>
              <a:buClr>
                <a:schemeClr val="dk1"/>
              </a:buClr>
              <a:buSzPts val="2800"/>
              <a:buChar char="•"/>
            </a:pPr>
            <a:r>
              <a:rPr lang="en-GB"/>
              <a:t>The use of a separate air-barrier layer is recommended</a:t>
            </a:r>
            <a:endParaRPr/>
          </a:p>
        </p:txBody>
      </p:sp>
      <p:sp>
        <p:nvSpPr>
          <p:cNvPr id="268" name="Google Shape;268;p1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69" name="Google Shape;269;p16"/>
          <p:cNvPicPr preferRelativeResize="0"/>
          <p:nvPr/>
        </p:nvPicPr>
        <p:blipFill rotWithShape="1">
          <a:blip r:embed="rId3">
            <a:alphaModFix/>
          </a:blip>
          <a:srcRect b="6221" l="31520" r="30626" t="6040"/>
          <a:stretch/>
        </p:blipFill>
        <p:spPr>
          <a:xfrm>
            <a:off x="6256081" y="1549184"/>
            <a:ext cx="3005304" cy="3910515"/>
          </a:xfrm>
          <a:prstGeom prst="rect">
            <a:avLst/>
          </a:prstGeom>
          <a:noFill/>
          <a:ln>
            <a:noFill/>
          </a:ln>
        </p:spPr>
      </p:pic>
      <p:pic>
        <p:nvPicPr>
          <p:cNvPr id="270" name="Google Shape;270;p16"/>
          <p:cNvPicPr preferRelativeResize="0"/>
          <p:nvPr/>
        </p:nvPicPr>
        <p:blipFill rotWithShape="1">
          <a:blip r:embed="rId4">
            <a:alphaModFix/>
          </a:blip>
          <a:srcRect b="6672" l="32838" r="30624" t="3602"/>
          <a:stretch/>
        </p:blipFill>
        <p:spPr>
          <a:xfrm>
            <a:off x="9226684" y="1513702"/>
            <a:ext cx="2895049" cy="3991232"/>
          </a:xfrm>
          <a:prstGeom prst="rect">
            <a:avLst/>
          </a:prstGeom>
          <a:noFill/>
          <a:ln>
            <a:noFill/>
          </a:ln>
        </p:spPr>
      </p:pic>
      <p:sp>
        <p:nvSpPr>
          <p:cNvPr id="271" name="Google Shape;271;p1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CLT panel usage class</a:t>
            </a:r>
            <a:endParaRPr/>
          </a:p>
        </p:txBody>
      </p:sp>
      <p:sp>
        <p:nvSpPr>
          <p:cNvPr id="278" name="Google Shape;278;p1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79" name="Google Shape;279;p17"/>
          <p:cNvSpPr txBox="1"/>
          <p:nvPr>
            <p:ph idx="1" type="body"/>
          </p:nvPr>
        </p:nvSpPr>
        <p:spPr>
          <a:xfrm>
            <a:off x="838199" y="1825625"/>
            <a:ext cx="5710884" cy="48532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CLT panels are intended for use in usage classes 1 and 2</a:t>
            </a:r>
            <a:endParaRPr/>
          </a:p>
          <a:p>
            <a:pPr indent="-228600" lvl="1" marL="685800" rtl="0" algn="l">
              <a:lnSpc>
                <a:spcPct val="90000"/>
              </a:lnSpc>
              <a:spcBef>
                <a:spcPts val="500"/>
              </a:spcBef>
              <a:spcAft>
                <a:spcPts val="0"/>
              </a:spcAft>
              <a:buClr>
                <a:schemeClr val="dk1"/>
              </a:buClr>
              <a:buSzPts val="2400"/>
              <a:buChar char="•"/>
            </a:pPr>
            <a:r>
              <a:rPr lang="en-GB"/>
              <a:t>Permitted usage classes are presented in CLT documents (e.g. ETA)</a:t>
            </a:r>
            <a:endParaRPr/>
          </a:p>
          <a:p>
            <a:pPr indent="-228600" lvl="0" marL="228600" rtl="0" algn="l">
              <a:lnSpc>
                <a:spcPct val="90000"/>
              </a:lnSpc>
              <a:spcBef>
                <a:spcPts val="1000"/>
              </a:spcBef>
              <a:spcAft>
                <a:spcPts val="0"/>
              </a:spcAft>
              <a:buClr>
                <a:schemeClr val="dk1"/>
              </a:buClr>
              <a:buSzPts val="2800"/>
              <a:buChar char="•"/>
            </a:pPr>
            <a:r>
              <a:rPr lang="en-GB"/>
              <a:t>Use of CLT panels as facade (usage class 3) involves risks </a:t>
            </a:r>
            <a:endParaRPr/>
          </a:p>
          <a:p>
            <a:pPr indent="-228600" lvl="1" marL="685800" rtl="0" algn="l">
              <a:lnSpc>
                <a:spcPct val="90000"/>
              </a:lnSpc>
              <a:spcBef>
                <a:spcPts val="500"/>
              </a:spcBef>
              <a:spcAft>
                <a:spcPts val="0"/>
              </a:spcAft>
              <a:buClr>
                <a:schemeClr val="dk1"/>
              </a:buClr>
              <a:buSzPts val="2400"/>
              <a:buChar char="•"/>
            </a:pPr>
            <a:r>
              <a:rPr lang="en-GB"/>
              <a:t>Waterproofing of element joints is challenging to implement</a:t>
            </a:r>
            <a:endParaRPr/>
          </a:p>
          <a:p>
            <a:pPr indent="-228600" lvl="1" marL="685800" rtl="0" algn="l">
              <a:lnSpc>
                <a:spcPct val="90000"/>
              </a:lnSpc>
              <a:spcBef>
                <a:spcPts val="500"/>
              </a:spcBef>
              <a:spcAft>
                <a:spcPts val="0"/>
              </a:spcAft>
              <a:buClr>
                <a:schemeClr val="dk1"/>
              </a:buClr>
              <a:buSzPts val="2400"/>
              <a:buChar char="•"/>
            </a:pPr>
            <a:r>
              <a:rPr lang="en-GB"/>
              <a:t>Water may flow inside the junction detail through gaps/cracks in vertical layers</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80" name="Google Shape;280;p17"/>
          <p:cNvPicPr preferRelativeResize="0"/>
          <p:nvPr/>
        </p:nvPicPr>
        <p:blipFill rotWithShape="1">
          <a:blip r:embed="rId3">
            <a:alphaModFix/>
          </a:blip>
          <a:srcRect b="9290" l="22094" r="32298" t="8568"/>
          <a:stretch/>
        </p:blipFill>
        <p:spPr>
          <a:xfrm>
            <a:off x="6549083" y="898160"/>
            <a:ext cx="5239264" cy="5297477"/>
          </a:xfrm>
          <a:prstGeom prst="rect">
            <a:avLst/>
          </a:prstGeom>
          <a:noFill/>
          <a:ln>
            <a:noFill/>
          </a:ln>
        </p:spPr>
      </p:pic>
      <p:cxnSp>
        <p:nvCxnSpPr>
          <p:cNvPr id="281" name="Google Shape;281;p17"/>
          <p:cNvCxnSpPr/>
          <p:nvPr/>
        </p:nvCxnSpPr>
        <p:spPr>
          <a:xfrm>
            <a:off x="7840361" y="2761736"/>
            <a:ext cx="2160000" cy="2160000"/>
          </a:xfrm>
          <a:prstGeom prst="straightConnector1">
            <a:avLst/>
          </a:prstGeom>
          <a:noFill/>
          <a:ln cap="flat" cmpd="sng" w="57150">
            <a:solidFill>
              <a:srgbClr val="FF0000"/>
            </a:solidFill>
            <a:prstDash val="solid"/>
            <a:miter lim="800000"/>
            <a:headEnd len="sm" w="sm" type="none"/>
            <a:tailEnd len="sm" w="sm" type="none"/>
          </a:ln>
        </p:spPr>
      </p:cxnSp>
      <p:cxnSp>
        <p:nvCxnSpPr>
          <p:cNvPr id="282" name="Google Shape;282;p17"/>
          <p:cNvCxnSpPr/>
          <p:nvPr/>
        </p:nvCxnSpPr>
        <p:spPr>
          <a:xfrm flipH="1">
            <a:off x="7840361" y="2761736"/>
            <a:ext cx="2160000" cy="2160000"/>
          </a:xfrm>
          <a:prstGeom prst="straightConnector1">
            <a:avLst/>
          </a:prstGeom>
          <a:noFill/>
          <a:ln cap="flat" cmpd="sng" w="57150">
            <a:solidFill>
              <a:srgbClr val="FF0000"/>
            </a:solidFill>
            <a:prstDash val="solid"/>
            <a:miter lim="800000"/>
            <a:headEnd len="sm" w="sm" type="none"/>
            <a:tailEnd len="sm" w="sm" type="none"/>
          </a:ln>
        </p:spPr>
      </p:cxnSp>
      <p:sp>
        <p:nvSpPr>
          <p:cNvPr id="283" name="Google Shape;283;p1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Functional layers of CLT panels</a:t>
            </a:r>
            <a:endParaRPr/>
          </a:p>
        </p:txBody>
      </p:sp>
      <p:sp>
        <p:nvSpPr>
          <p:cNvPr id="290" name="Google Shape;290;p1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91" name="Google Shape;291;p18"/>
          <p:cNvSpPr txBox="1"/>
          <p:nvPr>
            <p:ph idx="1" type="body"/>
          </p:nvPr>
        </p:nvSpPr>
        <p:spPr>
          <a:xfrm>
            <a:off x="838199" y="1825626"/>
            <a:ext cx="5321644" cy="478524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In a vertical structure, vertical loads are only received by layers parallel to the load</a:t>
            </a:r>
            <a:endParaRPr/>
          </a:p>
          <a:p>
            <a:pPr indent="-228600" lvl="0" marL="228600" rtl="0" algn="l">
              <a:lnSpc>
                <a:spcPct val="90000"/>
              </a:lnSpc>
              <a:spcBef>
                <a:spcPts val="1000"/>
              </a:spcBef>
              <a:spcAft>
                <a:spcPts val="0"/>
              </a:spcAft>
              <a:buClr>
                <a:schemeClr val="dk1"/>
              </a:buClr>
              <a:buSzPts val="2800"/>
              <a:buChar char="•"/>
            </a:pPr>
            <a:r>
              <a:rPr lang="en-GB"/>
              <a:t>In a horizontal structure, bending in the direction of the span is only received by layers in the direction of the span</a:t>
            </a:r>
            <a:endParaRPr/>
          </a:p>
          <a:p>
            <a:pPr indent="-228600" lvl="0" marL="228600" rtl="0" algn="l">
              <a:lnSpc>
                <a:spcPct val="90000"/>
              </a:lnSpc>
              <a:spcBef>
                <a:spcPts val="1000"/>
              </a:spcBef>
              <a:spcAft>
                <a:spcPts val="0"/>
              </a:spcAft>
              <a:buClr>
                <a:schemeClr val="dk1"/>
              </a:buClr>
              <a:buSzPts val="2800"/>
              <a:buChar char="•"/>
            </a:pPr>
            <a:r>
              <a:rPr lang="en-GB"/>
              <a:t>Depending on the manufacturer, the strength class of a panel’s layers is:</a:t>
            </a:r>
            <a:endParaRPr/>
          </a:p>
          <a:p>
            <a:pPr indent="-228600" lvl="1" marL="685800" rtl="0" algn="l">
              <a:lnSpc>
                <a:spcPct val="90000"/>
              </a:lnSpc>
              <a:spcBef>
                <a:spcPts val="500"/>
              </a:spcBef>
              <a:spcAft>
                <a:spcPts val="0"/>
              </a:spcAft>
              <a:buClr>
                <a:schemeClr val="dk1"/>
              </a:buClr>
              <a:buSzPts val="2400"/>
              <a:buChar char="•"/>
            </a:pPr>
            <a:r>
              <a:rPr lang="en-GB"/>
              <a:t>The same in all layers</a:t>
            </a:r>
            <a:endParaRPr/>
          </a:p>
          <a:p>
            <a:pPr indent="-228600" lvl="1" marL="685800" rtl="0" algn="l">
              <a:lnSpc>
                <a:spcPct val="90000"/>
              </a:lnSpc>
              <a:spcBef>
                <a:spcPts val="500"/>
              </a:spcBef>
              <a:spcAft>
                <a:spcPts val="0"/>
              </a:spcAft>
              <a:buClr>
                <a:schemeClr val="dk1"/>
              </a:buClr>
              <a:buSzPts val="2400"/>
              <a:buChar char="•"/>
            </a:pPr>
            <a:r>
              <a:rPr lang="en-GB"/>
              <a:t>Different in surface and core layers</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92" name="Google Shape;292;p18"/>
          <p:cNvPicPr preferRelativeResize="0"/>
          <p:nvPr/>
        </p:nvPicPr>
        <p:blipFill rotWithShape="1">
          <a:blip r:embed="rId3">
            <a:alphaModFix/>
          </a:blip>
          <a:srcRect b="8477" l="32685" r="36098" t="11366"/>
          <a:stretch/>
        </p:blipFill>
        <p:spPr>
          <a:xfrm>
            <a:off x="8103192" y="704336"/>
            <a:ext cx="2388289" cy="3442858"/>
          </a:xfrm>
          <a:prstGeom prst="rect">
            <a:avLst/>
          </a:prstGeom>
          <a:noFill/>
          <a:ln>
            <a:noFill/>
          </a:ln>
        </p:spPr>
      </p:pic>
      <p:pic>
        <p:nvPicPr>
          <p:cNvPr id="293" name="Google Shape;293;p18"/>
          <p:cNvPicPr preferRelativeResize="0"/>
          <p:nvPr/>
        </p:nvPicPr>
        <p:blipFill rotWithShape="1">
          <a:blip r:embed="rId4">
            <a:alphaModFix/>
          </a:blip>
          <a:srcRect b="21114" l="10793" r="13294" t="14526"/>
          <a:stretch/>
        </p:blipFill>
        <p:spPr>
          <a:xfrm>
            <a:off x="7303864" y="4337924"/>
            <a:ext cx="3781168" cy="1799715"/>
          </a:xfrm>
          <a:prstGeom prst="rect">
            <a:avLst/>
          </a:prstGeom>
          <a:noFill/>
          <a:ln>
            <a:noFill/>
          </a:ln>
        </p:spPr>
      </p:pic>
      <p:sp>
        <p:nvSpPr>
          <p:cNvPr id="294" name="Google Shape;294;p1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CLT panel surface quality grades</a:t>
            </a:r>
            <a:endParaRPr/>
          </a:p>
        </p:txBody>
      </p:sp>
      <p:sp>
        <p:nvSpPr>
          <p:cNvPr id="301" name="Google Shape;301;p1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02" name="Google Shape;302;p19"/>
          <p:cNvSpPr txBox="1"/>
          <p:nvPr>
            <p:ph idx="1" type="body"/>
          </p:nvPr>
        </p:nvSpPr>
        <p:spPr>
          <a:xfrm>
            <a:off x="838199" y="1825626"/>
            <a:ext cx="5395785" cy="484702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CLT panel manufacturers have their own quality grades for the panel surface</a:t>
            </a:r>
            <a:endParaRPr/>
          </a:p>
          <a:p>
            <a:pPr indent="-228600" lvl="1" marL="685800" rtl="0" algn="l">
              <a:lnSpc>
                <a:spcPct val="90000"/>
              </a:lnSpc>
              <a:spcBef>
                <a:spcPts val="500"/>
              </a:spcBef>
              <a:spcAft>
                <a:spcPts val="0"/>
              </a:spcAft>
              <a:buClr>
                <a:schemeClr val="dk1"/>
              </a:buClr>
              <a:buSzPts val="2000"/>
              <a:buChar char="•"/>
            </a:pPr>
            <a:r>
              <a:rPr lang="en-GB" sz="2000"/>
              <a:t>Quality grade definitions vary by manufacturer</a:t>
            </a:r>
            <a:endParaRPr/>
          </a:p>
          <a:p>
            <a:pPr indent="-228600" lvl="0" marL="228600" rtl="0" algn="l">
              <a:lnSpc>
                <a:spcPct val="90000"/>
              </a:lnSpc>
              <a:spcBef>
                <a:spcPts val="1000"/>
              </a:spcBef>
              <a:spcAft>
                <a:spcPts val="0"/>
              </a:spcAft>
              <a:buClr>
                <a:schemeClr val="dk1"/>
              </a:buClr>
              <a:buSzPts val="2400"/>
              <a:buChar char="•"/>
            </a:pPr>
            <a:r>
              <a:rPr lang="en-GB" sz="2400"/>
              <a:t>Typical CLT panel surface quality grades</a:t>
            </a:r>
            <a:endParaRPr/>
          </a:p>
          <a:p>
            <a:pPr indent="-228600" lvl="1" marL="685800" rtl="0" algn="l">
              <a:lnSpc>
                <a:spcPct val="90000"/>
              </a:lnSpc>
              <a:spcBef>
                <a:spcPts val="500"/>
              </a:spcBef>
              <a:spcAft>
                <a:spcPts val="0"/>
              </a:spcAft>
              <a:buClr>
                <a:schemeClr val="dk1"/>
              </a:buClr>
              <a:buSzPts val="2000"/>
              <a:buChar char="•"/>
            </a:pPr>
            <a:r>
              <a:rPr lang="en-GB" sz="2000"/>
              <a:t>Non-visible quality</a:t>
            </a:r>
            <a:endParaRPr/>
          </a:p>
          <a:p>
            <a:pPr indent="-228600" lvl="1" marL="685800" rtl="0" algn="l">
              <a:lnSpc>
                <a:spcPct val="90000"/>
              </a:lnSpc>
              <a:spcBef>
                <a:spcPts val="500"/>
              </a:spcBef>
              <a:spcAft>
                <a:spcPts val="0"/>
              </a:spcAft>
              <a:buClr>
                <a:schemeClr val="dk1"/>
              </a:buClr>
              <a:buSzPts val="2000"/>
              <a:buChar char="•"/>
            </a:pPr>
            <a:r>
              <a:rPr lang="en-GB" sz="2000"/>
              <a:t>Visible industrial quality</a:t>
            </a:r>
            <a:endParaRPr/>
          </a:p>
          <a:p>
            <a:pPr indent="-228600" lvl="1" marL="685800" rtl="0" algn="l">
              <a:lnSpc>
                <a:spcPct val="90000"/>
              </a:lnSpc>
              <a:spcBef>
                <a:spcPts val="500"/>
              </a:spcBef>
              <a:spcAft>
                <a:spcPts val="0"/>
              </a:spcAft>
              <a:buClr>
                <a:schemeClr val="dk1"/>
              </a:buClr>
              <a:buSzPts val="2000"/>
              <a:buChar char="•"/>
            </a:pPr>
            <a:r>
              <a:rPr lang="en-GB" sz="2000"/>
              <a:t>Visible quality</a:t>
            </a:r>
            <a:endParaRPr/>
          </a:p>
          <a:p>
            <a:pPr indent="-228600" lvl="0" marL="228600" rtl="0" algn="l">
              <a:lnSpc>
                <a:spcPct val="90000"/>
              </a:lnSpc>
              <a:spcBef>
                <a:spcPts val="1000"/>
              </a:spcBef>
              <a:spcAft>
                <a:spcPts val="0"/>
              </a:spcAft>
              <a:buClr>
                <a:schemeClr val="dk1"/>
              </a:buClr>
              <a:buSzPts val="2400"/>
              <a:buChar char="•"/>
            </a:pPr>
            <a:r>
              <a:rPr lang="en-GB" sz="2400"/>
              <a:t>Some manufacturers also offer CLT panels with hardwood surface layers</a:t>
            </a:r>
            <a:endParaRPr/>
          </a:p>
        </p:txBody>
      </p:sp>
      <p:pic>
        <p:nvPicPr>
          <p:cNvPr id="303" name="Google Shape;303;p19"/>
          <p:cNvPicPr preferRelativeResize="0"/>
          <p:nvPr/>
        </p:nvPicPr>
        <p:blipFill rotWithShape="1">
          <a:blip r:embed="rId3">
            <a:alphaModFix/>
          </a:blip>
          <a:srcRect b="0" l="0" r="0" t="0"/>
          <a:stretch/>
        </p:blipFill>
        <p:spPr>
          <a:xfrm>
            <a:off x="6590157" y="1928856"/>
            <a:ext cx="5251734" cy="3938801"/>
          </a:xfrm>
          <a:prstGeom prst="rect">
            <a:avLst/>
          </a:prstGeom>
          <a:noFill/>
          <a:ln>
            <a:noFill/>
          </a:ln>
        </p:spPr>
      </p:pic>
      <p:sp>
        <p:nvSpPr>
          <p:cNvPr id="304" name="Google Shape;304;p19"/>
          <p:cNvSpPr/>
          <p:nvPr/>
        </p:nvSpPr>
        <p:spPr>
          <a:xfrm>
            <a:off x="10487653" y="5652213"/>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Tero Lahtela</a:t>
            </a:r>
            <a:endParaRPr/>
          </a:p>
        </p:txBody>
      </p:sp>
      <p:sp>
        <p:nvSpPr>
          <p:cNvPr id="305" name="Google Shape;305;p1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txBox="1"/>
          <p:nvPr>
            <p:ph idx="1" type="body"/>
          </p:nvPr>
        </p:nvSpPr>
        <p:spPr>
          <a:xfrm>
            <a:off x="1749365" y="963559"/>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Origin of the materials</a:t>
            </a:r>
            <a:endParaRPr/>
          </a:p>
        </p:txBody>
      </p:sp>
      <p:sp>
        <p:nvSpPr>
          <p:cNvPr id="115" name="Google Shape;115;p2"/>
          <p:cNvSpPr txBox="1"/>
          <p:nvPr>
            <p:ph idx="2" type="body"/>
          </p:nvPr>
        </p:nvSpPr>
        <p:spPr>
          <a:xfrm>
            <a:off x="805064" y="1706422"/>
            <a:ext cx="5157900" cy="3684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GB" sz="1600"/>
              <a:t>These learning materials for industrial wood construction have been prepared in a project led by Puuinfo Oy in 2021–2022. Also involved in the project were </a:t>
            </a:r>
            <a:endParaRPr/>
          </a:p>
          <a:p>
            <a:pPr indent="-355600" lvl="0" marL="647700" rtl="0" algn="l">
              <a:lnSpc>
                <a:spcPct val="115000"/>
              </a:lnSpc>
              <a:spcBef>
                <a:spcPts val="1700"/>
              </a:spcBef>
              <a:spcAft>
                <a:spcPts val="0"/>
              </a:spcAft>
              <a:buClr>
                <a:srgbClr val="272117"/>
              </a:buClr>
              <a:buSzPts val="2000"/>
              <a:buChar char="●"/>
            </a:pPr>
            <a:r>
              <a:rPr lang="en-GB" sz="1600"/>
              <a:t>Lappia Vocational College,</a:t>
            </a:r>
            <a:endParaRPr/>
          </a:p>
          <a:p>
            <a:pPr indent="-355600" lvl="0" marL="647700" rtl="0" algn="l">
              <a:lnSpc>
                <a:spcPct val="115000"/>
              </a:lnSpc>
              <a:spcBef>
                <a:spcPts val="0"/>
              </a:spcBef>
              <a:spcAft>
                <a:spcPts val="0"/>
              </a:spcAft>
              <a:buClr>
                <a:srgbClr val="272117"/>
              </a:buClr>
              <a:buSzPts val="2000"/>
              <a:buChar char="●"/>
            </a:pPr>
            <a:r>
              <a:rPr lang="en-GB" sz="1600"/>
              <a:t>TTS-Työtehoseura ry</a:t>
            </a:r>
            <a:endParaRPr sz="1600"/>
          </a:p>
          <a:p>
            <a:pPr indent="-355600" lvl="0" marL="647700" rtl="0" algn="l">
              <a:lnSpc>
                <a:spcPct val="115000"/>
              </a:lnSpc>
              <a:spcBef>
                <a:spcPts val="0"/>
              </a:spcBef>
              <a:spcAft>
                <a:spcPts val="0"/>
              </a:spcAft>
              <a:buClr>
                <a:srgbClr val="272117"/>
              </a:buClr>
              <a:buSzPts val="2000"/>
              <a:buChar char="●"/>
            </a:pPr>
            <a:r>
              <a:rPr lang="en-GB" sz="1600"/>
              <a:t>South-Eastern Finland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Metropolia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Jyväskylä University of Applied Sciences,</a:t>
            </a:r>
            <a:endParaRPr/>
          </a:p>
          <a:p>
            <a:pPr indent="-355600" lvl="0" marL="647700" marR="0" rtl="0" algn="l">
              <a:lnSpc>
                <a:spcPct val="115000"/>
              </a:lnSpc>
              <a:spcBef>
                <a:spcPts val="0"/>
              </a:spcBef>
              <a:spcAft>
                <a:spcPts val="0"/>
              </a:spcAft>
              <a:buClr>
                <a:srgbClr val="272117"/>
              </a:buClr>
              <a:buSzPts val="2000"/>
              <a:buChar char="●"/>
            </a:pPr>
            <a:r>
              <a:rPr lang="en-GB" sz="1600"/>
              <a:t>University of Tampere, and</a:t>
            </a:r>
            <a:endParaRPr/>
          </a:p>
          <a:p>
            <a:pPr indent="-355600" lvl="0" marL="647700" marR="0" rtl="0" algn="l">
              <a:lnSpc>
                <a:spcPct val="115000"/>
              </a:lnSpc>
              <a:spcBef>
                <a:spcPts val="0"/>
              </a:spcBef>
              <a:spcAft>
                <a:spcPts val="0"/>
              </a:spcAft>
              <a:buClr>
                <a:srgbClr val="272117"/>
              </a:buClr>
              <a:buSzPts val="2000"/>
              <a:buChar char="●"/>
            </a:pPr>
            <a:r>
              <a:rPr lang="en-GB" sz="1600"/>
              <a:t>Federation of the Finnish Woodworking Industries Puutuoteteollisuus ry</a:t>
            </a:r>
            <a:endParaRPr sz="1600"/>
          </a:p>
          <a:p>
            <a:pPr indent="0" lvl="0" marL="0" rtl="0" algn="l">
              <a:lnSpc>
                <a:spcPct val="115000"/>
              </a:lnSpc>
              <a:spcBef>
                <a:spcPts val="1700"/>
              </a:spcBef>
              <a:spcAft>
                <a:spcPts val="0"/>
              </a:spcAft>
              <a:buSzPts val="1800"/>
              <a:buNone/>
            </a:pPr>
            <a:r>
              <a:rPr lang="en-GB" sz="1600"/>
              <a:t>The project was funded by the Ministry of the Environment. </a:t>
            </a:r>
            <a:endParaRPr/>
          </a:p>
          <a:p>
            <a:pPr indent="0" lvl="0" marL="0" rtl="0" algn="l">
              <a:lnSpc>
                <a:spcPct val="90000"/>
              </a:lnSpc>
              <a:spcBef>
                <a:spcPts val="4200"/>
              </a:spcBef>
              <a:spcAft>
                <a:spcPts val="0"/>
              </a:spcAft>
              <a:buClr>
                <a:schemeClr val="lt2"/>
              </a:buClr>
              <a:buSzPts val="2400"/>
              <a:buNone/>
            </a:pPr>
            <a:r>
              <a:t/>
            </a:r>
            <a:endParaRPr sz="1600"/>
          </a:p>
        </p:txBody>
      </p:sp>
      <p:sp>
        <p:nvSpPr>
          <p:cNvPr id="116" name="Google Shape;116;p2"/>
          <p:cNvSpPr txBox="1"/>
          <p:nvPr>
            <p:ph idx="3" type="body"/>
          </p:nvPr>
        </p:nvSpPr>
        <p:spPr>
          <a:xfrm>
            <a:off x="6485234" y="1706422"/>
            <a:ext cx="5183100" cy="3684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51351"/>
              <a:buNone/>
            </a:pPr>
            <a:r>
              <a:rPr lang="en-GB" sz="2000"/>
              <a:t>The materials are intended to be used as extensively as possible in industrial wood construction education and studies.</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original materials and any updates to them by Puuinfo will be published on the Library of Open Educational Resources website (aoe.fi) and the Puuinfo.fi website. </a:t>
            </a:r>
            <a:endParaRPr/>
          </a:p>
        </p:txBody>
      </p:sp>
      <p:sp>
        <p:nvSpPr>
          <p:cNvPr id="117" name="Google Shape;117;p2"/>
          <p:cNvSpPr txBox="1"/>
          <p:nvPr>
            <p:ph idx="4" type="body"/>
          </p:nvPr>
        </p:nvSpPr>
        <p:spPr>
          <a:xfrm>
            <a:off x="7457613" y="959551"/>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Use of the materials</a:t>
            </a:r>
            <a:endParaRPr/>
          </a:p>
        </p:txBody>
      </p:sp>
      <p:sp>
        <p:nvSpPr>
          <p:cNvPr id="118" name="Google Shape;118;p2"/>
          <p:cNvSpPr txBox="1"/>
          <p:nvPr>
            <p:ph idx="12" type="sldNum"/>
          </p:nvPr>
        </p:nvSpPr>
        <p:spPr>
          <a:xfrm>
            <a:off x="11044362" y="182562"/>
            <a:ext cx="644100" cy="381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20"/>
          <p:cNvPicPr preferRelativeResize="0"/>
          <p:nvPr/>
        </p:nvPicPr>
        <p:blipFill rotWithShape="1">
          <a:blip r:embed="rId3">
            <a:alphaModFix/>
          </a:blip>
          <a:srcRect b="0" l="0" r="0" t="0"/>
          <a:stretch/>
        </p:blipFill>
        <p:spPr>
          <a:xfrm>
            <a:off x="1200145" y="2187438"/>
            <a:ext cx="9844217" cy="3106198"/>
          </a:xfrm>
          <a:prstGeom prst="rect">
            <a:avLst/>
          </a:prstGeom>
          <a:noFill/>
          <a:ln>
            <a:noFill/>
          </a:ln>
        </p:spPr>
      </p:pic>
      <p:sp>
        <p:nvSpPr>
          <p:cNvPr id="312" name="Google Shape;312;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CLT panel’s strong and weak orientation</a:t>
            </a:r>
            <a:endParaRPr/>
          </a:p>
        </p:txBody>
      </p:sp>
      <p:sp>
        <p:nvSpPr>
          <p:cNvPr id="313" name="Google Shape;313;p2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14" name="Google Shape;314;p2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15" name="Google Shape;315;p20"/>
          <p:cNvSpPr/>
          <p:nvPr/>
        </p:nvSpPr>
        <p:spPr>
          <a:xfrm>
            <a:off x="2927075" y="2246049"/>
            <a:ext cx="2025925" cy="40339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2000">
                <a:solidFill>
                  <a:schemeClr val="dk1"/>
                </a:solidFill>
                <a:latin typeface="Arial Narrow"/>
                <a:ea typeface="Arial Narrow"/>
                <a:cs typeface="Arial Narrow"/>
                <a:sym typeface="Arial Narrow"/>
              </a:rPr>
              <a:t>CLT panel 1 </a:t>
            </a:r>
            <a:endParaRPr/>
          </a:p>
          <a:p>
            <a:pPr indent="0" lvl="0" marL="0" marR="0" rtl="0" algn="l">
              <a:spcBef>
                <a:spcPts val="0"/>
              </a:spcBef>
              <a:spcAft>
                <a:spcPts val="0"/>
              </a:spcAft>
              <a:buNone/>
            </a:pPr>
            <a:r>
              <a:rPr lang="en-GB" sz="2000">
                <a:solidFill>
                  <a:schemeClr val="dk1"/>
                </a:solidFill>
                <a:latin typeface="Arial Narrow"/>
                <a:ea typeface="Arial Narrow"/>
                <a:cs typeface="Arial Narrow"/>
                <a:sym typeface="Arial Narrow"/>
              </a:rPr>
              <a:t>“Strong orientation”</a:t>
            </a:r>
            <a:endParaRPr/>
          </a:p>
        </p:txBody>
      </p:sp>
      <p:sp>
        <p:nvSpPr>
          <p:cNvPr id="316" name="Google Shape;316;p20"/>
          <p:cNvSpPr/>
          <p:nvPr/>
        </p:nvSpPr>
        <p:spPr>
          <a:xfrm>
            <a:off x="7925942" y="2337227"/>
            <a:ext cx="1786228" cy="40339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2000">
                <a:solidFill>
                  <a:schemeClr val="dk1"/>
                </a:solidFill>
                <a:latin typeface="Arial Narrow"/>
                <a:ea typeface="Arial Narrow"/>
                <a:cs typeface="Arial Narrow"/>
                <a:sym typeface="Arial Narrow"/>
              </a:rPr>
              <a:t>CLT panel 2 </a:t>
            </a:r>
            <a:endParaRPr/>
          </a:p>
          <a:p>
            <a:pPr indent="0" lvl="0" marL="0" marR="0" rtl="0" algn="l">
              <a:spcBef>
                <a:spcPts val="0"/>
              </a:spcBef>
              <a:spcAft>
                <a:spcPts val="0"/>
              </a:spcAft>
              <a:buNone/>
            </a:pPr>
            <a:r>
              <a:rPr lang="en-GB" sz="2000">
                <a:solidFill>
                  <a:schemeClr val="dk1"/>
                </a:solidFill>
                <a:latin typeface="Arial Narrow"/>
                <a:ea typeface="Arial Narrow"/>
                <a:cs typeface="Arial Narrow"/>
                <a:sym typeface="Arial Narrow"/>
              </a:rPr>
              <a:t>“Strong orientation”</a:t>
            </a:r>
            <a:endParaRPr/>
          </a:p>
        </p:txBody>
      </p:sp>
      <p:sp>
        <p:nvSpPr>
          <p:cNvPr id="317" name="Google Shape;317;p20"/>
          <p:cNvSpPr/>
          <p:nvPr/>
        </p:nvSpPr>
        <p:spPr>
          <a:xfrm>
            <a:off x="2927075" y="3740537"/>
            <a:ext cx="1883883" cy="40339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2000">
                <a:solidFill>
                  <a:schemeClr val="dk1"/>
                </a:solidFill>
                <a:latin typeface="Arial Narrow"/>
                <a:ea typeface="Arial Narrow"/>
                <a:cs typeface="Arial Narrow"/>
                <a:sym typeface="Arial Narrow"/>
              </a:rPr>
              <a:t>CLT panel 1 </a:t>
            </a:r>
            <a:endParaRPr/>
          </a:p>
          <a:p>
            <a:pPr indent="0" lvl="0" marL="0" marR="0" rtl="0" algn="l">
              <a:spcBef>
                <a:spcPts val="0"/>
              </a:spcBef>
              <a:spcAft>
                <a:spcPts val="0"/>
              </a:spcAft>
              <a:buNone/>
            </a:pPr>
            <a:r>
              <a:rPr lang="en-GB" sz="2000">
                <a:solidFill>
                  <a:schemeClr val="dk1"/>
                </a:solidFill>
                <a:latin typeface="Arial Narrow"/>
                <a:ea typeface="Arial Narrow"/>
                <a:cs typeface="Arial Narrow"/>
                <a:sym typeface="Arial Narrow"/>
              </a:rPr>
              <a:t>“Weak orientation”</a:t>
            </a:r>
            <a:endParaRPr/>
          </a:p>
        </p:txBody>
      </p:sp>
      <p:sp>
        <p:nvSpPr>
          <p:cNvPr id="318" name="Google Shape;318;p20"/>
          <p:cNvSpPr/>
          <p:nvPr/>
        </p:nvSpPr>
        <p:spPr>
          <a:xfrm>
            <a:off x="7925942" y="3811104"/>
            <a:ext cx="1706330" cy="40339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2000">
                <a:solidFill>
                  <a:schemeClr val="dk1"/>
                </a:solidFill>
                <a:latin typeface="Arial Narrow"/>
                <a:ea typeface="Arial Narrow"/>
                <a:cs typeface="Arial Narrow"/>
                <a:sym typeface="Arial Narrow"/>
              </a:rPr>
              <a:t>CLT panel 2 </a:t>
            </a:r>
            <a:endParaRPr/>
          </a:p>
          <a:p>
            <a:pPr indent="0" lvl="0" marL="0" marR="0" rtl="0" algn="l">
              <a:spcBef>
                <a:spcPts val="0"/>
              </a:spcBef>
              <a:spcAft>
                <a:spcPts val="0"/>
              </a:spcAft>
              <a:buNone/>
            </a:pPr>
            <a:r>
              <a:rPr lang="en-GB" sz="2000">
                <a:solidFill>
                  <a:schemeClr val="dk1"/>
                </a:solidFill>
                <a:latin typeface="Arial Narrow"/>
                <a:ea typeface="Arial Narrow"/>
                <a:cs typeface="Arial Narrow"/>
                <a:sym typeface="Arial Narrow"/>
              </a:rPr>
              <a:t>“Weak orientation”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CLT in flat bending</a:t>
            </a:r>
            <a:endParaRPr/>
          </a:p>
        </p:txBody>
      </p:sp>
      <p:sp>
        <p:nvSpPr>
          <p:cNvPr id="325" name="Google Shape;325;p2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26" name="Google Shape;326;p21"/>
          <p:cNvSpPr txBox="1"/>
          <p:nvPr>
            <p:ph idx="1" type="body"/>
          </p:nvPr>
        </p:nvSpPr>
        <p:spPr>
          <a:xfrm>
            <a:off x="838199" y="1825625"/>
            <a:ext cx="5500817" cy="48532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CLT panel is examined as a layered structure</a:t>
            </a:r>
            <a:endParaRPr/>
          </a:p>
          <a:p>
            <a:pPr indent="-228600" lvl="0" marL="228600" rtl="0" algn="l">
              <a:lnSpc>
                <a:spcPct val="90000"/>
              </a:lnSpc>
              <a:spcBef>
                <a:spcPts val="1000"/>
              </a:spcBef>
              <a:spcAft>
                <a:spcPts val="0"/>
              </a:spcAft>
              <a:buClr>
                <a:schemeClr val="dk1"/>
              </a:buClr>
              <a:buSzPts val="2800"/>
              <a:buChar char="•"/>
            </a:pPr>
            <a:r>
              <a:rPr lang="en-GB"/>
              <a:t>The transverse layers in the cross section do not receive the bending</a:t>
            </a:r>
            <a:endParaRPr/>
          </a:p>
          <a:p>
            <a:pPr indent="-228600" lvl="0" marL="228600" rtl="0" algn="l">
              <a:lnSpc>
                <a:spcPct val="90000"/>
              </a:lnSpc>
              <a:spcBef>
                <a:spcPts val="1000"/>
              </a:spcBef>
              <a:spcAft>
                <a:spcPts val="0"/>
              </a:spcAft>
              <a:buClr>
                <a:schemeClr val="dk1"/>
              </a:buClr>
              <a:buSzPts val="2800"/>
              <a:buChar char="•"/>
            </a:pPr>
            <a:r>
              <a:rPr lang="en-GB"/>
              <a:t>The effective bending stiffness of the CLT panel </a:t>
            </a:r>
            <a:r>
              <a:rPr i="1" lang="en-GB"/>
              <a:t>EI</a:t>
            </a:r>
            <a:r>
              <a:rPr baseline="-25000" lang="en-GB"/>
              <a:t>ef</a:t>
            </a:r>
            <a:r>
              <a:rPr lang="en-GB"/>
              <a:t> can be determined using the </a:t>
            </a:r>
            <a:r>
              <a:rPr lang="en-GB">
                <a:latin typeface="Noto Sans Symbols"/>
                <a:ea typeface="Noto Sans Symbols"/>
                <a:cs typeface="Noto Sans Symbols"/>
                <a:sym typeface="Noto Sans Symbols"/>
              </a:rPr>
              <a:t>γ</a:t>
            </a:r>
            <a:r>
              <a:rPr lang="en-GB"/>
              <a:t> method described in the euro code (max 5-layer panel)</a:t>
            </a:r>
            <a:endParaRPr/>
          </a:p>
        </p:txBody>
      </p:sp>
      <p:pic>
        <p:nvPicPr>
          <p:cNvPr id="327" name="Google Shape;327;p21"/>
          <p:cNvPicPr preferRelativeResize="0"/>
          <p:nvPr/>
        </p:nvPicPr>
        <p:blipFill rotWithShape="1">
          <a:blip r:embed="rId3">
            <a:alphaModFix/>
          </a:blip>
          <a:srcRect b="0" l="0" r="0" t="0"/>
          <a:stretch/>
        </p:blipFill>
        <p:spPr>
          <a:xfrm>
            <a:off x="6551377" y="1358368"/>
            <a:ext cx="5137040" cy="4801475"/>
          </a:xfrm>
          <a:prstGeom prst="rect">
            <a:avLst/>
          </a:prstGeom>
          <a:noFill/>
          <a:ln>
            <a:noFill/>
          </a:ln>
        </p:spPr>
      </p:pic>
      <p:sp>
        <p:nvSpPr>
          <p:cNvPr id="328" name="Google Shape;328;p2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29" name="Google Shape;329;p21"/>
          <p:cNvSpPr/>
          <p:nvPr/>
        </p:nvSpPr>
        <p:spPr>
          <a:xfrm>
            <a:off x="6365650" y="1939326"/>
            <a:ext cx="1198070" cy="200055"/>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300">
                <a:solidFill>
                  <a:srgbClr val="FF0000"/>
                </a:solidFill>
                <a:latin typeface="Arial Narrow"/>
                <a:ea typeface="Arial Narrow"/>
                <a:cs typeface="Arial Narrow"/>
                <a:sym typeface="Arial Narrow"/>
              </a:rPr>
              <a:t>Neutral axis</a:t>
            </a:r>
            <a:endParaRPr/>
          </a:p>
        </p:txBody>
      </p:sp>
      <p:sp>
        <p:nvSpPr>
          <p:cNvPr id="330" name="Google Shape;330;p21"/>
          <p:cNvSpPr/>
          <p:nvPr/>
        </p:nvSpPr>
        <p:spPr>
          <a:xfrm>
            <a:off x="6374528" y="3487447"/>
            <a:ext cx="1198070" cy="200055"/>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300">
                <a:solidFill>
                  <a:srgbClr val="FF0000"/>
                </a:solidFill>
                <a:latin typeface="Arial Narrow"/>
                <a:ea typeface="Arial Narrow"/>
                <a:cs typeface="Arial Narrow"/>
                <a:sym typeface="Arial Narrow"/>
              </a:rPr>
              <a:t>Neutral axis</a:t>
            </a:r>
            <a:endParaRPr/>
          </a:p>
        </p:txBody>
      </p:sp>
      <p:sp>
        <p:nvSpPr>
          <p:cNvPr id="331" name="Google Shape;331;p21"/>
          <p:cNvSpPr/>
          <p:nvPr/>
        </p:nvSpPr>
        <p:spPr>
          <a:xfrm>
            <a:off x="6374528" y="5218146"/>
            <a:ext cx="1198070" cy="200055"/>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300">
                <a:solidFill>
                  <a:srgbClr val="FF0000"/>
                </a:solidFill>
                <a:latin typeface="Arial Narrow"/>
                <a:ea typeface="Arial Narrow"/>
                <a:cs typeface="Arial Narrow"/>
                <a:sym typeface="Arial Narrow"/>
              </a:rPr>
              <a:t>Neutral axis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22"/>
          <p:cNvPicPr preferRelativeResize="0"/>
          <p:nvPr/>
        </p:nvPicPr>
        <p:blipFill rotWithShape="1">
          <a:blip r:embed="rId3">
            <a:alphaModFix/>
          </a:blip>
          <a:srcRect b="0" l="0" r="0" t="0"/>
          <a:stretch/>
        </p:blipFill>
        <p:spPr>
          <a:xfrm>
            <a:off x="6201033" y="1449582"/>
            <a:ext cx="5826211" cy="4669233"/>
          </a:xfrm>
          <a:prstGeom prst="rect">
            <a:avLst/>
          </a:prstGeom>
          <a:noFill/>
          <a:ln>
            <a:noFill/>
          </a:ln>
        </p:spPr>
      </p:pic>
      <p:sp>
        <p:nvSpPr>
          <p:cNvPr id="338" name="Google Shape;33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CLT in flat bending</a:t>
            </a:r>
            <a:endParaRPr/>
          </a:p>
        </p:txBody>
      </p:sp>
      <p:sp>
        <p:nvSpPr>
          <p:cNvPr id="339" name="Google Shape;339;p2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40" name="Google Shape;340;p22"/>
          <p:cNvSpPr txBox="1"/>
          <p:nvPr>
            <p:ph idx="1" type="body"/>
          </p:nvPr>
        </p:nvSpPr>
        <p:spPr>
          <a:xfrm>
            <a:off x="838199" y="1825625"/>
            <a:ext cx="5500817" cy="48532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transverse layers in the cross section are the most significant factor from the perspective of the shear strength of the CLT panel</a:t>
            </a:r>
            <a:endParaRPr/>
          </a:p>
          <a:p>
            <a:pPr indent="-228600" lvl="1" marL="685800" rtl="0" algn="l">
              <a:lnSpc>
                <a:spcPct val="90000"/>
              </a:lnSpc>
              <a:spcBef>
                <a:spcPts val="500"/>
              </a:spcBef>
              <a:spcAft>
                <a:spcPts val="0"/>
              </a:spcAft>
              <a:buClr>
                <a:schemeClr val="dk1"/>
              </a:buClr>
              <a:buSzPts val="2000"/>
              <a:buChar char="•"/>
            </a:pPr>
            <a:r>
              <a:rPr lang="en-GB" sz="2000"/>
              <a:t>The shear strength of wood perpendicular to the grain direction is weak (“rolling shear”)</a:t>
            </a:r>
            <a:endParaRPr/>
          </a:p>
          <a:p>
            <a:pPr indent="-228600" lvl="0" marL="228600" rtl="0" algn="l">
              <a:lnSpc>
                <a:spcPct val="90000"/>
              </a:lnSpc>
              <a:spcBef>
                <a:spcPts val="1000"/>
              </a:spcBef>
              <a:spcAft>
                <a:spcPts val="0"/>
              </a:spcAft>
              <a:buClr>
                <a:schemeClr val="dk1"/>
              </a:buClr>
              <a:buSzPts val="2400"/>
              <a:buChar char="•"/>
            </a:pPr>
            <a:r>
              <a:rPr lang="en-GB" sz="2400"/>
              <a:t>The shear tension of the transverse layer in the cross section is constant for the entire perpendicular length (thickness) of the layer </a:t>
            </a:r>
            <a:endParaRPr/>
          </a:p>
        </p:txBody>
      </p:sp>
      <p:sp>
        <p:nvSpPr>
          <p:cNvPr id="341" name="Google Shape;341;p2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42" name="Google Shape;342;p22"/>
          <p:cNvSpPr/>
          <p:nvPr/>
        </p:nvSpPr>
        <p:spPr>
          <a:xfrm>
            <a:off x="5975033" y="1943952"/>
            <a:ext cx="1198070" cy="184666"/>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200">
                <a:solidFill>
                  <a:srgbClr val="FF0000"/>
                </a:solidFill>
                <a:latin typeface="Arial Narrow"/>
                <a:ea typeface="Arial Narrow"/>
                <a:cs typeface="Arial Narrow"/>
                <a:sym typeface="Arial Narrow"/>
              </a:rPr>
              <a:t>Neutral axis</a:t>
            </a:r>
            <a:endParaRPr/>
          </a:p>
        </p:txBody>
      </p:sp>
      <p:sp>
        <p:nvSpPr>
          <p:cNvPr id="343" name="Google Shape;343;p22"/>
          <p:cNvSpPr/>
          <p:nvPr/>
        </p:nvSpPr>
        <p:spPr>
          <a:xfrm>
            <a:off x="5983911" y="3492073"/>
            <a:ext cx="1198070" cy="184666"/>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200">
                <a:solidFill>
                  <a:srgbClr val="FF0000"/>
                </a:solidFill>
                <a:latin typeface="Arial Narrow"/>
                <a:ea typeface="Arial Narrow"/>
                <a:cs typeface="Arial Narrow"/>
                <a:sym typeface="Arial Narrow"/>
              </a:rPr>
              <a:t>Neutral axis</a:t>
            </a:r>
            <a:endParaRPr/>
          </a:p>
        </p:txBody>
      </p:sp>
      <p:sp>
        <p:nvSpPr>
          <p:cNvPr id="344" name="Google Shape;344;p22"/>
          <p:cNvSpPr/>
          <p:nvPr/>
        </p:nvSpPr>
        <p:spPr>
          <a:xfrm>
            <a:off x="5983911" y="5222772"/>
            <a:ext cx="1198070" cy="184666"/>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200">
                <a:solidFill>
                  <a:srgbClr val="FF0000"/>
                </a:solidFill>
                <a:latin typeface="Arial Narrow"/>
                <a:ea typeface="Arial Narrow"/>
                <a:cs typeface="Arial Narrow"/>
                <a:sym typeface="Arial Narrow"/>
              </a:rPr>
              <a:t>Neutral axis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23"/>
          <p:cNvPicPr preferRelativeResize="0"/>
          <p:nvPr/>
        </p:nvPicPr>
        <p:blipFill rotWithShape="1">
          <a:blip r:embed="rId3">
            <a:alphaModFix/>
          </a:blip>
          <a:srcRect b="0" l="0" r="0" t="0"/>
          <a:stretch/>
        </p:blipFill>
        <p:spPr>
          <a:xfrm>
            <a:off x="6159843" y="2252593"/>
            <a:ext cx="5733536" cy="1121569"/>
          </a:xfrm>
          <a:prstGeom prst="rect">
            <a:avLst/>
          </a:prstGeom>
          <a:noFill/>
          <a:ln>
            <a:noFill/>
          </a:ln>
        </p:spPr>
      </p:pic>
      <p:sp>
        <p:nvSpPr>
          <p:cNvPr id="351" name="Google Shape;351;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CLT’s “rolling shear”</a:t>
            </a:r>
            <a:endParaRPr/>
          </a:p>
        </p:txBody>
      </p:sp>
      <p:sp>
        <p:nvSpPr>
          <p:cNvPr id="352" name="Google Shape;352;p2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53" name="Google Shape;353;p23"/>
          <p:cNvSpPr txBox="1"/>
          <p:nvPr/>
        </p:nvSpPr>
        <p:spPr>
          <a:xfrm>
            <a:off x="838199" y="1825625"/>
            <a:ext cx="5364893" cy="462460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In the transverse layers of the cross section, shear tension is perpendicular to the grain direction of the layer</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Low shear strength</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Glide modulus is low</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In a flat bent CLT panel, the shear tensions are typically relatively low because the shear area is large (e.g. 1-m-wide piece)</a:t>
            </a:r>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pic>
        <p:nvPicPr>
          <p:cNvPr id="354" name="Google Shape;354;p23"/>
          <p:cNvPicPr preferRelativeResize="0"/>
          <p:nvPr/>
        </p:nvPicPr>
        <p:blipFill rotWithShape="1">
          <a:blip r:embed="rId4">
            <a:alphaModFix/>
          </a:blip>
          <a:srcRect b="57126" l="0" r="0" t="0"/>
          <a:stretch/>
        </p:blipFill>
        <p:spPr>
          <a:xfrm>
            <a:off x="6517451" y="3988937"/>
            <a:ext cx="5110996" cy="1319463"/>
          </a:xfrm>
          <a:prstGeom prst="rect">
            <a:avLst/>
          </a:prstGeom>
          <a:noFill/>
          <a:ln>
            <a:noFill/>
          </a:ln>
        </p:spPr>
      </p:pic>
      <p:sp>
        <p:nvSpPr>
          <p:cNvPr id="355" name="Google Shape;355;p2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56" name="Google Shape;356;p23"/>
          <p:cNvSpPr/>
          <p:nvPr/>
        </p:nvSpPr>
        <p:spPr>
          <a:xfrm>
            <a:off x="7872665" y="3037643"/>
            <a:ext cx="2307891" cy="153888"/>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L = span length</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Ways a flat bent CLT panel can shear</a:t>
            </a:r>
            <a:endParaRPr/>
          </a:p>
        </p:txBody>
      </p:sp>
      <p:sp>
        <p:nvSpPr>
          <p:cNvPr id="363" name="Google Shape;363;p2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364" name="Google Shape;364;p24"/>
          <p:cNvPicPr preferRelativeResize="0"/>
          <p:nvPr/>
        </p:nvPicPr>
        <p:blipFill rotWithShape="1">
          <a:blip r:embed="rId3">
            <a:alphaModFix/>
          </a:blip>
          <a:srcRect b="0" l="0" r="0" t="0"/>
          <a:stretch/>
        </p:blipFill>
        <p:spPr>
          <a:xfrm>
            <a:off x="537360" y="2181485"/>
            <a:ext cx="5394960" cy="1341120"/>
          </a:xfrm>
          <a:prstGeom prst="rect">
            <a:avLst/>
          </a:prstGeom>
          <a:noFill/>
          <a:ln>
            <a:noFill/>
          </a:ln>
        </p:spPr>
      </p:pic>
      <p:sp>
        <p:nvSpPr>
          <p:cNvPr id="365" name="Google Shape;365;p24"/>
          <p:cNvSpPr txBox="1"/>
          <p:nvPr/>
        </p:nvSpPr>
        <p:spPr>
          <a:xfrm>
            <a:off x="478871" y="1814256"/>
            <a:ext cx="282351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Bending shear</a:t>
            </a:r>
            <a:endParaRPr/>
          </a:p>
        </p:txBody>
      </p:sp>
      <p:pic>
        <p:nvPicPr>
          <p:cNvPr id="366" name="Google Shape;366;p24"/>
          <p:cNvPicPr preferRelativeResize="0"/>
          <p:nvPr/>
        </p:nvPicPr>
        <p:blipFill rotWithShape="1">
          <a:blip r:embed="rId4">
            <a:alphaModFix/>
          </a:blip>
          <a:srcRect b="0" l="0" r="0" t="0"/>
          <a:stretch/>
        </p:blipFill>
        <p:spPr>
          <a:xfrm>
            <a:off x="6268745" y="2181485"/>
            <a:ext cx="5394960" cy="1341120"/>
          </a:xfrm>
          <a:prstGeom prst="rect">
            <a:avLst/>
          </a:prstGeom>
          <a:noFill/>
          <a:ln>
            <a:noFill/>
          </a:ln>
        </p:spPr>
      </p:pic>
      <p:sp>
        <p:nvSpPr>
          <p:cNvPr id="367" name="Google Shape;367;p24"/>
          <p:cNvSpPr txBox="1"/>
          <p:nvPr/>
        </p:nvSpPr>
        <p:spPr>
          <a:xfrm>
            <a:off x="6218585" y="1814256"/>
            <a:ext cx="56439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Shear of transverse layers (“rolling shear”)</a:t>
            </a:r>
            <a:endParaRPr/>
          </a:p>
        </p:txBody>
      </p:sp>
      <p:pic>
        <p:nvPicPr>
          <p:cNvPr id="368" name="Google Shape;368;p24"/>
          <p:cNvPicPr preferRelativeResize="0"/>
          <p:nvPr/>
        </p:nvPicPr>
        <p:blipFill rotWithShape="1">
          <a:blip r:embed="rId5">
            <a:alphaModFix/>
          </a:blip>
          <a:srcRect b="0" l="0" r="0" t="0"/>
          <a:stretch/>
        </p:blipFill>
        <p:spPr>
          <a:xfrm>
            <a:off x="537360" y="4481343"/>
            <a:ext cx="5394960" cy="1341120"/>
          </a:xfrm>
          <a:prstGeom prst="rect">
            <a:avLst/>
          </a:prstGeom>
          <a:noFill/>
          <a:ln>
            <a:noFill/>
          </a:ln>
        </p:spPr>
      </p:pic>
      <p:sp>
        <p:nvSpPr>
          <p:cNvPr id="369" name="Google Shape;369;p24"/>
          <p:cNvSpPr txBox="1"/>
          <p:nvPr/>
        </p:nvSpPr>
        <p:spPr>
          <a:xfrm>
            <a:off x="487200" y="4112011"/>
            <a:ext cx="51105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Shear of longitudinal layers</a:t>
            </a:r>
            <a:endParaRPr/>
          </a:p>
        </p:txBody>
      </p:sp>
      <p:pic>
        <p:nvPicPr>
          <p:cNvPr id="370" name="Google Shape;370;p24"/>
          <p:cNvPicPr preferRelativeResize="0"/>
          <p:nvPr/>
        </p:nvPicPr>
        <p:blipFill rotWithShape="1">
          <a:blip r:embed="rId6">
            <a:alphaModFix/>
          </a:blip>
          <a:srcRect b="0" l="0" r="0" t="0"/>
          <a:stretch/>
        </p:blipFill>
        <p:spPr>
          <a:xfrm>
            <a:off x="6270895" y="4481343"/>
            <a:ext cx="5394960" cy="1341120"/>
          </a:xfrm>
          <a:prstGeom prst="rect">
            <a:avLst/>
          </a:prstGeom>
          <a:noFill/>
          <a:ln>
            <a:noFill/>
          </a:ln>
        </p:spPr>
      </p:pic>
      <p:sp>
        <p:nvSpPr>
          <p:cNvPr id="371" name="Google Shape;371;p24"/>
          <p:cNvSpPr txBox="1"/>
          <p:nvPr/>
        </p:nvSpPr>
        <p:spPr>
          <a:xfrm>
            <a:off x="6270895" y="4118358"/>
            <a:ext cx="55915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Shear of longitudinal and transverse layers</a:t>
            </a:r>
            <a:endParaRPr/>
          </a:p>
        </p:txBody>
      </p:sp>
      <p:sp>
        <p:nvSpPr>
          <p:cNvPr id="372" name="Google Shape;372;p24"/>
          <p:cNvSpPr txBox="1"/>
          <p:nvPr/>
        </p:nvSpPr>
        <p:spPr>
          <a:xfrm>
            <a:off x="8932859" y="5864973"/>
            <a:ext cx="2823519"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dk1"/>
                </a:solidFill>
                <a:latin typeface="Calibri"/>
                <a:ea typeface="Calibri"/>
                <a:cs typeface="Calibri"/>
                <a:sym typeface="Calibri"/>
              </a:rPr>
              <a:t>Images: NC State University</a:t>
            </a:r>
            <a:endParaRPr/>
          </a:p>
        </p:txBody>
      </p:sp>
      <p:sp>
        <p:nvSpPr>
          <p:cNvPr id="373" name="Google Shape;373;p2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Ready-made strength values for cross-sections</a:t>
            </a:r>
            <a:endParaRPr/>
          </a:p>
        </p:txBody>
      </p:sp>
      <p:sp>
        <p:nvSpPr>
          <p:cNvPr id="380" name="Google Shape;380;p2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81" name="Google Shape;381;p25"/>
          <p:cNvSpPr txBox="1"/>
          <p:nvPr/>
        </p:nvSpPr>
        <p:spPr>
          <a:xfrm>
            <a:off x="838199" y="1825625"/>
            <a:ext cx="5660137" cy="462460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Some manufacturers have pre-tabulated strength values for standardised cross-sections</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The table below shows one manufacturer’s shear strengths for standard cross-sections in different panel directions</a:t>
            </a:r>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pic>
        <p:nvPicPr>
          <p:cNvPr id="382" name="Google Shape;382;p25"/>
          <p:cNvPicPr preferRelativeResize="0"/>
          <p:nvPr/>
        </p:nvPicPr>
        <p:blipFill rotWithShape="1">
          <a:blip r:embed="rId3">
            <a:alphaModFix/>
          </a:blip>
          <a:srcRect b="0" l="0" r="0" t="0"/>
          <a:stretch/>
        </p:blipFill>
        <p:spPr>
          <a:xfrm>
            <a:off x="6823965" y="1357529"/>
            <a:ext cx="4412446" cy="4904694"/>
          </a:xfrm>
          <a:prstGeom prst="rect">
            <a:avLst/>
          </a:prstGeom>
          <a:noFill/>
          <a:ln>
            <a:noFill/>
          </a:ln>
        </p:spPr>
      </p:pic>
      <p:sp>
        <p:nvSpPr>
          <p:cNvPr id="383" name="Google Shape;383;p2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CLT’s effective moment of inertia</a:t>
            </a:r>
            <a:endParaRPr/>
          </a:p>
        </p:txBody>
      </p:sp>
      <p:sp>
        <p:nvSpPr>
          <p:cNvPr id="390" name="Google Shape;390;p2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91" name="Google Shape;391;p26"/>
          <p:cNvSpPr txBox="1"/>
          <p:nvPr/>
        </p:nvSpPr>
        <p:spPr>
          <a:xfrm>
            <a:off x="838199" y="1825624"/>
            <a:ext cx="5012725" cy="4661673"/>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In a bent CLT panel, the transverse layers in the cross section cause sliding between layers</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Bending stiffness decreases (</a:t>
            </a:r>
            <a:r>
              <a:rPr b="0" i="1" lang="en-GB" sz="2400" u="none" cap="none" strike="noStrike">
                <a:solidFill>
                  <a:schemeClr val="dk1"/>
                </a:solidFill>
                <a:latin typeface="Calibri"/>
                <a:ea typeface="Calibri"/>
                <a:cs typeface="Calibri"/>
                <a:sym typeface="Calibri"/>
              </a:rPr>
              <a:t>EI</a:t>
            </a:r>
            <a:r>
              <a:rPr b="0" baseline="-25000" i="0" lang="en-GB" sz="2400" u="none" cap="none" strike="noStrike">
                <a:solidFill>
                  <a:schemeClr val="dk1"/>
                </a:solidFill>
                <a:latin typeface="Calibri"/>
                <a:ea typeface="Calibri"/>
                <a:cs typeface="Calibri"/>
                <a:sym typeface="Calibri"/>
              </a:rPr>
              <a:t>ef</a:t>
            </a:r>
            <a:r>
              <a:rPr b="0" i="0" lang="en-GB" sz="2400" u="none" cap="none" strike="noStrike">
                <a:solidFill>
                  <a:schemeClr val="dk1"/>
                </a:solidFill>
                <a:latin typeface="Calibri"/>
                <a:ea typeface="Calibri"/>
                <a:cs typeface="Calibri"/>
                <a:sym typeface="Calibri"/>
              </a:rPr>
              <a:t>)</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The thicker the transverse layer in the cross-section, the more it reduces the bending stiffness of the CLT panel</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Sliding is taken into account by using the </a:t>
            </a:r>
            <a:r>
              <a:rPr lang="en-GB" sz="2800">
                <a:solidFill>
                  <a:schemeClr val="dk1"/>
                </a:solidFill>
                <a:latin typeface="Noto Sans Symbols"/>
                <a:ea typeface="Noto Sans Symbols"/>
                <a:cs typeface="Noto Sans Symbols"/>
                <a:sym typeface="Noto Sans Symbols"/>
              </a:rPr>
              <a:t>γ</a:t>
            </a:r>
            <a:r>
              <a:rPr lang="en-GB" sz="2800">
                <a:solidFill>
                  <a:schemeClr val="dk1"/>
                </a:solidFill>
                <a:latin typeface="Calibri"/>
                <a:ea typeface="Calibri"/>
                <a:cs typeface="Calibri"/>
                <a:sym typeface="Calibri"/>
              </a:rPr>
              <a:t> factor</a:t>
            </a:r>
            <a:endParaRPr/>
          </a:p>
        </p:txBody>
      </p:sp>
      <p:pic>
        <p:nvPicPr>
          <p:cNvPr id="392" name="Google Shape;392;p26"/>
          <p:cNvPicPr preferRelativeResize="0"/>
          <p:nvPr/>
        </p:nvPicPr>
        <p:blipFill rotWithShape="1">
          <a:blip r:embed="rId3">
            <a:alphaModFix/>
          </a:blip>
          <a:srcRect b="0" l="0" r="0" t="0"/>
          <a:stretch/>
        </p:blipFill>
        <p:spPr>
          <a:xfrm>
            <a:off x="6501242" y="2959444"/>
            <a:ext cx="4370387" cy="3298825"/>
          </a:xfrm>
          <a:prstGeom prst="rect">
            <a:avLst/>
          </a:prstGeom>
          <a:noFill/>
          <a:ln>
            <a:noFill/>
          </a:ln>
        </p:spPr>
      </p:pic>
      <p:pic>
        <p:nvPicPr>
          <p:cNvPr id="393" name="Google Shape;393;p26"/>
          <p:cNvPicPr preferRelativeResize="0"/>
          <p:nvPr/>
        </p:nvPicPr>
        <p:blipFill rotWithShape="1">
          <a:blip r:embed="rId4">
            <a:alphaModFix/>
          </a:blip>
          <a:srcRect b="0" l="0" r="0" t="0"/>
          <a:stretch/>
        </p:blipFill>
        <p:spPr>
          <a:xfrm>
            <a:off x="6351373" y="1395195"/>
            <a:ext cx="5634681" cy="1495645"/>
          </a:xfrm>
          <a:prstGeom prst="rect">
            <a:avLst/>
          </a:prstGeom>
          <a:noFill/>
          <a:ln>
            <a:noFill/>
          </a:ln>
        </p:spPr>
      </p:pic>
      <p:sp>
        <p:nvSpPr>
          <p:cNvPr id="394" name="Google Shape;394;p2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95" name="Google Shape;395;p26"/>
          <p:cNvSpPr/>
          <p:nvPr/>
        </p:nvSpPr>
        <p:spPr>
          <a:xfrm>
            <a:off x="7203245" y="4080104"/>
            <a:ext cx="4150555" cy="224676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layer’s elasticity modulus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the surface area of the layer in the examined cross section</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CLT panel span length</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transverse layer thickness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transverse layer’s glide modulus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width of the examined cross section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Stress assessment of the flat bending of CLT</a:t>
            </a:r>
            <a:endParaRPr/>
          </a:p>
        </p:txBody>
      </p:sp>
      <p:sp>
        <p:nvSpPr>
          <p:cNvPr id="402" name="Google Shape;402;p2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03" name="Google Shape;403;p27"/>
          <p:cNvSpPr txBox="1"/>
          <p:nvPr/>
        </p:nvSpPr>
        <p:spPr>
          <a:xfrm>
            <a:off x="838200" y="1825625"/>
            <a:ext cx="5414320" cy="49397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Bending strength</a:t>
            </a:r>
            <a:endParaRPr/>
          </a:p>
          <a:p>
            <a:pPr indent="-228600" lvl="1" marL="685800" marR="0" rtl="0" algn="l">
              <a:lnSpc>
                <a:spcPct val="90000"/>
              </a:lnSpc>
              <a:spcBef>
                <a:spcPts val="500"/>
              </a:spcBef>
              <a:spcAft>
                <a:spcPts val="0"/>
              </a:spcAft>
              <a:buClr>
                <a:schemeClr val="dk1"/>
              </a:buClr>
              <a:buSzPts val="2000"/>
              <a:buFont typeface="Arial"/>
              <a:buChar char="•"/>
            </a:pPr>
            <a:r>
              <a:rPr b="0" i="0" lang="en-GB" sz="2000" u="none" cap="none" strike="noStrike">
                <a:solidFill>
                  <a:schemeClr val="dk1"/>
                </a:solidFill>
                <a:latin typeface="Calibri"/>
                <a:ea typeface="Calibri"/>
                <a:cs typeface="Calibri"/>
                <a:sym typeface="Calibri"/>
              </a:rPr>
              <a:t>Effective bending resistance </a:t>
            </a:r>
            <a:r>
              <a:rPr b="0" i="1" lang="en-GB" sz="2000" u="none" cap="none" strike="noStrike">
                <a:solidFill>
                  <a:schemeClr val="dk1"/>
                </a:solidFill>
                <a:latin typeface="Calibri"/>
                <a:ea typeface="Calibri"/>
                <a:cs typeface="Calibri"/>
                <a:sym typeface="Calibri"/>
              </a:rPr>
              <a:t>W</a:t>
            </a:r>
            <a:r>
              <a:rPr b="0" baseline="-25000" i="0" lang="en-GB" sz="2000" u="none" cap="none" strike="noStrike">
                <a:solidFill>
                  <a:schemeClr val="dk1"/>
                </a:solidFill>
                <a:latin typeface="Calibri"/>
                <a:ea typeface="Calibri"/>
                <a:cs typeface="Calibri"/>
                <a:sym typeface="Calibri"/>
              </a:rPr>
              <a:t>ef</a:t>
            </a:r>
            <a:endParaRPr b="0" baseline="-25000" i="0" sz="20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dk1"/>
              </a:buClr>
              <a:buSzPts val="2000"/>
              <a:buFont typeface="Arial"/>
              <a:buChar char="•"/>
            </a:pPr>
            <a:r>
              <a:rPr b="0" i="0" lang="en-GB" sz="2000" u="none" cap="none" strike="noStrike">
                <a:solidFill>
                  <a:schemeClr val="dk1"/>
                </a:solidFill>
                <a:latin typeface="Calibri"/>
                <a:ea typeface="Calibri"/>
                <a:cs typeface="Calibri"/>
                <a:sym typeface="Calibri"/>
              </a:rPr>
              <a:t>Bending tension assessment of a layer </a:t>
            </a:r>
            <a:br>
              <a:rPr b="0" i="0" lang="en-GB" sz="2000" u="none" cap="none" strike="noStrike">
                <a:solidFill>
                  <a:schemeClr val="dk1"/>
                </a:solidFill>
                <a:latin typeface="Calibri"/>
                <a:ea typeface="Calibri"/>
                <a:cs typeface="Calibri"/>
                <a:sym typeface="Calibri"/>
              </a:rPr>
            </a:br>
            <a:r>
              <a:rPr b="0" i="0" lang="en-GB" sz="2000" u="none" cap="none" strike="noStrike">
                <a:solidFill>
                  <a:schemeClr val="dk1"/>
                </a:solidFill>
                <a:latin typeface="Noto Sans Symbols"/>
                <a:ea typeface="Noto Sans Symbols"/>
                <a:cs typeface="Noto Sans Symbols"/>
                <a:sym typeface="Noto Sans Symbols"/>
              </a:rPr>
              <a:t>σ</a:t>
            </a:r>
            <a:r>
              <a:rPr b="0" baseline="-25000" i="0" lang="en-GB" sz="2000" u="none" cap="none" strike="noStrike">
                <a:solidFill>
                  <a:schemeClr val="dk1"/>
                </a:solidFill>
                <a:latin typeface="Calibri"/>
                <a:ea typeface="Calibri"/>
                <a:cs typeface="Calibri"/>
                <a:sym typeface="Calibri"/>
              </a:rPr>
              <a:t>m,y,d</a:t>
            </a:r>
            <a:r>
              <a:rPr b="0" i="0" lang="en-GB" sz="2000" u="none" cap="none" strike="noStrike">
                <a:solidFill>
                  <a:schemeClr val="dk1"/>
                </a:solidFill>
                <a:latin typeface="Calibri"/>
                <a:ea typeface="Calibri"/>
                <a:cs typeface="Calibri"/>
                <a:sym typeface="Calibri"/>
              </a:rPr>
              <a:t> ≤ </a:t>
            </a:r>
            <a:r>
              <a:rPr b="0" i="1" lang="en-GB" sz="2000" u="none" cap="none" strike="noStrike">
                <a:solidFill>
                  <a:schemeClr val="dk1"/>
                </a:solidFill>
                <a:latin typeface="Arial"/>
                <a:ea typeface="Arial"/>
                <a:cs typeface="Arial"/>
                <a:sym typeface="Arial"/>
              </a:rPr>
              <a:t>f</a:t>
            </a:r>
            <a:r>
              <a:rPr b="0" baseline="-25000" i="0" lang="en-GB" sz="2000" u="none" cap="none" strike="noStrike">
                <a:solidFill>
                  <a:schemeClr val="dk1"/>
                </a:solidFill>
                <a:latin typeface="Calibri"/>
                <a:ea typeface="Calibri"/>
                <a:cs typeface="Calibri"/>
                <a:sym typeface="Calibri"/>
              </a:rPr>
              <a:t>m,d</a:t>
            </a:r>
            <a:endParaRPr b="0" baseline="-25000" i="0" sz="20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Shear strength “rolling shear”</a:t>
            </a:r>
            <a:endParaRPr/>
          </a:p>
          <a:p>
            <a:pPr indent="-228600" lvl="1" marL="685800" marR="0" rtl="0" algn="l">
              <a:lnSpc>
                <a:spcPct val="90000"/>
              </a:lnSpc>
              <a:spcBef>
                <a:spcPts val="500"/>
              </a:spcBef>
              <a:spcAft>
                <a:spcPts val="0"/>
              </a:spcAft>
              <a:buClr>
                <a:schemeClr val="dk1"/>
              </a:buClr>
              <a:buSzPts val="2000"/>
              <a:buFont typeface="Arial"/>
              <a:buChar char="•"/>
            </a:pPr>
            <a:r>
              <a:rPr b="0" i="0" lang="en-GB" sz="2000" u="none" cap="none" strike="noStrike">
                <a:solidFill>
                  <a:schemeClr val="dk1"/>
                </a:solidFill>
                <a:latin typeface="Calibri"/>
                <a:ea typeface="Calibri"/>
                <a:cs typeface="Calibri"/>
                <a:sym typeface="Calibri"/>
              </a:rPr>
              <a:t>Effective static moment </a:t>
            </a:r>
            <a:r>
              <a:rPr b="0" i="1" lang="en-GB" sz="2000" u="none" cap="none" strike="noStrike">
                <a:solidFill>
                  <a:schemeClr val="dk1"/>
                </a:solidFill>
                <a:latin typeface="Calibri"/>
                <a:ea typeface="Calibri"/>
                <a:cs typeface="Calibri"/>
                <a:sym typeface="Calibri"/>
              </a:rPr>
              <a:t>S</a:t>
            </a:r>
            <a:r>
              <a:rPr b="0" baseline="-25000" i="0" lang="en-GB" sz="2000" u="none" cap="none" strike="noStrike">
                <a:solidFill>
                  <a:schemeClr val="dk1"/>
                </a:solidFill>
                <a:latin typeface="Calibri"/>
                <a:ea typeface="Calibri"/>
                <a:cs typeface="Calibri"/>
                <a:sym typeface="Calibri"/>
              </a:rPr>
              <a:t>ef</a:t>
            </a:r>
            <a:endParaRPr b="0" baseline="-25000" i="0" sz="20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dk1"/>
              </a:buClr>
              <a:buSzPts val="2000"/>
              <a:buFont typeface="Arial"/>
              <a:buChar char="•"/>
            </a:pPr>
            <a:r>
              <a:rPr b="0" i="0" lang="en-GB" sz="2000" u="none" cap="none" strike="noStrike">
                <a:solidFill>
                  <a:schemeClr val="dk1"/>
                </a:solidFill>
                <a:latin typeface="Calibri"/>
                <a:ea typeface="Calibri"/>
                <a:cs typeface="Calibri"/>
                <a:sym typeface="Calibri"/>
              </a:rPr>
              <a:t>Shear tension assessment of a layer </a:t>
            </a:r>
            <a:r>
              <a:rPr b="0" i="0" lang="en-GB" sz="2000" u="none" cap="none" strike="noStrike">
                <a:solidFill>
                  <a:schemeClr val="dk1"/>
                </a:solidFill>
                <a:latin typeface="Noto Sans Symbols"/>
                <a:ea typeface="Noto Sans Symbols"/>
                <a:cs typeface="Noto Sans Symbols"/>
                <a:sym typeface="Noto Sans Symbols"/>
              </a:rPr>
              <a:t>τ</a:t>
            </a:r>
            <a:r>
              <a:rPr b="0" baseline="-25000" i="0" lang="en-GB" sz="2000" u="none" cap="none" strike="noStrike">
                <a:solidFill>
                  <a:schemeClr val="dk1"/>
                </a:solidFill>
                <a:latin typeface="Calibri"/>
                <a:ea typeface="Calibri"/>
                <a:cs typeface="Calibri"/>
                <a:sym typeface="Calibri"/>
              </a:rPr>
              <a:t>d</a:t>
            </a:r>
            <a:r>
              <a:rPr b="0" i="0" lang="en-GB" sz="2000" u="none" cap="none" strike="noStrike">
                <a:solidFill>
                  <a:schemeClr val="dk1"/>
                </a:solidFill>
                <a:latin typeface="Calibri"/>
                <a:ea typeface="Calibri"/>
                <a:cs typeface="Calibri"/>
                <a:sym typeface="Calibri"/>
              </a:rPr>
              <a:t> ≤ </a:t>
            </a:r>
            <a:r>
              <a:rPr b="0" i="1" lang="en-GB" sz="2000" u="none" cap="none" strike="noStrike">
                <a:solidFill>
                  <a:schemeClr val="dk1"/>
                </a:solidFill>
                <a:latin typeface="Arial"/>
                <a:ea typeface="Arial"/>
                <a:cs typeface="Arial"/>
                <a:sym typeface="Arial"/>
              </a:rPr>
              <a:t>f</a:t>
            </a:r>
            <a:r>
              <a:rPr b="0" baseline="-25000" i="0" lang="en-GB" sz="2000" u="none" cap="none" strike="noStrike">
                <a:solidFill>
                  <a:schemeClr val="dk1"/>
                </a:solidFill>
                <a:latin typeface="Calibri"/>
                <a:ea typeface="Calibri"/>
                <a:cs typeface="Calibri"/>
                <a:sym typeface="Calibri"/>
              </a:rPr>
              <a:t>R,d</a:t>
            </a:r>
            <a:endParaRPr b="0" baseline="-25000" i="0" sz="20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Shear strength </a:t>
            </a:r>
            <a:endParaRPr/>
          </a:p>
          <a:p>
            <a:pPr indent="-228600" lvl="1" marL="685800" marR="0" rtl="0" algn="l">
              <a:lnSpc>
                <a:spcPct val="90000"/>
              </a:lnSpc>
              <a:spcBef>
                <a:spcPts val="500"/>
              </a:spcBef>
              <a:spcAft>
                <a:spcPts val="0"/>
              </a:spcAft>
              <a:buClr>
                <a:schemeClr val="dk1"/>
              </a:buClr>
              <a:buSzPts val="2000"/>
              <a:buFont typeface="Arial"/>
              <a:buChar char="•"/>
            </a:pPr>
            <a:r>
              <a:rPr b="0" i="0" lang="en-GB" sz="2000" u="none" cap="none" strike="noStrike">
                <a:solidFill>
                  <a:schemeClr val="dk1"/>
                </a:solidFill>
                <a:latin typeface="Calibri"/>
                <a:ea typeface="Calibri"/>
                <a:cs typeface="Calibri"/>
                <a:sym typeface="Calibri"/>
              </a:rPr>
              <a:t>Effective static moment </a:t>
            </a:r>
            <a:r>
              <a:rPr b="0" i="1" lang="en-GB" sz="2000" u="none" cap="none" strike="noStrike">
                <a:solidFill>
                  <a:schemeClr val="dk1"/>
                </a:solidFill>
                <a:latin typeface="Calibri"/>
                <a:ea typeface="Calibri"/>
                <a:cs typeface="Calibri"/>
                <a:sym typeface="Calibri"/>
              </a:rPr>
              <a:t>S</a:t>
            </a:r>
            <a:r>
              <a:rPr b="0" baseline="-25000" i="0" lang="en-GB" sz="2000" u="none" cap="none" strike="noStrike">
                <a:solidFill>
                  <a:schemeClr val="dk1"/>
                </a:solidFill>
                <a:latin typeface="Calibri"/>
                <a:ea typeface="Calibri"/>
                <a:cs typeface="Calibri"/>
                <a:sym typeface="Calibri"/>
              </a:rPr>
              <a:t>ef</a:t>
            </a:r>
            <a:endParaRPr b="0" baseline="-25000" i="0" sz="20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dk1"/>
              </a:buClr>
              <a:buSzPts val="2000"/>
              <a:buFont typeface="Arial"/>
              <a:buChar char="•"/>
            </a:pPr>
            <a:r>
              <a:rPr b="0" i="0" lang="en-GB" sz="2000" u="none" cap="none" strike="noStrike">
                <a:solidFill>
                  <a:schemeClr val="dk1"/>
                </a:solidFill>
                <a:latin typeface="Calibri"/>
                <a:ea typeface="Calibri"/>
                <a:cs typeface="Calibri"/>
                <a:sym typeface="Calibri"/>
              </a:rPr>
              <a:t>Shear tension assessment of a layer </a:t>
            </a:r>
            <a:r>
              <a:rPr b="0" i="0" lang="en-GB" sz="2000" u="none" cap="none" strike="noStrike">
                <a:solidFill>
                  <a:schemeClr val="dk1"/>
                </a:solidFill>
                <a:latin typeface="Noto Sans Symbols"/>
                <a:ea typeface="Noto Sans Symbols"/>
                <a:cs typeface="Noto Sans Symbols"/>
                <a:sym typeface="Noto Sans Symbols"/>
              </a:rPr>
              <a:t>τ</a:t>
            </a:r>
            <a:r>
              <a:rPr b="0" baseline="-25000" i="0" lang="en-GB" sz="2000" u="none" cap="none" strike="noStrike">
                <a:solidFill>
                  <a:schemeClr val="dk1"/>
                </a:solidFill>
                <a:latin typeface="Calibri"/>
                <a:ea typeface="Calibri"/>
                <a:cs typeface="Calibri"/>
                <a:sym typeface="Calibri"/>
              </a:rPr>
              <a:t>d</a:t>
            </a:r>
            <a:r>
              <a:rPr b="0" i="0" lang="en-GB" sz="2000" u="none" cap="none" strike="noStrike">
                <a:solidFill>
                  <a:schemeClr val="dk1"/>
                </a:solidFill>
                <a:latin typeface="Calibri"/>
                <a:ea typeface="Calibri"/>
                <a:cs typeface="Calibri"/>
                <a:sym typeface="Calibri"/>
              </a:rPr>
              <a:t> ≤ </a:t>
            </a:r>
            <a:r>
              <a:rPr b="0" i="1" lang="en-GB" sz="2000" u="none" cap="none" strike="noStrike">
                <a:solidFill>
                  <a:schemeClr val="dk1"/>
                </a:solidFill>
                <a:latin typeface="Arial"/>
                <a:ea typeface="Arial"/>
                <a:cs typeface="Arial"/>
                <a:sym typeface="Arial"/>
              </a:rPr>
              <a:t>f</a:t>
            </a:r>
            <a:r>
              <a:rPr b="0" baseline="-25000" i="0" lang="en-GB" sz="2000" u="none" cap="none" strike="noStrike">
                <a:solidFill>
                  <a:schemeClr val="dk1"/>
                </a:solidFill>
                <a:latin typeface="Calibri"/>
                <a:ea typeface="Calibri"/>
                <a:cs typeface="Calibri"/>
                <a:sym typeface="Calibri"/>
              </a:rPr>
              <a:t>v,d</a:t>
            </a:r>
            <a:endParaRPr b="0" baseline="-25000" i="0" sz="2000" u="none" cap="none" strike="noStrike">
              <a:solidFill>
                <a:schemeClr val="dk1"/>
              </a:solidFill>
              <a:latin typeface="Calibri"/>
              <a:ea typeface="Calibri"/>
              <a:cs typeface="Calibri"/>
              <a:sym typeface="Calibri"/>
            </a:endParaRPr>
          </a:p>
          <a:p>
            <a:pPr indent="-101600" lvl="1" marL="685800" marR="0" rtl="0" algn="l">
              <a:lnSpc>
                <a:spcPct val="90000"/>
              </a:lnSpc>
              <a:spcBef>
                <a:spcPts val="5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pic>
        <p:nvPicPr>
          <p:cNvPr id="404" name="Google Shape;404;p27"/>
          <p:cNvPicPr preferRelativeResize="0"/>
          <p:nvPr/>
        </p:nvPicPr>
        <p:blipFill rotWithShape="1">
          <a:blip r:embed="rId3">
            <a:alphaModFix/>
          </a:blip>
          <a:srcRect b="0" l="0" r="0" t="0"/>
          <a:stretch/>
        </p:blipFill>
        <p:spPr>
          <a:xfrm>
            <a:off x="6385656" y="1770019"/>
            <a:ext cx="5637468" cy="3958365"/>
          </a:xfrm>
          <a:prstGeom prst="rect">
            <a:avLst/>
          </a:prstGeom>
          <a:noFill/>
          <a:ln>
            <a:noFill/>
          </a:ln>
        </p:spPr>
      </p:pic>
      <p:sp>
        <p:nvSpPr>
          <p:cNvPr id="405" name="Google Shape;405;p2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Deflection in the flat bending of CLT</a:t>
            </a:r>
            <a:endParaRPr/>
          </a:p>
        </p:txBody>
      </p:sp>
      <p:sp>
        <p:nvSpPr>
          <p:cNvPr id="412" name="Google Shape;412;p2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13" name="Google Shape;413;p28"/>
          <p:cNvSpPr txBox="1"/>
          <p:nvPr/>
        </p:nvSpPr>
        <p:spPr>
          <a:xfrm>
            <a:off x="838200" y="1825625"/>
            <a:ext cx="4938584" cy="4939699"/>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Deflection by the bending moment is determined using the effective bending stiffness of the cross section </a:t>
            </a:r>
            <a:r>
              <a:rPr i="1" lang="en-GB" sz="2400">
                <a:solidFill>
                  <a:schemeClr val="dk1"/>
                </a:solidFill>
                <a:latin typeface="Calibri"/>
                <a:ea typeface="Calibri"/>
                <a:cs typeface="Calibri"/>
                <a:sym typeface="Calibri"/>
              </a:rPr>
              <a:t>EI</a:t>
            </a:r>
            <a:r>
              <a:rPr baseline="-25000" lang="en-GB" sz="2400">
                <a:solidFill>
                  <a:schemeClr val="dk1"/>
                </a:solidFill>
                <a:latin typeface="Calibri"/>
                <a:ea typeface="Calibri"/>
                <a:cs typeface="Calibri"/>
                <a:sym typeface="Calibri"/>
              </a:rPr>
              <a:t>ef</a:t>
            </a:r>
            <a:endParaRPr baseline="-25000" sz="24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The value for the layer in the grain direction is used as the elasticity modulus</a:t>
            </a:r>
            <a:endParaRPr/>
          </a:p>
          <a:p>
            <a:pPr indent="-228600" lvl="0" marL="228600" marR="0" rtl="0" algn="l">
              <a:lnSpc>
                <a:spcPct val="90000"/>
              </a:lnSpc>
              <a:spcBef>
                <a:spcPts val="100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Creep is taken into account by using </a:t>
            </a:r>
            <a:r>
              <a:rPr i="1" lang="en-GB" sz="2400">
                <a:solidFill>
                  <a:schemeClr val="dk1"/>
                </a:solidFill>
                <a:latin typeface="Calibri"/>
                <a:ea typeface="Calibri"/>
                <a:cs typeface="Calibri"/>
                <a:sym typeface="Calibri"/>
              </a:rPr>
              <a:t>k</a:t>
            </a:r>
            <a:r>
              <a:rPr baseline="-25000" lang="en-GB" sz="2400">
                <a:solidFill>
                  <a:schemeClr val="dk1"/>
                </a:solidFill>
                <a:latin typeface="Calibri"/>
                <a:ea typeface="Calibri"/>
                <a:cs typeface="Calibri"/>
                <a:sym typeface="Calibri"/>
              </a:rPr>
              <a:t>def</a:t>
            </a:r>
            <a:endParaRPr baseline="-25000" sz="24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400"/>
              <a:buFont typeface="Arial"/>
              <a:buChar char="•"/>
            </a:pPr>
            <a:r>
              <a:rPr lang="en-GB" sz="2400">
                <a:solidFill>
                  <a:schemeClr val="dk1"/>
                </a:solidFill>
                <a:latin typeface="Calibri"/>
                <a:ea typeface="Calibri"/>
                <a:cs typeface="Calibri"/>
                <a:sym typeface="Calibri"/>
              </a:rPr>
              <a:t>If necessary, the deflection caused by the shear force is taken into account</a:t>
            </a:r>
            <a:endParaRPr/>
          </a:p>
          <a:p>
            <a:pPr indent="0" lvl="0" marL="0" marR="0" rtl="0" algn="l">
              <a:lnSpc>
                <a:spcPct val="90000"/>
              </a:lnSpc>
              <a:spcBef>
                <a:spcPts val="1000"/>
              </a:spcBef>
              <a:spcAft>
                <a:spcPts val="0"/>
              </a:spcAft>
              <a:buClr>
                <a:schemeClr val="dk1"/>
              </a:buClr>
              <a:buSzPts val="2400"/>
              <a:buFont typeface="Arial"/>
              <a:buNone/>
            </a:pPr>
            <a:r>
              <a:t/>
            </a:r>
            <a:endParaRPr baseline="-25000" sz="2400">
              <a:solidFill>
                <a:schemeClr val="dk1"/>
              </a:solidFill>
              <a:latin typeface="Calibri"/>
              <a:ea typeface="Calibri"/>
              <a:cs typeface="Calibri"/>
              <a:sym typeface="Calibri"/>
            </a:endParaRPr>
          </a:p>
          <a:p>
            <a:pPr indent="-101600" lvl="1" marL="685800" marR="0" rtl="0" algn="l">
              <a:lnSpc>
                <a:spcPct val="90000"/>
              </a:lnSpc>
              <a:spcBef>
                <a:spcPts val="5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pic>
        <p:nvPicPr>
          <p:cNvPr id="414" name="Google Shape;414;p28"/>
          <p:cNvPicPr preferRelativeResize="0"/>
          <p:nvPr/>
        </p:nvPicPr>
        <p:blipFill rotWithShape="1">
          <a:blip r:embed="rId3">
            <a:alphaModFix/>
          </a:blip>
          <a:srcRect b="0" l="0" r="0" t="0"/>
          <a:stretch/>
        </p:blipFill>
        <p:spPr>
          <a:xfrm>
            <a:off x="6096000" y="3087585"/>
            <a:ext cx="5908589" cy="1207889"/>
          </a:xfrm>
          <a:prstGeom prst="rect">
            <a:avLst/>
          </a:prstGeom>
          <a:noFill/>
          <a:ln>
            <a:noFill/>
          </a:ln>
        </p:spPr>
      </p:pic>
      <p:sp>
        <p:nvSpPr>
          <p:cNvPr id="415" name="Google Shape;415;p2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16" name="Google Shape;416;p28"/>
          <p:cNvSpPr/>
          <p:nvPr/>
        </p:nvSpPr>
        <p:spPr>
          <a:xfrm>
            <a:off x="7896348" y="3951049"/>
            <a:ext cx="2307891" cy="153888"/>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L = span length</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CLT beam</a:t>
            </a:r>
            <a:endParaRPr/>
          </a:p>
        </p:txBody>
      </p:sp>
      <p:sp>
        <p:nvSpPr>
          <p:cNvPr id="423" name="Google Shape;423;p2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24" name="Google Shape;424;p29"/>
          <p:cNvSpPr txBox="1"/>
          <p:nvPr>
            <p:ph idx="1" type="body"/>
          </p:nvPr>
        </p:nvSpPr>
        <p:spPr>
          <a:xfrm>
            <a:off x="838200" y="1825625"/>
            <a:ext cx="5408142" cy="46246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 CLT panel can be dimensioned to function as a beam</a:t>
            </a:r>
            <a:endParaRPr/>
          </a:p>
          <a:p>
            <a:pPr indent="-228600" lvl="0" marL="228600" rtl="0" algn="l">
              <a:lnSpc>
                <a:spcPct val="90000"/>
              </a:lnSpc>
              <a:spcBef>
                <a:spcPts val="1000"/>
              </a:spcBef>
              <a:spcAft>
                <a:spcPts val="0"/>
              </a:spcAft>
              <a:buClr>
                <a:schemeClr val="dk1"/>
              </a:buClr>
              <a:buSzPts val="2800"/>
              <a:buChar char="•"/>
            </a:pPr>
            <a:r>
              <a:rPr lang="en-GB"/>
              <a:t>In the CLT beam, vertical fin layers of the cross section can be used to reinforce holes and grooves</a:t>
            </a:r>
            <a:endParaRPr/>
          </a:p>
          <a:p>
            <a:pPr indent="-228600" lvl="0" marL="228600" rtl="0" algn="l">
              <a:lnSpc>
                <a:spcPct val="90000"/>
              </a:lnSpc>
              <a:spcBef>
                <a:spcPts val="1000"/>
              </a:spcBef>
              <a:spcAft>
                <a:spcPts val="0"/>
              </a:spcAft>
              <a:buClr>
                <a:schemeClr val="dk1"/>
              </a:buClr>
              <a:buSzPts val="2800"/>
              <a:buChar char="•"/>
            </a:pPr>
            <a:r>
              <a:rPr lang="en-GB"/>
              <a:t>The cross-section of a CLT beam is examined layer by layer</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25" name="Google Shape;425;p29"/>
          <p:cNvPicPr preferRelativeResize="0"/>
          <p:nvPr/>
        </p:nvPicPr>
        <p:blipFill rotWithShape="1">
          <a:blip r:embed="rId3">
            <a:alphaModFix/>
          </a:blip>
          <a:srcRect b="0" l="0" r="0" t="0"/>
          <a:stretch/>
        </p:blipFill>
        <p:spPr>
          <a:xfrm>
            <a:off x="6324598" y="1455911"/>
            <a:ext cx="5592417" cy="4418341"/>
          </a:xfrm>
          <a:prstGeom prst="rect">
            <a:avLst/>
          </a:prstGeom>
          <a:noFill/>
          <a:ln>
            <a:noFill/>
          </a:ln>
        </p:spPr>
      </p:pic>
      <p:sp>
        <p:nvSpPr>
          <p:cNvPr id="426" name="Google Shape;426;p2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3"/>
          <p:cNvPicPr preferRelativeResize="0"/>
          <p:nvPr/>
        </p:nvPicPr>
        <p:blipFill rotWithShape="1">
          <a:blip r:embed="rId3">
            <a:alphaModFix/>
          </a:blip>
          <a:srcRect b="0" l="0" r="0" t="0"/>
          <a:stretch/>
        </p:blipFill>
        <p:spPr>
          <a:xfrm>
            <a:off x="325289" y="327216"/>
            <a:ext cx="11541422" cy="5717029"/>
          </a:xfrm>
          <a:prstGeom prst="rect">
            <a:avLst/>
          </a:prstGeom>
          <a:noFill/>
          <a:ln>
            <a:noFill/>
          </a:ln>
        </p:spPr>
      </p:pic>
      <p:sp>
        <p:nvSpPr>
          <p:cNvPr id="124" name="Google Shape;124;p3"/>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en-GB"/>
              <a:t>Structural design</a:t>
            </a:r>
            <a:endParaRPr/>
          </a:p>
        </p:txBody>
      </p:sp>
      <p:sp>
        <p:nvSpPr>
          <p:cNvPr id="125" name="Google Shape;125;p3"/>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30"/>
          <p:cNvPicPr preferRelativeResize="0"/>
          <p:nvPr/>
        </p:nvPicPr>
        <p:blipFill rotWithShape="1">
          <a:blip r:embed="rId3">
            <a:alphaModFix/>
          </a:blip>
          <a:srcRect b="0" l="0" r="0" t="0"/>
          <a:stretch/>
        </p:blipFill>
        <p:spPr>
          <a:xfrm>
            <a:off x="6919783" y="1492826"/>
            <a:ext cx="4966156" cy="3863828"/>
          </a:xfrm>
          <a:prstGeom prst="rect">
            <a:avLst/>
          </a:prstGeom>
          <a:noFill/>
          <a:ln>
            <a:noFill/>
          </a:ln>
        </p:spPr>
      </p:pic>
      <p:sp>
        <p:nvSpPr>
          <p:cNvPr id="433" name="Google Shape;433;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CLT beam</a:t>
            </a:r>
            <a:endParaRPr/>
          </a:p>
        </p:txBody>
      </p:sp>
      <p:sp>
        <p:nvSpPr>
          <p:cNvPr id="434" name="Google Shape;434;p3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35" name="Google Shape;435;p30"/>
          <p:cNvSpPr txBox="1"/>
          <p:nvPr>
            <p:ph idx="1" type="body"/>
          </p:nvPr>
        </p:nvSpPr>
        <p:spPr>
          <a:xfrm>
            <a:off x="838199" y="1825625"/>
            <a:ext cx="5476103" cy="46246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In a CLT beam, only layers parallel to the span can be taken into account as layers receiving bending</a:t>
            </a:r>
            <a:endParaRPr/>
          </a:p>
          <a:p>
            <a:pPr indent="-228600" lvl="0" marL="228600" rtl="0" algn="l">
              <a:lnSpc>
                <a:spcPct val="90000"/>
              </a:lnSpc>
              <a:spcBef>
                <a:spcPts val="1000"/>
              </a:spcBef>
              <a:spcAft>
                <a:spcPts val="0"/>
              </a:spcAft>
              <a:buClr>
                <a:schemeClr val="dk1"/>
              </a:buClr>
              <a:buSzPts val="2800"/>
              <a:buChar char="•"/>
            </a:pPr>
            <a:r>
              <a:rPr lang="en-GB"/>
              <a:t>In the rotation assessment of a CLT beam, the entire cross-section is assessed</a:t>
            </a:r>
            <a:endParaRPr/>
          </a:p>
          <a:p>
            <a:pPr indent="-228600" lvl="1" marL="685800" rtl="0" algn="l">
              <a:lnSpc>
                <a:spcPct val="90000"/>
              </a:lnSpc>
              <a:spcBef>
                <a:spcPts val="500"/>
              </a:spcBef>
              <a:spcAft>
                <a:spcPts val="0"/>
              </a:spcAft>
              <a:buClr>
                <a:schemeClr val="dk1"/>
              </a:buClr>
              <a:buSzPts val="2400"/>
              <a:buChar char="•"/>
            </a:pPr>
            <a:r>
              <a:rPr lang="en-GB"/>
              <a:t>Critical bending tension is determined for the effective width </a:t>
            </a:r>
            <a:r>
              <a:rPr i="1" lang="en-GB"/>
              <a:t>b</a:t>
            </a:r>
            <a:r>
              <a:rPr baseline="-25000" lang="en-GB"/>
              <a:t>ef</a:t>
            </a:r>
            <a:r>
              <a:rPr lang="en-GB"/>
              <a:t> using the effective moment of inertia of the cross section of the beam </a:t>
            </a:r>
            <a:r>
              <a:rPr i="1" lang="en-GB"/>
              <a:t>I</a:t>
            </a:r>
            <a:r>
              <a:rPr baseline="-25000" lang="en-GB"/>
              <a:t>ef,z</a:t>
            </a:r>
            <a:endParaRPr/>
          </a:p>
        </p:txBody>
      </p:sp>
      <p:sp>
        <p:nvSpPr>
          <p:cNvPr id="436" name="Google Shape;436;p3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CLT beam</a:t>
            </a:r>
            <a:endParaRPr/>
          </a:p>
        </p:txBody>
      </p:sp>
      <p:sp>
        <p:nvSpPr>
          <p:cNvPr id="443" name="Google Shape;443;p3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44" name="Google Shape;444;p31"/>
          <p:cNvSpPr txBox="1"/>
          <p:nvPr>
            <p:ph idx="1" type="body"/>
          </p:nvPr>
        </p:nvSpPr>
        <p:spPr>
          <a:xfrm>
            <a:off x="838199" y="1825625"/>
            <a:ext cx="5476103" cy="46246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In a CLT beam, when dimensioning shear strength, the whole cross-section is used</a:t>
            </a:r>
            <a:endParaRPr/>
          </a:p>
          <a:p>
            <a:pPr indent="-228600" lvl="0" marL="228600" rtl="0" algn="l">
              <a:lnSpc>
                <a:spcPct val="90000"/>
              </a:lnSpc>
              <a:spcBef>
                <a:spcPts val="1000"/>
              </a:spcBef>
              <a:spcAft>
                <a:spcPts val="0"/>
              </a:spcAft>
              <a:buClr>
                <a:schemeClr val="dk1"/>
              </a:buClr>
              <a:buSzPts val="2800"/>
              <a:buChar char="•"/>
            </a:pPr>
            <a:r>
              <a:rPr lang="en-GB"/>
              <a:t>The shear force must not be reduced in the vicinity of supports (use of </a:t>
            </a:r>
            <a:r>
              <a:rPr i="1" lang="en-GB"/>
              <a:t>V</a:t>
            </a:r>
            <a:r>
              <a:rPr baseline="-25000" lang="en-GB"/>
              <a:t>red</a:t>
            </a:r>
            <a:r>
              <a:rPr lang="en-GB"/>
              <a:t> prohibited) </a:t>
            </a:r>
            <a:endParaRPr/>
          </a:p>
        </p:txBody>
      </p:sp>
      <p:pic>
        <p:nvPicPr>
          <p:cNvPr id="445" name="Google Shape;445;p31"/>
          <p:cNvPicPr preferRelativeResize="0"/>
          <p:nvPr/>
        </p:nvPicPr>
        <p:blipFill rotWithShape="1">
          <a:blip r:embed="rId3">
            <a:alphaModFix/>
          </a:blip>
          <a:srcRect b="0" l="0" r="0" t="0"/>
          <a:stretch/>
        </p:blipFill>
        <p:spPr>
          <a:xfrm>
            <a:off x="7885837" y="1462088"/>
            <a:ext cx="2774093" cy="3769649"/>
          </a:xfrm>
          <a:prstGeom prst="rect">
            <a:avLst/>
          </a:prstGeom>
          <a:noFill/>
          <a:ln>
            <a:noFill/>
          </a:ln>
        </p:spPr>
      </p:pic>
      <p:sp>
        <p:nvSpPr>
          <p:cNvPr id="446" name="Google Shape;446;p3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32"/>
          <p:cNvPicPr preferRelativeResize="0"/>
          <p:nvPr/>
        </p:nvPicPr>
        <p:blipFill rotWithShape="1">
          <a:blip r:embed="rId3">
            <a:alphaModFix/>
          </a:blip>
          <a:srcRect b="0" l="0" r="0" t="0"/>
          <a:stretch/>
        </p:blipFill>
        <p:spPr>
          <a:xfrm>
            <a:off x="6395784" y="1690688"/>
            <a:ext cx="5658231" cy="3820159"/>
          </a:xfrm>
          <a:prstGeom prst="rect">
            <a:avLst/>
          </a:prstGeom>
          <a:noFill/>
          <a:ln>
            <a:noFill/>
          </a:ln>
        </p:spPr>
      </p:pic>
      <p:sp>
        <p:nvSpPr>
          <p:cNvPr id="453" name="Google Shape;453;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Tension assessment of a CLT beam</a:t>
            </a:r>
            <a:endParaRPr/>
          </a:p>
        </p:txBody>
      </p:sp>
      <p:sp>
        <p:nvSpPr>
          <p:cNvPr id="454" name="Google Shape;454;p3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55" name="Google Shape;455;p32"/>
          <p:cNvSpPr txBox="1"/>
          <p:nvPr/>
        </p:nvSpPr>
        <p:spPr>
          <a:xfrm>
            <a:off x="838200" y="1825625"/>
            <a:ext cx="5414320" cy="49397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Bending strength</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Effective width </a:t>
            </a:r>
            <a:r>
              <a:rPr b="0" i="1" lang="en-GB" sz="2400" u="none" cap="none" strike="noStrike">
                <a:solidFill>
                  <a:schemeClr val="dk1"/>
                </a:solidFill>
                <a:latin typeface="Calibri"/>
                <a:ea typeface="Calibri"/>
                <a:cs typeface="Calibri"/>
                <a:sym typeface="Calibri"/>
              </a:rPr>
              <a:t>b</a:t>
            </a:r>
            <a:r>
              <a:rPr b="0" baseline="-25000" i="0" lang="en-GB" sz="2400" u="none" cap="none" strike="noStrike">
                <a:solidFill>
                  <a:schemeClr val="dk1"/>
                </a:solidFill>
                <a:latin typeface="Calibri"/>
                <a:ea typeface="Calibri"/>
                <a:cs typeface="Calibri"/>
                <a:sym typeface="Calibri"/>
              </a:rPr>
              <a:t>ef</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Bending tension assessment of a layer </a:t>
            </a:r>
            <a:r>
              <a:rPr b="0" i="0" lang="en-GB" sz="2400" u="none" cap="none" strike="noStrike">
                <a:solidFill>
                  <a:schemeClr val="dk1"/>
                </a:solidFill>
                <a:latin typeface="Noto Sans Symbols"/>
                <a:ea typeface="Noto Sans Symbols"/>
                <a:cs typeface="Noto Sans Symbols"/>
                <a:sym typeface="Noto Sans Symbols"/>
              </a:rPr>
              <a:t>σ</a:t>
            </a:r>
            <a:r>
              <a:rPr b="0" baseline="-25000" i="0" lang="en-GB" sz="2400" u="none" cap="none" strike="noStrike">
                <a:solidFill>
                  <a:schemeClr val="dk1"/>
                </a:solidFill>
                <a:latin typeface="Calibri"/>
                <a:ea typeface="Calibri"/>
                <a:cs typeface="Calibri"/>
                <a:sym typeface="Calibri"/>
              </a:rPr>
              <a:t>m,y,d</a:t>
            </a:r>
            <a:r>
              <a:rPr b="0" i="0" lang="en-GB" sz="2400" u="none" cap="none" strike="noStrike">
                <a:solidFill>
                  <a:schemeClr val="dk1"/>
                </a:solidFill>
                <a:latin typeface="Calibri"/>
                <a:ea typeface="Calibri"/>
                <a:cs typeface="Calibri"/>
                <a:sym typeface="Calibri"/>
              </a:rPr>
              <a:t> ≤ </a:t>
            </a:r>
            <a:r>
              <a:rPr b="0" i="1" lang="en-GB" sz="2200" u="none" cap="none" strike="noStrike">
                <a:solidFill>
                  <a:schemeClr val="dk1"/>
                </a:solidFill>
                <a:latin typeface="Arial"/>
                <a:ea typeface="Arial"/>
                <a:cs typeface="Arial"/>
                <a:sym typeface="Arial"/>
              </a:rPr>
              <a:t>f</a:t>
            </a:r>
            <a:r>
              <a:rPr b="0" baseline="-25000" i="0" lang="en-GB" sz="2400" u="none" cap="none" strike="noStrike">
                <a:solidFill>
                  <a:schemeClr val="dk1"/>
                </a:solidFill>
                <a:latin typeface="Calibri"/>
                <a:ea typeface="Calibri"/>
                <a:cs typeface="Calibri"/>
                <a:sym typeface="Calibri"/>
              </a:rPr>
              <a:t>m,d</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Shear strength </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Whole cross section </a:t>
            </a:r>
            <a:r>
              <a:rPr b="0" i="1" lang="en-GB" sz="2400" u="none" cap="none" strike="noStrike">
                <a:solidFill>
                  <a:schemeClr val="dk1"/>
                </a:solidFill>
                <a:latin typeface="Calibri"/>
                <a:ea typeface="Calibri"/>
                <a:cs typeface="Calibri"/>
                <a:sym typeface="Calibri"/>
              </a:rPr>
              <a:t>A</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Shear tension assessment of a layer </a:t>
            </a:r>
            <a:r>
              <a:rPr b="0" i="0" lang="en-GB" sz="2400" u="none" cap="none" strike="noStrike">
                <a:solidFill>
                  <a:schemeClr val="dk1"/>
                </a:solidFill>
                <a:latin typeface="Noto Sans Symbols"/>
                <a:ea typeface="Noto Sans Symbols"/>
                <a:cs typeface="Noto Sans Symbols"/>
                <a:sym typeface="Noto Sans Symbols"/>
              </a:rPr>
              <a:t>τ</a:t>
            </a:r>
            <a:r>
              <a:rPr b="0" baseline="-25000" i="0" lang="en-GB" sz="2400" u="none" cap="none" strike="noStrike">
                <a:solidFill>
                  <a:schemeClr val="dk1"/>
                </a:solidFill>
                <a:latin typeface="Calibri"/>
                <a:ea typeface="Calibri"/>
                <a:cs typeface="Calibri"/>
                <a:sym typeface="Calibri"/>
              </a:rPr>
              <a:t>d</a:t>
            </a:r>
            <a:r>
              <a:rPr b="0" i="0" lang="en-GB" sz="2400" u="none" cap="none" strike="noStrike">
                <a:solidFill>
                  <a:schemeClr val="dk1"/>
                </a:solidFill>
                <a:latin typeface="Calibri"/>
                <a:ea typeface="Calibri"/>
                <a:cs typeface="Calibri"/>
                <a:sym typeface="Calibri"/>
              </a:rPr>
              <a:t> ≤ </a:t>
            </a:r>
            <a:r>
              <a:rPr b="0" i="1" lang="en-GB" sz="2200" u="none" cap="none" strike="noStrike">
                <a:solidFill>
                  <a:schemeClr val="dk1"/>
                </a:solidFill>
                <a:latin typeface="Arial"/>
                <a:ea typeface="Arial"/>
                <a:cs typeface="Arial"/>
                <a:sym typeface="Arial"/>
              </a:rPr>
              <a:t>f</a:t>
            </a:r>
            <a:r>
              <a:rPr b="0" baseline="-25000" i="0" lang="en-GB" sz="2400" u="none" cap="none" strike="noStrike">
                <a:solidFill>
                  <a:schemeClr val="dk1"/>
                </a:solidFill>
                <a:latin typeface="Calibri"/>
                <a:ea typeface="Calibri"/>
                <a:cs typeface="Calibri"/>
                <a:sym typeface="Calibri"/>
              </a:rPr>
              <a:t>v,d</a:t>
            </a:r>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56" name="Google Shape;456;p3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CLT beam deflection</a:t>
            </a:r>
            <a:endParaRPr/>
          </a:p>
        </p:txBody>
      </p:sp>
      <p:sp>
        <p:nvSpPr>
          <p:cNvPr id="463" name="Google Shape;463;p3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64" name="Google Shape;464;p33"/>
          <p:cNvSpPr txBox="1"/>
          <p:nvPr/>
        </p:nvSpPr>
        <p:spPr>
          <a:xfrm>
            <a:off x="838200" y="1825625"/>
            <a:ext cx="4938584" cy="4939699"/>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600"/>
              <a:buFont typeface="Arial"/>
              <a:buChar char="•"/>
            </a:pPr>
            <a:r>
              <a:rPr lang="en-GB" sz="2600">
                <a:solidFill>
                  <a:schemeClr val="dk1"/>
                </a:solidFill>
                <a:latin typeface="Calibri"/>
                <a:ea typeface="Calibri"/>
                <a:cs typeface="Calibri"/>
                <a:sym typeface="Calibri"/>
              </a:rPr>
              <a:t>Deflection caused by the bending moment is determined for the effective cross-section (</a:t>
            </a:r>
            <a:r>
              <a:rPr i="1" lang="en-GB" sz="2600">
                <a:solidFill>
                  <a:schemeClr val="dk1"/>
                </a:solidFill>
                <a:latin typeface="Calibri"/>
                <a:ea typeface="Calibri"/>
                <a:cs typeface="Calibri"/>
                <a:sym typeface="Calibri"/>
              </a:rPr>
              <a:t>b</a:t>
            </a:r>
            <a:r>
              <a:rPr baseline="-25000" lang="en-GB" sz="2600">
                <a:solidFill>
                  <a:schemeClr val="dk1"/>
                </a:solidFill>
                <a:latin typeface="Calibri"/>
                <a:ea typeface="Calibri"/>
                <a:cs typeface="Calibri"/>
                <a:sym typeface="Calibri"/>
              </a:rPr>
              <a:t>ef</a:t>
            </a:r>
            <a:r>
              <a:rPr lang="en-GB" sz="2600">
                <a:solidFill>
                  <a:schemeClr val="dk1"/>
                </a:solidFill>
                <a:latin typeface="Calibri"/>
                <a:ea typeface="Calibri"/>
                <a:cs typeface="Calibri"/>
                <a:sym typeface="Calibri"/>
              </a:rPr>
              <a:t>)</a:t>
            </a:r>
            <a:endParaRPr/>
          </a:p>
          <a:p>
            <a:pPr indent="-228600" lvl="0" marL="228600" marR="0" rtl="0" algn="l">
              <a:lnSpc>
                <a:spcPct val="90000"/>
              </a:lnSpc>
              <a:spcBef>
                <a:spcPts val="1000"/>
              </a:spcBef>
              <a:spcAft>
                <a:spcPts val="0"/>
              </a:spcAft>
              <a:buClr>
                <a:schemeClr val="dk1"/>
              </a:buClr>
              <a:buSzPts val="2600"/>
              <a:buFont typeface="Arial"/>
              <a:buChar char="•"/>
            </a:pPr>
            <a:r>
              <a:rPr lang="en-GB" sz="2600">
                <a:solidFill>
                  <a:schemeClr val="dk1"/>
                </a:solidFill>
                <a:latin typeface="Calibri"/>
                <a:ea typeface="Calibri"/>
                <a:cs typeface="Calibri"/>
                <a:sym typeface="Calibri"/>
              </a:rPr>
              <a:t>The value for the layer in the grain direction is used as the elasticity modulus</a:t>
            </a:r>
            <a:endParaRPr/>
          </a:p>
          <a:p>
            <a:pPr indent="-228600" lvl="0" marL="228600" marR="0" rtl="0" algn="l">
              <a:lnSpc>
                <a:spcPct val="90000"/>
              </a:lnSpc>
              <a:spcBef>
                <a:spcPts val="1000"/>
              </a:spcBef>
              <a:spcAft>
                <a:spcPts val="0"/>
              </a:spcAft>
              <a:buClr>
                <a:schemeClr val="dk1"/>
              </a:buClr>
              <a:buSzPts val="2600"/>
              <a:buFont typeface="Arial"/>
              <a:buChar char="•"/>
            </a:pPr>
            <a:r>
              <a:rPr lang="en-GB" sz="2600">
                <a:solidFill>
                  <a:schemeClr val="dk1"/>
                </a:solidFill>
                <a:latin typeface="Calibri"/>
                <a:ea typeface="Calibri"/>
                <a:cs typeface="Calibri"/>
                <a:sym typeface="Calibri"/>
              </a:rPr>
              <a:t>Creep is taken into account by using </a:t>
            </a:r>
            <a:r>
              <a:rPr i="1" lang="en-GB" sz="2600">
                <a:solidFill>
                  <a:schemeClr val="dk1"/>
                </a:solidFill>
                <a:latin typeface="Calibri"/>
                <a:ea typeface="Calibri"/>
                <a:cs typeface="Calibri"/>
                <a:sym typeface="Calibri"/>
              </a:rPr>
              <a:t>k</a:t>
            </a:r>
            <a:r>
              <a:rPr baseline="-25000" lang="en-GB" sz="2600">
                <a:solidFill>
                  <a:schemeClr val="dk1"/>
                </a:solidFill>
                <a:latin typeface="Calibri"/>
                <a:ea typeface="Calibri"/>
                <a:cs typeface="Calibri"/>
                <a:sym typeface="Calibri"/>
              </a:rPr>
              <a:t>def</a:t>
            </a:r>
            <a:endParaRPr/>
          </a:p>
          <a:p>
            <a:pPr indent="-228600" lvl="0" marL="228600" marR="0" rtl="0" algn="l">
              <a:lnSpc>
                <a:spcPct val="90000"/>
              </a:lnSpc>
              <a:spcBef>
                <a:spcPts val="1000"/>
              </a:spcBef>
              <a:spcAft>
                <a:spcPts val="0"/>
              </a:spcAft>
              <a:buClr>
                <a:schemeClr val="dk1"/>
              </a:buClr>
              <a:buSzPts val="2600"/>
              <a:buFont typeface="Arial"/>
              <a:buChar char="•"/>
            </a:pPr>
            <a:r>
              <a:rPr lang="en-GB" sz="2600">
                <a:solidFill>
                  <a:schemeClr val="dk1"/>
                </a:solidFill>
                <a:latin typeface="Calibri"/>
                <a:ea typeface="Calibri"/>
                <a:cs typeface="Calibri"/>
                <a:sym typeface="Calibri"/>
              </a:rPr>
              <a:t>If necessary, the deflection caused by the shear force is taken into account</a:t>
            </a:r>
            <a:endParaRPr/>
          </a:p>
          <a:p>
            <a:pPr indent="0" lvl="0" marL="0" marR="0" rtl="0" algn="l">
              <a:lnSpc>
                <a:spcPct val="90000"/>
              </a:lnSpc>
              <a:spcBef>
                <a:spcPts val="1000"/>
              </a:spcBef>
              <a:spcAft>
                <a:spcPts val="0"/>
              </a:spcAft>
              <a:buClr>
                <a:schemeClr val="dk1"/>
              </a:buClr>
              <a:buSzPts val="2800"/>
              <a:buFont typeface="Arial"/>
              <a:buNone/>
            </a:pPr>
            <a:r>
              <a:t/>
            </a:r>
            <a:endParaRPr baseline="-25000" sz="2800">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65" name="Google Shape;465;p33"/>
          <p:cNvPicPr preferRelativeResize="0"/>
          <p:nvPr/>
        </p:nvPicPr>
        <p:blipFill rotWithShape="1">
          <a:blip r:embed="rId3">
            <a:alphaModFix/>
          </a:blip>
          <a:srcRect b="0" l="0" r="0" t="0"/>
          <a:stretch/>
        </p:blipFill>
        <p:spPr>
          <a:xfrm>
            <a:off x="6081426" y="2902436"/>
            <a:ext cx="5929341" cy="1393038"/>
          </a:xfrm>
          <a:prstGeom prst="rect">
            <a:avLst/>
          </a:prstGeom>
          <a:noFill/>
          <a:ln>
            <a:noFill/>
          </a:ln>
        </p:spPr>
      </p:pic>
      <p:sp>
        <p:nvSpPr>
          <p:cNvPr id="466" name="Google Shape;466;p3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67" name="Google Shape;467;p33"/>
          <p:cNvSpPr/>
          <p:nvPr/>
        </p:nvSpPr>
        <p:spPr>
          <a:xfrm>
            <a:off x="7892150" y="3999343"/>
            <a:ext cx="2307891" cy="153888"/>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L = span length</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load-bearing CLT wall</a:t>
            </a:r>
            <a:endParaRPr/>
          </a:p>
        </p:txBody>
      </p:sp>
      <p:sp>
        <p:nvSpPr>
          <p:cNvPr id="474" name="Google Shape;474;p3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75" name="Google Shape;475;p34"/>
          <p:cNvSpPr txBox="1"/>
          <p:nvPr>
            <p:ph idx="1" type="body"/>
          </p:nvPr>
        </p:nvSpPr>
        <p:spPr>
          <a:xfrm>
            <a:off x="838200" y="1825625"/>
            <a:ext cx="5897880" cy="497059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In a load-bearing wall, the CLT panel has </a:t>
            </a:r>
            <a:endParaRPr/>
          </a:p>
          <a:p>
            <a:pPr indent="-228600" lvl="1" marL="685800" rtl="0" algn="l">
              <a:lnSpc>
                <a:spcPct val="90000"/>
              </a:lnSpc>
              <a:spcBef>
                <a:spcPts val="500"/>
              </a:spcBef>
              <a:spcAft>
                <a:spcPts val="0"/>
              </a:spcAft>
              <a:buClr>
                <a:schemeClr val="dk1"/>
              </a:buClr>
              <a:buSzPts val="2000"/>
              <a:buChar char="•"/>
            </a:pPr>
            <a:r>
              <a:rPr lang="en-GB" sz="2000"/>
              <a:t>Axial compression (vertical load)</a:t>
            </a:r>
            <a:endParaRPr/>
          </a:p>
          <a:p>
            <a:pPr indent="-228600" lvl="1" marL="685800" rtl="0" algn="l">
              <a:lnSpc>
                <a:spcPct val="90000"/>
              </a:lnSpc>
              <a:spcBef>
                <a:spcPts val="500"/>
              </a:spcBef>
              <a:spcAft>
                <a:spcPts val="0"/>
              </a:spcAft>
              <a:buClr>
                <a:schemeClr val="dk1"/>
              </a:buClr>
              <a:buSzPts val="2000"/>
              <a:buChar char="•"/>
            </a:pPr>
            <a:r>
              <a:rPr lang="en-GB" sz="2000"/>
              <a:t>Bend (eccentricity, wind load, etc.)</a:t>
            </a:r>
            <a:endParaRPr/>
          </a:p>
          <a:p>
            <a:pPr indent="-228600" lvl="0" marL="228600" rtl="0" algn="l">
              <a:lnSpc>
                <a:spcPct val="90000"/>
              </a:lnSpc>
              <a:spcBef>
                <a:spcPts val="1000"/>
              </a:spcBef>
              <a:spcAft>
                <a:spcPts val="0"/>
              </a:spcAft>
              <a:buClr>
                <a:schemeClr val="dk1"/>
              </a:buClr>
              <a:buSzPts val="2400"/>
              <a:buChar char="•"/>
            </a:pPr>
            <a:r>
              <a:rPr lang="en-GB" sz="2400"/>
              <a:t>In a load-bearing wall on a continuous support, the surface layers of the CLT panel must be vertical</a:t>
            </a:r>
            <a:endParaRPr/>
          </a:p>
          <a:p>
            <a:pPr indent="-228600" lvl="1" marL="685800" rtl="0" algn="l">
              <a:lnSpc>
                <a:spcPct val="90000"/>
              </a:lnSpc>
              <a:spcBef>
                <a:spcPts val="500"/>
              </a:spcBef>
              <a:spcAft>
                <a:spcPts val="0"/>
              </a:spcAft>
              <a:buClr>
                <a:schemeClr val="dk1"/>
              </a:buClr>
              <a:buSzPts val="2000"/>
              <a:buChar char="•"/>
            </a:pPr>
            <a:r>
              <a:rPr lang="en-GB" sz="2000"/>
              <a:t>Maximizing load carrying capacity</a:t>
            </a:r>
            <a:endParaRPr/>
          </a:p>
          <a:p>
            <a:pPr indent="-228600" lvl="0" marL="228600" rtl="0" algn="l">
              <a:lnSpc>
                <a:spcPct val="90000"/>
              </a:lnSpc>
              <a:spcBef>
                <a:spcPts val="1000"/>
              </a:spcBef>
              <a:spcAft>
                <a:spcPts val="0"/>
              </a:spcAft>
              <a:buClr>
                <a:schemeClr val="dk1"/>
              </a:buClr>
              <a:buSzPts val="2400"/>
              <a:buChar char="•"/>
            </a:pPr>
            <a:r>
              <a:rPr lang="en-GB" sz="2400"/>
              <a:t>A CLT panel can also be dimensioned to function as a wall-like beam</a:t>
            </a:r>
            <a:endParaRPr/>
          </a:p>
          <a:p>
            <a:pPr indent="-228600" lvl="1" marL="685800" rtl="0" algn="l">
              <a:lnSpc>
                <a:spcPct val="90000"/>
              </a:lnSpc>
              <a:spcBef>
                <a:spcPts val="500"/>
              </a:spcBef>
              <a:spcAft>
                <a:spcPts val="0"/>
              </a:spcAft>
              <a:buClr>
                <a:schemeClr val="dk1"/>
              </a:buClr>
              <a:buSzPts val="2000"/>
              <a:buChar char="•"/>
            </a:pPr>
            <a:r>
              <a:rPr lang="en-GB" sz="2000"/>
              <a:t>Horizontal layers function as load bearing</a:t>
            </a:r>
            <a:endParaRPr/>
          </a:p>
        </p:txBody>
      </p:sp>
      <p:pic>
        <p:nvPicPr>
          <p:cNvPr id="476" name="Google Shape;476;p34"/>
          <p:cNvPicPr preferRelativeResize="0"/>
          <p:nvPr/>
        </p:nvPicPr>
        <p:blipFill rotWithShape="1">
          <a:blip r:embed="rId3">
            <a:alphaModFix/>
          </a:blip>
          <a:srcRect b="0" l="0" r="0" t="0"/>
          <a:stretch/>
        </p:blipFill>
        <p:spPr>
          <a:xfrm>
            <a:off x="7017451" y="1492725"/>
            <a:ext cx="4503657" cy="4660940"/>
          </a:xfrm>
          <a:prstGeom prst="rect">
            <a:avLst/>
          </a:prstGeom>
          <a:noFill/>
          <a:ln>
            <a:noFill/>
          </a:ln>
        </p:spPr>
      </p:pic>
      <p:sp>
        <p:nvSpPr>
          <p:cNvPr id="477" name="Google Shape;477;p3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load-bearing CLT wall</a:t>
            </a:r>
            <a:endParaRPr/>
          </a:p>
        </p:txBody>
      </p:sp>
      <p:sp>
        <p:nvSpPr>
          <p:cNvPr id="484" name="Google Shape;484;p3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85" name="Google Shape;485;p35"/>
          <p:cNvSpPr txBox="1"/>
          <p:nvPr>
            <p:ph idx="1" type="body"/>
          </p:nvPr>
        </p:nvSpPr>
        <p:spPr>
          <a:xfrm>
            <a:off x="838199" y="1825625"/>
            <a:ext cx="5296932" cy="485938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effective moment of inertia </a:t>
            </a:r>
            <a:r>
              <a:rPr i="1" lang="en-GB"/>
              <a:t>I</a:t>
            </a:r>
            <a:r>
              <a:rPr baseline="-25000" lang="en-GB"/>
              <a:t>ef</a:t>
            </a:r>
            <a:r>
              <a:rPr lang="en-GB"/>
              <a:t> of the cross section is used in the dimensioning</a:t>
            </a:r>
            <a:r>
              <a:rPr baseline="-25000" lang="en-GB"/>
              <a:t> </a:t>
            </a:r>
            <a:endParaRPr/>
          </a:p>
          <a:p>
            <a:pPr indent="-228600" lvl="0" marL="228600" rtl="0" algn="l">
              <a:lnSpc>
                <a:spcPct val="90000"/>
              </a:lnSpc>
              <a:spcBef>
                <a:spcPts val="1000"/>
              </a:spcBef>
              <a:spcAft>
                <a:spcPts val="0"/>
              </a:spcAft>
              <a:buClr>
                <a:schemeClr val="dk1"/>
              </a:buClr>
              <a:buSzPts val="2800"/>
              <a:buChar char="•"/>
            </a:pPr>
            <a:r>
              <a:rPr lang="en-GB"/>
              <a:t>The buckling assessment is carried out as for a wooden rod</a:t>
            </a:r>
            <a:endParaRPr/>
          </a:p>
          <a:p>
            <a:pPr indent="-228600" lvl="0" marL="228600" rtl="0" algn="l">
              <a:lnSpc>
                <a:spcPct val="90000"/>
              </a:lnSpc>
              <a:spcBef>
                <a:spcPts val="1000"/>
              </a:spcBef>
              <a:spcAft>
                <a:spcPts val="0"/>
              </a:spcAft>
              <a:buClr>
                <a:schemeClr val="dk1"/>
              </a:buClr>
              <a:buSzPts val="2800"/>
              <a:buChar char="•"/>
            </a:pPr>
            <a:r>
              <a:rPr lang="en-GB"/>
              <a:t>Tensions and deflection caused by flat bending are examined as in CLT bending</a:t>
            </a:r>
            <a:endParaRPr/>
          </a:p>
          <a:p>
            <a:pPr indent="-228600" lvl="0" marL="228600" rtl="0" algn="l">
              <a:lnSpc>
                <a:spcPct val="90000"/>
              </a:lnSpc>
              <a:spcBef>
                <a:spcPts val="1000"/>
              </a:spcBef>
              <a:spcAft>
                <a:spcPts val="0"/>
              </a:spcAft>
              <a:buClr>
                <a:schemeClr val="dk1"/>
              </a:buClr>
              <a:buSzPts val="2800"/>
              <a:buChar char="•"/>
            </a:pPr>
            <a:r>
              <a:rPr lang="en-GB"/>
              <a:t>The combined effects of buckling and bending are examined as for a wooden rod</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86" name="Google Shape;486;p35"/>
          <p:cNvPicPr preferRelativeResize="0"/>
          <p:nvPr/>
        </p:nvPicPr>
        <p:blipFill rotWithShape="1">
          <a:blip r:embed="rId3">
            <a:alphaModFix/>
          </a:blip>
          <a:srcRect b="0" l="0" r="0" t="0"/>
          <a:stretch/>
        </p:blipFill>
        <p:spPr>
          <a:xfrm>
            <a:off x="10914633" y="957648"/>
            <a:ext cx="1027600" cy="5220730"/>
          </a:xfrm>
          <a:prstGeom prst="rect">
            <a:avLst/>
          </a:prstGeom>
          <a:noFill/>
          <a:ln>
            <a:noFill/>
          </a:ln>
        </p:spPr>
      </p:pic>
      <p:pic>
        <p:nvPicPr>
          <p:cNvPr id="487" name="Google Shape;487;p35"/>
          <p:cNvPicPr preferRelativeResize="0"/>
          <p:nvPr/>
        </p:nvPicPr>
        <p:blipFill rotWithShape="1">
          <a:blip r:embed="rId4">
            <a:alphaModFix/>
          </a:blip>
          <a:srcRect b="0" l="0" r="0" t="0"/>
          <a:stretch/>
        </p:blipFill>
        <p:spPr>
          <a:xfrm>
            <a:off x="6497075" y="2943998"/>
            <a:ext cx="4548798" cy="1316226"/>
          </a:xfrm>
          <a:prstGeom prst="rect">
            <a:avLst/>
          </a:prstGeom>
          <a:noFill/>
          <a:ln>
            <a:noFill/>
          </a:ln>
        </p:spPr>
      </p:pic>
      <p:sp>
        <p:nvSpPr>
          <p:cNvPr id="488" name="Google Shape;488;p3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89" name="Google Shape;489;p35"/>
          <p:cNvSpPr/>
          <p:nvPr/>
        </p:nvSpPr>
        <p:spPr>
          <a:xfrm rot="-5400000">
            <a:off x="10534472" y="3509777"/>
            <a:ext cx="2307891" cy="184666"/>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L</a:t>
            </a:r>
            <a:r>
              <a:rPr baseline="-25000" lang="en-GB" sz="1200">
                <a:solidFill>
                  <a:schemeClr val="dk1"/>
                </a:solidFill>
                <a:latin typeface="Arial Narrow"/>
                <a:ea typeface="Arial Narrow"/>
                <a:cs typeface="Arial Narrow"/>
                <a:sym typeface="Arial Narrow"/>
              </a:rPr>
              <a:t>c </a:t>
            </a:r>
            <a:r>
              <a:rPr lang="en-GB" sz="1200">
                <a:solidFill>
                  <a:schemeClr val="dk1"/>
                </a:solidFill>
                <a:latin typeface="Arial Narrow"/>
                <a:ea typeface="Arial Narrow"/>
                <a:cs typeface="Arial Narrow"/>
                <a:sym typeface="Arial Narrow"/>
              </a:rPr>
              <a:t> = buckling length</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36"/>
          <p:cNvPicPr preferRelativeResize="0"/>
          <p:nvPr/>
        </p:nvPicPr>
        <p:blipFill rotWithShape="1">
          <a:blip r:embed="rId3">
            <a:alphaModFix/>
          </a:blip>
          <a:srcRect b="0" l="0" r="0" t="0"/>
          <a:stretch/>
        </p:blipFill>
        <p:spPr>
          <a:xfrm>
            <a:off x="6195826" y="1492458"/>
            <a:ext cx="5881817" cy="4500945"/>
          </a:xfrm>
          <a:prstGeom prst="rect">
            <a:avLst/>
          </a:prstGeom>
          <a:noFill/>
          <a:ln>
            <a:noFill/>
          </a:ln>
        </p:spPr>
      </p:pic>
      <p:sp>
        <p:nvSpPr>
          <p:cNvPr id="496" name="Google Shape;496;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Stress assessment of a CLT wall</a:t>
            </a:r>
            <a:endParaRPr/>
          </a:p>
        </p:txBody>
      </p:sp>
      <p:sp>
        <p:nvSpPr>
          <p:cNvPr id="497" name="Google Shape;497;p3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98" name="Google Shape;498;p36"/>
          <p:cNvSpPr txBox="1"/>
          <p:nvPr/>
        </p:nvSpPr>
        <p:spPr>
          <a:xfrm>
            <a:off x="838200" y="1825625"/>
            <a:ext cx="5414320" cy="49397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Bending strength</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Noto Sans Symbols"/>
                <a:ea typeface="Noto Sans Symbols"/>
                <a:cs typeface="Noto Sans Symbols"/>
                <a:sym typeface="Noto Sans Symbols"/>
              </a:rPr>
              <a:t>σ</a:t>
            </a:r>
            <a:r>
              <a:rPr b="0" baseline="-25000" i="0" lang="en-GB" sz="2400" u="none" cap="none" strike="noStrike">
                <a:solidFill>
                  <a:schemeClr val="dk1"/>
                </a:solidFill>
                <a:latin typeface="Calibri"/>
                <a:ea typeface="Calibri"/>
                <a:cs typeface="Calibri"/>
                <a:sym typeface="Calibri"/>
              </a:rPr>
              <a:t>m,y,d</a:t>
            </a:r>
            <a:r>
              <a:rPr b="0" i="0" lang="en-GB" sz="2400" u="none" cap="none" strike="noStrike">
                <a:solidFill>
                  <a:schemeClr val="dk1"/>
                </a:solidFill>
                <a:latin typeface="Calibri"/>
                <a:ea typeface="Calibri"/>
                <a:cs typeface="Calibri"/>
                <a:sym typeface="Calibri"/>
              </a:rPr>
              <a:t> ≤ </a:t>
            </a:r>
            <a:r>
              <a:rPr b="0" i="1" lang="en-GB" sz="2200" u="none" cap="none" strike="noStrike">
                <a:solidFill>
                  <a:schemeClr val="dk1"/>
                </a:solidFill>
                <a:latin typeface="Arial"/>
                <a:ea typeface="Arial"/>
                <a:cs typeface="Arial"/>
                <a:sym typeface="Arial"/>
              </a:rPr>
              <a:t>f</a:t>
            </a:r>
            <a:r>
              <a:rPr b="0" baseline="-25000" i="0" lang="en-GB" sz="2400" u="none" cap="none" strike="noStrike">
                <a:solidFill>
                  <a:schemeClr val="dk1"/>
                </a:solidFill>
                <a:latin typeface="Calibri"/>
                <a:ea typeface="Calibri"/>
                <a:cs typeface="Calibri"/>
                <a:sym typeface="Calibri"/>
              </a:rPr>
              <a:t>m,d</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Buckling resistance</a:t>
            </a:r>
            <a:endParaRPr/>
          </a:p>
          <a:p>
            <a:pPr indent="-165100" lvl="1" marL="685800" marR="0" rtl="0" algn="l">
              <a:lnSpc>
                <a:spcPct val="90000"/>
              </a:lnSpc>
              <a:spcBef>
                <a:spcPts val="500"/>
              </a:spcBef>
              <a:spcAft>
                <a:spcPts val="0"/>
              </a:spcAft>
              <a:buClr>
                <a:schemeClr val="dk1"/>
              </a:buClr>
              <a:buSzPts val="1000"/>
              <a:buFont typeface="Arial"/>
              <a:buNone/>
            </a:pPr>
            <a:r>
              <a:t/>
            </a:r>
            <a:endParaRPr b="0" i="0" sz="10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	</a:t>
            </a:r>
            <a:endParaRPr/>
          </a:p>
          <a:p>
            <a:pPr indent="-165100" lvl="0" marL="228600" marR="0" rtl="0" algn="l">
              <a:lnSpc>
                <a:spcPct val="90000"/>
              </a:lnSpc>
              <a:spcBef>
                <a:spcPts val="1000"/>
              </a:spcBef>
              <a:spcAft>
                <a:spcPts val="0"/>
              </a:spcAft>
              <a:buClr>
                <a:schemeClr val="dk1"/>
              </a:buClr>
              <a:buSzPts val="1000"/>
              <a:buFont typeface="Arial"/>
              <a:buNone/>
            </a:pPr>
            <a:r>
              <a:t/>
            </a:r>
            <a:endParaRPr sz="10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Shear strength “rolling shear”</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Noto Sans Symbols"/>
                <a:ea typeface="Noto Sans Symbols"/>
                <a:cs typeface="Noto Sans Symbols"/>
                <a:sym typeface="Noto Sans Symbols"/>
              </a:rPr>
              <a:t>τ</a:t>
            </a:r>
            <a:r>
              <a:rPr b="0" baseline="-25000" i="0" lang="en-GB" sz="2400" u="none" cap="none" strike="noStrike">
                <a:solidFill>
                  <a:schemeClr val="dk1"/>
                </a:solidFill>
                <a:latin typeface="Calibri"/>
                <a:ea typeface="Calibri"/>
                <a:cs typeface="Calibri"/>
                <a:sym typeface="Calibri"/>
              </a:rPr>
              <a:t>d</a:t>
            </a:r>
            <a:r>
              <a:rPr b="0" i="0" lang="en-GB" sz="2400" u="none" cap="none" strike="noStrike">
                <a:solidFill>
                  <a:schemeClr val="dk1"/>
                </a:solidFill>
                <a:latin typeface="Calibri"/>
                <a:ea typeface="Calibri"/>
                <a:cs typeface="Calibri"/>
                <a:sym typeface="Calibri"/>
              </a:rPr>
              <a:t> ≤ </a:t>
            </a:r>
            <a:r>
              <a:rPr b="0" i="1" lang="en-GB" sz="2200" u="none" cap="none" strike="noStrike">
                <a:solidFill>
                  <a:schemeClr val="dk1"/>
                </a:solidFill>
                <a:latin typeface="Arial"/>
                <a:ea typeface="Arial"/>
                <a:cs typeface="Arial"/>
                <a:sym typeface="Arial"/>
              </a:rPr>
              <a:t>f</a:t>
            </a:r>
            <a:r>
              <a:rPr b="0" baseline="-25000" i="0" lang="en-GB" sz="2400" u="none" cap="none" strike="noStrike">
                <a:solidFill>
                  <a:schemeClr val="dk1"/>
                </a:solidFill>
                <a:latin typeface="Calibri"/>
                <a:ea typeface="Calibri"/>
                <a:cs typeface="Calibri"/>
                <a:sym typeface="Calibri"/>
              </a:rPr>
              <a:t>R,d</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Shear strength </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Noto Sans Symbols"/>
                <a:ea typeface="Noto Sans Symbols"/>
                <a:cs typeface="Noto Sans Symbols"/>
                <a:sym typeface="Noto Sans Symbols"/>
              </a:rPr>
              <a:t>τ</a:t>
            </a:r>
            <a:r>
              <a:rPr b="0" baseline="-25000" i="0" lang="en-GB" sz="2400" u="none" cap="none" strike="noStrike">
                <a:solidFill>
                  <a:schemeClr val="dk1"/>
                </a:solidFill>
                <a:latin typeface="Calibri"/>
                <a:ea typeface="Calibri"/>
                <a:cs typeface="Calibri"/>
                <a:sym typeface="Calibri"/>
              </a:rPr>
              <a:t>d</a:t>
            </a:r>
            <a:r>
              <a:rPr b="0" i="0" lang="en-GB" sz="2400" u="none" cap="none" strike="noStrike">
                <a:solidFill>
                  <a:schemeClr val="dk1"/>
                </a:solidFill>
                <a:latin typeface="Calibri"/>
                <a:ea typeface="Calibri"/>
                <a:cs typeface="Calibri"/>
                <a:sym typeface="Calibri"/>
              </a:rPr>
              <a:t> ≤ </a:t>
            </a:r>
            <a:r>
              <a:rPr b="0" i="1" lang="en-GB" sz="2200" u="none" cap="none" strike="noStrike">
                <a:solidFill>
                  <a:schemeClr val="dk1"/>
                </a:solidFill>
                <a:latin typeface="Arial"/>
                <a:ea typeface="Arial"/>
                <a:cs typeface="Arial"/>
                <a:sym typeface="Arial"/>
              </a:rPr>
              <a:t>f</a:t>
            </a:r>
            <a:r>
              <a:rPr b="0" baseline="-25000" i="0" lang="en-GB" sz="2400" u="none" cap="none" strike="noStrike">
                <a:solidFill>
                  <a:schemeClr val="dk1"/>
                </a:solidFill>
                <a:latin typeface="Calibri"/>
                <a:ea typeface="Calibri"/>
                <a:cs typeface="Calibri"/>
                <a:sym typeface="Calibri"/>
              </a:rPr>
              <a:t>v,d</a:t>
            </a:r>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499" name="Google Shape;499;p36"/>
          <p:cNvPicPr preferRelativeResize="0"/>
          <p:nvPr/>
        </p:nvPicPr>
        <p:blipFill rotWithShape="1">
          <a:blip r:embed="rId4">
            <a:alphaModFix/>
          </a:blip>
          <a:srcRect b="0" l="0" r="0" t="0"/>
          <a:stretch/>
        </p:blipFill>
        <p:spPr>
          <a:xfrm>
            <a:off x="1569134" y="3131628"/>
            <a:ext cx="2317065" cy="924450"/>
          </a:xfrm>
          <a:prstGeom prst="rect">
            <a:avLst/>
          </a:prstGeom>
          <a:noFill/>
          <a:ln>
            <a:noFill/>
          </a:ln>
        </p:spPr>
      </p:pic>
      <p:sp>
        <p:nvSpPr>
          <p:cNvPr id="500" name="Google Shape;500;p3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Deflection in a CLT wall</a:t>
            </a:r>
            <a:endParaRPr/>
          </a:p>
        </p:txBody>
      </p:sp>
      <p:sp>
        <p:nvSpPr>
          <p:cNvPr id="507" name="Google Shape;507;p3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08" name="Google Shape;508;p37"/>
          <p:cNvSpPr txBox="1"/>
          <p:nvPr/>
        </p:nvSpPr>
        <p:spPr>
          <a:xfrm>
            <a:off x="838200" y="1825625"/>
            <a:ext cx="4938584" cy="4939699"/>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Deflection by the bending moment is determined using the effective bending stiffness of the cross section </a:t>
            </a:r>
            <a:r>
              <a:rPr i="1" lang="en-GB" sz="2800">
                <a:solidFill>
                  <a:schemeClr val="dk1"/>
                </a:solidFill>
                <a:latin typeface="Calibri"/>
                <a:ea typeface="Calibri"/>
                <a:cs typeface="Calibri"/>
                <a:sym typeface="Calibri"/>
              </a:rPr>
              <a:t>EI</a:t>
            </a:r>
            <a:r>
              <a:rPr baseline="-25000" lang="en-GB" sz="2800">
                <a:solidFill>
                  <a:schemeClr val="dk1"/>
                </a:solidFill>
                <a:latin typeface="Calibri"/>
                <a:ea typeface="Calibri"/>
                <a:cs typeface="Calibri"/>
                <a:sym typeface="Calibri"/>
              </a:rPr>
              <a:t>ef</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The value for the layer in the grain direction is used as the elasticity modulus</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Creep is taken into account by using </a:t>
            </a:r>
            <a:r>
              <a:rPr i="1" lang="en-GB" sz="2800">
                <a:solidFill>
                  <a:schemeClr val="dk1"/>
                </a:solidFill>
                <a:latin typeface="Calibri"/>
                <a:ea typeface="Calibri"/>
                <a:cs typeface="Calibri"/>
                <a:sym typeface="Calibri"/>
              </a:rPr>
              <a:t>k</a:t>
            </a:r>
            <a:r>
              <a:rPr baseline="-25000" lang="en-GB" sz="2800">
                <a:solidFill>
                  <a:schemeClr val="dk1"/>
                </a:solidFill>
                <a:latin typeface="Calibri"/>
                <a:ea typeface="Calibri"/>
                <a:cs typeface="Calibri"/>
                <a:sym typeface="Calibri"/>
              </a:rPr>
              <a:t>def</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If necessary, the deflection caused by the shear force is taken into account</a:t>
            </a:r>
            <a:endParaRPr/>
          </a:p>
          <a:p>
            <a:pPr indent="0" lvl="0" marL="0" marR="0" rtl="0" algn="l">
              <a:lnSpc>
                <a:spcPct val="90000"/>
              </a:lnSpc>
              <a:spcBef>
                <a:spcPts val="1000"/>
              </a:spcBef>
              <a:spcAft>
                <a:spcPts val="0"/>
              </a:spcAft>
              <a:buClr>
                <a:schemeClr val="dk1"/>
              </a:buClr>
              <a:buSzPts val="2800"/>
              <a:buFont typeface="Arial"/>
              <a:buNone/>
            </a:pPr>
            <a:r>
              <a:t/>
            </a:r>
            <a:endParaRPr baseline="-25000" sz="2800">
              <a:solidFill>
                <a:schemeClr val="dk1"/>
              </a:solidFill>
              <a:latin typeface="Calibri"/>
              <a:ea typeface="Calibri"/>
              <a:cs typeface="Calibri"/>
              <a:sym typeface="Calibri"/>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509" name="Google Shape;509;p37"/>
          <p:cNvPicPr preferRelativeResize="0"/>
          <p:nvPr/>
        </p:nvPicPr>
        <p:blipFill rotWithShape="1">
          <a:blip r:embed="rId3">
            <a:alphaModFix/>
          </a:blip>
          <a:srcRect b="0" l="0" r="0" t="0"/>
          <a:stretch/>
        </p:blipFill>
        <p:spPr>
          <a:xfrm>
            <a:off x="8312550" y="951468"/>
            <a:ext cx="1115655" cy="5181694"/>
          </a:xfrm>
          <a:prstGeom prst="rect">
            <a:avLst/>
          </a:prstGeom>
          <a:noFill/>
          <a:ln>
            <a:noFill/>
          </a:ln>
        </p:spPr>
      </p:pic>
      <p:sp>
        <p:nvSpPr>
          <p:cNvPr id="510" name="Google Shape;510;p3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11" name="Google Shape;511;p37"/>
          <p:cNvSpPr/>
          <p:nvPr/>
        </p:nvSpPr>
        <p:spPr>
          <a:xfrm rot="-5400000">
            <a:off x="8013215" y="3554166"/>
            <a:ext cx="2307891" cy="184666"/>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L</a:t>
            </a:r>
            <a:r>
              <a:rPr baseline="-25000" lang="en-GB" sz="1200">
                <a:solidFill>
                  <a:schemeClr val="dk1"/>
                </a:solidFill>
                <a:latin typeface="Arial Narrow"/>
                <a:ea typeface="Arial Narrow"/>
                <a:cs typeface="Arial Narrow"/>
                <a:sym typeface="Arial Narrow"/>
              </a:rPr>
              <a:t>c </a:t>
            </a:r>
            <a:r>
              <a:rPr lang="en-GB" sz="1200">
                <a:solidFill>
                  <a:schemeClr val="dk1"/>
                </a:solidFill>
                <a:latin typeface="Arial Narrow"/>
                <a:ea typeface="Arial Narrow"/>
                <a:cs typeface="Arial Narrow"/>
                <a:sym typeface="Arial Narrow"/>
              </a:rPr>
              <a:t> = buckling length</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38"/>
          <p:cNvPicPr preferRelativeResize="0"/>
          <p:nvPr/>
        </p:nvPicPr>
        <p:blipFill rotWithShape="1">
          <a:blip r:embed="rId3">
            <a:alphaModFix/>
          </a:blip>
          <a:srcRect b="0" l="0" r="0" t="0"/>
          <a:stretch/>
        </p:blipFill>
        <p:spPr>
          <a:xfrm>
            <a:off x="6788472" y="1309894"/>
            <a:ext cx="4639962" cy="5052310"/>
          </a:xfrm>
          <a:prstGeom prst="rect">
            <a:avLst/>
          </a:prstGeom>
          <a:noFill/>
          <a:ln>
            <a:noFill/>
          </a:ln>
        </p:spPr>
      </p:pic>
      <p:sp>
        <p:nvSpPr>
          <p:cNvPr id="518" name="Google Shape;518;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stiffening CLT wall</a:t>
            </a:r>
            <a:endParaRPr/>
          </a:p>
        </p:txBody>
      </p:sp>
      <p:sp>
        <p:nvSpPr>
          <p:cNvPr id="519" name="Google Shape;519;p3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20" name="Google Shape;520;p38"/>
          <p:cNvSpPr txBox="1"/>
          <p:nvPr>
            <p:ph idx="1" type="body"/>
          </p:nvPr>
        </p:nvSpPr>
        <p:spPr>
          <a:xfrm>
            <a:off x="838199" y="1825625"/>
            <a:ext cx="5574958" cy="46246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Large and efficient stiffening structures can be implemented with CLT panels </a:t>
            </a:r>
            <a:endParaRPr/>
          </a:p>
          <a:p>
            <a:pPr indent="-228600" lvl="0" marL="228600" rtl="0" algn="l">
              <a:lnSpc>
                <a:spcPct val="90000"/>
              </a:lnSpc>
              <a:spcBef>
                <a:spcPts val="1000"/>
              </a:spcBef>
              <a:spcAft>
                <a:spcPts val="0"/>
              </a:spcAft>
              <a:buClr>
                <a:schemeClr val="dk1"/>
              </a:buClr>
              <a:buSzPts val="2800"/>
              <a:buChar char="•"/>
            </a:pPr>
            <a:r>
              <a:rPr lang="en-GB"/>
              <a:t>A CLT panel can be dimensioned to function as a uniform stiffening panel even if it has holes  </a:t>
            </a:r>
            <a:endParaRPr/>
          </a:p>
          <a:p>
            <a:pPr indent="-228600" lvl="1" marL="685800" rtl="0" algn="l">
              <a:lnSpc>
                <a:spcPct val="90000"/>
              </a:lnSpc>
              <a:spcBef>
                <a:spcPts val="500"/>
              </a:spcBef>
              <a:spcAft>
                <a:spcPts val="0"/>
              </a:spcAft>
              <a:buClr>
                <a:schemeClr val="dk1"/>
              </a:buClr>
              <a:buSzPts val="2400"/>
              <a:buChar char="•"/>
            </a:pPr>
            <a:r>
              <a:rPr lang="en-GB"/>
              <a:t>Stiffening capacity decreases</a:t>
            </a:r>
            <a:endParaRPr/>
          </a:p>
          <a:p>
            <a:pPr indent="-228600" lvl="1" marL="685800" rtl="0" algn="l">
              <a:lnSpc>
                <a:spcPct val="90000"/>
              </a:lnSpc>
              <a:spcBef>
                <a:spcPts val="500"/>
              </a:spcBef>
              <a:spcAft>
                <a:spcPts val="0"/>
              </a:spcAft>
              <a:buClr>
                <a:schemeClr val="dk1"/>
              </a:buClr>
              <a:buSzPts val="2400"/>
              <a:buChar char="•"/>
            </a:pPr>
            <a:r>
              <a:rPr lang="en-GB"/>
              <a:t>Horizontal displacement increases</a:t>
            </a:r>
            <a:endParaRPr/>
          </a:p>
        </p:txBody>
      </p:sp>
      <p:sp>
        <p:nvSpPr>
          <p:cNvPr id="521" name="Google Shape;521;p3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39"/>
          <p:cNvPicPr preferRelativeResize="0"/>
          <p:nvPr/>
        </p:nvPicPr>
        <p:blipFill rotWithShape="1">
          <a:blip r:embed="rId3">
            <a:alphaModFix/>
          </a:blip>
          <a:srcRect b="0" l="0" r="0" t="0"/>
          <a:stretch/>
        </p:blipFill>
        <p:spPr>
          <a:xfrm>
            <a:off x="7050616" y="1236245"/>
            <a:ext cx="4490550" cy="5109518"/>
          </a:xfrm>
          <a:prstGeom prst="rect">
            <a:avLst/>
          </a:prstGeom>
          <a:noFill/>
          <a:ln>
            <a:noFill/>
          </a:ln>
        </p:spPr>
      </p:pic>
      <p:sp>
        <p:nvSpPr>
          <p:cNvPr id="528" name="Google Shape;528;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stiffening CLT wall</a:t>
            </a:r>
            <a:endParaRPr/>
          </a:p>
        </p:txBody>
      </p:sp>
      <p:sp>
        <p:nvSpPr>
          <p:cNvPr id="529" name="Google Shape;529;p3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30" name="Google Shape;530;p39"/>
          <p:cNvSpPr txBox="1"/>
          <p:nvPr>
            <p:ph idx="1" type="body"/>
          </p:nvPr>
        </p:nvSpPr>
        <p:spPr>
          <a:xfrm>
            <a:off x="838199" y="1825625"/>
            <a:ext cx="5476103" cy="4927343"/>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GB"/>
              <a:t>A stiffening CLT wall typically serves as a cantilever beam which has shearing and bending</a:t>
            </a:r>
            <a:endParaRPr/>
          </a:p>
          <a:p>
            <a:pPr indent="-228600" lvl="0" marL="228600" rtl="0" algn="l">
              <a:lnSpc>
                <a:spcPct val="90000"/>
              </a:lnSpc>
              <a:spcBef>
                <a:spcPts val="1000"/>
              </a:spcBef>
              <a:spcAft>
                <a:spcPts val="0"/>
              </a:spcAft>
              <a:buClr>
                <a:schemeClr val="dk1"/>
              </a:buClr>
              <a:buSzPct val="100000"/>
              <a:buChar char="•"/>
            </a:pPr>
            <a:r>
              <a:rPr lang="en-GB"/>
              <a:t>In a stiffening wall, the shear strength and horizontal displacement are usually dimensioning (excluding narrow stiffening walls)</a:t>
            </a:r>
            <a:endParaRPr/>
          </a:p>
          <a:p>
            <a:pPr indent="-228600" lvl="0" marL="228600" rtl="0" algn="l">
              <a:lnSpc>
                <a:spcPct val="90000"/>
              </a:lnSpc>
              <a:spcBef>
                <a:spcPts val="1000"/>
              </a:spcBef>
              <a:spcAft>
                <a:spcPts val="0"/>
              </a:spcAft>
              <a:buClr>
                <a:schemeClr val="dk1"/>
              </a:buClr>
              <a:buSzPct val="100000"/>
              <a:buChar char="•"/>
            </a:pPr>
            <a:r>
              <a:rPr lang="en-GB"/>
              <a:t>Point-form support reactions A</a:t>
            </a:r>
            <a:r>
              <a:rPr baseline="-25000" lang="en-GB"/>
              <a:t>d</a:t>
            </a:r>
            <a:r>
              <a:rPr lang="en-GB"/>
              <a:t> and B</a:t>
            </a:r>
            <a:r>
              <a:rPr baseline="-25000" lang="en-GB"/>
              <a:t>d</a:t>
            </a:r>
            <a:r>
              <a:rPr lang="en-GB"/>
              <a:t> are created at the ends of the wall</a:t>
            </a:r>
            <a:endParaRPr/>
          </a:p>
          <a:p>
            <a:pPr indent="-228600" lvl="1" marL="685800" rtl="0" algn="l">
              <a:lnSpc>
                <a:spcPct val="90000"/>
              </a:lnSpc>
              <a:spcBef>
                <a:spcPts val="500"/>
              </a:spcBef>
              <a:spcAft>
                <a:spcPts val="0"/>
              </a:spcAft>
              <a:buClr>
                <a:schemeClr val="dk1"/>
              </a:buClr>
              <a:buSzPct val="100000"/>
              <a:buChar char="•"/>
            </a:pPr>
            <a:r>
              <a:rPr lang="en-GB"/>
              <a:t>The compression side support reaction is received by the vertical layers of the CLT panel</a:t>
            </a:r>
            <a:endParaRPr/>
          </a:p>
        </p:txBody>
      </p:sp>
      <p:sp>
        <p:nvSpPr>
          <p:cNvPr id="531" name="Google Shape;531;p3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4"/>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Authors</a:t>
            </a:r>
            <a:endParaRPr/>
          </a:p>
        </p:txBody>
      </p:sp>
      <p:sp>
        <p:nvSpPr>
          <p:cNvPr id="132" name="Google Shape;132;p4"/>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a:t>Tero Lahtela, </a:t>
            </a:r>
            <a:br>
              <a:rPr lang="en-GB"/>
            </a:br>
            <a:r>
              <a:rPr lang="en-GB"/>
              <a:t>Insinööritoimisto Tero Lahtela Oy</a:t>
            </a:r>
            <a:endParaRPr/>
          </a:p>
        </p:txBody>
      </p:sp>
      <p:sp>
        <p:nvSpPr>
          <p:cNvPr id="133" name="Google Shape;133;p4"/>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a:t>Release date: 28/02/2022</a:t>
            </a:r>
            <a:endParaRPr/>
          </a:p>
        </p:txBody>
      </p:sp>
      <p:sp>
        <p:nvSpPr>
          <p:cNvPr id="134" name="Google Shape;134;p4"/>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t/>
            </a:r>
            <a:endParaRPr/>
          </a:p>
        </p:txBody>
      </p:sp>
      <p:sp>
        <p:nvSpPr>
          <p:cNvPr id="135" name="Google Shape;135;p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36" name="Google Shape;136;p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40"/>
          <p:cNvPicPr preferRelativeResize="0"/>
          <p:nvPr/>
        </p:nvPicPr>
        <p:blipFill rotWithShape="1">
          <a:blip r:embed="rId3">
            <a:alphaModFix/>
          </a:blip>
          <a:srcRect b="0" l="0" r="0" t="0"/>
          <a:stretch/>
        </p:blipFill>
        <p:spPr>
          <a:xfrm>
            <a:off x="7033078" y="1800800"/>
            <a:ext cx="4205393" cy="3780401"/>
          </a:xfrm>
          <a:prstGeom prst="rect">
            <a:avLst/>
          </a:prstGeom>
          <a:noFill/>
          <a:ln>
            <a:noFill/>
          </a:ln>
        </p:spPr>
      </p:pic>
      <p:sp>
        <p:nvSpPr>
          <p:cNvPr id="538" name="Google Shape;538;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stiffening CLT wall</a:t>
            </a:r>
            <a:endParaRPr/>
          </a:p>
        </p:txBody>
      </p:sp>
      <p:sp>
        <p:nvSpPr>
          <p:cNvPr id="539" name="Google Shape;539;p4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40" name="Google Shape;540;p40"/>
          <p:cNvSpPr txBox="1"/>
          <p:nvPr>
            <p:ph idx="1" type="body"/>
          </p:nvPr>
        </p:nvSpPr>
        <p:spPr>
          <a:xfrm>
            <a:off x="838199" y="1825625"/>
            <a:ext cx="5476103" cy="46246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Depending on the ratio of the length and height of the stiffening CLT wall, only shear may occur in the wall</a:t>
            </a:r>
            <a:endParaRPr/>
          </a:p>
          <a:p>
            <a:pPr indent="-228600" lvl="0" marL="228600" rtl="0" algn="l">
              <a:lnSpc>
                <a:spcPct val="90000"/>
              </a:lnSpc>
              <a:spcBef>
                <a:spcPts val="1000"/>
              </a:spcBef>
              <a:spcAft>
                <a:spcPts val="0"/>
              </a:spcAft>
              <a:buClr>
                <a:schemeClr val="dk1"/>
              </a:buClr>
              <a:buSzPts val="2800"/>
              <a:buChar char="•"/>
            </a:pPr>
            <a:r>
              <a:rPr lang="en-GB"/>
              <a:t>However, the dimensioning of the shear strength of a CLT wall is carried out in the same way as in a wall acting as a cantilever beam</a:t>
            </a:r>
            <a:endParaRPr/>
          </a:p>
        </p:txBody>
      </p:sp>
      <p:sp>
        <p:nvSpPr>
          <p:cNvPr id="541" name="Google Shape;541;p4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42" name="Google Shape;542;p40"/>
          <p:cNvSpPr/>
          <p:nvPr/>
        </p:nvSpPr>
        <p:spPr>
          <a:xfrm rot="1800000">
            <a:off x="7901558" y="3624117"/>
            <a:ext cx="982793" cy="169277"/>
          </a:xfrm>
          <a:prstGeom prst="rect">
            <a:avLst/>
          </a:prstGeom>
          <a:solidFill>
            <a:srgbClr val="FEDD7E"/>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100">
                <a:solidFill>
                  <a:schemeClr val="dk1"/>
                </a:solidFill>
                <a:latin typeface="Arial Narrow"/>
                <a:ea typeface="Arial Narrow"/>
                <a:cs typeface="Arial Narrow"/>
                <a:sym typeface="Arial Narrow"/>
              </a:rPr>
              <a:t>“Arching”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41"/>
          <p:cNvPicPr preferRelativeResize="0"/>
          <p:nvPr/>
        </p:nvPicPr>
        <p:blipFill rotWithShape="1">
          <a:blip r:embed="rId3">
            <a:alphaModFix/>
          </a:blip>
          <a:srcRect b="0" l="0" r="0" t="0"/>
          <a:stretch/>
        </p:blipFill>
        <p:spPr>
          <a:xfrm>
            <a:off x="7518063" y="1458096"/>
            <a:ext cx="3208638" cy="4719584"/>
          </a:xfrm>
          <a:prstGeom prst="rect">
            <a:avLst/>
          </a:prstGeom>
          <a:noFill/>
          <a:ln>
            <a:noFill/>
          </a:ln>
        </p:spPr>
      </p:pic>
      <p:sp>
        <p:nvSpPr>
          <p:cNvPr id="549" name="Google Shape;549;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stiffening CLT wall</a:t>
            </a:r>
            <a:endParaRPr/>
          </a:p>
        </p:txBody>
      </p:sp>
      <p:sp>
        <p:nvSpPr>
          <p:cNvPr id="550" name="Google Shape;550;p4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51" name="Google Shape;551;p41"/>
          <p:cNvSpPr txBox="1"/>
          <p:nvPr>
            <p:ph idx="1" type="body"/>
          </p:nvPr>
        </p:nvSpPr>
        <p:spPr>
          <a:xfrm>
            <a:off x="838199" y="1825625"/>
            <a:ext cx="5476103" cy="496441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shear strength of a CLT panel is mainly based on the torsional shear strength of the flat adhesion between the layers</a:t>
            </a:r>
            <a:endParaRPr/>
          </a:p>
          <a:p>
            <a:pPr indent="-228600" lvl="1" marL="685800" rtl="0" algn="l">
              <a:lnSpc>
                <a:spcPct val="90000"/>
              </a:lnSpc>
              <a:spcBef>
                <a:spcPts val="500"/>
              </a:spcBef>
              <a:spcAft>
                <a:spcPts val="0"/>
              </a:spcAft>
              <a:buClr>
                <a:schemeClr val="dk1"/>
              </a:buClr>
              <a:buSzPts val="2000"/>
              <a:buChar char="•"/>
            </a:pPr>
            <a:r>
              <a:rPr lang="en-GB" sz="2000"/>
              <a:t>Edge-glueing between layers is not taken into account in shear strength</a:t>
            </a:r>
            <a:endParaRPr/>
          </a:p>
          <a:p>
            <a:pPr indent="-228600" lvl="0" marL="228600" rtl="0" algn="l">
              <a:lnSpc>
                <a:spcPct val="90000"/>
              </a:lnSpc>
              <a:spcBef>
                <a:spcPts val="1000"/>
              </a:spcBef>
              <a:spcAft>
                <a:spcPts val="0"/>
              </a:spcAft>
              <a:buClr>
                <a:schemeClr val="dk1"/>
              </a:buClr>
              <a:buSzPts val="2400"/>
              <a:buChar char="•"/>
            </a:pPr>
            <a:r>
              <a:rPr lang="en-GB" sz="2400"/>
              <a:t>Torsional shear strength is examined on the basis of the contact surface (a</a:t>
            </a:r>
            <a:r>
              <a:rPr lang="en-GB" sz="1800"/>
              <a:t>x</a:t>
            </a:r>
            <a:r>
              <a:rPr lang="en-GB" sz="2400"/>
              <a:t>a) of adjacent layers</a:t>
            </a:r>
            <a:endParaRPr/>
          </a:p>
          <a:p>
            <a:pPr indent="-228600" lvl="0" marL="228600" rtl="0" algn="l">
              <a:lnSpc>
                <a:spcPct val="90000"/>
              </a:lnSpc>
              <a:spcBef>
                <a:spcPts val="1000"/>
              </a:spcBef>
              <a:spcAft>
                <a:spcPts val="0"/>
              </a:spcAft>
              <a:buClr>
                <a:schemeClr val="dk1"/>
              </a:buClr>
              <a:buSzPts val="2400"/>
              <a:buChar char="•"/>
            </a:pPr>
            <a:r>
              <a:rPr lang="en-GB" sz="2400"/>
              <a:t>Some CLT manufacturers provide ready-made shear strength values for standard cross-sections</a:t>
            </a:r>
            <a:endParaRPr/>
          </a:p>
        </p:txBody>
      </p:sp>
      <p:sp>
        <p:nvSpPr>
          <p:cNvPr id="552" name="Google Shape;552;p4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42"/>
          <p:cNvPicPr preferRelativeResize="0"/>
          <p:nvPr/>
        </p:nvPicPr>
        <p:blipFill rotWithShape="1">
          <a:blip r:embed="rId3">
            <a:alphaModFix/>
          </a:blip>
          <a:srcRect b="0" l="0" r="0" t="0"/>
          <a:stretch/>
        </p:blipFill>
        <p:spPr>
          <a:xfrm>
            <a:off x="5915157" y="1662295"/>
            <a:ext cx="5674995" cy="3885889"/>
          </a:xfrm>
          <a:prstGeom prst="rect">
            <a:avLst/>
          </a:prstGeom>
          <a:noFill/>
          <a:ln>
            <a:noFill/>
          </a:ln>
        </p:spPr>
      </p:pic>
      <p:sp>
        <p:nvSpPr>
          <p:cNvPr id="559" name="Google Shape;559;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stiffening CLT wall</a:t>
            </a:r>
            <a:endParaRPr/>
          </a:p>
        </p:txBody>
      </p:sp>
      <p:sp>
        <p:nvSpPr>
          <p:cNvPr id="560" name="Google Shape;560;p4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561" name="Google Shape;561;p42"/>
          <p:cNvPicPr preferRelativeResize="0"/>
          <p:nvPr/>
        </p:nvPicPr>
        <p:blipFill rotWithShape="1">
          <a:blip r:embed="rId4">
            <a:alphaModFix/>
          </a:blip>
          <a:srcRect b="0" l="0" r="0" t="0"/>
          <a:stretch/>
        </p:blipFill>
        <p:spPr>
          <a:xfrm>
            <a:off x="900800" y="1591839"/>
            <a:ext cx="4305300" cy="4814888"/>
          </a:xfrm>
          <a:prstGeom prst="rect">
            <a:avLst/>
          </a:prstGeom>
          <a:noFill/>
          <a:ln>
            <a:noFill/>
          </a:ln>
        </p:spPr>
      </p:pic>
      <p:sp>
        <p:nvSpPr>
          <p:cNvPr id="562" name="Google Shape;562;p4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63" name="Google Shape;563;p42"/>
          <p:cNvSpPr/>
          <p:nvPr/>
        </p:nvSpPr>
        <p:spPr>
          <a:xfrm>
            <a:off x="5879717" y="5088915"/>
            <a:ext cx="982793" cy="169277"/>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100">
                <a:solidFill>
                  <a:schemeClr val="dk1"/>
                </a:solidFill>
                <a:latin typeface="Arial Narrow"/>
                <a:ea typeface="Arial Narrow"/>
                <a:cs typeface="Arial Narrow"/>
                <a:sym typeface="Arial Narrow"/>
              </a:rPr>
              <a:t>Flat glue bonds</a:t>
            </a:r>
            <a:endParaRPr/>
          </a:p>
        </p:txBody>
      </p:sp>
      <p:sp>
        <p:nvSpPr>
          <p:cNvPr id="564" name="Google Shape;564;p42"/>
          <p:cNvSpPr/>
          <p:nvPr/>
        </p:nvSpPr>
        <p:spPr>
          <a:xfrm>
            <a:off x="1322304" y="3544405"/>
            <a:ext cx="4339753" cy="293926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torsional shear strength of a flat joint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side length of a flat joint</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torsional moment of a flat joint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polar moment of inertia of a flat joint </a:t>
            </a:r>
            <a:endParaRPr/>
          </a:p>
          <a:p>
            <a:pPr indent="0" lvl="0" marL="0" marR="0" rtl="0" algn="l">
              <a:lnSpc>
                <a:spcPct val="160000"/>
              </a:lnSpc>
              <a:spcBef>
                <a:spcPts val="600"/>
              </a:spcBef>
              <a:spcAft>
                <a:spcPts val="0"/>
              </a:spcAft>
              <a:buNone/>
            </a:pPr>
            <a:r>
              <a:rPr lang="en-GB" sz="1500">
                <a:solidFill>
                  <a:schemeClr val="dk1"/>
                </a:solidFill>
                <a:latin typeface="Arial"/>
                <a:ea typeface="Arial"/>
                <a:cs typeface="Arial"/>
                <a:sym typeface="Arial"/>
              </a:rPr>
              <a:t>torsional shear strength (from CLT manufacturer)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force acting on the stiffening wall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stiffening wall height </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stiffening wall length</a:t>
            </a:r>
            <a:endParaRPr/>
          </a:p>
          <a:p>
            <a:pPr indent="0" lvl="0" marL="0" marR="0" rtl="0" algn="l">
              <a:lnSpc>
                <a:spcPct val="160000"/>
              </a:lnSpc>
              <a:spcBef>
                <a:spcPts val="0"/>
              </a:spcBef>
              <a:spcAft>
                <a:spcPts val="0"/>
              </a:spcAft>
              <a:buNone/>
            </a:pPr>
            <a:r>
              <a:rPr lang="en-GB" sz="1500">
                <a:solidFill>
                  <a:schemeClr val="dk1"/>
                </a:solidFill>
                <a:latin typeface="Arial"/>
                <a:ea typeface="Arial"/>
                <a:cs typeface="Arial"/>
                <a:sym typeface="Arial"/>
              </a:rPr>
              <a:t>number of flat joints in the stiffening wall</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p43"/>
          <p:cNvPicPr preferRelativeResize="0"/>
          <p:nvPr/>
        </p:nvPicPr>
        <p:blipFill rotWithShape="1">
          <a:blip r:embed="rId3">
            <a:alphaModFix/>
          </a:blip>
          <a:srcRect b="0" l="0" r="0" t="0"/>
          <a:stretch/>
        </p:blipFill>
        <p:spPr>
          <a:xfrm>
            <a:off x="6699077" y="1840166"/>
            <a:ext cx="5043443" cy="4177157"/>
          </a:xfrm>
          <a:prstGeom prst="rect">
            <a:avLst/>
          </a:prstGeom>
          <a:noFill/>
          <a:ln>
            <a:noFill/>
          </a:ln>
        </p:spPr>
      </p:pic>
      <p:sp>
        <p:nvSpPr>
          <p:cNvPr id="571" name="Google Shape;571;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stiffening CLT wall</a:t>
            </a:r>
            <a:endParaRPr/>
          </a:p>
        </p:txBody>
      </p:sp>
      <p:sp>
        <p:nvSpPr>
          <p:cNvPr id="572" name="Google Shape;572;p4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73" name="Google Shape;573;p43"/>
          <p:cNvSpPr txBox="1"/>
          <p:nvPr>
            <p:ph idx="1" type="body"/>
          </p:nvPr>
        </p:nvSpPr>
        <p:spPr>
          <a:xfrm>
            <a:off x="838199" y="1825625"/>
            <a:ext cx="5476103" cy="46246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 CLT panel can also shear from a panel shear, like building boards</a:t>
            </a:r>
            <a:endParaRPr/>
          </a:p>
          <a:p>
            <a:pPr indent="-228600" lvl="0" marL="228600" rtl="0" algn="l">
              <a:lnSpc>
                <a:spcPct val="90000"/>
              </a:lnSpc>
              <a:spcBef>
                <a:spcPts val="1000"/>
              </a:spcBef>
              <a:spcAft>
                <a:spcPts val="0"/>
              </a:spcAft>
              <a:buClr>
                <a:schemeClr val="dk1"/>
              </a:buClr>
              <a:buSzPts val="2800"/>
              <a:buChar char="•"/>
            </a:pPr>
            <a:r>
              <a:rPr lang="en-GB"/>
              <a:t>The shear area of a CLT panel is determined by the net surface area of the cross section</a:t>
            </a:r>
            <a:endParaRPr/>
          </a:p>
          <a:p>
            <a:pPr indent="-228600" lvl="0" marL="228600" rtl="0" algn="l">
              <a:lnSpc>
                <a:spcPct val="90000"/>
              </a:lnSpc>
              <a:spcBef>
                <a:spcPts val="1000"/>
              </a:spcBef>
              <a:spcAft>
                <a:spcPts val="0"/>
              </a:spcAft>
              <a:buClr>
                <a:schemeClr val="dk1"/>
              </a:buClr>
              <a:buSzPts val="2800"/>
              <a:buChar char="•"/>
            </a:pPr>
            <a:r>
              <a:rPr lang="en-GB"/>
              <a:t>Some CLT manufacturers provide ready-made shear strength values for standard cross-sections</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574" name="Google Shape;574;p4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75" name="Google Shape;575;p43"/>
          <p:cNvSpPr/>
          <p:nvPr/>
        </p:nvSpPr>
        <p:spPr>
          <a:xfrm>
            <a:off x="6840382" y="5035649"/>
            <a:ext cx="847662" cy="50783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100">
                <a:solidFill>
                  <a:schemeClr val="dk1"/>
                </a:solidFill>
                <a:latin typeface="Arial Narrow"/>
                <a:ea typeface="Arial Narrow"/>
                <a:cs typeface="Arial Narrow"/>
                <a:sym typeface="Arial Narrow"/>
              </a:rPr>
              <a:t>Shear layers (net surface area)</a:t>
            </a:r>
            <a:endParaRPr/>
          </a:p>
        </p:txBody>
      </p:sp>
      <p:sp>
        <p:nvSpPr>
          <p:cNvPr id="576" name="Google Shape;576;p43"/>
          <p:cNvSpPr/>
          <p:nvPr/>
        </p:nvSpPr>
        <p:spPr>
          <a:xfrm rot="-4980000">
            <a:off x="10194855" y="5584113"/>
            <a:ext cx="982793" cy="169277"/>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100">
                <a:solidFill>
                  <a:srgbClr val="FF0000"/>
                </a:solidFill>
                <a:latin typeface="Arial Narrow"/>
                <a:ea typeface="Arial Narrow"/>
                <a:cs typeface="Arial Narrow"/>
                <a:sym typeface="Arial Narrow"/>
              </a:rPr>
              <a:t>Shear</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p44"/>
          <p:cNvPicPr preferRelativeResize="0"/>
          <p:nvPr/>
        </p:nvPicPr>
        <p:blipFill rotWithShape="1">
          <a:blip r:embed="rId3">
            <a:alphaModFix/>
          </a:blip>
          <a:srcRect b="0" l="0" r="0" t="0"/>
          <a:stretch/>
        </p:blipFill>
        <p:spPr>
          <a:xfrm>
            <a:off x="6127879" y="1865937"/>
            <a:ext cx="5504935" cy="3788725"/>
          </a:xfrm>
          <a:prstGeom prst="rect">
            <a:avLst/>
          </a:prstGeom>
          <a:noFill/>
          <a:ln>
            <a:noFill/>
          </a:ln>
        </p:spPr>
      </p:pic>
      <p:sp>
        <p:nvSpPr>
          <p:cNvPr id="583" name="Google Shape;583;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stiffening CLT wall</a:t>
            </a:r>
            <a:endParaRPr/>
          </a:p>
        </p:txBody>
      </p:sp>
      <p:sp>
        <p:nvSpPr>
          <p:cNvPr id="584" name="Google Shape;584;p4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585" name="Google Shape;585;p44"/>
          <p:cNvPicPr preferRelativeResize="0"/>
          <p:nvPr/>
        </p:nvPicPr>
        <p:blipFill rotWithShape="1">
          <a:blip r:embed="rId4">
            <a:alphaModFix/>
          </a:blip>
          <a:srcRect b="0" l="0" r="0" t="0"/>
          <a:stretch/>
        </p:blipFill>
        <p:spPr>
          <a:xfrm>
            <a:off x="921480" y="2084388"/>
            <a:ext cx="4779962" cy="3265487"/>
          </a:xfrm>
          <a:prstGeom prst="rect">
            <a:avLst/>
          </a:prstGeom>
          <a:noFill/>
          <a:ln>
            <a:noFill/>
          </a:ln>
        </p:spPr>
      </p:pic>
      <p:sp>
        <p:nvSpPr>
          <p:cNvPr id="586" name="Google Shape;586;p4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87" name="Google Shape;587;p44"/>
          <p:cNvSpPr/>
          <p:nvPr/>
        </p:nvSpPr>
        <p:spPr>
          <a:xfrm>
            <a:off x="6289985" y="5062282"/>
            <a:ext cx="847662" cy="50783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1100">
                <a:solidFill>
                  <a:schemeClr val="dk1"/>
                </a:solidFill>
                <a:latin typeface="Arial Narrow"/>
                <a:ea typeface="Arial Narrow"/>
                <a:cs typeface="Arial Narrow"/>
                <a:sym typeface="Arial Narrow"/>
              </a:rPr>
              <a:t>Shear layers (net surface area)</a:t>
            </a:r>
            <a:endParaRPr/>
          </a:p>
        </p:txBody>
      </p:sp>
      <p:sp>
        <p:nvSpPr>
          <p:cNvPr id="588" name="Google Shape;588;p44"/>
          <p:cNvSpPr/>
          <p:nvPr/>
        </p:nvSpPr>
        <p:spPr>
          <a:xfrm>
            <a:off x="1393326" y="3453158"/>
            <a:ext cx="4470222" cy="193899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shear tension</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shear force in wall per unit of length </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surface area of sheared layers </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panel shear strength (from CLT manufacturer) </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force acting on the stiffening wall </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stiffening wall length</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stiffening CLT wall</a:t>
            </a:r>
            <a:endParaRPr/>
          </a:p>
        </p:txBody>
      </p:sp>
      <p:sp>
        <p:nvSpPr>
          <p:cNvPr id="595" name="Google Shape;595;p4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96" name="Google Shape;596;p45"/>
          <p:cNvSpPr txBox="1"/>
          <p:nvPr>
            <p:ph idx="1" type="body"/>
          </p:nvPr>
        </p:nvSpPr>
        <p:spPr>
          <a:xfrm>
            <a:off x="838199" y="1825625"/>
            <a:ext cx="5476103" cy="46246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Horizontal displacement of a stiffening CLT wall can be determined based on shear stiffness</a:t>
            </a:r>
            <a:endParaRPr/>
          </a:p>
          <a:p>
            <a:pPr indent="-76200" lvl="0" marL="22860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p:txBody>
      </p:sp>
      <p:pic>
        <p:nvPicPr>
          <p:cNvPr id="597" name="Google Shape;597;p45"/>
          <p:cNvPicPr preferRelativeResize="0"/>
          <p:nvPr/>
        </p:nvPicPr>
        <p:blipFill rotWithShape="1">
          <a:blip r:embed="rId3">
            <a:alphaModFix/>
          </a:blip>
          <a:srcRect b="0" l="0" r="0" t="0"/>
          <a:stretch/>
        </p:blipFill>
        <p:spPr>
          <a:xfrm>
            <a:off x="6746788" y="1489316"/>
            <a:ext cx="4493541" cy="4163899"/>
          </a:xfrm>
          <a:prstGeom prst="rect">
            <a:avLst/>
          </a:prstGeom>
          <a:noFill/>
          <a:ln>
            <a:noFill/>
          </a:ln>
        </p:spPr>
      </p:pic>
      <p:pic>
        <p:nvPicPr>
          <p:cNvPr id="598" name="Google Shape;598;p45"/>
          <p:cNvPicPr preferRelativeResize="0"/>
          <p:nvPr/>
        </p:nvPicPr>
        <p:blipFill rotWithShape="1">
          <a:blip r:embed="rId4">
            <a:alphaModFix/>
          </a:blip>
          <a:srcRect b="0" l="0" r="0" t="0"/>
          <a:stretch/>
        </p:blipFill>
        <p:spPr>
          <a:xfrm>
            <a:off x="1004887" y="2966243"/>
            <a:ext cx="3781425" cy="3233738"/>
          </a:xfrm>
          <a:prstGeom prst="rect">
            <a:avLst/>
          </a:prstGeom>
          <a:noFill/>
          <a:ln>
            <a:noFill/>
          </a:ln>
        </p:spPr>
      </p:pic>
      <p:sp>
        <p:nvSpPr>
          <p:cNvPr id="599" name="Google Shape;599;p4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00" name="Google Shape;600;p45"/>
          <p:cNvSpPr/>
          <p:nvPr/>
        </p:nvSpPr>
        <p:spPr>
          <a:xfrm>
            <a:off x="1600053" y="4020680"/>
            <a:ext cx="4470222" cy="224676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shear stiffness</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stiffening wall height </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stiffening wall length </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CLT panel thickness</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CLT panel layer glide modulus </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stiffening wall shear displacement </a:t>
            </a:r>
            <a:endParaRPr/>
          </a:p>
          <a:p>
            <a:pPr indent="0" lvl="0" marL="0" marR="0" rtl="0" algn="l">
              <a:lnSpc>
                <a:spcPct val="150000"/>
              </a:lnSpc>
              <a:spcBef>
                <a:spcPts val="0"/>
              </a:spcBef>
              <a:spcAft>
                <a:spcPts val="0"/>
              </a:spcAft>
              <a:buNone/>
            </a:pPr>
            <a:r>
              <a:rPr lang="en-GB" sz="1600">
                <a:solidFill>
                  <a:schemeClr val="dk1"/>
                </a:solidFill>
                <a:latin typeface="Arial"/>
                <a:ea typeface="Arial"/>
                <a:cs typeface="Arial"/>
                <a:sym typeface="Arial"/>
              </a:rPr>
              <a:t>stiffening wall shear force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46"/>
          <p:cNvPicPr preferRelativeResize="0"/>
          <p:nvPr/>
        </p:nvPicPr>
        <p:blipFill rotWithShape="1">
          <a:blip r:embed="rId3">
            <a:alphaModFix/>
          </a:blip>
          <a:srcRect b="0" l="0" r="0" t="0"/>
          <a:stretch/>
        </p:blipFill>
        <p:spPr>
          <a:xfrm>
            <a:off x="7032876" y="1514180"/>
            <a:ext cx="4502155" cy="4163747"/>
          </a:xfrm>
          <a:prstGeom prst="rect">
            <a:avLst/>
          </a:prstGeom>
          <a:noFill/>
          <a:ln>
            <a:noFill/>
          </a:ln>
        </p:spPr>
      </p:pic>
      <p:sp>
        <p:nvSpPr>
          <p:cNvPr id="607" name="Google Shape;607;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functioning of a stiffening CLT wall</a:t>
            </a:r>
            <a:endParaRPr/>
          </a:p>
        </p:txBody>
      </p:sp>
      <p:sp>
        <p:nvSpPr>
          <p:cNvPr id="608" name="Google Shape;608;p4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09" name="Google Shape;609;p46"/>
          <p:cNvSpPr txBox="1"/>
          <p:nvPr>
            <p:ph idx="1" type="body"/>
          </p:nvPr>
        </p:nvSpPr>
        <p:spPr>
          <a:xfrm>
            <a:off x="838199" y="1825625"/>
            <a:ext cx="5916169" cy="48532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compressed edge of a stiffening CLT wall may collapse and rotate due to vertical loading</a:t>
            </a:r>
            <a:endParaRPr/>
          </a:p>
          <a:p>
            <a:pPr indent="-228600" lvl="0" marL="228600" rtl="0" algn="l">
              <a:lnSpc>
                <a:spcPct val="90000"/>
              </a:lnSpc>
              <a:spcBef>
                <a:spcPts val="1000"/>
              </a:spcBef>
              <a:spcAft>
                <a:spcPts val="0"/>
              </a:spcAft>
              <a:buClr>
                <a:schemeClr val="dk1"/>
              </a:buClr>
              <a:buSzPts val="2800"/>
              <a:buChar char="•"/>
            </a:pPr>
            <a:r>
              <a:rPr lang="en-GB"/>
              <a:t>The vertical load on the compressed edge consists of the vertical load on the wall and the vertical support reaction caused by horizontal force</a:t>
            </a:r>
            <a:endParaRPr/>
          </a:p>
          <a:p>
            <a:pPr indent="-228600" lvl="0" marL="228600" rtl="0" algn="l">
              <a:lnSpc>
                <a:spcPct val="90000"/>
              </a:lnSpc>
              <a:spcBef>
                <a:spcPts val="1000"/>
              </a:spcBef>
              <a:spcAft>
                <a:spcPts val="0"/>
              </a:spcAft>
              <a:buClr>
                <a:schemeClr val="dk1"/>
              </a:buClr>
              <a:buSzPts val="2800"/>
              <a:buChar char="•"/>
            </a:pPr>
            <a:r>
              <a:rPr lang="en-GB"/>
              <a:t>Typically, the edges of the stiffening wall are connected to the transverse walls, allowing the compressed edge to be laterally supported</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610" name="Google Shape;610;p4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11" name="Google Shape;611;p46"/>
          <p:cNvSpPr/>
          <p:nvPr/>
        </p:nvSpPr>
        <p:spPr>
          <a:xfrm>
            <a:off x="7417449" y="2345714"/>
            <a:ext cx="1291546" cy="169277"/>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100">
                <a:solidFill>
                  <a:schemeClr val="dk1"/>
                </a:solidFill>
                <a:latin typeface="Arial Narrow"/>
                <a:ea typeface="Arial Narrow"/>
                <a:cs typeface="Arial Narrow"/>
                <a:sym typeface="Arial Narrow"/>
              </a:rPr>
              <a:t>Wall vertical load</a:t>
            </a:r>
            <a:endParaRPr/>
          </a:p>
        </p:txBody>
      </p:sp>
      <p:sp>
        <p:nvSpPr>
          <p:cNvPr id="612" name="Google Shape;612;p46"/>
          <p:cNvSpPr/>
          <p:nvPr/>
        </p:nvSpPr>
        <p:spPr>
          <a:xfrm rot="-5400000">
            <a:off x="9344865" y="3767229"/>
            <a:ext cx="2307891" cy="184666"/>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Wall compressed edge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Bearing pressure </a:t>
            </a:r>
            <a:br>
              <a:rPr lang="en-GB"/>
            </a:br>
            <a:r>
              <a:rPr lang="en-GB"/>
              <a:t>resistance of CLT</a:t>
            </a:r>
            <a:endParaRPr/>
          </a:p>
        </p:txBody>
      </p:sp>
      <p:sp>
        <p:nvSpPr>
          <p:cNvPr id="619" name="Google Shape;619;p4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20" name="Google Shape;620;p47"/>
          <p:cNvSpPr txBox="1"/>
          <p:nvPr>
            <p:ph idx="1" type="body"/>
          </p:nvPr>
        </p:nvSpPr>
        <p:spPr>
          <a:xfrm>
            <a:off x="838199" y="1825625"/>
            <a:ext cx="5196841" cy="48532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Only layers parallel to the load can be taken into account in the bearing pressure dimensioning of the CLT panel</a:t>
            </a:r>
            <a:endParaRPr/>
          </a:p>
          <a:p>
            <a:pPr indent="-228600" lvl="0" marL="228600" rtl="0" algn="l">
              <a:lnSpc>
                <a:spcPct val="90000"/>
              </a:lnSpc>
              <a:spcBef>
                <a:spcPts val="1000"/>
              </a:spcBef>
              <a:spcAft>
                <a:spcPts val="0"/>
              </a:spcAft>
              <a:buClr>
                <a:schemeClr val="dk1"/>
              </a:buClr>
              <a:buSzPts val="2800"/>
              <a:buChar char="•"/>
            </a:pPr>
            <a:r>
              <a:rPr lang="en-GB"/>
              <a:t>The dimensioning of the bearing pressure resistance is carried out according to the same principles as for sawn timber</a:t>
            </a:r>
            <a:endParaRPr/>
          </a:p>
          <a:p>
            <a:pPr indent="-228600" lvl="0" marL="228600" rtl="0" algn="l">
              <a:lnSpc>
                <a:spcPct val="90000"/>
              </a:lnSpc>
              <a:spcBef>
                <a:spcPts val="1000"/>
              </a:spcBef>
              <a:spcAft>
                <a:spcPts val="0"/>
              </a:spcAft>
              <a:buClr>
                <a:schemeClr val="dk1"/>
              </a:buClr>
              <a:buSzPts val="2800"/>
              <a:buChar char="•"/>
            </a:pPr>
            <a:r>
              <a:rPr lang="en-GB"/>
              <a:t>For the flat surface of the CLT panel, the factor is k</a:t>
            </a:r>
            <a:r>
              <a:rPr baseline="-25000" lang="en-GB"/>
              <a:t>c,90</a:t>
            </a:r>
            <a:r>
              <a:rPr lang="en-GB"/>
              <a:t> = 1,25 (as in sawn timber)</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621" name="Google Shape;621;p47"/>
          <p:cNvPicPr preferRelativeResize="0"/>
          <p:nvPr/>
        </p:nvPicPr>
        <p:blipFill rotWithShape="1">
          <a:blip r:embed="rId3">
            <a:alphaModFix/>
          </a:blip>
          <a:srcRect b="0" l="0" r="0" t="0"/>
          <a:stretch/>
        </p:blipFill>
        <p:spPr>
          <a:xfrm>
            <a:off x="7313226" y="693537"/>
            <a:ext cx="3974672" cy="5579828"/>
          </a:xfrm>
          <a:prstGeom prst="rect">
            <a:avLst/>
          </a:prstGeom>
          <a:noFill/>
          <a:ln>
            <a:noFill/>
          </a:ln>
        </p:spPr>
      </p:pic>
      <p:sp>
        <p:nvSpPr>
          <p:cNvPr id="622" name="Google Shape;622;p4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Bearing pressure resistance of CLT</a:t>
            </a:r>
            <a:endParaRPr/>
          </a:p>
        </p:txBody>
      </p:sp>
      <p:sp>
        <p:nvSpPr>
          <p:cNvPr id="629" name="Google Shape;629;p4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30" name="Google Shape;630;p48"/>
          <p:cNvSpPr txBox="1"/>
          <p:nvPr>
            <p:ph idx="1" type="body"/>
          </p:nvPr>
        </p:nvSpPr>
        <p:spPr>
          <a:xfrm>
            <a:off x="838199" y="1825625"/>
            <a:ext cx="5420498" cy="48532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length of the effective contact surface is determined according to the same principles as for a skeleton-structured wall.</a:t>
            </a:r>
            <a:endParaRPr/>
          </a:p>
          <a:p>
            <a:pPr indent="-228600" lvl="0" marL="228600" rtl="0" algn="l">
              <a:lnSpc>
                <a:spcPct val="90000"/>
              </a:lnSpc>
              <a:spcBef>
                <a:spcPts val="1000"/>
              </a:spcBef>
              <a:spcAft>
                <a:spcPts val="0"/>
              </a:spcAft>
              <a:buClr>
                <a:schemeClr val="dk1"/>
              </a:buClr>
              <a:buSzPts val="2800"/>
              <a:buChar char="•"/>
            </a:pPr>
            <a:r>
              <a:rPr b="1" lang="en-GB">
                <a:latin typeface="Arial"/>
                <a:ea typeface="Arial"/>
                <a:cs typeface="Arial"/>
                <a:sym typeface="Arial"/>
              </a:rPr>
              <a:t>l</a:t>
            </a:r>
            <a:r>
              <a:rPr baseline="-25000" lang="en-GB"/>
              <a:t>c,90,ef is</a:t>
            </a:r>
            <a:r>
              <a:rPr lang="en-GB"/>
              <a:t> determined for each layer parallel to the load</a:t>
            </a:r>
            <a:endParaRPr/>
          </a:p>
          <a:p>
            <a:pPr indent="-228600" lvl="0" marL="228600" rtl="0" algn="l">
              <a:lnSpc>
                <a:spcPct val="90000"/>
              </a:lnSpc>
              <a:spcBef>
                <a:spcPts val="1000"/>
              </a:spcBef>
              <a:spcAft>
                <a:spcPts val="0"/>
              </a:spcAft>
              <a:buClr>
                <a:schemeClr val="dk1"/>
              </a:buClr>
              <a:buSzPts val="2800"/>
              <a:buChar char="•"/>
            </a:pPr>
            <a:r>
              <a:rPr lang="en-GB"/>
              <a:t>Bearing pressure resistance is checked for each layer parallel to the load using the </a:t>
            </a:r>
            <a:r>
              <a:rPr b="1" lang="en-GB">
                <a:latin typeface="Arial"/>
                <a:ea typeface="Arial"/>
                <a:cs typeface="Arial"/>
                <a:sym typeface="Arial"/>
              </a:rPr>
              <a:t>l</a:t>
            </a:r>
            <a:r>
              <a:rPr baseline="-25000" lang="en-GB"/>
              <a:t>c,90,ef</a:t>
            </a:r>
            <a:r>
              <a:rPr lang="en-GB"/>
              <a:t> measurement of the layer</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631" name="Google Shape;631;p48"/>
          <p:cNvPicPr preferRelativeResize="0"/>
          <p:nvPr/>
        </p:nvPicPr>
        <p:blipFill rotWithShape="1">
          <a:blip r:embed="rId3">
            <a:alphaModFix/>
          </a:blip>
          <a:srcRect b="0" l="0" r="0" t="0"/>
          <a:stretch/>
        </p:blipFill>
        <p:spPr>
          <a:xfrm>
            <a:off x="7313226" y="1244864"/>
            <a:ext cx="3793525" cy="5056535"/>
          </a:xfrm>
          <a:prstGeom prst="rect">
            <a:avLst/>
          </a:prstGeom>
          <a:noFill/>
          <a:ln>
            <a:noFill/>
          </a:ln>
        </p:spPr>
      </p:pic>
      <p:sp>
        <p:nvSpPr>
          <p:cNvPr id="632" name="Google Shape;632;p4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33" name="Google Shape;633;p48"/>
          <p:cNvSpPr/>
          <p:nvPr/>
        </p:nvSpPr>
        <p:spPr>
          <a:xfrm rot="-5400000">
            <a:off x="7039210" y="4847196"/>
            <a:ext cx="1036311" cy="169277"/>
          </a:xfrm>
          <a:prstGeom prst="rect">
            <a:avLst/>
          </a:prstGeom>
          <a:solidFill>
            <a:srgbClr val="FFDF7F"/>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100">
                <a:solidFill>
                  <a:schemeClr val="dk1"/>
                </a:solidFill>
                <a:latin typeface="Arial Narrow"/>
                <a:ea typeface="Arial Narrow"/>
                <a:cs typeface="Arial Narrow"/>
                <a:sym typeface="Arial Narrow"/>
              </a:rPr>
              <a:t>Layer 1</a:t>
            </a:r>
            <a:endParaRPr/>
          </a:p>
        </p:txBody>
      </p:sp>
      <p:sp>
        <p:nvSpPr>
          <p:cNvPr id="634" name="Google Shape;634;p48"/>
          <p:cNvSpPr/>
          <p:nvPr/>
        </p:nvSpPr>
        <p:spPr>
          <a:xfrm rot="-5400000">
            <a:off x="7651113" y="4847197"/>
            <a:ext cx="1036311" cy="169277"/>
          </a:xfrm>
          <a:prstGeom prst="rect">
            <a:avLst/>
          </a:prstGeom>
          <a:solidFill>
            <a:srgbClr val="FFDF7F"/>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1100">
                <a:solidFill>
                  <a:schemeClr val="dk1"/>
                </a:solidFill>
                <a:latin typeface="Arial Narrow"/>
                <a:ea typeface="Arial Narrow"/>
                <a:cs typeface="Arial Narrow"/>
                <a:sym typeface="Arial Narrow"/>
              </a:rPr>
              <a:t>Layer 2</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Moisture behaviour of solid wood panels</a:t>
            </a:r>
            <a:endParaRPr/>
          </a:p>
        </p:txBody>
      </p:sp>
      <p:sp>
        <p:nvSpPr>
          <p:cNvPr id="641" name="Google Shape;641;p4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42" name="Google Shape;642;p49"/>
          <p:cNvSpPr txBox="1"/>
          <p:nvPr>
            <p:ph idx="1" type="body"/>
          </p:nvPr>
        </p:nvSpPr>
        <p:spPr>
          <a:xfrm>
            <a:off x="838199" y="1825625"/>
            <a:ext cx="5836921" cy="4853202"/>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GB"/>
              <a:t>Dimensional changes due to moisture in cross-laminated solid wood panels are very low</a:t>
            </a:r>
            <a:endParaRPr/>
          </a:p>
          <a:p>
            <a:pPr indent="-228600" lvl="0" marL="228600" rtl="0" algn="l">
              <a:lnSpc>
                <a:spcPct val="90000"/>
              </a:lnSpc>
              <a:spcBef>
                <a:spcPts val="1000"/>
              </a:spcBef>
              <a:spcAft>
                <a:spcPts val="0"/>
              </a:spcAft>
              <a:buClr>
                <a:schemeClr val="dk1"/>
              </a:buClr>
              <a:buSzPct val="100000"/>
              <a:buChar char="•"/>
            </a:pPr>
            <a:r>
              <a:rPr lang="en-GB"/>
              <a:t>However, a solid wood panel swells and shrinks in the perpendicular direction (thickness) of the panel</a:t>
            </a:r>
            <a:endParaRPr/>
          </a:p>
          <a:p>
            <a:pPr indent="-228600" lvl="1" marL="685800" rtl="0" algn="l">
              <a:lnSpc>
                <a:spcPct val="90000"/>
              </a:lnSpc>
              <a:spcBef>
                <a:spcPts val="500"/>
              </a:spcBef>
              <a:spcAft>
                <a:spcPts val="0"/>
              </a:spcAft>
              <a:buClr>
                <a:schemeClr val="dk1"/>
              </a:buClr>
              <a:buSzPct val="100000"/>
              <a:buChar char="•"/>
            </a:pPr>
            <a:r>
              <a:rPr lang="en-GB"/>
              <a:t>Must be taken into account in the design of junctions and joints</a:t>
            </a:r>
            <a:endParaRPr/>
          </a:p>
          <a:p>
            <a:pPr indent="-228600" lvl="0" marL="228600" rtl="0" algn="l">
              <a:lnSpc>
                <a:spcPct val="90000"/>
              </a:lnSpc>
              <a:spcBef>
                <a:spcPts val="1000"/>
              </a:spcBef>
              <a:spcAft>
                <a:spcPts val="0"/>
              </a:spcAft>
              <a:buClr>
                <a:schemeClr val="dk1"/>
              </a:buClr>
              <a:buSzPct val="100000"/>
              <a:buChar char="•"/>
            </a:pPr>
            <a:r>
              <a:rPr lang="en-GB"/>
              <a:t>Dimensional changes due to moisture in a CLT panel can be estimated using the instructions for sawn timber</a:t>
            </a:r>
            <a:endParaRPr/>
          </a:p>
          <a:p>
            <a:pPr indent="-228600" lvl="0" marL="228600" rtl="0" algn="l">
              <a:lnSpc>
                <a:spcPct val="90000"/>
              </a:lnSpc>
              <a:spcBef>
                <a:spcPts val="1000"/>
              </a:spcBef>
              <a:spcAft>
                <a:spcPts val="0"/>
              </a:spcAft>
              <a:buClr>
                <a:schemeClr val="dk1"/>
              </a:buClr>
              <a:buSzPct val="100000"/>
              <a:buChar char="•"/>
            </a:pPr>
            <a:r>
              <a:rPr lang="en-GB"/>
              <a:t>Dimensional changes due to moisture in a LVL panel can be estimated using the panel manufacturer’s instructions</a:t>
            </a:r>
            <a:endParaRPr/>
          </a:p>
        </p:txBody>
      </p:sp>
      <p:pic>
        <p:nvPicPr>
          <p:cNvPr id="643" name="Google Shape;643;p49"/>
          <p:cNvPicPr preferRelativeResize="0"/>
          <p:nvPr/>
        </p:nvPicPr>
        <p:blipFill rotWithShape="1">
          <a:blip r:embed="rId3">
            <a:alphaModFix/>
          </a:blip>
          <a:srcRect b="0" l="0" r="0" t="0"/>
          <a:stretch/>
        </p:blipFill>
        <p:spPr>
          <a:xfrm>
            <a:off x="6941892" y="1551976"/>
            <a:ext cx="4424497" cy="4509014"/>
          </a:xfrm>
          <a:prstGeom prst="rect">
            <a:avLst/>
          </a:prstGeom>
          <a:noFill/>
          <a:ln>
            <a:noFill/>
          </a:ln>
        </p:spPr>
      </p:pic>
      <p:sp>
        <p:nvSpPr>
          <p:cNvPr id="644" name="Google Shape;644;p4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Solid wood panels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Moisture behaviour of solid wood panels</a:t>
            </a:r>
            <a:endParaRPr/>
          </a:p>
        </p:txBody>
      </p:sp>
      <p:sp>
        <p:nvSpPr>
          <p:cNvPr id="651" name="Google Shape;651;p5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52" name="Google Shape;652;p50"/>
          <p:cNvSpPr txBox="1"/>
          <p:nvPr>
            <p:ph idx="1" type="body"/>
          </p:nvPr>
        </p:nvSpPr>
        <p:spPr>
          <a:xfrm>
            <a:off x="838199" y="1825625"/>
            <a:ext cx="5871520" cy="48532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effect of different moisture conditions on the different sides of the solid wood panel on the panel must be taken into account in the design</a:t>
            </a:r>
            <a:endParaRPr/>
          </a:p>
          <a:p>
            <a:pPr indent="-228600" lvl="0" marL="228600" rtl="0" algn="l">
              <a:lnSpc>
                <a:spcPct val="90000"/>
              </a:lnSpc>
              <a:spcBef>
                <a:spcPts val="1000"/>
              </a:spcBef>
              <a:spcAft>
                <a:spcPts val="0"/>
              </a:spcAft>
              <a:buClr>
                <a:schemeClr val="dk1"/>
              </a:buClr>
              <a:buSzPts val="2400"/>
              <a:buChar char="•"/>
            </a:pPr>
            <a:r>
              <a:rPr lang="en-GB" sz="2400"/>
              <a:t>For example, a high solid wood exterior wall without separate thermal insulation may exhibit curvature caused by dimensional changes due to moisture</a:t>
            </a:r>
            <a:endParaRPr/>
          </a:p>
          <a:p>
            <a:pPr indent="-228600" lvl="1" marL="685800" rtl="0" algn="l">
              <a:lnSpc>
                <a:spcPct val="90000"/>
              </a:lnSpc>
              <a:spcBef>
                <a:spcPts val="500"/>
              </a:spcBef>
              <a:spcAft>
                <a:spcPts val="0"/>
              </a:spcAft>
              <a:buClr>
                <a:schemeClr val="dk1"/>
              </a:buClr>
              <a:buSzPts val="2000"/>
              <a:buChar char="•"/>
            </a:pPr>
            <a:r>
              <a:rPr lang="en-GB" sz="2000"/>
              <a:t>Inner surface shrinks</a:t>
            </a:r>
            <a:endParaRPr/>
          </a:p>
          <a:p>
            <a:pPr indent="-228600" lvl="1" marL="685800" rtl="0" algn="l">
              <a:lnSpc>
                <a:spcPct val="90000"/>
              </a:lnSpc>
              <a:spcBef>
                <a:spcPts val="500"/>
              </a:spcBef>
              <a:spcAft>
                <a:spcPts val="0"/>
              </a:spcAft>
              <a:buClr>
                <a:schemeClr val="dk1"/>
              </a:buClr>
              <a:buSzPts val="2000"/>
              <a:buChar char="•"/>
            </a:pPr>
            <a:r>
              <a:rPr lang="en-GB" sz="2000"/>
              <a:t>Exterior surface swells</a:t>
            </a:r>
            <a:endParaRPr/>
          </a:p>
          <a:p>
            <a:pPr indent="-76200" lvl="0" marL="228600" rtl="0" algn="l">
              <a:lnSpc>
                <a:spcPct val="90000"/>
              </a:lnSpc>
              <a:spcBef>
                <a:spcPts val="1000"/>
              </a:spcBef>
              <a:spcAft>
                <a:spcPts val="0"/>
              </a:spcAft>
              <a:buClr>
                <a:schemeClr val="dk1"/>
              </a:buClr>
              <a:buSzPts val="2400"/>
              <a:buNone/>
            </a:pPr>
            <a:r>
              <a:t/>
            </a:r>
            <a:endParaRPr sz="2400"/>
          </a:p>
        </p:txBody>
      </p:sp>
      <p:pic>
        <p:nvPicPr>
          <p:cNvPr id="653" name="Google Shape;653;p50"/>
          <p:cNvPicPr preferRelativeResize="0"/>
          <p:nvPr/>
        </p:nvPicPr>
        <p:blipFill rotWithShape="1">
          <a:blip r:embed="rId3">
            <a:alphaModFix/>
          </a:blip>
          <a:srcRect b="0" l="0" r="0" t="0"/>
          <a:stretch/>
        </p:blipFill>
        <p:spPr>
          <a:xfrm>
            <a:off x="7358449" y="1381007"/>
            <a:ext cx="4059194" cy="4873477"/>
          </a:xfrm>
          <a:prstGeom prst="rect">
            <a:avLst/>
          </a:prstGeom>
          <a:noFill/>
          <a:ln>
            <a:noFill/>
          </a:ln>
        </p:spPr>
      </p:pic>
      <p:sp>
        <p:nvSpPr>
          <p:cNvPr id="654" name="Google Shape;654;p5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p51"/>
          <p:cNvPicPr preferRelativeResize="0"/>
          <p:nvPr/>
        </p:nvPicPr>
        <p:blipFill rotWithShape="1">
          <a:blip r:embed="rId3">
            <a:alphaModFix/>
          </a:blip>
          <a:srcRect b="0" l="0" r="0" t="0"/>
          <a:stretch/>
        </p:blipFill>
        <p:spPr>
          <a:xfrm>
            <a:off x="6017241" y="1498559"/>
            <a:ext cx="5888524" cy="4504038"/>
          </a:xfrm>
          <a:prstGeom prst="rect">
            <a:avLst/>
          </a:prstGeom>
          <a:noFill/>
          <a:ln>
            <a:noFill/>
          </a:ln>
        </p:spPr>
      </p:pic>
      <p:sp>
        <p:nvSpPr>
          <p:cNvPr id="661" name="Google Shape;661;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Ordering solid wood panels</a:t>
            </a:r>
            <a:endParaRPr/>
          </a:p>
        </p:txBody>
      </p:sp>
      <p:sp>
        <p:nvSpPr>
          <p:cNvPr id="662" name="Google Shape;662;p5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63" name="Google Shape;663;p51"/>
          <p:cNvSpPr txBox="1"/>
          <p:nvPr>
            <p:ph idx="1" type="body"/>
          </p:nvPr>
        </p:nvSpPr>
        <p:spPr>
          <a:xfrm>
            <a:off x="838199" y="1825625"/>
            <a:ext cx="5871520" cy="461842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Solid wood panels based on panel-specific drawings</a:t>
            </a:r>
            <a:endParaRPr/>
          </a:p>
          <a:p>
            <a:pPr indent="-228600" lvl="0" marL="228600" rtl="0" algn="l">
              <a:lnSpc>
                <a:spcPct val="90000"/>
              </a:lnSpc>
              <a:spcBef>
                <a:spcPts val="1000"/>
              </a:spcBef>
              <a:spcAft>
                <a:spcPts val="0"/>
              </a:spcAft>
              <a:buClr>
                <a:schemeClr val="dk1"/>
              </a:buClr>
              <a:buSzPts val="2800"/>
              <a:buChar char="•"/>
            </a:pPr>
            <a:r>
              <a:rPr lang="en-GB"/>
              <a:t>The order drawing shows </a:t>
            </a:r>
            <a:endParaRPr/>
          </a:p>
          <a:p>
            <a:pPr indent="-228600" lvl="1" marL="685800" rtl="0" algn="l">
              <a:lnSpc>
                <a:spcPct val="90000"/>
              </a:lnSpc>
              <a:spcBef>
                <a:spcPts val="500"/>
              </a:spcBef>
              <a:spcAft>
                <a:spcPts val="0"/>
              </a:spcAft>
              <a:buClr>
                <a:schemeClr val="dk1"/>
              </a:buClr>
              <a:buSzPts val="2400"/>
              <a:buChar char="•"/>
            </a:pPr>
            <a:r>
              <a:rPr lang="en-GB"/>
              <a:t>Panel ID</a:t>
            </a:r>
            <a:endParaRPr/>
          </a:p>
          <a:p>
            <a:pPr indent="-228600" lvl="1" marL="685800" rtl="0" algn="l">
              <a:lnSpc>
                <a:spcPct val="90000"/>
              </a:lnSpc>
              <a:spcBef>
                <a:spcPts val="500"/>
              </a:spcBef>
              <a:spcAft>
                <a:spcPts val="0"/>
              </a:spcAft>
              <a:buClr>
                <a:schemeClr val="dk1"/>
              </a:buClr>
              <a:buSzPts val="2400"/>
              <a:buChar char="•"/>
            </a:pPr>
            <a:r>
              <a:rPr lang="en-GB"/>
              <a:t>Panel type</a:t>
            </a:r>
            <a:endParaRPr/>
          </a:p>
          <a:p>
            <a:pPr indent="-228600" lvl="1" marL="685800" rtl="0" algn="l">
              <a:lnSpc>
                <a:spcPct val="90000"/>
              </a:lnSpc>
              <a:spcBef>
                <a:spcPts val="500"/>
              </a:spcBef>
              <a:spcAft>
                <a:spcPts val="0"/>
              </a:spcAft>
              <a:buClr>
                <a:schemeClr val="dk1"/>
              </a:buClr>
              <a:buSzPts val="2400"/>
              <a:buChar char="•"/>
            </a:pPr>
            <a:r>
              <a:rPr lang="en-GB"/>
              <a:t>Direction of surface layers</a:t>
            </a:r>
            <a:endParaRPr/>
          </a:p>
          <a:p>
            <a:pPr indent="-228600" lvl="1" marL="685800" rtl="0" algn="l">
              <a:lnSpc>
                <a:spcPct val="90000"/>
              </a:lnSpc>
              <a:spcBef>
                <a:spcPts val="500"/>
              </a:spcBef>
              <a:spcAft>
                <a:spcPts val="0"/>
              </a:spcAft>
              <a:buClr>
                <a:schemeClr val="dk1"/>
              </a:buClr>
              <a:buSzPts val="2400"/>
              <a:buChar char="•"/>
            </a:pPr>
            <a:r>
              <a:rPr lang="en-GB"/>
              <a:t>Quantity</a:t>
            </a:r>
            <a:endParaRPr/>
          </a:p>
          <a:p>
            <a:pPr indent="-228600" lvl="1" marL="685800" rtl="0" algn="l">
              <a:lnSpc>
                <a:spcPct val="90000"/>
              </a:lnSpc>
              <a:spcBef>
                <a:spcPts val="500"/>
              </a:spcBef>
              <a:spcAft>
                <a:spcPts val="0"/>
              </a:spcAft>
              <a:buClr>
                <a:schemeClr val="dk1"/>
              </a:buClr>
              <a:buSzPts val="2400"/>
              <a:buChar char="•"/>
            </a:pPr>
            <a:r>
              <a:rPr lang="en-GB"/>
              <a:t>Dimensions</a:t>
            </a:r>
            <a:endParaRPr/>
          </a:p>
          <a:p>
            <a:pPr indent="-228600" lvl="1" marL="685800" rtl="0" algn="l">
              <a:lnSpc>
                <a:spcPct val="90000"/>
              </a:lnSpc>
              <a:spcBef>
                <a:spcPts val="500"/>
              </a:spcBef>
              <a:spcAft>
                <a:spcPts val="0"/>
              </a:spcAft>
              <a:buClr>
                <a:schemeClr val="dk1"/>
              </a:buClr>
              <a:buSzPts val="2400"/>
              <a:buChar char="•"/>
            </a:pPr>
            <a:r>
              <a:rPr lang="en-GB"/>
              <a:t>Surface quality grade</a:t>
            </a:r>
            <a:endParaRPr/>
          </a:p>
          <a:p>
            <a:pPr indent="-228600" lvl="1" marL="685800" rtl="0" algn="l">
              <a:lnSpc>
                <a:spcPct val="90000"/>
              </a:lnSpc>
              <a:spcBef>
                <a:spcPts val="500"/>
              </a:spcBef>
              <a:spcAft>
                <a:spcPts val="0"/>
              </a:spcAft>
              <a:buClr>
                <a:schemeClr val="dk1"/>
              </a:buClr>
              <a:buSzPts val="2400"/>
              <a:buChar char="•"/>
            </a:pPr>
            <a:r>
              <a:rPr lang="en-GB"/>
              <a:t>Details of desired CNC machinings</a:t>
            </a:r>
            <a:endParaRPr/>
          </a:p>
          <a:p>
            <a:pPr indent="-76200" lvl="1" marL="685800" rtl="0" algn="l">
              <a:lnSpc>
                <a:spcPct val="90000"/>
              </a:lnSpc>
              <a:spcBef>
                <a:spcPts val="500"/>
              </a:spcBef>
              <a:spcAft>
                <a:spcPts val="0"/>
              </a:spcAft>
              <a:buClr>
                <a:schemeClr val="dk1"/>
              </a:buClr>
              <a:buSzPts val="2400"/>
              <a:buNone/>
            </a:pPr>
            <a:r>
              <a:t/>
            </a:r>
            <a:endParaRPr/>
          </a:p>
        </p:txBody>
      </p:sp>
      <p:sp>
        <p:nvSpPr>
          <p:cNvPr id="664" name="Google Shape;664;p5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machining</a:t>
            </a:r>
            <a:endParaRPr/>
          </a:p>
        </p:txBody>
      </p:sp>
      <p:sp>
        <p:nvSpPr>
          <p:cNvPr id="671" name="Google Shape;671;p5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72" name="Google Shape;672;p52"/>
          <p:cNvSpPr txBox="1"/>
          <p:nvPr/>
        </p:nvSpPr>
        <p:spPr>
          <a:xfrm>
            <a:off x="838200" y="1825625"/>
            <a:ext cx="4833552" cy="485320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When designing the machining of solid wood panels, the properties of the CNC machine used must be determined</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Machining directions</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Machining depths</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Size of the panel to be machined</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Etc.</a:t>
            </a:r>
            <a:endParaRPr/>
          </a:p>
        </p:txBody>
      </p:sp>
      <p:sp>
        <p:nvSpPr>
          <p:cNvPr id="673" name="Google Shape;673;p52"/>
          <p:cNvSpPr/>
          <p:nvPr/>
        </p:nvSpPr>
        <p:spPr>
          <a:xfrm>
            <a:off x="10490886" y="5716035"/>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Stora Enso</a:t>
            </a:r>
            <a:endParaRPr/>
          </a:p>
        </p:txBody>
      </p:sp>
      <p:pic>
        <p:nvPicPr>
          <p:cNvPr id="674" name="Google Shape;674;p52"/>
          <p:cNvPicPr preferRelativeResize="0"/>
          <p:nvPr/>
        </p:nvPicPr>
        <p:blipFill rotWithShape="1">
          <a:blip r:embed="rId3">
            <a:alphaModFix/>
          </a:blip>
          <a:srcRect b="0" l="0" r="0" t="0"/>
          <a:stretch/>
        </p:blipFill>
        <p:spPr>
          <a:xfrm>
            <a:off x="5727732" y="1411674"/>
            <a:ext cx="6322165" cy="1899778"/>
          </a:xfrm>
          <a:prstGeom prst="rect">
            <a:avLst/>
          </a:prstGeom>
          <a:noFill/>
          <a:ln>
            <a:noFill/>
          </a:ln>
        </p:spPr>
      </p:pic>
      <p:pic>
        <p:nvPicPr>
          <p:cNvPr descr="Kuvahaun tulos haulle cnc machining clt" id="675" name="Google Shape;675;p52"/>
          <p:cNvPicPr preferRelativeResize="0"/>
          <p:nvPr/>
        </p:nvPicPr>
        <p:blipFill rotWithShape="1">
          <a:blip r:embed="rId4">
            <a:alphaModFix/>
          </a:blip>
          <a:srcRect b="5273" l="6551" r="22309" t="0"/>
          <a:stretch/>
        </p:blipFill>
        <p:spPr>
          <a:xfrm>
            <a:off x="7296671" y="3470451"/>
            <a:ext cx="3575222" cy="2680263"/>
          </a:xfrm>
          <a:prstGeom prst="rect">
            <a:avLst/>
          </a:prstGeom>
          <a:noFill/>
          <a:ln>
            <a:noFill/>
          </a:ln>
        </p:spPr>
      </p:pic>
      <p:sp>
        <p:nvSpPr>
          <p:cNvPr id="676" name="Google Shape;676;p52"/>
          <p:cNvSpPr/>
          <p:nvPr/>
        </p:nvSpPr>
        <p:spPr>
          <a:xfrm>
            <a:off x="9662339" y="5935270"/>
            <a:ext cx="120955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lt1"/>
                </a:solidFill>
                <a:latin typeface="Calibri"/>
                <a:ea typeface="Calibri"/>
                <a:cs typeface="Calibri"/>
                <a:sym typeface="Calibri"/>
              </a:rPr>
              <a:t>Image: Ledinek</a:t>
            </a:r>
            <a:endParaRPr/>
          </a:p>
        </p:txBody>
      </p:sp>
      <p:sp>
        <p:nvSpPr>
          <p:cNvPr id="677" name="Google Shape;677;p5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78" name="Google Shape;678;p52"/>
          <p:cNvSpPr/>
          <p:nvPr/>
        </p:nvSpPr>
        <p:spPr>
          <a:xfrm rot="-5400000">
            <a:off x="7022211" y="2368420"/>
            <a:ext cx="992407" cy="303784"/>
          </a:xfrm>
          <a:prstGeom prst="rect">
            <a:avLst/>
          </a:prstGeom>
          <a:solidFill>
            <a:srgbClr val="FAD57C"/>
          </a:solid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None/>
            </a:pPr>
            <a:r>
              <a:rPr lang="en-GB" sz="1000">
                <a:solidFill>
                  <a:schemeClr val="dk1"/>
                </a:solidFill>
                <a:latin typeface="Arial Narrow"/>
                <a:ea typeface="Arial Narrow"/>
                <a:cs typeface="Arial Narrow"/>
                <a:sym typeface="Arial Narrow"/>
              </a:rPr>
              <a:t>Drilling depth</a:t>
            </a:r>
            <a:endParaRPr/>
          </a:p>
          <a:p>
            <a:pPr indent="0" lvl="0" marL="0" marR="0" rtl="0" algn="l">
              <a:lnSpc>
                <a:spcPct val="90000"/>
              </a:lnSpc>
              <a:spcBef>
                <a:spcPts val="0"/>
              </a:spcBef>
              <a:spcAft>
                <a:spcPts val="0"/>
              </a:spcAft>
              <a:buNone/>
            </a:pPr>
            <a:r>
              <a:rPr lang="en-GB" sz="1000">
                <a:solidFill>
                  <a:schemeClr val="dk1"/>
                </a:solidFill>
                <a:latin typeface="Arial Narrow"/>
                <a:ea typeface="Arial Narrow"/>
                <a:cs typeface="Arial Narrow"/>
                <a:sym typeface="Arial Narrow"/>
              </a:rPr>
              <a:t>Direction of drilling</a:t>
            </a:r>
            <a:endParaRPr/>
          </a:p>
        </p:txBody>
      </p:sp>
      <p:sp>
        <p:nvSpPr>
          <p:cNvPr id="679" name="Google Shape;679;p52"/>
          <p:cNvSpPr/>
          <p:nvPr/>
        </p:nvSpPr>
        <p:spPr>
          <a:xfrm rot="-5400000">
            <a:off x="5312798" y="2326246"/>
            <a:ext cx="1003360" cy="122691"/>
          </a:xfrm>
          <a:prstGeom prst="rect">
            <a:avLst/>
          </a:prstGeom>
          <a:solidFill>
            <a:schemeClr val="lt1"/>
          </a:solid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GB" sz="1000">
                <a:solidFill>
                  <a:schemeClr val="dk1"/>
                </a:solidFill>
                <a:latin typeface="Arial Narrow"/>
                <a:ea typeface="Arial Narrow"/>
                <a:cs typeface="Arial Narrow"/>
                <a:sym typeface="Arial Narrow"/>
              </a:rPr>
              <a:t>Slab width</a:t>
            </a:r>
            <a:endParaRPr/>
          </a:p>
        </p:txBody>
      </p:sp>
      <p:sp>
        <p:nvSpPr>
          <p:cNvPr id="680" name="Google Shape;680;p52"/>
          <p:cNvSpPr/>
          <p:nvPr/>
        </p:nvSpPr>
        <p:spPr>
          <a:xfrm>
            <a:off x="8582602" y="1437074"/>
            <a:ext cx="1003360" cy="122691"/>
          </a:xfrm>
          <a:prstGeom prst="rect">
            <a:avLst/>
          </a:prstGeom>
          <a:solidFill>
            <a:schemeClr val="lt1"/>
          </a:solid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GB" sz="1000">
                <a:solidFill>
                  <a:schemeClr val="dk1"/>
                </a:solidFill>
                <a:latin typeface="Arial Narrow"/>
                <a:ea typeface="Arial Narrow"/>
                <a:cs typeface="Arial Narrow"/>
                <a:sym typeface="Arial Narrow"/>
              </a:rPr>
              <a:t>Slab length</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p53"/>
          <p:cNvPicPr preferRelativeResize="0"/>
          <p:nvPr/>
        </p:nvPicPr>
        <p:blipFill rotWithShape="1">
          <a:blip r:embed="rId3">
            <a:alphaModFix/>
          </a:blip>
          <a:srcRect b="0" l="0" r="0" t="0"/>
          <a:stretch/>
        </p:blipFill>
        <p:spPr>
          <a:xfrm>
            <a:off x="622547" y="1592206"/>
            <a:ext cx="5247956" cy="4805175"/>
          </a:xfrm>
          <a:prstGeom prst="rect">
            <a:avLst/>
          </a:prstGeom>
          <a:noFill/>
          <a:ln>
            <a:noFill/>
          </a:ln>
        </p:spPr>
      </p:pic>
      <p:sp>
        <p:nvSpPr>
          <p:cNvPr id="687" name="Google Shape;687;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machining</a:t>
            </a:r>
            <a:endParaRPr/>
          </a:p>
        </p:txBody>
      </p:sp>
      <p:sp>
        <p:nvSpPr>
          <p:cNvPr id="688" name="Google Shape;688;p5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89" name="Google Shape;689;p53"/>
          <p:cNvSpPr/>
          <p:nvPr/>
        </p:nvSpPr>
        <p:spPr>
          <a:xfrm>
            <a:off x="10490886" y="5716035"/>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Stora Enso</a:t>
            </a:r>
            <a:endParaRPr/>
          </a:p>
        </p:txBody>
      </p:sp>
      <p:pic>
        <p:nvPicPr>
          <p:cNvPr id="690" name="Google Shape;690;p53"/>
          <p:cNvPicPr preferRelativeResize="0"/>
          <p:nvPr/>
        </p:nvPicPr>
        <p:blipFill rotWithShape="1">
          <a:blip r:embed="rId4">
            <a:alphaModFix/>
          </a:blip>
          <a:srcRect b="0" l="0" r="0" t="0"/>
          <a:stretch/>
        </p:blipFill>
        <p:spPr>
          <a:xfrm>
            <a:off x="6257409" y="1592206"/>
            <a:ext cx="5382656" cy="4396954"/>
          </a:xfrm>
          <a:prstGeom prst="rect">
            <a:avLst/>
          </a:prstGeom>
          <a:noFill/>
          <a:ln>
            <a:noFill/>
          </a:ln>
        </p:spPr>
      </p:pic>
      <p:sp>
        <p:nvSpPr>
          <p:cNvPr id="691" name="Google Shape;691;p53"/>
          <p:cNvSpPr/>
          <p:nvPr/>
        </p:nvSpPr>
        <p:spPr>
          <a:xfrm>
            <a:off x="10430511" y="5989160"/>
            <a:ext cx="120955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dk1"/>
                </a:solidFill>
                <a:latin typeface="Calibri"/>
                <a:ea typeface="Calibri"/>
                <a:cs typeface="Calibri"/>
                <a:sym typeface="Calibri"/>
              </a:rPr>
              <a:t>Source: Crosslam Kuhmo</a:t>
            </a:r>
            <a:endParaRPr/>
          </a:p>
        </p:txBody>
      </p:sp>
      <p:sp>
        <p:nvSpPr>
          <p:cNvPr id="692" name="Google Shape;692;p5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93" name="Google Shape;693;p53"/>
          <p:cNvSpPr/>
          <p:nvPr/>
        </p:nvSpPr>
        <p:spPr>
          <a:xfrm>
            <a:off x="695926"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Machining</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Edge planing</a:t>
            </a:r>
            <a:endParaRPr b="1" sz="750">
              <a:solidFill>
                <a:schemeClr val="dk1"/>
              </a:solidFill>
              <a:latin typeface="Arial"/>
              <a:ea typeface="Arial"/>
              <a:cs typeface="Arial"/>
              <a:sym typeface="Arial"/>
            </a:endParaRPr>
          </a:p>
        </p:txBody>
      </p:sp>
      <p:sp>
        <p:nvSpPr>
          <p:cNvPr id="694" name="Google Shape;694;p53"/>
          <p:cNvSpPr/>
          <p:nvPr/>
        </p:nvSpPr>
        <p:spPr>
          <a:xfrm>
            <a:off x="2330157"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Tool</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Circular saw</a:t>
            </a:r>
            <a:endParaRPr b="1" sz="750">
              <a:solidFill>
                <a:schemeClr val="dk1"/>
              </a:solidFill>
              <a:latin typeface="Arial"/>
              <a:ea typeface="Arial"/>
              <a:cs typeface="Arial"/>
              <a:sym typeface="Arial"/>
            </a:endParaRPr>
          </a:p>
        </p:txBody>
      </p:sp>
      <p:sp>
        <p:nvSpPr>
          <p:cNvPr id="695" name="Google Shape;695;p53"/>
          <p:cNvSpPr/>
          <p:nvPr/>
        </p:nvSpPr>
        <p:spPr>
          <a:xfrm>
            <a:off x="6321078"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Machining</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Curved edge or hole</a:t>
            </a:r>
            <a:endParaRPr b="1" sz="750">
              <a:solidFill>
                <a:schemeClr val="dk1"/>
              </a:solidFill>
              <a:latin typeface="Arial"/>
              <a:ea typeface="Arial"/>
              <a:cs typeface="Arial"/>
              <a:sym typeface="Arial"/>
            </a:endParaRPr>
          </a:p>
        </p:txBody>
      </p:sp>
      <p:sp>
        <p:nvSpPr>
          <p:cNvPr id="696" name="Google Shape;696;p53"/>
          <p:cNvSpPr/>
          <p:nvPr/>
        </p:nvSpPr>
        <p:spPr>
          <a:xfrm>
            <a:off x="7975781"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Tool</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Pin mill Ø20 / Ø 40</a:t>
            </a:r>
            <a:endParaRPr b="1" sz="750">
              <a:solidFill>
                <a:schemeClr val="dk1"/>
              </a:solidFill>
              <a:latin typeface="Arial"/>
              <a:ea typeface="Arial"/>
              <a:cs typeface="Arial"/>
              <a:sym typeface="Arial"/>
            </a:endParaRPr>
          </a:p>
        </p:txBody>
      </p:sp>
      <p:sp>
        <p:nvSpPr>
          <p:cNvPr id="697" name="Google Shape;697;p53"/>
          <p:cNvSpPr/>
          <p:nvPr/>
        </p:nvSpPr>
        <p:spPr>
          <a:xfrm>
            <a:off x="4121710" y="1619502"/>
            <a:ext cx="1685412" cy="281046"/>
          </a:xfrm>
          <a:prstGeom prst="rect">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750">
                <a:solidFill>
                  <a:schemeClr val="dk1"/>
                </a:solidFill>
                <a:latin typeface="Arial"/>
                <a:ea typeface="Arial"/>
                <a:cs typeface="Arial"/>
                <a:sym typeface="Arial"/>
              </a:rPr>
              <a:t>Machining information</a:t>
            </a:r>
            <a:endParaRPr b="1" sz="750">
              <a:solidFill>
                <a:schemeClr val="dk1"/>
              </a:solidFill>
              <a:latin typeface="Arial"/>
              <a:ea typeface="Arial"/>
              <a:cs typeface="Arial"/>
              <a:sym typeface="Arial"/>
            </a:endParaRPr>
          </a:p>
        </p:txBody>
      </p:sp>
      <p:sp>
        <p:nvSpPr>
          <p:cNvPr id="698" name="Google Shape;698;p53"/>
          <p:cNvSpPr/>
          <p:nvPr/>
        </p:nvSpPr>
        <p:spPr>
          <a:xfrm>
            <a:off x="9838652" y="1658123"/>
            <a:ext cx="1759213" cy="242216"/>
          </a:xfrm>
          <a:prstGeom prst="rect">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750">
                <a:solidFill>
                  <a:schemeClr val="dk1"/>
                </a:solidFill>
                <a:latin typeface="Arial"/>
                <a:ea typeface="Arial"/>
                <a:cs typeface="Arial"/>
                <a:sym typeface="Arial"/>
              </a:rPr>
              <a:t>Machining information</a:t>
            </a:r>
            <a:endParaRPr b="1" sz="750">
              <a:solidFill>
                <a:schemeClr val="dk1"/>
              </a:solidFill>
              <a:latin typeface="Arial"/>
              <a:ea typeface="Arial"/>
              <a:cs typeface="Arial"/>
              <a:sym typeface="Arial"/>
            </a:endParaRPr>
          </a:p>
        </p:txBody>
      </p:sp>
      <p:sp>
        <p:nvSpPr>
          <p:cNvPr id="699" name="Google Shape;699;p53"/>
          <p:cNvSpPr/>
          <p:nvPr/>
        </p:nvSpPr>
        <p:spPr>
          <a:xfrm>
            <a:off x="4101237" y="2022606"/>
            <a:ext cx="1685413" cy="1138773"/>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dk1"/>
                </a:solidFill>
                <a:latin typeface="Arial"/>
                <a:ea typeface="Arial"/>
                <a:cs typeface="Arial"/>
                <a:sym typeface="Arial"/>
              </a:rPr>
              <a:t>Blade tilt range 0°...90 °</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Blade dirigibility 360°</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α</a:t>
            </a:r>
            <a:r>
              <a:rPr baseline="-25000" lang="en-GB" sz="700">
                <a:solidFill>
                  <a:schemeClr val="dk1"/>
                </a:solidFill>
                <a:latin typeface="Arial"/>
                <a:ea typeface="Arial"/>
                <a:cs typeface="Arial"/>
                <a:sym typeface="Arial"/>
              </a:rPr>
              <a:t>1</a:t>
            </a:r>
            <a:r>
              <a:rPr lang="en-GB" sz="700">
                <a:solidFill>
                  <a:schemeClr val="dk1"/>
                </a:solidFill>
                <a:latin typeface="Arial"/>
                <a:ea typeface="Arial"/>
                <a:cs typeface="Arial"/>
                <a:sym typeface="Arial"/>
              </a:rPr>
              <a:t> = 0°...90° depending on h measure</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max 310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α</a:t>
            </a:r>
            <a:r>
              <a:rPr baseline="-25000" lang="en-GB" sz="700">
                <a:solidFill>
                  <a:schemeClr val="dk1"/>
                </a:solidFill>
                <a:latin typeface="Arial"/>
                <a:ea typeface="Arial"/>
                <a:cs typeface="Arial"/>
                <a:sym typeface="Arial"/>
              </a:rPr>
              <a:t>2</a:t>
            </a:r>
            <a:r>
              <a:rPr lang="en-GB" sz="700">
                <a:solidFill>
                  <a:schemeClr val="dk1"/>
                </a:solidFill>
                <a:latin typeface="Arial"/>
                <a:ea typeface="Arial"/>
                <a:cs typeface="Arial"/>
                <a:sym typeface="Arial"/>
              </a:rPr>
              <a:t> = 0°...90°</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Both angles can be active at the same time.</a:t>
            </a:r>
            <a:endParaRPr b="1" sz="700">
              <a:solidFill>
                <a:schemeClr val="dk1"/>
              </a:solidFill>
              <a:latin typeface="Arial"/>
              <a:ea typeface="Arial"/>
              <a:cs typeface="Arial"/>
              <a:sym typeface="Arial"/>
            </a:endParaRPr>
          </a:p>
        </p:txBody>
      </p:sp>
      <p:sp>
        <p:nvSpPr>
          <p:cNvPr id="700" name="Google Shape;700;p53"/>
          <p:cNvSpPr/>
          <p:nvPr/>
        </p:nvSpPr>
        <p:spPr>
          <a:xfrm>
            <a:off x="9838652" y="2019425"/>
            <a:ext cx="1748794" cy="1215717"/>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dk1"/>
                </a:solidFill>
                <a:latin typeface="Arial"/>
                <a:ea typeface="Arial"/>
                <a:cs typeface="Arial"/>
                <a:sym typeface="Arial"/>
              </a:rPr>
              <a:t>Blade tilt range 0°...90 °</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α</a:t>
            </a:r>
            <a:r>
              <a:rPr baseline="-25000" lang="en-GB" sz="700">
                <a:solidFill>
                  <a:schemeClr val="dk1"/>
                </a:solidFill>
                <a:latin typeface="Arial"/>
                <a:ea typeface="Arial"/>
                <a:cs typeface="Arial"/>
                <a:sym typeface="Arial"/>
              </a:rPr>
              <a:t>1</a:t>
            </a:r>
            <a:r>
              <a:rPr lang="en-GB" sz="700">
                <a:solidFill>
                  <a:schemeClr val="dk1"/>
                </a:solidFill>
                <a:latin typeface="Arial"/>
                <a:ea typeface="Arial"/>
                <a:cs typeface="Arial"/>
                <a:sym typeface="Arial"/>
              </a:rPr>
              <a:t> = 15°...90° depending on h measure</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max 120 mm (pin mill Ø 20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max 200 mm (pin mill Ø 40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d = min 20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Both angles can be active at the same time</a:t>
            </a:r>
            <a:endParaRPr/>
          </a:p>
          <a:p>
            <a:pPr indent="0" lvl="0" marL="0" marR="0" rtl="0" algn="l">
              <a:spcBef>
                <a:spcPts val="600"/>
              </a:spcBef>
              <a:spcAft>
                <a:spcPts val="0"/>
              </a:spcAft>
              <a:buNone/>
            </a:pPr>
            <a:r>
              <a:t/>
            </a:r>
            <a:endParaRPr b="1" sz="700">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54"/>
          <p:cNvPicPr preferRelativeResize="0"/>
          <p:nvPr/>
        </p:nvPicPr>
        <p:blipFill rotWithShape="1">
          <a:blip r:embed="rId3">
            <a:alphaModFix/>
          </a:blip>
          <a:srcRect b="0" l="0" r="0" t="0"/>
          <a:stretch/>
        </p:blipFill>
        <p:spPr>
          <a:xfrm>
            <a:off x="622547" y="1589688"/>
            <a:ext cx="5247956" cy="4296984"/>
          </a:xfrm>
          <a:prstGeom prst="rect">
            <a:avLst/>
          </a:prstGeom>
          <a:noFill/>
          <a:ln>
            <a:noFill/>
          </a:ln>
        </p:spPr>
      </p:pic>
      <p:pic>
        <p:nvPicPr>
          <p:cNvPr id="707" name="Google Shape;707;p54"/>
          <p:cNvPicPr preferRelativeResize="0"/>
          <p:nvPr/>
        </p:nvPicPr>
        <p:blipFill rotWithShape="1">
          <a:blip r:embed="rId4">
            <a:alphaModFix/>
          </a:blip>
          <a:srcRect b="0" l="0" r="0" t="0"/>
          <a:stretch/>
        </p:blipFill>
        <p:spPr>
          <a:xfrm>
            <a:off x="6257409" y="1587113"/>
            <a:ext cx="5312044" cy="4344366"/>
          </a:xfrm>
          <a:prstGeom prst="rect">
            <a:avLst/>
          </a:prstGeom>
          <a:noFill/>
          <a:ln>
            <a:noFill/>
          </a:ln>
        </p:spPr>
      </p:pic>
      <p:sp>
        <p:nvSpPr>
          <p:cNvPr id="708" name="Google Shape;708;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machining</a:t>
            </a:r>
            <a:endParaRPr/>
          </a:p>
        </p:txBody>
      </p:sp>
      <p:sp>
        <p:nvSpPr>
          <p:cNvPr id="709" name="Google Shape;709;p5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10" name="Google Shape;710;p54"/>
          <p:cNvSpPr/>
          <p:nvPr/>
        </p:nvSpPr>
        <p:spPr>
          <a:xfrm>
            <a:off x="10490886" y="5716035"/>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Stora Enso</a:t>
            </a:r>
            <a:endParaRPr/>
          </a:p>
        </p:txBody>
      </p:sp>
      <p:sp>
        <p:nvSpPr>
          <p:cNvPr id="711" name="Google Shape;711;p54"/>
          <p:cNvSpPr/>
          <p:nvPr/>
        </p:nvSpPr>
        <p:spPr>
          <a:xfrm>
            <a:off x="10358072" y="5931479"/>
            <a:ext cx="120955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dk1"/>
                </a:solidFill>
                <a:latin typeface="Calibri"/>
                <a:ea typeface="Calibri"/>
                <a:cs typeface="Calibri"/>
                <a:sym typeface="Calibri"/>
              </a:rPr>
              <a:t>Source: Crosslam Kuhmo</a:t>
            </a:r>
            <a:endParaRPr/>
          </a:p>
        </p:txBody>
      </p:sp>
      <p:sp>
        <p:nvSpPr>
          <p:cNvPr id="712" name="Google Shape;712;p5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713" name="Google Shape;713;p54"/>
          <p:cNvSpPr/>
          <p:nvPr/>
        </p:nvSpPr>
        <p:spPr>
          <a:xfrm>
            <a:off x="695926"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Machining</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Edge toothing</a:t>
            </a:r>
            <a:endParaRPr b="1" sz="750">
              <a:solidFill>
                <a:schemeClr val="dk1"/>
              </a:solidFill>
              <a:latin typeface="Arial"/>
              <a:ea typeface="Arial"/>
              <a:cs typeface="Arial"/>
              <a:sym typeface="Arial"/>
            </a:endParaRPr>
          </a:p>
        </p:txBody>
      </p:sp>
      <p:sp>
        <p:nvSpPr>
          <p:cNvPr id="714" name="Google Shape;714;p54"/>
          <p:cNvSpPr/>
          <p:nvPr/>
        </p:nvSpPr>
        <p:spPr>
          <a:xfrm>
            <a:off x="2330157"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Tool</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Pin mill Ø 20 / Ø 40</a:t>
            </a:r>
            <a:endParaRPr b="1" sz="750">
              <a:solidFill>
                <a:schemeClr val="dk1"/>
              </a:solidFill>
              <a:latin typeface="Arial"/>
              <a:ea typeface="Arial"/>
              <a:cs typeface="Arial"/>
              <a:sym typeface="Arial"/>
            </a:endParaRPr>
          </a:p>
        </p:txBody>
      </p:sp>
      <p:sp>
        <p:nvSpPr>
          <p:cNvPr id="715" name="Google Shape;715;p54"/>
          <p:cNvSpPr/>
          <p:nvPr/>
        </p:nvSpPr>
        <p:spPr>
          <a:xfrm>
            <a:off x="6321078"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Machining</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Edge bevel</a:t>
            </a:r>
            <a:endParaRPr b="1" sz="750">
              <a:solidFill>
                <a:schemeClr val="dk1"/>
              </a:solidFill>
              <a:latin typeface="Arial"/>
              <a:ea typeface="Arial"/>
              <a:cs typeface="Arial"/>
              <a:sym typeface="Arial"/>
            </a:endParaRPr>
          </a:p>
        </p:txBody>
      </p:sp>
      <p:sp>
        <p:nvSpPr>
          <p:cNvPr id="716" name="Google Shape;716;p54"/>
          <p:cNvSpPr/>
          <p:nvPr/>
        </p:nvSpPr>
        <p:spPr>
          <a:xfrm>
            <a:off x="7975781" y="1631035"/>
            <a:ext cx="1647218"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Tool</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Disc mill Ø 300 / Circular saw</a:t>
            </a:r>
            <a:endParaRPr b="1" sz="750">
              <a:solidFill>
                <a:schemeClr val="dk1"/>
              </a:solidFill>
              <a:latin typeface="Arial"/>
              <a:ea typeface="Arial"/>
              <a:cs typeface="Arial"/>
              <a:sym typeface="Arial"/>
            </a:endParaRPr>
          </a:p>
        </p:txBody>
      </p:sp>
      <p:sp>
        <p:nvSpPr>
          <p:cNvPr id="717" name="Google Shape;717;p54"/>
          <p:cNvSpPr/>
          <p:nvPr/>
        </p:nvSpPr>
        <p:spPr>
          <a:xfrm>
            <a:off x="4121710" y="1619502"/>
            <a:ext cx="1685412" cy="281046"/>
          </a:xfrm>
          <a:prstGeom prst="rect">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750">
                <a:solidFill>
                  <a:schemeClr val="dk1"/>
                </a:solidFill>
                <a:latin typeface="Arial"/>
                <a:ea typeface="Arial"/>
                <a:cs typeface="Arial"/>
                <a:sym typeface="Arial"/>
              </a:rPr>
              <a:t>Machining information</a:t>
            </a:r>
            <a:endParaRPr b="1" sz="750">
              <a:solidFill>
                <a:schemeClr val="dk1"/>
              </a:solidFill>
              <a:latin typeface="Arial"/>
              <a:ea typeface="Arial"/>
              <a:cs typeface="Arial"/>
              <a:sym typeface="Arial"/>
            </a:endParaRPr>
          </a:p>
        </p:txBody>
      </p:sp>
      <p:sp>
        <p:nvSpPr>
          <p:cNvPr id="718" name="Google Shape;718;p54"/>
          <p:cNvSpPr/>
          <p:nvPr/>
        </p:nvSpPr>
        <p:spPr>
          <a:xfrm>
            <a:off x="9838652" y="1658123"/>
            <a:ext cx="1683053" cy="242216"/>
          </a:xfrm>
          <a:prstGeom prst="rect">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750">
                <a:solidFill>
                  <a:schemeClr val="dk1"/>
                </a:solidFill>
                <a:latin typeface="Arial"/>
                <a:ea typeface="Arial"/>
                <a:cs typeface="Arial"/>
                <a:sym typeface="Arial"/>
              </a:rPr>
              <a:t>Machining information</a:t>
            </a:r>
            <a:endParaRPr b="1" sz="750">
              <a:solidFill>
                <a:schemeClr val="dk1"/>
              </a:solidFill>
              <a:latin typeface="Arial"/>
              <a:ea typeface="Arial"/>
              <a:cs typeface="Arial"/>
              <a:sym typeface="Arial"/>
            </a:endParaRPr>
          </a:p>
        </p:txBody>
      </p:sp>
      <p:sp>
        <p:nvSpPr>
          <p:cNvPr id="719" name="Google Shape;719;p54"/>
          <p:cNvSpPr/>
          <p:nvPr/>
        </p:nvSpPr>
        <p:spPr>
          <a:xfrm>
            <a:off x="4110293" y="2019425"/>
            <a:ext cx="1685413" cy="1692771"/>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dk1"/>
                </a:solidFill>
                <a:latin typeface="Arial"/>
                <a:ea typeface="Arial"/>
                <a:cs typeface="Arial"/>
                <a:sym typeface="Arial"/>
              </a:rPr>
              <a:t>Blade tilt 0°... 90°</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α</a:t>
            </a:r>
            <a:r>
              <a:rPr baseline="-25000" lang="en-GB" sz="700">
                <a:solidFill>
                  <a:schemeClr val="dk1"/>
                </a:solidFill>
                <a:latin typeface="Arial"/>
                <a:ea typeface="Arial"/>
                <a:cs typeface="Arial"/>
                <a:sym typeface="Arial"/>
              </a:rPr>
              <a:t>1</a:t>
            </a:r>
            <a:r>
              <a:rPr lang="en-GB" sz="700">
                <a:solidFill>
                  <a:schemeClr val="dk1"/>
                </a:solidFill>
                <a:latin typeface="Arial"/>
                <a:ea typeface="Arial"/>
                <a:cs typeface="Arial"/>
                <a:sym typeface="Arial"/>
              </a:rPr>
              <a:t> = no limit</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α</a:t>
            </a:r>
            <a:r>
              <a:rPr baseline="-25000" lang="en-GB" sz="700">
                <a:solidFill>
                  <a:schemeClr val="dk1"/>
                </a:solidFill>
                <a:latin typeface="Arial"/>
                <a:ea typeface="Arial"/>
                <a:cs typeface="Arial"/>
                <a:sym typeface="Arial"/>
              </a:rPr>
              <a:t>2</a:t>
            </a:r>
            <a:r>
              <a:rPr lang="en-GB" sz="700">
                <a:solidFill>
                  <a:schemeClr val="dk1"/>
                </a:solidFill>
                <a:latin typeface="Arial"/>
                <a:ea typeface="Arial"/>
                <a:cs typeface="Arial"/>
                <a:sym typeface="Arial"/>
              </a:rPr>
              <a:t> = no limit</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max 120 mm (pin mill Ø 20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max 200 mm (pin mill Ø 40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b = no limit</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R = 10 mm (pin mill Ø 20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R = 20 mm (pin mill Ø 40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The dimension h may be larger, but then the panel must be turned. </a:t>
            </a:r>
            <a:endParaRPr b="1" sz="700">
              <a:solidFill>
                <a:schemeClr val="dk1"/>
              </a:solidFill>
              <a:latin typeface="Arial"/>
              <a:ea typeface="Arial"/>
              <a:cs typeface="Arial"/>
              <a:sym typeface="Arial"/>
            </a:endParaRPr>
          </a:p>
        </p:txBody>
      </p:sp>
      <p:sp>
        <p:nvSpPr>
          <p:cNvPr id="720" name="Google Shape;720;p54"/>
          <p:cNvSpPr/>
          <p:nvPr/>
        </p:nvSpPr>
        <p:spPr>
          <a:xfrm>
            <a:off x="9772911" y="2019425"/>
            <a:ext cx="1748794" cy="661720"/>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dk1"/>
                </a:solidFill>
                <a:latin typeface="Arial"/>
                <a:ea typeface="Arial"/>
                <a:cs typeface="Arial"/>
                <a:sym typeface="Arial"/>
              </a:rPr>
              <a:t>Blade tilt range 0°...90 °</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α</a:t>
            </a:r>
            <a:r>
              <a:rPr baseline="-25000" lang="en-GB" sz="700">
                <a:solidFill>
                  <a:schemeClr val="dk1"/>
                </a:solidFill>
                <a:latin typeface="Arial"/>
                <a:ea typeface="Arial"/>
                <a:cs typeface="Arial"/>
                <a:sym typeface="Arial"/>
              </a:rPr>
              <a:t>1</a:t>
            </a:r>
            <a:r>
              <a:rPr lang="en-GB" sz="700">
                <a:solidFill>
                  <a:schemeClr val="dk1"/>
                </a:solidFill>
                <a:latin typeface="Arial"/>
                <a:ea typeface="Arial"/>
                <a:cs typeface="Arial"/>
                <a:sym typeface="Arial"/>
              </a:rPr>
              <a:t> = 0°...90°</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b = max. 310 mm (circular saw)</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b = no limit (disc mill)</a:t>
            </a:r>
            <a:endParaRPr b="1" sz="700">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id="726" name="Google Shape;726;p55"/>
          <p:cNvPicPr preferRelativeResize="0"/>
          <p:nvPr/>
        </p:nvPicPr>
        <p:blipFill rotWithShape="1">
          <a:blip r:embed="rId3">
            <a:alphaModFix/>
          </a:blip>
          <a:srcRect b="0" l="0" r="0" t="0"/>
          <a:stretch/>
        </p:blipFill>
        <p:spPr>
          <a:xfrm>
            <a:off x="6257409" y="1587113"/>
            <a:ext cx="5312044" cy="4344366"/>
          </a:xfrm>
          <a:prstGeom prst="rect">
            <a:avLst/>
          </a:prstGeom>
          <a:noFill/>
          <a:ln>
            <a:noFill/>
          </a:ln>
        </p:spPr>
      </p:pic>
      <p:pic>
        <p:nvPicPr>
          <p:cNvPr id="727" name="Google Shape;727;p55"/>
          <p:cNvPicPr preferRelativeResize="0"/>
          <p:nvPr/>
        </p:nvPicPr>
        <p:blipFill rotWithShape="1">
          <a:blip r:embed="rId4">
            <a:alphaModFix/>
          </a:blip>
          <a:srcRect b="0" l="0" r="0" t="0"/>
          <a:stretch/>
        </p:blipFill>
        <p:spPr>
          <a:xfrm>
            <a:off x="622547" y="1587113"/>
            <a:ext cx="5247956" cy="4296984"/>
          </a:xfrm>
          <a:prstGeom prst="rect">
            <a:avLst/>
          </a:prstGeom>
          <a:noFill/>
          <a:ln>
            <a:noFill/>
          </a:ln>
        </p:spPr>
      </p:pic>
      <p:sp>
        <p:nvSpPr>
          <p:cNvPr id="728" name="Google Shape;728;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machining</a:t>
            </a:r>
            <a:endParaRPr/>
          </a:p>
        </p:txBody>
      </p:sp>
      <p:sp>
        <p:nvSpPr>
          <p:cNvPr id="729" name="Google Shape;729;p5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30" name="Google Shape;730;p55"/>
          <p:cNvSpPr/>
          <p:nvPr/>
        </p:nvSpPr>
        <p:spPr>
          <a:xfrm>
            <a:off x="10490886" y="5716035"/>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Stora Enso</a:t>
            </a:r>
            <a:endParaRPr/>
          </a:p>
        </p:txBody>
      </p:sp>
      <p:sp>
        <p:nvSpPr>
          <p:cNvPr id="731" name="Google Shape;731;p55"/>
          <p:cNvSpPr/>
          <p:nvPr/>
        </p:nvSpPr>
        <p:spPr>
          <a:xfrm>
            <a:off x="10359899" y="5931479"/>
            <a:ext cx="120955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dk1"/>
                </a:solidFill>
                <a:latin typeface="Calibri"/>
                <a:ea typeface="Calibri"/>
                <a:cs typeface="Calibri"/>
                <a:sym typeface="Calibri"/>
              </a:rPr>
              <a:t>Source: Crosslam Kuhmo</a:t>
            </a:r>
            <a:endParaRPr/>
          </a:p>
        </p:txBody>
      </p:sp>
      <p:sp>
        <p:nvSpPr>
          <p:cNvPr id="732" name="Google Shape;732;p5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733" name="Google Shape;733;p55"/>
          <p:cNvSpPr/>
          <p:nvPr/>
        </p:nvSpPr>
        <p:spPr>
          <a:xfrm>
            <a:off x="695926"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Machining</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Rebate</a:t>
            </a:r>
            <a:endParaRPr b="1" sz="750">
              <a:solidFill>
                <a:schemeClr val="dk1"/>
              </a:solidFill>
              <a:latin typeface="Arial"/>
              <a:ea typeface="Arial"/>
              <a:cs typeface="Arial"/>
              <a:sym typeface="Arial"/>
            </a:endParaRPr>
          </a:p>
        </p:txBody>
      </p:sp>
      <p:sp>
        <p:nvSpPr>
          <p:cNvPr id="734" name="Google Shape;734;p55"/>
          <p:cNvSpPr/>
          <p:nvPr/>
        </p:nvSpPr>
        <p:spPr>
          <a:xfrm>
            <a:off x="2330157"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Tool</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Disc mill Ø 300</a:t>
            </a:r>
            <a:endParaRPr b="1" sz="750">
              <a:solidFill>
                <a:schemeClr val="dk1"/>
              </a:solidFill>
              <a:latin typeface="Arial"/>
              <a:ea typeface="Arial"/>
              <a:cs typeface="Arial"/>
              <a:sym typeface="Arial"/>
            </a:endParaRPr>
          </a:p>
        </p:txBody>
      </p:sp>
      <p:sp>
        <p:nvSpPr>
          <p:cNvPr id="735" name="Google Shape;735;p55"/>
          <p:cNvSpPr/>
          <p:nvPr/>
        </p:nvSpPr>
        <p:spPr>
          <a:xfrm>
            <a:off x="6321078" y="1631035"/>
            <a:ext cx="1502122"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Machining</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Small straight-edge opening</a:t>
            </a:r>
            <a:endParaRPr b="1" sz="750">
              <a:solidFill>
                <a:schemeClr val="dk1"/>
              </a:solidFill>
              <a:latin typeface="Arial"/>
              <a:ea typeface="Arial"/>
              <a:cs typeface="Arial"/>
              <a:sym typeface="Arial"/>
            </a:endParaRPr>
          </a:p>
        </p:txBody>
      </p:sp>
      <p:sp>
        <p:nvSpPr>
          <p:cNvPr id="736" name="Google Shape;736;p55"/>
          <p:cNvSpPr/>
          <p:nvPr/>
        </p:nvSpPr>
        <p:spPr>
          <a:xfrm>
            <a:off x="7975781"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Tool</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Pin mill Ø 20 / Ø 40</a:t>
            </a:r>
            <a:endParaRPr b="1" sz="750">
              <a:solidFill>
                <a:schemeClr val="dk1"/>
              </a:solidFill>
              <a:latin typeface="Arial"/>
              <a:ea typeface="Arial"/>
              <a:cs typeface="Arial"/>
              <a:sym typeface="Arial"/>
            </a:endParaRPr>
          </a:p>
        </p:txBody>
      </p:sp>
      <p:sp>
        <p:nvSpPr>
          <p:cNvPr id="737" name="Google Shape;737;p55"/>
          <p:cNvSpPr/>
          <p:nvPr/>
        </p:nvSpPr>
        <p:spPr>
          <a:xfrm>
            <a:off x="4121710" y="1619502"/>
            <a:ext cx="1685412" cy="281046"/>
          </a:xfrm>
          <a:prstGeom prst="rect">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750">
                <a:solidFill>
                  <a:schemeClr val="dk1"/>
                </a:solidFill>
                <a:latin typeface="Arial"/>
                <a:ea typeface="Arial"/>
                <a:cs typeface="Arial"/>
                <a:sym typeface="Arial"/>
              </a:rPr>
              <a:t>Machining information</a:t>
            </a:r>
            <a:endParaRPr b="1" sz="750">
              <a:solidFill>
                <a:schemeClr val="dk1"/>
              </a:solidFill>
              <a:latin typeface="Arial"/>
              <a:ea typeface="Arial"/>
              <a:cs typeface="Arial"/>
              <a:sym typeface="Arial"/>
            </a:endParaRPr>
          </a:p>
        </p:txBody>
      </p:sp>
      <p:sp>
        <p:nvSpPr>
          <p:cNvPr id="738" name="Google Shape;738;p55"/>
          <p:cNvSpPr/>
          <p:nvPr/>
        </p:nvSpPr>
        <p:spPr>
          <a:xfrm>
            <a:off x="9838653" y="1658123"/>
            <a:ext cx="1657422" cy="242216"/>
          </a:xfrm>
          <a:prstGeom prst="rect">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750">
                <a:solidFill>
                  <a:schemeClr val="dk1"/>
                </a:solidFill>
                <a:latin typeface="Arial"/>
                <a:ea typeface="Arial"/>
                <a:cs typeface="Arial"/>
                <a:sym typeface="Arial"/>
              </a:rPr>
              <a:t>Machining information</a:t>
            </a:r>
            <a:endParaRPr b="1" sz="750">
              <a:solidFill>
                <a:schemeClr val="dk1"/>
              </a:solidFill>
              <a:latin typeface="Arial"/>
              <a:ea typeface="Arial"/>
              <a:cs typeface="Arial"/>
              <a:sym typeface="Arial"/>
            </a:endParaRPr>
          </a:p>
        </p:txBody>
      </p:sp>
      <p:sp>
        <p:nvSpPr>
          <p:cNvPr id="739" name="Google Shape;739;p55"/>
          <p:cNvSpPr/>
          <p:nvPr/>
        </p:nvSpPr>
        <p:spPr>
          <a:xfrm>
            <a:off x="4110293" y="2021296"/>
            <a:ext cx="1685413" cy="661720"/>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dk1"/>
                </a:solidFill>
                <a:latin typeface="Arial"/>
                <a:ea typeface="Arial"/>
                <a:cs typeface="Arial"/>
                <a:sym typeface="Arial"/>
              </a:rPr>
              <a:t>b = no limit above the panel</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b = max 100 mm below the panel</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no limit above the panel</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min 27 mm below the panel</a:t>
            </a:r>
            <a:endParaRPr b="1" sz="700">
              <a:solidFill>
                <a:schemeClr val="dk1"/>
              </a:solidFill>
              <a:latin typeface="Arial"/>
              <a:ea typeface="Arial"/>
              <a:cs typeface="Arial"/>
              <a:sym typeface="Arial"/>
            </a:endParaRPr>
          </a:p>
        </p:txBody>
      </p:sp>
      <p:sp>
        <p:nvSpPr>
          <p:cNvPr id="740" name="Google Shape;740;p55"/>
          <p:cNvSpPr/>
          <p:nvPr/>
        </p:nvSpPr>
        <p:spPr>
          <a:xfrm>
            <a:off x="9786991" y="2021296"/>
            <a:ext cx="1703108" cy="2092881"/>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dk1"/>
                </a:solidFill>
                <a:latin typeface="Arial"/>
                <a:ea typeface="Arial"/>
                <a:cs typeface="Arial"/>
                <a:sym typeface="Arial"/>
              </a:rPr>
              <a:t>Blade tilt range 0°...90 °</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a - 20 mm →</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max 120 mm (pin mill Ø 20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max 200 mm (pin mill Ø 40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R = 10 mm (pin mill Ø 20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R = 20 mm (pin mill Ø 40 mm)</a:t>
            </a:r>
            <a:endParaRPr/>
          </a:p>
          <a:p>
            <a:pPr indent="0" lvl="0" marL="0" marR="0" rtl="0" algn="l">
              <a:spcBef>
                <a:spcPts val="600"/>
              </a:spcBef>
              <a:spcAft>
                <a:spcPts val="0"/>
              </a:spcAft>
              <a:buNone/>
            </a:pPr>
            <a:r>
              <a:t/>
            </a:r>
            <a:endParaRPr b="1" sz="700">
              <a:solidFill>
                <a:schemeClr val="dk1"/>
              </a:solidFill>
              <a:latin typeface="Arial"/>
              <a:ea typeface="Arial"/>
              <a:cs typeface="Arial"/>
              <a:sym typeface="Arial"/>
            </a:endParaRPr>
          </a:p>
          <a:p>
            <a:pPr indent="0" lvl="0" marL="0" marR="0" rtl="0" algn="l">
              <a:spcBef>
                <a:spcPts val="600"/>
              </a:spcBef>
              <a:spcAft>
                <a:spcPts val="0"/>
              </a:spcAft>
              <a:buNone/>
            </a:pPr>
            <a:r>
              <a:rPr b="1" lang="en-GB" sz="700">
                <a:solidFill>
                  <a:schemeClr val="dk1"/>
                </a:solidFill>
                <a:latin typeface="Arial"/>
                <a:ea typeface="Arial"/>
                <a:cs typeface="Arial"/>
                <a:sym typeface="Arial"/>
              </a:rPr>
              <a:t>NOTE!</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The corners of the opening are round due to the pin mill. This should be taken into account, for example, in the fitting dimensions of the window. Rounding can be removed using hand tools.</a:t>
            </a:r>
            <a:endParaRPr sz="700">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56"/>
          <p:cNvPicPr preferRelativeResize="0"/>
          <p:nvPr/>
        </p:nvPicPr>
        <p:blipFill rotWithShape="1">
          <a:blip r:embed="rId3">
            <a:alphaModFix/>
          </a:blip>
          <a:srcRect b="0" l="0" r="0" t="0"/>
          <a:stretch/>
        </p:blipFill>
        <p:spPr>
          <a:xfrm>
            <a:off x="6257409" y="1587112"/>
            <a:ext cx="5312044" cy="4344365"/>
          </a:xfrm>
          <a:prstGeom prst="rect">
            <a:avLst/>
          </a:prstGeom>
          <a:noFill/>
          <a:ln>
            <a:noFill/>
          </a:ln>
        </p:spPr>
      </p:pic>
      <p:pic>
        <p:nvPicPr>
          <p:cNvPr id="747" name="Google Shape;747;p56"/>
          <p:cNvPicPr preferRelativeResize="0"/>
          <p:nvPr/>
        </p:nvPicPr>
        <p:blipFill rotWithShape="1">
          <a:blip r:embed="rId4">
            <a:alphaModFix/>
          </a:blip>
          <a:srcRect b="0" l="0" r="0" t="0"/>
          <a:stretch/>
        </p:blipFill>
        <p:spPr>
          <a:xfrm>
            <a:off x="622547" y="1587112"/>
            <a:ext cx="5247956" cy="4437869"/>
          </a:xfrm>
          <a:prstGeom prst="rect">
            <a:avLst/>
          </a:prstGeom>
          <a:noFill/>
          <a:ln>
            <a:noFill/>
          </a:ln>
        </p:spPr>
      </p:pic>
      <p:sp>
        <p:nvSpPr>
          <p:cNvPr id="748" name="Google Shape;748;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machining</a:t>
            </a:r>
            <a:endParaRPr/>
          </a:p>
        </p:txBody>
      </p:sp>
      <p:sp>
        <p:nvSpPr>
          <p:cNvPr id="749" name="Google Shape;749;p5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50" name="Google Shape;750;p56"/>
          <p:cNvSpPr/>
          <p:nvPr/>
        </p:nvSpPr>
        <p:spPr>
          <a:xfrm>
            <a:off x="10490886" y="5716035"/>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Stora Enso</a:t>
            </a:r>
            <a:endParaRPr/>
          </a:p>
        </p:txBody>
      </p:sp>
      <p:sp>
        <p:nvSpPr>
          <p:cNvPr id="751" name="Google Shape;751;p56"/>
          <p:cNvSpPr/>
          <p:nvPr/>
        </p:nvSpPr>
        <p:spPr>
          <a:xfrm>
            <a:off x="10359899" y="5931477"/>
            <a:ext cx="120955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dk1"/>
                </a:solidFill>
                <a:latin typeface="Calibri"/>
                <a:ea typeface="Calibri"/>
                <a:cs typeface="Calibri"/>
                <a:sym typeface="Calibri"/>
              </a:rPr>
              <a:t>Source: Crosslam Kuhmo</a:t>
            </a:r>
            <a:endParaRPr/>
          </a:p>
        </p:txBody>
      </p:sp>
      <p:sp>
        <p:nvSpPr>
          <p:cNvPr id="752" name="Google Shape;752;p5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753" name="Google Shape;753;p56"/>
          <p:cNvSpPr/>
          <p:nvPr/>
        </p:nvSpPr>
        <p:spPr>
          <a:xfrm>
            <a:off x="695926"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Machining</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Large straight-edge opening</a:t>
            </a:r>
            <a:endParaRPr b="1" sz="750">
              <a:solidFill>
                <a:schemeClr val="dk1"/>
              </a:solidFill>
              <a:latin typeface="Arial"/>
              <a:ea typeface="Arial"/>
              <a:cs typeface="Arial"/>
              <a:sym typeface="Arial"/>
            </a:endParaRPr>
          </a:p>
        </p:txBody>
      </p:sp>
      <p:sp>
        <p:nvSpPr>
          <p:cNvPr id="754" name="Google Shape;754;p56"/>
          <p:cNvSpPr/>
          <p:nvPr/>
        </p:nvSpPr>
        <p:spPr>
          <a:xfrm>
            <a:off x="2330157" y="1631035"/>
            <a:ext cx="1649278"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Tool</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Circular saw / Pin mill Ø 20 / Ø 40</a:t>
            </a:r>
            <a:endParaRPr b="1" sz="750">
              <a:solidFill>
                <a:schemeClr val="dk1"/>
              </a:solidFill>
              <a:latin typeface="Arial"/>
              <a:ea typeface="Arial"/>
              <a:cs typeface="Arial"/>
              <a:sym typeface="Arial"/>
            </a:endParaRPr>
          </a:p>
        </p:txBody>
      </p:sp>
      <p:sp>
        <p:nvSpPr>
          <p:cNvPr id="755" name="Google Shape;755;p56"/>
          <p:cNvSpPr/>
          <p:nvPr/>
        </p:nvSpPr>
        <p:spPr>
          <a:xfrm>
            <a:off x="6321078"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Machining</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Curved edge or hole</a:t>
            </a:r>
            <a:endParaRPr b="1" sz="750">
              <a:solidFill>
                <a:schemeClr val="dk1"/>
              </a:solidFill>
              <a:latin typeface="Arial"/>
              <a:ea typeface="Arial"/>
              <a:cs typeface="Arial"/>
              <a:sym typeface="Arial"/>
            </a:endParaRPr>
          </a:p>
        </p:txBody>
      </p:sp>
      <p:sp>
        <p:nvSpPr>
          <p:cNvPr id="756" name="Google Shape;756;p56"/>
          <p:cNvSpPr/>
          <p:nvPr/>
        </p:nvSpPr>
        <p:spPr>
          <a:xfrm>
            <a:off x="7975781" y="1631035"/>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Tool</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Pin mill Ø20 / Ø 40</a:t>
            </a:r>
            <a:endParaRPr b="1" sz="750">
              <a:solidFill>
                <a:schemeClr val="dk1"/>
              </a:solidFill>
              <a:latin typeface="Arial"/>
              <a:ea typeface="Arial"/>
              <a:cs typeface="Arial"/>
              <a:sym typeface="Arial"/>
            </a:endParaRPr>
          </a:p>
        </p:txBody>
      </p:sp>
      <p:sp>
        <p:nvSpPr>
          <p:cNvPr id="757" name="Google Shape;757;p56"/>
          <p:cNvSpPr/>
          <p:nvPr/>
        </p:nvSpPr>
        <p:spPr>
          <a:xfrm>
            <a:off x="4121710" y="1619502"/>
            <a:ext cx="1685412" cy="281046"/>
          </a:xfrm>
          <a:prstGeom prst="rect">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750">
                <a:solidFill>
                  <a:schemeClr val="dk1"/>
                </a:solidFill>
                <a:latin typeface="Arial"/>
                <a:ea typeface="Arial"/>
                <a:cs typeface="Arial"/>
                <a:sym typeface="Arial"/>
              </a:rPr>
              <a:t>Machining information</a:t>
            </a:r>
            <a:endParaRPr b="1" sz="750">
              <a:solidFill>
                <a:schemeClr val="dk1"/>
              </a:solidFill>
              <a:latin typeface="Arial"/>
              <a:ea typeface="Arial"/>
              <a:cs typeface="Arial"/>
              <a:sym typeface="Arial"/>
            </a:endParaRPr>
          </a:p>
        </p:txBody>
      </p:sp>
      <p:sp>
        <p:nvSpPr>
          <p:cNvPr id="758" name="Google Shape;758;p56"/>
          <p:cNvSpPr/>
          <p:nvPr/>
        </p:nvSpPr>
        <p:spPr>
          <a:xfrm>
            <a:off x="9838653" y="1658123"/>
            <a:ext cx="1657422" cy="242216"/>
          </a:xfrm>
          <a:prstGeom prst="rect">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750">
                <a:solidFill>
                  <a:schemeClr val="dk1"/>
                </a:solidFill>
                <a:latin typeface="Arial"/>
                <a:ea typeface="Arial"/>
                <a:cs typeface="Arial"/>
                <a:sym typeface="Arial"/>
              </a:rPr>
              <a:t>Machining information</a:t>
            </a:r>
            <a:endParaRPr b="1" sz="750">
              <a:solidFill>
                <a:schemeClr val="dk1"/>
              </a:solidFill>
              <a:latin typeface="Arial"/>
              <a:ea typeface="Arial"/>
              <a:cs typeface="Arial"/>
              <a:sym typeface="Arial"/>
            </a:endParaRPr>
          </a:p>
        </p:txBody>
      </p:sp>
      <p:sp>
        <p:nvSpPr>
          <p:cNvPr id="759" name="Google Shape;759;p56"/>
          <p:cNvSpPr/>
          <p:nvPr/>
        </p:nvSpPr>
        <p:spPr>
          <a:xfrm>
            <a:off x="4110293" y="2000625"/>
            <a:ext cx="1685413" cy="2554545"/>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dk1"/>
                </a:solidFill>
                <a:latin typeface="Arial"/>
                <a:ea typeface="Arial"/>
                <a:cs typeface="Arial"/>
                <a:sym typeface="Arial"/>
              </a:rPr>
              <a:t>Blade tilt 0°... 90°</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max 120 mm (pin mill Ø 20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max 200 mm (pin mill Ø 40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R = 10 mm (pin mill Ø 20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R = 20 mm (pin mill Ø 40 mm)</a:t>
            </a:r>
            <a:endParaRPr/>
          </a:p>
          <a:p>
            <a:pPr indent="0" lvl="0" marL="0" marR="0" rtl="0" algn="l">
              <a:spcBef>
                <a:spcPts val="600"/>
              </a:spcBef>
              <a:spcAft>
                <a:spcPts val="0"/>
              </a:spcAft>
              <a:buNone/>
            </a:pPr>
            <a:r>
              <a:t/>
            </a:r>
            <a:endParaRPr sz="700">
              <a:solidFill>
                <a:schemeClr val="dk1"/>
              </a:solidFill>
              <a:latin typeface="Arial"/>
              <a:ea typeface="Arial"/>
              <a:cs typeface="Arial"/>
              <a:sym typeface="Arial"/>
            </a:endParaRPr>
          </a:p>
          <a:p>
            <a:pPr indent="0" lvl="0" marL="0" marR="0" rtl="0" algn="l">
              <a:spcBef>
                <a:spcPts val="600"/>
              </a:spcBef>
              <a:spcAft>
                <a:spcPts val="0"/>
              </a:spcAft>
              <a:buNone/>
            </a:pPr>
            <a:r>
              <a:rPr b="1" lang="en-GB" sz="700">
                <a:solidFill>
                  <a:schemeClr val="dk1"/>
                </a:solidFill>
                <a:latin typeface="Arial"/>
                <a:ea typeface="Arial"/>
                <a:cs typeface="Arial"/>
                <a:sym typeface="Arial"/>
              </a:rPr>
              <a:t>NOTE I</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Big openings (e.g. window, door) are made using a circular saw, because it’s a faster machining method than the pin mill. Because of this the quality is not as clean as that of a pin mill.</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The corners of the opening are made using a pin mill, so the corners are round due to the pin mill.This should be taken into account, for example, in the fitting dimensions of the window. Rounding can be removed using hand tools.</a:t>
            </a:r>
            <a:endParaRPr b="1" sz="700">
              <a:solidFill>
                <a:schemeClr val="dk1"/>
              </a:solidFill>
              <a:latin typeface="Arial"/>
              <a:ea typeface="Arial"/>
              <a:cs typeface="Arial"/>
              <a:sym typeface="Arial"/>
            </a:endParaRPr>
          </a:p>
        </p:txBody>
      </p:sp>
      <p:sp>
        <p:nvSpPr>
          <p:cNvPr id="760" name="Google Shape;760;p56"/>
          <p:cNvSpPr/>
          <p:nvPr/>
        </p:nvSpPr>
        <p:spPr>
          <a:xfrm>
            <a:off x="9788701" y="2014826"/>
            <a:ext cx="1692099" cy="1538883"/>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dk1"/>
                </a:solidFill>
                <a:latin typeface="Arial"/>
                <a:ea typeface="Arial"/>
                <a:cs typeface="Arial"/>
                <a:sym typeface="Arial"/>
              </a:rPr>
              <a:t>Blade tilt range 0°...90 °</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b = min 20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max 120 mm (pin mill Ø 20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max 200 mm (pin mill Ø 40 mm)</a:t>
            </a:r>
            <a:endParaRPr/>
          </a:p>
          <a:p>
            <a:pPr indent="0" lvl="0" marL="0" marR="0" rtl="0" algn="l">
              <a:spcBef>
                <a:spcPts val="600"/>
              </a:spcBef>
              <a:spcAft>
                <a:spcPts val="0"/>
              </a:spcAft>
              <a:buNone/>
            </a:pPr>
            <a:r>
              <a:t/>
            </a:r>
            <a:endParaRPr sz="700">
              <a:solidFill>
                <a:schemeClr val="dk1"/>
              </a:solidFill>
              <a:latin typeface="Arial"/>
              <a:ea typeface="Arial"/>
              <a:cs typeface="Arial"/>
              <a:sym typeface="Arial"/>
            </a:endParaRPr>
          </a:p>
          <a:p>
            <a:pPr indent="0" lvl="0" marL="0" marR="0" rtl="0" algn="l">
              <a:spcBef>
                <a:spcPts val="600"/>
              </a:spcBef>
              <a:spcAft>
                <a:spcPts val="0"/>
              </a:spcAft>
              <a:buNone/>
            </a:pPr>
            <a:r>
              <a:rPr b="1" lang="en-GB" sz="700">
                <a:solidFill>
                  <a:schemeClr val="dk1"/>
                </a:solidFill>
                <a:latin typeface="Arial"/>
                <a:ea typeface="Arial"/>
                <a:cs typeface="Arial"/>
                <a:sym typeface="Arial"/>
              </a:rPr>
              <a:t>NOTE!</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The direction of the groove should be parallel to the surface layer, so that the surface layers do not break and thus reduce the durability of the panel.</a:t>
            </a:r>
            <a:endParaRPr b="1" sz="700">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57"/>
          <p:cNvPicPr preferRelativeResize="0"/>
          <p:nvPr/>
        </p:nvPicPr>
        <p:blipFill rotWithShape="1">
          <a:blip r:embed="rId3">
            <a:alphaModFix/>
          </a:blip>
          <a:srcRect b="0" l="0" r="0" t="0"/>
          <a:stretch/>
        </p:blipFill>
        <p:spPr>
          <a:xfrm>
            <a:off x="3649175" y="1587112"/>
            <a:ext cx="5247956" cy="4488185"/>
          </a:xfrm>
          <a:prstGeom prst="rect">
            <a:avLst/>
          </a:prstGeom>
          <a:noFill/>
          <a:ln>
            <a:noFill/>
          </a:ln>
        </p:spPr>
      </p:pic>
      <p:sp>
        <p:nvSpPr>
          <p:cNvPr id="767" name="Google Shape;767;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machining</a:t>
            </a:r>
            <a:endParaRPr/>
          </a:p>
        </p:txBody>
      </p:sp>
      <p:sp>
        <p:nvSpPr>
          <p:cNvPr id="768" name="Google Shape;768;p5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69" name="Google Shape;769;p57"/>
          <p:cNvSpPr/>
          <p:nvPr/>
        </p:nvSpPr>
        <p:spPr>
          <a:xfrm>
            <a:off x="10490886" y="5716035"/>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Stora Enso</a:t>
            </a:r>
            <a:endParaRPr/>
          </a:p>
        </p:txBody>
      </p:sp>
      <p:sp>
        <p:nvSpPr>
          <p:cNvPr id="770" name="Google Shape;770;p57"/>
          <p:cNvSpPr/>
          <p:nvPr/>
        </p:nvSpPr>
        <p:spPr>
          <a:xfrm>
            <a:off x="7687577" y="6075297"/>
            <a:ext cx="120955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dk1"/>
                </a:solidFill>
                <a:latin typeface="Calibri"/>
                <a:ea typeface="Calibri"/>
                <a:cs typeface="Calibri"/>
                <a:sym typeface="Calibri"/>
              </a:rPr>
              <a:t>Source: Crosslam Kuhmo</a:t>
            </a:r>
            <a:endParaRPr/>
          </a:p>
        </p:txBody>
      </p:sp>
      <p:sp>
        <p:nvSpPr>
          <p:cNvPr id="771" name="Google Shape;771;p5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772" name="Google Shape;772;p57"/>
          <p:cNvSpPr/>
          <p:nvPr/>
        </p:nvSpPr>
        <p:spPr>
          <a:xfrm>
            <a:off x="3705381" y="1638086"/>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Machining</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Groove</a:t>
            </a:r>
            <a:endParaRPr b="1" sz="750">
              <a:solidFill>
                <a:schemeClr val="dk1"/>
              </a:solidFill>
              <a:latin typeface="Arial"/>
              <a:ea typeface="Arial"/>
              <a:cs typeface="Arial"/>
              <a:sym typeface="Arial"/>
            </a:endParaRPr>
          </a:p>
        </p:txBody>
      </p:sp>
      <p:sp>
        <p:nvSpPr>
          <p:cNvPr id="773" name="Google Shape;773;p57"/>
          <p:cNvSpPr/>
          <p:nvPr/>
        </p:nvSpPr>
        <p:spPr>
          <a:xfrm>
            <a:off x="5339612" y="1638086"/>
            <a:ext cx="1291546" cy="26930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50">
                <a:solidFill>
                  <a:schemeClr val="dk1"/>
                </a:solidFill>
                <a:latin typeface="Arial"/>
                <a:ea typeface="Arial"/>
                <a:cs typeface="Arial"/>
                <a:sym typeface="Arial"/>
              </a:rPr>
              <a:t>Tool</a:t>
            </a:r>
            <a:endParaRPr/>
          </a:p>
          <a:p>
            <a:pPr indent="0" lvl="0" marL="0" marR="0" rtl="0" algn="l">
              <a:spcBef>
                <a:spcPts val="300"/>
              </a:spcBef>
              <a:spcAft>
                <a:spcPts val="0"/>
              </a:spcAft>
              <a:buNone/>
            </a:pPr>
            <a:r>
              <a:rPr b="1" lang="en-GB" sz="750">
                <a:solidFill>
                  <a:schemeClr val="dk1"/>
                </a:solidFill>
                <a:latin typeface="Arial"/>
                <a:ea typeface="Arial"/>
                <a:cs typeface="Arial"/>
                <a:sym typeface="Arial"/>
              </a:rPr>
              <a:t>Circular saw</a:t>
            </a:r>
            <a:endParaRPr b="1" sz="750">
              <a:solidFill>
                <a:schemeClr val="dk1"/>
              </a:solidFill>
              <a:latin typeface="Arial"/>
              <a:ea typeface="Arial"/>
              <a:cs typeface="Arial"/>
              <a:sym typeface="Arial"/>
            </a:endParaRPr>
          </a:p>
        </p:txBody>
      </p:sp>
      <p:sp>
        <p:nvSpPr>
          <p:cNvPr id="774" name="Google Shape;774;p57"/>
          <p:cNvSpPr/>
          <p:nvPr/>
        </p:nvSpPr>
        <p:spPr>
          <a:xfrm>
            <a:off x="7131165" y="1626553"/>
            <a:ext cx="1685412" cy="281046"/>
          </a:xfrm>
          <a:prstGeom prst="rect">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750">
                <a:solidFill>
                  <a:schemeClr val="dk1"/>
                </a:solidFill>
                <a:latin typeface="Arial"/>
                <a:ea typeface="Arial"/>
                <a:cs typeface="Arial"/>
                <a:sym typeface="Arial"/>
              </a:rPr>
              <a:t>Machining information</a:t>
            </a:r>
            <a:endParaRPr b="1" sz="750">
              <a:solidFill>
                <a:schemeClr val="dk1"/>
              </a:solidFill>
              <a:latin typeface="Arial"/>
              <a:ea typeface="Arial"/>
              <a:cs typeface="Arial"/>
              <a:sym typeface="Arial"/>
            </a:endParaRPr>
          </a:p>
        </p:txBody>
      </p:sp>
      <p:sp>
        <p:nvSpPr>
          <p:cNvPr id="775" name="Google Shape;775;p57"/>
          <p:cNvSpPr/>
          <p:nvPr/>
        </p:nvSpPr>
        <p:spPr>
          <a:xfrm>
            <a:off x="7131165" y="2004517"/>
            <a:ext cx="1685413" cy="477054"/>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dk1"/>
                </a:solidFill>
                <a:latin typeface="Arial"/>
                <a:ea typeface="Arial"/>
                <a:cs typeface="Arial"/>
                <a:sym typeface="Arial"/>
              </a:rPr>
              <a:t>Blade tilt 0°... 90°</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b = min 6 mm</a:t>
            </a:r>
            <a:endParaRPr/>
          </a:p>
          <a:p>
            <a:pPr indent="0" lvl="0" marL="0" marR="0" rtl="0" algn="l">
              <a:spcBef>
                <a:spcPts val="600"/>
              </a:spcBef>
              <a:spcAft>
                <a:spcPts val="0"/>
              </a:spcAft>
              <a:buNone/>
            </a:pPr>
            <a:r>
              <a:rPr lang="en-GB" sz="700">
                <a:solidFill>
                  <a:schemeClr val="dk1"/>
                </a:solidFill>
                <a:latin typeface="Arial"/>
                <a:ea typeface="Arial"/>
                <a:cs typeface="Arial"/>
                <a:sym typeface="Arial"/>
              </a:rPr>
              <a:t>h = max 310 mm</a:t>
            </a:r>
            <a:endParaRPr b="1" sz="700">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machining</a:t>
            </a:r>
            <a:endParaRPr/>
          </a:p>
        </p:txBody>
      </p:sp>
      <p:sp>
        <p:nvSpPr>
          <p:cNvPr id="782" name="Google Shape;782;p5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783" name="Google Shape;783;p58"/>
          <p:cNvPicPr preferRelativeResize="0"/>
          <p:nvPr>
            <p:ph idx="1" type="body"/>
          </p:nvPr>
        </p:nvPicPr>
        <p:blipFill rotWithShape="1">
          <a:blip r:embed="rId3">
            <a:alphaModFix/>
          </a:blip>
          <a:srcRect b="0" l="0" r="0" t="0"/>
          <a:stretch/>
        </p:blipFill>
        <p:spPr>
          <a:xfrm>
            <a:off x="6190737" y="1690688"/>
            <a:ext cx="5654388" cy="4240791"/>
          </a:xfrm>
          <a:prstGeom prst="rect">
            <a:avLst/>
          </a:prstGeom>
          <a:noFill/>
          <a:ln>
            <a:noFill/>
          </a:ln>
        </p:spPr>
      </p:pic>
      <p:sp>
        <p:nvSpPr>
          <p:cNvPr id="784" name="Google Shape;784;p58"/>
          <p:cNvSpPr txBox="1"/>
          <p:nvPr/>
        </p:nvSpPr>
        <p:spPr>
          <a:xfrm>
            <a:off x="838200" y="1825625"/>
            <a:ext cx="4833552" cy="485320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Opening pieces are waste which the customer pays for </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Opening pieces can be left at the factory or delivered to the customer</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Minimising opening pieces should be taken into account in the planning of the openings</a:t>
            </a:r>
            <a:endParaRPr/>
          </a:p>
        </p:txBody>
      </p:sp>
      <p:sp>
        <p:nvSpPr>
          <p:cNvPr id="785" name="Google Shape;785;p58"/>
          <p:cNvSpPr/>
          <p:nvPr/>
        </p:nvSpPr>
        <p:spPr>
          <a:xfrm>
            <a:off x="10490886" y="5716035"/>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Stora Enso</a:t>
            </a:r>
            <a:endParaRPr/>
          </a:p>
        </p:txBody>
      </p:sp>
      <p:sp>
        <p:nvSpPr>
          <p:cNvPr id="786" name="Google Shape;786;p5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pic>
        <p:nvPicPr>
          <p:cNvPr id="792" name="Google Shape;792;p59"/>
          <p:cNvPicPr preferRelativeResize="0"/>
          <p:nvPr>
            <p:ph idx="1" type="body"/>
          </p:nvPr>
        </p:nvPicPr>
        <p:blipFill rotWithShape="1">
          <a:blip r:embed="rId3">
            <a:alphaModFix/>
          </a:blip>
          <a:srcRect b="0" l="0" r="0" t="0"/>
          <a:stretch/>
        </p:blipFill>
        <p:spPr>
          <a:xfrm>
            <a:off x="6049180" y="1690688"/>
            <a:ext cx="5801784" cy="4351338"/>
          </a:xfrm>
          <a:prstGeom prst="rect">
            <a:avLst/>
          </a:prstGeom>
          <a:noFill/>
          <a:ln>
            <a:noFill/>
          </a:ln>
        </p:spPr>
      </p:pic>
      <p:sp>
        <p:nvSpPr>
          <p:cNvPr id="793" name="Google Shape;793;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machining</a:t>
            </a:r>
            <a:endParaRPr/>
          </a:p>
        </p:txBody>
      </p:sp>
      <p:sp>
        <p:nvSpPr>
          <p:cNvPr id="794" name="Google Shape;794;p5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95" name="Google Shape;795;p59"/>
          <p:cNvSpPr txBox="1"/>
          <p:nvPr/>
        </p:nvSpPr>
        <p:spPr>
          <a:xfrm>
            <a:off x="838201" y="1825625"/>
            <a:ext cx="4981831" cy="485320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Rounding up to the radius of the pin milling unit remains at the corners of the holes made with a pin milling unit</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Rounding affects, for example, the fitting of windows</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Rounding can be removed on request at the CLT factory </a:t>
            </a:r>
            <a:endParaRPr/>
          </a:p>
        </p:txBody>
      </p:sp>
      <p:sp>
        <p:nvSpPr>
          <p:cNvPr id="796" name="Google Shape;796;p59"/>
          <p:cNvSpPr/>
          <p:nvPr/>
        </p:nvSpPr>
        <p:spPr>
          <a:xfrm>
            <a:off x="10496726" y="5826582"/>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Tero Lahtela</a:t>
            </a:r>
            <a:endParaRPr/>
          </a:p>
        </p:txBody>
      </p:sp>
      <p:sp>
        <p:nvSpPr>
          <p:cNvPr id="797" name="Google Shape;797;p5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LVL (Laminated Veneer Lumber)</a:t>
            </a:r>
            <a:endParaRPr/>
          </a:p>
        </p:txBody>
      </p:sp>
      <p:sp>
        <p:nvSpPr>
          <p:cNvPr id="148" name="Google Shape;148;p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49" name="Google Shape;149;p6"/>
          <p:cNvSpPr txBox="1"/>
          <p:nvPr>
            <p:ph idx="1" type="body"/>
          </p:nvPr>
        </p:nvSpPr>
        <p:spPr>
          <a:xfrm>
            <a:off x="838199" y="1825625"/>
            <a:ext cx="5389605" cy="486555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LVL for structural use is typically made of 3 mm thick veneers rotary-cut from spruce logs</a:t>
            </a:r>
            <a:endParaRPr/>
          </a:p>
          <a:p>
            <a:pPr indent="-228600" lvl="0" marL="228600" rtl="0" algn="l">
              <a:lnSpc>
                <a:spcPct val="90000"/>
              </a:lnSpc>
              <a:spcBef>
                <a:spcPts val="1000"/>
              </a:spcBef>
              <a:spcAft>
                <a:spcPts val="0"/>
              </a:spcAft>
              <a:buClr>
                <a:schemeClr val="dk1"/>
              </a:buClr>
              <a:buSzPts val="2400"/>
              <a:buChar char="•"/>
            </a:pPr>
            <a:r>
              <a:rPr lang="en-GB" sz="2400"/>
              <a:t>The veneers are glued using phenol-based glue so that in the LVL product</a:t>
            </a:r>
            <a:endParaRPr/>
          </a:p>
          <a:p>
            <a:pPr indent="-228600" lvl="1" marL="685800" rtl="0" algn="l">
              <a:lnSpc>
                <a:spcPct val="90000"/>
              </a:lnSpc>
              <a:spcBef>
                <a:spcPts val="500"/>
              </a:spcBef>
              <a:spcAft>
                <a:spcPts val="0"/>
              </a:spcAft>
              <a:buClr>
                <a:schemeClr val="dk1"/>
              </a:buClr>
              <a:buSzPts val="2000"/>
              <a:buChar char="•"/>
            </a:pPr>
            <a:r>
              <a:rPr lang="en-GB" sz="2000"/>
              <a:t>All veneers are in the same grain direction</a:t>
            </a:r>
            <a:endParaRPr/>
          </a:p>
          <a:p>
            <a:pPr indent="-228600" lvl="1" marL="685800" rtl="0" algn="l">
              <a:lnSpc>
                <a:spcPct val="90000"/>
              </a:lnSpc>
              <a:spcBef>
                <a:spcPts val="500"/>
              </a:spcBef>
              <a:spcAft>
                <a:spcPts val="0"/>
              </a:spcAft>
              <a:buClr>
                <a:schemeClr val="dk1"/>
              </a:buClr>
              <a:buSzPts val="2000"/>
              <a:buChar char="•"/>
            </a:pPr>
            <a:r>
              <a:rPr lang="en-GB" sz="2000"/>
              <a:t>Some veneers are glued across the main grain direction</a:t>
            </a:r>
            <a:endParaRPr/>
          </a:p>
          <a:p>
            <a:pPr indent="-228600" lvl="0" marL="228600" rtl="0" algn="l">
              <a:lnSpc>
                <a:spcPct val="90000"/>
              </a:lnSpc>
              <a:spcBef>
                <a:spcPts val="1000"/>
              </a:spcBef>
              <a:spcAft>
                <a:spcPts val="0"/>
              </a:spcAft>
              <a:buClr>
                <a:schemeClr val="dk1"/>
              </a:buClr>
              <a:buSzPts val="2400"/>
              <a:buChar char="•"/>
            </a:pPr>
            <a:r>
              <a:rPr lang="en-GB" sz="2400"/>
              <a:t>LVL products for structural use are also manufactured from beech</a:t>
            </a:r>
            <a:endParaRPr/>
          </a:p>
        </p:txBody>
      </p:sp>
      <p:pic>
        <p:nvPicPr>
          <p:cNvPr id="150" name="Google Shape;150;p6"/>
          <p:cNvPicPr preferRelativeResize="0"/>
          <p:nvPr/>
        </p:nvPicPr>
        <p:blipFill rotWithShape="1">
          <a:blip r:embed="rId3">
            <a:alphaModFix/>
          </a:blip>
          <a:srcRect b="1617" l="28885" r="26723" t="4867"/>
          <a:stretch/>
        </p:blipFill>
        <p:spPr>
          <a:xfrm>
            <a:off x="7085848" y="1344065"/>
            <a:ext cx="4156221" cy="4915350"/>
          </a:xfrm>
          <a:prstGeom prst="rect">
            <a:avLst/>
          </a:prstGeom>
          <a:noFill/>
          <a:ln>
            <a:noFill/>
          </a:ln>
        </p:spPr>
      </p:pic>
      <p:sp>
        <p:nvSpPr>
          <p:cNvPr id="151" name="Google Shape;151;p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machining</a:t>
            </a:r>
            <a:endParaRPr/>
          </a:p>
        </p:txBody>
      </p:sp>
      <p:sp>
        <p:nvSpPr>
          <p:cNvPr id="804" name="Google Shape;804;p6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05" name="Google Shape;805;p60"/>
          <p:cNvSpPr txBox="1"/>
          <p:nvPr/>
        </p:nvSpPr>
        <p:spPr>
          <a:xfrm>
            <a:off x="838201" y="1825625"/>
            <a:ext cx="4981831" cy="485320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High walls can use horizontal structure CLT panels (L panel) that are mounted vertically</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Large openings can be implemented using a separate CLT beam</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A CLT beam can be connected to the CLT wall using a rebate joint</a:t>
            </a:r>
            <a:endParaRPr/>
          </a:p>
        </p:txBody>
      </p:sp>
      <p:pic>
        <p:nvPicPr>
          <p:cNvPr id="806" name="Google Shape;806;p60"/>
          <p:cNvPicPr preferRelativeResize="0"/>
          <p:nvPr/>
        </p:nvPicPr>
        <p:blipFill rotWithShape="1">
          <a:blip r:embed="rId3">
            <a:alphaModFix/>
          </a:blip>
          <a:srcRect b="0" l="0" r="0" t="0"/>
          <a:stretch/>
        </p:blipFill>
        <p:spPr>
          <a:xfrm>
            <a:off x="6193969" y="1693113"/>
            <a:ext cx="5651155" cy="4238366"/>
          </a:xfrm>
          <a:prstGeom prst="rect">
            <a:avLst/>
          </a:prstGeom>
          <a:noFill/>
          <a:ln>
            <a:noFill/>
          </a:ln>
        </p:spPr>
      </p:pic>
      <p:sp>
        <p:nvSpPr>
          <p:cNvPr id="807" name="Google Shape;807;p60"/>
          <p:cNvSpPr/>
          <p:nvPr/>
        </p:nvSpPr>
        <p:spPr>
          <a:xfrm>
            <a:off x="10490886" y="5716035"/>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Tero Lahtela</a:t>
            </a:r>
            <a:endParaRPr/>
          </a:p>
        </p:txBody>
      </p:sp>
      <p:sp>
        <p:nvSpPr>
          <p:cNvPr id="808" name="Google Shape;808;p6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09" name="Google Shape;809;p60"/>
          <p:cNvSpPr txBox="1"/>
          <p:nvPr/>
        </p:nvSpPr>
        <p:spPr>
          <a:xfrm rot="-5100000">
            <a:off x="7107002" y="3066392"/>
            <a:ext cx="1223345" cy="251220"/>
          </a:xfrm>
          <a:prstGeom prst="rect">
            <a:avLst/>
          </a:prstGeom>
          <a:solidFill>
            <a:srgbClr val="AFAEA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200">
                <a:solidFill>
                  <a:srgbClr val="FF0000"/>
                </a:solidFill>
                <a:latin typeface="Arial Narrow"/>
                <a:ea typeface="Arial Narrow"/>
                <a:cs typeface="Arial Narrow"/>
                <a:sym typeface="Arial Narrow"/>
              </a:rPr>
              <a:t>CLT panel upright</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Seams in solid wood panels</a:t>
            </a:r>
            <a:endParaRPr/>
          </a:p>
        </p:txBody>
      </p:sp>
      <p:sp>
        <p:nvSpPr>
          <p:cNvPr id="816" name="Google Shape;816;p6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17" name="Google Shape;817;p61"/>
          <p:cNvPicPr preferRelativeResize="0"/>
          <p:nvPr/>
        </p:nvPicPr>
        <p:blipFill rotWithShape="1">
          <a:blip r:embed="rId3">
            <a:alphaModFix/>
          </a:blip>
          <a:srcRect b="0" l="0" r="0" t="0"/>
          <a:stretch/>
        </p:blipFill>
        <p:spPr>
          <a:xfrm>
            <a:off x="352160" y="2002282"/>
            <a:ext cx="11469892" cy="3318809"/>
          </a:xfrm>
          <a:prstGeom prst="rect">
            <a:avLst/>
          </a:prstGeom>
          <a:noFill/>
          <a:ln>
            <a:noFill/>
          </a:ln>
        </p:spPr>
      </p:pic>
      <p:sp>
        <p:nvSpPr>
          <p:cNvPr id="818" name="Google Shape;818;p6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19" name="Google Shape;819;p61"/>
          <p:cNvSpPr/>
          <p:nvPr/>
        </p:nvSpPr>
        <p:spPr>
          <a:xfrm>
            <a:off x="9046277" y="5011210"/>
            <a:ext cx="1998085"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4 mm bevel in visible quality</a:t>
            </a:r>
            <a:endParaRPr/>
          </a:p>
        </p:txBody>
      </p:sp>
      <p:sp>
        <p:nvSpPr>
          <p:cNvPr id="820" name="Google Shape;820;p61"/>
          <p:cNvSpPr/>
          <p:nvPr/>
        </p:nvSpPr>
        <p:spPr>
          <a:xfrm>
            <a:off x="838200" y="4251833"/>
            <a:ext cx="199808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Sealing tape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Seams in solid wood panels</a:t>
            </a:r>
            <a:endParaRPr/>
          </a:p>
        </p:txBody>
      </p:sp>
      <p:sp>
        <p:nvSpPr>
          <p:cNvPr id="827" name="Google Shape;827;p6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28" name="Google Shape;828;p62"/>
          <p:cNvPicPr preferRelativeResize="0"/>
          <p:nvPr/>
        </p:nvPicPr>
        <p:blipFill rotWithShape="1">
          <a:blip r:embed="rId3">
            <a:alphaModFix/>
          </a:blip>
          <a:srcRect b="0" l="0" r="0" t="0"/>
          <a:stretch/>
        </p:blipFill>
        <p:spPr>
          <a:xfrm>
            <a:off x="334617" y="2037365"/>
            <a:ext cx="11528724" cy="3127948"/>
          </a:xfrm>
          <a:prstGeom prst="rect">
            <a:avLst/>
          </a:prstGeom>
          <a:noFill/>
          <a:ln>
            <a:noFill/>
          </a:ln>
        </p:spPr>
      </p:pic>
      <p:sp>
        <p:nvSpPr>
          <p:cNvPr id="829" name="Google Shape;829;p6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30" name="Google Shape;830;p62"/>
          <p:cNvSpPr/>
          <p:nvPr/>
        </p:nvSpPr>
        <p:spPr>
          <a:xfrm>
            <a:off x="9193760" y="4671997"/>
            <a:ext cx="1998085"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4 mm bevel in visible quality</a:t>
            </a:r>
            <a:endParaRPr/>
          </a:p>
        </p:txBody>
      </p:sp>
      <p:sp>
        <p:nvSpPr>
          <p:cNvPr id="831" name="Google Shape;831;p62"/>
          <p:cNvSpPr/>
          <p:nvPr/>
        </p:nvSpPr>
        <p:spPr>
          <a:xfrm>
            <a:off x="594852" y="2791043"/>
            <a:ext cx="199808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Sealing tape</a:t>
            </a:r>
            <a:endParaRPr/>
          </a:p>
        </p:txBody>
      </p:sp>
      <p:sp>
        <p:nvSpPr>
          <p:cNvPr id="832" name="Google Shape;832;p62"/>
          <p:cNvSpPr/>
          <p:nvPr/>
        </p:nvSpPr>
        <p:spPr>
          <a:xfrm>
            <a:off x="430161" y="2409956"/>
            <a:ext cx="1998085" cy="138499"/>
          </a:xfrm>
          <a:prstGeom prst="rect">
            <a:avLst/>
          </a:prstGeom>
          <a:solidFill>
            <a:schemeClr val="lt1"/>
          </a:solidFill>
          <a:ln>
            <a:noFill/>
          </a:ln>
        </p:spPr>
        <p:txBody>
          <a:bodyPr anchorCtr="0" anchor="t" bIns="0" lIns="0" spcFirstLastPara="1" rIns="0" wrap="square" tIns="0">
            <a:spAutoFit/>
          </a:bodyPr>
          <a:lstStyle/>
          <a:p>
            <a:pPr indent="0" lvl="0" marL="0" marR="0" rtl="0" algn="r">
              <a:spcBef>
                <a:spcPts val="0"/>
              </a:spcBef>
              <a:spcAft>
                <a:spcPts val="0"/>
              </a:spcAft>
              <a:buNone/>
            </a:pPr>
            <a:r>
              <a:rPr lang="en-GB" sz="900">
                <a:solidFill>
                  <a:schemeClr val="dk1"/>
                </a:solidFill>
                <a:latin typeface="Arial Narrow"/>
                <a:ea typeface="Arial Narrow"/>
                <a:cs typeface="Arial Narrow"/>
                <a:sym typeface="Arial Narrow"/>
              </a:rPr>
              <a:t>Plywood strip</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installation tools</a:t>
            </a:r>
            <a:endParaRPr/>
          </a:p>
        </p:txBody>
      </p:sp>
      <p:sp>
        <p:nvSpPr>
          <p:cNvPr id="839" name="Google Shape;839;p6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40" name="Google Shape;840;p63"/>
          <p:cNvSpPr txBox="1"/>
          <p:nvPr/>
        </p:nvSpPr>
        <p:spPr>
          <a:xfrm>
            <a:off x="838201" y="1825625"/>
            <a:ext cx="5353194" cy="485320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Various tools have been developed for installing solid wood panels</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In the picture, a clamping tool for the seam of the horizontal structure panels</a:t>
            </a:r>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pic>
        <p:nvPicPr>
          <p:cNvPr id="841" name="Google Shape;841;p63"/>
          <p:cNvPicPr preferRelativeResize="0"/>
          <p:nvPr/>
        </p:nvPicPr>
        <p:blipFill rotWithShape="1">
          <a:blip r:embed="rId3">
            <a:alphaModFix/>
          </a:blip>
          <a:srcRect b="3346" l="3146" r="3017" t="32848"/>
          <a:stretch/>
        </p:blipFill>
        <p:spPr>
          <a:xfrm>
            <a:off x="6456641" y="1961658"/>
            <a:ext cx="5381503" cy="3479725"/>
          </a:xfrm>
          <a:prstGeom prst="rect">
            <a:avLst/>
          </a:prstGeom>
          <a:noFill/>
          <a:ln>
            <a:noFill/>
          </a:ln>
        </p:spPr>
      </p:pic>
      <p:sp>
        <p:nvSpPr>
          <p:cNvPr id="842" name="Google Shape;842;p63"/>
          <p:cNvSpPr/>
          <p:nvPr/>
        </p:nvSpPr>
        <p:spPr>
          <a:xfrm>
            <a:off x="10483906" y="5225939"/>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CLT Handbook</a:t>
            </a:r>
            <a:endParaRPr/>
          </a:p>
        </p:txBody>
      </p:sp>
      <p:sp>
        <p:nvSpPr>
          <p:cNvPr id="843" name="Google Shape;843;p6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Applications of CLT</a:t>
            </a:r>
            <a:endParaRPr/>
          </a:p>
        </p:txBody>
      </p:sp>
      <p:sp>
        <p:nvSpPr>
          <p:cNvPr id="850" name="Google Shape;850;p6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51" name="Google Shape;851;p64"/>
          <p:cNvSpPr txBox="1"/>
          <p:nvPr/>
        </p:nvSpPr>
        <p:spPr>
          <a:xfrm>
            <a:off x="2013252" y="5883393"/>
            <a:ext cx="8280400"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Calibri"/>
                <a:ea typeface="Calibri"/>
                <a:cs typeface="Calibri"/>
                <a:sym typeface="Calibri"/>
              </a:rPr>
              <a:t>CLT is not effective in small beams and pillars =&gt; Glue wood, LVL etc.</a:t>
            </a:r>
            <a:endParaRPr/>
          </a:p>
        </p:txBody>
      </p:sp>
      <p:pic>
        <p:nvPicPr>
          <p:cNvPr id="852" name="Google Shape;852;p64"/>
          <p:cNvPicPr preferRelativeResize="0"/>
          <p:nvPr/>
        </p:nvPicPr>
        <p:blipFill rotWithShape="1">
          <a:blip r:embed="rId3">
            <a:alphaModFix/>
          </a:blip>
          <a:srcRect b="0" l="0" r="0" t="0"/>
          <a:stretch/>
        </p:blipFill>
        <p:spPr>
          <a:xfrm>
            <a:off x="1931349" y="1446836"/>
            <a:ext cx="8692269" cy="4387696"/>
          </a:xfrm>
          <a:prstGeom prst="rect">
            <a:avLst/>
          </a:prstGeom>
          <a:noFill/>
          <a:ln>
            <a:noFill/>
          </a:ln>
        </p:spPr>
      </p:pic>
      <p:sp>
        <p:nvSpPr>
          <p:cNvPr id="853" name="Google Shape;853;p6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Applications of CLT</a:t>
            </a:r>
            <a:endParaRPr/>
          </a:p>
        </p:txBody>
      </p:sp>
      <p:sp>
        <p:nvSpPr>
          <p:cNvPr id="860" name="Google Shape;860;p6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61" name="Google Shape;861;p65"/>
          <p:cNvPicPr preferRelativeResize="0"/>
          <p:nvPr/>
        </p:nvPicPr>
        <p:blipFill rotWithShape="1">
          <a:blip r:embed="rId3">
            <a:alphaModFix/>
          </a:blip>
          <a:srcRect b="0" l="0" r="0" t="0"/>
          <a:stretch/>
        </p:blipFill>
        <p:spPr>
          <a:xfrm>
            <a:off x="2237570" y="1417175"/>
            <a:ext cx="7716859" cy="4773181"/>
          </a:xfrm>
          <a:prstGeom prst="rect">
            <a:avLst/>
          </a:prstGeom>
          <a:noFill/>
          <a:ln>
            <a:noFill/>
          </a:ln>
        </p:spPr>
      </p:pic>
      <p:sp>
        <p:nvSpPr>
          <p:cNvPr id="862" name="Google Shape;862;p6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Applications of CLT</a:t>
            </a:r>
            <a:endParaRPr/>
          </a:p>
        </p:txBody>
      </p:sp>
      <p:sp>
        <p:nvSpPr>
          <p:cNvPr id="869" name="Google Shape;869;p6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70" name="Google Shape;870;p66"/>
          <p:cNvPicPr preferRelativeResize="0"/>
          <p:nvPr/>
        </p:nvPicPr>
        <p:blipFill rotWithShape="1">
          <a:blip r:embed="rId3">
            <a:alphaModFix/>
          </a:blip>
          <a:srcRect b="0" l="0" r="0" t="0"/>
          <a:stretch/>
        </p:blipFill>
        <p:spPr>
          <a:xfrm>
            <a:off x="1659050" y="1299700"/>
            <a:ext cx="8873899" cy="5041768"/>
          </a:xfrm>
          <a:prstGeom prst="rect">
            <a:avLst/>
          </a:prstGeom>
          <a:noFill/>
          <a:ln>
            <a:noFill/>
          </a:ln>
        </p:spPr>
      </p:pic>
      <p:sp>
        <p:nvSpPr>
          <p:cNvPr id="871" name="Google Shape;871;p6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72" name="Google Shape;872;p66"/>
          <p:cNvSpPr/>
          <p:nvPr/>
        </p:nvSpPr>
        <p:spPr>
          <a:xfrm rot="-5400000">
            <a:off x="4836046" y="2199284"/>
            <a:ext cx="1577850" cy="215444"/>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400">
                <a:solidFill>
                  <a:schemeClr val="dk1"/>
                </a:solidFill>
                <a:latin typeface="Arial Narrow"/>
                <a:ea typeface="Arial Narrow"/>
                <a:cs typeface="Arial Narrow"/>
                <a:sym typeface="Arial Narrow"/>
              </a:rPr>
              <a:t>Wall-like beam</a:t>
            </a:r>
            <a:endParaRPr/>
          </a:p>
        </p:txBody>
      </p:sp>
      <p:sp>
        <p:nvSpPr>
          <p:cNvPr id="873" name="Google Shape;873;p66"/>
          <p:cNvSpPr/>
          <p:nvPr/>
        </p:nvSpPr>
        <p:spPr>
          <a:xfrm>
            <a:off x="2696154" y="3905081"/>
            <a:ext cx="819403" cy="215444"/>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400">
                <a:solidFill>
                  <a:schemeClr val="dk1"/>
                </a:solidFill>
                <a:latin typeface="Arial Narrow"/>
                <a:ea typeface="Arial Narrow"/>
                <a:cs typeface="Arial Narrow"/>
                <a:sym typeface="Arial Narrow"/>
              </a:rPr>
              <a:t>Span</a:t>
            </a:r>
            <a:endParaRPr/>
          </a:p>
        </p:txBody>
      </p:sp>
      <p:sp>
        <p:nvSpPr>
          <p:cNvPr id="874" name="Google Shape;874;p66"/>
          <p:cNvSpPr/>
          <p:nvPr/>
        </p:nvSpPr>
        <p:spPr>
          <a:xfrm>
            <a:off x="3283560" y="5868621"/>
            <a:ext cx="819403" cy="215444"/>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400">
                <a:solidFill>
                  <a:schemeClr val="dk1"/>
                </a:solidFill>
                <a:latin typeface="Arial Narrow"/>
                <a:ea typeface="Arial Narrow"/>
                <a:cs typeface="Arial Narrow"/>
                <a:sym typeface="Arial Narrow"/>
              </a:rPr>
              <a:t>Span</a:t>
            </a:r>
            <a:endParaRPr/>
          </a:p>
        </p:txBody>
      </p:sp>
      <p:sp>
        <p:nvSpPr>
          <p:cNvPr id="875" name="Google Shape;875;p66"/>
          <p:cNvSpPr/>
          <p:nvPr/>
        </p:nvSpPr>
        <p:spPr>
          <a:xfrm>
            <a:off x="8184403" y="5868621"/>
            <a:ext cx="819403" cy="215444"/>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400">
                <a:solidFill>
                  <a:schemeClr val="dk1"/>
                </a:solidFill>
                <a:latin typeface="Arial Narrow"/>
                <a:ea typeface="Arial Narrow"/>
                <a:cs typeface="Arial Narrow"/>
                <a:sym typeface="Arial Narrow"/>
              </a:rPr>
              <a:t>Span</a:t>
            </a:r>
            <a:endParaRPr/>
          </a:p>
        </p:txBody>
      </p:sp>
      <p:sp>
        <p:nvSpPr>
          <p:cNvPr id="876" name="Google Shape;876;p66"/>
          <p:cNvSpPr/>
          <p:nvPr/>
        </p:nvSpPr>
        <p:spPr>
          <a:xfrm>
            <a:off x="4454334" y="3905081"/>
            <a:ext cx="819403" cy="215444"/>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400">
                <a:solidFill>
                  <a:schemeClr val="dk1"/>
                </a:solidFill>
                <a:latin typeface="Arial Narrow"/>
                <a:ea typeface="Arial Narrow"/>
                <a:cs typeface="Arial Narrow"/>
                <a:sym typeface="Arial Narrow"/>
              </a:rPr>
              <a:t>Overhang</a:t>
            </a:r>
            <a:endParaRPr/>
          </a:p>
        </p:txBody>
      </p:sp>
      <p:sp>
        <p:nvSpPr>
          <p:cNvPr id="877" name="Google Shape;877;p66"/>
          <p:cNvSpPr/>
          <p:nvPr/>
        </p:nvSpPr>
        <p:spPr>
          <a:xfrm>
            <a:off x="8184403" y="3905081"/>
            <a:ext cx="819403" cy="215444"/>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400">
                <a:solidFill>
                  <a:schemeClr val="dk1"/>
                </a:solidFill>
                <a:latin typeface="Arial Narrow"/>
                <a:ea typeface="Arial Narrow"/>
                <a:cs typeface="Arial Narrow"/>
                <a:sym typeface="Arial Narrow"/>
              </a:rPr>
              <a:t>Span</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pic>
        <p:nvPicPr>
          <p:cNvPr id="883" name="Google Shape;883;p67"/>
          <p:cNvPicPr preferRelativeResize="0"/>
          <p:nvPr/>
        </p:nvPicPr>
        <p:blipFill rotWithShape="1">
          <a:blip r:embed="rId3">
            <a:alphaModFix/>
          </a:blip>
          <a:srcRect b="0" l="0" r="0" t="0"/>
          <a:stretch/>
        </p:blipFill>
        <p:spPr>
          <a:xfrm>
            <a:off x="2865925" y="1330091"/>
            <a:ext cx="6460149" cy="4984394"/>
          </a:xfrm>
          <a:prstGeom prst="rect">
            <a:avLst/>
          </a:prstGeom>
          <a:noFill/>
          <a:ln>
            <a:noFill/>
          </a:ln>
        </p:spPr>
      </p:pic>
      <p:sp>
        <p:nvSpPr>
          <p:cNvPr id="884" name="Google Shape;884;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Applications of CLT</a:t>
            </a:r>
            <a:endParaRPr/>
          </a:p>
        </p:txBody>
      </p:sp>
      <p:sp>
        <p:nvSpPr>
          <p:cNvPr id="885" name="Google Shape;885;p6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86" name="Google Shape;886;p6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87" name="Google Shape;887;p67"/>
          <p:cNvSpPr/>
          <p:nvPr/>
        </p:nvSpPr>
        <p:spPr>
          <a:xfrm rot="-5400000">
            <a:off x="7942194" y="3634064"/>
            <a:ext cx="2307891" cy="184666"/>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200">
                <a:solidFill>
                  <a:schemeClr val="dk1"/>
                </a:solidFill>
                <a:latin typeface="Arial Narrow"/>
                <a:ea typeface="Arial Narrow"/>
                <a:cs typeface="Arial Narrow"/>
                <a:sym typeface="Arial Narrow"/>
              </a:rPr>
              <a:t>Stiffening pillar</a:t>
            </a:r>
            <a:endParaRPr/>
          </a:p>
        </p:txBody>
      </p:sp>
      <p:sp>
        <p:nvSpPr>
          <p:cNvPr id="888" name="Google Shape;888;p67"/>
          <p:cNvSpPr/>
          <p:nvPr/>
        </p:nvSpPr>
        <p:spPr>
          <a:xfrm>
            <a:off x="3699331" y="3455462"/>
            <a:ext cx="2307891" cy="215444"/>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400">
                <a:solidFill>
                  <a:schemeClr val="dk1"/>
                </a:solidFill>
                <a:latin typeface="Arial Narrow"/>
                <a:ea typeface="Arial Narrow"/>
                <a:cs typeface="Arial Narrow"/>
                <a:sym typeface="Arial Narrow"/>
              </a:rPr>
              <a:t>Stiffening wall</a:t>
            </a:r>
            <a:endParaRPr/>
          </a:p>
        </p:txBody>
      </p:sp>
      <p:sp>
        <p:nvSpPr>
          <p:cNvPr id="889" name="Google Shape;889;p67"/>
          <p:cNvSpPr/>
          <p:nvPr/>
        </p:nvSpPr>
        <p:spPr>
          <a:xfrm>
            <a:off x="4935244" y="5983780"/>
            <a:ext cx="1334308" cy="215444"/>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400">
                <a:solidFill>
                  <a:schemeClr val="dk1"/>
                </a:solidFill>
                <a:latin typeface="Arial Narrow"/>
                <a:ea typeface="Arial Narrow"/>
                <a:cs typeface="Arial Narrow"/>
                <a:sym typeface="Arial Narrow"/>
              </a:rPr>
              <a:t>Stiffening wall</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Applications of CLT</a:t>
            </a:r>
            <a:endParaRPr/>
          </a:p>
        </p:txBody>
      </p:sp>
      <p:sp>
        <p:nvSpPr>
          <p:cNvPr id="896" name="Google Shape;896;p6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97" name="Google Shape;897;p68"/>
          <p:cNvPicPr preferRelativeResize="0"/>
          <p:nvPr/>
        </p:nvPicPr>
        <p:blipFill rotWithShape="1">
          <a:blip r:embed="rId3">
            <a:alphaModFix/>
          </a:blip>
          <a:srcRect b="0" l="0" r="0" t="0"/>
          <a:stretch/>
        </p:blipFill>
        <p:spPr>
          <a:xfrm>
            <a:off x="275716" y="2146984"/>
            <a:ext cx="11640568" cy="2911349"/>
          </a:xfrm>
          <a:prstGeom prst="rect">
            <a:avLst/>
          </a:prstGeom>
          <a:noFill/>
          <a:ln>
            <a:noFill/>
          </a:ln>
        </p:spPr>
      </p:pic>
      <p:sp>
        <p:nvSpPr>
          <p:cNvPr id="898" name="Google Shape;898;p6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contact joints</a:t>
            </a:r>
            <a:endParaRPr/>
          </a:p>
        </p:txBody>
      </p:sp>
      <p:sp>
        <p:nvSpPr>
          <p:cNvPr id="905" name="Google Shape;905;p6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06" name="Google Shape;906;p69"/>
          <p:cNvSpPr txBox="1"/>
          <p:nvPr/>
        </p:nvSpPr>
        <p:spPr>
          <a:xfrm>
            <a:off x="838201" y="1825625"/>
            <a:ext cx="5353194" cy="485320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CNC-machined contact joints can be utilised for solid wood panels</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Contact joints bring, among other things, the following benefits</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Less steel parts needed</a:t>
            </a:r>
            <a:endParaRPr/>
          </a:p>
          <a:p>
            <a:pPr indent="-228600" lvl="1" marL="685800" marR="0" rtl="0" algn="l">
              <a:lnSpc>
                <a:spcPct val="90000"/>
              </a:lnSpc>
              <a:spcBef>
                <a:spcPts val="50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Fire-resistance-wise, contact joints are easier to design and implement than steel component joints</a:t>
            </a:r>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pic>
        <p:nvPicPr>
          <p:cNvPr descr="P1120578" id="907" name="Google Shape;907;p69"/>
          <p:cNvPicPr preferRelativeResize="0"/>
          <p:nvPr/>
        </p:nvPicPr>
        <p:blipFill rotWithShape="1">
          <a:blip r:embed="rId3">
            <a:alphaModFix/>
          </a:blip>
          <a:srcRect b="13238" l="0" r="13171" t="0"/>
          <a:stretch/>
        </p:blipFill>
        <p:spPr>
          <a:xfrm>
            <a:off x="6443479" y="1873251"/>
            <a:ext cx="5428525" cy="4069272"/>
          </a:xfrm>
          <a:prstGeom prst="rect">
            <a:avLst/>
          </a:prstGeom>
          <a:noFill/>
          <a:ln>
            <a:noFill/>
          </a:ln>
        </p:spPr>
      </p:pic>
      <p:sp>
        <p:nvSpPr>
          <p:cNvPr id="908" name="Google Shape;908;p69"/>
          <p:cNvSpPr txBox="1"/>
          <p:nvPr/>
        </p:nvSpPr>
        <p:spPr>
          <a:xfrm>
            <a:off x="10318547" y="5727079"/>
            <a:ext cx="1553457"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Willmott Dixon Ltd</a:t>
            </a:r>
            <a:endParaRPr/>
          </a:p>
        </p:txBody>
      </p:sp>
      <p:sp>
        <p:nvSpPr>
          <p:cNvPr id="909" name="Google Shape;909;p6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Standard dimensions (same direction of grains)</a:t>
            </a:r>
            <a:endParaRPr/>
          </a:p>
        </p:txBody>
      </p:sp>
      <p:sp>
        <p:nvSpPr>
          <p:cNvPr id="158" name="Google Shape;158;p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59" name="Google Shape;159;p7"/>
          <p:cNvSpPr txBox="1"/>
          <p:nvPr>
            <p:ph idx="1" type="body"/>
          </p:nvPr>
        </p:nvSpPr>
        <p:spPr>
          <a:xfrm>
            <a:off x="838199" y="1825625"/>
            <a:ext cx="5389605" cy="486555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Applications</a:t>
            </a:r>
            <a:endParaRPr/>
          </a:p>
          <a:p>
            <a:pPr indent="-228600" lvl="1" marL="685800" rtl="0" algn="l">
              <a:lnSpc>
                <a:spcPct val="90000"/>
              </a:lnSpc>
              <a:spcBef>
                <a:spcPts val="500"/>
              </a:spcBef>
              <a:spcAft>
                <a:spcPts val="0"/>
              </a:spcAft>
              <a:buClr>
                <a:schemeClr val="dk1"/>
              </a:buClr>
              <a:buSzPts val="2400"/>
              <a:buChar char="•"/>
            </a:pPr>
            <a:r>
              <a:rPr lang="en-GB"/>
              <a:t>Beams</a:t>
            </a:r>
            <a:endParaRPr/>
          </a:p>
          <a:p>
            <a:pPr indent="-228600" lvl="1" marL="685800" rtl="0" algn="l">
              <a:lnSpc>
                <a:spcPct val="90000"/>
              </a:lnSpc>
              <a:spcBef>
                <a:spcPts val="500"/>
              </a:spcBef>
              <a:spcAft>
                <a:spcPts val="0"/>
              </a:spcAft>
              <a:buClr>
                <a:schemeClr val="dk1"/>
              </a:buClr>
              <a:buSzPts val="2400"/>
              <a:buChar char="•"/>
            </a:pPr>
            <a:r>
              <a:rPr lang="en-GB"/>
              <a:t>Posts</a:t>
            </a:r>
            <a:endParaRPr/>
          </a:p>
          <a:p>
            <a:pPr indent="-228600" lvl="0" marL="228600" rtl="0" algn="l">
              <a:lnSpc>
                <a:spcPct val="90000"/>
              </a:lnSpc>
              <a:spcBef>
                <a:spcPts val="1000"/>
              </a:spcBef>
              <a:spcAft>
                <a:spcPts val="0"/>
              </a:spcAft>
              <a:buClr>
                <a:schemeClr val="dk1"/>
              </a:buClr>
              <a:buSzPts val="2800"/>
              <a:buChar char="•"/>
            </a:pPr>
            <a:r>
              <a:rPr lang="en-GB"/>
              <a:t>Cross-section thickness [mm]</a:t>
            </a:r>
            <a:endParaRPr/>
          </a:p>
          <a:p>
            <a:pPr indent="-228600" lvl="1" marL="685800" rtl="0" algn="l">
              <a:lnSpc>
                <a:spcPct val="90000"/>
              </a:lnSpc>
              <a:spcBef>
                <a:spcPts val="500"/>
              </a:spcBef>
              <a:spcAft>
                <a:spcPts val="0"/>
              </a:spcAft>
              <a:buClr>
                <a:schemeClr val="dk1"/>
              </a:buClr>
              <a:buSzPts val="2400"/>
              <a:buChar char="•"/>
            </a:pPr>
            <a:r>
              <a:rPr lang="en-GB"/>
              <a:t>27, 33, 39, 45, 51, 57, 63, 75</a:t>
            </a:r>
            <a:endParaRPr/>
          </a:p>
          <a:p>
            <a:pPr indent="-228600" lvl="0" marL="228600" rtl="0" algn="l">
              <a:lnSpc>
                <a:spcPct val="90000"/>
              </a:lnSpc>
              <a:spcBef>
                <a:spcPts val="1000"/>
              </a:spcBef>
              <a:spcAft>
                <a:spcPts val="0"/>
              </a:spcAft>
              <a:buClr>
                <a:schemeClr val="dk1"/>
              </a:buClr>
              <a:buSzPts val="2800"/>
              <a:buChar char="•"/>
            </a:pPr>
            <a:r>
              <a:rPr lang="en-GB"/>
              <a:t>Cross-section height [mm]</a:t>
            </a:r>
            <a:endParaRPr/>
          </a:p>
          <a:p>
            <a:pPr indent="-228600" lvl="1" marL="685800" rtl="0" algn="l">
              <a:lnSpc>
                <a:spcPct val="90000"/>
              </a:lnSpc>
              <a:spcBef>
                <a:spcPts val="500"/>
              </a:spcBef>
              <a:spcAft>
                <a:spcPts val="0"/>
              </a:spcAft>
              <a:buClr>
                <a:schemeClr val="dk1"/>
              </a:buClr>
              <a:buSzPts val="2400"/>
              <a:buChar char="•"/>
            </a:pPr>
            <a:r>
              <a:rPr lang="en-GB"/>
              <a:t>200, 225, 260, 300, 360, 400, 450, 500, 600</a:t>
            </a:r>
            <a:endParaRPr/>
          </a:p>
          <a:p>
            <a:pPr indent="-228600" lvl="0" marL="228600" rtl="0" algn="l">
              <a:lnSpc>
                <a:spcPct val="90000"/>
              </a:lnSpc>
              <a:spcBef>
                <a:spcPts val="1000"/>
              </a:spcBef>
              <a:spcAft>
                <a:spcPts val="0"/>
              </a:spcAft>
              <a:buClr>
                <a:schemeClr val="dk1"/>
              </a:buClr>
              <a:buSzPts val="2800"/>
              <a:buChar char="•"/>
            </a:pPr>
            <a:r>
              <a:rPr lang="en-GB"/>
              <a:t>Length [mm]</a:t>
            </a:r>
            <a:endParaRPr/>
          </a:p>
          <a:p>
            <a:pPr indent="-228600" lvl="1" marL="685800" rtl="0" algn="l">
              <a:lnSpc>
                <a:spcPct val="90000"/>
              </a:lnSpc>
              <a:spcBef>
                <a:spcPts val="500"/>
              </a:spcBef>
              <a:spcAft>
                <a:spcPts val="0"/>
              </a:spcAft>
              <a:buClr>
                <a:schemeClr val="dk1"/>
              </a:buClr>
              <a:buSzPts val="2400"/>
              <a:buChar char="•"/>
            </a:pPr>
            <a:r>
              <a:rPr lang="en-GB"/>
              <a:t>6000, 8000, 12000 (max 25000)</a:t>
            </a:r>
            <a:endParaRPr/>
          </a:p>
          <a:p>
            <a:pPr indent="-76200" lvl="1" marL="685800" rtl="0" algn="l">
              <a:lnSpc>
                <a:spcPct val="90000"/>
              </a:lnSpc>
              <a:spcBef>
                <a:spcPts val="500"/>
              </a:spcBef>
              <a:spcAft>
                <a:spcPts val="0"/>
              </a:spcAft>
              <a:buClr>
                <a:schemeClr val="dk1"/>
              </a:buClr>
              <a:buSzPts val="2400"/>
              <a:buNone/>
            </a:pPr>
            <a:r>
              <a:t/>
            </a:r>
            <a:endParaRPr/>
          </a:p>
        </p:txBody>
      </p:sp>
      <p:pic>
        <p:nvPicPr>
          <p:cNvPr descr="https://puuinfo.fi/wp-content/uploads/2020/08/LVL-020-Stora-Enso_web.jpg" id="160" name="Google Shape;160;p7"/>
          <p:cNvPicPr preferRelativeResize="0"/>
          <p:nvPr/>
        </p:nvPicPr>
        <p:blipFill rotWithShape="1">
          <a:blip r:embed="rId3">
            <a:alphaModFix/>
          </a:blip>
          <a:srcRect b="0" l="8121" r="19607" t="5355"/>
          <a:stretch/>
        </p:blipFill>
        <p:spPr>
          <a:xfrm>
            <a:off x="6526425" y="1495166"/>
            <a:ext cx="5338119" cy="4662819"/>
          </a:xfrm>
          <a:prstGeom prst="rect">
            <a:avLst/>
          </a:prstGeom>
          <a:noFill/>
          <a:ln>
            <a:noFill/>
          </a:ln>
        </p:spPr>
      </p:pic>
      <p:sp>
        <p:nvSpPr>
          <p:cNvPr id="161" name="Google Shape;161;p7"/>
          <p:cNvSpPr/>
          <p:nvPr/>
        </p:nvSpPr>
        <p:spPr>
          <a:xfrm>
            <a:off x="10510306" y="5942541"/>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rgbClr val="FFFFFF"/>
                </a:solidFill>
                <a:latin typeface="Calibri"/>
                <a:ea typeface="Calibri"/>
                <a:cs typeface="Calibri"/>
                <a:sym typeface="Calibri"/>
              </a:rPr>
              <a:t>Image: Puuinfo</a:t>
            </a:r>
            <a:endParaRPr/>
          </a:p>
        </p:txBody>
      </p:sp>
      <p:sp>
        <p:nvSpPr>
          <p:cNvPr id="162" name="Google Shape;162;p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pic>
        <p:nvPicPr>
          <p:cNvPr descr="Aiheeseen liittyvÃ¤ kuva" id="915" name="Google Shape;915;p70"/>
          <p:cNvPicPr preferRelativeResize="0"/>
          <p:nvPr/>
        </p:nvPicPr>
        <p:blipFill rotWithShape="1">
          <a:blip r:embed="rId3">
            <a:alphaModFix/>
          </a:blip>
          <a:srcRect b="0" l="0" r="0" t="0"/>
          <a:stretch/>
        </p:blipFill>
        <p:spPr>
          <a:xfrm>
            <a:off x="6443479" y="1871128"/>
            <a:ext cx="5428524" cy="4071395"/>
          </a:xfrm>
          <a:prstGeom prst="rect">
            <a:avLst/>
          </a:prstGeom>
          <a:noFill/>
          <a:ln>
            <a:noFill/>
          </a:ln>
        </p:spPr>
      </p:pic>
      <p:sp>
        <p:nvSpPr>
          <p:cNvPr id="916" name="Google Shape;916;p70"/>
          <p:cNvSpPr txBox="1"/>
          <p:nvPr/>
        </p:nvSpPr>
        <p:spPr>
          <a:xfrm>
            <a:off x="10995763" y="5723713"/>
            <a:ext cx="876241" cy="2188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Eurban</a:t>
            </a:r>
            <a:endParaRPr/>
          </a:p>
        </p:txBody>
      </p:sp>
      <p:sp>
        <p:nvSpPr>
          <p:cNvPr id="917" name="Google Shape;917;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contact joints</a:t>
            </a:r>
            <a:endParaRPr/>
          </a:p>
        </p:txBody>
      </p:sp>
      <p:sp>
        <p:nvSpPr>
          <p:cNvPr id="918" name="Google Shape;918;p7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19" name="Google Shape;919;p70"/>
          <p:cNvSpPr txBox="1"/>
          <p:nvPr/>
        </p:nvSpPr>
        <p:spPr>
          <a:xfrm>
            <a:off x="838201" y="1825625"/>
            <a:ext cx="5353194" cy="4853202"/>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CNC-machined contact joints are typically used in stiffening building element joints</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The picture shows stiffening building elements of an 8-storey apartment block implemented using contact joints</a:t>
            </a:r>
            <a:endParaRPr/>
          </a:p>
          <a:p>
            <a:pPr indent="-76200" lvl="1" marL="6858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
        <p:nvSpPr>
          <p:cNvPr id="920" name="Google Shape;920;p7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descr="Kuvahaun tulos haulle rothoblaas x-rad" id="926" name="Google Shape;926;p71"/>
          <p:cNvPicPr preferRelativeResize="0"/>
          <p:nvPr/>
        </p:nvPicPr>
        <p:blipFill rotWithShape="1">
          <a:blip r:embed="rId3">
            <a:alphaModFix/>
          </a:blip>
          <a:srcRect b="0" l="15258" r="15218" t="0"/>
          <a:stretch/>
        </p:blipFill>
        <p:spPr>
          <a:xfrm>
            <a:off x="6436172" y="1871128"/>
            <a:ext cx="5417298" cy="4071395"/>
          </a:xfrm>
          <a:prstGeom prst="rect">
            <a:avLst/>
          </a:prstGeom>
          <a:noFill/>
          <a:ln>
            <a:noFill/>
          </a:ln>
        </p:spPr>
      </p:pic>
      <p:sp>
        <p:nvSpPr>
          <p:cNvPr id="927" name="Google Shape;927;p71"/>
          <p:cNvSpPr txBox="1"/>
          <p:nvPr/>
        </p:nvSpPr>
        <p:spPr>
          <a:xfrm>
            <a:off x="10458722" y="5712865"/>
            <a:ext cx="140632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Rothoblaas</a:t>
            </a:r>
            <a:endParaRPr/>
          </a:p>
        </p:txBody>
      </p:sp>
      <p:sp>
        <p:nvSpPr>
          <p:cNvPr id="928" name="Google Shape;928;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joints</a:t>
            </a:r>
            <a:endParaRPr/>
          </a:p>
        </p:txBody>
      </p:sp>
      <p:sp>
        <p:nvSpPr>
          <p:cNvPr id="929" name="Google Shape;929;p7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930" name="Google Shape;930;p71"/>
          <p:cNvPicPr preferRelativeResize="0"/>
          <p:nvPr/>
        </p:nvPicPr>
        <p:blipFill rotWithShape="1">
          <a:blip r:embed="rId4">
            <a:alphaModFix/>
          </a:blip>
          <a:srcRect b="0" l="0" r="0" t="0"/>
          <a:stretch/>
        </p:blipFill>
        <p:spPr>
          <a:xfrm>
            <a:off x="333934" y="1871128"/>
            <a:ext cx="5739411" cy="4071395"/>
          </a:xfrm>
          <a:prstGeom prst="rect">
            <a:avLst/>
          </a:prstGeom>
          <a:noFill/>
          <a:ln>
            <a:noFill/>
          </a:ln>
        </p:spPr>
      </p:pic>
      <p:sp>
        <p:nvSpPr>
          <p:cNvPr id="931" name="Google Shape;931;p71"/>
          <p:cNvSpPr txBox="1"/>
          <p:nvPr/>
        </p:nvSpPr>
        <p:spPr>
          <a:xfrm>
            <a:off x="4667021" y="5712865"/>
            <a:ext cx="140632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dk1"/>
                </a:solidFill>
                <a:latin typeface="Calibri"/>
                <a:ea typeface="Calibri"/>
                <a:cs typeface="Calibri"/>
                <a:sym typeface="Calibri"/>
              </a:rPr>
              <a:t>Image: Rothoblaas</a:t>
            </a:r>
            <a:endParaRPr/>
          </a:p>
        </p:txBody>
      </p:sp>
      <p:sp>
        <p:nvSpPr>
          <p:cNvPr id="932" name="Google Shape;932;p7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id="938" name="Google Shape;938;p72"/>
          <p:cNvPicPr preferRelativeResize="0"/>
          <p:nvPr/>
        </p:nvPicPr>
        <p:blipFill rotWithShape="1">
          <a:blip r:embed="rId3">
            <a:alphaModFix/>
          </a:blip>
          <a:srcRect b="0" l="0" r="4242" t="0"/>
          <a:stretch/>
        </p:blipFill>
        <p:spPr>
          <a:xfrm>
            <a:off x="6436171" y="1889336"/>
            <a:ext cx="5420137" cy="4026617"/>
          </a:xfrm>
          <a:prstGeom prst="rect">
            <a:avLst/>
          </a:prstGeom>
          <a:noFill/>
          <a:ln>
            <a:noFill/>
          </a:ln>
        </p:spPr>
      </p:pic>
      <p:pic>
        <p:nvPicPr>
          <p:cNvPr id="939" name="Google Shape;939;p72"/>
          <p:cNvPicPr preferRelativeResize="0"/>
          <p:nvPr/>
        </p:nvPicPr>
        <p:blipFill rotWithShape="1">
          <a:blip r:embed="rId4">
            <a:alphaModFix/>
          </a:blip>
          <a:srcRect b="0" l="0" r="0" t="0"/>
          <a:stretch/>
        </p:blipFill>
        <p:spPr>
          <a:xfrm>
            <a:off x="333934" y="1889336"/>
            <a:ext cx="5739411" cy="4040831"/>
          </a:xfrm>
          <a:prstGeom prst="rect">
            <a:avLst/>
          </a:prstGeom>
          <a:noFill/>
          <a:ln>
            <a:noFill/>
          </a:ln>
        </p:spPr>
      </p:pic>
      <p:sp>
        <p:nvSpPr>
          <p:cNvPr id="940" name="Google Shape;940;p72"/>
          <p:cNvSpPr txBox="1"/>
          <p:nvPr/>
        </p:nvSpPr>
        <p:spPr>
          <a:xfrm>
            <a:off x="10435049" y="5700509"/>
            <a:ext cx="140632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rgbClr val="FFFFFF"/>
                </a:solidFill>
                <a:latin typeface="Calibri"/>
                <a:ea typeface="Calibri"/>
                <a:cs typeface="Calibri"/>
                <a:sym typeface="Calibri"/>
              </a:rPr>
              <a:t>Image: Rothoblaas</a:t>
            </a:r>
            <a:endParaRPr/>
          </a:p>
        </p:txBody>
      </p:sp>
      <p:sp>
        <p:nvSpPr>
          <p:cNvPr id="941" name="Google Shape;941;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Solid wood panel joints</a:t>
            </a:r>
            <a:endParaRPr/>
          </a:p>
        </p:txBody>
      </p:sp>
      <p:sp>
        <p:nvSpPr>
          <p:cNvPr id="942" name="Google Shape;942;p7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43" name="Google Shape;943;p72"/>
          <p:cNvSpPr txBox="1"/>
          <p:nvPr/>
        </p:nvSpPr>
        <p:spPr>
          <a:xfrm>
            <a:off x="4667021" y="5714723"/>
            <a:ext cx="140632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lt1"/>
                </a:solidFill>
                <a:latin typeface="Calibri"/>
                <a:ea typeface="Calibri"/>
                <a:cs typeface="Calibri"/>
                <a:sym typeface="Calibri"/>
              </a:rPr>
              <a:t>Image: Rothoblaas</a:t>
            </a:r>
            <a:endParaRPr/>
          </a:p>
        </p:txBody>
      </p:sp>
      <p:sp>
        <p:nvSpPr>
          <p:cNvPr id="944" name="Google Shape;944;p7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descr="https://puuinfo.fi/wp-content/uploads/2020/08/Kerto-LVL-Q-panel-1024x667.jpg" id="168" name="Google Shape;168;p8"/>
          <p:cNvPicPr preferRelativeResize="0"/>
          <p:nvPr/>
        </p:nvPicPr>
        <p:blipFill rotWithShape="1">
          <a:blip r:embed="rId3">
            <a:alphaModFix/>
          </a:blip>
          <a:srcRect b="0" l="25401" r="0" t="0"/>
          <a:stretch/>
        </p:blipFill>
        <p:spPr>
          <a:xfrm>
            <a:off x="6524368" y="1495167"/>
            <a:ext cx="5340176" cy="4662818"/>
          </a:xfrm>
          <a:prstGeom prst="rect">
            <a:avLst/>
          </a:prstGeom>
          <a:noFill/>
          <a:ln>
            <a:noFill/>
          </a:ln>
        </p:spPr>
      </p:pic>
      <p:sp>
        <p:nvSpPr>
          <p:cNvPr id="169" name="Google Shape;16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Standard dimensions (some  veneers across)</a:t>
            </a:r>
            <a:endParaRPr/>
          </a:p>
        </p:txBody>
      </p:sp>
      <p:sp>
        <p:nvSpPr>
          <p:cNvPr id="170" name="Google Shape;170;p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71" name="Google Shape;171;p8"/>
          <p:cNvSpPr txBox="1"/>
          <p:nvPr>
            <p:ph idx="1" type="body"/>
          </p:nvPr>
        </p:nvSpPr>
        <p:spPr>
          <a:xfrm>
            <a:off x="838199" y="1825625"/>
            <a:ext cx="5389605" cy="486555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Applications</a:t>
            </a:r>
            <a:endParaRPr/>
          </a:p>
          <a:p>
            <a:pPr indent="-228600" lvl="1" marL="685800" rtl="0" algn="l">
              <a:lnSpc>
                <a:spcPct val="90000"/>
              </a:lnSpc>
              <a:spcBef>
                <a:spcPts val="500"/>
              </a:spcBef>
              <a:spcAft>
                <a:spcPts val="0"/>
              </a:spcAft>
              <a:buClr>
                <a:schemeClr val="dk1"/>
              </a:buClr>
              <a:buSzPts val="2400"/>
              <a:buChar char="•"/>
            </a:pPr>
            <a:r>
              <a:rPr lang="en-GB"/>
              <a:t>Laminar structures</a:t>
            </a:r>
            <a:endParaRPr/>
          </a:p>
          <a:p>
            <a:pPr indent="-228600" lvl="1" marL="685800" rtl="0" algn="l">
              <a:lnSpc>
                <a:spcPct val="90000"/>
              </a:lnSpc>
              <a:spcBef>
                <a:spcPts val="500"/>
              </a:spcBef>
              <a:spcAft>
                <a:spcPts val="0"/>
              </a:spcAft>
              <a:buClr>
                <a:schemeClr val="dk1"/>
              </a:buClr>
              <a:buSzPts val="2400"/>
              <a:buChar char="•"/>
            </a:pPr>
            <a:r>
              <a:rPr lang="en-GB"/>
              <a:t>Beams</a:t>
            </a:r>
            <a:endParaRPr/>
          </a:p>
          <a:p>
            <a:pPr indent="-228600" lvl="0" marL="228600" rtl="0" algn="l">
              <a:lnSpc>
                <a:spcPct val="90000"/>
              </a:lnSpc>
              <a:spcBef>
                <a:spcPts val="1000"/>
              </a:spcBef>
              <a:spcAft>
                <a:spcPts val="0"/>
              </a:spcAft>
              <a:buClr>
                <a:schemeClr val="dk1"/>
              </a:buClr>
              <a:buSzPts val="2800"/>
              <a:buChar char="•"/>
            </a:pPr>
            <a:r>
              <a:rPr lang="en-GB"/>
              <a:t>Cross-section thickness [mm]</a:t>
            </a:r>
            <a:endParaRPr/>
          </a:p>
          <a:p>
            <a:pPr indent="-228600" lvl="1" marL="685800" rtl="0" algn="l">
              <a:lnSpc>
                <a:spcPct val="90000"/>
              </a:lnSpc>
              <a:spcBef>
                <a:spcPts val="500"/>
              </a:spcBef>
              <a:spcAft>
                <a:spcPts val="0"/>
              </a:spcAft>
              <a:buClr>
                <a:schemeClr val="dk1"/>
              </a:buClr>
              <a:buSzPts val="2400"/>
              <a:buChar char="•"/>
            </a:pPr>
            <a:r>
              <a:rPr lang="en-GB"/>
              <a:t>21, 27, 33, 39, 45, 51, 57, 63, 69, 75</a:t>
            </a:r>
            <a:endParaRPr/>
          </a:p>
          <a:p>
            <a:pPr indent="-228600" lvl="0" marL="228600" rtl="0" algn="l">
              <a:lnSpc>
                <a:spcPct val="90000"/>
              </a:lnSpc>
              <a:spcBef>
                <a:spcPts val="1000"/>
              </a:spcBef>
              <a:spcAft>
                <a:spcPts val="0"/>
              </a:spcAft>
              <a:buClr>
                <a:schemeClr val="dk1"/>
              </a:buClr>
              <a:buSzPts val="2800"/>
              <a:buChar char="•"/>
            </a:pPr>
            <a:r>
              <a:rPr lang="en-GB"/>
              <a:t>Cross-section width [mm]</a:t>
            </a:r>
            <a:endParaRPr/>
          </a:p>
          <a:p>
            <a:pPr indent="-228600" lvl="1" marL="685800" rtl="0" algn="l">
              <a:lnSpc>
                <a:spcPct val="90000"/>
              </a:lnSpc>
              <a:spcBef>
                <a:spcPts val="500"/>
              </a:spcBef>
              <a:spcAft>
                <a:spcPts val="0"/>
              </a:spcAft>
              <a:buClr>
                <a:schemeClr val="dk1"/>
              </a:buClr>
              <a:buSzPts val="2400"/>
              <a:buChar char="•"/>
            </a:pPr>
            <a:r>
              <a:rPr lang="en-GB"/>
              <a:t>900, 1200, 1800, 2500</a:t>
            </a:r>
            <a:endParaRPr/>
          </a:p>
          <a:p>
            <a:pPr indent="-228600" lvl="0" marL="228600" rtl="0" algn="l">
              <a:lnSpc>
                <a:spcPct val="90000"/>
              </a:lnSpc>
              <a:spcBef>
                <a:spcPts val="1000"/>
              </a:spcBef>
              <a:spcAft>
                <a:spcPts val="0"/>
              </a:spcAft>
              <a:buClr>
                <a:schemeClr val="dk1"/>
              </a:buClr>
              <a:buSzPts val="2800"/>
              <a:buChar char="•"/>
            </a:pPr>
            <a:r>
              <a:rPr lang="en-GB"/>
              <a:t>Length [mm]</a:t>
            </a:r>
            <a:endParaRPr/>
          </a:p>
          <a:p>
            <a:pPr indent="-228600" lvl="1" marL="685800" rtl="0" algn="l">
              <a:lnSpc>
                <a:spcPct val="90000"/>
              </a:lnSpc>
              <a:spcBef>
                <a:spcPts val="500"/>
              </a:spcBef>
              <a:spcAft>
                <a:spcPts val="0"/>
              </a:spcAft>
              <a:buClr>
                <a:schemeClr val="dk1"/>
              </a:buClr>
              <a:buSzPts val="2400"/>
              <a:buChar char="•"/>
            </a:pPr>
            <a:r>
              <a:rPr lang="en-GB"/>
              <a:t>By order (max 25000)</a:t>
            </a:r>
            <a:endParaRPr/>
          </a:p>
          <a:p>
            <a:pPr indent="-76200" lvl="1" marL="685800" rtl="0" algn="l">
              <a:lnSpc>
                <a:spcPct val="90000"/>
              </a:lnSpc>
              <a:spcBef>
                <a:spcPts val="500"/>
              </a:spcBef>
              <a:spcAft>
                <a:spcPts val="0"/>
              </a:spcAft>
              <a:buClr>
                <a:schemeClr val="dk1"/>
              </a:buClr>
              <a:buSzPts val="2400"/>
              <a:buNone/>
            </a:pPr>
            <a:r>
              <a:t/>
            </a:r>
            <a:endParaRPr/>
          </a:p>
        </p:txBody>
      </p:sp>
      <p:sp>
        <p:nvSpPr>
          <p:cNvPr id="172" name="Google Shape;172;p8"/>
          <p:cNvSpPr/>
          <p:nvPr/>
        </p:nvSpPr>
        <p:spPr>
          <a:xfrm>
            <a:off x="10510306" y="5942541"/>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dk1"/>
                </a:solidFill>
                <a:latin typeface="Calibri"/>
                <a:ea typeface="Calibri"/>
                <a:cs typeface="Calibri"/>
                <a:sym typeface="Calibri"/>
              </a:rPr>
              <a:t>Image: Puuinfo</a:t>
            </a:r>
            <a:endParaRPr/>
          </a:p>
        </p:txBody>
      </p:sp>
      <p:sp>
        <p:nvSpPr>
          <p:cNvPr id="173" name="Google Shape;173;p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Glued laminated LVL</a:t>
            </a:r>
            <a:endParaRPr/>
          </a:p>
        </p:txBody>
      </p:sp>
      <p:sp>
        <p:nvSpPr>
          <p:cNvPr id="180" name="Google Shape;180;p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81" name="Google Shape;181;p9"/>
          <p:cNvSpPr txBox="1"/>
          <p:nvPr>
            <p:ph idx="1" type="body"/>
          </p:nvPr>
        </p:nvSpPr>
        <p:spPr>
          <a:xfrm>
            <a:off x="838198" y="1825626"/>
            <a:ext cx="5760309" cy="472963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Applications</a:t>
            </a:r>
            <a:endParaRPr/>
          </a:p>
          <a:p>
            <a:pPr indent="-228600" lvl="1" marL="685800" rtl="0" algn="l">
              <a:lnSpc>
                <a:spcPct val="90000"/>
              </a:lnSpc>
              <a:spcBef>
                <a:spcPts val="500"/>
              </a:spcBef>
              <a:spcAft>
                <a:spcPts val="0"/>
              </a:spcAft>
              <a:buClr>
                <a:schemeClr val="dk1"/>
              </a:buClr>
              <a:buSzPts val="2400"/>
              <a:buChar char="•"/>
            </a:pPr>
            <a:r>
              <a:rPr lang="en-GB"/>
              <a:t>Beams</a:t>
            </a:r>
            <a:endParaRPr/>
          </a:p>
          <a:p>
            <a:pPr indent="-228600" lvl="1" marL="685800" rtl="0" algn="l">
              <a:lnSpc>
                <a:spcPct val="90000"/>
              </a:lnSpc>
              <a:spcBef>
                <a:spcPts val="500"/>
              </a:spcBef>
              <a:spcAft>
                <a:spcPts val="0"/>
              </a:spcAft>
              <a:buClr>
                <a:schemeClr val="dk1"/>
              </a:buClr>
              <a:buSzPts val="2400"/>
              <a:buChar char="•"/>
            </a:pPr>
            <a:r>
              <a:rPr lang="en-GB"/>
              <a:t>Laminar structures (such as CLT)</a:t>
            </a:r>
            <a:endParaRPr/>
          </a:p>
          <a:p>
            <a:pPr indent="-228600" lvl="0" marL="228600" rtl="0" algn="l">
              <a:lnSpc>
                <a:spcPct val="90000"/>
              </a:lnSpc>
              <a:spcBef>
                <a:spcPts val="1000"/>
              </a:spcBef>
              <a:spcAft>
                <a:spcPts val="0"/>
              </a:spcAft>
              <a:buClr>
                <a:schemeClr val="dk1"/>
              </a:buClr>
              <a:buSzPts val="2800"/>
              <a:buChar char="•"/>
            </a:pPr>
            <a:r>
              <a:rPr lang="en-GB"/>
              <a:t>Dimensions vary by manufacturer</a:t>
            </a:r>
            <a:endParaRPr/>
          </a:p>
          <a:p>
            <a:pPr indent="-228600" lvl="0" marL="228600" rtl="0" algn="l">
              <a:lnSpc>
                <a:spcPct val="90000"/>
              </a:lnSpc>
              <a:spcBef>
                <a:spcPts val="1000"/>
              </a:spcBef>
              <a:spcAft>
                <a:spcPts val="0"/>
              </a:spcAft>
              <a:buClr>
                <a:schemeClr val="dk1"/>
              </a:buClr>
              <a:buSzPts val="2800"/>
              <a:buChar char="•"/>
            </a:pPr>
            <a:r>
              <a:rPr lang="en-GB"/>
              <a:t>Cross-section thickness [mm]</a:t>
            </a:r>
            <a:endParaRPr/>
          </a:p>
          <a:p>
            <a:pPr indent="-228600" lvl="1" marL="685800" rtl="0" algn="l">
              <a:lnSpc>
                <a:spcPct val="90000"/>
              </a:lnSpc>
              <a:spcBef>
                <a:spcPts val="500"/>
              </a:spcBef>
              <a:spcAft>
                <a:spcPts val="0"/>
              </a:spcAft>
              <a:buClr>
                <a:schemeClr val="dk1"/>
              </a:buClr>
              <a:buSzPts val="2400"/>
              <a:buChar char="•"/>
            </a:pPr>
            <a:r>
              <a:rPr lang="en-GB"/>
              <a:t>84…350</a:t>
            </a:r>
            <a:endParaRPr/>
          </a:p>
          <a:p>
            <a:pPr indent="-228600" lvl="0" marL="228600" rtl="0" algn="l">
              <a:lnSpc>
                <a:spcPct val="90000"/>
              </a:lnSpc>
              <a:spcBef>
                <a:spcPts val="1000"/>
              </a:spcBef>
              <a:spcAft>
                <a:spcPts val="0"/>
              </a:spcAft>
              <a:buClr>
                <a:schemeClr val="dk1"/>
              </a:buClr>
              <a:buSzPts val="2800"/>
              <a:buChar char="•"/>
            </a:pPr>
            <a:r>
              <a:rPr lang="en-GB"/>
              <a:t>Cross-section width [mm]</a:t>
            </a:r>
            <a:endParaRPr/>
          </a:p>
          <a:p>
            <a:pPr indent="-228600" lvl="1" marL="685800" rtl="0" algn="l">
              <a:lnSpc>
                <a:spcPct val="90000"/>
              </a:lnSpc>
              <a:spcBef>
                <a:spcPts val="500"/>
              </a:spcBef>
              <a:spcAft>
                <a:spcPts val="0"/>
              </a:spcAft>
              <a:buClr>
                <a:schemeClr val="dk1"/>
              </a:buClr>
              <a:buSzPts val="2400"/>
              <a:buChar char="•"/>
            </a:pPr>
            <a:r>
              <a:rPr lang="en-GB"/>
              <a:t>1800…3150</a:t>
            </a:r>
            <a:endParaRPr/>
          </a:p>
          <a:p>
            <a:pPr indent="-228600" lvl="0" marL="228600" rtl="0" algn="l">
              <a:lnSpc>
                <a:spcPct val="90000"/>
              </a:lnSpc>
              <a:spcBef>
                <a:spcPts val="1000"/>
              </a:spcBef>
              <a:spcAft>
                <a:spcPts val="0"/>
              </a:spcAft>
              <a:buClr>
                <a:schemeClr val="dk1"/>
              </a:buClr>
              <a:buSzPts val="2800"/>
              <a:buChar char="•"/>
            </a:pPr>
            <a:r>
              <a:rPr lang="en-GB"/>
              <a:t>Length [mm]</a:t>
            </a:r>
            <a:endParaRPr/>
          </a:p>
          <a:p>
            <a:pPr indent="-228600" lvl="1" marL="685800" rtl="0" algn="l">
              <a:lnSpc>
                <a:spcPct val="90000"/>
              </a:lnSpc>
              <a:spcBef>
                <a:spcPts val="500"/>
              </a:spcBef>
              <a:spcAft>
                <a:spcPts val="0"/>
              </a:spcAft>
              <a:buClr>
                <a:schemeClr val="dk1"/>
              </a:buClr>
              <a:buSzPts val="2400"/>
              <a:buChar char="•"/>
            </a:pPr>
            <a:r>
              <a:rPr lang="en-GB"/>
              <a:t>Max 18000…19000</a:t>
            </a:r>
            <a:endParaRPr/>
          </a:p>
        </p:txBody>
      </p:sp>
      <p:pic>
        <p:nvPicPr>
          <p:cNvPr descr="https://www.storaenso.com/-/media/Images/Products/Wood-products/Content/LVL/WoodCity_LVL_72-dpi.ashx" id="182" name="Google Shape;182;p9"/>
          <p:cNvPicPr preferRelativeResize="0"/>
          <p:nvPr/>
        </p:nvPicPr>
        <p:blipFill rotWithShape="1">
          <a:blip r:embed="rId3">
            <a:alphaModFix/>
          </a:blip>
          <a:srcRect b="0" l="9619" r="1517" t="0"/>
          <a:stretch/>
        </p:blipFill>
        <p:spPr>
          <a:xfrm>
            <a:off x="6549083" y="1746294"/>
            <a:ext cx="5319584" cy="3989573"/>
          </a:xfrm>
          <a:prstGeom prst="rect">
            <a:avLst/>
          </a:prstGeom>
          <a:noFill/>
          <a:ln>
            <a:noFill/>
          </a:ln>
        </p:spPr>
      </p:pic>
      <p:sp>
        <p:nvSpPr>
          <p:cNvPr id="183" name="Google Shape;183;p9"/>
          <p:cNvSpPr/>
          <p:nvPr/>
        </p:nvSpPr>
        <p:spPr>
          <a:xfrm>
            <a:off x="10514430" y="5520423"/>
            <a:ext cx="135423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rgbClr val="FFFFFF"/>
                </a:solidFill>
                <a:latin typeface="Calibri"/>
                <a:ea typeface="Calibri"/>
                <a:cs typeface="Calibri"/>
                <a:sym typeface="Calibri"/>
              </a:rPr>
              <a:t>Image: Stora Enso</a:t>
            </a:r>
            <a:endParaRPr/>
          </a:p>
        </p:txBody>
      </p:sp>
      <p:sp>
        <p:nvSpPr>
          <p:cNvPr id="184" name="Google Shape;184;p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54A0AB-EC88-4A9A-B11D-08A92BF11451}"/>
</file>

<file path=customXml/itemProps2.xml><?xml version="1.0" encoding="utf-8"?>
<ds:datastoreItem xmlns:ds="http://schemas.openxmlformats.org/officeDocument/2006/customXml" ds:itemID="{52AC607F-1331-4106-A8DA-05FC297CDABB}"/>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2021-05-03T10:20:21Z</dcterms:created>
  <dc:creator>atte Kalke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0x010100234099FDC849BF42B9A9874AAD308C6B</vt:lpwstr>
  </property>
</Properties>
</file>