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Lst>
  <p:sldSz cy="6858000" cx="12192000"/>
  <p:notesSz cx="6400800" cy="11728450"/>
  <p:embeddedFontLst>
    <p:embeddedFont>
      <p:font typeface="Arial Narrow"/>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8" roundtripDataSignature="AMtx7mjx9xEDcZNJnJi8Fmx/O28q1za12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87B91D-64C4-49A5-A134-0B53D66930D9}">
  <a:tblStyle styleId="{E887B91D-64C4-49A5-A134-0B53D66930D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FF0E9"/>
          </a:solidFill>
        </a:fill>
      </a:tcStyle>
    </a:wholeTbl>
    <a:band1H>
      <a:tcTxStyle/>
      <a:tcStyle>
        <a:fill>
          <a:solidFill>
            <a:srgbClr val="DEE0D1"/>
          </a:solidFill>
        </a:fill>
      </a:tcStyle>
    </a:band1H>
    <a:band2H>
      <a:tcTxStyle/>
    </a:band2H>
    <a:band1V>
      <a:tcTxStyle/>
      <a:tcStyle>
        <a:fill>
          <a:solidFill>
            <a:srgbClr val="DEE0D1"/>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84" Type="http://schemas.openxmlformats.org/officeDocument/2006/relationships/font" Target="fonts/ArialNarrow-regular.fntdata"/><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21" Type="http://schemas.openxmlformats.org/officeDocument/2006/relationships/slide" Target="slides/slide16.xml"/><Relationship Id="rId68" Type="http://schemas.openxmlformats.org/officeDocument/2006/relationships/slide" Target="slides/slide63.xml"/><Relationship Id="rId89" Type="http://schemas.openxmlformats.org/officeDocument/2006/relationships/customXml" Target="../customXml/item1.xml"/><Relationship Id="rId16" Type="http://schemas.openxmlformats.org/officeDocument/2006/relationships/slide" Target="slides/slide11.xml"/><Relationship Id="rId74" Type="http://schemas.openxmlformats.org/officeDocument/2006/relationships/slide" Target="slides/slide69.xml"/><Relationship Id="rId32" Type="http://schemas.openxmlformats.org/officeDocument/2006/relationships/slide" Target="slides/slide27.xml"/><Relationship Id="rId79" Type="http://schemas.openxmlformats.org/officeDocument/2006/relationships/slide" Target="slides/slide74.xml"/><Relationship Id="rId37" Type="http://schemas.openxmlformats.org/officeDocument/2006/relationships/slide" Target="slides/slide32.xml"/><Relationship Id="rId53" Type="http://schemas.openxmlformats.org/officeDocument/2006/relationships/slide" Target="slides/slide48.xml"/><Relationship Id="rId11" Type="http://schemas.openxmlformats.org/officeDocument/2006/relationships/slide" Target="slides/slide6.xml"/><Relationship Id="rId58" Type="http://schemas.openxmlformats.org/officeDocument/2006/relationships/slide" Target="slides/slide53.xml"/><Relationship Id="rId5" Type="http://schemas.openxmlformats.org/officeDocument/2006/relationships/notesMaster" Target="notesMasters/notesMaster1.xml"/><Relationship Id="rId90" Type="http://schemas.openxmlformats.org/officeDocument/2006/relationships/customXml" Target="../customXml/item2.xml"/><Relationship Id="rId43" Type="http://schemas.openxmlformats.org/officeDocument/2006/relationships/slide" Target="slides/slide38.xml"/><Relationship Id="rId48" Type="http://schemas.openxmlformats.org/officeDocument/2006/relationships/slide" Target="slides/slide43.xml"/><Relationship Id="rId30" Type="http://schemas.openxmlformats.org/officeDocument/2006/relationships/slide" Target="slides/slide25.xml"/><Relationship Id="rId77" Type="http://schemas.openxmlformats.org/officeDocument/2006/relationships/slide" Target="slides/slide72.xml"/><Relationship Id="rId35" Type="http://schemas.openxmlformats.org/officeDocument/2006/relationships/slide" Target="slides/slide30.xml"/><Relationship Id="rId64" Type="http://schemas.openxmlformats.org/officeDocument/2006/relationships/slide" Target="slides/slide59.xml"/><Relationship Id="rId22" Type="http://schemas.openxmlformats.org/officeDocument/2006/relationships/slide" Target="slides/slide17.xml"/><Relationship Id="rId69" Type="http://schemas.openxmlformats.org/officeDocument/2006/relationships/slide" Target="slides/slide64.xml"/><Relationship Id="rId27" Type="http://schemas.openxmlformats.org/officeDocument/2006/relationships/slide" Target="slides/slide22.xml"/><Relationship Id="rId56" Type="http://schemas.openxmlformats.org/officeDocument/2006/relationships/slide" Target="slides/slide51.xml"/><Relationship Id="rId14" Type="http://schemas.openxmlformats.org/officeDocument/2006/relationships/slide" Target="slides/slide9.xml"/><Relationship Id="rId85" Type="http://schemas.openxmlformats.org/officeDocument/2006/relationships/font" Target="fonts/ArialNarrow-bold.fntdata"/><Relationship Id="rId80" Type="http://schemas.openxmlformats.org/officeDocument/2006/relationships/slide" Target="slides/slide75.xml"/><Relationship Id="rId8" Type="http://schemas.openxmlformats.org/officeDocument/2006/relationships/slide" Target="slides/slide3.xml"/><Relationship Id="rId72" Type="http://schemas.openxmlformats.org/officeDocument/2006/relationships/slide" Target="slides/slide67.xml"/><Relationship Id="rId51" Type="http://schemas.openxmlformats.org/officeDocument/2006/relationships/slide" Target="slides/slide46.xml"/><Relationship Id="rId3" Type="http://schemas.openxmlformats.org/officeDocument/2006/relationships/tableStyles" Target="tableStyles.xml"/><Relationship Id="rId46" Type="http://schemas.openxmlformats.org/officeDocument/2006/relationships/slide" Target="slides/slide41.xml"/><Relationship Id="rId33" Type="http://schemas.openxmlformats.org/officeDocument/2006/relationships/slide" Target="slides/slide28.xml"/><Relationship Id="rId38" Type="http://schemas.openxmlformats.org/officeDocument/2006/relationships/slide" Target="slides/slide33.xml"/><Relationship Id="rId67" Type="http://schemas.openxmlformats.org/officeDocument/2006/relationships/slide" Target="slides/slide62.xml"/><Relationship Id="rId25" Type="http://schemas.openxmlformats.org/officeDocument/2006/relationships/slide" Target="slides/slide20.xml"/><Relationship Id="rId12" Type="http://schemas.openxmlformats.org/officeDocument/2006/relationships/slide" Target="slides/slide7.xml"/><Relationship Id="rId59" Type="http://schemas.openxmlformats.org/officeDocument/2006/relationships/slide" Target="slides/slide54.xml"/><Relationship Id="rId17" Type="http://schemas.openxmlformats.org/officeDocument/2006/relationships/slide" Target="slides/slide12.xml"/><Relationship Id="rId83" Type="http://schemas.openxmlformats.org/officeDocument/2006/relationships/slide" Target="slides/slide78.xml"/><Relationship Id="rId41" Type="http://schemas.openxmlformats.org/officeDocument/2006/relationships/slide" Target="slides/slide36.xml"/><Relationship Id="rId88" Type="http://customschemas.google.com/relationships/presentationmetadata" Target="metadata"/><Relationship Id="rId75" Type="http://schemas.openxmlformats.org/officeDocument/2006/relationships/slide" Target="slides/slide70.xml"/><Relationship Id="rId70" Type="http://schemas.openxmlformats.org/officeDocument/2006/relationships/slide" Target="slides/slide65.xml"/><Relationship Id="rId62" Type="http://schemas.openxmlformats.org/officeDocument/2006/relationships/slide" Target="slides/slide57.xml"/><Relationship Id="rId20" Type="http://schemas.openxmlformats.org/officeDocument/2006/relationships/slide" Target="slides/slide15.xml"/><Relationship Id="rId54" Type="http://schemas.openxmlformats.org/officeDocument/2006/relationships/slide" Target="slides/slide49.xml"/><Relationship Id="rId1" Type="http://schemas.openxmlformats.org/officeDocument/2006/relationships/theme" Target="theme/theme2.xml"/><Relationship Id="rId6" Type="http://schemas.openxmlformats.org/officeDocument/2006/relationships/slide" Target="slides/slide1.xml"/><Relationship Id="rId49" Type="http://schemas.openxmlformats.org/officeDocument/2006/relationships/slide" Target="slides/slide44.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57" Type="http://schemas.openxmlformats.org/officeDocument/2006/relationships/slide" Target="slides/slide52.xml"/><Relationship Id="rId15" Type="http://schemas.openxmlformats.org/officeDocument/2006/relationships/slide" Target="slides/slide10.xml"/><Relationship Id="rId86" Type="http://schemas.openxmlformats.org/officeDocument/2006/relationships/font" Target="fonts/ArialNarrow-italic.fntdata"/><Relationship Id="rId44" Type="http://schemas.openxmlformats.org/officeDocument/2006/relationships/slide" Target="slides/slide39.xml"/><Relationship Id="rId81" Type="http://schemas.openxmlformats.org/officeDocument/2006/relationships/slide" Target="slides/slide76.xml"/><Relationship Id="rId73" Type="http://schemas.openxmlformats.org/officeDocument/2006/relationships/slide" Target="slides/slide68.xml"/><Relationship Id="rId31" Type="http://schemas.openxmlformats.org/officeDocument/2006/relationships/slide" Target="slides/slide26.xml"/><Relationship Id="rId78" Type="http://schemas.openxmlformats.org/officeDocument/2006/relationships/slide" Target="slides/slide73.xml"/><Relationship Id="rId65" Type="http://schemas.openxmlformats.org/officeDocument/2006/relationships/slide" Target="slides/slide60.xml"/><Relationship Id="rId60" Type="http://schemas.openxmlformats.org/officeDocument/2006/relationships/slide" Target="slides/slide55.xml"/><Relationship Id="rId52" Type="http://schemas.openxmlformats.org/officeDocument/2006/relationships/slide" Target="slides/slide47.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39" Type="http://schemas.openxmlformats.org/officeDocument/2006/relationships/slide" Target="slides/slide34.xml"/><Relationship Id="rId13" Type="http://schemas.openxmlformats.org/officeDocument/2006/relationships/slide" Target="slides/slide8.xml"/><Relationship Id="rId18" Type="http://schemas.openxmlformats.org/officeDocument/2006/relationships/slide" Target="slides/slide13.xml"/><Relationship Id="rId76" Type="http://schemas.openxmlformats.org/officeDocument/2006/relationships/slide" Target="slides/slide7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presProps" Target="presProps.xml"/><Relationship Id="rId29" Type="http://schemas.openxmlformats.org/officeDocument/2006/relationships/slide" Target="slides/slide24.xml"/><Relationship Id="rId40" Type="http://schemas.openxmlformats.org/officeDocument/2006/relationships/slide" Target="slides/slide35.xml"/><Relationship Id="rId87" Type="http://schemas.openxmlformats.org/officeDocument/2006/relationships/font" Target="fonts/ArialNarrow-boldItalic.fntdata"/><Relationship Id="rId45" Type="http://schemas.openxmlformats.org/officeDocument/2006/relationships/slide" Target="slides/slide40.xml"/><Relationship Id="rId66" Type="http://schemas.openxmlformats.org/officeDocument/2006/relationships/slide" Target="slides/slide61.xml"/><Relationship Id="rId24" Type="http://schemas.openxmlformats.org/officeDocument/2006/relationships/slide" Target="slides/slide19.xml"/><Relationship Id="rId82" Type="http://schemas.openxmlformats.org/officeDocument/2006/relationships/slide" Target="slides/slide77.xml"/><Relationship Id="rId61" Type="http://schemas.openxmlformats.org/officeDocument/2006/relationships/slide" Target="slides/slide56.xml"/><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773680" cy="588459"/>
          </a:xfrm>
          <a:prstGeom prst="rect">
            <a:avLst/>
          </a:prstGeom>
          <a:noFill/>
          <a:ln>
            <a:noFill/>
          </a:ln>
        </p:spPr>
        <p:txBody>
          <a:bodyPr anchorCtr="0" anchor="t" bIns="49500" lIns="99025" spcFirstLastPara="1" rIns="99025" wrap="square" tIns="495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625639" y="0"/>
            <a:ext cx="2773680" cy="588459"/>
          </a:xfrm>
          <a:prstGeom prst="rect">
            <a:avLst/>
          </a:prstGeom>
          <a:noFill/>
          <a:ln>
            <a:noFill/>
          </a:ln>
        </p:spPr>
        <p:txBody>
          <a:bodyPr anchorCtr="0" anchor="t" bIns="49500" lIns="99025" spcFirstLastPara="1" rIns="99025" wrap="square" tIns="49500">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11139994"/>
            <a:ext cx="2773680" cy="588458"/>
          </a:xfrm>
          <a:prstGeom prst="rect">
            <a:avLst/>
          </a:prstGeom>
          <a:noFill/>
          <a:ln>
            <a:noFill/>
          </a:ln>
        </p:spPr>
        <p:txBody>
          <a:bodyPr anchorCtr="0" anchor="b" bIns="49500" lIns="99025" spcFirstLastPara="1" rIns="99025" wrap="square" tIns="495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marR="0" rtl="0" algn="r">
              <a:spcBef>
                <a:spcPts val="0"/>
              </a:spcBef>
              <a:spcAft>
                <a:spcPts val="0"/>
              </a:spcAft>
              <a:buNone/>
            </a:pPr>
            <a:fld id="{00000000-1234-1234-1234-123412341234}" type="slidenum">
              <a:rPr b="0" i="0" lang="en-GB"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3" name="Google Shape;1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86" name="Google Shape;186;p1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96" name="Google Shape;196;p1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11" name="Google Shape;211;p1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26" name="Google Shape;226;p1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44" name="Google Shape;244;p1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59" name="Google Shape;259;p1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69" name="Google Shape;269;p1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1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79" name="Google Shape;279;p1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289" name="Google Shape;289;p1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1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01" name="Google Shape;301;p1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12" name="Google Shape;1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2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13" name="Google Shape;313;p2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2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23" name="Google Shape;323;p2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2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33" name="Google Shape;333;p2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44" name="Google Shape;344;p2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2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55" name="Google Shape;355;p2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2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66" name="Google Shape;366;p2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393" name="Google Shape;393;p2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2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02" name="Google Shape;402;p2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2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11" name="Google Shape;411;p2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2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20" name="Google Shape;420;p2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40080" y="5644317"/>
            <a:ext cx="5120640" cy="4618077"/>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1" name="Google Shape;121;p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3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30" name="Google Shape;430;p3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3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40" name="Google Shape;440;p3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3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51" name="Google Shape;451;p3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3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61" name="Google Shape;461;p3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3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70" name="Google Shape;470;p3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3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80" name="Google Shape;480;p3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3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490" name="Google Shape;490;p3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3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00" name="Google Shape;500;p3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3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3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10" name="Google Shape;510;p3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3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20" name="Google Shape;520;p3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29" name="Google Shape;129;p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4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4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30" name="Google Shape;530;p4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4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43" name="Google Shape;543;p4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4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p4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54" name="Google Shape;554;p4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4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4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63" name="Google Shape;563;p4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4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77" name="Google Shape;577;p4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4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4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591" name="Google Shape;591;p4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4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4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05" name="Google Shape;605;p4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4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4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20" name="Google Shape;620;p4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4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p4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33" name="Google Shape;633;p4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4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p4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47" name="Google Shape;647;p4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40080" y="5644317"/>
            <a:ext cx="5120640" cy="4618077"/>
          </a:xfrm>
          <a:prstGeom prst="rect">
            <a:avLst/>
          </a:prstGeom>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5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5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60" name="Google Shape;660;p5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5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p5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74" name="Google Shape;674;p5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5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5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86" name="Google Shape;686;p5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5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5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697" name="Google Shape;697;p5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5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p5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12" name="Google Shape;712;p5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5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p5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21" name="Google Shape;721;p5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5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5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30" name="Google Shape;730;p5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5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5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39" name="Google Shape;739;p5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5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 name="Google Shape;750;p5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51" name="Google Shape;751;p5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5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5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66" name="Google Shape;766;p5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45" name="Google Shape;145;p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6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p6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78" name="Google Shape;778;p6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6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6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793" name="Google Shape;793;p6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6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p6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04" name="Google Shape;804;p6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6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3" name="Google Shape;813;p6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14" name="Google Shape;814;p6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6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6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25" name="Google Shape;825;p6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6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6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35" name="Google Shape;835;p6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6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p6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45" name="Google Shape;845;p6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6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6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57" name="Google Shape;857;p6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6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p6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75" name="Google Shape;875;p6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6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6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899" name="Google Shape;899;p6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54" name="Google Shape;154;p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70: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p70: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10" name="Google Shape;910;p70: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71: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1" name="Google Shape;921;p71: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22" name="Google Shape;922;p71: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72: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4" name="Google Shape;934;p72: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35" name="Google Shape;935;p72: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73: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3" name="Google Shape;943;p73: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44" name="Google Shape;944;p73: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7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 name="Google Shape;953;p7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54" name="Google Shape;954;p7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75: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p75: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63" name="Google Shape;963;p75: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7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p7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72" name="Google Shape;972;p76: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7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p7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82" name="Google Shape;982;p7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p7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0" name="Google Shape;990;p7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991" name="Google Shape;991;p7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8: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66" name="Google Shape;166;p8: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9: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9: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spcBef>
                <a:spcPts val="0"/>
              </a:spcBef>
              <a:spcAft>
                <a:spcPts val="0"/>
              </a:spcAft>
              <a:buNone/>
            </a:pPr>
            <a:r>
              <a:t/>
            </a:r>
            <a:endParaRPr/>
          </a:p>
        </p:txBody>
      </p:sp>
      <p:sp>
        <p:nvSpPr>
          <p:cNvPr id="175" name="Google Shape;175;p9: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16" name="Shape 16"/>
        <p:cNvGrpSpPr/>
        <p:nvPr/>
      </p:nvGrpSpPr>
      <p:grpSpPr>
        <a:xfrm>
          <a:off x="0" y="0"/>
          <a:ext cx="0" cy="0"/>
          <a:chOff x="0" y="0"/>
          <a:chExt cx="0" cy="0"/>
        </a:xfrm>
      </p:grpSpPr>
      <p:pic>
        <p:nvPicPr>
          <p:cNvPr id="17" name="Google Shape;17;p80"/>
          <p:cNvPicPr preferRelativeResize="0"/>
          <p:nvPr/>
        </p:nvPicPr>
        <p:blipFill rotWithShape="1">
          <a:blip r:embed="rId2">
            <a:alphaModFix/>
          </a:blip>
          <a:srcRect b="0" l="0" r="0" t="0"/>
          <a:stretch/>
        </p:blipFill>
        <p:spPr>
          <a:xfrm>
            <a:off x="1" y="-672"/>
            <a:ext cx="12190803" cy="6858671"/>
          </a:xfrm>
          <a:prstGeom prst="rect">
            <a:avLst/>
          </a:prstGeom>
          <a:noFill/>
          <a:ln>
            <a:noFill/>
          </a:ln>
        </p:spPr>
      </p:pic>
      <p:sp>
        <p:nvSpPr>
          <p:cNvPr id="18" name="Google Shape;18;p80"/>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2F2F2"/>
              </a:buClr>
              <a:buSzPts val="6000"/>
              <a:buFont typeface="Calibri"/>
              <a:buNone/>
              <a:defRPr b="1" sz="60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80"/>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0" name="Google Shape;20;p80"/>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 sisältökohdetta">
  <p:cSld name="Kaksi sisältökohdetta">
    <p:spTree>
      <p:nvGrpSpPr>
        <p:cNvPr id="75" name="Shape 75"/>
        <p:cNvGrpSpPr/>
        <p:nvPr/>
      </p:nvGrpSpPr>
      <p:grpSpPr>
        <a:xfrm>
          <a:off x="0" y="0"/>
          <a:ext cx="0" cy="0"/>
          <a:chOff x="0" y="0"/>
          <a:chExt cx="0" cy="0"/>
        </a:xfrm>
      </p:grpSpPr>
      <p:sp>
        <p:nvSpPr>
          <p:cNvPr id="76" name="Google Shape;76;p89"/>
          <p:cNvSpPr/>
          <p:nvPr>
            <p:ph idx="2" type="pic"/>
          </p:nvPr>
        </p:nvSpPr>
        <p:spPr>
          <a:xfrm>
            <a:off x="838199" y="992187"/>
            <a:ext cx="10595777" cy="4873625"/>
          </a:xfrm>
          <a:prstGeom prst="rect">
            <a:avLst/>
          </a:prstGeom>
          <a:noFill/>
          <a:ln>
            <a:noFill/>
          </a:ln>
        </p:spPr>
      </p:sp>
      <p:sp>
        <p:nvSpPr>
          <p:cNvPr id="77" name="Google Shape;77;p8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8" name="Google Shape;78;p8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p:cSld name="Vain otsikko">
    <p:spTree>
      <p:nvGrpSpPr>
        <p:cNvPr id="79" name="Shape 79"/>
        <p:cNvGrpSpPr/>
        <p:nvPr/>
      </p:nvGrpSpPr>
      <p:grpSpPr>
        <a:xfrm>
          <a:off x="0" y="0"/>
          <a:ext cx="0" cy="0"/>
          <a:chOff x="0" y="0"/>
          <a:chExt cx="0" cy="0"/>
        </a:xfrm>
      </p:grpSpPr>
      <p:pic>
        <p:nvPicPr>
          <p:cNvPr id="80" name="Google Shape;80;p90"/>
          <p:cNvPicPr preferRelativeResize="0"/>
          <p:nvPr/>
        </p:nvPicPr>
        <p:blipFill rotWithShape="1">
          <a:blip r:embed="rId2">
            <a:alphaModFix/>
          </a:blip>
          <a:srcRect b="0" l="0" r="0" t="0"/>
          <a:stretch/>
        </p:blipFill>
        <p:spPr>
          <a:xfrm>
            <a:off x="2" y="-672"/>
            <a:ext cx="12190800" cy="6858669"/>
          </a:xfrm>
          <a:prstGeom prst="rect">
            <a:avLst/>
          </a:prstGeom>
          <a:noFill/>
          <a:ln>
            <a:noFill/>
          </a:ln>
        </p:spPr>
      </p:pic>
      <p:sp>
        <p:nvSpPr>
          <p:cNvPr id="81" name="Google Shape;81;p90"/>
          <p:cNvSpPr txBox="1"/>
          <p:nvPr>
            <p:ph type="title"/>
          </p:nvPr>
        </p:nvSpPr>
        <p:spPr>
          <a:xfrm>
            <a:off x="919223" y="2268899"/>
            <a:ext cx="4023167" cy="23202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90"/>
          <p:cNvSpPr txBox="1"/>
          <p:nvPr>
            <p:ph idx="1" type="body"/>
          </p:nvPr>
        </p:nvSpPr>
        <p:spPr>
          <a:xfrm>
            <a:off x="6096000" y="853352"/>
            <a:ext cx="5791200" cy="51307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9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84" name="Google Shape;84;p9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p:cSld name="Tyhjä">
    <p:spTree>
      <p:nvGrpSpPr>
        <p:cNvPr id="85" name="Shape 85"/>
        <p:cNvGrpSpPr/>
        <p:nvPr/>
      </p:nvGrpSpPr>
      <p:grpSpPr>
        <a:xfrm>
          <a:off x="0" y="0"/>
          <a:ext cx="0" cy="0"/>
          <a:chOff x="0" y="0"/>
          <a:chExt cx="0" cy="0"/>
        </a:xfrm>
      </p:grpSpPr>
      <p:pic>
        <p:nvPicPr>
          <p:cNvPr id="86" name="Google Shape;86;p91"/>
          <p:cNvPicPr preferRelativeResize="0"/>
          <p:nvPr/>
        </p:nvPicPr>
        <p:blipFill rotWithShape="1">
          <a:blip r:embed="rId2">
            <a:alphaModFix/>
          </a:blip>
          <a:srcRect b="0" l="0" r="0" t="0"/>
          <a:stretch/>
        </p:blipFill>
        <p:spPr>
          <a:xfrm>
            <a:off x="1" y="-669"/>
            <a:ext cx="12190800" cy="6858669"/>
          </a:xfrm>
          <a:prstGeom prst="rect">
            <a:avLst/>
          </a:prstGeom>
          <a:noFill/>
          <a:ln>
            <a:noFill/>
          </a:ln>
        </p:spPr>
      </p:pic>
      <p:sp>
        <p:nvSpPr>
          <p:cNvPr id="87" name="Google Shape;87;p91"/>
          <p:cNvSpPr txBox="1"/>
          <p:nvPr>
            <p:ph type="title"/>
          </p:nvPr>
        </p:nvSpPr>
        <p:spPr>
          <a:xfrm>
            <a:off x="352064" y="2662439"/>
            <a:ext cx="11465688" cy="126137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91"/>
          <p:cNvSpPr txBox="1"/>
          <p:nvPr>
            <p:ph idx="1" type="body"/>
          </p:nvPr>
        </p:nvSpPr>
        <p:spPr>
          <a:xfrm>
            <a:off x="645069" y="5288163"/>
            <a:ext cx="7609730" cy="7323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vatekstillinen sisältö">
  <p:cSld name="Kuvatekstillinen sisältö">
    <p:spTree>
      <p:nvGrpSpPr>
        <p:cNvPr id="89" name="Shape 89"/>
        <p:cNvGrpSpPr/>
        <p:nvPr/>
      </p:nvGrpSpPr>
      <p:grpSpPr>
        <a:xfrm>
          <a:off x="0" y="0"/>
          <a:ext cx="0" cy="0"/>
          <a:chOff x="0" y="0"/>
          <a:chExt cx="0" cy="0"/>
        </a:xfrm>
      </p:grpSpPr>
      <p:pic>
        <p:nvPicPr>
          <p:cNvPr id="90" name="Google Shape;90;p92"/>
          <p:cNvPicPr preferRelativeResize="0"/>
          <p:nvPr/>
        </p:nvPicPr>
        <p:blipFill rotWithShape="1">
          <a:blip r:embed="rId2">
            <a:alphaModFix/>
          </a:blip>
          <a:srcRect b="0" l="0" r="0" t="0"/>
          <a:stretch/>
        </p:blipFill>
        <p:spPr>
          <a:xfrm>
            <a:off x="1199" y="-669"/>
            <a:ext cx="12190800" cy="6858668"/>
          </a:xfrm>
          <a:prstGeom prst="rect">
            <a:avLst/>
          </a:prstGeom>
          <a:noFill/>
          <a:ln>
            <a:noFill/>
          </a:ln>
        </p:spPr>
      </p:pic>
      <p:sp>
        <p:nvSpPr>
          <p:cNvPr id="91" name="Google Shape;91;p92"/>
          <p:cNvSpPr txBox="1"/>
          <p:nvPr>
            <p:ph type="title"/>
          </p:nvPr>
        </p:nvSpPr>
        <p:spPr>
          <a:xfrm>
            <a:off x="347253" y="1073426"/>
            <a:ext cx="11497493" cy="137557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ukautettu asettelu">
  <p:cSld name="5_Mukautettu asettelu">
    <p:spTree>
      <p:nvGrpSpPr>
        <p:cNvPr id="92" name="Shape 92"/>
        <p:cNvGrpSpPr/>
        <p:nvPr/>
      </p:nvGrpSpPr>
      <p:grpSpPr>
        <a:xfrm>
          <a:off x="0" y="0"/>
          <a:ext cx="0" cy="0"/>
          <a:chOff x="0" y="0"/>
          <a:chExt cx="0" cy="0"/>
        </a:xfrm>
      </p:grpSpPr>
      <p:pic>
        <p:nvPicPr>
          <p:cNvPr id="93" name="Google Shape;93;p93"/>
          <p:cNvPicPr preferRelativeResize="0"/>
          <p:nvPr/>
        </p:nvPicPr>
        <p:blipFill rotWithShape="1">
          <a:blip r:embed="rId2">
            <a:alphaModFix/>
          </a:blip>
          <a:srcRect b="0" l="0" r="0" t="0"/>
          <a:stretch/>
        </p:blipFill>
        <p:spPr>
          <a:xfrm>
            <a:off x="1200" y="-669"/>
            <a:ext cx="12190798" cy="6858668"/>
          </a:xfrm>
          <a:prstGeom prst="rect">
            <a:avLst/>
          </a:prstGeom>
          <a:noFill/>
          <a:ln>
            <a:noFill/>
          </a:ln>
        </p:spPr>
      </p:pic>
      <p:sp>
        <p:nvSpPr>
          <p:cNvPr id="94" name="Google Shape;94;p93"/>
          <p:cNvSpPr txBox="1"/>
          <p:nvPr>
            <p:ph type="title"/>
          </p:nvPr>
        </p:nvSpPr>
        <p:spPr>
          <a:xfrm>
            <a:off x="347253" y="677648"/>
            <a:ext cx="11497493" cy="120064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93"/>
          <p:cNvSpPr txBox="1"/>
          <p:nvPr/>
        </p:nvSpPr>
        <p:spPr>
          <a:xfrm>
            <a:off x="6466399" y="2677804"/>
            <a:ext cx="60946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Valitse ylävalikosta ”Lisää” -&gt; ”Ylä- ja alatunniste”</a:t>
            </a:r>
            <a:endParaRPr/>
          </a:p>
        </p:txBody>
      </p:sp>
      <p:sp>
        <p:nvSpPr>
          <p:cNvPr id="96" name="Google Shape;96;p93"/>
          <p:cNvSpPr txBox="1"/>
          <p:nvPr/>
        </p:nvSpPr>
        <p:spPr>
          <a:xfrm>
            <a:off x="6535120" y="4753567"/>
            <a:ext cx="5376573"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avautuvasta valikosta alatunniste-kohtaa.</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Kirjoita kenttään esityksen otsikko</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lopuksi ”Käytä kaikissa”.</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ukautettu asettelu">
  <p:cSld name="6_Mukautettu asettelu">
    <p:spTree>
      <p:nvGrpSpPr>
        <p:cNvPr id="97" name="Shape 97"/>
        <p:cNvGrpSpPr/>
        <p:nvPr/>
      </p:nvGrpSpPr>
      <p:grpSpPr>
        <a:xfrm>
          <a:off x="0" y="0"/>
          <a:ext cx="0" cy="0"/>
          <a:chOff x="0" y="0"/>
          <a:chExt cx="0" cy="0"/>
        </a:xfrm>
      </p:grpSpPr>
      <p:pic>
        <p:nvPicPr>
          <p:cNvPr id="98" name="Google Shape;98;p94"/>
          <p:cNvPicPr preferRelativeResize="0"/>
          <p:nvPr/>
        </p:nvPicPr>
        <p:blipFill rotWithShape="1">
          <a:blip r:embed="rId2">
            <a:alphaModFix/>
          </a:blip>
          <a:srcRect b="0" l="0" r="0" t="0"/>
          <a:stretch/>
        </p:blipFill>
        <p:spPr>
          <a:xfrm>
            <a:off x="1200" y="-669"/>
            <a:ext cx="12190798" cy="6858667"/>
          </a:xfrm>
          <a:prstGeom prst="rect">
            <a:avLst/>
          </a:prstGeom>
          <a:noFill/>
          <a:ln>
            <a:noFill/>
          </a:ln>
        </p:spPr>
      </p:pic>
      <p:sp>
        <p:nvSpPr>
          <p:cNvPr id="99" name="Google Shape;99;p94"/>
          <p:cNvSpPr txBox="1"/>
          <p:nvPr>
            <p:ph type="title"/>
          </p:nvPr>
        </p:nvSpPr>
        <p:spPr>
          <a:xfrm>
            <a:off x="347253" y="677648"/>
            <a:ext cx="11497493" cy="120064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94"/>
          <p:cNvSpPr txBox="1"/>
          <p:nvPr/>
        </p:nvSpPr>
        <p:spPr>
          <a:xfrm>
            <a:off x="6535120" y="4753567"/>
            <a:ext cx="5376573"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haluaamasi diaa hiiren oikealla näppäimellä</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Valitse valikosto ”Asettelu”</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Valitse haluamasi diapohja</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7_Mukautettu asettelu">
    <p:spTree>
      <p:nvGrpSpPr>
        <p:cNvPr id="21" name="Shape 21"/>
        <p:cNvGrpSpPr/>
        <p:nvPr/>
      </p:nvGrpSpPr>
      <p:grpSpPr>
        <a:xfrm>
          <a:off x="0" y="0"/>
          <a:ext cx="0" cy="0"/>
          <a:chOff x="0" y="0"/>
          <a:chExt cx="0" cy="0"/>
        </a:xfrm>
      </p:grpSpPr>
      <p:pic>
        <p:nvPicPr>
          <p:cNvPr id="22" name="Google Shape;22;p81"/>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23" name="Google Shape;23;p81"/>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 name="Google Shape;24;p81"/>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81"/>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81"/>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27" name="Google Shape;27;p81"/>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28" name="Google Shape;28;p81"/>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29" name="Google Shape;29;p8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30" name="Google Shape;30;p8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pic>
        <p:nvPicPr>
          <p:cNvPr id="31" name="Google Shape;31;p81"/>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Mukautettu asettelu">
    <p:spTree>
      <p:nvGrpSpPr>
        <p:cNvPr id="32" name="Shape 32"/>
        <p:cNvGrpSpPr/>
        <p:nvPr/>
      </p:nvGrpSpPr>
      <p:grpSpPr>
        <a:xfrm>
          <a:off x="0" y="0"/>
          <a:ext cx="0" cy="0"/>
          <a:chOff x="0" y="0"/>
          <a:chExt cx="0" cy="0"/>
        </a:xfrm>
      </p:grpSpPr>
      <p:pic>
        <p:nvPicPr>
          <p:cNvPr id="33" name="Google Shape;33;p82"/>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34" name="Google Shape;34;p82"/>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 name="Google Shape;35;p82"/>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82"/>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82"/>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38" name="Google Shape;38;p82"/>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39" name="Google Shape;39;p82"/>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40" name="Google Shape;40;p8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41" name="Google Shape;41;p8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42" name="Google Shape;42;p82"/>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p:cSld name="Otsikko ja sisältö">
    <p:spTree>
      <p:nvGrpSpPr>
        <p:cNvPr id="43" name="Shape 43"/>
        <p:cNvGrpSpPr/>
        <p:nvPr/>
      </p:nvGrpSpPr>
      <p:grpSpPr>
        <a:xfrm>
          <a:off x="0" y="0"/>
          <a:ext cx="0" cy="0"/>
          <a:chOff x="0" y="0"/>
          <a:chExt cx="0" cy="0"/>
        </a:xfrm>
      </p:grpSpPr>
      <p:pic>
        <p:nvPicPr>
          <p:cNvPr id="44" name="Google Shape;44;p83"/>
          <p:cNvPicPr preferRelativeResize="0"/>
          <p:nvPr/>
        </p:nvPicPr>
        <p:blipFill rotWithShape="1">
          <a:blip r:embed="rId2">
            <a:alphaModFix/>
          </a:blip>
          <a:srcRect b="0" l="0" r="0" t="0"/>
          <a:stretch/>
        </p:blipFill>
        <p:spPr>
          <a:xfrm>
            <a:off x="1" y="-672"/>
            <a:ext cx="12190803" cy="6858670"/>
          </a:xfrm>
          <a:prstGeom prst="rect">
            <a:avLst/>
          </a:prstGeom>
          <a:noFill/>
          <a:ln>
            <a:noFill/>
          </a:ln>
        </p:spPr>
      </p:pic>
      <p:sp>
        <p:nvSpPr>
          <p:cNvPr id="45" name="Google Shape;45;p83"/>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6" name="Google Shape;46;p83"/>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kautettu asettelu">
  <p:cSld name="1_Mukautettu asettelu">
    <p:spTree>
      <p:nvGrpSpPr>
        <p:cNvPr id="47" name="Shape 47"/>
        <p:cNvGrpSpPr/>
        <p:nvPr/>
      </p:nvGrpSpPr>
      <p:grpSpPr>
        <a:xfrm>
          <a:off x="0" y="0"/>
          <a:ext cx="0" cy="0"/>
          <a:chOff x="0" y="0"/>
          <a:chExt cx="0" cy="0"/>
        </a:xfrm>
      </p:grpSpPr>
      <p:sp>
        <p:nvSpPr>
          <p:cNvPr id="48" name="Google Shape;48;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8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51" name="Google Shape;51;p8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kautettu asettelu">
  <p:cSld name="2_Mukautettu asettelu">
    <p:spTree>
      <p:nvGrpSpPr>
        <p:cNvPr id="52" name="Shape 52"/>
        <p:cNvGrpSpPr/>
        <p:nvPr/>
      </p:nvGrpSpPr>
      <p:grpSpPr>
        <a:xfrm>
          <a:off x="0" y="0"/>
          <a:ext cx="0" cy="0"/>
          <a:chOff x="0" y="0"/>
          <a:chExt cx="0" cy="0"/>
        </a:xfrm>
      </p:grpSpPr>
      <p:sp>
        <p:nvSpPr>
          <p:cNvPr id="53" name="Google Shape;53;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8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8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57" name="Google Shape;57;p8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ukautettu asettelu">
  <p:cSld name="4_Mukautettu asettelu">
    <p:spTree>
      <p:nvGrpSpPr>
        <p:cNvPr id="58" name="Shape 58"/>
        <p:cNvGrpSpPr/>
        <p:nvPr/>
      </p:nvGrpSpPr>
      <p:grpSpPr>
        <a:xfrm>
          <a:off x="0" y="0"/>
          <a:ext cx="0" cy="0"/>
          <a:chOff x="0" y="0"/>
          <a:chExt cx="0" cy="0"/>
        </a:xfrm>
      </p:grpSpPr>
      <p:sp>
        <p:nvSpPr>
          <p:cNvPr id="59" name="Google Shape;59;p8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8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8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8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3" name="Google Shape;63;p8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8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65" name="Google Shape;65;p8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ukautettu asettelu">
  <p:cSld name="3_Mukautettu asettelu">
    <p:spTree>
      <p:nvGrpSpPr>
        <p:cNvPr id="66" name="Shape 66"/>
        <p:cNvGrpSpPr/>
        <p:nvPr/>
      </p:nvGrpSpPr>
      <p:grpSpPr>
        <a:xfrm>
          <a:off x="0" y="0"/>
          <a:ext cx="0" cy="0"/>
          <a:chOff x="0" y="0"/>
          <a:chExt cx="0" cy="0"/>
        </a:xfrm>
      </p:grpSpPr>
      <p:sp>
        <p:nvSpPr>
          <p:cNvPr id="67" name="Google Shape;67;p8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87"/>
          <p:cNvSpPr/>
          <p:nvPr>
            <p:ph idx="2" type="pic"/>
          </p:nvPr>
        </p:nvSpPr>
        <p:spPr>
          <a:xfrm>
            <a:off x="5183188" y="987425"/>
            <a:ext cx="6172200" cy="4873625"/>
          </a:xfrm>
          <a:prstGeom prst="rect">
            <a:avLst/>
          </a:prstGeom>
          <a:noFill/>
          <a:ln>
            <a:noFill/>
          </a:ln>
        </p:spPr>
      </p:sp>
      <p:sp>
        <p:nvSpPr>
          <p:cNvPr id="69" name="Google Shape;69;p8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8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1" name="Google Shape;71;p8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p:cSld name="Osan ylätunniste">
    <p:spTree>
      <p:nvGrpSpPr>
        <p:cNvPr id="72" name="Shape 72"/>
        <p:cNvGrpSpPr/>
        <p:nvPr/>
      </p:nvGrpSpPr>
      <p:grpSpPr>
        <a:xfrm>
          <a:off x="0" y="0"/>
          <a:ext cx="0" cy="0"/>
          <a:chOff x="0" y="0"/>
          <a:chExt cx="0" cy="0"/>
        </a:xfrm>
      </p:grpSpPr>
      <p:sp>
        <p:nvSpPr>
          <p:cNvPr id="73" name="Google Shape;73;p8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4" name="Google Shape;74;p8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5.jp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18" Type="http://schemas.openxmlformats.org/officeDocument/2006/relationships/theme" Target="../theme/theme2.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79"/>
          <p:cNvPicPr preferRelativeResize="0"/>
          <p:nvPr/>
        </p:nvPicPr>
        <p:blipFill rotWithShape="1">
          <a:blip r:embed="rId1">
            <a:alphaModFix/>
          </a:blip>
          <a:srcRect b="0" l="0" r="0" t="0"/>
          <a:stretch/>
        </p:blipFill>
        <p:spPr>
          <a:xfrm>
            <a:off x="1" y="-672"/>
            <a:ext cx="12190802" cy="6858669"/>
          </a:xfrm>
          <a:prstGeom prst="rect">
            <a:avLst/>
          </a:prstGeom>
          <a:noFill/>
          <a:ln>
            <a:noFill/>
          </a:ln>
        </p:spPr>
      </p:pic>
      <p:sp>
        <p:nvSpPr>
          <p:cNvPr id="11" name="Google Shape;1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7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7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400" u="none" cap="none" strike="noStrike">
                <a:solidFill>
                  <a:schemeClr val="lt1"/>
                </a:solidFill>
                <a:latin typeface="Calibri"/>
                <a:ea typeface="Calibri"/>
                <a:cs typeface="Calibri"/>
                <a:sym typeface="Calibri"/>
              </a:defRPr>
            </a:lvl1pPr>
            <a:lvl2pPr indent="0" lvl="1" marL="0" marR="0" rtl="0" algn="ctr">
              <a:spcBef>
                <a:spcPts val="0"/>
              </a:spcBef>
              <a:buNone/>
              <a:defRPr b="0" i="0" sz="1400" u="none" cap="none" strike="noStrike">
                <a:solidFill>
                  <a:schemeClr val="lt1"/>
                </a:solidFill>
                <a:latin typeface="Calibri"/>
                <a:ea typeface="Calibri"/>
                <a:cs typeface="Calibri"/>
                <a:sym typeface="Calibri"/>
              </a:defRPr>
            </a:lvl2pPr>
            <a:lvl3pPr indent="0" lvl="2" marL="0" marR="0" rtl="0" algn="ctr">
              <a:spcBef>
                <a:spcPts val="0"/>
              </a:spcBef>
              <a:buNone/>
              <a:defRPr b="0" i="0" sz="1400" u="none" cap="none" strike="noStrike">
                <a:solidFill>
                  <a:schemeClr val="lt1"/>
                </a:solidFill>
                <a:latin typeface="Calibri"/>
                <a:ea typeface="Calibri"/>
                <a:cs typeface="Calibri"/>
                <a:sym typeface="Calibri"/>
              </a:defRPr>
            </a:lvl3pPr>
            <a:lvl4pPr indent="0" lvl="3" marL="0" marR="0" rtl="0" algn="ctr">
              <a:spcBef>
                <a:spcPts val="0"/>
              </a:spcBef>
              <a:buNone/>
              <a:defRPr b="0" i="0" sz="1400" u="none" cap="none" strike="noStrike">
                <a:solidFill>
                  <a:schemeClr val="lt1"/>
                </a:solidFill>
                <a:latin typeface="Calibri"/>
                <a:ea typeface="Calibri"/>
                <a:cs typeface="Calibri"/>
                <a:sym typeface="Calibri"/>
              </a:defRPr>
            </a:lvl4pPr>
            <a:lvl5pPr indent="0" lvl="4" marL="0" marR="0" rtl="0" algn="ctr">
              <a:spcBef>
                <a:spcPts val="0"/>
              </a:spcBef>
              <a:buNone/>
              <a:defRPr b="0" i="0" sz="1400" u="none" cap="none" strike="noStrike">
                <a:solidFill>
                  <a:schemeClr val="lt1"/>
                </a:solidFill>
                <a:latin typeface="Calibri"/>
                <a:ea typeface="Calibri"/>
                <a:cs typeface="Calibri"/>
                <a:sym typeface="Calibri"/>
              </a:defRPr>
            </a:lvl5pPr>
            <a:lvl6pPr indent="0" lvl="5" marL="0" marR="0" rtl="0" algn="ctr">
              <a:spcBef>
                <a:spcPts val="0"/>
              </a:spcBef>
              <a:buNone/>
              <a:defRPr b="0" i="0" sz="1400" u="none" cap="none" strike="noStrike">
                <a:solidFill>
                  <a:schemeClr val="lt1"/>
                </a:solidFill>
                <a:latin typeface="Calibri"/>
                <a:ea typeface="Calibri"/>
                <a:cs typeface="Calibri"/>
                <a:sym typeface="Calibri"/>
              </a:defRPr>
            </a:lvl6pPr>
            <a:lvl7pPr indent="0" lvl="6" marL="0" marR="0" rtl="0" algn="ctr">
              <a:spcBef>
                <a:spcPts val="0"/>
              </a:spcBef>
              <a:buNone/>
              <a:defRPr b="0" i="0" sz="1400" u="none" cap="none" strike="noStrike">
                <a:solidFill>
                  <a:schemeClr val="lt1"/>
                </a:solidFill>
                <a:latin typeface="Calibri"/>
                <a:ea typeface="Calibri"/>
                <a:cs typeface="Calibri"/>
                <a:sym typeface="Calibri"/>
              </a:defRPr>
            </a:lvl7pPr>
            <a:lvl8pPr indent="0" lvl="7" marL="0" marR="0" rtl="0" algn="ctr">
              <a:spcBef>
                <a:spcPts val="0"/>
              </a:spcBef>
              <a:buNone/>
              <a:defRPr b="0" i="0" sz="1400" u="none" cap="none" strike="noStrike">
                <a:solidFill>
                  <a:schemeClr val="lt1"/>
                </a:solidFill>
                <a:latin typeface="Calibri"/>
                <a:ea typeface="Calibri"/>
                <a:cs typeface="Calibri"/>
                <a:sym typeface="Calibri"/>
              </a:defRPr>
            </a:lvl8pPr>
            <a:lvl9pPr indent="0" lvl="8" marL="0" marR="0" rt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15" name="Google Shape;15;p79"/>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21.png"/><Relationship Id="rId5"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7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7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8.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2.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9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9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8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8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48.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0.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51.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57.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7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8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7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8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8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65.png"/><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6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88.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0.jpg"/><Relationship Id="rId4" Type="http://schemas.openxmlformats.org/officeDocument/2006/relationships/image" Target="../media/image2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89.png"/><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7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9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9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8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9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Kuva, joka sisältää kohteen teksti, puutavara&#10;&#10;Kuvaus luotu automaattisesti" id="105" name="Google Shape;105;p1"/>
          <p:cNvPicPr preferRelativeResize="0"/>
          <p:nvPr/>
        </p:nvPicPr>
        <p:blipFill rotWithShape="1">
          <a:blip r:embed="rId3">
            <a:alphaModFix/>
          </a:blip>
          <a:srcRect b="0" l="0" r="0" t="0"/>
          <a:stretch/>
        </p:blipFill>
        <p:spPr>
          <a:xfrm>
            <a:off x="325289" y="313562"/>
            <a:ext cx="11541420" cy="5744338"/>
          </a:xfrm>
          <a:prstGeom prst="rect">
            <a:avLst/>
          </a:prstGeom>
          <a:noFill/>
          <a:ln>
            <a:noFill/>
          </a:ln>
        </p:spPr>
      </p:pic>
      <p:sp>
        <p:nvSpPr>
          <p:cNvPr id="106" name="Google Shape;106;p1"/>
          <p:cNvSpPr txBox="1"/>
          <p:nvPr>
            <p:ph type="ctrTitle"/>
          </p:nvPr>
        </p:nvSpPr>
        <p:spPr>
          <a:xfrm>
            <a:off x="1524000" y="1527477"/>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en-GB"/>
              <a:t>Industrial wood construction</a:t>
            </a:r>
            <a:endParaRPr/>
          </a:p>
        </p:txBody>
      </p:sp>
      <p:sp>
        <p:nvSpPr>
          <p:cNvPr id="107" name="Google Shape;107;p1"/>
          <p:cNvSpPr txBox="1"/>
          <p:nvPr>
            <p:ph idx="1" type="subTitle"/>
          </p:nvPr>
        </p:nvSpPr>
        <p:spPr>
          <a:xfrm>
            <a:off x="1524000" y="4007152"/>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rPr lang="en-GB"/>
              <a:t>Teaching materials for industrial wood construction education</a:t>
            </a:r>
            <a:endParaRPr/>
          </a:p>
          <a:p>
            <a:pPr indent="0" lvl="0" marL="0" rtl="0" algn="ctr">
              <a:lnSpc>
                <a:spcPct val="90000"/>
              </a:lnSpc>
              <a:spcBef>
                <a:spcPts val="0"/>
              </a:spcBef>
              <a:spcAft>
                <a:spcPts val="0"/>
              </a:spcAft>
              <a:buClr>
                <a:srgbClr val="F2F2F2"/>
              </a:buClr>
              <a:buSzPts val="2400"/>
              <a:buNone/>
            </a:pPr>
            <a:r>
              <a:rPr lang="en-GB"/>
              <a:t>2022</a:t>
            </a:r>
            <a:endParaRPr/>
          </a:p>
        </p:txBody>
      </p:sp>
      <p:pic>
        <p:nvPicPr>
          <p:cNvPr id="108" name="Google Shape;108;p1"/>
          <p:cNvPicPr preferRelativeResize="0"/>
          <p:nvPr/>
        </p:nvPicPr>
        <p:blipFill>
          <a:blip r:embed="rId4">
            <a:alphaModFix/>
          </a:blip>
          <a:stretch>
            <a:fillRect/>
          </a:stretch>
        </p:blipFill>
        <p:spPr>
          <a:xfrm>
            <a:off x="325300" y="6213974"/>
            <a:ext cx="2199815" cy="644025"/>
          </a:xfrm>
          <a:prstGeom prst="rect">
            <a:avLst/>
          </a:prstGeom>
          <a:noFill/>
          <a:ln>
            <a:noFill/>
          </a:ln>
        </p:spPr>
      </p:pic>
      <p:pic>
        <p:nvPicPr>
          <p:cNvPr id="109" name="Google Shape;109;p1"/>
          <p:cNvPicPr preferRelativeResize="0"/>
          <p:nvPr/>
        </p:nvPicPr>
        <p:blipFill>
          <a:blip r:embed="rId5">
            <a:alphaModFix/>
          </a:blip>
          <a:stretch>
            <a:fillRect/>
          </a:stretch>
        </p:blipFill>
        <p:spPr>
          <a:xfrm>
            <a:off x="2525125" y="6292025"/>
            <a:ext cx="2870951" cy="487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0"/>
          <p:cNvSpPr txBox="1"/>
          <p:nvPr>
            <p:ph type="title"/>
          </p:nvPr>
        </p:nvSpPr>
        <p:spPr>
          <a:xfrm>
            <a:off x="838200" y="365125"/>
            <a:ext cx="1030605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GB" sz="3600"/>
              <a:t>Manufacture of a nail plate truss on a production line</a:t>
            </a:r>
            <a:endParaRPr/>
          </a:p>
        </p:txBody>
      </p:sp>
      <p:sp>
        <p:nvSpPr>
          <p:cNvPr id="189" name="Google Shape;189;p1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Kuvahaun tulos haulle truss manufacturing" id="190" name="Google Shape;190;p10"/>
          <p:cNvPicPr preferRelativeResize="0"/>
          <p:nvPr/>
        </p:nvPicPr>
        <p:blipFill rotWithShape="1">
          <a:blip r:embed="rId3">
            <a:alphaModFix/>
          </a:blip>
          <a:srcRect b="4119" l="0" r="0" t="0"/>
          <a:stretch/>
        </p:blipFill>
        <p:spPr>
          <a:xfrm>
            <a:off x="2409568" y="1455909"/>
            <a:ext cx="7488193" cy="4783524"/>
          </a:xfrm>
          <a:prstGeom prst="rect">
            <a:avLst/>
          </a:prstGeom>
          <a:noFill/>
          <a:ln>
            <a:noFill/>
          </a:ln>
        </p:spPr>
      </p:pic>
      <p:sp>
        <p:nvSpPr>
          <p:cNvPr id="191" name="Google Shape;191;p10"/>
          <p:cNvSpPr/>
          <p:nvPr/>
        </p:nvSpPr>
        <p:spPr>
          <a:xfrm>
            <a:off x="8363533" y="6023989"/>
            <a:ext cx="153422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www.yorkpbtruss.com</a:t>
            </a:r>
            <a:endParaRPr/>
          </a:p>
        </p:txBody>
      </p:sp>
      <p:sp>
        <p:nvSpPr>
          <p:cNvPr id="192" name="Google Shape;192;p1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parts of a nail plate truss</a:t>
            </a:r>
            <a:endParaRPr/>
          </a:p>
        </p:txBody>
      </p:sp>
      <p:sp>
        <p:nvSpPr>
          <p:cNvPr id="199" name="Google Shape;199;p1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00" name="Google Shape;200;p11"/>
          <p:cNvPicPr preferRelativeResize="0"/>
          <p:nvPr/>
        </p:nvPicPr>
        <p:blipFill rotWithShape="1">
          <a:blip r:embed="rId3">
            <a:alphaModFix/>
          </a:blip>
          <a:srcRect b="0" l="0" r="0" t="0"/>
          <a:stretch/>
        </p:blipFill>
        <p:spPr>
          <a:xfrm>
            <a:off x="556268" y="1867073"/>
            <a:ext cx="11082508" cy="3202076"/>
          </a:xfrm>
          <a:prstGeom prst="rect">
            <a:avLst/>
          </a:prstGeom>
          <a:noFill/>
          <a:ln>
            <a:noFill/>
          </a:ln>
        </p:spPr>
      </p:pic>
      <p:sp>
        <p:nvSpPr>
          <p:cNvPr id="201" name="Google Shape;201;p1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02" name="Google Shape;202;p11"/>
          <p:cNvSpPr txBox="1"/>
          <p:nvPr/>
        </p:nvSpPr>
        <p:spPr>
          <a:xfrm>
            <a:off x="3670786" y="2174523"/>
            <a:ext cx="1199573" cy="237138"/>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Top chord</a:t>
            </a:r>
            <a:endParaRPr/>
          </a:p>
        </p:txBody>
      </p:sp>
      <p:sp>
        <p:nvSpPr>
          <p:cNvPr id="203" name="Google Shape;203;p11"/>
          <p:cNvSpPr txBox="1"/>
          <p:nvPr/>
        </p:nvSpPr>
        <p:spPr>
          <a:xfrm>
            <a:off x="3664345" y="4346865"/>
            <a:ext cx="1199573" cy="237138"/>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Bottom chord</a:t>
            </a:r>
            <a:endParaRPr/>
          </a:p>
        </p:txBody>
      </p:sp>
      <p:sp>
        <p:nvSpPr>
          <p:cNvPr id="204" name="Google Shape;204;p11"/>
          <p:cNvSpPr txBox="1"/>
          <p:nvPr/>
        </p:nvSpPr>
        <p:spPr>
          <a:xfrm>
            <a:off x="5496213" y="4667160"/>
            <a:ext cx="1199573" cy="23713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Span</a:t>
            </a:r>
            <a:endParaRPr/>
          </a:p>
        </p:txBody>
      </p:sp>
      <p:sp>
        <p:nvSpPr>
          <p:cNvPr id="205" name="Google Shape;205;p11"/>
          <p:cNvSpPr txBox="1"/>
          <p:nvPr/>
        </p:nvSpPr>
        <p:spPr>
          <a:xfrm>
            <a:off x="1943239" y="4327895"/>
            <a:ext cx="1510175" cy="23209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Support from bottom chord</a:t>
            </a:r>
            <a:endParaRPr/>
          </a:p>
        </p:txBody>
      </p:sp>
      <p:sp>
        <p:nvSpPr>
          <p:cNvPr id="206" name="Google Shape;206;p11"/>
          <p:cNvSpPr txBox="1"/>
          <p:nvPr/>
        </p:nvSpPr>
        <p:spPr>
          <a:xfrm>
            <a:off x="4863918" y="1978712"/>
            <a:ext cx="1199573" cy="237138"/>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Nail plate</a:t>
            </a:r>
            <a:endParaRPr/>
          </a:p>
        </p:txBody>
      </p:sp>
      <p:sp>
        <p:nvSpPr>
          <p:cNvPr id="207" name="Google Shape;207;p11"/>
          <p:cNvSpPr txBox="1"/>
          <p:nvPr/>
        </p:nvSpPr>
        <p:spPr>
          <a:xfrm>
            <a:off x="5002439" y="3619548"/>
            <a:ext cx="1199573" cy="237138"/>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Web rod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12"/>
          <p:cNvPicPr preferRelativeResize="0"/>
          <p:nvPr/>
        </p:nvPicPr>
        <p:blipFill rotWithShape="1">
          <a:blip r:embed="rId3">
            <a:alphaModFix/>
          </a:blip>
          <a:srcRect b="0" l="0" r="0" t="0"/>
          <a:stretch/>
        </p:blipFill>
        <p:spPr>
          <a:xfrm>
            <a:off x="611786" y="1962780"/>
            <a:ext cx="10982211" cy="3095337"/>
          </a:xfrm>
          <a:prstGeom prst="rect">
            <a:avLst/>
          </a:prstGeom>
          <a:noFill/>
          <a:ln>
            <a:noFill/>
          </a:ln>
        </p:spPr>
      </p:pic>
      <p:sp>
        <p:nvSpPr>
          <p:cNvPr id="214" name="Google Shape;214;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The parts of a nail plate truss</a:t>
            </a:r>
            <a:endParaRPr/>
          </a:p>
        </p:txBody>
      </p:sp>
      <p:sp>
        <p:nvSpPr>
          <p:cNvPr id="215" name="Google Shape;215;p1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16" name="Google Shape;216;p1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17" name="Google Shape;217;p12"/>
          <p:cNvSpPr txBox="1"/>
          <p:nvPr/>
        </p:nvSpPr>
        <p:spPr>
          <a:xfrm>
            <a:off x="3670786" y="2174523"/>
            <a:ext cx="1199573" cy="237138"/>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Top chord</a:t>
            </a:r>
            <a:endParaRPr/>
          </a:p>
        </p:txBody>
      </p:sp>
      <p:sp>
        <p:nvSpPr>
          <p:cNvPr id="218" name="Google Shape;218;p12"/>
          <p:cNvSpPr txBox="1"/>
          <p:nvPr/>
        </p:nvSpPr>
        <p:spPr>
          <a:xfrm>
            <a:off x="3664345" y="4346865"/>
            <a:ext cx="1199573" cy="237138"/>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Bottom chord</a:t>
            </a:r>
            <a:endParaRPr/>
          </a:p>
        </p:txBody>
      </p:sp>
      <p:sp>
        <p:nvSpPr>
          <p:cNvPr id="219" name="Google Shape;219;p12"/>
          <p:cNvSpPr txBox="1"/>
          <p:nvPr/>
        </p:nvSpPr>
        <p:spPr>
          <a:xfrm>
            <a:off x="5496213" y="4667160"/>
            <a:ext cx="1199573" cy="23713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Span</a:t>
            </a:r>
            <a:endParaRPr/>
          </a:p>
        </p:txBody>
      </p:sp>
      <p:sp>
        <p:nvSpPr>
          <p:cNvPr id="220" name="Google Shape;220;p12"/>
          <p:cNvSpPr txBox="1"/>
          <p:nvPr/>
        </p:nvSpPr>
        <p:spPr>
          <a:xfrm>
            <a:off x="1945466" y="4265585"/>
            <a:ext cx="1798667" cy="23209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“Armpit support”</a:t>
            </a:r>
            <a:endParaRPr/>
          </a:p>
        </p:txBody>
      </p:sp>
      <p:sp>
        <p:nvSpPr>
          <p:cNvPr id="221" name="Google Shape;221;p12"/>
          <p:cNvSpPr txBox="1"/>
          <p:nvPr/>
        </p:nvSpPr>
        <p:spPr>
          <a:xfrm>
            <a:off x="4863918" y="1978712"/>
            <a:ext cx="1199573" cy="237138"/>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Nail plate</a:t>
            </a:r>
            <a:endParaRPr/>
          </a:p>
        </p:txBody>
      </p:sp>
      <p:sp>
        <p:nvSpPr>
          <p:cNvPr id="222" name="Google Shape;222;p12"/>
          <p:cNvSpPr txBox="1"/>
          <p:nvPr/>
        </p:nvSpPr>
        <p:spPr>
          <a:xfrm>
            <a:off x="5002439" y="3619548"/>
            <a:ext cx="1199573" cy="237138"/>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Web rod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Typical nail plate truss structures</a:t>
            </a:r>
            <a:endParaRPr/>
          </a:p>
        </p:txBody>
      </p:sp>
      <p:sp>
        <p:nvSpPr>
          <p:cNvPr id="229" name="Google Shape;229;p1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30" name="Google Shape;230;p13"/>
          <p:cNvPicPr preferRelativeResize="0"/>
          <p:nvPr/>
        </p:nvPicPr>
        <p:blipFill rotWithShape="1">
          <a:blip r:embed="rId3">
            <a:alphaModFix/>
          </a:blip>
          <a:srcRect b="0" l="0" r="0" t="0"/>
          <a:stretch/>
        </p:blipFill>
        <p:spPr>
          <a:xfrm>
            <a:off x="1290987" y="1429908"/>
            <a:ext cx="9610025" cy="4855467"/>
          </a:xfrm>
          <a:prstGeom prst="rect">
            <a:avLst/>
          </a:prstGeom>
          <a:noFill/>
          <a:ln>
            <a:noFill/>
          </a:ln>
        </p:spPr>
      </p:pic>
      <p:sp>
        <p:nvSpPr>
          <p:cNvPr id="231" name="Google Shape;231;p1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32" name="Google Shape;232;p13"/>
          <p:cNvSpPr txBox="1"/>
          <p:nvPr/>
        </p:nvSpPr>
        <p:spPr>
          <a:xfrm>
            <a:off x="2225444" y="1453550"/>
            <a:ext cx="1199573" cy="2371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300" u="none" cap="none" strike="noStrike">
                <a:solidFill>
                  <a:srgbClr val="000000"/>
                </a:solidFill>
                <a:latin typeface="Arial Narrow"/>
                <a:ea typeface="Arial Narrow"/>
                <a:cs typeface="Arial Narrow"/>
                <a:sym typeface="Arial Narrow"/>
              </a:rPr>
              <a:t>Ridge truss</a:t>
            </a:r>
            <a:endParaRPr/>
          </a:p>
        </p:txBody>
      </p:sp>
      <p:sp>
        <p:nvSpPr>
          <p:cNvPr id="233" name="Google Shape;233;p13"/>
          <p:cNvSpPr txBox="1"/>
          <p:nvPr/>
        </p:nvSpPr>
        <p:spPr>
          <a:xfrm>
            <a:off x="2225444" y="2733349"/>
            <a:ext cx="1199573" cy="23713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300" u="none" cap="none" strike="noStrike">
                <a:solidFill>
                  <a:srgbClr val="000000"/>
                </a:solidFill>
                <a:latin typeface="Arial Narrow"/>
                <a:ea typeface="Arial Narrow"/>
                <a:cs typeface="Arial Narrow"/>
                <a:sym typeface="Arial Narrow"/>
              </a:rPr>
              <a:t>Scissors truss</a:t>
            </a:r>
            <a:endParaRPr/>
          </a:p>
        </p:txBody>
      </p:sp>
      <p:sp>
        <p:nvSpPr>
          <p:cNvPr id="234" name="Google Shape;234;p13"/>
          <p:cNvSpPr txBox="1"/>
          <p:nvPr/>
        </p:nvSpPr>
        <p:spPr>
          <a:xfrm>
            <a:off x="2225443" y="4007517"/>
            <a:ext cx="1199573" cy="23713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300" u="none" cap="none" strike="noStrike">
                <a:solidFill>
                  <a:srgbClr val="000000"/>
                </a:solidFill>
                <a:latin typeface="Arial Narrow"/>
                <a:ea typeface="Arial Narrow"/>
                <a:cs typeface="Arial Narrow"/>
                <a:sym typeface="Arial Narrow"/>
              </a:rPr>
              <a:t>T-scissors truss</a:t>
            </a:r>
            <a:endParaRPr/>
          </a:p>
        </p:txBody>
      </p:sp>
      <p:sp>
        <p:nvSpPr>
          <p:cNvPr id="235" name="Google Shape;235;p13"/>
          <p:cNvSpPr txBox="1"/>
          <p:nvPr/>
        </p:nvSpPr>
        <p:spPr>
          <a:xfrm>
            <a:off x="1711707" y="5281685"/>
            <a:ext cx="2227043" cy="23713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300" u="none" cap="none" strike="noStrike">
                <a:solidFill>
                  <a:srgbClr val="000000"/>
                </a:solidFill>
                <a:latin typeface="Arial Narrow"/>
                <a:ea typeface="Arial Narrow"/>
                <a:cs typeface="Arial Narrow"/>
                <a:sym typeface="Arial Narrow"/>
              </a:rPr>
              <a:t>Attic frame truss with straight bars</a:t>
            </a:r>
            <a:endParaRPr/>
          </a:p>
        </p:txBody>
      </p:sp>
      <p:sp>
        <p:nvSpPr>
          <p:cNvPr id="236" name="Google Shape;236;p13"/>
          <p:cNvSpPr txBox="1"/>
          <p:nvPr/>
        </p:nvSpPr>
        <p:spPr>
          <a:xfrm>
            <a:off x="5330987" y="1910991"/>
            <a:ext cx="1115962" cy="2371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300" u="none" cap="none" strike="noStrike">
                <a:solidFill>
                  <a:srgbClr val="000000"/>
                </a:solidFill>
                <a:latin typeface="Arial Narrow"/>
                <a:ea typeface="Arial Narrow"/>
                <a:cs typeface="Arial Narrow"/>
                <a:sym typeface="Arial Narrow"/>
              </a:rPr>
              <a:t>Single-pitch truss</a:t>
            </a:r>
            <a:endParaRPr/>
          </a:p>
        </p:txBody>
      </p:sp>
      <p:sp>
        <p:nvSpPr>
          <p:cNvPr id="237" name="Google Shape;237;p13"/>
          <p:cNvSpPr txBox="1"/>
          <p:nvPr/>
        </p:nvSpPr>
        <p:spPr>
          <a:xfrm>
            <a:off x="4961305" y="3120582"/>
            <a:ext cx="2227043" cy="23713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300" u="none" cap="none" strike="noStrike">
                <a:solidFill>
                  <a:srgbClr val="000000"/>
                </a:solidFill>
                <a:latin typeface="Arial Narrow"/>
                <a:ea typeface="Arial Narrow"/>
                <a:cs typeface="Arial Narrow"/>
                <a:sym typeface="Arial Narrow"/>
              </a:rPr>
              <a:t>Frame truss</a:t>
            </a:r>
            <a:endParaRPr/>
          </a:p>
        </p:txBody>
      </p:sp>
      <p:sp>
        <p:nvSpPr>
          <p:cNvPr id="238" name="Google Shape;238;p13"/>
          <p:cNvSpPr txBox="1"/>
          <p:nvPr/>
        </p:nvSpPr>
        <p:spPr>
          <a:xfrm>
            <a:off x="4953000" y="4787614"/>
            <a:ext cx="2227043" cy="23713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300" u="none" cap="none" strike="noStrike">
                <a:solidFill>
                  <a:srgbClr val="000000"/>
                </a:solidFill>
                <a:latin typeface="Arial Narrow"/>
                <a:ea typeface="Arial Narrow"/>
                <a:cs typeface="Arial Narrow"/>
                <a:sym typeface="Arial Narrow"/>
              </a:rPr>
              <a:t>Mansard truss</a:t>
            </a:r>
            <a:endParaRPr/>
          </a:p>
        </p:txBody>
      </p:sp>
      <p:sp>
        <p:nvSpPr>
          <p:cNvPr id="239" name="Google Shape;239;p13"/>
          <p:cNvSpPr txBox="1"/>
          <p:nvPr/>
        </p:nvSpPr>
        <p:spPr>
          <a:xfrm>
            <a:off x="8544146" y="3462346"/>
            <a:ext cx="995518" cy="237138"/>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i="0" lang="en-GB" sz="1300" u="none" cap="none" strike="noStrike">
                <a:solidFill>
                  <a:srgbClr val="000000"/>
                </a:solidFill>
                <a:latin typeface="Arial Narrow"/>
                <a:ea typeface="Arial Narrow"/>
                <a:cs typeface="Arial Narrow"/>
                <a:sym typeface="Arial Narrow"/>
              </a:rPr>
              <a:t>Built-up beam</a:t>
            </a:r>
            <a:endParaRPr/>
          </a:p>
        </p:txBody>
      </p:sp>
      <p:sp>
        <p:nvSpPr>
          <p:cNvPr id="240" name="Google Shape;240;p13"/>
          <p:cNvSpPr txBox="1"/>
          <p:nvPr/>
        </p:nvSpPr>
        <p:spPr>
          <a:xfrm>
            <a:off x="8207476" y="1793507"/>
            <a:ext cx="2227043" cy="23713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300" u="none" cap="none" strike="noStrike">
                <a:solidFill>
                  <a:srgbClr val="000000"/>
                </a:solidFill>
                <a:latin typeface="Arial Narrow"/>
                <a:ea typeface="Arial Narrow"/>
                <a:cs typeface="Arial Narrow"/>
                <a:sym typeface="Arial Narrow"/>
              </a:rPr>
              <a:t>Beam truss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Truss supports</a:t>
            </a:r>
            <a:endParaRPr/>
          </a:p>
        </p:txBody>
      </p:sp>
      <p:sp>
        <p:nvSpPr>
          <p:cNvPr id="247" name="Google Shape;247;p1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48" name="Google Shape;248;p14"/>
          <p:cNvSpPr txBox="1"/>
          <p:nvPr>
            <p:ph idx="1" type="body"/>
          </p:nvPr>
        </p:nvSpPr>
        <p:spPr>
          <a:xfrm>
            <a:off x="838200" y="1825624"/>
            <a:ext cx="4938584" cy="487173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Trusses must always be supported only at the points for which the truss is designed</a:t>
            </a:r>
            <a:endParaRPr/>
          </a:p>
          <a:p>
            <a:pPr indent="-228600" lvl="0" marL="228600" rtl="0" algn="l">
              <a:lnSpc>
                <a:spcPct val="90000"/>
              </a:lnSpc>
              <a:spcBef>
                <a:spcPts val="1000"/>
              </a:spcBef>
              <a:spcAft>
                <a:spcPts val="0"/>
              </a:spcAft>
              <a:buClr>
                <a:schemeClr val="dk1"/>
              </a:buClr>
              <a:buSzPts val="2800"/>
              <a:buChar char="•"/>
            </a:pPr>
            <a:r>
              <a:rPr lang="en-GB"/>
              <a:t>Additional support points change the mechanical functioning of the truss</a:t>
            </a:r>
            <a:endParaRPr/>
          </a:p>
          <a:p>
            <a:pPr indent="-228600" lvl="1" marL="685800" rtl="0" algn="l">
              <a:lnSpc>
                <a:spcPct val="90000"/>
              </a:lnSpc>
              <a:spcBef>
                <a:spcPts val="500"/>
              </a:spcBef>
              <a:spcAft>
                <a:spcPts val="0"/>
              </a:spcAft>
              <a:buClr>
                <a:schemeClr val="dk1"/>
              </a:buClr>
              <a:buSzPts val="2400"/>
              <a:buChar char="•"/>
            </a:pPr>
            <a:r>
              <a:rPr lang="en-GB"/>
              <a:t>Rod forces change</a:t>
            </a:r>
            <a:endParaRPr/>
          </a:p>
          <a:p>
            <a:pPr indent="-228600" lvl="1" marL="685800" rtl="0" algn="l">
              <a:lnSpc>
                <a:spcPct val="90000"/>
              </a:lnSpc>
              <a:spcBef>
                <a:spcPts val="500"/>
              </a:spcBef>
              <a:spcAft>
                <a:spcPts val="0"/>
              </a:spcAft>
              <a:buClr>
                <a:schemeClr val="dk1"/>
              </a:buClr>
              <a:buSzPts val="2400"/>
              <a:buChar char="•"/>
            </a:pPr>
            <a:r>
              <a:rPr lang="en-GB"/>
              <a:t>Joining forces change</a:t>
            </a:r>
            <a:endParaRPr/>
          </a:p>
          <a:p>
            <a:pPr indent="-228600" lvl="0" marL="228600" rtl="0" algn="l">
              <a:lnSpc>
                <a:spcPct val="90000"/>
              </a:lnSpc>
              <a:spcBef>
                <a:spcPts val="1000"/>
              </a:spcBef>
              <a:spcAft>
                <a:spcPts val="0"/>
              </a:spcAft>
              <a:buClr>
                <a:schemeClr val="dk1"/>
              </a:buClr>
              <a:buSzPts val="2800"/>
              <a:buChar char="•"/>
            </a:pPr>
            <a:r>
              <a:rPr lang="en-GB"/>
              <a:t>Non-load-bearing walls must not bear the truss</a:t>
            </a:r>
            <a:endParaRPr/>
          </a:p>
        </p:txBody>
      </p:sp>
      <p:pic>
        <p:nvPicPr>
          <p:cNvPr id="249" name="Google Shape;249;p14"/>
          <p:cNvPicPr preferRelativeResize="0"/>
          <p:nvPr/>
        </p:nvPicPr>
        <p:blipFill rotWithShape="1">
          <a:blip r:embed="rId3">
            <a:alphaModFix/>
          </a:blip>
          <a:srcRect b="0" l="0" r="0" t="0"/>
          <a:stretch/>
        </p:blipFill>
        <p:spPr>
          <a:xfrm>
            <a:off x="6071664" y="2028508"/>
            <a:ext cx="5815536" cy="2398648"/>
          </a:xfrm>
          <a:prstGeom prst="rect">
            <a:avLst/>
          </a:prstGeom>
          <a:noFill/>
          <a:ln>
            <a:noFill/>
          </a:ln>
        </p:spPr>
      </p:pic>
      <p:sp>
        <p:nvSpPr>
          <p:cNvPr id="250" name="Google Shape;250;p1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251" name="Google Shape;251;p14"/>
          <p:cNvSpPr txBox="1"/>
          <p:nvPr/>
        </p:nvSpPr>
        <p:spPr>
          <a:xfrm>
            <a:off x="6117264" y="3976503"/>
            <a:ext cx="1003560" cy="15424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900" u="none" cap="none" strike="noStrike">
                <a:solidFill>
                  <a:srgbClr val="000000"/>
                </a:solidFill>
                <a:latin typeface="Arial Narrow"/>
                <a:ea typeface="Arial Narrow"/>
                <a:cs typeface="Arial Narrow"/>
                <a:sym typeface="Arial Narrow"/>
              </a:rPr>
              <a:t>NR truss support</a:t>
            </a:r>
            <a:endParaRPr/>
          </a:p>
        </p:txBody>
      </p:sp>
      <p:sp>
        <p:nvSpPr>
          <p:cNvPr id="252" name="Google Shape;252;p14"/>
          <p:cNvSpPr txBox="1"/>
          <p:nvPr/>
        </p:nvSpPr>
        <p:spPr>
          <a:xfrm>
            <a:off x="10811538" y="3976503"/>
            <a:ext cx="1003560" cy="15424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900" u="none" cap="none" strike="noStrike">
                <a:solidFill>
                  <a:srgbClr val="000000"/>
                </a:solidFill>
                <a:latin typeface="Arial Narrow"/>
                <a:ea typeface="Arial Narrow"/>
                <a:cs typeface="Arial Narrow"/>
                <a:sym typeface="Arial Narrow"/>
              </a:rPr>
              <a:t>NR truss support</a:t>
            </a:r>
            <a:endParaRPr/>
          </a:p>
        </p:txBody>
      </p:sp>
      <p:sp>
        <p:nvSpPr>
          <p:cNvPr id="253" name="Google Shape;253;p14"/>
          <p:cNvSpPr txBox="1"/>
          <p:nvPr/>
        </p:nvSpPr>
        <p:spPr>
          <a:xfrm rot="-5400000">
            <a:off x="7965809" y="3554818"/>
            <a:ext cx="1003560" cy="25554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900" u="none" cap="none" strike="noStrike">
                <a:solidFill>
                  <a:srgbClr val="000000"/>
                </a:solidFill>
                <a:latin typeface="Arial Narrow"/>
                <a:ea typeface="Arial Narrow"/>
                <a:cs typeface="Arial Narrow"/>
                <a:sym typeface="Arial Narrow"/>
              </a:rPr>
              <a:t>Settlement clearance</a:t>
            </a:r>
            <a:endParaRPr/>
          </a:p>
        </p:txBody>
      </p:sp>
      <p:sp>
        <p:nvSpPr>
          <p:cNvPr id="254" name="Google Shape;254;p14"/>
          <p:cNvSpPr txBox="1"/>
          <p:nvPr/>
        </p:nvSpPr>
        <p:spPr>
          <a:xfrm>
            <a:off x="8477652" y="4184369"/>
            <a:ext cx="1003560" cy="15424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900" u="none" cap="none" strike="noStrike">
                <a:solidFill>
                  <a:srgbClr val="000000"/>
                </a:solidFill>
                <a:latin typeface="Arial Narrow"/>
                <a:ea typeface="Arial Narrow"/>
                <a:cs typeface="Arial Narrow"/>
                <a:sym typeface="Arial Narrow"/>
              </a:rPr>
              <a:t>Span</a:t>
            </a:r>
            <a:endParaRPr/>
          </a:p>
        </p:txBody>
      </p:sp>
      <p:sp>
        <p:nvSpPr>
          <p:cNvPr id="255" name="Google Shape;255;p14"/>
          <p:cNvSpPr txBox="1"/>
          <p:nvPr/>
        </p:nvSpPr>
        <p:spPr>
          <a:xfrm>
            <a:off x="8353356" y="3976503"/>
            <a:ext cx="1460997" cy="1193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900" u="none" cap="none" strike="noStrike">
                <a:solidFill>
                  <a:srgbClr val="000000"/>
                </a:solidFill>
                <a:latin typeface="Arial Narrow"/>
                <a:ea typeface="Arial Narrow"/>
                <a:cs typeface="Arial Narrow"/>
                <a:sym typeface="Arial Narrow"/>
              </a:rPr>
              <a:t>Non-load-bearing wall, etc.</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15"/>
          <p:cNvPicPr preferRelativeResize="0"/>
          <p:nvPr/>
        </p:nvPicPr>
        <p:blipFill rotWithShape="1">
          <a:blip r:embed="rId3">
            <a:alphaModFix/>
          </a:blip>
          <a:srcRect b="0" l="0" r="0" t="0"/>
          <a:stretch/>
        </p:blipFill>
        <p:spPr>
          <a:xfrm>
            <a:off x="6592329" y="1282911"/>
            <a:ext cx="4596713" cy="4435667"/>
          </a:xfrm>
          <a:prstGeom prst="rect">
            <a:avLst/>
          </a:prstGeom>
          <a:noFill/>
          <a:ln>
            <a:noFill/>
          </a:ln>
        </p:spPr>
      </p:pic>
      <p:sp>
        <p:nvSpPr>
          <p:cNvPr id="262" name="Google Shape;262;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Bearing pressure resistance</a:t>
            </a:r>
            <a:endParaRPr/>
          </a:p>
        </p:txBody>
      </p:sp>
      <p:sp>
        <p:nvSpPr>
          <p:cNvPr id="263" name="Google Shape;263;p1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64" name="Google Shape;264;p15"/>
          <p:cNvSpPr txBox="1"/>
          <p:nvPr>
            <p:ph idx="1" type="body"/>
          </p:nvPr>
        </p:nvSpPr>
        <p:spPr>
          <a:xfrm>
            <a:off x="838200" y="1825625"/>
            <a:ext cx="4864443"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GB"/>
              <a:t>Bearing pressure resistance is a significant dimensioning factor </a:t>
            </a:r>
            <a:endParaRPr/>
          </a:p>
          <a:p>
            <a:pPr indent="-228600" lvl="0" marL="228600" rtl="0" algn="l">
              <a:lnSpc>
                <a:spcPct val="90000"/>
              </a:lnSpc>
              <a:spcBef>
                <a:spcPts val="1000"/>
              </a:spcBef>
              <a:spcAft>
                <a:spcPts val="0"/>
              </a:spcAft>
              <a:buClr>
                <a:schemeClr val="dk1"/>
              </a:buClr>
              <a:buSzPct val="100000"/>
              <a:buChar char="•"/>
            </a:pPr>
            <a:r>
              <a:rPr lang="en-GB"/>
              <a:t>A high compression stress, perpendicular to the grain, is generated in the NR truss support</a:t>
            </a:r>
            <a:endParaRPr/>
          </a:p>
          <a:p>
            <a:pPr indent="-228600" lvl="1" marL="685800" rtl="0" algn="l">
              <a:lnSpc>
                <a:spcPct val="90000"/>
              </a:lnSpc>
              <a:spcBef>
                <a:spcPts val="500"/>
              </a:spcBef>
              <a:spcAft>
                <a:spcPts val="0"/>
              </a:spcAft>
              <a:buClr>
                <a:schemeClr val="dk1"/>
              </a:buClr>
              <a:buSzPct val="100000"/>
              <a:buChar char="•"/>
            </a:pPr>
            <a:r>
              <a:rPr lang="en-GB"/>
              <a:t>In the bottom chord when the grid is supported by the bottom chord</a:t>
            </a:r>
            <a:endParaRPr/>
          </a:p>
          <a:p>
            <a:pPr indent="-228600" lvl="1" marL="685800" rtl="0" algn="l">
              <a:lnSpc>
                <a:spcPct val="90000"/>
              </a:lnSpc>
              <a:spcBef>
                <a:spcPts val="500"/>
              </a:spcBef>
              <a:spcAft>
                <a:spcPts val="0"/>
              </a:spcAft>
              <a:buClr>
                <a:schemeClr val="dk1"/>
              </a:buClr>
              <a:buSzPct val="100000"/>
              <a:buChar char="•"/>
            </a:pPr>
            <a:r>
              <a:rPr lang="en-GB"/>
              <a:t>In the building element bearing the truss (the wall’s top plate wood, beam, etc.)</a:t>
            </a:r>
            <a:endParaRPr/>
          </a:p>
          <a:p>
            <a:pPr indent="-87630" lvl="1" marL="685800" rtl="0" algn="l">
              <a:lnSpc>
                <a:spcPct val="90000"/>
              </a:lnSpc>
              <a:spcBef>
                <a:spcPts val="500"/>
              </a:spcBef>
              <a:spcAft>
                <a:spcPts val="0"/>
              </a:spcAft>
              <a:buClr>
                <a:schemeClr val="dk1"/>
              </a:buClr>
              <a:buSzPct val="100000"/>
              <a:buNone/>
            </a:pPr>
            <a:r>
              <a:t/>
            </a:r>
            <a:endParaRPr/>
          </a:p>
        </p:txBody>
      </p:sp>
      <p:sp>
        <p:nvSpPr>
          <p:cNvPr id="265" name="Google Shape;265;p1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16"/>
          <p:cNvPicPr preferRelativeResize="0"/>
          <p:nvPr/>
        </p:nvPicPr>
        <p:blipFill rotWithShape="1">
          <a:blip r:embed="rId3">
            <a:alphaModFix/>
          </a:blip>
          <a:srcRect b="0" l="0" r="0" t="0"/>
          <a:stretch/>
        </p:blipFill>
        <p:spPr>
          <a:xfrm>
            <a:off x="6573795" y="1326162"/>
            <a:ext cx="4633784" cy="3714382"/>
          </a:xfrm>
          <a:prstGeom prst="rect">
            <a:avLst/>
          </a:prstGeom>
          <a:noFill/>
          <a:ln>
            <a:noFill/>
          </a:ln>
        </p:spPr>
      </p:pic>
      <p:sp>
        <p:nvSpPr>
          <p:cNvPr id="272" name="Google Shape;27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NR truss “armpit support”</a:t>
            </a:r>
            <a:endParaRPr/>
          </a:p>
        </p:txBody>
      </p:sp>
      <p:sp>
        <p:nvSpPr>
          <p:cNvPr id="273" name="Google Shape;273;p1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74" name="Google Shape;274;p16"/>
          <p:cNvSpPr txBox="1"/>
          <p:nvPr>
            <p:ph idx="1" type="body"/>
          </p:nvPr>
        </p:nvSpPr>
        <p:spPr>
          <a:xfrm>
            <a:off x="838200" y="1825624"/>
            <a:ext cx="4981832" cy="489027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At the factory, the NR truss is designed to include a groove where the trusses are supported </a:t>
            </a:r>
            <a:endParaRPr/>
          </a:p>
          <a:p>
            <a:pPr indent="-228600" lvl="0" marL="228600" rtl="0" algn="l">
              <a:lnSpc>
                <a:spcPct val="90000"/>
              </a:lnSpc>
              <a:spcBef>
                <a:spcPts val="1000"/>
              </a:spcBef>
              <a:spcAft>
                <a:spcPts val="0"/>
              </a:spcAft>
              <a:buClr>
                <a:schemeClr val="dk1"/>
              </a:buClr>
              <a:buSzPts val="2400"/>
              <a:buChar char="•"/>
            </a:pPr>
            <a:r>
              <a:rPr lang="en-GB" sz="2400"/>
              <a:t>The bearing pressure in the NR truss is aligned with the grain </a:t>
            </a:r>
            <a:endParaRPr/>
          </a:p>
          <a:p>
            <a:pPr indent="-228600" lvl="0" marL="228600" rtl="0" algn="l">
              <a:lnSpc>
                <a:spcPct val="90000"/>
              </a:lnSpc>
              <a:spcBef>
                <a:spcPts val="1000"/>
              </a:spcBef>
              <a:spcAft>
                <a:spcPts val="0"/>
              </a:spcAft>
              <a:buClr>
                <a:schemeClr val="dk1"/>
              </a:buClr>
              <a:buSzPts val="2400"/>
              <a:buChar char="•"/>
            </a:pPr>
            <a:r>
              <a:rPr lang="en-GB" sz="2400"/>
              <a:t>Bearing pressure resistance can be improved by using a cross-veneered LVL stiffening beam </a:t>
            </a:r>
            <a:endParaRPr/>
          </a:p>
          <a:p>
            <a:pPr indent="-228600" lvl="1" marL="685800" rtl="0" algn="l">
              <a:lnSpc>
                <a:spcPct val="90000"/>
              </a:lnSpc>
              <a:spcBef>
                <a:spcPts val="500"/>
              </a:spcBef>
              <a:spcAft>
                <a:spcPts val="0"/>
              </a:spcAft>
              <a:buClr>
                <a:schemeClr val="dk1"/>
              </a:buClr>
              <a:buSzPts val="2000"/>
              <a:buChar char="•"/>
            </a:pPr>
            <a:r>
              <a:rPr lang="en-GB" sz="2000"/>
              <a:t>The stiffening beam can be utilised in spanning window and door openings</a:t>
            </a:r>
            <a:endParaRPr/>
          </a:p>
        </p:txBody>
      </p:sp>
      <p:sp>
        <p:nvSpPr>
          <p:cNvPr id="275" name="Google Shape;275;p1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Horizontal force of the support in a scissors truss</a:t>
            </a:r>
            <a:endParaRPr/>
          </a:p>
        </p:txBody>
      </p:sp>
      <p:sp>
        <p:nvSpPr>
          <p:cNvPr id="282" name="Google Shape;282;p1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83" name="Google Shape;283;p17"/>
          <p:cNvPicPr preferRelativeResize="0"/>
          <p:nvPr/>
        </p:nvPicPr>
        <p:blipFill rotWithShape="1">
          <a:blip r:embed="rId3">
            <a:alphaModFix/>
          </a:blip>
          <a:srcRect b="0" l="0" r="0" t="0"/>
          <a:stretch/>
        </p:blipFill>
        <p:spPr>
          <a:xfrm>
            <a:off x="5980670" y="1873251"/>
            <a:ext cx="5995086" cy="3317571"/>
          </a:xfrm>
          <a:prstGeom prst="rect">
            <a:avLst/>
          </a:prstGeom>
          <a:noFill/>
          <a:ln>
            <a:noFill/>
          </a:ln>
        </p:spPr>
      </p:pic>
      <p:sp>
        <p:nvSpPr>
          <p:cNvPr id="284" name="Google Shape;284;p17"/>
          <p:cNvSpPr txBox="1"/>
          <p:nvPr>
            <p:ph idx="1" type="body"/>
          </p:nvPr>
        </p:nvSpPr>
        <p:spPr>
          <a:xfrm>
            <a:off x="838200" y="1825625"/>
            <a:ext cx="505053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In a scissors truss, a horizontal force of </a:t>
            </a:r>
            <a:r>
              <a:rPr i="1" lang="en-GB"/>
              <a:t>H</a:t>
            </a:r>
            <a:r>
              <a:rPr baseline="-25000" lang="en-GB"/>
              <a:t>d</a:t>
            </a:r>
            <a:r>
              <a:rPr lang="en-GB"/>
              <a:t> is generated in the support</a:t>
            </a:r>
            <a:endParaRPr/>
          </a:p>
          <a:p>
            <a:pPr indent="-228600" lvl="0" marL="228600" rtl="0" algn="l">
              <a:lnSpc>
                <a:spcPct val="90000"/>
              </a:lnSpc>
              <a:spcBef>
                <a:spcPts val="1000"/>
              </a:spcBef>
              <a:spcAft>
                <a:spcPts val="0"/>
              </a:spcAft>
              <a:buClr>
                <a:schemeClr val="dk1"/>
              </a:buClr>
              <a:buSzPts val="2800"/>
              <a:buChar char="•"/>
            </a:pPr>
            <a:r>
              <a:rPr lang="en-GB"/>
              <a:t>The horizontal force is caused by the deformation of the bottom chord (stretch)</a:t>
            </a:r>
            <a:endParaRPr/>
          </a:p>
          <a:p>
            <a:pPr indent="-228600" lvl="0" marL="228600" rtl="0" algn="l">
              <a:lnSpc>
                <a:spcPct val="90000"/>
              </a:lnSpc>
              <a:spcBef>
                <a:spcPts val="1000"/>
              </a:spcBef>
              <a:spcAft>
                <a:spcPts val="0"/>
              </a:spcAft>
              <a:buClr>
                <a:schemeClr val="dk1"/>
              </a:buClr>
              <a:buSzPts val="2800"/>
              <a:buChar char="•"/>
            </a:pPr>
            <a:r>
              <a:rPr lang="en-GB"/>
              <a:t>The horizontal force must be taken into account when planning support structures</a:t>
            </a:r>
            <a:endParaRPr/>
          </a:p>
        </p:txBody>
      </p:sp>
      <p:sp>
        <p:nvSpPr>
          <p:cNvPr id="285" name="Google Shape;285;p1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Examples of NR truss structures</a:t>
            </a:r>
            <a:endParaRPr/>
          </a:p>
        </p:txBody>
      </p:sp>
      <p:sp>
        <p:nvSpPr>
          <p:cNvPr id="292" name="Google Shape;292;p1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Kuvahaun tulos haulle roof trusses" id="293" name="Google Shape;293;p18"/>
          <p:cNvPicPr preferRelativeResize="0"/>
          <p:nvPr/>
        </p:nvPicPr>
        <p:blipFill rotWithShape="1">
          <a:blip r:embed="rId3">
            <a:alphaModFix/>
          </a:blip>
          <a:srcRect b="0" l="0" r="0" t="0"/>
          <a:stretch/>
        </p:blipFill>
        <p:spPr>
          <a:xfrm>
            <a:off x="376653" y="2033737"/>
            <a:ext cx="6320708" cy="3476389"/>
          </a:xfrm>
          <a:prstGeom prst="rect">
            <a:avLst/>
          </a:prstGeom>
          <a:noFill/>
          <a:ln>
            <a:noFill/>
          </a:ln>
        </p:spPr>
      </p:pic>
      <p:sp>
        <p:nvSpPr>
          <p:cNvPr id="294" name="Google Shape;294;p18"/>
          <p:cNvSpPr/>
          <p:nvPr/>
        </p:nvSpPr>
        <p:spPr>
          <a:xfrm>
            <a:off x="5097161" y="5294682"/>
            <a:ext cx="1628969"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www.kingspan.com</a:t>
            </a:r>
            <a:endParaRPr/>
          </a:p>
        </p:txBody>
      </p:sp>
      <p:pic>
        <p:nvPicPr>
          <p:cNvPr descr="Aiheeseen liittyvÃ¤ kuva" id="295" name="Google Shape;295;p18"/>
          <p:cNvPicPr preferRelativeResize="0"/>
          <p:nvPr/>
        </p:nvPicPr>
        <p:blipFill rotWithShape="1">
          <a:blip r:embed="rId4">
            <a:alphaModFix/>
          </a:blip>
          <a:srcRect b="599" l="0" r="0" t="860"/>
          <a:stretch/>
        </p:blipFill>
        <p:spPr>
          <a:xfrm>
            <a:off x="6829952" y="2033738"/>
            <a:ext cx="4991329" cy="3477124"/>
          </a:xfrm>
          <a:prstGeom prst="rect">
            <a:avLst/>
          </a:prstGeom>
          <a:noFill/>
          <a:ln>
            <a:noFill/>
          </a:ln>
        </p:spPr>
      </p:pic>
      <p:sp>
        <p:nvSpPr>
          <p:cNvPr id="296" name="Google Shape;296;p18"/>
          <p:cNvSpPr/>
          <p:nvPr/>
        </p:nvSpPr>
        <p:spPr>
          <a:xfrm>
            <a:off x="10219037" y="5294682"/>
            <a:ext cx="1602244"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www.acj-group.co.uk</a:t>
            </a:r>
            <a:endParaRPr/>
          </a:p>
        </p:txBody>
      </p:sp>
      <p:sp>
        <p:nvSpPr>
          <p:cNvPr id="297" name="Google Shape;297;p1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Examples of NR truss structures</a:t>
            </a:r>
            <a:endParaRPr/>
          </a:p>
        </p:txBody>
      </p:sp>
      <p:sp>
        <p:nvSpPr>
          <p:cNvPr id="304" name="Google Shape;304;p1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http://www.mitek.co.uk/uploadedImages/wwwmitekcouk/Images/Resources/Gallery/Horse_Riding_Arena/Horse%20Riding%20Arena-01.jpg?n=1247" id="305" name="Google Shape;305;p19"/>
          <p:cNvPicPr preferRelativeResize="0"/>
          <p:nvPr/>
        </p:nvPicPr>
        <p:blipFill rotWithShape="1">
          <a:blip r:embed="rId3">
            <a:alphaModFix/>
          </a:blip>
          <a:srcRect b="0" l="0" r="0" t="0"/>
          <a:stretch/>
        </p:blipFill>
        <p:spPr>
          <a:xfrm>
            <a:off x="411889" y="1972105"/>
            <a:ext cx="5455511" cy="3637009"/>
          </a:xfrm>
          <a:prstGeom prst="rect">
            <a:avLst/>
          </a:prstGeom>
          <a:noFill/>
          <a:ln>
            <a:noFill/>
          </a:ln>
        </p:spPr>
      </p:pic>
      <p:pic>
        <p:nvPicPr>
          <p:cNvPr descr="ferme" id="306" name="Google Shape;306;p19"/>
          <p:cNvPicPr preferRelativeResize="0"/>
          <p:nvPr/>
        </p:nvPicPr>
        <p:blipFill rotWithShape="1">
          <a:blip r:embed="rId4">
            <a:alphaModFix/>
          </a:blip>
          <a:srcRect b="0" l="0" r="0" t="0"/>
          <a:stretch/>
        </p:blipFill>
        <p:spPr>
          <a:xfrm>
            <a:off x="6056042" y="1972275"/>
            <a:ext cx="5701411" cy="3642568"/>
          </a:xfrm>
          <a:prstGeom prst="rect">
            <a:avLst/>
          </a:prstGeom>
          <a:noFill/>
          <a:ln>
            <a:noFill/>
          </a:ln>
        </p:spPr>
      </p:pic>
      <p:sp>
        <p:nvSpPr>
          <p:cNvPr id="307" name="Google Shape;307;p19"/>
          <p:cNvSpPr/>
          <p:nvPr/>
        </p:nvSpPr>
        <p:spPr>
          <a:xfrm>
            <a:off x="9499343" y="5393670"/>
            <a:ext cx="2258110"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www.quebecwoodexport.com</a:t>
            </a:r>
            <a:endParaRPr/>
          </a:p>
        </p:txBody>
      </p:sp>
      <p:sp>
        <p:nvSpPr>
          <p:cNvPr id="308" name="Google Shape;308;p19"/>
          <p:cNvSpPr/>
          <p:nvPr/>
        </p:nvSpPr>
        <p:spPr>
          <a:xfrm>
            <a:off x="4646155" y="5393670"/>
            <a:ext cx="1221245"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MiTek</a:t>
            </a:r>
            <a:endParaRPr/>
          </a:p>
        </p:txBody>
      </p:sp>
      <p:sp>
        <p:nvSpPr>
          <p:cNvPr id="309" name="Google Shape;309;p1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
          <p:cNvSpPr txBox="1"/>
          <p:nvPr>
            <p:ph idx="1" type="body"/>
          </p:nvPr>
        </p:nvSpPr>
        <p:spPr>
          <a:xfrm>
            <a:off x="1749365" y="963559"/>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Origin of the materials</a:t>
            </a:r>
            <a:endParaRPr/>
          </a:p>
        </p:txBody>
      </p:sp>
      <p:sp>
        <p:nvSpPr>
          <p:cNvPr id="115" name="Google Shape;115;p2"/>
          <p:cNvSpPr txBox="1"/>
          <p:nvPr>
            <p:ph idx="2" type="body"/>
          </p:nvPr>
        </p:nvSpPr>
        <p:spPr>
          <a:xfrm>
            <a:off x="805064" y="1706422"/>
            <a:ext cx="5157900" cy="3684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en-GB" sz="1600"/>
              <a:t>These learning materials for industrial wood construction have been prepared in a project led by Puuinfo Oy in 2021–2022. Also involved in the project were </a:t>
            </a:r>
            <a:endParaRPr/>
          </a:p>
          <a:p>
            <a:pPr indent="-355600" lvl="0" marL="647700" rtl="0" algn="l">
              <a:lnSpc>
                <a:spcPct val="115000"/>
              </a:lnSpc>
              <a:spcBef>
                <a:spcPts val="1700"/>
              </a:spcBef>
              <a:spcAft>
                <a:spcPts val="0"/>
              </a:spcAft>
              <a:buClr>
                <a:srgbClr val="272117"/>
              </a:buClr>
              <a:buSzPts val="2000"/>
              <a:buChar char="●"/>
            </a:pPr>
            <a:r>
              <a:rPr lang="en-GB" sz="1600"/>
              <a:t>Lappia Vocational College,</a:t>
            </a:r>
            <a:endParaRPr/>
          </a:p>
          <a:p>
            <a:pPr indent="-355600" lvl="0" marL="647700" rtl="0" algn="l">
              <a:lnSpc>
                <a:spcPct val="115000"/>
              </a:lnSpc>
              <a:spcBef>
                <a:spcPts val="0"/>
              </a:spcBef>
              <a:spcAft>
                <a:spcPts val="0"/>
              </a:spcAft>
              <a:buClr>
                <a:srgbClr val="272117"/>
              </a:buClr>
              <a:buSzPts val="2000"/>
              <a:buChar char="●"/>
            </a:pPr>
            <a:r>
              <a:rPr lang="en-GB" sz="1600"/>
              <a:t>TTS-Työtehoseura ry</a:t>
            </a:r>
            <a:endParaRPr sz="1600"/>
          </a:p>
          <a:p>
            <a:pPr indent="-355600" lvl="0" marL="647700" rtl="0" algn="l">
              <a:lnSpc>
                <a:spcPct val="115000"/>
              </a:lnSpc>
              <a:spcBef>
                <a:spcPts val="0"/>
              </a:spcBef>
              <a:spcAft>
                <a:spcPts val="0"/>
              </a:spcAft>
              <a:buClr>
                <a:srgbClr val="272117"/>
              </a:buClr>
              <a:buSzPts val="2000"/>
              <a:buChar char="●"/>
            </a:pPr>
            <a:r>
              <a:rPr lang="en-GB" sz="1600"/>
              <a:t>South-Eastern Finland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Metropolia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Jyväskylä University of Applied Sciences,</a:t>
            </a:r>
            <a:endParaRPr/>
          </a:p>
          <a:p>
            <a:pPr indent="-355600" lvl="0" marL="647700" marR="0" rtl="0" algn="l">
              <a:lnSpc>
                <a:spcPct val="115000"/>
              </a:lnSpc>
              <a:spcBef>
                <a:spcPts val="0"/>
              </a:spcBef>
              <a:spcAft>
                <a:spcPts val="0"/>
              </a:spcAft>
              <a:buClr>
                <a:srgbClr val="272117"/>
              </a:buClr>
              <a:buSzPts val="2000"/>
              <a:buChar char="●"/>
            </a:pPr>
            <a:r>
              <a:rPr lang="en-GB" sz="1600"/>
              <a:t>University of Tampere, and</a:t>
            </a:r>
            <a:endParaRPr/>
          </a:p>
          <a:p>
            <a:pPr indent="-355600" lvl="0" marL="647700" marR="0" rtl="0" algn="l">
              <a:lnSpc>
                <a:spcPct val="115000"/>
              </a:lnSpc>
              <a:spcBef>
                <a:spcPts val="0"/>
              </a:spcBef>
              <a:spcAft>
                <a:spcPts val="0"/>
              </a:spcAft>
              <a:buClr>
                <a:srgbClr val="272117"/>
              </a:buClr>
              <a:buSzPts val="2000"/>
              <a:buChar char="●"/>
            </a:pPr>
            <a:r>
              <a:rPr lang="en-GB" sz="1600"/>
              <a:t>Federation of the Finnish Woodworking Industries Puutuoteteollisuus ry</a:t>
            </a:r>
            <a:endParaRPr sz="1600"/>
          </a:p>
          <a:p>
            <a:pPr indent="0" lvl="0" marL="0" rtl="0" algn="l">
              <a:lnSpc>
                <a:spcPct val="115000"/>
              </a:lnSpc>
              <a:spcBef>
                <a:spcPts val="1700"/>
              </a:spcBef>
              <a:spcAft>
                <a:spcPts val="0"/>
              </a:spcAft>
              <a:buSzPts val="1800"/>
              <a:buNone/>
            </a:pPr>
            <a:r>
              <a:rPr lang="en-GB" sz="1600"/>
              <a:t>The project was funded by the Ministry of the Environment. </a:t>
            </a:r>
            <a:endParaRPr/>
          </a:p>
          <a:p>
            <a:pPr indent="0" lvl="0" marL="0" rtl="0" algn="l">
              <a:lnSpc>
                <a:spcPct val="90000"/>
              </a:lnSpc>
              <a:spcBef>
                <a:spcPts val="4200"/>
              </a:spcBef>
              <a:spcAft>
                <a:spcPts val="0"/>
              </a:spcAft>
              <a:buClr>
                <a:schemeClr val="lt2"/>
              </a:buClr>
              <a:buSzPts val="2400"/>
              <a:buNone/>
            </a:pPr>
            <a:r>
              <a:t/>
            </a:r>
            <a:endParaRPr sz="1600"/>
          </a:p>
        </p:txBody>
      </p:sp>
      <p:sp>
        <p:nvSpPr>
          <p:cNvPr id="116" name="Google Shape;116;p2"/>
          <p:cNvSpPr txBox="1"/>
          <p:nvPr>
            <p:ph idx="3" type="body"/>
          </p:nvPr>
        </p:nvSpPr>
        <p:spPr>
          <a:xfrm>
            <a:off x="6485234" y="1706422"/>
            <a:ext cx="5183100" cy="3684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51351"/>
              <a:buNone/>
            </a:pPr>
            <a:r>
              <a:rPr lang="en-GB" sz="2000"/>
              <a:t>The materials are intended to be used as extensively as possible in industrial wood construction education and studies.</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original materials and any updates to them by Puuinfo will be published on the Library of Open Educational Resources website (aoe.fi) and the Puuinfo.fi website. </a:t>
            </a:r>
            <a:endParaRPr/>
          </a:p>
        </p:txBody>
      </p:sp>
      <p:sp>
        <p:nvSpPr>
          <p:cNvPr id="117" name="Google Shape;117;p2"/>
          <p:cNvSpPr txBox="1"/>
          <p:nvPr>
            <p:ph idx="4" type="body"/>
          </p:nvPr>
        </p:nvSpPr>
        <p:spPr>
          <a:xfrm>
            <a:off x="7457613" y="959551"/>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Use of the materials</a:t>
            </a:r>
            <a:endParaRPr/>
          </a:p>
        </p:txBody>
      </p:sp>
      <p:sp>
        <p:nvSpPr>
          <p:cNvPr id="118" name="Google Shape;118;p2"/>
          <p:cNvSpPr txBox="1"/>
          <p:nvPr>
            <p:ph idx="12" type="sldNum"/>
          </p:nvPr>
        </p:nvSpPr>
        <p:spPr>
          <a:xfrm>
            <a:off x="11044362" y="182562"/>
            <a:ext cx="644100" cy="381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Example of an NR truss structure</a:t>
            </a:r>
            <a:endParaRPr/>
          </a:p>
        </p:txBody>
      </p:sp>
      <p:sp>
        <p:nvSpPr>
          <p:cNvPr id="316" name="Google Shape;316;p2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iheeseen liittyvÃ¤ kuva" id="317" name="Google Shape;317;p20"/>
          <p:cNvPicPr preferRelativeResize="0"/>
          <p:nvPr/>
        </p:nvPicPr>
        <p:blipFill rotWithShape="1">
          <a:blip r:embed="rId3">
            <a:alphaModFix/>
          </a:blip>
          <a:srcRect b="0" l="0" r="0" t="0"/>
          <a:stretch/>
        </p:blipFill>
        <p:spPr>
          <a:xfrm>
            <a:off x="2046073" y="1578189"/>
            <a:ext cx="8062783" cy="4535315"/>
          </a:xfrm>
          <a:prstGeom prst="rect">
            <a:avLst/>
          </a:prstGeom>
          <a:noFill/>
          <a:ln>
            <a:noFill/>
          </a:ln>
        </p:spPr>
      </p:pic>
      <p:sp>
        <p:nvSpPr>
          <p:cNvPr id="318" name="Google Shape;318;p20"/>
          <p:cNvSpPr/>
          <p:nvPr/>
        </p:nvSpPr>
        <p:spPr>
          <a:xfrm>
            <a:off x="7500668" y="5898060"/>
            <a:ext cx="2608188"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www.corestructuresinc.com</a:t>
            </a:r>
            <a:endParaRPr/>
          </a:p>
        </p:txBody>
      </p:sp>
      <p:sp>
        <p:nvSpPr>
          <p:cNvPr id="319" name="Google Shape;319;p2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Example of an NR truss structure</a:t>
            </a:r>
            <a:endParaRPr/>
          </a:p>
        </p:txBody>
      </p:sp>
      <p:sp>
        <p:nvSpPr>
          <p:cNvPr id="326" name="Google Shape;326;p2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http://www.mitek.co.za/uploadedImages/wwwmitekcoza/Images/Landing_Page/LP2.jpg?n=6643" id="327" name="Google Shape;327;p21"/>
          <p:cNvPicPr preferRelativeResize="0"/>
          <p:nvPr/>
        </p:nvPicPr>
        <p:blipFill rotWithShape="1">
          <a:blip r:embed="rId3">
            <a:alphaModFix/>
          </a:blip>
          <a:srcRect b="0" l="0" r="0" t="0"/>
          <a:stretch/>
        </p:blipFill>
        <p:spPr>
          <a:xfrm>
            <a:off x="1482811" y="1690688"/>
            <a:ext cx="9144000" cy="4305301"/>
          </a:xfrm>
          <a:prstGeom prst="rect">
            <a:avLst/>
          </a:prstGeom>
          <a:noFill/>
          <a:ln>
            <a:noFill/>
          </a:ln>
        </p:spPr>
      </p:pic>
      <p:sp>
        <p:nvSpPr>
          <p:cNvPr id="328" name="Google Shape;328;p21"/>
          <p:cNvSpPr/>
          <p:nvPr/>
        </p:nvSpPr>
        <p:spPr>
          <a:xfrm>
            <a:off x="9405566" y="5780545"/>
            <a:ext cx="1221245"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MiTek</a:t>
            </a:r>
            <a:endParaRPr/>
          </a:p>
        </p:txBody>
      </p:sp>
      <p:sp>
        <p:nvSpPr>
          <p:cNvPr id="329" name="Google Shape;329;p2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Accidents</a:t>
            </a:r>
            <a:endParaRPr/>
          </a:p>
        </p:txBody>
      </p:sp>
      <p:sp>
        <p:nvSpPr>
          <p:cNvPr id="336" name="Google Shape;336;p2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Truss Collapse Investigation by James Skaret, PE, I-ENG-A Advisor" id="337" name="Google Shape;337;p22"/>
          <p:cNvPicPr preferRelativeResize="0"/>
          <p:nvPr/>
        </p:nvPicPr>
        <p:blipFill rotWithShape="1">
          <a:blip r:embed="rId3">
            <a:alphaModFix/>
          </a:blip>
          <a:srcRect b="0" l="9384" r="4521" t="18649"/>
          <a:stretch/>
        </p:blipFill>
        <p:spPr>
          <a:xfrm>
            <a:off x="6456405" y="1780576"/>
            <a:ext cx="5412259" cy="3835569"/>
          </a:xfrm>
          <a:prstGeom prst="rect">
            <a:avLst/>
          </a:prstGeom>
          <a:noFill/>
          <a:ln>
            <a:noFill/>
          </a:ln>
        </p:spPr>
      </p:pic>
      <p:sp>
        <p:nvSpPr>
          <p:cNvPr id="338" name="Google Shape;338;p22"/>
          <p:cNvSpPr/>
          <p:nvPr/>
        </p:nvSpPr>
        <p:spPr>
          <a:xfrm>
            <a:off x="10483171" y="5400701"/>
            <a:ext cx="1385493"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www.ienga.net</a:t>
            </a:r>
            <a:endParaRPr/>
          </a:p>
        </p:txBody>
      </p:sp>
      <p:sp>
        <p:nvSpPr>
          <p:cNvPr id="339" name="Google Shape;339;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collapses of NR truss structures are almost always due to the following:</a:t>
            </a:r>
            <a:endParaRPr/>
          </a:p>
          <a:p>
            <a:pPr indent="-228600" lvl="1" marL="685800" rtl="0" algn="l">
              <a:lnSpc>
                <a:spcPct val="90000"/>
              </a:lnSpc>
              <a:spcBef>
                <a:spcPts val="500"/>
              </a:spcBef>
              <a:spcAft>
                <a:spcPts val="0"/>
              </a:spcAft>
              <a:buClr>
                <a:schemeClr val="dk1"/>
              </a:buClr>
              <a:buSzPts val="2400"/>
              <a:buChar char="•"/>
            </a:pPr>
            <a:r>
              <a:rPr lang="en-GB"/>
              <a:t>Incomplete or incorrect buckling support on the upper chord</a:t>
            </a:r>
            <a:endParaRPr/>
          </a:p>
          <a:p>
            <a:pPr indent="-228600" lvl="1" marL="685800" rtl="0" algn="l">
              <a:lnSpc>
                <a:spcPct val="90000"/>
              </a:lnSpc>
              <a:spcBef>
                <a:spcPts val="500"/>
              </a:spcBef>
              <a:spcAft>
                <a:spcPts val="0"/>
              </a:spcAft>
              <a:buClr>
                <a:schemeClr val="dk1"/>
              </a:buClr>
              <a:buSzPts val="2400"/>
              <a:buChar char="•"/>
            </a:pPr>
            <a:r>
              <a:rPr lang="en-GB"/>
              <a:t>Incomplete or incorrect buckling support on a thin, compressed web rod</a:t>
            </a:r>
            <a:endParaRPr/>
          </a:p>
          <a:p>
            <a:pPr indent="-228600" lvl="1" marL="685800" rtl="0" algn="l">
              <a:lnSpc>
                <a:spcPct val="90000"/>
              </a:lnSpc>
              <a:spcBef>
                <a:spcPts val="500"/>
              </a:spcBef>
              <a:spcAft>
                <a:spcPts val="0"/>
              </a:spcAft>
              <a:buClr>
                <a:schemeClr val="dk1"/>
              </a:buClr>
              <a:buSzPts val="2400"/>
              <a:buChar char="•"/>
            </a:pPr>
            <a:r>
              <a:rPr lang="en-GB"/>
              <a:t>Inadequate or incorrect support from the perspective of trusses falling over</a:t>
            </a:r>
            <a:endParaRPr/>
          </a:p>
        </p:txBody>
      </p:sp>
      <p:sp>
        <p:nvSpPr>
          <p:cNvPr id="340" name="Google Shape;340;p2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Inadequate buckling support on the top chord</a:t>
            </a:r>
            <a:endParaRPr/>
          </a:p>
        </p:txBody>
      </p:sp>
      <p:sp>
        <p:nvSpPr>
          <p:cNvPr id="347" name="Google Shape;347;p2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Kuvahaun tulos haulle roof truss collapse" id="348" name="Google Shape;348;p23"/>
          <p:cNvPicPr preferRelativeResize="0"/>
          <p:nvPr/>
        </p:nvPicPr>
        <p:blipFill rotWithShape="1">
          <a:blip r:embed="rId3">
            <a:alphaModFix/>
          </a:blip>
          <a:srcRect b="8232" l="0" r="0" t="14818"/>
          <a:stretch/>
        </p:blipFill>
        <p:spPr>
          <a:xfrm>
            <a:off x="1532238" y="1499030"/>
            <a:ext cx="9143999" cy="4710241"/>
          </a:xfrm>
          <a:prstGeom prst="rect">
            <a:avLst/>
          </a:prstGeom>
          <a:noFill/>
          <a:ln>
            <a:noFill/>
          </a:ln>
        </p:spPr>
      </p:pic>
      <p:sp>
        <p:nvSpPr>
          <p:cNvPr id="349" name="Google Shape;349;p23"/>
          <p:cNvSpPr txBox="1"/>
          <p:nvPr/>
        </p:nvSpPr>
        <p:spPr>
          <a:xfrm>
            <a:off x="8638782" y="5993827"/>
            <a:ext cx="2037455"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The University of Georgia</a:t>
            </a:r>
            <a:endParaRPr/>
          </a:p>
        </p:txBody>
      </p:sp>
      <p:sp>
        <p:nvSpPr>
          <p:cNvPr id="350" name="Google Shape;350;p23"/>
          <p:cNvSpPr/>
          <p:nvPr/>
        </p:nvSpPr>
        <p:spPr>
          <a:xfrm rot="-5400000">
            <a:off x="7636476" y="2948160"/>
            <a:ext cx="315097" cy="278027"/>
          </a:xfrm>
          <a:prstGeom prst="downArrow">
            <a:avLst>
              <a:gd fmla="val 50000" name="adj1"/>
              <a:gd fmla="val 50000" name="adj2"/>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1" name="Google Shape;351;p2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Inadequate buckling support on a web rod</a:t>
            </a:r>
            <a:endParaRPr/>
          </a:p>
        </p:txBody>
      </p:sp>
      <p:sp>
        <p:nvSpPr>
          <p:cNvPr id="358" name="Google Shape;358;p2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359" name="Google Shape;359;p24"/>
          <p:cNvPicPr preferRelativeResize="0"/>
          <p:nvPr/>
        </p:nvPicPr>
        <p:blipFill rotWithShape="1">
          <a:blip r:embed="rId3">
            <a:alphaModFix/>
          </a:blip>
          <a:srcRect b="1899" l="942" r="780" t="3300"/>
          <a:stretch/>
        </p:blipFill>
        <p:spPr>
          <a:xfrm>
            <a:off x="2828310" y="1470838"/>
            <a:ext cx="6535379" cy="4741711"/>
          </a:xfrm>
          <a:prstGeom prst="rect">
            <a:avLst/>
          </a:prstGeom>
          <a:noFill/>
          <a:ln>
            <a:noFill/>
          </a:ln>
        </p:spPr>
      </p:pic>
      <p:sp>
        <p:nvSpPr>
          <p:cNvPr id="360" name="Google Shape;360;p24"/>
          <p:cNvSpPr txBox="1"/>
          <p:nvPr/>
        </p:nvSpPr>
        <p:spPr>
          <a:xfrm>
            <a:off x="7738286" y="5997105"/>
            <a:ext cx="1625403"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KPM-Engineering</a:t>
            </a:r>
            <a:endParaRPr/>
          </a:p>
        </p:txBody>
      </p:sp>
      <p:sp>
        <p:nvSpPr>
          <p:cNvPr id="361" name="Google Shape;361;p24"/>
          <p:cNvSpPr/>
          <p:nvPr/>
        </p:nvSpPr>
        <p:spPr>
          <a:xfrm rot="-5400000">
            <a:off x="6240163" y="3923271"/>
            <a:ext cx="315097" cy="278027"/>
          </a:xfrm>
          <a:prstGeom prst="downArrow">
            <a:avLst>
              <a:gd fmla="val 50000" name="adj1"/>
              <a:gd fmla="val 50000" name="adj2"/>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2" name="Google Shape;362;p2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NR truss design process</a:t>
            </a:r>
            <a:endParaRPr/>
          </a:p>
        </p:txBody>
      </p:sp>
      <p:sp>
        <p:nvSpPr>
          <p:cNvPr id="369" name="Google Shape;369;p2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370" name="Google Shape;370;p25"/>
          <p:cNvGraphicFramePr/>
          <p:nvPr/>
        </p:nvGraphicFramePr>
        <p:xfrm>
          <a:off x="663509" y="1541035"/>
          <a:ext cx="3000000" cy="3000000"/>
        </p:xfrm>
        <a:graphic>
          <a:graphicData uri="http://schemas.openxmlformats.org/drawingml/2006/table">
            <a:tbl>
              <a:tblPr bandRow="1" firstRow="1">
                <a:noFill/>
                <a:tableStyleId>{E887B91D-64C4-49A5-A134-0B53D66930D9}</a:tableStyleId>
              </a:tblPr>
              <a:tblGrid>
                <a:gridCol w="2354000"/>
              </a:tblGrid>
              <a:tr h="398625">
                <a:tc>
                  <a:txBody>
                    <a:bodyPr/>
                    <a:lstStyle/>
                    <a:p>
                      <a:pPr indent="0" lvl="0" marL="0" marR="0" rtl="0" algn="l">
                        <a:spcBef>
                          <a:spcPts val="0"/>
                        </a:spcBef>
                        <a:spcAft>
                          <a:spcPts val="0"/>
                        </a:spcAft>
                        <a:buNone/>
                      </a:pPr>
                      <a:r>
                        <a:rPr lang="en-GB" sz="1800" u="none" cap="none" strike="noStrike"/>
                        <a:t>1. Architectural design</a:t>
                      </a:r>
                      <a:endParaRPr/>
                    </a:p>
                  </a:txBody>
                  <a:tcPr marT="45725" marB="45725" marR="91450" marL="91450"/>
                </a:tc>
              </a:tr>
            </a:tbl>
          </a:graphicData>
        </a:graphic>
      </p:graphicFrame>
      <p:graphicFrame>
        <p:nvGraphicFramePr>
          <p:cNvPr id="371" name="Google Shape;371;p25"/>
          <p:cNvGraphicFramePr/>
          <p:nvPr/>
        </p:nvGraphicFramePr>
        <p:xfrm>
          <a:off x="663509" y="3140064"/>
          <a:ext cx="3000000" cy="3000000"/>
        </p:xfrm>
        <a:graphic>
          <a:graphicData uri="http://schemas.openxmlformats.org/drawingml/2006/table">
            <a:tbl>
              <a:tblPr bandRow="1" firstRow="1">
                <a:noFill/>
                <a:tableStyleId>{E887B91D-64C4-49A5-A134-0B53D66930D9}</a:tableStyleId>
              </a:tblPr>
              <a:tblGrid>
                <a:gridCol w="2912925"/>
              </a:tblGrid>
              <a:tr h="581325">
                <a:tc>
                  <a:txBody>
                    <a:bodyPr/>
                    <a:lstStyle/>
                    <a:p>
                      <a:pPr indent="0" lvl="0" marL="0" marR="0" rtl="0" algn="l">
                        <a:spcBef>
                          <a:spcPts val="0"/>
                        </a:spcBef>
                        <a:spcAft>
                          <a:spcPts val="0"/>
                        </a:spcAft>
                        <a:buNone/>
                      </a:pPr>
                      <a:r>
                        <a:rPr lang="en-GB" sz="2400" u="none" cap="none" strike="noStrike"/>
                        <a:t>2. Structural design</a:t>
                      </a:r>
                      <a:endParaRPr/>
                    </a:p>
                  </a:txBody>
                  <a:tcPr marT="45725" marB="45725" marR="91450" marL="91450" anchor="ctr"/>
                </a:tc>
              </a:tr>
            </a:tbl>
          </a:graphicData>
        </a:graphic>
      </p:graphicFrame>
      <p:sp>
        <p:nvSpPr>
          <p:cNvPr id="372" name="Google Shape;372;p25"/>
          <p:cNvSpPr/>
          <p:nvPr/>
        </p:nvSpPr>
        <p:spPr>
          <a:xfrm>
            <a:off x="1585940" y="2745639"/>
            <a:ext cx="302741" cy="339810"/>
          </a:xfrm>
          <a:prstGeom prst="downArrow">
            <a:avLst>
              <a:gd fmla="val 50000" name="adj1"/>
              <a:gd fmla="val 50000" name="adj2"/>
            </a:avLst>
          </a:prstGeom>
          <a:solidFill>
            <a:schemeClr val="accent1"/>
          </a:solidFill>
          <a:ln cap="flat" cmpd="sng" w="12700">
            <a:solidFill>
              <a:srgbClr val="7179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aphicFrame>
        <p:nvGraphicFramePr>
          <p:cNvPr id="373" name="Google Shape;373;p25"/>
          <p:cNvGraphicFramePr/>
          <p:nvPr/>
        </p:nvGraphicFramePr>
        <p:xfrm>
          <a:off x="663508" y="5124059"/>
          <a:ext cx="3000000" cy="3000000"/>
        </p:xfrm>
        <a:graphic>
          <a:graphicData uri="http://schemas.openxmlformats.org/drawingml/2006/table">
            <a:tbl>
              <a:tblPr bandRow="1" firstRow="1">
                <a:noFill/>
                <a:tableStyleId>{E887B91D-64C4-49A5-A134-0B53D66930D9}</a:tableStyleId>
              </a:tblPr>
              <a:tblGrid>
                <a:gridCol w="2616900"/>
              </a:tblGrid>
              <a:tr h="398625">
                <a:tc>
                  <a:txBody>
                    <a:bodyPr/>
                    <a:lstStyle/>
                    <a:p>
                      <a:pPr indent="0" lvl="0" marL="0" marR="0" rtl="0" algn="l">
                        <a:spcBef>
                          <a:spcPts val="0"/>
                        </a:spcBef>
                        <a:spcAft>
                          <a:spcPts val="0"/>
                        </a:spcAft>
                        <a:buNone/>
                      </a:pPr>
                      <a:r>
                        <a:rPr lang="en-GB" sz="1600" u="none" cap="none" strike="noStrike"/>
                        <a:t>3. Nail plate structure design</a:t>
                      </a:r>
                      <a:endParaRPr/>
                    </a:p>
                  </a:txBody>
                  <a:tcPr marT="45725" marB="45725" marR="91450" marL="91450"/>
                </a:tc>
              </a:tr>
            </a:tbl>
          </a:graphicData>
        </a:graphic>
      </p:graphicFrame>
      <p:sp>
        <p:nvSpPr>
          <p:cNvPr id="374" name="Google Shape;374;p25"/>
          <p:cNvSpPr/>
          <p:nvPr/>
        </p:nvSpPr>
        <p:spPr>
          <a:xfrm>
            <a:off x="1585940" y="4730236"/>
            <a:ext cx="302741" cy="339810"/>
          </a:xfrm>
          <a:prstGeom prst="downArrow">
            <a:avLst>
              <a:gd fmla="val 50000" name="adj1"/>
              <a:gd fmla="val 50000" name="adj2"/>
            </a:avLst>
          </a:prstGeom>
          <a:solidFill>
            <a:schemeClr val="accent1"/>
          </a:solidFill>
          <a:ln cap="flat" cmpd="sng" w="12700">
            <a:solidFill>
              <a:srgbClr val="7179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aphicFrame>
        <p:nvGraphicFramePr>
          <p:cNvPr id="375" name="Google Shape;375;p25"/>
          <p:cNvGraphicFramePr/>
          <p:nvPr/>
        </p:nvGraphicFramePr>
        <p:xfrm>
          <a:off x="663510" y="4167525"/>
          <a:ext cx="3000000" cy="3000000"/>
        </p:xfrm>
        <a:graphic>
          <a:graphicData uri="http://schemas.openxmlformats.org/drawingml/2006/table">
            <a:tbl>
              <a:tblPr bandRow="1" firstRow="1">
                <a:noFill/>
                <a:tableStyleId>{E887B91D-64C4-49A5-A134-0B53D66930D9}</a:tableStyleId>
              </a:tblPr>
              <a:tblGrid>
                <a:gridCol w="2147600"/>
              </a:tblGrid>
              <a:tr h="503075">
                <a:tc>
                  <a:txBody>
                    <a:bodyPr/>
                    <a:lstStyle/>
                    <a:p>
                      <a:pPr indent="-88900" lvl="0" marL="85725" marR="0" rtl="0" algn="l">
                        <a:spcBef>
                          <a:spcPts val="0"/>
                        </a:spcBef>
                        <a:spcAft>
                          <a:spcPts val="0"/>
                        </a:spcAft>
                        <a:buClr>
                          <a:srgbClr val="000000"/>
                        </a:buClr>
                        <a:buSzPts val="1400"/>
                        <a:buFont typeface="Arial"/>
                        <a:buChar char="•"/>
                      </a:pPr>
                      <a:r>
                        <a:rPr b="0" lang="en-GB" sz="1400" u="none" cap="none" strike="noStrike">
                          <a:solidFill>
                            <a:srgbClr val="000000"/>
                          </a:solidFill>
                        </a:rPr>
                        <a:t>Truss diagrams</a:t>
                      </a:r>
                      <a:endParaRPr/>
                    </a:p>
                    <a:p>
                      <a:pPr indent="-88900" lvl="0" marL="85725" marR="0" rtl="0" algn="l">
                        <a:spcBef>
                          <a:spcPts val="0"/>
                        </a:spcBef>
                        <a:spcAft>
                          <a:spcPts val="0"/>
                        </a:spcAft>
                        <a:buClr>
                          <a:srgbClr val="000000"/>
                        </a:buClr>
                        <a:buSzPts val="1400"/>
                        <a:buFont typeface="Arial"/>
                        <a:buChar char="•"/>
                      </a:pPr>
                      <a:r>
                        <a:rPr b="0" lang="en-GB" sz="1400" u="none" cap="none" strike="noStrike">
                          <a:solidFill>
                            <a:srgbClr val="000000"/>
                          </a:solidFill>
                        </a:rPr>
                        <a:t>Stiffening plans</a:t>
                      </a:r>
                      <a:endParaRPr/>
                    </a:p>
                  </a:txBody>
                  <a:tcPr marT="45725" marB="45725" marR="91450" marL="91450">
                    <a:solidFill>
                      <a:srgbClr val="DEE1D2"/>
                    </a:solidFill>
                  </a:tcPr>
                </a:tc>
              </a:tr>
            </a:tbl>
          </a:graphicData>
        </a:graphic>
      </p:graphicFrame>
      <p:graphicFrame>
        <p:nvGraphicFramePr>
          <p:cNvPr id="376" name="Google Shape;376;p25"/>
          <p:cNvGraphicFramePr/>
          <p:nvPr/>
        </p:nvGraphicFramePr>
        <p:xfrm>
          <a:off x="663509" y="2377122"/>
          <a:ext cx="3000000" cy="3000000"/>
        </p:xfrm>
        <a:graphic>
          <a:graphicData uri="http://schemas.openxmlformats.org/drawingml/2006/table">
            <a:tbl>
              <a:tblPr bandRow="1" firstRow="1">
                <a:noFill/>
                <a:tableStyleId>{E887B91D-64C4-49A5-A134-0B53D66930D9}</a:tableStyleId>
              </a:tblPr>
              <a:tblGrid>
                <a:gridCol w="2147600"/>
              </a:tblGrid>
              <a:tr h="328050">
                <a:tc>
                  <a:txBody>
                    <a:bodyPr/>
                    <a:lstStyle/>
                    <a:p>
                      <a:pPr indent="-88900" lvl="0" marL="85725" marR="0" rtl="0" algn="l">
                        <a:spcBef>
                          <a:spcPts val="0"/>
                        </a:spcBef>
                        <a:spcAft>
                          <a:spcPts val="0"/>
                        </a:spcAft>
                        <a:buClr>
                          <a:schemeClr val="dk1"/>
                        </a:buClr>
                        <a:buSzPts val="1400"/>
                        <a:buFont typeface="Arial"/>
                        <a:buChar char="•"/>
                      </a:pPr>
                      <a:r>
                        <a:rPr b="0" lang="en-GB" sz="1400" u="none" cap="none" strike="noStrike">
                          <a:solidFill>
                            <a:schemeClr val="dk1"/>
                          </a:solidFill>
                        </a:rPr>
                        <a:t>Truss geometry</a:t>
                      </a:r>
                      <a:endParaRPr/>
                    </a:p>
                  </a:txBody>
                  <a:tcPr marT="45725" marB="45725" marR="91450" marL="91450">
                    <a:solidFill>
                      <a:srgbClr val="DEE1D2"/>
                    </a:solidFill>
                  </a:tcPr>
                </a:tc>
              </a:tr>
            </a:tbl>
          </a:graphicData>
        </a:graphic>
      </p:graphicFrame>
      <p:graphicFrame>
        <p:nvGraphicFramePr>
          <p:cNvPr id="377" name="Google Shape;377;p25"/>
          <p:cNvGraphicFramePr/>
          <p:nvPr/>
        </p:nvGraphicFramePr>
        <p:xfrm>
          <a:off x="663509" y="5960890"/>
          <a:ext cx="3000000" cy="3000000"/>
        </p:xfrm>
        <a:graphic>
          <a:graphicData uri="http://schemas.openxmlformats.org/drawingml/2006/table">
            <a:tbl>
              <a:tblPr bandRow="1" firstRow="1">
                <a:noFill/>
                <a:tableStyleId>{E887B91D-64C4-49A5-A134-0B53D66930D9}</a:tableStyleId>
              </a:tblPr>
              <a:tblGrid>
                <a:gridCol w="2147600"/>
              </a:tblGrid>
              <a:tr h="503075">
                <a:tc>
                  <a:txBody>
                    <a:bodyPr/>
                    <a:lstStyle/>
                    <a:p>
                      <a:pPr indent="-88900" lvl="0" marL="85725" marR="0" rtl="0" algn="l">
                        <a:spcBef>
                          <a:spcPts val="0"/>
                        </a:spcBef>
                        <a:spcAft>
                          <a:spcPts val="0"/>
                        </a:spcAft>
                        <a:buClr>
                          <a:schemeClr val="dk1"/>
                        </a:buClr>
                        <a:buSzPts val="1400"/>
                        <a:buFont typeface="Arial"/>
                        <a:buChar char="•"/>
                      </a:pPr>
                      <a:r>
                        <a:rPr b="0" lang="en-GB" sz="1400" u="none" cap="none" strike="noStrike">
                          <a:solidFill>
                            <a:schemeClr val="dk1"/>
                          </a:solidFill>
                        </a:rPr>
                        <a:t>Truss dimensioning</a:t>
                      </a:r>
                      <a:endParaRPr/>
                    </a:p>
                    <a:p>
                      <a:pPr indent="-88900" lvl="0" marL="85725" marR="0" rtl="0" algn="l">
                        <a:spcBef>
                          <a:spcPts val="0"/>
                        </a:spcBef>
                        <a:spcAft>
                          <a:spcPts val="0"/>
                        </a:spcAft>
                        <a:buClr>
                          <a:schemeClr val="dk1"/>
                        </a:buClr>
                        <a:buSzPts val="1400"/>
                        <a:buFont typeface="Arial"/>
                        <a:buChar char="•"/>
                      </a:pPr>
                      <a:r>
                        <a:rPr b="0" lang="en-GB" sz="1400" u="none" cap="none" strike="noStrike">
                          <a:solidFill>
                            <a:schemeClr val="dk1"/>
                          </a:solidFill>
                        </a:rPr>
                        <a:t>Supported web rods</a:t>
                      </a:r>
                      <a:endParaRPr/>
                    </a:p>
                  </a:txBody>
                  <a:tcPr marT="45725" marB="45725" marR="91450" marL="91450">
                    <a:solidFill>
                      <a:srgbClr val="DEE1D2"/>
                    </a:solidFill>
                  </a:tcPr>
                </a:tc>
              </a:tr>
            </a:tbl>
          </a:graphicData>
        </a:graphic>
      </p:graphicFrame>
      <p:sp>
        <p:nvSpPr>
          <p:cNvPr id="378" name="Google Shape;378;p25"/>
          <p:cNvSpPr/>
          <p:nvPr/>
        </p:nvSpPr>
        <p:spPr>
          <a:xfrm>
            <a:off x="1585940" y="5554430"/>
            <a:ext cx="302741" cy="339810"/>
          </a:xfrm>
          <a:prstGeom prst="downArrow">
            <a:avLst>
              <a:gd fmla="val 50000" name="adj1"/>
              <a:gd fmla="val 50000" name="adj2"/>
            </a:avLst>
          </a:prstGeom>
          <a:solidFill>
            <a:schemeClr val="accent1"/>
          </a:solidFill>
          <a:ln cap="flat" cmpd="sng" w="12700">
            <a:solidFill>
              <a:srgbClr val="7179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9" name="Google Shape;379;p25"/>
          <p:cNvSpPr/>
          <p:nvPr/>
        </p:nvSpPr>
        <p:spPr>
          <a:xfrm>
            <a:off x="2877646" y="3778110"/>
            <a:ext cx="760671" cy="2529469"/>
          </a:xfrm>
          <a:prstGeom prst="bentUpArrow">
            <a:avLst>
              <a:gd fmla="val 25000" name="adj1"/>
              <a:gd fmla="val 25000" name="adj2"/>
              <a:gd fmla="val 25000" name="adj3"/>
            </a:avLst>
          </a:prstGeom>
          <a:solidFill>
            <a:schemeClr val="accent1"/>
          </a:solidFill>
          <a:ln cap="flat" cmpd="sng" w="12700">
            <a:solidFill>
              <a:srgbClr val="7179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0" name="Google Shape;380;p25"/>
          <p:cNvSpPr/>
          <p:nvPr/>
        </p:nvSpPr>
        <p:spPr>
          <a:xfrm rot="-5400000">
            <a:off x="8440469" y="3233586"/>
            <a:ext cx="302741" cy="339810"/>
          </a:xfrm>
          <a:prstGeom prst="downArrow">
            <a:avLst>
              <a:gd fmla="val 50000" name="adj1"/>
              <a:gd fmla="val 50000" name="adj2"/>
            </a:avLst>
          </a:prstGeom>
          <a:solidFill>
            <a:schemeClr val="accent1"/>
          </a:solidFill>
          <a:ln cap="flat" cmpd="sng" w="12700">
            <a:solidFill>
              <a:srgbClr val="7179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aphicFrame>
        <p:nvGraphicFramePr>
          <p:cNvPr id="381" name="Google Shape;381;p25"/>
          <p:cNvGraphicFramePr/>
          <p:nvPr/>
        </p:nvGraphicFramePr>
        <p:xfrm>
          <a:off x="4035471" y="2603676"/>
          <a:ext cx="3000000" cy="3000000"/>
        </p:xfrm>
        <a:graphic>
          <a:graphicData uri="http://schemas.openxmlformats.org/drawingml/2006/table">
            <a:tbl>
              <a:tblPr bandRow="1" firstRow="1">
                <a:noFill/>
                <a:tableStyleId>{E887B91D-64C4-49A5-A134-0B53D66930D9}</a:tableStyleId>
              </a:tblPr>
              <a:tblGrid>
                <a:gridCol w="2120825"/>
              </a:tblGrid>
              <a:tr h="1623275">
                <a:tc>
                  <a:txBody>
                    <a:bodyPr/>
                    <a:lstStyle/>
                    <a:p>
                      <a:pPr indent="0" lvl="0" marL="0" marR="0" rtl="0" algn="l">
                        <a:spcBef>
                          <a:spcPts val="0"/>
                        </a:spcBef>
                        <a:spcAft>
                          <a:spcPts val="0"/>
                        </a:spcAft>
                        <a:buClr>
                          <a:srgbClr val="000000"/>
                        </a:buClr>
                        <a:buSzPts val="1400"/>
                        <a:buFont typeface="Arial"/>
                        <a:buNone/>
                      </a:pPr>
                      <a:r>
                        <a:rPr b="1" lang="en-GB" sz="1400" u="none" cap="none" strike="noStrike">
                          <a:solidFill>
                            <a:srgbClr val="000000"/>
                          </a:solidFill>
                        </a:rPr>
                        <a:t>Installation plans</a:t>
                      </a:r>
                      <a:endParaRPr/>
                    </a:p>
                    <a:p>
                      <a:pPr indent="-90488" lvl="0" marL="90488" marR="0" rtl="0" algn="l">
                        <a:lnSpc>
                          <a:spcPct val="100000"/>
                        </a:lnSpc>
                        <a:spcBef>
                          <a:spcPts val="0"/>
                        </a:spcBef>
                        <a:spcAft>
                          <a:spcPts val="0"/>
                        </a:spcAft>
                        <a:buClr>
                          <a:srgbClr val="000000"/>
                        </a:buClr>
                        <a:buSzPts val="1400"/>
                        <a:buFont typeface="Arial"/>
                        <a:buChar char="•"/>
                      </a:pPr>
                      <a:r>
                        <a:rPr b="0" lang="en-GB" sz="1400" u="none" cap="none" strike="noStrike">
                          <a:solidFill>
                            <a:srgbClr val="000000"/>
                          </a:solidFill>
                        </a:rPr>
                        <a:t>Lifting and handling</a:t>
                      </a:r>
                      <a:endParaRPr/>
                    </a:p>
                    <a:p>
                      <a:pPr indent="-90488" lvl="0" marL="90488" marR="0" rtl="0" algn="l">
                        <a:lnSpc>
                          <a:spcPct val="100000"/>
                        </a:lnSpc>
                        <a:spcBef>
                          <a:spcPts val="0"/>
                        </a:spcBef>
                        <a:spcAft>
                          <a:spcPts val="0"/>
                        </a:spcAft>
                        <a:buClr>
                          <a:srgbClr val="000000"/>
                        </a:buClr>
                        <a:buSzPts val="1400"/>
                        <a:buFont typeface="Arial"/>
                        <a:buChar char="•"/>
                      </a:pPr>
                      <a:r>
                        <a:rPr b="0" lang="en-GB" sz="1400" u="none" cap="none" strike="noStrike">
                          <a:solidFill>
                            <a:srgbClr val="000000"/>
                          </a:solidFill>
                        </a:rPr>
                        <a:t>Support during work</a:t>
                      </a:r>
                      <a:endParaRPr/>
                    </a:p>
                    <a:p>
                      <a:pPr indent="-90488" lvl="0" marL="90488" marR="0" rtl="0" algn="l">
                        <a:lnSpc>
                          <a:spcPct val="100000"/>
                        </a:lnSpc>
                        <a:spcBef>
                          <a:spcPts val="0"/>
                        </a:spcBef>
                        <a:spcAft>
                          <a:spcPts val="0"/>
                        </a:spcAft>
                        <a:buClr>
                          <a:srgbClr val="000000"/>
                        </a:buClr>
                        <a:buSzPts val="1400"/>
                        <a:buFont typeface="Arial"/>
                        <a:buChar char="•"/>
                      </a:pPr>
                      <a:r>
                        <a:rPr b="0" lang="en-GB" sz="1400" u="none" cap="none" strike="noStrike">
                          <a:solidFill>
                            <a:srgbClr val="000000"/>
                          </a:solidFill>
                        </a:rPr>
                        <a:t>Total stiffening</a:t>
                      </a:r>
                      <a:endParaRPr/>
                    </a:p>
                    <a:p>
                      <a:pPr indent="-90488" lvl="0" marL="90488" marR="0" rtl="0" algn="l">
                        <a:lnSpc>
                          <a:spcPct val="100000"/>
                        </a:lnSpc>
                        <a:spcBef>
                          <a:spcPts val="0"/>
                        </a:spcBef>
                        <a:spcAft>
                          <a:spcPts val="0"/>
                        </a:spcAft>
                        <a:buClr>
                          <a:srgbClr val="000000"/>
                        </a:buClr>
                        <a:buSzPts val="1400"/>
                        <a:buFont typeface="Arial"/>
                        <a:buChar char="•"/>
                      </a:pPr>
                      <a:r>
                        <a:rPr b="0" lang="en-GB" sz="1400" u="none" cap="none" strike="noStrike">
                          <a:solidFill>
                            <a:srgbClr val="000000"/>
                          </a:solidFill>
                        </a:rPr>
                        <a:t>Supporting the web rods</a:t>
                      </a:r>
                      <a:endParaRPr/>
                    </a:p>
                    <a:p>
                      <a:pPr indent="-90488" lvl="0" marL="90488" marR="0" rtl="0" algn="l">
                        <a:lnSpc>
                          <a:spcPct val="100000"/>
                        </a:lnSpc>
                        <a:spcBef>
                          <a:spcPts val="0"/>
                        </a:spcBef>
                        <a:spcAft>
                          <a:spcPts val="0"/>
                        </a:spcAft>
                        <a:buClr>
                          <a:srgbClr val="000000"/>
                        </a:buClr>
                        <a:buSzPts val="1400"/>
                        <a:buFont typeface="Arial"/>
                        <a:buChar char="•"/>
                      </a:pPr>
                      <a:r>
                        <a:rPr b="0" lang="en-GB" sz="1400" u="none" cap="none" strike="noStrike">
                          <a:solidFill>
                            <a:srgbClr val="000000"/>
                          </a:solidFill>
                        </a:rPr>
                        <a:t>Tolerances</a:t>
                      </a:r>
                      <a:endParaRPr/>
                    </a:p>
                    <a:p>
                      <a:pPr indent="-90488" lvl="0" marL="90488" marR="0" rtl="0" algn="l">
                        <a:lnSpc>
                          <a:spcPct val="100000"/>
                        </a:lnSpc>
                        <a:spcBef>
                          <a:spcPts val="0"/>
                        </a:spcBef>
                        <a:spcAft>
                          <a:spcPts val="0"/>
                        </a:spcAft>
                        <a:buClr>
                          <a:srgbClr val="000000"/>
                        </a:buClr>
                        <a:buSzPts val="1400"/>
                        <a:buFont typeface="Arial"/>
                        <a:buChar char="•"/>
                      </a:pPr>
                      <a:r>
                        <a:rPr b="0" lang="en-GB" sz="1400" u="none" cap="none" strike="noStrike">
                          <a:solidFill>
                            <a:srgbClr val="000000"/>
                          </a:solidFill>
                        </a:rPr>
                        <a:t>Moisture control</a:t>
                      </a:r>
                      <a:endParaRPr/>
                    </a:p>
                  </a:txBody>
                  <a:tcPr marT="45725" marB="45725" marR="91450" marL="91450">
                    <a:solidFill>
                      <a:srgbClr val="DEE1D2"/>
                    </a:solidFill>
                  </a:tcPr>
                </a:tc>
              </a:tr>
            </a:tbl>
          </a:graphicData>
        </a:graphic>
      </p:graphicFrame>
      <p:pic>
        <p:nvPicPr>
          <p:cNvPr descr="ferme" id="382" name="Google Shape;382;p25"/>
          <p:cNvPicPr preferRelativeResize="0"/>
          <p:nvPr/>
        </p:nvPicPr>
        <p:blipFill rotWithShape="1">
          <a:blip r:embed="rId3">
            <a:alphaModFix/>
          </a:blip>
          <a:srcRect b="0" l="34493" r="0" t="0"/>
          <a:stretch/>
        </p:blipFill>
        <p:spPr>
          <a:xfrm>
            <a:off x="8828277" y="2065585"/>
            <a:ext cx="2732520" cy="2665025"/>
          </a:xfrm>
          <a:prstGeom prst="rect">
            <a:avLst/>
          </a:prstGeom>
          <a:noFill/>
          <a:ln>
            <a:noFill/>
          </a:ln>
        </p:spPr>
      </p:pic>
      <p:sp>
        <p:nvSpPr>
          <p:cNvPr id="383" name="Google Shape;383;p25"/>
          <p:cNvSpPr/>
          <p:nvPr/>
        </p:nvSpPr>
        <p:spPr>
          <a:xfrm>
            <a:off x="9302687" y="4515166"/>
            <a:ext cx="2258110"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www.quebecwoodexport.com</a:t>
            </a:r>
            <a:endParaRPr/>
          </a:p>
        </p:txBody>
      </p:sp>
      <p:graphicFrame>
        <p:nvGraphicFramePr>
          <p:cNvPr id="384" name="Google Shape;384;p25"/>
          <p:cNvGraphicFramePr/>
          <p:nvPr/>
        </p:nvGraphicFramePr>
        <p:xfrm>
          <a:off x="6615410" y="3210207"/>
          <a:ext cx="3000000" cy="3000000"/>
        </p:xfrm>
        <a:graphic>
          <a:graphicData uri="http://schemas.openxmlformats.org/drawingml/2006/table">
            <a:tbl>
              <a:tblPr bandRow="1" firstRow="1">
                <a:noFill/>
                <a:tableStyleId>{E887B91D-64C4-49A5-A134-0B53D66930D9}</a:tableStyleId>
              </a:tblPr>
              <a:tblGrid>
                <a:gridCol w="1746700"/>
              </a:tblGrid>
              <a:tr h="399425">
                <a:tc>
                  <a:txBody>
                    <a:bodyPr/>
                    <a:lstStyle/>
                    <a:p>
                      <a:pPr indent="0" lvl="0" marL="0" marR="0" rtl="0" algn="l">
                        <a:spcBef>
                          <a:spcPts val="0"/>
                        </a:spcBef>
                        <a:spcAft>
                          <a:spcPts val="0"/>
                        </a:spcAft>
                        <a:buNone/>
                      </a:pPr>
                      <a:r>
                        <a:rPr lang="en-GB" sz="1800" u="none" cap="none" strike="noStrike"/>
                        <a:t>4. Site</a:t>
                      </a:r>
                      <a:endParaRPr/>
                    </a:p>
                  </a:txBody>
                  <a:tcPr marT="45725" marB="45725" marR="91450" marL="91450"/>
                </a:tc>
              </a:tr>
            </a:tbl>
          </a:graphicData>
        </a:graphic>
      </p:graphicFrame>
      <p:sp>
        <p:nvSpPr>
          <p:cNvPr id="385" name="Google Shape;385;p25"/>
          <p:cNvSpPr/>
          <p:nvPr/>
        </p:nvSpPr>
        <p:spPr>
          <a:xfrm rot="-5400000">
            <a:off x="6239148" y="3237488"/>
            <a:ext cx="302741" cy="339810"/>
          </a:xfrm>
          <a:prstGeom prst="downArrow">
            <a:avLst>
              <a:gd fmla="val 50000" name="adj1"/>
              <a:gd fmla="val 50000" name="adj2"/>
            </a:avLst>
          </a:prstGeom>
          <a:solidFill>
            <a:schemeClr val="accent1"/>
          </a:solidFill>
          <a:ln cap="flat" cmpd="sng" w="12700">
            <a:solidFill>
              <a:srgbClr val="7179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6" name="Google Shape;386;p25"/>
          <p:cNvSpPr/>
          <p:nvPr/>
        </p:nvSpPr>
        <p:spPr>
          <a:xfrm>
            <a:off x="1585940" y="1989277"/>
            <a:ext cx="302741" cy="339810"/>
          </a:xfrm>
          <a:prstGeom prst="downArrow">
            <a:avLst>
              <a:gd fmla="val 50000" name="adj1"/>
              <a:gd fmla="val 50000" name="adj2"/>
            </a:avLst>
          </a:prstGeom>
          <a:solidFill>
            <a:schemeClr val="accent1"/>
          </a:solidFill>
          <a:ln cap="flat" cmpd="sng" w="12700">
            <a:solidFill>
              <a:srgbClr val="7179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7" name="Google Shape;387;p25"/>
          <p:cNvSpPr/>
          <p:nvPr/>
        </p:nvSpPr>
        <p:spPr>
          <a:xfrm>
            <a:off x="1585940" y="3776006"/>
            <a:ext cx="302741" cy="339810"/>
          </a:xfrm>
          <a:prstGeom prst="downArrow">
            <a:avLst>
              <a:gd fmla="val 50000" name="adj1"/>
              <a:gd fmla="val 50000" name="adj2"/>
            </a:avLst>
          </a:prstGeom>
          <a:solidFill>
            <a:schemeClr val="accent1"/>
          </a:solidFill>
          <a:ln cap="flat" cmpd="sng" w="12700">
            <a:solidFill>
              <a:srgbClr val="7179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8" name="Google Shape;388;p25"/>
          <p:cNvSpPr/>
          <p:nvPr/>
        </p:nvSpPr>
        <p:spPr>
          <a:xfrm rot="-5400000">
            <a:off x="3656852" y="3256895"/>
            <a:ext cx="302741" cy="339810"/>
          </a:xfrm>
          <a:prstGeom prst="downArrow">
            <a:avLst>
              <a:gd fmla="val 50000" name="adj1"/>
              <a:gd fmla="val 50000" name="adj2"/>
            </a:avLst>
          </a:prstGeom>
          <a:solidFill>
            <a:schemeClr val="accent1"/>
          </a:solidFill>
          <a:ln cap="flat" cmpd="sng" w="12700">
            <a:solidFill>
              <a:srgbClr val="7179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9" name="Google Shape;389;p2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26"/>
          <p:cNvPicPr preferRelativeResize="0"/>
          <p:nvPr/>
        </p:nvPicPr>
        <p:blipFill rotWithShape="1">
          <a:blip r:embed="rId3">
            <a:alphaModFix/>
          </a:blip>
          <a:srcRect b="0" l="0" r="0" t="0"/>
          <a:stretch/>
        </p:blipFill>
        <p:spPr>
          <a:xfrm>
            <a:off x="944262" y="1448730"/>
            <a:ext cx="10303476" cy="4884346"/>
          </a:xfrm>
          <a:prstGeom prst="rect">
            <a:avLst/>
          </a:prstGeom>
          <a:noFill/>
          <a:ln>
            <a:noFill/>
          </a:ln>
        </p:spPr>
      </p:pic>
      <p:sp>
        <p:nvSpPr>
          <p:cNvPr id="396" name="Google Shape;396;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Example of an NR truss order diagram</a:t>
            </a:r>
            <a:endParaRPr/>
          </a:p>
        </p:txBody>
      </p:sp>
      <p:sp>
        <p:nvSpPr>
          <p:cNvPr id="397" name="Google Shape;397;p2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98" name="Google Shape;398;p2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NR truss plan</a:t>
            </a:r>
            <a:endParaRPr/>
          </a:p>
        </p:txBody>
      </p:sp>
      <p:sp>
        <p:nvSpPr>
          <p:cNvPr id="405" name="Google Shape;405;p2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406" name="Google Shape;406;p27"/>
          <p:cNvPicPr preferRelativeResize="0"/>
          <p:nvPr/>
        </p:nvPicPr>
        <p:blipFill rotWithShape="1">
          <a:blip r:embed="rId3">
            <a:alphaModFix/>
          </a:blip>
          <a:srcRect b="0" l="0" r="0" t="0"/>
          <a:stretch/>
        </p:blipFill>
        <p:spPr>
          <a:xfrm>
            <a:off x="1971185" y="1475607"/>
            <a:ext cx="8249629" cy="4782824"/>
          </a:xfrm>
          <a:prstGeom prst="rect">
            <a:avLst/>
          </a:prstGeom>
          <a:noFill/>
          <a:ln>
            <a:noFill/>
          </a:ln>
        </p:spPr>
      </p:pic>
      <p:sp>
        <p:nvSpPr>
          <p:cNvPr id="407" name="Google Shape;407;p2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Need for buckling struts on a top chord</a:t>
            </a:r>
            <a:endParaRPr/>
          </a:p>
        </p:txBody>
      </p:sp>
      <p:sp>
        <p:nvSpPr>
          <p:cNvPr id="414" name="Google Shape;414;p2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15" name="Google Shape;415;p28"/>
          <p:cNvSpPr txBox="1"/>
          <p:nvPr>
            <p:ph idx="1" type="body"/>
          </p:nvPr>
        </p:nvSpPr>
        <p:spPr>
          <a:xfrm>
            <a:off x="838200" y="1825625"/>
            <a:ext cx="1007281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top chord of the NR truss must be equipped with buckling struts throughout the area of the roof</a:t>
            </a:r>
            <a:endParaRPr/>
          </a:p>
          <a:p>
            <a:pPr indent="-228600" lvl="0" marL="228600" rtl="0" algn="l">
              <a:lnSpc>
                <a:spcPct val="90000"/>
              </a:lnSpc>
              <a:spcBef>
                <a:spcPts val="1000"/>
              </a:spcBef>
              <a:spcAft>
                <a:spcPts val="0"/>
              </a:spcAft>
              <a:buClr>
                <a:schemeClr val="dk1"/>
              </a:buClr>
              <a:buSzPts val="2800"/>
              <a:buChar char="•"/>
            </a:pPr>
            <a:r>
              <a:rPr lang="en-GB"/>
              <a:t>If there are several NR trusses side by side (bundle truss), all trusses in the bundle must be equipped with buckling struts</a:t>
            </a:r>
            <a:endParaRPr/>
          </a:p>
          <a:p>
            <a:pPr indent="-228600" lvl="0" marL="228600" rtl="0" algn="l">
              <a:lnSpc>
                <a:spcPct val="90000"/>
              </a:lnSpc>
              <a:spcBef>
                <a:spcPts val="1000"/>
              </a:spcBef>
              <a:spcAft>
                <a:spcPts val="0"/>
              </a:spcAft>
              <a:buClr>
                <a:schemeClr val="dk1"/>
              </a:buClr>
              <a:buSzPts val="2800"/>
              <a:buChar char="•"/>
            </a:pPr>
            <a:r>
              <a:rPr lang="en-GB"/>
              <a:t>Deficiencies in the buckling support of the upper chord usually occur at the following points</a:t>
            </a:r>
            <a:endParaRPr/>
          </a:p>
          <a:p>
            <a:pPr indent="-228600" lvl="1" marL="685800" rtl="0" algn="l">
              <a:lnSpc>
                <a:spcPct val="90000"/>
              </a:lnSpc>
              <a:spcBef>
                <a:spcPts val="500"/>
              </a:spcBef>
              <a:spcAft>
                <a:spcPts val="0"/>
              </a:spcAft>
              <a:buClr>
                <a:schemeClr val="dk1"/>
              </a:buClr>
              <a:buSzPts val="2400"/>
              <a:buChar char="•"/>
            </a:pPr>
            <a:r>
              <a:rPr lang="en-GB"/>
              <a:t>Under the cross ridge</a:t>
            </a:r>
            <a:endParaRPr/>
          </a:p>
          <a:p>
            <a:pPr indent="-228600" lvl="1" marL="685800" rtl="0" algn="l">
              <a:lnSpc>
                <a:spcPct val="90000"/>
              </a:lnSpc>
              <a:spcBef>
                <a:spcPts val="500"/>
              </a:spcBef>
              <a:spcAft>
                <a:spcPts val="0"/>
              </a:spcAft>
              <a:buClr>
                <a:schemeClr val="dk1"/>
              </a:buClr>
              <a:buSzPts val="2400"/>
              <a:buChar char="•"/>
            </a:pPr>
            <a:r>
              <a:rPr lang="en-GB"/>
              <a:t>Under a roof window etc.</a:t>
            </a:r>
            <a:endParaRPr/>
          </a:p>
          <a:p>
            <a:pPr indent="-228600" lvl="1" marL="685800" rtl="0" algn="l">
              <a:lnSpc>
                <a:spcPct val="90000"/>
              </a:lnSpc>
              <a:spcBef>
                <a:spcPts val="500"/>
              </a:spcBef>
              <a:spcAft>
                <a:spcPts val="0"/>
              </a:spcAft>
              <a:buClr>
                <a:schemeClr val="dk1"/>
              </a:buClr>
              <a:buSzPts val="2400"/>
              <a:buChar char="•"/>
            </a:pPr>
            <a:r>
              <a:rPr lang="en-GB"/>
              <a:t>In the horizontal part of a frame truss</a:t>
            </a:r>
            <a:endParaRPr/>
          </a:p>
        </p:txBody>
      </p:sp>
      <p:sp>
        <p:nvSpPr>
          <p:cNvPr id="416" name="Google Shape;416;p2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Need for buckling struts on a top chord</a:t>
            </a:r>
            <a:endParaRPr/>
          </a:p>
        </p:txBody>
      </p:sp>
      <p:sp>
        <p:nvSpPr>
          <p:cNvPr id="423" name="Google Shape;423;p2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424" name="Google Shape;424;p29"/>
          <p:cNvPicPr preferRelativeResize="0"/>
          <p:nvPr/>
        </p:nvPicPr>
        <p:blipFill rotWithShape="1">
          <a:blip r:embed="rId3">
            <a:alphaModFix/>
          </a:blip>
          <a:srcRect b="0" l="0" r="0" t="0"/>
          <a:stretch/>
        </p:blipFill>
        <p:spPr>
          <a:xfrm>
            <a:off x="730943" y="2437858"/>
            <a:ext cx="10730113" cy="2473953"/>
          </a:xfrm>
          <a:prstGeom prst="rect">
            <a:avLst/>
          </a:prstGeom>
          <a:noFill/>
          <a:ln>
            <a:noFill/>
          </a:ln>
        </p:spPr>
      </p:pic>
      <p:sp>
        <p:nvSpPr>
          <p:cNvPr id="425" name="Google Shape;425;p2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26" name="Google Shape;426;p29"/>
          <p:cNvSpPr txBox="1"/>
          <p:nvPr/>
        </p:nvSpPr>
        <p:spPr>
          <a:xfrm rot="684595">
            <a:off x="7138941" y="2724051"/>
            <a:ext cx="2908771" cy="15424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Buckling struts under the cross ridge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3"/>
          <p:cNvPicPr preferRelativeResize="0"/>
          <p:nvPr/>
        </p:nvPicPr>
        <p:blipFill rotWithShape="1">
          <a:blip r:embed="rId3">
            <a:alphaModFix/>
          </a:blip>
          <a:srcRect b="0" l="0" r="0" t="0"/>
          <a:stretch/>
        </p:blipFill>
        <p:spPr>
          <a:xfrm>
            <a:off x="325289" y="327216"/>
            <a:ext cx="11541422" cy="5717029"/>
          </a:xfrm>
          <a:prstGeom prst="rect">
            <a:avLst/>
          </a:prstGeom>
          <a:noFill/>
          <a:ln>
            <a:noFill/>
          </a:ln>
        </p:spPr>
      </p:pic>
      <p:sp>
        <p:nvSpPr>
          <p:cNvPr id="124" name="Google Shape;124;p3"/>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en-GB"/>
              <a:t>Structural design</a:t>
            </a:r>
            <a:endParaRPr/>
          </a:p>
        </p:txBody>
      </p:sp>
      <p:sp>
        <p:nvSpPr>
          <p:cNvPr id="125" name="Google Shape;125;p3"/>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Need for buckling struts on a top chord</a:t>
            </a:r>
            <a:endParaRPr/>
          </a:p>
        </p:txBody>
      </p:sp>
      <p:sp>
        <p:nvSpPr>
          <p:cNvPr id="433" name="Google Shape;433;p3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434" name="Google Shape;434;p30"/>
          <p:cNvPicPr preferRelativeResize="0"/>
          <p:nvPr/>
        </p:nvPicPr>
        <p:blipFill rotWithShape="1">
          <a:blip r:embed="rId3">
            <a:alphaModFix/>
          </a:blip>
          <a:srcRect b="0" l="0" r="0" t="0"/>
          <a:stretch/>
        </p:blipFill>
        <p:spPr>
          <a:xfrm>
            <a:off x="1154069" y="1690688"/>
            <a:ext cx="9865047" cy="3103243"/>
          </a:xfrm>
          <a:prstGeom prst="rect">
            <a:avLst/>
          </a:prstGeom>
          <a:noFill/>
          <a:ln>
            <a:noFill/>
          </a:ln>
        </p:spPr>
      </p:pic>
      <p:sp>
        <p:nvSpPr>
          <p:cNvPr id="435" name="Google Shape;435;p3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36" name="Google Shape;436;p30"/>
          <p:cNvSpPr txBox="1"/>
          <p:nvPr/>
        </p:nvSpPr>
        <p:spPr>
          <a:xfrm rot="684595">
            <a:off x="6102500" y="1792218"/>
            <a:ext cx="1944782" cy="457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Buckling struts under a roof window etc.</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Need for buckling struts on a top chord</a:t>
            </a:r>
            <a:endParaRPr/>
          </a:p>
        </p:txBody>
      </p:sp>
      <p:sp>
        <p:nvSpPr>
          <p:cNvPr id="443" name="Google Shape;443;p3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444" name="Google Shape;444;p31"/>
          <p:cNvPicPr preferRelativeResize="0"/>
          <p:nvPr/>
        </p:nvPicPr>
        <p:blipFill rotWithShape="1">
          <a:blip r:embed="rId3">
            <a:alphaModFix/>
          </a:blip>
          <a:srcRect b="0" l="0" r="0" t="0"/>
          <a:stretch/>
        </p:blipFill>
        <p:spPr>
          <a:xfrm>
            <a:off x="1178781" y="1595690"/>
            <a:ext cx="9834437" cy="4524704"/>
          </a:xfrm>
          <a:prstGeom prst="rect">
            <a:avLst/>
          </a:prstGeom>
          <a:noFill/>
          <a:ln>
            <a:noFill/>
          </a:ln>
        </p:spPr>
      </p:pic>
      <p:sp>
        <p:nvSpPr>
          <p:cNvPr id="445" name="Google Shape;445;p3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446" name="Google Shape;446;p31"/>
          <p:cNvSpPr txBox="1"/>
          <p:nvPr/>
        </p:nvSpPr>
        <p:spPr>
          <a:xfrm>
            <a:off x="4882719" y="3089428"/>
            <a:ext cx="2432482" cy="15092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Buckling struts on a horizontal part</a:t>
            </a:r>
            <a:endParaRPr/>
          </a:p>
        </p:txBody>
      </p:sp>
      <p:sp>
        <p:nvSpPr>
          <p:cNvPr id="447" name="Google Shape;447;p31"/>
          <p:cNvSpPr txBox="1"/>
          <p:nvPr/>
        </p:nvSpPr>
        <p:spPr>
          <a:xfrm rot="-5400000">
            <a:off x="7734225" y="2142461"/>
            <a:ext cx="906693" cy="15508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Separate part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Frame truss with separate ridge part</a:t>
            </a:r>
            <a:endParaRPr/>
          </a:p>
        </p:txBody>
      </p:sp>
      <p:sp>
        <p:nvSpPr>
          <p:cNvPr id="454" name="Google Shape;454;p3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Kuvahaun tulos haulle roof truss" id="455" name="Google Shape;455;p32"/>
          <p:cNvPicPr preferRelativeResize="0"/>
          <p:nvPr/>
        </p:nvPicPr>
        <p:blipFill rotWithShape="1">
          <a:blip r:embed="rId3">
            <a:alphaModFix/>
          </a:blip>
          <a:srcRect b="0" l="0" r="0" t="0"/>
          <a:stretch/>
        </p:blipFill>
        <p:spPr>
          <a:xfrm>
            <a:off x="2492201" y="1449732"/>
            <a:ext cx="7207597" cy="4805064"/>
          </a:xfrm>
          <a:prstGeom prst="rect">
            <a:avLst/>
          </a:prstGeom>
          <a:noFill/>
          <a:ln>
            <a:noFill/>
          </a:ln>
        </p:spPr>
      </p:pic>
      <p:sp>
        <p:nvSpPr>
          <p:cNvPr id="456" name="Google Shape;456;p32"/>
          <p:cNvSpPr/>
          <p:nvPr/>
        </p:nvSpPr>
        <p:spPr>
          <a:xfrm>
            <a:off x="8203876" y="6039352"/>
            <a:ext cx="1495922"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lt1"/>
                </a:solidFill>
                <a:latin typeface="Calibri"/>
                <a:ea typeface="Calibri"/>
                <a:cs typeface="Calibri"/>
                <a:sym typeface="Calibri"/>
              </a:rPr>
              <a:t>Image: www.davidsmith.co.uk</a:t>
            </a:r>
            <a:endParaRPr/>
          </a:p>
        </p:txBody>
      </p:sp>
      <p:sp>
        <p:nvSpPr>
          <p:cNvPr id="457" name="Google Shape;457;p3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Web rod buckling struts</a:t>
            </a:r>
            <a:endParaRPr/>
          </a:p>
        </p:txBody>
      </p:sp>
      <p:sp>
        <p:nvSpPr>
          <p:cNvPr id="464" name="Google Shape;464;p3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65" name="Google Shape;465;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NR trusses may include compressed web rods so thin that they need separate buckling struts installed at the site</a:t>
            </a:r>
            <a:endParaRPr/>
          </a:p>
          <a:p>
            <a:pPr indent="-228600" lvl="0" marL="228600" rtl="0" algn="l">
              <a:lnSpc>
                <a:spcPct val="90000"/>
              </a:lnSpc>
              <a:spcBef>
                <a:spcPts val="1000"/>
              </a:spcBef>
              <a:spcAft>
                <a:spcPts val="0"/>
              </a:spcAft>
              <a:buClr>
                <a:schemeClr val="dk1"/>
              </a:buClr>
              <a:buSzPts val="2800"/>
              <a:buChar char="•"/>
            </a:pPr>
            <a:r>
              <a:rPr lang="en-GB"/>
              <a:t>The beams to be supported are shown in the NR truss plan</a:t>
            </a:r>
            <a:endParaRPr/>
          </a:p>
          <a:p>
            <a:pPr indent="-228600" lvl="0" marL="228600" rtl="0" algn="l">
              <a:lnSpc>
                <a:spcPct val="90000"/>
              </a:lnSpc>
              <a:spcBef>
                <a:spcPts val="1000"/>
              </a:spcBef>
              <a:spcAft>
                <a:spcPts val="0"/>
              </a:spcAft>
              <a:buClr>
                <a:schemeClr val="dk1"/>
              </a:buClr>
              <a:buSzPts val="2800"/>
              <a:buChar char="•"/>
            </a:pPr>
            <a:r>
              <a:rPr lang="en-GB"/>
              <a:t>Inadequate or improper support of a thin compressed web rod may be the most common factor causing collapses of NR truss roofs</a:t>
            </a:r>
            <a:endParaRPr/>
          </a:p>
          <a:p>
            <a:pPr indent="-50800" lvl="0" marL="228600" rtl="0" algn="l">
              <a:lnSpc>
                <a:spcPct val="90000"/>
              </a:lnSpc>
              <a:spcBef>
                <a:spcPts val="1000"/>
              </a:spcBef>
              <a:spcAft>
                <a:spcPts val="0"/>
              </a:spcAft>
              <a:buClr>
                <a:schemeClr val="dk1"/>
              </a:buClr>
              <a:buSzPts val="2800"/>
              <a:buNone/>
            </a:pPr>
            <a:r>
              <a:t/>
            </a:r>
            <a:endParaRPr/>
          </a:p>
        </p:txBody>
      </p:sp>
      <p:sp>
        <p:nvSpPr>
          <p:cNvPr id="466" name="Google Shape;466;p3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Web rod buckling struts</a:t>
            </a:r>
            <a:endParaRPr/>
          </a:p>
        </p:txBody>
      </p:sp>
      <p:sp>
        <p:nvSpPr>
          <p:cNvPr id="473" name="Google Shape;473;p3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474" name="Google Shape;474;p34"/>
          <p:cNvPicPr preferRelativeResize="0"/>
          <p:nvPr/>
        </p:nvPicPr>
        <p:blipFill rotWithShape="1">
          <a:blip r:embed="rId3">
            <a:alphaModFix/>
          </a:blip>
          <a:srcRect b="0" l="0" r="0" t="0"/>
          <a:stretch/>
        </p:blipFill>
        <p:spPr>
          <a:xfrm>
            <a:off x="482242" y="2064818"/>
            <a:ext cx="11227514" cy="3398230"/>
          </a:xfrm>
          <a:prstGeom prst="rect">
            <a:avLst/>
          </a:prstGeom>
          <a:noFill/>
          <a:ln>
            <a:noFill/>
          </a:ln>
        </p:spPr>
      </p:pic>
      <p:sp>
        <p:nvSpPr>
          <p:cNvPr id="475" name="Google Shape;475;p34"/>
          <p:cNvSpPr/>
          <p:nvPr/>
        </p:nvSpPr>
        <p:spPr>
          <a:xfrm>
            <a:off x="8038071" y="3559819"/>
            <a:ext cx="315097" cy="278027"/>
          </a:xfrm>
          <a:prstGeom prst="downArrow">
            <a:avLst>
              <a:gd fmla="val 50000" name="adj1"/>
              <a:gd fmla="val 50000" name="adj2"/>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6" name="Google Shape;476;p3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35"/>
          <p:cNvPicPr preferRelativeResize="0"/>
          <p:nvPr/>
        </p:nvPicPr>
        <p:blipFill rotWithShape="1">
          <a:blip r:embed="rId3">
            <a:alphaModFix/>
          </a:blip>
          <a:srcRect b="0" l="0" r="0" t="0"/>
          <a:stretch/>
        </p:blipFill>
        <p:spPr>
          <a:xfrm rot="-5400000">
            <a:off x="6855889" y="218046"/>
            <a:ext cx="4420331" cy="6251891"/>
          </a:xfrm>
          <a:prstGeom prst="rect">
            <a:avLst/>
          </a:prstGeom>
          <a:noFill/>
          <a:ln>
            <a:noFill/>
          </a:ln>
        </p:spPr>
      </p:pic>
      <p:sp>
        <p:nvSpPr>
          <p:cNvPr id="483" name="Google Shape;483;p35"/>
          <p:cNvSpPr txBox="1"/>
          <p:nvPr>
            <p:ph type="title"/>
          </p:nvPr>
        </p:nvSpPr>
        <p:spPr>
          <a:xfrm>
            <a:off x="838200" y="37355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Web rod buckling struts</a:t>
            </a:r>
            <a:endParaRPr/>
          </a:p>
        </p:txBody>
      </p:sp>
      <p:sp>
        <p:nvSpPr>
          <p:cNvPr id="484" name="Google Shape;484;p3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85" name="Google Shape;485;p3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buckling struts of thin compressed web rods can be implemented by means of a system where the compressed web rods are connected to each other using horizontal boards</a:t>
            </a:r>
            <a:endParaRPr/>
          </a:p>
          <a:p>
            <a:pPr indent="-228600" lvl="0" marL="228600" rtl="0" algn="l">
              <a:lnSpc>
                <a:spcPct val="90000"/>
              </a:lnSpc>
              <a:spcBef>
                <a:spcPts val="1000"/>
              </a:spcBef>
              <a:spcAft>
                <a:spcPts val="0"/>
              </a:spcAft>
              <a:buClr>
                <a:schemeClr val="dk1"/>
              </a:buClr>
              <a:buSzPts val="2800"/>
              <a:buChar char="•"/>
            </a:pPr>
            <a:r>
              <a:rPr lang="en-GB"/>
              <a:t>However, a horizontal board by itself doesn’t stiffen anything</a:t>
            </a:r>
            <a:endParaRPr/>
          </a:p>
        </p:txBody>
      </p:sp>
      <p:sp>
        <p:nvSpPr>
          <p:cNvPr id="486" name="Google Shape;486;p3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36"/>
          <p:cNvPicPr preferRelativeResize="0"/>
          <p:nvPr/>
        </p:nvPicPr>
        <p:blipFill rotWithShape="1">
          <a:blip r:embed="rId3">
            <a:alphaModFix/>
          </a:blip>
          <a:srcRect b="0" l="0" r="0" t="0"/>
          <a:stretch/>
        </p:blipFill>
        <p:spPr>
          <a:xfrm rot="-5400000">
            <a:off x="6855891" y="218044"/>
            <a:ext cx="4420332" cy="6251891"/>
          </a:xfrm>
          <a:prstGeom prst="rect">
            <a:avLst/>
          </a:prstGeom>
          <a:noFill/>
          <a:ln>
            <a:noFill/>
          </a:ln>
        </p:spPr>
      </p:pic>
      <p:sp>
        <p:nvSpPr>
          <p:cNvPr id="493" name="Google Shape;493;p36"/>
          <p:cNvSpPr txBox="1"/>
          <p:nvPr>
            <p:ph type="title"/>
          </p:nvPr>
        </p:nvSpPr>
        <p:spPr>
          <a:xfrm>
            <a:off x="838200" y="37355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Web rod buckling struts</a:t>
            </a:r>
            <a:endParaRPr/>
          </a:p>
        </p:txBody>
      </p:sp>
      <p:sp>
        <p:nvSpPr>
          <p:cNvPr id="494" name="Google Shape;494;p3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95" name="Google Shape;495;p3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Horizontal boards alone cannot prevent the buckling of rods if the horizontal force generated in the board is not directed to the stiffener</a:t>
            </a:r>
            <a:endParaRPr/>
          </a:p>
          <a:p>
            <a:pPr indent="-228600" lvl="0" marL="228600" rtl="0" algn="l">
              <a:lnSpc>
                <a:spcPct val="90000"/>
              </a:lnSpc>
              <a:spcBef>
                <a:spcPts val="1000"/>
              </a:spcBef>
              <a:spcAft>
                <a:spcPts val="0"/>
              </a:spcAft>
              <a:buClr>
                <a:schemeClr val="dk1"/>
              </a:buClr>
              <a:buSzPts val="2800"/>
              <a:buChar char="•"/>
            </a:pPr>
            <a:r>
              <a:rPr lang="en-GB"/>
              <a:t>Diagonal boards can be used as stiffeners, directing the force of buckling to the ends of the rods </a:t>
            </a:r>
            <a:endParaRPr/>
          </a:p>
        </p:txBody>
      </p:sp>
      <p:sp>
        <p:nvSpPr>
          <p:cNvPr id="496" name="Google Shape;496;p3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37"/>
          <p:cNvPicPr preferRelativeResize="0"/>
          <p:nvPr/>
        </p:nvPicPr>
        <p:blipFill rotWithShape="1">
          <a:blip r:embed="rId3">
            <a:alphaModFix/>
          </a:blip>
          <a:srcRect b="0" l="0" r="0" t="0"/>
          <a:stretch/>
        </p:blipFill>
        <p:spPr>
          <a:xfrm rot="-5400000">
            <a:off x="6855889" y="218044"/>
            <a:ext cx="4420331" cy="6251891"/>
          </a:xfrm>
          <a:prstGeom prst="rect">
            <a:avLst/>
          </a:prstGeom>
          <a:noFill/>
          <a:ln>
            <a:noFill/>
          </a:ln>
        </p:spPr>
      </p:pic>
      <p:sp>
        <p:nvSpPr>
          <p:cNvPr id="503" name="Google Shape;503;p37"/>
          <p:cNvSpPr txBox="1"/>
          <p:nvPr>
            <p:ph type="title"/>
          </p:nvPr>
        </p:nvSpPr>
        <p:spPr>
          <a:xfrm>
            <a:off x="838200" y="37355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Web rod buckling struts</a:t>
            </a:r>
            <a:endParaRPr/>
          </a:p>
        </p:txBody>
      </p:sp>
      <p:sp>
        <p:nvSpPr>
          <p:cNvPr id="504" name="Google Shape;504;p3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05" name="Google Shape;505;p3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The red diagonal boards (traction boards) in the illustration direct the horizontal force of buckling to the ends of the compressed rod</a:t>
            </a:r>
            <a:endParaRPr/>
          </a:p>
          <a:p>
            <a:pPr indent="-228600" lvl="0" marL="228600" rtl="0" algn="l">
              <a:lnSpc>
                <a:spcPct val="90000"/>
              </a:lnSpc>
              <a:spcBef>
                <a:spcPts val="1000"/>
              </a:spcBef>
              <a:spcAft>
                <a:spcPts val="0"/>
              </a:spcAft>
              <a:buClr>
                <a:schemeClr val="dk1"/>
              </a:buClr>
              <a:buSzPts val="2800"/>
              <a:buChar char="•"/>
            </a:pPr>
            <a:r>
              <a:rPr lang="en-GB"/>
              <a:t>The boarding on top of the top chord and under the bottom chord return the horizontal support reaction created at the ends of the diagonal boards back to the rods stiffened using said diagonal boards</a:t>
            </a:r>
            <a:endParaRPr/>
          </a:p>
        </p:txBody>
      </p:sp>
      <p:sp>
        <p:nvSpPr>
          <p:cNvPr id="506" name="Google Shape;506;p3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38"/>
          <p:cNvPicPr preferRelativeResize="0"/>
          <p:nvPr/>
        </p:nvPicPr>
        <p:blipFill rotWithShape="1">
          <a:blip r:embed="rId3">
            <a:alphaModFix/>
          </a:blip>
          <a:srcRect b="0" l="0" r="0" t="0"/>
          <a:stretch/>
        </p:blipFill>
        <p:spPr>
          <a:xfrm rot="-5400000">
            <a:off x="6855888" y="218043"/>
            <a:ext cx="4420332" cy="6251892"/>
          </a:xfrm>
          <a:prstGeom prst="rect">
            <a:avLst/>
          </a:prstGeom>
          <a:noFill/>
          <a:ln>
            <a:noFill/>
          </a:ln>
        </p:spPr>
      </p:pic>
      <p:sp>
        <p:nvSpPr>
          <p:cNvPr id="513" name="Google Shape;513;p38"/>
          <p:cNvSpPr txBox="1"/>
          <p:nvPr>
            <p:ph type="title"/>
          </p:nvPr>
        </p:nvSpPr>
        <p:spPr>
          <a:xfrm>
            <a:off x="838200" y="37355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Web rod buckling struts</a:t>
            </a:r>
            <a:endParaRPr/>
          </a:p>
        </p:txBody>
      </p:sp>
      <p:sp>
        <p:nvSpPr>
          <p:cNvPr id="514" name="Google Shape;514;p3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15" name="Google Shape;515;p38"/>
          <p:cNvSpPr txBox="1"/>
          <p:nvPr>
            <p:ph idx="1" type="body"/>
          </p:nvPr>
        </p:nvSpPr>
        <p:spPr>
          <a:xfrm>
            <a:off x="838200" y="1825624"/>
            <a:ext cx="5181600" cy="475665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Diagonal boards are also needed in the other direction if the boards are only sized for traction</a:t>
            </a:r>
            <a:endParaRPr/>
          </a:p>
          <a:p>
            <a:pPr indent="-228600" lvl="0" marL="228600" rtl="0" algn="l">
              <a:lnSpc>
                <a:spcPct val="90000"/>
              </a:lnSpc>
              <a:spcBef>
                <a:spcPts val="1000"/>
              </a:spcBef>
              <a:spcAft>
                <a:spcPts val="0"/>
              </a:spcAft>
              <a:buClr>
                <a:schemeClr val="dk1"/>
              </a:buClr>
              <a:buSzPts val="2800"/>
              <a:buChar char="•"/>
            </a:pPr>
            <a:r>
              <a:rPr lang="en-GB"/>
              <a:t>The magnitude guideline is that a single diagonal board stiffener is used to stiffen 4 thin compressed web rods</a:t>
            </a:r>
            <a:endParaRPr/>
          </a:p>
          <a:p>
            <a:pPr indent="-228600" lvl="0" marL="228600" rtl="0" algn="l">
              <a:lnSpc>
                <a:spcPct val="90000"/>
              </a:lnSpc>
              <a:spcBef>
                <a:spcPts val="1000"/>
              </a:spcBef>
              <a:spcAft>
                <a:spcPts val="0"/>
              </a:spcAft>
              <a:buClr>
                <a:schemeClr val="dk1"/>
              </a:buClr>
              <a:buSzPts val="2800"/>
              <a:buChar char="•"/>
            </a:pPr>
            <a:r>
              <a:rPr lang="en-GB"/>
              <a:t>The more rods are stiffened using one diagonal stiffener, the greater the joining forces</a:t>
            </a:r>
            <a:endParaRPr/>
          </a:p>
        </p:txBody>
      </p:sp>
      <p:sp>
        <p:nvSpPr>
          <p:cNvPr id="516" name="Google Shape;516;p3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39"/>
          <p:cNvPicPr preferRelativeResize="0"/>
          <p:nvPr/>
        </p:nvPicPr>
        <p:blipFill rotWithShape="1">
          <a:blip r:embed="rId3">
            <a:alphaModFix/>
          </a:blip>
          <a:srcRect b="0" l="0" r="0" t="0"/>
          <a:stretch/>
        </p:blipFill>
        <p:spPr>
          <a:xfrm rot="-5400000">
            <a:off x="6855889" y="218041"/>
            <a:ext cx="4420332" cy="6251892"/>
          </a:xfrm>
          <a:prstGeom prst="rect">
            <a:avLst/>
          </a:prstGeom>
          <a:noFill/>
          <a:ln>
            <a:noFill/>
          </a:ln>
        </p:spPr>
      </p:pic>
      <p:sp>
        <p:nvSpPr>
          <p:cNvPr id="523" name="Google Shape;523;p39"/>
          <p:cNvSpPr txBox="1"/>
          <p:nvPr>
            <p:ph type="title"/>
          </p:nvPr>
        </p:nvSpPr>
        <p:spPr>
          <a:xfrm>
            <a:off x="838200" y="37355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Web rod buckling struts</a:t>
            </a:r>
            <a:endParaRPr/>
          </a:p>
        </p:txBody>
      </p:sp>
      <p:sp>
        <p:nvSpPr>
          <p:cNvPr id="524" name="Google Shape;524;p3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25" name="Google Shape;525;p39"/>
          <p:cNvSpPr txBox="1"/>
          <p:nvPr>
            <p:ph idx="1" type="body"/>
          </p:nvPr>
        </p:nvSpPr>
        <p:spPr>
          <a:xfrm>
            <a:off x="838200" y="1825624"/>
            <a:ext cx="5181600" cy="475665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If the boards on top of the top and bottom chords are unable to return the support reaction created at the ends of the diagonal boards to the other rods, separate horizontal boards at the ends of the compressed rods</a:t>
            </a:r>
            <a:endParaRPr/>
          </a:p>
        </p:txBody>
      </p:sp>
      <p:sp>
        <p:nvSpPr>
          <p:cNvPr id="526" name="Google Shape;526;p3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4"/>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Authors</a:t>
            </a:r>
            <a:endParaRPr/>
          </a:p>
        </p:txBody>
      </p:sp>
      <p:sp>
        <p:nvSpPr>
          <p:cNvPr id="132" name="Google Shape;132;p4"/>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a:t>Tero Lahtela, </a:t>
            </a:r>
            <a:br>
              <a:rPr lang="en-GB"/>
            </a:br>
            <a:r>
              <a:rPr lang="en-GB"/>
              <a:t>Insinööritoimisto Tero Lahtela Oy</a:t>
            </a:r>
            <a:endParaRPr/>
          </a:p>
        </p:txBody>
      </p:sp>
      <p:sp>
        <p:nvSpPr>
          <p:cNvPr id="133" name="Google Shape;133;p4"/>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a:t>Release date: 08/04/2022</a:t>
            </a:r>
            <a:endParaRPr/>
          </a:p>
        </p:txBody>
      </p:sp>
      <p:sp>
        <p:nvSpPr>
          <p:cNvPr id="134" name="Google Shape;134;p4"/>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t/>
            </a:r>
            <a:endParaRPr/>
          </a:p>
        </p:txBody>
      </p:sp>
      <p:sp>
        <p:nvSpPr>
          <p:cNvPr id="135" name="Google Shape;135;p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36" name="Google Shape;136;p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Web rod buckling struts</a:t>
            </a:r>
            <a:endParaRPr/>
          </a:p>
        </p:txBody>
      </p:sp>
      <p:sp>
        <p:nvSpPr>
          <p:cNvPr id="533" name="Google Shape;533;p4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534" name="Google Shape;534;p40"/>
          <p:cNvPicPr preferRelativeResize="0"/>
          <p:nvPr/>
        </p:nvPicPr>
        <p:blipFill rotWithShape="1">
          <a:blip r:embed="rId3">
            <a:alphaModFix/>
          </a:blip>
          <a:srcRect b="0" l="0" r="0" t="0"/>
          <a:stretch/>
        </p:blipFill>
        <p:spPr>
          <a:xfrm>
            <a:off x="2391827" y="1460344"/>
            <a:ext cx="7408346" cy="4741936"/>
          </a:xfrm>
          <a:prstGeom prst="rect">
            <a:avLst/>
          </a:prstGeom>
          <a:noFill/>
          <a:ln>
            <a:noFill/>
          </a:ln>
        </p:spPr>
      </p:pic>
      <p:sp>
        <p:nvSpPr>
          <p:cNvPr id="535" name="Google Shape;535;p4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36" name="Google Shape;536;p40"/>
          <p:cNvSpPr txBox="1"/>
          <p:nvPr/>
        </p:nvSpPr>
        <p:spPr>
          <a:xfrm>
            <a:off x="5982317" y="3850303"/>
            <a:ext cx="1649459" cy="15424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Traction board</a:t>
            </a:r>
            <a:endParaRPr/>
          </a:p>
        </p:txBody>
      </p:sp>
      <p:sp>
        <p:nvSpPr>
          <p:cNvPr id="537" name="Google Shape;537;p40"/>
          <p:cNvSpPr txBox="1"/>
          <p:nvPr/>
        </p:nvSpPr>
        <p:spPr>
          <a:xfrm>
            <a:off x="3098554" y="3685944"/>
            <a:ext cx="1649459" cy="15424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Traction board</a:t>
            </a:r>
            <a:endParaRPr/>
          </a:p>
        </p:txBody>
      </p:sp>
      <p:sp>
        <p:nvSpPr>
          <p:cNvPr id="538" name="Google Shape;538;p40"/>
          <p:cNvSpPr txBox="1"/>
          <p:nvPr/>
        </p:nvSpPr>
        <p:spPr>
          <a:xfrm rot="2400000">
            <a:off x="3068073" y="2936557"/>
            <a:ext cx="1649459" cy="15424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Traction board</a:t>
            </a:r>
            <a:endParaRPr/>
          </a:p>
        </p:txBody>
      </p:sp>
      <p:sp>
        <p:nvSpPr>
          <p:cNvPr id="539" name="Google Shape;539;p40"/>
          <p:cNvSpPr txBox="1"/>
          <p:nvPr/>
        </p:nvSpPr>
        <p:spPr>
          <a:xfrm rot="-2400000">
            <a:off x="3071920" y="4620982"/>
            <a:ext cx="1649459" cy="154246"/>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Traction board</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Web rod buckling struts</a:t>
            </a:r>
            <a:endParaRPr/>
          </a:p>
        </p:txBody>
      </p:sp>
      <p:sp>
        <p:nvSpPr>
          <p:cNvPr id="546" name="Google Shape;546;p4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547" name="Google Shape;547;p41"/>
          <p:cNvPicPr preferRelativeResize="0"/>
          <p:nvPr/>
        </p:nvPicPr>
        <p:blipFill rotWithShape="1">
          <a:blip r:embed="rId3">
            <a:alphaModFix/>
          </a:blip>
          <a:srcRect b="0" l="0" r="0" t="0"/>
          <a:stretch/>
        </p:blipFill>
        <p:spPr>
          <a:xfrm>
            <a:off x="1291328" y="1304039"/>
            <a:ext cx="9609344" cy="5029229"/>
          </a:xfrm>
          <a:prstGeom prst="rect">
            <a:avLst/>
          </a:prstGeom>
          <a:noFill/>
          <a:ln>
            <a:noFill/>
          </a:ln>
        </p:spPr>
      </p:pic>
      <p:sp>
        <p:nvSpPr>
          <p:cNvPr id="548" name="Google Shape;548;p4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49" name="Google Shape;549;p41"/>
          <p:cNvSpPr txBox="1"/>
          <p:nvPr/>
        </p:nvSpPr>
        <p:spPr>
          <a:xfrm>
            <a:off x="3008530" y="5855023"/>
            <a:ext cx="2978803" cy="2684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300" u="none" cap="none" strike="noStrike">
                <a:solidFill>
                  <a:srgbClr val="000000"/>
                </a:solidFill>
                <a:latin typeface="Arial Narrow"/>
                <a:ea typeface="Arial Narrow"/>
                <a:cs typeface="Arial Narrow"/>
                <a:sym typeface="Arial Narrow"/>
              </a:rPr>
              <a:t>Rods supported using a single diagonal stiffener</a:t>
            </a:r>
            <a:endParaRPr/>
          </a:p>
        </p:txBody>
      </p:sp>
      <p:sp>
        <p:nvSpPr>
          <p:cNvPr id="550" name="Google Shape;550;p41"/>
          <p:cNvSpPr txBox="1"/>
          <p:nvPr/>
        </p:nvSpPr>
        <p:spPr>
          <a:xfrm>
            <a:off x="7278381" y="5855242"/>
            <a:ext cx="2978803" cy="2684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300" u="none" cap="none" strike="noStrike">
                <a:solidFill>
                  <a:srgbClr val="000000"/>
                </a:solidFill>
                <a:latin typeface="Arial Narrow"/>
                <a:ea typeface="Arial Narrow"/>
                <a:cs typeface="Arial Narrow"/>
                <a:sym typeface="Arial Narrow"/>
              </a:rPr>
              <a:t>Rods supported using a single diagonal stiffener</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Stability support of the NR truss</a:t>
            </a:r>
            <a:endParaRPr/>
          </a:p>
        </p:txBody>
      </p:sp>
      <p:sp>
        <p:nvSpPr>
          <p:cNvPr id="557" name="Google Shape;557;p4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58" name="Google Shape;558;p42"/>
          <p:cNvSpPr txBox="1"/>
          <p:nvPr>
            <p:ph idx="1" type="body"/>
          </p:nvPr>
        </p:nvSpPr>
        <p:spPr>
          <a:xfrm>
            <a:off x="838200" y="1825624"/>
            <a:ext cx="10515600" cy="480995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NR truss must have horizontal supports at the following points</a:t>
            </a:r>
            <a:endParaRPr/>
          </a:p>
          <a:p>
            <a:pPr indent="-228600" lvl="1" marL="685800" rtl="0" algn="l">
              <a:lnSpc>
                <a:spcPct val="90000"/>
              </a:lnSpc>
              <a:spcBef>
                <a:spcPts val="500"/>
              </a:spcBef>
              <a:spcAft>
                <a:spcPts val="0"/>
              </a:spcAft>
              <a:buClr>
                <a:schemeClr val="dk1"/>
              </a:buClr>
              <a:buSzPts val="2400"/>
              <a:buChar char="•"/>
            </a:pPr>
            <a:r>
              <a:rPr lang="en-GB"/>
              <a:t>The vertical supports</a:t>
            </a:r>
            <a:endParaRPr/>
          </a:p>
          <a:p>
            <a:pPr indent="-228600" lvl="1" marL="685800" rtl="0" algn="l">
              <a:lnSpc>
                <a:spcPct val="90000"/>
              </a:lnSpc>
              <a:spcBef>
                <a:spcPts val="500"/>
              </a:spcBef>
              <a:spcAft>
                <a:spcPts val="0"/>
              </a:spcAft>
              <a:buClr>
                <a:schemeClr val="dk1"/>
              </a:buClr>
              <a:buSzPts val="2400"/>
              <a:buChar char="•"/>
            </a:pPr>
            <a:r>
              <a:rPr lang="en-GB"/>
              <a:t>The discontinuity points of the top chord (e.g. the ridge)</a:t>
            </a:r>
            <a:endParaRPr/>
          </a:p>
          <a:p>
            <a:pPr indent="-228600" lvl="0" marL="228600" rtl="0" algn="l">
              <a:lnSpc>
                <a:spcPct val="90000"/>
              </a:lnSpc>
              <a:spcBef>
                <a:spcPts val="1000"/>
              </a:spcBef>
              <a:spcAft>
                <a:spcPts val="0"/>
              </a:spcAft>
              <a:buClr>
                <a:schemeClr val="dk1"/>
              </a:buClr>
              <a:buSzPts val="2800"/>
              <a:buChar char="•"/>
            </a:pPr>
            <a:r>
              <a:rPr lang="en-GB"/>
              <a:t>The functions of the horizontal supports are as follows:</a:t>
            </a:r>
            <a:endParaRPr/>
          </a:p>
          <a:p>
            <a:pPr indent="-228600" lvl="1" marL="685800" rtl="0" algn="l">
              <a:lnSpc>
                <a:spcPct val="90000"/>
              </a:lnSpc>
              <a:spcBef>
                <a:spcPts val="500"/>
              </a:spcBef>
              <a:spcAft>
                <a:spcPts val="0"/>
              </a:spcAft>
              <a:buClr>
                <a:schemeClr val="dk1"/>
              </a:buClr>
              <a:buSzPts val="2400"/>
              <a:buChar char="•"/>
            </a:pPr>
            <a:r>
              <a:rPr lang="en-GB"/>
              <a:t>Prevent trusses from falling over</a:t>
            </a:r>
            <a:endParaRPr/>
          </a:p>
          <a:p>
            <a:pPr indent="-228600" lvl="1" marL="685800" rtl="0" algn="l">
              <a:lnSpc>
                <a:spcPct val="90000"/>
              </a:lnSpc>
              <a:spcBef>
                <a:spcPts val="500"/>
              </a:spcBef>
              <a:spcAft>
                <a:spcPts val="0"/>
              </a:spcAft>
              <a:buClr>
                <a:schemeClr val="dk1"/>
              </a:buClr>
              <a:buSzPts val="2400"/>
              <a:buChar char="•"/>
            </a:pPr>
            <a:r>
              <a:rPr lang="en-GB"/>
              <a:t>Transfer the forces at discontinuity points to the stiffening system</a:t>
            </a:r>
            <a:endParaRPr/>
          </a:p>
          <a:p>
            <a:pPr indent="-228600" lvl="0" marL="228600" rtl="0" algn="l">
              <a:lnSpc>
                <a:spcPct val="90000"/>
              </a:lnSpc>
              <a:spcBef>
                <a:spcPts val="1000"/>
              </a:spcBef>
              <a:spcAft>
                <a:spcPts val="0"/>
              </a:spcAft>
              <a:buClr>
                <a:schemeClr val="dk1"/>
              </a:buClr>
              <a:buSzPts val="2800"/>
              <a:buChar char="•"/>
            </a:pPr>
            <a:r>
              <a:rPr lang="en-GB"/>
              <a:t>The top chord of the NR truss may buckle into </a:t>
            </a:r>
            <a:endParaRPr/>
          </a:p>
          <a:p>
            <a:pPr indent="-228600" lvl="1" marL="685800" rtl="0" algn="l">
              <a:lnSpc>
                <a:spcPct val="90000"/>
              </a:lnSpc>
              <a:spcBef>
                <a:spcPts val="500"/>
              </a:spcBef>
              <a:spcAft>
                <a:spcPts val="0"/>
              </a:spcAft>
              <a:buClr>
                <a:schemeClr val="dk1"/>
              </a:buClr>
              <a:buSzPts val="2400"/>
              <a:buChar char="•"/>
            </a:pPr>
            <a:r>
              <a:rPr lang="en-GB"/>
              <a:t>the 1st shape (one direction)</a:t>
            </a:r>
            <a:endParaRPr/>
          </a:p>
          <a:p>
            <a:pPr indent="-228600" lvl="1" marL="685800" rtl="0" algn="l">
              <a:lnSpc>
                <a:spcPct val="90000"/>
              </a:lnSpc>
              <a:spcBef>
                <a:spcPts val="500"/>
              </a:spcBef>
              <a:spcAft>
                <a:spcPts val="0"/>
              </a:spcAft>
              <a:buClr>
                <a:schemeClr val="dk1"/>
              </a:buClr>
              <a:buSzPts val="2400"/>
              <a:buChar char="•"/>
            </a:pPr>
            <a:r>
              <a:rPr lang="en-GB"/>
              <a:t>the 2nd shape (S buckle)</a:t>
            </a:r>
            <a:endParaRPr/>
          </a:p>
          <a:p>
            <a:pPr indent="-50800" lvl="0" marL="228600" rtl="0" algn="l">
              <a:lnSpc>
                <a:spcPct val="90000"/>
              </a:lnSpc>
              <a:spcBef>
                <a:spcPts val="1000"/>
              </a:spcBef>
              <a:spcAft>
                <a:spcPts val="0"/>
              </a:spcAft>
              <a:buClr>
                <a:schemeClr val="dk1"/>
              </a:buClr>
              <a:buSzPts val="2800"/>
              <a:buNone/>
            </a:pPr>
            <a:r>
              <a:t/>
            </a:r>
            <a:endParaRPr/>
          </a:p>
        </p:txBody>
      </p:sp>
      <p:sp>
        <p:nvSpPr>
          <p:cNvPr id="559" name="Google Shape;559;p4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Example of horizontal supports of a truss</a:t>
            </a:r>
            <a:endParaRPr/>
          </a:p>
        </p:txBody>
      </p:sp>
      <p:sp>
        <p:nvSpPr>
          <p:cNvPr id="566" name="Google Shape;566;p4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567" name="Google Shape;567;p43"/>
          <p:cNvPicPr preferRelativeResize="0"/>
          <p:nvPr/>
        </p:nvPicPr>
        <p:blipFill rotWithShape="1">
          <a:blip r:embed="rId3">
            <a:alphaModFix/>
          </a:blip>
          <a:srcRect b="0" l="0" r="0" t="0"/>
          <a:stretch/>
        </p:blipFill>
        <p:spPr>
          <a:xfrm>
            <a:off x="1928683" y="1278499"/>
            <a:ext cx="8334633" cy="5061903"/>
          </a:xfrm>
          <a:prstGeom prst="rect">
            <a:avLst/>
          </a:prstGeom>
          <a:noFill/>
          <a:ln>
            <a:noFill/>
          </a:ln>
        </p:spPr>
      </p:pic>
      <p:sp>
        <p:nvSpPr>
          <p:cNvPr id="568" name="Google Shape;568;p4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69" name="Google Shape;569;p43"/>
          <p:cNvSpPr txBox="1"/>
          <p:nvPr/>
        </p:nvSpPr>
        <p:spPr>
          <a:xfrm rot="600000">
            <a:off x="6827314" y="3138368"/>
            <a:ext cx="2978803"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400" u="none" cap="none" strike="noStrike">
                <a:solidFill>
                  <a:srgbClr val="000000"/>
                </a:solidFill>
                <a:latin typeface="Arial Narrow"/>
                <a:ea typeface="Arial Narrow"/>
                <a:cs typeface="Arial Narrow"/>
                <a:sym typeface="Arial Narrow"/>
              </a:rPr>
              <a:t>The horizontal support reactions must be transferred to the truss supports using, for example, a stiffener plate at the bottom chord plane, diagonal boarding, etc.</a:t>
            </a:r>
            <a:endParaRPr/>
          </a:p>
        </p:txBody>
      </p:sp>
      <p:sp>
        <p:nvSpPr>
          <p:cNvPr id="570" name="Google Shape;570;p43"/>
          <p:cNvSpPr txBox="1"/>
          <p:nvPr/>
        </p:nvSpPr>
        <p:spPr>
          <a:xfrm rot="480000">
            <a:off x="2393180" y="2300441"/>
            <a:ext cx="2978803"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400" u="none" cap="none" strike="noStrike">
                <a:solidFill>
                  <a:srgbClr val="000000"/>
                </a:solidFill>
                <a:latin typeface="Arial Narrow"/>
                <a:ea typeface="Arial Narrow"/>
                <a:cs typeface="Arial Narrow"/>
                <a:sym typeface="Arial Narrow"/>
              </a:rPr>
              <a:t>Stiffening system span </a:t>
            </a:r>
            <a:r>
              <a:rPr b="0" i="0" lang="en-GB" sz="1400" u="none" cap="none" strike="noStrike">
                <a:solidFill>
                  <a:srgbClr val="000000"/>
                </a:solidFill>
                <a:latin typeface="Arial"/>
                <a:ea typeface="Arial"/>
                <a:cs typeface="Arial"/>
                <a:sym typeface="Arial"/>
              </a:rPr>
              <a:t>l</a:t>
            </a:r>
            <a:endParaRPr/>
          </a:p>
        </p:txBody>
      </p:sp>
      <p:sp>
        <p:nvSpPr>
          <p:cNvPr id="571" name="Google Shape;571;p43"/>
          <p:cNvSpPr txBox="1"/>
          <p:nvPr/>
        </p:nvSpPr>
        <p:spPr>
          <a:xfrm rot="3720000">
            <a:off x="2687049" y="5912231"/>
            <a:ext cx="1541705" cy="268473"/>
          </a:xfrm>
          <a:prstGeom prst="rect">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GB" sz="1200" u="none" cap="none" strike="noStrike">
                <a:solidFill>
                  <a:srgbClr val="000000"/>
                </a:solidFill>
                <a:latin typeface="Arial Narrow"/>
                <a:ea typeface="Arial Narrow"/>
                <a:cs typeface="Arial Narrow"/>
                <a:sym typeface="Arial Narrow"/>
              </a:rPr>
              <a:t>Horizontal support at the truss support</a:t>
            </a:r>
            <a:endParaRPr/>
          </a:p>
        </p:txBody>
      </p:sp>
      <p:sp>
        <p:nvSpPr>
          <p:cNvPr id="572" name="Google Shape;572;p43"/>
          <p:cNvSpPr txBox="1"/>
          <p:nvPr/>
        </p:nvSpPr>
        <p:spPr>
          <a:xfrm rot="3180000">
            <a:off x="6153508" y="4522868"/>
            <a:ext cx="2251354" cy="268473"/>
          </a:xfrm>
          <a:prstGeom prst="rect">
            <a:avLst/>
          </a:prstGeom>
          <a:noFill/>
          <a:ln>
            <a:noFill/>
          </a:ln>
        </p:spPr>
        <p:txBody>
          <a:bodyPr anchorCtr="0" anchor="ctr" bIns="45700" lIns="91425" spcFirstLastPara="1" rIns="91425" wrap="square" tIns="45700">
            <a:noAutofit/>
          </a:bodyPr>
          <a:lstStyle/>
          <a:p>
            <a:pPr indent="0" lvl="0" marL="0" marR="0" rtl="0" algn="ctr">
              <a:lnSpc>
                <a:spcPct val="145454"/>
              </a:lnSpc>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Horizontal support at the point of discontinuity of the top chord</a:t>
            </a:r>
            <a:endParaRPr/>
          </a:p>
        </p:txBody>
      </p:sp>
      <p:sp>
        <p:nvSpPr>
          <p:cNvPr id="573" name="Google Shape;573;p43"/>
          <p:cNvSpPr txBox="1"/>
          <p:nvPr/>
        </p:nvSpPr>
        <p:spPr>
          <a:xfrm rot="2880000">
            <a:off x="9456545" y="3213948"/>
            <a:ext cx="1433723"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Horizontal support at the truss support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44"/>
          <p:cNvPicPr preferRelativeResize="0"/>
          <p:nvPr/>
        </p:nvPicPr>
        <p:blipFill rotWithShape="1">
          <a:blip r:embed="rId3">
            <a:alphaModFix/>
          </a:blip>
          <a:srcRect b="0" l="0" r="0" t="0"/>
          <a:stretch/>
        </p:blipFill>
        <p:spPr>
          <a:xfrm>
            <a:off x="1118747" y="1361570"/>
            <a:ext cx="9957816" cy="4962572"/>
          </a:xfrm>
          <a:prstGeom prst="rect">
            <a:avLst/>
          </a:prstGeom>
          <a:noFill/>
          <a:ln>
            <a:noFill/>
          </a:ln>
        </p:spPr>
      </p:pic>
      <p:sp>
        <p:nvSpPr>
          <p:cNvPr id="580" name="Google Shape;580;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Shape 1 of the buckle of a top chord</a:t>
            </a:r>
            <a:endParaRPr/>
          </a:p>
        </p:txBody>
      </p:sp>
      <p:sp>
        <p:nvSpPr>
          <p:cNvPr id="581" name="Google Shape;581;p4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82" name="Google Shape;582;p4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83" name="Google Shape;583;p44"/>
          <p:cNvSpPr txBox="1"/>
          <p:nvPr/>
        </p:nvSpPr>
        <p:spPr>
          <a:xfrm rot="180000">
            <a:off x="1898961" y="3048854"/>
            <a:ext cx="4031401"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2000" u="none" cap="none" strike="noStrike">
                <a:solidFill>
                  <a:srgbClr val="000000"/>
                </a:solidFill>
                <a:latin typeface="Arial Narrow"/>
                <a:ea typeface="Arial Narrow"/>
                <a:cs typeface="Arial Narrow"/>
                <a:sym typeface="Arial Narrow"/>
              </a:rPr>
              <a:t>Stiffening system span </a:t>
            </a:r>
            <a:r>
              <a:rPr b="0" i="0" lang="en-GB" sz="2000" u="none" cap="none" strike="noStrike">
                <a:solidFill>
                  <a:srgbClr val="000000"/>
                </a:solidFill>
                <a:latin typeface="Arial"/>
                <a:ea typeface="Arial"/>
                <a:cs typeface="Arial"/>
                <a:sym typeface="Arial"/>
              </a:rPr>
              <a:t>l</a:t>
            </a:r>
            <a:endParaRPr/>
          </a:p>
        </p:txBody>
      </p:sp>
      <p:sp>
        <p:nvSpPr>
          <p:cNvPr id="584" name="Google Shape;584;p44"/>
          <p:cNvSpPr txBox="1"/>
          <p:nvPr/>
        </p:nvSpPr>
        <p:spPr>
          <a:xfrm rot="180000">
            <a:off x="5336822" y="3723749"/>
            <a:ext cx="4031401"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2000" u="none" cap="none" strike="noStrike">
                <a:solidFill>
                  <a:srgbClr val="000000"/>
                </a:solidFill>
                <a:latin typeface="Arial Narrow"/>
                <a:ea typeface="Arial Narrow"/>
                <a:cs typeface="Arial Narrow"/>
                <a:sym typeface="Arial Narrow"/>
              </a:rPr>
              <a:t>Span</a:t>
            </a:r>
            <a:endParaRPr/>
          </a:p>
        </p:txBody>
      </p:sp>
      <p:sp>
        <p:nvSpPr>
          <p:cNvPr id="585" name="Google Shape;585;p44"/>
          <p:cNvSpPr txBox="1"/>
          <p:nvPr/>
        </p:nvSpPr>
        <p:spPr>
          <a:xfrm rot="3660000">
            <a:off x="6308608" y="2143799"/>
            <a:ext cx="1280958"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Horizontal support </a:t>
            </a:r>
            <a:br>
              <a:rPr b="0" i="0" lang="en-GB" sz="1600" u="none" cap="none" strike="noStrike">
                <a:solidFill>
                  <a:srgbClr val="000000"/>
                </a:solidFill>
                <a:latin typeface="Arial Narrow"/>
                <a:ea typeface="Arial Narrow"/>
                <a:cs typeface="Arial Narrow"/>
                <a:sym typeface="Arial Narrow"/>
              </a:rPr>
            </a:br>
            <a:r>
              <a:rPr b="0" i="0" lang="en-GB" sz="1600" u="none" cap="none" strike="noStrike">
                <a:solidFill>
                  <a:srgbClr val="000000"/>
                </a:solidFill>
                <a:latin typeface="Arial Narrow"/>
                <a:ea typeface="Arial Narrow"/>
                <a:cs typeface="Arial Narrow"/>
                <a:sym typeface="Arial Narrow"/>
              </a:rPr>
              <a:t>of a truss</a:t>
            </a:r>
            <a:endParaRPr/>
          </a:p>
        </p:txBody>
      </p:sp>
      <p:sp>
        <p:nvSpPr>
          <p:cNvPr id="586" name="Google Shape;586;p44"/>
          <p:cNvSpPr txBox="1"/>
          <p:nvPr/>
        </p:nvSpPr>
        <p:spPr>
          <a:xfrm rot="-840000">
            <a:off x="9640849" y="1442606"/>
            <a:ext cx="1091912" cy="268473"/>
          </a:xfrm>
          <a:prstGeom prst="rect">
            <a:avLst/>
          </a:prstGeom>
          <a:noFill/>
          <a:ln>
            <a:noFill/>
          </a:ln>
        </p:spPr>
        <p:txBody>
          <a:bodyPr anchorCtr="0" anchor="ctr" bIns="45700" lIns="91425" spcFirstLastPara="1" rIns="91425" wrap="square" tIns="45700">
            <a:noAutofit/>
          </a:bodyPr>
          <a:lstStyle/>
          <a:p>
            <a:pPr indent="0" lvl="0" marL="0" marR="0" rtl="0" algn="ctr">
              <a:lnSpc>
                <a:spcPct val="108333"/>
              </a:lnSpc>
              <a:spcBef>
                <a:spcPts val="0"/>
              </a:spcBef>
              <a:spcAft>
                <a:spcPts val="0"/>
              </a:spcAft>
              <a:buNone/>
            </a:pPr>
            <a:r>
              <a:rPr b="0" i="0" lang="en-GB" sz="1200" u="none" cap="none" strike="noStrike">
                <a:solidFill>
                  <a:srgbClr val="000000"/>
                </a:solidFill>
                <a:latin typeface="Arial Narrow"/>
                <a:ea typeface="Arial Narrow"/>
                <a:cs typeface="Arial Narrow"/>
                <a:sym typeface="Arial Narrow"/>
              </a:rPr>
              <a:t>Horizontal support of a truss</a:t>
            </a:r>
            <a:endParaRPr/>
          </a:p>
        </p:txBody>
      </p:sp>
      <p:sp>
        <p:nvSpPr>
          <p:cNvPr id="587" name="Google Shape;587;p44"/>
          <p:cNvSpPr txBox="1"/>
          <p:nvPr/>
        </p:nvSpPr>
        <p:spPr>
          <a:xfrm rot="4320000">
            <a:off x="1447755" y="4803841"/>
            <a:ext cx="1280958"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2000" u="none" cap="none" strike="noStrike">
                <a:solidFill>
                  <a:srgbClr val="000000"/>
                </a:solidFill>
                <a:latin typeface="Arial Narrow"/>
                <a:ea typeface="Arial Narrow"/>
                <a:cs typeface="Arial Narrow"/>
                <a:sym typeface="Arial Narrow"/>
              </a:rPr>
              <a:t>Horizontal support of a truss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5"/>
          <p:cNvSpPr txBox="1"/>
          <p:nvPr>
            <p:ph type="title"/>
          </p:nvPr>
        </p:nvSpPr>
        <p:spPr>
          <a:xfrm>
            <a:off x="838200" y="37355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Shape 1 of the buckle of a top chord</a:t>
            </a:r>
            <a:endParaRPr/>
          </a:p>
        </p:txBody>
      </p:sp>
      <p:sp>
        <p:nvSpPr>
          <p:cNvPr id="594" name="Google Shape;594;p4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595" name="Google Shape;595;p45"/>
          <p:cNvSpPr txBox="1"/>
          <p:nvPr>
            <p:ph idx="1" type="body"/>
          </p:nvPr>
        </p:nvSpPr>
        <p:spPr>
          <a:xfrm>
            <a:off x="838199" y="1825625"/>
            <a:ext cx="10937790" cy="240038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first shape of buckling occurs between the horizontal supports of the truss (span of the stiffening system </a:t>
            </a:r>
            <a:r>
              <a:rPr lang="en-GB">
                <a:latin typeface="Arial"/>
                <a:ea typeface="Arial"/>
                <a:cs typeface="Arial"/>
                <a:sym typeface="Arial"/>
              </a:rPr>
              <a:t>l</a:t>
            </a:r>
            <a:r>
              <a:rPr lang="en-GB"/>
              <a:t>)</a:t>
            </a:r>
            <a:endParaRPr/>
          </a:p>
          <a:p>
            <a:pPr indent="-228600" lvl="0" marL="228600" rtl="0" algn="l">
              <a:lnSpc>
                <a:spcPct val="90000"/>
              </a:lnSpc>
              <a:spcBef>
                <a:spcPts val="1000"/>
              </a:spcBef>
              <a:spcAft>
                <a:spcPts val="0"/>
              </a:spcAft>
              <a:buClr>
                <a:schemeClr val="dk1"/>
              </a:buClr>
              <a:buSzPts val="2800"/>
              <a:buChar char="•"/>
            </a:pPr>
            <a:r>
              <a:rPr lang="en-GB"/>
              <a:t>The buckling generates a force of </a:t>
            </a:r>
            <a:r>
              <a:rPr i="1" lang="en-GB"/>
              <a:t>q</a:t>
            </a:r>
            <a:r>
              <a:rPr baseline="-25000" lang="en-GB"/>
              <a:t>d</a:t>
            </a:r>
            <a:r>
              <a:rPr lang="en-GB"/>
              <a:t> (stiffening load) that is transferred to the buckling strut system</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p:txBody>
      </p:sp>
      <p:pic>
        <p:nvPicPr>
          <p:cNvPr id="596" name="Google Shape;596;p45"/>
          <p:cNvPicPr preferRelativeResize="0"/>
          <p:nvPr/>
        </p:nvPicPr>
        <p:blipFill rotWithShape="1">
          <a:blip r:embed="rId3">
            <a:alphaModFix/>
          </a:blip>
          <a:srcRect b="0" l="0" r="0" t="0"/>
          <a:stretch/>
        </p:blipFill>
        <p:spPr>
          <a:xfrm>
            <a:off x="1158445" y="3850547"/>
            <a:ext cx="3128963" cy="2046287"/>
          </a:xfrm>
          <a:prstGeom prst="rect">
            <a:avLst/>
          </a:prstGeom>
          <a:noFill/>
          <a:ln>
            <a:noFill/>
          </a:ln>
        </p:spPr>
      </p:pic>
      <p:pic>
        <p:nvPicPr>
          <p:cNvPr id="597" name="Google Shape;597;p45"/>
          <p:cNvPicPr preferRelativeResize="0"/>
          <p:nvPr/>
        </p:nvPicPr>
        <p:blipFill rotWithShape="1">
          <a:blip r:embed="rId4">
            <a:alphaModFix/>
          </a:blip>
          <a:srcRect b="0" l="0" r="0" t="0"/>
          <a:stretch/>
        </p:blipFill>
        <p:spPr>
          <a:xfrm>
            <a:off x="5473057" y="3763323"/>
            <a:ext cx="5771592" cy="1729947"/>
          </a:xfrm>
          <a:prstGeom prst="rect">
            <a:avLst/>
          </a:prstGeom>
          <a:noFill/>
          <a:ln>
            <a:noFill/>
          </a:ln>
        </p:spPr>
      </p:pic>
      <p:sp>
        <p:nvSpPr>
          <p:cNvPr id="598" name="Google Shape;598;p4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599" name="Google Shape;599;p45"/>
          <p:cNvSpPr txBox="1"/>
          <p:nvPr/>
        </p:nvSpPr>
        <p:spPr>
          <a:xfrm>
            <a:off x="6869451" y="5163971"/>
            <a:ext cx="2978803" cy="2329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Stiffening system span </a:t>
            </a:r>
            <a:r>
              <a:rPr b="0" i="0" lang="en-GB" sz="1100" u="none" cap="none" strike="noStrike">
                <a:solidFill>
                  <a:srgbClr val="000000"/>
                </a:solidFill>
                <a:latin typeface="Arial"/>
                <a:ea typeface="Arial"/>
                <a:cs typeface="Arial"/>
                <a:sym typeface="Arial"/>
              </a:rPr>
              <a:t>l</a:t>
            </a:r>
            <a:endParaRPr/>
          </a:p>
        </p:txBody>
      </p:sp>
      <p:sp>
        <p:nvSpPr>
          <p:cNvPr id="600" name="Google Shape;600;p45"/>
          <p:cNvSpPr txBox="1"/>
          <p:nvPr/>
        </p:nvSpPr>
        <p:spPr>
          <a:xfrm>
            <a:off x="1414230" y="4635345"/>
            <a:ext cx="3941541" cy="140371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1600" u="none" cap="none" strike="noStrike">
                <a:solidFill>
                  <a:srgbClr val="000000"/>
                </a:solidFill>
                <a:latin typeface="Arial"/>
                <a:ea typeface="Arial"/>
                <a:cs typeface="Arial"/>
                <a:sym typeface="Arial"/>
              </a:rPr>
              <a:t>stiffening load </a:t>
            </a:r>
            <a:endParaRPr/>
          </a:p>
          <a:p>
            <a:pPr indent="0" lvl="0" marL="0" marR="0" rtl="0" algn="l">
              <a:spcBef>
                <a:spcPts val="600"/>
              </a:spcBef>
              <a:spcAft>
                <a:spcPts val="0"/>
              </a:spcAft>
              <a:buNone/>
            </a:pPr>
            <a:r>
              <a:rPr b="0" i="0" lang="en-GB" sz="1600" u="none" cap="none" strike="noStrike">
                <a:solidFill>
                  <a:srgbClr val="000000"/>
                </a:solidFill>
                <a:latin typeface="Arial"/>
                <a:ea typeface="Arial"/>
                <a:cs typeface="Arial"/>
                <a:sym typeface="Arial"/>
              </a:rPr>
              <a:t>factor calculated from min</a:t>
            </a:r>
            <a:endParaRPr/>
          </a:p>
          <a:p>
            <a:pPr indent="0" lvl="0" marL="0" marR="0" rtl="0" algn="l">
              <a:spcBef>
                <a:spcPts val="600"/>
              </a:spcBef>
              <a:spcAft>
                <a:spcPts val="0"/>
              </a:spcAft>
              <a:buNone/>
            </a:pPr>
            <a:r>
              <a:rPr b="0" i="0" lang="en-GB" sz="1600" u="none" cap="none" strike="noStrike">
                <a:solidFill>
                  <a:srgbClr val="000000"/>
                </a:solidFill>
                <a:latin typeface="Arial"/>
                <a:ea typeface="Arial"/>
                <a:cs typeface="Arial"/>
                <a:sym typeface="Arial"/>
              </a:rPr>
              <a:t>normal force of the top chord</a:t>
            </a:r>
            <a:endParaRPr/>
          </a:p>
          <a:p>
            <a:pPr indent="0" lvl="0" marL="0" marR="0" rtl="0" algn="l">
              <a:spcBef>
                <a:spcPts val="600"/>
              </a:spcBef>
              <a:spcAft>
                <a:spcPts val="0"/>
              </a:spcAft>
              <a:buNone/>
            </a:pPr>
            <a:r>
              <a:rPr b="0" i="0" lang="en-GB" sz="1600" u="none" cap="none" strike="noStrike">
                <a:solidFill>
                  <a:srgbClr val="000000"/>
                </a:solidFill>
                <a:latin typeface="Arial"/>
                <a:ea typeface="Arial"/>
                <a:cs typeface="Arial"/>
                <a:sym typeface="Arial"/>
              </a:rPr>
              <a:t>span of the stiffening system</a:t>
            </a:r>
            <a:endParaRPr/>
          </a:p>
        </p:txBody>
      </p:sp>
      <p:pic>
        <p:nvPicPr>
          <p:cNvPr id="601" name="Google Shape;601;p45"/>
          <p:cNvPicPr preferRelativeResize="0"/>
          <p:nvPr/>
        </p:nvPicPr>
        <p:blipFill rotWithShape="1">
          <a:blip r:embed="rId5">
            <a:alphaModFix/>
          </a:blip>
          <a:srcRect b="0" l="0" r="0" t="0"/>
          <a:stretch/>
        </p:blipFill>
        <p:spPr>
          <a:xfrm>
            <a:off x="1880612" y="4969079"/>
            <a:ext cx="3008775" cy="27346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p46"/>
          <p:cNvPicPr preferRelativeResize="0"/>
          <p:nvPr/>
        </p:nvPicPr>
        <p:blipFill rotWithShape="1">
          <a:blip r:embed="rId3">
            <a:alphaModFix/>
          </a:blip>
          <a:srcRect b="0" l="0" r="0" t="0"/>
          <a:stretch/>
        </p:blipFill>
        <p:spPr>
          <a:xfrm>
            <a:off x="6463751" y="1699115"/>
            <a:ext cx="5525563" cy="4206240"/>
          </a:xfrm>
          <a:prstGeom prst="rect">
            <a:avLst/>
          </a:prstGeom>
          <a:noFill/>
          <a:ln>
            <a:noFill/>
          </a:ln>
        </p:spPr>
      </p:pic>
      <p:sp>
        <p:nvSpPr>
          <p:cNvPr id="608" name="Google Shape;608;p46"/>
          <p:cNvSpPr txBox="1"/>
          <p:nvPr>
            <p:ph type="title"/>
          </p:nvPr>
        </p:nvSpPr>
        <p:spPr>
          <a:xfrm>
            <a:off x="838200" y="373552"/>
            <a:ext cx="1111696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Loads of the buckling strut system (1st shape)</a:t>
            </a:r>
            <a:endParaRPr/>
          </a:p>
        </p:txBody>
      </p:sp>
      <p:sp>
        <p:nvSpPr>
          <p:cNvPr id="609" name="Google Shape;609;p4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10" name="Google Shape;610;p46"/>
          <p:cNvSpPr txBox="1"/>
          <p:nvPr>
            <p:ph idx="1" type="body"/>
          </p:nvPr>
        </p:nvSpPr>
        <p:spPr>
          <a:xfrm>
            <a:off x="838199" y="1825624"/>
            <a:ext cx="5395785" cy="4756659"/>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GB"/>
              <a:t>The load accumulated on the buckling strut system consists of:</a:t>
            </a:r>
            <a:endParaRPr/>
          </a:p>
          <a:p>
            <a:pPr indent="-228600" lvl="1" marL="685800" rtl="0" algn="l">
              <a:lnSpc>
                <a:spcPct val="90000"/>
              </a:lnSpc>
              <a:spcBef>
                <a:spcPts val="500"/>
              </a:spcBef>
              <a:spcAft>
                <a:spcPts val="0"/>
              </a:spcAft>
              <a:buClr>
                <a:schemeClr val="dk1"/>
              </a:buClr>
              <a:buSzPct val="100000"/>
              <a:buChar char="•"/>
            </a:pPr>
            <a:r>
              <a:rPr lang="en-GB"/>
              <a:t>roof level wind load </a:t>
            </a:r>
            <a:r>
              <a:rPr i="1" lang="en-GB"/>
              <a:t>q</a:t>
            </a:r>
            <a:r>
              <a:rPr baseline="-25000" lang="en-GB"/>
              <a:t>w,d</a:t>
            </a:r>
            <a:endParaRPr/>
          </a:p>
          <a:p>
            <a:pPr indent="-228600" lvl="1" marL="685800" rtl="0" algn="l">
              <a:lnSpc>
                <a:spcPct val="90000"/>
              </a:lnSpc>
              <a:spcBef>
                <a:spcPts val="500"/>
              </a:spcBef>
              <a:spcAft>
                <a:spcPts val="0"/>
              </a:spcAft>
              <a:buClr>
                <a:schemeClr val="dk1"/>
              </a:buClr>
              <a:buSzPct val="100000"/>
              <a:buChar char="•"/>
            </a:pPr>
            <a:r>
              <a:rPr lang="en-GB"/>
              <a:t>NR truss additional horizontal force Σ</a:t>
            </a:r>
            <a:r>
              <a:rPr i="1" lang="en-GB"/>
              <a:t>q</a:t>
            </a:r>
            <a:r>
              <a:rPr baseline="-25000" lang="en-GB"/>
              <a:t>H,d,i</a:t>
            </a:r>
            <a:endParaRPr/>
          </a:p>
          <a:p>
            <a:pPr indent="-228600" lvl="1" marL="685800" rtl="0" algn="l">
              <a:lnSpc>
                <a:spcPct val="90000"/>
              </a:lnSpc>
              <a:spcBef>
                <a:spcPts val="500"/>
              </a:spcBef>
              <a:spcAft>
                <a:spcPts val="0"/>
              </a:spcAft>
              <a:buClr>
                <a:schemeClr val="dk1"/>
              </a:buClr>
              <a:buSzPct val="100000"/>
              <a:buChar char="•"/>
            </a:pPr>
            <a:r>
              <a:rPr lang="en-GB"/>
              <a:t>top chord stiffening load Σ</a:t>
            </a:r>
            <a:r>
              <a:rPr i="1" lang="en-GB"/>
              <a:t>q</a:t>
            </a:r>
            <a:r>
              <a:rPr baseline="-25000" lang="en-GB"/>
              <a:t>d,i</a:t>
            </a:r>
            <a:endParaRPr/>
          </a:p>
          <a:p>
            <a:pPr indent="-228600" lvl="0" marL="228600" rtl="0" algn="l">
              <a:lnSpc>
                <a:spcPct val="90000"/>
              </a:lnSpc>
              <a:spcBef>
                <a:spcPts val="1000"/>
              </a:spcBef>
              <a:spcAft>
                <a:spcPts val="0"/>
              </a:spcAft>
              <a:buClr>
                <a:schemeClr val="dk1"/>
              </a:buClr>
              <a:buSzPct val="100000"/>
              <a:buChar char="•"/>
            </a:pPr>
            <a:r>
              <a:rPr lang="en-GB"/>
              <a:t>Wind load and additional horizontal force (external loads) must always be transferred to foundations </a:t>
            </a:r>
            <a:endParaRPr/>
          </a:p>
          <a:p>
            <a:pPr indent="-228600" lvl="0" marL="228600" rtl="0" algn="l">
              <a:lnSpc>
                <a:spcPct val="90000"/>
              </a:lnSpc>
              <a:spcBef>
                <a:spcPts val="1000"/>
              </a:spcBef>
              <a:spcAft>
                <a:spcPts val="0"/>
              </a:spcAft>
              <a:buClr>
                <a:schemeClr val="dk1"/>
              </a:buClr>
              <a:buSzPct val="100000"/>
              <a:buChar char="•"/>
            </a:pPr>
            <a:r>
              <a:rPr lang="en-GB"/>
              <a:t>The stiffening load does not need to be transferred to the foundations if the stiffening system is closed (internal load)</a:t>
            </a:r>
            <a:endParaRPr/>
          </a:p>
        </p:txBody>
      </p:sp>
      <p:sp>
        <p:nvSpPr>
          <p:cNvPr id="611" name="Google Shape;611;p4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12" name="Google Shape;612;p46"/>
          <p:cNvSpPr txBox="1"/>
          <p:nvPr/>
        </p:nvSpPr>
        <p:spPr>
          <a:xfrm rot="360000">
            <a:off x="6190001" y="2332094"/>
            <a:ext cx="2978803" cy="2329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050" u="none" cap="none" strike="noStrike">
                <a:solidFill>
                  <a:srgbClr val="000000"/>
                </a:solidFill>
                <a:latin typeface="Arial Narrow"/>
                <a:ea typeface="Arial Narrow"/>
                <a:cs typeface="Arial Narrow"/>
                <a:sym typeface="Arial Narrow"/>
              </a:rPr>
              <a:t>Stiffening system span length </a:t>
            </a:r>
            <a:r>
              <a:rPr b="0" i="0" lang="en-GB" sz="1050" u="none" cap="none" strike="noStrike">
                <a:solidFill>
                  <a:srgbClr val="000000"/>
                </a:solidFill>
                <a:latin typeface="Arial"/>
                <a:ea typeface="Arial"/>
                <a:cs typeface="Arial"/>
                <a:sym typeface="Arial"/>
              </a:rPr>
              <a:t>l</a:t>
            </a:r>
            <a:endParaRPr b="0" i="0" sz="1050" u="none" cap="none" strike="noStrike">
              <a:solidFill>
                <a:srgbClr val="000000"/>
              </a:solidFill>
              <a:latin typeface="Arial"/>
              <a:ea typeface="Arial"/>
              <a:cs typeface="Arial"/>
              <a:sym typeface="Arial"/>
            </a:endParaRPr>
          </a:p>
        </p:txBody>
      </p:sp>
      <p:sp>
        <p:nvSpPr>
          <p:cNvPr id="613" name="Google Shape;613;p46"/>
          <p:cNvSpPr txBox="1"/>
          <p:nvPr/>
        </p:nvSpPr>
        <p:spPr>
          <a:xfrm rot="180000">
            <a:off x="10282470" y="3332259"/>
            <a:ext cx="2978803" cy="232987"/>
          </a:xfrm>
          <a:prstGeom prst="rect">
            <a:avLst/>
          </a:prstGeom>
          <a:noFill/>
          <a:ln>
            <a:noFill/>
          </a:ln>
        </p:spPr>
        <p:txBody>
          <a:bodyPr anchorCtr="0" anchor="ctr" bIns="45700" lIns="91425" spcFirstLastPara="1" rIns="91425" wrap="square" tIns="45700">
            <a:noAutofit/>
          </a:bodyPr>
          <a:lstStyle/>
          <a:p>
            <a:pPr indent="0" lvl="0" marL="0" marR="0" rtl="0" algn="l">
              <a:lnSpc>
                <a:spcPct val="200000"/>
              </a:lnSpc>
              <a:spcBef>
                <a:spcPts val="0"/>
              </a:spcBef>
              <a:spcAft>
                <a:spcPts val="0"/>
              </a:spcAft>
              <a:buNone/>
            </a:pPr>
            <a:r>
              <a:rPr b="0" i="0" lang="en-GB" sz="1050" u="none" cap="none" strike="noStrike">
                <a:solidFill>
                  <a:srgbClr val="000000"/>
                </a:solidFill>
                <a:latin typeface="Arial Narrow"/>
                <a:ea typeface="Arial Narrow"/>
                <a:cs typeface="Arial Narrow"/>
                <a:sym typeface="Arial Narrow"/>
              </a:rPr>
              <a:t>Stiffening load Σq</a:t>
            </a:r>
            <a:r>
              <a:rPr b="0" baseline="-25000" i="0" lang="en-GB" sz="1050" u="none" cap="none" strike="noStrike">
                <a:solidFill>
                  <a:srgbClr val="000000"/>
                </a:solidFill>
                <a:latin typeface="Arial Narrow"/>
                <a:ea typeface="Arial Narrow"/>
                <a:cs typeface="Arial Narrow"/>
                <a:sym typeface="Arial Narrow"/>
              </a:rPr>
              <a:t>d,i</a:t>
            </a:r>
            <a:endParaRPr b="0" baseline="-25000" i="0" sz="1050" u="none" cap="none" strike="noStrike">
              <a:solidFill>
                <a:srgbClr val="000000"/>
              </a:solidFill>
              <a:latin typeface="Arial"/>
              <a:ea typeface="Arial"/>
              <a:cs typeface="Arial"/>
              <a:sym typeface="Arial"/>
            </a:endParaRPr>
          </a:p>
        </p:txBody>
      </p:sp>
      <p:sp>
        <p:nvSpPr>
          <p:cNvPr id="614" name="Google Shape;614;p46"/>
          <p:cNvSpPr txBox="1"/>
          <p:nvPr/>
        </p:nvSpPr>
        <p:spPr>
          <a:xfrm rot="180000">
            <a:off x="10032935" y="3014074"/>
            <a:ext cx="2978803" cy="241133"/>
          </a:xfrm>
          <a:prstGeom prst="rect">
            <a:avLst/>
          </a:prstGeom>
          <a:noFill/>
          <a:ln>
            <a:noFill/>
          </a:ln>
        </p:spPr>
        <p:txBody>
          <a:bodyPr anchorCtr="0" anchor="ctr" bIns="45700" lIns="91425" spcFirstLastPara="1" rIns="91425" wrap="square" tIns="45700">
            <a:noAutofit/>
          </a:bodyPr>
          <a:lstStyle/>
          <a:p>
            <a:pPr indent="0" lvl="0" marL="0" marR="0" rtl="0" algn="l">
              <a:lnSpc>
                <a:spcPct val="200000"/>
              </a:lnSpc>
              <a:spcBef>
                <a:spcPts val="0"/>
              </a:spcBef>
              <a:spcAft>
                <a:spcPts val="0"/>
              </a:spcAft>
              <a:buNone/>
            </a:pPr>
            <a:r>
              <a:rPr b="0" i="0" lang="en-GB" sz="1050" u="none" cap="none" strike="noStrike">
                <a:solidFill>
                  <a:srgbClr val="000000"/>
                </a:solidFill>
                <a:latin typeface="Arial Narrow"/>
                <a:ea typeface="Arial Narrow"/>
                <a:cs typeface="Arial Narrow"/>
                <a:sym typeface="Arial Narrow"/>
              </a:rPr>
              <a:t>Wind load q</a:t>
            </a:r>
            <a:r>
              <a:rPr b="0" baseline="-25000" i="0" lang="en-GB" sz="1050" u="none" cap="none" strike="noStrike">
                <a:solidFill>
                  <a:srgbClr val="000000"/>
                </a:solidFill>
                <a:latin typeface="Arial Narrow"/>
                <a:ea typeface="Arial Narrow"/>
                <a:cs typeface="Arial Narrow"/>
                <a:sym typeface="Arial Narrow"/>
              </a:rPr>
              <a:t>w,d</a:t>
            </a:r>
            <a:endParaRPr b="0" baseline="-25000" i="0" sz="1050" u="none" cap="none" strike="noStrike">
              <a:solidFill>
                <a:srgbClr val="000000"/>
              </a:solidFill>
              <a:latin typeface="Arial"/>
              <a:ea typeface="Arial"/>
              <a:cs typeface="Arial"/>
              <a:sym typeface="Arial"/>
            </a:endParaRPr>
          </a:p>
        </p:txBody>
      </p:sp>
      <p:sp>
        <p:nvSpPr>
          <p:cNvPr id="615" name="Google Shape;615;p46"/>
          <p:cNvSpPr txBox="1"/>
          <p:nvPr/>
        </p:nvSpPr>
        <p:spPr>
          <a:xfrm rot="180000">
            <a:off x="10111018" y="3197392"/>
            <a:ext cx="2978803" cy="232987"/>
          </a:xfrm>
          <a:prstGeom prst="rect">
            <a:avLst/>
          </a:prstGeom>
          <a:noFill/>
          <a:ln>
            <a:noFill/>
          </a:ln>
        </p:spPr>
        <p:txBody>
          <a:bodyPr anchorCtr="0" anchor="ctr" bIns="45700" lIns="91425" spcFirstLastPara="1" rIns="91425" wrap="square" tIns="45700">
            <a:noAutofit/>
          </a:bodyPr>
          <a:lstStyle/>
          <a:p>
            <a:pPr indent="0" lvl="0" marL="0" marR="0" rtl="0" algn="l">
              <a:lnSpc>
                <a:spcPct val="200000"/>
              </a:lnSpc>
              <a:spcBef>
                <a:spcPts val="0"/>
              </a:spcBef>
              <a:spcAft>
                <a:spcPts val="0"/>
              </a:spcAft>
              <a:buNone/>
            </a:pPr>
            <a:r>
              <a:rPr b="0" i="0" lang="en-GB" sz="1050" u="none" cap="none" strike="noStrike">
                <a:solidFill>
                  <a:srgbClr val="000000"/>
                </a:solidFill>
                <a:latin typeface="Arial Narrow"/>
                <a:ea typeface="Arial Narrow"/>
                <a:cs typeface="Arial Narrow"/>
                <a:sym typeface="Arial Narrow"/>
              </a:rPr>
              <a:t>Additional horizontal force Σq</a:t>
            </a:r>
            <a:r>
              <a:rPr b="0" baseline="-25000" i="0" lang="en-GB" sz="1050" u="none" cap="none" strike="noStrike">
                <a:solidFill>
                  <a:srgbClr val="000000"/>
                </a:solidFill>
                <a:latin typeface="Arial Narrow"/>
                <a:ea typeface="Arial Narrow"/>
                <a:cs typeface="Arial Narrow"/>
                <a:sym typeface="Arial Narrow"/>
              </a:rPr>
              <a:t>H,d,i</a:t>
            </a:r>
            <a:endParaRPr b="0" baseline="-25000" i="0" sz="1050" u="none" cap="none" strike="noStrike">
              <a:solidFill>
                <a:srgbClr val="000000"/>
              </a:solidFill>
              <a:latin typeface="Arial"/>
              <a:ea typeface="Arial"/>
              <a:cs typeface="Arial"/>
              <a:sym typeface="Arial"/>
            </a:endParaRPr>
          </a:p>
        </p:txBody>
      </p:sp>
      <p:sp>
        <p:nvSpPr>
          <p:cNvPr id="616" name="Google Shape;616;p46"/>
          <p:cNvSpPr txBox="1"/>
          <p:nvPr/>
        </p:nvSpPr>
        <p:spPr>
          <a:xfrm rot="3539398">
            <a:off x="7124071" y="5568639"/>
            <a:ext cx="1404808" cy="232987"/>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1050" u="none" cap="none" strike="noStrike">
                <a:solidFill>
                  <a:srgbClr val="000000"/>
                </a:solidFill>
                <a:latin typeface="Arial Narrow"/>
                <a:ea typeface="Arial Narrow"/>
                <a:cs typeface="Arial Narrow"/>
                <a:sym typeface="Arial Narrow"/>
              </a:rPr>
              <a:t>The loads accumulated on the buckling support system</a:t>
            </a:r>
            <a:endParaRPr b="0" baseline="-25000" i="0" sz="105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47"/>
          <p:cNvPicPr preferRelativeResize="0"/>
          <p:nvPr/>
        </p:nvPicPr>
        <p:blipFill rotWithShape="1">
          <a:blip r:embed="rId3">
            <a:alphaModFix/>
          </a:blip>
          <a:srcRect b="0" l="0" r="0" t="0"/>
          <a:stretch/>
        </p:blipFill>
        <p:spPr>
          <a:xfrm>
            <a:off x="5985388" y="1301051"/>
            <a:ext cx="6073743" cy="4443984"/>
          </a:xfrm>
          <a:prstGeom prst="rect">
            <a:avLst/>
          </a:prstGeom>
          <a:noFill/>
          <a:ln>
            <a:noFill/>
          </a:ln>
        </p:spPr>
      </p:pic>
      <p:sp>
        <p:nvSpPr>
          <p:cNvPr id="623" name="Google Shape;623;p47"/>
          <p:cNvSpPr txBox="1"/>
          <p:nvPr>
            <p:ph type="title"/>
          </p:nvPr>
        </p:nvSpPr>
        <p:spPr>
          <a:xfrm>
            <a:off x="838199" y="365125"/>
            <a:ext cx="1085021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Displacement of the buckling strut system </a:t>
            </a:r>
            <a:br>
              <a:rPr lang="en-GB"/>
            </a:br>
            <a:r>
              <a:rPr lang="en-GB"/>
              <a:t>(1st shape)</a:t>
            </a:r>
            <a:endParaRPr/>
          </a:p>
        </p:txBody>
      </p:sp>
      <p:sp>
        <p:nvSpPr>
          <p:cNvPr id="624" name="Google Shape;624;p4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25" name="Google Shape;625;p47"/>
          <p:cNvSpPr txBox="1"/>
          <p:nvPr>
            <p:ph idx="1" type="body"/>
          </p:nvPr>
        </p:nvSpPr>
        <p:spPr>
          <a:xfrm>
            <a:off x="838200" y="1825624"/>
            <a:ext cx="5346358" cy="488294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Each buckling strut must meet the rigidity requirement </a:t>
            </a:r>
            <a:r>
              <a:rPr i="1" lang="en-GB" sz="2400"/>
              <a:t>C</a:t>
            </a:r>
            <a:r>
              <a:rPr baseline="-25000" lang="en-GB" sz="2400"/>
              <a:t>min</a:t>
            </a:r>
            <a:endParaRPr baseline="-25000" sz="2400"/>
          </a:p>
          <a:p>
            <a:pPr indent="-228600" lvl="0" marL="228600" rtl="0" algn="l">
              <a:lnSpc>
                <a:spcPct val="90000"/>
              </a:lnSpc>
              <a:spcBef>
                <a:spcPts val="1000"/>
              </a:spcBef>
              <a:spcAft>
                <a:spcPts val="0"/>
              </a:spcAft>
              <a:buClr>
                <a:schemeClr val="dk1"/>
              </a:buClr>
              <a:buSzPts val="2400"/>
              <a:buChar char="•"/>
            </a:pPr>
            <a:r>
              <a:rPr lang="en-GB" sz="2400"/>
              <a:t>In addition, the end-state displacement </a:t>
            </a:r>
            <a:r>
              <a:rPr i="1" lang="en-GB" sz="2400"/>
              <a:t>u</a:t>
            </a:r>
            <a:r>
              <a:rPr baseline="-25000" lang="en-GB" sz="2400"/>
              <a:t>fin</a:t>
            </a:r>
            <a:r>
              <a:rPr lang="en-GB" sz="2400"/>
              <a:t> must not exceed l/500 of the design load of the ultimate-limit state, which consists of:</a:t>
            </a:r>
            <a:endParaRPr/>
          </a:p>
          <a:p>
            <a:pPr indent="-228600" lvl="1" marL="685800" rtl="0" algn="l">
              <a:lnSpc>
                <a:spcPct val="90000"/>
              </a:lnSpc>
              <a:spcBef>
                <a:spcPts val="500"/>
              </a:spcBef>
              <a:spcAft>
                <a:spcPts val="0"/>
              </a:spcAft>
              <a:buClr>
                <a:schemeClr val="dk1"/>
              </a:buClr>
              <a:buSzPts val="2000"/>
              <a:buChar char="•"/>
            </a:pPr>
            <a:r>
              <a:rPr lang="en-GB" sz="2000"/>
              <a:t>roof level wind load </a:t>
            </a:r>
            <a:r>
              <a:rPr i="1" lang="en-GB" sz="2000"/>
              <a:t>q</a:t>
            </a:r>
            <a:r>
              <a:rPr baseline="-25000" lang="en-GB" sz="2000"/>
              <a:t>w,d</a:t>
            </a:r>
            <a:endParaRPr baseline="-25000" sz="2000"/>
          </a:p>
          <a:p>
            <a:pPr indent="-228600" lvl="1" marL="685800" rtl="0" algn="l">
              <a:lnSpc>
                <a:spcPct val="90000"/>
              </a:lnSpc>
              <a:spcBef>
                <a:spcPts val="500"/>
              </a:spcBef>
              <a:spcAft>
                <a:spcPts val="0"/>
              </a:spcAft>
              <a:buClr>
                <a:schemeClr val="dk1"/>
              </a:buClr>
              <a:buSzPts val="2000"/>
              <a:buChar char="•"/>
            </a:pPr>
            <a:r>
              <a:rPr lang="en-GB" sz="2000"/>
              <a:t>NR truss additional horizontal force Σ</a:t>
            </a:r>
            <a:r>
              <a:rPr i="1" lang="en-GB" sz="2000"/>
              <a:t>q</a:t>
            </a:r>
            <a:r>
              <a:rPr baseline="-25000" lang="en-GB" sz="2000"/>
              <a:t>H,d,i</a:t>
            </a:r>
            <a:endParaRPr baseline="-25000" sz="2000"/>
          </a:p>
          <a:p>
            <a:pPr indent="-228600" lvl="1" marL="685800" rtl="0" algn="l">
              <a:lnSpc>
                <a:spcPct val="90000"/>
              </a:lnSpc>
              <a:spcBef>
                <a:spcPts val="500"/>
              </a:spcBef>
              <a:spcAft>
                <a:spcPts val="0"/>
              </a:spcAft>
              <a:buClr>
                <a:schemeClr val="dk1"/>
              </a:buClr>
              <a:buSzPts val="2000"/>
              <a:buChar char="•"/>
            </a:pPr>
            <a:r>
              <a:rPr lang="en-GB" sz="2000"/>
              <a:t>top chord stiffening load Σ</a:t>
            </a:r>
            <a:r>
              <a:rPr i="1" lang="en-GB" sz="2000"/>
              <a:t>q</a:t>
            </a:r>
            <a:r>
              <a:rPr baseline="-25000" lang="en-GB" sz="2000"/>
              <a:t>d,i</a:t>
            </a:r>
            <a:endParaRPr baseline="-25000" sz="2000"/>
          </a:p>
          <a:p>
            <a:pPr indent="-228600" lvl="0" marL="228600" rtl="0" algn="l">
              <a:lnSpc>
                <a:spcPct val="90000"/>
              </a:lnSpc>
              <a:spcBef>
                <a:spcPts val="1000"/>
              </a:spcBef>
              <a:spcAft>
                <a:spcPts val="0"/>
              </a:spcAft>
              <a:buClr>
                <a:schemeClr val="dk1"/>
              </a:buClr>
              <a:buSzPts val="2400"/>
              <a:buChar char="•"/>
            </a:pPr>
            <a:r>
              <a:rPr lang="en-GB" sz="2400"/>
              <a:t>All displacements in the buckling strut system must be taken into account</a:t>
            </a:r>
            <a:endParaRPr/>
          </a:p>
          <a:p>
            <a:pPr indent="-76200" lvl="0" marL="228600" rtl="0" algn="l">
              <a:lnSpc>
                <a:spcPct val="90000"/>
              </a:lnSpc>
              <a:spcBef>
                <a:spcPts val="1000"/>
              </a:spcBef>
              <a:spcAft>
                <a:spcPts val="0"/>
              </a:spcAft>
              <a:buClr>
                <a:schemeClr val="dk1"/>
              </a:buClr>
              <a:buSzPts val="2400"/>
              <a:buNone/>
            </a:pPr>
            <a:r>
              <a:t/>
            </a:r>
            <a:endParaRPr sz="2400"/>
          </a:p>
        </p:txBody>
      </p:sp>
      <p:sp>
        <p:nvSpPr>
          <p:cNvPr id="626" name="Google Shape;626;p4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27" name="Google Shape;627;p47"/>
          <p:cNvSpPr txBox="1"/>
          <p:nvPr/>
        </p:nvSpPr>
        <p:spPr>
          <a:xfrm>
            <a:off x="5814144" y="2517218"/>
            <a:ext cx="2978803" cy="23298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050" u="none" cap="none" strike="noStrike">
                <a:solidFill>
                  <a:srgbClr val="000000"/>
                </a:solidFill>
                <a:latin typeface="Arial Narrow"/>
                <a:ea typeface="Arial Narrow"/>
                <a:cs typeface="Arial Narrow"/>
                <a:sym typeface="Arial Narrow"/>
              </a:rPr>
              <a:t>Stiffening system span length </a:t>
            </a:r>
            <a:r>
              <a:rPr b="0" i="0" lang="en-GB" sz="1050" u="none" cap="none" strike="noStrike">
                <a:solidFill>
                  <a:srgbClr val="000000"/>
                </a:solidFill>
                <a:latin typeface="Arial"/>
                <a:ea typeface="Arial"/>
                <a:cs typeface="Arial"/>
                <a:sym typeface="Arial"/>
              </a:rPr>
              <a:t>l</a:t>
            </a:r>
            <a:endParaRPr b="0" i="0" sz="1050" u="none" cap="none" strike="noStrike">
              <a:solidFill>
                <a:srgbClr val="000000"/>
              </a:solidFill>
              <a:latin typeface="Arial"/>
              <a:ea typeface="Arial"/>
              <a:cs typeface="Arial"/>
              <a:sym typeface="Arial"/>
            </a:endParaRPr>
          </a:p>
        </p:txBody>
      </p:sp>
      <p:sp>
        <p:nvSpPr>
          <p:cNvPr id="628" name="Google Shape;628;p47"/>
          <p:cNvSpPr txBox="1"/>
          <p:nvPr/>
        </p:nvSpPr>
        <p:spPr>
          <a:xfrm rot="-120000">
            <a:off x="6555574" y="2375959"/>
            <a:ext cx="2978803" cy="23298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050" u="none" cap="none" strike="noStrike">
                <a:solidFill>
                  <a:srgbClr val="000000"/>
                </a:solidFill>
                <a:latin typeface="Arial Narrow"/>
                <a:ea typeface="Arial Narrow"/>
                <a:cs typeface="Arial Narrow"/>
                <a:sym typeface="Arial Narrow"/>
              </a:rPr>
              <a:t>Displacement of support</a:t>
            </a:r>
            <a:br>
              <a:rPr b="0" i="0" lang="en-GB" sz="1050" u="none" cap="none" strike="noStrike">
                <a:solidFill>
                  <a:srgbClr val="000000"/>
                </a:solidFill>
                <a:latin typeface="Arial Narrow"/>
                <a:ea typeface="Arial Narrow"/>
                <a:cs typeface="Arial Narrow"/>
                <a:sym typeface="Arial Narrow"/>
              </a:rPr>
            </a:br>
            <a:r>
              <a:rPr b="0" i="0" lang="en-GB" sz="1050" u="none" cap="none" strike="noStrike">
                <a:solidFill>
                  <a:srgbClr val="000000"/>
                </a:solidFill>
                <a:latin typeface="Arial Narrow"/>
                <a:ea typeface="Arial Narrow"/>
                <a:cs typeface="Arial Narrow"/>
                <a:sym typeface="Arial Narrow"/>
              </a:rPr>
              <a:t> furthest from stiffener u</a:t>
            </a:r>
            <a:r>
              <a:rPr b="0" baseline="-25000" i="0" lang="en-GB" sz="1050" u="none" cap="none" strike="noStrike">
                <a:solidFill>
                  <a:srgbClr val="000000"/>
                </a:solidFill>
                <a:latin typeface="Arial Narrow"/>
                <a:ea typeface="Arial Narrow"/>
                <a:cs typeface="Arial Narrow"/>
                <a:sym typeface="Arial Narrow"/>
              </a:rPr>
              <a:t>fin</a:t>
            </a:r>
            <a:endParaRPr b="0" baseline="-25000" i="0" sz="1050" u="none" cap="none" strike="noStrike">
              <a:solidFill>
                <a:srgbClr val="000000"/>
              </a:solidFill>
              <a:latin typeface="Arial"/>
              <a:ea typeface="Arial"/>
              <a:cs typeface="Arial"/>
              <a:sym typeface="Arial"/>
            </a:endParaRPr>
          </a:p>
        </p:txBody>
      </p:sp>
      <p:sp>
        <p:nvSpPr>
          <p:cNvPr id="629" name="Google Shape;629;p47"/>
          <p:cNvSpPr txBox="1"/>
          <p:nvPr/>
        </p:nvSpPr>
        <p:spPr>
          <a:xfrm rot="-2387950">
            <a:off x="7871072" y="4654493"/>
            <a:ext cx="2978803" cy="23298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050" u="none" cap="none" strike="noStrike">
                <a:solidFill>
                  <a:srgbClr val="000000"/>
                </a:solidFill>
                <a:latin typeface="Arial Narrow"/>
                <a:ea typeface="Arial Narrow"/>
                <a:cs typeface="Arial Narrow"/>
                <a:sym typeface="Arial Narrow"/>
              </a:rPr>
              <a:t>Stiffener deflection u</a:t>
            </a:r>
            <a:r>
              <a:rPr b="0" baseline="-25000" i="0" lang="en-GB" sz="1050" u="none" cap="none" strike="noStrike">
                <a:solidFill>
                  <a:srgbClr val="000000"/>
                </a:solidFill>
                <a:latin typeface="Arial Narrow"/>
                <a:ea typeface="Arial Narrow"/>
                <a:cs typeface="Arial Narrow"/>
                <a:sym typeface="Arial Narrow"/>
              </a:rPr>
              <a:t>fin</a:t>
            </a:r>
            <a:r>
              <a:rPr b="0" i="0" lang="en-GB" sz="1050" u="none" cap="none" strike="noStrike">
                <a:solidFill>
                  <a:srgbClr val="000000"/>
                </a:solidFill>
                <a:latin typeface="Arial Narrow"/>
                <a:ea typeface="Arial Narrow"/>
                <a:cs typeface="Arial Narrow"/>
                <a:sym typeface="Arial Narrow"/>
              </a:rPr>
              <a:t> max. </a:t>
            </a:r>
            <a:r>
              <a:rPr b="0" i="0" lang="en-GB" sz="1050" u="none" cap="none" strike="noStrike">
                <a:solidFill>
                  <a:srgbClr val="000000"/>
                </a:solidFill>
                <a:latin typeface="Arial"/>
                <a:ea typeface="Arial"/>
                <a:cs typeface="Arial"/>
                <a:sym typeface="Arial"/>
              </a:rPr>
              <a:t>l</a:t>
            </a:r>
            <a:r>
              <a:rPr b="0" i="0" lang="en-GB" sz="1050" u="none" cap="none" strike="noStrike">
                <a:solidFill>
                  <a:srgbClr val="000000"/>
                </a:solidFill>
                <a:latin typeface="Arial Narrow"/>
                <a:ea typeface="Arial Narrow"/>
                <a:cs typeface="Arial Narrow"/>
                <a:sym typeface="Arial Narrow"/>
              </a:rPr>
              <a:t>/500</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id="635" name="Google Shape;635;p48"/>
          <p:cNvPicPr preferRelativeResize="0"/>
          <p:nvPr/>
        </p:nvPicPr>
        <p:blipFill rotWithShape="1">
          <a:blip r:embed="rId3">
            <a:alphaModFix/>
          </a:blip>
          <a:srcRect b="0" l="0" r="0" t="0"/>
          <a:stretch/>
        </p:blipFill>
        <p:spPr>
          <a:xfrm>
            <a:off x="1405196" y="1365229"/>
            <a:ext cx="9968924" cy="4965192"/>
          </a:xfrm>
          <a:prstGeom prst="rect">
            <a:avLst/>
          </a:prstGeom>
          <a:noFill/>
          <a:ln>
            <a:noFill/>
          </a:ln>
        </p:spPr>
      </p:pic>
      <p:sp>
        <p:nvSpPr>
          <p:cNvPr id="636" name="Google Shape;636;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Shape 2 of the buckle of a top chord</a:t>
            </a:r>
            <a:endParaRPr/>
          </a:p>
        </p:txBody>
      </p:sp>
      <p:sp>
        <p:nvSpPr>
          <p:cNvPr id="637" name="Google Shape;637;p4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38" name="Google Shape;638;p4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39" name="Google Shape;639;p48"/>
          <p:cNvSpPr txBox="1"/>
          <p:nvPr/>
        </p:nvSpPr>
        <p:spPr>
          <a:xfrm rot="180000">
            <a:off x="3150711" y="2912563"/>
            <a:ext cx="4031401"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2000" u="none" cap="none" strike="noStrike">
                <a:solidFill>
                  <a:srgbClr val="000000"/>
                </a:solidFill>
                <a:latin typeface="Arial Narrow"/>
                <a:ea typeface="Arial Narrow"/>
                <a:cs typeface="Arial Narrow"/>
                <a:sym typeface="Arial Narrow"/>
              </a:rPr>
              <a:t>Buckling wave length</a:t>
            </a:r>
            <a:endParaRPr/>
          </a:p>
        </p:txBody>
      </p:sp>
      <p:sp>
        <p:nvSpPr>
          <p:cNvPr id="640" name="Google Shape;640;p48"/>
          <p:cNvSpPr txBox="1"/>
          <p:nvPr/>
        </p:nvSpPr>
        <p:spPr>
          <a:xfrm rot="180000">
            <a:off x="5336822" y="3723749"/>
            <a:ext cx="4031401"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2000" u="none" cap="none" strike="noStrike">
                <a:solidFill>
                  <a:srgbClr val="000000"/>
                </a:solidFill>
                <a:latin typeface="Arial Narrow"/>
                <a:ea typeface="Arial Narrow"/>
                <a:cs typeface="Arial Narrow"/>
                <a:sym typeface="Arial Narrow"/>
              </a:rPr>
              <a:t>Span</a:t>
            </a:r>
            <a:endParaRPr/>
          </a:p>
        </p:txBody>
      </p:sp>
      <p:sp>
        <p:nvSpPr>
          <p:cNvPr id="641" name="Google Shape;641;p48"/>
          <p:cNvSpPr txBox="1"/>
          <p:nvPr/>
        </p:nvSpPr>
        <p:spPr>
          <a:xfrm rot="4080000">
            <a:off x="6317485" y="2085667"/>
            <a:ext cx="1280958"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Horizontal support of a truss</a:t>
            </a:r>
            <a:endParaRPr/>
          </a:p>
        </p:txBody>
      </p:sp>
      <p:sp>
        <p:nvSpPr>
          <p:cNvPr id="642" name="Google Shape;642;p48"/>
          <p:cNvSpPr txBox="1"/>
          <p:nvPr/>
        </p:nvSpPr>
        <p:spPr>
          <a:xfrm rot="4320000">
            <a:off x="1447755" y="4803841"/>
            <a:ext cx="1280958"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2000" u="none" cap="none" strike="noStrike">
                <a:solidFill>
                  <a:srgbClr val="000000"/>
                </a:solidFill>
                <a:latin typeface="Arial Narrow"/>
                <a:ea typeface="Arial Narrow"/>
                <a:cs typeface="Arial Narrow"/>
                <a:sym typeface="Arial Narrow"/>
              </a:rPr>
              <a:t>Horizontal support of a truss</a:t>
            </a:r>
            <a:endParaRPr/>
          </a:p>
        </p:txBody>
      </p:sp>
      <p:sp>
        <p:nvSpPr>
          <p:cNvPr id="643" name="Google Shape;643;p48"/>
          <p:cNvSpPr txBox="1"/>
          <p:nvPr/>
        </p:nvSpPr>
        <p:spPr>
          <a:xfrm rot="4080000">
            <a:off x="9517142" y="1345253"/>
            <a:ext cx="1280958"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u="none" cap="none" strike="noStrike">
                <a:solidFill>
                  <a:srgbClr val="000000"/>
                </a:solidFill>
                <a:latin typeface="Arial Narrow"/>
                <a:ea typeface="Arial Narrow"/>
                <a:cs typeface="Arial Narrow"/>
                <a:sym typeface="Arial Narrow"/>
              </a:rPr>
              <a:t>Horizontal support of a truss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49"/>
          <p:cNvSpPr txBox="1"/>
          <p:nvPr>
            <p:ph type="title"/>
          </p:nvPr>
        </p:nvSpPr>
        <p:spPr>
          <a:xfrm>
            <a:off x="838200" y="37355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Shape 2 of the buckle of a top chord</a:t>
            </a:r>
            <a:endParaRPr/>
          </a:p>
        </p:txBody>
      </p:sp>
      <p:sp>
        <p:nvSpPr>
          <p:cNvPr id="650" name="Google Shape;650;p4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51" name="Google Shape;651;p49"/>
          <p:cNvSpPr txBox="1"/>
          <p:nvPr>
            <p:ph idx="1" type="body"/>
          </p:nvPr>
        </p:nvSpPr>
        <p:spPr>
          <a:xfrm>
            <a:off x="838199" y="1825625"/>
            <a:ext cx="4957120" cy="144891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buckling wavelength of the second shape of buckling, </a:t>
            </a:r>
            <a:r>
              <a:rPr lang="en-GB">
                <a:latin typeface="Arial"/>
                <a:ea typeface="Arial"/>
                <a:cs typeface="Arial"/>
                <a:sym typeface="Arial"/>
              </a:rPr>
              <a:t>l</a:t>
            </a:r>
            <a:r>
              <a:rPr lang="en-GB"/>
              <a:t>s, can be calculated</a:t>
            </a:r>
            <a:endParaRPr/>
          </a:p>
        </p:txBody>
      </p:sp>
      <p:pic>
        <p:nvPicPr>
          <p:cNvPr id="652" name="Google Shape;652;p49"/>
          <p:cNvPicPr preferRelativeResize="0"/>
          <p:nvPr/>
        </p:nvPicPr>
        <p:blipFill rotWithShape="1">
          <a:blip r:embed="rId3">
            <a:alphaModFix/>
          </a:blip>
          <a:srcRect b="0" l="0" r="0" t="0"/>
          <a:stretch/>
        </p:blipFill>
        <p:spPr>
          <a:xfrm>
            <a:off x="1179513" y="3344863"/>
            <a:ext cx="4546600" cy="2990850"/>
          </a:xfrm>
          <a:prstGeom prst="rect">
            <a:avLst/>
          </a:prstGeom>
          <a:noFill/>
          <a:ln>
            <a:noFill/>
          </a:ln>
        </p:spPr>
      </p:pic>
      <p:sp>
        <p:nvSpPr>
          <p:cNvPr id="653" name="Google Shape;653;p49"/>
          <p:cNvSpPr/>
          <p:nvPr/>
        </p:nvSpPr>
        <p:spPr>
          <a:xfrm>
            <a:off x="2038865" y="3345447"/>
            <a:ext cx="259492" cy="1516938"/>
          </a:xfrm>
          <a:prstGeom prst="leftBrace">
            <a:avLst>
              <a:gd fmla="val 42816" name="adj1"/>
              <a:gd fmla="val 68252"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654" name="Google Shape;654;p49"/>
          <p:cNvPicPr preferRelativeResize="0"/>
          <p:nvPr/>
        </p:nvPicPr>
        <p:blipFill rotWithShape="1">
          <a:blip r:embed="rId4">
            <a:alphaModFix/>
          </a:blip>
          <a:srcRect b="0" l="0" r="0" t="0"/>
          <a:stretch/>
        </p:blipFill>
        <p:spPr>
          <a:xfrm>
            <a:off x="6654671" y="2175872"/>
            <a:ext cx="4819142" cy="3069572"/>
          </a:xfrm>
          <a:prstGeom prst="rect">
            <a:avLst/>
          </a:prstGeom>
          <a:noFill/>
          <a:ln>
            <a:noFill/>
          </a:ln>
        </p:spPr>
      </p:pic>
      <p:sp>
        <p:nvSpPr>
          <p:cNvPr id="655" name="Google Shape;655;p4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56" name="Google Shape;656;p49"/>
          <p:cNvSpPr txBox="1"/>
          <p:nvPr/>
        </p:nvSpPr>
        <p:spPr>
          <a:xfrm>
            <a:off x="1702975" y="5065190"/>
            <a:ext cx="4862041" cy="140371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1600" u="none" cap="none" strike="noStrike">
                <a:solidFill>
                  <a:srgbClr val="000000"/>
                </a:solidFill>
                <a:latin typeface="Arial"/>
                <a:ea typeface="Arial"/>
                <a:cs typeface="Arial"/>
                <a:sym typeface="Arial"/>
              </a:rPr>
              <a:t>buckling wavelength of the top chord</a:t>
            </a:r>
            <a:endParaRPr/>
          </a:p>
          <a:p>
            <a:pPr indent="0" lvl="0" marL="0" marR="0" rtl="0" algn="l">
              <a:spcBef>
                <a:spcPts val="600"/>
              </a:spcBef>
              <a:spcAft>
                <a:spcPts val="0"/>
              </a:spcAft>
              <a:buNone/>
            </a:pPr>
            <a:r>
              <a:rPr b="0" i="0" lang="en-GB" sz="1600" u="none" cap="none" strike="noStrike">
                <a:solidFill>
                  <a:srgbClr val="000000"/>
                </a:solidFill>
                <a:latin typeface="Arial"/>
                <a:ea typeface="Arial"/>
                <a:cs typeface="Arial"/>
                <a:sym typeface="Arial"/>
              </a:rPr>
              <a:t>k-distribution of the buckle support of the top chord</a:t>
            </a:r>
            <a:endParaRPr/>
          </a:p>
          <a:p>
            <a:pPr indent="0" lvl="0" marL="0" marR="0" rtl="0" algn="l">
              <a:spcBef>
                <a:spcPts val="600"/>
              </a:spcBef>
              <a:spcAft>
                <a:spcPts val="0"/>
              </a:spcAft>
              <a:buNone/>
            </a:pPr>
            <a:r>
              <a:rPr b="0" i="0" lang="en-GB" sz="1600" u="none" cap="none" strike="noStrike">
                <a:solidFill>
                  <a:srgbClr val="000000"/>
                </a:solidFill>
                <a:latin typeface="Arial"/>
                <a:ea typeface="Arial"/>
                <a:cs typeface="Arial"/>
                <a:sym typeface="Arial"/>
              </a:rPr>
              <a:t>elasticity modulus of the top chord</a:t>
            </a:r>
            <a:endParaRPr/>
          </a:p>
          <a:p>
            <a:pPr indent="0" lvl="0" marL="0" marR="0" rtl="0" algn="l">
              <a:spcBef>
                <a:spcPts val="600"/>
              </a:spcBef>
              <a:spcAft>
                <a:spcPts val="0"/>
              </a:spcAft>
              <a:buNone/>
            </a:pPr>
            <a:r>
              <a:rPr b="0" i="0" lang="en-GB" sz="1600" u="none" cap="none" strike="noStrike">
                <a:solidFill>
                  <a:srgbClr val="000000"/>
                </a:solidFill>
                <a:latin typeface="Arial"/>
                <a:ea typeface="Arial"/>
                <a:cs typeface="Arial"/>
                <a:sym typeface="Arial"/>
              </a:rPr>
              <a:t>moment of inertia of the top chord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5"/>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Nail plate truss roof</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p50"/>
          <p:cNvPicPr preferRelativeResize="0"/>
          <p:nvPr/>
        </p:nvPicPr>
        <p:blipFill rotWithShape="1">
          <a:blip r:embed="rId3">
            <a:alphaModFix/>
          </a:blip>
          <a:srcRect b="0" l="0" r="0" t="0"/>
          <a:stretch/>
        </p:blipFill>
        <p:spPr>
          <a:xfrm>
            <a:off x="5439150" y="3553316"/>
            <a:ext cx="5854048" cy="2785696"/>
          </a:xfrm>
          <a:prstGeom prst="rect">
            <a:avLst/>
          </a:prstGeom>
          <a:noFill/>
          <a:ln>
            <a:noFill/>
          </a:ln>
        </p:spPr>
      </p:pic>
      <p:sp>
        <p:nvSpPr>
          <p:cNvPr id="663" name="Google Shape;663;p50"/>
          <p:cNvSpPr txBox="1"/>
          <p:nvPr>
            <p:ph type="title"/>
          </p:nvPr>
        </p:nvSpPr>
        <p:spPr>
          <a:xfrm>
            <a:off x="838200" y="37355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Shape 2 of the buckle of a top chord</a:t>
            </a:r>
            <a:endParaRPr/>
          </a:p>
        </p:txBody>
      </p:sp>
      <p:sp>
        <p:nvSpPr>
          <p:cNvPr id="664" name="Google Shape;664;p5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65" name="Google Shape;665;p50"/>
          <p:cNvSpPr txBox="1"/>
          <p:nvPr>
            <p:ph idx="1" type="body"/>
          </p:nvPr>
        </p:nvSpPr>
        <p:spPr>
          <a:xfrm>
            <a:off x="838199" y="1825624"/>
            <a:ext cx="10937790" cy="251159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Polywave buckling can start anywhere, so all rod supports must be attached to force </a:t>
            </a:r>
            <a:r>
              <a:rPr i="1" lang="en-GB"/>
              <a:t>F</a:t>
            </a:r>
            <a:r>
              <a:rPr baseline="-25000" lang="en-GB"/>
              <a:t>d</a:t>
            </a:r>
            <a:endParaRPr/>
          </a:p>
          <a:p>
            <a:pPr indent="-228600" lvl="0" marL="228600" rtl="0" algn="l">
              <a:lnSpc>
                <a:spcPct val="90000"/>
              </a:lnSpc>
              <a:spcBef>
                <a:spcPts val="1000"/>
              </a:spcBef>
              <a:spcAft>
                <a:spcPts val="0"/>
              </a:spcAft>
              <a:buClr>
                <a:schemeClr val="dk1"/>
              </a:buClr>
              <a:buSzPts val="2800"/>
              <a:buChar char="•"/>
            </a:pPr>
            <a:r>
              <a:rPr lang="en-GB"/>
              <a:t>The buckling generates the force </a:t>
            </a:r>
            <a:r>
              <a:rPr i="1" lang="en-GB"/>
              <a:t>F</a:t>
            </a:r>
            <a:r>
              <a:rPr baseline="-25000" lang="en-GB"/>
              <a:t>d</a:t>
            </a:r>
            <a:r>
              <a:rPr lang="en-GB"/>
              <a:t> on an individual strut, which is transferred to the buckling strut system</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p:txBody>
      </p:sp>
      <p:pic>
        <p:nvPicPr>
          <p:cNvPr id="666" name="Google Shape;666;p50"/>
          <p:cNvPicPr preferRelativeResize="0"/>
          <p:nvPr/>
        </p:nvPicPr>
        <p:blipFill rotWithShape="1">
          <a:blip r:embed="rId4">
            <a:alphaModFix/>
          </a:blip>
          <a:srcRect b="0" l="0" r="0" t="0"/>
          <a:stretch/>
        </p:blipFill>
        <p:spPr>
          <a:xfrm>
            <a:off x="1155700" y="3876675"/>
            <a:ext cx="3789363" cy="1933575"/>
          </a:xfrm>
          <a:prstGeom prst="rect">
            <a:avLst/>
          </a:prstGeom>
          <a:noFill/>
          <a:ln>
            <a:noFill/>
          </a:ln>
        </p:spPr>
      </p:pic>
      <p:sp>
        <p:nvSpPr>
          <p:cNvPr id="667" name="Google Shape;667;p5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68" name="Google Shape;668;p50"/>
          <p:cNvSpPr txBox="1"/>
          <p:nvPr/>
        </p:nvSpPr>
        <p:spPr>
          <a:xfrm>
            <a:off x="1445053" y="5197633"/>
            <a:ext cx="3817511" cy="61261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1500" u="none" cap="none" strike="noStrike">
                <a:solidFill>
                  <a:srgbClr val="000000"/>
                </a:solidFill>
                <a:latin typeface="Arial"/>
                <a:ea typeface="Arial"/>
                <a:cs typeface="Arial"/>
                <a:sym typeface="Arial"/>
              </a:rPr>
              <a:t>transverse force from buckling </a:t>
            </a:r>
            <a:endParaRPr/>
          </a:p>
          <a:p>
            <a:pPr indent="0" lvl="0" marL="0" marR="0" rtl="0" algn="l">
              <a:spcBef>
                <a:spcPts val="600"/>
              </a:spcBef>
              <a:spcAft>
                <a:spcPts val="0"/>
              </a:spcAft>
              <a:buNone/>
            </a:pPr>
            <a:r>
              <a:rPr b="0" i="0" lang="en-GB" sz="1500" u="none" cap="none" strike="noStrike">
                <a:solidFill>
                  <a:srgbClr val="000000"/>
                </a:solidFill>
                <a:latin typeface="Arial"/>
                <a:ea typeface="Arial"/>
                <a:cs typeface="Arial"/>
                <a:sym typeface="Arial"/>
              </a:rPr>
              <a:t>compression force of the top chord</a:t>
            </a:r>
            <a:endParaRPr/>
          </a:p>
        </p:txBody>
      </p:sp>
      <p:sp>
        <p:nvSpPr>
          <p:cNvPr id="669" name="Google Shape;669;p50"/>
          <p:cNvSpPr txBox="1"/>
          <p:nvPr/>
        </p:nvSpPr>
        <p:spPr>
          <a:xfrm>
            <a:off x="1859280" y="3921434"/>
            <a:ext cx="2793999" cy="94045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1500" u="none" cap="none" strike="noStrike">
                <a:solidFill>
                  <a:srgbClr val="000000"/>
                </a:solidFill>
                <a:latin typeface="Arial"/>
                <a:ea typeface="Arial"/>
                <a:cs typeface="Arial"/>
                <a:sym typeface="Arial"/>
              </a:rPr>
              <a:t>sawn timber</a:t>
            </a:r>
            <a:endParaRPr/>
          </a:p>
          <a:p>
            <a:pPr indent="0" lvl="0" marL="0" marR="0" rtl="0" algn="l">
              <a:spcBef>
                <a:spcPts val="600"/>
              </a:spcBef>
              <a:spcAft>
                <a:spcPts val="0"/>
              </a:spcAft>
              <a:buNone/>
            </a:pPr>
            <a:r>
              <a:t/>
            </a:r>
            <a:endParaRPr b="0" i="0" sz="1500" u="none" cap="none" strike="noStrike">
              <a:solidFill>
                <a:srgbClr val="000000"/>
              </a:solidFill>
              <a:latin typeface="Arial"/>
              <a:ea typeface="Arial"/>
              <a:cs typeface="Arial"/>
              <a:sym typeface="Arial"/>
            </a:endParaRPr>
          </a:p>
          <a:p>
            <a:pPr indent="0" lvl="0" marL="0" marR="0" rtl="0" algn="l">
              <a:spcBef>
                <a:spcPts val="600"/>
              </a:spcBef>
              <a:spcAft>
                <a:spcPts val="0"/>
              </a:spcAft>
              <a:buNone/>
            </a:pPr>
            <a:r>
              <a:rPr b="0" i="0" lang="en-GB" sz="1500" u="none" cap="none" strike="noStrike">
                <a:solidFill>
                  <a:srgbClr val="000000"/>
                </a:solidFill>
                <a:latin typeface="Arial"/>
                <a:ea typeface="Arial"/>
                <a:cs typeface="Arial"/>
                <a:sym typeface="Arial"/>
              </a:rPr>
              <a:t>glued laminated timber, LVL</a:t>
            </a:r>
            <a:endParaRPr b="0" i="0" sz="1500" u="none" cap="none" strike="noStrike">
              <a:solidFill>
                <a:srgbClr val="000000"/>
              </a:solidFill>
              <a:latin typeface="Arial"/>
              <a:ea typeface="Arial"/>
              <a:cs typeface="Arial"/>
              <a:sym typeface="Arial"/>
            </a:endParaRPr>
          </a:p>
        </p:txBody>
      </p:sp>
      <p:sp>
        <p:nvSpPr>
          <p:cNvPr id="670" name="Google Shape;670;p50"/>
          <p:cNvSpPr txBox="1"/>
          <p:nvPr/>
        </p:nvSpPr>
        <p:spPr>
          <a:xfrm>
            <a:off x="5826504" y="6101931"/>
            <a:ext cx="2978803" cy="2329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1000" u="none" cap="none" strike="noStrike">
                <a:solidFill>
                  <a:schemeClr val="dk1"/>
                </a:solidFill>
                <a:latin typeface="Arial Narrow"/>
                <a:ea typeface="Arial Narrow"/>
                <a:cs typeface="Arial Narrow"/>
                <a:sym typeface="Arial Narrow"/>
              </a:rPr>
              <a:t>All supports must be attached to force </a:t>
            </a:r>
            <a:r>
              <a:rPr b="0" i="1" lang="en-GB" sz="1000" u="none" cap="none" strike="noStrike">
                <a:solidFill>
                  <a:schemeClr val="dk1"/>
                </a:solidFill>
                <a:latin typeface="Arial Narrow"/>
                <a:ea typeface="Arial Narrow"/>
                <a:cs typeface="Arial Narrow"/>
                <a:sym typeface="Arial Narrow"/>
              </a:rPr>
              <a:t>F</a:t>
            </a:r>
            <a:r>
              <a:rPr b="0" baseline="-25000" i="0" lang="en-GB" sz="1000" u="none" cap="none" strike="noStrike">
                <a:solidFill>
                  <a:schemeClr val="dk1"/>
                </a:solidFill>
                <a:latin typeface="Arial Narrow"/>
                <a:ea typeface="Arial Narrow"/>
                <a:cs typeface="Arial Narrow"/>
                <a:sym typeface="Arial Narrow"/>
              </a:rPr>
              <a:t>d</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51"/>
          <p:cNvSpPr txBox="1"/>
          <p:nvPr>
            <p:ph type="title"/>
          </p:nvPr>
        </p:nvSpPr>
        <p:spPr>
          <a:xfrm>
            <a:off x="838200" y="37355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Shape 2 of the buckle of a top chord</a:t>
            </a:r>
            <a:endParaRPr/>
          </a:p>
        </p:txBody>
      </p:sp>
      <p:sp>
        <p:nvSpPr>
          <p:cNvPr id="677" name="Google Shape;677;p5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78" name="Google Shape;678;p51"/>
          <p:cNvSpPr txBox="1"/>
          <p:nvPr>
            <p:ph idx="1" type="body"/>
          </p:nvPr>
        </p:nvSpPr>
        <p:spPr>
          <a:xfrm>
            <a:off x="838198" y="1825625"/>
            <a:ext cx="11042823" cy="166516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The force </a:t>
            </a:r>
            <a:r>
              <a:rPr i="1" lang="en-GB"/>
              <a:t>F</a:t>
            </a:r>
            <a:r>
              <a:rPr baseline="-25000" lang="en-GB"/>
              <a:t>d</a:t>
            </a:r>
            <a:r>
              <a:rPr lang="en-GB"/>
              <a:t> caused by the buckling of a top chord supported at four points or more can be reduced by a factor of </a:t>
            </a:r>
            <a:r>
              <a:rPr i="1" lang="en-GB"/>
              <a:t>k</a:t>
            </a:r>
            <a:r>
              <a:rPr baseline="-25000" lang="en-GB"/>
              <a:t>S,red</a:t>
            </a:r>
            <a:endParaRPr/>
          </a:p>
          <a:p>
            <a:pPr indent="-228600" lvl="0" marL="228600" rtl="0" algn="l">
              <a:lnSpc>
                <a:spcPct val="90000"/>
              </a:lnSpc>
              <a:spcBef>
                <a:spcPts val="1000"/>
              </a:spcBef>
              <a:spcAft>
                <a:spcPts val="0"/>
              </a:spcAft>
              <a:buClr>
                <a:schemeClr val="dk1"/>
              </a:buClr>
              <a:buSzPts val="2800"/>
              <a:buChar char="•"/>
            </a:pPr>
            <a:r>
              <a:rPr lang="en-GB"/>
              <a:t>Force </a:t>
            </a:r>
            <a:r>
              <a:rPr i="1" lang="en-GB"/>
              <a:t>F</a:t>
            </a:r>
            <a:r>
              <a:rPr baseline="-25000" lang="en-GB"/>
              <a:t>d</a:t>
            </a:r>
            <a:r>
              <a:rPr lang="en-GB"/>
              <a:t> decreases when there is more than one buckling strut per length </a:t>
            </a:r>
            <a:r>
              <a:rPr lang="en-GB">
                <a:latin typeface="Arial"/>
                <a:ea typeface="Arial"/>
                <a:cs typeface="Arial"/>
                <a:sym typeface="Arial"/>
              </a:rPr>
              <a:t>l</a:t>
            </a:r>
            <a:r>
              <a:rPr baseline="-25000" lang="en-GB"/>
              <a:t>s</a:t>
            </a:r>
            <a:r>
              <a:rPr lang="en-GB"/>
              <a:t>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679" name="Google Shape;679;p51"/>
          <p:cNvPicPr preferRelativeResize="0"/>
          <p:nvPr/>
        </p:nvPicPr>
        <p:blipFill rotWithShape="1">
          <a:blip r:embed="rId3">
            <a:alphaModFix/>
          </a:blip>
          <a:srcRect b="0" l="0" r="0" t="0"/>
          <a:stretch/>
        </p:blipFill>
        <p:spPr>
          <a:xfrm>
            <a:off x="1132576" y="3538739"/>
            <a:ext cx="4884737" cy="2389188"/>
          </a:xfrm>
          <a:prstGeom prst="rect">
            <a:avLst/>
          </a:prstGeom>
          <a:noFill/>
          <a:ln>
            <a:noFill/>
          </a:ln>
        </p:spPr>
      </p:pic>
      <p:pic>
        <p:nvPicPr>
          <p:cNvPr id="680" name="Google Shape;680;p51"/>
          <p:cNvPicPr preferRelativeResize="0"/>
          <p:nvPr/>
        </p:nvPicPr>
        <p:blipFill rotWithShape="1">
          <a:blip r:embed="rId4">
            <a:alphaModFix/>
          </a:blip>
          <a:srcRect b="0" l="0" r="0" t="0"/>
          <a:stretch/>
        </p:blipFill>
        <p:spPr>
          <a:xfrm>
            <a:off x="6560363" y="3995784"/>
            <a:ext cx="5320658" cy="1771477"/>
          </a:xfrm>
          <a:prstGeom prst="rect">
            <a:avLst/>
          </a:prstGeom>
          <a:noFill/>
          <a:ln>
            <a:noFill/>
          </a:ln>
        </p:spPr>
      </p:pic>
      <p:sp>
        <p:nvSpPr>
          <p:cNvPr id="681" name="Google Shape;681;p5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82" name="Google Shape;682;p51"/>
          <p:cNvSpPr txBox="1"/>
          <p:nvPr/>
        </p:nvSpPr>
        <p:spPr>
          <a:xfrm>
            <a:off x="1581704" y="4704631"/>
            <a:ext cx="4632665" cy="1403206"/>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1500" u="none" cap="none" strike="noStrike">
                <a:solidFill>
                  <a:srgbClr val="000000"/>
                </a:solidFill>
                <a:latin typeface="Arial"/>
                <a:ea typeface="Arial"/>
                <a:cs typeface="Arial"/>
                <a:sym typeface="Arial"/>
              </a:rPr>
              <a:t>reduced transverse force from buckling </a:t>
            </a:r>
            <a:endParaRPr/>
          </a:p>
          <a:p>
            <a:pPr indent="0" lvl="0" marL="0" marR="0" rtl="0" algn="l">
              <a:spcBef>
                <a:spcPts val="600"/>
              </a:spcBef>
              <a:spcAft>
                <a:spcPts val="0"/>
              </a:spcAft>
              <a:buNone/>
            </a:pPr>
            <a:r>
              <a:rPr b="0" i="0" lang="en-GB" sz="1500" u="none" cap="none" strike="noStrike">
                <a:solidFill>
                  <a:srgbClr val="000000"/>
                </a:solidFill>
                <a:latin typeface="Arial"/>
                <a:ea typeface="Arial"/>
                <a:cs typeface="Arial"/>
                <a:sym typeface="Arial"/>
              </a:rPr>
              <a:t>transverse force from buckling</a:t>
            </a:r>
            <a:endParaRPr/>
          </a:p>
          <a:p>
            <a:pPr indent="0" lvl="0" marL="0" marR="0" rtl="0" algn="l">
              <a:spcBef>
                <a:spcPts val="600"/>
              </a:spcBef>
              <a:spcAft>
                <a:spcPts val="0"/>
              </a:spcAft>
              <a:buNone/>
            </a:pPr>
            <a:r>
              <a:rPr b="0" i="0" lang="en-GB" sz="1500" u="none" cap="none" strike="noStrike">
                <a:solidFill>
                  <a:srgbClr val="000000"/>
                </a:solidFill>
                <a:latin typeface="Arial"/>
                <a:ea typeface="Arial"/>
                <a:cs typeface="Arial"/>
                <a:sym typeface="Arial"/>
              </a:rPr>
              <a:t>buckling wavelength of the top chord</a:t>
            </a:r>
            <a:endParaRPr/>
          </a:p>
          <a:p>
            <a:pPr indent="0" lvl="0" marL="0" marR="0" rtl="0" algn="l">
              <a:spcBef>
                <a:spcPts val="600"/>
              </a:spcBef>
              <a:spcAft>
                <a:spcPts val="0"/>
              </a:spcAft>
              <a:buNone/>
            </a:pPr>
            <a:r>
              <a:rPr b="0" i="0" lang="en-GB" sz="1500" u="none" cap="none" strike="noStrike">
                <a:solidFill>
                  <a:srgbClr val="000000"/>
                </a:solidFill>
                <a:latin typeface="Arial"/>
                <a:ea typeface="Arial"/>
                <a:cs typeface="Arial"/>
                <a:sym typeface="Arial"/>
              </a:rPr>
              <a:t>k-distribution of the buckle support of the top chord</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52"/>
          <p:cNvPicPr preferRelativeResize="0"/>
          <p:nvPr/>
        </p:nvPicPr>
        <p:blipFill rotWithShape="1">
          <a:blip r:embed="rId3">
            <a:alphaModFix/>
          </a:blip>
          <a:srcRect b="0" l="0" r="0" t="0"/>
          <a:stretch/>
        </p:blipFill>
        <p:spPr>
          <a:xfrm>
            <a:off x="6480889" y="1599076"/>
            <a:ext cx="5609337" cy="4178808"/>
          </a:xfrm>
          <a:prstGeom prst="rect">
            <a:avLst/>
          </a:prstGeom>
          <a:noFill/>
          <a:ln>
            <a:noFill/>
          </a:ln>
        </p:spPr>
      </p:pic>
      <p:sp>
        <p:nvSpPr>
          <p:cNvPr id="689" name="Google Shape;689;p52"/>
          <p:cNvSpPr txBox="1"/>
          <p:nvPr>
            <p:ph type="title"/>
          </p:nvPr>
        </p:nvSpPr>
        <p:spPr>
          <a:xfrm>
            <a:off x="838200" y="373552"/>
            <a:ext cx="1111078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Loads of the buckling strut system (2nd shape)</a:t>
            </a:r>
            <a:endParaRPr/>
          </a:p>
        </p:txBody>
      </p:sp>
      <p:sp>
        <p:nvSpPr>
          <p:cNvPr id="690" name="Google Shape;690;p5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91" name="Google Shape;691;p52"/>
          <p:cNvSpPr txBox="1"/>
          <p:nvPr>
            <p:ph idx="1" type="body"/>
          </p:nvPr>
        </p:nvSpPr>
        <p:spPr>
          <a:xfrm>
            <a:off x="838200" y="1825624"/>
            <a:ext cx="5385816" cy="475665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600"/>
              <a:buChar char="•"/>
            </a:pPr>
            <a:r>
              <a:rPr lang="en-GB" sz="2600"/>
              <a:t>The buckling strut system is loaded with Σ</a:t>
            </a:r>
            <a:r>
              <a:rPr i="1" lang="en-GB" sz="2600"/>
              <a:t>F</a:t>
            </a:r>
            <a:r>
              <a:rPr baseline="-25000" lang="en-GB" sz="2600"/>
              <a:t>d,i</a:t>
            </a:r>
            <a:r>
              <a:rPr lang="en-GB" sz="2600"/>
              <a:t> </a:t>
            </a:r>
            <a:r>
              <a:rPr baseline="-25000" lang="en-GB" sz="2600"/>
              <a:t> </a:t>
            </a:r>
            <a:endParaRPr/>
          </a:p>
          <a:p>
            <a:pPr indent="-228600" lvl="1" marL="685800" rtl="0" algn="l">
              <a:lnSpc>
                <a:spcPct val="90000"/>
              </a:lnSpc>
              <a:spcBef>
                <a:spcPts val="500"/>
              </a:spcBef>
              <a:spcAft>
                <a:spcPts val="0"/>
              </a:spcAft>
              <a:buClr>
                <a:schemeClr val="dk1"/>
              </a:buClr>
              <a:buSzPts val="2400"/>
              <a:buChar char="•"/>
            </a:pPr>
            <a:r>
              <a:rPr lang="en-GB"/>
              <a:t>Force of buckling struts along the buckling wavelength (</a:t>
            </a:r>
            <a:r>
              <a:rPr i="1" lang="en-GB"/>
              <a:t>F</a:t>
            </a:r>
            <a:r>
              <a:rPr baseline="-25000" lang="en-GB"/>
              <a:t>d</a:t>
            </a:r>
            <a:r>
              <a:rPr lang="en-GB"/>
              <a:t> or </a:t>
            </a:r>
            <a:r>
              <a:rPr i="1" lang="en-GB"/>
              <a:t>F</a:t>
            </a:r>
            <a:r>
              <a:rPr baseline="-25000" lang="en-GB"/>
              <a:t>d,red</a:t>
            </a:r>
            <a:r>
              <a:rPr lang="en-GB"/>
              <a:t>) </a:t>
            </a:r>
            <a:endParaRPr/>
          </a:p>
          <a:p>
            <a:pPr indent="-228600" lvl="0" marL="228600" rtl="0" algn="l">
              <a:lnSpc>
                <a:spcPct val="90000"/>
              </a:lnSpc>
              <a:spcBef>
                <a:spcPts val="1000"/>
              </a:spcBef>
              <a:spcAft>
                <a:spcPts val="0"/>
              </a:spcAft>
              <a:buClr>
                <a:schemeClr val="dk1"/>
              </a:buClr>
              <a:buSzPts val="2600"/>
              <a:buChar char="•"/>
            </a:pPr>
            <a:r>
              <a:rPr lang="en-GB" sz="2600"/>
              <a:t>The load accumulating on the buckling strut system Σ</a:t>
            </a:r>
            <a:r>
              <a:rPr i="1" lang="en-GB" sz="2600"/>
              <a:t>F</a:t>
            </a:r>
            <a:r>
              <a:rPr baseline="-25000" lang="en-GB" sz="2600"/>
              <a:t>d,i</a:t>
            </a:r>
            <a:r>
              <a:rPr lang="en-GB" sz="2600"/>
              <a:t> easily grows very large when several parallel truss top chords are stiffened using one buckling strut system</a:t>
            </a:r>
            <a:endParaRPr/>
          </a:p>
        </p:txBody>
      </p:sp>
      <p:sp>
        <p:nvSpPr>
          <p:cNvPr id="692" name="Google Shape;692;p5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693" name="Google Shape;693;p52"/>
          <p:cNvSpPr txBox="1"/>
          <p:nvPr/>
        </p:nvSpPr>
        <p:spPr>
          <a:xfrm>
            <a:off x="6064732" y="2080827"/>
            <a:ext cx="4031401"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100" u="none" cap="none" strike="noStrike">
                <a:solidFill>
                  <a:srgbClr val="000000"/>
                </a:solidFill>
                <a:latin typeface="Arial Narrow"/>
                <a:ea typeface="Arial Narrow"/>
                <a:cs typeface="Arial Narrow"/>
                <a:sym typeface="Arial Narrow"/>
              </a:rPr>
              <a:t>Buckling wave length</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p53"/>
          <p:cNvPicPr preferRelativeResize="0"/>
          <p:nvPr/>
        </p:nvPicPr>
        <p:blipFill rotWithShape="1">
          <a:blip r:embed="rId3">
            <a:alphaModFix/>
          </a:blip>
          <a:srcRect b="0" l="0" r="0" t="0"/>
          <a:stretch/>
        </p:blipFill>
        <p:spPr>
          <a:xfrm>
            <a:off x="6077461" y="1573930"/>
            <a:ext cx="5948507" cy="4142232"/>
          </a:xfrm>
          <a:prstGeom prst="rect">
            <a:avLst/>
          </a:prstGeom>
          <a:noFill/>
          <a:ln>
            <a:noFill/>
          </a:ln>
        </p:spPr>
      </p:pic>
      <p:sp>
        <p:nvSpPr>
          <p:cNvPr id="700" name="Google Shape;700;p53"/>
          <p:cNvSpPr txBox="1"/>
          <p:nvPr>
            <p:ph type="title"/>
          </p:nvPr>
        </p:nvSpPr>
        <p:spPr>
          <a:xfrm>
            <a:off x="838199" y="365125"/>
            <a:ext cx="1085021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Displacement of the buckling strut system </a:t>
            </a:r>
            <a:br>
              <a:rPr lang="en-GB"/>
            </a:br>
            <a:r>
              <a:rPr lang="en-GB"/>
              <a:t>(2nd shape)</a:t>
            </a:r>
            <a:endParaRPr/>
          </a:p>
        </p:txBody>
      </p:sp>
      <p:sp>
        <p:nvSpPr>
          <p:cNvPr id="701" name="Google Shape;701;p5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02" name="Google Shape;702;p53"/>
          <p:cNvSpPr txBox="1"/>
          <p:nvPr>
            <p:ph idx="1" type="body"/>
          </p:nvPr>
        </p:nvSpPr>
        <p:spPr>
          <a:xfrm>
            <a:off x="838200" y="1825624"/>
            <a:ext cx="5049795" cy="480995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Each buckling strut must meet the rigidity requirement </a:t>
            </a:r>
            <a:r>
              <a:rPr i="1" lang="en-GB" sz="2400"/>
              <a:t>C</a:t>
            </a:r>
            <a:r>
              <a:rPr baseline="-25000" lang="en-GB" sz="2400"/>
              <a:t>min</a:t>
            </a:r>
            <a:endParaRPr baseline="-25000" sz="2400"/>
          </a:p>
          <a:p>
            <a:pPr indent="-228600" lvl="0" marL="228600" rtl="0" algn="l">
              <a:lnSpc>
                <a:spcPct val="90000"/>
              </a:lnSpc>
              <a:spcBef>
                <a:spcPts val="1000"/>
              </a:spcBef>
              <a:spcAft>
                <a:spcPts val="0"/>
              </a:spcAft>
              <a:buClr>
                <a:schemeClr val="dk1"/>
              </a:buClr>
              <a:buSzPts val="2400"/>
              <a:buChar char="•"/>
            </a:pPr>
            <a:r>
              <a:rPr lang="en-GB" sz="2400"/>
              <a:t>Spring stiffness is examined on the basis of displacement </a:t>
            </a:r>
            <a:r>
              <a:rPr i="1" lang="en-GB" sz="2400"/>
              <a:t>u</a:t>
            </a:r>
            <a:r>
              <a:rPr baseline="-25000" lang="en-GB" sz="2400"/>
              <a:t>f</a:t>
            </a:r>
            <a:endParaRPr baseline="-25000" sz="2400"/>
          </a:p>
          <a:p>
            <a:pPr indent="-228600" lvl="1" marL="685800" rtl="0" algn="l">
              <a:lnSpc>
                <a:spcPct val="90000"/>
              </a:lnSpc>
              <a:spcBef>
                <a:spcPts val="500"/>
              </a:spcBef>
              <a:spcAft>
                <a:spcPts val="0"/>
              </a:spcAft>
              <a:buClr>
                <a:schemeClr val="dk1"/>
              </a:buClr>
              <a:buSzPts val="2000"/>
              <a:buChar char="•"/>
            </a:pPr>
            <a:r>
              <a:rPr lang="en-GB" sz="2000"/>
              <a:t>The bigger the displacement, the looser the support</a:t>
            </a:r>
            <a:endParaRPr/>
          </a:p>
        </p:txBody>
      </p:sp>
      <p:pic>
        <p:nvPicPr>
          <p:cNvPr id="703" name="Google Shape;703;p53"/>
          <p:cNvPicPr preferRelativeResize="0"/>
          <p:nvPr/>
        </p:nvPicPr>
        <p:blipFill rotWithShape="1">
          <a:blip r:embed="rId4">
            <a:alphaModFix/>
          </a:blip>
          <a:srcRect b="0" l="0" r="0" t="0"/>
          <a:stretch/>
        </p:blipFill>
        <p:spPr>
          <a:xfrm>
            <a:off x="1128968" y="4118770"/>
            <a:ext cx="4657725" cy="2081212"/>
          </a:xfrm>
          <a:prstGeom prst="rect">
            <a:avLst/>
          </a:prstGeom>
          <a:noFill/>
          <a:ln>
            <a:noFill/>
          </a:ln>
        </p:spPr>
      </p:pic>
      <p:sp>
        <p:nvSpPr>
          <p:cNvPr id="704" name="Google Shape;704;p5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705" name="Google Shape;705;p53"/>
          <p:cNvSpPr txBox="1"/>
          <p:nvPr/>
        </p:nvSpPr>
        <p:spPr>
          <a:xfrm>
            <a:off x="1523238" y="4943913"/>
            <a:ext cx="5391912" cy="139100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GB" sz="1500" u="none" cap="none" strike="noStrike">
                <a:solidFill>
                  <a:srgbClr val="000000"/>
                </a:solidFill>
                <a:latin typeface="Arial"/>
                <a:ea typeface="Arial"/>
                <a:cs typeface="Arial"/>
                <a:sym typeface="Arial"/>
              </a:rPr>
              <a:t>requirement for rigidity of the support</a:t>
            </a:r>
            <a:endParaRPr/>
          </a:p>
          <a:p>
            <a:pPr indent="0" lvl="0" marL="0" marR="0" rtl="0" algn="l">
              <a:spcBef>
                <a:spcPts val="600"/>
              </a:spcBef>
              <a:spcAft>
                <a:spcPts val="0"/>
              </a:spcAft>
              <a:buNone/>
            </a:pPr>
            <a:r>
              <a:rPr b="0" i="0" lang="en-GB" sz="1500" u="none" cap="none" strike="noStrike">
                <a:solidFill>
                  <a:srgbClr val="000000"/>
                </a:solidFill>
                <a:latin typeface="Arial"/>
                <a:ea typeface="Arial"/>
                <a:cs typeface="Arial"/>
                <a:sym typeface="Arial"/>
              </a:rPr>
              <a:t>number of transverse supported fields on k distribution a (≥2)</a:t>
            </a:r>
            <a:endParaRPr/>
          </a:p>
          <a:p>
            <a:pPr indent="0" lvl="0" marL="0" marR="0" rtl="0" algn="l">
              <a:spcBef>
                <a:spcPts val="600"/>
              </a:spcBef>
              <a:spcAft>
                <a:spcPts val="0"/>
              </a:spcAft>
              <a:buNone/>
            </a:pPr>
            <a:r>
              <a:rPr b="0" i="0" lang="en-GB" sz="1500" u="none" cap="none" strike="noStrike">
                <a:solidFill>
                  <a:srgbClr val="000000"/>
                </a:solidFill>
                <a:latin typeface="Arial"/>
                <a:ea typeface="Arial"/>
                <a:cs typeface="Arial"/>
                <a:sym typeface="Arial"/>
              </a:rPr>
              <a:t>compression force of the top chord</a:t>
            </a:r>
            <a:endParaRPr/>
          </a:p>
          <a:p>
            <a:pPr indent="0" lvl="0" marL="0" marR="0" rtl="0" algn="l">
              <a:spcBef>
                <a:spcPts val="600"/>
              </a:spcBef>
              <a:spcAft>
                <a:spcPts val="0"/>
              </a:spcAft>
              <a:buNone/>
            </a:pPr>
            <a:r>
              <a:rPr b="0" i="0" lang="en-GB" sz="1500" u="none" cap="none" strike="noStrike">
                <a:solidFill>
                  <a:srgbClr val="000000"/>
                </a:solidFill>
                <a:latin typeface="Arial"/>
                <a:ea typeface="Arial"/>
                <a:cs typeface="Arial"/>
                <a:sym typeface="Arial"/>
              </a:rPr>
              <a:t>k-distribution of the buckle support of the top chord</a:t>
            </a:r>
            <a:endParaRPr/>
          </a:p>
        </p:txBody>
      </p:sp>
      <p:sp>
        <p:nvSpPr>
          <p:cNvPr id="706" name="Google Shape;706;p53"/>
          <p:cNvSpPr txBox="1"/>
          <p:nvPr/>
        </p:nvSpPr>
        <p:spPr>
          <a:xfrm>
            <a:off x="6301489" y="2442018"/>
            <a:ext cx="2978803" cy="23298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050" u="none" cap="none" strike="noStrike">
                <a:solidFill>
                  <a:srgbClr val="000000"/>
                </a:solidFill>
                <a:latin typeface="Arial Narrow"/>
                <a:ea typeface="Arial Narrow"/>
                <a:cs typeface="Arial Narrow"/>
                <a:sym typeface="Arial Narrow"/>
              </a:rPr>
              <a:t>Buckling wave length</a:t>
            </a:r>
            <a:endParaRPr b="0" i="0" sz="1050" u="none" cap="none" strike="noStrike">
              <a:solidFill>
                <a:srgbClr val="000000"/>
              </a:solidFill>
              <a:latin typeface="Arial"/>
              <a:ea typeface="Arial"/>
              <a:cs typeface="Arial"/>
              <a:sym typeface="Arial"/>
            </a:endParaRPr>
          </a:p>
        </p:txBody>
      </p:sp>
      <p:sp>
        <p:nvSpPr>
          <p:cNvPr id="707" name="Google Shape;707;p53"/>
          <p:cNvSpPr txBox="1"/>
          <p:nvPr/>
        </p:nvSpPr>
        <p:spPr>
          <a:xfrm rot="-120000">
            <a:off x="5389967" y="3032404"/>
            <a:ext cx="2978803" cy="23298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050" u="none" cap="none" strike="noStrike">
                <a:solidFill>
                  <a:srgbClr val="000000"/>
                </a:solidFill>
                <a:latin typeface="Arial Narrow"/>
                <a:ea typeface="Arial Narrow"/>
                <a:cs typeface="Arial Narrow"/>
                <a:sym typeface="Arial Narrow"/>
              </a:rPr>
              <a:t>Displacement of support</a:t>
            </a:r>
            <a:br>
              <a:rPr b="0" i="0" lang="en-GB" sz="1050" u="none" cap="none" strike="noStrike">
                <a:solidFill>
                  <a:srgbClr val="000000"/>
                </a:solidFill>
                <a:latin typeface="Arial Narrow"/>
                <a:ea typeface="Arial Narrow"/>
                <a:cs typeface="Arial Narrow"/>
                <a:sym typeface="Arial Narrow"/>
              </a:rPr>
            </a:br>
            <a:r>
              <a:rPr b="0" i="0" lang="en-GB" sz="1050" u="none" cap="none" strike="noStrike">
                <a:solidFill>
                  <a:srgbClr val="000000"/>
                </a:solidFill>
                <a:latin typeface="Arial Narrow"/>
                <a:ea typeface="Arial Narrow"/>
                <a:cs typeface="Arial Narrow"/>
                <a:sym typeface="Arial Narrow"/>
              </a:rPr>
              <a:t> furthest from stiffener u</a:t>
            </a:r>
            <a:r>
              <a:rPr b="0" baseline="-25000" i="0" lang="en-GB" sz="1050" u="none" cap="none" strike="noStrike">
                <a:solidFill>
                  <a:srgbClr val="000000"/>
                </a:solidFill>
                <a:latin typeface="Arial Narrow"/>
                <a:ea typeface="Arial Narrow"/>
                <a:cs typeface="Arial Narrow"/>
                <a:sym typeface="Arial Narrow"/>
              </a:rPr>
              <a:t>fin</a:t>
            </a:r>
            <a:endParaRPr b="0" baseline="-25000" i="0" sz="1050" u="none" cap="none" strike="noStrike">
              <a:solidFill>
                <a:srgbClr val="000000"/>
              </a:solidFill>
              <a:latin typeface="Arial"/>
              <a:ea typeface="Arial"/>
              <a:cs typeface="Arial"/>
              <a:sym typeface="Arial"/>
            </a:endParaRPr>
          </a:p>
        </p:txBody>
      </p:sp>
      <p:sp>
        <p:nvSpPr>
          <p:cNvPr id="708" name="Google Shape;708;p53"/>
          <p:cNvSpPr txBox="1"/>
          <p:nvPr/>
        </p:nvSpPr>
        <p:spPr>
          <a:xfrm>
            <a:off x="8297761" y="4301617"/>
            <a:ext cx="2978803" cy="23298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050" u="none" cap="none" strike="noStrike">
                <a:solidFill>
                  <a:srgbClr val="000000"/>
                </a:solidFill>
                <a:latin typeface="Arial Narrow"/>
                <a:ea typeface="Arial Narrow"/>
                <a:cs typeface="Arial Narrow"/>
                <a:sym typeface="Arial Narrow"/>
              </a:rPr>
              <a:t>Stiffener</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Loads on the buckling support system</a:t>
            </a:r>
            <a:endParaRPr/>
          </a:p>
        </p:txBody>
      </p:sp>
      <p:sp>
        <p:nvSpPr>
          <p:cNvPr id="715" name="Google Shape;715;p5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16" name="Google Shape;716;p54"/>
          <p:cNvSpPr txBox="1"/>
          <p:nvPr>
            <p:ph idx="1" type="body"/>
          </p:nvPr>
        </p:nvSpPr>
        <p:spPr>
          <a:xfrm>
            <a:off x="838200" y="1825624"/>
            <a:ext cx="10515600" cy="413651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first shape of buckling (incl. additional horizontal force and wind load) causes significantly smaller forces on the buckling support system components and joints than the second shape of buckling</a:t>
            </a:r>
            <a:endParaRPr/>
          </a:p>
          <a:p>
            <a:pPr indent="-228600" lvl="1" marL="685800" rtl="0" algn="l">
              <a:lnSpc>
                <a:spcPct val="90000"/>
              </a:lnSpc>
              <a:spcBef>
                <a:spcPts val="500"/>
              </a:spcBef>
              <a:spcAft>
                <a:spcPts val="0"/>
              </a:spcAft>
              <a:buClr>
                <a:schemeClr val="dk1"/>
              </a:buClr>
              <a:buSzPts val="2400"/>
              <a:buChar char="•"/>
            </a:pPr>
            <a:r>
              <a:rPr lang="en-GB"/>
              <a:t>The span length of the stiffening system has plenty of buckling struts (e.g. batten) that receive parallel force</a:t>
            </a:r>
            <a:endParaRPr/>
          </a:p>
          <a:p>
            <a:pPr indent="-228600" lvl="0" marL="228600" rtl="0" algn="l">
              <a:lnSpc>
                <a:spcPct val="90000"/>
              </a:lnSpc>
              <a:spcBef>
                <a:spcPts val="1000"/>
              </a:spcBef>
              <a:spcAft>
                <a:spcPts val="0"/>
              </a:spcAft>
              <a:buClr>
                <a:schemeClr val="dk1"/>
              </a:buClr>
              <a:buSzPts val="2800"/>
              <a:buChar char="•"/>
            </a:pPr>
            <a:r>
              <a:rPr lang="en-GB"/>
              <a:t>The wavelength of the 2nd shape of buckling is so short that it typically only holds one buckling strut (e.g. batten)</a:t>
            </a:r>
            <a:endParaRPr/>
          </a:p>
          <a:p>
            <a:pPr indent="-228600" lvl="1" marL="685800" rtl="0" algn="l">
              <a:lnSpc>
                <a:spcPct val="90000"/>
              </a:lnSpc>
              <a:spcBef>
                <a:spcPts val="500"/>
              </a:spcBef>
              <a:spcAft>
                <a:spcPts val="0"/>
              </a:spcAft>
              <a:buClr>
                <a:schemeClr val="dk1"/>
              </a:buClr>
              <a:buSzPts val="2400"/>
              <a:buChar char="•"/>
            </a:pPr>
            <a:r>
              <a:rPr lang="en-GB"/>
              <a:t>One buckling strut must prevent buckling along the entire buckling wave, which increases the joining force of the buckling support, for example </a:t>
            </a:r>
            <a:endParaRPr/>
          </a:p>
          <a:p>
            <a:pPr indent="0" lvl="0" marL="0" rtl="0" algn="l">
              <a:lnSpc>
                <a:spcPct val="90000"/>
              </a:lnSpc>
              <a:spcBef>
                <a:spcPts val="1000"/>
              </a:spcBef>
              <a:spcAft>
                <a:spcPts val="0"/>
              </a:spcAft>
              <a:buClr>
                <a:schemeClr val="dk1"/>
              </a:buClr>
              <a:buSzPts val="2800"/>
              <a:buNone/>
            </a:pPr>
            <a:r>
              <a:t/>
            </a:r>
            <a:endParaRPr/>
          </a:p>
        </p:txBody>
      </p:sp>
      <p:sp>
        <p:nvSpPr>
          <p:cNvPr id="717" name="Google Shape;717;p5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Loads on the buckling support system</a:t>
            </a:r>
            <a:endParaRPr/>
          </a:p>
        </p:txBody>
      </p:sp>
      <p:sp>
        <p:nvSpPr>
          <p:cNvPr id="724" name="Google Shape;724;p5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25" name="Google Shape;725;p55"/>
          <p:cNvSpPr txBox="1"/>
          <p:nvPr>
            <p:ph idx="1" type="body"/>
          </p:nvPr>
        </p:nvSpPr>
        <p:spPr>
          <a:xfrm>
            <a:off x="838199" y="1825624"/>
            <a:ext cx="10850217" cy="4494857"/>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GB"/>
              <a:t>The larger number of trusses the forces are collected from to the stiffener, the more challenging it is to dimension the buckling support system</a:t>
            </a:r>
            <a:endParaRPr/>
          </a:p>
          <a:p>
            <a:pPr indent="-228600" lvl="1" marL="685800" rtl="0" algn="l">
              <a:lnSpc>
                <a:spcPct val="90000"/>
              </a:lnSpc>
              <a:spcBef>
                <a:spcPts val="500"/>
              </a:spcBef>
              <a:spcAft>
                <a:spcPts val="0"/>
              </a:spcAft>
              <a:buClr>
                <a:schemeClr val="dk1"/>
              </a:buClr>
              <a:buSzPct val="100000"/>
              <a:buChar char="•"/>
            </a:pPr>
            <a:r>
              <a:rPr lang="en-GB"/>
              <a:t>Joining forces increase</a:t>
            </a:r>
            <a:endParaRPr/>
          </a:p>
          <a:p>
            <a:pPr indent="-228600" lvl="1" marL="685800" rtl="0" algn="l">
              <a:lnSpc>
                <a:spcPct val="90000"/>
              </a:lnSpc>
              <a:spcBef>
                <a:spcPts val="500"/>
              </a:spcBef>
              <a:spcAft>
                <a:spcPts val="0"/>
              </a:spcAft>
              <a:buClr>
                <a:schemeClr val="dk1"/>
              </a:buClr>
              <a:buSzPct val="100000"/>
              <a:buChar char="•"/>
            </a:pPr>
            <a:r>
              <a:rPr lang="en-GB"/>
              <a:t>Forces in the components of the support system increase</a:t>
            </a:r>
            <a:endParaRPr/>
          </a:p>
          <a:p>
            <a:pPr indent="-228600" lvl="1" marL="685800" rtl="0" algn="l">
              <a:lnSpc>
                <a:spcPct val="90000"/>
              </a:lnSpc>
              <a:spcBef>
                <a:spcPts val="500"/>
              </a:spcBef>
              <a:spcAft>
                <a:spcPts val="0"/>
              </a:spcAft>
              <a:buClr>
                <a:schemeClr val="dk1"/>
              </a:buClr>
              <a:buSzPct val="100000"/>
              <a:buChar char="•"/>
            </a:pPr>
            <a:r>
              <a:rPr lang="en-GB"/>
              <a:t>Displacements in the support system increase, which means that the rigidity of the support system must be increased</a:t>
            </a:r>
            <a:endParaRPr/>
          </a:p>
          <a:p>
            <a:pPr indent="-228600" lvl="0" marL="228600" rtl="0" algn="l">
              <a:lnSpc>
                <a:spcPct val="90000"/>
              </a:lnSpc>
              <a:spcBef>
                <a:spcPts val="1000"/>
              </a:spcBef>
              <a:spcAft>
                <a:spcPts val="0"/>
              </a:spcAft>
              <a:buClr>
                <a:schemeClr val="dk1"/>
              </a:buClr>
              <a:buSzPct val="100000"/>
              <a:buChar char="•"/>
            </a:pPr>
            <a:r>
              <a:rPr lang="en-GB"/>
              <a:t>S-buckling should be prevented for each truss and not collect the forces from several trusses to stiffeners</a:t>
            </a:r>
            <a:endParaRPr/>
          </a:p>
          <a:p>
            <a:pPr indent="-228600" lvl="1" marL="685800" rtl="0" algn="l">
              <a:lnSpc>
                <a:spcPct val="90000"/>
              </a:lnSpc>
              <a:spcBef>
                <a:spcPts val="500"/>
              </a:spcBef>
              <a:spcAft>
                <a:spcPts val="0"/>
              </a:spcAft>
              <a:buClr>
                <a:schemeClr val="dk1"/>
              </a:buClr>
              <a:buSzPct val="100000"/>
              <a:buChar char="•"/>
            </a:pPr>
            <a:r>
              <a:rPr lang="en-GB"/>
              <a:t>Joining forces decrease </a:t>
            </a:r>
            <a:endParaRPr/>
          </a:p>
          <a:p>
            <a:pPr indent="-228600" lvl="1" marL="685800" rtl="0" algn="l">
              <a:lnSpc>
                <a:spcPct val="90000"/>
              </a:lnSpc>
              <a:spcBef>
                <a:spcPts val="500"/>
              </a:spcBef>
              <a:spcAft>
                <a:spcPts val="0"/>
              </a:spcAft>
              <a:buClr>
                <a:schemeClr val="dk1"/>
              </a:buClr>
              <a:buSzPct val="100000"/>
              <a:buChar char="•"/>
            </a:pPr>
            <a:r>
              <a:rPr lang="en-GB"/>
              <a:t>Displacements are reduced, making it easier to implement spring rigidity condition </a:t>
            </a:r>
            <a:r>
              <a:rPr i="1" lang="en-GB"/>
              <a:t>C</a:t>
            </a:r>
            <a:endParaRPr/>
          </a:p>
          <a:p>
            <a:pPr indent="-228600" lvl="1" marL="685800" rtl="0" algn="l">
              <a:lnSpc>
                <a:spcPct val="90000"/>
              </a:lnSpc>
              <a:spcBef>
                <a:spcPts val="500"/>
              </a:spcBef>
              <a:spcAft>
                <a:spcPts val="0"/>
              </a:spcAft>
              <a:buClr>
                <a:schemeClr val="dk1"/>
              </a:buClr>
              <a:buSzPct val="100000"/>
              <a:buChar char="•"/>
            </a:pPr>
            <a:r>
              <a:rPr lang="en-GB"/>
              <a:t>The size of components in the support system decreases</a:t>
            </a:r>
            <a:endParaRPr/>
          </a:p>
          <a:p>
            <a:pPr indent="-87630" lvl="1" marL="685800" rtl="0" algn="l">
              <a:lnSpc>
                <a:spcPct val="90000"/>
              </a:lnSpc>
              <a:spcBef>
                <a:spcPts val="5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sp>
        <p:nvSpPr>
          <p:cNvPr id="726" name="Google Shape;726;p5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Total stiffening based on NR frames</a:t>
            </a:r>
            <a:endParaRPr/>
          </a:p>
        </p:txBody>
      </p:sp>
      <p:sp>
        <p:nvSpPr>
          <p:cNvPr id="733" name="Google Shape;733;p5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34" name="Google Shape;734;p56"/>
          <p:cNvSpPr txBox="1"/>
          <p:nvPr>
            <p:ph idx="1" type="body"/>
          </p:nvPr>
        </p:nvSpPr>
        <p:spPr>
          <a:xfrm>
            <a:off x="838200" y="1825624"/>
            <a:ext cx="10515600" cy="452574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NR frame stiffening provides e.g. the following benefits</a:t>
            </a:r>
            <a:endParaRPr/>
          </a:p>
          <a:p>
            <a:pPr indent="-228600" lvl="1" marL="685800" rtl="0" algn="l">
              <a:lnSpc>
                <a:spcPct val="90000"/>
              </a:lnSpc>
              <a:spcBef>
                <a:spcPts val="500"/>
              </a:spcBef>
              <a:spcAft>
                <a:spcPts val="0"/>
              </a:spcAft>
              <a:buClr>
                <a:schemeClr val="dk1"/>
              </a:buClr>
              <a:buSzPts val="2400"/>
              <a:buChar char="•"/>
            </a:pPr>
            <a:r>
              <a:rPr lang="en-GB"/>
              <a:t>NR frames also function as stiffeners during working</a:t>
            </a:r>
            <a:endParaRPr/>
          </a:p>
          <a:p>
            <a:pPr indent="-228600" lvl="1" marL="685800" rtl="0" algn="l">
              <a:lnSpc>
                <a:spcPct val="90000"/>
              </a:lnSpc>
              <a:spcBef>
                <a:spcPts val="500"/>
              </a:spcBef>
              <a:spcAft>
                <a:spcPts val="0"/>
              </a:spcAft>
              <a:buClr>
                <a:schemeClr val="dk1"/>
              </a:buClr>
              <a:buSzPts val="2400"/>
              <a:buChar char="•"/>
            </a:pPr>
            <a:r>
              <a:rPr lang="en-GB"/>
              <a:t>Simple to design</a:t>
            </a:r>
            <a:endParaRPr/>
          </a:p>
          <a:p>
            <a:pPr indent="-228600" lvl="1" marL="685800" rtl="0" algn="l">
              <a:lnSpc>
                <a:spcPct val="90000"/>
              </a:lnSpc>
              <a:spcBef>
                <a:spcPts val="500"/>
              </a:spcBef>
              <a:spcAft>
                <a:spcPts val="0"/>
              </a:spcAft>
              <a:buClr>
                <a:schemeClr val="dk1"/>
              </a:buClr>
              <a:buSzPts val="2400"/>
              <a:buChar char="•"/>
            </a:pPr>
            <a:r>
              <a:rPr lang="en-GB"/>
              <a:t>Simple to implement</a:t>
            </a:r>
            <a:endParaRPr/>
          </a:p>
          <a:p>
            <a:pPr indent="-228600" lvl="0" marL="228600" rtl="0" algn="l">
              <a:lnSpc>
                <a:spcPct val="90000"/>
              </a:lnSpc>
              <a:spcBef>
                <a:spcPts val="1000"/>
              </a:spcBef>
              <a:spcAft>
                <a:spcPts val="0"/>
              </a:spcAft>
              <a:buClr>
                <a:schemeClr val="dk1"/>
              </a:buClr>
              <a:buSzPts val="2800"/>
              <a:buChar char="•"/>
            </a:pPr>
            <a:r>
              <a:rPr lang="en-GB"/>
              <a:t>NR frames act as horizontal supports for the top chord, between which the top chord is stiffened using e.g. a board or batten on top of the top chord</a:t>
            </a:r>
            <a:endParaRPr/>
          </a:p>
          <a:p>
            <a:pPr indent="-228600" lvl="1" marL="685800" rtl="0" algn="l">
              <a:lnSpc>
                <a:spcPct val="90000"/>
              </a:lnSpc>
              <a:spcBef>
                <a:spcPts val="500"/>
              </a:spcBef>
              <a:spcAft>
                <a:spcPts val="0"/>
              </a:spcAft>
              <a:buClr>
                <a:schemeClr val="dk1"/>
              </a:buClr>
              <a:buSzPts val="2400"/>
              <a:buChar char="•"/>
            </a:pPr>
            <a:r>
              <a:rPr lang="en-GB"/>
              <a:t>The first and second shapes of buckling are prevented on a truss-specific basis using the same stiffening system</a:t>
            </a:r>
            <a:endParaRPr/>
          </a:p>
          <a:p>
            <a:pPr indent="-228600" lvl="1" marL="685800" rtl="0" algn="l">
              <a:lnSpc>
                <a:spcPct val="90000"/>
              </a:lnSpc>
              <a:spcBef>
                <a:spcPts val="500"/>
              </a:spcBef>
              <a:spcAft>
                <a:spcPts val="0"/>
              </a:spcAft>
              <a:buClr>
                <a:schemeClr val="dk1"/>
              </a:buClr>
              <a:buSzPts val="2400"/>
              <a:buChar char="•"/>
            </a:pPr>
            <a:r>
              <a:rPr lang="en-GB"/>
              <a:t>Additional horizontal force and wind load at the roof level are also received by the stiffening system described above</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800"/>
              <a:buNone/>
            </a:pPr>
            <a:r>
              <a:t/>
            </a:r>
            <a:endParaRPr/>
          </a:p>
        </p:txBody>
      </p:sp>
      <p:sp>
        <p:nvSpPr>
          <p:cNvPr id="735" name="Google Shape;735;p5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based on NR frames</a:t>
            </a:r>
            <a:endParaRPr/>
          </a:p>
        </p:txBody>
      </p:sp>
      <p:sp>
        <p:nvSpPr>
          <p:cNvPr id="742" name="Google Shape;742;p5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743" name="Google Shape;743;p57"/>
          <p:cNvPicPr preferRelativeResize="0"/>
          <p:nvPr/>
        </p:nvPicPr>
        <p:blipFill rotWithShape="1">
          <a:blip r:embed="rId3">
            <a:alphaModFix/>
          </a:blip>
          <a:srcRect b="0" l="0" r="0" t="0"/>
          <a:stretch/>
        </p:blipFill>
        <p:spPr>
          <a:xfrm>
            <a:off x="1718618" y="1383162"/>
            <a:ext cx="8754763" cy="4914955"/>
          </a:xfrm>
          <a:prstGeom prst="rect">
            <a:avLst/>
          </a:prstGeom>
          <a:noFill/>
          <a:ln>
            <a:noFill/>
          </a:ln>
        </p:spPr>
      </p:pic>
      <p:sp>
        <p:nvSpPr>
          <p:cNvPr id="744" name="Google Shape;744;p57"/>
          <p:cNvSpPr txBox="1"/>
          <p:nvPr/>
        </p:nvSpPr>
        <p:spPr>
          <a:xfrm>
            <a:off x="7894421" y="1412638"/>
            <a:ext cx="40360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u="none" cap="none" strike="noStrike">
                <a:solidFill>
                  <a:schemeClr val="dk1"/>
                </a:solidFill>
                <a:latin typeface="Calibri"/>
                <a:ea typeface="Calibri"/>
                <a:cs typeface="Calibri"/>
                <a:sym typeface="Calibri"/>
              </a:rPr>
              <a:t>Top chord stiffening between NR frames</a:t>
            </a:r>
            <a:endParaRPr/>
          </a:p>
        </p:txBody>
      </p:sp>
      <p:cxnSp>
        <p:nvCxnSpPr>
          <p:cNvPr id="745" name="Google Shape;745;p57"/>
          <p:cNvCxnSpPr/>
          <p:nvPr/>
        </p:nvCxnSpPr>
        <p:spPr>
          <a:xfrm>
            <a:off x="7735330" y="1597304"/>
            <a:ext cx="0" cy="707231"/>
          </a:xfrm>
          <a:prstGeom prst="straightConnector1">
            <a:avLst/>
          </a:prstGeom>
          <a:noFill/>
          <a:ln cap="flat" cmpd="sng" w="9525">
            <a:solidFill>
              <a:schemeClr val="dk1"/>
            </a:solidFill>
            <a:prstDash val="solid"/>
            <a:miter lim="800000"/>
            <a:headEnd len="sm" w="sm" type="none"/>
            <a:tailEnd len="med" w="med" type="triangle"/>
          </a:ln>
        </p:spPr>
      </p:cxnSp>
      <p:cxnSp>
        <p:nvCxnSpPr>
          <p:cNvPr id="746" name="Google Shape;746;p57"/>
          <p:cNvCxnSpPr/>
          <p:nvPr/>
        </p:nvCxnSpPr>
        <p:spPr>
          <a:xfrm>
            <a:off x="7735330" y="1597304"/>
            <a:ext cx="172994" cy="0"/>
          </a:xfrm>
          <a:prstGeom prst="straightConnector1">
            <a:avLst/>
          </a:prstGeom>
          <a:noFill/>
          <a:ln cap="flat" cmpd="sng" w="9525">
            <a:solidFill>
              <a:schemeClr val="dk1"/>
            </a:solidFill>
            <a:prstDash val="solid"/>
            <a:miter lim="800000"/>
            <a:headEnd len="sm" w="sm" type="none"/>
            <a:tailEnd len="sm" w="sm" type="none"/>
          </a:ln>
        </p:spPr>
      </p:cxnSp>
      <p:sp>
        <p:nvSpPr>
          <p:cNvPr id="747" name="Google Shape;747;p5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pic>
        <p:nvPicPr>
          <p:cNvPr id="753" name="Google Shape;753;p58"/>
          <p:cNvPicPr preferRelativeResize="0"/>
          <p:nvPr/>
        </p:nvPicPr>
        <p:blipFill rotWithShape="1">
          <a:blip r:embed="rId3">
            <a:alphaModFix/>
          </a:blip>
          <a:srcRect b="0" l="0" r="0" t="0"/>
          <a:stretch/>
        </p:blipFill>
        <p:spPr>
          <a:xfrm>
            <a:off x="1724796" y="1383162"/>
            <a:ext cx="8754763" cy="4914955"/>
          </a:xfrm>
          <a:prstGeom prst="rect">
            <a:avLst/>
          </a:prstGeom>
          <a:noFill/>
          <a:ln>
            <a:noFill/>
          </a:ln>
        </p:spPr>
      </p:pic>
      <p:sp>
        <p:nvSpPr>
          <p:cNvPr id="754" name="Google Shape;754;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based on NR frames</a:t>
            </a:r>
            <a:endParaRPr/>
          </a:p>
        </p:txBody>
      </p:sp>
      <p:sp>
        <p:nvSpPr>
          <p:cNvPr id="755" name="Google Shape;755;p5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56" name="Google Shape;756;p58"/>
          <p:cNvSpPr txBox="1"/>
          <p:nvPr/>
        </p:nvSpPr>
        <p:spPr>
          <a:xfrm>
            <a:off x="8326907" y="1896970"/>
            <a:ext cx="297334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At stiffener extension</a:t>
            </a:r>
            <a:endParaRPr/>
          </a:p>
          <a:p>
            <a:pPr indent="0" lvl="0" marL="0" marR="0" rtl="0" algn="l">
              <a:spcBef>
                <a:spcPts val="0"/>
              </a:spcBef>
              <a:spcAft>
                <a:spcPts val="0"/>
              </a:spcAft>
              <a:buNone/>
            </a:pPr>
            <a:r>
              <a:rPr lang="en-GB" sz="1800">
                <a:solidFill>
                  <a:schemeClr val="dk1"/>
                </a:solidFill>
                <a:latin typeface="Calibri"/>
                <a:ea typeface="Calibri"/>
                <a:cs typeface="Calibri"/>
                <a:sym typeface="Calibri"/>
              </a:rPr>
              <a:t>NR frames are required</a:t>
            </a:r>
            <a:endParaRPr/>
          </a:p>
        </p:txBody>
      </p:sp>
      <p:cxnSp>
        <p:nvCxnSpPr>
          <p:cNvPr id="757" name="Google Shape;757;p58"/>
          <p:cNvCxnSpPr/>
          <p:nvPr/>
        </p:nvCxnSpPr>
        <p:spPr>
          <a:xfrm>
            <a:off x="8167816" y="2082838"/>
            <a:ext cx="0" cy="431284"/>
          </a:xfrm>
          <a:prstGeom prst="straightConnector1">
            <a:avLst/>
          </a:prstGeom>
          <a:noFill/>
          <a:ln cap="flat" cmpd="sng" w="9525">
            <a:solidFill>
              <a:schemeClr val="dk1"/>
            </a:solidFill>
            <a:prstDash val="solid"/>
            <a:miter lim="800000"/>
            <a:headEnd len="sm" w="sm" type="none"/>
            <a:tailEnd len="med" w="med" type="triangle"/>
          </a:ln>
        </p:spPr>
      </p:cxnSp>
      <p:cxnSp>
        <p:nvCxnSpPr>
          <p:cNvPr id="758" name="Google Shape;758;p58"/>
          <p:cNvCxnSpPr/>
          <p:nvPr/>
        </p:nvCxnSpPr>
        <p:spPr>
          <a:xfrm>
            <a:off x="8167816" y="2081636"/>
            <a:ext cx="172994" cy="0"/>
          </a:xfrm>
          <a:prstGeom prst="straightConnector1">
            <a:avLst/>
          </a:prstGeom>
          <a:noFill/>
          <a:ln cap="flat" cmpd="sng" w="9525">
            <a:solidFill>
              <a:schemeClr val="dk1"/>
            </a:solidFill>
            <a:prstDash val="solid"/>
            <a:miter lim="800000"/>
            <a:headEnd len="sm" w="sm" type="none"/>
            <a:tailEnd len="sm" w="sm" type="none"/>
          </a:ln>
        </p:spPr>
      </p:cxnSp>
      <p:sp>
        <p:nvSpPr>
          <p:cNvPr id="759" name="Google Shape;759;p58"/>
          <p:cNvSpPr txBox="1"/>
          <p:nvPr/>
        </p:nvSpPr>
        <p:spPr>
          <a:xfrm>
            <a:off x="7894421" y="1412638"/>
            <a:ext cx="40360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Top chord stiffening between NR frames</a:t>
            </a:r>
            <a:endParaRPr/>
          </a:p>
        </p:txBody>
      </p:sp>
      <p:cxnSp>
        <p:nvCxnSpPr>
          <p:cNvPr id="760" name="Google Shape;760;p58"/>
          <p:cNvCxnSpPr/>
          <p:nvPr/>
        </p:nvCxnSpPr>
        <p:spPr>
          <a:xfrm>
            <a:off x="7735330" y="1597304"/>
            <a:ext cx="0" cy="707231"/>
          </a:xfrm>
          <a:prstGeom prst="straightConnector1">
            <a:avLst/>
          </a:prstGeom>
          <a:noFill/>
          <a:ln cap="flat" cmpd="sng" w="9525">
            <a:solidFill>
              <a:schemeClr val="dk1"/>
            </a:solidFill>
            <a:prstDash val="solid"/>
            <a:miter lim="800000"/>
            <a:headEnd len="sm" w="sm" type="none"/>
            <a:tailEnd len="med" w="med" type="triangle"/>
          </a:ln>
        </p:spPr>
      </p:cxnSp>
      <p:cxnSp>
        <p:nvCxnSpPr>
          <p:cNvPr id="761" name="Google Shape;761;p58"/>
          <p:cNvCxnSpPr/>
          <p:nvPr/>
        </p:nvCxnSpPr>
        <p:spPr>
          <a:xfrm>
            <a:off x="7735330" y="1597304"/>
            <a:ext cx="172994" cy="0"/>
          </a:xfrm>
          <a:prstGeom prst="straightConnector1">
            <a:avLst/>
          </a:prstGeom>
          <a:noFill/>
          <a:ln cap="flat" cmpd="sng" w="9525">
            <a:solidFill>
              <a:schemeClr val="dk1"/>
            </a:solidFill>
            <a:prstDash val="solid"/>
            <a:miter lim="800000"/>
            <a:headEnd len="sm" w="sm" type="none"/>
            <a:tailEnd len="sm" w="sm" type="none"/>
          </a:ln>
        </p:spPr>
      </p:cxnSp>
      <p:sp>
        <p:nvSpPr>
          <p:cNvPr id="762" name="Google Shape;762;p5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based on NR frames</a:t>
            </a:r>
            <a:endParaRPr/>
          </a:p>
        </p:txBody>
      </p:sp>
      <p:sp>
        <p:nvSpPr>
          <p:cNvPr id="769" name="Google Shape;769;p5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770" name="Google Shape;770;p59"/>
          <p:cNvPicPr preferRelativeResize="0"/>
          <p:nvPr/>
        </p:nvPicPr>
        <p:blipFill rotWithShape="1">
          <a:blip r:embed="rId3">
            <a:alphaModFix/>
          </a:blip>
          <a:srcRect b="7000" l="0" r="0" t="0"/>
          <a:stretch/>
        </p:blipFill>
        <p:spPr>
          <a:xfrm>
            <a:off x="1650657" y="1562032"/>
            <a:ext cx="8877300" cy="4634884"/>
          </a:xfrm>
          <a:prstGeom prst="rect">
            <a:avLst/>
          </a:prstGeom>
          <a:noFill/>
          <a:ln>
            <a:noFill/>
          </a:ln>
        </p:spPr>
      </p:pic>
      <p:sp>
        <p:nvSpPr>
          <p:cNvPr id="771" name="Google Shape;771;p59"/>
          <p:cNvSpPr txBox="1"/>
          <p:nvPr/>
        </p:nvSpPr>
        <p:spPr>
          <a:xfrm>
            <a:off x="1814623" y="1559052"/>
            <a:ext cx="40360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Top chord stiffening between NR frames</a:t>
            </a:r>
            <a:endParaRPr/>
          </a:p>
        </p:txBody>
      </p:sp>
      <p:cxnSp>
        <p:nvCxnSpPr>
          <p:cNvPr id="772" name="Google Shape;772;p59"/>
          <p:cNvCxnSpPr/>
          <p:nvPr/>
        </p:nvCxnSpPr>
        <p:spPr>
          <a:xfrm>
            <a:off x="5830332" y="1743718"/>
            <a:ext cx="0" cy="461665"/>
          </a:xfrm>
          <a:prstGeom prst="straightConnector1">
            <a:avLst/>
          </a:prstGeom>
          <a:noFill/>
          <a:ln cap="flat" cmpd="sng" w="9525">
            <a:solidFill>
              <a:schemeClr val="dk1"/>
            </a:solidFill>
            <a:prstDash val="solid"/>
            <a:miter lim="800000"/>
            <a:headEnd len="sm" w="sm" type="none"/>
            <a:tailEnd len="med" w="med" type="triangle"/>
          </a:ln>
        </p:spPr>
      </p:cxnSp>
      <p:cxnSp>
        <p:nvCxnSpPr>
          <p:cNvPr id="773" name="Google Shape;773;p59"/>
          <p:cNvCxnSpPr/>
          <p:nvPr/>
        </p:nvCxnSpPr>
        <p:spPr>
          <a:xfrm>
            <a:off x="5661455" y="1743718"/>
            <a:ext cx="172994" cy="0"/>
          </a:xfrm>
          <a:prstGeom prst="straightConnector1">
            <a:avLst/>
          </a:prstGeom>
          <a:noFill/>
          <a:ln cap="flat" cmpd="sng" w="9525">
            <a:solidFill>
              <a:schemeClr val="dk1"/>
            </a:solidFill>
            <a:prstDash val="solid"/>
            <a:miter lim="800000"/>
            <a:headEnd len="sm" w="sm" type="none"/>
            <a:tailEnd len="sm" w="sm" type="none"/>
          </a:ln>
        </p:spPr>
      </p:cxnSp>
      <p:sp>
        <p:nvSpPr>
          <p:cNvPr id="774" name="Google Shape;774;p5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Nail plate structures</a:t>
            </a:r>
            <a:endParaRPr/>
          </a:p>
        </p:txBody>
      </p:sp>
      <p:sp>
        <p:nvSpPr>
          <p:cNvPr id="148" name="Google Shape;148;p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49" name="Google Shape;149;p6"/>
          <p:cNvSpPr txBox="1"/>
          <p:nvPr>
            <p:ph idx="1" type="body"/>
          </p:nvPr>
        </p:nvSpPr>
        <p:spPr>
          <a:xfrm>
            <a:off x="838200" y="1825624"/>
            <a:ext cx="10515600" cy="442689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nail plate was invented in the United States in the 1950s</a:t>
            </a:r>
            <a:endParaRPr/>
          </a:p>
          <a:p>
            <a:pPr indent="-228600" lvl="0" marL="228600" rtl="0" algn="l">
              <a:lnSpc>
                <a:spcPct val="90000"/>
              </a:lnSpc>
              <a:spcBef>
                <a:spcPts val="1000"/>
              </a:spcBef>
              <a:spcAft>
                <a:spcPts val="0"/>
              </a:spcAft>
              <a:buClr>
                <a:schemeClr val="dk1"/>
              </a:buClr>
              <a:buSzPts val="2800"/>
              <a:buChar char="•"/>
            </a:pPr>
            <a:r>
              <a:rPr lang="en-GB"/>
              <a:t>The nail plate is a connector made of 1,0...1,3 mm thick zinc-coated steel plate by shearing (punching)</a:t>
            </a:r>
            <a:endParaRPr/>
          </a:p>
          <a:p>
            <a:pPr indent="-228600" lvl="0" marL="228600" rtl="0" algn="l">
              <a:lnSpc>
                <a:spcPct val="90000"/>
              </a:lnSpc>
              <a:spcBef>
                <a:spcPts val="1000"/>
              </a:spcBef>
              <a:spcAft>
                <a:spcPts val="0"/>
              </a:spcAft>
              <a:buClr>
                <a:schemeClr val="dk1"/>
              </a:buClr>
              <a:buSzPts val="2800"/>
              <a:buChar char="•"/>
            </a:pPr>
            <a:r>
              <a:rPr lang="en-GB"/>
              <a:t>The length of the nail plate spikes varies between 8 mm and 14 mm</a:t>
            </a:r>
            <a:endParaRPr/>
          </a:p>
          <a:p>
            <a:pPr indent="-228600" lvl="0" marL="228600" rtl="0" algn="l">
              <a:lnSpc>
                <a:spcPct val="90000"/>
              </a:lnSpc>
              <a:spcBef>
                <a:spcPts val="1000"/>
              </a:spcBef>
              <a:spcAft>
                <a:spcPts val="0"/>
              </a:spcAft>
              <a:buClr>
                <a:schemeClr val="dk1"/>
              </a:buClr>
              <a:buSzPts val="2800"/>
              <a:buChar char="•"/>
            </a:pPr>
            <a:r>
              <a:rPr lang="en-GB"/>
              <a:t>Nail plates are also made of acid-resistant steel plate (special product)</a:t>
            </a:r>
            <a:endParaRPr/>
          </a:p>
          <a:p>
            <a:pPr indent="-228600" lvl="0" marL="228600" rtl="0" algn="l">
              <a:lnSpc>
                <a:spcPct val="90000"/>
              </a:lnSpc>
              <a:spcBef>
                <a:spcPts val="1000"/>
              </a:spcBef>
              <a:spcAft>
                <a:spcPts val="0"/>
              </a:spcAft>
              <a:buClr>
                <a:schemeClr val="dk1"/>
              </a:buClr>
              <a:buSzPts val="2800"/>
              <a:buChar char="•"/>
            </a:pPr>
            <a:r>
              <a:rPr lang="en-GB"/>
              <a:t>Nail plate structure refers to the wood structure assembled using nail plate joints (abbreviation NR = nail plate structure)</a:t>
            </a:r>
            <a:endParaRPr/>
          </a:p>
          <a:p>
            <a:pPr indent="-228600" lvl="0" marL="228600" rtl="0" algn="l">
              <a:lnSpc>
                <a:spcPct val="90000"/>
              </a:lnSpc>
              <a:spcBef>
                <a:spcPts val="1000"/>
              </a:spcBef>
              <a:spcAft>
                <a:spcPts val="0"/>
              </a:spcAft>
              <a:buClr>
                <a:schemeClr val="dk1"/>
              </a:buClr>
              <a:buSzPts val="2800"/>
              <a:buChar char="•"/>
            </a:pPr>
            <a:r>
              <a:rPr lang="en-GB"/>
              <a:t>Industrial manufacture of NR trusses in Finland began in the 1970s</a:t>
            </a:r>
            <a:endParaRPr/>
          </a:p>
        </p:txBody>
      </p:sp>
      <p:sp>
        <p:nvSpPr>
          <p:cNvPr id="150" name="Google Shape;150;p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pic>
        <p:nvPicPr>
          <p:cNvPr id="780" name="Google Shape;780;p60"/>
          <p:cNvPicPr preferRelativeResize="0"/>
          <p:nvPr/>
        </p:nvPicPr>
        <p:blipFill rotWithShape="1">
          <a:blip r:embed="rId3">
            <a:alphaModFix/>
          </a:blip>
          <a:srcRect b="6627" l="0" r="0" t="0"/>
          <a:stretch/>
        </p:blipFill>
        <p:spPr>
          <a:xfrm>
            <a:off x="1656835" y="1562030"/>
            <a:ext cx="8877300" cy="4653420"/>
          </a:xfrm>
          <a:prstGeom prst="rect">
            <a:avLst/>
          </a:prstGeom>
          <a:noFill/>
          <a:ln>
            <a:noFill/>
          </a:ln>
        </p:spPr>
      </p:pic>
      <p:sp>
        <p:nvSpPr>
          <p:cNvPr id="781" name="Google Shape;781;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based on NR frames</a:t>
            </a:r>
            <a:endParaRPr/>
          </a:p>
        </p:txBody>
      </p:sp>
      <p:sp>
        <p:nvSpPr>
          <p:cNvPr id="782" name="Google Shape;782;p6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83" name="Google Shape;783;p60"/>
          <p:cNvSpPr txBox="1"/>
          <p:nvPr/>
        </p:nvSpPr>
        <p:spPr>
          <a:xfrm>
            <a:off x="6961487" y="1559052"/>
            <a:ext cx="297334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At stiffener extension</a:t>
            </a:r>
            <a:endParaRPr/>
          </a:p>
          <a:p>
            <a:pPr indent="0" lvl="0" marL="0" marR="0" rtl="0" algn="l">
              <a:spcBef>
                <a:spcPts val="0"/>
              </a:spcBef>
              <a:spcAft>
                <a:spcPts val="0"/>
              </a:spcAft>
              <a:buNone/>
            </a:pPr>
            <a:r>
              <a:rPr lang="en-GB" sz="1800">
                <a:solidFill>
                  <a:schemeClr val="dk1"/>
                </a:solidFill>
                <a:latin typeface="Calibri"/>
                <a:ea typeface="Calibri"/>
                <a:cs typeface="Calibri"/>
                <a:sym typeface="Calibri"/>
              </a:rPr>
              <a:t>NR frames are required</a:t>
            </a:r>
            <a:endParaRPr/>
          </a:p>
        </p:txBody>
      </p:sp>
      <p:cxnSp>
        <p:nvCxnSpPr>
          <p:cNvPr id="784" name="Google Shape;784;p60"/>
          <p:cNvCxnSpPr/>
          <p:nvPr/>
        </p:nvCxnSpPr>
        <p:spPr>
          <a:xfrm>
            <a:off x="6802396" y="1744920"/>
            <a:ext cx="0" cy="541080"/>
          </a:xfrm>
          <a:prstGeom prst="straightConnector1">
            <a:avLst/>
          </a:prstGeom>
          <a:noFill/>
          <a:ln cap="flat" cmpd="sng" w="9525">
            <a:solidFill>
              <a:schemeClr val="dk1"/>
            </a:solidFill>
            <a:prstDash val="solid"/>
            <a:miter lim="800000"/>
            <a:headEnd len="sm" w="sm" type="none"/>
            <a:tailEnd len="med" w="med" type="triangle"/>
          </a:ln>
        </p:spPr>
      </p:cxnSp>
      <p:cxnSp>
        <p:nvCxnSpPr>
          <p:cNvPr id="785" name="Google Shape;785;p60"/>
          <p:cNvCxnSpPr/>
          <p:nvPr/>
        </p:nvCxnSpPr>
        <p:spPr>
          <a:xfrm>
            <a:off x="6802396" y="1743718"/>
            <a:ext cx="172994" cy="0"/>
          </a:xfrm>
          <a:prstGeom prst="straightConnector1">
            <a:avLst/>
          </a:prstGeom>
          <a:noFill/>
          <a:ln cap="flat" cmpd="sng" w="9525">
            <a:solidFill>
              <a:schemeClr val="dk1"/>
            </a:solidFill>
            <a:prstDash val="solid"/>
            <a:miter lim="800000"/>
            <a:headEnd len="sm" w="sm" type="none"/>
            <a:tailEnd len="sm" w="sm" type="none"/>
          </a:ln>
        </p:spPr>
      </p:cxnSp>
      <p:sp>
        <p:nvSpPr>
          <p:cNvPr id="786" name="Google Shape;786;p60"/>
          <p:cNvSpPr txBox="1"/>
          <p:nvPr/>
        </p:nvSpPr>
        <p:spPr>
          <a:xfrm>
            <a:off x="1824783" y="1559052"/>
            <a:ext cx="40360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Top chord stiffening between NR frames</a:t>
            </a:r>
            <a:endParaRPr/>
          </a:p>
        </p:txBody>
      </p:sp>
      <p:cxnSp>
        <p:nvCxnSpPr>
          <p:cNvPr id="787" name="Google Shape;787;p60"/>
          <p:cNvCxnSpPr/>
          <p:nvPr/>
        </p:nvCxnSpPr>
        <p:spPr>
          <a:xfrm>
            <a:off x="5830332" y="1743718"/>
            <a:ext cx="0" cy="461665"/>
          </a:xfrm>
          <a:prstGeom prst="straightConnector1">
            <a:avLst/>
          </a:prstGeom>
          <a:noFill/>
          <a:ln cap="flat" cmpd="sng" w="9525">
            <a:solidFill>
              <a:schemeClr val="dk1"/>
            </a:solidFill>
            <a:prstDash val="solid"/>
            <a:miter lim="800000"/>
            <a:headEnd len="sm" w="sm" type="none"/>
            <a:tailEnd len="med" w="med" type="triangle"/>
          </a:ln>
        </p:spPr>
      </p:cxnSp>
      <p:cxnSp>
        <p:nvCxnSpPr>
          <p:cNvPr id="788" name="Google Shape;788;p60"/>
          <p:cNvCxnSpPr/>
          <p:nvPr/>
        </p:nvCxnSpPr>
        <p:spPr>
          <a:xfrm>
            <a:off x="5661455" y="1743718"/>
            <a:ext cx="172994" cy="0"/>
          </a:xfrm>
          <a:prstGeom prst="straightConnector1">
            <a:avLst/>
          </a:prstGeom>
          <a:noFill/>
          <a:ln cap="flat" cmpd="sng" w="9525">
            <a:solidFill>
              <a:schemeClr val="dk1"/>
            </a:solidFill>
            <a:prstDash val="solid"/>
            <a:miter lim="800000"/>
            <a:headEnd len="sm" w="sm" type="none"/>
            <a:tailEnd len="sm" w="sm" type="none"/>
          </a:ln>
        </p:spPr>
      </p:cxnSp>
      <p:sp>
        <p:nvSpPr>
          <p:cNvPr id="789" name="Google Shape;789;p6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Top chord stiffening</a:t>
            </a:r>
            <a:endParaRPr/>
          </a:p>
        </p:txBody>
      </p:sp>
      <p:sp>
        <p:nvSpPr>
          <p:cNvPr id="796" name="Google Shape;796;p6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97" name="Google Shape;797;p61"/>
          <p:cNvSpPr txBox="1"/>
          <p:nvPr>
            <p:ph idx="1" type="body"/>
          </p:nvPr>
        </p:nvSpPr>
        <p:spPr>
          <a:xfrm>
            <a:off x="838200" y="1825624"/>
            <a:ext cx="5049795" cy="480995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 board or batten on top of the top chord acts as a stiffener between NR frames</a:t>
            </a:r>
            <a:endParaRPr/>
          </a:p>
          <a:p>
            <a:pPr indent="-228600" lvl="0" marL="228600" rtl="0" algn="l">
              <a:lnSpc>
                <a:spcPct val="90000"/>
              </a:lnSpc>
              <a:spcBef>
                <a:spcPts val="1000"/>
              </a:spcBef>
              <a:spcAft>
                <a:spcPts val="0"/>
              </a:spcAft>
              <a:buClr>
                <a:schemeClr val="dk1"/>
              </a:buClr>
              <a:buSzPts val="2800"/>
              <a:buChar char="•"/>
            </a:pPr>
            <a:r>
              <a:rPr lang="en-GB"/>
              <a:t>Top chord stiffener receives the stiffening load </a:t>
            </a:r>
            <a:r>
              <a:rPr i="1" lang="en-GB"/>
              <a:t>q</a:t>
            </a:r>
            <a:r>
              <a:rPr baseline="-25000" lang="en-GB"/>
              <a:t>d,i</a:t>
            </a:r>
            <a:r>
              <a:rPr lang="en-GB"/>
              <a:t> per truss</a:t>
            </a:r>
            <a:endParaRPr/>
          </a:p>
        </p:txBody>
      </p:sp>
      <p:pic>
        <p:nvPicPr>
          <p:cNvPr id="798" name="Google Shape;798;p61"/>
          <p:cNvPicPr preferRelativeResize="0"/>
          <p:nvPr/>
        </p:nvPicPr>
        <p:blipFill rotWithShape="1">
          <a:blip r:embed="rId3">
            <a:alphaModFix/>
          </a:blip>
          <a:srcRect b="0" l="0" r="0" t="0"/>
          <a:stretch/>
        </p:blipFill>
        <p:spPr>
          <a:xfrm>
            <a:off x="5994841" y="1356114"/>
            <a:ext cx="5917074" cy="4956105"/>
          </a:xfrm>
          <a:prstGeom prst="rect">
            <a:avLst/>
          </a:prstGeom>
          <a:noFill/>
          <a:ln>
            <a:noFill/>
          </a:ln>
        </p:spPr>
      </p:pic>
      <p:sp>
        <p:nvSpPr>
          <p:cNvPr id="799" name="Google Shape;799;p6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800" name="Google Shape;800;p61"/>
          <p:cNvSpPr txBox="1"/>
          <p:nvPr/>
        </p:nvSpPr>
        <p:spPr>
          <a:xfrm rot="-360000">
            <a:off x="6263939" y="2333355"/>
            <a:ext cx="2978803"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rgbClr val="000000"/>
                </a:solidFill>
                <a:latin typeface="Arial Narrow"/>
                <a:ea typeface="Arial Narrow"/>
                <a:cs typeface="Arial Narrow"/>
                <a:sym typeface="Arial Narrow"/>
              </a:rPr>
              <a:t>Stiffening load q</a:t>
            </a:r>
            <a:r>
              <a:rPr baseline="-25000" lang="en-GB" sz="1400">
                <a:solidFill>
                  <a:srgbClr val="000000"/>
                </a:solidFill>
                <a:latin typeface="Arial Narrow"/>
                <a:ea typeface="Arial Narrow"/>
                <a:cs typeface="Arial Narrow"/>
                <a:sym typeface="Arial Narrow"/>
              </a:rPr>
              <a:t>d,i</a:t>
            </a:r>
            <a:endParaRPr baseline="-25000" sz="1400">
              <a:solidFill>
                <a:srgbClr val="000000"/>
              </a:solidFill>
              <a:latin typeface="Arial Narrow"/>
              <a:ea typeface="Arial Narrow"/>
              <a:cs typeface="Arial Narrow"/>
              <a:sym typeface="Arial Narrow"/>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pic>
        <p:nvPicPr>
          <p:cNvPr id="806" name="Google Shape;806;p62"/>
          <p:cNvPicPr preferRelativeResize="0"/>
          <p:nvPr/>
        </p:nvPicPr>
        <p:blipFill rotWithShape="1">
          <a:blip r:embed="rId3">
            <a:alphaModFix/>
          </a:blip>
          <a:srcRect b="6672" l="21233" r="19730" t="4234"/>
          <a:stretch/>
        </p:blipFill>
        <p:spPr>
          <a:xfrm>
            <a:off x="6031912" y="1354031"/>
            <a:ext cx="5867647" cy="4971131"/>
          </a:xfrm>
          <a:prstGeom prst="rect">
            <a:avLst/>
          </a:prstGeom>
          <a:noFill/>
          <a:ln>
            <a:noFill/>
          </a:ln>
        </p:spPr>
      </p:pic>
      <p:sp>
        <p:nvSpPr>
          <p:cNvPr id="807" name="Google Shape;807;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Top chord stiffening</a:t>
            </a:r>
            <a:endParaRPr/>
          </a:p>
        </p:txBody>
      </p:sp>
      <p:sp>
        <p:nvSpPr>
          <p:cNvPr id="808" name="Google Shape;808;p6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09" name="Google Shape;809;p62"/>
          <p:cNvSpPr txBox="1"/>
          <p:nvPr>
            <p:ph idx="1" type="body"/>
          </p:nvPr>
        </p:nvSpPr>
        <p:spPr>
          <a:xfrm>
            <a:off x="838200" y="1825624"/>
            <a:ext cx="5049795" cy="480995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 board or batten on top of the top chord acts as a stiffener between NR frames</a:t>
            </a:r>
            <a:endParaRPr/>
          </a:p>
          <a:p>
            <a:pPr indent="-228600" lvl="0" marL="228600" rtl="0" algn="l">
              <a:lnSpc>
                <a:spcPct val="90000"/>
              </a:lnSpc>
              <a:spcBef>
                <a:spcPts val="1000"/>
              </a:spcBef>
              <a:spcAft>
                <a:spcPts val="0"/>
              </a:spcAft>
              <a:buClr>
                <a:schemeClr val="dk1"/>
              </a:buClr>
              <a:buSzPts val="2800"/>
              <a:buChar char="•"/>
            </a:pPr>
            <a:r>
              <a:rPr lang="en-GB"/>
              <a:t>Top chord stiffener receives the stiffening load </a:t>
            </a:r>
            <a:r>
              <a:rPr i="1" lang="en-GB"/>
              <a:t>q</a:t>
            </a:r>
            <a:r>
              <a:rPr baseline="-25000" lang="en-GB"/>
              <a:t>H,d,i</a:t>
            </a:r>
            <a:r>
              <a:rPr lang="en-GB"/>
              <a:t> per truss</a:t>
            </a:r>
            <a:endParaRPr/>
          </a:p>
        </p:txBody>
      </p:sp>
      <p:sp>
        <p:nvSpPr>
          <p:cNvPr id="810" name="Google Shape;810;p6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pic>
        <p:nvPicPr>
          <p:cNvPr id="816" name="Google Shape;816;p63"/>
          <p:cNvPicPr preferRelativeResize="0"/>
          <p:nvPr/>
        </p:nvPicPr>
        <p:blipFill rotWithShape="1">
          <a:blip r:embed="rId3">
            <a:alphaModFix/>
          </a:blip>
          <a:srcRect b="0" l="0" r="0" t="0"/>
          <a:stretch/>
        </p:blipFill>
        <p:spPr>
          <a:xfrm>
            <a:off x="6028236" y="1354031"/>
            <a:ext cx="5876313" cy="4979574"/>
          </a:xfrm>
          <a:prstGeom prst="rect">
            <a:avLst/>
          </a:prstGeom>
          <a:noFill/>
          <a:ln>
            <a:noFill/>
          </a:ln>
        </p:spPr>
      </p:pic>
      <p:sp>
        <p:nvSpPr>
          <p:cNvPr id="817" name="Google Shape;817;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Top chord stiffening</a:t>
            </a:r>
            <a:endParaRPr/>
          </a:p>
        </p:txBody>
      </p:sp>
      <p:sp>
        <p:nvSpPr>
          <p:cNvPr id="818" name="Google Shape;818;p6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19" name="Google Shape;819;p63"/>
          <p:cNvSpPr txBox="1"/>
          <p:nvPr>
            <p:ph idx="1" type="body"/>
          </p:nvPr>
        </p:nvSpPr>
        <p:spPr>
          <a:xfrm>
            <a:off x="838200" y="1825624"/>
            <a:ext cx="5049795" cy="480995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 board or batten on top of the top chord acts as a stiffener between NR frames</a:t>
            </a:r>
            <a:endParaRPr/>
          </a:p>
          <a:p>
            <a:pPr indent="-228600" lvl="0" marL="228600" rtl="0" algn="l">
              <a:lnSpc>
                <a:spcPct val="90000"/>
              </a:lnSpc>
              <a:spcBef>
                <a:spcPts val="1000"/>
              </a:spcBef>
              <a:spcAft>
                <a:spcPts val="0"/>
              </a:spcAft>
              <a:buClr>
                <a:schemeClr val="dk1"/>
              </a:buClr>
              <a:buSzPts val="2800"/>
              <a:buChar char="•"/>
            </a:pPr>
            <a:r>
              <a:rPr lang="en-GB"/>
              <a:t>The top chord stiffeners receive the wind load </a:t>
            </a:r>
            <a:r>
              <a:rPr i="1" lang="en-GB"/>
              <a:t>q</a:t>
            </a:r>
            <a:r>
              <a:rPr baseline="-25000" lang="en-GB"/>
              <a:t>w,d</a:t>
            </a:r>
            <a:r>
              <a:rPr lang="en-GB"/>
              <a:t> at the roof level</a:t>
            </a:r>
            <a:endParaRPr/>
          </a:p>
          <a:p>
            <a:pPr indent="-228600" lvl="0" marL="228600" rtl="0" algn="l">
              <a:lnSpc>
                <a:spcPct val="90000"/>
              </a:lnSpc>
              <a:spcBef>
                <a:spcPts val="1000"/>
              </a:spcBef>
              <a:spcAft>
                <a:spcPts val="0"/>
              </a:spcAft>
              <a:buClr>
                <a:schemeClr val="dk1"/>
              </a:buClr>
              <a:buSzPts val="2800"/>
              <a:buChar char="•"/>
            </a:pPr>
            <a:r>
              <a:rPr lang="en-GB"/>
              <a:t>The battens transfer the wind load to the stiffeners</a:t>
            </a:r>
            <a:endParaRPr/>
          </a:p>
        </p:txBody>
      </p:sp>
      <p:sp>
        <p:nvSpPr>
          <p:cNvPr id="820" name="Google Shape;820;p6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821" name="Google Shape;821;p63"/>
          <p:cNvSpPr txBox="1"/>
          <p:nvPr/>
        </p:nvSpPr>
        <p:spPr>
          <a:xfrm rot="-360000">
            <a:off x="6167788" y="2398233"/>
            <a:ext cx="2978803" cy="26847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rgbClr val="000000"/>
                </a:solidFill>
                <a:latin typeface="Arial Narrow"/>
                <a:ea typeface="Arial Narrow"/>
                <a:cs typeface="Arial Narrow"/>
                <a:sym typeface="Arial Narrow"/>
              </a:rPr>
              <a:t>Wind load q</a:t>
            </a:r>
            <a:r>
              <a:rPr baseline="-25000" lang="en-GB" sz="1400">
                <a:solidFill>
                  <a:srgbClr val="000000"/>
                </a:solidFill>
                <a:latin typeface="Arial Narrow"/>
                <a:ea typeface="Arial Narrow"/>
                <a:cs typeface="Arial Narrow"/>
                <a:sym typeface="Arial Narrow"/>
              </a:rPr>
              <a:t>w,d</a:t>
            </a:r>
            <a:endParaRPr baseline="-25000" sz="1400">
              <a:solidFill>
                <a:srgbClr val="000000"/>
              </a:solidFill>
              <a:latin typeface="Arial Narrow"/>
              <a:ea typeface="Arial Narrow"/>
              <a:cs typeface="Arial Narrow"/>
              <a:sym typeface="Arial Narrow"/>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p64"/>
          <p:cNvPicPr preferRelativeResize="0"/>
          <p:nvPr/>
        </p:nvPicPr>
        <p:blipFill rotWithShape="1">
          <a:blip r:embed="rId3">
            <a:alphaModFix/>
          </a:blip>
          <a:srcRect b="6853" l="21436" r="19881" t="4505"/>
          <a:stretch/>
        </p:blipFill>
        <p:spPr>
          <a:xfrm>
            <a:off x="6035171" y="1363670"/>
            <a:ext cx="5845200" cy="4956811"/>
          </a:xfrm>
          <a:prstGeom prst="rect">
            <a:avLst/>
          </a:prstGeom>
          <a:noFill/>
          <a:ln>
            <a:noFill/>
          </a:ln>
        </p:spPr>
      </p:pic>
      <p:sp>
        <p:nvSpPr>
          <p:cNvPr id="828" name="Google Shape;828;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Top chord stiffening</a:t>
            </a:r>
            <a:endParaRPr/>
          </a:p>
        </p:txBody>
      </p:sp>
      <p:sp>
        <p:nvSpPr>
          <p:cNvPr id="829" name="Google Shape;829;p6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30" name="Google Shape;830;p64"/>
          <p:cNvSpPr txBox="1"/>
          <p:nvPr>
            <p:ph idx="1" type="body"/>
          </p:nvPr>
        </p:nvSpPr>
        <p:spPr>
          <a:xfrm>
            <a:off x="838200" y="1825624"/>
            <a:ext cx="5049795" cy="480995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A board or batten on top of the top chord acts as a stiffener between NR frames</a:t>
            </a:r>
            <a:endParaRPr/>
          </a:p>
          <a:p>
            <a:pPr indent="-228600" lvl="0" marL="228600" rtl="0" algn="l">
              <a:lnSpc>
                <a:spcPct val="90000"/>
              </a:lnSpc>
              <a:spcBef>
                <a:spcPts val="1000"/>
              </a:spcBef>
              <a:spcAft>
                <a:spcPts val="0"/>
              </a:spcAft>
              <a:buClr>
                <a:schemeClr val="dk1"/>
              </a:buClr>
              <a:buSzPts val="2800"/>
              <a:buChar char="•"/>
            </a:pPr>
            <a:r>
              <a:rPr lang="en-GB"/>
              <a:t>The top chord stiffener receives the forces from the S-buckling </a:t>
            </a:r>
            <a:r>
              <a:rPr i="1" lang="en-GB"/>
              <a:t>F</a:t>
            </a:r>
            <a:r>
              <a:rPr baseline="-25000" lang="en-GB"/>
              <a:t>d,i</a:t>
            </a:r>
            <a:r>
              <a:rPr lang="en-GB"/>
              <a:t> per truss, so the joining forces in the stiffener remain relatively low</a:t>
            </a:r>
            <a:endParaRPr/>
          </a:p>
          <a:p>
            <a:pPr indent="-50800" lvl="0" marL="228600" rtl="0" algn="l">
              <a:lnSpc>
                <a:spcPct val="90000"/>
              </a:lnSpc>
              <a:spcBef>
                <a:spcPts val="1000"/>
              </a:spcBef>
              <a:spcAft>
                <a:spcPts val="0"/>
              </a:spcAft>
              <a:buClr>
                <a:schemeClr val="dk1"/>
              </a:buClr>
              <a:buSzPts val="2800"/>
              <a:buNone/>
            </a:pPr>
            <a:r>
              <a:t/>
            </a:r>
            <a:endParaRPr/>
          </a:p>
        </p:txBody>
      </p:sp>
      <p:sp>
        <p:nvSpPr>
          <p:cNvPr id="831" name="Google Shape;831;p6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Additional forces in the NR trusses</a:t>
            </a:r>
            <a:endParaRPr/>
          </a:p>
        </p:txBody>
      </p:sp>
      <p:sp>
        <p:nvSpPr>
          <p:cNvPr id="838" name="Google Shape;838;p6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39" name="Google Shape;839;p65"/>
          <p:cNvSpPr txBox="1"/>
          <p:nvPr>
            <p:ph idx="1" type="body"/>
          </p:nvPr>
        </p:nvSpPr>
        <p:spPr>
          <a:xfrm>
            <a:off x="838201" y="1825624"/>
            <a:ext cx="4821194" cy="480995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Stiffening NR frames can be designed for all truss spaces</a:t>
            </a:r>
            <a:endParaRPr/>
          </a:p>
          <a:p>
            <a:pPr indent="-228600" lvl="0" marL="228600" rtl="0" algn="l">
              <a:lnSpc>
                <a:spcPct val="90000"/>
              </a:lnSpc>
              <a:spcBef>
                <a:spcPts val="1000"/>
              </a:spcBef>
              <a:spcAft>
                <a:spcPts val="0"/>
              </a:spcAft>
              <a:buClr>
                <a:schemeClr val="dk1"/>
              </a:buClr>
              <a:buSzPts val="2800"/>
              <a:buChar char="•"/>
            </a:pPr>
            <a:r>
              <a:rPr lang="en-GB"/>
              <a:t>Alternatively, stiffening NR frames can be designed for only some truss spaces</a:t>
            </a:r>
            <a:endParaRPr/>
          </a:p>
          <a:p>
            <a:pPr indent="-228600" lvl="1" marL="685800" rtl="0" algn="l">
              <a:lnSpc>
                <a:spcPct val="90000"/>
              </a:lnSpc>
              <a:spcBef>
                <a:spcPts val="500"/>
              </a:spcBef>
              <a:spcAft>
                <a:spcPts val="0"/>
              </a:spcAft>
              <a:buClr>
                <a:schemeClr val="dk1"/>
              </a:buClr>
              <a:buSzPts val="2400"/>
              <a:buChar char="•"/>
            </a:pPr>
            <a:r>
              <a:rPr lang="en-GB"/>
              <a:t>Stiffening NR frames cause an additional vertical force on the NR trusses</a:t>
            </a:r>
            <a:endParaRPr/>
          </a:p>
          <a:p>
            <a:pPr indent="-228600" lvl="1" marL="685800" rtl="0" algn="l">
              <a:lnSpc>
                <a:spcPct val="90000"/>
              </a:lnSpc>
              <a:spcBef>
                <a:spcPts val="500"/>
              </a:spcBef>
              <a:spcAft>
                <a:spcPts val="0"/>
              </a:spcAft>
              <a:buClr>
                <a:schemeClr val="dk1"/>
              </a:buClr>
              <a:buSzPts val="2400"/>
              <a:buChar char="•"/>
            </a:pPr>
            <a:r>
              <a:rPr lang="en-GB"/>
              <a:t>The additional forces are presented to the NR planner in the truss order diagrams</a:t>
            </a:r>
            <a:endParaRPr/>
          </a:p>
        </p:txBody>
      </p:sp>
      <p:pic>
        <p:nvPicPr>
          <p:cNvPr id="840" name="Google Shape;840;p65"/>
          <p:cNvPicPr preferRelativeResize="0"/>
          <p:nvPr/>
        </p:nvPicPr>
        <p:blipFill rotWithShape="1">
          <a:blip r:embed="rId3">
            <a:alphaModFix/>
          </a:blip>
          <a:srcRect b="10102" l="14747" r="18209" t="6402"/>
          <a:stretch/>
        </p:blipFill>
        <p:spPr>
          <a:xfrm>
            <a:off x="5640861" y="1439774"/>
            <a:ext cx="6441685" cy="4503824"/>
          </a:xfrm>
          <a:prstGeom prst="rect">
            <a:avLst/>
          </a:prstGeom>
          <a:noFill/>
          <a:ln>
            <a:noFill/>
          </a:ln>
        </p:spPr>
      </p:pic>
      <p:sp>
        <p:nvSpPr>
          <p:cNvPr id="841" name="Google Shape;841;p6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id="847" name="Google Shape;847;p66"/>
          <p:cNvPicPr preferRelativeResize="0"/>
          <p:nvPr/>
        </p:nvPicPr>
        <p:blipFill rotWithShape="1">
          <a:blip r:embed="rId3">
            <a:alphaModFix/>
          </a:blip>
          <a:srcRect b="0" l="0" r="0" t="0"/>
          <a:stretch/>
        </p:blipFill>
        <p:spPr>
          <a:xfrm>
            <a:off x="265672" y="1616548"/>
            <a:ext cx="5789140" cy="4341855"/>
          </a:xfrm>
          <a:prstGeom prst="rect">
            <a:avLst/>
          </a:prstGeom>
          <a:noFill/>
          <a:ln>
            <a:noFill/>
          </a:ln>
        </p:spPr>
      </p:pic>
      <p:sp>
        <p:nvSpPr>
          <p:cNvPr id="848" name="Google Shape;848;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Example of NR frame stiffening</a:t>
            </a:r>
            <a:endParaRPr/>
          </a:p>
        </p:txBody>
      </p:sp>
      <p:sp>
        <p:nvSpPr>
          <p:cNvPr id="849" name="Google Shape;849;p6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50" name="Google Shape;850;p66"/>
          <p:cNvSpPr txBox="1"/>
          <p:nvPr/>
        </p:nvSpPr>
        <p:spPr>
          <a:xfrm>
            <a:off x="4429409" y="5741954"/>
            <a:ext cx="1625403"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lt1"/>
                </a:solidFill>
                <a:latin typeface="Calibri"/>
                <a:ea typeface="Calibri"/>
                <a:cs typeface="Calibri"/>
                <a:sym typeface="Calibri"/>
              </a:rPr>
              <a:t>Image: Tero Lahtela</a:t>
            </a:r>
            <a:endParaRPr/>
          </a:p>
        </p:txBody>
      </p:sp>
      <p:pic>
        <p:nvPicPr>
          <p:cNvPr descr="DSC02670" id="851" name="Google Shape;851;p66"/>
          <p:cNvPicPr preferRelativeResize="0"/>
          <p:nvPr/>
        </p:nvPicPr>
        <p:blipFill rotWithShape="1">
          <a:blip r:embed="rId4">
            <a:alphaModFix/>
          </a:blip>
          <a:srcRect b="0" l="0" r="0" t="0"/>
          <a:stretch/>
        </p:blipFill>
        <p:spPr>
          <a:xfrm>
            <a:off x="6131012" y="1616548"/>
            <a:ext cx="5789140" cy="4340850"/>
          </a:xfrm>
          <a:prstGeom prst="rect">
            <a:avLst/>
          </a:prstGeom>
          <a:noFill/>
          <a:ln>
            <a:noFill/>
          </a:ln>
        </p:spPr>
      </p:pic>
      <p:sp>
        <p:nvSpPr>
          <p:cNvPr id="852" name="Google Shape;852;p66"/>
          <p:cNvSpPr txBox="1"/>
          <p:nvPr/>
        </p:nvSpPr>
        <p:spPr>
          <a:xfrm>
            <a:off x="10294749" y="5741954"/>
            <a:ext cx="1625403"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lt1"/>
                </a:solidFill>
                <a:latin typeface="Calibri"/>
                <a:ea typeface="Calibri"/>
                <a:cs typeface="Calibri"/>
                <a:sym typeface="Calibri"/>
              </a:rPr>
              <a:t>Image: Tero Lahtela</a:t>
            </a:r>
            <a:endParaRPr/>
          </a:p>
        </p:txBody>
      </p:sp>
      <p:sp>
        <p:nvSpPr>
          <p:cNvPr id="853" name="Google Shape;853;p6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Mounting of top chord stiffener (1st shape)</a:t>
            </a:r>
            <a:endParaRPr/>
          </a:p>
        </p:txBody>
      </p:sp>
      <p:sp>
        <p:nvSpPr>
          <p:cNvPr id="860" name="Google Shape;860;p6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61" name="Google Shape;861;p67"/>
          <p:cNvSpPr txBox="1"/>
          <p:nvPr>
            <p:ph idx="1" type="body"/>
          </p:nvPr>
        </p:nvSpPr>
        <p:spPr>
          <a:xfrm>
            <a:off x="838200" y="1825625"/>
            <a:ext cx="10515600" cy="104732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stiffener on top of the top chord is fixed to force </a:t>
            </a:r>
            <a:r>
              <a:rPr i="1" lang="en-GB"/>
              <a:t>A</a:t>
            </a:r>
            <a:r>
              <a:rPr baseline="-25000" lang="en-GB"/>
              <a:t>d</a:t>
            </a:r>
            <a:r>
              <a:rPr lang="en-GB"/>
              <a:t> = </a:t>
            </a:r>
            <a:r>
              <a:rPr i="1" lang="en-GB"/>
              <a:t>B</a:t>
            </a:r>
            <a:r>
              <a:rPr baseline="-25000" lang="en-GB"/>
              <a:t>d</a:t>
            </a:r>
            <a:endParaRPr/>
          </a:p>
        </p:txBody>
      </p:sp>
      <p:pic>
        <p:nvPicPr>
          <p:cNvPr id="862" name="Google Shape;862;p67"/>
          <p:cNvPicPr preferRelativeResize="0"/>
          <p:nvPr/>
        </p:nvPicPr>
        <p:blipFill rotWithShape="1">
          <a:blip r:embed="rId3">
            <a:alphaModFix/>
          </a:blip>
          <a:srcRect b="0" l="0" r="0" t="0"/>
          <a:stretch/>
        </p:blipFill>
        <p:spPr>
          <a:xfrm>
            <a:off x="2607533" y="2445639"/>
            <a:ext cx="6976933" cy="3875576"/>
          </a:xfrm>
          <a:prstGeom prst="rect">
            <a:avLst/>
          </a:prstGeom>
          <a:noFill/>
          <a:ln>
            <a:noFill/>
          </a:ln>
        </p:spPr>
      </p:pic>
      <p:sp>
        <p:nvSpPr>
          <p:cNvPr id="863" name="Google Shape;863;p6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864" name="Google Shape;864;p67"/>
          <p:cNvSpPr/>
          <p:nvPr/>
        </p:nvSpPr>
        <p:spPr>
          <a:xfrm rot="-5400000">
            <a:off x="3098328" y="3938883"/>
            <a:ext cx="661242" cy="91440"/>
          </a:xfrm>
          <a:prstGeom prst="rect">
            <a:avLst/>
          </a:prstGeom>
          <a:solidFill>
            <a:srgbClr val="F9DB83"/>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GB" sz="800">
                <a:solidFill>
                  <a:schemeClr val="dk1"/>
                </a:solidFill>
                <a:latin typeface="Arial Narrow"/>
                <a:ea typeface="Arial Narrow"/>
                <a:cs typeface="Arial Narrow"/>
                <a:sym typeface="Arial Narrow"/>
              </a:rPr>
              <a:t>NR frames</a:t>
            </a:r>
            <a:endParaRPr sz="800">
              <a:solidFill>
                <a:schemeClr val="dk1"/>
              </a:solidFill>
              <a:latin typeface="Arial Narrow"/>
              <a:ea typeface="Arial Narrow"/>
              <a:cs typeface="Arial Narrow"/>
              <a:sym typeface="Arial Narrow"/>
            </a:endParaRPr>
          </a:p>
        </p:txBody>
      </p:sp>
      <p:sp>
        <p:nvSpPr>
          <p:cNvPr id="865" name="Google Shape;865;p67"/>
          <p:cNvSpPr/>
          <p:nvPr/>
        </p:nvSpPr>
        <p:spPr>
          <a:xfrm rot="-5400000">
            <a:off x="2990058" y="5621105"/>
            <a:ext cx="661242" cy="91440"/>
          </a:xfrm>
          <a:prstGeom prst="rect">
            <a:avLst/>
          </a:prstGeom>
          <a:solidFill>
            <a:srgbClr val="F9DB83"/>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GB" sz="800">
                <a:solidFill>
                  <a:schemeClr val="dk1"/>
                </a:solidFill>
                <a:latin typeface="Arial Narrow"/>
                <a:ea typeface="Arial Narrow"/>
                <a:cs typeface="Arial Narrow"/>
                <a:sym typeface="Arial Narrow"/>
              </a:rPr>
              <a:t>NR frames</a:t>
            </a:r>
            <a:endParaRPr sz="800">
              <a:solidFill>
                <a:schemeClr val="dk1"/>
              </a:solidFill>
              <a:latin typeface="Arial Narrow"/>
              <a:ea typeface="Arial Narrow"/>
              <a:cs typeface="Arial Narrow"/>
              <a:sym typeface="Arial Narrow"/>
            </a:endParaRPr>
          </a:p>
        </p:txBody>
      </p:sp>
      <p:sp>
        <p:nvSpPr>
          <p:cNvPr id="866" name="Google Shape;866;p67"/>
          <p:cNvSpPr/>
          <p:nvPr/>
        </p:nvSpPr>
        <p:spPr>
          <a:xfrm rot="-5400000">
            <a:off x="8535175" y="3938883"/>
            <a:ext cx="661242" cy="91440"/>
          </a:xfrm>
          <a:prstGeom prst="rect">
            <a:avLst/>
          </a:prstGeom>
          <a:solidFill>
            <a:srgbClr val="F9DB83"/>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GB" sz="800">
                <a:solidFill>
                  <a:schemeClr val="dk1"/>
                </a:solidFill>
                <a:latin typeface="Arial Narrow"/>
                <a:ea typeface="Arial Narrow"/>
                <a:cs typeface="Arial Narrow"/>
                <a:sym typeface="Arial Narrow"/>
              </a:rPr>
              <a:t>NR frames</a:t>
            </a:r>
            <a:endParaRPr sz="800">
              <a:solidFill>
                <a:schemeClr val="dk1"/>
              </a:solidFill>
              <a:latin typeface="Arial Narrow"/>
              <a:ea typeface="Arial Narrow"/>
              <a:cs typeface="Arial Narrow"/>
              <a:sym typeface="Arial Narrow"/>
            </a:endParaRPr>
          </a:p>
        </p:txBody>
      </p:sp>
      <p:sp>
        <p:nvSpPr>
          <p:cNvPr id="867" name="Google Shape;867;p67"/>
          <p:cNvSpPr/>
          <p:nvPr/>
        </p:nvSpPr>
        <p:spPr>
          <a:xfrm rot="-5400000">
            <a:off x="8426905" y="5621105"/>
            <a:ext cx="661242" cy="91440"/>
          </a:xfrm>
          <a:prstGeom prst="rect">
            <a:avLst/>
          </a:prstGeom>
          <a:solidFill>
            <a:srgbClr val="F9DB83"/>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GB" sz="800">
                <a:solidFill>
                  <a:schemeClr val="dk1"/>
                </a:solidFill>
                <a:latin typeface="Arial Narrow"/>
                <a:ea typeface="Arial Narrow"/>
                <a:cs typeface="Arial Narrow"/>
                <a:sym typeface="Arial Narrow"/>
              </a:rPr>
              <a:t>NR frames</a:t>
            </a:r>
            <a:endParaRPr sz="800">
              <a:solidFill>
                <a:schemeClr val="dk1"/>
              </a:solidFill>
              <a:latin typeface="Arial Narrow"/>
              <a:ea typeface="Arial Narrow"/>
              <a:cs typeface="Arial Narrow"/>
              <a:sym typeface="Arial Narrow"/>
            </a:endParaRPr>
          </a:p>
        </p:txBody>
      </p:sp>
      <p:sp>
        <p:nvSpPr>
          <p:cNvPr id="868" name="Google Shape;868;p67"/>
          <p:cNvSpPr/>
          <p:nvPr/>
        </p:nvSpPr>
        <p:spPr>
          <a:xfrm>
            <a:off x="5791823" y="4585047"/>
            <a:ext cx="1057500" cy="123111"/>
          </a:xfrm>
          <a:prstGeom prst="rect">
            <a:avLst/>
          </a:prstGeom>
          <a:solidFill>
            <a:srgbClr val="F9DB8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800">
                <a:solidFill>
                  <a:schemeClr val="dk1"/>
                </a:solidFill>
                <a:latin typeface="Arial Narrow"/>
                <a:ea typeface="Arial Narrow"/>
                <a:cs typeface="Arial Narrow"/>
                <a:sym typeface="Arial Narrow"/>
              </a:rPr>
              <a:t>Horizontal stiffener</a:t>
            </a:r>
            <a:endParaRPr sz="800">
              <a:solidFill>
                <a:schemeClr val="dk1"/>
              </a:solidFill>
              <a:latin typeface="Arial Narrow"/>
              <a:ea typeface="Arial Narrow"/>
              <a:cs typeface="Arial Narrow"/>
              <a:sym typeface="Arial Narrow"/>
            </a:endParaRPr>
          </a:p>
        </p:txBody>
      </p:sp>
      <p:sp>
        <p:nvSpPr>
          <p:cNvPr id="869" name="Google Shape;869;p67"/>
          <p:cNvSpPr/>
          <p:nvPr/>
        </p:nvSpPr>
        <p:spPr>
          <a:xfrm rot="-5400000">
            <a:off x="2717796" y="3530301"/>
            <a:ext cx="661242" cy="91440"/>
          </a:xfrm>
          <a:prstGeom prst="rect">
            <a:avLst/>
          </a:prstGeom>
          <a:solidFill>
            <a:schemeClr val="lt1"/>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GB" sz="800">
                <a:solidFill>
                  <a:schemeClr val="dk1"/>
                </a:solidFill>
                <a:latin typeface="Arial Narrow"/>
                <a:ea typeface="Arial Narrow"/>
                <a:cs typeface="Arial Narrow"/>
                <a:sym typeface="Arial Narrow"/>
              </a:rPr>
              <a:t>Batten</a:t>
            </a:r>
            <a:endParaRPr sz="800">
              <a:solidFill>
                <a:schemeClr val="dk1"/>
              </a:solidFill>
              <a:latin typeface="Arial Narrow"/>
              <a:ea typeface="Arial Narrow"/>
              <a:cs typeface="Arial Narrow"/>
              <a:sym typeface="Arial Narrow"/>
            </a:endParaRPr>
          </a:p>
        </p:txBody>
      </p:sp>
      <p:sp>
        <p:nvSpPr>
          <p:cNvPr id="870" name="Google Shape;870;p67"/>
          <p:cNvSpPr/>
          <p:nvPr/>
        </p:nvSpPr>
        <p:spPr>
          <a:xfrm>
            <a:off x="4193961" y="2509742"/>
            <a:ext cx="3951492" cy="274320"/>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1200">
                <a:solidFill>
                  <a:schemeClr val="dk1"/>
                </a:solidFill>
                <a:latin typeface="Arial Narrow"/>
                <a:ea typeface="Arial Narrow"/>
                <a:cs typeface="Arial Narrow"/>
                <a:sym typeface="Arial Narrow"/>
              </a:rPr>
              <a:t>Stiffening load </a:t>
            </a:r>
            <a:r>
              <a:rPr i="1" lang="en-GB" sz="1200">
                <a:solidFill>
                  <a:schemeClr val="dk1"/>
                </a:solidFill>
                <a:latin typeface="Arial Narrow"/>
                <a:ea typeface="Arial Narrow"/>
                <a:cs typeface="Arial Narrow"/>
                <a:sym typeface="Arial Narrow"/>
              </a:rPr>
              <a:t>q</a:t>
            </a:r>
            <a:r>
              <a:rPr baseline="-25000" lang="en-GB" sz="1200">
                <a:solidFill>
                  <a:schemeClr val="dk1"/>
                </a:solidFill>
                <a:latin typeface="Arial Narrow"/>
                <a:ea typeface="Arial Narrow"/>
                <a:cs typeface="Arial Narrow"/>
                <a:sym typeface="Arial Narrow"/>
              </a:rPr>
              <a:t>d,i</a:t>
            </a:r>
            <a:r>
              <a:rPr lang="en-GB" sz="1200">
                <a:solidFill>
                  <a:schemeClr val="dk1"/>
                </a:solidFill>
                <a:latin typeface="Arial Narrow"/>
                <a:ea typeface="Arial Narrow"/>
                <a:cs typeface="Arial Narrow"/>
                <a:sym typeface="Arial Narrow"/>
              </a:rPr>
              <a:t> + Auxiliary horizontal force </a:t>
            </a:r>
            <a:r>
              <a:rPr i="1" lang="en-GB" sz="1200">
                <a:solidFill>
                  <a:schemeClr val="dk1"/>
                </a:solidFill>
                <a:latin typeface="Arial Narrow"/>
                <a:ea typeface="Arial Narrow"/>
                <a:cs typeface="Arial Narrow"/>
                <a:sym typeface="Arial Narrow"/>
              </a:rPr>
              <a:t>q</a:t>
            </a:r>
            <a:r>
              <a:rPr baseline="-25000" lang="en-GB" sz="1200">
                <a:solidFill>
                  <a:schemeClr val="dk1"/>
                </a:solidFill>
                <a:latin typeface="Arial Narrow"/>
                <a:ea typeface="Arial Narrow"/>
                <a:cs typeface="Arial Narrow"/>
                <a:sym typeface="Arial Narrow"/>
              </a:rPr>
              <a:t>H,d,i </a:t>
            </a:r>
            <a:r>
              <a:rPr lang="en-GB" sz="1200">
                <a:solidFill>
                  <a:schemeClr val="dk1"/>
                </a:solidFill>
                <a:latin typeface="Arial Narrow"/>
                <a:ea typeface="Arial Narrow"/>
                <a:cs typeface="Arial Narrow"/>
                <a:sym typeface="Arial Narrow"/>
              </a:rPr>
              <a:t>+ Wind load </a:t>
            </a:r>
            <a:r>
              <a:rPr i="1" lang="en-GB" sz="1200">
                <a:solidFill>
                  <a:schemeClr val="dk1"/>
                </a:solidFill>
                <a:latin typeface="Arial Narrow"/>
                <a:ea typeface="Arial Narrow"/>
                <a:cs typeface="Arial Narrow"/>
                <a:sym typeface="Arial Narrow"/>
              </a:rPr>
              <a:t>q</a:t>
            </a:r>
            <a:r>
              <a:rPr baseline="-25000" lang="en-GB" sz="1200">
                <a:solidFill>
                  <a:schemeClr val="dk1"/>
                </a:solidFill>
                <a:latin typeface="Arial Narrow"/>
                <a:ea typeface="Arial Narrow"/>
                <a:cs typeface="Arial Narrow"/>
                <a:sym typeface="Arial Narrow"/>
              </a:rPr>
              <a:t>w,d,i</a:t>
            </a:r>
            <a:endParaRPr baseline="-25000" sz="1200">
              <a:solidFill>
                <a:schemeClr val="dk1"/>
              </a:solidFill>
              <a:latin typeface="Arial Narrow"/>
              <a:ea typeface="Arial Narrow"/>
              <a:cs typeface="Arial Narrow"/>
              <a:sym typeface="Arial Narrow"/>
            </a:endParaRPr>
          </a:p>
        </p:txBody>
      </p:sp>
      <p:sp>
        <p:nvSpPr>
          <p:cNvPr id="871" name="Google Shape;871;p67"/>
          <p:cNvSpPr/>
          <p:nvPr/>
        </p:nvSpPr>
        <p:spPr>
          <a:xfrm>
            <a:off x="3582589" y="6051068"/>
            <a:ext cx="3951492" cy="184666"/>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i="1" lang="en-GB" sz="1200">
                <a:solidFill>
                  <a:schemeClr val="dk1"/>
                </a:solidFill>
                <a:latin typeface="Arial Narrow"/>
                <a:ea typeface="Arial Narrow"/>
                <a:cs typeface="Arial Narrow"/>
                <a:sym typeface="Arial Narrow"/>
              </a:rPr>
              <a:t>A</a:t>
            </a:r>
            <a:r>
              <a:rPr baseline="-25000" lang="en-GB" sz="1200">
                <a:solidFill>
                  <a:schemeClr val="dk1"/>
                </a:solidFill>
                <a:latin typeface="Arial Narrow"/>
                <a:ea typeface="Arial Narrow"/>
                <a:cs typeface="Arial Narrow"/>
                <a:sym typeface="Arial Narrow"/>
              </a:rPr>
              <a:t>d</a:t>
            </a:r>
            <a:r>
              <a:rPr lang="en-GB" sz="1200">
                <a:solidFill>
                  <a:schemeClr val="dk1"/>
                </a:solidFill>
                <a:latin typeface="Arial Narrow"/>
                <a:ea typeface="Arial Narrow"/>
                <a:cs typeface="Arial Narrow"/>
                <a:sym typeface="Arial Narrow"/>
              </a:rPr>
              <a:t> = </a:t>
            </a:r>
            <a:r>
              <a:rPr i="1" lang="en-GB" sz="1200">
                <a:solidFill>
                  <a:schemeClr val="dk1"/>
                </a:solidFill>
                <a:latin typeface="Arial Narrow"/>
                <a:ea typeface="Arial Narrow"/>
                <a:cs typeface="Arial Narrow"/>
                <a:sym typeface="Arial Narrow"/>
              </a:rPr>
              <a:t>B</a:t>
            </a:r>
            <a:r>
              <a:rPr baseline="-25000" lang="en-GB" sz="1200">
                <a:solidFill>
                  <a:schemeClr val="dk1"/>
                </a:solidFill>
                <a:latin typeface="Arial Narrow"/>
                <a:ea typeface="Arial Narrow"/>
                <a:cs typeface="Arial Narrow"/>
                <a:sym typeface="Arial Narrow"/>
              </a:rPr>
              <a:t>d</a:t>
            </a:r>
            <a:r>
              <a:rPr lang="en-GB" sz="1200">
                <a:solidFill>
                  <a:schemeClr val="dk1"/>
                </a:solidFill>
                <a:latin typeface="Arial Narrow"/>
                <a:ea typeface="Arial Narrow"/>
                <a:cs typeface="Arial Narrow"/>
                <a:sym typeface="Arial Narrow"/>
              </a:rPr>
              <a:t> = support reaction from loads </a:t>
            </a:r>
            <a:r>
              <a:rPr i="1" lang="en-GB" sz="1200">
                <a:solidFill>
                  <a:schemeClr val="dk1"/>
                </a:solidFill>
                <a:latin typeface="Arial Narrow"/>
                <a:ea typeface="Arial Narrow"/>
                <a:cs typeface="Arial Narrow"/>
                <a:sym typeface="Arial Narrow"/>
              </a:rPr>
              <a:t>q</a:t>
            </a:r>
            <a:r>
              <a:rPr baseline="-25000" lang="en-GB" sz="1200">
                <a:solidFill>
                  <a:schemeClr val="dk1"/>
                </a:solidFill>
                <a:latin typeface="Arial Narrow"/>
                <a:ea typeface="Arial Narrow"/>
                <a:cs typeface="Arial Narrow"/>
                <a:sym typeface="Arial Narrow"/>
              </a:rPr>
              <a:t>d,I</a:t>
            </a:r>
            <a:r>
              <a:rPr lang="en-GB" sz="1200">
                <a:solidFill>
                  <a:schemeClr val="dk1"/>
                </a:solidFill>
                <a:latin typeface="Arial Narrow"/>
                <a:ea typeface="Arial Narrow"/>
                <a:cs typeface="Arial Narrow"/>
                <a:sym typeface="Arial Narrow"/>
              </a:rPr>
              <a:t>, </a:t>
            </a:r>
            <a:r>
              <a:rPr i="1" lang="en-GB" sz="1200">
                <a:solidFill>
                  <a:schemeClr val="dk1"/>
                </a:solidFill>
                <a:latin typeface="Arial Narrow"/>
                <a:ea typeface="Arial Narrow"/>
                <a:cs typeface="Arial Narrow"/>
                <a:sym typeface="Arial Narrow"/>
              </a:rPr>
              <a:t>q</a:t>
            </a:r>
            <a:r>
              <a:rPr baseline="-25000" lang="en-GB" sz="1200">
                <a:solidFill>
                  <a:schemeClr val="dk1"/>
                </a:solidFill>
                <a:latin typeface="Arial Narrow"/>
                <a:ea typeface="Arial Narrow"/>
                <a:cs typeface="Arial Narrow"/>
                <a:sym typeface="Arial Narrow"/>
              </a:rPr>
              <a:t>H,d,i,</a:t>
            </a:r>
            <a:r>
              <a:rPr lang="en-GB" sz="1200">
                <a:solidFill>
                  <a:schemeClr val="dk1"/>
                </a:solidFill>
                <a:latin typeface="Arial Narrow"/>
                <a:ea typeface="Arial Narrow"/>
                <a:cs typeface="Arial Narrow"/>
                <a:sym typeface="Arial Narrow"/>
              </a:rPr>
              <a:t> </a:t>
            </a:r>
            <a:r>
              <a:rPr i="1" lang="en-GB" sz="1200">
                <a:solidFill>
                  <a:schemeClr val="dk1"/>
                </a:solidFill>
                <a:latin typeface="Arial Narrow"/>
                <a:ea typeface="Arial Narrow"/>
                <a:cs typeface="Arial Narrow"/>
                <a:sym typeface="Arial Narrow"/>
              </a:rPr>
              <a:t>q</a:t>
            </a:r>
            <a:r>
              <a:rPr baseline="-25000" lang="en-GB" sz="1200">
                <a:solidFill>
                  <a:schemeClr val="dk1"/>
                </a:solidFill>
                <a:latin typeface="Arial Narrow"/>
                <a:ea typeface="Arial Narrow"/>
                <a:cs typeface="Arial Narrow"/>
                <a:sym typeface="Arial Narrow"/>
              </a:rPr>
              <a:t>w,d,i</a:t>
            </a:r>
            <a:endParaRPr baseline="-25000" sz="1200">
              <a:solidFill>
                <a:schemeClr val="dk1"/>
              </a:solidFill>
              <a:latin typeface="Arial Narrow"/>
              <a:ea typeface="Arial Narrow"/>
              <a:cs typeface="Arial Narrow"/>
              <a:sym typeface="Arial Narrow"/>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pic>
        <p:nvPicPr>
          <p:cNvPr id="877" name="Google Shape;877;p68"/>
          <p:cNvPicPr preferRelativeResize="0"/>
          <p:nvPr/>
        </p:nvPicPr>
        <p:blipFill rotWithShape="1">
          <a:blip r:embed="rId3">
            <a:alphaModFix/>
          </a:blip>
          <a:srcRect b="0" l="0" r="0" t="0"/>
          <a:stretch/>
        </p:blipFill>
        <p:spPr>
          <a:xfrm>
            <a:off x="2607533" y="3128463"/>
            <a:ext cx="6976933" cy="3016327"/>
          </a:xfrm>
          <a:prstGeom prst="rect">
            <a:avLst/>
          </a:prstGeom>
          <a:noFill/>
          <a:ln>
            <a:noFill/>
          </a:ln>
        </p:spPr>
      </p:pic>
      <p:sp>
        <p:nvSpPr>
          <p:cNvPr id="878" name="Google Shape;878;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Mounting of top chord stiffener (2nd shape)</a:t>
            </a:r>
            <a:endParaRPr/>
          </a:p>
        </p:txBody>
      </p:sp>
      <p:sp>
        <p:nvSpPr>
          <p:cNvPr id="879" name="Google Shape;879;p6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80" name="Google Shape;880;p68"/>
          <p:cNvSpPr txBox="1"/>
          <p:nvPr>
            <p:ph idx="1" type="body"/>
          </p:nvPr>
        </p:nvSpPr>
        <p:spPr>
          <a:xfrm>
            <a:off x="838200" y="1825625"/>
            <a:ext cx="10515600" cy="164662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stiffener on top of the top chord is fixed to force </a:t>
            </a:r>
            <a:r>
              <a:rPr i="1" lang="en-GB"/>
              <a:t>F </a:t>
            </a:r>
            <a:r>
              <a:rPr baseline="-25000" lang="en-GB"/>
              <a:t>d</a:t>
            </a:r>
            <a:r>
              <a:rPr lang="en-GB"/>
              <a:t> or </a:t>
            </a:r>
            <a:r>
              <a:rPr i="1" lang="en-GB"/>
              <a:t>F</a:t>
            </a:r>
            <a:r>
              <a:rPr baseline="-25000" lang="en-GB"/>
              <a:t>d,red</a:t>
            </a:r>
            <a:endParaRPr/>
          </a:p>
          <a:p>
            <a:pPr indent="-228600" lvl="0" marL="228600" rtl="0" algn="l">
              <a:lnSpc>
                <a:spcPct val="90000"/>
              </a:lnSpc>
              <a:spcBef>
                <a:spcPts val="1000"/>
              </a:spcBef>
              <a:spcAft>
                <a:spcPts val="0"/>
              </a:spcAft>
              <a:buClr>
                <a:schemeClr val="dk1"/>
              </a:buClr>
              <a:buSzPts val="2800"/>
              <a:buChar char="•"/>
            </a:pPr>
            <a:r>
              <a:rPr lang="en-GB"/>
              <a:t>At the end of the stiffener, the force is halved</a:t>
            </a:r>
            <a:endParaRPr/>
          </a:p>
        </p:txBody>
      </p:sp>
      <p:sp>
        <p:nvSpPr>
          <p:cNvPr id="881" name="Google Shape;881;p6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882" name="Google Shape;882;p68"/>
          <p:cNvSpPr/>
          <p:nvPr/>
        </p:nvSpPr>
        <p:spPr>
          <a:xfrm rot="-5400000">
            <a:off x="3105202" y="3757150"/>
            <a:ext cx="661242" cy="91440"/>
          </a:xfrm>
          <a:prstGeom prst="rect">
            <a:avLst/>
          </a:prstGeom>
          <a:solidFill>
            <a:srgbClr val="F9DB83"/>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GB" sz="800">
                <a:solidFill>
                  <a:schemeClr val="dk1"/>
                </a:solidFill>
                <a:latin typeface="Arial Narrow"/>
                <a:ea typeface="Arial Narrow"/>
                <a:cs typeface="Arial Narrow"/>
                <a:sym typeface="Arial Narrow"/>
              </a:rPr>
              <a:t>NR frames</a:t>
            </a:r>
            <a:endParaRPr sz="800">
              <a:solidFill>
                <a:schemeClr val="dk1"/>
              </a:solidFill>
              <a:latin typeface="Arial Narrow"/>
              <a:ea typeface="Arial Narrow"/>
              <a:cs typeface="Arial Narrow"/>
              <a:sym typeface="Arial Narrow"/>
            </a:endParaRPr>
          </a:p>
        </p:txBody>
      </p:sp>
      <p:sp>
        <p:nvSpPr>
          <p:cNvPr id="883" name="Google Shape;883;p68"/>
          <p:cNvSpPr/>
          <p:nvPr/>
        </p:nvSpPr>
        <p:spPr>
          <a:xfrm rot="-5400000">
            <a:off x="2995668" y="5381162"/>
            <a:ext cx="661242" cy="91440"/>
          </a:xfrm>
          <a:prstGeom prst="rect">
            <a:avLst/>
          </a:prstGeom>
          <a:solidFill>
            <a:srgbClr val="F9DB83"/>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GB" sz="800">
                <a:solidFill>
                  <a:schemeClr val="dk1"/>
                </a:solidFill>
                <a:latin typeface="Arial Narrow"/>
                <a:ea typeface="Arial Narrow"/>
                <a:cs typeface="Arial Narrow"/>
                <a:sym typeface="Arial Narrow"/>
              </a:rPr>
              <a:t>NR frames</a:t>
            </a:r>
            <a:endParaRPr sz="800">
              <a:solidFill>
                <a:schemeClr val="dk1"/>
              </a:solidFill>
              <a:latin typeface="Arial Narrow"/>
              <a:ea typeface="Arial Narrow"/>
              <a:cs typeface="Arial Narrow"/>
              <a:sym typeface="Arial Narrow"/>
            </a:endParaRPr>
          </a:p>
        </p:txBody>
      </p:sp>
      <p:sp>
        <p:nvSpPr>
          <p:cNvPr id="884" name="Google Shape;884;p68"/>
          <p:cNvSpPr/>
          <p:nvPr/>
        </p:nvSpPr>
        <p:spPr>
          <a:xfrm rot="-5400000">
            <a:off x="8539215" y="3757151"/>
            <a:ext cx="661242" cy="91440"/>
          </a:xfrm>
          <a:prstGeom prst="rect">
            <a:avLst/>
          </a:prstGeom>
          <a:solidFill>
            <a:srgbClr val="F9DB83"/>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GB" sz="800">
                <a:solidFill>
                  <a:schemeClr val="dk1"/>
                </a:solidFill>
                <a:latin typeface="Arial Narrow"/>
                <a:ea typeface="Arial Narrow"/>
                <a:cs typeface="Arial Narrow"/>
                <a:sym typeface="Arial Narrow"/>
              </a:rPr>
              <a:t>NR frames</a:t>
            </a:r>
            <a:endParaRPr sz="800">
              <a:solidFill>
                <a:schemeClr val="dk1"/>
              </a:solidFill>
              <a:latin typeface="Arial Narrow"/>
              <a:ea typeface="Arial Narrow"/>
              <a:cs typeface="Arial Narrow"/>
              <a:sym typeface="Arial Narrow"/>
            </a:endParaRPr>
          </a:p>
        </p:txBody>
      </p:sp>
      <p:sp>
        <p:nvSpPr>
          <p:cNvPr id="885" name="Google Shape;885;p68"/>
          <p:cNvSpPr/>
          <p:nvPr/>
        </p:nvSpPr>
        <p:spPr>
          <a:xfrm rot="-5400000">
            <a:off x="8428723" y="5390610"/>
            <a:ext cx="661242" cy="91440"/>
          </a:xfrm>
          <a:prstGeom prst="rect">
            <a:avLst/>
          </a:prstGeom>
          <a:solidFill>
            <a:srgbClr val="F9DB83"/>
          </a:solidFill>
          <a:ln>
            <a:noFill/>
          </a:ln>
        </p:spPr>
        <p:txBody>
          <a:bodyPr anchorCtr="0" anchor="ctr" bIns="0" lIns="0" spcFirstLastPara="1" rIns="0" wrap="square" tIns="0">
            <a:noAutofit/>
          </a:bodyPr>
          <a:lstStyle/>
          <a:p>
            <a:pPr indent="0" lvl="0" marL="0" marR="0" rtl="0" algn="ctr">
              <a:spcBef>
                <a:spcPts val="0"/>
              </a:spcBef>
              <a:spcAft>
                <a:spcPts val="0"/>
              </a:spcAft>
              <a:buNone/>
            </a:pPr>
            <a:r>
              <a:rPr lang="en-GB" sz="800">
                <a:solidFill>
                  <a:schemeClr val="dk1"/>
                </a:solidFill>
                <a:latin typeface="Arial Narrow"/>
                <a:ea typeface="Arial Narrow"/>
                <a:cs typeface="Arial Narrow"/>
                <a:sym typeface="Arial Narrow"/>
              </a:rPr>
              <a:t>NR frames</a:t>
            </a:r>
            <a:endParaRPr sz="800">
              <a:solidFill>
                <a:schemeClr val="dk1"/>
              </a:solidFill>
              <a:latin typeface="Arial Narrow"/>
              <a:ea typeface="Arial Narrow"/>
              <a:cs typeface="Arial Narrow"/>
              <a:sym typeface="Arial Narrow"/>
            </a:endParaRPr>
          </a:p>
        </p:txBody>
      </p:sp>
      <p:sp>
        <p:nvSpPr>
          <p:cNvPr id="886" name="Google Shape;886;p68"/>
          <p:cNvSpPr/>
          <p:nvPr/>
        </p:nvSpPr>
        <p:spPr>
          <a:xfrm>
            <a:off x="5786213" y="4427972"/>
            <a:ext cx="1057500" cy="123111"/>
          </a:xfrm>
          <a:prstGeom prst="rect">
            <a:avLst/>
          </a:prstGeom>
          <a:solidFill>
            <a:srgbClr val="F9DB83"/>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800">
                <a:solidFill>
                  <a:schemeClr val="dk1"/>
                </a:solidFill>
                <a:latin typeface="Arial Narrow"/>
                <a:ea typeface="Arial Narrow"/>
                <a:cs typeface="Arial Narrow"/>
                <a:sym typeface="Arial Narrow"/>
              </a:rPr>
              <a:t>Horizontal stiffener</a:t>
            </a:r>
            <a:endParaRPr sz="800">
              <a:solidFill>
                <a:schemeClr val="dk1"/>
              </a:solidFill>
              <a:latin typeface="Arial Narrow"/>
              <a:ea typeface="Arial Narrow"/>
              <a:cs typeface="Arial Narrow"/>
              <a:sym typeface="Arial Narrow"/>
            </a:endParaRPr>
          </a:p>
        </p:txBody>
      </p:sp>
      <p:sp>
        <p:nvSpPr>
          <p:cNvPr id="887" name="Google Shape;887;p68"/>
          <p:cNvSpPr/>
          <p:nvPr/>
        </p:nvSpPr>
        <p:spPr>
          <a:xfrm>
            <a:off x="5988730" y="3611949"/>
            <a:ext cx="169183"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and</a:t>
            </a:r>
            <a:endParaRPr sz="900">
              <a:solidFill>
                <a:schemeClr val="dk1"/>
              </a:solidFill>
              <a:latin typeface="Arial Narrow"/>
              <a:ea typeface="Arial Narrow"/>
              <a:cs typeface="Arial Narrow"/>
              <a:sym typeface="Arial Narrow"/>
            </a:endParaRPr>
          </a:p>
        </p:txBody>
      </p:sp>
      <p:sp>
        <p:nvSpPr>
          <p:cNvPr id="888" name="Google Shape;888;p68"/>
          <p:cNvSpPr/>
          <p:nvPr/>
        </p:nvSpPr>
        <p:spPr>
          <a:xfrm>
            <a:off x="4640698" y="3616712"/>
            <a:ext cx="169183"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and</a:t>
            </a:r>
            <a:endParaRPr sz="900">
              <a:solidFill>
                <a:schemeClr val="dk1"/>
              </a:solidFill>
              <a:latin typeface="Arial Narrow"/>
              <a:ea typeface="Arial Narrow"/>
              <a:cs typeface="Arial Narrow"/>
              <a:sym typeface="Arial Narrow"/>
            </a:endParaRPr>
          </a:p>
        </p:txBody>
      </p:sp>
      <p:sp>
        <p:nvSpPr>
          <p:cNvPr id="889" name="Google Shape;889;p68"/>
          <p:cNvSpPr/>
          <p:nvPr/>
        </p:nvSpPr>
        <p:spPr>
          <a:xfrm>
            <a:off x="7341525" y="3616712"/>
            <a:ext cx="169183"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and</a:t>
            </a:r>
            <a:endParaRPr sz="900">
              <a:solidFill>
                <a:schemeClr val="dk1"/>
              </a:solidFill>
              <a:latin typeface="Arial Narrow"/>
              <a:ea typeface="Arial Narrow"/>
              <a:cs typeface="Arial Narrow"/>
              <a:sym typeface="Arial Narrow"/>
            </a:endParaRPr>
          </a:p>
        </p:txBody>
      </p:sp>
      <p:sp>
        <p:nvSpPr>
          <p:cNvPr id="890" name="Google Shape;890;p68"/>
          <p:cNvSpPr/>
          <p:nvPr/>
        </p:nvSpPr>
        <p:spPr>
          <a:xfrm>
            <a:off x="4640698" y="5497899"/>
            <a:ext cx="169183"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and</a:t>
            </a:r>
            <a:endParaRPr sz="900">
              <a:solidFill>
                <a:schemeClr val="dk1"/>
              </a:solidFill>
              <a:latin typeface="Arial Narrow"/>
              <a:ea typeface="Arial Narrow"/>
              <a:cs typeface="Arial Narrow"/>
              <a:sym typeface="Arial Narrow"/>
            </a:endParaRPr>
          </a:p>
        </p:txBody>
      </p:sp>
      <p:sp>
        <p:nvSpPr>
          <p:cNvPr id="891" name="Google Shape;891;p68"/>
          <p:cNvSpPr/>
          <p:nvPr/>
        </p:nvSpPr>
        <p:spPr>
          <a:xfrm>
            <a:off x="7341524" y="5497898"/>
            <a:ext cx="169183"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and</a:t>
            </a:r>
            <a:endParaRPr sz="900">
              <a:solidFill>
                <a:schemeClr val="dk1"/>
              </a:solidFill>
              <a:latin typeface="Arial Narrow"/>
              <a:ea typeface="Arial Narrow"/>
              <a:cs typeface="Arial Narrow"/>
              <a:sym typeface="Arial Narrow"/>
            </a:endParaRPr>
          </a:p>
        </p:txBody>
      </p:sp>
      <p:sp>
        <p:nvSpPr>
          <p:cNvPr id="892" name="Google Shape;892;p68"/>
          <p:cNvSpPr/>
          <p:nvPr/>
        </p:nvSpPr>
        <p:spPr>
          <a:xfrm rot="-5400000">
            <a:off x="8396163" y="5613110"/>
            <a:ext cx="169183"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and</a:t>
            </a:r>
            <a:endParaRPr sz="900">
              <a:solidFill>
                <a:schemeClr val="dk1"/>
              </a:solidFill>
              <a:latin typeface="Arial Narrow"/>
              <a:ea typeface="Arial Narrow"/>
              <a:cs typeface="Arial Narrow"/>
              <a:sym typeface="Arial Narrow"/>
            </a:endParaRPr>
          </a:p>
        </p:txBody>
      </p:sp>
      <p:sp>
        <p:nvSpPr>
          <p:cNvPr id="893" name="Google Shape;893;p68"/>
          <p:cNvSpPr/>
          <p:nvPr/>
        </p:nvSpPr>
        <p:spPr>
          <a:xfrm rot="-5400000">
            <a:off x="9022140" y="5622727"/>
            <a:ext cx="169183"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and</a:t>
            </a:r>
            <a:endParaRPr sz="900">
              <a:solidFill>
                <a:schemeClr val="dk1"/>
              </a:solidFill>
              <a:latin typeface="Arial Narrow"/>
              <a:ea typeface="Arial Narrow"/>
              <a:cs typeface="Arial Narrow"/>
              <a:sym typeface="Arial Narrow"/>
            </a:endParaRPr>
          </a:p>
        </p:txBody>
      </p:sp>
      <p:sp>
        <p:nvSpPr>
          <p:cNvPr id="894" name="Google Shape;894;p68"/>
          <p:cNvSpPr/>
          <p:nvPr/>
        </p:nvSpPr>
        <p:spPr>
          <a:xfrm rot="-5400000">
            <a:off x="3586059" y="5622726"/>
            <a:ext cx="169183"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and</a:t>
            </a:r>
            <a:endParaRPr sz="900">
              <a:solidFill>
                <a:schemeClr val="dk1"/>
              </a:solidFill>
              <a:latin typeface="Arial Narrow"/>
              <a:ea typeface="Arial Narrow"/>
              <a:cs typeface="Arial Narrow"/>
              <a:sym typeface="Arial Narrow"/>
            </a:endParaRPr>
          </a:p>
        </p:txBody>
      </p:sp>
      <p:sp>
        <p:nvSpPr>
          <p:cNvPr id="895" name="Google Shape;895;p68"/>
          <p:cNvSpPr/>
          <p:nvPr/>
        </p:nvSpPr>
        <p:spPr>
          <a:xfrm rot="-5400000">
            <a:off x="2952239" y="5622725"/>
            <a:ext cx="169183" cy="138499"/>
          </a:xfrm>
          <a:prstGeom prst="rect">
            <a:avLst/>
          </a:prstGeom>
          <a:solidFill>
            <a:schemeClr val="lt1"/>
          </a:solidFill>
          <a:ln>
            <a:noFill/>
          </a:ln>
        </p:spPr>
        <p:txBody>
          <a:bodyPr anchorCtr="0" anchor="t" bIns="0" lIns="0" spcFirstLastPara="1" rIns="0" wrap="square" tIns="0">
            <a:spAutoFit/>
          </a:bodyPr>
          <a:lstStyle/>
          <a:p>
            <a:pPr indent="0" lvl="0" marL="0" marR="0" rtl="0" algn="l">
              <a:spcBef>
                <a:spcPts val="0"/>
              </a:spcBef>
              <a:spcAft>
                <a:spcPts val="0"/>
              </a:spcAft>
              <a:buNone/>
            </a:pPr>
            <a:r>
              <a:rPr lang="en-GB" sz="900">
                <a:solidFill>
                  <a:schemeClr val="dk1"/>
                </a:solidFill>
                <a:latin typeface="Arial Narrow"/>
                <a:ea typeface="Arial Narrow"/>
                <a:cs typeface="Arial Narrow"/>
                <a:sym typeface="Arial Narrow"/>
              </a:rPr>
              <a:t>and</a:t>
            </a:r>
            <a:endParaRPr sz="900">
              <a:solidFill>
                <a:schemeClr val="dk1"/>
              </a:solidFill>
              <a:latin typeface="Arial Narrow"/>
              <a:ea typeface="Arial Narrow"/>
              <a:cs typeface="Arial Narrow"/>
              <a:sym typeface="Arial Narrow"/>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id="901" name="Google Shape;901;p69"/>
          <p:cNvPicPr preferRelativeResize="0"/>
          <p:nvPr/>
        </p:nvPicPr>
        <p:blipFill rotWithShape="1">
          <a:blip r:embed="rId3">
            <a:alphaModFix/>
          </a:blip>
          <a:srcRect b="6582" l="10237" r="14713" t="8658"/>
          <a:stretch/>
        </p:blipFill>
        <p:spPr>
          <a:xfrm>
            <a:off x="5721179" y="1770283"/>
            <a:ext cx="6299238" cy="3993913"/>
          </a:xfrm>
          <a:prstGeom prst="rect">
            <a:avLst/>
          </a:prstGeom>
          <a:noFill/>
          <a:ln>
            <a:noFill/>
          </a:ln>
        </p:spPr>
      </p:pic>
      <p:sp>
        <p:nvSpPr>
          <p:cNvPr id="902" name="Google Shape;902;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NR frame horizontal displacement (1st shape)</a:t>
            </a:r>
            <a:endParaRPr/>
          </a:p>
        </p:txBody>
      </p:sp>
      <p:sp>
        <p:nvSpPr>
          <p:cNvPr id="903" name="Google Shape;903;p6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04" name="Google Shape;904;p69"/>
          <p:cNvSpPr txBox="1"/>
          <p:nvPr>
            <p:ph idx="1" type="body"/>
          </p:nvPr>
        </p:nvSpPr>
        <p:spPr>
          <a:xfrm>
            <a:off x="838201" y="1825624"/>
            <a:ext cx="5018902" cy="480995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Permissible horizontal displacement of the NR frame at end state </a:t>
            </a:r>
            <a:r>
              <a:rPr i="1" lang="en-GB"/>
              <a:t>u</a:t>
            </a:r>
            <a:r>
              <a:rPr baseline="-25000" lang="en-GB"/>
              <a:t>fin,1</a:t>
            </a:r>
            <a:r>
              <a:rPr lang="en-GB"/>
              <a:t> is determined by the ultimate-limit-state deflection limit </a:t>
            </a:r>
            <a:r>
              <a:rPr lang="en-GB">
                <a:latin typeface="Arial"/>
                <a:ea typeface="Arial"/>
                <a:cs typeface="Arial"/>
                <a:sym typeface="Arial"/>
              </a:rPr>
              <a:t>l</a:t>
            </a:r>
            <a:r>
              <a:rPr lang="en-GB"/>
              <a:t>/500 </a:t>
            </a:r>
            <a:endParaRPr/>
          </a:p>
          <a:p>
            <a:pPr indent="0" lvl="1" marL="4572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i="1"/>
          </a:p>
        </p:txBody>
      </p:sp>
      <p:pic>
        <p:nvPicPr>
          <p:cNvPr id="905" name="Google Shape;905;p69"/>
          <p:cNvPicPr preferRelativeResize="0"/>
          <p:nvPr/>
        </p:nvPicPr>
        <p:blipFill rotWithShape="1">
          <a:blip r:embed="rId4">
            <a:alphaModFix/>
          </a:blip>
          <a:srcRect b="0" l="0" r="0" t="0"/>
          <a:stretch/>
        </p:blipFill>
        <p:spPr>
          <a:xfrm>
            <a:off x="1179555" y="3767239"/>
            <a:ext cx="1447800" cy="538163"/>
          </a:xfrm>
          <a:prstGeom prst="rect">
            <a:avLst/>
          </a:prstGeom>
          <a:noFill/>
          <a:ln>
            <a:noFill/>
          </a:ln>
        </p:spPr>
      </p:pic>
      <p:sp>
        <p:nvSpPr>
          <p:cNvPr id="906" name="Google Shape;906;p6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Examples of nail plates</a:t>
            </a:r>
            <a:endParaRPr/>
          </a:p>
        </p:txBody>
      </p:sp>
      <p:sp>
        <p:nvSpPr>
          <p:cNvPr id="157" name="Google Shape;157;p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TOP-W® - MiTek Suomi" id="158" name="Google Shape;158;p7"/>
          <p:cNvPicPr preferRelativeResize="0"/>
          <p:nvPr/>
        </p:nvPicPr>
        <p:blipFill rotWithShape="1">
          <a:blip r:embed="rId3">
            <a:alphaModFix/>
          </a:blip>
          <a:srcRect b="0" l="0" r="0" t="0"/>
          <a:stretch/>
        </p:blipFill>
        <p:spPr>
          <a:xfrm>
            <a:off x="623545" y="1940042"/>
            <a:ext cx="6578790" cy="3896990"/>
          </a:xfrm>
          <a:prstGeom prst="rect">
            <a:avLst/>
          </a:prstGeom>
          <a:noFill/>
          <a:ln>
            <a:noFill/>
          </a:ln>
        </p:spPr>
      </p:pic>
      <p:sp>
        <p:nvSpPr>
          <p:cNvPr id="159" name="Google Shape;159;p7"/>
          <p:cNvSpPr txBox="1"/>
          <p:nvPr/>
        </p:nvSpPr>
        <p:spPr>
          <a:xfrm>
            <a:off x="6195009" y="5621588"/>
            <a:ext cx="1007326"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dk1"/>
                </a:solidFill>
                <a:latin typeface="Calibri"/>
                <a:ea typeface="Calibri"/>
                <a:cs typeface="Calibri"/>
                <a:sym typeface="Calibri"/>
              </a:rPr>
              <a:t>Image: Mitek Oy</a:t>
            </a:r>
            <a:endParaRPr/>
          </a:p>
        </p:txBody>
      </p:sp>
      <p:pic>
        <p:nvPicPr>
          <p:cNvPr descr="Uutiset - MiTek Suomi" id="160" name="Google Shape;160;p7"/>
          <p:cNvPicPr preferRelativeResize="0"/>
          <p:nvPr/>
        </p:nvPicPr>
        <p:blipFill rotWithShape="1">
          <a:blip r:embed="rId4">
            <a:alphaModFix/>
          </a:blip>
          <a:srcRect b="0" l="0" r="0" t="0"/>
          <a:stretch/>
        </p:blipFill>
        <p:spPr>
          <a:xfrm>
            <a:off x="7641641" y="1940042"/>
            <a:ext cx="3896990" cy="3896990"/>
          </a:xfrm>
          <a:prstGeom prst="rect">
            <a:avLst/>
          </a:prstGeom>
          <a:noFill/>
          <a:ln>
            <a:noFill/>
          </a:ln>
        </p:spPr>
      </p:pic>
      <p:sp>
        <p:nvSpPr>
          <p:cNvPr id="161" name="Google Shape;161;p7"/>
          <p:cNvSpPr txBox="1"/>
          <p:nvPr/>
        </p:nvSpPr>
        <p:spPr>
          <a:xfrm>
            <a:off x="10528343" y="5621588"/>
            <a:ext cx="1007326"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dk1"/>
                </a:solidFill>
                <a:latin typeface="Calibri"/>
                <a:ea typeface="Calibri"/>
                <a:cs typeface="Calibri"/>
                <a:sym typeface="Calibri"/>
              </a:rPr>
              <a:t>Image: Mitek Oy</a:t>
            </a:r>
            <a:endParaRPr/>
          </a:p>
        </p:txBody>
      </p:sp>
      <p:sp>
        <p:nvSpPr>
          <p:cNvPr id="162" name="Google Shape;162;p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id="912" name="Google Shape;912;p70"/>
          <p:cNvPicPr preferRelativeResize="0"/>
          <p:nvPr/>
        </p:nvPicPr>
        <p:blipFill rotWithShape="1">
          <a:blip r:embed="rId3">
            <a:alphaModFix/>
          </a:blip>
          <a:srcRect b="8839" l="12264" r="15979" t="9741"/>
          <a:stretch/>
        </p:blipFill>
        <p:spPr>
          <a:xfrm>
            <a:off x="5733536" y="1748634"/>
            <a:ext cx="6286882" cy="4004781"/>
          </a:xfrm>
          <a:prstGeom prst="rect">
            <a:avLst/>
          </a:prstGeom>
          <a:noFill/>
          <a:ln>
            <a:noFill/>
          </a:ln>
        </p:spPr>
      </p:pic>
      <p:sp>
        <p:nvSpPr>
          <p:cNvPr id="913" name="Google Shape;913;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NR frame horizontal displacement </a:t>
            </a:r>
            <a:br>
              <a:rPr lang="en-GB"/>
            </a:br>
            <a:r>
              <a:rPr lang="en-GB"/>
              <a:t>(2nd shape)</a:t>
            </a:r>
            <a:endParaRPr/>
          </a:p>
        </p:txBody>
      </p:sp>
      <p:sp>
        <p:nvSpPr>
          <p:cNvPr id="914" name="Google Shape;914;p7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15" name="Google Shape;915;p70"/>
          <p:cNvSpPr txBox="1"/>
          <p:nvPr>
            <p:ph idx="1" type="body"/>
          </p:nvPr>
        </p:nvSpPr>
        <p:spPr>
          <a:xfrm>
            <a:off x="838201" y="1825624"/>
            <a:ext cx="5278514" cy="480995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permissible horizontal displacement of the NR frame at end state </a:t>
            </a:r>
            <a:r>
              <a:rPr i="1" lang="en-GB"/>
              <a:t>u</a:t>
            </a:r>
            <a:r>
              <a:rPr baseline="-25000" lang="en-GB"/>
              <a:t>fin,2</a:t>
            </a:r>
            <a:r>
              <a:rPr lang="en-GB"/>
              <a:t> is determined by the following variables: </a:t>
            </a:r>
            <a:endParaRPr/>
          </a:p>
          <a:p>
            <a:pPr indent="-228600" lvl="1" marL="685800" rtl="0" algn="l">
              <a:lnSpc>
                <a:spcPct val="90000"/>
              </a:lnSpc>
              <a:spcBef>
                <a:spcPts val="500"/>
              </a:spcBef>
              <a:spcAft>
                <a:spcPts val="0"/>
              </a:spcAft>
              <a:buClr>
                <a:schemeClr val="dk1"/>
              </a:buClr>
              <a:buSzPts val="2400"/>
              <a:buChar char="•"/>
            </a:pPr>
            <a:r>
              <a:rPr lang="en-GB"/>
              <a:t>Strut spring rigidity requirement </a:t>
            </a:r>
            <a:r>
              <a:rPr i="1" lang="en-GB"/>
              <a:t>C </a:t>
            </a:r>
            <a:endParaRPr/>
          </a:p>
          <a:p>
            <a:pPr indent="-228600" lvl="1" marL="685800" rtl="0" algn="l">
              <a:lnSpc>
                <a:spcPct val="90000"/>
              </a:lnSpc>
              <a:spcBef>
                <a:spcPts val="500"/>
              </a:spcBef>
              <a:spcAft>
                <a:spcPts val="0"/>
              </a:spcAft>
              <a:buClr>
                <a:schemeClr val="dk1"/>
              </a:buClr>
              <a:buSzPts val="2400"/>
              <a:buChar char="•"/>
            </a:pPr>
            <a:r>
              <a:rPr lang="en-GB"/>
              <a:t>Effective force at NR frame </a:t>
            </a:r>
            <a:r>
              <a:rPr i="1" lang="en-GB"/>
              <a:t>F</a:t>
            </a:r>
            <a:r>
              <a:rPr baseline="-25000" lang="en-GB"/>
              <a:t>d</a:t>
            </a:r>
            <a:r>
              <a:rPr lang="en-GB"/>
              <a:t>, </a:t>
            </a:r>
            <a:r>
              <a:rPr i="1" lang="en-GB"/>
              <a:t>F</a:t>
            </a:r>
            <a:r>
              <a:rPr baseline="-25000" lang="en-GB"/>
              <a:t>d,red</a:t>
            </a:r>
            <a:r>
              <a:rPr lang="en-GB"/>
              <a:t>, </a:t>
            </a:r>
            <a:r>
              <a:rPr i="1" lang="en-GB"/>
              <a:t>F</a:t>
            </a:r>
            <a:r>
              <a:rPr baseline="-25000" lang="en-GB"/>
              <a:t>d</a:t>
            </a:r>
            <a:r>
              <a:rPr lang="en-GB"/>
              <a:t>/2, </a:t>
            </a:r>
            <a:r>
              <a:rPr i="1" lang="en-GB"/>
              <a:t>F</a:t>
            </a:r>
            <a:r>
              <a:rPr baseline="-25000" lang="en-GB"/>
              <a:t>d,red</a:t>
            </a:r>
            <a:r>
              <a:rPr lang="en-GB"/>
              <a:t>/2</a:t>
            </a:r>
            <a:endParaRPr/>
          </a:p>
          <a:p>
            <a:pPr indent="-76200" lvl="1" marL="685800" rtl="0" algn="l">
              <a:lnSpc>
                <a:spcPct val="90000"/>
              </a:lnSpc>
              <a:spcBef>
                <a:spcPts val="500"/>
              </a:spcBef>
              <a:spcAft>
                <a:spcPts val="0"/>
              </a:spcAft>
              <a:buClr>
                <a:schemeClr val="dk1"/>
              </a:buClr>
              <a:buSzPts val="2400"/>
              <a:buNone/>
            </a:pPr>
            <a:r>
              <a:t/>
            </a:r>
            <a:endParaRPr i="1"/>
          </a:p>
        </p:txBody>
      </p:sp>
      <p:pic>
        <p:nvPicPr>
          <p:cNvPr id="916" name="Google Shape;916;p70"/>
          <p:cNvPicPr preferRelativeResize="0"/>
          <p:nvPr/>
        </p:nvPicPr>
        <p:blipFill rotWithShape="1">
          <a:blip r:embed="rId4">
            <a:alphaModFix/>
          </a:blip>
          <a:srcRect b="0" l="0" r="0" t="0"/>
          <a:stretch/>
        </p:blipFill>
        <p:spPr>
          <a:xfrm>
            <a:off x="1164923" y="4927472"/>
            <a:ext cx="4068763" cy="538162"/>
          </a:xfrm>
          <a:prstGeom prst="rect">
            <a:avLst/>
          </a:prstGeom>
          <a:noFill/>
          <a:ln>
            <a:noFill/>
          </a:ln>
        </p:spPr>
      </p:pic>
      <p:sp>
        <p:nvSpPr>
          <p:cNvPr id="917" name="Google Shape;917;p7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918" name="Google Shape;918;p70"/>
          <p:cNvSpPr txBox="1"/>
          <p:nvPr/>
        </p:nvSpPr>
        <p:spPr>
          <a:xfrm>
            <a:off x="1757779" y="4904936"/>
            <a:ext cx="3475907" cy="26186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Arial"/>
              <a:buNone/>
            </a:pPr>
            <a:r>
              <a:rPr lang="en-GB" sz="1800">
                <a:solidFill>
                  <a:schemeClr val="dk1"/>
                </a:solidFill>
                <a:latin typeface="Arial"/>
                <a:ea typeface="Arial"/>
                <a:cs typeface="Arial"/>
                <a:sym typeface="Arial"/>
              </a:rPr>
              <a:t>Effective force at NR frame</a:t>
            </a:r>
            <a:endParaRPr i="1" sz="1800">
              <a:solidFill>
                <a:schemeClr val="dk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Example of an overhang structure</a:t>
            </a:r>
            <a:endParaRPr/>
          </a:p>
        </p:txBody>
      </p:sp>
      <p:sp>
        <p:nvSpPr>
          <p:cNvPr id="925" name="Google Shape;925;p7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926" name="Google Shape;926;p71"/>
          <p:cNvPicPr preferRelativeResize="0"/>
          <p:nvPr/>
        </p:nvPicPr>
        <p:blipFill rotWithShape="1">
          <a:blip r:embed="rId3">
            <a:alphaModFix/>
          </a:blip>
          <a:srcRect b="0" l="0" r="0" t="0"/>
          <a:stretch/>
        </p:blipFill>
        <p:spPr>
          <a:xfrm>
            <a:off x="3500852" y="1365420"/>
            <a:ext cx="5190295" cy="4946577"/>
          </a:xfrm>
          <a:prstGeom prst="rect">
            <a:avLst/>
          </a:prstGeom>
          <a:noFill/>
          <a:ln>
            <a:noFill/>
          </a:ln>
        </p:spPr>
      </p:pic>
      <p:sp>
        <p:nvSpPr>
          <p:cNvPr id="927" name="Google Shape;927;p7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
        <p:nvSpPr>
          <p:cNvPr id="928" name="Google Shape;928;p71"/>
          <p:cNvSpPr txBox="1"/>
          <p:nvPr/>
        </p:nvSpPr>
        <p:spPr>
          <a:xfrm>
            <a:off x="5718837" y="1409160"/>
            <a:ext cx="1199573" cy="237138"/>
          </a:xfrm>
          <a:prstGeom prst="rect">
            <a:avLst/>
          </a:prstGeom>
          <a:solidFill>
            <a:schemeClr val="lt1"/>
          </a:solidFill>
          <a:ln>
            <a:noFill/>
          </a:ln>
        </p:spPr>
        <p:txBody>
          <a:bodyPr anchorCtr="0" anchor="ctr" bIns="0" lIns="0" spcFirstLastPara="1" rIns="0" wrap="square" tIns="0">
            <a:noAutofit/>
          </a:bodyPr>
          <a:lstStyle/>
          <a:p>
            <a:pPr indent="0" lvl="0" marL="0" marR="0" rtl="0" algn="l">
              <a:spcBef>
                <a:spcPts val="0"/>
              </a:spcBef>
              <a:spcAft>
                <a:spcPts val="0"/>
              </a:spcAft>
              <a:buNone/>
            </a:pPr>
            <a:r>
              <a:rPr lang="en-GB" sz="1200">
                <a:solidFill>
                  <a:srgbClr val="000000"/>
                </a:solidFill>
                <a:latin typeface="Arial Narrow"/>
                <a:ea typeface="Arial Narrow"/>
                <a:cs typeface="Arial Narrow"/>
                <a:sym typeface="Arial Narrow"/>
              </a:rPr>
              <a:t>Overhang element</a:t>
            </a:r>
            <a:endParaRPr/>
          </a:p>
        </p:txBody>
      </p:sp>
      <p:sp>
        <p:nvSpPr>
          <p:cNvPr id="929" name="Google Shape;929;p71"/>
          <p:cNvSpPr txBox="1"/>
          <p:nvPr/>
        </p:nvSpPr>
        <p:spPr>
          <a:xfrm>
            <a:off x="6608085" y="2231161"/>
            <a:ext cx="1738544" cy="237138"/>
          </a:xfrm>
          <a:prstGeom prst="rect">
            <a:avLst/>
          </a:prstGeom>
          <a:solidFill>
            <a:schemeClr val="lt1"/>
          </a:solidFill>
          <a:ln>
            <a:noFill/>
          </a:ln>
        </p:spPr>
        <p:txBody>
          <a:bodyPr anchorCtr="0" anchor="ctr" bIns="0" lIns="0" spcFirstLastPara="1" rIns="0" wrap="square" tIns="0">
            <a:noAutofit/>
          </a:bodyPr>
          <a:lstStyle/>
          <a:p>
            <a:pPr indent="0" lvl="0" marL="0" marR="0" rtl="0" algn="l">
              <a:spcBef>
                <a:spcPts val="0"/>
              </a:spcBef>
              <a:spcAft>
                <a:spcPts val="0"/>
              </a:spcAft>
              <a:buNone/>
            </a:pPr>
            <a:r>
              <a:rPr lang="en-GB" sz="1200">
                <a:solidFill>
                  <a:srgbClr val="000000"/>
                </a:solidFill>
                <a:latin typeface="Arial Narrow"/>
                <a:ea typeface="Arial Narrow"/>
                <a:cs typeface="Arial Narrow"/>
                <a:sym typeface="Arial Narrow"/>
              </a:rPr>
              <a:t>Top chord stiffening</a:t>
            </a:r>
            <a:endParaRPr/>
          </a:p>
        </p:txBody>
      </p:sp>
      <p:sp>
        <p:nvSpPr>
          <p:cNvPr id="930" name="Google Shape;930;p71"/>
          <p:cNvSpPr txBox="1"/>
          <p:nvPr/>
        </p:nvSpPr>
        <p:spPr>
          <a:xfrm>
            <a:off x="6318623" y="1994023"/>
            <a:ext cx="1199573" cy="237138"/>
          </a:xfrm>
          <a:prstGeom prst="rect">
            <a:avLst/>
          </a:prstGeom>
          <a:solidFill>
            <a:schemeClr val="lt1"/>
          </a:solidFill>
          <a:ln>
            <a:noFill/>
          </a:ln>
        </p:spPr>
        <p:txBody>
          <a:bodyPr anchorCtr="0" anchor="ctr" bIns="0" lIns="0" spcFirstLastPara="1" rIns="0" wrap="square" tIns="0">
            <a:noAutofit/>
          </a:bodyPr>
          <a:lstStyle/>
          <a:p>
            <a:pPr indent="0" lvl="0" marL="0" marR="0" rtl="0" algn="l">
              <a:spcBef>
                <a:spcPts val="0"/>
              </a:spcBef>
              <a:spcAft>
                <a:spcPts val="0"/>
              </a:spcAft>
              <a:buNone/>
            </a:pPr>
            <a:r>
              <a:rPr lang="en-GB" sz="1200">
                <a:solidFill>
                  <a:srgbClr val="000000"/>
                </a:solidFill>
                <a:latin typeface="Arial Narrow"/>
                <a:ea typeface="Arial Narrow"/>
                <a:cs typeface="Arial Narrow"/>
                <a:sym typeface="Arial Narrow"/>
              </a:rPr>
              <a:t>Sheeting</a:t>
            </a:r>
            <a:endParaRPr/>
          </a:p>
        </p:txBody>
      </p:sp>
      <p:sp>
        <p:nvSpPr>
          <p:cNvPr id="931" name="Google Shape;931;p71"/>
          <p:cNvSpPr txBox="1"/>
          <p:nvPr/>
        </p:nvSpPr>
        <p:spPr>
          <a:xfrm>
            <a:off x="6032341" y="1712495"/>
            <a:ext cx="1825406" cy="237138"/>
          </a:xfrm>
          <a:prstGeom prst="rect">
            <a:avLst/>
          </a:prstGeom>
          <a:solidFill>
            <a:schemeClr val="lt1"/>
          </a:solidFill>
          <a:ln>
            <a:noFill/>
          </a:ln>
        </p:spPr>
        <p:txBody>
          <a:bodyPr anchorCtr="0" anchor="ctr" bIns="0" lIns="0" spcFirstLastPara="1" rIns="0" wrap="square" tIns="0">
            <a:noAutofit/>
          </a:bodyPr>
          <a:lstStyle/>
          <a:p>
            <a:pPr indent="0" lvl="0" marL="0" marR="0" rtl="0" algn="l">
              <a:spcBef>
                <a:spcPts val="0"/>
              </a:spcBef>
              <a:spcAft>
                <a:spcPts val="0"/>
              </a:spcAft>
              <a:buNone/>
            </a:pPr>
            <a:r>
              <a:rPr lang="en-GB" sz="1200">
                <a:solidFill>
                  <a:srgbClr val="000000"/>
                </a:solidFill>
                <a:latin typeface="Arial Narrow"/>
                <a:ea typeface="Arial Narrow"/>
                <a:cs typeface="Arial Narrow"/>
                <a:sym typeface="Arial Narrow"/>
              </a:rPr>
              <a:t>Sheeting fixing board</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Other total stiffening methods</a:t>
            </a:r>
            <a:endParaRPr/>
          </a:p>
        </p:txBody>
      </p:sp>
      <p:sp>
        <p:nvSpPr>
          <p:cNvPr id="938" name="Google Shape;938;p7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39" name="Google Shape;939;p72"/>
          <p:cNvSpPr txBox="1"/>
          <p:nvPr>
            <p:ph idx="1" type="body"/>
          </p:nvPr>
        </p:nvSpPr>
        <p:spPr>
          <a:xfrm>
            <a:off x="838200" y="1825625"/>
            <a:ext cx="9726827"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total stiffening of the NR truss roof can also be implemented using the following methods</a:t>
            </a:r>
            <a:endParaRPr/>
          </a:p>
          <a:p>
            <a:pPr indent="-228600" lvl="1" marL="685800" rtl="0" algn="l">
              <a:lnSpc>
                <a:spcPct val="90000"/>
              </a:lnSpc>
              <a:spcBef>
                <a:spcPts val="500"/>
              </a:spcBef>
              <a:spcAft>
                <a:spcPts val="0"/>
              </a:spcAft>
              <a:buClr>
                <a:schemeClr val="dk1"/>
              </a:buClr>
              <a:buSzPts val="2400"/>
              <a:buChar char="•"/>
            </a:pPr>
            <a:r>
              <a:rPr lang="en-GB"/>
              <a:t>stiffening trusses between top chords</a:t>
            </a:r>
            <a:endParaRPr/>
          </a:p>
          <a:p>
            <a:pPr indent="-228600" lvl="1" marL="685800" rtl="0" algn="l">
              <a:lnSpc>
                <a:spcPct val="90000"/>
              </a:lnSpc>
              <a:spcBef>
                <a:spcPts val="500"/>
              </a:spcBef>
              <a:spcAft>
                <a:spcPts val="0"/>
              </a:spcAft>
              <a:buClr>
                <a:schemeClr val="dk1"/>
              </a:buClr>
              <a:buSzPts val="2400"/>
              <a:buChar char="•"/>
            </a:pPr>
            <a:r>
              <a:rPr lang="en-GB"/>
              <a:t>stiffener panel on top of top chord (waterproofing base plates)</a:t>
            </a:r>
            <a:endParaRPr/>
          </a:p>
          <a:p>
            <a:pPr indent="-228600" lvl="1" marL="685800" rtl="0" algn="l">
              <a:lnSpc>
                <a:spcPct val="90000"/>
              </a:lnSpc>
              <a:spcBef>
                <a:spcPts val="500"/>
              </a:spcBef>
              <a:spcAft>
                <a:spcPts val="0"/>
              </a:spcAft>
              <a:buClr>
                <a:schemeClr val="dk1"/>
              </a:buClr>
              <a:buSzPts val="2400"/>
              <a:buChar char="•"/>
            </a:pPr>
            <a:r>
              <a:rPr lang="en-GB"/>
              <a:t>diagonal boarding on the upper or lower surface of top chords</a:t>
            </a:r>
            <a:endParaRPr/>
          </a:p>
          <a:p>
            <a:pPr indent="-228600" lvl="0" marL="228600" rtl="0" algn="l">
              <a:lnSpc>
                <a:spcPct val="90000"/>
              </a:lnSpc>
              <a:spcBef>
                <a:spcPts val="1000"/>
              </a:spcBef>
              <a:spcAft>
                <a:spcPts val="0"/>
              </a:spcAft>
              <a:buClr>
                <a:schemeClr val="dk1"/>
              </a:buClr>
              <a:buSzPts val="2800"/>
              <a:buChar char="•"/>
            </a:pPr>
            <a:r>
              <a:rPr lang="en-GB"/>
              <a:t>Tongue-and-groove panelling on top of the top chord cannot be used as a stiffener like stiffener panels (with the exception diagonal boarding)</a:t>
            </a:r>
            <a:endParaRPr/>
          </a:p>
          <a:p>
            <a:pPr indent="-228600" lvl="1" marL="685800" rtl="0" algn="l">
              <a:lnSpc>
                <a:spcPct val="90000"/>
              </a:lnSpc>
              <a:spcBef>
                <a:spcPts val="500"/>
              </a:spcBef>
              <a:spcAft>
                <a:spcPts val="0"/>
              </a:spcAft>
              <a:buClr>
                <a:schemeClr val="dk1"/>
              </a:buClr>
              <a:buSzPts val="2400"/>
              <a:buChar char="•"/>
            </a:pPr>
            <a:r>
              <a:rPr lang="en-GB"/>
              <a:t>Tongue-and-groove joints between boards do not receive shear force, so the boarding does not form a stiffener panel</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p:txBody>
      </p:sp>
      <p:sp>
        <p:nvSpPr>
          <p:cNvPr id="940" name="Google Shape;940;p7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Stiffening trusses between top chords</a:t>
            </a:r>
            <a:endParaRPr/>
          </a:p>
        </p:txBody>
      </p:sp>
      <p:sp>
        <p:nvSpPr>
          <p:cNvPr id="947" name="Google Shape;947;p7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48" name="Google Shape;948;p73"/>
          <p:cNvSpPr txBox="1"/>
          <p:nvPr>
            <p:ph idx="1" type="body"/>
          </p:nvPr>
        </p:nvSpPr>
        <p:spPr>
          <a:xfrm>
            <a:off x="838201" y="1825624"/>
            <a:ext cx="5494637" cy="494588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Horizontal loads in the plane of the top chord are transferred to the NR stiffening trusses between the top chords using battens</a:t>
            </a:r>
            <a:endParaRPr/>
          </a:p>
          <a:p>
            <a:pPr indent="-228600" lvl="0" marL="228600" rtl="0" algn="l">
              <a:lnSpc>
                <a:spcPct val="90000"/>
              </a:lnSpc>
              <a:spcBef>
                <a:spcPts val="1000"/>
              </a:spcBef>
              <a:spcAft>
                <a:spcPts val="0"/>
              </a:spcAft>
              <a:buClr>
                <a:schemeClr val="dk1"/>
              </a:buClr>
              <a:buSzPts val="2800"/>
              <a:buChar char="•"/>
            </a:pPr>
            <a:r>
              <a:rPr lang="en-GB"/>
              <a:t>Significant dimensioning factors in the stiffening system include</a:t>
            </a:r>
            <a:endParaRPr/>
          </a:p>
          <a:p>
            <a:pPr indent="-228600" lvl="1" marL="685800" rtl="0" algn="l">
              <a:lnSpc>
                <a:spcPct val="90000"/>
              </a:lnSpc>
              <a:spcBef>
                <a:spcPts val="500"/>
              </a:spcBef>
              <a:spcAft>
                <a:spcPts val="0"/>
              </a:spcAft>
              <a:buClr>
                <a:schemeClr val="dk1"/>
              </a:buClr>
              <a:buSzPts val="2400"/>
              <a:buChar char="•"/>
            </a:pPr>
            <a:r>
              <a:rPr lang="en-GB"/>
              <a:t>Batten durability</a:t>
            </a:r>
            <a:endParaRPr/>
          </a:p>
          <a:p>
            <a:pPr indent="-228600" lvl="1" marL="685800" rtl="0" algn="l">
              <a:lnSpc>
                <a:spcPct val="90000"/>
              </a:lnSpc>
              <a:spcBef>
                <a:spcPts val="500"/>
              </a:spcBef>
              <a:spcAft>
                <a:spcPts val="0"/>
              </a:spcAft>
              <a:buClr>
                <a:schemeClr val="dk1"/>
              </a:buClr>
              <a:buSzPts val="2400"/>
              <a:buChar char="•"/>
            </a:pPr>
            <a:r>
              <a:rPr lang="en-GB"/>
              <a:t>Batten joint durability</a:t>
            </a:r>
            <a:endParaRPr/>
          </a:p>
          <a:p>
            <a:pPr indent="-228600" lvl="1" marL="685800" rtl="0" algn="l">
              <a:lnSpc>
                <a:spcPct val="90000"/>
              </a:lnSpc>
              <a:spcBef>
                <a:spcPts val="500"/>
              </a:spcBef>
              <a:spcAft>
                <a:spcPts val="0"/>
              </a:spcAft>
              <a:buClr>
                <a:schemeClr val="dk1"/>
              </a:buClr>
              <a:buSzPts val="2400"/>
              <a:buChar char="•"/>
            </a:pPr>
            <a:r>
              <a:rPr lang="en-GB"/>
              <a:t>Implementation of batten extensions</a:t>
            </a:r>
            <a:endParaRPr/>
          </a:p>
          <a:p>
            <a:pPr indent="-228600" lvl="1" marL="685800" rtl="0" algn="l">
              <a:lnSpc>
                <a:spcPct val="90000"/>
              </a:lnSpc>
              <a:spcBef>
                <a:spcPts val="500"/>
              </a:spcBef>
              <a:spcAft>
                <a:spcPts val="0"/>
              </a:spcAft>
              <a:buClr>
                <a:schemeClr val="dk1"/>
              </a:buClr>
              <a:buSzPts val="2400"/>
              <a:buChar char="•"/>
            </a:pPr>
            <a:r>
              <a:rPr lang="en-GB"/>
              <a:t>Displacements of batten joints</a:t>
            </a:r>
            <a:endParaRPr/>
          </a:p>
        </p:txBody>
      </p:sp>
      <p:pic>
        <p:nvPicPr>
          <p:cNvPr id="949" name="Google Shape;949;p73"/>
          <p:cNvPicPr preferRelativeResize="0"/>
          <p:nvPr/>
        </p:nvPicPr>
        <p:blipFill rotWithShape="1">
          <a:blip r:embed="rId3">
            <a:alphaModFix/>
          </a:blip>
          <a:srcRect b="2881" l="7803" r="17197" t="1527"/>
          <a:stretch/>
        </p:blipFill>
        <p:spPr>
          <a:xfrm>
            <a:off x="6376088" y="1800908"/>
            <a:ext cx="5685979" cy="4068549"/>
          </a:xfrm>
          <a:prstGeom prst="rect">
            <a:avLst/>
          </a:prstGeom>
          <a:noFill/>
          <a:ln>
            <a:noFill/>
          </a:ln>
        </p:spPr>
      </p:pic>
      <p:sp>
        <p:nvSpPr>
          <p:cNvPr id="950" name="Google Shape;950;p7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Stiffener panel over top chords</a:t>
            </a:r>
            <a:endParaRPr/>
          </a:p>
        </p:txBody>
      </p:sp>
      <p:sp>
        <p:nvSpPr>
          <p:cNvPr id="957" name="Google Shape;957;p7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958" name="Google Shape;958;p74"/>
          <p:cNvPicPr preferRelativeResize="0"/>
          <p:nvPr/>
        </p:nvPicPr>
        <p:blipFill rotWithShape="1">
          <a:blip r:embed="rId3">
            <a:alphaModFix/>
          </a:blip>
          <a:srcRect b="13622" l="7703" r="7314" t="14074"/>
          <a:stretch/>
        </p:blipFill>
        <p:spPr>
          <a:xfrm>
            <a:off x="1244943" y="1630767"/>
            <a:ext cx="9702114" cy="4634106"/>
          </a:xfrm>
          <a:prstGeom prst="rect">
            <a:avLst/>
          </a:prstGeom>
          <a:noFill/>
          <a:ln>
            <a:noFill/>
          </a:ln>
        </p:spPr>
      </p:pic>
      <p:sp>
        <p:nvSpPr>
          <p:cNvPr id="959" name="Google Shape;959;p7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Considerations in stiffener panel design</a:t>
            </a:r>
            <a:endParaRPr/>
          </a:p>
        </p:txBody>
      </p:sp>
      <p:sp>
        <p:nvSpPr>
          <p:cNvPr id="966" name="Google Shape;966;p7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67" name="Google Shape;967;p75"/>
          <p:cNvSpPr txBox="1"/>
          <p:nvPr>
            <p:ph idx="1" type="body"/>
          </p:nvPr>
        </p:nvSpPr>
        <p:spPr>
          <a:xfrm>
            <a:off x="838200" y="1825625"/>
            <a:ext cx="9726827" cy="4686386"/>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The edge of the sheet rigidity must have a chord that receives the moment of the stiffener panel</a:t>
            </a:r>
            <a:endParaRPr/>
          </a:p>
          <a:p>
            <a:pPr indent="-228600" lvl="1" marL="685800" rtl="0" algn="l">
              <a:lnSpc>
                <a:spcPct val="90000"/>
              </a:lnSpc>
              <a:spcBef>
                <a:spcPts val="500"/>
              </a:spcBef>
              <a:spcAft>
                <a:spcPts val="0"/>
              </a:spcAft>
              <a:buClr>
                <a:schemeClr val="dk1"/>
              </a:buClr>
              <a:buSzPts val="2400"/>
              <a:buChar char="•"/>
            </a:pPr>
            <a:r>
              <a:rPr lang="en-GB"/>
              <a:t>Challenging to implement on the side of the NR truss which is in line with the struts</a:t>
            </a:r>
            <a:endParaRPr/>
          </a:p>
          <a:p>
            <a:pPr indent="-228600" lvl="0" marL="228600" rtl="0" algn="l">
              <a:lnSpc>
                <a:spcPct val="90000"/>
              </a:lnSpc>
              <a:spcBef>
                <a:spcPts val="1000"/>
              </a:spcBef>
              <a:spcAft>
                <a:spcPts val="0"/>
              </a:spcAft>
              <a:buClr>
                <a:schemeClr val="dk1"/>
              </a:buClr>
              <a:buSzPts val="2800"/>
              <a:buChar char="•"/>
            </a:pPr>
            <a:r>
              <a:rPr lang="en-GB"/>
              <a:t>Plates can only be attached to NR trusses, so there are unattached edges on the stiffener plate</a:t>
            </a:r>
            <a:endParaRPr/>
          </a:p>
          <a:p>
            <a:pPr indent="-228600" lvl="1" marL="685800" rtl="0" algn="l">
              <a:lnSpc>
                <a:spcPct val="90000"/>
              </a:lnSpc>
              <a:spcBef>
                <a:spcPts val="500"/>
              </a:spcBef>
              <a:spcAft>
                <a:spcPts val="0"/>
              </a:spcAft>
              <a:buClr>
                <a:schemeClr val="dk1"/>
              </a:buClr>
              <a:buSzPts val="2400"/>
              <a:buChar char="•"/>
            </a:pPr>
            <a:r>
              <a:rPr lang="en-GB"/>
              <a:t>Stiffening capacity is decreases</a:t>
            </a:r>
            <a:endParaRPr/>
          </a:p>
          <a:p>
            <a:pPr indent="-228600" lvl="1" marL="685800" rtl="0" algn="l">
              <a:lnSpc>
                <a:spcPct val="90000"/>
              </a:lnSpc>
              <a:spcBef>
                <a:spcPts val="500"/>
              </a:spcBef>
              <a:spcAft>
                <a:spcPts val="0"/>
              </a:spcAft>
              <a:buClr>
                <a:schemeClr val="dk1"/>
              </a:buClr>
              <a:buSzPts val="2400"/>
              <a:buChar char="•"/>
            </a:pPr>
            <a:r>
              <a:rPr lang="en-GB"/>
              <a:t>Displacement increases</a:t>
            </a:r>
            <a:endParaRPr/>
          </a:p>
          <a:p>
            <a:pPr indent="-228600" lvl="0" marL="228600" rtl="0" algn="l">
              <a:lnSpc>
                <a:spcPct val="90000"/>
              </a:lnSpc>
              <a:spcBef>
                <a:spcPts val="1000"/>
              </a:spcBef>
              <a:spcAft>
                <a:spcPts val="0"/>
              </a:spcAft>
              <a:buClr>
                <a:schemeClr val="dk1"/>
              </a:buClr>
              <a:buSzPts val="2800"/>
              <a:buChar char="•"/>
            </a:pPr>
            <a:r>
              <a:rPr lang="en-GB"/>
              <a:t>NR truss support must have horizontal stiffeners which</a:t>
            </a:r>
            <a:endParaRPr/>
          </a:p>
          <a:p>
            <a:pPr indent="-228600" lvl="1" marL="685800" rtl="0" algn="l">
              <a:lnSpc>
                <a:spcPct val="90000"/>
              </a:lnSpc>
              <a:spcBef>
                <a:spcPts val="500"/>
              </a:spcBef>
              <a:spcAft>
                <a:spcPts val="0"/>
              </a:spcAft>
              <a:buClr>
                <a:schemeClr val="dk1"/>
              </a:buClr>
              <a:buSzPts val="2400"/>
              <a:buChar char="•"/>
            </a:pPr>
            <a:r>
              <a:rPr lang="en-GB"/>
              <a:t>hold the NR trusses upright</a:t>
            </a:r>
            <a:endParaRPr/>
          </a:p>
          <a:p>
            <a:pPr indent="-228600" lvl="1" marL="685800" rtl="0" algn="l">
              <a:lnSpc>
                <a:spcPct val="90000"/>
              </a:lnSpc>
              <a:spcBef>
                <a:spcPts val="500"/>
              </a:spcBef>
              <a:spcAft>
                <a:spcPts val="0"/>
              </a:spcAft>
              <a:buClr>
                <a:schemeClr val="dk1"/>
              </a:buClr>
              <a:buSzPts val="2400"/>
              <a:buChar char="•"/>
            </a:pPr>
            <a:r>
              <a:rPr lang="en-GB"/>
              <a:t>transfer stiffener panel support reactions to the lower chord plane and external loads to the building’s stiffening elements</a:t>
            </a:r>
            <a:endParaRPr/>
          </a:p>
          <a:p>
            <a:pPr indent="-76200" lvl="1" marL="685800" rtl="0" algn="l">
              <a:lnSpc>
                <a:spcPct val="90000"/>
              </a:lnSpc>
              <a:spcBef>
                <a:spcPts val="500"/>
              </a:spcBef>
              <a:spcAft>
                <a:spcPts val="0"/>
              </a:spcAft>
              <a:buClr>
                <a:schemeClr val="dk1"/>
              </a:buClr>
              <a:buSzPts val="2400"/>
              <a:buNone/>
            </a:pPr>
            <a:r>
              <a:t/>
            </a:r>
            <a:endParaRPr/>
          </a:p>
        </p:txBody>
      </p:sp>
      <p:sp>
        <p:nvSpPr>
          <p:cNvPr id="968" name="Google Shape;968;p7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Example of a stiffener panel</a:t>
            </a:r>
            <a:endParaRPr/>
          </a:p>
        </p:txBody>
      </p:sp>
      <p:sp>
        <p:nvSpPr>
          <p:cNvPr id="975" name="Google Shape;975;p7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DSC00723" id="976" name="Google Shape;976;p76"/>
          <p:cNvPicPr preferRelativeResize="0"/>
          <p:nvPr/>
        </p:nvPicPr>
        <p:blipFill rotWithShape="1">
          <a:blip r:embed="rId3">
            <a:alphaModFix/>
          </a:blip>
          <a:srcRect b="0" l="0" r="0" t="0"/>
          <a:stretch/>
        </p:blipFill>
        <p:spPr>
          <a:xfrm>
            <a:off x="2839994" y="1387946"/>
            <a:ext cx="6512012" cy="4884009"/>
          </a:xfrm>
          <a:prstGeom prst="rect">
            <a:avLst/>
          </a:prstGeom>
          <a:noFill/>
          <a:ln>
            <a:noFill/>
          </a:ln>
        </p:spPr>
      </p:pic>
      <p:sp>
        <p:nvSpPr>
          <p:cNvPr id="977" name="Google Shape;977;p76"/>
          <p:cNvSpPr txBox="1"/>
          <p:nvPr/>
        </p:nvSpPr>
        <p:spPr>
          <a:xfrm>
            <a:off x="7726603" y="6056511"/>
            <a:ext cx="1625403"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lt1"/>
                </a:solidFill>
                <a:latin typeface="Calibri"/>
                <a:ea typeface="Calibri"/>
                <a:cs typeface="Calibri"/>
                <a:sym typeface="Calibri"/>
              </a:rPr>
              <a:t>Image: Tero Lahtela</a:t>
            </a:r>
            <a:endParaRPr/>
          </a:p>
        </p:txBody>
      </p:sp>
      <p:sp>
        <p:nvSpPr>
          <p:cNvPr id="978" name="Google Shape;978;p7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Benefits of a stiffener panel</a:t>
            </a:r>
            <a:endParaRPr/>
          </a:p>
        </p:txBody>
      </p:sp>
      <p:sp>
        <p:nvSpPr>
          <p:cNvPr id="985" name="Google Shape;985;p7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86" name="Google Shape;986;p77"/>
          <p:cNvSpPr txBox="1"/>
          <p:nvPr>
            <p:ph idx="1" type="body"/>
          </p:nvPr>
        </p:nvSpPr>
        <p:spPr>
          <a:xfrm>
            <a:off x="838200" y="1825626"/>
            <a:ext cx="11209638" cy="435893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Top chord buckling support using one structural component (1st and 2nd shape)</a:t>
            </a:r>
            <a:endParaRPr/>
          </a:p>
          <a:p>
            <a:pPr indent="-228600" lvl="0" marL="228600" rtl="0" algn="l">
              <a:lnSpc>
                <a:spcPct val="90000"/>
              </a:lnSpc>
              <a:spcBef>
                <a:spcPts val="1000"/>
              </a:spcBef>
              <a:spcAft>
                <a:spcPts val="0"/>
              </a:spcAft>
              <a:buClr>
                <a:schemeClr val="dk1"/>
              </a:buClr>
              <a:buSzPts val="2800"/>
              <a:buChar char="•"/>
            </a:pPr>
            <a:r>
              <a:rPr lang="en-GB"/>
              <a:t>Stiffener panels can be used to stiffen the entire building</a:t>
            </a:r>
            <a:endParaRPr/>
          </a:p>
          <a:p>
            <a:pPr indent="-228600" lvl="0" marL="228600" rtl="0" algn="l">
              <a:lnSpc>
                <a:spcPct val="90000"/>
              </a:lnSpc>
              <a:spcBef>
                <a:spcPts val="1000"/>
              </a:spcBef>
              <a:spcAft>
                <a:spcPts val="0"/>
              </a:spcAft>
              <a:buClr>
                <a:schemeClr val="dk1"/>
              </a:buClr>
              <a:buSzPts val="2800"/>
              <a:buChar char="•"/>
            </a:pPr>
            <a:r>
              <a:rPr lang="en-GB"/>
              <a:t>Continuous stiffener panels at the top chord plane free the bottom chord plane from extra stiffeners</a:t>
            </a:r>
            <a:endParaRPr/>
          </a:p>
          <a:p>
            <a:pPr indent="-228600" lvl="0" marL="228600" rtl="0" algn="l">
              <a:lnSpc>
                <a:spcPct val="90000"/>
              </a:lnSpc>
              <a:spcBef>
                <a:spcPts val="1000"/>
              </a:spcBef>
              <a:spcAft>
                <a:spcPts val="0"/>
              </a:spcAft>
              <a:buClr>
                <a:schemeClr val="dk1"/>
              </a:buClr>
              <a:buSzPts val="2800"/>
              <a:buChar char="•"/>
            </a:pPr>
            <a:r>
              <a:rPr lang="en-GB"/>
              <a:t>The plates serve as the substructure for waterproof roofing</a:t>
            </a:r>
            <a:endParaRPr/>
          </a:p>
          <a:p>
            <a:pPr indent="-228600" lvl="0" marL="228600" rtl="0" algn="l">
              <a:lnSpc>
                <a:spcPct val="90000"/>
              </a:lnSpc>
              <a:spcBef>
                <a:spcPts val="1000"/>
              </a:spcBef>
              <a:spcAft>
                <a:spcPts val="0"/>
              </a:spcAft>
              <a:buClr>
                <a:schemeClr val="dk1"/>
              </a:buClr>
              <a:buSzPts val="2800"/>
              <a:buChar char="•"/>
            </a:pPr>
            <a:r>
              <a:rPr lang="en-GB"/>
              <a:t>The plates function as a working plane (safety)</a:t>
            </a:r>
            <a:endParaRPr/>
          </a:p>
          <a:p>
            <a:pPr indent="-228600" lvl="0" marL="228600" rtl="0" algn="l">
              <a:lnSpc>
                <a:spcPct val="90000"/>
              </a:lnSpc>
              <a:spcBef>
                <a:spcPts val="1000"/>
              </a:spcBef>
              <a:spcAft>
                <a:spcPts val="0"/>
              </a:spcAft>
              <a:buClr>
                <a:schemeClr val="dk1"/>
              </a:buClr>
              <a:buSzPts val="2800"/>
              <a:buChar char="•"/>
            </a:pPr>
            <a:r>
              <a:rPr lang="en-GB"/>
              <a:t>A simple and guaranteed solution for stiffening</a:t>
            </a:r>
            <a:endParaRPr/>
          </a:p>
          <a:p>
            <a:pPr indent="-228600" lvl="0" marL="228600" rtl="0" algn="l">
              <a:lnSpc>
                <a:spcPct val="90000"/>
              </a:lnSpc>
              <a:spcBef>
                <a:spcPts val="1000"/>
              </a:spcBef>
              <a:spcAft>
                <a:spcPts val="0"/>
              </a:spcAft>
              <a:buClr>
                <a:schemeClr val="dk1"/>
              </a:buClr>
              <a:buSzPts val="2800"/>
              <a:buChar char="•"/>
            </a:pPr>
            <a:r>
              <a:rPr lang="en-GB"/>
              <a:t>Reduces the risk of work errors in the stiffening structure</a:t>
            </a:r>
            <a:endParaRPr/>
          </a:p>
          <a:p>
            <a:pPr indent="-19050" lvl="0" marL="228600" rtl="0" algn="l">
              <a:lnSpc>
                <a:spcPct val="90000"/>
              </a:lnSpc>
              <a:spcBef>
                <a:spcPts val="1000"/>
              </a:spcBef>
              <a:spcAft>
                <a:spcPts val="0"/>
              </a:spcAft>
              <a:buClr>
                <a:schemeClr val="dk1"/>
              </a:buClr>
              <a:buSzPts val="3300"/>
              <a:buNone/>
            </a:pPr>
            <a:r>
              <a:t/>
            </a:r>
            <a:endParaRPr sz="3300"/>
          </a:p>
        </p:txBody>
      </p:sp>
      <p:sp>
        <p:nvSpPr>
          <p:cNvPr id="987" name="Google Shape;987;p7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pic>
        <p:nvPicPr>
          <p:cNvPr id="993" name="Google Shape;993;p78"/>
          <p:cNvPicPr preferRelativeResize="0"/>
          <p:nvPr/>
        </p:nvPicPr>
        <p:blipFill rotWithShape="1">
          <a:blip r:embed="rId3">
            <a:alphaModFix/>
          </a:blip>
          <a:srcRect b="14796" l="24831" r="21757" t="13623"/>
          <a:stretch/>
        </p:blipFill>
        <p:spPr>
          <a:xfrm>
            <a:off x="5526575" y="1373895"/>
            <a:ext cx="6558232" cy="4934229"/>
          </a:xfrm>
          <a:prstGeom prst="rect">
            <a:avLst/>
          </a:prstGeom>
          <a:noFill/>
          <a:ln>
            <a:noFill/>
          </a:ln>
        </p:spPr>
      </p:pic>
      <p:sp>
        <p:nvSpPr>
          <p:cNvPr id="994" name="Google Shape;994;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Installation tolerances for NR trusses</a:t>
            </a:r>
            <a:endParaRPr/>
          </a:p>
        </p:txBody>
      </p:sp>
      <p:sp>
        <p:nvSpPr>
          <p:cNvPr id="995" name="Google Shape;995;p7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graphicFrame>
        <p:nvGraphicFramePr>
          <p:cNvPr id="996" name="Google Shape;996;p78"/>
          <p:cNvGraphicFramePr/>
          <p:nvPr/>
        </p:nvGraphicFramePr>
        <p:xfrm>
          <a:off x="959711" y="1431198"/>
          <a:ext cx="3000000" cy="3000000"/>
        </p:xfrm>
        <a:graphic>
          <a:graphicData uri="http://schemas.openxmlformats.org/drawingml/2006/table">
            <a:tbl>
              <a:tblPr bandRow="1" firstRow="1">
                <a:noFill/>
                <a:tableStyleId>{E887B91D-64C4-49A5-A134-0B53D66930D9}</a:tableStyleId>
              </a:tblPr>
              <a:tblGrid>
                <a:gridCol w="1508800"/>
                <a:gridCol w="955925"/>
                <a:gridCol w="2671550"/>
              </a:tblGrid>
              <a:tr h="224725">
                <a:tc>
                  <a:txBody>
                    <a:bodyPr/>
                    <a:lstStyle/>
                    <a:p>
                      <a:pPr indent="0" lvl="0" marL="0" marR="0" rtl="0" algn="l">
                        <a:spcBef>
                          <a:spcPts val="0"/>
                        </a:spcBef>
                        <a:spcAft>
                          <a:spcPts val="0"/>
                        </a:spcAft>
                        <a:buNone/>
                      </a:pPr>
                      <a:r>
                        <a:rPr lang="en-GB" sz="1800" u="none" cap="none" strike="noStrike"/>
                        <a:t>Variable</a:t>
                      </a:r>
                      <a:endParaRPr/>
                    </a:p>
                  </a:txBody>
                  <a:tcPr marT="45725" marB="45725" marR="91450" marL="91450"/>
                </a:tc>
                <a:tc>
                  <a:txBody>
                    <a:bodyPr/>
                    <a:lstStyle/>
                    <a:p>
                      <a:pPr indent="0" lvl="0" marL="0" marR="0" rtl="0" algn="ctr">
                        <a:spcBef>
                          <a:spcPts val="0"/>
                        </a:spcBef>
                        <a:spcAft>
                          <a:spcPts val="0"/>
                        </a:spcAft>
                        <a:buNone/>
                      </a:pPr>
                      <a:r>
                        <a:rPr lang="en-GB" sz="1800"/>
                        <a:t>Symbol</a:t>
                      </a:r>
                      <a:endParaRPr/>
                    </a:p>
                  </a:txBody>
                  <a:tcPr marT="45725" marB="45725" marR="91450" marL="91450"/>
                </a:tc>
                <a:tc>
                  <a:txBody>
                    <a:bodyPr/>
                    <a:lstStyle/>
                    <a:p>
                      <a:pPr indent="0" lvl="0" marL="0" marR="0" rtl="0" algn="l">
                        <a:spcBef>
                          <a:spcPts val="0"/>
                        </a:spcBef>
                        <a:spcAft>
                          <a:spcPts val="0"/>
                        </a:spcAft>
                        <a:buNone/>
                      </a:pPr>
                      <a:r>
                        <a:rPr lang="en-GB" sz="1800"/>
                        <a:t>Maximum deviation</a:t>
                      </a:r>
                      <a:endParaRPr/>
                    </a:p>
                  </a:txBody>
                  <a:tcPr marT="45725" marB="45725" marR="91450" marL="91450"/>
                </a:tc>
              </a:tr>
              <a:tr h="393275">
                <a:tc>
                  <a:txBody>
                    <a:bodyPr/>
                    <a:lstStyle/>
                    <a:p>
                      <a:pPr indent="0" lvl="0" marL="0" marR="0" rtl="0" algn="l">
                        <a:spcBef>
                          <a:spcPts val="0"/>
                        </a:spcBef>
                        <a:spcAft>
                          <a:spcPts val="0"/>
                        </a:spcAft>
                        <a:buNone/>
                      </a:pPr>
                      <a:r>
                        <a:rPr lang="en-GB" sz="1800"/>
                        <a:t>Top chord</a:t>
                      </a:r>
                      <a:r>
                        <a:rPr lang="en-GB" sz="1800"/>
                        <a:t> curvature</a:t>
                      </a:r>
                      <a:endParaRPr/>
                    </a:p>
                  </a:txBody>
                  <a:tcPr marT="45725" marB="45725" marR="91450" marL="91450"/>
                </a:tc>
                <a:tc>
                  <a:txBody>
                    <a:bodyPr/>
                    <a:lstStyle/>
                    <a:p>
                      <a:pPr indent="0" lvl="0" marL="0" marR="0" rtl="0" algn="ctr">
                        <a:spcBef>
                          <a:spcPts val="0"/>
                        </a:spcBef>
                        <a:spcAft>
                          <a:spcPts val="0"/>
                        </a:spcAft>
                        <a:buNone/>
                      </a:pPr>
                      <a:r>
                        <a:rPr lang="en-GB" sz="1800"/>
                        <a:t>Δ1</a:t>
                      </a:r>
                      <a:endParaRPr/>
                    </a:p>
                  </a:txBody>
                  <a:tcPr marT="45725" marB="45725" marR="91450" marL="91450"/>
                </a:tc>
                <a:tc>
                  <a:txBody>
                    <a:bodyPr/>
                    <a:lstStyle/>
                    <a:p>
                      <a:pPr indent="0" lvl="0" marL="0" marR="0" rtl="0" algn="l">
                        <a:spcBef>
                          <a:spcPts val="0"/>
                        </a:spcBef>
                        <a:spcAft>
                          <a:spcPts val="0"/>
                        </a:spcAft>
                        <a:buNone/>
                      </a:pPr>
                      <a:r>
                        <a:rPr lang="en-GB" sz="1800"/>
                        <a:t>≤ L</a:t>
                      </a:r>
                      <a:r>
                        <a:rPr baseline="-25000" lang="en-GB" sz="1800"/>
                        <a:t>1</a:t>
                      </a:r>
                      <a:r>
                        <a:rPr lang="en-GB" sz="1800"/>
                        <a:t>/300</a:t>
                      </a:r>
                      <a:endParaRPr/>
                    </a:p>
                    <a:p>
                      <a:pPr indent="0" lvl="0" marL="0" marR="0" rtl="0" algn="l">
                        <a:spcBef>
                          <a:spcPts val="0"/>
                        </a:spcBef>
                        <a:spcAft>
                          <a:spcPts val="0"/>
                        </a:spcAft>
                        <a:buNone/>
                      </a:pPr>
                      <a:r>
                        <a:rPr lang="en-GB" sz="1800"/>
                        <a:t>not exceeding 50 mm</a:t>
                      </a:r>
                      <a:endParaRPr/>
                    </a:p>
                  </a:txBody>
                  <a:tcPr marT="45725" marB="45725" marR="91450" marL="91450"/>
                </a:tc>
              </a:tr>
              <a:tr h="393275">
                <a:tc>
                  <a:txBody>
                    <a:bodyPr/>
                    <a:lstStyle/>
                    <a:p>
                      <a:pPr indent="0" lvl="0" marL="0" marR="0" rtl="0" algn="l">
                        <a:lnSpc>
                          <a:spcPct val="100000"/>
                        </a:lnSpc>
                        <a:spcBef>
                          <a:spcPts val="0"/>
                        </a:spcBef>
                        <a:spcAft>
                          <a:spcPts val="0"/>
                        </a:spcAft>
                        <a:buClr>
                          <a:schemeClr val="dk1"/>
                        </a:buClr>
                        <a:buSzPts val="1800"/>
                        <a:buFont typeface="Calibri"/>
                        <a:buNone/>
                      </a:pPr>
                      <a:r>
                        <a:rPr lang="en-GB" sz="1800"/>
                        <a:t>Bottom chord</a:t>
                      </a:r>
                      <a:r>
                        <a:rPr lang="en-GB" sz="1800"/>
                        <a:t> curvature</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rPr lang="en-GB" sz="1800"/>
                        <a:t>Δ2</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Calibri"/>
                        <a:buNone/>
                      </a:pPr>
                      <a:r>
                        <a:rPr lang="en-GB" sz="1800"/>
                        <a:t>≤ L</a:t>
                      </a:r>
                      <a:r>
                        <a:rPr baseline="-25000" lang="en-GB" sz="1800"/>
                        <a:t>2</a:t>
                      </a:r>
                      <a:r>
                        <a:rPr lang="en-GB" sz="1800"/>
                        <a:t>/300</a:t>
                      </a:r>
                      <a:endParaRPr/>
                    </a:p>
                    <a:p>
                      <a:pPr indent="0" lvl="0" marL="0" marR="0" rtl="0" algn="l">
                        <a:lnSpc>
                          <a:spcPct val="100000"/>
                        </a:lnSpc>
                        <a:spcBef>
                          <a:spcPts val="0"/>
                        </a:spcBef>
                        <a:spcAft>
                          <a:spcPts val="0"/>
                        </a:spcAft>
                        <a:buClr>
                          <a:schemeClr val="dk1"/>
                        </a:buClr>
                        <a:buSzPts val="1800"/>
                        <a:buFont typeface="Calibri"/>
                        <a:buNone/>
                      </a:pPr>
                      <a:r>
                        <a:rPr lang="en-GB" sz="1800"/>
                        <a:t>not exceeding 50 mm</a:t>
                      </a:r>
                      <a:endParaRPr/>
                    </a:p>
                  </a:txBody>
                  <a:tcPr marT="45725" marB="45725" marR="91450" marL="91450"/>
                </a:tc>
              </a:tr>
              <a:tr h="393275">
                <a:tc>
                  <a:txBody>
                    <a:bodyPr/>
                    <a:lstStyle/>
                    <a:p>
                      <a:pPr indent="0" lvl="0" marL="0" marR="0" rtl="0" algn="l">
                        <a:spcBef>
                          <a:spcPts val="0"/>
                        </a:spcBef>
                        <a:spcAft>
                          <a:spcPts val="0"/>
                        </a:spcAft>
                        <a:buNone/>
                      </a:pPr>
                      <a:r>
                        <a:rPr lang="en-GB" sz="1800"/>
                        <a:t>Web rod</a:t>
                      </a:r>
                      <a:r>
                        <a:rPr lang="en-GB" sz="1800"/>
                        <a:t> curvature</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rPr lang="en-GB" sz="1800"/>
                        <a:t>Δ3</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Calibri"/>
                        <a:buNone/>
                      </a:pPr>
                      <a:r>
                        <a:rPr lang="en-GB" sz="1800"/>
                        <a:t>≤ 15 mm</a:t>
                      </a:r>
                      <a:endParaRPr/>
                    </a:p>
                  </a:txBody>
                  <a:tcPr marT="45725" marB="45725" marR="91450" marL="91450"/>
                </a:tc>
              </a:tr>
              <a:tr h="393275">
                <a:tc>
                  <a:txBody>
                    <a:bodyPr/>
                    <a:lstStyle/>
                    <a:p>
                      <a:pPr indent="0" lvl="0" marL="0" marR="0" rtl="0" algn="l">
                        <a:spcBef>
                          <a:spcPts val="0"/>
                        </a:spcBef>
                        <a:spcAft>
                          <a:spcPts val="0"/>
                        </a:spcAft>
                        <a:buNone/>
                      </a:pPr>
                      <a:r>
                        <a:rPr lang="en-GB" sz="1800"/>
                        <a:t>Deviation from vertical</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rPr lang="en-GB" sz="1800"/>
                        <a:t>Δ4</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Calibri"/>
                        <a:buNone/>
                      </a:pPr>
                      <a:r>
                        <a:rPr lang="en-GB" sz="1800"/>
                        <a:t>≤ 10 mm + H/200 </a:t>
                      </a:r>
                      <a:endParaRPr/>
                    </a:p>
                    <a:p>
                      <a:pPr indent="0" lvl="0" marL="0" marR="0" rtl="0" algn="l">
                        <a:lnSpc>
                          <a:spcPct val="100000"/>
                        </a:lnSpc>
                        <a:spcBef>
                          <a:spcPts val="0"/>
                        </a:spcBef>
                        <a:spcAft>
                          <a:spcPts val="0"/>
                        </a:spcAft>
                        <a:buClr>
                          <a:schemeClr val="dk1"/>
                        </a:buClr>
                        <a:buSzPts val="1800"/>
                        <a:buFont typeface="Calibri"/>
                        <a:buNone/>
                      </a:pPr>
                      <a:r>
                        <a:rPr lang="en-GB" sz="1800"/>
                        <a:t>not exceeding 25 mm</a:t>
                      </a:r>
                      <a:endParaRPr/>
                    </a:p>
                  </a:txBody>
                  <a:tcPr marT="45725" marB="45725" marR="91450" marL="91450"/>
                </a:tc>
              </a:tr>
              <a:tr h="224725">
                <a:tc gridSpan="3">
                  <a:txBody>
                    <a:bodyPr/>
                    <a:lstStyle/>
                    <a:p>
                      <a:pPr indent="0" lvl="0" marL="0" marR="0" rtl="0" algn="l">
                        <a:lnSpc>
                          <a:spcPct val="100000"/>
                        </a:lnSpc>
                        <a:spcBef>
                          <a:spcPts val="0"/>
                        </a:spcBef>
                        <a:spcAft>
                          <a:spcPts val="0"/>
                        </a:spcAft>
                        <a:buClr>
                          <a:schemeClr val="dk1"/>
                        </a:buClr>
                        <a:buSzPts val="1400"/>
                        <a:buFont typeface="Calibri"/>
                        <a:buNone/>
                      </a:pPr>
                      <a:r>
                        <a:rPr b="0" i="1" lang="en-GB" sz="1400"/>
                        <a:t>H = height</a:t>
                      </a:r>
                      <a:r>
                        <a:rPr b="0" i="1" lang="en-GB" sz="1400"/>
                        <a:t> at examined point</a:t>
                      </a:r>
                      <a:endParaRPr/>
                    </a:p>
                  </a:txBody>
                  <a:tcPr marT="45725" marB="45725" marR="91450" marL="91450"/>
                </a:tc>
                <a:tc hMerge="1"/>
                <a:tc hMerge="1"/>
              </a:tr>
            </a:tbl>
          </a:graphicData>
        </a:graphic>
      </p:graphicFrame>
      <p:sp>
        <p:nvSpPr>
          <p:cNvPr id="997" name="Google Shape;997;p7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Characteristics of nail plate structures</a:t>
            </a:r>
            <a:endParaRPr/>
          </a:p>
        </p:txBody>
      </p:sp>
      <p:sp>
        <p:nvSpPr>
          <p:cNvPr id="169" name="Google Shape;169;p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70" name="Google Shape;170;p8"/>
          <p:cNvSpPr txBox="1"/>
          <p:nvPr>
            <p:ph idx="1" type="body"/>
          </p:nvPr>
        </p:nvSpPr>
        <p:spPr>
          <a:xfrm>
            <a:off x="838200" y="1825623"/>
            <a:ext cx="9893643" cy="485938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Very diverse load-bearing structures can be implemented using nail plate structures</a:t>
            </a:r>
            <a:endParaRPr/>
          </a:p>
          <a:p>
            <a:pPr indent="-228600" lvl="0" marL="228600" rtl="0" algn="l">
              <a:lnSpc>
                <a:spcPct val="90000"/>
              </a:lnSpc>
              <a:spcBef>
                <a:spcPts val="1000"/>
              </a:spcBef>
              <a:spcAft>
                <a:spcPts val="0"/>
              </a:spcAft>
              <a:buClr>
                <a:schemeClr val="dk1"/>
              </a:buClr>
              <a:buSzPts val="2800"/>
              <a:buChar char="•"/>
            </a:pPr>
            <a:r>
              <a:rPr lang="en-GB"/>
              <a:t>The most typical nail plate structure is the roof support (NR truss)</a:t>
            </a:r>
            <a:endParaRPr/>
          </a:p>
          <a:p>
            <a:pPr indent="-228600" lvl="0" marL="228600" rtl="0" algn="l">
              <a:lnSpc>
                <a:spcPct val="90000"/>
              </a:lnSpc>
              <a:spcBef>
                <a:spcPts val="1000"/>
              </a:spcBef>
              <a:spcAft>
                <a:spcPts val="0"/>
              </a:spcAft>
              <a:buClr>
                <a:schemeClr val="dk1"/>
              </a:buClr>
              <a:buSzPts val="2800"/>
              <a:buChar char="•"/>
            </a:pPr>
            <a:r>
              <a:rPr lang="en-GB"/>
              <a:t>The large capacity of the nail plate joint allows the wooden parts to be thin</a:t>
            </a:r>
            <a:endParaRPr/>
          </a:p>
          <a:p>
            <a:pPr indent="-228600" lvl="0" marL="228600" rtl="0" algn="l">
              <a:lnSpc>
                <a:spcPct val="90000"/>
              </a:lnSpc>
              <a:spcBef>
                <a:spcPts val="1000"/>
              </a:spcBef>
              <a:spcAft>
                <a:spcPts val="0"/>
              </a:spcAft>
              <a:buClr>
                <a:schemeClr val="dk1"/>
              </a:buClr>
              <a:buSzPts val="2800"/>
              <a:buChar char="•"/>
            </a:pPr>
            <a:r>
              <a:rPr lang="en-GB"/>
              <a:t>A nail plate truss’s span length can be up to 32 m, but recommended spans are shorter</a:t>
            </a:r>
            <a:endParaRPr/>
          </a:p>
          <a:p>
            <a:pPr indent="-228600" lvl="0" marL="228600" rtl="0" algn="l">
              <a:lnSpc>
                <a:spcPct val="90000"/>
              </a:lnSpc>
              <a:spcBef>
                <a:spcPts val="1000"/>
              </a:spcBef>
              <a:spcAft>
                <a:spcPts val="0"/>
              </a:spcAft>
              <a:buClr>
                <a:schemeClr val="dk1"/>
              </a:buClr>
              <a:buSzPts val="2800"/>
              <a:buChar char="•"/>
            </a:pPr>
            <a:r>
              <a:rPr lang="en-GB"/>
              <a:t>Designing and implementing the stability support is the most challenging part of the nail plate truss structure, as the truss rods are very thin (buckling)</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71" name="Google Shape;171;p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Manufacture of a nail plate truss</a:t>
            </a:r>
            <a:endParaRPr/>
          </a:p>
        </p:txBody>
      </p:sp>
      <p:sp>
        <p:nvSpPr>
          <p:cNvPr id="178" name="Google Shape;178;p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79" name="Google Shape;179;p9"/>
          <p:cNvSpPr txBox="1"/>
          <p:nvPr>
            <p:ph idx="1" type="body"/>
          </p:nvPr>
        </p:nvSpPr>
        <p:spPr>
          <a:xfrm>
            <a:off x="838200" y="1825625"/>
            <a:ext cx="5154828" cy="470492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The design and manufacture of a nail plate truss is highly industrialised </a:t>
            </a:r>
            <a:endParaRPr/>
          </a:p>
          <a:p>
            <a:pPr indent="-228600" lvl="0" marL="228600" rtl="0" algn="l">
              <a:lnSpc>
                <a:spcPct val="90000"/>
              </a:lnSpc>
              <a:spcBef>
                <a:spcPts val="1000"/>
              </a:spcBef>
              <a:spcAft>
                <a:spcPts val="0"/>
              </a:spcAft>
              <a:buClr>
                <a:schemeClr val="dk1"/>
              </a:buClr>
              <a:buSzPts val="2800"/>
              <a:buChar char="•"/>
            </a:pPr>
            <a:r>
              <a:rPr lang="en-GB"/>
              <a:t>The parts of the truss are cut using a computer-controlled circular saw</a:t>
            </a:r>
            <a:endParaRPr/>
          </a:p>
          <a:p>
            <a:pPr indent="-228600" lvl="0" marL="228600" rtl="0" algn="l">
              <a:lnSpc>
                <a:spcPct val="90000"/>
              </a:lnSpc>
              <a:spcBef>
                <a:spcPts val="1000"/>
              </a:spcBef>
              <a:spcAft>
                <a:spcPts val="0"/>
              </a:spcAft>
              <a:buClr>
                <a:schemeClr val="dk1"/>
              </a:buClr>
              <a:buSzPts val="2800"/>
              <a:buChar char="•"/>
            </a:pPr>
            <a:r>
              <a:rPr lang="en-GB"/>
              <a:t>The nail plates can be installed</a:t>
            </a:r>
            <a:endParaRPr/>
          </a:p>
          <a:p>
            <a:pPr indent="-228600" lvl="1" marL="685800" rtl="0" algn="l">
              <a:lnSpc>
                <a:spcPct val="90000"/>
              </a:lnSpc>
              <a:spcBef>
                <a:spcPts val="500"/>
              </a:spcBef>
              <a:spcAft>
                <a:spcPts val="0"/>
              </a:spcAft>
              <a:buClr>
                <a:schemeClr val="dk1"/>
              </a:buClr>
              <a:buSzPts val="2400"/>
              <a:buChar char="•"/>
            </a:pPr>
            <a:r>
              <a:rPr lang="en-GB"/>
              <a:t>manually using a C-frame press </a:t>
            </a:r>
            <a:endParaRPr/>
          </a:p>
          <a:p>
            <a:pPr indent="-228600" lvl="1" marL="685800" rtl="0" algn="l">
              <a:lnSpc>
                <a:spcPct val="90000"/>
              </a:lnSpc>
              <a:spcBef>
                <a:spcPts val="500"/>
              </a:spcBef>
              <a:spcAft>
                <a:spcPts val="0"/>
              </a:spcAft>
              <a:buClr>
                <a:schemeClr val="dk1"/>
              </a:buClr>
              <a:buSzPts val="2400"/>
              <a:buChar char="•"/>
            </a:pPr>
            <a:r>
              <a:rPr lang="en-GB"/>
              <a:t>on an automatic production line (press + mangling)</a:t>
            </a:r>
            <a:endParaRPr/>
          </a:p>
        </p:txBody>
      </p:sp>
      <p:pic>
        <p:nvPicPr>
          <p:cNvPr descr="LL Tasapainovarsi ja LL 40S C-puristin - Ristek Oy" id="180" name="Google Shape;180;p9"/>
          <p:cNvPicPr preferRelativeResize="0"/>
          <p:nvPr/>
        </p:nvPicPr>
        <p:blipFill rotWithShape="1">
          <a:blip r:embed="rId3">
            <a:alphaModFix/>
          </a:blip>
          <a:srcRect b="0" l="0" r="0" t="0"/>
          <a:stretch/>
        </p:blipFill>
        <p:spPr>
          <a:xfrm>
            <a:off x="6837049" y="1538619"/>
            <a:ext cx="4851368" cy="4386446"/>
          </a:xfrm>
          <a:prstGeom prst="rect">
            <a:avLst/>
          </a:prstGeom>
          <a:noFill/>
          <a:ln>
            <a:noFill/>
          </a:ln>
        </p:spPr>
      </p:pic>
      <p:sp>
        <p:nvSpPr>
          <p:cNvPr id="181" name="Google Shape;181;p9"/>
          <p:cNvSpPr txBox="1"/>
          <p:nvPr/>
        </p:nvSpPr>
        <p:spPr>
          <a:xfrm>
            <a:off x="10681091" y="5709621"/>
            <a:ext cx="1007326"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800" u="none" cap="none" strike="noStrike">
                <a:solidFill>
                  <a:schemeClr val="dk1"/>
                </a:solidFill>
                <a:latin typeface="Calibri"/>
                <a:ea typeface="Calibri"/>
                <a:cs typeface="Calibri"/>
                <a:sym typeface="Calibri"/>
              </a:rPr>
              <a:t>Image: Ristek Oy</a:t>
            </a:r>
            <a:endParaRPr/>
          </a:p>
        </p:txBody>
      </p:sp>
      <p:sp>
        <p:nvSpPr>
          <p:cNvPr id="182" name="Google Shape;182;p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Structural design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AC2FFE-2FC0-4446-AE00-ABAA49A6F4A2}"/>
</file>

<file path=customXml/itemProps2.xml><?xml version="1.0" encoding="utf-8"?>
<ds:datastoreItem xmlns:ds="http://schemas.openxmlformats.org/officeDocument/2006/customXml" ds:itemID="{C48E914C-C62B-4F00-BD8A-91BE71406438}"/>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2021-05-03T10:20:21Z</dcterms:created>
  <dc:creator>atte Kalke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0x010100234099FDC849BF42B9A9874AAD308C6B</vt:lpwstr>
  </property>
</Properties>
</file>