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6858000" cx="12192000"/>
  <p:notesSz cx="6400800" cy="11728450"/>
  <p:embeddedFontLst>
    <p:embeddedFont>
      <p:font typeface="Arial Narrow"/>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j8Z4fWACvdfO2pnsRN6CvW6Y8S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49932B-0DB0-4E7B-96D0-35EDA0B13D8A}">
  <a:tblStyle styleId="{9F49932B-0DB0-4E7B-96D0-35EDA0B13D8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0E9"/>
          </a:solidFill>
        </a:fill>
      </a:tcStyle>
    </a:wholeTbl>
    <a:band1H>
      <a:tcTxStyle b="off" i="off"/>
      <a:tcStyle>
        <a:fill>
          <a:solidFill>
            <a:srgbClr val="DEE0D1"/>
          </a:solidFill>
        </a:fill>
      </a:tcStyle>
    </a:band1H>
    <a:band2H>
      <a:tcTxStyle b="off" i="off"/>
    </a:band2H>
    <a:band1V>
      <a:tcTxStyle b="off" i="off"/>
      <a:tcStyle>
        <a:fill>
          <a:solidFill>
            <a:srgbClr val="DEE0D1"/>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21" Type="http://schemas.openxmlformats.org/officeDocument/2006/relationships/slide" Target="slides/slide16.xml"/><Relationship Id="rId68" Type="http://customschemas.google.com/relationships/presentationmetadata" Target="metadata"/><Relationship Id="rId7" Type="http://schemas.openxmlformats.org/officeDocument/2006/relationships/slide" Target="slides/slide2.xml"/><Relationship Id="rId71" Type="http://schemas.openxmlformats.org/officeDocument/2006/relationships/customXml" Target="../customXml/item3.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66" Type="http://schemas.openxmlformats.org/officeDocument/2006/relationships/font" Target="fonts/ArialNarrow-italic.fntdata"/><Relationship Id="rId24" Type="http://schemas.openxmlformats.org/officeDocument/2006/relationships/slide" Target="slides/slide19.xml"/><Relationship Id="rId53" Type="http://schemas.openxmlformats.org/officeDocument/2006/relationships/slide" Target="slides/slide48.xml"/><Relationship Id="rId11" Type="http://schemas.openxmlformats.org/officeDocument/2006/relationships/slide" Target="slides/slide6.xml"/><Relationship Id="rId58" Type="http://schemas.openxmlformats.org/officeDocument/2006/relationships/slide" Target="slides/slide53.xml"/><Relationship Id="rId5" Type="http://schemas.openxmlformats.org/officeDocument/2006/relationships/notesMaster" Target="notesMasters/notesMaster1.xml"/><Relationship Id="rId61" Type="http://schemas.openxmlformats.org/officeDocument/2006/relationships/slide" Target="slides/slide56.xml"/><Relationship Id="rId19" Type="http://schemas.openxmlformats.org/officeDocument/2006/relationships/slide" Target="slides/slide14.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64" Type="http://schemas.openxmlformats.org/officeDocument/2006/relationships/font" Target="fonts/ArialNarrow-regular.fntdata"/><Relationship Id="rId22" Type="http://schemas.openxmlformats.org/officeDocument/2006/relationships/slide" Target="slides/slide17.xml"/><Relationship Id="rId27" Type="http://schemas.openxmlformats.org/officeDocument/2006/relationships/slide" Target="slides/slide22.xml"/><Relationship Id="rId56" Type="http://schemas.openxmlformats.org/officeDocument/2006/relationships/slide" Target="slides/slide51.xml"/><Relationship Id="rId14" Type="http://schemas.openxmlformats.org/officeDocument/2006/relationships/slide" Target="slides/slide9.xml"/><Relationship Id="rId69" Type="http://schemas.openxmlformats.org/officeDocument/2006/relationships/customXml" Target="../customXml/item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font" Target="fonts/ArialNarrow-boldItalic.fntdata"/><Relationship Id="rId25" Type="http://schemas.openxmlformats.org/officeDocument/2006/relationships/slide" Target="slides/slide20.xml"/><Relationship Id="rId12" Type="http://schemas.openxmlformats.org/officeDocument/2006/relationships/slide" Target="slides/slide7.xml"/><Relationship Id="rId59" Type="http://schemas.openxmlformats.org/officeDocument/2006/relationships/slide" Target="slides/slide54.xml"/><Relationship Id="rId17" Type="http://schemas.openxmlformats.org/officeDocument/2006/relationships/slide" Target="slides/slide12.xml"/><Relationship Id="rId41" Type="http://schemas.openxmlformats.org/officeDocument/2006/relationships/slide" Target="slides/slide36.xml"/><Relationship Id="rId62" Type="http://schemas.openxmlformats.org/officeDocument/2006/relationships/slide" Target="slides/slide57.xml"/><Relationship Id="rId20" Type="http://schemas.openxmlformats.org/officeDocument/2006/relationships/slide" Target="slides/slide15.xml"/><Relationship Id="rId54" Type="http://schemas.openxmlformats.org/officeDocument/2006/relationships/slide" Target="slides/slide49.xml"/><Relationship Id="rId70" Type="http://schemas.openxmlformats.org/officeDocument/2006/relationships/customXml" Target="../customXml/item2.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slide" Target="slides/slide52.xml"/><Relationship Id="rId15" Type="http://schemas.openxmlformats.org/officeDocument/2006/relationships/slide" Target="slides/slide10.xml"/><Relationship Id="rId44" Type="http://schemas.openxmlformats.org/officeDocument/2006/relationships/slide" Target="slides/slide39.xml"/><Relationship Id="rId31" Type="http://schemas.openxmlformats.org/officeDocument/2006/relationships/slide" Target="slides/slide26.xml"/><Relationship Id="rId65" Type="http://schemas.openxmlformats.org/officeDocument/2006/relationships/font" Target="fonts/ArialNarrow-bold.fntdata"/><Relationship Id="rId60" Type="http://schemas.openxmlformats.org/officeDocument/2006/relationships/slide" Target="slides/slide55.xml"/><Relationship Id="rId52" Type="http://schemas.openxmlformats.org/officeDocument/2006/relationships/slide" Target="slides/slide47.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773680" cy="588459"/>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625639" y="0"/>
            <a:ext cx="2773680" cy="588459"/>
          </a:xfrm>
          <a:prstGeom prst="rect">
            <a:avLst/>
          </a:prstGeom>
          <a:noFill/>
          <a:ln>
            <a:noFill/>
          </a:ln>
        </p:spPr>
        <p:txBody>
          <a:bodyPr anchorCtr="0" anchor="t" bIns="49500" lIns="99025" spcFirstLastPara="1" rIns="99025" wrap="square" tIns="495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1139994"/>
            <a:ext cx="2773680" cy="588458"/>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i-FI"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8: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92" name="Google Shape;192;p8: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06" name="Google Shape;206;p9: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17" name="Google Shape;217;p10: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27" name="Google Shape;227;p11: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39" name="Google Shape;239;p12: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49" name="Google Shape;249;p1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59" name="Google Shape;259;p1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72" name="Google Shape;272;p1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285" name="Google Shape;285;p1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7: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08" name="Google Shape;308;p17: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8: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31" name="Google Shape;331;p18: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9: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9: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54" name="Google Shape;354;p19: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0: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0: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77" name="Google Shape;377;p20: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389" name="Google Shape;389;p21: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02" name="Google Shape;402;p22: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17" name="Google Shape;417;p2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30" name="Google Shape;430;p2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42" name="Google Shape;442;p2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51" name="Google Shape;451;p2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7: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7: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65" name="Google Shape;465;p27: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10" name="Google Shape;110;p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8: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8: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77" name="Google Shape;477;p28: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9: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9: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488" name="Google Shape;488;p29: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0: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30: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00" name="Google Shape;500;p30: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15" name="Google Shape;515;p31: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3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28" name="Google Shape;528;p32: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3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41" name="Google Shape;541;p3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3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54" name="Google Shape;554;p3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3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65" name="Google Shape;565;p3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78" name="Google Shape;578;p3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7: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7: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88" name="Google Shape;588;p37: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18" name="Google Shape;118;p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8: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38: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598" name="Google Shape;598;p38: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9: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39: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08" name="Google Shape;608;p39: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0: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40: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18" name="Google Shape;618;p40: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4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31" name="Google Shape;631;p41: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4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43" name="Google Shape;643;p42: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4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54" name="Google Shape;654;p4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4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64" name="Google Shape;664;p4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4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4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74" name="Google Shape;674;p4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4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85" name="Google Shape;685;p4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47: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47: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698" name="Google Shape;698;p47: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28" name="Google Shape;128;p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48: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48: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10" name="Google Shape;710;p48: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9: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49: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23" name="Google Shape;723;p49: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50: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p50: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41" name="Google Shape;741;p50: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51: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51: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53" name="Google Shape;753;p51: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52: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52: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63" name="Google Shape;763;p52: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53: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p53: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77" name="Google Shape;777;p53: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5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87" name="Google Shape;787;p5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5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5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798" name="Google Shape;798;p5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5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5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810" name="Google Shape;810;p5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34" name="Google Shape;134;p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68" name="Google Shape;168;p6: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lnSpc>
                <a:spcPct val="100000"/>
              </a:lnSpc>
              <a:spcBef>
                <a:spcPts val="0"/>
              </a:spcBef>
              <a:spcAft>
                <a:spcPts val="0"/>
              </a:spcAft>
              <a:buSzPts val="1400"/>
              <a:buNone/>
            </a:pPr>
            <a:r>
              <a:t/>
            </a:r>
            <a:endParaRPr/>
          </a:p>
        </p:txBody>
      </p:sp>
      <p:sp>
        <p:nvSpPr>
          <p:cNvPr id="183" name="Google Shape;183;p7: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SzPts val="1400"/>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58"/>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58"/>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8"/>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58"/>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68" name="Shape 68"/>
        <p:cNvGrpSpPr/>
        <p:nvPr/>
      </p:nvGrpSpPr>
      <p:grpSpPr>
        <a:xfrm>
          <a:off x="0" y="0"/>
          <a:ext cx="0" cy="0"/>
          <a:chOff x="0" y="0"/>
          <a:chExt cx="0" cy="0"/>
        </a:xfrm>
      </p:grpSpPr>
      <p:pic>
        <p:nvPicPr>
          <p:cNvPr id="69" name="Google Shape;69;p67"/>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70" name="Google Shape;70;p67"/>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7"/>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6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73" name="Google Shape;73;p6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74" name="Shape 74"/>
        <p:cNvGrpSpPr/>
        <p:nvPr/>
      </p:nvGrpSpPr>
      <p:grpSpPr>
        <a:xfrm>
          <a:off x="0" y="0"/>
          <a:ext cx="0" cy="0"/>
          <a:chOff x="0" y="0"/>
          <a:chExt cx="0" cy="0"/>
        </a:xfrm>
      </p:grpSpPr>
      <p:pic>
        <p:nvPicPr>
          <p:cNvPr id="75" name="Google Shape;75;p68"/>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76" name="Google Shape;76;p68"/>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8"/>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78" name="Shape 78"/>
        <p:cNvGrpSpPr/>
        <p:nvPr/>
      </p:nvGrpSpPr>
      <p:grpSpPr>
        <a:xfrm>
          <a:off x="0" y="0"/>
          <a:ext cx="0" cy="0"/>
          <a:chOff x="0" y="0"/>
          <a:chExt cx="0" cy="0"/>
        </a:xfrm>
      </p:grpSpPr>
      <p:pic>
        <p:nvPicPr>
          <p:cNvPr id="79" name="Google Shape;79;p69"/>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80" name="Google Shape;80;p69"/>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81" name="Shape 81"/>
        <p:cNvGrpSpPr/>
        <p:nvPr/>
      </p:nvGrpSpPr>
      <p:grpSpPr>
        <a:xfrm>
          <a:off x="0" y="0"/>
          <a:ext cx="0" cy="0"/>
          <a:chOff x="0" y="0"/>
          <a:chExt cx="0" cy="0"/>
        </a:xfrm>
      </p:grpSpPr>
      <p:pic>
        <p:nvPicPr>
          <p:cNvPr id="82" name="Google Shape;82;p70"/>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83" name="Google Shape;83;p70"/>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0"/>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chemeClr val="dk1"/>
                </a:solidFill>
                <a:latin typeface="Calibri"/>
                <a:ea typeface="Calibri"/>
                <a:cs typeface="Calibri"/>
                <a:sym typeface="Calibri"/>
              </a:rPr>
              <a:t>Valitse ylävalikosta ”Lisää” -&gt; ”Ylä- ja alatunniste”</a:t>
            </a:r>
            <a:endParaRPr b="0" i="0" sz="1400" u="none" cap="none" strike="noStrike">
              <a:solidFill>
                <a:srgbClr val="000000"/>
              </a:solidFill>
              <a:latin typeface="Arial"/>
              <a:ea typeface="Arial"/>
              <a:cs typeface="Arial"/>
              <a:sym typeface="Arial"/>
            </a:endParaRPr>
          </a:p>
        </p:txBody>
      </p:sp>
      <p:sp>
        <p:nvSpPr>
          <p:cNvPr id="85" name="Google Shape;85;p70"/>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Klikkaa avautuvasta valikosta alatunniste-kohtaa.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Kirjoita kenttään esityksen otsikko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Klikkaa lopuksi ”Käytä kaikissa”.</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86" name="Shape 86"/>
        <p:cNvGrpSpPr/>
        <p:nvPr/>
      </p:nvGrpSpPr>
      <p:grpSpPr>
        <a:xfrm>
          <a:off x="0" y="0"/>
          <a:ext cx="0" cy="0"/>
          <a:chOff x="0" y="0"/>
          <a:chExt cx="0" cy="0"/>
        </a:xfrm>
      </p:grpSpPr>
      <p:pic>
        <p:nvPicPr>
          <p:cNvPr id="87" name="Google Shape;87;p71"/>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88" name="Google Shape;88;p71"/>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1"/>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Klikkaa haluaamasi diaa hiiren oikealla näppäimellä</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Valitse valikosto ”Asettelu”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fi-FI" sz="1800" u="none" cap="none" strike="noStrike">
                <a:solidFill>
                  <a:schemeClr val="dk1"/>
                </a:solidFill>
                <a:latin typeface="Calibri"/>
                <a:ea typeface="Calibri"/>
                <a:cs typeface="Calibri"/>
                <a:sym typeface="Calibri"/>
              </a:rPr>
              <a:t>Valitse haluamasi diapohja</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21" name="Shape 21"/>
        <p:cNvGrpSpPr/>
        <p:nvPr/>
      </p:nvGrpSpPr>
      <p:grpSpPr>
        <a:xfrm>
          <a:off x="0" y="0"/>
          <a:ext cx="0" cy="0"/>
          <a:chOff x="0" y="0"/>
          <a:chExt cx="0" cy="0"/>
        </a:xfrm>
      </p:grpSpPr>
      <p:pic>
        <p:nvPicPr>
          <p:cNvPr id="22" name="Google Shape;22;p60"/>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23" name="Google Shape;23;p60"/>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60"/>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60"/>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0"/>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60"/>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60"/>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6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30" name="Google Shape;30;p6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60"/>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2" name="Shape 32"/>
        <p:cNvGrpSpPr/>
        <p:nvPr/>
      </p:nvGrpSpPr>
      <p:grpSpPr>
        <a:xfrm>
          <a:off x="0" y="0"/>
          <a:ext cx="0" cy="0"/>
          <a:chOff x="0" y="0"/>
          <a:chExt cx="0" cy="0"/>
        </a:xfrm>
      </p:grpSpPr>
      <p:pic>
        <p:nvPicPr>
          <p:cNvPr id="33" name="Google Shape;33;p59"/>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4" name="Google Shape;34;p59"/>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 name="Google Shape;35;p59"/>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36" name="Shape 36"/>
        <p:cNvGrpSpPr/>
        <p:nvPr/>
      </p:nvGrpSpPr>
      <p:grpSpPr>
        <a:xfrm>
          <a:off x="0" y="0"/>
          <a:ext cx="0" cy="0"/>
          <a:chOff x="0" y="0"/>
          <a:chExt cx="0" cy="0"/>
        </a:xfrm>
      </p:grpSpPr>
      <p:sp>
        <p:nvSpPr>
          <p:cNvPr id="37" name="Google Shape;3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41" name="Google Shape;41;p6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42" name="Shape 42"/>
        <p:cNvGrpSpPr/>
        <p:nvPr/>
      </p:nvGrpSpPr>
      <p:grpSpPr>
        <a:xfrm>
          <a:off x="0" y="0"/>
          <a:ext cx="0" cy="0"/>
          <a:chOff x="0" y="0"/>
          <a:chExt cx="0" cy="0"/>
        </a:xfrm>
      </p:grpSpPr>
      <p:sp>
        <p:nvSpPr>
          <p:cNvPr id="43" name="Google Shape;43;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46" name="Google Shape;46;p6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47" name="Shape 47"/>
        <p:cNvGrpSpPr/>
        <p:nvPr/>
      </p:nvGrpSpPr>
      <p:grpSpPr>
        <a:xfrm>
          <a:off x="0" y="0"/>
          <a:ext cx="0" cy="0"/>
          <a:chOff x="0" y="0"/>
          <a:chExt cx="0" cy="0"/>
        </a:xfrm>
      </p:grpSpPr>
      <p:sp>
        <p:nvSpPr>
          <p:cNvPr id="48" name="Google Shape;48;p6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54" name="Google Shape;54;p6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55" name="Shape 55"/>
        <p:cNvGrpSpPr/>
        <p:nvPr/>
      </p:nvGrpSpPr>
      <p:grpSpPr>
        <a:xfrm>
          <a:off x="0" y="0"/>
          <a:ext cx="0" cy="0"/>
          <a:chOff x="0" y="0"/>
          <a:chExt cx="0" cy="0"/>
        </a:xfrm>
      </p:grpSpPr>
      <p:sp>
        <p:nvSpPr>
          <p:cNvPr id="56" name="Google Shape;56;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4"/>
          <p:cNvSpPr/>
          <p:nvPr>
            <p:ph idx="2" type="pic"/>
          </p:nvPr>
        </p:nvSpPr>
        <p:spPr>
          <a:xfrm>
            <a:off x="5183188" y="987425"/>
            <a:ext cx="6172200" cy="4873625"/>
          </a:xfrm>
          <a:prstGeom prst="rect">
            <a:avLst/>
          </a:prstGeom>
          <a:noFill/>
          <a:ln>
            <a:noFill/>
          </a:ln>
        </p:spPr>
      </p:sp>
      <p:sp>
        <p:nvSpPr>
          <p:cNvPr id="58" name="Google Shape;58;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6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60" name="Google Shape;60;p6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61" name="Shape 61"/>
        <p:cNvGrpSpPr/>
        <p:nvPr/>
      </p:nvGrpSpPr>
      <p:grpSpPr>
        <a:xfrm>
          <a:off x="0" y="0"/>
          <a:ext cx="0" cy="0"/>
          <a:chOff x="0" y="0"/>
          <a:chExt cx="0" cy="0"/>
        </a:xfrm>
      </p:grpSpPr>
      <p:sp>
        <p:nvSpPr>
          <p:cNvPr id="62" name="Google Shape;62;p6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63" name="Google Shape;63;p6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64" name="Shape 64"/>
        <p:cNvGrpSpPr/>
        <p:nvPr/>
      </p:nvGrpSpPr>
      <p:grpSpPr>
        <a:xfrm>
          <a:off x="0" y="0"/>
          <a:ext cx="0" cy="0"/>
          <a:chOff x="0" y="0"/>
          <a:chExt cx="0" cy="0"/>
        </a:xfrm>
      </p:grpSpPr>
      <p:sp>
        <p:nvSpPr>
          <p:cNvPr id="65" name="Google Shape;65;p66"/>
          <p:cNvSpPr/>
          <p:nvPr>
            <p:ph idx="2" type="pic"/>
          </p:nvPr>
        </p:nvSpPr>
        <p:spPr>
          <a:xfrm>
            <a:off x="838199" y="992187"/>
            <a:ext cx="10595777" cy="4873625"/>
          </a:xfrm>
          <a:prstGeom prst="rect">
            <a:avLst/>
          </a:prstGeom>
          <a:noFill/>
          <a:ln>
            <a:noFill/>
          </a:ln>
        </p:spPr>
      </p:sp>
      <p:sp>
        <p:nvSpPr>
          <p:cNvPr id="66" name="Google Shape;66;p6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sp>
        <p:nvSpPr>
          <p:cNvPr id="67" name="Google Shape;67;p6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4.jp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57"/>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5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fi-FI"/>
              <a:t>‹#›</a:t>
            </a:fld>
            <a:endParaRPr/>
          </a:p>
        </p:txBody>
      </p:sp>
      <p:pic>
        <p:nvPicPr>
          <p:cNvPr id="15" name="Google Shape;15;p57"/>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0.png"/><Relationship Id="rId7"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71.png"/><Relationship Id="rId8"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41.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36.png"/><Relationship Id="rId8"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3.png"/><Relationship Id="rId4" Type="http://schemas.openxmlformats.org/officeDocument/2006/relationships/image" Target="../media/image44.png"/><Relationship Id="rId5" Type="http://schemas.openxmlformats.org/officeDocument/2006/relationships/image" Target="../media/image52.png"/><Relationship Id="rId6" Type="http://schemas.openxmlformats.org/officeDocument/2006/relationships/image" Target="../media/image48.png"/><Relationship Id="rId7" Type="http://schemas.openxmlformats.org/officeDocument/2006/relationships/image" Target="../media/image47.png"/><Relationship Id="rId8"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60.png"/><Relationship Id="rId5" Type="http://schemas.openxmlformats.org/officeDocument/2006/relationships/image" Target="../media/image85.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9.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7.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2.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7.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61.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72.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6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0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8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4.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77.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86.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9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84.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8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9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8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8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87.png"/><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9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8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9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9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9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00.pn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95.png"/><Relationship Id="rId4" Type="http://schemas.openxmlformats.org/officeDocument/2006/relationships/image" Target="../media/image1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03.png"/><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1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9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10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9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10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10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10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1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1.jpg"/><Relationship Id="rId5" Type="http://schemas.openxmlformats.org/officeDocument/2006/relationships/image" Target="../media/image16.jpg"/><Relationship Id="rId6"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Kuva, joka sisältää kohteen teksti, puutavara&#10;&#10;Kuvaus luotu automaattisesti" id="94" name="Google Shape;94;p72"/>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95" name="Google Shape;95;p72"/>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fi-FI"/>
              <a:t>Industrial wood construction</a:t>
            </a:r>
            <a:endParaRPr/>
          </a:p>
        </p:txBody>
      </p:sp>
      <p:sp>
        <p:nvSpPr>
          <p:cNvPr id="96" name="Google Shape;96;p72"/>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fi-FI"/>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fi-FI"/>
              <a:t>2022</a:t>
            </a:r>
            <a:endParaRPr/>
          </a:p>
        </p:txBody>
      </p:sp>
      <p:pic>
        <p:nvPicPr>
          <p:cNvPr id="97" name="Google Shape;97;p72"/>
          <p:cNvPicPr preferRelativeResize="0"/>
          <p:nvPr/>
        </p:nvPicPr>
        <p:blipFill>
          <a:blip r:embed="rId4">
            <a:alphaModFix/>
          </a:blip>
          <a:stretch>
            <a:fillRect/>
          </a:stretch>
        </p:blipFill>
        <p:spPr>
          <a:xfrm>
            <a:off x="2525125" y="6292025"/>
            <a:ext cx="2870951" cy="487950"/>
          </a:xfrm>
          <a:prstGeom prst="rect">
            <a:avLst/>
          </a:prstGeom>
          <a:noFill/>
          <a:ln>
            <a:noFill/>
          </a:ln>
        </p:spPr>
      </p:pic>
      <p:pic>
        <p:nvPicPr>
          <p:cNvPr id="98" name="Google Shape;98;p72"/>
          <p:cNvPicPr preferRelativeResize="0"/>
          <p:nvPr/>
        </p:nvPicPr>
        <p:blipFill>
          <a:blip r:embed="rId5">
            <a:alphaModFix/>
          </a:blip>
          <a:stretch>
            <a:fillRect/>
          </a:stretch>
        </p:blipFill>
        <p:spPr>
          <a:xfrm>
            <a:off x="325300" y="6213974"/>
            <a:ext cx="2199815" cy="64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8"/>
          <p:cNvPicPr preferRelativeResize="0"/>
          <p:nvPr/>
        </p:nvPicPr>
        <p:blipFill rotWithShape="1">
          <a:blip r:embed="rId3">
            <a:alphaModFix/>
          </a:blip>
          <a:srcRect b="0" l="0" r="0" t="0"/>
          <a:stretch/>
        </p:blipFill>
        <p:spPr>
          <a:xfrm>
            <a:off x="3858021" y="1380667"/>
            <a:ext cx="8177459" cy="3674833"/>
          </a:xfrm>
          <a:prstGeom prst="rect">
            <a:avLst/>
          </a:prstGeom>
          <a:noFill/>
          <a:ln>
            <a:noFill/>
          </a:ln>
        </p:spPr>
      </p:pic>
      <p:sp>
        <p:nvSpPr>
          <p:cNvPr id="195" name="Google Shape;195;p8"/>
          <p:cNvSpPr txBox="1"/>
          <p:nvPr>
            <p:ph type="title"/>
          </p:nvPr>
        </p:nvSpPr>
        <p:spPr>
          <a:xfrm>
            <a:off x="376285" y="365125"/>
            <a:ext cx="1176543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horizontal displacement of the panel stiffener</a:t>
            </a:r>
            <a:endParaRPr/>
          </a:p>
        </p:txBody>
      </p:sp>
      <p:sp>
        <p:nvSpPr>
          <p:cNvPr id="196" name="Google Shape;196;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197" name="Google Shape;197;p8"/>
          <p:cNvPicPr preferRelativeResize="0"/>
          <p:nvPr/>
        </p:nvPicPr>
        <p:blipFill rotWithShape="1">
          <a:blip r:embed="rId4">
            <a:alphaModFix/>
          </a:blip>
          <a:srcRect b="0" l="0" r="0" t="0"/>
          <a:stretch/>
        </p:blipFill>
        <p:spPr>
          <a:xfrm>
            <a:off x="293411" y="1774081"/>
            <a:ext cx="3525545" cy="3647322"/>
          </a:xfrm>
          <a:prstGeom prst="rect">
            <a:avLst/>
          </a:prstGeom>
          <a:noFill/>
          <a:ln>
            <a:noFill/>
          </a:ln>
        </p:spPr>
      </p:pic>
      <p:pic>
        <p:nvPicPr>
          <p:cNvPr id="198" name="Google Shape;198;p8"/>
          <p:cNvPicPr preferRelativeResize="0"/>
          <p:nvPr/>
        </p:nvPicPr>
        <p:blipFill rotWithShape="1">
          <a:blip r:embed="rId5">
            <a:alphaModFix/>
          </a:blip>
          <a:srcRect b="0" l="0" r="0" t="0"/>
          <a:stretch/>
        </p:blipFill>
        <p:spPr>
          <a:xfrm>
            <a:off x="4081463" y="5154022"/>
            <a:ext cx="939800" cy="941388"/>
          </a:xfrm>
          <a:prstGeom prst="rect">
            <a:avLst/>
          </a:prstGeom>
          <a:noFill/>
          <a:ln>
            <a:noFill/>
          </a:ln>
        </p:spPr>
      </p:pic>
      <p:pic>
        <p:nvPicPr>
          <p:cNvPr id="199" name="Google Shape;199;p8"/>
          <p:cNvPicPr preferRelativeResize="0"/>
          <p:nvPr/>
        </p:nvPicPr>
        <p:blipFill rotWithShape="1">
          <a:blip r:embed="rId6">
            <a:alphaModFix/>
          </a:blip>
          <a:srcRect b="0" l="0" r="0" t="0"/>
          <a:stretch/>
        </p:blipFill>
        <p:spPr>
          <a:xfrm>
            <a:off x="8104743" y="5166722"/>
            <a:ext cx="941388" cy="941388"/>
          </a:xfrm>
          <a:prstGeom prst="rect">
            <a:avLst/>
          </a:prstGeom>
          <a:noFill/>
          <a:ln>
            <a:noFill/>
          </a:ln>
        </p:spPr>
      </p:pic>
      <p:pic>
        <p:nvPicPr>
          <p:cNvPr id="200" name="Google Shape;200;p8"/>
          <p:cNvPicPr preferRelativeResize="0"/>
          <p:nvPr/>
        </p:nvPicPr>
        <p:blipFill rotWithShape="1">
          <a:blip r:embed="rId7">
            <a:alphaModFix/>
          </a:blip>
          <a:srcRect b="0" l="0" r="0" t="0"/>
          <a:stretch/>
        </p:blipFill>
        <p:spPr>
          <a:xfrm>
            <a:off x="10782212" y="5154022"/>
            <a:ext cx="957263" cy="941388"/>
          </a:xfrm>
          <a:prstGeom prst="rect">
            <a:avLst/>
          </a:prstGeom>
          <a:noFill/>
          <a:ln>
            <a:noFill/>
          </a:ln>
        </p:spPr>
      </p:pic>
      <p:sp>
        <p:nvSpPr>
          <p:cNvPr id="201" name="Google Shape;201;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202" name="Google Shape;202;p8"/>
          <p:cNvSpPr txBox="1"/>
          <p:nvPr/>
        </p:nvSpPr>
        <p:spPr>
          <a:xfrm>
            <a:off x="254717" y="1728396"/>
            <a:ext cx="3564239" cy="38486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FI" sz="1250" u="none" cap="none" strike="noStrike">
                <a:solidFill>
                  <a:srgbClr val="000000"/>
                </a:solidFill>
                <a:latin typeface="arial"/>
                <a:ea typeface="arial"/>
                <a:cs typeface="arial"/>
                <a:sym typeface="arial"/>
              </a:rPr>
              <a:t>INDICATIVE INSTRUCTIONS</a:t>
            </a:r>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Case A)</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Shear displacement (Δ</a:t>
            </a:r>
            <a:r>
              <a:rPr b="0" baseline="-25000" i="0" lang="fi-FI" sz="1250" u="none" cap="none" strike="noStrike">
                <a:solidFill>
                  <a:srgbClr val="000000"/>
                </a:solidFill>
                <a:latin typeface="arial"/>
                <a:ea typeface="arial"/>
                <a:cs typeface="arial"/>
                <a:sym typeface="arial"/>
              </a:rPr>
              <a:t>Q</a:t>
            </a:r>
            <a:r>
              <a:rPr b="0" i="0" lang="fi-FI" sz="1250" u="none" cap="none" strike="noStrike">
                <a:solidFill>
                  <a:srgbClr val="000000"/>
                </a:solidFill>
                <a:latin typeface="arial"/>
                <a:ea typeface="arial"/>
                <a:cs typeface="arial"/>
                <a:sym typeface="arial"/>
              </a:rPr>
              <a:t>) decisive</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Case B)</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Shear displacement (Δ</a:t>
            </a:r>
            <a:r>
              <a:rPr b="0" baseline="-25000" i="0" lang="fi-FI" sz="1250" u="none" cap="none" strike="noStrike">
                <a:solidFill>
                  <a:srgbClr val="000000"/>
                </a:solidFill>
                <a:latin typeface="arial"/>
                <a:ea typeface="arial"/>
                <a:cs typeface="arial"/>
                <a:sym typeface="arial"/>
              </a:rPr>
              <a:t>Q</a:t>
            </a:r>
            <a:r>
              <a:rPr b="0" i="0" lang="fi-FI" sz="1250" u="none" cap="none" strike="noStrike">
                <a:solidFill>
                  <a:srgbClr val="000000"/>
                </a:solidFill>
                <a:latin typeface="arial"/>
                <a:ea typeface="arial"/>
                <a:cs typeface="arial"/>
                <a:sym typeface="arial"/>
              </a:rPr>
              <a:t>) and deflection (Δ</a:t>
            </a:r>
            <a:r>
              <a:rPr b="0" baseline="-25000" i="0" lang="fi-FI" sz="1250" u="none" cap="none" strike="noStrike">
                <a:solidFill>
                  <a:srgbClr val="000000"/>
                </a:solidFill>
                <a:latin typeface="arial"/>
                <a:ea typeface="arial"/>
                <a:cs typeface="arial"/>
                <a:sym typeface="arial"/>
              </a:rPr>
              <a:t>M</a:t>
            </a:r>
            <a:r>
              <a:rPr b="0" i="0" lang="fi-FI" sz="1250" u="none" cap="none" strike="noStrike">
                <a:solidFill>
                  <a:srgbClr val="000000"/>
                </a:solidFill>
                <a:latin typeface="arial"/>
                <a:ea typeface="arial"/>
                <a:cs typeface="arial"/>
                <a:sym typeface="arial"/>
              </a:rPr>
              <a:t>)</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Case C)</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None/>
            </a:pPr>
            <a:r>
              <a:rPr b="0" i="0" lang="fi-FI" sz="1250" u="none" cap="none" strike="noStrike">
                <a:solidFill>
                  <a:srgbClr val="000000"/>
                </a:solidFill>
                <a:latin typeface="arial"/>
                <a:ea typeface="arial"/>
                <a:cs typeface="arial"/>
                <a:sym typeface="arial"/>
              </a:rPr>
              <a:t>Deflection (Δ</a:t>
            </a:r>
            <a:r>
              <a:rPr b="0" baseline="-25000" i="0" lang="fi-FI" sz="1250" u="none" cap="none" strike="noStrike">
                <a:solidFill>
                  <a:srgbClr val="000000"/>
                </a:solidFill>
                <a:latin typeface="arial"/>
                <a:ea typeface="arial"/>
                <a:cs typeface="arial"/>
                <a:sym typeface="arial"/>
              </a:rPr>
              <a:t>M</a:t>
            </a:r>
            <a:r>
              <a:rPr b="0" i="0" lang="fi-FI" sz="1250" u="none" cap="none" strike="noStrike">
                <a:solidFill>
                  <a:srgbClr val="000000"/>
                </a:solidFill>
                <a:latin typeface="arial"/>
                <a:ea typeface="arial"/>
                <a:cs typeface="arial"/>
                <a:sym typeface="arial"/>
              </a:rPr>
              <a:t>) decisive</a:t>
            </a:r>
            <a:endParaRPr/>
          </a:p>
          <a:p>
            <a:pPr indent="0" lvl="0" marL="0" marR="0" rtl="0" algn="l">
              <a:lnSpc>
                <a:spcPct val="100000"/>
              </a:lnSpc>
              <a:spcBef>
                <a:spcPts val="400"/>
              </a:spcBef>
              <a:spcAft>
                <a:spcPts val="0"/>
              </a:spcAft>
              <a:buNone/>
            </a:pPr>
            <a:r>
              <a:t/>
            </a:r>
            <a:endParaRPr b="0" i="0" sz="125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9"/>
          <p:cNvPicPr preferRelativeResize="0"/>
          <p:nvPr/>
        </p:nvPicPr>
        <p:blipFill rotWithShape="1">
          <a:blip r:embed="rId3">
            <a:alphaModFix/>
          </a:blip>
          <a:srcRect b="0" l="0" r="0" t="0"/>
          <a:stretch/>
        </p:blipFill>
        <p:spPr>
          <a:xfrm>
            <a:off x="6261209" y="1709221"/>
            <a:ext cx="5821187" cy="3253104"/>
          </a:xfrm>
          <a:prstGeom prst="rect">
            <a:avLst/>
          </a:prstGeom>
          <a:noFill/>
          <a:ln>
            <a:noFill/>
          </a:ln>
        </p:spPr>
      </p:pic>
      <p:sp>
        <p:nvSpPr>
          <p:cNvPr id="209" name="Google Shape;20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Openings in panel stiffener </a:t>
            </a:r>
            <a:endParaRPr/>
          </a:p>
        </p:txBody>
      </p:sp>
      <p:sp>
        <p:nvSpPr>
          <p:cNvPr id="210" name="Google Shape;210;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11" name="Google Shape;211;p9"/>
          <p:cNvSpPr txBox="1"/>
          <p:nvPr>
            <p:ph idx="1" type="body"/>
          </p:nvPr>
        </p:nvSpPr>
        <p:spPr>
          <a:xfrm>
            <a:off x="838199" y="1825625"/>
            <a:ext cx="5284574" cy="483344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fi-FI"/>
              <a:t>Panel stiffener consisting of separate panels</a:t>
            </a:r>
            <a:endParaRPr/>
          </a:p>
          <a:p>
            <a:pPr indent="-228600" lvl="1" marL="685800" rtl="0" algn="l">
              <a:lnSpc>
                <a:spcPct val="90000"/>
              </a:lnSpc>
              <a:spcBef>
                <a:spcPts val="500"/>
              </a:spcBef>
              <a:spcAft>
                <a:spcPts val="0"/>
              </a:spcAft>
              <a:buClr>
                <a:schemeClr val="dk1"/>
              </a:buClr>
              <a:buSzPts val="2400"/>
              <a:buChar char="•"/>
            </a:pPr>
            <a:r>
              <a:rPr lang="fi-FI"/>
              <a:t>In practice, the locations of the openings cannot be taken into account as stiffening because the panels above and below the openings do not work as a whole with other panels</a:t>
            </a:r>
            <a:endParaRPr/>
          </a:p>
          <a:p>
            <a:pPr indent="-228600" lvl="1" marL="685800" rtl="0" algn="l">
              <a:lnSpc>
                <a:spcPct val="90000"/>
              </a:lnSpc>
              <a:spcBef>
                <a:spcPts val="500"/>
              </a:spcBef>
              <a:spcAft>
                <a:spcPts val="0"/>
              </a:spcAft>
              <a:buClr>
                <a:schemeClr val="dk1"/>
              </a:buClr>
              <a:buSzPts val="2400"/>
              <a:buChar char="•"/>
            </a:pPr>
            <a:r>
              <a:rPr lang="fi-FI"/>
              <a:t>In practice, the panelling along the jambs of narrow openings cannot be taken into account as stiffening because their stiffening capacity is small in relation to a functioning panel stiffener</a:t>
            </a:r>
            <a:endParaRPr/>
          </a:p>
        </p:txBody>
      </p:sp>
      <p:sp>
        <p:nvSpPr>
          <p:cNvPr id="212" name="Google Shape;212;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213" name="Google Shape;213;p9"/>
          <p:cNvSpPr txBox="1"/>
          <p:nvPr/>
        </p:nvSpPr>
        <p:spPr>
          <a:xfrm>
            <a:off x="6492722" y="4561557"/>
            <a:ext cx="4964573" cy="4417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900" u="none" cap="none" strike="noStrike">
                <a:solidFill>
                  <a:srgbClr val="000000"/>
                </a:solidFill>
                <a:latin typeface="Arial Narrow"/>
                <a:ea typeface="Arial Narrow"/>
                <a:cs typeface="Arial Narrow"/>
                <a:sym typeface="Arial Narrow"/>
              </a:rPr>
              <a:t>Narrow jamb    Location of the opening                              </a:t>
            </a:r>
            <a:r>
              <a:rPr b="0" i="0" lang="fi-FI" sz="1400" u="none" cap="none" strike="noStrike">
                <a:solidFill>
                  <a:srgbClr val="000000"/>
                </a:solidFill>
                <a:latin typeface="Arial Narrow"/>
                <a:ea typeface="Arial Narrow"/>
                <a:cs typeface="Arial Narrow"/>
                <a:sym typeface="Arial Narrow"/>
              </a:rPr>
              <a:t>B (functioning panel stiffener)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0"/>
          <p:cNvPicPr preferRelativeResize="0"/>
          <p:nvPr/>
        </p:nvPicPr>
        <p:blipFill rotWithShape="1">
          <a:blip r:embed="rId3">
            <a:alphaModFix/>
          </a:blip>
          <a:srcRect b="0" l="0" r="0" t="0"/>
          <a:stretch/>
        </p:blipFill>
        <p:spPr>
          <a:xfrm>
            <a:off x="6742342" y="1628861"/>
            <a:ext cx="4946075" cy="4286080"/>
          </a:xfrm>
          <a:prstGeom prst="rect">
            <a:avLst/>
          </a:prstGeom>
          <a:noFill/>
          <a:ln>
            <a:noFill/>
          </a:ln>
        </p:spPr>
      </p:pic>
      <p:sp>
        <p:nvSpPr>
          <p:cNvPr id="220" name="Google Shape;22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 is fastened along all its edges</a:t>
            </a:r>
            <a:endParaRPr/>
          </a:p>
        </p:txBody>
      </p:sp>
      <p:sp>
        <p:nvSpPr>
          <p:cNvPr id="221" name="Google Shape;221;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22" name="Google Shape;222;p10"/>
          <p:cNvSpPr txBox="1"/>
          <p:nvPr>
            <p:ph idx="1" type="body"/>
          </p:nvPr>
        </p:nvSpPr>
        <p:spPr>
          <a:xfrm>
            <a:off x="838199" y="1825625"/>
            <a:ext cx="5352535" cy="48334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External force </a:t>
            </a:r>
            <a:r>
              <a:rPr i="1" lang="fi-FI"/>
              <a:t>F</a:t>
            </a:r>
            <a:r>
              <a:rPr baseline="-25000" lang="fi-FI"/>
              <a:t>d</a:t>
            </a:r>
            <a:r>
              <a:rPr lang="fi-FI"/>
              <a:t> directs a force to the stiffening panel that it in the direction of its edges</a:t>
            </a:r>
            <a:endParaRPr/>
          </a:p>
          <a:p>
            <a:pPr indent="-228600" lvl="0" marL="228600" rtl="0" algn="l">
              <a:lnSpc>
                <a:spcPct val="90000"/>
              </a:lnSpc>
              <a:spcBef>
                <a:spcPts val="1000"/>
              </a:spcBef>
              <a:spcAft>
                <a:spcPts val="0"/>
              </a:spcAft>
              <a:buClr>
                <a:schemeClr val="dk1"/>
              </a:buClr>
              <a:buSzPts val="2800"/>
              <a:buChar char="•"/>
            </a:pPr>
            <a:r>
              <a:rPr lang="fi-FI"/>
              <a:t>The stiffening panel should be fastened at the minimum along all four of its edges</a:t>
            </a:r>
            <a:endParaRPr/>
          </a:p>
          <a:p>
            <a:pPr indent="-228600" lvl="1" marL="685800" rtl="0" algn="l">
              <a:lnSpc>
                <a:spcPct val="90000"/>
              </a:lnSpc>
              <a:spcBef>
                <a:spcPts val="500"/>
              </a:spcBef>
              <a:spcAft>
                <a:spcPts val="0"/>
              </a:spcAft>
              <a:buClr>
                <a:schemeClr val="dk1"/>
              </a:buClr>
              <a:buSzPts val="2400"/>
              <a:buChar char="•"/>
            </a:pPr>
            <a:r>
              <a:rPr lang="fi-FI"/>
              <a:t>The forces exerted at the connectors </a:t>
            </a:r>
            <a:r>
              <a:rPr i="1" lang="fi-FI">
                <a:latin typeface="Arial"/>
                <a:ea typeface="Arial"/>
                <a:cs typeface="Arial"/>
                <a:sym typeface="Arial"/>
              </a:rPr>
              <a:t>f</a:t>
            </a:r>
            <a:r>
              <a:rPr baseline="-25000" lang="fi-FI"/>
              <a:t>x</a:t>
            </a:r>
            <a:r>
              <a:rPr lang="fi-FI"/>
              <a:t> and </a:t>
            </a:r>
            <a:r>
              <a:rPr i="1" lang="fi-FI">
                <a:latin typeface="Arial"/>
                <a:ea typeface="Arial"/>
                <a:cs typeface="Arial"/>
                <a:sym typeface="Arial"/>
              </a:rPr>
              <a:t>f</a:t>
            </a:r>
            <a:r>
              <a:rPr baseline="-25000" lang="fi-FI"/>
              <a:t>y</a:t>
            </a:r>
            <a:r>
              <a:rPr lang="fi-FI"/>
              <a:t>  are mainly born by connector row and frames at the edges of the panel</a:t>
            </a:r>
            <a:endParaRPr/>
          </a:p>
          <a:p>
            <a:pPr indent="-228600" lvl="2" marL="1143000" rtl="0" algn="l">
              <a:lnSpc>
                <a:spcPct val="90000"/>
              </a:lnSpc>
              <a:spcBef>
                <a:spcPts val="500"/>
              </a:spcBef>
              <a:spcAft>
                <a:spcPts val="0"/>
              </a:spcAft>
              <a:buClr>
                <a:schemeClr val="dk1"/>
              </a:buClr>
              <a:buSzPts val="2000"/>
              <a:buChar char="•"/>
            </a:pPr>
            <a:r>
              <a:rPr lang="fi-FI"/>
              <a:t>The stiffening capacity increases</a:t>
            </a:r>
            <a:endParaRPr/>
          </a:p>
          <a:p>
            <a:pPr indent="-228600" lvl="2" marL="1143000" rtl="0" algn="l">
              <a:lnSpc>
                <a:spcPct val="90000"/>
              </a:lnSpc>
              <a:spcBef>
                <a:spcPts val="500"/>
              </a:spcBef>
              <a:spcAft>
                <a:spcPts val="0"/>
              </a:spcAft>
              <a:buClr>
                <a:schemeClr val="dk1"/>
              </a:buClr>
              <a:buSzPts val="2000"/>
              <a:buChar char="•"/>
            </a:pPr>
            <a:r>
              <a:rPr lang="fi-FI"/>
              <a:t>Horizontal displacement decreases </a:t>
            </a:r>
            <a:endParaRPr/>
          </a:p>
        </p:txBody>
      </p:sp>
      <p:sp>
        <p:nvSpPr>
          <p:cNvPr id="223" name="Google Shape;223;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1"/>
          <p:cNvPicPr preferRelativeResize="0"/>
          <p:nvPr/>
        </p:nvPicPr>
        <p:blipFill rotWithShape="1">
          <a:blip r:embed="rId3">
            <a:alphaModFix/>
          </a:blip>
          <a:srcRect b="0" l="0" r="0" t="0"/>
          <a:stretch/>
        </p:blipFill>
        <p:spPr>
          <a:xfrm>
            <a:off x="6707127" y="1612359"/>
            <a:ext cx="4803986" cy="4285869"/>
          </a:xfrm>
          <a:prstGeom prst="rect">
            <a:avLst/>
          </a:prstGeom>
          <a:noFill/>
          <a:ln>
            <a:noFill/>
          </a:ln>
        </p:spPr>
      </p:pic>
      <p:sp>
        <p:nvSpPr>
          <p:cNvPr id="230" name="Google Shape;2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 has unfastened edges</a:t>
            </a:r>
            <a:endParaRPr/>
          </a:p>
        </p:txBody>
      </p:sp>
      <p:sp>
        <p:nvSpPr>
          <p:cNvPr id="231" name="Google Shape;231;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32" name="Google Shape;232;p11"/>
          <p:cNvSpPr txBox="1"/>
          <p:nvPr>
            <p:ph idx="1" type="body"/>
          </p:nvPr>
        </p:nvSpPr>
        <p:spPr>
          <a:xfrm>
            <a:off x="838200" y="1825625"/>
            <a:ext cx="5259860" cy="4833442"/>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Char char="•"/>
            </a:pPr>
            <a:r>
              <a:rPr lang="fi-FI"/>
              <a:t>The unfastened edges of the panel cause the following</a:t>
            </a:r>
            <a:endParaRPr/>
          </a:p>
          <a:p>
            <a:pPr indent="-228600" lvl="1" marL="685800" rtl="0" algn="l">
              <a:lnSpc>
                <a:spcPct val="90000"/>
              </a:lnSpc>
              <a:spcBef>
                <a:spcPts val="500"/>
              </a:spcBef>
              <a:spcAft>
                <a:spcPts val="0"/>
              </a:spcAft>
              <a:buClr>
                <a:schemeClr val="dk1"/>
              </a:buClr>
              <a:buSzPct val="108108"/>
              <a:buChar char="•"/>
            </a:pPr>
            <a:r>
              <a:rPr lang="fi-FI"/>
              <a:t>Stiffening capacity is decreases</a:t>
            </a:r>
            <a:endParaRPr/>
          </a:p>
          <a:p>
            <a:pPr indent="-228600" lvl="1" marL="685800" rtl="0" algn="l">
              <a:lnSpc>
                <a:spcPct val="90000"/>
              </a:lnSpc>
              <a:spcBef>
                <a:spcPts val="500"/>
              </a:spcBef>
              <a:spcAft>
                <a:spcPts val="0"/>
              </a:spcAft>
              <a:buClr>
                <a:schemeClr val="dk1"/>
              </a:buClr>
              <a:buSzPct val="108108"/>
              <a:buChar char="•"/>
            </a:pPr>
            <a:r>
              <a:rPr lang="fi-FI"/>
              <a:t>The horizontal displacement increases</a:t>
            </a:r>
            <a:endParaRPr/>
          </a:p>
          <a:p>
            <a:pPr indent="-228600" lvl="0" marL="228600" rtl="0" algn="l">
              <a:lnSpc>
                <a:spcPct val="90000"/>
              </a:lnSpc>
              <a:spcBef>
                <a:spcPts val="1000"/>
              </a:spcBef>
              <a:spcAft>
                <a:spcPts val="0"/>
              </a:spcAft>
              <a:buClr>
                <a:schemeClr val="dk1"/>
              </a:buClr>
              <a:buSzPct val="108108"/>
              <a:buChar char="•"/>
            </a:pPr>
            <a:r>
              <a:rPr lang="fi-FI"/>
              <a:t>Unfastened edges are subjected to force caused by external force </a:t>
            </a:r>
            <a:r>
              <a:rPr i="1" lang="fi-FI"/>
              <a:t>F</a:t>
            </a:r>
            <a:r>
              <a:rPr baseline="-25000" lang="fi-FI"/>
              <a:t>d</a:t>
            </a:r>
            <a:r>
              <a:rPr lang="fi-FI"/>
              <a:t> , but there is no connector line or frame in the direction of the force. </a:t>
            </a:r>
            <a:endParaRPr/>
          </a:p>
          <a:p>
            <a:pPr indent="-228600" lvl="1" marL="685800" rtl="0" algn="l">
              <a:lnSpc>
                <a:spcPct val="90000"/>
              </a:lnSpc>
              <a:spcBef>
                <a:spcPts val="500"/>
              </a:spcBef>
              <a:spcAft>
                <a:spcPts val="0"/>
              </a:spcAft>
              <a:buClr>
                <a:schemeClr val="dk1"/>
              </a:buClr>
              <a:buSzPct val="108108"/>
              <a:buChar char="•"/>
            </a:pPr>
            <a:r>
              <a:rPr lang="fi-FI"/>
              <a:t>The stiffening capacity is determined on the basis of the force </a:t>
            </a:r>
            <a:r>
              <a:rPr i="1" lang="fi-FI">
                <a:latin typeface="Arial"/>
                <a:ea typeface="Arial"/>
                <a:cs typeface="Arial"/>
                <a:sym typeface="Arial"/>
              </a:rPr>
              <a:t>f</a:t>
            </a:r>
            <a:r>
              <a:rPr baseline="-25000" lang="fi-FI"/>
              <a:t>y</a:t>
            </a:r>
            <a:r>
              <a:rPr lang="fi-FI"/>
              <a:t> that the connectors are subjected to (rotational durability) </a:t>
            </a:r>
            <a:endParaRPr/>
          </a:p>
        </p:txBody>
      </p:sp>
      <p:sp>
        <p:nvSpPr>
          <p:cNvPr id="233" name="Google Shape;233;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234" name="Google Shape;234;p11"/>
          <p:cNvSpPr txBox="1"/>
          <p:nvPr/>
        </p:nvSpPr>
        <p:spPr>
          <a:xfrm rot="-5400000">
            <a:off x="6340135" y="3322110"/>
            <a:ext cx="1199573" cy="237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
        <p:nvSpPr>
          <p:cNvPr id="235" name="Google Shape;235;p11"/>
          <p:cNvSpPr txBox="1"/>
          <p:nvPr/>
        </p:nvSpPr>
        <p:spPr>
          <a:xfrm rot="-5400000">
            <a:off x="8189360" y="3322108"/>
            <a:ext cx="1199573" cy="237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 has unfastened edges</a:t>
            </a:r>
            <a:endParaRPr/>
          </a:p>
        </p:txBody>
      </p:sp>
      <p:sp>
        <p:nvSpPr>
          <p:cNvPr id="242" name="Google Shape;242;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43" name="Google Shape;243;p12"/>
          <p:cNvSpPr txBox="1"/>
          <p:nvPr>
            <p:ph idx="1" type="body"/>
          </p:nvPr>
        </p:nvSpPr>
        <p:spPr>
          <a:xfrm>
            <a:off x="838200" y="1825625"/>
            <a:ext cx="5259860" cy="48334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Unfastened panel edges are found for example in beam structures in the intermediate floor</a:t>
            </a:r>
            <a:endParaRPr/>
          </a:p>
          <a:p>
            <a:pPr indent="-228600" lvl="0" marL="228600" rtl="0" algn="l">
              <a:lnSpc>
                <a:spcPct val="90000"/>
              </a:lnSpc>
              <a:spcBef>
                <a:spcPts val="1000"/>
              </a:spcBef>
              <a:spcAft>
                <a:spcPts val="0"/>
              </a:spcAft>
              <a:buClr>
                <a:schemeClr val="dk1"/>
              </a:buClr>
              <a:buSzPts val="2800"/>
              <a:buChar char="•"/>
            </a:pPr>
            <a:r>
              <a:rPr lang="fi-FI"/>
              <a:t>The panel is only fastened along the connector lines in the direction of the beam </a:t>
            </a:r>
            <a:endParaRPr/>
          </a:p>
          <a:p>
            <a:pPr indent="-228600" lvl="1" marL="685800" rtl="0" algn="l">
              <a:lnSpc>
                <a:spcPct val="90000"/>
              </a:lnSpc>
              <a:spcBef>
                <a:spcPts val="500"/>
              </a:spcBef>
              <a:spcAft>
                <a:spcPts val="0"/>
              </a:spcAft>
              <a:buClr>
                <a:schemeClr val="dk1"/>
              </a:buClr>
              <a:buSzPts val="2400"/>
              <a:buChar char="•"/>
            </a:pPr>
            <a:r>
              <a:rPr lang="fi-FI"/>
              <a:t>The force directed at the edge of the long side of the panel is not carried by anything, because there is no connection</a:t>
            </a:r>
            <a:endParaRPr/>
          </a:p>
        </p:txBody>
      </p:sp>
      <p:pic>
        <p:nvPicPr>
          <p:cNvPr id="244" name="Google Shape;244;p12"/>
          <p:cNvPicPr preferRelativeResize="0"/>
          <p:nvPr/>
        </p:nvPicPr>
        <p:blipFill rotWithShape="1">
          <a:blip r:embed="rId3">
            <a:alphaModFix/>
          </a:blip>
          <a:srcRect b="14323" l="2713" r="1335" t="14413"/>
          <a:stretch/>
        </p:blipFill>
        <p:spPr>
          <a:xfrm>
            <a:off x="6225054" y="2082113"/>
            <a:ext cx="5779535" cy="3033585"/>
          </a:xfrm>
          <a:prstGeom prst="rect">
            <a:avLst/>
          </a:prstGeom>
          <a:noFill/>
          <a:ln>
            <a:noFill/>
          </a:ln>
        </p:spPr>
      </p:pic>
      <p:sp>
        <p:nvSpPr>
          <p:cNvPr id="245" name="Google Shape;245;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 has unfastened edges</a:t>
            </a:r>
            <a:endParaRPr/>
          </a:p>
        </p:txBody>
      </p:sp>
      <p:sp>
        <p:nvSpPr>
          <p:cNvPr id="252" name="Google Shape;252;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53" name="Google Shape;253;p13"/>
          <p:cNvSpPr txBox="1"/>
          <p:nvPr>
            <p:ph idx="1" type="body"/>
          </p:nvPr>
        </p:nvSpPr>
        <p:spPr>
          <a:xfrm>
            <a:off x="838200" y="1825625"/>
            <a:ext cx="5259860" cy="48334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Unfastened panel edges are found for example in beam structures in a wall’s horizontal rainscreen</a:t>
            </a:r>
            <a:endParaRPr/>
          </a:p>
          <a:p>
            <a:pPr indent="-228600" lvl="0" marL="228600" rtl="0" algn="l">
              <a:lnSpc>
                <a:spcPct val="90000"/>
              </a:lnSpc>
              <a:spcBef>
                <a:spcPts val="1000"/>
              </a:spcBef>
              <a:spcAft>
                <a:spcPts val="0"/>
              </a:spcAft>
              <a:buClr>
                <a:schemeClr val="dk1"/>
              </a:buClr>
              <a:buSzPts val="2800"/>
              <a:buChar char="•"/>
            </a:pPr>
            <a:r>
              <a:rPr lang="fi-FI"/>
              <a:t>The panel is only fastened along the connector lines in the direction of the horizontal rainscreen</a:t>
            </a:r>
            <a:endParaRPr/>
          </a:p>
          <a:p>
            <a:pPr indent="-228600" lvl="1" marL="685800" rtl="0" algn="l">
              <a:lnSpc>
                <a:spcPct val="90000"/>
              </a:lnSpc>
              <a:spcBef>
                <a:spcPts val="500"/>
              </a:spcBef>
              <a:spcAft>
                <a:spcPts val="0"/>
              </a:spcAft>
              <a:buClr>
                <a:schemeClr val="dk1"/>
              </a:buClr>
              <a:buSzPts val="2400"/>
              <a:buChar char="•"/>
            </a:pPr>
            <a:r>
              <a:rPr lang="fi-FI"/>
              <a:t>The force directed at the edge of the long side of the panel is not carried by anything, because there is no connection</a:t>
            </a:r>
            <a:endParaRPr/>
          </a:p>
        </p:txBody>
      </p:sp>
      <p:pic>
        <p:nvPicPr>
          <p:cNvPr id="254" name="Google Shape;254;p13"/>
          <p:cNvPicPr preferRelativeResize="0"/>
          <p:nvPr/>
        </p:nvPicPr>
        <p:blipFill rotWithShape="1">
          <a:blip r:embed="rId3">
            <a:alphaModFix/>
          </a:blip>
          <a:srcRect b="2701" l="14238" r="17570" t="7477"/>
          <a:stretch/>
        </p:blipFill>
        <p:spPr>
          <a:xfrm>
            <a:off x="6842057" y="1550773"/>
            <a:ext cx="4679051" cy="4355757"/>
          </a:xfrm>
          <a:prstGeom prst="rect">
            <a:avLst/>
          </a:prstGeom>
          <a:noFill/>
          <a:ln>
            <a:noFill/>
          </a:ln>
        </p:spPr>
      </p:pic>
      <p:sp>
        <p:nvSpPr>
          <p:cNvPr id="255" name="Google Shape;255;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4"/>
          <p:cNvPicPr preferRelativeResize="0"/>
          <p:nvPr/>
        </p:nvPicPr>
        <p:blipFill rotWithShape="1">
          <a:blip r:embed="rId3">
            <a:alphaModFix/>
          </a:blip>
          <a:srcRect b="0" l="0" r="0" t="0"/>
          <a:stretch/>
        </p:blipFill>
        <p:spPr>
          <a:xfrm>
            <a:off x="2268550" y="1568515"/>
            <a:ext cx="7364061" cy="4594930"/>
          </a:xfrm>
          <a:prstGeom prst="rect">
            <a:avLst/>
          </a:prstGeom>
          <a:noFill/>
          <a:ln>
            <a:noFill/>
          </a:ln>
        </p:spPr>
      </p:pic>
      <p:sp>
        <p:nvSpPr>
          <p:cNvPr id="262" name="Google Shape;26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Impact of the fastening method on durability</a:t>
            </a:r>
            <a:endParaRPr/>
          </a:p>
        </p:txBody>
      </p:sp>
      <p:sp>
        <p:nvSpPr>
          <p:cNvPr id="263" name="Google Shape;263;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64" name="Google Shape;264;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265" name="Google Shape;265;p14"/>
          <p:cNvSpPr txBox="1"/>
          <p:nvPr/>
        </p:nvSpPr>
        <p:spPr>
          <a:xfrm rot="-5400000">
            <a:off x="6688927" y="3208709"/>
            <a:ext cx="1199573" cy="237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
        <p:nvSpPr>
          <p:cNvPr id="266" name="Google Shape;266;p14"/>
          <p:cNvSpPr txBox="1"/>
          <p:nvPr/>
        </p:nvSpPr>
        <p:spPr>
          <a:xfrm rot="-5400000">
            <a:off x="8538152" y="3208707"/>
            <a:ext cx="1199573" cy="237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
        <p:nvSpPr>
          <p:cNvPr id="267" name="Google Shape;267;p14"/>
          <p:cNvSpPr txBox="1"/>
          <p:nvPr/>
        </p:nvSpPr>
        <p:spPr>
          <a:xfrm>
            <a:off x="3424383" y="5610274"/>
            <a:ext cx="1767049" cy="4955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Spruce plywood 18 mm</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Ring shanked nail 2.5x60 k100</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Strength utilisation factor 100%</a:t>
            </a:r>
            <a:endParaRPr/>
          </a:p>
        </p:txBody>
      </p:sp>
      <p:sp>
        <p:nvSpPr>
          <p:cNvPr id="268" name="Google Shape;268;p14"/>
          <p:cNvSpPr txBox="1"/>
          <p:nvPr/>
        </p:nvSpPr>
        <p:spPr>
          <a:xfrm>
            <a:off x="7407283" y="5610274"/>
            <a:ext cx="1767049" cy="4955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Spruce plywood 18 mm</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Ring shanked nail 2.5x60 k100</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Strength utilisation factor 100%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5"/>
          <p:cNvPicPr preferRelativeResize="0"/>
          <p:nvPr/>
        </p:nvPicPr>
        <p:blipFill rotWithShape="1">
          <a:blip r:embed="rId3">
            <a:alphaModFix/>
          </a:blip>
          <a:srcRect b="0" l="0" r="0" t="0"/>
          <a:stretch/>
        </p:blipFill>
        <p:spPr>
          <a:xfrm>
            <a:off x="2303451" y="1446915"/>
            <a:ext cx="7594406" cy="4830101"/>
          </a:xfrm>
          <a:prstGeom prst="rect">
            <a:avLst/>
          </a:prstGeom>
          <a:noFill/>
          <a:ln>
            <a:noFill/>
          </a:ln>
        </p:spPr>
      </p:pic>
      <p:sp>
        <p:nvSpPr>
          <p:cNvPr id="275" name="Google Shape;275;p15"/>
          <p:cNvSpPr txBox="1"/>
          <p:nvPr>
            <p:ph type="title"/>
          </p:nvPr>
        </p:nvSpPr>
        <p:spPr>
          <a:xfrm>
            <a:off x="838199" y="365125"/>
            <a:ext cx="1164288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Impact of the fastening method on displacement</a:t>
            </a:r>
            <a:endParaRPr/>
          </a:p>
        </p:txBody>
      </p:sp>
      <p:sp>
        <p:nvSpPr>
          <p:cNvPr id="276" name="Google Shape;276;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277" name="Google Shape;277;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278" name="Google Shape;278;p15"/>
          <p:cNvSpPr txBox="1"/>
          <p:nvPr/>
        </p:nvSpPr>
        <p:spPr>
          <a:xfrm rot="-5400000">
            <a:off x="6632365" y="337839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
        <p:nvSpPr>
          <p:cNvPr id="279" name="Google Shape;279;p15"/>
          <p:cNvSpPr txBox="1"/>
          <p:nvPr/>
        </p:nvSpPr>
        <p:spPr>
          <a:xfrm rot="-5400000">
            <a:off x="8626684" y="3428594"/>
            <a:ext cx="982172" cy="1299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Unfastened edge</a:t>
            </a:r>
            <a:endParaRPr/>
          </a:p>
        </p:txBody>
      </p:sp>
      <p:sp>
        <p:nvSpPr>
          <p:cNvPr id="280" name="Google Shape;280;p15"/>
          <p:cNvSpPr txBox="1"/>
          <p:nvPr/>
        </p:nvSpPr>
        <p:spPr>
          <a:xfrm>
            <a:off x="3367821" y="5779960"/>
            <a:ext cx="1767049" cy="49555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Spruce plywood 18 mm</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Ring shanked nail 2.5x60 k100</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Strength utilisation factor 100%</a:t>
            </a:r>
            <a:endParaRPr/>
          </a:p>
        </p:txBody>
      </p:sp>
      <p:sp>
        <p:nvSpPr>
          <p:cNvPr id="281" name="Google Shape;281;p15"/>
          <p:cNvSpPr txBox="1"/>
          <p:nvPr/>
        </p:nvSpPr>
        <p:spPr>
          <a:xfrm>
            <a:off x="7350721" y="5779960"/>
            <a:ext cx="1767049" cy="49555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Spruce plywood 18 mm</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Ring shanked nail 2.5x60 k100</a:t>
            </a:r>
            <a:endParaRPr/>
          </a:p>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Strength utilisation factor 100%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Factors for method of attachment</a:t>
            </a:r>
            <a:endParaRPr/>
          </a:p>
        </p:txBody>
      </p:sp>
      <p:sp>
        <p:nvSpPr>
          <p:cNvPr id="288" name="Google Shape;288;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graphicFrame>
        <p:nvGraphicFramePr>
          <p:cNvPr id="289" name="Google Shape;289;p16"/>
          <p:cNvGraphicFramePr/>
          <p:nvPr/>
        </p:nvGraphicFramePr>
        <p:xfrm>
          <a:off x="2032000" y="1414849"/>
          <a:ext cx="3000000" cy="3000000"/>
        </p:xfrm>
        <a:graphic>
          <a:graphicData uri="http://schemas.openxmlformats.org/drawingml/2006/table">
            <a:tbl>
              <a:tblPr bandRow="1" firstRow="1">
                <a:noFill/>
                <a:tableStyleId>{9F49932B-0DB0-4E7B-96D0-35EDA0B13D8A}</a:tableStyleId>
              </a:tblPr>
              <a:tblGrid>
                <a:gridCol w="692675"/>
                <a:gridCol w="1872050"/>
                <a:gridCol w="2811150"/>
                <a:gridCol w="2752125"/>
              </a:tblGrid>
              <a:tr h="365875">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No</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Attachment method</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Open Sans"/>
                        <a:buNone/>
                      </a:pPr>
                      <a:r>
                        <a:rPr lang="fi-FI" sz="1800" u="none" cap="none" strike="noStrike"/>
                        <a:t>G factor</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B factor</a:t>
                      </a:r>
                      <a:endParaRPr/>
                    </a:p>
                  </a:txBody>
                  <a:tcPr marT="45725" marB="45725" marR="91450" marL="91450"/>
                </a:tc>
              </a:tr>
              <a:tr h="741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ctr">
                        <a:lnSpc>
                          <a:spcPct val="100000"/>
                        </a:lnSpc>
                        <a:spcBef>
                          <a:spcPts val="0"/>
                        </a:spcBef>
                        <a:spcAft>
                          <a:spcPts val="0"/>
                        </a:spcAft>
                        <a:buClr>
                          <a:srgbClr val="000000"/>
                        </a:buClr>
                        <a:buSzPts val="1500"/>
                        <a:buFont typeface="Arial"/>
                        <a:buNone/>
                      </a:pPr>
                      <a:r>
                        <a:rPr lang="fi-FI" sz="1500" u="none" cap="none" strike="noStrike"/>
                        <a:t>1</a:t>
                      </a:r>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r h="741675">
                <a:tc>
                  <a:txBody>
                    <a:bodyPr/>
                    <a:lstStyle/>
                    <a:p>
                      <a:pPr indent="0" lvl="0" marL="0" marR="0" rtl="0" algn="ctr">
                        <a:lnSpc>
                          <a:spcPct val="100000"/>
                        </a:lnSpc>
                        <a:spcBef>
                          <a:spcPts val="0"/>
                        </a:spcBef>
                        <a:spcAft>
                          <a:spcPts val="0"/>
                        </a:spcAft>
                        <a:buClr>
                          <a:schemeClr val="dk1"/>
                        </a:buClr>
                        <a:buSzPts val="1500"/>
                        <a:buFont typeface="Calibri"/>
                        <a:buNone/>
                      </a:pPr>
                      <a:r>
                        <a:rPr lang="fi-FI" sz="1500" u="none" cap="none" strike="noStrike"/>
                        <a:t>2</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bl>
          </a:graphicData>
        </a:graphic>
      </p:graphicFrame>
      <p:sp>
        <p:nvSpPr>
          <p:cNvPr id="290" name="Google Shape;290;p16"/>
          <p:cNvSpPr/>
          <p:nvPr/>
        </p:nvSpPr>
        <p:spPr>
          <a:xfrm>
            <a:off x="528869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1" name="Google Shape;291;p16"/>
          <p:cNvPicPr preferRelativeResize="0"/>
          <p:nvPr/>
        </p:nvPicPr>
        <p:blipFill rotWithShape="1">
          <a:blip r:embed="rId3">
            <a:alphaModFix/>
          </a:blip>
          <a:srcRect b="0" l="0" r="0" t="0"/>
          <a:stretch/>
        </p:blipFill>
        <p:spPr>
          <a:xfrm>
            <a:off x="5076825" y="2457450"/>
            <a:ext cx="1731963" cy="763588"/>
          </a:xfrm>
          <a:prstGeom prst="rect">
            <a:avLst/>
          </a:prstGeom>
          <a:noFill/>
          <a:ln>
            <a:noFill/>
          </a:ln>
        </p:spPr>
      </p:pic>
      <p:sp>
        <p:nvSpPr>
          <p:cNvPr id="292" name="Google Shape;292;p16"/>
          <p:cNvSpPr/>
          <p:nvPr/>
        </p:nvSpPr>
        <p:spPr>
          <a:xfrm>
            <a:off x="806321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3" name="Google Shape;293;p16"/>
          <p:cNvPicPr preferRelativeResize="0"/>
          <p:nvPr/>
        </p:nvPicPr>
        <p:blipFill rotWithShape="1">
          <a:blip r:embed="rId4">
            <a:alphaModFix/>
          </a:blip>
          <a:srcRect b="0" l="0" r="0" t="0"/>
          <a:stretch/>
        </p:blipFill>
        <p:spPr>
          <a:xfrm>
            <a:off x="7754938" y="2462213"/>
            <a:ext cx="1990725" cy="728662"/>
          </a:xfrm>
          <a:prstGeom prst="rect">
            <a:avLst/>
          </a:prstGeom>
          <a:noFill/>
          <a:ln>
            <a:noFill/>
          </a:ln>
        </p:spPr>
      </p:pic>
      <p:sp>
        <p:nvSpPr>
          <p:cNvPr id="294" name="Google Shape;294;p16"/>
          <p:cNvSpPr/>
          <p:nvPr/>
        </p:nvSpPr>
        <p:spPr>
          <a:xfrm>
            <a:off x="528869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5" name="Google Shape;295;p16"/>
          <p:cNvPicPr preferRelativeResize="0"/>
          <p:nvPr/>
        </p:nvPicPr>
        <p:blipFill rotWithShape="1">
          <a:blip r:embed="rId5">
            <a:alphaModFix/>
          </a:blip>
          <a:srcRect b="0" l="0" r="0" t="0"/>
          <a:stretch/>
        </p:blipFill>
        <p:spPr>
          <a:xfrm>
            <a:off x="5076825" y="4635500"/>
            <a:ext cx="1731963" cy="763588"/>
          </a:xfrm>
          <a:prstGeom prst="rect">
            <a:avLst/>
          </a:prstGeom>
          <a:noFill/>
          <a:ln>
            <a:noFill/>
          </a:ln>
        </p:spPr>
      </p:pic>
      <p:sp>
        <p:nvSpPr>
          <p:cNvPr id="296" name="Google Shape;296;p16"/>
          <p:cNvSpPr/>
          <p:nvPr/>
        </p:nvSpPr>
        <p:spPr>
          <a:xfrm>
            <a:off x="806321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7" name="Google Shape;297;p16"/>
          <p:cNvPicPr preferRelativeResize="0"/>
          <p:nvPr/>
        </p:nvPicPr>
        <p:blipFill rotWithShape="1">
          <a:blip r:embed="rId6">
            <a:alphaModFix/>
          </a:blip>
          <a:srcRect b="0" l="0" r="0" t="0"/>
          <a:stretch/>
        </p:blipFill>
        <p:spPr>
          <a:xfrm>
            <a:off x="7762875" y="4640263"/>
            <a:ext cx="1976438" cy="728662"/>
          </a:xfrm>
          <a:prstGeom prst="rect">
            <a:avLst/>
          </a:prstGeom>
          <a:noFill/>
          <a:ln>
            <a:noFill/>
          </a:ln>
        </p:spPr>
      </p:pic>
      <p:sp>
        <p:nvSpPr>
          <p:cNvPr id="298" name="Google Shape;298;p16"/>
          <p:cNvSpPr/>
          <p:nvPr/>
        </p:nvSpPr>
        <p:spPr>
          <a:xfrm>
            <a:off x="5288691" y="4172209"/>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6"/>
          <p:cNvSpPr/>
          <p:nvPr/>
        </p:nvSpPr>
        <p:spPr>
          <a:xfrm>
            <a:off x="8063211" y="4168341"/>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6"/>
          <p:cNvSpPr/>
          <p:nvPr/>
        </p:nvSpPr>
        <p:spPr>
          <a:xfrm>
            <a:off x="5288691" y="525741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6"/>
          <p:cNvSpPr/>
          <p:nvPr/>
        </p:nvSpPr>
        <p:spPr>
          <a:xfrm>
            <a:off x="8063211" y="526538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02" name="Google Shape;302;p16"/>
          <p:cNvPicPr preferRelativeResize="0"/>
          <p:nvPr/>
        </p:nvPicPr>
        <p:blipFill rotWithShape="1">
          <a:blip r:embed="rId7">
            <a:alphaModFix/>
          </a:blip>
          <a:srcRect b="0" l="0" r="0" t="0"/>
          <a:stretch/>
        </p:blipFill>
        <p:spPr>
          <a:xfrm>
            <a:off x="3002236" y="2113235"/>
            <a:ext cx="1279291" cy="1947533"/>
          </a:xfrm>
          <a:prstGeom prst="rect">
            <a:avLst/>
          </a:prstGeom>
          <a:noFill/>
          <a:ln>
            <a:noFill/>
          </a:ln>
        </p:spPr>
      </p:pic>
      <p:pic>
        <p:nvPicPr>
          <p:cNvPr id="303" name="Google Shape;303;p16"/>
          <p:cNvPicPr preferRelativeResize="0"/>
          <p:nvPr/>
        </p:nvPicPr>
        <p:blipFill rotWithShape="1">
          <a:blip r:embed="rId8">
            <a:alphaModFix/>
          </a:blip>
          <a:srcRect b="0" l="0" r="0" t="0"/>
          <a:stretch/>
        </p:blipFill>
        <p:spPr>
          <a:xfrm>
            <a:off x="3002236" y="4290070"/>
            <a:ext cx="1279291" cy="1934692"/>
          </a:xfrm>
          <a:prstGeom prst="rect">
            <a:avLst/>
          </a:prstGeom>
          <a:noFill/>
          <a:ln>
            <a:noFill/>
          </a:ln>
        </p:spPr>
      </p:pic>
      <p:sp>
        <p:nvSpPr>
          <p:cNvPr id="304" name="Google Shape;304;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Factors for method of attachment</a:t>
            </a:r>
            <a:endParaRPr/>
          </a:p>
        </p:txBody>
      </p:sp>
      <p:sp>
        <p:nvSpPr>
          <p:cNvPr id="311" name="Google Shape;311;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graphicFrame>
        <p:nvGraphicFramePr>
          <p:cNvPr id="312" name="Google Shape;312;p17"/>
          <p:cNvGraphicFramePr/>
          <p:nvPr/>
        </p:nvGraphicFramePr>
        <p:xfrm>
          <a:off x="2032000" y="1414849"/>
          <a:ext cx="3000000" cy="3000000"/>
        </p:xfrm>
        <a:graphic>
          <a:graphicData uri="http://schemas.openxmlformats.org/drawingml/2006/table">
            <a:tbl>
              <a:tblPr bandRow="1" firstRow="1">
                <a:noFill/>
                <a:tableStyleId>{9F49932B-0DB0-4E7B-96D0-35EDA0B13D8A}</a:tableStyleId>
              </a:tblPr>
              <a:tblGrid>
                <a:gridCol w="692675"/>
                <a:gridCol w="1872050"/>
                <a:gridCol w="2811150"/>
                <a:gridCol w="2752125"/>
              </a:tblGrid>
              <a:tr h="365875">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No</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Attachment method</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Open Sans"/>
                        <a:buNone/>
                      </a:pPr>
                      <a:r>
                        <a:rPr lang="fi-FI" sz="1800" u="none" cap="none" strike="noStrike"/>
                        <a:t>G factor</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B factor</a:t>
                      </a:r>
                      <a:endParaRPr/>
                    </a:p>
                  </a:txBody>
                  <a:tcPr marT="45725" marB="45725" marR="91450" marL="91450"/>
                </a:tc>
              </a:tr>
              <a:tr h="741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ctr">
                        <a:lnSpc>
                          <a:spcPct val="100000"/>
                        </a:lnSpc>
                        <a:spcBef>
                          <a:spcPts val="0"/>
                        </a:spcBef>
                        <a:spcAft>
                          <a:spcPts val="0"/>
                        </a:spcAft>
                        <a:buClr>
                          <a:srgbClr val="000000"/>
                        </a:buClr>
                        <a:buSzPts val="1500"/>
                        <a:buFont typeface="Arial"/>
                        <a:buNone/>
                      </a:pPr>
                      <a:r>
                        <a:rPr lang="fi-FI" sz="1500" u="none" cap="none" strike="noStrike"/>
                        <a:t>3</a:t>
                      </a:r>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r h="741675">
                <a:tc>
                  <a:txBody>
                    <a:bodyPr/>
                    <a:lstStyle/>
                    <a:p>
                      <a:pPr indent="0" lvl="0" marL="0" marR="0" rtl="0" algn="ctr">
                        <a:lnSpc>
                          <a:spcPct val="100000"/>
                        </a:lnSpc>
                        <a:spcBef>
                          <a:spcPts val="0"/>
                        </a:spcBef>
                        <a:spcAft>
                          <a:spcPts val="0"/>
                        </a:spcAft>
                        <a:buClr>
                          <a:schemeClr val="dk1"/>
                        </a:buClr>
                        <a:buSzPts val="1500"/>
                        <a:buFont typeface="Calibri"/>
                        <a:buNone/>
                      </a:pPr>
                      <a:r>
                        <a:rPr lang="fi-FI" sz="1500" u="none" cap="none" strike="noStrike"/>
                        <a:t>4</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bl>
          </a:graphicData>
        </a:graphic>
      </p:graphicFrame>
      <p:sp>
        <p:nvSpPr>
          <p:cNvPr id="313" name="Google Shape;313;p17"/>
          <p:cNvSpPr/>
          <p:nvPr/>
        </p:nvSpPr>
        <p:spPr>
          <a:xfrm>
            <a:off x="528869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17"/>
          <p:cNvSpPr/>
          <p:nvPr/>
        </p:nvSpPr>
        <p:spPr>
          <a:xfrm>
            <a:off x="806321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17"/>
          <p:cNvSpPr/>
          <p:nvPr/>
        </p:nvSpPr>
        <p:spPr>
          <a:xfrm>
            <a:off x="528869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17"/>
          <p:cNvSpPr/>
          <p:nvPr/>
        </p:nvSpPr>
        <p:spPr>
          <a:xfrm>
            <a:off x="806321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7"/>
          <p:cNvSpPr/>
          <p:nvPr/>
        </p:nvSpPr>
        <p:spPr>
          <a:xfrm>
            <a:off x="5288691" y="4172209"/>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17"/>
          <p:cNvSpPr/>
          <p:nvPr/>
        </p:nvSpPr>
        <p:spPr>
          <a:xfrm>
            <a:off x="8063211" y="4168341"/>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17"/>
          <p:cNvSpPr/>
          <p:nvPr/>
        </p:nvSpPr>
        <p:spPr>
          <a:xfrm>
            <a:off x="5288691" y="525741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17"/>
          <p:cNvSpPr/>
          <p:nvPr/>
        </p:nvSpPr>
        <p:spPr>
          <a:xfrm>
            <a:off x="8063211" y="526538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21" name="Google Shape;321;p17"/>
          <p:cNvPicPr preferRelativeResize="0"/>
          <p:nvPr/>
        </p:nvPicPr>
        <p:blipFill rotWithShape="1">
          <a:blip r:embed="rId3">
            <a:alphaModFix/>
          </a:blip>
          <a:srcRect b="0" l="0" r="0" t="0"/>
          <a:stretch/>
        </p:blipFill>
        <p:spPr>
          <a:xfrm>
            <a:off x="4968875" y="2486025"/>
            <a:ext cx="2057400" cy="773113"/>
          </a:xfrm>
          <a:prstGeom prst="rect">
            <a:avLst/>
          </a:prstGeom>
          <a:noFill/>
          <a:ln>
            <a:noFill/>
          </a:ln>
        </p:spPr>
      </p:pic>
      <p:pic>
        <p:nvPicPr>
          <p:cNvPr id="322" name="Google Shape;322;p17"/>
          <p:cNvPicPr preferRelativeResize="0"/>
          <p:nvPr/>
        </p:nvPicPr>
        <p:blipFill rotWithShape="1">
          <a:blip r:embed="rId4">
            <a:alphaModFix/>
          </a:blip>
          <a:srcRect b="0" l="0" r="0" t="0"/>
          <a:stretch/>
        </p:blipFill>
        <p:spPr>
          <a:xfrm>
            <a:off x="7659688" y="2490788"/>
            <a:ext cx="2116137" cy="703262"/>
          </a:xfrm>
          <a:prstGeom prst="rect">
            <a:avLst/>
          </a:prstGeom>
          <a:noFill/>
          <a:ln>
            <a:noFill/>
          </a:ln>
        </p:spPr>
      </p:pic>
      <p:pic>
        <p:nvPicPr>
          <p:cNvPr id="323" name="Google Shape;323;p17"/>
          <p:cNvPicPr preferRelativeResize="0"/>
          <p:nvPr/>
        </p:nvPicPr>
        <p:blipFill rotWithShape="1">
          <a:blip r:embed="rId5">
            <a:alphaModFix/>
          </a:blip>
          <a:srcRect b="0" l="0" r="0" t="0"/>
          <a:stretch/>
        </p:blipFill>
        <p:spPr>
          <a:xfrm>
            <a:off x="4976813" y="4560888"/>
            <a:ext cx="2054225" cy="776287"/>
          </a:xfrm>
          <a:prstGeom prst="rect">
            <a:avLst/>
          </a:prstGeom>
          <a:noFill/>
          <a:ln>
            <a:noFill/>
          </a:ln>
        </p:spPr>
      </p:pic>
      <p:pic>
        <p:nvPicPr>
          <p:cNvPr id="324" name="Google Shape;324;p17"/>
          <p:cNvPicPr preferRelativeResize="0"/>
          <p:nvPr/>
        </p:nvPicPr>
        <p:blipFill rotWithShape="1">
          <a:blip r:embed="rId6">
            <a:alphaModFix/>
          </a:blip>
          <a:srcRect b="0" l="0" r="0" t="0"/>
          <a:stretch/>
        </p:blipFill>
        <p:spPr>
          <a:xfrm>
            <a:off x="7661275" y="4579938"/>
            <a:ext cx="2112963" cy="692150"/>
          </a:xfrm>
          <a:prstGeom prst="rect">
            <a:avLst/>
          </a:prstGeom>
          <a:noFill/>
          <a:ln>
            <a:noFill/>
          </a:ln>
        </p:spPr>
      </p:pic>
      <p:pic>
        <p:nvPicPr>
          <p:cNvPr id="325" name="Google Shape;325;p17"/>
          <p:cNvPicPr preferRelativeResize="0"/>
          <p:nvPr/>
        </p:nvPicPr>
        <p:blipFill rotWithShape="1">
          <a:blip r:embed="rId7">
            <a:alphaModFix/>
          </a:blip>
          <a:srcRect b="0" l="0" r="0" t="0"/>
          <a:stretch/>
        </p:blipFill>
        <p:spPr>
          <a:xfrm>
            <a:off x="2993664" y="2113775"/>
            <a:ext cx="1282476" cy="1946453"/>
          </a:xfrm>
          <a:prstGeom prst="rect">
            <a:avLst/>
          </a:prstGeom>
          <a:noFill/>
          <a:ln>
            <a:noFill/>
          </a:ln>
        </p:spPr>
      </p:pic>
      <p:pic>
        <p:nvPicPr>
          <p:cNvPr id="326" name="Google Shape;326;p17"/>
          <p:cNvPicPr preferRelativeResize="0"/>
          <p:nvPr/>
        </p:nvPicPr>
        <p:blipFill rotWithShape="1">
          <a:blip r:embed="rId8">
            <a:alphaModFix/>
          </a:blip>
          <a:srcRect b="0" l="0" r="0" t="0"/>
          <a:stretch/>
        </p:blipFill>
        <p:spPr>
          <a:xfrm>
            <a:off x="2993664" y="4282340"/>
            <a:ext cx="1292149" cy="1950151"/>
          </a:xfrm>
          <a:prstGeom prst="rect">
            <a:avLst/>
          </a:prstGeom>
          <a:noFill/>
          <a:ln>
            <a:noFill/>
          </a:ln>
        </p:spPr>
      </p:pic>
      <p:sp>
        <p:nvSpPr>
          <p:cNvPr id="327" name="Google Shape;327;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3"/>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fi-FI"/>
              <a:t>Origin of the materials</a:t>
            </a:r>
            <a:endParaRPr/>
          </a:p>
        </p:txBody>
      </p:sp>
      <p:sp>
        <p:nvSpPr>
          <p:cNvPr id="104" name="Google Shape;104;p73"/>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fi-FI"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fi-FI" sz="1600"/>
              <a:t>Lappia Vocational College,</a:t>
            </a:r>
            <a:endParaRPr/>
          </a:p>
          <a:p>
            <a:pPr indent="-355600" lvl="0" marL="647700" rtl="0" algn="l">
              <a:lnSpc>
                <a:spcPct val="115000"/>
              </a:lnSpc>
              <a:spcBef>
                <a:spcPts val="0"/>
              </a:spcBef>
              <a:spcAft>
                <a:spcPts val="0"/>
              </a:spcAft>
              <a:buClr>
                <a:srgbClr val="272117"/>
              </a:buClr>
              <a:buSzPts val="2000"/>
              <a:buChar char="●"/>
            </a:pPr>
            <a:r>
              <a:rPr lang="fi-FI" sz="1600"/>
              <a:t>TTS-Työtehoseura ry</a:t>
            </a:r>
            <a:endParaRPr sz="1600"/>
          </a:p>
          <a:p>
            <a:pPr indent="-355600" lvl="0" marL="647700" rtl="0" algn="l">
              <a:lnSpc>
                <a:spcPct val="115000"/>
              </a:lnSpc>
              <a:spcBef>
                <a:spcPts val="0"/>
              </a:spcBef>
              <a:spcAft>
                <a:spcPts val="0"/>
              </a:spcAft>
              <a:buClr>
                <a:srgbClr val="272117"/>
              </a:buClr>
              <a:buSzPts val="2000"/>
              <a:buChar char="●"/>
            </a:pPr>
            <a:r>
              <a:rPr lang="fi-FI"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fi-FI"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fi-FI"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fi-FI"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fi-FI"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fi-FI"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05" name="Google Shape;105;p73"/>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fi-FI"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fi-FI"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fi-FI" sz="2000"/>
              <a:t>The original materials and any updates to them by Puuinfo will be published on the Library of Open Educational Resources website (aoe.fi) and the Puuinfo.fi website. </a:t>
            </a:r>
            <a:endParaRPr/>
          </a:p>
        </p:txBody>
      </p:sp>
      <p:sp>
        <p:nvSpPr>
          <p:cNvPr id="106" name="Google Shape;106;p73"/>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fi-FI"/>
              <a:t>Use of the materials</a:t>
            </a:r>
            <a:endParaRPr/>
          </a:p>
        </p:txBody>
      </p:sp>
      <p:sp>
        <p:nvSpPr>
          <p:cNvPr id="107" name="Google Shape;107;p73"/>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fi-FI"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Factors for method of attachment</a:t>
            </a:r>
            <a:endParaRPr/>
          </a:p>
        </p:txBody>
      </p:sp>
      <p:sp>
        <p:nvSpPr>
          <p:cNvPr id="334" name="Google Shape;334;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graphicFrame>
        <p:nvGraphicFramePr>
          <p:cNvPr id="335" name="Google Shape;335;p18"/>
          <p:cNvGraphicFramePr/>
          <p:nvPr/>
        </p:nvGraphicFramePr>
        <p:xfrm>
          <a:off x="2032000" y="1414849"/>
          <a:ext cx="3000000" cy="3000000"/>
        </p:xfrm>
        <a:graphic>
          <a:graphicData uri="http://schemas.openxmlformats.org/drawingml/2006/table">
            <a:tbl>
              <a:tblPr bandRow="1" firstRow="1">
                <a:noFill/>
                <a:tableStyleId>{9F49932B-0DB0-4E7B-96D0-35EDA0B13D8A}</a:tableStyleId>
              </a:tblPr>
              <a:tblGrid>
                <a:gridCol w="692675"/>
                <a:gridCol w="1872050"/>
                <a:gridCol w="2811150"/>
                <a:gridCol w="2752125"/>
              </a:tblGrid>
              <a:tr h="365875">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No</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Attachment method</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Open Sans"/>
                        <a:buNone/>
                      </a:pPr>
                      <a:r>
                        <a:rPr lang="fi-FI" sz="1800" u="none" cap="none" strike="noStrike"/>
                        <a:t>G factor</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B factor</a:t>
                      </a:r>
                      <a:endParaRPr/>
                    </a:p>
                  </a:txBody>
                  <a:tcPr marT="45725" marB="45725" marR="91450" marL="91450"/>
                </a:tc>
              </a:tr>
              <a:tr h="741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ctr">
                        <a:lnSpc>
                          <a:spcPct val="100000"/>
                        </a:lnSpc>
                        <a:spcBef>
                          <a:spcPts val="0"/>
                        </a:spcBef>
                        <a:spcAft>
                          <a:spcPts val="0"/>
                        </a:spcAft>
                        <a:buClr>
                          <a:srgbClr val="000000"/>
                        </a:buClr>
                        <a:buSzPts val="1500"/>
                        <a:buFont typeface="Arial"/>
                        <a:buNone/>
                      </a:pPr>
                      <a:r>
                        <a:rPr lang="fi-FI" sz="1500" u="none" cap="none" strike="noStrike"/>
                        <a:t>5</a:t>
                      </a:r>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r h="741675">
                <a:tc>
                  <a:txBody>
                    <a:bodyPr/>
                    <a:lstStyle/>
                    <a:p>
                      <a:pPr indent="0" lvl="0" marL="0" marR="0" rtl="0" algn="ctr">
                        <a:lnSpc>
                          <a:spcPct val="100000"/>
                        </a:lnSpc>
                        <a:spcBef>
                          <a:spcPts val="0"/>
                        </a:spcBef>
                        <a:spcAft>
                          <a:spcPts val="0"/>
                        </a:spcAft>
                        <a:buClr>
                          <a:schemeClr val="dk1"/>
                        </a:buClr>
                        <a:buSzPts val="1500"/>
                        <a:buFont typeface="Calibri"/>
                        <a:buNone/>
                      </a:pPr>
                      <a:r>
                        <a:rPr lang="fi-FI" sz="1500" u="none" cap="none" strike="noStrike"/>
                        <a:t>6</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bl>
          </a:graphicData>
        </a:graphic>
      </p:graphicFrame>
      <p:sp>
        <p:nvSpPr>
          <p:cNvPr id="336" name="Google Shape;336;p18"/>
          <p:cNvSpPr/>
          <p:nvPr/>
        </p:nvSpPr>
        <p:spPr>
          <a:xfrm>
            <a:off x="528869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18"/>
          <p:cNvSpPr/>
          <p:nvPr/>
        </p:nvSpPr>
        <p:spPr>
          <a:xfrm>
            <a:off x="806321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18"/>
          <p:cNvSpPr/>
          <p:nvPr/>
        </p:nvSpPr>
        <p:spPr>
          <a:xfrm>
            <a:off x="528869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18"/>
          <p:cNvSpPr/>
          <p:nvPr/>
        </p:nvSpPr>
        <p:spPr>
          <a:xfrm>
            <a:off x="806321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8"/>
          <p:cNvSpPr/>
          <p:nvPr/>
        </p:nvSpPr>
        <p:spPr>
          <a:xfrm>
            <a:off x="5288691" y="4172209"/>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18"/>
          <p:cNvSpPr/>
          <p:nvPr/>
        </p:nvSpPr>
        <p:spPr>
          <a:xfrm>
            <a:off x="8063211" y="4168341"/>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18"/>
          <p:cNvSpPr/>
          <p:nvPr/>
        </p:nvSpPr>
        <p:spPr>
          <a:xfrm>
            <a:off x="5288691" y="525741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18"/>
          <p:cNvSpPr/>
          <p:nvPr/>
        </p:nvSpPr>
        <p:spPr>
          <a:xfrm>
            <a:off x="8063211" y="526538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44" name="Google Shape;344;p18"/>
          <p:cNvPicPr preferRelativeResize="0"/>
          <p:nvPr/>
        </p:nvPicPr>
        <p:blipFill rotWithShape="1">
          <a:blip r:embed="rId3">
            <a:alphaModFix/>
          </a:blip>
          <a:srcRect b="0" l="0" r="0" t="0"/>
          <a:stretch/>
        </p:blipFill>
        <p:spPr>
          <a:xfrm>
            <a:off x="5373688" y="2560638"/>
            <a:ext cx="1047750" cy="601662"/>
          </a:xfrm>
          <a:prstGeom prst="rect">
            <a:avLst/>
          </a:prstGeom>
          <a:noFill/>
          <a:ln>
            <a:noFill/>
          </a:ln>
        </p:spPr>
      </p:pic>
      <p:pic>
        <p:nvPicPr>
          <p:cNvPr id="345" name="Google Shape;345;p18"/>
          <p:cNvPicPr preferRelativeResize="0"/>
          <p:nvPr/>
        </p:nvPicPr>
        <p:blipFill rotWithShape="1">
          <a:blip r:embed="rId4">
            <a:alphaModFix/>
          </a:blip>
          <a:srcRect b="0" l="0" r="0" t="0"/>
          <a:stretch/>
        </p:blipFill>
        <p:spPr>
          <a:xfrm>
            <a:off x="8343900" y="2466975"/>
            <a:ext cx="796925" cy="785813"/>
          </a:xfrm>
          <a:prstGeom prst="rect">
            <a:avLst/>
          </a:prstGeom>
          <a:noFill/>
          <a:ln>
            <a:noFill/>
          </a:ln>
        </p:spPr>
      </p:pic>
      <p:pic>
        <p:nvPicPr>
          <p:cNvPr id="346" name="Google Shape;346;p18"/>
          <p:cNvPicPr preferRelativeResize="0"/>
          <p:nvPr/>
        </p:nvPicPr>
        <p:blipFill rotWithShape="1">
          <a:blip r:embed="rId5">
            <a:alphaModFix/>
          </a:blip>
          <a:srcRect b="0" l="0" r="0" t="0"/>
          <a:stretch/>
        </p:blipFill>
        <p:spPr>
          <a:xfrm>
            <a:off x="5353050" y="4664075"/>
            <a:ext cx="1333500" cy="601663"/>
          </a:xfrm>
          <a:prstGeom prst="rect">
            <a:avLst/>
          </a:prstGeom>
          <a:noFill/>
          <a:ln>
            <a:noFill/>
          </a:ln>
        </p:spPr>
      </p:pic>
      <p:pic>
        <p:nvPicPr>
          <p:cNvPr id="347" name="Google Shape;347;p18"/>
          <p:cNvPicPr preferRelativeResize="0"/>
          <p:nvPr/>
        </p:nvPicPr>
        <p:blipFill rotWithShape="1">
          <a:blip r:embed="rId6">
            <a:alphaModFix/>
          </a:blip>
          <a:srcRect b="0" l="0" r="0" t="0"/>
          <a:stretch/>
        </p:blipFill>
        <p:spPr>
          <a:xfrm>
            <a:off x="8329613" y="4568825"/>
            <a:ext cx="914400" cy="785813"/>
          </a:xfrm>
          <a:prstGeom prst="rect">
            <a:avLst/>
          </a:prstGeom>
          <a:noFill/>
          <a:ln>
            <a:noFill/>
          </a:ln>
        </p:spPr>
      </p:pic>
      <p:pic>
        <p:nvPicPr>
          <p:cNvPr id="348" name="Google Shape;348;p18"/>
          <p:cNvPicPr preferRelativeResize="0"/>
          <p:nvPr/>
        </p:nvPicPr>
        <p:blipFill rotWithShape="1">
          <a:blip r:embed="rId7">
            <a:alphaModFix/>
          </a:blip>
          <a:srcRect b="0" l="0" r="0" t="0"/>
          <a:stretch/>
        </p:blipFill>
        <p:spPr>
          <a:xfrm>
            <a:off x="2988365" y="2186871"/>
            <a:ext cx="1288006" cy="1950858"/>
          </a:xfrm>
          <a:prstGeom prst="rect">
            <a:avLst/>
          </a:prstGeom>
          <a:noFill/>
          <a:ln>
            <a:noFill/>
          </a:ln>
        </p:spPr>
      </p:pic>
      <p:pic>
        <p:nvPicPr>
          <p:cNvPr id="349" name="Google Shape;349;p18"/>
          <p:cNvPicPr preferRelativeResize="0"/>
          <p:nvPr/>
        </p:nvPicPr>
        <p:blipFill rotWithShape="1">
          <a:blip r:embed="rId8">
            <a:alphaModFix/>
          </a:blip>
          <a:srcRect b="0" l="0" r="0" t="0"/>
          <a:stretch/>
        </p:blipFill>
        <p:spPr>
          <a:xfrm>
            <a:off x="3000303" y="4293140"/>
            <a:ext cx="1276068" cy="1944485"/>
          </a:xfrm>
          <a:prstGeom prst="rect">
            <a:avLst/>
          </a:prstGeom>
          <a:noFill/>
          <a:ln>
            <a:noFill/>
          </a:ln>
        </p:spPr>
      </p:pic>
      <p:sp>
        <p:nvSpPr>
          <p:cNvPr id="350" name="Google Shape;350;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Factors for method of attachment</a:t>
            </a:r>
            <a:endParaRPr/>
          </a:p>
        </p:txBody>
      </p:sp>
      <p:sp>
        <p:nvSpPr>
          <p:cNvPr id="357" name="Google Shape;357;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graphicFrame>
        <p:nvGraphicFramePr>
          <p:cNvPr id="358" name="Google Shape;358;p19"/>
          <p:cNvGraphicFramePr/>
          <p:nvPr/>
        </p:nvGraphicFramePr>
        <p:xfrm>
          <a:off x="2032000" y="1414849"/>
          <a:ext cx="3000000" cy="3000000"/>
        </p:xfrm>
        <a:graphic>
          <a:graphicData uri="http://schemas.openxmlformats.org/drawingml/2006/table">
            <a:tbl>
              <a:tblPr bandRow="1" firstRow="1">
                <a:noFill/>
                <a:tableStyleId>{9F49932B-0DB0-4E7B-96D0-35EDA0B13D8A}</a:tableStyleId>
              </a:tblPr>
              <a:tblGrid>
                <a:gridCol w="692675"/>
                <a:gridCol w="1872050"/>
                <a:gridCol w="2811150"/>
                <a:gridCol w="2752125"/>
              </a:tblGrid>
              <a:tr h="365875">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No</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Attachment method</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Open Sans"/>
                        <a:buNone/>
                      </a:pPr>
                      <a:r>
                        <a:rPr lang="fi-FI" sz="1800" u="none" cap="none" strike="noStrike"/>
                        <a:t>G factor</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fi-FI" sz="1800" u="none" cap="none" strike="noStrike"/>
                        <a:t>B factor</a:t>
                      </a:r>
                      <a:endParaRPr/>
                    </a:p>
                  </a:txBody>
                  <a:tcPr marT="45725" marB="45725" marR="91450" marL="91450"/>
                </a:tc>
              </a:tr>
              <a:tr h="7416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ctr">
                        <a:lnSpc>
                          <a:spcPct val="100000"/>
                        </a:lnSpc>
                        <a:spcBef>
                          <a:spcPts val="0"/>
                        </a:spcBef>
                        <a:spcAft>
                          <a:spcPts val="0"/>
                        </a:spcAft>
                        <a:buClr>
                          <a:srgbClr val="000000"/>
                        </a:buClr>
                        <a:buSzPts val="1500"/>
                        <a:buFont typeface="Arial"/>
                        <a:buNone/>
                      </a:pPr>
                      <a:r>
                        <a:rPr lang="fi-FI" sz="1500" u="none" cap="none" strike="noStrike"/>
                        <a:t>7</a:t>
                      </a:r>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r h="741675">
                <a:tc>
                  <a:txBody>
                    <a:bodyPr/>
                    <a:lstStyle/>
                    <a:p>
                      <a:pPr indent="0" lvl="0" marL="0" marR="0" rtl="0" algn="ctr">
                        <a:lnSpc>
                          <a:spcPct val="100000"/>
                        </a:lnSpc>
                        <a:spcBef>
                          <a:spcPts val="0"/>
                        </a:spcBef>
                        <a:spcAft>
                          <a:spcPts val="0"/>
                        </a:spcAft>
                        <a:buClr>
                          <a:schemeClr val="dk1"/>
                        </a:buClr>
                        <a:buSzPts val="1500"/>
                        <a:buFont typeface="Calibri"/>
                        <a:buNone/>
                      </a:pPr>
                      <a:r>
                        <a:rPr lang="fi-FI" sz="1500" u="none" cap="none" strike="noStrike"/>
                        <a:t>8</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50" marL="91450" anchor="ctr"/>
                </a:tc>
              </a:tr>
            </a:tbl>
          </a:graphicData>
        </a:graphic>
      </p:graphicFrame>
      <p:sp>
        <p:nvSpPr>
          <p:cNvPr id="359" name="Google Shape;359;p19"/>
          <p:cNvSpPr/>
          <p:nvPr/>
        </p:nvSpPr>
        <p:spPr>
          <a:xfrm>
            <a:off x="528869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0" name="Google Shape;360;p19"/>
          <p:cNvSpPr/>
          <p:nvPr/>
        </p:nvSpPr>
        <p:spPr>
          <a:xfrm>
            <a:off x="8063211" y="2001795"/>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1" name="Google Shape;361;p19"/>
          <p:cNvSpPr/>
          <p:nvPr/>
        </p:nvSpPr>
        <p:spPr>
          <a:xfrm>
            <a:off x="528869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19"/>
          <p:cNvSpPr/>
          <p:nvPr/>
        </p:nvSpPr>
        <p:spPr>
          <a:xfrm>
            <a:off x="8063211" y="3087002"/>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19"/>
          <p:cNvSpPr/>
          <p:nvPr/>
        </p:nvSpPr>
        <p:spPr>
          <a:xfrm>
            <a:off x="5288691" y="4172209"/>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19"/>
          <p:cNvSpPr/>
          <p:nvPr/>
        </p:nvSpPr>
        <p:spPr>
          <a:xfrm>
            <a:off x="8063211" y="4168341"/>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19"/>
          <p:cNvSpPr/>
          <p:nvPr/>
        </p:nvSpPr>
        <p:spPr>
          <a:xfrm>
            <a:off x="5288691" y="525741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19"/>
          <p:cNvSpPr/>
          <p:nvPr/>
        </p:nvSpPr>
        <p:spPr>
          <a:xfrm>
            <a:off x="8063211" y="526538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67" name="Google Shape;367;p19"/>
          <p:cNvPicPr preferRelativeResize="0"/>
          <p:nvPr/>
        </p:nvPicPr>
        <p:blipFill rotWithShape="1">
          <a:blip r:embed="rId3">
            <a:alphaModFix/>
          </a:blip>
          <a:srcRect b="0" l="0" r="0" t="0"/>
          <a:stretch/>
        </p:blipFill>
        <p:spPr>
          <a:xfrm>
            <a:off x="5287963" y="2616200"/>
            <a:ext cx="1347787" cy="601663"/>
          </a:xfrm>
          <a:prstGeom prst="rect">
            <a:avLst/>
          </a:prstGeom>
          <a:noFill/>
          <a:ln>
            <a:noFill/>
          </a:ln>
        </p:spPr>
      </p:pic>
      <p:pic>
        <p:nvPicPr>
          <p:cNvPr id="368" name="Google Shape;368;p19"/>
          <p:cNvPicPr preferRelativeResize="0"/>
          <p:nvPr/>
        </p:nvPicPr>
        <p:blipFill rotWithShape="1">
          <a:blip r:embed="rId4">
            <a:alphaModFix/>
          </a:blip>
          <a:srcRect b="0" l="0" r="0" t="0"/>
          <a:stretch/>
        </p:blipFill>
        <p:spPr>
          <a:xfrm>
            <a:off x="8283575" y="2514600"/>
            <a:ext cx="1027113" cy="785813"/>
          </a:xfrm>
          <a:prstGeom prst="rect">
            <a:avLst/>
          </a:prstGeom>
          <a:noFill/>
          <a:ln>
            <a:noFill/>
          </a:ln>
        </p:spPr>
      </p:pic>
      <p:pic>
        <p:nvPicPr>
          <p:cNvPr id="369" name="Google Shape;369;p19"/>
          <p:cNvPicPr preferRelativeResize="0"/>
          <p:nvPr/>
        </p:nvPicPr>
        <p:blipFill rotWithShape="1">
          <a:blip r:embed="rId5">
            <a:alphaModFix/>
          </a:blip>
          <a:srcRect b="0" l="0" r="0" t="0"/>
          <a:stretch/>
        </p:blipFill>
        <p:spPr>
          <a:xfrm>
            <a:off x="5280025" y="4672013"/>
            <a:ext cx="1438275" cy="601662"/>
          </a:xfrm>
          <a:prstGeom prst="rect">
            <a:avLst/>
          </a:prstGeom>
          <a:noFill/>
          <a:ln>
            <a:noFill/>
          </a:ln>
        </p:spPr>
      </p:pic>
      <p:pic>
        <p:nvPicPr>
          <p:cNvPr id="370" name="Google Shape;370;p19"/>
          <p:cNvPicPr preferRelativeResize="0"/>
          <p:nvPr/>
        </p:nvPicPr>
        <p:blipFill rotWithShape="1">
          <a:blip r:embed="rId6">
            <a:alphaModFix/>
          </a:blip>
          <a:srcRect b="0" l="0" r="0" t="0"/>
          <a:stretch/>
        </p:blipFill>
        <p:spPr>
          <a:xfrm>
            <a:off x="8281988" y="4564063"/>
            <a:ext cx="1027112" cy="787400"/>
          </a:xfrm>
          <a:prstGeom prst="rect">
            <a:avLst/>
          </a:prstGeom>
          <a:noFill/>
          <a:ln>
            <a:noFill/>
          </a:ln>
        </p:spPr>
      </p:pic>
      <p:pic>
        <p:nvPicPr>
          <p:cNvPr id="371" name="Google Shape;371;p19"/>
          <p:cNvPicPr preferRelativeResize="0"/>
          <p:nvPr/>
        </p:nvPicPr>
        <p:blipFill rotWithShape="1">
          <a:blip r:embed="rId7">
            <a:alphaModFix/>
          </a:blip>
          <a:srcRect b="0" l="0" r="0" t="0"/>
          <a:stretch/>
        </p:blipFill>
        <p:spPr>
          <a:xfrm>
            <a:off x="3010106" y="2205587"/>
            <a:ext cx="1268728" cy="1942445"/>
          </a:xfrm>
          <a:prstGeom prst="rect">
            <a:avLst/>
          </a:prstGeom>
          <a:noFill/>
          <a:ln>
            <a:noFill/>
          </a:ln>
        </p:spPr>
      </p:pic>
      <p:pic>
        <p:nvPicPr>
          <p:cNvPr id="372" name="Google Shape;372;p19"/>
          <p:cNvPicPr preferRelativeResize="0"/>
          <p:nvPr/>
        </p:nvPicPr>
        <p:blipFill rotWithShape="1">
          <a:blip r:embed="rId8">
            <a:alphaModFix/>
          </a:blip>
          <a:srcRect b="0" l="0" r="0" t="0"/>
          <a:stretch/>
        </p:blipFill>
        <p:spPr>
          <a:xfrm>
            <a:off x="2982834" y="4300070"/>
            <a:ext cx="1296000" cy="1947209"/>
          </a:xfrm>
          <a:prstGeom prst="rect">
            <a:avLst/>
          </a:prstGeom>
          <a:noFill/>
          <a:ln>
            <a:noFill/>
          </a:ln>
        </p:spPr>
      </p:pic>
      <p:sp>
        <p:nvSpPr>
          <p:cNvPr id="373" name="Google Shape;373;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Shear strength of the panel’s connectors</a:t>
            </a:r>
            <a:endParaRPr/>
          </a:p>
        </p:txBody>
      </p:sp>
      <p:sp>
        <p:nvSpPr>
          <p:cNvPr id="380" name="Google Shape;380;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381" name="Google Shape;381;p20"/>
          <p:cNvSpPr txBox="1"/>
          <p:nvPr>
            <p:ph idx="1" type="body"/>
          </p:nvPr>
        </p:nvSpPr>
        <p:spPr>
          <a:xfrm>
            <a:off x="838199" y="1825625"/>
            <a:ext cx="629920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shear strength of the panel’s connectors is often a dimensioning factor in the panel stiffeners strength dimensioning</a:t>
            </a:r>
            <a:endParaRPr/>
          </a:p>
        </p:txBody>
      </p:sp>
      <p:pic>
        <p:nvPicPr>
          <p:cNvPr id="382" name="Google Shape;382;p20"/>
          <p:cNvPicPr preferRelativeResize="0"/>
          <p:nvPr/>
        </p:nvPicPr>
        <p:blipFill rotWithShape="1">
          <a:blip r:embed="rId3">
            <a:alphaModFix/>
          </a:blip>
          <a:srcRect b="0" l="0" r="0" t="0"/>
          <a:stretch/>
        </p:blipFill>
        <p:spPr>
          <a:xfrm>
            <a:off x="1138667" y="3397766"/>
            <a:ext cx="4934679" cy="2337636"/>
          </a:xfrm>
          <a:prstGeom prst="rect">
            <a:avLst/>
          </a:prstGeom>
          <a:noFill/>
          <a:ln>
            <a:noFill/>
          </a:ln>
        </p:spPr>
      </p:pic>
      <p:pic>
        <p:nvPicPr>
          <p:cNvPr id="383" name="Google Shape;383;p20"/>
          <p:cNvPicPr preferRelativeResize="0"/>
          <p:nvPr/>
        </p:nvPicPr>
        <p:blipFill rotWithShape="1">
          <a:blip r:embed="rId4">
            <a:alphaModFix/>
          </a:blip>
          <a:srcRect b="0" l="0" r="0" t="0"/>
          <a:stretch/>
        </p:blipFill>
        <p:spPr>
          <a:xfrm>
            <a:off x="7570743" y="1690689"/>
            <a:ext cx="3124544" cy="4314680"/>
          </a:xfrm>
          <a:prstGeom prst="rect">
            <a:avLst/>
          </a:prstGeom>
          <a:noFill/>
          <a:ln>
            <a:noFill/>
          </a:ln>
        </p:spPr>
      </p:pic>
      <p:sp>
        <p:nvSpPr>
          <p:cNvPr id="384" name="Google Shape;384;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385" name="Google Shape;385;p20"/>
          <p:cNvSpPr/>
          <p:nvPr/>
        </p:nvSpPr>
        <p:spPr>
          <a:xfrm>
            <a:off x="1656967" y="4251882"/>
            <a:ext cx="5480433" cy="146193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shear strength of the panel on the basis of the connectors </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shear strength of the panel’s connectors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width of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factor for method of attachment</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spacing of connectors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panel’s panel shear strength</a:t>
            </a:r>
            <a:endParaRPr/>
          </a:p>
        </p:txBody>
      </p:sp>
      <p:sp>
        <p:nvSpPr>
          <p:cNvPr id="392" name="Google Shape;392;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393" name="Google Shape;393;p21"/>
          <p:cNvSpPr txBox="1"/>
          <p:nvPr>
            <p:ph idx="1" type="body"/>
          </p:nvPr>
        </p:nvSpPr>
        <p:spPr>
          <a:xfrm>
            <a:off x="838200" y="1825625"/>
            <a:ext cx="5508171" cy="20195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400"/>
              <a:t>External force  </a:t>
            </a:r>
            <a:r>
              <a:rPr i="1" lang="fi-FI" sz="2400"/>
              <a:t>F</a:t>
            </a:r>
            <a:r>
              <a:rPr baseline="-25000" lang="fi-FI" sz="2400"/>
              <a:t>d</a:t>
            </a:r>
            <a:r>
              <a:rPr lang="fi-FI" sz="2400"/>
              <a:t> exerts shear force </a:t>
            </a:r>
            <a:r>
              <a:rPr i="1" lang="fi-FI" sz="2400"/>
              <a:t>Q</a:t>
            </a:r>
            <a:r>
              <a:rPr baseline="-25000" lang="fi-FI" sz="2400"/>
              <a:t>d</a:t>
            </a:r>
            <a:r>
              <a:rPr lang="fi-FI" sz="2400"/>
              <a:t> on the panel</a:t>
            </a:r>
            <a:endParaRPr/>
          </a:p>
          <a:p>
            <a:pPr indent="0" lvl="0" marL="0" rtl="0" algn="l">
              <a:lnSpc>
                <a:spcPct val="90000"/>
              </a:lnSpc>
              <a:spcBef>
                <a:spcPts val="1000"/>
              </a:spcBef>
              <a:spcAft>
                <a:spcPts val="0"/>
              </a:spcAft>
              <a:buClr>
                <a:schemeClr val="dk1"/>
              </a:buClr>
              <a:buSzPts val="2800"/>
              <a:buNone/>
            </a:pPr>
            <a:r>
              <a:t/>
            </a:r>
            <a:endParaRPr sz="2400"/>
          </a:p>
          <a:p>
            <a:pPr indent="-76200" lvl="1" marL="685800" rtl="0" algn="l">
              <a:lnSpc>
                <a:spcPct val="90000"/>
              </a:lnSpc>
              <a:spcBef>
                <a:spcPts val="500"/>
              </a:spcBef>
              <a:spcAft>
                <a:spcPts val="0"/>
              </a:spcAft>
              <a:buClr>
                <a:schemeClr val="dk1"/>
              </a:buClr>
              <a:buSzPts val="2400"/>
              <a:buNone/>
            </a:pPr>
            <a:r>
              <a:t/>
            </a:r>
            <a:endParaRPr sz="2000"/>
          </a:p>
        </p:txBody>
      </p:sp>
      <p:pic>
        <p:nvPicPr>
          <p:cNvPr id="394" name="Google Shape;394;p21"/>
          <p:cNvPicPr preferRelativeResize="0"/>
          <p:nvPr/>
        </p:nvPicPr>
        <p:blipFill rotWithShape="1">
          <a:blip r:embed="rId3">
            <a:alphaModFix/>
          </a:blip>
          <a:srcRect b="-19239" l="-1542" r="1541" t="19240"/>
          <a:stretch/>
        </p:blipFill>
        <p:spPr>
          <a:xfrm>
            <a:off x="1079500" y="3589110"/>
            <a:ext cx="4279129" cy="2939781"/>
          </a:xfrm>
          <a:prstGeom prst="rect">
            <a:avLst/>
          </a:prstGeom>
          <a:noFill/>
          <a:ln>
            <a:noFill/>
          </a:ln>
        </p:spPr>
      </p:pic>
      <p:pic>
        <p:nvPicPr>
          <p:cNvPr id="395" name="Google Shape;395;p21"/>
          <p:cNvPicPr preferRelativeResize="0"/>
          <p:nvPr/>
        </p:nvPicPr>
        <p:blipFill rotWithShape="1">
          <a:blip r:embed="rId4">
            <a:alphaModFix/>
          </a:blip>
          <a:srcRect b="0" l="0" r="0" t="0"/>
          <a:stretch/>
        </p:blipFill>
        <p:spPr>
          <a:xfrm>
            <a:off x="7745043" y="1212230"/>
            <a:ext cx="3635530" cy="4817852"/>
          </a:xfrm>
          <a:prstGeom prst="rect">
            <a:avLst/>
          </a:prstGeom>
          <a:noFill/>
          <a:ln>
            <a:noFill/>
          </a:ln>
        </p:spPr>
      </p:pic>
      <p:sp>
        <p:nvSpPr>
          <p:cNvPr id="396" name="Google Shape;396;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397" name="Google Shape;397;p21"/>
          <p:cNvSpPr/>
          <p:nvPr/>
        </p:nvSpPr>
        <p:spPr>
          <a:xfrm>
            <a:off x="1522237" y="4493392"/>
            <a:ext cx="4602431" cy="146193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panel’s shear stress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shear force</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width of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shear strength of panel</a:t>
            </a:r>
            <a:endParaRPr/>
          </a:p>
        </p:txBody>
      </p:sp>
      <p:sp>
        <p:nvSpPr>
          <p:cNvPr id="398" name="Google Shape;398;p21"/>
          <p:cNvSpPr/>
          <p:nvPr/>
        </p:nvSpPr>
        <p:spPr>
          <a:xfrm>
            <a:off x="1079500" y="2759069"/>
            <a:ext cx="4425754" cy="51296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9032"/>
              </a:lnSpc>
              <a:spcBef>
                <a:spcPts val="0"/>
              </a:spcBef>
              <a:spcAft>
                <a:spcPts val="0"/>
              </a:spcAft>
              <a:buNone/>
            </a:pPr>
            <a:r>
              <a:rPr b="0" i="0" lang="fi-FI" sz="1550" u="none" cap="none" strike="noStrike">
                <a:solidFill>
                  <a:schemeClr val="dk1"/>
                </a:solidFill>
                <a:latin typeface="Arial"/>
                <a:ea typeface="Arial"/>
                <a:cs typeface="Arial"/>
                <a:sym typeface="Arial"/>
              </a:rPr>
              <a:t>The dimensioning condition for the panel shear strength when an external force causes bending to the panel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22"/>
          <p:cNvPicPr preferRelativeResize="0"/>
          <p:nvPr/>
        </p:nvPicPr>
        <p:blipFill rotWithShape="1">
          <a:blip r:embed="rId3">
            <a:alphaModFix/>
          </a:blip>
          <a:srcRect b="0" l="0" r="0" t="0"/>
          <a:stretch/>
        </p:blipFill>
        <p:spPr>
          <a:xfrm>
            <a:off x="7717855" y="1440516"/>
            <a:ext cx="3713742" cy="4607296"/>
          </a:xfrm>
          <a:prstGeom prst="rect">
            <a:avLst/>
          </a:prstGeom>
          <a:noFill/>
          <a:ln>
            <a:noFill/>
          </a:ln>
        </p:spPr>
      </p:pic>
      <p:sp>
        <p:nvSpPr>
          <p:cNvPr id="405" name="Google Shape;40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Local buckling resistance</a:t>
            </a:r>
            <a:endParaRPr/>
          </a:p>
        </p:txBody>
      </p:sp>
      <p:sp>
        <p:nvSpPr>
          <p:cNvPr id="406" name="Google Shape;406;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407" name="Google Shape;407;p22"/>
          <p:cNvSpPr txBox="1"/>
          <p:nvPr>
            <p:ph idx="1" type="body"/>
          </p:nvPr>
        </p:nvSpPr>
        <p:spPr>
          <a:xfrm>
            <a:off x="838199" y="1825625"/>
            <a:ext cx="5741773" cy="13315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External force  </a:t>
            </a:r>
            <a:r>
              <a:rPr i="1" lang="fi-FI"/>
              <a:t>F</a:t>
            </a:r>
            <a:r>
              <a:rPr baseline="-25000" lang="fi-FI"/>
              <a:t>d</a:t>
            </a:r>
            <a:r>
              <a:rPr lang="fi-FI"/>
              <a:t> exerts shear force </a:t>
            </a:r>
            <a:r>
              <a:rPr i="1" lang="fi-FI"/>
              <a:t>Q</a:t>
            </a:r>
            <a:r>
              <a:rPr baseline="-25000" lang="fi-FI"/>
              <a:t>d</a:t>
            </a:r>
            <a:r>
              <a:rPr lang="fi-FI"/>
              <a:t> on the panel</a:t>
            </a:r>
            <a:endParaRPr/>
          </a:p>
          <a:p>
            <a:pPr indent="0" lvl="0" marL="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408" name="Google Shape;408;p22"/>
          <p:cNvPicPr preferRelativeResize="0"/>
          <p:nvPr/>
        </p:nvPicPr>
        <p:blipFill rotWithShape="1">
          <a:blip r:embed="rId4">
            <a:alphaModFix/>
          </a:blip>
          <a:srcRect b="0" l="0" r="0" t="0"/>
          <a:stretch/>
        </p:blipFill>
        <p:spPr>
          <a:xfrm>
            <a:off x="1143901" y="3019687"/>
            <a:ext cx="4669954" cy="2936410"/>
          </a:xfrm>
          <a:prstGeom prst="rect">
            <a:avLst/>
          </a:prstGeom>
          <a:noFill/>
          <a:ln>
            <a:noFill/>
          </a:ln>
        </p:spPr>
      </p:pic>
      <p:sp>
        <p:nvSpPr>
          <p:cNvPr id="409" name="Google Shape;409;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10" name="Google Shape;410;p22"/>
          <p:cNvSpPr/>
          <p:nvPr/>
        </p:nvSpPr>
        <p:spPr>
          <a:xfrm>
            <a:off x="1594482" y="4472732"/>
            <a:ext cx="4602431" cy="146193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panel’s shear stress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shear force</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width of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critical shear stress (local buckling)</a:t>
            </a:r>
            <a:endParaRPr/>
          </a:p>
        </p:txBody>
      </p:sp>
      <p:sp>
        <p:nvSpPr>
          <p:cNvPr id="411" name="Google Shape;411;p22"/>
          <p:cNvSpPr/>
          <p:nvPr/>
        </p:nvSpPr>
        <p:spPr>
          <a:xfrm>
            <a:off x="1143901" y="3019366"/>
            <a:ext cx="5508181" cy="51296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9032"/>
              </a:lnSpc>
              <a:spcBef>
                <a:spcPts val="0"/>
              </a:spcBef>
              <a:spcAft>
                <a:spcPts val="0"/>
              </a:spcAft>
              <a:buNone/>
            </a:pPr>
            <a:r>
              <a:rPr b="0" i="0" lang="fi-FI" sz="1550" u="none" cap="none" strike="noStrike">
                <a:solidFill>
                  <a:schemeClr val="dk1"/>
                </a:solidFill>
                <a:latin typeface="Arial"/>
                <a:ea typeface="Arial"/>
                <a:cs typeface="Arial"/>
                <a:sym typeface="Arial"/>
              </a:rPr>
              <a:t>The dimensioning condition for the shear local buckling resistance when an external force causes bending to the panel</a:t>
            </a:r>
            <a:endParaRPr/>
          </a:p>
        </p:txBody>
      </p:sp>
      <p:sp>
        <p:nvSpPr>
          <p:cNvPr id="412" name="Google Shape;412;p22"/>
          <p:cNvSpPr txBox="1"/>
          <p:nvPr/>
        </p:nvSpPr>
        <p:spPr>
          <a:xfrm>
            <a:off x="8742480" y="2566661"/>
            <a:ext cx="985983" cy="2477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Local buckling</a:t>
            </a:r>
            <a:endParaRPr/>
          </a:p>
        </p:txBody>
      </p:sp>
      <p:sp>
        <p:nvSpPr>
          <p:cNvPr id="413" name="Google Shape;413;p22"/>
          <p:cNvSpPr txBox="1"/>
          <p:nvPr/>
        </p:nvSpPr>
        <p:spPr>
          <a:xfrm>
            <a:off x="8701865" y="3905807"/>
            <a:ext cx="1026598" cy="2477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Local buckling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3"/>
          <p:cNvSpPr txBox="1"/>
          <p:nvPr>
            <p:ph type="title"/>
          </p:nvPr>
        </p:nvSpPr>
        <p:spPr>
          <a:xfrm>
            <a:off x="838199" y="365125"/>
            <a:ext cx="1116638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panel’s panel shear and local buckling resistance</a:t>
            </a:r>
            <a:endParaRPr/>
          </a:p>
        </p:txBody>
      </p:sp>
      <p:sp>
        <p:nvSpPr>
          <p:cNvPr id="420" name="Google Shape;420;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421" name="Google Shape;421;p23"/>
          <p:cNvSpPr txBox="1"/>
          <p:nvPr>
            <p:ph idx="1" type="body"/>
          </p:nvPr>
        </p:nvSpPr>
        <p:spPr>
          <a:xfrm>
            <a:off x="838199" y="1825625"/>
            <a:ext cx="6409683" cy="20195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External force </a:t>
            </a:r>
            <a:r>
              <a:rPr i="1" lang="fi-FI"/>
              <a:t>F</a:t>
            </a:r>
            <a:r>
              <a:rPr baseline="-25000" lang="fi-FI"/>
              <a:t>d</a:t>
            </a:r>
            <a:r>
              <a:rPr lang="fi-FI"/>
              <a:t> can also only cause shear to the panel</a:t>
            </a:r>
            <a:endParaRPr/>
          </a:p>
          <a:p>
            <a:pPr indent="0" lvl="0" marL="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422" name="Google Shape;422;p23"/>
          <p:cNvPicPr preferRelativeResize="0"/>
          <p:nvPr/>
        </p:nvPicPr>
        <p:blipFill rotWithShape="1">
          <a:blip r:embed="rId3">
            <a:alphaModFix/>
          </a:blip>
          <a:srcRect b="0" l="0" r="0" t="0"/>
          <a:stretch/>
        </p:blipFill>
        <p:spPr>
          <a:xfrm>
            <a:off x="7661334" y="2310714"/>
            <a:ext cx="4138293" cy="2817342"/>
          </a:xfrm>
          <a:prstGeom prst="rect">
            <a:avLst/>
          </a:prstGeom>
          <a:noFill/>
          <a:ln>
            <a:noFill/>
          </a:ln>
        </p:spPr>
      </p:pic>
      <p:pic>
        <p:nvPicPr>
          <p:cNvPr id="423" name="Google Shape;423;p23"/>
          <p:cNvPicPr preferRelativeResize="0"/>
          <p:nvPr/>
        </p:nvPicPr>
        <p:blipFill rotWithShape="1">
          <a:blip r:embed="rId4">
            <a:alphaModFix/>
          </a:blip>
          <a:srcRect b="0" l="0" r="0" t="0"/>
          <a:stretch/>
        </p:blipFill>
        <p:spPr>
          <a:xfrm>
            <a:off x="1229497" y="3014620"/>
            <a:ext cx="5603790" cy="3228809"/>
          </a:xfrm>
          <a:prstGeom prst="rect">
            <a:avLst/>
          </a:prstGeom>
          <a:noFill/>
          <a:ln>
            <a:noFill/>
          </a:ln>
        </p:spPr>
      </p:pic>
      <p:sp>
        <p:nvSpPr>
          <p:cNvPr id="424" name="Google Shape;424;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25" name="Google Shape;425;p23"/>
          <p:cNvSpPr/>
          <p:nvPr/>
        </p:nvSpPr>
        <p:spPr>
          <a:xfrm>
            <a:off x="1654212" y="4444221"/>
            <a:ext cx="4602431" cy="1769715"/>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panel’s shear stress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shear force</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width of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shear strength of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critical shear stress (local buckling)</a:t>
            </a:r>
            <a:endParaRPr/>
          </a:p>
        </p:txBody>
      </p:sp>
      <p:sp>
        <p:nvSpPr>
          <p:cNvPr id="426" name="Google Shape;426;p23"/>
          <p:cNvSpPr/>
          <p:nvPr/>
        </p:nvSpPr>
        <p:spPr>
          <a:xfrm>
            <a:off x="1229497" y="3057788"/>
            <a:ext cx="6651760" cy="51296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9032"/>
              </a:lnSpc>
              <a:spcBef>
                <a:spcPts val="0"/>
              </a:spcBef>
              <a:spcAft>
                <a:spcPts val="0"/>
              </a:spcAft>
              <a:buNone/>
            </a:pPr>
            <a:r>
              <a:rPr b="0" i="0" lang="fi-FI" sz="1550" u="none" cap="none" strike="noStrike">
                <a:solidFill>
                  <a:schemeClr val="dk1"/>
                </a:solidFill>
                <a:latin typeface="Arial"/>
                <a:ea typeface="Arial"/>
                <a:cs typeface="Arial"/>
                <a:sym typeface="Arial"/>
              </a:rPr>
              <a:t>Dimensioning condition for the panel’s panel shear and shear local buckling resistance, when an external force only causes shear to the panel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panel’s critical shear stress</a:t>
            </a:r>
            <a:endParaRPr/>
          </a:p>
        </p:txBody>
      </p:sp>
      <p:sp>
        <p:nvSpPr>
          <p:cNvPr id="433" name="Google Shape;433;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434" name="Google Shape;434;p24"/>
          <p:cNvPicPr preferRelativeResize="0"/>
          <p:nvPr/>
        </p:nvPicPr>
        <p:blipFill rotWithShape="1">
          <a:blip r:embed="rId3">
            <a:alphaModFix/>
          </a:blip>
          <a:srcRect b="19976" l="0" r="0" t="0"/>
          <a:stretch/>
        </p:blipFill>
        <p:spPr>
          <a:xfrm>
            <a:off x="942323" y="1737326"/>
            <a:ext cx="6016468" cy="3079771"/>
          </a:xfrm>
          <a:prstGeom prst="rect">
            <a:avLst/>
          </a:prstGeom>
          <a:noFill/>
          <a:ln>
            <a:noFill/>
          </a:ln>
        </p:spPr>
      </p:pic>
      <p:pic>
        <p:nvPicPr>
          <p:cNvPr id="435" name="Google Shape;435;p24"/>
          <p:cNvPicPr preferRelativeResize="0"/>
          <p:nvPr/>
        </p:nvPicPr>
        <p:blipFill rotWithShape="1">
          <a:blip r:embed="rId4">
            <a:alphaModFix/>
          </a:blip>
          <a:srcRect b="3398" l="13943" r="11598" t="673"/>
          <a:stretch/>
        </p:blipFill>
        <p:spPr>
          <a:xfrm>
            <a:off x="7806855" y="1737326"/>
            <a:ext cx="4300543" cy="3915890"/>
          </a:xfrm>
          <a:prstGeom prst="rect">
            <a:avLst/>
          </a:prstGeom>
          <a:noFill/>
          <a:ln>
            <a:noFill/>
          </a:ln>
        </p:spPr>
      </p:pic>
      <p:sp>
        <p:nvSpPr>
          <p:cNvPr id="436" name="Google Shape;436;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37" name="Google Shape;437;p24"/>
          <p:cNvSpPr/>
          <p:nvPr/>
        </p:nvSpPr>
        <p:spPr>
          <a:xfrm>
            <a:off x="1721836" y="2656525"/>
            <a:ext cx="5660987" cy="2077492"/>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panel’s critical shear stress in terms of local buckling </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local buckling factor</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bending stiffness per unit length (around the z-axis)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bending stiffness per unit length (around the x-axis)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panel’s moment of inertia per unit length</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spacing of the panel’s edge supports</a:t>
            </a:r>
            <a:endParaRPr/>
          </a:p>
        </p:txBody>
      </p:sp>
      <p:sp>
        <p:nvSpPr>
          <p:cNvPr id="438" name="Google Shape;438;p24"/>
          <p:cNvSpPr/>
          <p:nvPr/>
        </p:nvSpPr>
        <p:spPr>
          <a:xfrm>
            <a:off x="970604" y="5018986"/>
            <a:ext cx="5660987" cy="5386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NOTE!</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characteristic value E </a:t>
            </a:r>
            <a:r>
              <a:rPr b="0" baseline="-25000" i="0" lang="fi-FI" sz="1500" u="none" cap="none" strike="noStrike">
                <a:solidFill>
                  <a:schemeClr val="dk1"/>
                </a:solidFill>
                <a:latin typeface="Arial"/>
                <a:ea typeface="Arial"/>
                <a:cs typeface="Arial"/>
                <a:sym typeface="Arial"/>
              </a:rPr>
              <a:t>0,05</a:t>
            </a:r>
            <a:r>
              <a:rPr b="0" i="0" lang="fi-FI" sz="1500" u="none" cap="none" strike="noStrike">
                <a:solidFill>
                  <a:schemeClr val="dk1"/>
                </a:solidFill>
                <a:latin typeface="Arial"/>
                <a:ea typeface="Arial"/>
                <a:cs typeface="Arial"/>
                <a:sym typeface="Arial"/>
              </a:rPr>
              <a:t> is used for the modulus of elasticity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25"/>
          <p:cNvPicPr preferRelativeResize="0"/>
          <p:nvPr/>
        </p:nvPicPr>
        <p:blipFill rotWithShape="1">
          <a:blip r:embed="rId3">
            <a:alphaModFix/>
          </a:blip>
          <a:srcRect b="0" l="0" r="0" t="0"/>
          <a:stretch/>
        </p:blipFill>
        <p:spPr>
          <a:xfrm>
            <a:off x="1018661" y="1621155"/>
            <a:ext cx="10195095" cy="4326134"/>
          </a:xfrm>
          <a:prstGeom prst="rect">
            <a:avLst/>
          </a:prstGeom>
          <a:noFill/>
          <a:ln>
            <a:noFill/>
          </a:ln>
        </p:spPr>
      </p:pic>
      <p:sp>
        <p:nvSpPr>
          <p:cNvPr id="445" name="Google Shape;445;p25"/>
          <p:cNvSpPr txBox="1"/>
          <p:nvPr>
            <p:ph type="title"/>
          </p:nvPr>
        </p:nvSpPr>
        <p:spPr>
          <a:xfrm>
            <a:off x="596245" y="430068"/>
            <a:ext cx="1159575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spacing of the panel’s edge supports (a and c)</a:t>
            </a:r>
            <a:endParaRPr/>
          </a:p>
        </p:txBody>
      </p:sp>
      <p:sp>
        <p:nvSpPr>
          <p:cNvPr id="446" name="Google Shape;446;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447" name="Google Shape;447;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Local buckling factor</a:t>
            </a:r>
            <a:endParaRPr/>
          </a:p>
        </p:txBody>
      </p:sp>
      <p:sp>
        <p:nvSpPr>
          <p:cNvPr id="454" name="Google Shape;454;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455" name="Google Shape;455;p26"/>
          <p:cNvPicPr preferRelativeResize="0"/>
          <p:nvPr/>
        </p:nvPicPr>
        <p:blipFill rotWithShape="1">
          <a:blip r:embed="rId3">
            <a:alphaModFix/>
          </a:blip>
          <a:srcRect b="0" l="0" r="0" t="0"/>
          <a:stretch/>
        </p:blipFill>
        <p:spPr>
          <a:xfrm>
            <a:off x="937311" y="1946835"/>
            <a:ext cx="5794778" cy="2956316"/>
          </a:xfrm>
          <a:prstGeom prst="rect">
            <a:avLst/>
          </a:prstGeom>
          <a:noFill/>
          <a:ln>
            <a:noFill/>
          </a:ln>
        </p:spPr>
      </p:pic>
      <p:pic>
        <p:nvPicPr>
          <p:cNvPr id="456" name="Google Shape;456;p26"/>
          <p:cNvPicPr preferRelativeResize="0"/>
          <p:nvPr/>
        </p:nvPicPr>
        <p:blipFill rotWithShape="1">
          <a:blip r:embed="rId4">
            <a:alphaModFix/>
          </a:blip>
          <a:srcRect b="0" l="0" r="0" t="0"/>
          <a:stretch/>
        </p:blipFill>
        <p:spPr>
          <a:xfrm>
            <a:off x="7729156" y="1295712"/>
            <a:ext cx="4161801" cy="4503054"/>
          </a:xfrm>
          <a:prstGeom prst="rect">
            <a:avLst/>
          </a:prstGeom>
          <a:noFill/>
          <a:ln>
            <a:noFill/>
          </a:ln>
        </p:spPr>
      </p:pic>
      <p:cxnSp>
        <p:nvCxnSpPr>
          <p:cNvPr id="457" name="Google Shape;457;p26"/>
          <p:cNvCxnSpPr/>
          <p:nvPr/>
        </p:nvCxnSpPr>
        <p:spPr>
          <a:xfrm>
            <a:off x="9311523" y="3859176"/>
            <a:ext cx="0" cy="1459701"/>
          </a:xfrm>
          <a:prstGeom prst="straightConnector1">
            <a:avLst/>
          </a:prstGeom>
          <a:noFill/>
          <a:ln cap="flat" cmpd="sng" w="12700">
            <a:solidFill>
              <a:srgbClr val="FF0000"/>
            </a:solidFill>
            <a:prstDash val="dash"/>
            <a:miter lim="800000"/>
            <a:headEnd len="sm" w="sm" type="none"/>
            <a:tailEnd len="sm" w="sm" type="none"/>
          </a:ln>
        </p:spPr>
      </p:cxnSp>
      <p:cxnSp>
        <p:nvCxnSpPr>
          <p:cNvPr id="458" name="Google Shape;458;p26"/>
          <p:cNvCxnSpPr/>
          <p:nvPr/>
        </p:nvCxnSpPr>
        <p:spPr>
          <a:xfrm rot="10800000">
            <a:off x="8194699" y="3853044"/>
            <a:ext cx="1116825" cy="0"/>
          </a:xfrm>
          <a:prstGeom prst="straightConnector1">
            <a:avLst/>
          </a:prstGeom>
          <a:noFill/>
          <a:ln cap="flat" cmpd="sng" w="12700">
            <a:solidFill>
              <a:srgbClr val="FF0000"/>
            </a:solidFill>
            <a:prstDash val="dash"/>
            <a:miter lim="800000"/>
            <a:headEnd len="sm" w="sm" type="none"/>
            <a:tailEnd len="med" w="med" type="triangle"/>
          </a:ln>
        </p:spPr>
      </p:cxnSp>
      <p:sp>
        <p:nvSpPr>
          <p:cNvPr id="459" name="Google Shape;459;p26"/>
          <p:cNvSpPr/>
          <p:nvPr/>
        </p:nvSpPr>
        <p:spPr>
          <a:xfrm>
            <a:off x="9220781" y="3766111"/>
            <a:ext cx="181484" cy="18000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61" name="Google Shape;461;p26"/>
          <p:cNvSpPr/>
          <p:nvPr/>
        </p:nvSpPr>
        <p:spPr>
          <a:xfrm>
            <a:off x="1481466" y="3443371"/>
            <a:ext cx="5660987" cy="146193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spacing of the panel’s edge supports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spacing of the panel’s edge supports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bending stiffness per unit length (around the z-axis)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panel bending stiffness per unit length (around the x-axis)</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torsional stiffness of the panel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Torsional stiffness of the panel</a:t>
            </a:r>
            <a:endParaRPr/>
          </a:p>
        </p:txBody>
      </p:sp>
      <p:sp>
        <p:nvSpPr>
          <p:cNvPr id="468" name="Google Shape;468;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469" name="Google Shape;469;p27"/>
          <p:cNvPicPr preferRelativeResize="0"/>
          <p:nvPr/>
        </p:nvPicPr>
        <p:blipFill rotWithShape="1">
          <a:blip r:embed="rId3">
            <a:alphaModFix/>
          </a:blip>
          <a:srcRect b="40398" l="0" r="0" t="0"/>
          <a:stretch/>
        </p:blipFill>
        <p:spPr>
          <a:xfrm>
            <a:off x="947138" y="1873251"/>
            <a:ext cx="4148373" cy="1567533"/>
          </a:xfrm>
          <a:prstGeom prst="rect">
            <a:avLst/>
          </a:prstGeom>
          <a:noFill/>
          <a:ln>
            <a:noFill/>
          </a:ln>
        </p:spPr>
      </p:pic>
      <p:pic>
        <p:nvPicPr>
          <p:cNvPr id="470" name="Google Shape;470;p27"/>
          <p:cNvPicPr preferRelativeResize="0"/>
          <p:nvPr/>
        </p:nvPicPr>
        <p:blipFill rotWithShape="1">
          <a:blip r:embed="rId4">
            <a:alphaModFix/>
          </a:blip>
          <a:srcRect b="15946" l="11882" r="5598" t="14054"/>
          <a:stretch/>
        </p:blipFill>
        <p:spPr>
          <a:xfrm>
            <a:off x="6290472" y="1922678"/>
            <a:ext cx="5472086" cy="3280719"/>
          </a:xfrm>
          <a:prstGeom prst="rect">
            <a:avLst/>
          </a:prstGeom>
          <a:noFill/>
          <a:ln>
            <a:noFill/>
          </a:ln>
        </p:spPr>
      </p:pic>
      <p:sp>
        <p:nvSpPr>
          <p:cNvPr id="471" name="Google Shape;471;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72" name="Google Shape;472;p27"/>
          <p:cNvSpPr/>
          <p:nvPr/>
        </p:nvSpPr>
        <p:spPr>
          <a:xfrm>
            <a:off x="1550517" y="2718383"/>
            <a:ext cx="3907603" cy="53860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The glide modulus of the panel (panel shear) </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thickness of the panel</a:t>
            </a:r>
            <a:endParaRPr/>
          </a:p>
        </p:txBody>
      </p:sp>
      <p:sp>
        <p:nvSpPr>
          <p:cNvPr id="473" name="Google Shape;473;p27"/>
          <p:cNvSpPr/>
          <p:nvPr/>
        </p:nvSpPr>
        <p:spPr>
          <a:xfrm>
            <a:off x="947138" y="3608590"/>
            <a:ext cx="5660987" cy="107721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00" u="none" cap="none" strike="noStrike">
                <a:solidFill>
                  <a:schemeClr val="dk1"/>
                </a:solidFill>
                <a:latin typeface="Arial"/>
                <a:ea typeface="Arial"/>
                <a:cs typeface="Arial"/>
                <a:sym typeface="Arial"/>
              </a:rPr>
              <a:t>NOTE!</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characteristic value E</a:t>
            </a:r>
            <a:r>
              <a:rPr b="0" baseline="-25000" i="0" lang="fi-FI" sz="1500" u="none" cap="none" strike="noStrike">
                <a:solidFill>
                  <a:schemeClr val="dk1"/>
                </a:solidFill>
                <a:latin typeface="Arial"/>
                <a:ea typeface="Arial"/>
                <a:cs typeface="Arial"/>
                <a:sym typeface="Arial"/>
              </a:rPr>
              <a:t>0,05</a:t>
            </a:r>
            <a:r>
              <a:rPr b="0" i="0" lang="fi-FI" sz="1500" u="none" cap="none" strike="noStrike">
                <a:solidFill>
                  <a:schemeClr val="dk1"/>
                </a:solidFill>
                <a:latin typeface="Arial"/>
                <a:ea typeface="Arial"/>
                <a:cs typeface="Arial"/>
                <a:sym typeface="Arial"/>
              </a:rPr>
              <a:t> is used for the modulus of elasticity</a:t>
            </a:r>
            <a:endParaRPr/>
          </a:p>
          <a:p>
            <a:pPr indent="0" lvl="0" marL="0" marR="0" rtl="0" algn="l">
              <a:lnSpc>
                <a:spcPct val="100000"/>
              </a:lnSpc>
              <a:spcBef>
                <a:spcPts val="600"/>
              </a:spcBef>
              <a:spcAft>
                <a:spcPts val="0"/>
              </a:spcAft>
              <a:buNone/>
            </a:pPr>
            <a:r>
              <a:rPr b="0" i="0" lang="fi-FI" sz="1500" u="none" cap="none" strike="noStrike">
                <a:solidFill>
                  <a:schemeClr val="dk1"/>
                </a:solidFill>
                <a:latin typeface="Arial"/>
                <a:ea typeface="Arial"/>
                <a:cs typeface="Arial"/>
                <a:sym typeface="Arial"/>
              </a:rPr>
              <a:t>The characteristic value G</a:t>
            </a:r>
            <a:r>
              <a:rPr b="0" baseline="-25000" i="0" lang="fi-FI" sz="1500" u="none" cap="none" strike="noStrike">
                <a:solidFill>
                  <a:schemeClr val="dk1"/>
                </a:solidFill>
                <a:latin typeface="Arial"/>
                <a:ea typeface="Arial"/>
                <a:cs typeface="Arial"/>
                <a:sym typeface="Arial"/>
              </a:rPr>
              <a:t>0,05</a:t>
            </a:r>
            <a:r>
              <a:rPr b="0" i="0" lang="fi-FI" sz="1500" u="none" cap="none" strike="noStrike">
                <a:solidFill>
                  <a:schemeClr val="dk1"/>
                </a:solidFill>
                <a:latin typeface="Arial"/>
                <a:ea typeface="Arial"/>
                <a:cs typeface="Arial"/>
                <a:sym typeface="Arial"/>
              </a:rPr>
              <a:t> is used for shear modulus</a:t>
            </a:r>
            <a:endParaRPr/>
          </a:p>
          <a:p>
            <a:pPr indent="0" lvl="0" marL="0" marR="0" rtl="0" algn="l">
              <a:lnSpc>
                <a:spcPct val="100000"/>
              </a:lnSpc>
              <a:spcBef>
                <a:spcPts val="600"/>
              </a:spcBef>
              <a:spcAft>
                <a:spcPts val="0"/>
              </a:spcAft>
              <a:buNone/>
            </a:pPr>
            <a:r>
              <a:t/>
            </a:r>
            <a:endParaRPr b="0" baseline="-25000" i="0" sz="15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13" name="Google Shape;113;p1"/>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fi-FI"/>
              <a:t>Structural design</a:t>
            </a:r>
            <a:endParaRPr/>
          </a:p>
        </p:txBody>
      </p:sp>
      <p:sp>
        <p:nvSpPr>
          <p:cNvPr id="114" name="Google Shape;114;p1"/>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Factor </a:t>
            </a:r>
            <a:r>
              <a:rPr i="1" lang="fi-FI"/>
              <a:t>k</a:t>
            </a:r>
            <a:r>
              <a:rPr baseline="-25000" lang="fi-FI"/>
              <a:t>2</a:t>
            </a:r>
            <a:r>
              <a:rPr lang="fi-FI"/>
              <a:t> when the panel has a tongue-and-groove joint</a:t>
            </a:r>
            <a:endParaRPr/>
          </a:p>
        </p:txBody>
      </p:sp>
      <p:sp>
        <p:nvSpPr>
          <p:cNvPr id="480" name="Google Shape;480;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481" name="Google Shape;481;p28"/>
          <p:cNvSpPr txBox="1"/>
          <p:nvPr>
            <p:ph idx="1" type="body"/>
          </p:nvPr>
        </p:nvSpPr>
        <p:spPr>
          <a:xfrm>
            <a:off x="838200" y="1825625"/>
            <a:ext cx="5157751"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fi-FI"/>
              <a:t>When determining the </a:t>
            </a:r>
            <a:r>
              <a:rPr i="1" lang="fi-FI"/>
              <a:t>k</a:t>
            </a:r>
            <a:r>
              <a:rPr lang="fi-FI"/>
              <a:t> factor for local buckling </a:t>
            </a:r>
            <a:r>
              <a:rPr i="1" lang="fi-FI"/>
              <a:t>k</a:t>
            </a:r>
            <a:r>
              <a:rPr baseline="-25000" lang="fi-FI"/>
              <a:t>2</a:t>
            </a:r>
            <a:r>
              <a:rPr lang="fi-FI"/>
              <a:t> = 4, when there’s an unfastened tongue-and-groove joint between the stiffening panels </a:t>
            </a:r>
            <a:endParaRPr/>
          </a:p>
          <a:p>
            <a:pPr indent="-228600" lvl="0" marL="228600" rtl="0" algn="l">
              <a:lnSpc>
                <a:spcPct val="90000"/>
              </a:lnSpc>
              <a:spcBef>
                <a:spcPts val="1000"/>
              </a:spcBef>
              <a:spcAft>
                <a:spcPts val="0"/>
              </a:spcAft>
              <a:buClr>
                <a:schemeClr val="dk1"/>
              </a:buClr>
              <a:buSzPts val="2800"/>
              <a:buChar char="•"/>
            </a:pPr>
            <a:r>
              <a:rPr lang="fi-FI"/>
              <a:t>In the aforementioned case, the panel’s stiffening characteristics must be determined so that both the opposite edges of the panel are unfastened (even if the other edge is fastened)</a:t>
            </a:r>
            <a:endParaRPr/>
          </a:p>
        </p:txBody>
      </p:sp>
      <p:pic>
        <p:nvPicPr>
          <p:cNvPr id="482" name="Google Shape;482;p28"/>
          <p:cNvPicPr preferRelativeResize="0"/>
          <p:nvPr/>
        </p:nvPicPr>
        <p:blipFill rotWithShape="1">
          <a:blip r:embed="rId3">
            <a:alphaModFix/>
          </a:blip>
          <a:srcRect b="0" l="0" r="0" t="0"/>
          <a:stretch/>
        </p:blipFill>
        <p:spPr>
          <a:xfrm>
            <a:off x="7146555" y="1403011"/>
            <a:ext cx="4426538" cy="4834473"/>
          </a:xfrm>
          <a:prstGeom prst="rect">
            <a:avLst/>
          </a:prstGeom>
          <a:noFill/>
          <a:ln>
            <a:noFill/>
          </a:ln>
        </p:spPr>
      </p:pic>
      <p:sp>
        <p:nvSpPr>
          <p:cNvPr id="483" name="Google Shape;483;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84" name="Google Shape;484;p28"/>
          <p:cNvSpPr txBox="1"/>
          <p:nvPr/>
        </p:nvSpPr>
        <p:spPr>
          <a:xfrm>
            <a:off x="9477770" y="4001294"/>
            <a:ext cx="1014264" cy="247770"/>
          </a:xfrm>
          <a:prstGeom prst="rect">
            <a:avLst/>
          </a:prstGeom>
          <a:solidFill>
            <a:srgbClr val="FFD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Full tongue-and-groove joint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panel’s bending strength</a:t>
            </a:r>
            <a:endParaRPr/>
          </a:p>
        </p:txBody>
      </p:sp>
      <p:sp>
        <p:nvSpPr>
          <p:cNvPr id="491" name="Google Shape;491;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492" name="Google Shape;492;p29"/>
          <p:cNvSpPr txBox="1"/>
          <p:nvPr>
            <p:ph idx="1" type="body"/>
          </p:nvPr>
        </p:nvSpPr>
        <p:spPr>
          <a:xfrm>
            <a:off x="838199" y="1825625"/>
            <a:ext cx="6106297" cy="465549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In addition to review of buckling, a plate with unfastened edges must be tested for bending strength with respect to the y-axis</a:t>
            </a:r>
            <a:endParaRPr/>
          </a:p>
          <a:p>
            <a:pPr indent="-228600" lvl="0" marL="228600" rtl="0" algn="l">
              <a:lnSpc>
                <a:spcPct val="90000"/>
              </a:lnSpc>
              <a:spcBef>
                <a:spcPts val="1000"/>
              </a:spcBef>
              <a:spcAft>
                <a:spcPts val="0"/>
              </a:spcAft>
              <a:buClr>
                <a:schemeClr val="dk1"/>
              </a:buClr>
              <a:buSzPts val="2800"/>
              <a:buChar char="•"/>
            </a:pPr>
            <a:r>
              <a:rPr lang="fi-FI"/>
              <a:t>In the case shown in the adjacent illustration, the plate is a bent protruding beam, for which the following should be checked</a:t>
            </a:r>
            <a:endParaRPr/>
          </a:p>
          <a:p>
            <a:pPr indent="-228600" lvl="1" marL="685800" rtl="0" algn="l">
              <a:lnSpc>
                <a:spcPct val="90000"/>
              </a:lnSpc>
              <a:spcBef>
                <a:spcPts val="500"/>
              </a:spcBef>
              <a:spcAft>
                <a:spcPts val="0"/>
              </a:spcAft>
              <a:buClr>
                <a:schemeClr val="dk1"/>
              </a:buClr>
              <a:buSzPts val="2400"/>
              <a:buChar char="•"/>
            </a:pPr>
            <a:r>
              <a:rPr lang="fi-FI"/>
              <a:t>Tensile strength on the edge with traction </a:t>
            </a:r>
            <a:endParaRPr/>
          </a:p>
          <a:p>
            <a:pPr indent="-228600" lvl="1" marL="685800" rtl="0" algn="l">
              <a:lnSpc>
                <a:spcPct val="90000"/>
              </a:lnSpc>
              <a:spcBef>
                <a:spcPts val="500"/>
              </a:spcBef>
              <a:spcAft>
                <a:spcPts val="0"/>
              </a:spcAft>
              <a:buClr>
                <a:schemeClr val="dk1"/>
              </a:buClr>
              <a:buSzPts val="2400"/>
              <a:buChar char="•"/>
            </a:pPr>
            <a:r>
              <a:rPr lang="fi-FI"/>
              <a:t>Lateral buckling resistance on compressed edge (lateral buckling on span a)</a:t>
            </a:r>
            <a:endParaRPr/>
          </a:p>
        </p:txBody>
      </p:sp>
      <p:pic>
        <p:nvPicPr>
          <p:cNvPr id="493" name="Google Shape;493;p29"/>
          <p:cNvPicPr preferRelativeResize="0"/>
          <p:nvPr/>
        </p:nvPicPr>
        <p:blipFill rotWithShape="1">
          <a:blip r:embed="rId3">
            <a:alphaModFix/>
          </a:blip>
          <a:srcRect b="0" l="0" r="0" t="0"/>
          <a:stretch/>
        </p:blipFill>
        <p:spPr>
          <a:xfrm>
            <a:off x="8089217" y="1388600"/>
            <a:ext cx="2955145" cy="4879838"/>
          </a:xfrm>
          <a:prstGeom prst="rect">
            <a:avLst/>
          </a:prstGeom>
          <a:noFill/>
          <a:ln>
            <a:noFill/>
          </a:ln>
        </p:spPr>
      </p:pic>
      <p:sp>
        <p:nvSpPr>
          <p:cNvPr id="494" name="Google Shape;494;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495" name="Google Shape;495;p29"/>
          <p:cNvSpPr txBox="1"/>
          <p:nvPr/>
        </p:nvSpPr>
        <p:spPr>
          <a:xfrm rot="-5101492">
            <a:off x="7541659" y="3244172"/>
            <a:ext cx="1985181" cy="2477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100" u="none" cap="none" strike="noStrike">
                <a:solidFill>
                  <a:srgbClr val="000000"/>
                </a:solidFill>
                <a:latin typeface="Arial Narrow"/>
                <a:ea typeface="Arial Narrow"/>
                <a:cs typeface="Arial Narrow"/>
                <a:sym typeface="Arial Narrow"/>
              </a:rPr>
              <a:t>Traction on the edge of the panel</a:t>
            </a:r>
            <a:endParaRPr/>
          </a:p>
        </p:txBody>
      </p:sp>
      <p:sp>
        <p:nvSpPr>
          <p:cNvPr id="496" name="Google Shape;496;p29"/>
          <p:cNvSpPr txBox="1"/>
          <p:nvPr/>
        </p:nvSpPr>
        <p:spPr>
          <a:xfrm rot="-5101492">
            <a:off x="9573229" y="3405686"/>
            <a:ext cx="1925882" cy="2477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100" u="none" cap="none" strike="noStrike">
                <a:solidFill>
                  <a:srgbClr val="000000"/>
                </a:solidFill>
                <a:latin typeface="Arial Narrow"/>
                <a:ea typeface="Arial Narrow"/>
                <a:cs typeface="Arial Narrow"/>
                <a:sym typeface="Arial Narrow"/>
              </a:rPr>
              <a:t>Compression on the plate edge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Dimensioning condition for plate bending strength</a:t>
            </a:r>
            <a:endParaRPr/>
          </a:p>
        </p:txBody>
      </p:sp>
      <p:sp>
        <p:nvSpPr>
          <p:cNvPr id="503" name="Google Shape;503;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504" name="Google Shape;504;p30"/>
          <p:cNvPicPr preferRelativeResize="0"/>
          <p:nvPr/>
        </p:nvPicPr>
        <p:blipFill rotWithShape="1">
          <a:blip r:embed="rId3">
            <a:alphaModFix/>
          </a:blip>
          <a:srcRect b="0" l="0" r="0" t="0"/>
          <a:stretch/>
        </p:blipFill>
        <p:spPr>
          <a:xfrm>
            <a:off x="953229" y="1579563"/>
            <a:ext cx="4724702" cy="4788570"/>
          </a:xfrm>
          <a:prstGeom prst="rect">
            <a:avLst/>
          </a:prstGeom>
          <a:noFill/>
          <a:ln>
            <a:noFill/>
          </a:ln>
        </p:spPr>
      </p:pic>
      <p:pic>
        <p:nvPicPr>
          <p:cNvPr id="505" name="Google Shape;505;p30"/>
          <p:cNvPicPr preferRelativeResize="0"/>
          <p:nvPr/>
        </p:nvPicPr>
        <p:blipFill rotWithShape="1">
          <a:blip r:embed="rId4">
            <a:alphaModFix/>
          </a:blip>
          <a:srcRect b="0" l="0" r="0" t="0"/>
          <a:stretch/>
        </p:blipFill>
        <p:spPr>
          <a:xfrm>
            <a:off x="7335454" y="1381244"/>
            <a:ext cx="2955145" cy="4894551"/>
          </a:xfrm>
          <a:prstGeom prst="rect">
            <a:avLst/>
          </a:prstGeom>
          <a:noFill/>
          <a:ln>
            <a:noFill/>
          </a:ln>
        </p:spPr>
      </p:pic>
      <p:sp>
        <p:nvSpPr>
          <p:cNvPr id="506" name="Google Shape;506;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07" name="Google Shape;507;p30"/>
          <p:cNvSpPr txBox="1"/>
          <p:nvPr/>
        </p:nvSpPr>
        <p:spPr>
          <a:xfrm rot="-5101492">
            <a:off x="6808518" y="3304790"/>
            <a:ext cx="1939185" cy="2477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100" u="none" cap="none" strike="noStrike">
                <a:solidFill>
                  <a:srgbClr val="000000"/>
                </a:solidFill>
                <a:latin typeface="Arial Narrow"/>
                <a:ea typeface="Arial Narrow"/>
                <a:cs typeface="Arial Narrow"/>
                <a:sym typeface="Arial Narrow"/>
              </a:rPr>
              <a:t>Traction on the edge of the panel</a:t>
            </a:r>
            <a:endParaRPr/>
          </a:p>
        </p:txBody>
      </p:sp>
      <p:sp>
        <p:nvSpPr>
          <p:cNvPr id="508" name="Google Shape;508;p30"/>
          <p:cNvSpPr txBox="1"/>
          <p:nvPr/>
        </p:nvSpPr>
        <p:spPr>
          <a:xfrm rot="-5101492">
            <a:off x="8859817" y="3487823"/>
            <a:ext cx="1836683" cy="2477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100" u="none" cap="none" strike="noStrike">
                <a:solidFill>
                  <a:srgbClr val="000000"/>
                </a:solidFill>
                <a:latin typeface="Arial Narrow"/>
                <a:ea typeface="Arial Narrow"/>
                <a:cs typeface="Arial Narrow"/>
                <a:sym typeface="Arial Narrow"/>
              </a:rPr>
              <a:t>Compression on the plate edge</a:t>
            </a:r>
            <a:endParaRPr/>
          </a:p>
        </p:txBody>
      </p:sp>
      <p:sp>
        <p:nvSpPr>
          <p:cNvPr id="509" name="Google Shape;509;p30"/>
          <p:cNvSpPr/>
          <p:nvPr/>
        </p:nvSpPr>
        <p:spPr>
          <a:xfrm>
            <a:off x="1406051" y="3614269"/>
            <a:ext cx="6041124" cy="2762295"/>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shear strength of the panel’s connectors</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factor for method of attachment</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spacing of the panel’s connectors</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The spacing of the panel’s edge supports</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The spacing of the panel’s edge supports</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The panel’s tensile strength (in direction z)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lateral buckling factor for the protruding beam with measurement a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the panel’s compression strength (in direction z)</a:t>
            </a:r>
            <a:endParaRPr/>
          </a:p>
        </p:txBody>
      </p:sp>
      <p:sp>
        <p:nvSpPr>
          <p:cNvPr id="510" name="Google Shape;510;p30"/>
          <p:cNvSpPr/>
          <p:nvPr/>
        </p:nvSpPr>
        <p:spPr>
          <a:xfrm>
            <a:off x="953229" y="1571132"/>
            <a:ext cx="5660987" cy="23852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Tensile strength (bending in relation to the y-axis)</a:t>
            </a:r>
            <a:endParaRPr/>
          </a:p>
        </p:txBody>
      </p:sp>
      <p:sp>
        <p:nvSpPr>
          <p:cNvPr id="511" name="Google Shape;511;p30"/>
          <p:cNvSpPr/>
          <p:nvPr/>
        </p:nvSpPr>
        <p:spPr>
          <a:xfrm>
            <a:off x="953228" y="2467556"/>
            <a:ext cx="5660987" cy="23852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Compression strength (bending in relation to the y-axis)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The panel’s bending strength</a:t>
            </a:r>
            <a:endParaRPr/>
          </a:p>
        </p:txBody>
      </p:sp>
      <p:sp>
        <p:nvSpPr>
          <p:cNvPr id="518" name="Google Shape;518;p3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graphicFrame>
        <p:nvGraphicFramePr>
          <p:cNvPr id="519" name="Google Shape;519;p31"/>
          <p:cNvGraphicFramePr/>
          <p:nvPr/>
        </p:nvGraphicFramePr>
        <p:xfrm>
          <a:off x="474039" y="2539976"/>
          <a:ext cx="3000000" cy="3000000"/>
        </p:xfrm>
        <a:graphic>
          <a:graphicData uri="http://schemas.openxmlformats.org/drawingml/2006/table">
            <a:tbl>
              <a:tblPr bandRow="1" firstRow="1">
                <a:noFill/>
                <a:tableStyleId>{9F49932B-0DB0-4E7B-96D0-35EDA0B13D8A}</a:tableStyleId>
              </a:tblPr>
              <a:tblGrid>
                <a:gridCol w="1722400"/>
                <a:gridCol w="1659125"/>
                <a:gridCol w="943700"/>
                <a:gridCol w="1056500"/>
                <a:gridCol w="1007075"/>
                <a:gridCol w="1727725"/>
                <a:gridCol w="312740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Panel</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Thickness of veneer</a:t>
                      </a:r>
                      <a:endParaRPr/>
                    </a:p>
                    <a:p>
                      <a:pPr indent="0" lvl="0" marL="0" marR="0" rtl="0" algn="ctr">
                        <a:lnSpc>
                          <a:spcPct val="100000"/>
                        </a:lnSpc>
                        <a:spcBef>
                          <a:spcPts val="0"/>
                        </a:spcBef>
                        <a:spcAft>
                          <a:spcPts val="0"/>
                        </a:spcAft>
                        <a:buClr>
                          <a:srgbClr val="000000"/>
                        </a:buClr>
                        <a:buSzPts val="1400"/>
                        <a:buFont typeface="Arial"/>
                        <a:buNone/>
                      </a:pPr>
                      <a:r>
                        <a:rPr lang="fi-FI" sz="1400" u="none" cap="none" strike="noStrike"/>
                        <a:t>[mm]</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i="1" lang="fi-FI" sz="1400" u="none" cap="none" strike="noStrike"/>
                        <a:t>B = c</a:t>
                      </a:r>
                      <a:endParaRPr/>
                    </a:p>
                    <a:p>
                      <a:pPr indent="0" lvl="0" marL="0" marR="0" rtl="0" algn="ctr">
                        <a:lnSpc>
                          <a:spcPct val="100000"/>
                        </a:lnSpc>
                        <a:spcBef>
                          <a:spcPts val="0"/>
                        </a:spcBef>
                        <a:spcAft>
                          <a:spcPts val="0"/>
                        </a:spcAft>
                        <a:buClr>
                          <a:schemeClr val="dk1"/>
                        </a:buClr>
                        <a:buSzPts val="1800"/>
                        <a:buFont typeface="Calibri"/>
                        <a:buNone/>
                      </a:pPr>
                      <a:r>
                        <a:rPr lang="fi-FI" sz="1400" u="none" cap="none" strike="noStrike"/>
                        <a:t>[mm]</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i="1" lang="fi-FI" sz="1400" u="none" cap="none" strike="noStrike"/>
                        <a:t>t</a:t>
                      </a:r>
                      <a:endParaRPr/>
                    </a:p>
                    <a:p>
                      <a:pPr indent="0" lvl="0" marL="0" marR="0" rtl="0" algn="ctr">
                        <a:lnSpc>
                          <a:spcPct val="100000"/>
                        </a:lnSpc>
                        <a:spcBef>
                          <a:spcPts val="0"/>
                        </a:spcBef>
                        <a:spcAft>
                          <a:spcPts val="0"/>
                        </a:spcAft>
                        <a:buClr>
                          <a:schemeClr val="dk1"/>
                        </a:buClr>
                        <a:buSzPts val="1800"/>
                        <a:buFont typeface="Calibri"/>
                        <a:buNone/>
                      </a:pPr>
                      <a:r>
                        <a:rPr lang="fi-FI" sz="1400" u="none" cap="none" strike="noStrike"/>
                        <a:t>[mm]</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i="1" lang="fi-FI" sz="1400" u="none" cap="none" strike="noStrike"/>
                        <a:t>a</a:t>
                      </a:r>
                      <a:r>
                        <a:rPr baseline="-25000" lang="fi-FI" sz="1400" u="none" cap="none" strike="noStrike"/>
                        <a:t>max</a:t>
                      </a:r>
                      <a:endParaRPr/>
                    </a:p>
                    <a:p>
                      <a:pPr indent="0" lvl="0" marL="0" marR="0" rtl="0" algn="ctr">
                        <a:lnSpc>
                          <a:spcPct val="100000"/>
                        </a:lnSpc>
                        <a:spcBef>
                          <a:spcPts val="0"/>
                        </a:spcBef>
                        <a:spcAft>
                          <a:spcPts val="0"/>
                        </a:spcAft>
                        <a:buClr>
                          <a:schemeClr val="dk1"/>
                        </a:buClr>
                        <a:buSzPts val="1800"/>
                        <a:buFont typeface="Calibri"/>
                        <a:buNone/>
                      </a:pPr>
                      <a:r>
                        <a:rPr lang="fi-FI" sz="1400" u="none" cap="none" strike="noStrike"/>
                        <a:t>[mm]</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i="1" lang="fi-FI" sz="1400" u="none" cap="none" strike="noStrike"/>
                        <a:t>F</a:t>
                      </a:r>
                      <a:r>
                        <a:rPr baseline="-25000" lang="fi-FI" sz="1400" u="none" cap="none" strike="noStrike"/>
                        <a:t>v,Rd</a:t>
                      </a:r>
                      <a:endParaRPr/>
                    </a:p>
                    <a:p>
                      <a:pPr indent="0" lvl="0" marL="0" marR="0" rtl="0" algn="ctr">
                        <a:lnSpc>
                          <a:spcPct val="100000"/>
                        </a:lnSpc>
                        <a:spcBef>
                          <a:spcPts val="0"/>
                        </a:spcBef>
                        <a:spcAft>
                          <a:spcPts val="0"/>
                        </a:spcAft>
                        <a:buClr>
                          <a:srgbClr val="000000"/>
                        </a:buClr>
                        <a:buSzPts val="1400"/>
                        <a:buFont typeface="Arial"/>
                        <a:buNone/>
                      </a:pPr>
                      <a:r>
                        <a:rPr lang="fi-FI" sz="1400" u="none" cap="none" strike="noStrike"/>
                        <a:t>[kN]</a:t>
                      </a:r>
                      <a:endParaRPr/>
                    </a:p>
                  </a:txBody>
                  <a:tcPr marT="45725" marB="45725" marR="91450" marL="91450"/>
                </a:tc>
                <a:tc rowSpan="9">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2.6…3.2</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15</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600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7.0</a:t>
                      </a:r>
                      <a:endParaRPr/>
                    </a:p>
                  </a:txBody>
                  <a:tcPr marT="45725" marB="45725" marR="91450" marL="91450"/>
                </a:tc>
                <a:tc v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fi-FI" sz="1400" u="none" cap="none" strike="noStrike"/>
                        <a:t>2.6…3.2</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18</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900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5.1</a:t>
                      </a:r>
                      <a:endParaRPr/>
                    </a:p>
                  </a:txBody>
                  <a:tcPr marT="45725" marB="45725" marR="91450" marL="91450"/>
                </a:tc>
                <a:tc v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fi-FI" sz="1400" u="none" cap="none" strike="noStrike"/>
                        <a:t>2.6…3.2</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21</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4.6</a:t>
                      </a:r>
                      <a:endParaRPr/>
                    </a:p>
                  </a:txBody>
                  <a:tcPr marT="45725" marB="45725" marR="91450" marL="91450"/>
                </a:tc>
                <a:tc v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1.4</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15</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600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7.6</a:t>
                      </a:r>
                      <a:endParaRPr/>
                    </a:p>
                  </a:txBody>
                  <a:tcPr marT="45725" marB="45725" marR="91450" marL="91450"/>
                </a:tc>
                <a:tc v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fi-FI" sz="1400" u="none" cap="none" strike="noStrike"/>
                        <a:t>1.4</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18</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900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5.8</a:t>
                      </a:r>
                      <a:endParaRPr/>
                    </a:p>
                  </a:txBody>
                  <a:tcPr marT="45725" marB="45725" marR="91450" marL="91450"/>
                </a:tc>
                <a:tc v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i-FI" sz="1400" u="none" cap="none" strike="noStrike"/>
                        <a:t>Softwood plywood </a:t>
                      </a:r>
                      <a:r>
                        <a:rPr baseline="30000" lang="fi-FI" sz="1400" u="none" cap="none" strike="noStrike"/>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fi-FI" sz="1400" u="none" cap="none" strike="noStrike"/>
                        <a:t>1.4</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21</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1200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5.1</a:t>
                      </a:r>
                      <a:endParaRPr/>
                    </a:p>
                  </a:txBody>
                  <a:tcPr marT="45725" marB="45725" marR="91450" marL="91450"/>
                </a:tc>
                <a:tc vMerge="1"/>
              </a:tr>
              <a:tr h="410550">
                <a:tc>
                  <a:txBody>
                    <a:bodyPr/>
                    <a:lstStyle/>
                    <a:p>
                      <a:pPr indent="0" lvl="0" marL="0" marR="0" rtl="0" algn="l">
                        <a:lnSpc>
                          <a:spcPct val="100000"/>
                        </a:lnSpc>
                        <a:spcBef>
                          <a:spcPts val="0"/>
                        </a:spcBef>
                        <a:spcAft>
                          <a:spcPts val="0"/>
                        </a:spcAft>
                        <a:buClr>
                          <a:srgbClr val="000000"/>
                        </a:buClr>
                        <a:buSzPts val="1400"/>
                        <a:buFont typeface="Arial"/>
                        <a:buNone/>
                      </a:pPr>
                      <a:r>
                        <a:rPr lang="fi-FI" sz="1400" u="none" cap="none" strike="noStrike"/>
                        <a:t>Chipboard</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600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22</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600</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fi-FI" sz="1400" u="none" cap="none" strike="noStrike"/>
                        <a:t>≤ 11.0</a:t>
                      </a:r>
                      <a:endParaRPr/>
                    </a:p>
                  </a:txBody>
                  <a:tcPr marT="45725" marB="45725" marR="91450" marL="91450"/>
                </a:tc>
                <a:tc vMerge="1"/>
              </a:tr>
              <a:tr h="185425">
                <a:tc gridSpan="6">
                  <a:txBody>
                    <a:bodyPr/>
                    <a:lstStyle/>
                    <a:p>
                      <a:pPr indent="0" lvl="0" marL="0" marR="0" rtl="0" algn="l">
                        <a:lnSpc>
                          <a:spcPct val="100000"/>
                        </a:lnSpc>
                        <a:spcBef>
                          <a:spcPts val="0"/>
                        </a:spcBef>
                        <a:spcAft>
                          <a:spcPts val="0"/>
                        </a:spcAft>
                        <a:buClr>
                          <a:schemeClr val="dk1"/>
                        </a:buClr>
                        <a:buSzPts val="1200"/>
                        <a:buFont typeface="Calibri"/>
                        <a:buNone/>
                      </a:pPr>
                      <a:r>
                        <a:rPr lang="fi-FI" sz="1050" u="none" cap="none" strike="noStrike"/>
                        <a:t>The grain direction of the surface veneer is in the direction of measurement a</a:t>
                      </a:r>
                      <a:endParaRPr/>
                    </a:p>
                  </a:txBody>
                  <a:tcPr marT="45725" marB="45725" marR="91450" marL="91450"/>
                </a:tc>
                <a:tc hMerge="1"/>
                <a:tc hMerge="1"/>
                <a:tc hMerge="1"/>
                <a:tc hMerge="1"/>
                <a:tc hMerge="1"/>
                <a:tc vMerge="1"/>
              </a:tr>
            </a:tbl>
          </a:graphicData>
        </a:graphic>
      </p:graphicFrame>
      <p:sp>
        <p:nvSpPr>
          <p:cNvPr id="520" name="Google Shape;520;p31"/>
          <p:cNvSpPr txBox="1"/>
          <p:nvPr/>
        </p:nvSpPr>
        <p:spPr>
          <a:xfrm>
            <a:off x="439139" y="1563554"/>
            <a:ext cx="11480718"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chemeClr val="dk1"/>
                </a:solidFill>
                <a:latin typeface="Calibri"/>
                <a:ea typeface="Calibri"/>
                <a:cs typeface="Calibri"/>
                <a:sym typeface="Calibri"/>
              </a:rPr>
              <a:t>The bending strength of the panel’s unfastened edge does not need to be checked, if the conditions in the table are met</a:t>
            </a:r>
            <a:endParaRPr/>
          </a:p>
          <a:p>
            <a:pPr indent="-285750" lvl="0" marL="285750" marR="0" rtl="0" algn="l">
              <a:lnSpc>
                <a:spcPct val="100000"/>
              </a:lnSpc>
              <a:spcBef>
                <a:spcPts val="0"/>
              </a:spcBef>
              <a:spcAft>
                <a:spcPts val="0"/>
              </a:spcAft>
              <a:buClr>
                <a:schemeClr val="dk1"/>
              </a:buClr>
              <a:buSzPts val="1400"/>
              <a:buFont typeface="Arial"/>
              <a:buChar char="•"/>
            </a:pPr>
            <a:r>
              <a:rPr b="0" i="0" lang="fi-FI" sz="1200" u="none" cap="none" strike="noStrike">
                <a:solidFill>
                  <a:schemeClr val="dk1"/>
                </a:solidFill>
                <a:latin typeface="Calibri"/>
                <a:ea typeface="Calibri"/>
                <a:cs typeface="Calibri"/>
                <a:sym typeface="Calibri"/>
              </a:rPr>
              <a:t>Momentary duration category</a:t>
            </a:r>
            <a:endParaRPr/>
          </a:p>
          <a:p>
            <a:pPr indent="-285750" lvl="0" marL="285750" marR="0" rtl="0" algn="l">
              <a:lnSpc>
                <a:spcPct val="100000"/>
              </a:lnSpc>
              <a:spcBef>
                <a:spcPts val="0"/>
              </a:spcBef>
              <a:spcAft>
                <a:spcPts val="0"/>
              </a:spcAft>
              <a:buClr>
                <a:schemeClr val="dk1"/>
              </a:buClr>
              <a:buSzPts val="1400"/>
              <a:buFont typeface="Arial"/>
              <a:buChar char="•"/>
            </a:pPr>
            <a:r>
              <a:rPr b="0" i="0" lang="fi-FI" sz="1200" u="none" cap="none" strike="noStrike">
                <a:solidFill>
                  <a:schemeClr val="dk1"/>
                </a:solidFill>
                <a:latin typeface="Calibri"/>
                <a:ea typeface="Calibri"/>
                <a:cs typeface="Calibri"/>
                <a:sym typeface="Calibri"/>
              </a:rPr>
              <a:t>Category of use 1, 2</a:t>
            </a:r>
            <a:endParaRPr/>
          </a:p>
        </p:txBody>
      </p:sp>
      <p:pic>
        <p:nvPicPr>
          <p:cNvPr id="521" name="Google Shape;521;p31"/>
          <p:cNvPicPr preferRelativeResize="0"/>
          <p:nvPr/>
        </p:nvPicPr>
        <p:blipFill rotWithShape="1">
          <a:blip r:embed="rId3">
            <a:alphaModFix/>
          </a:blip>
          <a:srcRect b="0" l="0" r="0" t="0"/>
          <a:stretch/>
        </p:blipFill>
        <p:spPr>
          <a:xfrm>
            <a:off x="8706011" y="2689699"/>
            <a:ext cx="2338351" cy="3218032"/>
          </a:xfrm>
          <a:prstGeom prst="rect">
            <a:avLst/>
          </a:prstGeom>
          <a:noFill/>
          <a:ln>
            <a:noFill/>
          </a:ln>
        </p:spPr>
      </p:pic>
      <p:sp>
        <p:nvSpPr>
          <p:cNvPr id="522" name="Google Shape;522;p3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23" name="Google Shape;523;p31"/>
          <p:cNvSpPr txBox="1"/>
          <p:nvPr/>
        </p:nvSpPr>
        <p:spPr>
          <a:xfrm rot="-5400000">
            <a:off x="8032993" y="3930859"/>
            <a:ext cx="2080731" cy="365288"/>
          </a:xfrm>
          <a:prstGeom prst="rect">
            <a:avLst/>
          </a:prstGeom>
          <a:solidFill>
            <a:srgbClr val="9CA6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400" u="none" cap="none" strike="noStrike">
                <a:solidFill>
                  <a:schemeClr val="lt1"/>
                </a:solidFill>
                <a:latin typeface="Arial Narrow"/>
                <a:ea typeface="Arial Narrow"/>
                <a:cs typeface="Arial Narrow"/>
                <a:sym typeface="Arial Narrow"/>
              </a:rPr>
              <a:t>Full tongue-and-groove joint</a:t>
            </a:r>
            <a:endParaRPr/>
          </a:p>
        </p:txBody>
      </p:sp>
      <p:sp>
        <p:nvSpPr>
          <p:cNvPr id="524" name="Google Shape;524;p31"/>
          <p:cNvSpPr txBox="1"/>
          <p:nvPr/>
        </p:nvSpPr>
        <p:spPr>
          <a:xfrm rot="-5400000">
            <a:off x="9633308" y="3793573"/>
            <a:ext cx="2002300" cy="261907"/>
          </a:xfrm>
          <a:prstGeom prst="rect">
            <a:avLst/>
          </a:prstGeom>
          <a:solidFill>
            <a:srgbClr val="9CA6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400" u="none" cap="none" strike="noStrike">
                <a:solidFill>
                  <a:schemeClr val="lt1"/>
                </a:solidFill>
                <a:latin typeface="Arial Narrow"/>
                <a:ea typeface="Arial Narrow"/>
                <a:cs typeface="Arial Narrow"/>
                <a:sym typeface="Arial Narrow"/>
              </a:rPr>
              <a:t>Full tongue-and-groove joint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Stiffness modulus of the panel (shear)</a:t>
            </a:r>
            <a:endParaRPr/>
          </a:p>
        </p:txBody>
      </p:sp>
      <p:sp>
        <p:nvSpPr>
          <p:cNvPr id="531" name="Google Shape;531;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532" name="Google Shape;532;p32"/>
          <p:cNvPicPr preferRelativeResize="0"/>
          <p:nvPr/>
        </p:nvPicPr>
        <p:blipFill rotWithShape="1">
          <a:blip r:embed="rId3">
            <a:alphaModFix/>
          </a:blip>
          <a:srcRect b="0" l="0" r="0" t="0"/>
          <a:stretch/>
        </p:blipFill>
        <p:spPr>
          <a:xfrm>
            <a:off x="965466" y="1825625"/>
            <a:ext cx="3266723" cy="3398201"/>
          </a:xfrm>
          <a:prstGeom prst="rect">
            <a:avLst/>
          </a:prstGeom>
          <a:noFill/>
          <a:ln>
            <a:noFill/>
          </a:ln>
        </p:spPr>
      </p:pic>
      <p:pic>
        <p:nvPicPr>
          <p:cNvPr id="533" name="Google Shape;533;p32"/>
          <p:cNvPicPr preferRelativeResize="0"/>
          <p:nvPr/>
        </p:nvPicPr>
        <p:blipFill rotWithShape="1">
          <a:blip r:embed="rId4">
            <a:alphaModFix/>
          </a:blip>
          <a:srcRect b="0" l="0" r="0" t="3763"/>
          <a:stretch/>
        </p:blipFill>
        <p:spPr>
          <a:xfrm>
            <a:off x="5901564" y="1593130"/>
            <a:ext cx="5786853" cy="4430742"/>
          </a:xfrm>
          <a:prstGeom prst="rect">
            <a:avLst/>
          </a:prstGeom>
          <a:noFill/>
          <a:ln>
            <a:noFill/>
          </a:ln>
        </p:spPr>
      </p:pic>
      <p:sp>
        <p:nvSpPr>
          <p:cNvPr id="534" name="Google Shape;534;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35" name="Google Shape;535;p32"/>
          <p:cNvSpPr txBox="1"/>
          <p:nvPr/>
        </p:nvSpPr>
        <p:spPr>
          <a:xfrm>
            <a:off x="7433224" y="1396513"/>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Displacement</a:t>
            </a:r>
            <a:endParaRPr/>
          </a:p>
        </p:txBody>
      </p:sp>
      <p:sp>
        <p:nvSpPr>
          <p:cNvPr id="536" name="Google Shape;536;p32"/>
          <p:cNvSpPr txBox="1"/>
          <p:nvPr/>
        </p:nvSpPr>
        <p:spPr>
          <a:xfrm>
            <a:off x="10444575" y="1382174"/>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Displacement</a:t>
            </a:r>
            <a:endParaRPr/>
          </a:p>
        </p:txBody>
      </p:sp>
      <p:sp>
        <p:nvSpPr>
          <p:cNvPr id="537" name="Google Shape;537;p32"/>
          <p:cNvSpPr/>
          <p:nvPr/>
        </p:nvSpPr>
        <p:spPr>
          <a:xfrm>
            <a:off x="1538026" y="2918693"/>
            <a:ext cx="3759837" cy="226728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stiffness modulus of the panel (shear) </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factor for method of attachment </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spacing of connectors</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height of the panel</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width of panel</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thickness of the panel</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the panel’s displacement factor </a:t>
            </a:r>
            <a:endParaRPr/>
          </a:p>
          <a:p>
            <a:pPr indent="0" lvl="0" marL="0" marR="0" rtl="0" algn="l">
              <a:lnSpc>
                <a:spcPct val="100000"/>
              </a:lnSpc>
              <a:spcBef>
                <a:spcPts val="400"/>
              </a:spcBef>
              <a:spcAft>
                <a:spcPts val="0"/>
              </a:spcAft>
              <a:buNone/>
            </a:pPr>
            <a:r>
              <a:rPr b="0" i="0" lang="fi-FI" sz="1550" u="none" cap="none" strike="noStrike">
                <a:solidFill>
                  <a:schemeClr val="dk1"/>
                </a:solidFill>
                <a:latin typeface="Arial"/>
                <a:ea typeface="Arial"/>
                <a:cs typeface="Arial"/>
                <a:sym typeface="Arial"/>
              </a:rPr>
              <a:t>the panel’s glide modulus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Displacement caused by shear force</a:t>
            </a:r>
            <a:endParaRPr/>
          </a:p>
        </p:txBody>
      </p:sp>
      <p:sp>
        <p:nvSpPr>
          <p:cNvPr id="544" name="Google Shape;544;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545" name="Google Shape;545;p33"/>
          <p:cNvPicPr preferRelativeResize="0"/>
          <p:nvPr/>
        </p:nvPicPr>
        <p:blipFill rotWithShape="1">
          <a:blip r:embed="rId3">
            <a:alphaModFix/>
          </a:blip>
          <a:srcRect b="0" l="0" r="0" t="0"/>
          <a:stretch/>
        </p:blipFill>
        <p:spPr>
          <a:xfrm>
            <a:off x="688987" y="1832606"/>
            <a:ext cx="4077922" cy="1790094"/>
          </a:xfrm>
          <a:prstGeom prst="rect">
            <a:avLst/>
          </a:prstGeom>
          <a:noFill/>
          <a:ln>
            <a:noFill/>
          </a:ln>
        </p:spPr>
      </p:pic>
      <p:pic>
        <p:nvPicPr>
          <p:cNvPr id="546" name="Google Shape;546;p33"/>
          <p:cNvPicPr preferRelativeResize="0"/>
          <p:nvPr/>
        </p:nvPicPr>
        <p:blipFill rotWithShape="1">
          <a:blip r:embed="rId4">
            <a:alphaModFix/>
          </a:blip>
          <a:srcRect b="0" l="0" r="0" t="4172"/>
          <a:stretch/>
        </p:blipFill>
        <p:spPr>
          <a:xfrm>
            <a:off x="5901564" y="1611984"/>
            <a:ext cx="5786853" cy="4411888"/>
          </a:xfrm>
          <a:prstGeom prst="rect">
            <a:avLst/>
          </a:prstGeom>
          <a:noFill/>
          <a:ln>
            <a:noFill/>
          </a:ln>
        </p:spPr>
      </p:pic>
      <p:sp>
        <p:nvSpPr>
          <p:cNvPr id="547" name="Google Shape;547;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48" name="Google Shape;548;p33"/>
          <p:cNvSpPr txBox="1"/>
          <p:nvPr/>
        </p:nvSpPr>
        <p:spPr>
          <a:xfrm>
            <a:off x="7433224" y="1396513"/>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Displacement</a:t>
            </a:r>
            <a:endParaRPr/>
          </a:p>
        </p:txBody>
      </p:sp>
      <p:sp>
        <p:nvSpPr>
          <p:cNvPr id="549" name="Google Shape;549;p33"/>
          <p:cNvSpPr txBox="1"/>
          <p:nvPr/>
        </p:nvSpPr>
        <p:spPr>
          <a:xfrm>
            <a:off x="10444575" y="1382174"/>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Displacement</a:t>
            </a:r>
            <a:endParaRPr/>
          </a:p>
        </p:txBody>
      </p:sp>
      <p:sp>
        <p:nvSpPr>
          <p:cNvPr id="550" name="Google Shape;550;p33"/>
          <p:cNvSpPr/>
          <p:nvPr/>
        </p:nvSpPr>
        <p:spPr>
          <a:xfrm>
            <a:off x="1069558" y="2738129"/>
            <a:ext cx="5152131" cy="86946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displacement of an individual panel from shear force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horizontal force that subjects loading to an individual panel</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stiffness modulus of an individual panel (shear)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Distribution of external force on the panel</a:t>
            </a:r>
            <a:endParaRPr/>
          </a:p>
        </p:txBody>
      </p:sp>
      <p:sp>
        <p:nvSpPr>
          <p:cNvPr id="557" name="Google Shape;557;p3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558" name="Google Shape;558;p34"/>
          <p:cNvPicPr preferRelativeResize="0"/>
          <p:nvPr/>
        </p:nvPicPr>
        <p:blipFill rotWithShape="1">
          <a:blip r:embed="rId3">
            <a:alphaModFix/>
          </a:blip>
          <a:srcRect b="0" l="0" r="0" t="0"/>
          <a:stretch/>
        </p:blipFill>
        <p:spPr>
          <a:xfrm>
            <a:off x="1132190" y="3041625"/>
            <a:ext cx="5282570" cy="2157341"/>
          </a:xfrm>
          <a:prstGeom prst="rect">
            <a:avLst/>
          </a:prstGeom>
          <a:noFill/>
          <a:ln>
            <a:noFill/>
          </a:ln>
        </p:spPr>
      </p:pic>
      <p:sp>
        <p:nvSpPr>
          <p:cNvPr id="559" name="Google Shape;55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panel’s stiffness modulus </a:t>
            </a:r>
            <a:r>
              <a:rPr i="1" lang="fi-FI"/>
              <a:t>C</a:t>
            </a:r>
            <a:r>
              <a:rPr baseline="-25000" lang="fi-FI"/>
              <a:t>v</a:t>
            </a:r>
            <a:r>
              <a:rPr lang="fi-FI"/>
              <a:t> can be used to determine the distribution of external force </a:t>
            </a:r>
            <a:r>
              <a:rPr i="1" lang="fi-FI"/>
              <a:t>F</a:t>
            </a:r>
            <a:r>
              <a:rPr baseline="-25000" lang="fi-FI"/>
              <a:t>d</a:t>
            </a:r>
            <a:r>
              <a:rPr lang="fi-FI"/>
              <a:t> on the stiffening panels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60" name="Google Shape;560;p3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61" name="Google Shape;561;p34"/>
          <p:cNvSpPr/>
          <p:nvPr/>
        </p:nvSpPr>
        <p:spPr>
          <a:xfrm>
            <a:off x="1720008" y="4014026"/>
            <a:ext cx="7914185" cy="118494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external force on an individual panel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stiffness modulus of an individual panel</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sum of the stiffness moduli of the plates in the row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external force applied to a row of panels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Distribution of external force on the panel</a:t>
            </a:r>
            <a:endParaRPr/>
          </a:p>
        </p:txBody>
      </p:sp>
      <p:sp>
        <p:nvSpPr>
          <p:cNvPr id="568" name="Google Shape;568;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569" name="Google Shape;569;p35"/>
          <p:cNvPicPr preferRelativeResize="0"/>
          <p:nvPr/>
        </p:nvPicPr>
        <p:blipFill rotWithShape="1">
          <a:blip r:embed="rId3">
            <a:alphaModFix/>
          </a:blip>
          <a:srcRect b="0" l="0" r="0" t="0"/>
          <a:stretch/>
        </p:blipFill>
        <p:spPr>
          <a:xfrm>
            <a:off x="2617557" y="1525745"/>
            <a:ext cx="9379830" cy="4681545"/>
          </a:xfrm>
          <a:prstGeom prst="rect">
            <a:avLst/>
          </a:prstGeom>
          <a:noFill/>
          <a:ln>
            <a:noFill/>
          </a:ln>
        </p:spPr>
      </p:pic>
      <p:pic>
        <p:nvPicPr>
          <p:cNvPr id="570" name="Google Shape;570;p35"/>
          <p:cNvPicPr preferRelativeResize="0"/>
          <p:nvPr/>
        </p:nvPicPr>
        <p:blipFill rotWithShape="1">
          <a:blip r:embed="rId4">
            <a:alphaModFix/>
          </a:blip>
          <a:srcRect b="0" l="0" r="0" t="19164"/>
          <a:stretch/>
        </p:blipFill>
        <p:spPr>
          <a:xfrm>
            <a:off x="838200" y="3186260"/>
            <a:ext cx="1688276" cy="1268350"/>
          </a:xfrm>
          <a:prstGeom prst="rect">
            <a:avLst/>
          </a:prstGeom>
          <a:noFill/>
          <a:ln>
            <a:noFill/>
          </a:ln>
        </p:spPr>
      </p:pic>
      <p:sp>
        <p:nvSpPr>
          <p:cNvPr id="571" name="Google Shape;571;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572" name="Google Shape;572;p35"/>
          <p:cNvSpPr txBox="1"/>
          <p:nvPr/>
        </p:nvSpPr>
        <p:spPr>
          <a:xfrm>
            <a:off x="772657" y="2885559"/>
            <a:ext cx="1199573" cy="2371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1400" u="none" cap="none" strike="noStrike">
                <a:solidFill>
                  <a:srgbClr val="000000"/>
                </a:solidFill>
                <a:latin typeface="Arial"/>
                <a:ea typeface="Arial"/>
                <a:cs typeface="Arial"/>
                <a:sym typeface="Arial"/>
              </a:rPr>
              <a:t>EXAMPLE</a:t>
            </a:r>
            <a:endParaRPr/>
          </a:p>
        </p:txBody>
      </p:sp>
      <p:sp>
        <p:nvSpPr>
          <p:cNvPr id="573" name="Google Shape;573;p35"/>
          <p:cNvSpPr txBox="1"/>
          <p:nvPr/>
        </p:nvSpPr>
        <p:spPr>
          <a:xfrm>
            <a:off x="7531693" y="1572119"/>
            <a:ext cx="1998806" cy="3011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800" u="none" cap="none" strike="noStrike">
                <a:solidFill>
                  <a:srgbClr val="000000"/>
                </a:solidFill>
                <a:latin typeface="Arial Narrow"/>
                <a:ea typeface="Arial Narrow"/>
                <a:cs typeface="Arial Narrow"/>
                <a:sym typeface="Arial Narrow"/>
              </a:rPr>
              <a:t>Stiffness factor C</a:t>
            </a:r>
            <a:r>
              <a:rPr b="0" baseline="-25000" i="0" lang="fi-FI" sz="1800" u="none" cap="none" strike="noStrike">
                <a:solidFill>
                  <a:srgbClr val="000000"/>
                </a:solidFill>
                <a:latin typeface="Arial Narrow"/>
                <a:ea typeface="Arial Narrow"/>
                <a:cs typeface="Arial Narrow"/>
                <a:sym typeface="Arial Narrow"/>
              </a:rPr>
              <a:t>v,1</a:t>
            </a:r>
            <a:endParaRPr/>
          </a:p>
        </p:txBody>
      </p:sp>
      <p:sp>
        <p:nvSpPr>
          <p:cNvPr id="574" name="Google Shape;574;p35"/>
          <p:cNvSpPr txBox="1"/>
          <p:nvPr/>
        </p:nvSpPr>
        <p:spPr>
          <a:xfrm>
            <a:off x="9842832" y="1572119"/>
            <a:ext cx="1998806" cy="3011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800" u="none" cap="none" strike="noStrike">
                <a:solidFill>
                  <a:srgbClr val="000000"/>
                </a:solidFill>
                <a:latin typeface="Arial Narrow"/>
                <a:ea typeface="Arial Narrow"/>
                <a:cs typeface="Arial Narrow"/>
                <a:sym typeface="Arial Narrow"/>
              </a:rPr>
              <a:t>Stiffness factor C</a:t>
            </a:r>
            <a:r>
              <a:rPr b="0" baseline="-25000" i="0" lang="fi-FI" sz="1800" u="none" cap="none" strike="noStrike">
                <a:solidFill>
                  <a:srgbClr val="000000"/>
                </a:solidFill>
                <a:latin typeface="Arial Narrow"/>
                <a:ea typeface="Arial Narrow"/>
                <a:cs typeface="Arial Narrow"/>
                <a:sym typeface="Arial Narrow"/>
              </a:rPr>
              <a:t>v,2</a:t>
            </a:r>
            <a:endParaRPr b="0" baseline="-25000" i="0" sz="18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36"/>
          <p:cNvPicPr preferRelativeResize="0"/>
          <p:nvPr/>
        </p:nvPicPr>
        <p:blipFill rotWithShape="1">
          <a:blip r:embed="rId3">
            <a:alphaModFix/>
          </a:blip>
          <a:srcRect b="0" l="0" r="0" t="0"/>
          <a:stretch/>
        </p:blipFill>
        <p:spPr>
          <a:xfrm>
            <a:off x="1647315" y="3237534"/>
            <a:ext cx="9102119" cy="2905042"/>
          </a:xfrm>
          <a:prstGeom prst="rect">
            <a:avLst/>
          </a:prstGeom>
          <a:noFill/>
          <a:ln>
            <a:noFill/>
          </a:ln>
        </p:spPr>
      </p:pic>
      <p:sp>
        <p:nvSpPr>
          <p:cNvPr id="581" name="Google Shape;58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Distribution of external force on stiffeners</a:t>
            </a:r>
            <a:endParaRPr/>
          </a:p>
        </p:txBody>
      </p:sp>
      <p:sp>
        <p:nvSpPr>
          <p:cNvPr id="582" name="Google Shape;582;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583" name="Google Shape;583;p36"/>
          <p:cNvSpPr txBox="1"/>
          <p:nvPr>
            <p:ph idx="1" type="body"/>
          </p:nvPr>
        </p:nvSpPr>
        <p:spPr>
          <a:xfrm>
            <a:off x="838200" y="1825625"/>
            <a:ext cx="10515600" cy="18389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Stiffeners and the stiffness of building elements that combine these have a significant effect on the distribution of external force </a:t>
            </a:r>
            <a:r>
              <a:rPr i="1" lang="fi-FI"/>
              <a:t>F</a:t>
            </a:r>
            <a:r>
              <a:rPr baseline="-25000" lang="fi-FI"/>
              <a:t>d </a:t>
            </a:r>
            <a:r>
              <a:rPr lang="fi-FI"/>
              <a:t>on stiffening building elements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84" name="Google Shape;584;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37"/>
          <p:cNvPicPr preferRelativeResize="0"/>
          <p:nvPr/>
        </p:nvPicPr>
        <p:blipFill rotWithShape="1">
          <a:blip r:embed="rId3">
            <a:alphaModFix/>
          </a:blip>
          <a:srcRect b="0" l="0" r="0" t="0"/>
          <a:stretch/>
        </p:blipFill>
        <p:spPr>
          <a:xfrm>
            <a:off x="1698219" y="3290408"/>
            <a:ext cx="9004725" cy="2838166"/>
          </a:xfrm>
          <a:prstGeom prst="rect">
            <a:avLst/>
          </a:prstGeom>
          <a:noFill/>
          <a:ln>
            <a:noFill/>
          </a:ln>
        </p:spPr>
      </p:pic>
      <p:sp>
        <p:nvSpPr>
          <p:cNvPr id="591" name="Google Shape;59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Distribution of external force on stiffeners</a:t>
            </a:r>
            <a:endParaRPr/>
          </a:p>
        </p:txBody>
      </p:sp>
      <p:sp>
        <p:nvSpPr>
          <p:cNvPr id="592" name="Google Shape;592;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593" name="Google Shape;593;p37"/>
          <p:cNvSpPr txBox="1"/>
          <p:nvPr>
            <p:ph idx="1" type="body"/>
          </p:nvPr>
        </p:nvSpPr>
        <p:spPr>
          <a:xfrm>
            <a:off x="838199" y="1825625"/>
            <a:ext cx="10734893" cy="18389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Stiffeners and the stiffness of building elements that combine these have a significant effect on the distribution of external force </a:t>
            </a:r>
            <a:r>
              <a:rPr i="1" lang="fi-FI"/>
              <a:t>F</a:t>
            </a:r>
            <a:r>
              <a:rPr baseline="-25000" lang="fi-FI"/>
              <a:t>d </a:t>
            </a:r>
            <a:r>
              <a:rPr lang="fi-FI"/>
              <a:t>on stiffening building elements</a:t>
            </a:r>
            <a:endParaRPr/>
          </a:p>
        </p:txBody>
      </p:sp>
      <p:sp>
        <p:nvSpPr>
          <p:cNvPr id="594" name="Google Shape;594;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fi-FI"/>
              <a:t>Authors</a:t>
            </a:r>
            <a:endParaRPr/>
          </a:p>
        </p:txBody>
      </p:sp>
      <p:sp>
        <p:nvSpPr>
          <p:cNvPr id="121" name="Google Shape;121;p3"/>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fi-FI"/>
              <a:t>Tero Lahtela,</a:t>
            </a:r>
            <a:endParaRPr/>
          </a:p>
          <a:p>
            <a:pPr indent="0" lvl="0" marL="0" rtl="0" algn="l">
              <a:lnSpc>
                <a:spcPct val="90000"/>
              </a:lnSpc>
              <a:spcBef>
                <a:spcPts val="0"/>
              </a:spcBef>
              <a:spcAft>
                <a:spcPts val="0"/>
              </a:spcAft>
              <a:buClr>
                <a:schemeClr val="dk1"/>
              </a:buClr>
              <a:buSzPts val="2800"/>
              <a:buNone/>
            </a:pPr>
            <a:r>
              <a:rPr lang="fi-FI"/>
              <a:t>Insinööritoimisto Tero Lahtela Oy</a:t>
            </a:r>
            <a:endParaRPr/>
          </a:p>
        </p:txBody>
      </p:sp>
      <p:sp>
        <p:nvSpPr>
          <p:cNvPr id="122" name="Google Shape;122;p3"/>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fi-FI"/>
              <a:t>Release date: 29/03/2022</a:t>
            </a:r>
            <a:endParaRPr/>
          </a:p>
        </p:txBody>
      </p:sp>
      <p:sp>
        <p:nvSpPr>
          <p:cNvPr id="123" name="Google Shape;123;p3"/>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24" name="Google Shape;124;p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125" name="Google Shape;125;p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38"/>
          <p:cNvPicPr preferRelativeResize="0"/>
          <p:nvPr/>
        </p:nvPicPr>
        <p:blipFill rotWithShape="1">
          <a:blip r:embed="rId3">
            <a:alphaModFix/>
          </a:blip>
          <a:srcRect b="0" l="0" r="0" t="0"/>
          <a:stretch/>
        </p:blipFill>
        <p:spPr>
          <a:xfrm>
            <a:off x="1612415" y="3265454"/>
            <a:ext cx="9091046" cy="2866778"/>
          </a:xfrm>
          <a:prstGeom prst="rect">
            <a:avLst/>
          </a:prstGeom>
          <a:noFill/>
          <a:ln>
            <a:noFill/>
          </a:ln>
        </p:spPr>
      </p:pic>
      <p:sp>
        <p:nvSpPr>
          <p:cNvPr id="601" name="Google Shape;60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Distribution of external force on stiffeners</a:t>
            </a:r>
            <a:endParaRPr/>
          </a:p>
        </p:txBody>
      </p:sp>
      <p:sp>
        <p:nvSpPr>
          <p:cNvPr id="602" name="Google Shape;602;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03" name="Google Shape;603;p38"/>
          <p:cNvSpPr txBox="1"/>
          <p:nvPr>
            <p:ph idx="1" type="body"/>
          </p:nvPr>
        </p:nvSpPr>
        <p:spPr>
          <a:xfrm>
            <a:off x="838200" y="1825625"/>
            <a:ext cx="10515600" cy="18389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Stiffeners and the stiffness of building elements that combine these have a significant effect on the distribution of external force </a:t>
            </a:r>
            <a:r>
              <a:rPr i="1" lang="fi-FI"/>
              <a:t>F</a:t>
            </a:r>
            <a:r>
              <a:rPr baseline="-25000" lang="fi-FI"/>
              <a:t>d </a:t>
            </a:r>
            <a:r>
              <a:rPr lang="fi-FI"/>
              <a:t>on stiffening building elements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04" name="Google Shape;604;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Vertical bearing reactions of stiffening walls</a:t>
            </a:r>
            <a:endParaRPr/>
          </a:p>
        </p:txBody>
      </p:sp>
      <p:sp>
        <p:nvSpPr>
          <p:cNvPr id="611" name="Google Shape;611;p3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12" name="Google Shape;612;p39"/>
          <p:cNvSpPr txBox="1"/>
          <p:nvPr>
            <p:ph idx="1" type="body"/>
          </p:nvPr>
        </p:nvSpPr>
        <p:spPr>
          <a:xfrm>
            <a:off x="838200" y="1825625"/>
            <a:ext cx="10462668" cy="15946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Vertical forces cancel out in joints between the same types of panels, when the panels are fastened to the same frame</a:t>
            </a:r>
            <a:endParaRPr/>
          </a:p>
        </p:txBody>
      </p:sp>
      <p:pic>
        <p:nvPicPr>
          <p:cNvPr id="613" name="Google Shape;613;p39"/>
          <p:cNvPicPr preferRelativeResize="0"/>
          <p:nvPr/>
        </p:nvPicPr>
        <p:blipFill rotWithShape="1">
          <a:blip r:embed="rId3">
            <a:alphaModFix/>
          </a:blip>
          <a:srcRect b="1030" l="0" r="0" t="0"/>
          <a:stretch/>
        </p:blipFill>
        <p:spPr>
          <a:xfrm>
            <a:off x="1099083" y="2799623"/>
            <a:ext cx="9993833" cy="3526237"/>
          </a:xfrm>
          <a:prstGeom prst="rect">
            <a:avLst/>
          </a:prstGeom>
          <a:noFill/>
          <a:ln>
            <a:noFill/>
          </a:ln>
        </p:spPr>
      </p:pic>
      <p:sp>
        <p:nvSpPr>
          <p:cNvPr id="614" name="Google Shape;614;p3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40"/>
          <p:cNvPicPr preferRelativeResize="0"/>
          <p:nvPr/>
        </p:nvPicPr>
        <p:blipFill rotWithShape="1">
          <a:blip r:embed="rId3">
            <a:alphaModFix/>
          </a:blip>
          <a:srcRect b="0" l="0" r="0" t="0"/>
          <a:stretch/>
        </p:blipFill>
        <p:spPr>
          <a:xfrm>
            <a:off x="6278005" y="1450130"/>
            <a:ext cx="4873624" cy="4688985"/>
          </a:xfrm>
          <a:prstGeom prst="rect">
            <a:avLst/>
          </a:prstGeom>
          <a:noFill/>
          <a:ln>
            <a:noFill/>
          </a:ln>
        </p:spPr>
      </p:pic>
      <p:sp>
        <p:nvSpPr>
          <p:cNvPr id="621" name="Google Shape;62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Vertical bearing reactions of stiffening walls</a:t>
            </a:r>
            <a:endParaRPr/>
          </a:p>
        </p:txBody>
      </p:sp>
      <p:sp>
        <p:nvSpPr>
          <p:cNvPr id="622" name="Google Shape;622;p4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23" name="Google Shape;623;p40"/>
          <p:cNvSpPr txBox="1"/>
          <p:nvPr>
            <p:ph idx="1" type="body"/>
          </p:nvPr>
        </p:nvSpPr>
        <p:spPr>
          <a:xfrm>
            <a:off x="838200" y="1825624"/>
            <a:ext cx="5117757" cy="44145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favourable portion of the permanent strain can be taken into account when determining the stiffening wall’s support reactions</a:t>
            </a:r>
            <a:endParaRPr/>
          </a:p>
        </p:txBody>
      </p:sp>
      <p:pic>
        <p:nvPicPr>
          <p:cNvPr id="624" name="Google Shape;624;p40"/>
          <p:cNvPicPr preferRelativeResize="0"/>
          <p:nvPr/>
        </p:nvPicPr>
        <p:blipFill rotWithShape="1">
          <a:blip r:embed="rId4">
            <a:alphaModFix/>
          </a:blip>
          <a:srcRect b="0" l="0" r="0" t="0"/>
          <a:stretch/>
        </p:blipFill>
        <p:spPr>
          <a:xfrm>
            <a:off x="1188573" y="3668545"/>
            <a:ext cx="1512746" cy="1274902"/>
          </a:xfrm>
          <a:prstGeom prst="rect">
            <a:avLst/>
          </a:prstGeom>
          <a:noFill/>
          <a:ln>
            <a:noFill/>
          </a:ln>
        </p:spPr>
      </p:pic>
      <p:sp>
        <p:nvSpPr>
          <p:cNvPr id="625" name="Google Shape;625;p4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626" name="Google Shape;626;p40"/>
          <p:cNvSpPr txBox="1"/>
          <p:nvPr/>
        </p:nvSpPr>
        <p:spPr>
          <a:xfrm>
            <a:off x="9172784" y="1873251"/>
            <a:ext cx="2962654" cy="2042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(resultant for the affordable section of the sustained load)</a:t>
            </a:r>
            <a:endParaRPr b="0" baseline="-25000" i="0" sz="1050" u="none" cap="none" strike="noStrike">
              <a:solidFill>
                <a:srgbClr val="000000"/>
              </a:solidFill>
              <a:latin typeface="Arial Narrow"/>
              <a:ea typeface="Arial Narrow"/>
              <a:cs typeface="Arial Narrow"/>
              <a:sym typeface="Arial Narrow"/>
            </a:endParaRPr>
          </a:p>
        </p:txBody>
      </p:sp>
      <p:sp>
        <p:nvSpPr>
          <p:cNvPr id="627" name="Google Shape;627;p40"/>
          <p:cNvSpPr txBox="1"/>
          <p:nvPr/>
        </p:nvSpPr>
        <p:spPr>
          <a:xfrm>
            <a:off x="9153650" y="2260014"/>
            <a:ext cx="2166416" cy="20731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(affordable section of the sustained load)</a:t>
            </a:r>
            <a:endParaRPr b="0" baseline="-25000" i="0" sz="105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p41"/>
          <p:cNvPicPr preferRelativeResize="0"/>
          <p:nvPr/>
        </p:nvPicPr>
        <p:blipFill rotWithShape="1">
          <a:blip r:embed="rId3">
            <a:alphaModFix/>
          </a:blip>
          <a:srcRect b="0" l="0" r="0" t="0"/>
          <a:stretch/>
        </p:blipFill>
        <p:spPr>
          <a:xfrm>
            <a:off x="6581858" y="1817647"/>
            <a:ext cx="4602892" cy="4079055"/>
          </a:xfrm>
          <a:prstGeom prst="rect">
            <a:avLst/>
          </a:prstGeom>
          <a:noFill/>
          <a:ln>
            <a:noFill/>
          </a:ln>
        </p:spPr>
      </p:pic>
      <p:sp>
        <p:nvSpPr>
          <p:cNvPr id="634" name="Google Shape;63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Vertical bearing reactions of stiffening walls</a:t>
            </a:r>
            <a:endParaRPr/>
          </a:p>
        </p:txBody>
      </p:sp>
      <p:sp>
        <p:nvSpPr>
          <p:cNvPr id="635" name="Google Shape;635;p4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36" name="Google Shape;636;p41"/>
          <p:cNvSpPr txBox="1"/>
          <p:nvPr>
            <p:ph idx="1" type="body"/>
          </p:nvPr>
        </p:nvSpPr>
        <p:spPr>
          <a:xfrm>
            <a:off x="838201" y="1825624"/>
            <a:ext cx="5086864" cy="442689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Support reaction </a:t>
            </a:r>
            <a:r>
              <a:rPr i="1" lang="fi-FI"/>
              <a:t>B</a:t>
            </a:r>
            <a:r>
              <a:rPr baseline="-25000" lang="fi-FI"/>
              <a:t>d</a:t>
            </a:r>
            <a:r>
              <a:rPr lang="fi-FI"/>
              <a:t> causes transverse compression stress to the bottom plate</a:t>
            </a:r>
            <a:endParaRPr/>
          </a:p>
          <a:p>
            <a:pPr indent="-228600" lvl="1" marL="685800" rtl="0" algn="l">
              <a:lnSpc>
                <a:spcPct val="90000"/>
              </a:lnSpc>
              <a:spcBef>
                <a:spcPts val="500"/>
              </a:spcBef>
              <a:spcAft>
                <a:spcPts val="0"/>
              </a:spcAft>
              <a:buClr>
                <a:schemeClr val="dk1"/>
              </a:buClr>
              <a:buSzPts val="2400"/>
              <a:buChar char="•"/>
            </a:pPr>
            <a:r>
              <a:rPr lang="fi-FI"/>
              <a:t>Due to the support pressure strength and the buckling resistance of the frames, several frames are usually needed side by side</a:t>
            </a:r>
            <a:endParaRPr/>
          </a:p>
          <a:p>
            <a:pPr indent="-228600" lvl="0" marL="228600" rtl="0" algn="l">
              <a:lnSpc>
                <a:spcPct val="90000"/>
              </a:lnSpc>
              <a:spcBef>
                <a:spcPts val="1000"/>
              </a:spcBef>
              <a:spcAft>
                <a:spcPts val="0"/>
              </a:spcAft>
              <a:buClr>
                <a:schemeClr val="dk1"/>
              </a:buClr>
              <a:buSzPts val="2800"/>
              <a:buChar char="•"/>
            </a:pPr>
            <a:r>
              <a:rPr lang="fi-FI"/>
              <a:t>The panelling should be attached to all frames (buckling support) </a:t>
            </a:r>
            <a:endParaRPr/>
          </a:p>
        </p:txBody>
      </p:sp>
      <p:sp>
        <p:nvSpPr>
          <p:cNvPr id="637" name="Google Shape;637;p4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638" name="Google Shape;638;p41"/>
          <p:cNvSpPr txBox="1"/>
          <p:nvPr/>
        </p:nvSpPr>
        <p:spPr>
          <a:xfrm>
            <a:off x="9172784" y="1873251"/>
            <a:ext cx="2962654" cy="204200"/>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(resultant for the affordable section of the sustained load)</a:t>
            </a:r>
            <a:endParaRPr b="0" baseline="-25000" i="0" sz="1050" u="none" cap="none" strike="noStrike">
              <a:solidFill>
                <a:srgbClr val="000000"/>
              </a:solidFill>
              <a:latin typeface="Arial Narrow"/>
              <a:ea typeface="Arial Narrow"/>
              <a:cs typeface="Arial Narrow"/>
              <a:sym typeface="Arial Narrow"/>
            </a:endParaRPr>
          </a:p>
        </p:txBody>
      </p:sp>
      <p:sp>
        <p:nvSpPr>
          <p:cNvPr id="639" name="Google Shape;639;p41"/>
          <p:cNvSpPr txBox="1"/>
          <p:nvPr/>
        </p:nvSpPr>
        <p:spPr>
          <a:xfrm>
            <a:off x="9153650" y="2260014"/>
            <a:ext cx="2166416" cy="20731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50" u="none" cap="none" strike="noStrike">
                <a:solidFill>
                  <a:srgbClr val="000000"/>
                </a:solidFill>
                <a:latin typeface="Arial Narrow"/>
                <a:ea typeface="Arial Narrow"/>
                <a:cs typeface="Arial Narrow"/>
                <a:sym typeface="Arial Narrow"/>
              </a:rPr>
              <a:t>(affordable section of the sustained load)</a:t>
            </a:r>
            <a:endParaRPr b="0" baseline="-25000" i="0" sz="105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Vertical bearing reactions of stiffening walls</a:t>
            </a:r>
            <a:endParaRPr/>
          </a:p>
        </p:txBody>
      </p:sp>
      <p:sp>
        <p:nvSpPr>
          <p:cNvPr id="646" name="Google Shape;646;p4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47" name="Google Shape;647;p42"/>
          <p:cNvSpPr txBox="1"/>
          <p:nvPr/>
        </p:nvSpPr>
        <p:spPr>
          <a:xfrm>
            <a:off x="838200" y="1825624"/>
            <a:ext cx="5377249" cy="44145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fi-FI" sz="2800" u="none" cap="none" strike="noStrike">
                <a:solidFill>
                  <a:schemeClr val="dk1"/>
                </a:solidFill>
                <a:latin typeface="Calibri"/>
                <a:ea typeface="Calibri"/>
                <a:cs typeface="Calibri"/>
                <a:sym typeface="Calibri"/>
              </a:rPr>
              <a:t>A wall with a horizontal rainscreen will require, blocks  at support reactions  </a:t>
            </a:r>
            <a:r>
              <a:rPr b="0" i="1" lang="fi-FI" sz="2800" u="none" cap="none" strike="noStrike">
                <a:solidFill>
                  <a:schemeClr val="dk1"/>
                </a:solidFill>
                <a:latin typeface="Calibri"/>
                <a:ea typeface="Calibri"/>
                <a:cs typeface="Calibri"/>
                <a:sym typeface="Calibri"/>
              </a:rPr>
              <a:t>A</a:t>
            </a:r>
            <a:r>
              <a:rPr b="0" baseline="-25000" i="0" lang="fi-FI" sz="2800" u="none" cap="none" strike="noStrike">
                <a:solidFill>
                  <a:schemeClr val="dk1"/>
                </a:solidFill>
                <a:latin typeface="Calibri"/>
                <a:ea typeface="Calibri"/>
                <a:cs typeface="Calibri"/>
                <a:sym typeface="Calibri"/>
              </a:rPr>
              <a:t>d</a:t>
            </a:r>
            <a:r>
              <a:rPr b="0" i="0" lang="fi-FI" sz="2800" u="none" cap="none" strike="noStrike">
                <a:solidFill>
                  <a:schemeClr val="dk1"/>
                </a:solidFill>
                <a:latin typeface="Calibri"/>
                <a:ea typeface="Calibri"/>
                <a:cs typeface="Calibri"/>
                <a:sym typeface="Calibri"/>
              </a:rPr>
              <a:t> and </a:t>
            </a:r>
            <a:r>
              <a:rPr b="0" i="1" lang="fi-FI" sz="2800" u="none" cap="none" strike="noStrike">
                <a:solidFill>
                  <a:schemeClr val="dk1"/>
                </a:solidFill>
                <a:latin typeface="Calibri"/>
                <a:ea typeface="Calibri"/>
                <a:cs typeface="Calibri"/>
                <a:sym typeface="Calibri"/>
              </a:rPr>
              <a:t>B</a:t>
            </a:r>
            <a:r>
              <a:rPr b="0" baseline="-25000" i="0" lang="fi-FI" sz="2800" u="none" cap="none" strike="noStrike">
                <a:solidFill>
                  <a:schemeClr val="dk1"/>
                </a:solidFill>
                <a:latin typeface="Calibri"/>
                <a:ea typeface="Calibri"/>
                <a:cs typeface="Calibri"/>
                <a:sym typeface="Calibri"/>
              </a:rPr>
              <a:t>d</a:t>
            </a:r>
            <a:r>
              <a:rPr b="0" i="0" lang="fi-FI" sz="2800" u="none" cap="none" strike="noStrike">
                <a:solidFill>
                  <a:schemeClr val="dk1"/>
                </a:solidFill>
                <a:latin typeface="Calibri"/>
                <a:ea typeface="Calibri"/>
                <a:cs typeface="Calibri"/>
                <a:sym typeface="Calibri"/>
              </a:rPr>
              <a:t> to transfer forces between the stiffening panelling and the load-bearing frame</a:t>
            </a:r>
            <a:endParaRPr/>
          </a:p>
          <a:p>
            <a:pPr indent="-228600" lvl="0" marL="228600" marR="0" rtl="0" algn="l">
              <a:lnSpc>
                <a:spcPct val="90000"/>
              </a:lnSpc>
              <a:spcBef>
                <a:spcPts val="1000"/>
              </a:spcBef>
              <a:spcAft>
                <a:spcPts val="0"/>
              </a:spcAft>
              <a:buClr>
                <a:schemeClr val="dk1"/>
              </a:buClr>
              <a:buSzPts val="2800"/>
              <a:buFont typeface="Arial"/>
              <a:buChar char="•"/>
            </a:pPr>
            <a:r>
              <a:rPr b="0" i="0" lang="fi-FI" sz="2800" u="none" cap="none" strike="noStrike">
                <a:solidFill>
                  <a:schemeClr val="dk1"/>
                </a:solidFill>
                <a:latin typeface="Calibri"/>
                <a:ea typeface="Calibri"/>
                <a:cs typeface="Calibri"/>
                <a:sym typeface="Calibri"/>
              </a:rPr>
              <a:t>Fastening of stiffening panelling to a horizontal rainscreen is not recommended</a:t>
            </a:r>
            <a:endParaRPr/>
          </a:p>
        </p:txBody>
      </p:sp>
      <p:pic>
        <p:nvPicPr>
          <p:cNvPr id="648" name="Google Shape;648;p42"/>
          <p:cNvPicPr preferRelativeResize="0"/>
          <p:nvPr/>
        </p:nvPicPr>
        <p:blipFill rotWithShape="1">
          <a:blip r:embed="rId3">
            <a:alphaModFix/>
          </a:blip>
          <a:srcRect b="0" l="0" r="0" t="0"/>
          <a:stretch/>
        </p:blipFill>
        <p:spPr>
          <a:xfrm>
            <a:off x="6326472" y="1289287"/>
            <a:ext cx="5143920" cy="4950874"/>
          </a:xfrm>
          <a:prstGeom prst="rect">
            <a:avLst/>
          </a:prstGeom>
          <a:noFill/>
          <a:ln>
            <a:noFill/>
          </a:ln>
        </p:spPr>
      </p:pic>
      <p:sp>
        <p:nvSpPr>
          <p:cNvPr id="649" name="Google Shape;649;p4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650" name="Google Shape;650;p42"/>
          <p:cNvSpPr txBox="1"/>
          <p:nvPr/>
        </p:nvSpPr>
        <p:spPr>
          <a:xfrm rot="-360000">
            <a:off x="6215449" y="3639114"/>
            <a:ext cx="2433320" cy="251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2400" u="none" cap="none" strike="noStrike">
                <a:solidFill>
                  <a:srgbClr val="000000"/>
                </a:solidFill>
                <a:latin typeface="Arial Narrow"/>
                <a:ea typeface="Arial Narrow"/>
                <a:cs typeface="Arial Narrow"/>
                <a:sym typeface="Arial Narrow"/>
              </a:rPr>
              <a:t>Blocks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43"/>
          <p:cNvPicPr preferRelativeResize="0"/>
          <p:nvPr/>
        </p:nvPicPr>
        <p:blipFill rotWithShape="1">
          <a:blip r:embed="rId3">
            <a:alphaModFix/>
          </a:blip>
          <a:srcRect b="5226" l="17677" r="18204" t="8288"/>
          <a:stretch/>
        </p:blipFill>
        <p:spPr>
          <a:xfrm>
            <a:off x="6667385" y="1419033"/>
            <a:ext cx="4791448" cy="4567816"/>
          </a:xfrm>
          <a:prstGeom prst="rect">
            <a:avLst/>
          </a:prstGeom>
          <a:noFill/>
          <a:ln>
            <a:noFill/>
          </a:ln>
        </p:spPr>
      </p:pic>
      <p:sp>
        <p:nvSpPr>
          <p:cNvPr id="657" name="Google Shape;65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Vertical bearing reactions of stiffening walls</a:t>
            </a:r>
            <a:endParaRPr/>
          </a:p>
        </p:txBody>
      </p:sp>
      <p:sp>
        <p:nvSpPr>
          <p:cNvPr id="658" name="Google Shape;658;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59" name="Google Shape;659;p43"/>
          <p:cNvSpPr txBox="1"/>
          <p:nvPr/>
        </p:nvSpPr>
        <p:spPr>
          <a:xfrm>
            <a:off x="838200" y="1825624"/>
            <a:ext cx="5451389" cy="44145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fi-FI" sz="2800" u="none" cap="none" strike="noStrike">
                <a:solidFill>
                  <a:schemeClr val="dk1"/>
                </a:solidFill>
                <a:latin typeface="Calibri"/>
                <a:ea typeface="Calibri"/>
                <a:cs typeface="Calibri"/>
                <a:sym typeface="Calibri"/>
              </a:rPr>
              <a:t>Stiffening panel on a wall with horizontal rainscreen should be fastened directly to the bearing frame, so as to achieve the following</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400" u="none" cap="none" strike="noStrike">
                <a:solidFill>
                  <a:schemeClr val="dk1"/>
                </a:solidFill>
                <a:latin typeface="Calibri"/>
                <a:ea typeface="Calibri"/>
                <a:cs typeface="Calibri"/>
                <a:sym typeface="Calibri"/>
              </a:rPr>
              <a:t>Greater strength of stiffener</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400" u="none" cap="none" strike="noStrike">
                <a:solidFill>
                  <a:schemeClr val="dk1"/>
                </a:solidFill>
                <a:latin typeface="Calibri"/>
                <a:ea typeface="Calibri"/>
                <a:cs typeface="Calibri"/>
                <a:sym typeface="Calibri"/>
              </a:rPr>
              <a:t>Greater stiffness of stiffener</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400" u="none" cap="none" strike="noStrike">
                <a:solidFill>
                  <a:schemeClr val="dk1"/>
                </a:solidFill>
                <a:latin typeface="Calibri"/>
                <a:ea typeface="Calibri"/>
                <a:cs typeface="Calibri"/>
                <a:sym typeface="Calibri"/>
              </a:rPr>
              <a:t>Easier implementation of the stiffener</a:t>
            </a:r>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660" name="Google Shape;660;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44"/>
          <p:cNvPicPr preferRelativeResize="0"/>
          <p:nvPr/>
        </p:nvPicPr>
        <p:blipFill rotWithShape="1">
          <a:blip r:embed="rId3">
            <a:alphaModFix/>
          </a:blip>
          <a:srcRect b="0" l="0" r="0" t="0"/>
          <a:stretch/>
        </p:blipFill>
        <p:spPr>
          <a:xfrm>
            <a:off x="6211329" y="1167712"/>
            <a:ext cx="5548184" cy="4960729"/>
          </a:xfrm>
          <a:prstGeom prst="rect">
            <a:avLst/>
          </a:prstGeom>
          <a:noFill/>
          <a:ln>
            <a:noFill/>
          </a:ln>
        </p:spPr>
      </p:pic>
      <p:sp>
        <p:nvSpPr>
          <p:cNvPr id="667" name="Google Shape;66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Overlapping walls</a:t>
            </a:r>
            <a:endParaRPr/>
          </a:p>
        </p:txBody>
      </p:sp>
      <p:sp>
        <p:nvSpPr>
          <p:cNvPr id="668" name="Google Shape;668;p4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69" name="Google Shape;669;p44"/>
          <p:cNvSpPr txBox="1"/>
          <p:nvPr/>
        </p:nvSpPr>
        <p:spPr>
          <a:xfrm>
            <a:off x="838201" y="1825624"/>
            <a:ext cx="4839730" cy="44145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fi-FI" sz="2800" u="none" cap="none" strike="noStrike">
                <a:solidFill>
                  <a:schemeClr val="dk1"/>
                </a:solidFill>
                <a:latin typeface="Calibri"/>
                <a:ea typeface="Calibri"/>
                <a:cs typeface="Calibri"/>
                <a:sym typeface="Calibri"/>
              </a:rPr>
              <a:t>The stress on a stiffening wall can be seen from the shear force and torque surfaces</a:t>
            </a:r>
            <a:endParaRPr/>
          </a:p>
          <a:p>
            <a:pPr indent="-228600" lvl="0" marL="228600" marR="0" rtl="0" algn="l">
              <a:lnSpc>
                <a:spcPct val="90000"/>
              </a:lnSpc>
              <a:spcBef>
                <a:spcPts val="1000"/>
              </a:spcBef>
              <a:spcAft>
                <a:spcPts val="0"/>
              </a:spcAft>
              <a:buClr>
                <a:schemeClr val="dk1"/>
              </a:buClr>
              <a:buSzPts val="2800"/>
              <a:buFont typeface="Arial"/>
              <a:buChar char="•"/>
            </a:pPr>
            <a:r>
              <a:rPr b="0" i="0" lang="fi-FI" sz="2800" u="none" cap="none" strike="noStrike">
                <a:solidFill>
                  <a:schemeClr val="dk1"/>
                </a:solidFill>
                <a:latin typeface="Calibri"/>
                <a:ea typeface="Calibri"/>
                <a:cs typeface="Calibri"/>
                <a:sym typeface="Calibri"/>
              </a:rPr>
              <a:t>In the case of overlapping walls it should be noted that anchoring may be needed also between the overlapping walls</a:t>
            </a:r>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76200" lvl="1" marL="68580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670" name="Google Shape;670;p4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Stiffening horizontal structure</a:t>
            </a:r>
            <a:endParaRPr/>
          </a:p>
        </p:txBody>
      </p:sp>
      <p:sp>
        <p:nvSpPr>
          <p:cNvPr id="677" name="Google Shape;677;p4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78" name="Google Shape;678;p45"/>
          <p:cNvSpPr txBox="1"/>
          <p:nvPr>
            <p:ph idx="1" type="body"/>
          </p:nvPr>
        </p:nvSpPr>
        <p:spPr>
          <a:xfrm>
            <a:off x="838200" y="1825625"/>
            <a:ext cx="4975654" cy="487791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8108"/>
              <a:buChar char="•"/>
            </a:pPr>
            <a:r>
              <a:rPr lang="fi-FI"/>
              <a:t>The panelling of a stiffening horizontal structure forms a panelling line that resembles a stiffening wall</a:t>
            </a:r>
            <a:endParaRPr/>
          </a:p>
          <a:p>
            <a:pPr indent="-228600" lvl="0" marL="228600" rtl="0" algn="l">
              <a:lnSpc>
                <a:spcPct val="90000"/>
              </a:lnSpc>
              <a:spcBef>
                <a:spcPts val="1000"/>
              </a:spcBef>
              <a:spcAft>
                <a:spcPts val="0"/>
              </a:spcAft>
              <a:buClr>
                <a:schemeClr val="dk1"/>
              </a:buClr>
              <a:buSzPct val="108108"/>
              <a:buChar char="•"/>
            </a:pPr>
            <a:r>
              <a:rPr lang="fi-FI"/>
              <a:t>The greatest shear force is located at near the support</a:t>
            </a:r>
            <a:endParaRPr/>
          </a:p>
          <a:p>
            <a:pPr indent="-228600" lvl="0" marL="228600" rtl="0" algn="l">
              <a:lnSpc>
                <a:spcPct val="90000"/>
              </a:lnSpc>
              <a:spcBef>
                <a:spcPts val="1000"/>
              </a:spcBef>
              <a:spcAft>
                <a:spcPts val="0"/>
              </a:spcAft>
              <a:buClr>
                <a:schemeClr val="dk1"/>
              </a:buClr>
              <a:buSzPct val="108108"/>
              <a:buChar char="•"/>
            </a:pPr>
            <a:r>
              <a:rPr lang="fi-FI"/>
              <a:t>From a manufacturing point of view, it is recommended to attach all panels with the same connector spacing</a:t>
            </a:r>
            <a:endParaRPr/>
          </a:p>
          <a:p>
            <a:pPr indent="-228600" lvl="0" marL="228600" rtl="0" algn="l">
              <a:lnSpc>
                <a:spcPct val="90000"/>
              </a:lnSpc>
              <a:spcBef>
                <a:spcPts val="1000"/>
              </a:spcBef>
              <a:spcAft>
                <a:spcPts val="0"/>
              </a:spcAft>
              <a:buClr>
                <a:schemeClr val="dk1"/>
              </a:buClr>
              <a:buSzPct val="108108"/>
              <a:buChar char="•"/>
            </a:pPr>
            <a:r>
              <a:rPr lang="fi-FI"/>
              <a:t>There are usually unfastened panel edges on horizontal structures (tongue-and-groove joints)</a:t>
            </a:r>
            <a:endParaRPr/>
          </a:p>
          <a:p>
            <a:pPr indent="-50800" lvl="0" marL="228600" rtl="0" algn="l">
              <a:lnSpc>
                <a:spcPct val="90000"/>
              </a:lnSpc>
              <a:spcBef>
                <a:spcPts val="1000"/>
              </a:spcBef>
              <a:spcAft>
                <a:spcPts val="0"/>
              </a:spcAft>
              <a:buClr>
                <a:schemeClr val="dk1"/>
              </a:buClr>
              <a:buSzPct val="108108"/>
              <a:buNone/>
            </a:pPr>
            <a:r>
              <a:t/>
            </a:r>
            <a:endParaRPr/>
          </a:p>
        </p:txBody>
      </p:sp>
      <p:pic>
        <p:nvPicPr>
          <p:cNvPr id="679" name="Google Shape;679;p45"/>
          <p:cNvPicPr preferRelativeResize="0"/>
          <p:nvPr/>
        </p:nvPicPr>
        <p:blipFill rotWithShape="1">
          <a:blip r:embed="rId3">
            <a:alphaModFix/>
          </a:blip>
          <a:srcRect b="0" l="0" r="0" t="0"/>
          <a:stretch/>
        </p:blipFill>
        <p:spPr>
          <a:xfrm>
            <a:off x="6227850" y="1825625"/>
            <a:ext cx="5381323" cy="3868039"/>
          </a:xfrm>
          <a:prstGeom prst="rect">
            <a:avLst/>
          </a:prstGeom>
          <a:noFill/>
          <a:ln>
            <a:noFill/>
          </a:ln>
        </p:spPr>
      </p:pic>
      <p:sp>
        <p:nvSpPr>
          <p:cNvPr id="680" name="Google Shape;680;p4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681" name="Google Shape;681;p45"/>
          <p:cNvSpPr txBox="1"/>
          <p:nvPr/>
        </p:nvSpPr>
        <p:spPr>
          <a:xfrm>
            <a:off x="6883183" y="3298499"/>
            <a:ext cx="489690" cy="238353"/>
          </a:xfrm>
          <a:prstGeom prst="rect">
            <a:avLst/>
          </a:prstGeom>
          <a:solidFill>
            <a:srgbClr val="FFDF7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700" u="none" cap="none" strike="noStrike">
                <a:solidFill>
                  <a:srgbClr val="000000"/>
                </a:solidFill>
                <a:latin typeface="Arial Narrow"/>
                <a:ea typeface="Arial Narrow"/>
                <a:cs typeface="Arial Narrow"/>
                <a:sym typeface="Arial Narrow"/>
              </a:rPr>
              <a:t>Tongue-and-groove joint</a:t>
            </a:r>
            <a:endParaRPr b="0" baseline="-25000" i="0" sz="7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pic>
        <p:nvPicPr>
          <p:cNvPr id="687" name="Google Shape;687;p46"/>
          <p:cNvPicPr preferRelativeResize="0"/>
          <p:nvPr/>
        </p:nvPicPr>
        <p:blipFill rotWithShape="1">
          <a:blip r:embed="rId3">
            <a:alphaModFix/>
          </a:blip>
          <a:srcRect b="0" l="0" r="0" t="0"/>
          <a:stretch/>
        </p:blipFill>
        <p:spPr>
          <a:xfrm>
            <a:off x="5943853" y="1873251"/>
            <a:ext cx="6076767" cy="3652927"/>
          </a:xfrm>
          <a:prstGeom prst="rect">
            <a:avLst/>
          </a:prstGeom>
          <a:noFill/>
          <a:ln>
            <a:noFill/>
          </a:ln>
        </p:spPr>
      </p:pic>
      <p:sp>
        <p:nvSpPr>
          <p:cNvPr id="688" name="Google Shape;68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Stiffening horizontal structure</a:t>
            </a:r>
            <a:endParaRPr/>
          </a:p>
        </p:txBody>
      </p:sp>
      <p:sp>
        <p:nvSpPr>
          <p:cNvPr id="689" name="Google Shape;689;p4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690" name="Google Shape;690;p46"/>
          <p:cNvSpPr txBox="1"/>
          <p:nvPr>
            <p:ph idx="1" type="body"/>
          </p:nvPr>
        </p:nvSpPr>
        <p:spPr>
          <a:xfrm>
            <a:off x="838200" y="1825625"/>
            <a:ext cx="4975654" cy="222121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Continuous chords, to which torsion is exerted, are needed at the edges of a stiffening horizontal structure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691" name="Google Shape;691;p46"/>
          <p:cNvPicPr preferRelativeResize="0"/>
          <p:nvPr/>
        </p:nvPicPr>
        <p:blipFill rotWithShape="1">
          <a:blip r:embed="rId4">
            <a:alphaModFix/>
          </a:blip>
          <a:srcRect b="0" l="0" r="0" t="0"/>
          <a:stretch/>
        </p:blipFill>
        <p:spPr>
          <a:xfrm>
            <a:off x="1158705" y="3638497"/>
            <a:ext cx="1591004" cy="533306"/>
          </a:xfrm>
          <a:prstGeom prst="rect">
            <a:avLst/>
          </a:prstGeom>
          <a:noFill/>
          <a:ln>
            <a:noFill/>
          </a:ln>
        </p:spPr>
      </p:pic>
      <p:sp>
        <p:nvSpPr>
          <p:cNvPr id="692" name="Google Shape;692;p4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693" name="Google Shape;693;p46"/>
          <p:cNvSpPr txBox="1"/>
          <p:nvPr/>
        </p:nvSpPr>
        <p:spPr>
          <a:xfrm>
            <a:off x="8861699" y="2096320"/>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
        <p:nvSpPr>
          <p:cNvPr id="694" name="Google Shape;694;p46"/>
          <p:cNvSpPr txBox="1"/>
          <p:nvPr/>
        </p:nvSpPr>
        <p:spPr>
          <a:xfrm>
            <a:off x="8861699" y="4624274"/>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pic>
        <p:nvPicPr>
          <p:cNvPr id="700" name="Google Shape;700;p47"/>
          <p:cNvPicPr preferRelativeResize="0"/>
          <p:nvPr/>
        </p:nvPicPr>
        <p:blipFill rotWithShape="1">
          <a:blip r:embed="rId3">
            <a:alphaModFix/>
          </a:blip>
          <a:srcRect b="0" l="0" r="0" t="0"/>
          <a:stretch/>
        </p:blipFill>
        <p:spPr>
          <a:xfrm>
            <a:off x="6085201" y="1680523"/>
            <a:ext cx="5566365" cy="4196395"/>
          </a:xfrm>
          <a:prstGeom prst="rect">
            <a:avLst/>
          </a:prstGeom>
          <a:noFill/>
          <a:ln>
            <a:noFill/>
          </a:ln>
        </p:spPr>
      </p:pic>
      <p:sp>
        <p:nvSpPr>
          <p:cNvPr id="701" name="Google Shape;70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Displacement of stiffening horizontal structure</a:t>
            </a:r>
            <a:endParaRPr/>
          </a:p>
        </p:txBody>
      </p:sp>
      <p:sp>
        <p:nvSpPr>
          <p:cNvPr id="702" name="Google Shape;702;p4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03" name="Google Shape;703;p47"/>
          <p:cNvSpPr txBox="1"/>
          <p:nvPr>
            <p:ph idx="1" type="body"/>
          </p:nvPr>
        </p:nvSpPr>
        <p:spPr>
          <a:xfrm>
            <a:off x="838200" y="1825625"/>
            <a:ext cx="4975654" cy="30614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400"/>
              <a:t>Average displacement caused by shear force can be determined on the basis of the displacement of rows of panels</a:t>
            </a:r>
            <a:endParaRPr/>
          </a:p>
          <a:p>
            <a:pPr indent="-228600" lvl="0" marL="228600" rtl="0" algn="l">
              <a:lnSpc>
                <a:spcPct val="90000"/>
              </a:lnSpc>
              <a:spcBef>
                <a:spcPts val="1000"/>
              </a:spcBef>
              <a:spcAft>
                <a:spcPts val="0"/>
              </a:spcAft>
              <a:buClr>
                <a:schemeClr val="dk1"/>
              </a:buClr>
              <a:buSzPts val="2800"/>
              <a:buChar char="•"/>
            </a:pPr>
            <a:r>
              <a:rPr lang="fi-FI" sz="2400"/>
              <a:t>Displacement caused by shear force is usually decisive</a:t>
            </a:r>
            <a:endParaRPr/>
          </a:p>
        </p:txBody>
      </p:sp>
      <p:pic>
        <p:nvPicPr>
          <p:cNvPr id="704" name="Google Shape;704;p47"/>
          <p:cNvPicPr preferRelativeResize="0"/>
          <p:nvPr/>
        </p:nvPicPr>
        <p:blipFill rotWithShape="1">
          <a:blip r:embed="rId4">
            <a:alphaModFix/>
          </a:blip>
          <a:srcRect b="0" l="0" r="0" t="0"/>
          <a:stretch/>
        </p:blipFill>
        <p:spPr>
          <a:xfrm>
            <a:off x="1129321" y="4224324"/>
            <a:ext cx="3213471" cy="1717320"/>
          </a:xfrm>
          <a:prstGeom prst="rect">
            <a:avLst/>
          </a:prstGeom>
          <a:noFill/>
          <a:ln>
            <a:noFill/>
          </a:ln>
        </p:spPr>
      </p:pic>
      <p:sp>
        <p:nvSpPr>
          <p:cNvPr id="705" name="Google Shape;705;p4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06" name="Google Shape;706;p47"/>
          <p:cNvSpPr/>
          <p:nvPr/>
        </p:nvSpPr>
        <p:spPr>
          <a:xfrm>
            <a:off x="1655536" y="5082984"/>
            <a:ext cx="4293992" cy="86946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550" u="none" cap="none" strike="noStrike">
                <a:solidFill>
                  <a:schemeClr val="dk1"/>
                </a:solidFill>
                <a:latin typeface="Arial"/>
                <a:ea typeface="Arial"/>
                <a:cs typeface="Arial"/>
                <a:sym typeface="Arial"/>
              </a:rPr>
              <a:t>displacement from shear force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(horizontal structure with double support) </a:t>
            </a:r>
            <a:endParaRPr/>
          </a:p>
          <a:p>
            <a:pPr indent="0" lvl="0" marL="0" marR="0" rtl="0" algn="l">
              <a:lnSpc>
                <a:spcPct val="100000"/>
              </a:lnSpc>
              <a:spcBef>
                <a:spcPts val="600"/>
              </a:spcBef>
              <a:spcAft>
                <a:spcPts val="0"/>
              </a:spcAft>
              <a:buNone/>
            </a:pPr>
            <a:r>
              <a:rPr b="0" i="0" lang="fi-FI" sz="1550" u="none" cap="none" strike="noStrike">
                <a:solidFill>
                  <a:schemeClr val="dk1"/>
                </a:solidFill>
                <a:latin typeface="Arial"/>
                <a:ea typeface="Arial"/>
                <a:cs typeface="Arial"/>
                <a:sym typeface="Arial"/>
              </a:rPr>
              <a:t>displacement of an individual row of panels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fi-FI"/>
              <a:t>Frame structured panel stiffener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Displacement of stiffening horizontal structure</a:t>
            </a:r>
            <a:endParaRPr/>
          </a:p>
        </p:txBody>
      </p:sp>
      <p:sp>
        <p:nvSpPr>
          <p:cNvPr id="713" name="Google Shape;713;p4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14" name="Google Shape;714;p48"/>
          <p:cNvSpPr txBox="1"/>
          <p:nvPr>
            <p:ph idx="1" type="body"/>
          </p:nvPr>
        </p:nvSpPr>
        <p:spPr>
          <a:xfrm>
            <a:off x="838200" y="1825625"/>
            <a:ext cx="5340180" cy="254248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000"/>
              <a:t>Displacement caused by torque can be determined on the basis of the deformation of chords</a:t>
            </a:r>
            <a:endParaRPr/>
          </a:p>
          <a:p>
            <a:pPr indent="-228600" lvl="0" marL="228600" rtl="0" algn="l">
              <a:lnSpc>
                <a:spcPct val="90000"/>
              </a:lnSpc>
              <a:spcBef>
                <a:spcPts val="1000"/>
              </a:spcBef>
              <a:spcAft>
                <a:spcPts val="0"/>
              </a:spcAft>
              <a:buClr>
                <a:schemeClr val="dk1"/>
              </a:buClr>
              <a:buSzPts val="2800"/>
              <a:buChar char="•"/>
            </a:pPr>
            <a:r>
              <a:rPr lang="fi-FI" sz="2000"/>
              <a:t>Deformations in extensions of chords will increase displacement</a:t>
            </a:r>
            <a:endParaRPr/>
          </a:p>
        </p:txBody>
      </p:sp>
      <p:pic>
        <p:nvPicPr>
          <p:cNvPr id="715" name="Google Shape;715;p48"/>
          <p:cNvPicPr preferRelativeResize="0"/>
          <p:nvPr/>
        </p:nvPicPr>
        <p:blipFill rotWithShape="1">
          <a:blip r:embed="rId3">
            <a:alphaModFix/>
          </a:blip>
          <a:srcRect b="0" l="0" r="0" t="0"/>
          <a:stretch/>
        </p:blipFill>
        <p:spPr>
          <a:xfrm>
            <a:off x="1197203" y="3496758"/>
            <a:ext cx="4787281" cy="2609685"/>
          </a:xfrm>
          <a:prstGeom prst="rect">
            <a:avLst/>
          </a:prstGeom>
          <a:noFill/>
          <a:ln>
            <a:noFill/>
          </a:ln>
        </p:spPr>
      </p:pic>
      <p:pic>
        <p:nvPicPr>
          <p:cNvPr id="716" name="Google Shape;716;p48"/>
          <p:cNvPicPr preferRelativeResize="0"/>
          <p:nvPr/>
        </p:nvPicPr>
        <p:blipFill rotWithShape="1">
          <a:blip r:embed="rId4">
            <a:alphaModFix/>
          </a:blip>
          <a:srcRect b="0" l="0" r="0" t="0"/>
          <a:stretch/>
        </p:blipFill>
        <p:spPr>
          <a:xfrm>
            <a:off x="6178380" y="1690688"/>
            <a:ext cx="5477043" cy="4494982"/>
          </a:xfrm>
          <a:prstGeom prst="rect">
            <a:avLst/>
          </a:prstGeom>
          <a:noFill/>
          <a:ln>
            <a:noFill/>
          </a:ln>
        </p:spPr>
      </p:pic>
      <p:sp>
        <p:nvSpPr>
          <p:cNvPr id="717" name="Google Shape;717;p4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18" name="Google Shape;718;p48"/>
          <p:cNvSpPr/>
          <p:nvPr/>
        </p:nvSpPr>
        <p:spPr>
          <a:xfrm>
            <a:off x="1698798" y="4416030"/>
            <a:ext cx="4479582" cy="185704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19" name="Google Shape;719;p48"/>
          <p:cNvSpPr/>
          <p:nvPr/>
        </p:nvSpPr>
        <p:spPr>
          <a:xfrm>
            <a:off x="1764001" y="4429061"/>
            <a:ext cx="5108139" cy="167738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fi-FI" sz="1400" u="none" cap="none" strike="noStrike">
                <a:solidFill>
                  <a:schemeClr val="dk1"/>
                </a:solidFill>
                <a:latin typeface="Arial"/>
                <a:ea typeface="Arial"/>
                <a:cs typeface="Arial"/>
                <a:sym typeface="Arial"/>
              </a:rPr>
              <a:t>displacement from torque (double support horizontal structure) </a:t>
            </a:r>
            <a:endParaRPr/>
          </a:p>
          <a:p>
            <a:pPr indent="0" lvl="0" marL="0" marR="0" rtl="0" algn="l">
              <a:lnSpc>
                <a:spcPct val="100000"/>
              </a:lnSpc>
              <a:spcBef>
                <a:spcPts val="600"/>
              </a:spcBef>
              <a:spcAft>
                <a:spcPts val="0"/>
              </a:spcAft>
              <a:buNone/>
            </a:pPr>
            <a:r>
              <a:rPr b="0" i="0" lang="fi-FI" sz="1400" u="none" cap="none" strike="noStrike">
                <a:solidFill>
                  <a:schemeClr val="dk1"/>
                </a:solidFill>
                <a:latin typeface="Arial"/>
                <a:ea typeface="Arial"/>
                <a:cs typeface="Arial"/>
                <a:sym typeface="Arial"/>
              </a:rPr>
              <a:t>horizontal torque</a:t>
            </a:r>
            <a:endParaRPr/>
          </a:p>
          <a:p>
            <a:pPr indent="0" lvl="0" marL="0" marR="0" rtl="0" algn="l">
              <a:lnSpc>
                <a:spcPct val="100000"/>
              </a:lnSpc>
              <a:spcBef>
                <a:spcPts val="600"/>
              </a:spcBef>
              <a:spcAft>
                <a:spcPts val="0"/>
              </a:spcAft>
              <a:buNone/>
            </a:pPr>
            <a:r>
              <a:rPr b="0" i="0" lang="fi-FI" sz="1400" u="none" cap="none" strike="noStrike">
                <a:solidFill>
                  <a:schemeClr val="dk1"/>
                </a:solidFill>
                <a:latin typeface="Arial"/>
                <a:ea typeface="Arial"/>
                <a:cs typeface="Arial"/>
                <a:sym typeface="Arial"/>
              </a:rPr>
              <a:t>span of a horizontal structure</a:t>
            </a:r>
            <a:endParaRPr/>
          </a:p>
          <a:p>
            <a:pPr indent="0" lvl="0" marL="0" marR="0" rtl="0" algn="l">
              <a:lnSpc>
                <a:spcPct val="100000"/>
              </a:lnSpc>
              <a:spcBef>
                <a:spcPts val="600"/>
              </a:spcBef>
              <a:spcAft>
                <a:spcPts val="0"/>
              </a:spcAft>
              <a:buNone/>
            </a:pPr>
            <a:r>
              <a:rPr b="0" i="0" lang="fi-FI" sz="1400" u="none" cap="none" strike="noStrike">
                <a:solidFill>
                  <a:schemeClr val="dk1"/>
                </a:solidFill>
                <a:latin typeface="Arial"/>
                <a:ea typeface="Arial"/>
                <a:cs typeface="Arial"/>
                <a:sym typeface="Arial"/>
              </a:rPr>
              <a:t>mutual distance between chords </a:t>
            </a:r>
            <a:endParaRPr/>
          </a:p>
          <a:p>
            <a:pPr indent="0" lvl="0" marL="0" marR="0" rtl="0" algn="l">
              <a:lnSpc>
                <a:spcPct val="100000"/>
              </a:lnSpc>
              <a:spcBef>
                <a:spcPts val="600"/>
              </a:spcBef>
              <a:spcAft>
                <a:spcPts val="0"/>
              </a:spcAft>
              <a:buNone/>
            </a:pPr>
            <a:r>
              <a:rPr b="0" i="0" lang="fi-FI" sz="1400" u="none" cap="none" strike="noStrike">
                <a:solidFill>
                  <a:schemeClr val="dk1"/>
                </a:solidFill>
                <a:latin typeface="Arial"/>
                <a:ea typeface="Arial"/>
                <a:cs typeface="Arial"/>
                <a:sym typeface="Arial"/>
              </a:rPr>
              <a:t>area of a chord’s cross-section </a:t>
            </a:r>
            <a:endParaRPr/>
          </a:p>
          <a:p>
            <a:pPr indent="0" lvl="0" marL="0" marR="0" rtl="0" algn="l">
              <a:lnSpc>
                <a:spcPct val="100000"/>
              </a:lnSpc>
              <a:spcBef>
                <a:spcPts val="600"/>
              </a:spcBef>
              <a:spcAft>
                <a:spcPts val="0"/>
              </a:spcAft>
              <a:buNone/>
            </a:pPr>
            <a:r>
              <a:rPr b="0" i="0" lang="fi-FI" sz="1400" u="none" cap="none" strike="noStrike">
                <a:solidFill>
                  <a:schemeClr val="dk1"/>
                </a:solidFill>
                <a:latin typeface="Arial"/>
                <a:ea typeface="Arial"/>
                <a:cs typeface="Arial"/>
                <a:sym typeface="Arial"/>
              </a:rPr>
              <a:t>the chord’s average modulus of elasticity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Implementation of a horizontal structure</a:t>
            </a:r>
            <a:endParaRPr/>
          </a:p>
        </p:txBody>
      </p:sp>
      <p:sp>
        <p:nvSpPr>
          <p:cNvPr id="726" name="Google Shape;726;p4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27" name="Google Shape;727;p49"/>
          <p:cNvSpPr txBox="1"/>
          <p:nvPr>
            <p:ph idx="1" type="body"/>
          </p:nvPr>
        </p:nvSpPr>
        <p:spPr>
          <a:xfrm>
            <a:off x="838200" y="1825625"/>
            <a:ext cx="10515600" cy="198025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panelling of the horizontal structure built on site usually overlaps</a:t>
            </a:r>
            <a:endParaRPr/>
          </a:p>
          <a:p>
            <a:pPr indent="-228600" lvl="0" marL="228600" rtl="0" algn="l">
              <a:lnSpc>
                <a:spcPct val="90000"/>
              </a:lnSpc>
              <a:spcBef>
                <a:spcPts val="1000"/>
              </a:spcBef>
              <a:spcAft>
                <a:spcPts val="0"/>
              </a:spcAft>
              <a:buClr>
                <a:schemeClr val="dk1"/>
              </a:buClr>
              <a:buSzPts val="2800"/>
              <a:buChar char="•"/>
            </a:pPr>
            <a:r>
              <a:rPr lang="fi-FI"/>
              <a:t>in an element-based horizontal structure the fastening of the element joints to shear force is a notable dimensioning aspect </a:t>
            </a:r>
            <a:endParaRPr/>
          </a:p>
        </p:txBody>
      </p:sp>
      <p:pic>
        <p:nvPicPr>
          <p:cNvPr id="728" name="Google Shape;728;p49"/>
          <p:cNvPicPr preferRelativeResize="0"/>
          <p:nvPr/>
        </p:nvPicPr>
        <p:blipFill rotWithShape="1">
          <a:blip r:embed="rId3">
            <a:alphaModFix/>
          </a:blip>
          <a:srcRect b="0" l="0" r="0" t="0"/>
          <a:stretch/>
        </p:blipFill>
        <p:spPr>
          <a:xfrm>
            <a:off x="316264" y="3466447"/>
            <a:ext cx="11590361" cy="2674016"/>
          </a:xfrm>
          <a:prstGeom prst="rect">
            <a:avLst/>
          </a:prstGeom>
          <a:noFill/>
          <a:ln>
            <a:noFill/>
          </a:ln>
        </p:spPr>
      </p:pic>
      <p:sp>
        <p:nvSpPr>
          <p:cNvPr id="729" name="Google Shape;729;p4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30" name="Google Shape;730;p49"/>
          <p:cNvSpPr txBox="1"/>
          <p:nvPr/>
        </p:nvSpPr>
        <p:spPr>
          <a:xfrm>
            <a:off x="1001316" y="3496230"/>
            <a:ext cx="2243076" cy="238353"/>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fi-FI" sz="1400" u="none" cap="none" strike="noStrike">
                <a:solidFill>
                  <a:srgbClr val="000000"/>
                </a:solidFill>
                <a:latin typeface="Arial Narrow"/>
                <a:ea typeface="Arial Narrow"/>
                <a:cs typeface="Arial Narrow"/>
                <a:sym typeface="Arial Narrow"/>
              </a:rPr>
              <a:t>Horizontal structure built on site</a:t>
            </a:r>
            <a:endParaRPr b="0" baseline="-25000" i="0" sz="1400" u="none" cap="none" strike="noStrike">
              <a:solidFill>
                <a:srgbClr val="000000"/>
              </a:solidFill>
              <a:latin typeface="Arial Narrow"/>
              <a:ea typeface="Arial Narrow"/>
              <a:cs typeface="Arial Narrow"/>
              <a:sym typeface="Arial Narrow"/>
            </a:endParaRPr>
          </a:p>
        </p:txBody>
      </p:sp>
      <p:sp>
        <p:nvSpPr>
          <p:cNvPr id="731" name="Google Shape;731;p49"/>
          <p:cNvSpPr txBox="1"/>
          <p:nvPr/>
        </p:nvSpPr>
        <p:spPr>
          <a:xfrm>
            <a:off x="5122007" y="3506214"/>
            <a:ext cx="2243076"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400" u="none" cap="none" strike="noStrike">
                <a:solidFill>
                  <a:srgbClr val="000000"/>
                </a:solidFill>
                <a:latin typeface="Arial Narrow"/>
                <a:ea typeface="Arial Narrow"/>
                <a:cs typeface="Arial Narrow"/>
                <a:sym typeface="Arial Narrow"/>
              </a:rPr>
              <a:t>Elemented horizontal structure</a:t>
            </a:r>
            <a:endParaRPr b="0" baseline="-25000" i="0" sz="1400" u="none" cap="none" strike="noStrike">
              <a:solidFill>
                <a:srgbClr val="000000"/>
              </a:solidFill>
              <a:latin typeface="Arial Narrow"/>
              <a:ea typeface="Arial Narrow"/>
              <a:cs typeface="Arial Narrow"/>
              <a:sym typeface="Arial Narrow"/>
            </a:endParaRPr>
          </a:p>
        </p:txBody>
      </p:sp>
      <p:sp>
        <p:nvSpPr>
          <p:cNvPr id="732" name="Google Shape;732;p49"/>
          <p:cNvSpPr txBox="1"/>
          <p:nvPr/>
        </p:nvSpPr>
        <p:spPr>
          <a:xfrm>
            <a:off x="4454795" y="3783932"/>
            <a:ext cx="3479838" cy="2383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Element 1         Element 2           Element 3          Element 4        Element 5 </a:t>
            </a:r>
            <a:endParaRPr b="0" baseline="-25000" i="0" sz="1000" u="none" cap="none" strike="noStrike">
              <a:solidFill>
                <a:srgbClr val="000000"/>
              </a:solidFill>
              <a:latin typeface="Arial Narrow"/>
              <a:ea typeface="Arial Narrow"/>
              <a:cs typeface="Arial Narrow"/>
              <a:sym typeface="Arial Narrow"/>
            </a:endParaRPr>
          </a:p>
        </p:txBody>
      </p:sp>
      <p:sp>
        <p:nvSpPr>
          <p:cNvPr id="733" name="Google Shape;733;p49"/>
          <p:cNvSpPr txBox="1"/>
          <p:nvPr/>
        </p:nvSpPr>
        <p:spPr>
          <a:xfrm>
            <a:off x="8938206" y="3508069"/>
            <a:ext cx="2243076"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400" u="none" cap="none" strike="noStrike">
                <a:solidFill>
                  <a:srgbClr val="000000"/>
                </a:solidFill>
                <a:latin typeface="Arial Narrow"/>
                <a:ea typeface="Arial Narrow"/>
                <a:cs typeface="Arial Narrow"/>
                <a:sym typeface="Arial Narrow"/>
              </a:rPr>
              <a:t>Elemented horizontal structure</a:t>
            </a:r>
            <a:endParaRPr b="0" baseline="-25000" i="0" sz="1400" u="none" cap="none" strike="noStrike">
              <a:solidFill>
                <a:srgbClr val="000000"/>
              </a:solidFill>
              <a:latin typeface="Arial Narrow"/>
              <a:ea typeface="Arial Narrow"/>
              <a:cs typeface="Arial Narrow"/>
              <a:sym typeface="Arial Narrow"/>
            </a:endParaRPr>
          </a:p>
        </p:txBody>
      </p:sp>
      <p:sp>
        <p:nvSpPr>
          <p:cNvPr id="734" name="Google Shape;734;p49"/>
          <p:cNvSpPr txBox="1"/>
          <p:nvPr/>
        </p:nvSpPr>
        <p:spPr>
          <a:xfrm>
            <a:off x="8356695" y="3783932"/>
            <a:ext cx="3479838" cy="2383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Element 1         Element 2           Element 3          Element 4        Element 5 </a:t>
            </a:r>
            <a:endParaRPr b="0" baseline="-25000" i="0" sz="1000" u="none" cap="none" strike="noStrike">
              <a:solidFill>
                <a:srgbClr val="000000"/>
              </a:solidFill>
              <a:latin typeface="Arial Narrow"/>
              <a:ea typeface="Arial Narrow"/>
              <a:cs typeface="Arial Narrow"/>
              <a:sym typeface="Arial Narrow"/>
            </a:endParaRPr>
          </a:p>
        </p:txBody>
      </p:sp>
      <p:sp>
        <p:nvSpPr>
          <p:cNvPr id="735" name="Google Shape;735;p49"/>
          <p:cNvSpPr txBox="1"/>
          <p:nvPr/>
        </p:nvSpPr>
        <p:spPr>
          <a:xfrm rot="-1680000">
            <a:off x="521587" y="4039041"/>
            <a:ext cx="477873" cy="2383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900" u="none" cap="none" strike="noStrike">
                <a:solidFill>
                  <a:srgbClr val="000000"/>
                </a:solidFill>
                <a:latin typeface="Arial Narrow"/>
                <a:ea typeface="Arial Narrow"/>
                <a:cs typeface="Arial Narrow"/>
                <a:sym typeface="Arial Narrow"/>
              </a:rPr>
              <a:t>panel</a:t>
            </a:r>
            <a:endParaRPr b="0" baseline="-25000" i="0" sz="900" u="none" cap="none" strike="noStrike">
              <a:solidFill>
                <a:srgbClr val="000000"/>
              </a:solidFill>
              <a:latin typeface="Arial Narrow"/>
              <a:ea typeface="Arial Narrow"/>
              <a:cs typeface="Arial Narrow"/>
              <a:sym typeface="Arial Narrow"/>
            </a:endParaRPr>
          </a:p>
        </p:txBody>
      </p:sp>
      <p:sp>
        <p:nvSpPr>
          <p:cNvPr id="736" name="Google Shape;736;p49"/>
          <p:cNvSpPr txBox="1"/>
          <p:nvPr/>
        </p:nvSpPr>
        <p:spPr>
          <a:xfrm rot="-1680000">
            <a:off x="4436354" y="4039040"/>
            <a:ext cx="477873" cy="2383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900" u="none" cap="none" strike="noStrike">
                <a:solidFill>
                  <a:srgbClr val="000000"/>
                </a:solidFill>
                <a:latin typeface="Arial Narrow"/>
                <a:ea typeface="Arial Narrow"/>
                <a:cs typeface="Arial Narrow"/>
                <a:sym typeface="Arial Narrow"/>
              </a:rPr>
              <a:t>panel</a:t>
            </a:r>
            <a:endParaRPr b="0" baseline="-25000" i="0" sz="900" u="none" cap="none" strike="noStrike">
              <a:solidFill>
                <a:srgbClr val="000000"/>
              </a:solidFill>
              <a:latin typeface="Arial Narrow"/>
              <a:ea typeface="Arial Narrow"/>
              <a:cs typeface="Arial Narrow"/>
              <a:sym typeface="Arial Narrow"/>
            </a:endParaRPr>
          </a:p>
        </p:txBody>
      </p:sp>
      <p:sp>
        <p:nvSpPr>
          <p:cNvPr id="737" name="Google Shape;737;p49"/>
          <p:cNvSpPr txBox="1"/>
          <p:nvPr/>
        </p:nvSpPr>
        <p:spPr>
          <a:xfrm rot="-3780000">
            <a:off x="8284484" y="4508772"/>
            <a:ext cx="653457" cy="2383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900" u="none" cap="none" strike="noStrike">
                <a:solidFill>
                  <a:srgbClr val="000000"/>
                </a:solidFill>
                <a:latin typeface="Arial Narrow"/>
                <a:ea typeface="Arial Narrow"/>
                <a:cs typeface="Arial Narrow"/>
                <a:sym typeface="Arial Narrow"/>
              </a:rPr>
              <a:t>E.g. LVL panel</a:t>
            </a:r>
            <a:endParaRPr b="0" baseline="-25000" i="0" sz="9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Modelling of the stiffening framed structure</a:t>
            </a:r>
            <a:endParaRPr/>
          </a:p>
        </p:txBody>
      </p:sp>
      <p:sp>
        <p:nvSpPr>
          <p:cNvPr id="744" name="Google Shape;744;p5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45" name="Google Shape;745;p50"/>
          <p:cNvSpPr txBox="1"/>
          <p:nvPr>
            <p:ph idx="1" type="body"/>
          </p:nvPr>
        </p:nvSpPr>
        <p:spPr>
          <a:xfrm>
            <a:off x="838200" y="1825625"/>
            <a:ext cx="5619750"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Stiffeners can be modelled with a simple wire-frame model</a:t>
            </a:r>
            <a:endParaRPr/>
          </a:p>
          <a:p>
            <a:pPr indent="-228600" lvl="0" marL="228600" rtl="0" algn="l">
              <a:lnSpc>
                <a:spcPct val="90000"/>
              </a:lnSpc>
              <a:spcBef>
                <a:spcPts val="1000"/>
              </a:spcBef>
              <a:spcAft>
                <a:spcPts val="0"/>
              </a:spcAft>
              <a:buClr>
                <a:schemeClr val="dk1"/>
              </a:buClr>
              <a:buSzPts val="2800"/>
              <a:buChar char="•"/>
            </a:pPr>
            <a:r>
              <a:rPr lang="fi-FI"/>
              <a:t>A rod structure can help in creating stiffening panel or a model that illustrates the entire element</a:t>
            </a:r>
            <a:endParaRPr/>
          </a:p>
          <a:p>
            <a:pPr indent="-228600" lvl="0" marL="228600" rtl="0" algn="l">
              <a:lnSpc>
                <a:spcPct val="90000"/>
              </a:lnSpc>
              <a:spcBef>
                <a:spcPts val="1000"/>
              </a:spcBef>
              <a:spcAft>
                <a:spcPts val="0"/>
              </a:spcAft>
              <a:buClr>
                <a:schemeClr val="dk1"/>
              </a:buClr>
              <a:buSzPts val="2800"/>
              <a:buChar char="•"/>
            </a:pPr>
            <a:r>
              <a:rPr lang="fi-FI"/>
              <a:t>Displacement can be adjusted to correspond with the stiffening panel’s or element’s displacement by altering the stiffness of diagonal rods </a:t>
            </a:r>
            <a:endParaRPr/>
          </a:p>
        </p:txBody>
      </p:sp>
      <p:pic>
        <p:nvPicPr>
          <p:cNvPr id="746" name="Google Shape;746;p50"/>
          <p:cNvPicPr preferRelativeResize="0"/>
          <p:nvPr/>
        </p:nvPicPr>
        <p:blipFill rotWithShape="1">
          <a:blip r:embed="rId3">
            <a:alphaModFix/>
          </a:blip>
          <a:srcRect b="0" l="0" r="0" t="0"/>
          <a:stretch/>
        </p:blipFill>
        <p:spPr>
          <a:xfrm>
            <a:off x="7190575" y="1395417"/>
            <a:ext cx="3853787" cy="4737873"/>
          </a:xfrm>
          <a:prstGeom prst="rect">
            <a:avLst/>
          </a:prstGeom>
          <a:noFill/>
          <a:ln>
            <a:noFill/>
          </a:ln>
        </p:spPr>
      </p:pic>
      <p:sp>
        <p:nvSpPr>
          <p:cNvPr id="747" name="Google Shape;747;p5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48" name="Google Shape;748;p50"/>
          <p:cNvSpPr txBox="1"/>
          <p:nvPr/>
        </p:nvSpPr>
        <p:spPr>
          <a:xfrm rot="5400000">
            <a:off x="10326006" y="3200360"/>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749" name="Google Shape;749;p50"/>
          <p:cNvSpPr txBox="1"/>
          <p:nvPr/>
        </p:nvSpPr>
        <p:spPr>
          <a:xfrm rot="5400000">
            <a:off x="10487445" y="5674207"/>
            <a:ext cx="876695"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Modelling of the stiffening framed structure</a:t>
            </a:r>
            <a:endParaRPr/>
          </a:p>
        </p:txBody>
      </p:sp>
      <p:sp>
        <p:nvSpPr>
          <p:cNvPr id="756" name="Google Shape;756;p5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57" name="Google Shape;757;p51"/>
          <p:cNvSpPr txBox="1"/>
          <p:nvPr>
            <p:ph idx="1" type="body"/>
          </p:nvPr>
        </p:nvSpPr>
        <p:spPr>
          <a:xfrm>
            <a:off x="838200" y="1825625"/>
            <a:ext cx="10515600" cy="2832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400"/>
              <a:t>Rod structure can be utilised to model in particular  horizontal structures</a:t>
            </a:r>
            <a:endParaRPr/>
          </a:p>
          <a:p>
            <a:pPr indent="-228600" lvl="0" marL="228600" rtl="0" algn="l">
              <a:lnSpc>
                <a:spcPct val="90000"/>
              </a:lnSpc>
              <a:spcBef>
                <a:spcPts val="1000"/>
              </a:spcBef>
              <a:spcAft>
                <a:spcPts val="0"/>
              </a:spcAft>
              <a:buClr>
                <a:schemeClr val="dk1"/>
              </a:buClr>
              <a:buSzPts val="2800"/>
              <a:buChar char="•"/>
            </a:pPr>
            <a:r>
              <a:rPr lang="fi-FI" sz="2400"/>
              <a:t>The horizontal structure model’s results will be</a:t>
            </a:r>
            <a:endParaRPr/>
          </a:p>
          <a:p>
            <a:pPr indent="-228600" lvl="1" marL="685800" rtl="0" algn="l">
              <a:lnSpc>
                <a:spcPct val="90000"/>
              </a:lnSpc>
              <a:spcBef>
                <a:spcPts val="500"/>
              </a:spcBef>
              <a:spcAft>
                <a:spcPts val="0"/>
              </a:spcAft>
              <a:buClr>
                <a:schemeClr val="dk1"/>
              </a:buClr>
              <a:buSzPts val="2400"/>
              <a:buChar char="•"/>
            </a:pPr>
            <a:r>
              <a:rPr lang="fi-FI" sz="2000"/>
              <a:t>Displacements</a:t>
            </a:r>
            <a:endParaRPr/>
          </a:p>
          <a:p>
            <a:pPr indent="-228600" lvl="1" marL="685800" rtl="0" algn="l">
              <a:lnSpc>
                <a:spcPct val="90000"/>
              </a:lnSpc>
              <a:spcBef>
                <a:spcPts val="500"/>
              </a:spcBef>
              <a:spcAft>
                <a:spcPts val="0"/>
              </a:spcAft>
              <a:buClr>
                <a:schemeClr val="dk1"/>
              </a:buClr>
              <a:buSzPts val="2400"/>
              <a:buChar char="•"/>
            </a:pPr>
            <a:r>
              <a:rPr lang="fi-FI" sz="2000"/>
              <a:t>Chord forces</a:t>
            </a:r>
            <a:endParaRPr/>
          </a:p>
        </p:txBody>
      </p:sp>
      <p:pic>
        <p:nvPicPr>
          <p:cNvPr id="758" name="Google Shape;758;p51"/>
          <p:cNvPicPr preferRelativeResize="0"/>
          <p:nvPr/>
        </p:nvPicPr>
        <p:blipFill rotWithShape="1">
          <a:blip r:embed="rId3">
            <a:alphaModFix/>
          </a:blip>
          <a:srcRect b="0" l="0" r="0" t="0"/>
          <a:stretch/>
        </p:blipFill>
        <p:spPr>
          <a:xfrm>
            <a:off x="255374" y="3824416"/>
            <a:ext cx="11686566" cy="2260184"/>
          </a:xfrm>
          <a:prstGeom prst="rect">
            <a:avLst/>
          </a:prstGeom>
          <a:noFill/>
          <a:ln>
            <a:noFill/>
          </a:ln>
        </p:spPr>
      </p:pic>
      <p:sp>
        <p:nvSpPr>
          <p:cNvPr id="759" name="Google Shape;759;p5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pic>
        <p:nvPicPr>
          <p:cNvPr id="765" name="Google Shape;765;p52"/>
          <p:cNvPicPr preferRelativeResize="0"/>
          <p:nvPr/>
        </p:nvPicPr>
        <p:blipFill rotWithShape="1">
          <a:blip r:embed="rId3">
            <a:alphaModFix/>
          </a:blip>
          <a:srcRect b="0" l="0" r="0" t="0"/>
          <a:stretch/>
        </p:blipFill>
        <p:spPr>
          <a:xfrm>
            <a:off x="5966562" y="1610367"/>
            <a:ext cx="6048608" cy="4148014"/>
          </a:xfrm>
          <a:prstGeom prst="rect">
            <a:avLst/>
          </a:prstGeom>
          <a:noFill/>
          <a:ln>
            <a:noFill/>
          </a:ln>
        </p:spPr>
      </p:pic>
      <p:sp>
        <p:nvSpPr>
          <p:cNvPr id="766" name="Google Shape;76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Opening in a horizontal structure</a:t>
            </a:r>
            <a:endParaRPr/>
          </a:p>
        </p:txBody>
      </p:sp>
      <p:sp>
        <p:nvSpPr>
          <p:cNvPr id="767" name="Google Shape;767;p5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68" name="Google Shape;768;p52"/>
          <p:cNvSpPr txBox="1"/>
          <p:nvPr>
            <p:ph idx="1" type="body"/>
          </p:nvPr>
        </p:nvSpPr>
        <p:spPr>
          <a:xfrm>
            <a:off x="838200" y="1825625"/>
            <a:ext cx="5216612"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400"/>
              <a:t>There must be chords at the edge of the horizontal structure’s opening, which must be anchored to the panelling next to the opening</a:t>
            </a:r>
            <a:endParaRPr/>
          </a:p>
          <a:p>
            <a:pPr indent="-228600" lvl="1" marL="685800" rtl="0" algn="l">
              <a:lnSpc>
                <a:spcPct val="90000"/>
              </a:lnSpc>
              <a:spcBef>
                <a:spcPts val="500"/>
              </a:spcBef>
              <a:spcAft>
                <a:spcPts val="0"/>
              </a:spcAft>
              <a:buClr>
                <a:schemeClr val="dk1"/>
              </a:buClr>
              <a:buSzPts val="2400"/>
              <a:buChar char="•"/>
            </a:pPr>
            <a:r>
              <a:rPr lang="fi-FI" sz="2000"/>
              <a:t>Anchoring will exert additional shear force at panels to which the chord is attached </a:t>
            </a:r>
            <a:endParaRPr/>
          </a:p>
          <a:p>
            <a:pPr indent="-228600" lvl="0" marL="228600" rtl="0" algn="l">
              <a:lnSpc>
                <a:spcPct val="90000"/>
              </a:lnSpc>
              <a:spcBef>
                <a:spcPts val="1000"/>
              </a:spcBef>
              <a:spcAft>
                <a:spcPts val="0"/>
              </a:spcAft>
              <a:buClr>
                <a:schemeClr val="dk1"/>
              </a:buClr>
              <a:buSzPts val="2800"/>
              <a:buChar char="•"/>
            </a:pPr>
            <a:r>
              <a:rPr lang="fi-FI" sz="2400"/>
              <a:t>The intact panelling at the location of the opening must be able to endure the shear force at the location of the opening</a:t>
            </a:r>
            <a:endParaRPr/>
          </a:p>
        </p:txBody>
      </p:sp>
      <p:sp>
        <p:nvSpPr>
          <p:cNvPr id="769" name="Google Shape;769;p5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70" name="Google Shape;770;p52"/>
          <p:cNvSpPr txBox="1"/>
          <p:nvPr/>
        </p:nvSpPr>
        <p:spPr>
          <a:xfrm>
            <a:off x="8908833" y="1596699"/>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
        <p:nvSpPr>
          <p:cNvPr id="771" name="Google Shape;771;p52"/>
          <p:cNvSpPr txBox="1"/>
          <p:nvPr/>
        </p:nvSpPr>
        <p:spPr>
          <a:xfrm>
            <a:off x="8943731" y="4266055"/>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
        <p:nvSpPr>
          <p:cNvPr id="772" name="Google Shape;772;p52"/>
          <p:cNvSpPr txBox="1"/>
          <p:nvPr/>
        </p:nvSpPr>
        <p:spPr>
          <a:xfrm>
            <a:off x="9991677" y="3192971"/>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
        <p:nvSpPr>
          <p:cNvPr id="773" name="Google Shape;773;p52"/>
          <p:cNvSpPr txBox="1"/>
          <p:nvPr/>
        </p:nvSpPr>
        <p:spPr>
          <a:xfrm>
            <a:off x="9991677" y="2412852"/>
            <a:ext cx="489690" cy="238353"/>
          </a:xfrm>
          <a:prstGeom prst="rect">
            <a:avLst/>
          </a:prstGeom>
          <a:solidFill>
            <a:schemeClr val="lt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fi-FI" sz="1200" u="none" cap="none" strike="noStrike">
                <a:solidFill>
                  <a:srgbClr val="000000"/>
                </a:solidFill>
                <a:latin typeface="Arial Narrow"/>
                <a:ea typeface="Arial Narrow"/>
                <a:cs typeface="Arial Narrow"/>
                <a:sym typeface="Arial Narrow"/>
              </a:rPr>
              <a:t>Chord</a:t>
            </a:r>
            <a:endParaRPr b="0" baseline="-25000"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Example of an intermediate floor’s displacement</a:t>
            </a:r>
            <a:endParaRPr/>
          </a:p>
        </p:txBody>
      </p:sp>
      <p:sp>
        <p:nvSpPr>
          <p:cNvPr id="780" name="Google Shape;780;p5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781" name="Google Shape;781;p53"/>
          <p:cNvPicPr preferRelativeResize="0"/>
          <p:nvPr/>
        </p:nvPicPr>
        <p:blipFill rotWithShape="1">
          <a:blip r:embed="rId3">
            <a:alphaModFix/>
          </a:blip>
          <a:srcRect b="0" l="0" r="0" t="0"/>
          <a:stretch/>
        </p:blipFill>
        <p:spPr>
          <a:xfrm>
            <a:off x="6021865" y="1879429"/>
            <a:ext cx="5667632" cy="3882778"/>
          </a:xfrm>
          <a:prstGeom prst="rect">
            <a:avLst/>
          </a:prstGeom>
          <a:noFill/>
          <a:ln>
            <a:noFill/>
          </a:ln>
        </p:spPr>
      </p:pic>
      <p:sp>
        <p:nvSpPr>
          <p:cNvPr id="782" name="Google Shape;782;p53"/>
          <p:cNvSpPr txBox="1"/>
          <p:nvPr>
            <p:ph idx="1" type="body"/>
          </p:nvPr>
        </p:nvSpPr>
        <p:spPr>
          <a:xfrm>
            <a:off x="838199" y="1825625"/>
            <a:ext cx="5346357"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image shows the average displacement of the intermediate floor formed by four identical elements based on the shear displace of the panel</a:t>
            </a:r>
            <a:endParaRPr/>
          </a:p>
          <a:p>
            <a:pPr indent="-228600" lvl="0" marL="228600" rtl="0" algn="l">
              <a:lnSpc>
                <a:spcPct val="90000"/>
              </a:lnSpc>
              <a:spcBef>
                <a:spcPts val="1000"/>
              </a:spcBef>
              <a:spcAft>
                <a:spcPts val="0"/>
              </a:spcAft>
              <a:buClr>
                <a:schemeClr val="dk1"/>
              </a:buClr>
              <a:buSzPts val="2800"/>
              <a:buChar char="•"/>
            </a:pPr>
            <a:r>
              <a:rPr lang="fi-FI"/>
              <a:t>The displacement of connections between elements will increase the average displacement of the intermediate floor </a:t>
            </a:r>
            <a:endParaRPr/>
          </a:p>
          <a:p>
            <a:pPr indent="-228600" lvl="1" marL="685800" rtl="0" algn="l">
              <a:lnSpc>
                <a:spcPct val="90000"/>
              </a:lnSpc>
              <a:spcBef>
                <a:spcPts val="500"/>
              </a:spcBef>
              <a:spcAft>
                <a:spcPts val="0"/>
              </a:spcAft>
              <a:buClr>
                <a:schemeClr val="dk1"/>
              </a:buClr>
              <a:buSzPts val="2400"/>
              <a:buChar char="•"/>
            </a:pPr>
            <a:r>
              <a:rPr lang="fi-FI"/>
              <a:t>Connection stiffness is a significant factor</a:t>
            </a:r>
            <a:endParaRPr/>
          </a:p>
        </p:txBody>
      </p:sp>
      <p:sp>
        <p:nvSpPr>
          <p:cNvPr id="783" name="Google Shape;783;p5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pic>
        <p:nvPicPr>
          <p:cNvPr id="789" name="Google Shape;789;p54"/>
          <p:cNvPicPr preferRelativeResize="0"/>
          <p:nvPr/>
        </p:nvPicPr>
        <p:blipFill rotWithShape="1">
          <a:blip r:embed="rId3">
            <a:alphaModFix/>
          </a:blip>
          <a:srcRect b="0" l="0" r="0" t="0"/>
          <a:stretch/>
        </p:blipFill>
        <p:spPr>
          <a:xfrm>
            <a:off x="5574093" y="1842435"/>
            <a:ext cx="6127853" cy="3872566"/>
          </a:xfrm>
          <a:prstGeom prst="rect">
            <a:avLst/>
          </a:prstGeom>
          <a:noFill/>
          <a:ln>
            <a:noFill/>
          </a:ln>
        </p:spPr>
      </p:pic>
      <p:sp>
        <p:nvSpPr>
          <p:cNvPr id="790" name="Google Shape;79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Example of an intermediate floor’s displacement</a:t>
            </a:r>
            <a:endParaRPr/>
          </a:p>
        </p:txBody>
      </p:sp>
      <p:sp>
        <p:nvSpPr>
          <p:cNvPr id="791" name="Google Shape;791;p5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792" name="Google Shape;792;p54"/>
          <p:cNvSpPr txBox="1"/>
          <p:nvPr>
            <p:ph idx="1" type="body"/>
          </p:nvPr>
        </p:nvSpPr>
        <p:spPr>
          <a:xfrm>
            <a:off x="838200" y="1825625"/>
            <a:ext cx="4969476"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image shows how the average displacement of the intermediate floor is determined on the basis of the shear displacement of the panelling, when there is an opening in the intermediate floor</a:t>
            </a:r>
            <a:endParaRPr/>
          </a:p>
          <a:p>
            <a:pPr indent="-228600" lvl="0" marL="228600" rtl="0" algn="l">
              <a:lnSpc>
                <a:spcPct val="90000"/>
              </a:lnSpc>
              <a:spcBef>
                <a:spcPts val="1000"/>
              </a:spcBef>
              <a:spcAft>
                <a:spcPts val="0"/>
              </a:spcAft>
              <a:buClr>
                <a:schemeClr val="dk1"/>
              </a:buClr>
              <a:buSzPts val="2800"/>
              <a:buChar char="•"/>
            </a:pPr>
            <a:r>
              <a:rPr lang="fi-FI"/>
              <a:t>An opening will increase the intermediate floor’s displacement</a:t>
            </a:r>
            <a:endParaRPr/>
          </a:p>
        </p:txBody>
      </p:sp>
      <p:sp>
        <p:nvSpPr>
          <p:cNvPr id="793" name="Google Shape;793;p5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794" name="Google Shape;794;p54"/>
          <p:cNvSpPr txBox="1"/>
          <p:nvPr/>
        </p:nvSpPr>
        <p:spPr>
          <a:xfrm>
            <a:off x="9089408" y="3387448"/>
            <a:ext cx="921225"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800" u="none" cap="none" strike="noStrike">
                <a:solidFill>
                  <a:srgbClr val="FF0000"/>
                </a:solidFill>
                <a:latin typeface="Arial Narrow"/>
                <a:ea typeface="Arial Narrow"/>
                <a:cs typeface="Arial Narrow"/>
                <a:sym typeface="Arial Narrow"/>
              </a:rPr>
              <a:t>Z direction free</a:t>
            </a:r>
            <a:endParaRPr/>
          </a:p>
          <a:p>
            <a:pPr indent="0" lvl="0" marL="0" marR="0" rtl="0" algn="ctr">
              <a:lnSpc>
                <a:spcPct val="100000"/>
              </a:lnSpc>
              <a:spcBef>
                <a:spcPts val="0"/>
              </a:spcBef>
              <a:spcAft>
                <a:spcPts val="0"/>
              </a:spcAft>
              <a:buNone/>
            </a:pPr>
            <a:r>
              <a:rPr b="0" i="0" lang="fi-FI" sz="800" u="none" cap="none" strike="noStrike">
                <a:solidFill>
                  <a:srgbClr val="FF0000"/>
                </a:solidFill>
                <a:latin typeface="Arial Narrow"/>
                <a:ea typeface="Arial Narrow"/>
                <a:cs typeface="Arial Narrow"/>
                <a:sym typeface="Arial Narrow"/>
              </a:rPr>
              <a:t>X direction closed</a:t>
            </a:r>
            <a:endParaRPr/>
          </a:p>
          <a:p>
            <a:pPr indent="0" lvl="0" marL="0" marR="0" rtl="0" algn="ctr">
              <a:lnSpc>
                <a:spcPct val="100000"/>
              </a:lnSpc>
              <a:spcBef>
                <a:spcPts val="0"/>
              </a:spcBef>
              <a:spcAft>
                <a:spcPts val="0"/>
              </a:spcAft>
              <a:buNone/>
            </a:pPr>
            <a:r>
              <a:t/>
            </a:r>
            <a:endParaRPr b="0" i="0" sz="8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0" i="0" lang="fi-FI" sz="800" u="none" cap="none" strike="noStrike">
                <a:solidFill>
                  <a:srgbClr val="FF0000"/>
                </a:solidFill>
                <a:latin typeface="Arial Narrow"/>
                <a:ea typeface="Arial Narrow"/>
                <a:cs typeface="Arial Narrow"/>
                <a:sym typeface="Arial Narrow"/>
              </a:rPr>
              <a:t>Z direction free</a:t>
            </a:r>
            <a:endParaRPr/>
          </a:p>
          <a:p>
            <a:pPr indent="0" lvl="0" marL="0" marR="0" rtl="0" algn="ctr">
              <a:lnSpc>
                <a:spcPct val="100000"/>
              </a:lnSpc>
              <a:spcBef>
                <a:spcPts val="0"/>
              </a:spcBef>
              <a:spcAft>
                <a:spcPts val="0"/>
              </a:spcAft>
              <a:buNone/>
            </a:pPr>
            <a:r>
              <a:rPr b="0" i="0" lang="fi-FI" sz="800" u="none" cap="none" strike="noStrike">
                <a:solidFill>
                  <a:srgbClr val="FF0000"/>
                </a:solidFill>
                <a:latin typeface="Arial Narrow"/>
                <a:ea typeface="Arial Narrow"/>
                <a:cs typeface="Arial Narrow"/>
                <a:sym typeface="Arial Narrow"/>
              </a:rPr>
              <a:t>X direction free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p55"/>
          <p:cNvPicPr preferRelativeResize="0"/>
          <p:nvPr/>
        </p:nvPicPr>
        <p:blipFill rotWithShape="1">
          <a:blip r:embed="rId3">
            <a:alphaModFix/>
          </a:blip>
          <a:srcRect b="0" l="0" r="0" t="0"/>
          <a:stretch/>
        </p:blipFill>
        <p:spPr>
          <a:xfrm>
            <a:off x="6032014" y="1850337"/>
            <a:ext cx="5888283" cy="3805878"/>
          </a:xfrm>
          <a:prstGeom prst="rect">
            <a:avLst/>
          </a:prstGeom>
          <a:noFill/>
          <a:ln>
            <a:noFill/>
          </a:ln>
        </p:spPr>
      </p:pic>
      <p:sp>
        <p:nvSpPr>
          <p:cNvPr id="801" name="Google Shape;80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Example of an intermediate floor’s chord forces</a:t>
            </a:r>
            <a:endParaRPr/>
          </a:p>
        </p:txBody>
      </p:sp>
      <p:sp>
        <p:nvSpPr>
          <p:cNvPr id="802" name="Google Shape;802;p5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803" name="Google Shape;803;p55"/>
          <p:cNvSpPr txBox="1"/>
          <p:nvPr>
            <p:ph idx="1" type="body"/>
          </p:nvPr>
        </p:nvSpPr>
        <p:spPr>
          <a:xfrm>
            <a:off x="838201" y="1825625"/>
            <a:ext cx="4907692"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sum of the wire-frame model is chord forces. </a:t>
            </a:r>
            <a:endParaRPr/>
          </a:p>
          <a:p>
            <a:pPr indent="-228600" lvl="0" marL="228600" rtl="0" algn="l">
              <a:lnSpc>
                <a:spcPct val="90000"/>
              </a:lnSpc>
              <a:spcBef>
                <a:spcPts val="1000"/>
              </a:spcBef>
              <a:spcAft>
                <a:spcPts val="0"/>
              </a:spcAft>
              <a:buClr>
                <a:schemeClr val="dk1"/>
              </a:buClr>
              <a:buSzPts val="2800"/>
              <a:buChar char="•"/>
            </a:pPr>
            <a:r>
              <a:rPr lang="fi-FI"/>
              <a:t>A chord must be continuous between the supports for the intermediate floor</a:t>
            </a:r>
            <a:endParaRPr/>
          </a:p>
          <a:p>
            <a:pPr indent="-228600" lvl="1" marL="685800" rtl="0" algn="l">
              <a:lnSpc>
                <a:spcPct val="90000"/>
              </a:lnSpc>
              <a:spcBef>
                <a:spcPts val="500"/>
              </a:spcBef>
              <a:spcAft>
                <a:spcPts val="0"/>
              </a:spcAft>
              <a:buClr>
                <a:schemeClr val="dk1"/>
              </a:buClr>
              <a:buSzPts val="2400"/>
              <a:buChar char="•"/>
            </a:pPr>
            <a:r>
              <a:rPr lang="fi-FI"/>
              <a:t>The horizontal structure in element structures is usually a separate beam or similar, to which to element is fastened</a:t>
            </a:r>
            <a:endParaRPr/>
          </a:p>
        </p:txBody>
      </p:sp>
      <p:sp>
        <p:nvSpPr>
          <p:cNvPr id="804" name="Google Shape;804;p5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805" name="Google Shape;805;p55"/>
          <p:cNvSpPr txBox="1"/>
          <p:nvPr/>
        </p:nvSpPr>
        <p:spPr>
          <a:xfrm>
            <a:off x="8989511" y="5188952"/>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
        <p:nvSpPr>
          <p:cNvPr id="806" name="Google Shape;806;p55"/>
          <p:cNvSpPr txBox="1"/>
          <p:nvPr/>
        </p:nvSpPr>
        <p:spPr>
          <a:xfrm>
            <a:off x="8989511" y="2266642"/>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p56"/>
          <p:cNvPicPr preferRelativeResize="0"/>
          <p:nvPr/>
        </p:nvPicPr>
        <p:blipFill rotWithShape="1">
          <a:blip r:embed="rId3">
            <a:alphaModFix/>
          </a:blip>
          <a:srcRect b="0" l="0" r="0" t="0"/>
          <a:stretch/>
        </p:blipFill>
        <p:spPr>
          <a:xfrm>
            <a:off x="6021863" y="1870684"/>
            <a:ext cx="6061555" cy="3768073"/>
          </a:xfrm>
          <a:prstGeom prst="rect">
            <a:avLst/>
          </a:prstGeom>
          <a:noFill/>
          <a:ln>
            <a:noFill/>
          </a:ln>
        </p:spPr>
      </p:pic>
      <p:sp>
        <p:nvSpPr>
          <p:cNvPr id="813" name="Google Shape;81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Example of an intermediate floor’s chord forces</a:t>
            </a:r>
            <a:endParaRPr/>
          </a:p>
        </p:txBody>
      </p:sp>
      <p:sp>
        <p:nvSpPr>
          <p:cNvPr id="814" name="Google Shape;814;p5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815" name="Google Shape;815;p56"/>
          <p:cNvSpPr txBox="1"/>
          <p:nvPr>
            <p:ph idx="1" type="body"/>
          </p:nvPr>
        </p:nvSpPr>
        <p:spPr>
          <a:xfrm>
            <a:off x="838200" y="1825625"/>
            <a:ext cx="4827373" cy="47667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The sum of the wire-frame model is chord forces.</a:t>
            </a:r>
            <a:endParaRPr/>
          </a:p>
          <a:p>
            <a:pPr indent="-228600" lvl="0" marL="228600" rtl="0" algn="l">
              <a:lnSpc>
                <a:spcPct val="90000"/>
              </a:lnSpc>
              <a:spcBef>
                <a:spcPts val="1000"/>
              </a:spcBef>
              <a:spcAft>
                <a:spcPts val="0"/>
              </a:spcAft>
              <a:buClr>
                <a:schemeClr val="dk1"/>
              </a:buClr>
              <a:buSzPts val="2800"/>
              <a:buChar char="•"/>
            </a:pPr>
            <a:r>
              <a:rPr lang="fi-FI"/>
              <a:t>The chords on the edge of the opening must be anchored to the panelling along the edge of the opening</a:t>
            </a:r>
            <a:endParaRPr/>
          </a:p>
          <a:p>
            <a:pPr indent="-228600" lvl="1" marL="685800" rtl="0" algn="l">
              <a:lnSpc>
                <a:spcPct val="90000"/>
              </a:lnSpc>
              <a:spcBef>
                <a:spcPts val="500"/>
              </a:spcBef>
              <a:spcAft>
                <a:spcPts val="0"/>
              </a:spcAft>
              <a:buClr>
                <a:schemeClr val="dk1"/>
              </a:buClr>
              <a:buSzPts val="2400"/>
              <a:buChar char="•"/>
            </a:pPr>
            <a:r>
              <a:rPr lang="fi-FI"/>
              <a:t>Anchoring force will increase the panelling's shear stress</a:t>
            </a:r>
            <a:endParaRPr/>
          </a:p>
        </p:txBody>
      </p:sp>
      <p:sp>
        <p:nvSpPr>
          <p:cNvPr id="816" name="Google Shape;816;p5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817" name="Google Shape;817;p56"/>
          <p:cNvSpPr txBox="1"/>
          <p:nvPr/>
        </p:nvSpPr>
        <p:spPr>
          <a:xfrm>
            <a:off x="8980084" y="4090408"/>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
        <p:nvSpPr>
          <p:cNvPr id="818" name="Google Shape;818;p56"/>
          <p:cNvSpPr txBox="1"/>
          <p:nvPr/>
        </p:nvSpPr>
        <p:spPr>
          <a:xfrm>
            <a:off x="8980084" y="2928739"/>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
        <p:nvSpPr>
          <p:cNvPr id="819" name="Google Shape;819;p56"/>
          <p:cNvSpPr txBox="1"/>
          <p:nvPr/>
        </p:nvSpPr>
        <p:spPr>
          <a:xfrm>
            <a:off x="7669758" y="5115757"/>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
        <p:nvSpPr>
          <p:cNvPr id="820" name="Google Shape;820;p56"/>
          <p:cNvSpPr txBox="1"/>
          <p:nvPr/>
        </p:nvSpPr>
        <p:spPr>
          <a:xfrm>
            <a:off x="7669758" y="2334849"/>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Chord force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Panel stiffener panel types</a:t>
            </a:r>
            <a:endParaRPr/>
          </a:p>
        </p:txBody>
      </p:sp>
      <p:sp>
        <p:nvSpPr>
          <p:cNvPr id="137" name="Google Shape;137;p4"/>
          <p:cNvSpPr txBox="1"/>
          <p:nvPr>
            <p:ph idx="1" type="body"/>
          </p:nvPr>
        </p:nvSpPr>
        <p:spPr>
          <a:xfrm>
            <a:off x="838200" y="1825625"/>
            <a:ext cx="6417978" cy="48334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sz="2400"/>
              <a:t>Wood-based panels can be dimensioned according to Eurocode 5</a:t>
            </a:r>
            <a:endParaRPr/>
          </a:p>
          <a:p>
            <a:pPr indent="-228600" lvl="0" marL="228600" rtl="0" algn="l">
              <a:lnSpc>
                <a:spcPct val="90000"/>
              </a:lnSpc>
              <a:spcBef>
                <a:spcPts val="1000"/>
              </a:spcBef>
              <a:spcAft>
                <a:spcPts val="0"/>
              </a:spcAft>
              <a:buClr>
                <a:schemeClr val="dk1"/>
              </a:buClr>
              <a:buSzPts val="2800"/>
              <a:buChar char="•"/>
            </a:pPr>
            <a:r>
              <a:rPr lang="fi-FI" sz="2400"/>
              <a:t>Wood-based panels </a:t>
            </a:r>
            <a:endParaRPr/>
          </a:p>
          <a:p>
            <a:pPr indent="-228600" lvl="1" marL="685800" rtl="0" algn="l">
              <a:lnSpc>
                <a:spcPct val="90000"/>
              </a:lnSpc>
              <a:spcBef>
                <a:spcPts val="500"/>
              </a:spcBef>
              <a:spcAft>
                <a:spcPts val="0"/>
              </a:spcAft>
              <a:buClr>
                <a:schemeClr val="dk1"/>
              </a:buClr>
              <a:buSzPts val="2400"/>
              <a:buChar char="•"/>
            </a:pPr>
            <a:r>
              <a:rPr lang="fi-FI" sz="2000"/>
              <a:t>Plywood panel</a:t>
            </a:r>
            <a:endParaRPr/>
          </a:p>
          <a:p>
            <a:pPr indent="-228600" lvl="1" marL="685800" rtl="0" algn="l">
              <a:lnSpc>
                <a:spcPct val="90000"/>
              </a:lnSpc>
              <a:spcBef>
                <a:spcPts val="500"/>
              </a:spcBef>
              <a:spcAft>
                <a:spcPts val="0"/>
              </a:spcAft>
              <a:buClr>
                <a:schemeClr val="dk1"/>
              </a:buClr>
              <a:buSzPts val="2400"/>
              <a:buChar char="•"/>
            </a:pPr>
            <a:r>
              <a:rPr lang="fi-FI" sz="2000"/>
              <a:t>OSB panel</a:t>
            </a:r>
            <a:endParaRPr/>
          </a:p>
          <a:p>
            <a:pPr indent="-228600" lvl="1" marL="685800" rtl="0" algn="l">
              <a:lnSpc>
                <a:spcPct val="90000"/>
              </a:lnSpc>
              <a:spcBef>
                <a:spcPts val="500"/>
              </a:spcBef>
              <a:spcAft>
                <a:spcPts val="0"/>
              </a:spcAft>
              <a:buClr>
                <a:schemeClr val="dk1"/>
              </a:buClr>
              <a:buSzPts val="2400"/>
              <a:buChar char="•"/>
            </a:pPr>
            <a:r>
              <a:rPr lang="fi-FI" sz="2000"/>
              <a:t>LVL panel</a:t>
            </a:r>
            <a:endParaRPr/>
          </a:p>
          <a:p>
            <a:pPr indent="-228600" lvl="1" marL="685800" rtl="0" algn="l">
              <a:lnSpc>
                <a:spcPct val="90000"/>
              </a:lnSpc>
              <a:spcBef>
                <a:spcPts val="500"/>
              </a:spcBef>
              <a:spcAft>
                <a:spcPts val="0"/>
              </a:spcAft>
              <a:buClr>
                <a:schemeClr val="dk1"/>
              </a:buClr>
              <a:buSzPts val="2400"/>
              <a:buChar char="•"/>
            </a:pPr>
            <a:r>
              <a:rPr lang="fi-FI" sz="2000"/>
              <a:t>Chipboard</a:t>
            </a:r>
            <a:endParaRPr/>
          </a:p>
          <a:p>
            <a:pPr indent="-228600" lvl="0" marL="228600" rtl="0" algn="l">
              <a:lnSpc>
                <a:spcPct val="90000"/>
              </a:lnSpc>
              <a:spcBef>
                <a:spcPts val="1000"/>
              </a:spcBef>
              <a:spcAft>
                <a:spcPts val="0"/>
              </a:spcAft>
              <a:buClr>
                <a:schemeClr val="dk1"/>
              </a:buClr>
              <a:buSzPts val="2800"/>
              <a:buChar char="•"/>
            </a:pPr>
            <a:r>
              <a:rPr lang="fi-FI" sz="2400"/>
              <a:t>Other panels are dimensioned according to panel-specific  approvals </a:t>
            </a:r>
            <a:endParaRPr/>
          </a:p>
          <a:p>
            <a:pPr indent="-228600" lvl="0" marL="228600" rtl="0" algn="l">
              <a:lnSpc>
                <a:spcPct val="90000"/>
              </a:lnSpc>
              <a:spcBef>
                <a:spcPts val="1000"/>
              </a:spcBef>
              <a:spcAft>
                <a:spcPts val="0"/>
              </a:spcAft>
              <a:buClr>
                <a:schemeClr val="dk1"/>
              </a:buClr>
              <a:buSzPts val="2800"/>
              <a:buChar char="•"/>
            </a:pPr>
            <a:r>
              <a:rPr lang="fi-FI" sz="2400"/>
              <a:t>Other panels</a:t>
            </a:r>
            <a:endParaRPr/>
          </a:p>
          <a:p>
            <a:pPr indent="-228600" lvl="1" marL="685800" rtl="0" algn="l">
              <a:lnSpc>
                <a:spcPct val="90000"/>
              </a:lnSpc>
              <a:spcBef>
                <a:spcPts val="500"/>
              </a:spcBef>
              <a:spcAft>
                <a:spcPts val="0"/>
              </a:spcAft>
              <a:buClr>
                <a:schemeClr val="dk1"/>
              </a:buClr>
              <a:buSzPts val="2400"/>
              <a:buChar char="•"/>
            </a:pPr>
            <a:r>
              <a:rPr lang="fi-FI" sz="2000"/>
              <a:t>Porous wood fibreboard</a:t>
            </a:r>
            <a:endParaRPr/>
          </a:p>
          <a:p>
            <a:pPr indent="-228600" lvl="1" marL="685800" rtl="0" algn="l">
              <a:lnSpc>
                <a:spcPct val="90000"/>
              </a:lnSpc>
              <a:spcBef>
                <a:spcPts val="500"/>
              </a:spcBef>
              <a:spcAft>
                <a:spcPts val="0"/>
              </a:spcAft>
              <a:buClr>
                <a:schemeClr val="dk1"/>
              </a:buClr>
              <a:buSzPts val="2400"/>
              <a:buChar char="•"/>
            </a:pPr>
            <a:r>
              <a:rPr lang="fi-FI" sz="2000"/>
              <a:t>Plasterboard etc. mineral panels</a:t>
            </a:r>
            <a:endParaRPr/>
          </a:p>
        </p:txBody>
      </p:sp>
      <p:sp>
        <p:nvSpPr>
          <p:cNvPr id="138" name="Google Shape;138;p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pic>
        <p:nvPicPr>
          <p:cNvPr id="139" name="Google Shape;139;p4"/>
          <p:cNvPicPr preferRelativeResize="0"/>
          <p:nvPr/>
        </p:nvPicPr>
        <p:blipFill rotWithShape="1">
          <a:blip r:embed="rId3">
            <a:alphaModFix/>
          </a:blip>
          <a:srcRect b="0" l="0" r="0" t="0"/>
          <a:stretch/>
        </p:blipFill>
        <p:spPr>
          <a:xfrm>
            <a:off x="7599412" y="678461"/>
            <a:ext cx="3216355" cy="2277774"/>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a:off x="7630302" y="3157110"/>
            <a:ext cx="3874198" cy="3130068"/>
          </a:xfrm>
          <a:prstGeom prst="rect">
            <a:avLst/>
          </a:prstGeom>
          <a:noFill/>
          <a:ln>
            <a:noFill/>
          </a:ln>
        </p:spPr>
      </p:pic>
      <p:sp>
        <p:nvSpPr>
          <p:cNvPr id="141" name="Google Shape;141;p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142" name="Google Shape;142;p4"/>
          <p:cNvSpPr/>
          <p:nvPr/>
        </p:nvSpPr>
        <p:spPr>
          <a:xfrm>
            <a:off x="7791109" y="678462"/>
            <a:ext cx="1040505" cy="198232"/>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fi-FI" sz="1100" u="none" cap="none" strike="noStrike">
                <a:solidFill>
                  <a:schemeClr val="dk1"/>
                </a:solidFill>
                <a:latin typeface="Arial Narrow"/>
                <a:ea typeface="Arial Narrow"/>
                <a:cs typeface="Arial Narrow"/>
                <a:sym typeface="Arial Narrow"/>
              </a:rPr>
              <a:t>Stiffening wall</a:t>
            </a:r>
            <a:endParaRPr/>
          </a:p>
        </p:txBody>
      </p:sp>
      <p:sp>
        <p:nvSpPr>
          <p:cNvPr id="143" name="Google Shape;143;p4"/>
          <p:cNvSpPr/>
          <p:nvPr/>
        </p:nvSpPr>
        <p:spPr>
          <a:xfrm>
            <a:off x="7809963" y="3138533"/>
            <a:ext cx="1569706" cy="217409"/>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fi-FI" sz="1100" u="none" cap="none" strike="noStrike">
                <a:solidFill>
                  <a:schemeClr val="dk1"/>
                </a:solidFill>
                <a:latin typeface="Arial Narrow"/>
                <a:ea typeface="Arial Narrow"/>
                <a:cs typeface="Arial Narrow"/>
                <a:sym typeface="Arial Narrow"/>
              </a:rPr>
              <a:t>Stiffening horizontal structure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Panel stiffener panel types</a:t>
            </a:r>
            <a:endParaRPr/>
          </a:p>
        </p:txBody>
      </p:sp>
      <p:sp>
        <p:nvSpPr>
          <p:cNvPr id="150" name="Google Shape;150;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151" name="Google Shape;151;p5"/>
          <p:cNvSpPr txBox="1"/>
          <p:nvPr/>
        </p:nvSpPr>
        <p:spPr>
          <a:xfrm>
            <a:off x="3350258" y="4012828"/>
            <a:ext cx="2364742"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fi-FI" sz="1800" u="none" cap="none" strike="noStrike">
                <a:solidFill>
                  <a:schemeClr val="dk1"/>
                </a:solidFill>
                <a:latin typeface="Calibri"/>
                <a:ea typeface="Calibri"/>
                <a:cs typeface="Calibri"/>
                <a:sym typeface="Calibri"/>
              </a:rPr>
              <a:t>Birch plywood panel</a:t>
            </a:r>
            <a:endParaRPr/>
          </a:p>
          <a:p>
            <a:pPr indent="0" lvl="0" marL="0" marR="0" rtl="0" algn="l">
              <a:lnSpc>
                <a:spcPct val="100000"/>
              </a:lnSpc>
              <a:spcBef>
                <a:spcPts val="500"/>
              </a:spcBef>
              <a:spcAft>
                <a:spcPts val="0"/>
              </a:spcAft>
              <a:buClr>
                <a:schemeClr val="dk1"/>
              </a:buClr>
              <a:buSzPts val="1000"/>
              <a:buFont typeface="Calibri"/>
              <a:buNone/>
            </a:pPr>
            <a:r>
              <a:rPr b="0" i="0" lang="fi-FI" sz="1000" u="none" cap="none" strike="noStrike">
                <a:solidFill>
                  <a:schemeClr val="dk1"/>
                </a:solidFill>
                <a:latin typeface="Calibri"/>
                <a:ea typeface="Calibri"/>
                <a:cs typeface="Calibri"/>
                <a:sym typeface="Calibri"/>
              </a:rPr>
              <a:t>- thin veneer </a:t>
            </a:r>
            <a:r>
              <a:rPr b="0" i="1" lang="fi-FI" sz="1000" u="none" cap="none" strike="noStrike">
                <a:solidFill>
                  <a:schemeClr val="dk1"/>
                </a:solidFill>
                <a:latin typeface="Calibri"/>
                <a:ea typeface="Calibri"/>
                <a:cs typeface="Calibri"/>
                <a:sym typeface="Calibri"/>
              </a:rPr>
              <a:t>G</a:t>
            </a:r>
            <a:r>
              <a:rPr b="0" baseline="-25000" i="0" lang="fi-FI" sz="1000" u="none" cap="none" strike="noStrike">
                <a:solidFill>
                  <a:schemeClr val="dk1"/>
                </a:solidFill>
                <a:latin typeface="Calibri"/>
                <a:ea typeface="Calibri"/>
                <a:cs typeface="Calibri"/>
                <a:sym typeface="Calibri"/>
              </a:rPr>
              <a:t>mean</a:t>
            </a:r>
            <a:r>
              <a:rPr b="0" i="0" lang="fi-FI" sz="1000" u="none" cap="none" strike="noStrike">
                <a:solidFill>
                  <a:schemeClr val="dk1"/>
                </a:solidFill>
                <a:latin typeface="Calibri"/>
                <a:ea typeface="Calibri"/>
                <a:cs typeface="Calibri"/>
                <a:sym typeface="Calibri"/>
              </a:rPr>
              <a:t> = 620 N/mm</a:t>
            </a:r>
            <a:r>
              <a:rPr b="0" baseline="30000" i="0" lang="fi-FI" sz="1000" u="none" cap="none" strike="noStrike">
                <a:solidFill>
                  <a:schemeClr val="dk1"/>
                </a:solidFill>
                <a:latin typeface="Calibri"/>
                <a:ea typeface="Calibri"/>
                <a:cs typeface="Calibri"/>
                <a:sym typeface="Calibri"/>
              </a:rPr>
              <a:t>2 </a:t>
            </a:r>
            <a:r>
              <a:rPr b="0" i="0" lang="fi-FI" sz="1000" u="none" cap="none" strike="noStrike">
                <a:solidFill>
                  <a:schemeClr val="dk1"/>
                </a:solidFill>
                <a:latin typeface="Calibri"/>
                <a:ea typeface="Calibri"/>
                <a:cs typeface="Calibri"/>
                <a:sym typeface="Calibri"/>
              </a:rPr>
              <a:t>(e.g.)</a:t>
            </a:r>
            <a:endParaRPr/>
          </a:p>
        </p:txBody>
      </p:sp>
      <p:pic>
        <p:nvPicPr>
          <p:cNvPr descr="Kuvahaun tulos haulle wisa vaneri" id="152" name="Google Shape;152;p5"/>
          <p:cNvPicPr preferRelativeResize="0"/>
          <p:nvPr/>
        </p:nvPicPr>
        <p:blipFill rotWithShape="1">
          <a:blip r:embed="rId3">
            <a:alphaModFix/>
          </a:blip>
          <a:srcRect b="0" l="10174" r="26476" t="22867"/>
          <a:stretch/>
        </p:blipFill>
        <p:spPr>
          <a:xfrm>
            <a:off x="3440561" y="4753483"/>
            <a:ext cx="2184742" cy="1514219"/>
          </a:xfrm>
          <a:prstGeom prst="rect">
            <a:avLst/>
          </a:prstGeom>
          <a:noFill/>
          <a:ln cap="flat" cmpd="sng" w="9525">
            <a:solidFill>
              <a:schemeClr val="dk1"/>
            </a:solidFill>
            <a:prstDash val="solid"/>
            <a:round/>
            <a:headEnd len="sm" w="sm" type="none"/>
            <a:tailEnd len="sm" w="sm" type="none"/>
          </a:ln>
        </p:spPr>
      </p:pic>
      <p:pic>
        <p:nvPicPr>
          <p:cNvPr descr="Kuvahaun tulos haulle wisa-spruce vaneri" id="153" name="Google Shape;153;p5"/>
          <p:cNvPicPr preferRelativeResize="0"/>
          <p:nvPr/>
        </p:nvPicPr>
        <p:blipFill rotWithShape="1">
          <a:blip r:embed="rId4">
            <a:alphaModFix/>
          </a:blip>
          <a:srcRect b="7826" l="0" r="0" t="22749"/>
          <a:stretch/>
        </p:blipFill>
        <p:spPr>
          <a:xfrm>
            <a:off x="610402" y="4753483"/>
            <a:ext cx="2179646" cy="1513201"/>
          </a:xfrm>
          <a:prstGeom prst="rect">
            <a:avLst/>
          </a:prstGeom>
          <a:noFill/>
          <a:ln cap="flat" cmpd="sng" w="9525">
            <a:solidFill>
              <a:schemeClr val="dk1"/>
            </a:solidFill>
            <a:prstDash val="solid"/>
            <a:round/>
            <a:headEnd len="sm" w="sm" type="none"/>
            <a:tailEnd len="sm" w="sm" type="none"/>
          </a:ln>
        </p:spPr>
      </p:pic>
      <p:sp>
        <p:nvSpPr>
          <p:cNvPr id="154" name="Google Shape;154;p5"/>
          <p:cNvSpPr/>
          <p:nvPr/>
        </p:nvSpPr>
        <p:spPr>
          <a:xfrm>
            <a:off x="1525392" y="6051241"/>
            <a:ext cx="1264656"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fi-FI" sz="800" u="none" cap="none" strike="noStrike">
                <a:solidFill>
                  <a:schemeClr val="dk1"/>
                </a:solidFill>
                <a:latin typeface="Calibri"/>
                <a:ea typeface="Calibri"/>
                <a:cs typeface="Calibri"/>
                <a:sym typeface="Calibri"/>
              </a:rPr>
              <a:t>Image: UPM</a:t>
            </a:r>
            <a:endParaRPr/>
          </a:p>
        </p:txBody>
      </p:sp>
      <p:sp>
        <p:nvSpPr>
          <p:cNvPr id="155" name="Google Shape;155;p5"/>
          <p:cNvSpPr/>
          <p:nvPr/>
        </p:nvSpPr>
        <p:spPr>
          <a:xfrm>
            <a:off x="4361677" y="6051241"/>
            <a:ext cx="1264656"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fi-FI" sz="800" u="none" cap="none" strike="noStrike">
                <a:solidFill>
                  <a:schemeClr val="dk1"/>
                </a:solidFill>
                <a:latin typeface="Calibri"/>
                <a:ea typeface="Calibri"/>
                <a:cs typeface="Calibri"/>
                <a:sym typeface="Calibri"/>
              </a:rPr>
              <a:t>Image: UPM</a:t>
            </a:r>
            <a:endParaRPr/>
          </a:p>
        </p:txBody>
      </p:sp>
      <p:sp>
        <p:nvSpPr>
          <p:cNvPr id="156" name="Google Shape;156;p5"/>
          <p:cNvSpPr txBox="1"/>
          <p:nvPr/>
        </p:nvSpPr>
        <p:spPr>
          <a:xfrm>
            <a:off x="508866" y="4011119"/>
            <a:ext cx="2683235" cy="7284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fi-FI" sz="1800" u="none" cap="none" strike="noStrike">
                <a:solidFill>
                  <a:schemeClr val="dk1"/>
                </a:solidFill>
                <a:latin typeface="Calibri"/>
                <a:ea typeface="Calibri"/>
                <a:cs typeface="Calibri"/>
                <a:sym typeface="Calibri"/>
              </a:rPr>
              <a:t>Softwood plywood panel</a:t>
            </a:r>
            <a:endParaRPr/>
          </a:p>
          <a:p>
            <a:pPr indent="0" lvl="0" marL="0" marR="0" rtl="0" algn="l">
              <a:lnSpc>
                <a:spcPct val="100000"/>
              </a:lnSpc>
              <a:spcBef>
                <a:spcPts val="200"/>
              </a:spcBef>
              <a:spcAft>
                <a:spcPts val="0"/>
              </a:spcAft>
              <a:buClr>
                <a:schemeClr val="dk1"/>
              </a:buClr>
              <a:buSzPts val="1000"/>
              <a:buFont typeface="Calibri"/>
              <a:buNone/>
            </a:pPr>
            <a:r>
              <a:rPr b="0" i="0" lang="fi-FI" sz="1000" u="none" cap="none" strike="noStrike">
                <a:solidFill>
                  <a:schemeClr val="dk1"/>
                </a:solidFill>
                <a:latin typeface="Calibri"/>
                <a:ea typeface="Calibri"/>
                <a:cs typeface="Calibri"/>
                <a:sym typeface="Calibri"/>
              </a:rPr>
              <a:t>- thick veneer </a:t>
            </a:r>
            <a:r>
              <a:rPr b="0" i="1" lang="fi-FI" sz="1000" u="none" cap="none" strike="noStrike">
                <a:solidFill>
                  <a:schemeClr val="dk1"/>
                </a:solidFill>
                <a:latin typeface="Calibri"/>
                <a:ea typeface="Calibri"/>
                <a:cs typeface="Calibri"/>
                <a:sym typeface="Calibri"/>
              </a:rPr>
              <a:t>G</a:t>
            </a:r>
            <a:r>
              <a:rPr b="0" baseline="-25000" i="0" lang="fi-FI" sz="1000" u="none" cap="none" strike="noStrike">
                <a:solidFill>
                  <a:schemeClr val="dk1"/>
                </a:solidFill>
                <a:latin typeface="Calibri"/>
                <a:ea typeface="Calibri"/>
                <a:cs typeface="Calibri"/>
                <a:sym typeface="Calibri"/>
              </a:rPr>
              <a:t>mean</a:t>
            </a:r>
            <a:r>
              <a:rPr b="0" i="0" lang="fi-FI" sz="1000" u="none" cap="none" strike="noStrike">
                <a:solidFill>
                  <a:schemeClr val="dk1"/>
                </a:solidFill>
                <a:latin typeface="Calibri"/>
                <a:ea typeface="Calibri"/>
                <a:cs typeface="Calibri"/>
                <a:sym typeface="Calibri"/>
              </a:rPr>
              <a:t> = 350 N/mm</a:t>
            </a:r>
            <a:r>
              <a:rPr b="0" baseline="30000" i="0" lang="fi-FI" sz="1000" u="none" cap="none" strike="noStrike">
                <a:solidFill>
                  <a:schemeClr val="dk1"/>
                </a:solidFill>
                <a:latin typeface="Calibri"/>
                <a:ea typeface="Calibri"/>
                <a:cs typeface="Calibri"/>
                <a:sym typeface="Calibri"/>
              </a:rPr>
              <a:t>2 </a:t>
            </a:r>
            <a:r>
              <a:rPr b="0" i="0" lang="fi-FI" sz="1000" u="none" cap="none" strike="noStrike">
                <a:solidFill>
                  <a:schemeClr val="dk1"/>
                </a:solidFill>
                <a:latin typeface="Calibri"/>
                <a:ea typeface="Calibri"/>
                <a:cs typeface="Calibri"/>
                <a:sym typeface="Calibri"/>
              </a:rPr>
              <a:t>(e.g.)</a:t>
            </a:r>
            <a:endParaRPr/>
          </a:p>
          <a:p>
            <a:pPr indent="0" lvl="0" marL="0" marR="0" rtl="0" algn="l">
              <a:lnSpc>
                <a:spcPct val="100000"/>
              </a:lnSpc>
              <a:spcBef>
                <a:spcPts val="200"/>
              </a:spcBef>
              <a:spcAft>
                <a:spcPts val="0"/>
              </a:spcAft>
              <a:buClr>
                <a:schemeClr val="dk1"/>
              </a:buClr>
              <a:buSzPts val="1000"/>
              <a:buFont typeface="Calibri"/>
              <a:buNone/>
            </a:pPr>
            <a:r>
              <a:rPr b="0" i="0" lang="fi-FI" sz="1000" u="none" cap="none" strike="noStrike">
                <a:solidFill>
                  <a:schemeClr val="dk1"/>
                </a:solidFill>
                <a:latin typeface="Calibri"/>
                <a:ea typeface="Calibri"/>
                <a:cs typeface="Calibri"/>
                <a:sym typeface="Calibri"/>
              </a:rPr>
              <a:t>- thin veneer </a:t>
            </a:r>
            <a:r>
              <a:rPr b="0" i="1" lang="fi-FI" sz="1000" u="none" cap="none" strike="noStrike">
                <a:solidFill>
                  <a:schemeClr val="dk1"/>
                </a:solidFill>
                <a:latin typeface="Calibri"/>
                <a:ea typeface="Calibri"/>
                <a:cs typeface="Calibri"/>
                <a:sym typeface="Calibri"/>
              </a:rPr>
              <a:t>G</a:t>
            </a:r>
            <a:r>
              <a:rPr b="0" baseline="-25000" i="0" lang="fi-FI" sz="1000" u="none" cap="none" strike="noStrike">
                <a:solidFill>
                  <a:schemeClr val="dk1"/>
                </a:solidFill>
                <a:latin typeface="Calibri"/>
                <a:ea typeface="Calibri"/>
                <a:cs typeface="Calibri"/>
                <a:sym typeface="Calibri"/>
              </a:rPr>
              <a:t>mean</a:t>
            </a:r>
            <a:r>
              <a:rPr b="0" i="0" lang="fi-FI" sz="1000" u="none" cap="none" strike="noStrike">
                <a:solidFill>
                  <a:schemeClr val="dk1"/>
                </a:solidFill>
                <a:latin typeface="Calibri"/>
                <a:ea typeface="Calibri"/>
                <a:cs typeface="Calibri"/>
                <a:sym typeface="Calibri"/>
              </a:rPr>
              <a:t> = 530 N/mm</a:t>
            </a:r>
            <a:r>
              <a:rPr b="0" baseline="30000" i="0" lang="fi-FI" sz="1000" u="none" cap="none" strike="noStrike">
                <a:solidFill>
                  <a:schemeClr val="dk1"/>
                </a:solidFill>
                <a:latin typeface="Calibri"/>
                <a:ea typeface="Calibri"/>
                <a:cs typeface="Calibri"/>
                <a:sym typeface="Calibri"/>
              </a:rPr>
              <a:t>2 </a:t>
            </a:r>
            <a:r>
              <a:rPr b="0" i="0" lang="fi-FI" sz="1000" u="none" cap="none" strike="noStrike">
                <a:solidFill>
                  <a:schemeClr val="dk1"/>
                </a:solidFill>
                <a:latin typeface="Calibri"/>
                <a:ea typeface="Calibri"/>
                <a:cs typeface="Calibri"/>
                <a:sym typeface="Calibri"/>
              </a:rPr>
              <a:t>(e.g.)</a:t>
            </a:r>
            <a:endParaRPr/>
          </a:p>
        </p:txBody>
      </p:sp>
      <p:sp>
        <p:nvSpPr>
          <p:cNvPr id="157" name="Google Shape;157;p5"/>
          <p:cNvSpPr txBox="1"/>
          <p:nvPr/>
        </p:nvSpPr>
        <p:spPr>
          <a:xfrm>
            <a:off x="6164000" y="4012828"/>
            <a:ext cx="2157626"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fi-FI" sz="1800" u="none" cap="none" strike="noStrike">
                <a:solidFill>
                  <a:schemeClr val="dk1"/>
                </a:solidFill>
                <a:latin typeface="Calibri"/>
                <a:ea typeface="Calibri"/>
                <a:cs typeface="Calibri"/>
                <a:sym typeface="Calibri"/>
              </a:rPr>
              <a:t>OSB panel</a:t>
            </a:r>
            <a:endParaRPr/>
          </a:p>
          <a:p>
            <a:pPr indent="0" lvl="0" marL="0" marR="0" rtl="0" algn="l">
              <a:lnSpc>
                <a:spcPct val="100000"/>
              </a:lnSpc>
              <a:spcBef>
                <a:spcPts val="500"/>
              </a:spcBef>
              <a:spcAft>
                <a:spcPts val="0"/>
              </a:spcAft>
              <a:buClr>
                <a:schemeClr val="dk1"/>
              </a:buClr>
              <a:buSzPts val="1000"/>
              <a:buFont typeface="Calibri"/>
              <a:buNone/>
            </a:pPr>
            <a:r>
              <a:rPr b="0" i="0" lang="fi-FI" sz="1000" u="none" cap="none" strike="noStrike">
                <a:solidFill>
                  <a:schemeClr val="dk1"/>
                </a:solidFill>
                <a:latin typeface="Calibri"/>
                <a:ea typeface="Calibri"/>
                <a:cs typeface="Calibri"/>
                <a:sym typeface="Calibri"/>
              </a:rPr>
              <a:t>- </a:t>
            </a:r>
            <a:r>
              <a:rPr b="0" i="1" lang="fi-FI" sz="1000" u="none" cap="none" strike="noStrike">
                <a:solidFill>
                  <a:schemeClr val="dk1"/>
                </a:solidFill>
                <a:latin typeface="Calibri"/>
                <a:ea typeface="Calibri"/>
                <a:cs typeface="Calibri"/>
                <a:sym typeface="Calibri"/>
              </a:rPr>
              <a:t>G</a:t>
            </a:r>
            <a:r>
              <a:rPr b="0" baseline="-25000" i="0" lang="fi-FI" sz="1000" u="none" cap="none" strike="noStrike">
                <a:solidFill>
                  <a:schemeClr val="dk1"/>
                </a:solidFill>
                <a:latin typeface="Calibri"/>
                <a:ea typeface="Calibri"/>
                <a:cs typeface="Calibri"/>
                <a:sym typeface="Calibri"/>
              </a:rPr>
              <a:t>mean</a:t>
            </a:r>
            <a:r>
              <a:rPr b="0" i="0" lang="fi-FI" sz="1000" u="none" cap="none" strike="noStrike">
                <a:solidFill>
                  <a:schemeClr val="dk1"/>
                </a:solidFill>
                <a:latin typeface="Calibri"/>
                <a:ea typeface="Calibri"/>
                <a:cs typeface="Calibri"/>
                <a:sym typeface="Calibri"/>
              </a:rPr>
              <a:t> = 1080 N/mm</a:t>
            </a:r>
            <a:r>
              <a:rPr b="0" baseline="30000" i="0" lang="fi-FI" sz="1000" u="none" cap="none" strike="noStrike">
                <a:solidFill>
                  <a:schemeClr val="dk1"/>
                </a:solidFill>
                <a:latin typeface="Calibri"/>
                <a:ea typeface="Calibri"/>
                <a:cs typeface="Calibri"/>
                <a:sym typeface="Calibri"/>
              </a:rPr>
              <a:t>2 </a:t>
            </a:r>
            <a:r>
              <a:rPr b="0" i="0" lang="fi-FI" sz="1000" u="none" cap="none" strike="noStrike">
                <a:solidFill>
                  <a:schemeClr val="dk1"/>
                </a:solidFill>
                <a:latin typeface="Calibri"/>
                <a:ea typeface="Calibri"/>
                <a:cs typeface="Calibri"/>
                <a:sym typeface="Calibri"/>
              </a:rPr>
              <a:t>(e.g.)</a:t>
            </a:r>
            <a:endParaRPr/>
          </a:p>
        </p:txBody>
      </p:sp>
      <p:sp>
        <p:nvSpPr>
          <p:cNvPr id="158" name="Google Shape;158;p5"/>
          <p:cNvSpPr txBox="1"/>
          <p:nvPr/>
        </p:nvSpPr>
        <p:spPr>
          <a:xfrm>
            <a:off x="8892582" y="4012828"/>
            <a:ext cx="2619375"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fi-FI" sz="1800" u="none" cap="none" strike="noStrike">
                <a:solidFill>
                  <a:schemeClr val="dk1"/>
                </a:solidFill>
                <a:latin typeface="Calibri"/>
                <a:ea typeface="Calibri"/>
                <a:cs typeface="Calibri"/>
                <a:sym typeface="Calibri"/>
              </a:rPr>
              <a:t>Chipboard</a:t>
            </a:r>
            <a:endParaRPr/>
          </a:p>
          <a:p>
            <a:pPr indent="0" lvl="0" marL="0" marR="0" rtl="0" algn="l">
              <a:lnSpc>
                <a:spcPct val="100000"/>
              </a:lnSpc>
              <a:spcBef>
                <a:spcPts val="500"/>
              </a:spcBef>
              <a:spcAft>
                <a:spcPts val="0"/>
              </a:spcAft>
              <a:buClr>
                <a:schemeClr val="dk1"/>
              </a:buClr>
              <a:buSzPts val="1000"/>
              <a:buFont typeface="Calibri"/>
              <a:buNone/>
            </a:pPr>
            <a:r>
              <a:rPr b="0" i="0" lang="fi-FI" sz="1000" u="none" cap="none" strike="noStrike">
                <a:solidFill>
                  <a:schemeClr val="dk1"/>
                </a:solidFill>
                <a:latin typeface="Calibri"/>
                <a:ea typeface="Calibri"/>
                <a:cs typeface="Calibri"/>
                <a:sym typeface="Calibri"/>
              </a:rPr>
              <a:t>- </a:t>
            </a:r>
            <a:r>
              <a:rPr b="0" i="1" lang="fi-FI" sz="1000" u="none" cap="none" strike="noStrike">
                <a:solidFill>
                  <a:schemeClr val="dk1"/>
                </a:solidFill>
                <a:latin typeface="Calibri"/>
                <a:ea typeface="Calibri"/>
                <a:cs typeface="Calibri"/>
                <a:sym typeface="Calibri"/>
              </a:rPr>
              <a:t>G</a:t>
            </a:r>
            <a:r>
              <a:rPr b="0" baseline="-25000" i="0" lang="fi-FI" sz="1000" u="none" cap="none" strike="noStrike">
                <a:solidFill>
                  <a:schemeClr val="dk1"/>
                </a:solidFill>
                <a:latin typeface="Calibri"/>
                <a:ea typeface="Calibri"/>
                <a:cs typeface="Calibri"/>
                <a:sym typeface="Calibri"/>
              </a:rPr>
              <a:t>mean</a:t>
            </a:r>
            <a:r>
              <a:rPr b="0" i="0" lang="fi-FI" sz="1000" u="none" cap="none" strike="noStrike">
                <a:solidFill>
                  <a:schemeClr val="dk1"/>
                </a:solidFill>
                <a:latin typeface="Calibri"/>
                <a:ea typeface="Calibri"/>
                <a:cs typeface="Calibri"/>
                <a:sym typeface="Calibri"/>
              </a:rPr>
              <a:t> = 830 N/mm</a:t>
            </a:r>
            <a:r>
              <a:rPr b="0" baseline="30000" i="0" lang="fi-FI" sz="1000" u="none" cap="none" strike="noStrike">
                <a:solidFill>
                  <a:schemeClr val="dk1"/>
                </a:solidFill>
                <a:latin typeface="Calibri"/>
                <a:ea typeface="Calibri"/>
                <a:cs typeface="Calibri"/>
                <a:sym typeface="Calibri"/>
              </a:rPr>
              <a:t>2 </a:t>
            </a:r>
            <a:r>
              <a:rPr b="0" i="0" lang="fi-FI" sz="1000" u="none" cap="none" strike="noStrike">
                <a:solidFill>
                  <a:schemeClr val="dk1"/>
                </a:solidFill>
                <a:latin typeface="Calibri"/>
                <a:ea typeface="Calibri"/>
                <a:cs typeface="Calibri"/>
                <a:sym typeface="Calibri"/>
              </a:rPr>
              <a:t>(e.g.)</a:t>
            </a:r>
            <a:endParaRPr/>
          </a:p>
        </p:txBody>
      </p:sp>
      <p:pic>
        <p:nvPicPr>
          <p:cNvPr id="159" name="Google Shape;159;p5"/>
          <p:cNvPicPr preferRelativeResize="0"/>
          <p:nvPr/>
        </p:nvPicPr>
        <p:blipFill rotWithShape="1">
          <a:blip r:embed="rId5">
            <a:alphaModFix/>
          </a:blip>
          <a:srcRect b="0" l="0" r="0" t="14119"/>
          <a:stretch/>
        </p:blipFill>
        <p:spPr>
          <a:xfrm>
            <a:off x="8970418" y="4760464"/>
            <a:ext cx="2635804" cy="1507238"/>
          </a:xfrm>
          <a:prstGeom prst="rect">
            <a:avLst/>
          </a:prstGeom>
          <a:noFill/>
          <a:ln cap="flat" cmpd="sng" w="9525">
            <a:solidFill>
              <a:schemeClr val="dk1"/>
            </a:solidFill>
            <a:prstDash val="solid"/>
            <a:round/>
            <a:headEnd len="sm" w="sm" type="none"/>
            <a:tailEnd len="sm" w="sm" type="none"/>
          </a:ln>
        </p:spPr>
      </p:pic>
      <p:pic>
        <p:nvPicPr>
          <p:cNvPr descr="Kuvahaun tulos haulle osb egger" id="160" name="Google Shape;160;p5"/>
          <p:cNvPicPr preferRelativeResize="0"/>
          <p:nvPr/>
        </p:nvPicPr>
        <p:blipFill rotWithShape="1">
          <a:blip r:embed="rId6">
            <a:alphaModFix/>
          </a:blip>
          <a:srcRect b="0" l="0" r="0" t="33430"/>
          <a:stretch/>
        </p:blipFill>
        <p:spPr>
          <a:xfrm>
            <a:off x="6275125" y="4767443"/>
            <a:ext cx="2090279" cy="1499241"/>
          </a:xfrm>
          <a:prstGeom prst="rect">
            <a:avLst/>
          </a:prstGeom>
          <a:noFill/>
          <a:ln cap="flat" cmpd="sng" w="9525">
            <a:solidFill>
              <a:schemeClr val="dk1"/>
            </a:solidFill>
            <a:prstDash val="solid"/>
            <a:round/>
            <a:headEnd len="sm" w="sm" type="none"/>
            <a:tailEnd len="sm" w="sm" type="none"/>
          </a:ln>
        </p:spPr>
      </p:pic>
      <p:sp>
        <p:nvSpPr>
          <p:cNvPr id="161" name="Google Shape;161;p5"/>
          <p:cNvSpPr/>
          <p:nvPr/>
        </p:nvSpPr>
        <p:spPr>
          <a:xfrm>
            <a:off x="7365086" y="6051241"/>
            <a:ext cx="100031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fi-FI" sz="800" u="none" cap="none" strike="noStrike">
                <a:solidFill>
                  <a:schemeClr val="dk1"/>
                </a:solidFill>
                <a:latin typeface="Calibri"/>
                <a:ea typeface="Calibri"/>
                <a:cs typeface="Calibri"/>
                <a:sym typeface="Calibri"/>
              </a:rPr>
              <a:t>Image: EGGER</a:t>
            </a:r>
            <a:endParaRPr/>
          </a:p>
        </p:txBody>
      </p:sp>
      <p:sp>
        <p:nvSpPr>
          <p:cNvPr id="162" name="Google Shape;162;p5"/>
          <p:cNvSpPr/>
          <p:nvPr/>
        </p:nvSpPr>
        <p:spPr>
          <a:xfrm>
            <a:off x="10605904" y="6051241"/>
            <a:ext cx="1000318"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fi-FI" sz="800" u="none" cap="none" strike="noStrike">
                <a:solidFill>
                  <a:schemeClr val="dk1"/>
                </a:solidFill>
                <a:latin typeface="Calibri"/>
                <a:ea typeface="Calibri"/>
                <a:cs typeface="Calibri"/>
                <a:sym typeface="Calibri"/>
              </a:rPr>
              <a:t>Image: Puuinfo</a:t>
            </a:r>
            <a:endParaRPr/>
          </a:p>
        </p:txBody>
      </p:sp>
      <p:sp>
        <p:nvSpPr>
          <p:cNvPr id="163" name="Google Shape;163;p5"/>
          <p:cNvSpPr txBox="1"/>
          <p:nvPr>
            <p:ph idx="1" type="body"/>
          </p:nvPr>
        </p:nvSpPr>
        <p:spPr>
          <a:xfrm>
            <a:off x="838200" y="1825625"/>
            <a:ext cx="10515600" cy="218447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i-FI"/>
              <a:t>When selecting a panel type pay attention to the following</a:t>
            </a:r>
            <a:endParaRPr/>
          </a:p>
          <a:p>
            <a:pPr indent="-228600" lvl="1" marL="685800" rtl="0" algn="l">
              <a:lnSpc>
                <a:spcPct val="90000"/>
              </a:lnSpc>
              <a:spcBef>
                <a:spcPts val="500"/>
              </a:spcBef>
              <a:spcAft>
                <a:spcPts val="0"/>
              </a:spcAft>
              <a:buClr>
                <a:schemeClr val="dk1"/>
              </a:buClr>
              <a:buSzPts val="2400"/>
              <a:buChar char="•"/>
            </a:pPr>
            <a:r>
              <a:rPr lang="fi-FI"/>
              <a:t>Shear strength of the panel’s joints</a:t>
            </a:r>
            <a:endParaRPr/>
          </a:p>
          <a:p>
            <a:pPr indent="-228600" lvl="1" marL="685800" rtl="0" algn="l">
              <a:lnSpc>
                <a:spcPct val="90000"/>
              </a:lnSpc>
              <a:spcBef>
                <a:spcPts val="500"/>
              </a:spcBef>
              <a:spcAft>
                <a:spcPts val="0"/>
              </a:spcAft>
              <a:buClr>
                <a:schemeClr val="dk1"/>
              </a:buClr>
              <a:buSzPts val="2400"/>
              <a:buChar char="•"/>
            </a:pPr>
            <a:r>
              <a:rPr lang="fi-FI"/>
              <a:t>The thickness of the panel</a:t>
            </a:r>
            <a:endParaRPr/>
          </a:p>
          <a:p>
            <a:pPr indent="-228600" lvl="1" marL="685800" rtl="0" algn="l">
              <a:lnSpc>
                <a:spcPct val="90000"/>
              </a:lnSpc>
              <a:spcBef>
                <a:spcPts val="500"/>
              </a:spcBef>
              <a:spcAft>
                <a:spcPts val="0"/>
              </a:spcAft>
              <a:buClr>
                <a:schemeClr val="dk1"/>
              </a:buClr>
              <a:buSzPts val="2400"/>
              <a:buChar char="•"/>
            </a:pPr>
            <a:r>
              <a:rPr lang="fi-FI"/>
              <a:t>The panel’s shear modulus </a:t>
            </a:r>
            <a:r>
              <a:rPr i="1" lang="fi-FI"/>
              <a:t>G</a:t>
            </a:r>
            <a:r>
              <a:rPr baseline="-25000" lang="fi-FI"/>
              <a:t>mean</a:t>
            </a:r>
            <a:r>
              <a:rPr lang="fi-FI"/>
              <a:t>  (veneer thickness influences the value)</a:t>
            </a:r>
            <a:endParaRPr/>
          </a:p>
          <a:p>
            <a:pPr indent="-228600" lvl="1" marL="685800" rtl="0" algn="l">
              <a:lnSpc>
                <a:spcPct val="90000"/>
              </a:lnSpc>
              <a:spcBef>
                <a:spcPts val="500"/>
              </a:spcBef>
              <a:spcAft>
                <a:spcPts val="0"/>
              </a:spcAft>
              <a:buClr>
                <a:schemeClr val="dk1"/>
              </a:buClr>
              <a:buSzPts val="2400"/>
              <a:buChar char="•"/>
            </a:pPr>
            <a:r>
              <a:rPr lang="fi-FI"/>
              <a:t>The panel’s moisture resistance</a:t>
            </a:r>
            <a:endParaRPr/>
          </a:p>
        </p:txBody>
      </p:sp>
      <p:sp>
        <p:nvSpPr>
          <p:cNvPr id="164" name="Google Shape;164;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
          <p:cNvPicPr preferRelativeResize="0"/>
          <p:nvPr/>
        </p:nvPicPr>
        <p:blipFill rotWithShape="1">
          <a:blip r:embed="rId3">
            <a:alphaModFix/>
          </a:blip>
          <a:srcRect b="0" l="0" r="0" t="0"/>
          <a:stretch/>
        </p:blipFill>
        <p:spPr>
          <a:xfrm>
            <a:off x="1743413" y="1591834"/>
            <a:ext cx="8705174" cy="4628895"/>
          </a:xfrm>
          <a:prstGeom prst="rect">
            <a:avLst/>
          </a:prstGeom>
          <a:noFill/>
          <a:ln>
            <a:noFill/>
          </a:ln>
        </p:spPr>
      </p:pic>
      <p:sp>
        <p:nvSpPr>
          <p:cNvPr id="171" name="Google Shape;17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Panel stiffener stresses and displacement</a:t>
            </a:r>
            <a:endParaRPr/>
          </a:p>
        </p:txBody>
      </p:sp>
      <p:sp>
        <p:nvSpPr>
          <p:cNvPr id="172" name="Google Shape;172;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173" name="Google Shape;173;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
        <p:nvSpPr>
          <p:cNvPr id="174" name="Google Shape;174;p6"/>
          <p:cNvSpPr txBox="1"/>
          <p:nvPr/>
        </p:nvSpPr>
        <p:spPr>
          <a:xfrm>
            <a:off x="7273382" y="195269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175" name="Google Shape;175;p6"/>
          <p:cNvSpPr txBox="1"/>
          <p:nvPr/>
        </p:nvSpPr>
        <p:spPr>
          <a:xfrm>
            <a:off x="9545242" y="195269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176" name="Google Shape;176;p6"/>
          <p:cNvSpPr txBox="1"/>
          <p:nvPr/>
        </p:nvSpPr>
        <p:spPr>
          <a:xfrm>
            <a:off x="9435933" y="595982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177" name="Google Shape;177;p6"/>
          <p:cNvSpPr txBox="1"/>
          <p:nvPr/>
        </p:nvSpPr>
        <p:spPr>
          <a:xfrm rot="-5400000">
            <a:off x="7754600" y="516954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178" name="Google Shape;178;p6"/>
          <p:cNvSpPr txBox="1"/>
          <p:nvPr/>
        </p:nvSpPr>
        <p:spPr>
          <a:xfrm>
            <a:off x="5170791" y="1952695"/>
            <a:ext cx="1199573" cy="2371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i-FI" sz="1000" u="none" cap="none" strike="noStrike">
                <a:solidFill>
                  <a:srgbClr val="000000"/>
                </a:solidFill>
                <a:latin typeface="Arial Narrow"/>
                <a:ea typeface="Arial Narrow"/>
                <a:cs typeface="Arial Narrow"/>
                <a:sym typeface="Arial Narrow"/>
              </a:rPr>
              <a:t>Displacement</a:t>
            </a:r>
            <a:endParaRPr/>
          </a:p>
        </p:txBody>
      </p:sp>
      <p:sp>
        <p:nvSpPr>
          <p:cNvPr id="179" name="Google Shape;179;p6"/>
          <p:cNvSpPr txBox="1"/>
          <p:nvPr/>
        </p:nvSpPr>
        <p:spPr>
          <a:xfrm>
            <a:off x="2012810" y="1582469"/>
            <a:ext cx="9547819" cy="3935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fi-FI" sz="2000" u="none" cap="none" strike="noStrike">
                <a:solidFill>
                  <a:srgbClr val="000000"/>
                </a:solidFill>
                <a:latin typeface="Arial Narrow"/>
                <a:ea typeface="Arial Narrow"/>
                <a:cs typeface="Arial Narrow"/>
                <a:sym typeface="Arial Narrow"/>
              </a:rPr>
              <a:t>Panel stiffener 	             Bending           	       Shear            Displacement of supports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fi-FI"/>
              <a:t>Panel stiffener stresses and displacement</a:t>
            </a:r>
            <a:endParaRPr/>
          </a:p>
        </p:txBody>
      </p:sp>
      <p:sp>
        <p:nvSpPr>
          <p:cNvPr id="186" name="Google Shape;186;p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fi-FI"/>
              <a:t>‹#›</a:t>
            </a:fld>
            <a:endParaRPr/>
          </a:p>
        </p:txBody>
      </p:sp>
      <p:sp>
        <p:nvSpPr>
          <p:cNvPr id="187" name="Google Shape;187;p7"/>
          <p:cNvSpPr txBox="1"/>
          <p:nvPr/>
        </p:nvSpPr>
        <p:spPr>
          <a:xfrm>
            <a:off x="838199" y="1825625"/>
            <a:ext cx="11203459" cy="489645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fi-FI" sz="2400" u="none" cap="none" strike="noStrike">
                <a:solidFill>
                  <a:schemeClr val="dk1"/>
                </a:solidFill>
                <a:latin typeface="Calibri"/>
                <a:ea typeface="Calibri"/>
                <a:cs typeface="Calibri"/>
                <a:sym typeface="Calibri"/>
              </a:rPr>
              <a:t>The horizontal displacement of stiffening walls is a significant factor, as it influences the buildings horizontal displacement</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In an apartment block this is a very important factor</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Too large of a horizontal displacement will cause a building to sway</a:t>
            </a:r>
            <a:endParaRPr/>
          </a:p>
          <a:p>
            <a:pPr indent="-228600" lvl="0" marL="228600" marR="0" rtl="0" algn="l">
              <a:lnSpc>
                <a:spcPct val="90000"/>
              </a:lnSpc>
              <a:spcBef>
                <a:spcPts val="1000"/>
              </a:spcBef>
              <a:spcAft>
                <a:spcPts val="0"/>
              </a:spcAft>
              <a:buClr>
                <a:schemeClr val="dk1"/>
              </a:buClr>
              <a:buSzPts val="2800"/>
              <a:buFont typeface="Arial"/>
              <a:buChar char="•"/>
            </a:pPr>
            <a:r>
              <a:rPr b="0" i="0" lang="fi-FI" sz="2400" u="none" cap="none" strike="noStrike">
                <a:solidFill>
                  <a:schemeClr val="dk1"/>
                </a:solidFill>
                <a:latin typeface="Calibri"/>
                <a:ea typeface="Calibri"/>
                <a:cs typeface="Calibri"/>
                <a:sym typeface="Calibri"/>
              </a:rPr>
              <a:t>The ratio between the height of stiffening walls and their width should be ≤ 1, in which case</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The wall’s stiffening capacity grows</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The relation between the anchoring force and the wall’s stiffening capacity decreases</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The shear displacement is decisive</a:t>
            </a:r>
            <a:endParaRPr/>
          </a:p>
          <a:p>
            <a:pPr indent="-228600" lvl="0" marL="228600" marR="0" rtl="0" algn="l">
              <a:lnSpc>
                <a:spcPct val="90000"/>
              </a:lnSpc>
              <a:spcBef>
                <a:spcPts val="1000"/>
              </a:spcBef>
              <a:spcAft>
                <a:spcPts val="0"/>
              </a:spcAft>
              <a:buClr>
                <a:schemeClr val="dk1"/>
              </a:buClr>
              <a:buSzPts val="2800"/>
              <a:buFont typeface="Arial"/>
              <a:buChar char="•"/>
            </a:pPr>
            <a:r>
              <a:rPr b="0" i="0" lang="fi-FI" sz="2400" u="none" cap="none" strike="noStrike">
                <a:solidFill>
                  <a:schemeClr val="dk1"/>
                </a:solidFill>
                <a:latin typeface="Calibri"/>
                <a:ea typeface="Calibri"/>
                <a:cs typeface="Calibri"/>
                <a:sym typeface="Calibri"/>
              </a:rPr>
              <a:t>The shear displacement of the panel stiffener is influenced by  </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Location of panel’s connectors and displacement factor for connectors</a:t>
            </a:r>
            <a:endParaRPr/>
          </a:p>
          <a:p>
            <a:pPr indent="-228600" lvl="1" marL="685800" marR="0" rtl="0" algn="l">
              <a:lnSpc>
                <a:spcPct val="90000"/>
              </a:lnSpc>
              <a:spcBef>
                <a:spcPts val="500"/>
              </a:spcBef>
              <a:spcAft>
                <a:spcPts val="0"/>
              </a:spcAft>
              <a:buClr>
                <a:schemeClr val="dk1"/>
              </a:buClr>
              <a:buSzPts val="2400"/>
              <a:buFont typeface="Arial"/>
              <a:buChar char="•"/>
            </a:pPr>
            <a:r>
              <a:rPr b="0" i="0" lang="fi-FI" sz="2000" u="none" cap="none" strike="noStrike">
                <a:solidFill>
                  <a:schemeClr val="dk1"/>
                </a:solidFill>
                <a:latin typeface="Calibri"/>
                <a:ea typeface="Calibri"/>
                <a:cs typeface="Calibri"/>
                <a:sym typeface="Calibri"/>
              </a:rPr>
              <a:t>The shear modulus for the panel shear</a:t>
            </a:r>
            <a:endParaRPr/>
          </a:p>
          <a:p>
            <a:pPr indent="-76200" lvl="1" marL="685800" marR="0" rtl="0" algn="l">
              <a:lnSpc>
                <a:spcPct val="90000"/>
              </a:lnSpc>
              <a:spcBef>
                <a:spcPts val="500"/>
              </a:spcBef>
              <a:spcAft>
                <a:spcPts val="0"/>
              </a:spcAft>
              <a:buClr>
                <a:schemeClr val="dk1"/>
              </a:buClr>
              <a:buSzPts val="2400"/>
              <a:buFont typeface="Arial"/>
              <a:buNone/>
            </a:pPr>
            <a:r>
              <a:t/>
            </a:r>
            <a:endParaRPr b="0" i="0" sz="2000" u="none" cap="none" strike="noStrike">
              <a:solidFill>
                <a:schemeClr val="dk1"/>
              </a:solidFill>
              <a:latin typeface="Calibri"/>
              <a:ea typeface="Calibri"/>
              <a:cs typeface="Calibri"/>
              <a:sym typeface="Calibri"/>
            </a:endParaRPr>
          </a:p>
          <a:p>
            <a:pPr indent="-76200" lvl="1" marL="685800" marR="0" rtl="0" algn="l">
              <a:lnSpc>
                <a:spcPct val="90000"/>
              </a:lnSpc>
              <a:spcBef>
                <a:spcPts val="500"/>
              </a:spcBef>
              <a:spcAft>
                <a:spcPts val="0"/>
              </a:spcAft>
              <a:buClr>
                <a:schemeClr val="dk1"/>
              </a:buClr>
              <a:buSzPts val="2400"/>
              <a:buFont typeface="Arial"/>
              <a:buNone/>
            </a:pPr>
            <a:r>
              <a:t/>
            </a:r>
            <a:endParaRPr b="0" i="0" sz="2000" u="none" cap="none" strike="noStrike">
              <a:solidFill>
                <a:schemeClr val="dk1"/>
              </a:solidFill>
              <a:latin typeface="Calibri"/>
              <a:ea typeface="Calibri"/>
              <a:cs typeface="Calibri"/>
              <a:sym typeface="Calibri"/>
            </a:endParaRPr>
          </a:p>
        </p:txBody>
      </p:sp>
      <p:sp>
        <p:nvSpPr>
          <p:cNvPr id="188" name="Google Shape;188;p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a:t>Structural design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4720F988-4AAA-4835-A8A7-3146ECA515C1}"/>
</file>

<file path=customXml/itemProps2.xml><?xml version="1.0" encoding="utf-8"?>
<ds:datastoreItem xmlns:ds="http://schemas.openxmlformats.org/officeDocument/2006/customXml" ds:itemID="{619C8909-42E4-4A67-93BF-C43EFE7077C9}"/>
</file>

<file path=customXml/itemProps3.xml><?xml version="1.0" encoding="utf-8"?>
<ds:datastoreItem xmlns:ds="http://schemas.openxmlformats.org/officeDocument/2006/customXml" ds:itemID="{606E8F74-CF57-47DD-82E8-A8FFC5A700A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