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6400800" cy="11728450"/>
  <p:embeddedFontLst>
    <p:embeddedFont>
      <p:font typeface="Arial Narrow"/>
      <p:regular r:id="rId51"/>
      <p:bold r:id="rId52"/>
      <p:italic r:id="rId53"/>
      <p:boldItalic r:id="rId54"/>
    </p:embeddedFont>
    <p:embeddedFont>
      <p:font typeface="Noto Sans Symbols"/>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hmx0eE1HS9xxgnlk5cuyJZbSi6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3685324-137B-4A31-A6E1-AFD78D5B9448}">
  <a:tblStyle styleId="{63685324-137B-4A31-A6E1-AFD78D5B944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FF0E9"/>
          </a:solidFill>
        </a:fill>
      </a:tcStyle>
    </a:wholeTbl>
    <a:band1H>
      <a:tcTxStyle b="off" i="off"/>
      <a:tcStyle>
        <a:fill>
          <a:solidFill>
            <a:srgbClr val="DEE0D1"/>
          </a:solidFill>
        </a:fill>
      </a:tcStyle>
    </a:band1H>
    <a:band2H>
      <a:tcTxStyle b="off" i="off"/>
    </a:band2H>
    <a:band1V>
      <a:tcTxStyle b="off" i="off"/>
      <a:tcStyle>
        <a:fill>
          <a:solidFill>
            <a:srgbClr val="DEE0D1"/>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42" Type="http://schemas.openxmlformats.org/officeDocument/2006/relationships/slide" Target="slides/slide37.xml"/><Relationship Id="rId47" Type="http://schemas.openxmlformats.org/officeDocument/2006/relationships/slide" Target="slides/slide42.xml"/><Relationship Id="rId34" Type="http://schemas.openxmlformats.org/officeDocument/2006/relationships/slide" Target="slides/slide29.xml"/><Relationship Id="rId21" Type="http://schemas.openxmlformats.org/officeDocument/2006/relationships/slide" Target="slides/slide16.xml"/><Relationship Id="rId50" Type="http://schemas.openxmlformats.org/officeDocument/2006/relationships/slide" Target="slides/slide45.xml"/><Relationship Id="rId55" Type="http://schemas.openxmlformats.org/officeDocument/2006/relationships/font" Target="fonts/NotoSansSymbols-regular.fntdata"/><Relationship Id="rId7" Type="http://schemas.openxmlformats.org/officeDocument/2006/relationships/slide" Target="slides/slide2.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53" Type="http://schemas.openxmlformats.org/officeDocument/2006/relationships/font" Target="fonts/ArialNarrow-italic.fntdata"/><Relationship Id="rId11" Type="http://schemas.openxmlformats.org/officeDocument/2006/relationships/slide" Target="slides/slide6.xml"/><Relationship Id="rId58" Type="http://schemas.openxmlformats.org/officeDocument/2006/relationships/customXml" Target="../customXml/item1.xml"/><Relationship Id="rId5" Type="http://schemas.openxmlformats.org/officeDocument/2006/relationships/notesMaster" Target="notesMasters/notesMaster1.xml"/><Relationship Id="rId19" Type="http://schemas.openxmlformats.org/officeDocument/2006/relationships/slide" Target="slides/slide14.xml"/><Relationship Id="rId43"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56" Type="http://schemas.openxmlformats.org/officeDocument/2006/relationships/font" Target="fonts/NotoSansSymbols-bold.fntdata"/><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font" Target="fonts/ArialNarrow-regular.fntdata"/><Relationship Id="rId3" Type="http://schemas.openxmlformats.org/officeDocument/2006/relationships/tableStyles" Target="tableStyle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59" Type="http://schemas.openxmlformats.org/officeDocument/2006/relationships/customXml" Target="../customXml/item2.xml"/><Relationship Id="rId41" Type="http://schemas.openxmlformats.org/officeDocument/2006/relationships/slide" Target="slides/slide36.xml"/><Relationship Id="rId20" Type="http://schemas.openxmlformats.org/officeDocument/2006/relationships/slide" Target="slides/slide15.xml"/><Relationship Id="rId54" Type="http://schemas.openxmlformats.org/officeDocument/2006/relationships/font" Target="fonts/ArialNarrow-boldItalic.fntdata"/><Relationship Id="rId1" Type="http://schemas.openxmlformats.org/officeDocument/2006/relationships/theme" Target="theme/theme1.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customschemas.google.com/relationships/presentationmetadata" Target="metadata"/><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52" Type="http://schemas.openxmlformats.org/officeDocument/2006/relationships/font" Target="fonts/ArialNarrow-bold.fntdata"/><Relationship Id="rId10"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773680" cy="588459"/>
          </a:xfrm>
          <a:prstGeom prst="rect">
            <a:avLst/>
          </a:prstGeom>
          <a:noFill/>
          <a:ln>
            <a:noFill/>
          </a:ln>
        </p:spPr>
        <p:txBody>
          <a:bodyPr anchorCtr="0" anchor="t" bIns="49500" lIns="99025" spcFirstLastPara="1" rIns="99025" wrap="square" tIns="4950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625639" y="0"/>
            <a:ext cx="2773680" cy="588459"/>
          </a:xfrm>
          <a:prstGeom prst="rect">
            <a:avLst/>
          </a:prstGeom>
          <a:noFill/>
          <a:ln>
            <a:noFill/>
          </a:ln>
        </p:spPr>
        <p:txBody>
          <a:bodyPr anchorCtr="0" anchor="t" bIns="49500" lIns="99025" spcFirstLastPara="1" rIns="99025" wrap="square" tIns="49500">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1139994"/>
            <a:ext cx="2773680" cy="588458"/>
          </a:xfrm>
          <a:prstGeom prst="rect">
            <a:avLst/>
          </a:prstGeom>
          <a:noFill/>
          <a:ln>
            <a:noFill/>
          </a:ln>
        </p:spPr>
        <p:txBody>
          <a:bodyPr anchorCtr="0" anchor="b" bIns="49500" lIns="99025" spcFirstLastPara="1" rIns="99025" wrap="square" tIns="4950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fi-FI"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75" name="Google Shape;175;p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83" name="Google Shape;183;p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91" name="Google Shape;191;p1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02" name="Google Shape;202;p1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13" name="Google Shape;213;p1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25" name="Google Shape;225;p1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41" name="Google Shape;241;p1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53" name="Google Shape;253;p1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74" name="Google Shape;274;p1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84" name="Google Shape;284;p1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295" name="Google Shape;295;p1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326" name="Google Shape;326;p1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345" name="Google Shape;345;p2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371" name="Google Shape;371;p2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383" name="Google Shape;383;p2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405" name="Google Shape;405;p2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428" name="Google Shape;428;p2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438" name="Google Shape;438;p2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449" name="Google Shape;449;p2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459" name="Google Shape;459;p2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10" name="Google Shape;110;p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474" name="Google Shape;474;p2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492" name="Google Shape;492;p2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08" name="Google Shape;508;p3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20" name="Google Shape;520;p3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30" name="Google Shape;530;p3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45" name="Google Shape;545;p3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54" name="Google Shape;554;p3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66" name="Google Shape;566;p3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75" name="Google Shape;575;p3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84" name="Google Shape;584;p3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18" name="Google Shape;118;p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594" name="Google Shape;594;p3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604" name="Google Shape;604;p3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616" name="Google Shape;616;p4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626" name="Google Shape;626;p4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4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647" name="Google Shape;647;p4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657" name="Google Shape;657;p4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28" name="Google Shape;128;p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34" name="Google Shape;134;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45" name="Google Shape;145;p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54" name="Google Shape;154;p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67" name="Google Shape;167;p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02.png"/><Relationship Id="rId4" Type="http://schemas.openxmlformats.org/officeDocument/2006/relationships/image" Target="../media/image2.png"/><Relationship Id="rId5"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45"/>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45"/>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5"/>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45"/>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68" name="Shape 68"/>
        <p:cNvGrpSpPr/>
        <p:nvPr/>
      </p:nvGrpSpPr>
      <p:grpSpPr>
        <a:xfrm>
          <a:off x="0" y="0"/>
          <a:ext cx="0" cy="0"/>
          <a:chOff x="0" y="0"/>
          <a:chExt cx="0" cy="0"/>
        </a:xfrm>
      </p:grpSpPr>
      <p:pic>
        <p:nvPicPr>
          <p:cNvPr id="69" name="Google Shape;69;p54"/>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70" name="Google Shape;70;p54"/>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4"/>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73" name="Google Shape;73;p5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74" name="Shape 74"/>
        <p:cNvGrpSpPr/>
        <p:nvPr/>
      </p:nvGrpSpPr>
      <p:grpSpPr>
        <a:xfrm>
          <a:off x="0" y="0"/>
          <a:ext cx="0" cy="0"/>
          <a:chOff x="0" y="0"/>
          <a:chExt cx="0" cy="0"/>
        </a:xfrm>
      </p:grpSpPr>
      <p:pic>
        <p:nvPicPr>
          <p:cNvPr id="75" name="Google Shape;75;p55"/>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76" name="Google Shape;76;p55"/>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5"/>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78" name="Shape 78"/>
        <p:cNvGrpSpPr/>
        <p:nvPr/>
      </p:nvGrpSpPr>
      <p:grpSpPr>
        <a:xfrm>
          <a:off x="0" y="0"/>
          <a:ext cx="0" cy="0"/>
          <a:chOff x="0" y="0"/>
          <a:chExt cx="0" cy="0"/>
        </a:xfrm>
      </p:grpSpPr>
      <p:pic>
        <p:nvPicPr>
          <p:cNvPr id="79" name="Google Shape;79;p56"/>
          <p:cNvPicPr preferRelativeResize="0"/>
          <p:nvPr/>
        </p:nvPicPr>
        <p:blipFill rotWithShape="1">
          <a:blip r:embed="rId2">
            <a:alphaModFix/>
          </a:blip>
          <a:srcRect b="0" l="0" r="0" t="0"/>
          <a:stretch/>
        </p:blipFill>
        <p:spPr>
          <a:xfrm>
            <a:off x="1199" y="-669"/>
            <a:ext cx="12190800" cy="6858668"/>
          </a:xfrm>
          <a:prstGeom prst="rect">
            <a:avLst/>
          </a:prstGeom>
          <a:noFill/>
          <a:ln>
            <a:noFill/>
          </a:ln>
        </p:spPr>
      </p:pic>
      <p:sp>
        <p:nvSpPr>
          <p:cNvPr id="80" name="Google Shape;80;p56"/>
          <p:cNvSpPr txBox="1"/>
          <p:nvPr>
            <p:ph type="title"/>
          </p:nvPr>
        </p:nvSpPr>
        <p:spPr>
          <a:xfrm>
            <a:off x="347253" y="1073426"/>
            <a:ext cx="11497493" cy="1375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81" name="Shape 81"/>
        <p:cNvGrpSpPr/>
        <p:nvPr/>
      </p:nvGrpSpPr>
      <p:grpSpPr>
        <a:xfrm>
          <a:off x="0" y="0"/>
          <a:ext cx="0" cy="0"/>
          <a:chOff x="0" y="0"/>
          <a:chExt cx="0" cy="0"/>
        </a:xfrm>
      </p:grpSpPr>
      <p:pic>
        <p:nvPicPr>
          <p:cNvPr id="82" name="Google Shape;82;p57"/>
          <p:cNvPicPr preferRelativeResize="0"/>
          <p:nvPr/>
        </p:nvPicPr>
        <p:blipFill rotWithShape="1">
          <a:blip r:embed="rId2">
            <a:alphaModFix/>
          </a:blip>
          <a:srcRect b="0" l="0" r="0" t="0"/>
          <a:stretch/>
        </p:blipFill>
        <p:spPr>
          <a:xfrm>
            <a:off x="1200" y="-669"/>
            <a:ext cx="12190798" cy="6858668"/>
          </a:xfrm>
          <a:prstGeom prst="rect">
            <a:avLst/>
          </a:prstGeom>
          <a:noFill/>
          <a:ln>
            <a:noFill/>
          </a:ln>
        </p:spPr>
      </p:pic>
      <p:sp>
        <p:nvSpPr>
          <p:cNvPr id="83" name="Google Shape;83;p57"/>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7"/>
          <p:cNvSpPr txBox="1"/>
          <p:nvPr/>
        </p:nvSpPr>
        <p:spPr>
          <a:xfrm>
            <a:off x="6466399" y="2677804"/>
            <a:ext cx="60946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Valitse ylävalikosta ”Lisää” -&gt; ”Ylä- ja alatunniste”</a:t>
            </a:r>
            <a:endParaRPr b="0" i="0" sz="1400" u="none" cap="none" strike="noStrike">
              <a:solidFill>
                <a:srgbClr val="000000"/>
              </a:solidFill>
              <a:latin typeface="Arial"/>
              <a:ea typeface="Arial"/>
              <a:cs typeface="Arial"/>
              <a:sym typeface="Arial"/>
            </a:endParaRPr>
          </a:p>
        </p:txBody>
      </p:sp>
      <p:sp>
        <p:nvSpPr>
          <p:cNvPr id="85" name="Google Shape;85;p57"/>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fi-FI" sz="1800" u="none" cap="none" strike="noStrike">
                <a:solidFill>
                  <a:schemeClr val="dk1"/>
                </a:solidFill>
                <a:latin typeface="Calibri"/>
                <a:ea typeface="Calibri"/>
                <a:cs typeface="Calibri"/>
                <a:sym typeface="Calibri"/>
              </a:rPr>
              <a:t>Klikkaa avautuvasta valikosta alatunniste-kohtaa.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fi-FI" sz="1800" u="none" cap="none" strike="noStrike">
                <a:solidFill>
                  <a:schemeClr val="dk1"/>
                </a:solidFill>
                <a:latin typeface="Calibri"/>
                <a:ea typeface="Calibri"/>
                <a:cs typeface="Calibri"/>
                <a:sym typeface="Calibri"/>
              </a:rPr>
              <a:t>Kirjoita kenttään esityksen otsikko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fi-FI" sz="1800" u="none" cap="none" strike="noStrike">
                <a:solidFill>
                  <a:schemeClr val="dk1"/>
                </a:solidFill>
                <a:latin typeface="Calibri"/>
                <a:ea typeface="Calibri"/>
                <a:cs typeface="Calibri"/>
                <a:sym typeface="Calibri"/>
              </a:rPr>
              <a:t>Klikkaa lopuksi ”Käytä kaikissa”.</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86" name="Shape 86"/>
        <p:cNvGrpSpPr/>
        <p:nvPr/>
      </p:nvGrpSpPr>
      <p:grpSpPr>
        <a:xfrm>
          <a:off x="0" y="0"/>
          <a:ext cx="0" cy="0"/>
          <a:chOff x="0" y="0"/>
          <a:chExt cx="0" cy="0"/>
        </a:xfrm>
      </p:grpSpPr>
      <p:pic>
        <p:nvPicPr>
          <p:cNvPr id="87" name="Google Shape;87;p58"/>
          <p:cNvPicPr preferRelativeResize="0"/>
          <p:nvPr/>
        </p:nvPicPr>
        <p:blipFill rotWithShape="1">
          <a:blip r:embed="rId2">
            <a:alphaModFix/>
          </a:blip>
          <a:srcRect b="0" l="0" r="0" t="0"/>
          <a:stretch/>
        </p:blipFill>
        <p:spPr>
          <a:xfrm>
            <a:off x="1200" y="-669"/>
            <a:ext cx="12190798" cy="6858667"/>
          </a:xfrm>
          <a:prstGeom prst="rect">
            <a:avLst/>
          </a:prstGeom>
          <a:noFill/>
          <a:ln>
            <a:noFill/>
          </a:ln>
        </p:spPr>
      </p:pic>
      <p:sp>
        <p:nvSpPr>
          <p:cNvPr id="88" name="Google Shape;88;p58"/>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8"/>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fi-FI" sz="1800" u="none" cap="none" strike="noStrike">
                <a:solidFill>
                  <a:schemeClr val="dk1"/>
                </a:solidFill>
                <a:latin typeface="Calibri"/>
                <a:ea typeface="Calibri"/>
                <a:cs typeface="Calibri"/>
                <a:sym typeface="Calibri"/>
              </a:rPr>
              <a:t>Klikkaa haluaamasi diaa hiiren oikealla näppäimellä</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fi-FI" sz="1800" u="none" cap="none" strike="noStrike">
                <a:solidFill>
                  <a:schemeClr val="dk1"/>
                </a:solidFill>
                <a:latin typeface="Calibri"/>
                <a:ea typeface="Calibri"/>
                <a:cs typeface="Calibri"/>
                <a:sym typeface="Calibri"/>
              </a:rPr>
              <a:t>Valitse valikosto ”Asettelu”</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fi-FI" sz="1800" u="none" cap="none" strike="noStrike">
                <a:solidFill>
                  <a:schemeClr val="dk1"/>
                </a:solidFill>
                <a:latin typeface="Calibri"/>
                <a:ea typeface="Calibri"/>
                <a:cs typeface="Calibri"/>
                <a:sym typeface="Calibri"/>
              </a:rPr>
              <a:t>Valitse haluamasi diapohja</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21" name="Shape 21"/>
        <p:cNvGrpSpPr/>
        <p:nvPr/>
      </p:nvGrpSpPr>
      <p:grpSpPr>
        <a:xfrm>
          <a:off x="0" y="0"/>
          <a:ext cx="0" cy="0"/>
          <a:chOff x="0" y="0"/>
          <a:chExt cx="0" cy="0"/>
        </a:xfrm>
      </p:grpSpPr>
      <p:pic>
        <p:nvPicPr>
          <p:cNvPr id="22" name="Google Shape;22;p47"/>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23" name="Google Shape;23;p47"/>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47"/>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7"/>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7"/>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47"/>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47"/>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30" name="Google Shape;30;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 name="Google Shape;31;p47"/>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32" name="Shape 32"/>
        <p:cNvGrpSpPr/>
        <p:nvPr/>
      </p:nvGrpSpPr>
      <p:grpSpPr>
        <a:xfrm>
          <a:off x="0" y="0"/>
          <a:ext cx="0" cy="0"/>
          <a:chOff x="0" y="0"/>
          <a:chExt cx="0" cy="0"/>
        </a:xfrm>
      </p:grpSpPr>
      <p:pic>
        <p:nvPicPr>
          <p:cNvPr id="33" name="Google Shape;33;p46"/>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34" name="Google Shape;34;p46"/>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5" name="Google Shape;35;p46"/>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36" name="Shape 36"/>
        <p:cNvGrpSpPr/>
        <p:nvPr/>
      </p:nvGrpSpPr>
      <p:grpSpPr>
        <a:xfrm>
          <a:off x="0" y="0"/>
          <a:ext cx="0" cy="0"/>
          <a:chOff x="0" y="0"/>
          <a:chExt cx="0" cy="0"/>
        </a:xfrm>
      </p:grpSpPr>
      <p:sp>
        <p:nvSpPr>
          <p:cNvPr id="37" name="Google Shape;37;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40" name="Google Shape;40;p4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41" name="Shape 41"/>
        <p:cNvGrpSpPr/>
        <p:nvPr/>
      </p:nvGrpSpPr>
      <p:grpSpPr>
        <a:xfrm>
          <a:off x="0" y="0"/>
          <a:ext cx="0" cy="0"/>
          <a:chOff x="0" y="0"/>
          <a:chExt cx="0" cy="0"/>
        </a:xfrm>
      </p:grpSpPr>
      <p:sp>
        <p:nvSpPr>
          <p:cNvPr id="42" name="Google Shape;42;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46" name="Google Shape;46;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47" name="Shape 47"/>
        <p:cNvGrpSpPr/>
        <p:nvPr/>
      </p:nvGrpSpPr>
      <p:grpSpPr>
        <a:xfrm>
          <a:off x="0" y="0"/>
          <a:ext cx="0" cy="0"/>
          <a:chOff x="0" y="0"/>
          <a:chExt cx="0" cy="0"/>
        </a:xfrm>
      </p:grpSpPr>
      <p:sp>
        <p:nvSpPr>
          <p:cNvPr id="48" name="Google Shape;48;p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54" name="Google Shape;54;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55" name="Shape 55"/>
        <p:cNvGrpSpPr/>
        <p:nvPr/>
      </p:nvGrpSpPr>
      <p:grpSpPr>
        <a:xfrm>
          <a:off x="0" y="0"/>
          <a:ext cx="0" cy="0"/>
          <a:chOff x="0" y="0"/>
          <a:chExt cx="0" cy="0"/>
        </a:xfrm>
      </p:grpSpPr>
      <p:sp>
        <p:nvSpPr>
          <p:cNvPr id="56" name="Google Shape;56;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1"/>
          <p:cNvSpPr/>
          <p:nvPr>
            <p:ph idx="2" type="pic"/>
          </p:nvPr>
        </p:nvSpPr>
        <p:spPr>
          <a:xfrm>
            <a:off x="5183188" y="987425"/>
            <a:ext cx="6172200" cy="4873625"/>
          </a:xfrm>
          <a:prstGeom prst="rect">
            <a:avLst/>
          </a:prstGeom>
          <a:noFill/>
          <a:ln>
            <a:noFill/>
          </a:ln>
        </p:spPr>
      </p:sp>
      <p:sp>
        <p:nvSpPr>
          <p:cNvPr id="58" name="Google Shape;58;p5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5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60" name="Google Shape;60;p5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61" name="Shape 61"/>
        <p:cNvGrpSpPr/>
        <p:nvPr/>
      </p:nvGrpSpPr>
      <p:grpSpPr>
        <a:xfrm>
          <a:off x="0" y="0"/>
          <a:ext cx="0" cy="0"/>
          <a:chOff x="0" y="0"/>
          <a:chExt cx="0" cy="0"/>
        </a:xfrm>
      </p:grpSpPr>
      <p:sp>
        <p:nvSpPr>
          <p:cNvPr id="62" name="Google Shape;62;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63" name="Google Shape;63;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64" name="Shape 64"/>
        <p:cNvGrpSpPr/>
        <p:nvPr/>
      </p:nvGrpSpPr>
      <p:grpSpPr>
        <a:xfrm>
          <a:off x="0" y="0"/>
          <a:ext cx="0" cy="0"/>
          <a:chOff x="0" y="0"/>
          <a:chExt cx="0" cy="0"/>
        </a:xfrm>
      </p:grpSpPr>
      <p:sp>
        <p:nvSpPr>
          <p:cNvPr id="65" name="Google Shape;65;p53"/>
          <p:cNvSpPr/>
          <p:nvPr>
            <p:ph idx="2" type="pic"/>
          </p:nvPr>
        </p:nvSpPr>
        <p:spPr>
          <a:xfrm>
            <a:off x="838199" y="992187"/>
            <a:ext cx="10595777" cy="4873625"/>
          </a:xfrm>
          <a:prstGeom prst="rect">
            <a:avLst/>
          </a:prstGeom>
          <a:noFill/>
          <a:ln>
            <a:noFill/>
          </a:ln>
        </p:spPr>
      </p:sp>
      <p:sp>
        <p:nvSpPr>
          <p:cNvPr id="66" name="Google Shape;66;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67" name="Google Shape;67;p5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jp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theme" Target="../theme/theme1.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44"/>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4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pic>
        <p:nvPicPr>
          <p:cNvPr id="15" name="Google Shape;15;p44"/>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50.png"/><Relationship Id="rId5"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8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24.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23.jpg"/><Relationship Id="rId6"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4.jpg"/><Relationship Id="rId4" Type="http://schemas.openxmlformats.org/officeDocument/2006/relationships/image" Target="../media/image43.jpg"/><Relationship Id="rId5" Type="http://schemas.openxmlformats.org/officeDocument/2006/relationships/image" Target="../media/image46.jpg"/><Relationship Id="rId6"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51.jpg"/><Relationship Id="rId5" Type="http://schemas.openxmlformats.org/officeDocument/2006/relationships/image" Target="../media/image48.jpg"/><Relationship Id="rId6" Type="http://schemas.openxmlformats.org/officeDocument/2006/relationships/image" Target="../media/image52.jpg"/><Relationship Id="rId7"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44.png"/><Relationship Id="rId9" Type="http://schemas.openxmlformats.org/officeDocument/2006/relationships/image" Target="../media/image69.jpg"/><Relationship Id="rId5" Type="http://schemas.openxmlformats.org/officeDocument/2006/relationships/image" Target="../media/image63.png"/><Relationship Id="rId6" Type="http://schemas.openxmlformats.org/officeDocument/2006/relationships/image" Target="../media/image71.png"/><Relationship Id="rId7" Type="http://schemas.openxmlformats.org/officeDocument/2006/relationships/image" Target="../media/image62.jpg"/><Relationship Id="rId8" Type="http://schemas.openxmlformats.org/officeDocument/2006/relationships/image" Target="../media/image70.jpg"/></Relationships>
</file>

<file path=ppt/slides/_rels/slide25.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65.jpg"/><Relationship Id="rId4" Type="http://schemas.openxmlformats.org/officeDocument/2006/relationships/image" Target="../media/image64.jpg"/><Relationship Id="rId9" Type="http://schemas.openxmlformats.org/officeDocument/2006/relationships/image" Target="../media/image59.png"/><Relationship Id="rId5" Type="http://schemas.openxmlformats.org/officeDocument/2006/relationships/image" Target="../media/image68.jpg"/><Relationship Id="rId6" Type="http://schemas.openxmlformats.org/officeDocument/2006/relationships/image" Target="../media/image58.jpg"/><Relationship Id="rId7" Type="http://schemas.openxmlformats.org/officeDocument/2006/relationships/image" Target="../media/image60.jpg"/><Relationship Id="rId8" Type="http://schemas.openxmlformats.org/officeDocument/2006/relationships/image" Target="../media/image5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1.jp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76.jpg"/><Relationship Id="rId4" Type="http://schemas.openxmlformats.org/officeDocument/2006/relationships/image" Target="../media/image72.jpg"/><Relationship Id="rId5" Type="http://schemas.openxmlformats.org/officeDocument/2006/relationships/image" Target="../media/image7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11.png"/><Relationship Id="rId4" Type="http://schemas.openxmlformats.org/officeDocument/2006/relationships/image" Target="../media/image1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86.png"/><Relationship Id="rId4" Type="http://schemas.openxmlformats.org/officeDocument/2006/relationships/image" Target="../media/image78.png"/><Relationship Id="rId5"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4.png"/><Relationship Id="rId4" Type="http://schemas.openxmlformats.org/officeDocument/2006/relationships/image" Target="../media/image79.png"/><Relationship Id="rId5"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image" Target="../media/image88.png"/><Relationship Id="rId5" Type="http://schemas.openxmlformats.org/officeDocument/2006/relationships/image" Target="../media/image75.png"/><Relationship Id="rId6" Type="http://schemas.openxmlformats.org/officeDocument/2006/relationships/image" Target="../media/image95.png"/><Relationship Id="rId7" Type="http://schemas.openxmlformats.org/officeDocument/2006/relationships/image" Target="../media/image85.png"/><Relationship Id="rId8" Type="http://schemas.openxmlformats.org/officeDocument/2006/relationships/image" Target="../media/image8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96.png"/><Relationship Id="rId4" Type="http://schemas.openxmlformats.org/officeDocument/2006/relationships/image" Target="../media/image93.png"/><Relationship Id="rId5" Type="http://schemas.openxmlformats.org/officeDocument/2006/relationships/image" Target="../media/image1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90.jpg"/><Relationship Id="rId4" Type="http://schemas.openxmlformats.org/officeDocument/2006/relationships/image" Target="../media/image9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91.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9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00.png"/><Relationship Id="rId4" Type="http://schemas.openxmlformats.org/officeDocument/2006/relationships/image" Target="../media/image108.png"/><Relationship Id="rId5" Type="http://schemas.openxmlformats.org/officeDocument/2006/relationships/image" Target="../media/image116.png"/><Relationship Id="rId6" Type="http://schemas.openxmlformats.org/officeDocument/2006/relationships/image" Target="../media/image1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0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04.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18.png"/><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15.png"/><Relationship Id="rId4" Type="http://schemas.openxmlformats.org/officeDocument/2006/relationships/image" Target="../media/image103.png"/><Relationship Id="rId5" Type="http://schemas.openxmlformats.org/officeDocument/2006/relationships/image" Target="../media/image1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0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0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8.jpg"/><Relationship Id="rId5" Type="http://schemas.openxmlformats.org/officeDocument/2006/relationships/image" Target="../media/image12.png"/><Relationship Id="rId6"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Kuva, joka sisältää kohteen teksti, puutavara&#10;&#10;Kuvaus luotu automaattisesti" id="94" name="Google Shape;94;p59"/>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95" name="Google Shape;95;p59"/>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fi-FI"/>
              <a:t>Industrial wood construction</a:t>
            </a:r>
            <a:endParaRPr/>
          </a:p>
        </p:txBody>
      </p:sp>
      <p:sp>
        <p:nvSpPr>
          <p:cNvPr id="96" name="Google Shape;96;p59"/>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fi-FI"/>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fi-FI"/>
              <a:t>2022</a:t>
            </a:r>
            <a:endParaRPr/>
          </a:p>
        </p:txBody>
      </p:sp>
      <p:pic>
        <p:nvPicPr>
          <p:cNvPr id="97" name="Google Shape;97;p59"/>
          <p:cNvPicPr preferRelativeResize="0"/>
          <p:nvPr/>
        </p:nvPicPr>
        <p:blipFill>
          <a:blip r:embed="rId4">
            <a:alphaModFix/>
          </a:blip>
          <a:stretch>
            <a:fillRect/>
          </a:stretch>
        </p:blipFill>
        <p:spPr>
          <a:xfrm>
            <a:off x="325300" y="6213974"/>
            <a:ext cx="2199815" cy="644025"/>
          </a:xfrm>
          <a:prstGeom prst="rect">
            <a:avLst/>
          </a:prstGeom>
          <a:noFill/>
          <a:ln>
            <a:noFill/>
          </a:ln>
        </p:spPr>
      </p:pic>
      <p:pic>
        <p:nvPicPr>
          <p:cNvPr id="98" name="Google Shape;98;p59"/>
          <p:cNvPicPr preferRelativeResize="0"/>
          <p:nvPr/>
        </p:nvPicPr>
        <p:blipFill>
          <a:blip r:embed="rId5">
            <a:alphaModFix/>
          </a:blip>
          <a:stretch>
            <a:fillRect/>
          </a:stretch>
        </p:blipFill>
        <p:spPr>
          <a:xfrm>
            <a:off x="2525125" y="6292025"/>
            <a:ext cx="2870951" cy="48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i-FI" sz="4000"/>
              <a:t>Matters to be taken into account when designing the joint 1/2 </a:t>
            </a:r>
            <a:endParaRPr/>
          </a:p>
        </p:txBody>
      </p:sp>
      <p:sp>
        <p:nvSpPr>
          <p:cNvPr id="178" name="Google Shape;178;p8"/>
          <p:cNvSpPr txBox="1"/>
          <p:nvPr>
            <p:ph idx="1" type="body"/>
          </p:nvPr>
        </p:nvSpPr>
        <p:spPr>
          <a:xfrm>
            <a:off x="838200" y="1825625"/>
            <a:ext cx="10728960" cy="4351338"/>
          </a:xfrm>
          <a:prstGeom prst="rect">
            <a:avLst/>
          </a:prstGeom>
          <a:noFill/>
          <a:ln>
            <a:noFill/>
          </a:ln>
        </p:spPr>
        <p:txBody>
          <a:bodyPr anchorCtr="0" anchor="t" bIns="45700" lIns="91425" spcFirstLastPara="1" rIns="91425" wrap="square" tIns="45700">
            <a:normAutofit lnSpcReduction="10000"/>
          </a:bodyPr>
          <a:lstStyle/>
          <a:p>
            <a:pPr indent="-457200" lvl="1" marL="914400" rtl="0" algn="l">
              <a:lnSpc>
                <a:spcPct val="90000"/>
              </a:lnSpc>
              <a:spcBef>
                <a:spcPts val="0"/>
              </a:spcBef>
              <a:spcAft>
                <a:spcPts val="0"/>
              </a:spcAft>
              <a:buClr>
                <a:schemeClr val="dk1"/>
              </a:buClr>
              <a:buSzPts val="2400"/>
              <a:buFont typeface="Calibri"/>
              <a:buAutoNum type="arabicPeriod"/>
            </a:pPr>
            <a:r>
              <a:rPr lang="fi-FI"/>
              <a:t>Number of cuts in the joint (single or multi-cut)</a:t>
            </a:r>
            <a:endParaRPr/>
          </a:p>
          <a:p>
            <a:pPr indent="-457200" lvl="2" marL="1371600" rtl="0" algn="l">
              <a:lnSpc>
                <a:spcPct val="90000"/>
              </a:lnSpc>
              <a:spcBef>
                <a:spcPts val="500"/>
              </a:spcBef>
              <a:spcAft>
                <a:spcPts val="0"/>
              </a:spcAft>
              <a:buClr>
                <a:schemeClr val="dk1"/>
              </a:buClr>
              <a:buSzPts val="2000"/>
              <a:buFont typeface="Calibri"/>
              <a:buAutoNum type="alphaLcParenR"/>
            </a:pPr>
            <a:r>
              <a:rPr lang="fi-FI"/>
              <a:t>Make sure that the durability is calculated according to the weakest cut, cf. EC5:8.1.3</a:t>
            </a:r>
            <a:endParaRPr/>
          </a:p>
          <a:p>
            <a:pPr indent="-457200" lvl="1" marL="914400" rtl="0" algn="l">
              <a:lnSpc>
                <a:spcPct val="90000"/>
              </a:lnSpc>
              <a:spcBef>
                <a:spcPts val="500"/>
              </a:spcBef>
              <a:spcAft>
                <a:spcPts val="0"/>
              </a:spcAft>
              <a:buClr>
                <a:schemeClr val="dk1"/>
              </a:buClr>
              <a:buSzPts val="2400"/>
              <a:buFont typeface="Calibri"/>
              <a:buAutoNum type="arabicPeriod"/>
            </a:pPr>
            <a:r>
              <a:rPr lang="fi-FI"/>
              <a:t>Type of connector correctly selected by target (rod, dowel, nail plate, ...)</a:t>
            </a:r>
            <a:endParaRPr/>
          </a:p>
          <a:p>
            <a:pPr indent="-457200" lvl="1" marL="914400" rtl="0" algn="l">
              <a:lnSpc>
                <a:spcPct val="90000"/>
              </a:lnSpc>
              <a:spcBef>
                <a:spcPts val="500"/>
              </a:spcBef>
              <a:spcAft>
                <a:spcPts val="0"/>
              </a:spcAft>
              <a:buClr>
                <a:schemeClr val="dk1"/>
              </a:buClr>
              <a:buSzPts val="2400"/>
              <a:buFont typeface="Calibri"/>
              <a:buAutoNum type="arabicPeriod"/>
            </a:pPr>
            <a:r>
              <a:rPr lang="fi-FI"/>
              <a:t>Ensure that there is no </a:t>
            </a:r>
            <a:r>
              <a:rPr i="1" lang="fi-FI"/>
              <a:t>breakage perpendicular to the grain</a:t>
            </a:r>
            <a:endParaRPr/>
          </a:p>
          <a:p>
            <a:pPr indent="-457200" lvl="2" marL="1371600" rtl="0" algn="l">
              <a:lnSpc>
                <a:spcPct val="90000"/>
              </a:lnSpc>
              <a:spcBef>
                <a:spcPts val="500"/>
              </a:spcBef>
              <a:spcAft>
                <a:spcPts val="0"/>
              </a:spcAft>
              <a:buClr>
                <a:schemeClr val="dk1"/>
              </a:buClr>
              <a:buSzPts val="2000"/>
              <a:buFont typeface="Calibri"/>
              <a:buAutoNum type="alphaLcParenR"/>
            </a:pPr>
            <a:r>
              <a:rPr lang="fi-FI"/>
              <a:t>This fracture type is fragile and therefore particularly dangerous, cf. EC5: 8.1.4</a:t>
            </a:r>
            <a:endParaRPr/>
          </a:p>
          <a:p>
            <a:pPr indent="-457200" lvl="1" marL="914400" rtl="0" algn="l">
              <a:lnSpc>
                <a:spcPct val="90000"/>
              </a:lnSpc>
              <a:spcBef>
                <a:spcPts val="500"/>
              </a:spcBef>
              <a:spcAft>
                <a:spcPts val="0"/>
              </a:spcAft>
              <a:buClr>
                <a:schemeClr val="dk1"/>
              </a:buClr>
              <a:buSzPts val="2400"/>
              <a:buFont typeface="Calibri"/>
              <a:buAutoNum type="arabicPeriod"/>
            </a:pPr>
            <a:r>
              <a:rPr lang="fi-FI"/>
              <a:t>In the case of a connector group, dowel or nail plate, consideration shall be given to </a:t>
            </a:r>
            <a:r>
              <a:rPr i="1" lang="fi-FI"/>
              <a:t>the possibility of partial fragmentation or full fragmentation</a:t>
            </a:r>
            <a:r>
              <a:rPr lang="fi-FI"/>
              <a:t>.</a:t>
            </a:r>
            <a:endParaRPr/>
          </a:p>
          <a:p>
            <a:pPr indent="-457200" lvl="2" marL="1371600" rtl="0" algn="l">
              <a:lnSpc>
                <a:spcPct val="90000"/>
              </a:lnSpc>
              <a:spcBef>
                <a:spcPts val="500"/>
              </a:spcBef>
              <a:spcAft>
                <a:spcPts val="0"/>
              </a:spcAft>
              <a:buClr>
                <a:schemeClr val="dk1"/>
              </a:buClr>
              <a:buSzPts val="2000"/>
              <a:buFont typeface="Calibri"/>
              <a:buAutoNum type="alphaLcParenR"/>
            </a:pPr>
            <a:r>
              <a:rPr lang="fi-FI"/>
              <a:t>Cf. EC5: Annex A</a:t>
            </a:r>
            <a:endParaRPr/>
          </a:p>
          <a:p>
            <a:pPr indent="-457200" lvl="1" marL="914400" rtl="0" algn="l">
              <a:lnSpc>
                <a:spcPct val="90000"/>
              </a:lnSpc>
              <a:spcBef>
                <a:spcPts val="500"/>
              </a:spcBef>
              <a:spcAft>
                <a:spcPts val="0"/>
              </a:spcAft>
              <a:buClr>
                <a:schemeClr val="dk1"/>
              </a:buClr>
              <a:buSzPts val="2400"/>
              <a:buFont typeface="Calibri"/>
              <a:buAutoNum type="arabicPeriod"/>
            </a:pPr>
            <a:r>
              <a:rPr lang="fi-FI"/>
              <a:t>If the forces applied to the joint can change direction, this must be taken into account.</a:t>
            </a:r>
            <a:endParaRPr/>
          </a:p>
          <a:p>
            <a:pPr indent="-457200" lvl="2" marL="1371600" rtl="0" algn="l">
              <a:lnSpc>
                <a:spcPct val="90000"/>
              </a:lnSpc>
              <a:spcBef>
                <a:spcPts val="500"/>
              </a:spcBef>
              <a:spcAft>
                <a:spcPts val="0"/>
              </a:spcAft>
              <a:buClr>
                <a:schemeClr val="dk1"/>
              </a:buClr>
              <a:buSzPts val="2000"/>
              <a:buFont typeface="Calibri"/>
              <a:buAutoNum type="alphaLcParenR"/>
            </a:pPr>
            <a:r>
              <a:rPr lang="fi-FI"/>
              <a:t>Cf. EC5: 8.1.5</a:t>
            </a:r>
            <a:endParaRPr/>
          </a:p>
          <a:p>
            <a:pPr indent="-457200" lvl="1" marL="914400" rtl="0" algn="l">
              <a:lnSpc>
                <a:spcPct val="90000"/>
              </a:lnSpc>
              <a:spcBef>
                <a:spcPts val="500"/>
              </a:spcBef>
              <a:spcAft>
                <a:spcPts val="0"/>
              </a:spcAft>
              <a:buClr>
                <a:schemeClr val="dk1"/>
              </a:buClr>
              <a:buSzPts val="2400"/>
              <a:buFont typeface="Calibri"/>
              <a:buAutoNum type="arabicPeriod"/>
            </a:pPr>
            <a:r>
              <a:rPr lang="fi-FI"/>
              <a:t>Operation of the joint in use limit state (transitions, possible loosening)</a:t>
            </a:r>
            <a:endParaRPr/>
          </a:p>
          <a:p>
            <a:pPr indent="0" lvl="1" marL="457200" rtl="0" algn="l">
              <a:lnSpc>
                <a:spcPct val="90000"/>
              </a:lnSpc>
              <a:spcBef>
                <a:spcPts val="500"/>
              </a:spcBef>
              <a:spcAft>
                <a:spcPts val="0"/>
              </a:spcAft>
              <a:buClr>
                <a:schemeClr val="dk1"/>
              </a:buClr>
              <a:buSzPts val="2400"/>
              <a:buNone/>
            </a:pPr>
            <a:r>
              <a:t/>
            </a:r>
            <a:endParaRPr/>
          </a:p>
          <a:p>
            <a:pPr indent="-304800" lvl="1" marL="914400" rtl="0" algn="l">
              <a:lnSpc>
                <a:spcPct val="90000"/>
              </a:lnSpc>
              <a:spcBef>
                <a:spcPts val="500"/>
              </a:spcBef>
              <a:spcAft>
                <a:spcPts val="0"/>
              </a:spcAft>
              <a:buClr>
                <a:schemeClr val="dk1"/>
              </a:buClr>
              <a:buSzPts val="2400"/>
              <a:buFont typeface="Calibri"/>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79" name="Google Shape;179;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180" name="Google Shape;180;p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i-FI" sz="4000"/>
              <a:t>Matters to be taken into account when designing the joint 2/2</a:t>
            </a:r>
            <a:endParaRPr/>
          </a:p>
        </p:txBody>
      </p:sp>
      <p:sp>
        <p:nvSpPr>
          <p:cNvPr id="186" name="Google Shape;18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457200" lvl="1" marL="914400" rtl="0" algn="l">
              <a:lnSpc>
                <a:spcPct val="90000"/>
              </a:lnSpc>
              <a:spcBef>
                <a:spcPts val="0"/>
              </a:spcBef>
              <a:spcAft>
                <a:spcPts val="0"/>
              </a:spcAft>
              <a:buClr>
                <a:schemeClr val="dk1"/>
              </a:buClr>
              <a:buSzPct val="100000"/>
              <a:buFont typeface="Calibri"/>
              <a:buAutoNum type="arabicPeriod" startAt="7"/>
            </a:pPr>
            <a:r>
              <a:rPr lang="fi-FI"/>
              <a:t>Defining the properties of the materials and products in the joint</a:t>
            </a:r>
            <a:endParaRPr/>
          </a:p>
          <a:p>
            <a:pPr indent="-457200" lvl="1" marL="914400" rtl="0" algn="l">
              <a:lnSpc>
                <a:spcPct val="90000"/>
              </a:lnSpc>
              <a:spcBef>
                <a:spcPts val="500"/>
              </a:spcBef>
              <a:spcAft>
                <a:spcPts val="0"/>
              </a:spcAft>
              <a:buClr>
                <a:schemeClr val="dk1"/>
              </a:buClr>
              <a:buSzPct val="100000"/>
              <a:buFont typeface="Calibri"/>
              <a:buAutoNum type="arabicPeriod" startAt="7"/>
            </a:pPr>
            <a:r>
              <a:rPr i="1" lang="fi-FI"/>
              <a:t>Spacing and edge distances between</a:t>
            </a:r>
            <a:r>
              <a:rPr lang="fi-FI"/>
              <a:t> connectors</a:t>
            </a:r>
            <a:endParaRPr/>
          </a:p>
          <a:p>
            <a:pPr indent="-457200" lvl="1" marL="914400" rtl="0" algn="l">
              <a:lnSpc>
                <a:spcPct val="90000"/>
              </a:lnSpc>
              <a:spcBef>
                <a:spcPts val="500"/>
              </a:spcBef>
              <a:spcAft>
                <a:spcPts val="0"/>
              </a:spcAft>
              <a:buClr>
                <a:schemeClr val="dk1"/>
              </a:buClr>
              <a:buSzPct val="100000"/>
              <a:buFont typeface="Calibri"/>
              <a:buAutoNum type="arabicPeriod" startAt="7"/>
            </a:pPr>
            <a:r>
              <a:rPr lang="fi-FI"/>
              <a:t>Determining the durability of a single connector → the durability of a group of connectors</a:t>
            </a:r>
            <a:endParaRPr/>
          </a:p>
          <a:p>
            <a:pPr indent="-457200" lvl="2" marL="1371600" rtl="0" algn="l">
              <a:lnSpc>
                <a:spcPct val="90000"/>
              </a:lnSpc>
              <a:spcBef>
                <a:spcPts val="500"/>
              </a:spcBef>
              <a:spcAft>
                <a:spcPts val="0"/>
              </a:spcAft>
              <a:buClr>
                <a:schemeClr val="dk1"/>
              </a:buClr>
              <a:buSzPct val="100000"/>
              <a:buFont typeface="Calibri"/>
              <a:buAutoNum type="alphaLcParenR"/>
            </a:pPr>
            <a:r>
              <a:rPr lang="fi-FI"/>
              <a:t>Note the effective number of connectors, cf. EC5 (8.1). The durability of the connector group does not always increase linearly in relation to the number of connectors</a:t>
            </a:r>
            <a:endParaRPr/>
          </a:p>
          <a:p>
            <a:pPr indent="-457200" lvl="1" marL="914400" rtl="0" algn="l">
              <a:lnSpc>
                <a:spcPct val="90000"/>
              </a:lnSpc>
              <a:spcBef>
                <a:spcPts val="500"/>
              </a:spcBef>
              <a:spcAft>
                <a:spcPts val="0"/>
              </a:spcAft>
              <a:buClr>
                <a:schemeClr val="dk1"/>
              </a:buClr>
              <a:buSzPct val="100000"/>
              <a:buFont typeface="Calibri"/>
              <a:buAutoNum type="arabicPeriod" startAt="7"/>
            </a:pPr>
            <a:r>
              <a:rPr lang="fi-FI"/>
              <a:t>Calculation of the dimensioning load on the joint with a realistic model</a:t>
            </a:r>
            <a:endParaRPr/>
          </a:p>
          <a:p>
            <a:pPr indent="-457200" lvl="2" marL="1371600" rtl="0" algn="l">
              <a:lnSpc>
                <a:spcPct val="90000"/>
              </a:lnSpc>
              <a:spcBef>
                <a:spcPts val="500"/>
              </a:spcBef>
              <a:spcAft>
                <a:spcPts val="0"/>
              </a:spcAft>
              <a:buClr>
                <a:schemeClr val="dk1"/>
              </a:buClr>
              <a:buSzPct val="100000"/>
              <a:buFont typeface="Calibri"/>
              <a:buAutoNum type="alphaLcParenR"/>
            </a:pPr>
            <a:r>
              <a:rPr lang="fi-FI"/>
              <a:t>If the joint is eccentric, the resulting moment load must be taken into account!</a:t>
            </a:r>
            <a:endParaRPr/>
          </a:p>
          <a:p>
            <a:pPr indent="-457200" lvl="1" marL="914400" rtl="0" algn="l">
              <a:lnSpc>
                <a:spcPct val="90000"/>
              </a:lnSpc>
              <a:spcBef>
                <a:spcPts val="500"/>
              </a:spcBef>
              <a:spcAft>
                <a:spcPts val="0"/>
              </a:spcAft>
              <a:buClr>
                <a:schemeClr val="dk1"/>
              </a:buClr>
              <a:buSzPct val="100000"/>
              <a:buFont typeface="Calibri"/>
              <a:buAutoNum type="arabicPeriod" startAt="7"/>
            </a:pPr>
            <a:r>
              <a:rPr lang="fi-FI"/>
              <a:t>Check that the resistance is greater than the stress on the joint, taking into account </a:t>
            </a:r>
            <a:r>
              <a:rPr i="1" lang="fi-FI"/>
              <a:t>all fracture types</a:t>
            </a:r>
            <a:endParaRPr/>
          </a:p>
          <a:p>
            <a:pPr indent="0" lvl="1" marL="457200" rtl="0" algn="l">
              <a:lnSpc>
                <a:spcPct val="90000"/>
              </a:lnSpc>
              <a:spcBef>
                <a:spcPts val="500"/>
              </a:spcBef>
              <a:spcAft>
                <a:spcPts val="0"/>
              </a:spcAft>
              <a:buClr>
                <a:schemeClr val="dk1"/>
              </a:buClr>
              <a:buSzPct val="100000"/>
              <a:buNone/>
            </a:pPr>
            <a:r>
              <a:t/>
            </a:r>
            <a:endParaRPr/>
          </a:p>
          <a:p>
            <a:pPr indent="-228600" lvl="1" marL="685800" rtl="0" algn="l">
              <a:lnSpc>
                <a:spcPct val="90000"/>
              </a:lnSpc>
              <a:spcBef>
                <a:spcPts val="500"/>
              </a:spcBef>
              <a:spcAft>
                <a:spcPts val="0"/>
              </a:spcAft>
              <a:buClr>
                <a:schemeClr val="dk1"/>
              </a:buClr>
              <a:buSzPct val="100000"/>
              <a:buChar char="•"/>
            </a:pPr>
            <a:r>
              <a:rPr lang="fi-FI"/>
              <a:t>EC5 contains instructions and formulas for all the above mentioned points, the most important of which are mentioned above  </a:t>
            </a:r>
            <a:endParaRPr/>
          </a:p>
          <a:p>
            <a:pPr indent="-228600" lvl="1" marL="685800" rtl="0" algn="l">
              <a:lnSpc>
                <a:spcPct val="90000"/>
              </a:lnSpc>
              <a:spcBef>
                <a:spcPts val="500"/>
              </a:spcBef>
              <a:spcAft>
                <a:spcPts val="0"/>
              </a:spcAft>
              <a:buClr>
                <a:schemeClr val="dk1"/>
              </a:buClr>
              <a:buSzPct val="100000"/>
              <a:buChar char="•"/>
            </a:pPr>
            <a:r>
              <a:rPr lang="fi-FI"/>
              <a:t>In these slides are presented the key aspects of joint dimensioning, but not all the details-level issues found in EC5.</a:t>
            </a:r>
            <a:endParaRPr/>
          </a:p>
          <a:p>
            <a:pPr indent="0" lvl="1" marL="457200" rtl="0" algn="l">
              <a:lnSpc>
                <a:spcPct val="90000"/>
              </a:lnSpc>
              <a:spcBef>
                <a:spcPts val="500"/>
              </a:spcBef>
              <a:spcAft>
                <a:spcPts val="0"/>
              </a:spcAft>
              <a:buClr>
                <a:schemeClr val="dk1"/>
              </a:buClr>
              <a:buSzPct val="100000"/>
              <a:buNone/>
            </a:pPr>
            <a:r>
              <a:t/>
            </a:r>
            <a:endParaRPr/>
          </a:p>
          <a:p>
            <a:pPr indent="-316230" lvl="1" marL="914400" rtl="0" algn="l">
              <a:lnSpc>
                <a:spcPct val="90000"/>
              </a:lnSpc>
              <a:spcBef>
                <a:spcPts val="500"/>
              </a:spcBef>
              <a:spcAft>
                <a:spcPts val="0"/>
              </a:spcAft>
              <a:buClr>
                <a:schemeClr val="dk1"/>
              </a:buClr>
              <a:buSzPct val="100000"/>
              <a:buFont typeface="Calibri"/>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187" name="Google Shape;187;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188" name="Google Shape;188;p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i-FI" sz="4000"/>
              <a:t> Perpendicular fracture to grain </a:t>
            </a:r>
            <a:endParaRPr/>
          </a:p>
        </p:txBody>
      </p:sp>
      <p:sp>
        <p:nvSpPr>
          <p:cNvPr id="194" name="Google Shape;194;p10"/>
          <p:cNvSpPr txBox="1"/>
          <p:nvPr>
            <p:ph idx="1" type="body"/>
          </p:nvPr>
        </p:nvSpPr>
        <p:spPr>
          <a:xfrm>
            <a:off x="5419725" y="1825625"/>
            <a:ext cx="645795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Char char="•"/>
            </a:pPr>
            <a:r>
              <a:rPr lang="fi-FI" sz="2400"/>
              <a:t>If the wooden structure is subjected to a load with a force component in the perpendicular direction to the grain, the possibility of cracking must be taken into account</a:t>
            </a:r>
            <a:endParaRPr/>
          </a:p>
          <a:p>
            <a:pPr indent="-228600" lvl="0" marL="228600" rtl="0" algn="l">
              <a:lnSpc>
                <a:spcPct val="90000"/>
              </a:lnSpc>
              <a:spcBef>
                <a:spcPts val="1000"/>
              </a:spcBef>
              <a:spcAft>
                <a:spcPts val="0"/>
              </a:spcAft>
              <a:buClr>
                <a:schemeClr val="dk1"/>
              </a:buClr>
              <a:buSzPts val="2400"/>
              <a:buChar char="•"/>
            </a:pPr>
            <a:r>
              <a:rPr lang="fi-FI" sz="2400"/>
              <a:t>In a situation similar to the upper figure, the crack resistance of the joint is</a:t>
            </a:r>
            <a:endParaRPr/>
          </a:p>
          <a:p>
            <a:pPr indent="0" lvl="5" marL="2286000" rtl="0" algn="l">
              <a:lnSpc>
                <a:spcPct val="90000"/>
              </a:lnSpc>
              <a:spcBef>
                <a:spcPts val="500"/>
              </a:spcBef>
              <a:spcAft>
                <a:spcPts val="0"/>
              </a:spcAft>
              <a:buClr>
                <a:schemeClr val="dk1"/>
              </a:buClr>
              <a:buSzPts val="1800"/>
              <a:buNone/>
            </a:pPr>
            <a:r>
              <a:t/>
            </a:r>
            <a:endParaRPr/>
          </a:p>
          <a:p>
            <a:pPr indent="0" lvl="5" marL="2286000" rtl="0" algn="l">
              <a:lnSpc>
                <a:spcPct val="90000"/>
              </a:lnSpc>
              <a:spcBef>
                <a:spcPts val="500"/>
              </a:spcBef>
              <a:spcAft>
                <a:spcPts val="0"/>
              </a:spcAft>
              <a:buClr>
                <a:schemeClr val="dk1"/>
              </a:buClr>
              <a:buSzPts val="1800"/>
              <a:buNone/>
            </a:pPr>
            <a:r>
              <a:rPr lang="fi-FI"/>
              <a:t>Where </a:t>
            </a:r>
            <a:r>
              <a:rPr i="1" lang="fi-FI"/>
              <a:t>w</a:t>
            </a:r>
            <a:r>
              <a:rPr lang="fi-FI"/>
              <a:t> = 1 for pin connectors and nail plates according to the EC5 formula (8.5) </a:t>
            </a:r>
            <a:endParaRPr/>
          </a:p>
          <a:p>
            <a:pPr indent="0" lvl="5" marL="2286000" rtl="0" algn="l">
              <a:lnSpc>
                <a:spcPct val="90000"/>
              </a:lnSpc>
              <a:spcBef>
                <a:spcPts val="500"/>
              </a:spcBef>
              <a:spcAft>
                <a:spcPts val="0"/>
              </a:spcAft>
              <a:buClr>
                <a:schemeClr val="dk1"/>
              </a:buClr>
              <a:buSzPts val="1600"/>
              <a:buNone/>
            </a:pPr>
            <a:r>
              <a:t/>
            </a:r>
            <a:endParaRPr sz="1600"/>
          </a:p>
          <a:p>
            <a:pPr indent="-228600" lvl="0" marL="228600" rtl="0" algn="l">
              <a:lnSpc>
                <a:spcPct val="90000"/>
              </a:lnSpc>
              <a:spcBef>
                <a:spcPts val="1000"/>
              </a:spcBef>
              <a:spcAft>
                <a:spcPts val="0"/>
              </a:spcAft>
              <a:buClr>
                <a:schemeClr val="dk1"/>
              </a:buClr>
              <a:buSzPts val="2400"/>
              <a:buChar char="•"/>
            </a:pPr>
            <a:r>
              <a:rPr lang="fi-FI" sz="2400"/>
              <a:t>The lower figure shows improperly made joints where the joint distance from the edge is too small</a:t>
            </a:r>
            <a:endParaRPr/>
          </a:p>
        </p:txBody>
      </p:sp>
      <p:sp>
        <p:nvSpPr>
          <p:cNvPr id="195" name="Google Shape;195;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196" name="Google Shape;196;p10"/>
          <p:cNvPicPr preferRelativeResize="0"/>
          <p:nvPr/>
        </p:nvPicPr>
        <p:blipFill rotWithShape="1">
          <a:blip r:embed="rId3">
            <a:alphaModFix/>
          </a:blip>
          <a:srcRect b="27963" l="26920" r="28831" t="39219"/>
          <a:stretch/>
        </p:blipFill>
        <p:spPr>
          <a:xfrm>
            <a:off x="609600" y="1825625"/>
            <a:ext cx="4410075" cy="19618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97" name="Google Shape;197;p10"/>
          <p:cNvPicPr preferRelativeResize="0"/>
          <p:nvPr/>
        </p:nvPicPr>
        <p:blipFill rotWithShape="1">
          <a:blip r:embed="rId4">
            <a:alphaModFix/>
          </a:blip>
          <a:srcRect b="54847" l="28721" r="48253" t="22695"/>
          <a:stretch/>
        </p:blipFill>
        <p:spPr>
          <a:xfrm>
            <a:off x="1143000" y="4121150"/>
            <a:ext cx="3240723" cy="19618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98" name="Google Shape;198;p10"/>
          <p:cNvPicPr preferRelativeResize="0"/>
          <p:nvPr/>
        </p:nvPicPr>
        <p:blipFill rotWithShape="1">
          <a:blip r:embed="rId5">
            <a:alphaModFix/>
          </a:blip>
          <a:srcRect b="75087" l="20538" r="68228" t="13809"/>
          <a:stretch/>
        </p:blipFill>
        <p:spPr>
          <a:xfrm>
            <a:off x="5600700" y="3667125"/>
            <a:ext cx="2000250" cy="1289367"/>
          </a:xfrm>
          <a:prstGeom prst="rect">
            <a:avLst/>
          </a:prstGeom>
          <a:noFill/>
          <a:ln>
            <a:noFill/>
          </a:ln>
        </p:spPr>
      </p:pic>
      <p:sp>
        <p:nvSpPr>
          <p:cNvPr id="199" name="Google Shape;199;p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1"/>
          <p:cNvSpPr txBox="1"/>
          <p:nvPr>
            <p:ph type="title"/>
          </p:nvPr>
        </p:nvSpPr>
        <p:spPr>
          <a:xfrm>
            <a:off x="838200" y="327026"/>
            <a:ext cx="10515600" cy="939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fi-FI" sz="4000"/>
              <a:t> Partial fracturing</a:t>
            </a:r>
            <a:endParaRPr/>
          </a:p>
        </p:txBody>
      </p:sp>
      <p:sp>
        <p:nvSpPr>
          <p:cNvPr id="205" name="Google Shape;205;p11"/>
          <p:cNvSpPr txBox="1"/>
          <p:nvPr>
            <p:ph idx="1" type="body"/>
          </p:nvPr>
        </p:nvSpPr>
        <p:spPr>
          <a:xfrm>
            <a:off x="6277099" y="1628775"/>
            <a:ext cx="5600575" cy="45481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fi-FI" sz="2400"/>
              <a:t>Partial fracturing must be checked for, especially in joints between a steel plate and wood.</a:t>
            </a:r>
            <a:endParaRPr/>
          </a:p>
          <a:p>
            <a:pPr indent="0" lvl="0" marL="0" rtl="0" algn="l">
              <a:lnSpc>
                <a:spcPct val="90000"/>
              </a:lnSpc>
              <a:spcBef>
                <a:spcPts val="100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fi-FI" sz="2400"/>
              <a:t>The resistance of the joint to fracturing is obtained from the shear and tensile strengths of the surfaces of the cut-off piece of wood (EC5, Annex A)</a:t>
            </a:r>
            <a:endParaRPr/>
          </a:p>
          <a:p>
            <a:pPr indent="-76200" lvl="0" marL="228600" rtl="0" algn="l">
              <a:lnSpc>
                <a:spcPct val="90000"/>
              </a:lnSpc>
              <a:spcBef>
                <a:spcPts val="1000"/>
              </a:spcBef>
              <a:spcAft>
                <a:spcPts val="0"/>
              </a:spcAft>
              <a:buClr>
                <a:schemeClr val="dk1"/>
              </a:buClr>
              <a:buSzPts val="2400"/>
              <a:buNone/>
            </a:pPr>
            <a:r>
              <a:t/>
            </a:r>
            <a:endParaRPr sz="2400"/>
          </a:p>
        </p:txBody>
      </p:sp>
      <p:sp>
        <p:nvSpPr>
          <p:cNvPr id="206" name="Google Shape;206;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207" name="Google Shape;207;p11"/>
          <p:cNvPicPr preferRelativeResize="0"/>
          <p:nvPr/>
        </p:nvPicPr>
        <p:blipFill rotWithShape="1">
          <a:blip r:embed="rId3">
            <a:alphaModFix/>
          </a:blip>
          <a:srcRect b="27461" l="29829" r="33133" t="22697"/>
          <a:stretch/>
        </p:blipFill>
        <p:spPr>
          <a:xfrm>
            <a:off x="1133475" y="3429000"/>
            <a:ext cx="4629150" cy="3228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08" name="Google Shape;208;p11"/>
          <p:cNvSpPr/>
          <p:nvPr/>
        </p:nvSpPr>
        <p:spPr>
          <a:xfrm>
            <a:off x="3914775" y="4595810"/>
            <a:ext cx="1847850" cy="2667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9" name="Google Shape;209;p11"/>
          <p:cNvPicPr preferRelativeResize="0"/>
          <p:nvPr/>
        </p:nvPicPr>
        <p:blipFill rotWithShape="1">
          <a:blip r:embed="rId4">
            <a:alphaModFix/>
          </a:blip>
          <a:srcRect b="19332" l="26651" r="28621" t="24264"/>
          <a:stretch/>
        </p:blipFill>
        <p:spPr>
          <a:xfrm>
            <a:off x="1781300" y="1268415"/>
            <a:ext cx="2628776" cy="1979610"/>
          </a:xfrm>
          <a:prstGeom prst="rect">
            <a:avLst/>
          </a:prstGeom>
          <a:noFill/>
          <a:ln>
            <a:noFill/>
          </a:ln>
        </p:spPr>
      </p:pic>
      <p:sp>
        <p:nvSpPr>
          <p:cNvPr id="210" name="Google Shape;210;p1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2"/>
          <p:cNvSpPr txBox="1"/>
          <p:nvPr>
            <p:ph type="title"/>
          </p:nvPr>
        </p:nvSpPr>
        <p:spPr>
          <a:xfrm>
            <a:off x="838200" y="327026"/>
            <a:ext cx="10515600" cy="939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fi-FI" sz="4000"/>
              <a:t> Fracturing</a:t>
            </a:r>
            <a:endParaRPr/>
          </a:p>
        </p:txBody>
      </p:sp>
      <p:sp>
        <p:nvSpPr>
          <p:cNvPr id="216" name="Google Shape;216;p12"/>
          <p:cNvSpPr txBox="1"/>
          <p:nvPr>
            <p:ph idx="1" type="body"/>
          </p:nvPr>
        </p:nvSpPr>
        <p:spPr>
          <a:xfrm>
            <a:off x="6277099" y="1628775"/>
            <a:ext cx="5600575" cy="4548188"/>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fi-FI" sz="2400"/>
              <a:t>Check for breakthroughs in bolt and dowel connections.</a:t>
            </a:r>
            <a:endParaRPr/>
          </a:p>
          <a:p>
            <a:pPr indent="0" lvl="0" marL="0" rtl="0" algn="l">
              <a:lnSpc>
                <a:spcPct val="90000"/>
              </a:lnSpc>
              <a:spcBef>
                <a:spcPts val="100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fi-FI" sz="2400"/>
              <a:t>The resistance of the joint to fracturing is obtained from the shear and tensile strengths of the surfaces of the cut-off piece of wood (EC5, Annex A)</a:t>
            </a:r>
            <a:endParaRPr/>
          </a:p>
          <a:p>
            <a:pPr indent="0" lvl="0" marL="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sp>
        <p:nvSpPr>
          <p:cNvPr id="217" name="Google Shape;217;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218" name="Google Shape;218;p12"/>
          <p:cNvSpPr/>
          <p:nvPr/>
        </p:nvSpPr>
        <p:spPr>
          <a:xfrm>
            <a:off x="3914775" y="4595810"/>
            <a:ext cx="1847850" cy="2667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12"/>
          <p:cNvPicPr preferRelativeResize="0"/>
          <p:nvPr/>
        </p:nvPicPr>
        <p:blipFill rotWithShape="1">
          <a:blip r:embed="rId3">
            <a:alphaModFix/>
          </a:blip>
          <a:srcRect b="15276" l="34219" r="39062" t="53750"/>
          <a:stretch/>
        </p:blipFill>
        <p:spPr>
          <a:xfrm>
            <a:off x="971550" y="1343025"/>
            <a:ext cx="3962400" cy="25836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20" name="Google Shape;220;p12"/>
          <p:cNvPicPr preferRelativeResize="0"/>
          <p:nvPr/>
        </p:nvPicPr>
        <p:blipFill rotWithShape="1">
          <a:blip r:embed="rId4">
            <a:alphaModFix/>
          </a:blip>
          <a:srcRect b="20645" l="27852" r="30649" t="24755"/>
          <a:stretch/>
        </p:blipFill>
        <p:spPr>
          <a:xfrm>
            <a:off x="1554161" y="4088619"/>
            <a:ext cx="2913063" cy="2182324"/>
          </a:xfrm>
          <a:prstGeom prst="rect">
            <a:avLst/>
          </a:prstGeom>
          <a:noFill/>
          <a:ln>
            <a:noFill/>
          </a:ln>
        </p:spPr>
      </p:pic>
      <p:sp>
        <p:nvSpPr>
          <p:cNvPr id="221" name="Google Shape;221;p1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222" name="Google Shape;222;p12"/>
          <p:cNvSpPr txBox="1"/>
          <p:nvPr/>
        </p:nvSpPr>
        <p:spPr>
          <a:xfrm>
            <a:off x="3457943" y="2739234"/>
            <a:ext cx="1302593" cy="4154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fi-FI" sz="1050" u="none" cap="none" strike="noStrike">
                <a:solidFill>
                  <a:schemeClr val="dk1"/>
                </a:solidFill>
                <a:latin typeface="Arial"/>
                <a:ea typeface="Arial"/>
                <a:cs typeface="Arial"/>
                <a:sym typeface="Arial"/>
              </a:rPr>
              <a:t>1	Grain direction</a:t>
            </a:r>
            <a:endParaRPr/>
          </a:p>
          <a:p>
            <a:pPr indent="0" lvl="0" marL="0" marR="0" rtl="0" algn="l">
              <a:lnSpc>
                <a:spcPct val="100000"/>
              </a:lnSpc>
              <a:spcBef>
                <a:spcPts val="0"/>
              </a:spcBef>
              <a:spcAft>
                <a:spcPts val="0"/>
              </a:spcAft>
              <a:buClr>
                <a:srgbClr val="000000"/>
              </a:buClr>
              <a:buSzPts val="1050"/>
              <a:buFont typeface="Arial"/>
              <a:buNone/>
            </a:pPr>
            <a:r>
              <a:rPr b="0" i="0" lang="fi-FI" sz="1050" u="none" cap="none" strike="noStrike">
                <a:solidFill>
                  <a:schemeClr val="dk1"/>
                </a:solidFill>
                <a:latin typeface="Arial"/>
                <a:ea typeface="Arial"/>
                <a:cs typeface="Arial"/>
                <a:sym typeface="Arial"/>
              </a:rPr>
              <a:t>2	Fracture line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3"/>
          <p:cNvSpPr txBox="1"/>
          <p:nvPr>
            <p:ph type="title"/>
          </p:nvPr>
        </p:nvSpPr>
        <p:spPr>
          <a:xfrm>
            <a:off x="838200" y="327026"/>
            <a:ext cx="10515600" cy="939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fi-FI" sz="4000"/>
              <a:t> Spacing and edge distances between connectors</a:t>
            </a:r>
            <a:endParaRPr/>
          </a:p>
        </p:txBody>
      </p:sp>
      <p:sp>
        <p:nvSpPr>
          <p:cNvPr id="228" name="Google Shape;228;p13"/>
          <p:cNvSpPr txBox="1"/>
          <p:nvPr>
            <p:ph idx="1" type="body"/>
          </p:nvPr>
        </p:nvSpPr>
        <p:spPr>
          <a:xfrm>
            <a:off x="6277099" y="1628775"/>
            <a:ext cx="5600575" cy="454818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8108"/>
              <a:buNone/>
            </a:pPr>
            <a:r>
              <a:rPr lang="fi-FI" sz="2400"/>
              <a:t>A joint in traction parallel to grain can fracture in several ways, as shown in the figure</a:t>
            </a:r>
            <a:endParaRPr/>
          </a:p>
          <a:p>
            <a:pPr indent="-228600" lvl="0" marL="228600" rtl="0" algn="l">
              <a:lnSpc>
                <a:spcPct val="90000"/>
              </a:lnSpc>
              <a:spcBef>
                <a:spcPts val="1000"/>
              </a:spcBef>
              <a:spcAft>
                <a:spcPts val="0"/>
              </a:spcAft>
              <a:buClr>
                <a:schemeClr val="dk1"/>
              </a:buClr>
              <a:buSzPct val="108108"/>
              <a:buChar char="•"/>
            </a:pPr>
            <a:r>
              <a:rPr lang="fi-FI" sz="2400"/>
              <a:t>Fracture type (b): Connectors too close to each other</a:t>
            </a:r>
            <a:endParaRPr/>
          </a:p>
          <a:p>
            <a:pPr indent="-228600" lvl="0" marL="228600" rtl="0" algn="l">
              <a:lnSpc>
                <a:spcPct val="90000"/>
              </a:lnSpc>
              <a:spcBef>
                <a:spcPts val="1000"/>
              </a:spcBef>
              <a:spcAft>
                <a:spcPts val="0"/>
              </a:spcAft>
              <a:buClr>
                <a:schemeClr val="dk1"/>
              </a:buClr>
              <a:buSzPct val="108108"/>
              <a:buChar char="•"/>
            </a:pPr>
            <a:r>
              <a:rPr lang="fi-FI" sz="2400"/>
              <a:t>Fracture type (c): Connectors too close to the edge</a:t>
            </a:r>
            <a:endParaRPr/>
          </a:p>
          <a:p>
            <a:pPr indent="-76200" lvl="0" marL="228600" rtl="0" algn="l">
              <a:lnSpc>
                <a:spcPct val="90000"/>
              </a:lnSpc>
              <a:spcBef>
                <a:spcPts val="1000"/>
              </a:spcBef>
              <a:spcAft>
                <a:spcPts val="0"/>
              </a:spcAft>
              <a:buClr>
                <a:schemeClr val="dk1"/>
              </a:buClr>
              <a:buSzPct val="108108"/>
              <a:buNone/>
            </a:pPr>
            <a:r>
              <a:t/>
            </a:r>
            <a:endParaRPr sz="2400"/>
          </a:p>
          <a:p>
            <a:pPr indent="0" lvl="0" marL="0" rtl="0" algn="l">
              <a:lnSpc>
                <a:spcPct val="90000"/>
              </a:lnSpc>
              <a:spcBef>
                <a:spcPts val="1000"/>
              </a:spcBef>
              <a:spcAft>
                <a:spcPts val="0"/>
              </a:spcAft>
              <a:buClr>
                <a:schemeClr val="dk1"/>
              </a:buClr>
              <a:buSzPct val="108108"/>
              <a:buNone/>
            </a:pPr>
            <a:r>
              <a:rPr lang="fi-FI" sz="2400"/>
              <a:t>Other fracture types</a:t>
            </a:r>
            <a:endParaRPr/>
          </a:p>
          <a:p>
            <a:pPr indent="0" lvl="0" marL="0" rtl="0" algn="l">
              <a:lnSpc>
                <a:spcPct val="90000"/>
              </a:lnSpc>
              <a:spcBef>
                <a:spcPts val="1000"/>
              </a:spcBef>
              <a:spcAft>
                <a:spcPts val="0"/>
              </a:spcAft>
              <a:buClr>
                <a:schemeClr val="dk1"/>
              </a:buClr>
              <a:buSzPct val="108108"/>
              <a:buNone/>
            </a:pPr>
            <a:r>
              <a:rPr lang="fi-FI" sz="2400"/>
              <a:t>(a): the edge compression strength of the wood is exceeded</a:t>
            </a:r>
            <a:endParaRPr/>
          </a:p>
          <a:p>
            <a:pPr indent="0" lvl="0" marL="0" rtl="0" algn="l">
              <a:lnSpc>
                <a:spcPct val="90000"/>
              </a:lnSpc>
              <a:spcBef>
                <a:spcPts val="1000"/>
              </a:spcBef>
              <a:spcAft>
                <a:spcPts val="0"/>
              </a:spcAft>
              <a:buClr>
                <a:schemeClr val="dk1"/>
              </a:buClr>
              <a:buSzPct val="108108"/>
              <a:buNone/>
            </a:pPr>
            <a:r>
              <a:rPr lang="fi-FI" sz="2400"/>
              <a:t>(d): chippings (described above)</a:t>
            </a:r>
            <a:endParaRPr/>
          </a:p>
          <a:p>
            <a:pPr indent="0" lvl="0" marL="0" rtl="0" algn="l">
              <a:lnSpc>
                <a:spcPct val="90000"/>
              </a:lnSpc>
              <a:spcBef>
                <a:spcPts val="1000"/>
              </a:spcBef>
              <a:spcAft>
                <a:spcPts val="0"/>
              </a:spcAft>
              <a:buClr>
                <a:schemeClr val="dk1"/>
              </a:buClr>
              <a:buSzPct val="108108"/>
              <a:buNone/>
            </a:pPr>
            <a:r>
              <a:rPr lang="fi-FI" sz="2400"/>
              <a:t>(e): tensile strength of wood (possibly caused by a voltage build-up next to the connector)   </a:t>
            </a:r>
            <a:endParaRPr/>
          </a:p>
          <a:p>
            <a:pPr indent="0" lvl="0" marL="0" rtl="0" algn="l">
              <a:lnSpc>
                <a:spcPct val="90000"/>
              </a:lnSpc>
              <a:spcBef>
                <a:spcPts val="1000"/>
              </a:spcBef>
              <a:spcAft>
                <a:spcPts val="0"/>
              </a:spcAft>
              <a:buClr>
                <a:schemeClr val="dk1"/>
              </a:buClr>
              <a:buSzPct val="108108"/>
              <a:buNone/>
            </a:pPr>
            <a:r>
              <a:t/>
            </a:r>
            <a:endParaRPr sz="2400"/>
          </a:p>
          <a:p>
            <a:pPr indent="-76200" lvl="0" marL="228600" rtl="0" algn="l">
              <a:lnSpc>
                <a:spcPct val="90000"/>
              </a:lnSpc>
              <a:spcBef>
                <a:spcPts val="1000"/>
              </a:spcBef>
              <a:spcAft>
                <a:spcPts val="0"/>
              </a:spcAft>
              <a:buClr>
                <a:schemeClr val="dk1"/>
              </a:buClr>
              <a:buSzPct val="108108"/>
              <a:buNone/>
            </a:pPr>
            <a:r>
              <a:t/>
            </a:r>
            <a:endParaRPr sz="2400"/>
          </a:p>
        </p:txBody>
      </p:sp>
      <p:sp>
        <p:nvSpPr>
          <p:cNvPr id="229" name="Google Shape;229;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230" name="Google Shape;230;p13"/>
          <p:cNvSpPr/>
          <p:nvPr/>
        </p:nvSpPr>
        <p:spPr>
          <a:xfrm>
            <a:off x="3914775" y="4595810"/>
            <a:ext cx="1847850" cy="2667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31" name="Google Shape;231;p13"/>
          <p:cNvPicPr preferRelativeResize="0"/>
          <p:nvPr/>
        </p:nvPicPr>
        <p:blipFill rotWithShape="1">
          <a:blip r:embed="rId3">
            <a:alphaModFix/>
          </a:blip>
          <a:srcRect b="34582" l="28827" r="31561" t="27778"/>
          <a:stretch/>
        </p:blipFill>
        <p:spPr>
          <a:xfrm>
            <a:off x="628669" y="1628775"/>
            <a:ext cx="4829176" cy="2581275"/>
          </a:xfrm>
          <a:prstGeom prst="rect">
            <a:avLst/>
          </a:prstGeom>
          <a:noFill/>
          <a:ln>
            <a:noFill/>
          </a:ln>
        </p:spPr>
      </p:pic>
      <p:pic>
        <p:nvPicPr>
          <p:cNvPr id="232" name="Google Shape;232;p13"/>
          <p:cNvPicPr preferRelativeResize="0"/>
          <p:nvPr/>
        </p:nvPicPr>
        <p:blipFill rotWithShape="1">
          <a:blip r:embed="rId4">
            <a:alphaModFix/>
          </a:blip>
          <a:srcRect b="0" l="0" r="0" t="0"/>
          <a:stretch/>
        </p:blipFill>
        <p:spPr>
          <a:xfrm>
            <a:off x="502999" y="4571999"/>
            <a:ext cx="2137130" cy="1417847"/>
          </a:xfrm>
          <a:prstGeom prst="rect">
            <a:avLst/>
          </a:prstGeom>
          <a:noFill/>
          <a:ln>
            <a:noFill/>
          </a:ln>
        </p:spPr>
      </p:pic>
      <p:pic>
        <p:nvPicPr>
          <p:cNvPr id="233" name="Google Shape;233;p13"/>
          <p:cNvPicPr preferRelativeResize="0"/>
          <p:nvPr/>
        </p:nvPicPr>
        <p:blipFill rotWithShape="1">
          <a:blip r:embed="rId5">
            <a:alphaModFix/>
          </a:blip>
          <a:srcRect b="0" l="0" r="0" t="0"/>
          <a:stretch/>
        </p:blipFill>
        <p:spPr>
          <a:xfrm>
            <a:off x="3498460" y="4571624"/>
            <a:ext cx="2089769" cy="1417847"/>
          </a:xfrm>
          <a:prstGeom prst="rect">
            <a:avLst/>
          </a:prstGeom>
          <a:noFill/>
          <a:ln>
            <a:noFill/>
          </a:ln>
        </p:spPr>
      </p:pic>
      <p:cxnSp>
        <p:nvCxnSpPr>
          <p:cNvPr id="234" name="Google Shape;234;p13"/>
          <p:cNvCxnSpPr/>
          <p:nvPr/>
        </p:nvCxnSpPr>
        <p:spPr>
          <a:xfrm>
            <a:off x="3043257" y="3552637"/>
            <a:ext cx="585768" cy="1514663"/>
          </a:xfrm>
          <a:prstGeom prst="straightConnector1">
            <a:avLst/>
          </a:prstGeom>
          <a:noFill/>
          <a:ln cap="flat" cmpd="sng" w="38100">
            <a:solidFill>
              <a:srgbClr val="FFFF00"/>
            </a:solidFill>
            <a:prstDash val="solid"/>
            <a:miter lim="800000"/>
            <a:headEnd len="med" w="med" type="oval"/>
            <a:tailEnd len="med" w="med" type="oval"/>
          </a:ln>
        </p:spPr>
      </p:cxnSp>
      <p:sp>
        <p:nvSpPr>
          <p:cNvPr id="235" name="Google Shape;235;p1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236" name="Google Shape;236;p13"/>
          <p:cNvSpPr txBox="1"/>
          <p:nvPr/>
        </p:nvSpPr>
        <p:spPr>
          <a:xfrm>
            <a:off x="4166506" y="4523259"/>
            <a:ext cx="88702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50"/>
              <a:buFont typeface="Arial"/>
              <a:buNone/>
            </a:pPr>
            <a:r>
              <a:rPr b="1" i="0" lang="fi-FI" sz="850" u="none" cap="none" strike="noStrike">
                <a:solidFill>
                  <a:schemeClr val="dk1"/>
                </a:solidFill>
                <a:latin typeface="Times New Roman"/>
                <a:ea typeface="Times New Roman"/>
                <a:cs typeface="Times New Roman"/>
                <a:sym typeface="Times New Roman"/>
              </a:rPr>
              <a:t>Line cut</a:t>
            </a:r>
            <a:endParaRPr/>
          </a:p>
        </p:txBody>
      </p:sp>
      <p:sp>
        <p:nvSpPr>
          <p:cNvPr id="237" name="Google Shape;237;p13"/>
          <p:cNvSpPr txBox="1"/>
          <p:nvPr/>
        </p:nvSpPr>
        <p:spPr>
          <a:xfrm>
            <a:off x="1198023" y="4523259"/>
            <a:ext cx="88702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50"/>
              <a:buFont typeface="Arial"/>
              <a:buNone/>
            </a:pPr>
            <a:r>
              <a:rPr b="1" i="0" lang="fi-FI" sz="850" u="none" cap="none" strike="noStrike">
                <a:solidFill>
                  <a:schemeClr val="dk1"/>
                </a:solidFill>
                <a:latin typeface="Times New Roman"/>
                <a:ea typeface="Times New Roman"/>
                <a:cs typeface="Times New Roman"/>
                <a:sym typeface="Times New Roman"/>
              </a:rPr>
              <a:t>Cracking</a:t>
            </a:r>
            <a:endParaRPr/>
          </a:p>
        </p:txBody>
      </p:sp>
      <p:cxnSp>
        <p:nvCxnSpPr>
          <p:cNvPr id="238" name="Google Shape;238;p13"/>
          <p:cNvCxnSpPr/>
          <p:nvPr/>
        </p:nvCxnSpPr>
        <p:spPr>
          <a:xfrm flipH="1">
            <a:off x="1485900" y="3514725"/>
            <a:ext cx="628650" cy="1552575"/>
          </a:xfrm>
          <a:prstGeom prst="straightConnector1">
            <a:avLst/>
          </a:prstGeom>
          <a:noFill/>
          <a:ln cap="flat" cmpd="sng" w="38100">
            <a:solidFill>
              <a:srgbClr val="FFFF00"/>
            </a:solidFill>
            <a:prstDash val="solid"/>
            <a:miter lim="800000"/>
            <a:headEnd len="med" w="med" type="oval"/>
            <a:tailEnd len="med" w="med" type="oval"/>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ETA approval of connectors</a:t>
            </a:r>
            <a:endParaRPr/>
          </a:p>
        </p:txBody>
      </p:sp>
      <p:sp>
        <p:nvSpPr>
          <p:cNvPr id="244" name="Google Shape;244;p14"/>
          <p:cNvSpPr txBox="1"/>
          <p:nvPr>
            <p:ph idx="1" type="body"/>
          </p:nvPr>
        </p:nvSpPr>
        <p:spPr>
          <a:xfrm>
            <a:off x="4991100" y="1504950"/>
            <a:ext cx="6477000" cy="4672013"/>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fi-FI"/>
              <a:t>The EC5 contains general dimensioning formulas that require the material values of the product or the values of other properties.</a:t>
            </a:r>
            <a:endParaRPr/>
          </a:p>
          <a:p>
            <a:pPr indent="-228600" lvl="0" marL="228600" rtl="0" algn="l">
              <a:lnSpc>
                <a:spcPct val="90000"/>
              </a:lnSpc>
              <a:spcBef>
                <a:spcPts val="1000"/>
              </a:spcBef>
              <a:spcAft>
                <a:spcPts val="0"/>
              </a:spcAft>
              <a:buClr>
                <a:schemeClr val="dk1"/>
              </a:buClr>
              <a:buSzPct val="100000"/>
              <a:buChar char="•"/>
            </a:pPr>
            <a:r>
              <a:rPr lang="fi-FI"/>
              <a:t>For example, for wood material these values can be found in a table, but for various new connectors the values must be obtained from the product manufacturer.</a:t>
            </a:r>
            <a:endParaRPr/>
          </a:p>
          <a:p>
            <a:pPr indent="-228600" lvl="0" marL="228600" rtl="0" algn="l">
              <a:lnSpc>
                <a:spcPct val="90000"/>
              </a:lnSpc>
              <a:spcBef>
                <a:spcPts val="1000"/>
              </a:spcBef>
              <a:spcAft>
                <a:spcPts val="0"/>
              </a:spcAft>
              <a:buClr>
                <a:schemeClr val="dk1"/>
              </a:buClr>
              <a:buSzPct val="100000"/>
              <a:buChar char="•"/>
            </a:pPr>
            <a:r>
              <a:rPr lang="fi-FI"/>
              <a:t>If there is no harmonised product standard for a construction product, it is covered by the CE marking by ETA approval (ETA = European Technical Assessment)</a:t>
            </a:r>
            <a:endParaRPr/>
          </a:p>
          <a:p>
            <a:pPr indent="-228600" lvl="0" marL="228600" rtl="0" algn="l">
              <a:lnSpc>
                <a:spcPct val="90000"/>
              </a:lnSpc>
              <a:spcBef>
                <a:spcPts val="1000"/>
              </a:spcBef>
              <a:spcAft>
                <a:spcPts val="0"/>
              </a:spcAft>
              <a:buClr>
                <a:schemeClr val="dk1"/>
              </a:buClr>
              <a:buSzPct val="100000"/>
              <a:buChar char="•"/>
            </a:pPr>
            <a:r>
              <a:rPr lang="fi-FI"/>
              <a:t>The ETA approval is always product-specific and contains technical values and dimensioning instructions for the product in question.</a:t>
            </a:r>
            <a:endParaRPr/>
          </a:p>
          <a:p>
            <a:pPr indent="-228600" lvl="0" marL="228600" rtl="0" algn="l">
              <a:lnSpc>
                <a:spcPct val="90000"/>
              </a:lnSpc>
              <a:spcBef>
                <a:spcPts val="1000"/>
              </a:spcBef>
              <a:spcAft>
                <a:spcPts val="0"/>
              </a:spcAft>
              <a:buClr>
                <a:schemeClr val="dk1"/>
              </a:buClr>
              <a:buSzPct val="100000"/>
              <a:buChar char="•"/>
            </a:pPr>
            <a:r>
              <a:rPr lang="fi-FI"/>
              <a:t>For example, the websites of different screw manufacturers contain ETA approval reports for screws</a:t>
            </a:r>
            <a:endParaRPr/>
          </a:p>
        </p:txBody>
      </p:sp>
      <p:sp>
        <p:nvSpPr>
          <p:cNvPr id="245" name="Google Shape;245;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246" name="Google Shape;246;p14"/>
          <p:cNvPicPr preferRelativeResize="0"/>
          <p:nvPr/>
        </p:nvPicPr>
        <p:blipFill rotWithShape="1">
          <a:blip r:embed="rId3">
            <a:alphaModFix/>
          </a:blip>
          <a:srcRect b="0" l="0" r="0" t="0"/>
          <a:stretch/>
        </p:blipFill>
        <p:spPr>
          <a:xfrm>
            <a:off x="648891" y="1690688"/>
            <a:ext cx="4227909" cy="2538396"/>
          </a:xfrm>
          <a:prstGeom prst="rect">
            <a:avLst/>
          </a:prstGeom>
          <a:noFill/>
          <a:ln>
            <a:noFill/>
          </a:ln>
        </p:spPr>
      </p:pic>
      <p:pic>
        <p:nvPicPr>
          <p:cNvPr id="247" name="Google Shape;247;p14"/>
          <p:cNvPicPr preferRelativeResize="0"/>
          <p:nvPr/>
        </p:nvPicPr>
        <p:blipFill rotWithShape="1">
          <a:blip r:embed="rId4">
            <a:alphaModFix/>
          </a:blip>
          <a:srcRect b="0" l="0" r="0" t="0"/>
          <a:stretch/>
        </p:blipFill>
        <p:spPr>
          <a:xfrm>
            <a:off x="959390" y="3957039"/>
            <a:ext cx="688567" cy="2420545"/>
          </a:xfrm>
          <a:prstGeom prst="rect">
            <a:avLst/>
          </a:prstGeom>
          <a:noFill/>
          <a:ln>
            <a:noFill/>
          </a:ln>
        </p:spPr>
      </p:pic>
      <p:pic>
        <p:nvPicPr>
          <p:cNvPr descr="A picture containing screw&#10;&#10;Description automatically generated" id="248" name="Google Shape;248;p14"/>
          <p:cNvPicPr preferRelativeResize="0"/>
          <p:nvPr/>
        </p:nvPicPr>
        <p:blipFill rotWithShape="1">
          <a:blip r:embed="rId5">
            <a:alphaModFix/>
          </a:blip>
          <a:srcRect b="0" l="28910" r="32229" t="0"/>
          <a:stretch/>
        </p:blipFill>
        <p:spPr>
          <a:xfrm>
            <a:off x="3409950" y="4269297"/>
            <a:ext cx="869864" cy="1678781"/>
          </a:xfrm>
          <a:prstGeom prst="rect">
            <a:avLst/>
          </a:prstGeom>
          <a:noFill/>
          <a:ln>
            <a:noFill/>
          </a:ln>
        </p:spPr>
      </p:pic>
      <p:pic>
        <p:nvPicPr>
          <p:cNvPr id="249" name="Google Shape;249;p14"/>
          <p:cNvPicPr preferRelativeResize="0"/>
          <p:nvPr/>
        </p:nvPicPr>
        <p:blipFill rotWithShape="1">
          <a:blip r:embed="rId6">
            <a:alphaModFix/>
          </a:blip>
          <a:srcRect b="0" l="0" r="0" t="0"/>
          <a:stretch/>
        </p:blipFill>
        <p:spPr>
          <a:xfrm rot="5400000">
            <a:off x="1054305" y="4669045"/>
            <a:ext cx="3048695" cy="368384"/>
          </a:xfrm>
          <a:prstGeom prst="rect">
            <a:avLst/>
          </a:prstGeom>
          <a:noFill/>
          <a:ln>
            <a:noFill/>
          </a:ln>
        </p:spPr>
      </p:pic>
      <p:sp>
        <p:nvSpPr>
          <p:cNvPr id="250" name="Google Shape;250;p1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500"/>
                                        <p:tgtEl>
                                          <p:spTgt spid="246"/>
                                        </p:tgtEl>
                                        <p:attrNameLst>
                                          <p:attrName>ppt_w</p:attrName>
                                        </p:attrNameLst>
                                      </p:cBhvr>
                                      <p:tavLst>
                                        <p:tav fmla="" tm="0">
                                          <p:val>
                                            <p:strVal val="0"/>
                                          </p:val>
                                        </p:tav>
                                        <p:tav fmla="" tm="100000">
                                          <p:val>
                                            <p:strVal val="#ppt_w"/>
                                          </p:val>
                                        </p:tav>
                                      </p:tavLst>
                                    </p:anim>
                                    <p:anim calcmode="lin" valueType="num">
                                      <p:cBhvr additive="base">
                                        <p:cTn dur="500"/>
                                        <p:tgtEl>
                                          <p:spTgt spid="2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Dimensioning of joint with screw connection theory  </a:t>
            </a:r>
            <a:endParaRPr/>
          </a:p>
        </p:txBody>
      </p:sp>
      <p:sp>
        <p:nvSpPr>
          <p:cNvPr id="256" name="Google Shape;256;p15"/>
          <p:cNvSpPr txBox="1"/>
          <p:nvPr>
            <p:ph idx="1" type="body"/>
          </p:nvPr>
        </p:nvSpPr>
        <p:spPr>
          <a:xfrm>
            <a:off x="4105275" y="1600200"/>
            <a:ext cx="7248525" cy="4576763"/>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0"/>
              </a:spcBef>
              <a:spcAft>
                <a:spcPts val="0"/>
              </a:spcAft>
              <a:buClr>
                <a:schemeClr val="dk1"/>
              </a:buClr>
              <a:buSzPct val="100000"/>
              <a:buChar char="•"/>
            </a:pPr>
            <a:r>
              <a:rPr lang="fi-FI"/>
              <a:t>The bearing capacity of the joint is determined by the plastic moment of the metal connector and the edge compressive strength of the wood. In addition, the pull-out resistance of the connector can be utilised through the so-called cable effect.</a:t>
            </a:r>
            <a:endParaRPr/>
          </a:p>
          <a:p>
            <a:pPr indent="-228600" lvl="0" marL="228600" rtl="0" algn="l">
              <a:lnSpc>
                <a:spcPct val="90000"/>
              </a:lnSpc>
              <a:spcBef>
                <a:spcPts val="1000"/>
              </a:spcBef>
              <a:spcAft>
                <a:spcPts val="0"/>
              </a:spcAft>
              <a:buClr>
                <a:schemeClr val="dk1"/>
              </a:buClr>
              <a:buSzPct val="100000"/>
              <a:buChar char="•"/>
            </a:pPr>
            <a:r>
              <a:rPr lang="fi-FI"/>
              <a:t>For each type of single-shear and double-shear joint, the shear stengths associated with the different fracture types are derived, and the value of the smallest of these dimensions the joint.</a:t>
            </a:r>
            <a:endParaRPr/>
          </a:p>
          <a:p>
            <a:pPr indent="-228600" lvl="0" marL="228600" rtl="0" algn="l">
              <a:lnSpc>
                <a:spcPct val="90000"/>
              </a:lnSpc>
              <a:spcBef>
                <a:spcPts val="1000"/>
              </a:spcBef>
              <a:spcAft>
                <a:spcPts val="0"/>
              </a:spcAft>
              <a:buClr>
                <a:schemeClr val="dk1"/>
              </a:buClr>
              <a:buSzPct val="100000"/>
              <a:buChar char="•"/>
            </a:pPr>
            <a:r>
              <a:rPr lang="fi-FI"/>
              <a:t>The shear strengths are given in EC5 for </a:t>
            </a:r>
            <a:r>
              <a:rPr i="1" lang="fi-FI"/>
              <a:t>one clipping plane and one connector</a:t>
            </a:r>
            <a:r>
              <a:rPr lang="fi-FI"/>
              <a:t>.</a:t>
            </a:r>
            <a:endParaRPr/>
          </a:p>
          <a:p>
            <a:pPr indent="-228600" lvl="0" marL="228600" rtl="0" algn="l">
              <a:lnSpc>
                <a:spcPct val="90000"/>
              </a:lnSpc>
              <a:spcBef>
                <a:spcPts val="1000"/>
              </a:spcBef>
              <a:spcAft>
                <a:spcPts val="0"/>
              </a:spcAft>
              <a:buClr>
                <a:schemeClr val="dk1"/>
              </a:buClr>
              <a:buSzPct val="100000"/>
              <a:buChar char="•"/>
            </a:pPr>
            <a:r>
              <a:rPr lang="fi-FI"/>
              <a:t>In addition to the screw connection theory, the bending moments caused by the possible eccentricity of the joint must be taken into account in the dimensioning of the connectors.</a:t>
            </a:r>
            <a:endParaRPr/>
          </a:p>
          <a:p>
            <a:pPr indent="-228600" lvl="0" marL="228600" rtl="0" algn="l">
              <a:lnSpc>
                <a:spcPct val="90000"/>
              </a:lnSpc>
              <a:spcBef>
                <a:spcPts val="1000"/>
              </a:spcBef>
              <a:spcAft>
                <a:spcPts val="0"/>
              </a:spcAft>
              <a:buClr>
                <a:schemeClr val="dk1"/>
              </a:buClr>
              <a:buSzPct val="100000"/>
              <a:buChar char="•"/>
            </a:pPr>
            <a:r>
              <a:rPr lang="fi-FI"/>
              <a:t>In a </a:t>
            </a:r>
            <a:r>
              <a:rPr i="1" lang="fi-FI"/>
              <a:t>m</a:t>
            </a:r>
            <a:r>
              <a:rPr lang="fi-FI"/>
              <a:t>-shear joint durabilitt </a:t>
            </a:r>
            <a:r>
              <a:rPr i="1" lang="fi-FI"/>
              <a:t>m</a:t>
            </a:r>
            <a:r>
              <a:rPr lang="fi-FI"/>
              <a:t> * durability of the weakest shear</a:t>
            </a:r>
            <a:endParaRPr/>
          </a:p>
        </p:txBody>
      </p:sp>
      <p:sp>
        <p:nvSpPr>
          <p:cNvPr id="257" name="Google Shape;257;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258" name="Google Shape;258;p15"/>
          <p:cNvPicPr preferRelativeResize="0"/>
          <p:nvPr/>
        </p:nvPicPr>
        <p:blipFill rotWithShape="1">
          <a:blip r:embed="rId3">
            <a:alphaModFix/>
          </a:blip>
          <a:srcRect b="0" l="0" r="0" t="0"/>
          <a:stretch/>
        </p:blipFill>
        <p:spPr>
          <a:xfrm>
            <a:off x="847503" y="1595122"/>
            <a:ext cx="2857943" cy="1431924"/>
          </a:xfrm>
          <a:prstGeom prst="rect">
            <a:avLst/>
          </a:prstGeom>
          <a:noFill/>
          <a:ln>
            <a:noFill/>
          </a:ln>
        </p:spPr>
      </p:pic>
      <p:pic>
        <p:nvPicPr>
          <p:cNvPr id="259" name="Google Shape;259;p15"/>
          <p:cNvPicPr preferRelativeResize="0"/>
          <p:nvPr/>
        </p:nvPicPr>
        <p:blipFill rotWithShape="1">
          <a:blip r:embed="rId4">
            <a:alphaModFix/>
          </a:blip>
          <a:srcRect b="0" l="0" r="0" t="0"/>
          <a:stretch/>
        </p:blipFill>
        <p:spPr>
          <a:xfrm>
            <a:off x="1534954" y="3209160"/>
            <a:ext cx="1592581" cy="1334084"/>
          </a:xfrm>
          <a:prstGeom prst="rect">
            <a:avLst/>
          </a:prstGeom>
          <a:noFill/>
          <a:ln>
            <a:noFill/>
          </a:ln>
        </p:spPr>
      </p:pic>
      <p:pic>
        <p:nvPicPr>
          <p:cNvPr id="260" name="Google Shape;260;p15"/>
          <p:cNvPicPr preferRelativeResize="0"/>
          <p:nvPr/>
        </p:nvPicPr>
        <p:blipFill rotWithShape="1">
          <a:blip r:embed="rId5">
            <a:alphaModFix/>
          </a:blip>
          <a:srcRect b="0" l="0" r="0" t="0"/>
          <a:stretch/>
        </p:blipFill>
        <p:spPr>
          <a:xfrm>
            <a:off x="1508238" y="4697739"/>
            <a:ext cx="1872706" cy="1683066"/>
          </a:xfrm>
          <a:prstGeom prst="rect">
            <a:avLst/>
          </a:prstGeom>
          <a:noFill/>
          <a:ln>
            <a:noFill/>
          </a:ln>
        </p:spPr>
      </p:pic>
      <p:sp>
        <p:nvSpPr>
          <p:cNvPr id="261" name="Google Shape;261;p1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262" name="Google Shape;262;p15"/>
          <p:cNvSpPr txBox="1"/>
          <p:nvPr/>
        </p:nvSpPr>
        <p:spPr>
          <a:xfrm>
            <a:off x="3342770" y="2475282"/>
            <a:ext cx="102606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connector</a:t>
            </a:r>
            <a:endParaRPr/>
          </a:p>
        </p:txBody>
      </p:sp>
      <p:sp>
        <p:nvSpPr>
          <p:cNvPr id="263" name="Google Shape;263;p15"/>
          <p:cNvSpPr txBox="1"/>
          <p:nvPr/>
        </p:nvSpPr>
        <p:spPr>
          <a:xfrm>
            <a:off x="1876425" y="1754961"/>
            <a:ext cx="909637"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connector</a:t>
            </a:r>
            <a:endParaRPr/>
          </a:p>
        </p:txBody>
      </p:sp>
      <p:sp>
        <p:nvSpPr>
          <p:cNvPr id="264" name="Google Shape;264;p15"/>
          <p:cNvSpPr txBox="1"/>
          <p:nvPr/>
        </p:nvSpPr>
        <p:spPr>
          <a:xfrm>
            <a:off x="1952703" y="2414623"/>
            <a:ext cx="99023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connector</a:t>
            </a:r>
            <a:endParaRPr/>
          </a:p>
        </p:txBody>
      </p:sp>
      <p:sp>
        <p:nvSpPr>
          <p:cNvPr id="265" name="Google Shape;265;p15"/>
          <p:cNvSpPr txBox="1"/>
          <p:nvPr/>
        </p:nvSpPr>
        <p:spPr>
          <a:xfrm>
            <a:off x="2735128" y="3980044"/>
            <a:ext cx="109953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connector</a:t>
            </a:r>
            <a:endParaRPr/>
          </a:p>
        </p:txBody>
      </p:sp>
      <p:sp>
        <p:nvSpPr>
          <p:cNvPr id="266" name="Google Shape;266;p15"/>
          <p:cNvSpPr txBox="1"/>
          <p:nvPr/>
        </p:nvSpPr>
        <p:spPr>
          <a:xfrm>
            <a:off x="2949996" y="5084073"/>
            <a:ext cx="110098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connector</a:t>
            </a:r>
            <a:endParaRPr/>
          </a:p>
        </p:txBody>
      </p:sp>
      <p:sp>
        <p:nvSpPr>
          <p:cNvPr id="267" name="Google Shape;267;p15"/>
          <p:cNvSpPr txBox="1"/>
          <p:nvPr/>
        </p:nvSpPr>
        <p:spPr>
          <a:xfrm>
            <a:off x="565608" y="2613782"/>
            <a:ext cx="707169"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wood</a:t>
            </a:r>
            <a:endParaRPr/>
          </a:p>
        </p:txBody>
      </p:sp>
      <p:sp>
        <p:nvSpPr>
          <p:cNvPr id="268" name="Google Shape;268;p15"/>
          <p:cNvSpPr txBox="1"/>
          <p:nvPr/>
        </p:nvSpPr>
        <p:spPr>
          <a:xfrm>
            <a:off x="1672606" y="2700211"/>
            <a:ext cx="755449"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wood</a:t>
            </a:r>
            <a:endParaRPr/>
          </a:p>
        </p:txBody>
      </p:sp>
      <p:sp>
        <p:nvSpPr>
          <p:cNvPr id="269" name="Google Shape;269;p15"/>
          <p:cNvSpPr txBox="1"/>
          <p:nvPr/>
        </p:nvSpPr>
        <p:spPr>
          <a:xfrm>
            <a:off x="1121790" y="4200392"/>
            <a:ext cx="735079"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wood</a:t>
            </a:r>
            <a:endParaRPr/>
          </a:p>
        </p:txBody>
      </p:sp>
      <p:sp>
        <p:nvSpPr>
          <p:cNvPr id="270" name="Google Shape;270;p15"/>
          <p:cNvSpPr txBox="1"/>
          <p:nvPr/>
        </p:nvSpPr>
        <p:spPr>
          <a:xfrm>
            <a:off x="1508238" y="6063383"/>
            <a:ext cx="636285" cy="27699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wood</a:t>
            </a:r>
            <a:endParaRPr/>
          </a:p>
        </p:txBody>
      </p:sp>
      <p:sp>
        <p:nvSpPr>
          <p:cNvPr id="271" name="Google Shape;271;p15"/>
          <p:cNvSpPr txBox="1"/>
          <p:nvPr/>
        </p:nvSpPr>
        <p:spPr>
          <a:xfrm>
            <a:off x="1952703" y="4708078"/>
            <a:ext cx="595746"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steel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Dimensioning of joint with screw connection theory</a:t>
            </a:r>
            <a:endParaRPr/>
          </a:p>
        </p:txBody>
      </p:sp>
      <p:sp>
        <p:nvSpPr>
          <p:cNvPr id="277" name="Google Shape;277;p16"/>
          <p:cNvSpPr txBox="1"/>
          <p:nvPr>
            <p:ph idx="1" type="body"/>
          </p:nvPr>
        </p:nvSpPr>
        <p:spPr>
          <a:xfrm>
            <a:off x="4362449" y="1825625"/>
            <a:ext cx="7400925"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8108"/>
              <a:buChar char="•"/>
            </a:pPr>
            <a:r>
              <a:rPr lang="fi-FI"/>
              <a:t>EC5 formulas include the following single- and double-shear connections: wood-wood, wood-wood panel and wood-steel plate.</a:t>
            </a:r>
            <a:endParaRPr/>
          </a:p>
          <a:p>
            <a:pPr indent="-228600" lvl="0" marL="228600" rtl="0" algn="l">
              <a:lnSpc>
                <a:spcPct val="90000"/>
              </a:lnSpc>
              <a:spcBef>
                <a:spcPts val="1000"/>
              </a:spcBef>
              <a:spcAft>
                <a:spcPts val="0"/>
              </a:spcAft>
              <a:buClr>
                <a:schemeClr val="dk1"/>
              </a:buClr>
              <a:buSzPct val="108108"/>
              <a:buChar char="•"/>
            </a:pPr>
            <a:r>
              <a:rPr lang="fi-FI"/>
              <a:t>The terms used in the formulas for the edge compression strength of wood and wood panel, the yield of the connector, are mainly given in EC5. </a:t>
            </a:r>
            <a:endParaRPr/>
          </a:p>
          <a:p>
            <a:pPr indent="-228600" lvl="0" marL="228600" rtl="0" algn="l">
              <a:lnSpc>
                <a:spcPct val="90000"/>
              </a:lnSpc>
              <a:spcBef>
                <a:spcPts val="1000"/>
              </a:spcBef>
              <a:spcAft>
                <a:spcPts val="0"/>
              </a:spcAft>
              <a:buClr>
                <a:schemeClr val="dk1"/>
              </a:buClr>
              <a:buSzPct val="108108"/>
              <a:buChar char="•"/>
            </a:pPr>
            <a:r>
              <a:rPr lang="fi-FI"/>
              <a:t>There are no gaps between the parts to be connected in the traditional screw connection theory, but the new EC5 will also contain screw connections containing rod gaps (= intermediate screw connections).</a:t>
            </a:r>
            <a:endParaRPr/>
          </a:p>
          <a:p>
            <a:pPr indent="-50800" lvl="0" marL="228600" rtl="0" algn="l">
              <a:lnSpc>
                <a:spcPct val="90000"/>
              </a:lnSpc>
              <a:spcBef>
                <a:spcPts val="1000"/>
              </a:spcBef>
              <a:spcAft>
                <a:spcPts val="0"/>
              </a:spcAft>
              <a:buClr>
                <a:schemeClr val="dk1"/>
              </a:buClr>
              <a:buSzPct val="108108"/>
              <a:buNone/>
            </a:pPr>
            <a:r>
              <a:t/>
            </a:r>
            <a:endParaRPr/>
          </a:p>
        </p:txBody>
      </p:sp>
      <p:sp>
        <p:nvSpPr>
          <p:cNvPr id="278" name="Google Shape;278;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279" name="Google Shape;279;p16"/>
          <p:cNvPicPr preferRelativeResize="0"/>
          <p:nvPr/>
        </p:nvPicPr>
        <p:blipFill rotWithShape="1">
          <a:blip r:embed="rId3">
            <a:alphaModFix/>
          </a:blip>
          <a:srcRect b="0" l="0" r="68449" t="0"/>
          <a:stretch/>
        </p:blipFill>
        <p:spPr>
          <a:xfrm>
            <a:off x="1377320" y="2096135"/>
            <a:ext cx="1613201" cy="1348740"/>
          </a:xfrm>
          <a:prstGeom prst="rect">
            <a:avLst/>
          </a:prstGeom>
          <a:noFill/>
          <a:ln>
            <a:noFill/>
          </a:ln>
        </p:spPr>
      </p:pic>
      <p:pic>
        <p:nvPicPr>
          <p:cNvPr id="280" name="Google Shape;280;p16"/>
          <p:cNvPicPr preferRelativeResize="0"/>
          <p:nvPr/>
        </p:nvPicPr>
        <p:blipFill rotWithShape="1">
          <a:blip r:embed="rId4">
            <a:alphaModFix/>
          </a:blip>
          <a:srcRect b="0" l="42920" r="0" t="0"/>
          <a:stretch/>
        </p:blipFill>
        <p:spPr>
          <a:xfrm>
            <a:off x="609600" y="4383405"/>
            <a:ext cx="2918460" cy="1348740"/>
          </a:xfrm>
          <a:prstGeom prst="rect">
            <a:avLst/>
          </a:prstGeom>
          <a:noFill/>
          <a:ln>
            <a:noFill/>
          </a:ln>
        </p:spPr>
      </p:pic>
      <p:sp>
        <p:nvSpPr>
          <p:cNvPr id="281" name="Google Shape;281;p1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Single-shear joint (wood-wood or wood-wood panel)</a:t>
            </a:r>
            <a:endParaRPr/>
          </a:p>
        </p:txBody>
      </p:sp>
      <p:sp>
        <p:nvSpPr>
          <p:cNvPr id="287" name="Google Shape;287;p17"/>
          <p:cNvSpPr txBox="1"/>
          <p:nvPr>
            <p:ph idx="1" type="body"/>
          </p:nvPr>
        </p:nvSpPr>
        <p:spPr>
          <a:xfrm>
            <a:off x="4781550" y="1825625"/>
            <a:ext cx="657225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a:t>Fracture type 1: exceeding the bearing strength of the wood in another wood part</a:t>
            </a:r>
            <a:endParaRPr/>
          </a:p>
          <a:p>
            <a:pPr indent="0" lvl="0" marL="0" rtl="0" algn="l">
              <a:lnSpc>
                <a:spcPct val="90000"/>
              </a:lnSpc>
              <a:spcBef>
                <a:spcPts val="1000"/>
              </a:spcBef>
              <a:spcAft>
                <a:spcPts val="0"/>
              </a:spcAft>
              <a:buClr>
                <a:schemeClr val="dk1"/>
              </a:buClr>
              <a:buSzPts val="2800"/>
              <a:buNone/>
            </a:pPr>
            <a:r>
              <a:rPr lang="fi-FI"/>
              <a:t>	(a): F = f</a:t>
            </a:r>
            <a:r>
              <a:rPr baseline="-25000" lang="fi-FI"/>
              <a:t>1,h,k</a:t>
            </a:r>
            <a:r>
              <a:rPr lang="fi-FI"/>
              <a:t>t</a:t>
            </a:r>
            <a:r>
              <a:rPr baseline="-25000" lang="fi-FI"/>
              <a:t>1</a:t>
            </a:r>
            <a:r>
              <a:rPr lang="fi-FI"/>
              <a:t>d</a:t>
            </a:r>
            <a:endParaRPr/>
          </a:p>
          <a:p>
            <a:pPr indent="0" lvl="0" marL="0" rtl="0" algn="l">
              <a:lnSpc>
                <a:spcPct val="90000"/>
              </a:lnSpc>
              <a:spcBef>
                <a:spcPts val="1000"/>
              </a:spcBef>
              <a:spcAft>
                <a:spcPts val="0"/>
              </a:spcAft>
              <a:buClr>
                <a:schemeClr val="dk1"/>
              </a:buClr>
              <a:buSzPts val="2800"/>
              <a:buNone/>
            </a:pPr>
            <a:r>
              <a:rPr lang="fi-FI"/>
              <a:t>	(b): F = f</a:t>
            </a:r>
            <a:r>
              <a:rPr baseline="-25000" lang="fi-FI"/>
              <a:t>2,h,k</a:t>
            </a:r>
            <a:r>
              <a:rPr lang="fi-FI"/>
              <a:t>t</a:t>
            </a:r>
            <a:r>
              <a:rPr baseline="-25000" lang="fi-FI"/>
              <a:t>2</a:t>
            </a:r>
            <a:r>
              <a:rPr lang="fi-FI"/>
              <a:t>d</a:t>
            </a:r>
            <a:endParaRPr/>
          </a:p>
          <a:p>
            <a:pPr indent="-228600" lvl="0" marL="228600" rtl="0" algn="l">
              <a:lnSpc>
                <a:spcPct val="90000"/>
              </a:lnSpc>
              <a:spcBef>
                <a:spcPts val="1000"/>
              </a:spcBef>
              <a:spcAft>
                <a:spcPts val="0"/>
              </a:spcAft>
              <a:buClr>
                <a:schemeClr val="dk1"/>
              </a:buClr>
              <a:buSzPts val="2800"/>
              <a:buChar char="•"/>
            </a:pPr>
            <a:r>
              <a:rPr lang="fi-FI"/>
              <a:t>The letters a and b above refer to EC5 markings (formula 8.6)</a:t>
            </a:r>
            <a:endParaRPr/>
          </a:p>
        </p:txBody>
      </p:sp>
      <p:sp>
        <p:nvSpPr>
          <p:cNvPr id="288" name="Google Shape;288;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289" name="Google Shape;289;p17"/>
          <p:cNvPicPr preferRelativeResize="0"/>
          <p:nvPr/>
        </p:nvPicPr>
        <p:blipFill rotWithShape="1">
          <a:blip r:embed="rId3">
            <a:alphaModFix/>
          </a:blip>
          <a:srcRect b="0" l="48757" r="0" t="0"/>
          <a:stretch/>
        </p:blipFill>
        <p:spPr>
          <a:xfrm>
            <a:off x="729526" y="1690688"/>
            <a:ext cx="2042160" cy="3977640"/>
          </a:xfrm>
          <a:prstGeom prst="rect">
            <a:avLst/>
          </a:prstGeom>
          <a:noFill/>
          <a:ln>
            <a:noFill/>
          </a:ln>
        </p:spPr>
      </p:pic>
      <p:pic>
        <p:nvPicPr>
          <p:cNvPr id="290" name="Google Shape;290;p17"/>
          <p:cNvPicPr preferRelativeResize="0"/>
          <p:nvPr/>
        </p:nvPicPr>
        <p:blipFill rotWithShape="1">
          <a:blip r:embed="rId3">
            <a:alphaModFix/>
          </a:blip>
          <a:srcRect b="0" l="0" r="52836" t="0"/>
          <a:stretch/>
        </p:blipFill>
        <p:spPr>
          <a:xfrm>
            <a:off x="2567333" y="1487805"/>
            <a:ext cx="1879600" cy="3977640"/>
          </a:xfrm>
          <a:prstGeom prst="rect">
            <a:avLst/>
          </a:prstGeom>
          <a:noFill/>
          <a:ln>
            <a:noFill/>
          </a:ln>
        </p:spPr>
      </p:pic>
      <p:sp>
        <p:nvSpPr>
          <p:cNvPr id="291" name="Google Shape;291;p17"/>
          <p:cNvSpPr txBox="1"/>
          <p:nvPr/>
        </p:nvSpPr>
        <p:spPr>
          <a:xfrm>
            <a:off x="1092862" y="5612131"/>
            <a:ext cx="29489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(a)		(b)</a:t>
            </a:r>
            <a:endParaRPr/>
          </a:p>
        </p:txBody>
      </p:sp>
      <p:sp>
        <p:nvSpPr>
          <p:cNvPr id="292" name="Google Shape;292;p1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60"/>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i-FI"/>
              <a:t>Origin of the materials</a:t>
            </a:r>
            <a:endParaRPr/>
          </a:p>
        </p:txBody>
      </p:sp>
      <p:sp>
        <p:nvSpPr>
          <p:cNvPr id="104" name="Google Shape;104;p60"/>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fi-FI"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fi-FI" sz="1600"/>
              <a:t>Lappia Vocational College,</a:t>
            </a:r>
            <a:endParaRPr/>
          </a:p>
          <a:p>
            <a:pPr indent="-355600" lvl="0" marL="647700" rtl="0" algn="l">
              <a:lnSpc>
                <a:spcPct val="115000"/>
              </a:lnSpc>
              <a:spcBef>
                <a:spcPts val="0"/>
              </a:spcBef>
              <a:spcAft>
                <a:spcPts val="0"/>
              </a:spcAft>
              <a:buClr>
                <a:srgbClr val="272117"/>
              </a:buClr>
              <a:buSzPts val="2000"/>
              <a:buChar char="●"/>
            </a:pPr>
            <a:r>
              <a:rPr lang="fi-FI" sz="1600"/>
              <a:t>TTS-Työtehoseura ry</a:t>
            </a:r>
            <a:endParaRPr sz="1600"/>
          </a:p>
          <a:p>
            <a:pPr indent="-355600" lvl="0" marL="647700" rtl="0" algn="l">
              <a:lnSpc>
                <a:spcPct val="115000"/>
              </a:lnSpc>
              <a:spcBef>
                <a:spcPts val="0"/>
              </a:spcBef>
              <a:spcAft>
                <a:spcPts val="0"/>
              </a:spcAft>
              <a:buClr>
                <a:srgbClr val="272117"/>
              </a:buClr>
              <a:buSzPts val="2000"/>
              <a:buChar char="●"/>
            </a:pPr>
            <a:r>
              <a:rPr lang="fi-FI"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fi-FI"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fi-FI"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fi-FI"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fi-FI"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fi-FI"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05" name="Google Shape;105;p60"/>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fi-FI"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fi-FI"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fi-FI" sz="2000"/>
              <a:t>The original materials and any updates to them by Puuinfo will be published on the Library of Open Educational Resources website (aoe.fi) and the Puuinfo.fi website. </a:t>
            </a:r>
            <a:endParaRPr/>
          </a:p>
        </p:txBody>
      </p:sp>
      <p:sp>
        <p:nvSpPr>
          <p:cNvPr id="106" name="Google Shape;106;p60"/>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i-FI"/>
              <a:t>Use of the materials</a:t>
            </a:r>
            <a:endParaRPr/>
          </a:p>
        </p:txBody>
      </p:sp>
      <p:sp>
        <p:nvSpPr>
          <p:cNvPr id="107" name="Google Shape;107;p60"/>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Single-shear joint (wood-wood or wood-wood panel)</a:t>
            </a:r>
            <a:endParaRPr/>
          </a:p>
        </p:txBody>
      </p:sp>
      <p:sp>
        <p:nvSpPr>
          <p:cNvPr id="298" name="Google Shape;298;p18"/>
          <p:cNvSpPr txBox="1"/>
          <p:nvPr>
            <p:ph idx="1" type="body"/>
          </p:nvPr>
        </p:nvSpPr>
        <p:spPr>
          <a:xfrm>
            <a:off x="4781550" y="1825625"/>
            <a:ext cx="657225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a:t>Fracture type 2: exceeding the bearing strength of the wood in both wood parts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fi-FI"/>
              <a:t>  (c): F = </a:t>
            </a:r>
            <a:endParaRPr/>
          </a:p>
          <a:p>
            <a:pPr indent="0" lvl="0" marL="0" rtl="0" algn="l">
              <a:lnSpc>
                <a:spcPct val="90000"/>
              </a:lnSpc>
              <a:spcBef>
                <a:spcPts val="1000"/>
              </a:spcBef>
              <a:spcAft>
                <a:spcPts val="0"/>
              </a:spcAft>
              <a:buClr>
                <a:schemeClr val="dk1"/>
              </a:buClr>
              <a:buSzPts val="2800"/>
              <a:buNone/>
            </a:pPr>
            <a:r>
              <a:rPr lang="fi-FI"/>
              <a:t>	</a:t>
            </a:r>
            <a:endParaRPr/>
          </a:p>
          <a:p>
            <a:pPr indent="-228600" lvl="0" marL="228600" rtl="0" algn="l">
              <a:lnSpc>
                <a:spcPct val="90000"/>
              </a:lnSpc>
              <a:spcBef>
                <a:spcPts val="1000"/>
              </a:spcBef>
              <a:spcAft>
                <a:spcPts val="0"/>
              </a:spcAft>
              <a:buClr>
                <a:schemeClr val="dk1"/>
              </a:buClr>
              <a:buSzPts val="2800"/>
              <a:buChar char="•"/>
            </a:pPr>
            <a:r>
              <a:rPr lang="fi-FI"/>
              <a:t>Above </a:t>
            </a:r>
            <a:r>
              <a:rPr lang="fi-FI">
                <a:latin typeface="Noto Sans Symbols"/>
                <a:ea typeface="Noto Sans Symbols"/>
                <a:cs typeface="Noto Sans Symbols"/>
                <a:sym typeface="Noto Sans Symbols"/>
              </a:rPr>
              <a:t>β</a:t>
            </a:r>
            <a:r>
              <a:rPr lang="fi-FI"/>
              <a:t> is the ratio of the edge compressive strengths of the parts and the last term takes into account the pull-out resistance of the connector.</a:t>
            </a:r>
            <a:endParaRPr/>
          </a:p>
        </p:txBody>
      </p:sp>
      <p:sp>
        <p:nvSpPr>
          <p:cNvPr id="299" name="Google Shape;299;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grpSp>
        <p:nvGrpSpPr>
          <p:cNvPr id="300" name="Google Shape;300;p18"/>
          <p:cNvGrpSpPr/>
          <p:nvPr/>
        </p:nvGrpSpPr>
        <p:grpSpPr>
          <a:xfrm>
            <a:off x="1317117" y="1690688"/>
            <a:ext cx="2510392" cy="3790546"/>
            <a:chOff x="1340000" y="2492896"/>
            <a:chExt cx="2510392" cy="3790546"/>
          </a:xfrm>
        </p:grpSpPr>
        <p:sp>
          <p:nvSpPr>
            <p:cNvPr id="301" name="Google Shape;301;p18"/>
            <p:cNvSpPr txBox="1"/>
            <p:nvPr/>
          </p:nvSpPr>
          <p:spPr>
            <a:xfrm>
              <a:off x="3490352" y="3717032"/>
              <a:ext cx="3600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chemeClr val="dk1"/>
                  </a:solidFill>
                  <a:latin typeface="Calibri"/>
                  <a:ea typeface="Calibri"/>
                  <a:cs typeface="Calibri"/>
                  <a:sym typeface="Calibri"/>
                </a:rPr>
                <a:t>d</a:t>
              </a:r>
              <a:endParaRPr/>
            </a:p>
          </p:txBody>
        </p:sp>
        <p:sp>
          <p:nvSpPr>
            <p:cNvPr id="302" name="Google Shape;302;p18"/>
            <p:cNvSpPr/>
            <p:nvPr/>
          </p:nvSpPr>
          <p:spPr>
            <a:xfrm>
              <a:off x="1474128" y="3175246"/>
              <a:ext cx="864096" cy="1224137"/>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18"/>
            <p:cNvSpPr/>
            <p:nvPr/>
          </p:nvSpPr>
          <p:spPr>
            <a:xfrm>
              <a:off x="1474128" y="4581127"/>
              <a:ext cx="864096" cy="1224137"/>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4" name="Google Shape;304;p18"/>
            <p:cNvSpPr/>
            <p:nvPr/>
          </p:nvSpPr>
          <p:spPr>
            <a:xfrm>
              <a:off x="2338224" y="2924944"/>
              <a:ext cx="648072" cy="1224137"/>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18"/>
            <p:cNvSpPr/>
            <p:nvPr/>
          </p:nvSpPr>
          <p:spPr>
            <a:xfrm>
              <a:off x="2338224" y="4330825"/>
              <a:ext cx="648072" cy="1224137"/>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06" name="Google Shape;306;p18"/>
            <p:cNvGrpSpPr/>
            <p:nvPr/>
          </p:nvGrpSpPr>
          <p:grpSpPr>
            <a:xfrm rot="-1054777">
              <a:off x="1330038" y="4203914"/>
              <a:ext cx="2289398" cy="288032"/>
              <a:chOff x="1475656" y="4374629"/>
              <a:chExt cx="2289398" cy="288032"/>
            </a:xfrm>
          </p:grpSpPr>
          <p:sp>
            <p:nvSpPr>
              <p:cNvPr id="307" name="Google Shape;307;p18"/>
              <p:cNvSpPr/>
              <p:nvPr/>
            </p:nvSpPr>
            <p:spPr>
              <a:xfrm>
                <a:off x="1475656" y="4435214"/>
                <a:ext cx="2088232" cy="181744"/>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08" name="Google Shape;308;p18"/>
              <p:cNvCxnSpPr/>
              <p:nvPr/>
            </p:nvCxnSpPr>
            <p:spPr>
              <a:xfrm>
                <a:off x="3707904" y="4374629"/>
                <a:ext cx="0" cy="288032"/>
              </a:xfrm>
              <a:prstGeom prst="straightConnector1">
                <a:avLst/>
              </a:prstGeom>
              <a:noFill/>
              <a:ln cap="flat" cmpd="sng" w="9525">
                <a:solidFill>
                  <a:schemeClr val="dk1"/>
                </a:solidFill>
                <a:prstDash val="solid"/>
                <a:miter lim="800000"/>
                <a:headEnd len="sm" w="sm" type="none"/>
                <a:tailEnd len="sm" w="sm" type="none"/>
              </a:ln>
            </p:spPr>
          </p:cxnSp>
          <p:cxnSp>
            <p:nvCxnSpPr>
              <p:cNvPr id="309" name="Google Shape;309;p18"/>
              <p:cNvCxnSpPr/>
              <p:nvPr/>
            </p:nvCxnSpPr>
            <p:spPr>
              <a:xfrm>
                <a:off x="3660279" y="4435214"/>
                <a:ext cx="103758" cy="0"/>
              </a:xfrm>
              <a:prstGeom prst="straightConnector1">
                <a:avLst/>
              </a:prstGeom>
              <a:noFill/>
              <a:ln cap="flat" cmpd="sng" w="9525">
                <a:solidFill>
                  <a:schemeClr val="dk1"/>
                </a:solidFill>
                <a:prstDash val="solid"/>
                <a:miter lim="800000"/>
                <a:headEnd len="sm" w="sm" type="none"/>
                <a:tailEnd len="sm" w="sm" type="none"/>
              </a:ln>
            </p:spPr>
          </p:cxnSp>
          <p:cxnSp>
            <p:nvCxnSpPr>
              <p:cNvPr id="310" name="Google Shape;310;p18"/>
              <p:cNvCxnSpPr/>
              <p:nvPr/>
            </p:nvCxnSpPr>
            <p:spPr>
              <a:xfrm flipH="1" rot="10800000">
                <a:off x="3670800" y="4394820"/>
                <a:ext cx="83712" cy="78494"/>
              </a:xfrm>
              <a:prstGeom prst="straightConnector1">
                <a:avLst/>
              </a:prstGeom>
              <a:noFill/>
              <a:ln cap="flat" cmpd="sng" w="9525">
                <a:solidFill>
                  <a:schemeClr val="dk1"/>
                </a:solidFill>
                <a:prstDash val="solid"/>
                <a:miter lim="800000"/>
                <a:headEnd len="sm" w="sm" type="none"/>
                <a:tailEnd len="sm" w="sm" type="none"/>
              </a:ln>
            </p:spPr>
          </p:cxnSp>
          <p:cxnSp>
            <p:nvCxnSpPr>
              <p:cNvPr id="311" name="Google Shape;311;p18"/>
              <p:cNvCxnSpPr/>
              <p:nvPr/>
            </p:nvCxnSpPr>
            <p:spPr>
              <a:xfrm>
                <a:off x="3661296" y="4615036"/>
                <a:ext cx="103758" cy="0"/>
              </a:xfrm>
              <a:prstGeom prst="straightConnector1">
                <a:avLst/>
              </a:prstGeom>
              <a:noFill/>
              <a:ln cap="flat" cmpd="sng" w="9525">
                <a:solidFill>
                  <a:schemeClr val="dk1"/>
                </a:solidFill>
                <a:prstDash val="solid"/>
                <a:miter lim="800000"/>
                <a:headEnd len="sm" w="sm" type="none"/>
                <a:tailEnd len="sm" w="sm" type="none"/>
              </a:ln>
            </p:spPr>
          </p:cxnSp>
          <p:cxnSp>
            <p:nvCxnSpPr>
              <p:cNvPr id="312" name="Google Shape;312;p18"/>
              <p:cNvCxnSpPr/>
              <p:nvPr/>
            </p:nvCxnSpPr>
            <p:spPr>
              <a:xfrm flipH="1" rot="10800000">
                <a:off x="3671817" y="4574642"/>
                <a:ext cx="83712" cy="78494"/>
              </a:xfrm>
              <a:prstGeom prst="straightConnector1">
                <a:avLst/>
              </a:prstGeom>
              <a:noFill/>
              <a:ln cap="flat" cmpd="sng" w="9525">
                <a:solidFill>
                  <a:schemeClr val="dk1"/>
                </a:solidFill>
                <a:prstDash val="solid"/>
                <a:miter lim="800000"/>
                <a:headEnd len="sm" w="sm" type="none"/>
                <a:tailEnd len="sm" w="sm" type="none"/>
              </a:ln>
            </p:spPr>
          </p:cxnSp>
        </p:grpSp>
        <p:cxnSp>
          <p:nvCxnSpPr>
            <p:cNvPr id="313" name="Google Shape;313;p18"/>
            <p:cNvCxnSpPr/>
            <p:nvPr/>
          </p:nvCxnSpPr>
          <p:spPr>
            <a:xfrm>
              <a:off x="1906176" y="2654830"/>
              <a:ext cx="0" cy="504056"/>
            </a:xfrm>
            <a:prstGeom prst="straightConnector1">
              <a:avLst/>
            </a:prstGeom>
            <a:noFill/>
            <a:ln cap="flat" cmpd="sng" w="28575">
              <a:solidFill>
                <a:srgbClr val="FF0000"/>
              </a:solidFill>
              <a:prstDash val="solid"/>
              <a:miter lim="800000"/>
              <a:headEnd len="sm" w="sm" type="none"/>
              <a:tailEnd len="lg" w="lg" type="stealth"/>
            </a:ln>
          </p:spPr>
        </p:cxnSp>
        <p:sp>
          <p:nvSpPr>
            <p:cNvPr id="314" name="Google Shape;314;p18"/>
            <p:cNvSpPr txBox="1"/>
            <p:nvPr/>
          </p:nvSpPr>
          <p:spPr>
            <a:xfrm>
              <a:off x="1871672" y="2492896"/>
              <a:ext cx="3600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rgbClr val="FF0000"/>
                  </a:solidFill>
                  <a:latin typeface="Calibri"/>
                  <a:ea typeface="Calibri"/>
                  <a:cs typeface="Calibri"/>
                  <a:sym typeface="Calibri"/>
                </a:rPr>
                <a:t>F</a:t>
              </a:r>
              <a:endParaRPr/>
            </a:p>
          </p:txBody>
        </p:sp>
        <p:grpSp>
          <p:nvGrpSpPr>
            <p:cNvPr id="315" name="Google Shape;315;p18"/>
            <p:cNvGrpSpPr/>
            <p:nvPr/>
          </p:nvGrpSpPr>
          <p:grpSpPr>
            <a:xfrm>
              <a:off x="2626256" y="5553597"/>
              <a:ext cx="360040" cy="729845"/>
              <a:chOff x="3526384" y="4787387"/>
              <a:chExt cx="360040" cy="729845"/>
            </a:xfrm>
          </p:grpSpPr>
          <p:cxnSp>
            <p:nvCxnSpPr>
              <p:cNvPr id="316" name="Google Shape;316;p18"/>
              <p:cNvCxnSpPr/>
              <p:nvPr/>
            </p:nvCxnSpPr>
            <p:spPr>
              <a:xfrm flipH="1" rot="10800000">
                <a:off x="3553617" y="4787387"/>
                <a:ext cx="2904" cy="569194"/>
              </a:xfrm>
              <a:prstGeom prst="straightConnector1">
                <a:avLst/>
              </a:prstGeom>
              <a:noFill/>
              <a:ln cap="flat" cmpd="sng" w="28575">
                <a:solidFill>
                  <a:srgbClr val="FF0000"/>
                </a:solidFill>
                <a:prstDash val="solid"/>
                <a:miter lim="800000"/>
                <a:headEnd len="sm" w="sm" type="none"/>
                <a:tailEnd len="lg" w="lg" type="stealth"/>
              </a:ln>
            </p:spPr>
          </p:cxnSp>
          <p:sp>
            <p:nvSpPr>
              <p:cNvPr id="317" name="Google Shape;317;p18"/>
              <p:cNvSpPr txBox="1"/>
              <p:nvPr/>
            </p:nvSpPr>
            <p:spPr>
              <a:xfrm>
                <a:off x="3526384" y="5055567"/>
                <a:ext cx="3600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rgbClr val="FF0000"/>
                    </a:solidFill>
                    <a:latin typeface="Calibri"/>
                    <a:ea typeface="Calibri"/>
                    <a:cs typeface="Calibri"/>
                    <a:sym typeface="Calibri"/>
                  </a:rPr>
                  <a:t>F</a:t>
                </a:r>
                <a:endParaRPr/>
              </a:p>
            </p:txBody>
          </p:sp>
        </p:grpSp>
        <p:cxnSp>
          <p:nvCxnSpPr>
            <p:cNvPr id="318" name="Google Shape;318;p18"/>
            <p:cNvCxnSpPr>
              <a:stCxn id="303" idx="1"/>
              <a:endCxn id="303" idx="3"/>
            </p:cNvCxnSpPr>
            <p:nvPr/>
          </p:nvCxnSpPr>
          <p:spPr>
            <a:xfrm>
              <a:off x="1474128" y="5193196"/>
              <a:ext cx="864000" cy="0"/>
            </a:xfrm>
            <a:prstGeom prst="straightConnector1">
              <a:avLst/>
            </a:prstGeom>
            <a:noFill/>
            <a:ln cap="flat" cmpd="sng" w="19050">
              <a:solidFill>
                <a:schemeClr val="dk1"/>
              </a:solidFill>
              <a:prstDash val="solid"/>
              <a:miter lim="800000"/>
              <a:headEnd len="med" w="med" type="triangle"/>
              <a:tailEnd len="med" w="med" type="triangle"/>
            </a:ln>
          </p:spPr>
        </p:cxnSp>
        <p:sp>
          <p:nvSpPr>
            <p:cNvPr id="319" name="Google Shape;319;p18"/>
            <p:cNvSpPr txBox="1"/>
            <p:nvPr/>
          </p:nvSpPr>
          <p:spPr>
            <a:xfrm>
              <a:off x="1749016" y="4867786"/>
              <a:ext cx="36004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i-FI" sz="1600" u="none" cap="none" strike="noStrike">
                  <a:solidFill>
                    <a:schemeClr val="dk1"/>
                  </a:solidFill>
                  <a:latin typeface="Calibri"/>
                  <a:ea typeface="Calibri"/>
                  <a:cs typeface="Calibri"/>
                  <a:sym typeface="Calibri"/>
                </a:rPr>
                <a:t>t</a:t>
              </a:r>
              <a:r>
                <a:rPr b="0" baseline="-25000" i="0" lang="fi-FI" sz="1600" u="none" cap="none" strike="noStrike">
                  <a:solidFill>
                    <a:schemeClr val="dk1"/>
                  </a:solidFill>
                  <a:latin typeface="Calibri"/>
                  <a:ea typeface="Calibri"/>
                  <a:cs typeface="Calibri"/>
                  <a:sym typeface="Calibri"/>
                </a:rPr>
                <a:t>1</a:t>
              </a:r>
              <a:endParaRPr/>
            </a:p>
          </p:txBody>
        </p:sp>
        <p:cxnSp>
          <p:nvCxnSpPr>
            <p:cNvPr id="320" name="Google Shape;320;p18"/>
            <p:cNvCxnSpPr>
              <a:stCxn id="305" idx="1"/>
              <a:endCxn id="305" idx="3"/>
            </p:cNvCxnSpPr>
            <p:nvPr/>
          </p:nvCxnSpPr>
          <p:spPr>
            <a:xfrm>
              <a:off x="2338224" y="4942894"/>
              <a:ext cx="648000" cy="0"/>
            </a:xfrm>
            <a:prstGeom prst="straightConnector1">
              <a:avLst/>
            </a:prstGeom>
            <a:noFill/>
            <a:ln cap="flat" cmpd="sng" w="19050">
              <a:solidFill>
                <a:schemeClr val="dk1"/>
              </a:solidFill>
              <a:prstDash val="solid"/>
              <a:miter lim="800000"/>
              <a:headEnd len="med" w="med" type="triangle"/>
              <a:tailEnd len="med" w="med" type="triangle"/>
            </a:ln>
          </p:spPr>
        </p:cxnSp>
        <p:sp>
          <p:nvSpPr>
            <p:cNvPr id="321" name="Google Shape;321;p18"/>
            <p:cNvSpPr txBox="1"/>
            <p:nvPr/>
          </p:nvSpPr>
          <p:spPr>
            <a:xfrm>
              <a:off x="2525296" y="4602614"/>
              <a:ext cx="36004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i-FI" sz="1600" u="none" cap="none" strike="noStrike">
                  <a:solidFill>
                    <a:schemeClr val="dk1"/>
                  </a:solidFill>
                  <a:latin typeface="Calibri"/>
                  <a:ea typeface="Calibri"/>
                  <a:cs typeface="Calibri"/>
                  <a:sym typeface="Calibri"/>
                </a:rPr>
                <a:t>t</a:t>
              </a:r>
              <a:r>
                <a:rPr b="0" baseline="-25000" i="0" lang="fi-FI" sz="1600" u="none" cap="none" strike="noStrike">
                  <a:solidFill>
                    <a:schemeClr val="dk1"/>
                  </a:solidFill>
                  <a:latin typeface="Calibri"/>
                  <a:ea typeface="Calibri"/>
                  <a:cs typeface="Calibri"/>
                  <a:sym typeface="Calibri"/>
                </a:rPr>
                <a:t>2</a:t>
              </a:r>
              <a:endParaRPr/>
            </a:p>
          </p:txBody>
        </p:sp>
      </p:grpSp>
      <p:pic>
        <p:nvPicPr>
          <p:cNvPr id="322" name="Google Shape;322;p18"/>
          <p:cNvPicPr preferRelativeResize="0"/>
          <p:nvPr/>
        </p:nvPicPr>
        <p:blipFill rotWithShape="1">
          <a:blip r:embed="rId3">
            <a:alphaModFix/>
          </a:blip>
          <a:srcRect b="54904" l="15730" r="2393" t="21405"/>
          <a:stretch/>
        </p:blipFill>
        <p:spPr>
          <a:xfrm>
            <a:off x="6144928" y="3040014"/>
            <a:ext cx="5362574" cy="866774"/>
          </a:xfrm>
          <a:prstGeom prst="rect">
            <a:avLst/>
          </a:prstGeom>
          <a:noFill/>
          <a:ln>
            <a:noFill/>
          </a:ln>
        </p:spPr>
      </p:pic>
      <p:sp>
        <p:nvSpPr>
          <p:cNvPr id="323" name="Google Shape;323;p1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500"/>
                                        <p:tgtEl>
                                          <p:spTgt spid="300"/>
                                        </p:tgtEl>
                                        <p:attrNameLst>
                                          <p:attrName>ppt_w</p:attrName>
                                        </p:attrNameLst>
                                      </p:cBhvr>
                                      <p:tavLst>
                                        <p:tav fmla="" tm="0">
                                          <p:val>
                                            <p:strVal val="0"/>
                                          </p:val>
                                        </p:tav>
                                        <p:tav fmla="" tm="100000">
                                          <p:val>
                                            <p:strVal val="#ppt_w"/>
                                          </p:val>
                                        </p:tav>
                                      </p:tavLst>
                                    </p:anim>
                                    <p:anim calcmode="lin" valueType="num">
                                      <p:cBhvr additive="base">
                                        <p:cTn dur="500"/>
                                        <p:tgtEl>
                                          <p:spTgt spid="3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Single-shear joint (wood-wood or wood-wood panel)</a:t>
            </a:r>
            <a:endParaRPr/>
          </a:p>
        </p:txBody>
      </p:sp>
      <p:sp>
        <p:nvSpPr>
          <p:cNvPr id="329" name="Google Shape;329;p19"/>
          <p:cNvSpPr txBox="1"/>
          <p:nvPr>
            <p:ph idx="1" type="body"/>
          </p:nvPr>
        </p:nvSpPr>
        <p:spPr>
          <a:xfrm>
            <a:off x="4781550" y="1825625"/>
            <a:ext cx="657225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fi-FI" sz="2400"/>
              <a:t>The first three fracture types involve the breaking of a piece of wood or wood panel alone. Other fracture types are combinations in which steel also yields. The shear strength values given can be calculated using the theory of plasticity</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fi-FI"/>
              <a:t>F =</a:t>
            </a:r>
            <a:endParaRPr/>
          </a:p>
        </p:txBody>
      </p:sp>
      <p:sp>
        <p:nvSpPr>
          <p:cNvPr id="330" name="Google Shape;330;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331" name="Google Shape;331;p19"/>
          <p:cNvPicPr preferRelativeResize="0"/>
          <p:nvPr/>
        </p:nvPicPr>
        <p:blipFill rotWithShape="1">
          <a:blip r:embed="rId3">
            <a:alphaModFix/>
          </a:blip>
          <a:srcRect b="0" l="0" r="0" t="0"/>
          <a:stretch/>
        </p:blipFill>
        <p:spPr>
          <a:xfrm>
            <a:off x="417858" y="1526427"/>
            <a:ext cx="1964757" cy="2705100"/>
          </a:xfrm>
          <a:prstGeom prst="rect">
            <a:avLst/>
          </a:prstGeom>
          <a:noFill/>
          <a:ln>
            <a:noFill/>
          </a:ln>
        </p:spPr>
      </p:pic>
      <p:pic>
        <p:nvPicPr>
          <p:cNvPr id="332" name="Google Shape;332;p19"/>
          <p:cNvPicPr preferRelativeResize="0"/>
          <p:nvPr/>
        </p:nvPicPr>
        <p:blipFill rotWithShape="1">
          <a:blip r:embed="rId4">
            <a:alphaModFix/>
          </a:blip>
          <a:srcRect b="0" l="0" r="0" t="0"/>
          <a:stretch/>
        </p:blipFill>
        <p:spPr>
          <a:xfrm>
            <a:off x="2483418" y="1523233"/>
            <a:ext cx="1963515" cy="2544032"/>
          </a:xfrm>
          <a:prstGeom prst="rect">
            <a:avLst/>
          </a:prstGeom>
          <a:noFill/>
          <a:ln>
            <a:noFill/>
          </a:ln>
        </p:spPr>
      </p:pic>
      <p:pic>
        <p:nvPicPr>
          <p:cNvPr id="333" name="Google Shape;333;p19"/>
          <p:cNvPicPr preferRelativeResize="0"/>
          <p:nvPr/>
        </p:nvPicPr>
        <p:blipFill rotWithShape="1">
          <a:blip r:embed="rId5">
            <a:alphaModFix/>
          </a:blip>
          <a:srcRect b="0" l="0" r="0" t="0"/>
          <a:stretch/>
        </p:blipFill>
        <p:spPr>
          <a:xfrm>
            <a:off x="1773323" y="4052490"/>
            <a:ext cx="1831557" cy="2514421"/>
          </a:xfrm>
          <a:prstGeom prst="rect">
            <a:avLst/>
          </a:prstGeom>
          <a:noFill/>
          <a:ln>
            <a:noFill/>
          </a:ln>
        </p:spPr>
      </p:pic>
      <p:sp>
        <p:nvSpPr>
          <p:cNvPr id="334" name="Google Shape;334;p19"/>
          <p:cNvSpPr txBox="1"/>
          <p:nvPr/>
        </p:nvSpPr>
        <p:spPr>
          <a:xfrm>
            <a:off x="337347" y="1561333"/>
            <a:ext cx="4000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d)</a:t>
            </a:r>
            <a:endParaRPr/>
          </a:p>
        </p:txBody>
      </p:sp>
      <p:sp>
        <p:nvSpPr>
          <p:cNvPr id="335" name="Google Shape;335;p19"/>
          <p:cNvSpPr txBox="1"/>
          <p:nvPr/>
        </p:nvSpPr>
        <p:spPr>
          <a:xfrm>
            <a:off x="2654973" y="1608958"/>
            <a:ext cx="4000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e)</a:t>
            </a:r>
            <a:endParaRPr/>
          </a:p>
        </p:txBody>
      </p:sp>
      <p:sp>
        <p:nvSpPr>
          <p:cNvPr id="336" name="Google Shape;336;p19"/>
          <p:cNvSpPr txBox="1"/>
          <p:nvPr/>
        </p:nvSpPr>
        <p:spPr>
          <a:xfrm>
            <a:off x="1373273" y="4571233"/>
            <a:ext cx="4000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f)</a:t>
            </a:r>
            <a:endParaRPr/>
          </a:p>
        </p:txBody>
      </p:sp>
      <p:pic>
        <p:nvPicPr>
          <p:cNvPr id="337" name="Google Shape;337;p19"/>
          <p:cNvPicPr preferRelativeResize="0"/>
          <p:nvPr/>
        </p:nvPicPr>
        <p:blipFill rotWithShape="1">
          <a:blip r:embed="rId6">
            <a:alphaModFix/>
          </a:blip>
          <a:srcRect b="250" l="15732" r="11921" t="45095"/>
          <a:stretch/>
        </p:blipFill>
        <p:spPr>
          <a:xfrm>
            <a:off x="5568949" y="3781425"/>
            <a:ext cx="5127625" cy="2219973"/>
          </a:xfrm>
          <a:prstGeom prst="rect">
            <a:avLst/>
          </a:prstGeom>
          <a:noFill/>
          <a:ln>
            <a:noFill/>
          </a:ln>
        </p:spPr>
      </p:pic>
      <p:sp>
        <p:nvSpPr>
          <p:cNvPr id="338" name="Google Shape;338;p19"/>
          <p:cNvSpPr txBox="1"/>
          <p:nvPr/>
        </p:nvSpPr>
        <p:spPr>
          <a:xfrm>
            <a:off x="10848184" y="3950952"/>
            <a:ext cx="5056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(d)</a:t>
            </a:r>
            <a:endParaRPr/>
          </a:p>
        </p:txBody>
      </p:sp>
      <p:sp>
        <p:nvSpPr>
          <p:cNvPr id="339" name="Google Shape;339;p19"/>
          <p:cNvSpPr txBox="1"/>
          <p:nvPr/>
        </p:nvSpPr>
        <p:spPr>
          <a:xfrm>
            <a:off x="10860773" y="4666483"/>
            <a:ext cx="5056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(e)</a:t>
            </a:r>
            <a:endParaRPr/>
          </a:p>
        </p:txBody>
      </p:sp>
      <p:sp>
        <p:nvSpPr>
          <p:cNvPr id="340" name="Google Shape;340;p19"/>
          <p:cNvSpPr txBox="1"/>
          <p:nvPr/>
        </p:nvSpPr>
        <p:spPr>
          <a:xfrm>
            <a:off x="10900977" y="5382014"/>
            <a:ext cx="5056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(f)</a:t>
            </a:r>
            <a:endParaRPr/>
          </a:p>
        </p:txBody>
      </p:sp>
      <p:sp>
        <p:nvSpPr>
          <p:cNvPr id="341" name="Google Shape;341;p19"/>
          <p:cNvSpPr/>
          <p:nvPr/>
        </p:nvSpPr>
        <p:spPr>
          <a:xfrm>
            <a:off x="5372100" y="3925094"/>
            <a:ext cx="251503" cy="1913731"/>
          </a:xfrm>
          <a:prstGeom prst="lef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1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0"/>
          <p:cNvSpPr txBox="1"/>
          <p:nvPr>
            <p:ph type="title"/>
          </p:nvPr>
        </p:nvSpPr>
        <p:spPr>
          <a:xfrm>
            <a:off x="838200" y="365125"/>
            <a:ext cx="1062427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i-FI" sz="4000"/>
              <a:t>Double-shear joint (wood-wood or wood-wood panel)</a:t>
            </a:r>
            <a:endParaRPr/>
          </a:p>
        </p:txBody>
      </p:sp>
      <p:sp>
        <p:nvSpPr>
          <p:cNvPr id="348" name="Google Shape;348;p20"/>
          <p:cNvSpPr txBox="1"/>
          <p:nvPr>
            <p:ph idx="1" type="body"/>
          </p:nvPr>
        </p:nvSpPr>
        <p:spPr>
          <a:xfrm>
            <a:off x="4850223" y="1738149"/>
            <a:ext cx="6572250" cy="46609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sz="2600"/>
              <a:t>For a two-section (symmetric) joint, EC5 shows the fracture types shown in the images </a:t>
            </a:r>
            <a:endParaRPr/>
          </a:p>
          <a:p>
            <a:pPr indent="0" lvl="0" marL="0" rtl="0" algn="l">
              <a:lnSpc>
                <a:spcPct val="90000"/>
              </a:lnSpc>
              <a:spcBef>
                <a:spcPts val="1000"/>
              </a:spcBef>
              <a:spcAft>
                <a:spcPts val="0"/>
              </a:spcAft>
              <a:buClr>
                <a:schemeClr val="dk1"/>
              </a:buClr>
              <a:buSzPts val="2800"/>
              <a:buNone/>
            </a:pPr>
            <a:r>
              <a:t/>
            </a:r>
            <a:endParaRPr sz="2600"/>
          </a:p>
          <a:p>
            <a:pPr indent="0" lvl="0" marL="0" rtl="0" algn="l">
              <a:lnSpc>
                <a:spcPct val="90000"/>
              </a:lnSpc>
              <a:spcBef>
                <a:spcPts val="1000"/>
              </a:spcBef>
              <a:spcAft>
                <a:spcPts val="0"/>
              </a:spcAft>
              <a:buClr>
                <a:schemeClr val="dk1"/>
              </a:buClr>
              <a:buSzPts val="2800"/>
              <a:buNone/>
            </a:pPr>
            <a:r>
              <a:t/>
            </a:r>
            <a:endParaRPr sz="2600"/>
          </a:p>
          <a:p>
            <a:pPr indent="0" lvl="0" marL="0" rtl="0" algn="l">
              <a:lnSpc>
                <a:spcPct val="90000"/>
              </a:lnSpc>
              <a:spcBef>
                <a:spcPts val="1000"/>
              </a:spcBef>
              <a:spcAft>
                <a:spcPts val="0"/>
              </a:spcAft>
              <a:buClr>
                <a:schemeClr val="dk1"/>
              </a:buClr>
              <a:buSzPts val="2800"/>
              <a:buNone/>
            </a:pPr>
            <a:r>
              <a:rPr lang="fi-FI" sz="2600"/>
              <a:t>F =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fi-FI" sz="2600"/>
              <a:t>Note: In multi-shear cases, each shear can be viewed using the above double-shear case formulas.</a:t>
            </a:r>
            <a:endParaRPr/>
          </a:p>
        </p:txBody>
      </p:sp>
      <p:sp>
        <p:nvSpPr>
          <p:cNvPr id="349" name="Google Shape;349;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350" name="Google Shape;350;p20"/>
          <p:cNvPicPr preferRelativeResize="0"/>
          <p:nvPr/>
        </p:nvPicPr>
        <p:blipFill rotWithShape="1">
          <a:blip r:embed="rId3">
            <a:alphaModFix/>
          </a:blip>
          <a:srcRect b="0" l="19552" r="0" t="0"/>
          <a:stretch/>
        </p:blipFill>
        <p:spPr>
          <a:xfrm>
            <a:off x="5594337" y="2527173"/>
            <a:ext cx="5308142" cy="2260203"/>
          </a:xfrm>
          <a:prstGeom prst="rect">
            <a:avLst/>
          </a:prstGeom>
          <a:noFill/>
          <a:ln>
            <a:noFill/>
          </a:ln>
        </p:spPr>
      </p:pic>
      <p:grpSp>
        <p:nvGrpSpPr>
          <p:cNvPr id="351" name="Google Shape;351;p20"/>
          <p:cNvGrpSpPr/>
          <p:nvPr/>
        </p:nvGrpSpPr>
        <p:grpSpPr>
          <a:xfrm>
            <a:off x="631325" y="1370747"/>
            <a:ext cx="4152130" cy="4805636"/>
            <a:chOff x="219845" y="1407323"/>
            <a:chExt cx="4152130" cy="4805636"/>
          </a:xfrm>
        </p:grpSpPr>
        <p:pic>
          <p:nvPicPr>
            <p:cNvPr id="352" name="Google Shape;352;p20"/>
            <p:cNvPicPr preferRelativeResize="0"/>
            <p:nvPr/>
          </p:nvPicPr>
          <p:blipFill rotWithShape="1">
            <a:blip r:embed="rId4">
              <a:alphaModFix/>
            </a:blip>
            <a:srcRect b="0" l="0" r="0" t="0"/>
            <a:stretch/>
          </p:blipFill>
          <p:spPr>
            <a:xfrm>
              <a:off x="499110" y="1407323"/>
              <a:ext cx="1510665" cy="2593971"/>
            </a:xfrm>
            <a:prstGeom prst="rect">
              <a:avLst/>
            </a:prstGeom>
            <a:noFill/>
            <a:ln>
              <a:noFill/>
            </a:ln>
          </p:spPr>
        </p:pic>
        <p:pic>
          <p:nvPicPr>
            <p:cNvPr id="353" name="Google Shape;353;p20"/>
            <p:cNvPicPr preferRelativeResize="0"/>
            <p:nvPr/>
          </p:nvPicPr>
          <p:blipFill rotWithShape="1">
            <a:blip r:embed="rId5">
              <a:alphaModFix/>
            </a:blip>
            <a:srcRect b="0" l="0" r="0" t="0"/>
            <a:stretch/>
          </p:blipFill>
          <p:spPr>
            <a:xfrm>
              <a:off x="2529233" y="1552575"/>
              <a:ext cx="1510666" cy="2461302"/>
            </a:xfrm>
            <a:prstGeom prst="rect">
              <a:avLst/>
            </a:prstGeom>
            <a:noFill/>
            <a:ln>
              <a:noFill/>
            </a:ln>
          </p:spPr>
        </p:pic>
        <p:pic>
          <p:nvPicPr>
            <p:cNvPr id="354" name="Google Shape;354;p20"/>
            <p:cNvPicPr preferRelativeResize="0"/>
            <p:nvPr/>
          </p:nvPicPr>
          <p:blipFill rotWithShape="1">
            <a:blip r:embed="rId6">
              <a:alphaModFix/>
            </a:blip>
            <a:srcRect b="0" l="0" r="0" t="0"/>
            <a:stretch/>
          </p:blipFill>
          <p:spPr>
            <a:xfrm>
              <a:off x="240594" y="4001293"/>
              <a:ext cx="1698678" cy="2175670"/>
            </a:xfrm>
            <a:prstGeom prst="rect">
              <a:avLst/>
            </a:prstGeom>
            <a:noFill/>
            <a:ln>
              <a:noFill/>
            </a:ln>
          </p:spPr>
        </p:pic>
        <p:pic>
          <p:nvPicPr>
            <p:cNvPr id="355" name="Google Shape;355;p20"/>
            <p:cNvPicPr preferRelativeResize="0"/>
            <p:nvPr/>
          </p:nvPicPr>
          <p:blipFill rotWithShape="1">
            <a:blip r:embed="rId7">
              <a:alphaModFix/>
            </a:blip>
            <a:srcRect b="0" l="0" r="0" t="0"/>
            <a:stretch/>
          </p:blipFill>
          <p:spPr>
            <a:xfrm>
              <a:off x="2277124" y="3925478"/>
              <a:ext cx="2094851" cy="2287481"/>
            </a:xfrm>
            <a:prstGeom prst="rect">
              <a:avLst/>
            </a:prstGeom>
            <a:noFill/>
            <a:ln>
              <a:noFill/>
            </a:ln>
          </p:spPr>
        </p:pic>
        <p:sp>
          <p:nvSpPr>
            <p:cNvPr id="356" name="Google Shape;356;p20"/>
            <p:cNvSpPr txBox="1"/>
            <p:nvPr/>
          </p:nvSpPr>
          <p:spPr>
            <a:xfrm flipH="1">
              <a:off x="3571151" y="5829942"/>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57" name="Google Shape;357;p20"/>
            <p:cNvSpPr txBox="1"/>
            <p:nvPr/>
          </p:nvSpPr>
          <p:spPr>
            <a:xfrm flipH="1">
              <a:off x="2277124" y="5783956"/>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58" name="Google Shape;358;p20"/>
            <p:cNvSpPr txBox="1"/>
            <p:nvPr/>
          </p:nvSpPr>
          <p:spPr>
            <a:xfrm flipH="1">
              <a:off x="1579338" y="5799415"/>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59" name="Google Shape;359;p20"/>
            <p:cNvSpPr txBox="1"/>
            <p:nvPr/>
          </p:nvSpPr>
          <p:spPr>
            <a:xfrm flipH="1">
              <a:off x="219845" y="5783957"/>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60" name="Google Shape;360;p20"/>
            <p:cNvSpPr txBox="1"/>
            <p:nvPr/>
          </p:nvSpPr>
          <p:spPr>
            <a:xfrm flipH="1">
              <a:off x="3514723" y="3649632"/>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61" name="Google Shape;361;p20"/>
            <p:cNvSpPr txBox="1"/>
            <p:nvPr/>
          </p:nvSpPr>
          <p:spPr>
            <a:xfrm flipH="1">
              <a:off x="2285391" y="3653553"/>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62" name="Google Shape;362;p20"/>
            <p:cNvSpPr txBox="1"/>
            <p:nvPr/>
          </p:nvSpPr>
          <p:spPr>
            <a:xfrm flipH="1">
              <a:off x="1475562" y="3642698"/>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63" name="Google Shape;363;p20"/>
            <p:cNvSpPr txBox="1"/>
            <p:nvPr/>
          </p:nvSpPr>
          <p:spPr>
            <a:xfrm flipH="1">
              <a:off x="718243" y="3653553"/>
              <a:ext cx="487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FF0000"/>
                  </a:solidFill>
                  <a:latin typeface="Calibri"/>
                  <a:ea typeface="Calibri"/>
                  <a:cs typeface="Calibri"/>
                  <a:sym typeface="Calibri"/>
                </a:rPr>
                <a:t>F</a:t>
              </a:r>
              <a:r>
                <a:rPr b="0" i="0" lang="fi-FI" sz="1400" u="none" cap="none" strike="noStrike">
                  <a:solidFill>
                    <a:srgbClr val="FF0000"/>
                  </a:solidFill>
                  <a:latin typeface="Calibri"/>
                  <a:ea typeface="Calibri"/>
                  <a:cs typeface="Calibri"/>
                  <a:sym typeface="Calibri"/>
                </a:rPr>
                <a:t>/2</a:t>
              </a:r>
              <a:endParaRPr/>
            </a:p>
          </p:txBody>
        </p:sp>
        <p:sp>
          <p:nvSpPr>
            <p:cNvPr id="364" name="Google Shape;364;p20"/>
            <p:cNvSpPr txBox="1"/>
            <p:nvPr/>
          </p:nvSpPr>
          <p:spPr>
            <a:xfrm>
              <a:off x="219845" y="1794918"/>
              <a:ext cx="29489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(g)		     (h)</a:t>
              </a:r>
              <a:endParaRPr/>
            </a:p>
          </p:txBody>
        </p:sp>
        <p:sp>
          <p:nvSpPr>
            <p:cNvPr id="365" name="Google Shape;365;p20"/>
            <p:cNvSpPr txBox="1"/>
            <p:nvPr/>
          </p:nvSpPr>
          <p:spPr>
            <a:xfrm>
              <a:off x="222557" y="4183482"/>
              <a:ext cx="29489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(j)		   (k)</a:t>
              </a:r>
              <a:endParaRPr/>
            </a:p>
          </p:txBody>
        </p:sp>
      </p:grpSp>
      <p:sp>
        <p:nvSpPr>
          <p:cNvPr id="366" name="Google Shape;366;p20"/>
          <p:cNvSpPr txBox="1"/>
          <p:nvPr/>
        </p:nvSpPr>
        <p:spPr>
          <a:xfrm>
            <a:off x="10912420" y="2648653"/>
            <a:ext cx="500112"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(g)</a:t>
            </a:r>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(h)</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(j)</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(k)</a:t>
            </a:r>
            <a:endParaRPr/>
          </a:p>
        </p:txBody>
      </p:sp>
      <p:sp>
        <p:nvSpPr>
          <p:cNvPr id="367" name="Google Shape;367;p20"/>
          <p:cNvSpPr/>
          <p:nvPr/>
        </p:nvSpPr>
        <p:spPr>
          <a:xfrm>
            <a:off x="5349240" y="2648653"/>
            <a:ext cx="245097" cy="2031325"/>
          </a:xfrm>
          <a:prstGeom prst="lef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8" name="Google Shape;368;p2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500"/>
                                        <p:tgtEl>
                                          <p:spTgt spid="350"/>
                                        </p:tgtEl>
                                        <p:attrNameLst>
                                          <p:attrName>ppt_w</p:attrName>
                                        </p:attrNameLst>
                                      </p:cBhvr>
                                      <p:tavLst>
                                        <p:tav fmla="" tm="0">
                                          <p:val>
                                            <p:strVal val="0"/>
                                          </p:val>
                                        </p:tav>
                                        <p:tav fmla="" tm="100000">
                                          <p:val>
                                            <p:strVal val="#ppt_w"/>
                                          </p:val>
                                        </p:tav>
                                      </p:tavLst>
                                    </p:anim>
                                    <p:anim calcmode="lin" valueType="num">
                                      <p:cBhvr additive="base">
                                        <p:cTn dur="500"/>
                                        <p:tgtEl>
                                          <p:spTgt spid="35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1"/>
          <p:cNvSpPr txBox="1"/>
          <p:nvPr>
            <p:ph type="title"/>
          </p:nvPr>
        </p:nvSpPr>
        <p:spPr>
          <a:xfrm>
            <a:off x="838200" y="365125"/>
            <a:ext cx="1062427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i-FI" sz="4000"/>
              <a:t>Joint between wood and steel plate</a:t>
            </a:r>
            <a:endParaRPr/>
          </a:p>
        </p:txBody>
      </p:sp>
      <p:sp>
        <p:nvSpPr>
          <p:cNvPr id="374" name="Google Shape;374;p21"/>
          <p:cNvSpPr txBox="1"/>
          <p:nvPr>
            <p:ph idx="1" type="body"/>
          </p:nvPr>
        </p:nvSpPr>
        <p:spPr>
          <a:xfrm>
            <a:off x="3776472" y="1738149"/>
            <a:ext cx="7646001" cy="4660964"/>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8108"/>
              <a:buChar char="•"/>
            </a:pPr>
            <a:r>
              <a:rPr lang="fi-FI"/>
              <a:t>A steel plate is defined as a thin sheet if its thickness does not exceed half of the diameter of the connector d </a:t>
            </a:r>
            <a:endParaRPr/>
          </a:p>
          <a:p>
            <a:pPr indent="-228600" lvl="0" marL="228600" rtl="0" algn="l">
              <a:lnSpc>
                <a:spcPct val="90000"/>
              </a:lnSpc>
              <a:spcBef>
                <a:spcPts val="1000"/>
              </a:spcBef>
              <a:spcAft>
                <a:spcPts val="0"/>
              </a:spcAft>
              <a:buClr>
                <a:schemeClr val="dk1"/>
              </a:buClr>
              <a:buSzPct val="108108"/>
              <a:buChar char="•"/>
            </a:pPr>
            <a:r>
              <a:rPr lang="fi-FI"/>
              <a:t>A thin steel plate articulates the connector</a:t>
            </a:r>
            <a:endParaRPr/>
          </a:p>
          <a:p>
            <a:pPr indent="-228600" lvl="0" marL="228600" rtl="0" algn="l">
              <a:lnSpc>
                <a:spcPct val="90000"/>
              </a:lnSpc>
              <a:spcBef>
                <a:spcPts val="1000"/>
              </a:spcBef>
              <a:spcAft>
                <a:spcPts val="0"/>
              </a:spcAft>
              <a:buClr>
                <a:schemeClr val="dk1"/>
              </a:buClr>
              <a:buSzPct val="108108"/>
              <a:buChar char="•"/>
            </a:pPr>
            <a:r>
              <a:rPr lang="fi-FI"/>
              <a:t>A thick steel plate, on the other hand, is at least as thick as the diameter d of the connector </a:t>
            </a:r>
            <a:endParaRPr/>
          </a:p>
          <a:p>
            <a:pPr indent="-228600" lvl="0" marL="228600" rtl="0" algn="l">
              <a:lnSpc>
                <a:spcPct val="90000"/>
              </a:lnSpc>
              <a:spcBef>
                <a:spcPts val="1000"/>
              </a:spcBef>
              <a:spcAft>
                <a:spcPts val="0"/>
              </a:spcAft>
              <a:buClr>
                <a:schemeClr val="dk1"/>
              </a:buClr>
              <a:buSzPct val="108108"/>
              <a:buChar char="•"/>
            </a:pPr>
            <a:r>
              <a:rPr lang="fi-FI"/>
              <a:t>A thick steel plate also provides torque support for the connector, which may also cause the connector to become plastised</a:t>
            </a:r>
            <a:endParaRPr/>
          </a:p>
          <a:p>
            <a:pPr indent="-228600" lvl="0" marL="228600" rtl="0" algn="l">
              <a:lnSpc>
                <a:spcPct val="90000"/>
              </a:lnSpc>
              <a:spcBef>
                <a:spcPts val="1000"/>
              </a:spcBef>
              <a:spcAft>
                <a:spcPts val="0"/>
              </a:spcAft>
              <a:buClr>
                <a:schemeClr val="dk1"/>
              </a:buClr>
              <a:buSzPct val="108108"/>
              <a:buChar char="•"/>
            </a:pPr>
            <a:r>
              <a:rPr lang="fi-FI"/>
              <a:t>If the thickness of the steel plate is between thin and thick, the strength of the joint is interpolated with the results of the thin and thick plate</a:t>
            </a:r>
            <a:endParaRPr/>
          </a:p>
          <a:p>
            <a:pPr indent="0" lvl="0" marL="0" rtl="0" algn="l">
              <a:lnSpc>
                <a:spcPct val="90000"/>
              </a:lnSpc>
              <a:spcBef>
                <a:spcPts val="1000"/>
              </a:spcBef>
              <a:spcAft>
                <a:spcPts val="0"/>
              </a:spcAft>
              <a:buClr>
                <a:schemeClr val="dk1"/>
              </a:buClr>
              <a:buSzPct val="108108"/>
              <a:buNone/>
            </a:pPr>
            <a:r>
              <a:t/>
            </a:r>
            <a:endParaRPr/>
          </a:p>
          <a:p>
            <a:pPr indent="0" lvl="0" marL="0" rtl="0" algn="l">
              <a:lnSpc>
                <a:spcPct val="90000"/>
              </a:lnSpc>
              <a:spcBef>
                <a:spcPts val="1000"/>
              </a:spcBef>
              <a:spcAft>
                <a:spcPts val="0"/>
              </a:spcAft>
              <a:buClr>
                <a:schemeClr val="dk1"/>
              </a:buClr>
              <a:buSzPct val="108108"/>
              <a:buNone/>
            </a:pPr>
            <a:r>
              <a:t/>
            </a:r>
            <a:endParaRPr/>
          </a:p>
        </p:txBody>
      </p:sp>
      <p:sp>
        <p:nvSpPr>
          <p:cNvPr id="375" name="Google Shape;375;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376" name="Google Shape;376;p21"/>
          <p:cNvPicPr preferRelativeResize="0"/>
          <p:nvPr/>
        </p:nvPicPr>
        <p:blipFill rotWithShape="1">
          <a:blip r:embed="rId3">
            <a:alphaModFix/>
          </a:blip>
          <a:srcRect b="0" l="0" r="0" t="0"/>
          <a:stretch/>
        </p:blipFill>
        <p:spPr>
          <a:xfrm>
            <a:off x="1383987" y="1480219"/>
            <a:ext cx="1967786" cy="2320447"/>
          </a:xfrm>
          <a:prstGeom prst="rect">
            <a:avLst/>
          </a:prstGeom>
          <a:noFill/>
          <a:ln>
            <a:noFill/>
          </a:ln>
        </p:spPr>
      </p:pic>
      <p:pic>
        <p:nvPicPr>
          <p:cNvPr id="377" name="Google Shape;377;p21"/>
          <p:cNvPicPr preferRelativeResize="0"/>
          <p:nvPr/>
        </p:nvPicPr>
        <p:blipFill rotWithShape="1">
          <a:blip r:embed="rId4">
            <a:alphaModFix/>
          </a:blip>
          <a:srcRect b="0" l="0" r="0" t="0"/>
          <a:stretch/>
        </p:blipFill>
        <p:spPr>
          <a:xfrm>
            <a:off x="1211164" y="3804062"/>
            <a:ext cx="2271869" cy="2271869"/>
          </a:xfrm>
          <a:prstGeom prst="rect">
            <a:avLst/>
          </a:prstGeom>
          <a:noFill/>
          <a:ln>
            <a:noFill/>
          </a:ln>
        </p:spPr>
      </p:pic>
      <p:sp>
        <p:nvSpPr>
          <p:cNvPr id="378" name="Google Shape;378;p2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379" name="Google Shape;379;p21"/>
          <p:cNvSpPr txBox="1"/>
          <p:nvPr/>
        </p:nvSpPr>
        <p:spPr>
          <a:xfrm>
            <a:off x="2347098" y="1738149"/>
            <a:ext cx="146650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Thin plate</a:t>
            </a:r>
            <a:endParaRPr/>
          </a:p>
        </p:txBody>
      </p:sp>
      <p:sp>
        <p:nvSpPr>
          <p:cNvPr id="380" name="Google Shape;380;p21"/>
          <p:cNvSpPr txBox="1"/>
          <p:nvPr/>
        </p:nvSpPr>
        <p:spPr>
          <a:xfrm>
            <a:off x="2418102" y="4123594"/>
            <a:ext cx="126777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Thick plate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2"/>
          <p:cNvSpPr txBox="1"/>
          <p:nvPr>
            <p:ph type="title"/>
          </p:nvPr>
        </p:nvSpPr>
        <p:spPr>
          <a:xfrm>
            <a:off x="838200" y="365125"/>
            <a:ext cx="1062427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i-FI" sz="4000"/>
              <a:t>Single-shear joint (wood-steel)</a:t>
            </a:r>
            <a:endParaRPr/>
          </a:p>
        </p:txBody>
      </p:sp>
      <p:sp>
        <p:nvSpPr>
          <p:cNvPr id="386" name="Google Shape;386;p22"/>
          <p:cNvSpPr txBox="1"/>
          <p:nvPr>
            <p:ph idx="1" type="body"/>
          </p:nvPr>
        </p:nvSpPr>
        <p:spPr>
          <a:xfrm>
            <a:off x="5394960" y="1710717"/>
            <a:ext cx="6265257" cy="46609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fi-FI" sz="2400"/>
              <a:t>For single-shear joints, EC5 shows the following durability formulas (per connector)</a:t>
            </a:r>
            <a:endParaRPr/>
          </a:p>
          <a:p>
            <a:pPr indent="-228600" lvl="0" marL="228600" rtl="0" algn="l">
              <a:lnSpc>
                <a:spcPct val="90000"/>
              </a:lnSpc>
              <a:spcBef>
                <a:spcPts val="1000"/>
              </a:spcBef>
              <a:spcAft>
                <a:spcPts val="0"/>
              </a:spcAft>
              <a:buClr>
                <a:schemeClr val="dk1"/>
              </a:buClr>
              <a:buSzPts val="2400"/>
              <a:buChar char="•"/>
            </a:pPr>
            <a:r>
              <a:rPr lang="fi-FI" sz="2400"/>
              <a:t>The durability of the steel plate must be checked separately!</a:t>
            </a:r>
            <a:endParaRPr/>
          </a:p>
          <a:p>
            <a:pPr indent="-228600" lvl="0" marL="228600" rtl="0" algn="l">
              <a:lnSpc>
                <a:spcPct val="90000"/>
              </a:lnSpc>
              <a:spcBef>
                <a:spcPts val="1000"/>
              </a:spcBef>
              <a:spcAft>
                <a:spcPts val="0"/>
              </a:spcAft>
              <a:buClr>
                <a:schemeClr val="dk1"/>
              </a:buClr>
              <a:buSzPts val="2000"/>
              <a:buChar char="•"/>
            </a:pPr>
            <a:r>
              <a:rPr i="1" lang="fi-FI" sz="2000"/>
              <a:t>Thin steel plate:</a:t>
            </a:r>
            <a:endParaRPr/>
          </a:p>
          <a:p>
            <a:pPr indent="0" lvl="0" marL="0" rtl="0" algn="l">
              <a:lnSpc>
                <a:spcPct val="90000"/>
              </a:lnSpc>
              <a:spcBef>
                <a:spcPts val="1000"/>
              </a:spcBef>
              <a:spcAft>
                <a:spcPts val="0"/>
              </a:spcAft>
              <a:buClr>
                <a:schemeClr val="dk1"/>
              </a:buClr>
              <a:buSzPts val="2800"/>
              <a:buNone/>
            </a:pPr>
            <a:r>
              <a:rPr lang="fi-FI"/>
              <a:t> </a:t>
            </a:r>
            <a:endParaRPr/>
          </a:p>
          <a:p>
            <a:pPr indent="-228600" lvl="0" marL="228600" rtl="0" algn="l">
              <a:lnSpc>
                <a:spcPct val="90000"/>
              </a:lnSpc>
              <a:spcBef>
                <a:spcPts val="1000"/>
              </a:spcBef>
              <a:spcAft>
                <a:spcPts val="0"/>
              </a:spcAft>
              <a:buClr>
                <a:schemeClr val="dk1"/>
              </a:buClr>
              <a:buSzPts val="2000"/>
              <a:buChar char="•"/>
            </a:pPr>
            <a:r>
              <a:rPr i="1" lang="fi-FI" sz="2000"/>
              <a:t>Thick steel plate:</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t/>
            </a:r>
            <a:endParaRPr sz="2400"/>
          </a:p>
        </p:txBody>
      </p:sp>
      <p:sp>
        <p:nvSpPr>
          <p:cNvPr id="387" name="Google Shape;387;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388" name="Google Shape;388;p22"/>
          <p:cNvPicPr preferRelativeResize="0"/>
          <p:nvPr/>
        </p:nvPicPr>
        <p:blipFill rotWithShape="1">
          <a:blip r:embed="rId3">
            <a:alphaModFix/>
          </a:blip>
          <a:srcRect b="0" l="0" r="0" t="0"/>
          <a:stretch/>
        </p:blipFill>
        <p:spPr>
          <a:xfrm>
            <a:off x="877434" y="1390552"/>
            <a:ext cx="1886442" cy="2209747"/>
          </a:xfrm>
          <a:prstGeom prst="rect">
            <a:avLst/>
          </a:prstGeom>
          <a:noFill/>
          <a:ln>
            <a:noFill/>
          </a:ln>
        </p:spPr>
      </p:pic>
      <p:pic>
        <p:nvPicPr>
          <p:cNvPr id="389" name="Google Shape;389;p22"/>
          <p:cNvPicPr preferRelativeResize="0"/>
          <p:nvPr/>
        </p:nvPicPr>
        <p:blipFill rotWithShape="1">
          <a:blip r:embed="rId4">
            <a:alphaModFix/>
          </a:blip>
          <a:srcRect b="0" l="0" r="0" t="0"/>
          <a:stretch/>
        </p:blipFill>
        <p:spPr>
          <a:xfrm>
            <a:off x="298867" y="3896988"/>
            <a:ext cx="1992761" cy="2134678"/>
          </a:xfrm>
          <a:prstGeom prst="rect">
            <a:avLst/>
          </a:prstGeom>
          <a:noFill/>
          <a:ln>
            <a:noFill/>
          </a:ln>
        </p:spPr>
      </p:pic>
      <p:pic>
        <p:nvPicPr>
          <p:cNvPr id="390" name="Google Shape;390;p22"/>
          <p:cNvPicPr preferRelativeResize="0"/>
          <p:nvPr/>
        </p:nvPicPr>
        <p:blipFill rotWithShape="1">
          <a:blip r:embed="rId5">
            <a:alphaModFix/>
          </a:blip>
          <a:srcRect b="0" l="28631" r="0" t="0"/>
          <a:stretch/>
        </p:blipFill>
        <p:spPr>
          <a:xfrm>
            <a:off x="8110728" y="3461926"/>
            <a:ext cx="2231136" cy="842290"/>
          </a:xfrm>
          <a:prstGeom prst="rect">
            <a:avLst/>
          </a:prstGeom>
          <a:noFill/>
          <a:ln>
            <a:noFill/>
          </a:ln>
        </p:spPr>
      </p:pic>
      <p:pic>
        <p:nvPicPr>
          <p:cNvPr id="391" name="Google Shape;391;p22"/>
          <p:cNvPicPr preferRelativeResize="0"/>
          <p:nvPr/>
        </p:nvPicPr>
        <p:blipFill rotWithShape="1">
          <a:blip r:embed="rId6">
            <a:alphaModFix/>
          </a:blip>
          <a:srcRect b="9179" l="23304" r="0" t="12077"/>
          <a:stretch/>
        </p:blipFill>
        <p:spPr>
          <a:xfrm>
            <a:off x="8110727" y="4553712"/>
            <a:ext cx="2649733" cy="1527577"/>
          </a:xfrm>
          <a:prstGeom prst="rect">
            <a:avLst/>
          </a:prstGeom>
          <a:noFill/>
          <a:ln>
            <a:noFill/>
          </a:ln>
        </p:spPr>
      </p:pic>
      <p:sp>
        <p:nvSpPr>
          <p:cNvPr id="392" name="Google Shape;392;p22"/>
          <p:cNvSpPr txBox="1"/>
          <p:nvPr/>
        </p:nvSpPr>
        <p:spPr>
          <a:xfrm flipH="1">
            <a:off x="7434072" y="3652238"/>
            <a:ext cx="6766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chemeClr val="dk1"/>
                </a:solidFill>
                <a:latin typeface="Calibri"/>
                <a:ea typeface="Calibri"/>
                <a:cs typeface="Calibri"/>
                <a:sym typeface="Calibri"/>
              </a:rPr>
              <a:t>F =</a:t>
            </a:r>
            <a:endParaRPr/>
          </a:p>
        </p:txBody>
      </p:sp>
      <p:sp>
        <p:nvSpPr>
          <p:cNvPr id="393" name="Google Shape;393;p22"/>
          <p:cNvSpPr txBox="1"/>
          <p:nvPr/>
        </p:nvSpPr>
        <p:spPr>
          <a:xfrm flipH="1">
            <a:off x="7467001" y="5086667"/>
            <a:ext cx="6766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chemeClr val="dk1"/>
                </a:solidFill>
                <a:latin typeface="Calibri"/>
                <a:ea typeface="Calibri"/>
                <a:cs typeface="Calibri"/>
                <a:sym typeface="Calibri"/>
              </a:rPr>
              <a:t>F =</a:t>
            </a:r>
            <a:endParaRPr/>
          </a:p>
        </p:txBody>
      </p:sp>
      <p:pic>
        <p:nvPicPr>
          <p:cNvPr id="394" name="Google Shape;394;p22"/>
          <p:cNvPicPr preferRelativeResize="0"/>
          <p:nvPr/>
        </p:nvPicPr>
        <p:blipFill rotWithShape="1">
          <a:blip r:embed="rId7">
            <a:alphaModFix/>
          </a:blip>
          <a:srcRect b="0" l="0" r="0" t="0"/>
          <a:stretch/>
        </p:blipFill>
        <p:spPr>
          <a:xfrm>
            <a:off x="2487707" y="1294142"/>
            <a:ext cx="1427553" cy="2317738"/>
          </a:xfrm>
          <a:prstGeom prst="rect">
            <a:avLst/>
          </a:prstGeom>
          <a:noFill/>
          <a:ln>
            <a:noFill/>
          </a:ln>
        </p:spPr>
      </p:pic>
      <p:pic>
        <p:nvPicPr>
          <p:cNvPr id="395" name="Google Shape;395;p22"/>
          <p:cNvPicPr preferRelativeResize="0"/>
          <p:nvPr/>
        </p:nvPicPr>
        <p:blipFill rotWithShape="1">
          <a:blip r:embed="rId8">
            <a:alphaModFix/>
          </a:blip>
          <a:srcRect b="0" l="6391" r="20693" t="0"/>
          <a:stretch/>
        </p:blipFill>
        <p:spPr>
          <a:xfrm>
            <a:off x="2249424" y="3914051"/>
            <a:ext cx="1351031" cy="2217216"/>
          </a:xfrm>
          <a:prstGeom prst="rect">
            <a:avLst/>
          </a:prstGeom>
          <a:noFill/>
          <a:ln>
            <a:noFill/>
          </a:ln>
        </p:spPr>
      </p:pic>
      <p:pic>
        <p:nvPicPr>
          <p:cNvPr id="396" name="Google Shape;396;p22"/>
          <p:cNvPicPr preferRelativeResize="0"/>
          <p:nvPr/>
        </p:nvPicPr>
        <p:blipFill rotWithShape="1">
          <a:blip r:embed="rId9">
            <a:alphaModFix/>
          </a:blip>
          <a:srcRect b="0" l="0" r="0" t="0"/>
          <a:stretch/>
        </p:blipFill>
        <p:spPr>
          <a:xfrm>
            <a:off x="3915260" y="3983849"/>
            <a:ext cx="1471117" cy="2032903"/>
          </a:xfrm>
          <a:prstGeom prst="rect">
            <a:avLst/>
          </a:prstGeom>
          <a:noFill/>
          <a:ln>
            <a:noFill/>
          </a:ln>
        </p:spPr>
      </p:pic>
      <p:sp>
        <p:nvSpPr>
          <p:cNvPr id="397" name="Google Shape;397;p22"/>
          <p:cNvSpPr txBox="1"/>
          <p:nvPr/>
        </p:nvSpPr>
        <p:spPr>
          <a:xfrm>
            <a:off x="659232" y="5905810"/>
            <a:ext cx="42092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c)   	              d)	          e)</a:t>
            </a:r>
            <a:endParaRPr/>
          </a:p>
        </p:txBody>
      </p:sp>
      <p:sp>
        <p:nvSpPr>
          <p:cNvPr id="398" name="Google Shape;398;p22"/>
          <p:cNvSpPr txBox="1"/>
          <p:nvPr/>
        </p:nvSpPr>
        <p:spPr>
          <a:xfrm>
            <a:off x="994512" y="3470995"/>
            <a:ext cx="42092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 a)   	                        b)</a:t>
            </a:r>
            <a:endParaRPr/>
          </a:p>
        </p:txBody>
      </p:sp>
      <p:sp>
        <p:nvSpPr>
          <p:cNvPr id="399" name="Google Shape;399;p22"/>
          <p:cNvSpPr txBox="1"/>
          <p:nvPr/>
        </p:nvSpPr>
        <p:spPr>
          <a:xfrm>
            <a:off x="10828354" y="3419368"/>
            <a:ext cx="538035"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(a)</a:t>
            </a:r>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(b)</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(c)</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(d)</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(e)</a:t>
            </a:r>
            <a:endParaRPr/>
          </a:p>
        </p:txBody>
      </p:sp>
      <p:sp>
        <p:nvSpPr>
          <p:cNvPr id="400" name="Google Shape;400;p2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401" name="Google Shape;401;p22"/>
          <p:cNvSpPr txBox="1"/>
          <p:nvPr/>
        </p:nvSpPr>
        <p:spPr>
          <a:xfrm>
            <a:off x="1801621" y="1625912"/>
            <a:ext cx="146650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Thin plate</a:t>
            </a:r>
            <a:endParaRPr/>
          </a:p>
        </p:txBody>
      </p:sp>
      <p:sp>
        <p:nvSpPr>
          <p:cNvPr id="402" name="Google Shape;402;p22"/>
          <p:cNvSpPr txBox="1"/>
          <p:nvPr/>
        </p:nvSpPr>
        <p:spPr>
          <a:xfrm>
            <a:off x="1436347" y="4165716"/>
            <a:ext cx="138172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Thick plate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500"/>
                                        <p:tgtEl>
                                          <p:spTgt spid="390"/>
                                        </p:tgtEl>
                                        <p:attrNameLst>
                                          <p:attrName>ppt_w</p:attrName>
                                        </p:attrNameLst>
                                      </p:cBhvr>
                                      <p:tavLst>
                                        <p:tav fmla="" tm="0">
                                          <p:val>
                                            <p:strVal val="0"/>
                                          </p:val>
                                        </p:tav>
                                        <p:tav fmla="" tm="100000">
                                          <p:val>
                                            <p:strVal val="#ppt_w"/>
                                          </p:val>
                                        </p:tav>
                                      </p:tavLst>
                                    </p:anim>
                                    <p:anim calcmode="lin" valueType="num">
                                      <p:cBhvr additive="base">
                                        <p:cTn dur="500"/>
                                        <p:tgtEl>
                                          <p:spTgt spid="3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500"/>
                                        <p:tgtEl>
                                          <p:spTgt spid="391"/>
                                        </p:tgtEl>
                                        <p:attrNameLst>
                                          <p:attrName>ppt_w</p:attrName>
                                        </p:attrNameLst>
                                      </p:cBhvr>
                                      <p:tavLst>
                                        <p:tav fmla="" tm="0">
                                          <p:val>
                                            <p:strVal val="0"/>
                                          </p:val>
                                        </p:tav>
                                        <p:tav fmla="" tm="100000">
                                          <p:val>
                                            <p:strVal val="#ppt_w"/>
                                          </p:val>
                                        </p:tav>
                                      </p:tavLst>
                                    </p:anim>
                                    <p:anim calcmode="lin" valueType="num">
                                      <p:cBhvr additive="base">
                                        <p:cTn dur="500"/>
                                        <p:tgtEl>
                                          <p:spTgt spid="3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23"/>
          <p:cNvPicPr preferRelativeResize="0"/>
          <p:nvPr/>
        </p:nvPicPr>
        <p:blipFill rotWithShape="1">
          <a:blip r:embed="rId3">
            <a:alphaModFix/>
          </a:blip>
          <a:srcRect b="0" l="0" r="19422" t="0"/>
          <a:stretch/>
        </p:blipFill>
        <p:spPr>
          <a:xfrm>
            <a:off x="3778371" y="3992994"/>
            <a:ext cx="1863478" cy="2585323"/>
          </a:xfrm>
          <a:prstGeom prst="rect">
            <a:avLst/>
          </a:prstGeom>
          <a:noFill/>
          <a:ln>
            <a:noFill/>
          </a:ln>
        </p:spPr>
      </p:pic>
      <p:sp>
        <p:nvSpPr>
          <p:cNvPr id="408" name="Google Shape;408;p23"/>
          <p:cNvSpPr txBox="1"/>
          <p:nvPr>
            <p:ph type="title"/>
          </p:nvPr>
        </p:nvSpPr>
        <p:spPr>
          <a:xfrm>
            <a:off x="838200" y="365125"/>
            <a:ext cx="1062427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i-FI" sz="4000"/>
              <a:t>Double-shear joint (wood-steel)</a:t>
            </a:r>
            <a:endParaRPr/>
          </a:p>
        </p:txBody>
      </p:sp>
      <p:sp>
        <p:nvSpPr>
          <p:cNvPr id="409" name="Google Shape;409;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410" name="Google Shape;410;p23"/>
          <p:cNvSpPr txBox="1"/>
          <p:nvPr/>
        </p:nvSpPr>
        <p:spPr>
          <a:xfrm flipH="1">
            <a:off x="7200160" y="2891668"/>
            <a:ext cx="6766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chemeClr val="dk1"/>
                </a:solidFill>
                <a:latin typeface="Calibri"/>
                <a:ea typeface="Calibri"/>
                <a:cs typeface="Calibri"/>
                <a:sym typeface="Calibri"/>
              </a:rPr>
              <a:t>F =</a:t>
            </a:r>
            <a:endParaRPr/>
          </a:p>
        </p:txBody>
      </p:sp>
      <p:sp>
        <p:nvSpPr>
          <p:cNvPr id="411" name="Google Shape;411;p23"/>
          <p:cNvSpPr txBox="1"/>
          <p:nvPr/>
        </p:nvSpPr>
        <p:spPr>
          <a:xfrm flipH="1">
            <a:off x="7200159" y="4252649"/>
            <a:ext cx="6766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chemeClr val="dk1"/>
                </a:solidFill>
                <a:latin typeface="Calibri"/>
                <a:ea typeface="Calibri"/>
                <a:cs typeface="Calibri"/>
                <a:sym typeface="Calibri"/>
              </a:rPr>
              <a:t>F =</a:t>
            </a:r>
            <a:endParaRPr/>
          </a:p>
        </p:txBody>
      </p:sp>
      <p:sp>
        <p:nvSpPr>
          <p:cNvPr id="412" name="Google Shape;412;p23"/>
          <p:cNvSpPr txBox="1"/>
          <p:nvPr/>
        </p:nvSpPr>
        <p:spPr>
          <a:xfrm>
            <a:off x="10674042" y="2319189"/>
            <a:ext cx="538035" cy="369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(f)</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(g)</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(h)</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(j)</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(k)</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(l)</a:t>
            </a:r>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(m)</a:t>
            </a:r>
            <a:endParaRPr/>
          </a:p>
        </p:txBody>
      </p:sp>
      <p:pic>
        <p:nvPicPr>
          <p:cNvPr id="413" name="Google Shape;413;p23"/>
          <p:cNvPicPr preferRelativeResize="0"/>
          <p:nvPr/>
        </p:nvPicPr>
        <p:blipFill rotWithShape="1">
          <a:blip r:embed="rId4">
            <a:alphaModFix/>
          </a:blip>
          <a:srcRect b="0" l="0" r="0" t="0"/>
          <a:stretch/>
        </p:blipFill>
        <p:spPr>
          <a:xfrm>
            <a:off x="531783" y="1501019"/>
            <a:ext cx="1562193" cy="2073601"/>
          </a:xfrm>
          <a:prstGeom prst="rect">
            <a:avLst/>
          </a:prstGeom>
          <a:noFill/>
          <a:ln>
            <a:noFill/>
          </a:ln>
        </p:spPr>
      </p:pic>
      <p:pic>
        <p:nvPicPr>
          <p:cNvPr id="414" name="Google Shape;414;p23"/>
          <p:cNvPicPr preferRelativeResize="0"/>
          <p:nvPr/>
        </p:nvPicPr>
        <p:blipFill rotWithShape="1">
          <a:blip r:embed="rId5">
            <a:alphaModFix/>
          </a:blip>
          <a:srcRect b="0" l="0" r="0" t="0"/>
          <a:stretch/>
        </p:blipFill>
        <p:spPr>
          <a:xfrm>
            <a:off x="2036547" y="1405512"/>
            <a:ext cx="1717439" cy="2350659"/>
          </a:xfrm>
          <a:prstGeom prst="rect">
            <a:avLst/>
          </a:prstGeom>
          <a:noFill/>
          <a:ln>
            <a:noFill/>
          </a:ln>
        </p:spPr>
      </p:pic>
      <p:pic>
        <p:nvPicPr>
          <p:cNvPr id="415" name="Google Shape;415;p23"/>
          <p:cNvPicPr preferRelativeResize="0"/>
          <p:nvPr/>
        </p:nvPicPr>
        <p:blipFill rotWithShape="1">
          <a:blip r:embed="rId6">
            <a:alphaModFix/>
          </a:blip>
          <a:srcRect b="0" l="0" r="23201" t="0"/>
          <a:stretch/>
        </p:blipFill>
        <p:spPr>
          <a:xfrm>
            <a:off x="3914092" y="1495106"/>
            <a:ext cx="1549821" cy="2205352"/>
          </a:xfrm>
          <a:prstGeom prst="rect">
            <a:avLst/>
          </a:prstGeom>
          <a:noFill/>
          <a:ln>
            <a:noFill/>
          </a:ln>
        </p:spPr>
      </p:pic>
      <p:sp>
        <p:nvSpPr>
          <p:cNvPr id="416" name="Google Shape;416;p23"/>
          <p:cNvSpPr txBox="1"/>
          <p:nvPr/>
        </p:nvSpPr>
        <p:spPr>
          <a:xfrm>
            <a:off x="-95773" y="1880049"/>
            <a:ext cx="4503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         f)   	                          g)                            h)</a:t>
            </a:r>
            <a:endParaRPr/>
          </a:p>
        </p:txBody>
      </p:sp>
      <p:pic>
        <p:nvPicPr>
          <p:cNvPr id="417" name="Google Shape;417;p23"/>
          <p:cNvPicPr preferRelativeResize="0"/>
          <p:nvPr/>
        </p:nvPicPr>
        <p:blipFill rotWithShape="1">
          <a:blip r:embed="rId7">
            <a:alphaModFix/>
          </a:blip>
          <a:srcRect b="0" l="0" r="0" t="0"/>
          <a:stretch/>
        </p:blipFill>
        <p:spPr>
          <a:xfrm>
            <a:off x="216763" y="3851677"/>
            <a:ext cx="1842935" cy="2628449"/>
          </a:xfrm>
          <a:prstGeom prst="rect">
            <a:avLst/>
          </a:prstGeom>
          <a:noFill/>
          <a:ln>
            <a:noFill/>
          </a:ln>
        </p:spPr>
      </p:pic>
      <p:pic>
        <p:nvPicPr>
          <p:cNvPr id="418" name="Google Shape;418;p23"/>
          <p:cNvPicPr preferRelativeResize="0"/>
          <p:nvPr/>
        </p:nvPicPr>
        <p:blipFill rotWithShape="1">
          <a:blip r:embed="rId8">
            <a:alphaModFix/>
          </a:blip>
          <a:srcRect b="0" l="0" r="0" t="0"/>
          <a:stretch/>
        </p:blipFill>
        <p:spPr>
          <a:xfrm>
            <a:off x="2091977" y="3868635"/>
            <a:ext cx="1794634" cy="2691951"/>
          </a:xfrm>
          <a:prstGeom prst="rect">
            <a:avLst/>
          </a:prstGeom>
          <a:noFill/>
          <a:ln>
            <a:noFill/>
          </a:ln>
        </p:spPr>
      </p:pic>
      <p:sp>
        <p:nvSpPr>
          <p:cNvPr id="419" name="Google Shape;419;p23"/>
          <p:cNvSpPr txBox="1"/>
          <p:nvPr/>
        </p:nvSpPr>
        <p:spPr>
          <a:xfrm>
            <a:off x="166116" y="4041475"/>
            <a:ext cx="42092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j&amp;l)   	                k)	                m)</a:t>
            </a:r>
            <a:endParaRPr/>
          </a:p>
        </p:txBody>
      </p:sp>
      <p:pic>
        <p:nvPicPr>
          <p:cNvPr id="420" name="Google Shape;420;p23"/>
          <p:cNvPicPr preferRelativeResize="0"/>
          <p:nvPr/>
        </p:nvPicPr>
        <p:blipFill rotWithShape="1">
          <a:blip r:embed="rId9">
            <a:alphaModFix/>
          </a:blip>
          <a:srcRect b="8443" l="24527" r="0" t="10018"/>
          <a:stretch/>
        </p:blipFill>
        <p:spPr>
          <a:xfrm>
            <a:off x="7746888" y="2348634"/>
            <a:ext cx="2656117" cy="1539021"/>
          </a:xfrm>
          <a:prstGeom prst="rect">
            <a:avLst/>
          </a:prstGeom>
          <a:noFill/>
          <a:ln>
            <a:noFill/>
          </a:ln>
        </p:spPr>
      </p:pic>
      <p:pic>
        <p:nvPicPr>
          <p:cNvPr id="421" name="Google Shape;421;p23"/>
          <p:cNvPicPr preferRelativeResize="0"/>
          <p:nvPr/>
        </p:nvPicPr>
        <p:blipFill rotWithShape="1">
          <a:blip r:embed="rId10">
            <a:alphaModFix/>
          </a:blip>
          <a:srcRect b="0" l="27443" r="0" t="0"/>
          <a:stretch/>
        </p:blipFill>
        <p:spPr>
          <a:xfrm>
            <a:off x="7746888" y="4019877"/>
            <a:ext cx="2500252" cy="894698"/>
          </a:xfrm>
          <a:prstGeom prst="rect">
            <a:avLst/>
          </a:prstGeom>
          <a:noFill/>
          <a:ln>
            <a:noFill/>
          </a:ln>
        </p:spPr>
      </p:pic>
      <p:sp>
        <p:nvSpPr>
          <p:cNvPr id="422" name="Google Shape;422;p23"/>
          <p:cNvSpPr txBox="1"/>
          <p:nvPr/>
        </p:nvSpPr>
        <p:spPr>
          <a:xfrm flipH="1">
            <a:off x="7200159" y="5403151"/>
            <a:ext cx="6766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i-FI" sz="2400" u="none" cap="none" strike="noStrike">
                <a:solidFill>
                  <a:schemeClr val="dk1"/>
                </a:solidFill>
                <a:latin typeface="Calibri"/>
                <a:ea typeface="Calibri"/>
                <a:cs typeface="Calibri"/>
                <a:sym typeface="Calibri"/>
              </a:rPr>
              <a:t>F =</a:t>
            </a:r>
            <a:endParaRPr/>
          </a:p>
        </p:txBody>
      </p:sp>
      <p:pic>
        <p:nvPicPr>
          <p:cNvPr id="423" name="Google Shape;423;p23"/>
          <p:cNvPicPr preferRelativeResize="0"/>
          <p:nvPr/>
        </p:nvPicPr>
        <p:blipFill rotWithShape="1">
          <a:blip r:embed="rId11">
            <a:alphaModFix/>
          </a:blip>
          <a:srcRect b="0" l="29556" r="0" t="0"/>
          <a:stretch/>
        </p:blipFill>
        <p:spPr>
          <a:xfrm>
            <a:off x="7815842" y="5257540"/>
            <a:ext cx="2284182" cy="802843"/>
          </a:xfrm>
          <a:prstGeom prst="rect">
            <a:avLst/>
          </a:prstGeom>
          <a:noFill/>
          <a:ln>
            <a:noFill/>
          </a:ln>
        </p:spPr>
      </p:pic>
      <p:sp>
        <p:nvSpPr>
          <p:cNvPr id="424" name="Google Shape;424;p23"/>
          <p:cNvSpPr txBox="1"/>
          <p:nvPr>
            <p:ph idx="1" type="body"/>
          </p:nvPr>
        </p:nvSpPr>
        <p:spPr>
          <a:xfrm>
            <a:off x="5394960" y="1710717"/>
            <a:ext cx="6265257" cy="46609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fi-FI" sz="2400"/>
              <a:t>A double-shear joint has the corresponding expressions:</a:t>
            </a:r>
            <a:endParaRPr/>
          </a:p>
          <a:p>
            <a:pPr indent="-228600" lvl="0" marL="228600" rtl="0" algn="l">
              <a:lnSpc>
                <a:spcPct val="90000"/>
              </a:lnSpc>
              <a:spcBef>
                <a:spcPts val="1000"/>
              </a:spcBef>
              <a:spcAft>
                <a:spcPts val="0"/>
              </a:spcAft>
              <a:buClr>
                <a:schemeClr val="dk1"/>
              </a:buClr>
              <a:buSzPts val="2000"/>
              <a:buChar char="•"/>
            </a:pPr>
            <a:r>
              <a:rPr i="1" lang="fi-FI" sz="2000"/>
              <a:t>All steel plates:</a:t>
            </a:r>
            <a:endParaRPr/>
          </a:p>
          <a:p>
            <a:pPr indent="0" lvl="0" marL="0" rtl="0" algn="l">
              <a:lnSpc>
                <a:spcPct val="90000"/>
              </a:lnSpc>
              <a:spcBef>
                <a:spcPts val="1000"/>
              </a:spcBef>
              <a:spcAft>
                <a:spcPts val="0"/>
              </a:spcAft>
              <a:buClr>
                <a:schemeClr val="dk1"/>
              </a:buClr>
              <a:buSzPts val="2800"/>
              <a:buNone/>
            </a:pPr>
            <a:r>
              <a:rPr lang="fi-FI"/>
              <a:t> </a:t>
            </a:r>
            <a:endParaRPr/>
          </a:p>
          <a:p>
            <a:pPr indent="0" lvl="0" marL="0" rtl="0" algn="l">
              <a:lnSpc>
                <a:spcPct val="90000"/>
              </a:lnSpc>
              <a:spcBef>
                <a:spcPts val="1000"/>
              </a:spcBef>
              <a:spcAft>
                <a:spcPts val="0"/>
              </a:spcAft>
              <a:buClr>
                <a:schemeClr val="dk1"/>
              </a:buClr>
              <a:buSzPts val="2000"/>
              <a:buNone/>
            </a:pPr>
            <a:r>
              <a:t/>
            </a:r>
            <a:endParaRPr i="1" sz="2000"/>
          </a:p>
          <a:p>
            <a:pPr indent="-228600" lvl="0" marL="228600" rtl="0" algn="l">
              <a:lnSpc>
                <a:spcPct val="90000"/>
              </a:lnSpc>
              <a:spcBef>
                <a:spcPts val="1000"/>
              </a:spcBef>
              <a:spcAft>
                <a:spcPts val="0"/>
              </a:spcAft>
              <a:buClr>
                <a:schemeClr val="dk1"/>
              </a:buClr>
              <a:buSzPts val="2000"/>
              <a:buChar char="•"/>
            </a:pPr>
            <a:r>
              <a:rPr i="1" lang="fi-FI" sz="2000"/>
              <a:t>Thin steel plate:</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000"/>
              <a:buNone/>
            </a:pPr>
            <a:r>
              <a:t/>
            </a:r>
            <a:endParaRPr i="1" sz="2000"/>
          </a:p>
          <a:p>
            <a:pPr indent="-228600" lvl="0" marL="228600" rtl="0" algn="l">
              <a:lnSpc>
                <a:spcPct val="90000"/>
              </a:lnSpc>
              <a:spcBef>
                <a:spcPts val="1000"/>
              </a:spcBef>
              <a:spcAft>
                <a:spcPts val="0"/>
              </a:spcAft>
              <a:buClr>
                <a:schemeClr val="dk1"/>
              </a:buClr>
              <a:buSzPts val="2000"/>
              <a:buChar char="•"/>
            </a:pPr>
            <a:r>
              <a:rPr i="1" lang="fi-FI" sz="2000"/>
              <a:t>Thick steel plate:</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t/>
            </a:r>
            <a:endParaRPr sz="2400"/>
          </a:p>
        </p:txBody>
      </p:sp>
      <p:sp>
        <p:nvSpPr>
          <p:cNvPr id="425" name="Google Shape;425;p2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500"/>
                                        <p:tgtEl>
                                          <p:spTgt spid="420"/>
                                        </p:tgtEl>
                                        <p:attrNameLst>
                                          <p:attrName>ppt_w</p:attrName>
                                        </p:attrNameLst>
                                      </p:cBhvr>
                                      <p:tavLst>
                                        <p:tav fmla="" tm="0">
                                          <p:val>
                                            <p:strVal val="0"/>
                                          </p:val>
                                        </p:tav>
                                        <p:tav fmla="" tm="100000">
                                          <p:val>
                                            <p:strVal val="#ppt_w"/>
                                          </p:val>
                                        </p:tav>
                                      </p:tavLst>
                                    </p:anim>
                                    <p:anim calcmode="lin" valueType="num">
                                      <p:cBhvr additive="base">
                                        <p:cTn dur="500"/>
                                        <p:tgtEl>
                                          <p:spTgt spid="42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1"/>
                                        </p:tgtEl>
                                        <p:attrNameLst>
                                          <p:attrName>style.visibility</p:attrName>
                                        </p:attrNameLst>
                                      </p:cBhvr>
                                      <p:to>
                                        <p:strVal val="visible"/>
                                      </p:to>
                                    </p:set>
                                    <p:anim calcmode="lin" valueType="num">
                                      <p:cBhvr additive="base">
                                        <p:cTn dur="500"/>
                                        <p:tgtEl>
                                          <p:spTgt spid="421"/>
                                        </p:tgtEl>
                                        <p:attrNameLst>
                                          <p:attrName>ppt_w</p:attrName>
                                        </p:attrNameLst>
                                      </p:cBhvr>
                                      <p:tavLst>
                                        <p:tav fmla="" tm="0">
                                          <p:val>
                                            <p:strVal val="0"/>
                                          </p:val>
                                        </p:tav>
                                        <p:tav fmla="" tm="100000">
                                          <p:val>
                                            <p:strVal val="#ppt_w"/>
                                          </p:val>
                                        </p:tav>
                                      </p:tavLst>
                                    </p:anim>
                                    <p:anim calcmode="lin" valueType="num">
                                      <p:cBhvr additive="base">
                                        <p:cTn dur="500"/>
                                        <p:tgtEl>
                                          <p:spTgt spid="4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500"/>
                                        <p:tgtEl>
                                          <p:spTgt spid="423"/>
                                        </p:tgtEl>
                                        <p:attrNameLst>
                                          <p:attrName>ppt_w</p:attrName>
                                        </p:attrNameLst>
                                      </p:cBhvr>
                                      <p:tavLst>
                                        <p:tav fmla="" tm="0">
                                          <p:val>
                                            <p:strVal val="0"/>
                                          </p:val>
                                        </p:tav>
                                        <p:tav fmla="" tm="100000">
                                          <p:val>
                                            <p:strVal val="#ppt_w"/>
                                          </p:val>
                                        </p:tav>
                                      </p:tavLst>
                                    </p:anim>
                                    <p:anim calcmode="lin" valueType="num">
                                      <p:cBhvr additive="base">
                                        <p:cTn dur="500"/>
                                        <p:tgtEl>
                                          <p:spTgt spid="4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Nails, bolts and screws in joints</a:t>
            </a:r>
            <a:endParaRPr/>
          </a:p>
        </p:txBody>
      </p:sp>
      <p:sp>
        <p:nvSpPr>
          <p:cNvPr id="431" name="Google Shape;431;p24"/>
          <p:cNvSpPr txBox="1"/>
          <p:nvPr>
            <p:ph idx="1" type="body"/>
          </p:nvPr>
        </p:nvSpPr>
        <p:spPr>
          <a:xfrm>
            <a:off x="4514850" y="1825625"/>
            <a:ext cx="683895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fi-FI"/>
              <a:t>The above screw connection theory is the basis for the design and sizing of all nail, bolt and screw joints.</a:t>
            </a:r>
            <a:endParaRPr/>
          </a:p>
          <a:p>
            <a:pPr indent="-228600" lvl="0" marL="228600" rtl="0" algn="l">
              <a:lnSpc>
                <a:spcPct val="90000"/>
              </a:lnSpc>
              <a:spcBef>
                <a:spcPts val="1000"/>
              </a:spcBef>
              <a:spcAft>
                <a:spcPts val="0"/>
              </a:spcAft>
              <a:buClr>
                <a:schemeClr val="dk1"/>
              </a:buClr>
              <a:buSzPct val="100000"/>
              <a:buChar char="•"/>
            </a:pPr>
            <a:r>
              <a:rPr lang="fi-FI"/>
              <a:t>The behaviour of each type of connector under shear load is the same, but under longitudinal load they behave differently </a:t>
            </a:r>
            <a:endParaRPr/>
          </a:p>
          <a:p>
            <a:pPr indent="-228600" lvl="0" marL="228600" rtl="0" algn="l">
              <a:lnSpc>
                <a:spcPct val="90000"/>
              </a:lnSpc>
              <a:spcBef>
                <a:spcPts val="1000"/>
              </a:spcBef>
              <a:spcAft>
                <a:spcPts val="0"/>
              </a:spcAft>
              <a:buClr>
                <a:schemeClr val="dk1"/>
              </a:buClr>
              <a:buSzPct val="100000"/>
              <a:buChar char="•"/>
            </a:pPr>
            <a:r>
              <a:rPr lang="fi-FI"/>
              <a:t>Each connector also has a list of fracture types specific to that connector which must be checked</a:t>
            </a:r>
            <a:endParaRPr/>
          </a:p>
          <a:p>
            <a:pPr indent="-228600" lvl="1" marL="685800" rtl="0" algn="l">
              <a:lnSpc>
                <a:spcPct val="90000"/>
              </a:lnSpc>
              <a:spcBef>
                <a:spcPts val="500"/>
              </a:spcBef>
              <a:spcAft>
                <a:spcPts val="0"/>
              </a:spcAft>
              <a:buClr>
                <a:schemeClr val="dk1"/>
              </a:buClr>
              <a:buSzPct val="100000"/>
              <a:buChar char="•"/>
            </a:pPr>
            <a:r>
              <a:rPr lang="fi-FI"/>
              <a:t>For example, the loosening of the screw head or the resistance of the bolt washer are unique to these connectors. </a:t>
            </a:r>
            <a:endParaRPr/>
          </a:p>
        </p:txBody>
      </p:sp>
      <p:sp>
        <p:nvSpPr>
          <p:cNvPr id="432" name="Google Shape;432;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descr="ANd9GcSlJ-1Bi1fzOJXP9MHIJN_TrWpaliGa027sEbi5O3nRBEgxb1lI" id="433" name="Google Shape;433;p24"/>
          <p:cNvPicPr preferRelativeResize="0"/>
          <p:nvPr/>
        </p:nvPicPr>
        <p:blipFill rotWithShape="1">
          <a:blip r:embed="rId3">
            <a:alphaModFix/>
          </a:blip>
          <a:srcRect b="0" l="0" r="0" t="0"/>
          <a:stretch/>
        </p:blipFill>
        <p:spPr>
          <a:xfrm>
            <a:off x="1002779" y="1825625"/>
            <a:ext cx="2854818" cy="1290588"/>
          </a:xfrm>
          <a:prstGeom prst="rect">
            <a:avLst/>
          </a:prstGeom>
          <a:noFill/>
          <a:ln>
            <a:noFill/>
          </a:ln>
        </p:spPr>
      </p:pic>
      <p:pic>
        <p:nvPicPr>
          <p:cNvPr id="434" name="Google Shape;434;p24"/>
          <p:cNvPicPr preferRelativeResize="0"/>
          <p:nvPr/>
        </p:nvPicPr>
        <p:blipFill rotWithShape="1">
          <a:blip r:embed="rId4">
            <a:alphaModFix/>
          </a:blip>
          <a:srcRect b="25888" l="45655" r="34248" t="23281"/>
          <a:stretch/>
        </p:blipFill>
        <p:spPr>
          <a:xfrm>
            <a:off x="1479029" y="3429000"/>
            <a:ext cx="1759471" cy="2325638"/>
          </a:xfrm>
          <a:prstGeom prst="rect">
            <a:avLst/>
          </a:prstGeom>
          <a:noFill/>
          <a:ln>
            <a:noFill/>
          </a:ln>
        </p:spPr>
      </p:pic>
      <p:sp>
        <p:nvSpPr>
          <p:cNvPr id="435" name="Google Shape;435;p2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500"/>
                                        <p:tgtEl>
                                          <p:spTgt spid="433"/>
                                        </p:tgtEl>
                                        <p:attrNameLst>
                                          <p:attrName>ppt_w</p:attrName>
                                        </p:attrNameLst>
                                      </p:cBhvr>
                                      <p:tavLst>
                                        <p:tav fmla="" tm="0">
                                          <p:val>
                                            <p:strVal val="0"/>
                                          </p:val>
                                        </p:tav>
                                        <p:tav fmla="" tm="100000">
                                          <p:val>
                                            <p:strVal val="#ppt_w"/>
                                          </p:val>
                                        </p:tav>
                                      </p:tavLst>
                                    </p:anim>
                                    <p:anim calcmode="lin" valueType="num">
                                      <p:cBhvr additive="base">
                                        <p:cTn dur="500"/>
                                        <p:tgtEl>
                                          <p:spTgt spid="43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Nail connections</a:t>
            </a:r>
            <a:endParaRPr/>
          </a:p>
        </p:txBody>
      </p:sp>
      <p:sp>
        <p:nvSpPr>
          <p:cNvPr id="441" name="Google Shape;441;p25"/>
          <p:cNvSpPr txBox="1"/>
          <p:nvPr>
            <p:ph idx="1" type="body"/>
          </p:nvPr>
        </p:nvSpPr>
        <p:spPr>
          <a:xfrm>
            <a:off x="4524376" y="1690688"/>
            <a:ext cx="6842014"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a:t>When applying the formulas of the screw connection theory, it should be noted that</a:t>
            </a:r>
            <a:endParaRPr/>
          </a:p>
          <a:p>
            <a:pPr indent="-228600" lvl="0" marL="228600" rtl="0" algn="l">
              <a:lnSpc>
                <a:spcPct val="90000"/>
              </a:lnSpc>
              <a:spcBef>
                <a:spcPts val="1000"/>
              </a:spcBef>
              <a:spcAft>
                <a:spcPts val="0"/>
              </a:spcAft>
              <a:buClr>
                <a:schemeClr val="dk1"/>
              </a:buClr>
              <a:buSzPts val="2800"/>
              <a:buChar char="•"/>
            </a:pPr>
            <a:r>
              <a:rPr lang="fi-FI"/>
              <a:t>in a single-shear joint:</a:t>
            </a:r>
            <a:endParaRPr/>
          </a:p>
          <a:p>
            <a:pPr indent="0" lvl="1" marL="457200" rtl="0" algn="l">
              <a:lnSpc>
                <a:spcPct val="90000"/>
              </a:lnSpc>
              <a:spcBef>
                <a:spcPts val="0"/>
              </a:spcBef>
              <a:spcAft>
                <a:spcPts val="0"/>
              </a:spcAft>
              <a:buClr>
                <a:schemeClr val="dk1"/>
              </a:buClr>
              <a:buSzPts val="2000"/>
              <a:buNone/>
            </a:pPr>
            <a:r>
              <a:rPr i="1" lang="fi-FI" sz="2000"/>
              <a:t>t</a:t>
            </a:r>
            <a:r>
              <a:rPr baseline="-25000" lang="fi-FI" sz="2000"/>
              <a:t>1</a:t>
            </a:r>
            <a:r>
              <a:rPr lang="fi-FI" sz="2000"/>
              <a:t> = thickness of the wooden part on the base side</a:t>
            </a:r>
            <a:endParaRPr/>
          </a:p>
          <a:p>
            <a:pPr indent="0" lvl="1" marL="457200" rtl="0" algn="l">
              <a:lnSpc>
                <a:spcPct val="90000"/>
              </a:lnSpc>
              <a:spcBef>
                <a:spcPts val="0"/>
              </a:spcBef>
              <a:spcAft>
                <a:spcPts val="0"/>
              </a:spcAft>
              <a:buClr>
                <a:schemeClr val="dk1"/>
              </a:buClr>
              <a:buSzPts val="2000"/>
              <a:buNone/>
            </a:pPr>
            <a:r>
              <a:rPr i="1" lang="fi-FI" sz="2000"/>
              <a:t>t</a:t>
            </a:r>
            <a:r>
              <a:rPr baseline="-25000" lang="fi-FI" sz="2000"/>
              <a:t>2</a:t>
            </a:r>
            <a:r>
              <a:rPr lang="fi-FI" sz="2000"/>
              <a:t> = tip side penetration</a:t>
            </a:r>
            <a:endParaRPr/>
          </a:p>
          <a:p>
            <a:pPr indent="-228600" lvl="0" marL="228600" rtl="0" algn="l">
              <a:lnSpc>
                <a:spcPct val="90000"/>
              </a:lnSpc>
              <a:spcBef>
                <a:spcPts val="1000"/>
              </a:spcBef>
              <a:spcAft>
                <a:spcPts val="0"/>
              </a:spcAft>
              <a:buClr>
                <a:schemeClr val="dk1"/>
              </a:buClr>
              <a:buSzPts val="2800"/>
              <a:buChar char="•"/>
            </a:pPr>
            <a:r>
              <a:rPr lang="fi-FI"/>
              <a:t>in a double-shear joint:</a:t>
            </a:r>
            <a:endParaRPr/>
          </a:p>
          <a:p>
            <a:pPr indent="0" lvl="1" marL="457200" rtl="0" algn="l">
              <a:lnSpc>
                <a:spcPct val="90000"/>
              </a:lnSpc>
              <a:spcBef>
                <a:spcPts val="0"/>
              </a:spcBef>
              <a:spcAft>
                <a:spcPts val="0"/>
              </a:spcAft>
              <a:buClr>
                <a:schemeClr val="dk1"/>
              </a:buClr>
              <a:buSzPts val="2000"/>
              <a:buNone/>
            </a:pPr>
            <a:r>
              <a:rPr i="1" lang="fi-FI" sz="2000"/>
              <a:t>t</a:t>
            </a:r>
            <a:r>
              <a:rPr baseline="-25000" lang="fi-FI" sz="2000"/>
              <a:t>1</a:t>
            </a:r>
            <a:r>
              <a:rPr lang="fi-FI" sz="2000"/>
              <a:t> = min (thickness of the wood part on the stem side, penetration on the tip side)</a:t>
            </a:r>
            <a:endParaRPr/>
          </a:p>
          <a:p>
            <a:pPr indent="0" lvl="1" marL="457200" rtl="0" algn="l">
              <a:lnSpc>
                <a:spcPct val="90000"/>
              </a:lnSpc>
              <a:spcBef>
                <a:spcPts val="0"/>
              </a:spcBef>
              <a:spcAft>
                <a:spcPts val="0"/>
              </a:spcAft>
              <a:buClr>
                <a:schemeClr val="dk1"/>
              </a:buClr>
              <a:buSzPts val="2000"/>
              <a:buNone/>
            </a:pPr>
            <a:r>
              <a:rPr i="1" lang="fi-FI" sz="2000"/>
              <a:t>t</a:t>
            </a:r>
            <a:r>
              <a:rPr baseline="-25000" lang="fi-FI" sz="2000"/>
              <a:t>2</a:t>
            </a:r>
            <a:r>
              <a:rPr lang="fi-FI" sz="2000"/>
              <a:t> = thickness of the wood in the middle</a:t>
            </a:r>
            <a:endParaRPr/>
          </a:p>
          <a:p>
            <a:pPr indent="0" lvl="1" marL="457200" rtl="0" algn="l">
              <a:lnSpc>
                <a:spcPct val="90000"/>
              </a:lnSpc>
              <a:spcBef>
                <a:spcPts val="0"/>
              </a:spcBef>
              <a:spcAft>
                <a:spcPts val="0"/>
              </a:spcAft>
              <a:buClr>
                <a:schemeClr val="dk1"/>
              </a:buClr>
              <a:buSzPts val="2000"/>
              <a:buNone/>
            </a:pPr>
            <a:r>
              <a:t/>
            </a:r>
            <a:endParaRPr sz="2000"/>
          </a:p>
          <a:p>
            <a:pPr indent="-228600" lvl="0" marL="228600" rtl="0" algn="l">
              <a:lnSpc>
                <a:spcPct val="90000"/>
              </a:lnSpc>
              <a:spcBef>
                <a:spcPts val="0"/>
              </a:spcBef>
              <a:spcAft>
                <a:spcPts val="0"/>
              </a:spcAft>
              <a:buClr>
                <a:schemeClr val="dk1"/>
              </a:buClr>
              <a:buSzPts val="2800"/>
              <a:buChar char="•"/>
            </a:pPr>
            <a:r>
              <a:rPr lang="fi-FI"/>
              <a:t>in a joint of three wooden parts:</a:t>
            </a:r>
            <a:endParaRPr/>
          </a:p>
          <a:p>
            <a:pPr indent="0" lvl="1" marL="457200" rtl="0" algn="l">
              <a:lnSpc>
                <a:spcPct val="90000"/>
              </a:lnSpc>
              <a:spcBef>
                <a:spcPts val="0"/>
              </a:spcBef>
              <a:spcAft>
                <a:spcPts val="0"/>
              </a:spcAft>
              <a:buClr>
                <a:schemeClr val="dk1"/>
              </a:buClr>
              <a:buSzPts val="2400"/>
              <a:buNone/>
            </a:pPr>
            <a:r>
              <a:rPr lang="fi-FI"/>
              <a:t>The nails may touch each other if </a:t>
            </a:r>
            <a:r>
              <a:rPr i="1" lang="fi-FI"/>
              <a:t>t</a:t>
            </a:r>
            <a:r>
              <a:rPr baseline="-25000" lang="fi-FI"/>
              <a:t>1</a:t>
            </a:r>
            <a:r>
              <a:rPr lang="fi-FI"/>
              <a:t>- </a:t>
            </a:r>
            <a:r>
              <a:rPr i="1" lang="fi-FI"/>
              <a:t>t</a:t>
            </a:r>
            <a:r>
              <a:rPr baseline="-25000" i="1" lang="fi-FI"/>
              <a:t>2</a:t>
            </a:r>
            <a:r>
              <a:rPr baseline="-25000" lang="fi-FI"/>
              <a:t> </a:t>
            </a:r>
            <a:r>
              <a:rPr lang="fi-FI"/>
              <a:t>&gt; 4</a:t>
            </a:r>
            <a:r>
              <a:rPr i="1" lang="fi-FI"/>
              <a:t>d</a:t>
            </a:r>
            <a:endParaRPr/>
          </a:p>
          <a:p>
            <a:pPr indent="0" lvl="0" marL="0" rtl="0" algn="l">
              <a:lnSpc>
                <a:spcPct val="90000"/>
              </a:lnSpc>
              <a:spcBef>
                <a:spcPts val="1000"/>
              </a:spcBef>
              <a:spcAft>
                <a:spcPts val="0"/>
              </a:spcAft>
              <a:buClr>
                <a:schemeClr val="dk1"/>
              </a:buClr>
              <a:buSzPts val="2800"/>
              <a:buNone/>
            </a:pPr>
            <a:r>
              <a:t/>
            </a:r>
            <a:endParaRPr/>
          </a:p>
        </p:txBody>
      </p:sp>
      <p:sp>
        <p:nvSpPr>
          <p:cNvPr id="442" name="Google Shape;442;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443" name="Google Shape;443;p25"/>
          <p:cNvPicPr preferRelativeResize="0"/>
          <p:nvPr/>
        </p:nvPicPr>
        <p:blipFill rotWithShape="1">
          <a:blip r:embed="rId3">
            <a:alphaModFix/>
          </a:blip>
          <a:srcRect b="0" l="0" r="0" t="0"/>
          <a:stretch/>
        </p:blipFill>
        <p:spPr>
          <a:xfrm>
            <a:off x="2736832" y="1552829"/>
            <a:ext cx="916306" cy="1620504"/>
          </a:xfrm>
          <a:prstGeom prst="rect">
            <a:avLst/>
          </a:prstGeom>
          <a:noFill/>
          <a:ln>
            <a:noFill/>
          </a:ln>
        </p:spPr>
      </p:pic>
      <p:pic>
        <p:nvPicPr>
          <p:cNvPr id="444" name="Google Shape;444;p25"/>
          <p:cNvPicPr preferRelativeResize="0"/>
          <p:nvPr/>
        </p:nvPicPr>
        <p:blipFill rotWithShape="1">
          <a:blip r:embed="rId4">
            <a:alphaModFix/>
          </a:blip>
          <a:srcRect b="0" l="0" r="0" t="0"/>
          <a:stretch/>
        </p:blipFill>
        <p:spPr>
          <a:xfrm>
            <a:off x="963745" y="3035473"/>
            <a:ext cx="1301488" cy="1583339"/>
          </a:xfrm>
          <a:prstGeom prst="rect">
            <a:avLst/>
          </a:prstGeom>
          <a:noFill/>
          <a:ln>
            <a:noFill/>
          </a:ln>
        </p:spPr>
      </p:pic>
      <p:pic>
        <p:nvPicPr>
          <p:cNvPr id="445" name="Google Shape;445;p25"/>
          <p:cNvPicPr preferRelativeResize="0"/>
          <p:nvPr/>
        </p:nvPicPr>
        <p:blipFill rotWithShape="1">
          <a:blip r:embed="rId5">
            <a:alphaModFix/>
          </a:blip>
          <a:srcRect b="0" l="0" r="0" t="0"/>
          <a:stretch/>
        </p:blipFill>
        <p:spPr>
          <a:xfrm>
            <a:off x="2490788" y="4644389"/>
            <a:ext cx="1408395" cy="1620503"/>
          </a:xfrm>
          <a:prstGeom prst="rect">
            <a:avLst/>
          </a:prstGeom>
          <a:noFill/>
          <a:ln>
            <a:noFill/>
          </a:ln>
        </p:spPr>
      </p:pic>
      <p:sp>
        <p:nvSpPr>
          <p:cNvPr id="446" name="Google Shape;446;p2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Nail connections</a:t>
            </a:r>
            <a:endParaRPr/>
          </a:p>
        </p:txBody>
      </p:sp>
      <p:sp>
        <p:nvSpPr>
          <p:cNvPr id="452" name="Google Shape;452;p26"/>
          <p:cNvSpPr txBox="1"/>
          <p:nvPr>
            <p:ph idx="1" type="body"/>
          </p:nvPr>
        </p:nvSpPr>
        <p:spPr>
          <a:xfrm>
            <a:off x="4352924" y="1571625"/>
            <a:ext cx="7000875"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fi-FI" sz="2400"/>
              <a:t>The dimensioning of screw connections is presented in EC5 based on the screw connector theory, and EC5 also provides calculation formulas for the terms needed in it:</a:t>
            </a:r>
            <a:endParaRPr/>
          </a:p>
          <a:p>
            <a:pPr indent="-228600" lvl="1" marL="685800" rtl="0" algn="l">
              <a:lnSpc>
                <a:spcPct val="90000"/>
              </a:lnSpc>
              <a:spcBef>
                <a:spcPts val="500"/>
              </a:spcBef>
              <a:spcAft>
                <a:spcPts val="0"/>
              </a:spcAft>
              <a:buClr>
                <a:schemeClr val="dk1"/>
              </a:buClr>
              <a:buSzPts val="2000"/>
              <a:buChar char="•"/>
            </a:pPr>
            <a:r>
              <a:rPr lang="fi-FI" sz="2000"/>
              <a:t>yield moment</a:t>
            </a:r>
            <a:endParaRPr/>
          </a:p>
          <a:p>
            <a:pPr indent="-228600" lvl="1" marL="685800" rtl="0" algn="l">
              <a:lnSpc>
                <a:spcPct val="90000"/>
              </a:lnSpc>
              <a:spcBef>
                <a:spcPts val="500"/>
              </a:spcBef>
              <a:spcAft>
                <a:spcPts val="0"/>
              </a:spcAft>
              <a:buClr>
                <a:schemeClr val="dk1"/>
              </a:buClr>
              <a:buSzPts val="2000"/>
              <a:buChar char="•"/>
            </a:pPr>
            <a:r>
              <a:rPr lang="fi-FI" sz="2000"/>
              <a:t>edge compression strength</a:t>
            </a:r>
            <a:endParaRPr/>
          </a:p>
          <a:p>
            <a:pPr indent="-228600" lvl="1" marL="685800" rtl="0" algn="l">
              <a:lnSpc>
                <a:spcPct val="90000"/>
              </a:lnSpc>
              <a:spcBef>
                <a:spcPts val="500"/>
              </a:spcBef>
              <a:spcAft>
                <a:spcPts val="0"/>
              </a:spcAft>
              <a:buClr>
                <a:schemeClr val="dk1"/>
              </a:buClr>
              <a:buSzPts val="2000"/>
              <a:buChar char="•"/>
            </a:pPr>
            <a:r>
              <a:rPr lang="fi-FI" sz="2000"/>
              <a:t>pull-out strength</a:t>
            </a:r>
            <a:endParaRPr/>
          </a:p>
          <a:p>
            <a:pPr indent="-228600" lvl="0" marL="228600" rtl="0" algn="l">
              <a:lnSpc>
                <a:spcPct val="90000"/>
              </a:lnSpc>
              <a:spcBef>
                <a:spcPts val="1000"/>
              </a:spcBef>
              <a:spcAft>
                <a:spcPts val="0"/>
              </a:spcAft>
              <a:buClr>
                <a:schemeClr val="dk1"/>
              </a:buClr>
              <a:buSzPts val="2400"/>
              <a:buChar char="•"/>
            </a:pPr>
            <a:r>
              <a:rPr lang="fi-FI" sz="2400"/>
              <a:t>Instead, the design guideline RIL-205-1-2017 presents a simplified, safe-side sizing method with certain limitations.</a:t>
            </a:r>
            <a:endParaRPr/>
          </a:p>
          <a:p>
            <a:pPr indent="-228600" lvl="0" marL="228600" rtl="0" algn="l">
              <a:lnSpc>
                <a:spcPct val="90000"/>
              </a:lnSpc>
              <a:spcBef>
                <a:spcPts val="1000"/>
              </a:spcBef>
              <a:spcAft>
                <a:spcPts val="0"/>
              </a:spcAft>
              <a:buClr>
                <a:schemeClr val="dk1"/>
              </a:buClr>
              <a:buSzPts val="2400"/>
              <a:buChar char="•"/>
            </a:pPr>
            <a:r>
              <a:rPr lang="fi-FI" sz="2400"/>
              <a:t> The designer must proceed with the either and the sources must not be cross-used!</a:t>
            </a:r>
            <a:endParaRPr/>
          </a:p>
          <a:p>
            <a:pPr indent="-76200" lvl="0" marL="22860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800"/>
              <a:buNone/>
            </a:pPr>
            <a:r>
              <a:t/>
            </a:r>
            <a:endParaRPr/>
          </a:p>
        </p:txBody>
      </p:sp>
      <p:sp>
        <p:nvSpPr>
          <p:cNvPr id="453" name="Google Shape;453;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454" name="Google Shape;454;p26"/>
          <p:cNvPicPr preferRelativeResize="0"/>
          <p:nvPr/>
        </p:nvPicPr>
        <p:blipFill rotWithShape="1">
          <a:blip r:embed="rId3">
            <a:alphaModFix/>
          </a:blip>
          <a:srcRect b="11528" l="34608" r="35547" t="12777"/>
          <a:stretch/>
        </p:blipFill>
        <p:spPr>
          <a:xfrm>
            <a:off x="381000" y="1571625"/>
            <a:ext cx="2149749" cy="3067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5" name="Google Shape;455;p26"/>
          <p:cNvPicPr preferRelativeResize="0"/>
          <p:nvPr/>
        </p:nvPicPr>
        <p:blipFill rotWithShape="1">
          <a:blip r:embed="rId4">
            <a:alphaModFix/>
          </a:blip>
          <a:srcRect b="0" l="0" r="0" t="0"/>
          <a:stretch/>
        </p:blipFill>
        <p:spPr>
          <a:xfrm>
            <a:off x="1414823" y="3224212"/>
            <a:ext cx="2231851" cy="3201295"/>
          </a:xfrm>
          <a:prstGeom prst="rect">
            <a:avLst/>
          </a:prstGeom>
          <a:noFill/>
          <a:ln>
            <a:noFill/>
          </a:ln>
        </p:spPr>
      </p:pic>
      <p:sp>
        <p:nvSpPr>
          <p:cNvPr id="456" name="Google Shape;456;p2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500"/>
                                        <p:tgtEl>
                                          <p:spTgt spid="455"/>
                                        </p:tgtEl>
                                        <p:attrNameLst>
                                          <p:attrName>ppt_w</p:attrName>
                                        </p:attrNameLst>
                                      </p:cBhvr>
                                      <p:tavLst>
                                        <p:tav fmla="" tm="0">
                                          <p:val>
                                            <p:strVal val="0"/>
                                          </p:val>
                                        </p:tav>
                                        <p:tav fmla="" tm="100000">
                                          <p:val>
                                            <p:strVal val="#ppt_w"/>
                                          </p:val>
                                        </p:tav>
                                      </p:tavLst>
                                    </p:anim>
                                    <p:anim calcmode="lin" valueType="num">
                                      <p:cBhvr additive="base">
                                        <p:cTn dur="500"/>
                                        <p:tgtEl>
                                          <p:spTgt spid="4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Nail connections</a:t>
            </a:r>
            <a:endParaRPr/>
          </a:p>
        </p:txBody>
      </p:sp>
      <p:sp>
        <p:nvSpPr>
          <p:cNvPr id="462" name="Google Shape;462;p27"/>
          <p:cNvSpPr txBox="1"/>
          <p:nvPr>
            <p:ph idx="1" type="body"/>
          </p:nvPr>
        </p:nvSpPr>
        <p:spPr>
          <a:xfrm>
            <a:off x="4352924" y="1600200"/>
            <a:ext cx="700087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a:t>According to EC5:</a:t>
            </a:r>
            <a:endParaRPr/>
          </a:p>
          <a:p>
            <a:pPr indent="-228600" lvl="0" marL="228600" rtl="0" algn="l">
              <a:lnSpc>
                <a:spcPct val="90000"/>
              </a:lnSpc>
              <a:spcBef>
                <a:spcPts val="1000"/>
              </a:spcBef>
              <a:spcAft>
                <a:spcPts val="0"/>
              </a:spcAft>
              <a:buClr>
                <a:schemeClr val="dk1"/>
              </a:buClr>
              <a:buSzPts val="2400"/>
              <a:buChar char="•"/>
            </a:pPr>
            <a:r>
              <a:rPr lang="fi-FI" sz="2400"/>
              <a:t>Yield moment </a:t>
            </a:r>
            <a:r>
              <a:rPr i="1" lang="fi-FI" sz="2400"/>
              <a:t>M</a:t>
            </a:r>
            <a:r>
              <a:rPr baseline="-25000" lang="fi-FI" sz="2400"/>
              <a:t>y,Rk</a:t>
            </a:r>
            <a:r>
              <a:rPr lang="fi-FI" sz="2400"/>
              <a:t>=</a:t>
            </a:r>
            <a:endParaRPr/>
          </a:p>
          <a:p>
            <a:pPr indent="0" lvl="0" marL="0" rtl="0" algn="l">
              <a:lnSpc>
                <a:spcPct val="90000"/>
              </a:lnSpc>
              <a:spcBef>
                <a:spcPts val="1000"/>
              </a:spcBef>
              <a:spcAft>
                <a:spcPts val="0"/>
              </a:spcAft>
              <a:buClr>
                <a:schemeClr val="dk1"/>
              </a:buClr>
              <a:buSzPts val="2400"/>
              <a:buNone/>
            </a:pPr>
            <a:r>
              <a:rPr lang="fi-FI" sz="2400"/>
              <a:t> </a:t>
            </a:r>
            <a:endParaRPr/>
          </a:p>
          <a:p>
            <a:pPr indent="-228600" lvl="0" marL="228600" rtl="0" algn="l">
              <a:lnSpc>
                <a:spcPct val="90000"/>
              </a:lnSpc>
              <a:spcBef>
                <a:spcPts val="1000"/>
              </a:spcBef>
              <a:spcAft>
                <a:spcPts val="0"/>
              </a:spcAft>
              <a:buClr>
                <a:schemeClr val="dk1"/>
              </a:buClr>
              <a:buSzPts val="2400"/>
              <a:buChar char="•"/>
            </a:pPr>
            <a:r>
              <a:rPr lang="fi-FI" sz="2400"/>
              <a:t>Edge compression strength </a:t>
            </a:r>
            <a:r>
              <a:rPr i="1" lang="fi-FI" sz="2400"/>
              <a:t>f</a:t>
            </a:r>
            <a:r>
              <a:rPr baseline="-25000" lang="fi-FI" sz="2400"/>
              <a:t>h,k</a:t>
            </a:r>
            <a:r>
              <a:rPr lang="fi-FI" sz="2400"/>
              <a:t> =</a:t>
            </a:r>
            <a:endParaRPr/>
          </a:p>
          <a:p>
            <a:pPr indent="-76200" lvl="0" marL="228600" rtl="0" algn="l">
              <a:lnSpc>
                <a:spcPct val="90000"/>
              </a:lnSpc>
              <a:spcBef>
                <a:spcPts val="100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fi-FI" sz="2400"/>
              <a:t>Pull-out strength* </a:t>
            </a:r>
            <a:r>
              <a:rPr i="1" lang="fi-FI" sz="2400"/>
              <a:t>F</a:t>
            </a:r>
            <a:r>
              <a:rPr baseline="-25000" lang="fi-FI" sz="2400"/>
              <a:t>ax,Rk</a:t>
            </a:r>
            <a:r>
              <a:rPr lang="fi-FI" sz="2400"/>
              <a:t> = min(            ,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fi-FI" sz="2000"/>
              <a:t>*) Formula for a smooth nail. See variable definitions and pullout strength clause for other nails EC5 8.3.2(4)</a:t>
            </a:r>
            <a:endParaRPr/>
          </a:p>
        </p:txBody>
      </p:sp>
      <p:sp>
        <p:nvSpPr>
          <p:cNvPr id="463" name="Google Shape;463;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464" name="Google Shape;464;p27"/>
          <p:cNvPicPr preferRelativeResize="0"/>
          <p:nvPr/>
        </p:nvPicPr>
        <p:blipFill rotWithShape="1">
          <a:blip r:embed="rId3">
            <a:alphaModFix/>
          </a:blip>
          <a:srcRect b="53924" l="27400" r="51854" t="38856"/>
          <a:stretch/>
        </p:blipFill>
        <p:spPr>
          <a:xfrm>
            <a:off x="7576130" y="1904276"/>
            <a:ext cx="3301419" cy="777011"/>
          </a:xfrm>
          <a:prstGeom prst="rect">
            <a:avLst/>
          </a:prstGeom>
          <a:noFill/>
          <a:ln>
            <a:noFill/>
          </a:ln>
        </p:spPr>
      </p:pic>
      <p:sp>
        <p:nvSpPr>
          <p:cNvPr id="465" name="Google Shape;465;p27"/>
          <p:cNvSpPr txBox="1"/>
          <p:nvPr/>
        </p:nvSpPr>
        <p:spPr>
          <a:xfrm>
            <a:off x="8673763" y="2952106"/>
            <a:ext cx="335483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i-FI" sz="1600" u="none" cap="none" strike="noStrike">
                <a:solidFill>
                  <a:schemeClr val="dk1"/>
                </a:solidFill>
                <a:latin typeface="Calibri"/>
                <a:ea typeface="Calibri"/>
                <a:cs typeface="Calibri"/>
                <a:sym typeface="Calibri"/>
              </a:rPr>
              <a:t>0.082</a:t>
            </a:r>
            <a:r>
              <a:rPr b="0" i="0" lang="fi-FI" sz="1600" u="none" cap="none" strike="noStrike">
                <a:solidFill>
                  <a:schemeClr val="dk1"/>
                </a:solidFill>
                <a:latin typeface="Noto Sans Symbols"/>
                <a:ea typeface="Noto Sans Symbols"/>
                <a:cs typeface="Noto Sans Symbols"/>
                <a:sym typeface="Noto Sans Symbols"/>
              </a:rPr>
              <a:t>ρ</a:t>
            </a:r>
            <a:r>
              <a:rPr b="0" baseline="-25000" i="0" lang="fi-FI" sz="1600" u="none" cap="none" strike="noStrike">
                <a:solidFill>
                  <a:schemeClr val="dk1"/>
                </a:solidFill>
                <a:latin typeface="Calibri"/>
                <a:ea typeface="Calibri"/>
                <a:cs typeface="Calibri"/>
                <a:sym typeface="Calibri"/>
              </a:rPr>
              <a:t>k</a:t>
            </a:r>
            <a:r>
              <a:rPr b="0" i="1" lang="fi-FI" sz="1600" u="none" cap="none" strike="noStrike">
                <a:solidFill>
                  <a:schemeClr val="dk1"/>
                </a:solidFill>
                <a:latin typeface="Calibri"/>
                <a:ea typeface="Calibri"/>
                <a:cs typeface="Calibri"/>
                <a:sym typeface="Calibri"/>
              </a:rPr>
              <a:t>d</a:t>
            </a:r>
            <a:r>
              <a:rPr b="0" baseline="30000" i="0" lang="fi-FI" sz="1600" u="none" cap="none" strike="noStrike">
                <a:solidFill>
                  <a:schemeClr val="dk1"/>
                </a:solidFill>
                <a:latin typeface="Calibri"/>
                <a:ea typeface="Calibri"/>
                <a:cs typeface="Calibri"/>
                <a:sym typeface="Calibri"/>
              </a:rPr>
              <a:t>-0.3</a:t>
            </a:r>
            <a:r>
              <a:rPr b="0" i="0" lang="fi-FI" sz="1600" u="none" cap="none" strike="noStrike">
                <a:solidFill>
                  <a:schemeClr val="dk1"/>
                </a:solidFill>
                <a:latin typeface="Calibri"/>
                <a:ea typeface="Calibri"/>
                <a:cs typeface="Calibri"/>
                <a:sym typeface="Calibri"/>
              </a:rPr>
              <a:t> Mpa (without pre-drilling)</a:t>
            </a:r>
            <a:endParaRPr/>
          </a:p>
          <a:p>
            <a:pPr indent="0" lvl="0" marL="0" marR="0" rtl="0" algn="l">
              <a:lnSpc>
                <a:spcPct val="100000"/>
              </a:lnSpc>
              <a:spcBef>
                <a:spcPts val="0"/>
              </a:spcBef>
              <a:spcAft>
                <a:spcPts val="0"/>
              </a:spcAft>
              <a:buClr>
                <a:srgbClr val="000000"/>
              </a:buClr>
              <a:buSzPts val="1600"/>
              <a:buFont typeface="Arial"/>
              <a:buNone/>
            </a:pPr>
            <a:r>
              <a:rPr b="0" i="0" lang="fi-FI" sz="1600" u="none" cap="none" strike="noStrike">
                <a:solidFill>
                  <a:schemeClr val="dk1"/>
                </a:solidFill>
                <a:latin typeface="Calibri"/>
                <a:ea typeface="Calibri"/>
                <a:cs typeface="Calibri"/>
                <a:sym typeface="Calibri"/>
              </a:rPr>
              <a:t>0,082(1-0,01d)</a:t>
            </a:r>
            <a:r>
              <a:rPr b="0" i="0" lang="fi-FI" sz="1600" u="none" cap="none" strike="noStrike">
                <a:solidFill>
                  <a:schemeClr val="dk1"/>
                </a:solidFill>
                <a:latin typeface="Noto Sans Symbols"/>
                <a:ea typeface="Noto Sans Symbols"/>
                <a:cs typeface="Noto Sans Symbols"/>
                <a:sym typeface="Noto Sans Symbols"/>
              </a:rPr>
              <a:t>ρ</a:t>
            </a:r>
            <a:r>
              <a:rPr b="0" baseline="-25000" i="0" lang="fi-FI" sz="1600" u="none" cap="none" strike="noStrike">
                <a:solidFill>
                  <a:schemeClr val="dk1"/>
                </a:solidFill>
                <a:latin typeface="Calibri"/>
                <a:ea typeface="Calibri"/>
                <a:cs typeface="Calibri"/>
                <a:sym typeface="Calibri"/>
              </a:rPr>
              <a:t>k</a:t>
            </a:r>
            <a:r>
              <a:rPr b="0" i="0" lang="fi-FI" sz="1600" u="none" cap="none" strike="noStrike">
                <a:solidFill>
                  <a:schemeClr val="dk1"/>
                </a:solidFill>
                <a:latin typeface="Calibri"/>
                <a:ea typeface="Calibri"/>
                <a:cs typeface="Calibri"/>
                <a:sym typeface="Calibri"/>
              </a:rPr>
              <a:t> Mpa (pre-drilled)</a:t>
            </a:r>
            <a:endParaRPr/>
          </a:p>
        </p:txBody>
      </p:sp>
      <p:sp>
        <p:nvSpPr>
          <p:cNvPr id="466" name="Google Shape;466;p27"/>
          <p:cNvSpPr/>
          <p:nvPr/>
        </p:nvSpPr>
        <p:spPr>
          <a:xfrm>
            <a:off x="7976180" y="3038475"/>
            <a:ext cx="91495" cy="390525"/>
          </a:xfrm>
          <a:prstGeom prst="lef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67" name="Google Shape;467;p27"/>
          <p:cNvPicPr preferRelativeResize="0"/>
          <p:nvPr/>
        </p:nvPicPr>
        <p:blipFill rotWithShape="1">
          <a:blip r:embed="rId4">
            <a:alphaModFix/>
          </a:blip>
          <a:srcRect b="16055" l="21246" r="68830" t="80418"/>
          <a:stretch/>
        </p:blipFill>
        <p:spPr>
          <a:xfrm>
            <a:off x="9087429" y="3989966"/>
            <a:ext cx="1567871" cy="289934"/>
          </a:xfrm>
          <a:prstGeom prst="rect">
            <a:avLst/>
          </a:prstGeom>
          <a:noFill/>
          <a:ln>
            <a:noFill/>
          </a:ln>
        </p:spPr>
      </p:pic>
      <p:pic>
        <p:nvPicPr>
          <p:cNvPr id="468" name="Google Shape;468;p27"/>
          <p:cNvPicPr preferRelativeResize="0"/>
          <p:nvPr/>
        </p:nvPicPr>
        <p:blipFill rotWithShape="1">
          <a:blip r:embed="rId4">
            <a:alphaModFix/>
          </a:blip>
          <a:srcRect b="19386" l="21175" r="73443" t="76238"/>
          <a:stretch/>
        </p:blipFill>
        <p:spPr>
          <a:xfrm>
            <a:off x="8166680" y="3920261"/>
            <a:ext cx="812800" cy="359639"/>
          </a:xfrm>
          <a:prstGeom prst="rect">
            <a:avLst/>
          </a:prstGeom>
          <a:noFill/>
          <a:ln>
            <a:noFill/>
          </a:ln>
        </p:spPr>
      </p:pic>
      <p:pic>
        <p:nvPicPr>
          <p:cNvPr id="469" name="Google Shape;469;p27"/>
          <p:cNvPicPr preferRelativeResize="0"/>
          <p:nvPr/>
        </p:nvPicPr>
        <p:blipFill rotWithShape="1">
          <a:blip r:embed="rId5">
            <a:alphaModFix/>
          </a:blip>
          <a:srcRect b="16515" l="35512" r="24088" t="12956"/>
          <a:stretch/>
        </p:blipFill>
        <p:spPr>
          <a:xfrm>
            <a:off x="848886" y="1834864"/>
            <a:ext cx="3113513" cy="3413411"/>
          </a:xfrm>
          <a:prstGeom prst="rect">
            <a:avLst/>
          </a:prstGeom>
          <a:noFill/>
          <a:ln>
            <a:noFill/>
          </a:ln>
          <a:effectLst>
            <a:outerShdw blurRad="292100" rotWithShape="0" algn="tl" dir="2700000" dist="139700">
              <a:srgbClr val="333333">
                <a:alpha val="64313"/>
              </a:srgbClr>
            </a:outerShdw>
          </a:effectLst>
        </p:spPr>
      </p:pic>
      <p:sp>
        <p:nvSpPr>
          <p:cNvPr id="470" name="Google Shape;470;p2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471" name="Google Shape;471;p27"/>
          <p:cNvSpPr txBox="1"/>
          <p:nvPr/>
        </p:nvSpPr>
        <p:spPr>
          <a:xfrm>
            <a:off x="8515536" y="1941922"/>
            <a:ext cx="3076388" cy="60016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Times New Roman"/>
                <a:ea typeface="Times New Roman"/>
                <a:cs typeface="Times New Roman"/>
                <a:sym typeface="Times New Roman"/>
              </a:rPr>
              <a:t>round nails</a:t>
            </a:r>
            <a:endParaRPr/>
          </a:p>
          <a:p>
            <a:pPr indent="0" lvl="0" marL="0" marR="0" rtl="0" algn="l">
              <a:lnSpc>
                <a:spcPct val="100000"/>
              </a:lnSpc>
              <a:spcBef>
                <a:spcPts val="600"/>
              </a:spcBef>
              <a:spcAft>
                <a:spcPts val="0"/>
              </a:spcAft>
              <a:buClr>
                <a:srgbClr val="000000"/>
              </a:buClr>
              <a:buSzPts val="1400"/>
              <a:buFont typeface="Arial"/>
              <a:buNone/>
            </a:pPr>
            <a:r>
              <a:rPr b="0" i="0" lang="fi-FI" sz="1400" u="none" cap="none" strike="noStrike">
                <a:solidFill>
                  <a:schemeClr val="dk1"/>
                </a:solidFill>
                <a:latin typeface="Times New Roman"/>
                <a:ea typeface="Times New Roman"/>
                <a:cs typeface="Times New Roman"/>
                <a:sym typeface="Times New Roman"/>
              </a:rPr>
              <a:t>square nails and grooved nails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113" name="Google Shape;113;p1"/>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fi-FI"/>
              <a:t>Structural design</a:t>
            </a:r>
            <a:endParaRPr/>
          </a:p>
        </p:txBody>
      </p:sp>
      <p:sp>
        <p:nvSpPr>
          <p:cNvPr id="114" name="Google Shape;114;p1"/>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Nail connections</a:t>
            </a:r>
            <a:endParaRPr/>
          </a:p>
        </p:txBody>
      </p:sp>
      <p:sp>
        <p:nvSpPr>
          <p:cNvPr id="477" name="Google Shape;477;p28"/>
          <p:cNvSpPr txBox="1"/>
          <p:nvPr>
            <p:ph idx="1" type="body"/>
          </p:nvPr>
        </p:nvSpPr>
        <p:spPr>
          <a:xfrm>
            <a:off x="4526969" y="1253331"/>
            <a:ext cx="7241668"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fi-FI" sz="2400"/>
              <a:t>Both design instructions (EC5, RIL205) also contain instructions on the following essential matters:</a:t>
            </a:r>
            <a:endParaRPr/>
          </a:p>
          <a:p>
            <a:pPr indent="-228600" lvl="0" marL="228600" rtl="0" algn="l">
              <a:lnSpc>
                <a:spcPct val="90000"/>
              </a:lnSpc>
              <a:spcBef>
                <a:spcPts val="1000"/>
              </a:spcBef>
              <a:spcAft>
                <a:spcPts val="0"/>
              </a:spcAft>
              <a:buClr>
                <a:schemeClr val="dk1"/>
              </a:buClr>
              <a:buSzPts val="2400"/>
              <a:buChar char="•"/>
            </a:pPr>
            <a:r>
              <a:rPr lang="fi-FI" sz="2400"/>
              <a:t>Distances between nails and edge distances separately for joints: wood-wood, wood-wood panel and wood-steel plate</a:t>
            </a:r>
            <a:endParaRPr/>
          </a:p>
          <a:p>
            <a:pPr indent="-228600" lvl="0" marL="228600" rtl="0" algn="l">
              <a:lnSpc>
                <a:spcPct val="90000"/>
              </a:lnSpc>
              <a:spcBef>
                <a:spcPts val="1000"/>
              </a:spcBef>
              <a:spcAft>
                <a:spcPts val="0"/>
              </a:spcAft>
              <a:buClr>
                <a:schemeClr val="dk1"/>
              </a:buClr>
              <a:buSzPts val="2400"/>
              <a:buChar char="•"/>
            </a:pPr>
            <a:r>
              <a:rPr lang="fi-FI" sz="2400"/>
              <a:t>Nail diameter and penetration conditions for different nail types</a:t>
            </a:r>
            <a:endParaRPr/>
          </a:p>
          <a:p>
            <a:pPr indent="-228600" lvl="0" marL="228600" rtl="0" algn="l">
              <a:lnSpc>
                <a:spcPct val="90000"/>
              </a:lnSpc>
              <a:spcBef>
                <a:spcPts val="1000"/>
              </a:spcBef>
              <a:spcAft>
                <a:spcPts val="0"/>
              </a:spcAft>
              <a:buClr>
                <a:schemeClr val="dk1"/>
              </a:buClr>
              <a:buSzPts val="2400"/>
              <a:buChar char="•"/>
            </a:pPr>
            <a:r>
              <a:rPr lang="fi-FI" sz="2400"/>
              <a:t>Need for pre-drilling in relation to nail diameter and wood density</a:t>
            </a:r>
            <a:endParaRPr/>
          </a:p>
          <a:p>
            <a:pPr indent="-228600" lvl="0" marL="228600" rtl="0" algn="l">
              <a:lnSpc>
                <a:spcPct val="90000"/>
              </a:lnSpc>
              <a:spcBef>
                <a:spcPts val="1000"/>
              </a:spcBef>
              <a:spcAft>
                <a:spcPts val="0"/>
              </a:spcAft>
              <a:buClr>
                <a:schemeClr val="dk1"/>
              </a:buClr>
              <a:buSzPts val="2400"/>
              <a:buChar char="•"/>
            </a:pPr>
            <a:r>
              <a:rPr lang="fi-FI" sz="2400"/>
              <a:t>Longitudinal load of the nail</a:t>
            </a:r>
            <a:endParaRPr/>
          </a:p>
        </p:txBody>
      </p:sp>
      <p:sp>
        <p:nvSpPr>
          <p:cNvPr id="478" name="Google Shape;478;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479" name="Google Shape;479;p28"/>
          <p:cNvPicPr preferRelativeResize="0"/>
          <p:nvPr/>
        </p:nvPicPr>
        <p:blipFill rotWithShape="1">
          <a:blip r:embed="rId3">
            <a:alphaModFix/>
          </a:blip>
          <a:srcRect b="38611" l="38124" r="37890" t="48056"/>
          <a:stretch/>
        </p:blipFill>
        <p:spPr>
          <a:xfrm>
            <a:off x="447675" y="1747838"/>
            <a:ext cx="3609527" cy="1128712"/>
          </a:xfrm>
          <a:prstGeom prst="rect">
            <a:avLst/>
          </a:prstGeom>
          <a:noFill/>
          <a:ln>
            <a:noFill/>
          </a:ln>
        </p:spPr>
      </p:pic>
      <p:grpSp>
        <p:nvGrpSpPr>
          <p:cNvPr id="480" name="Google Shape;480;p28"/>
          <p:cNvGrpSpPr/>
          <p:nvPr/>
        </p:nvGrpSpPr>
        <p:grpSpPr>
          <a:xfrm>
            <a:off x="361950" y="3333750"/>
            <a:ext cx="3257551" cy="2038350"/>
            <a:chOff x="1017265" y="1988840"/>
            <a:chExt cx="6723087" cy="3960440"/>
          </a:xfrm>
        </p:grpSpPr>
        <p:pic>
          <p:nvPicPr>
            <p:cNvPr id="481" name="Google Shape;481;p28"/>
            <p:cNvPicPr preferRelativeResize="0"/>
            <p:nvPr/>
          </p:nvPicPr>
          <p:blipFill rotWithShape="1">
            <a:blip r:embed="rId4">
              <a:alphaModFix/>
            </a:blip>
            <a:srcRect b="0" l="0" r="0" t="0"/>
            <a:stretch/>
          </p:blipFill>
          <p:spPr>
            <a:xfrm>
              <a:off x="3338860" y="3409739"/>
              <a:ext cx="4401492" cy="2539541"/>
            </a:xfrm>
            <a:prstGeom prst="rect">
              <a:avLst/>
            </a:prstGeom>
            <a:noFill/>
            <a:ln>
              <a:noFill/>
            </a:ln>
          </p:spPr>
        </p:pic>
        <p:pic>
          <p:nvPicPr>
            <p:cNvPr id="482" name="Google Shape;482;p28"/>
            <p:cNvPicPr preferRelativeResize="0"/>
            <p:nvPr/>
          </p:nvPicPr>
          <p:blipFill rotWithShape="1">
            <a:blip r:embed="rId5">
              <a:alphaModFix/>
            </a:blip>
            <a:srcRect b="0" l="0" r="0" t="0"/>
            <a:stretch/>
          </p:blipFill>
          <p:spPr>
            <a:xfrm>
              <a:off x="1017265" y="1988840"/>
              <a:ext cx="4346823" cy="2570019"/>
            </a:xfrm>
            <a:prstGeom prst="rect">
              <a:avLst/>
            </a:prstGeom>
            <a:noFill/>
            <a:ln>
              <a:noFill/>
            </a:ln>
          </p:spPr>
        </p:pic>
        <p:sp>
          <p:nvSpPr>
            <p:cNvPr id="483" name="Google Shape;483;p28"/>
            <p:cNvSpPr/>
            <p:nvPr/>
          </p:nvSpPr>
          <p:spPr>
            <a:xfrm>
              <a:off x="3347864" y="3573016"/>
              <a:ext cx="504056" cy="20014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28"/>
            <p:cNvSpPr/>
            <p:nvPr/>
          </p:nvSpPr>
          <p:spPr>
            <a:xfrm>
              <a:off x="5764386" y="4966568"/>
              <a:ext cx="504056" cy="20014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5" name="Google Shape;485;p28"/>
            <p:cNvSpPr/>
            <p:nvPr/>
          </p:nvSpPr>
          <p:spPr>
            <a:xfrm>
              <a:off x="5884019" y="5620481"/>
              <a:ext cx="144016" cy="100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86" name="Google Shape;486;p28"/>
            <p:cNvCxnSpPr/>
            <p:nvPr/>
          </p:nvCxnSpPr>
          <p:spPr>
            <a:xfrm>
              <a:off x="5812803" y="5670518"/>
              <a:ext cx="360040" cy="278762"/>
            </a:xfrm>
            <a:prstGeom prst="curvedConnector3">
              <a:avLst>
                <a:gd fmla="val 5781383" name="adj1"/>
              </a:avLst>
            </a:prstGeom>
            <a:noFill/>
            <a:ln cap="flat" cmpd="sng" w="9525">
              <a:solidFill>
                <a:schemeClr val="dk1"/>
              </a:solidFill>
              <a:prstDash val="solid"/>
              <a:miter lim="800000"/>
              <a:headEnd len="sm" w="sm" type="none"/>
              <a:tailEnd len="sm" w="sm" type="none"/>
            </a:ln>
          </p:spPr>
        </p:cxnSp>
        <p:sp>
          <p:nvSpPr>
            <p:cNvPr id="487" name="Google Shape;487;p28"/>
            <p:cNvSpPr/>
            <p:nvPr/>
          </p:nvSpPr>
          <p:spPr>
            <a:xfrm>
              <a:off x="3499123" y="3883018"/>
              <a:ext cx="144016" cy="100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88" name="Google Shape;488;p28"/>
            <p:cNvCxnSpPr/>
            <p:nvPr/>
          </p:nvCxnSpPr>
          <p:spPr>
            <a:xfrm flipH="1" rot="10800000">
              <a:off x="3455876" y="3645024"/>
              <a:ext cx="360040" cy="288032"/>
            </a:xfrm>
            <a:prstGeom prst="curvedConnector3">
              <a:avLst>
                <a:gd fmla="val 3571580" name="adj1"/>
              </a:avLst>
            </a:prstGeom>
            <a:noFill/>
            <a:ln cap="flat" cmpd="sng" w="9525">
              <a:solidFill>
                <a:schemeClr val="dk1"/>
              </a:solidFill>
              <a:prstDash val="solid"/>
              <a:miter lim="800000"/>
              <a:headEnd len="sm" w="sm" type="none"/>
              <a:tailEnd len="sm" w="sm" type="none"/>
            </a:ln>
          </p:spPr>
        </p:cxnSp>
      </p:grpSp>
      <p:sp>
        <p:nvSpPr>
          <p:cNvPr id="489" name="Google Shape;489;p2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80"/>
                                        </p:tgtEl>
                                        <p:attrNameLst>
                                          <p:attrName>style.visibility</p:attrName>
                                        </p:attrNameLst>
                                      </p:cBhvr>
                                      <p:to>
                                        <p:strVal val="visible"/>
                                      </p:to>
                                    </p:set>
                                    <p:anim calcmode="lin" valueType="num">
                                      <p:cBhvr additive="base">
                                        <p:cTn dur="500"/>
                                        <p:tgtEl>
                                          <p:spTgt spid="480"/>
                                        </p:tgtEl>
                                        <p:attrNameLst>
                                          <p:attrName>ppt_w</p:attrName>
                                        </p:attrNameLst>
                                      </p:cBhvr>
                                      <p:tavLst>
                                        <p:tav fmla="" tm="0">
                                          <p:val>
                                            <p:strVal val="0"/>
                                          </p:val>
                                        </p:tav>
                                        <p:tav fmla="" tm="100000">
                                          <p:val>
                                            <p:strVal val="#ppt_w"/>
                                          </p:val>
                                        </p:tav>
                                      </p:tavLst>
                                    </p:anim>
                                    <p:anim calcmode="lin" valueType="num">
                                      <p:cBhvr additive="base">
                                        <p:cTn dur="500"/>
                                        <p:tgtEl>
                                          <p:spTgt spid="4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Bolts and dowels</a:t>
            </a:r>
            <a:endParaRPr/>
          </a:p>
        </p:txBody>
      </p:sp>
      <p:sp>
        <p:nvSpPr>
          <p:cNvPr id="495" name="Google Shape;495;p29"/>
          <p:cNvSpPr txBox="1"/>
          <p:nvPr>
            <p:ph idx="1" type="body"/>
          </p:nvPr>
        </p:nvSpPr>
        <p:spPr>
          <a:xfrm>
            <a:off x="4381500" y="1825625"/>
            <a:ext cx="781050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8108"/>
              <a:buChar char="•"/>
            </a:pPr>
            <a:r>
              <a:rPr lang="fi-FI"/>
              <a:t>The yield moment of a bolt is                                         , where       is the specific value of the tensile strength of the bolt.</a:t>
            </a:r>
            <a:endParaRPr/>
          </a:p>
          <a:p>
            <a:pPr indent="-228600" lvl="0" marL="228600" rtl="0" algn="l">
              <a:lnSpc>
                <a:spcPct val="90000"/>
              </a:lnSpc>
              <a:spcBef>
                <a:spcPts val="1000"/>
              </a:spcBef>
              <a:spcAft>
                <a:spcPts val="0"/>
              </a:spcAft>
              <a:buClr>
                <a:schemeClr val="dk1"/>
              </a:buClr>
              <a:buSzPct val="108108"/>
              <a:buChar char="•"/>
            </a:pPr>
            <a:r>
              <a:rPr lang="fi-FI"/>
              <a:t>In addition, the calculation of the edge compression strength takes into account the direction of the force </a:t>
            </a:r>
            <a:br>
              <a:rPr lang="fi-FI"/>
            </a:br>
            <a:r>
              <a:rPr i="1" lang="fi-FI">
                <a:latin typeface="Noto Sans Symbols"/>
                <a:ea typeface="Noto Sans Symbols"/>
                <a:cs typeface="Noto Sans Symbols"/>
                <a:sym typeface="Noto Sans Symbols"/>
              </a:rPr>
              <a:t>α</a:t>
            </a:r>
            <a:r>
              <a:rPr lang="fi-FI"/>
              <a:t> with respect to the direction of the grain:</a:t>
            </a:r>
            <a:endParaRPr/>
          </a:p>
          <a:p>
            <a:pPr indent="-50800" lvl="0" marL="228600" rtl="0" algn="l">
              <a:lnSpc>
                <a:spcPct val="90000"/>
              </a:lnSpc>
              <a:spcBef>
                <a:spcPts val="1000"/>
              </a:spcBef>
              <a:spcAft>
                <a:spcPts val="0"/>
              </a:spcAft>
              <a:buClr>
                <a:schemeClr val="dk1"/>
              </a:buClr>
              <a:buSzPct val="108108"/>
              <a:buNone/>
            </a:pPr>
            <a:r>
              <a:t/>
            </a:r>
            <a:endParaRPr/>
          </a:p>
          <a:p>
            <a:pPr indent="-50800" lvl="0" marL="228600" rtl="0" algn="l">
              <a:lnSpc>
                <a:spcPct val="90000"/>
              </a:lnSpc>
              <a:spcBef>
                <a:spcPts val="1000"/>
              </a:spcBef>
              <a:spcAft>
                <a:spcPts val="0"/>
              </a:spcAft>
              <a:buClr>
                <a:schemeClr val="dk1"/>
              </a:buClr>
              <a:buSzPct val="108108"/>
              <a:buNone/>
            </a:pPr>
            <a:r>
              <a:t/>
            </a:r>
            <a:endParaRPr/>
          </a:p>
          <a:p>
            <a:pPr indent="-50800" lvl="0" marL="228600" rtl="0" algn="l">
              <a:lnSpc>
                <a:spcPct val="90000"/>
              </a:lnSpc>
              <a:spcBef>
                <a:spcPts val="1000"/>
              </a:spcBef>
              <a:spcAft>
                <a:spcPts val="0"/>
              </a:spcAft>
              <a:buClr>
                <a:schemeClr val="dk1"/>
              </a:buClr>
              <a:buSzPct val="108108"/>
              <a:buNone/>
            </a:pPr>
            <a:r>
              <a:t/>
            </a:r>
            <a:endParaRPr/>
          </a:p>
          <a:p>
            <a:pPr indent="0" lvl="0" marL="0" rtl="0" algn="l">
              <a:lnSpc>
                <a:spcPct val="90000"/>
              </a:lnSpc>
              <a:spcBef>
                <a:spcPts val="1000"/>
              </a:spcBef>
              <a:spcAft>
                <a:spcPts val="0"/>
              </a:spcAft>
              <a:buClr>
                <a:schemeClr val="dk1"/>
              </a:buClr>
              <a:buSzPct val="108108"/>
              <a:buNone/>
            </a:pPr>
            <a:r>
              <a:rPr lang="fi-FI"/>
              <a:t>			    	,,</a:t>
            </a:r>
            <a:endParaRPr/>
          </a:p>
        </p:txBody>
      </p:sp>
      <p:sp>
        <p:nvSpPr>
          <p:cNvPr id="496" name="Google Shape;496;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descr="A picture containing building material, brick&#10;&#10;Description automatically generated" id="497" name="Google Shape;497;p29"/>
          <p:cNvPicPr preferRelativeResize="0"/>
          <p:nvPr/>
        </p:nvPicPr>
        <p:blipFill rotWithShape="1">
          <a:blip r:embed="rId3">
            <a:alphaModFix/>
          </a:blip>
          <a:srcRect b="15656" l="51075" r="3400" t="12125"/>
          <a:stretch/>
        </p:blipFill>
        <p:spPr>
          <a:xfrm>
            <a:off x="447675" y="2059845"/>
            <a:ext cx="3238500" cy="1783828"/>
          </a:xfrm>
          <a:prstGeom prst="rect">
            <a:avLst/>
          </a:prstGeom>
          <a:noFill/>
          <a:ln>
            <a:noFill/>
          </a:ln>
        </p:spPr>
      </p:pic>
      <p:pic>
        <p:nvPicPr>
          <p:cNvPr id="498" name="Google Shape;498;p29"/>
          <p:cNvPicPr preferRelativeResize="0"/>
          <p:nvPr/>
        </p:nvPicPr>
        <p:blipFill rotWithShape="1">
          <a:blip r:embed="rId4">
            <a:alphaModFix/>
          </a:blip>
          <a:srcRect b="0" l="0" r="0" t="0"/>
          <a:stretch/>
        </p:blipFill>
        <p:spPr>
          <a:xfrm>
            <a:off x="8648355" y="1838288"/>
            <a:ext cx="3040062" cy="444500"/>
          </a:xfrm>
          <a:prstGeom prst="rect">
            <a:avLst/>
          </a:prstGeom>
          <a:noFill/>
          <a:ln>
            <a:noFill/>
          </a:ln>
        </p:spPr>
      </p:pic>
      <p:pic>
        <p:nvPicPr>
          <p:cNvPr id="499" name="Google Shape;499;p29"/>
          <p:cNvPicPr preferRelativeResize="0"/>
          <p:nvPr/>
        </p:nvPicPr>
        <p:blipFill rotWithShape="1">
          <a:blip r:embed="rId5">
            <a:alphaModFix/>
          </a:blip>
          <a:srcRect b="769" l="38101" r="46869" t="1"/>
          <a:stretch/>
        </p:blipFill>
        <p:spPr>
          <a:xfrm>
            <a:off x="5457825" y="2215896"/>
            <a:ext cx="457200" cy="441579"/>
          </a:xfrm>
          <a:prstGeom prst="rect">
            <a:avLst/>
          </a:prstGeom>
          <a:noFill/>
          <a:ln>
            <a:noFill/>
          </a:ln>
        </p:spPr>
      </p:pic>
      <p:pic>
        <p:nvPicPr>
          <p:cNvPr id="500" name="Google Shape;500;p29"/>
          <p:cNvPicPr preferRelativeResize="0"/>
          <p:nvPr/>
        </p:nvPicPr>
        <p:blipFill rotWithShape="1">
          <a:blip r:embed="rId6">
            <a:alphaModFix/>
          </a:blip>
          <a:srcRect b="46667" l="35625" r="36563" t="21250"/>
          <a:stretch/>
        </p:blipFill>
        <p:spPr>
          <a:xfrm>
            <a:off x="628650" y="4212830"/>
            <a:ext cx="3390900" cy="2200276"/>
          </a:xfrm>
          <a:prstGeom prst="rect">
            <a:avLst/>
          </a:prstGeom>
          <a:noFill/>
          <a:ln>
            <a:noFill/>
          </a:ln>
        </p:spPr>
      </p:pic>
      <p:pic>
        <p:nvPicPr>
          <p:cNvPr id="501" name="Google Shape;501;p29"/>
          <p:cNvPicPr preferRelativeResize="0"/>
          <p:nvPr/>
        </p:nvPicPr>
        <p:blipFill rotWithShape="1">
          <a:blip r:embed="rId7">
            <a:alphaModFix/>
          </a:blip>
          <a:srcRect b="0" l="0" r="0" t="0"/>
          <a:stretch/>
        </p:blipFill>
        <p:spPr>
          <a:xfrm>
            <a:off x="6600825" y="4048125"/>
            <a:ext cx="3142874" cy="860821"/>
          </a:xfrm>
          <a:prstGeom prst="rect">
            <a:avLst/>
          </a:prstGeom>
          <a:noFill/>
          <a:ln>
            <a:noFill/>
          </a:ln>
        </p:spPr>
      </p:pic>
      <p:pic>
        <p:nvPicPr>
          <p:cNvPr id="502" name="Google Shape;502;p29"/>
          <p:cNvPicPr preferRelativeResize="0"/>
          <p:nvPr/>
        </p:nvPicPr>
        <p:blipFill rotWithShape="1">
          <a:blip r:embed="rId8">
            <a:alphaModFix/>
          </a:blip>
          <a:srcRect b="10013" l="0" r="40214" t="0"/>
          <a:stretch/>
        </p:blipFill>
        <p:spPr>
          <a:xfrm>
            <a:off x="4670267" y="5426940"/>
            <a:ext cx="3384867" cy="441579"/>
          </a:xfrm>
          <a:prstGeom prst="rect">
            <a:avLst/>
          </a:prstGeom>
          <a:noFill/>
          <a:ln>
            <a:noFill/>
          </a:ln>
        </p:spPr>
      </p:pic>
      <p:pic>
        <p:nvPicPr>
          <p:cNvPr id="503" name="Google Shape;503;p29"/>
          <p:cNvPicPr preferRelativeResize="0"/>
          <p:nvPr/>
        </p:nvPicPr>
        <p:blipFill rotWithShape="1">
          <a:blip r:embed="rId9">
            <a:alphaModFix/>
          </a:blip>
          <a:srcRect b="39451" l="17265" r="63515" t="49028"/>
          <a:stretch/>
        </p:blipFill>
        <p:spPr>
          <a:xfrm>
            <a:off x="8229600" y="5038108"/>
            <a:ext cx="3561188" cy="1200847"/>
          </a:xfrm>
          <a:prstGeom prst="rect">
            <a:avLst/>
          </a:prstGeom>
          <a:noFill/>
          <a:ln>
            <a:noFill/>
          </a:ln>
        </p:spPr>
      </p:pic>
      <p:sp>
        <p:nvSpPr>
          <p:cNvPr id="504" name="Google Shape;504;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505" name="Google Shape;505;p29"/>
          <p:cNvSpPr txBox="1"/>
          <p:nvPr/>
        </p:nvSpPr>
        <p:spPr>
          <a:xfrm>
            <a:off x="10529246" y="5038108"/>
            <a:ext cx="1630427" cy="116955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i-FI" sz="2000" u="none" cap="none" strike="noStrike">
                <a:solidFill>
                  <a:schemeClr val="dk1"/>
                </a:solidFill>
                <a:latin typeface="Times New Roman"/>
                <a:ea typeface="Times New Roman"/>
                <a:cs typeface="Times New Roman"/>
                <a:sym typeface="Times New Roman"/>
              </a:rPr>
              <a:t>for softwood</a:t>
            </a:r>
            <a:endParaRPr/>
          </a:p>
          <a:p>
            <a:pPr indent="0" lvl="0" marL="0" marR="0" rtl="0" algn="l">
              <a:lnSpc>
                <a:spcPct val="100000"/>
              </a:lnSpc>
              <a:spcBef>
                <a:spcPts val="600"/>
              </a:spcBef>
              <a:spcAft>
                <a:spcPts val="0"/>
              </a:spcAft>
              <a:buClr>
                <a:srgbClr val="000000"/>
              </a:buClr>
              <a:buSzPts val="2000"/>
              <a:buFont typeface="Arial"/>
              <a:buNone/>
            </a:pPr>
            <a:r>
              <a:rPr b="0" i="0" lang="fi-FI" sz="2000" u="none" cap="none" strike="noStrike">
                <a:solidFill>
                  <a:schemeClr val="dk1"/>
                </a:solidFill>
                <a:latin typeface="Times New Roman"/>
                <a:ea typeface="Times New Roman"/>
                <a:cs typeface="Times New Roman"/>
                <a:sym typeface="Times New Roman"/>
              </a:rPr>
              <a:t>for LVL</a:t>
            </a:r>
            <a:endParaRPr/>
          </a:p>
          <a:p>
            <a:pPr indent="0" lvl="0" marL="0" marR="0" rtl="0" algn="l">
              <a:lnSpc>
                <a:spcPct val="100000"/>
              </a:lnSpc>
              <a:spcBef>
                <a:spcPts val="600"/>
              </a:spcBef>
              <a:spcAft>
                <a:spcPts val="0"/>
              </a:spcAft>
              <a:buClr>
                <a:srgbClr val="000000"/>
              </a:buClr>
              <a:buSzPts val="2000"/>
              <a:buFont typeface="Arial"/>
              <a:buNone/>
            </a:pPr>
            <a:r>
              <a:rPr b="0" i="0" lang="fi-FI" sz="2000" u="none" cap="none" strike="noStrike">
                <a:solidFill>
                  <a:schemeClr val="dk1"/>
                </a:solidFill>
                <a:latin typeface="Times New Roman"/>
                <a:ea typeface="Times New Roman"/>
                <a:cs typeface="Times New Roman"/>
                <a:sym typeface="Times New Roman"/>
              </a:rPr>
              <a:t>for hardwood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Bolts and dowels</a:t>
            </a:r>
            <a:endParaRPr/>
          </a:p>
        </p:txBody>
      </p:sp>
      <p:sp>
        <p:nvSpPr>
          <p:cNvPr id="511" name="Google Shape;511;p30"/>
          <p:cNvSpPr txBox="1"/>
          <p:nvPr>
            <p:ph idx="1" type="body"/>
          </p:nvPr>
        </p:nvSpPr>
        <p:spPr>
          <a:xfrm>
            <a:off x="4181476" y="1825625"/>
            <a:ext cx="7172324"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fi-FI"/>
              <a:t>For wood-wood </a:t>
            </a:r>
            <a:r>
              <a:rPr i="1" lang="fi-FI"/>
              <a:t>panel</a:t>
            </a:r>
            <a:r>
              <a:rPr lang="fi-FI"/>
              <a:t> joints, in addition to the above, the edge compression strength of the wood panel shall be considered in accordance with EC5 8.5.1.2.</a:t>
            </a:r>
            <a:endParaRPr/>
          </a:p>
          <a:p>
            <a:pPr indent="-228600" lvl="0" marL="228600" rtl="0" algn="l">
              <a:lnSpc>
                <a:spcPct val="90000"/>
              </a:lnSpc>
              <a:spcBef>
                <a:spcPts val="1000"/>
              </a:spcBef>
              <a:spcAft>
                <a:spcPts val="0"/>
              </a:spcAft>
              <a:buClr>
                <a:schemeClr val="dk1"/>
              </a:buClr>
              <a:buSzPts val="2800"/>
              <a:buChar char="•"/>
            </a:pPr>
            <a:r>
              <a:rPr lang="fi-FI"/>
              <a:t>Edge distance requirements are presented separately </a:t>
            </a:r>
            <a:endParaRPr/>
          </a:p>
          <a:p>
            <a:pPr indent="-228600" lvl="1" marL="685800" rtl="0" algn="l">
              <a:lnSpc>
                <a:spcPct val="90000"/>
              </a:lnSpc>
              <a:spcBef>
                <a:spcPts val="500"/>
              </a:spcBef>
              <a:spcAft>
                <a:spcPts val="0"/>
              </a:spcAft>
              <a:buClr>
                <a:schemeClr val="dk1"/>
              </a:buClr>
              <a:buSzPts val="2400"/>
              <a:buChar char="•"/>
            </a:pPr>
            <a:r>
              <a:rPr lang="fi-FI"/>
              <a:t>For bolted joints EC5 8.5.1.1(3)</a:t>
            </a:r>
            <a:endParaRPr/>
          </a:p>
          <a:p>
            <a:pPr indent="-228600" lvl="1" marL="685800" rtl="0" algn="l">
              <a:lnSpc>
                <a:spcPct val="90000"/>
              </a:lnSpc>
              <a:spcBef>
                <a:spcPts val="500"/>
              </a:spcBef>
              <a:spcAft>
                <a:spcPts val="0"/>
              </a:spcAft>
              <a:buClr>
                <a:schemeClr val="dk1"/>
              </a:buClr>
              <a:buSzPts val="2400"/>
              <a:buChar char="•"/>
            </a:pPr>
            <a:r>
              <a:rPr lang="fi-FI"/>
              <a:t>For dowels EC5 8.6(3)</a:t>
            </a:r>
            <a:endParaRPr/>
          </a:p>
          <a:p>
            <a:pPr indent="-228600" lvl="0" marL="228600" rtl="0" algn="l">
              <a:lnSpc>
                <a:spcPct val="90000"/>
              </a:lnSpc>
              <a:spcBef>
                <a:spcPts val="1000"/>
              </a:spcBef>
              <a:spcAft>
                <a:spcPts val="0"/>
              </a:spcAft>
              <a:buClr>
                <a:schemeClr val="dk1"/>
              </a:buClr>
              <a:buSzPts val="2800"/>
              <a:buChar char="•"/>
            </a:pPr>
            <a:r>
              <a:rPr lang="fi-FI"/>
              <a:t>A washer must be used under the bolt nut and the heel, with the more detailed restrictions given in EC5 10.4.3.</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0" lvl="2" marL="914400" rtl="0" algn="l">
              <a:lnSpc>
                <a:spcPct val="90000"/>
              </a:lnSpc>
              <a:spcBef>
                <a:spcPts val="500"/>
              </a:spcBef>
              <a:spcAft>
                <a:spcPts val="0"/>
              </a:spcAft>
              <a:buClr>
                <a:schemeClr val="dk1"/>
              </a:buClr>
              <a:buSzPts val="2000"/>
              <a:buNone/>
            </a:pPr>
            <a:r>
              <a:t/>
            </a:r>
            <a:endParaRPr/>
          </a:p>
        </p:txBody>
      </p:sp>
      <p:sp>
        <p:nvSpPr>
          <p:cNvPr id="512" name="Google Shape;512;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13" name="Google Shape;513;p30"/>
          <p:cNvPicPr preferRelativeResize="0"/>
          <p:nvPr/>
        </p:nvPicPr>
        <p:blipFill rotWithShape="1">
          <a:blip r:embed="rId3">
            <a:alphaModFix/>
          </a:blip>
          <a:srcRect b="34265" l="31800" r="35500" t="12534"/>
          <a:stretch/>
        </p:blipFill>
        <p:spPr>
          <a:xfrm>
            <a:off x="838200" y="1825625"/>
            <a:ext cx="2862835" cy="2619888"/>
          </a:xfrm>
          <a:prstGeom prst="rect">
            <a:avLst/>
          </a:prstGeom>
          <a:noFill/>
          <a:ln>
            <a:noFill/>
          </a:ln>
        </p:spPr>
      </p:pic>
      <p:grpSp>
        <p:nvGrpSpPr>
          <p:cNvPr id="514" name="Google Shape;514;p30"/>
          <p:cNvGrpSpPr/>
          <p:nvPr/>
        </p:nvGrpSpPr>
        <p:grpSpPr>
          <a:xfrm>
            <a:off x="838200" y="4705350"/>
            <a:ext cx="3060923" cy="1293329"/>
            <a:chOff x="2339752" y="4480836"/>
            <a:chExt cx="4213448" cy="1574993"/>
          </a:xfrm>
        </p:grpSpPr>
        <p:pic>
          <p:nvPicPr>
            <p:cNvPr id="515" name="Google Shape;515;p30"/>
            <p:cNvPicPr preferRelativeResize="0"/>
            <p:nvPr/>
          </p:nvPicPr>
          <p:blipFill rotWithShape="1">
            <a:blip r:embed="rId4">
              <a:alphaModFix/>
            </a:blip>
            <a:srcRect b="0" l="0" r="0" t="0"/>
            <a:stretch/>
          </p:blipFill>
          <p:spPr>
            <a:xfrm>
              <a:off x="2339752" y="4509120"/>
              <a:ext cx="1517526" cy="1546709"/>
            </a:xfrm>
            <a:prstGeom prst="rect">
              <a:avLst/>
            </a:prstGeom>
            <a:noFill/>
            <a:ln>
              <a:noFill/>
            </a:ln>
          </p:spPr>
        </p:pic>
        <p:pic>
          <p:nvPicPr>
            <p:cNvPr id="516" name="Google Shape;516;p30"/>
            <p:cNvPicPr preferRelativeResize="0"/>
            <p:nvPr/>
          </p:nvPicPr>
          <p:blipFill rotWithShape="1">
            <a:blip r:embed="rId5">
              <a:alphaModFix/>
            </a:blip>
            <a:srcRect b="0" l="0" r="0" t="0"/>
            <a:stretch/>
          </p:blipFill>
          <p:spPr>
            <a:xfrm>
              <a:off x="4723184" y="4480836"/>
              <a:ext cx="1830016" cy="1532392"/>
            </a:xfrm>
            <a:prstGeom prst="rect">
              <a:avLst/>
            </a:prstGeom>
            <a:noFill/>
            <a:ln>
              <a:noFill/>
            </a:ln>
          </p:spPr>
        </p:pic>
      </p:grpSp>
      <p:sp>
        <p:nvSpPr>
          <p:cNvPr id="517" name="Google Shape;517;p3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500"/>
                                        <p:tgtEl>
                                          <p:spTgt spid="514"/>
                                        </p:tgtEl>
                                        <p:attrNameLst>
                                          <p:attrName>ppt_w</p:attrName>
                                        </p:attrNameLst>
                                      </p:cBhvr>
                                      <p:tavLst>
                                        <p:tav fmla="" tm="0">
                                          <p:val>
                                            <p:strVal val="0"/>
                                          </p:val>
                                        </p:tav>
                                        <p:tav fmla="" tm="100000">
                                          <p:val>
                                            <p:strVal val="#ppt_w"/>
                                          </p:val>
                                        </p:tav>
                                      </p:tavLst>
                                    </p:anim>
                                    <p:anim calcmode="lin" valueType="num">
                                      <p:cBhvr additive="base">
                                        <p:cTn dur="500"/>
                                        <p:tgtEl>
                                          <p:spTgt spid="51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Screw connections</a:t>
            </a:r>
            <a:endParaRPr/>
          </a:p>
        </p:txBody>
      </p:sp>
      <p:sp>
        <p:nvSpPr>
          <p:cNvPr id="523" name="Google Shape;523;p31"/>
          <p:cNvSpPr txBox="1"/>
          <p:nvPr>
            <p:ph idx="1" type="body"/>
          </p:nvPr>
        </p:nvSpPr>
        <p:spPr>
          <a:xfrm>
            <a:off x="4286251" y="1825625"/>
            <a:ext cx="7402166" cy="466725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fi-FI"/>
              <a:t>Screws are divided into two categories: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fi-FI"/>
              <a:t>Cap screws</a:t>
            </a:r>
            <a:endParaRPr/>
          </a:p>
          <a:p>
            <a:pPr indent="-228600" lvl="1" marL="685800" rtl="0" algn="l">
              <a:lnSpc>
                <a:spcPct val="90000"/>
              </a:lnSpc>
              <a:spcBef>
                <a:spcPts val="500"/>
              </a:spcBef>
              <a:spcAft>
                <a:spcPts val="0"/>
              </a:spcAft>
              <a:buClr>
                <a:schemeClr val="dk1"/>
              </a:buClr>
              <a:buSzPts val="2400"/>
              <a:buChar char="•"/>
            </a:pPr>
            <a:r>
              <a:rPr lang="fi-FI"/>
              <a:t>Partial threaded screw with a threaded part having a diameter equal to the diameter of the smooth part</a:t>
            </a:r>
            <a:endParaRPr/>
          </a:p>
          <a:p>
            <a:pPr indent="-228600" lvl="1" marL="685800" rtl="0" algn="l">
              <a:lnSpc>
                <a:spcPct val="90000"/>
              </a:lnSpc>
              <a:spcBef>
                <a:spcPts val="500"/>
              </a:spcBef>
              <a:spcAft>
                <a:spcPts val="0"/>
              </a:spcAft>
              <a:buClr>
                <a:schemeClr val="dk1"/>
              </a:buClr>
              <a:buSzPts val="2400"/>
              <a:buChar char="•"/>
            </a:pPr>
            <a:r>
              <a:rPr lang="fi-FI"/>
              <a:t>Pre-drilling required</a:t>
            </a:r>
            <a:endParaRPr/>
          </a:p>
          <a:p>
            <a:pPr indent="-76200" lvl="1" marL="685800"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Char char="•"/>
            </a:pPr>
            <a:r>
              <a:rPr lang="fi-FI"/>
              <a:t>Self-drilling screws</a:t>
            </a:r>
            <a:endParaRPr/>
          </a:p>
          <a:p>
            <a:pPr indent="-228600" lvl="1" marL="685800" rtl="0" algn="l">
              <a:lnSpc>
                <a:spcPct val="90000"/>
              </a:lnSpc>
              <a:spcBef>
                <a:spcPts val="500"/>
              </a:spcBef>
              <a:spcAft>
                <a:spcPts val="0"/>
              </a:spcAft>
              <a:buClr>
                <a:schemeClr val="dk1"/>
              </a:buClr>
              <a:buSzPts val="2400"/>
              <a:buChar char="•"/>
            </a:pPr>
            <a:r>
              <a:rPr lang="fi-FI"/>
              <a:t>Fully threaded screws, or partially threaded screws with a threaded part that has a diameter greater than the diameter of the smooth part</a:t>
            </a:r>
            <a:endParaRPr/>
          </a:p>
          <a:p>
            <a:pPr indent="-228600" lvl="1" marL="685800" rtl="0" algn="l">
              <a:lnSpc>
                <a:spcPct val="90000"/>
              </a:lnSpc>
              <a:spcBef>
                <a:spcPts val="500"/>
              </a:spcBef>
              <a:spcAft>
                <a:spcPts val="0"/>
              </a:spcAft>
              <a:buClr>
                <a:schemeClr val="dk1"/>
              </a:buClr>
              <a:buSzPts val="2400"/>
              <a:buChar char="•"/>
            </a:pPr>
            <a:r>
              <a:rPr lang="fi-FI"/>
              <a:t>Usually no pre-drilling (cf. EC5 or the ETA certificate)</a:t>
            </a:r>
            <a:endParaRPr/>
          </a:p>
          <a:p>
            <a:pPr indent="-50800" lvl="0" marL="22860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p:txBody>
      </p:sp>
      <p:sp>
        <p:nvSpPr>
          <p:cNvPr id="524" name="Google Shape;524;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descr="A close-up of a pen&#10;&#10;Description automatically generated with low confidence" id="525" name="Google Shape;525;p31"/>
          <p:cNvPicPr preferRelativeResize="0"/>
          <p:nvPr/>
        </p:nvPicPr>
        <p:blipFill rotWithShape="1">
          <a:blip r:embed="rId3">
            <a:alphaModFix/>
          </a:blip>
          <a:srcRect b="17750" l="4281" r="3969" t="23000"/>
          <a:stretch/>
        </p:blipFill>
        <p:spPr>
          <a:xfrm>
            <a:off x="1116805" y="2298104"/>
            <a:ext cx="2921796" cy="18868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Shape&#10;&#10;Description automatically generated with medium confidence" id="526" name="Google Shape;526;p31"/>
          <p:cNvPicPr preferRelativeResize="0"/>
          <p:nvPr/>
        </p:nvPicPr>
        <p:blipFill rotWithShape="1">
          <a:blip r:embed="rId4">
            <a:alphaModFix/>
          </a:blip>
          <a:srcRect b="-666" l="38750" r="42123" t="1917"/>
          <a:stretch/>
        </p:blipFill>
        <p:spPr>
          <a:xfrm rot="-5400000">
            <a:off x="2093772" y="3730879"/>
            <a:ext cx="967861" cy="3748091"/>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
        <p:nvSpPr>
          <p:cNvPr id="527" name="Google Shape;527;p3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Screw connections</a:t>
            </a:r>
            <a:endParaRPr/>
          </a:p>
        </p:txBody>
      </p:sp>
      <p:sp>
        <p:nvSpPr>
          <p:cNvPr id="533" name="Google Shape;533;p32"/>
          <p:cNvSpPr txBox="1"/>
          <p:nvPr>
            <p:ph idx="1" type="body"/>
          </p:nvPr>
        </p:nvSpPr>
        <p:spPr>
          <a:xfrm>
            <a:off x="4286251" y="1873251"/>
            <a:ext cx="706755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8108"/>
              <a:buChar char="•"/>
            </a:pPr>
            <a:r>
              <a:rPr lang="fi-FI"/>
              <a:t>The sizing of bolted joints against shear loads is based on the effective diameter </a:t>
            </a:r>
            <a:r>
              <a:rPr i="1" lang="fi-FI"/>
              <a:t>d</a:t>
            </a:r>
            <a:r>
              <a:rPr baseline="-25000" lang="fi-FI"/>
              <a:t>ef</a:t>
            </a:r>
            <a:r>
              <a:rPr lang="fi-FI"/>
              <a:t> of the bolt:</a:t>
            </a:r>
            <a:endParaRPr/>
          </a:p>
          <a:p>
            <a:pPr indent="-228600" lvl="1" marL="685800" rtl="0" algn="l">
              <a:lnSpc>
                <a:spcPct val="90000"/>
              </a:lnSpc>
              <a:spcBef>
                <a:spcPts val="500"/>
              </a:spcBef>
              <a:spcAft>
                <a:spcPts val="0"/>
              </a:spcAft>
              <a:buClr>
                <a:schemeClr val="dk1"/>
              </a:buClr>
              <a:buSzPct val="108108"/>
              <a:buChar char="•"/>
            </a:pPr>
            <a:r>
              <a:rPr i="1" lang="fi-FI"/>
              <a:t>d</a:t>
            </a:r>
            <a:r>
              <a:rPr baseline="-25000" lang="fi-FI"/>
              <a:t>ef</a:t>
            </a:r>
            <a:r>
              <a:rPr lang="fi-FI"/>
              <a:t> ≤ 6 mm → nail connection instructions</a:t>
            </a:r>
            <a:endParaRPr/>
          </a:p>
          <a:p>
            <a:pPr indent="-228600" lvl="1" marL="685800" rtl="0" algn="l">
              <a:lnSpc>
                <a:spcPct val="90000"/>
              </a:lnSpc>
              <a:spcBef>
                <a:spcPts val="500"/>
              </a:spcBef>
              <a:spcAft>
                <a:spcPts val="0"/>
              </a:spcAft>
              <a:buClr>
                <a:schemeClr val="dk1"/>
              </a:buClr>
              <a:buSzPct val="108108"/>
              <a:buChar char="•"/>
            </a:pPr>
            <a:r>
              <a:rPr i="1" lang="fi-FI"/>
              <a:t>d</a:t>
            </a:r>
            <a:r>
              <a:rPr baseline="-25000" lang="fi-FI"/>
              <a:t>ef</a:t>
            </a:r>
            <a:r>
              <a:rPr lang="fi-FI"/>
              <a:t>&gt; 6 mm → bolted connection instructions</a:t>
            </a:r>
            <a:endParaRPr/>
          </a:p>
          <a:p>
            <a:pPr indent="0" lvl="1" marL="457200" rtl="0" algn="l">
              <a:lnSpc>
                <a:spcPct val="90000"/>
              </a:lnSpc>
              <a:spcBef>
                <a:spcPts val="500"/>
              </a:spcBef>
              <a:spcAft>
                <a:spcPts val="0"/>
              </a:spcAft>
              <a:buClr>
                <a:schemeClr val="dk1"/>
              </a:buClr>
              <a:buSzPct val="108108"/>
              <a:buNone/>
            </a:pPr>
            <a:r>
              <a:t/>
            </a:r>
            <a:endParaRPr/>
          </a:p>
          <a:p>
            <a:pPr indent="-228600" lvl="0" marL="228600" rtl="0" algn="l">
              <a:lnSpc>
                <a:spcPct val="90000"/>
              </a:lnSpc>
              <a:spcBef>
                <a:spcPts val="1000"/>
              </a:spcBef>
              <a:spcAft>
                <a:spcPts val="0"/>
              </a:spcAft>
              <a:buClr>
                <a:schemeClr val="dk1"/>
              </a:buClr>
              <a:buSzPct val="108108"/>
              <a:buChar char="•"/>
            </a:pPr>
            <a:r>
              <a:rPr lang="fi-FI"/>
              <a:t>The effective diameter </a:t>
            </a:r>
            <a:r>
              <a:rPr i="1" lang="fi-FI"/>
              <a:t>d</a:t>
            </a:r>
            <a:r>
              <a:rPr baseline="-25000" lang="fi-FI"/>
              <a:t>ef</a:t>
            </a:r>
            <a:r>
              <a:rPr lang="fi-FI"/>
              <a:t> is determined by the diameter </a:t>
            </a:r>
            <a:r>
              <a:rPr i="1" lang="fi-FI"/>
              <a:t>d</a:t>
            </a:r>
            <a:r>
              <a:rPr lang="fi-FI"/>
              <a:t> of the smooth part of the bolt or the inside diameter </a:t>
            </a:r>
            <a:r>
              <a:rPr i="1" lang="fi-FI"/>
              <a:t>d</a:t>
            </a:r>
            <a:r>
              <a:rPr baseline="-25000" lang="fi-FI"/>
              <a:t>inner</a:t>
            </a:r>
            <a:r>
              <a:rPr lang="fi-FI"/>
              <a:t> of the threaded part:</a:t>
            </a:r>
            <a:endParaRPr/>
          </a:p>
          <a:p>
            <a:pPr indent="-228600" lvl="1" marL="685800" rtl="0" algn="l">
              <a:lnSpc>
                <a:spcPct val="90000"/>
              </a:lnSpc>
              <a:spcBef>
                <a:spcPts val="500"/>
              </a:spcBef>
              <a:spcAft>
                <a:spcPts val="0"/>
              </a:spcAft>
              <a:buClr>
                <a:schemeClr val="dk1"/>
              </a:buClr>
              <a:buSzPct val="108108"/>
              <a:buChar char="•"/>
            </a:pPr>
            <a:r>
              <a:rPr lang="fi-FI"/>
              <a:t>For cap screws </a:t>
            </a:r>
            <a:r>
              <a:rPr i="1" lang="fi-FI"/>
              <a:t>d</a:t>
            </a:r>
            <a:r>
              <a:rPr baseline="-25000" lang="fi-FI"/>
              <a:t>ef</a:t>
            </a:r>
            <a:r>
              <a:rPr lang="fi-FI"/>
              <a:t> = </a:t>
            </a:r>
            <a:r>
              <a:rPr i="1" lang="fi-FI"/>
              <a:t>d</a:t>
            </a:r>
            <a:r>
              <a:rPr lang="fi-FI"/>
              <a:t> when penetration ≥ 4</a:t>
            </a:r>
            <a:r>
              <a:rPr i="1" lang="fi-FI"/>
              <a:t>d</a:t>
            </a:r>
            <a:endParaRPr/>
          </a:p>
          <a:p>
            <a:pPr indent="-228600" lvl="1" marL="685800" rtl="0" algn="l">
              <a:lnSpc>
                <a:spcPct val="90000"/>
              </a:lnSpc>
              <a:spcBef>
                <a:spcPts val="500"/>
              </a:spcBef>
              <a:spcAft>
                <a:spcPts val="0"/>
              </a:spcAft>
              <a:buClr>
                <a:schemeClr val="dk1"/>
              </a:buClr>
              <a:buSzPct val="108108"/>
              <a:buChar char="•"/>
            </a:pPr>
            <a:r>
              <a:rPr lang="fi-FI"/>
              <a:t>For other cap screws and all self-drilling screws </a:t>
            </a:r>
            <a:r>
              <a:rPr i="1" lang="fi-FI"/>
              <a:t>d</a:t>
            </a:r>
            <a:r>
              <a:rPr baseline="-25000" lang="fi-FI"/>
              <a:t>ef</a:t>
            </a:r>
            <a:r>
              <a:rPr lang="fi-FI"/>
              <a:t> = 1.1</a:t>
            </a:r>
            <a:r>
              <a:rPr i="1" lang="fi-FI"/>
              <a:t>d</a:t>
            </a:r>
            <a:r>
              <a:rPr baseline="-25000" lang="fi-FI"/>
              <a:t>inner</a:t>
            </a:r>
            <a:r>
              <a:rPr lang="fi-FI"/>
              <a:t> </a:t>
            </a:r>
            <a:endParaRPr/>
          </a:p>
          <a:p>
            <a:pPr indent="-50800" lvl="0" marL="228600" rtl="0" algn="l">
              <a:lnSpc>
                <a:spcPct val="90000"/>
              </a:lnSpc>
              <a:spcBef>
                <a:spcPts val="1000"/>
              </a:spcBef>
              <a:spcAft>
                <a:spcPts val="0"/>
              </a:spcAft>
              <a:buClr>
                <a:schemeClr val="dk1"/>
              </a:buClr>
              <a:buSzPct val="108108"/>
              <a:buNone/>
            </a:pPr>
            <a:r>
              <a:t/>
            </a:r>
            <a:endParaRPr/>
          </a:p>
          <a:p>
            <a:pPr indent="-50800" lvl="0" marL="228600" rtl="0" algn="l">
              <a:lnSpc>
                <a:spcPct val="90000"/>
              </a:lnSpc>
              <a:spcBef>
                <a:spcPts val="1000"/>
              </a:spcBef>
              <a:spcAft>
                <a:spcPts val="0"/>
              </a:spcAft>
              <a:buClr>
                <a:schemeClr val="dk1"/>
              </a:buClr>
              <a:buSzPct val="108108"/>
              <a:buNone/>
            </a:pPr>
            <a:r>
              <a:t/>
            </a:r>
            <a:endParaRPr/>
          </a:p>
          <a:p>
            <a:pPr indent="-76200" lvl="1" marL="685800" rtl="0" algn="l">
              <a:lnSpc>
                <a:spcPct val="90000"/>
              </a:lnSpc>
              <a:spcBef>
                <a:spcPts val="500"/>
              </a:spcBef>
              <a:spcAft>
                <a:spcPts val="0"/>
              </a:spcAft>
              <a:buClr>
                <a:schemeClr val="dk1"/>
              </a:buClr>
              <a:buSzPct val="108108"/>
              <a:buNone/>
            </a:pPr>
            <a:r>
              <a:t/>
            </a:r>
            <a:endParaRPr/>
          </a:p>
        </p:txBody>
      </p:sp>
      <p:sp>
        <p:nvSpPr>
          <p:cNvPr id="534" name="Google Shape;534;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35" name="Google Shape;535;p32"/>
          <p:cNvPicPr preferRelativeResize="0"/>
          <p:nvPr/>
        </p:nvPicPr>
        <p:blipFill rotWithShape="1">
          <a:blip r:embed="rId3">
            <a:alphaModFix/>
          </a:blip>
          <a:srcRect b="0" l="0" r="0" t="0"/>
          <a:stretch/>
        </p:blipFill>
        <p:spPr>
          <a:xfrm>
            <a:off x="848492" y="2103436"/>
            <a:ext cx="3167116" cy="1325563"/>
          </a:xfrm>
          <a:prstGeom prst="rect">
            <a:avLst/>
          </a:prstGeom>
          <a:noFill/>
          <a:ln>
            <a:noFill/>
          </a:ln>
        </p:spPr>
      </p:pic>
      <p:pic>
        <p:nvPicPr>
          <p:cNvPr id="536" name="Google Shape;536;p32"/>
          <p:cNvPicPr preferRelativeResize="0"/>
          <p:nvPr/>
        </p:nvPicPr>
        <p:blipFill rotWithShape="1">
          <a:blip r:embed="rId4">
            <a:alphaModFix/>
          </a:blip>
          <a:srcRect b="0" l="0" r="0" t="0"/>
          <a:stretch/>
        </p:blipFill>
        <p:spPr>
          <a:xfrm>
            <a:off x="839652" y="4059237"/>
            <a:ext cx="3321320" cy="1325563"/>
          </a:xfrm>
          <a:prstGeom prst="rect">
            <a:avLst/>
          </a:prstGeom>
          <a:noFill/>
          <a:ln>
            <a:noFill/>
          </a:ln>
        </p:spPr>
      </p:pic>
      <p:sp>
        <p:nvSpPr>
          <p:cNvPr id="537" name="Google Shape;537;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538" name="Google Shape;538;p32"/>
          <p:cNvSpPr txBox="1"/>
          <p:nvPr/>
        </p:nvSpPr>
        <p:spPr>
          <a:xfrm>
            <a:off x="1584190" y="4171149"/>
            <a:ext cx="184655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Self-drilling screw</a:t>
            </a:r>
            <a:endParaRPr/>
          </a:p>
        </p:txBody>
      </p:sp>
      <p:sp>
        <p:nvSpPr>
          <p:cNvPr id="539" name="Google Shape;539;p32"/>
          <p:cNvSpPr txBox="1"/>
          <p:nvPr/>
        </p:nvSpPr>
        <p:spPr>
          <a:xfrm>
            <a:off x="1820141" y="2182426"/>
            <a:ext cx="184655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Cap crew</a:t>
            </a:r>
            <a:endParaRPr/>
          </a:p>
        </p:txBody>
      </p:sp>
      <p:sp>
        <p:nvSpPr>
          <p:cNvPr id="540" name="Google Shape;540;p32"/>
          <p:cNvSpPr txBox="1"/>
          <p:nvPr/>
        </p:nvSpPr>
        <p:spPr>
          <a:xfrm>
            <a:off x="1267691" y="3089663"/>
            <a:ext cx="58586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d</a:t>
            </a:r>
            <a:r>
              <a:rPr b="0" baseline="-25000" i="0" lang="fi-FI" sz="1200" u="none" cap="none" strike="noStrike">
                <a:solidFill>
                  <a:schemeClr val="dk1"/>
                </a:solidFill>
                <a:latin typeface="Arial"/>
                <a:ea typeface="Arial"/>
                <a:cs typeface="Arial"/>
                <a:sym typeface="Arial"/>
              </a:rPr>
              <a:t>smooth</a:t>
            </a:r>
            <a:endParaRPr b="0" baseline="-25000" i="0" sz="1200" u="none" cap="none" strike="noStrike">
              <a:solidFill>
                <a:schemeClr val="dk1"/>
              </a:solidFill>
              <a:latin typeface="Arial"/>
              <a:ea typeface="Arial"/>
              <a:cs typeface="Arial"/>
              <a:sym typeface="Arial"/>
            </a:endParaRPr>
          </a:p>
        </p:txBody>
      </p:sp>
      <p:sp>
        <p:nvSpPr>
          <p:cNvPr id="541" name="Google Shape;541;p32"/>
          <p:cNvSpPr txBox="1"/>
          <p:nvPr/>
        </p:nvSpPr>
        <p:spPr>
          <a:xfrm>
            <a:off x="3389836" y="2957498"/>
            <a:ext cx="54569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d</a:t>
            </a:r>
            <a:r>
              <a:rPr b="0" baseline="-25000" i="0" lang="fi-FI" sz="1200" u="none" cap="none" strike="noStrike">
                <a:solidFill>
                  <a:schemeClr val="dk1"/>
                </a:solidFill>
                <a:latin typeface="Arial"/>
                <a:ea typeface="Arial"/>
                <a:cs typeface="Arial"/>
                <a:sym typeface="Arial"/>
              </a:rPr>
              <a:t>inner</a:t>
            </a:r>
            <a:endParaRPr b="0" baseline="-25000" i="0" sz="1200" u="none" cap="none" strike="noStrike">
              <a:solidFill>
                <a:schemeClr val="dk1"/>
              </a:solidFill>
              <a:latin typeface="Arial"/>
              <a:ea typeface="Arial"/>
              <a:cs typeface="Arial"/>
              <a:sym typeface="Arial"/>
            </a:endParaRPr>
          </a:p>
        </p:txBody>
      </p:sp>
      <p:sp>
        <p:nvSpPr>
          <p:cNvPr id="542" name="Google Shape;542;p32"/>
          <p:cNvSpPr txBox="1"/>
          <p:nvPr/>
        </p:nvSpPr>
        <p:spPr>
          <a:xfrm>
            <a:off x="3469915" y="4881832"/>
            <a:ext cx="54569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i-FI" sz="1200" u="none" cap="none" strike="noStrike">
                <a:solidFill>
                  <a:schemeClr val="dk1"/>
                </a:solidFill>
                <a:latin typeface="Arial"/>
                <a:ea typeface="Arial"/>
                <a:cs typeface="Arial"/>
                <a:sym typeface="Arial"/>
              </a:rPr>
              <a:t>d</a:t>
            </a:r>
            <a:r>
              <a:rPr b="0" baseline="-25000" i="0" lang="fi-FI" sz="1200" u="none" cap="none" strike="noStrike">
                <a:solidFill>
                  <a:schemeClr val="dk1"/>
                </a:solidFill>
                <a:latin typeface="Arial"/>
                <a:ea typeface="Arial"/>
                <a:cs typeface="Arial"/>
                <a:sym typeface="Arial"/>
              </a:rPr>
              <a:t>inner</a:t>
            </a:r>
            <a:endParaRPr b="0" baseline="-25000" i="0" sz="12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Screw connections</a:t>
            </a:r>
            <a:endParaRPr/>
          </a:p>
        </p:txBody>
      </p:sp>
      <p:sp>
        <p:nvSpPr>
          <p:cNvPr id="548" name="Google Shape;548;p33"/>
          <p:cNvSpPr txBox="1"/>
          <p:nvPr>
            <p:ph idx="1" type="body"/>
          </p:nvPr>
        </p:nvSpPr>
        <p:spPr>
          <a:xfrm>
            <a:off x="4991099" y="1873251"/>
            <a:ext cx="63627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a:t>Effective diameter </a:t>
            </a:r>
            <a:r>
              <a:rPr i="1" lang="fi-FI"/>
              <a:t>d</a:t>
            </a:r>
            <a:r>
              <a:rPr baseline="-25000" lang="fi-FI"/>
              <a:t>ef</a:t>
            </a:r>
            <a:r>
              <a:rPr lang="fi-FI"/>
              <a:t> is used for</a:t>
            </a:r>
            <a:endParaRPr/>
          </a:p>
          <a:p>
            <a:pPr indent="-228600" lvl="1" marL="685800" rtl="0" algn="l">
              <a:lnSpc>
                <a:spcPct val="90000"/>
              </a:lnSpc>
              <a:spcBef>
                <a:spcPts val="500"/>
              </a:spcBef>
              <a:spcAft>
                <a:spcPts val="0"/>
              </a:spcAft>
              <a:buClr>
                <a:schemeClr val="dk1"/>
              </a:buClr>
              <a:buSzPts val="2400"/>
              <a:buChar char="•"/>
            </a:pPr>
            <a:r>
              <a:rPr lang="fi-FI"/>
              <a:t>calculating yield moment</a:t>
            </a:r>
            <a:endParaRPr/>
          </a:p>
          <a:p>
            <a:pPr indent="-228600" lvl="1" marL="685800" rtl="0" algn="l">
              <a:lnSpc>
                <a:spcPct val="90000"/>
              </a:lnSpc>
              <a:spcBef>
                <a:spcPts val="500"/>
              </a:spcBef>
              <a:spcAft>
                <a:spcPts val="0"/>
              </a:spcAft>
              <a:buClr>
                <a:schemeClr val="dk1"/>
              </a:buClr>
              <a:buSzPts val="2400"/>
              <a:buChar char="•"/>
            </a:pPr>
            <a:r>
              <a:rPr lang="fi-FI"/>
              <a:t>calculating edge compression strength</a:t>
            </a:r>
            <a:endParaRPr/>
          </a:p>
          <a:p>
            <a:pPr indent="0" lvl="1" marL="457200"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Char char="•"/>
            </a:pPr>
            <a:r>
              <a:rPr lang="fi-FI"/>
              <a:t>The outer diameter of the threaded part is used</a:t>
            </a:r>
            <a:endParaRPr/>
          </a:p>
          <a:p>
            <a:pPr indent="-228600" lvl="1" marL="685800" rtl="0" algn="l">
              <a:lnSpc>
                <a:spcPct val="90000"/>
              </a:lnSpc>
              <a:spcBef>
                <a:spcPts val="500"/>
              </a:spcBef>
              <a:spcAft>
                <a:spcPts val="0"/>
              </a:spcAft>
              <a:buClr>
                <a:schemeClr val="dk1"/>
              </a:buClr>
              <a:buSzPts val="2400"/>
              <a:buChar char="•"/>
            </a:pPr>
            <a:r>
              <a:rPr lang="fi-FI"/>
              <a:t>in edge and end distances</a:t>
            </a:r>
            <a:endParaRPr/>
          </a:p>
          <a:p>
            <a:pPr indent="-228600" lvl="1" marL="685800" rtl="0" algn="l">
              <a:lnSpc>
                <a:spcPct val="90000"/>
              </a:lnSpc>
              <a:spcBef>
                <a:spcPts val="500"/>
              </a:spcBef>
              <a:spcAft>
                <a:spcPts val="0"/>
              </a:spcAft>
              <a:buClr>
                <a:schemeClr val="dk1"/>
              </a:buClr>
              <a:buSzPts val="2400"/>
              <a:buChar char="•"/>
            </a:pPr>
            <a:r>
              <a:rPr lang="fi-FI"/>
              <a:t>in determining connector distances</a:t>
            </a:r>
            <a:endParaRPr/>
          </a:p>
          <a:p>
            <a:pPr indent="-228600" lvl="1" marL="685800" rtl="0" algn="l">
              <a:lnSpc>
                <a:spcPct val="90000"/>
              </a:lnSpc>
              <a:spcBef>
                <a:spcPts val="500"/>
              </a:spcBef>
              <a:spcAft>
                <a:spcPts val="0"/>
              </a:spcAft>
              <a:buClr>
                <a:schemeClr val="dk1"/>
              </a:buClr>
              <a:buSzPts val="2400"/>
              <a:buChar char="•"/>
            </a:pPr>
            <a:r>
              <a:rPr lang="fi-FI"/>
              <a:t>in calculating the effective number of connectors n</a:t>
            </a:r>
            <a:r>
              <a:rPr baseline="-25000" lang="fi-FI"/>
              <a:t>ef</a:t>
            </a:r>
            <a:r>
              <a:rPr lang="fi-FI"/>
              <a:t>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p:txBody>
      </p:sp>
      <p:sp>
        <p:nvSpPr>
          <p:cNvPr id="549" name="Google Shape;549;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50" name="Google Shape;550;p33"/>
          <p:cNvPicPr preferRelativeResize="0"/>
          <p:nvPr/>
        </p:nvPicPr>
        <p:blipFill rotWithShape="1">
          <a:blip r:embed="rId3">
            <a:alphaModFix/>
          </a:blip>
          <a:srcRect b="38749" l="27422" r="28906" t="12500"/>
          <a:stretch/>
        </p:blipFill>
        <p:spPr>
          <a:xfrm>
            <a:off x="361949" y="2590135"/>
            <a:ext cx="4324351" cy="271529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
        <p:nvSpPr>
          <p:cNvPr id="551" name="Google Shape;551;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Screw connections</a:t>
            </a:r>
            <a:endParaRPr/>
          </a:p>
        </p:txBody>
      </p:sp>
      <p:sp>
        <p:nvSpPr>
          <p:cNvPr id="557" name="Google Shape;557;p34"/>
          <p:cNvSpPr txBox="1"/>
          <p:nvPr>
            <p:ph idx="1" type="body"/>
          </p:nvPr>
        </p:nvSpPr>
        <p:spPr>
          <a:xfrm>
            <a:off x="5305104" y="1825625"/>
            <a:ext cx="6048696"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a:t>For axially loaded screws, the following fracture types are checked</a:t>
            </a:r>
            <a:endParaRPr/>
          </a:p>
          <a:p>
            <a:pPr indent="-228600" lvl="1" marL="685800" rtl="0" algn="l">
              <a:lnSpc>
                <a:spcPct val="90000"/>
              </a:lnSpc>
              <a:spcBef>
                <a:spcPts val="500"/>
              </a:spcBef>
              <a:spcAft>
                <a:spcPts val="0"/>
              </a:spcAft>
              <a:buClr>
                <a:schemeClr val="dk1"/>
              </a:buClr>
              <a:buSzPts val="2400"/>
              <a:buChar char="•"/>
            </a:pPr>
            <a:r>
              <a:rPr lang="fi-FI"/>
              <a:t>Screw tensile strength</a:t>
            </a:r>
            <a:endParaRPr/>
          </a:p>
          <a:p>
            <a:pPr indent="-228600" lvl="1" marL="685800" rtl="0" algn="l">
              <a:lnSpc>
                <a:spcPct val="90000"/>
              </a:lnSpc>
              <a:spcBef>
                <a:spcPts val="500"/>
              </a:spcBef>
              <a:spcAft>
                <a:spcPts val="0"/>
              </a:spcAft>
              <a:buClr>
                <a:schemeClr val="dk1"/>
              </a:buClr>
              <a:buSzPts val="2400"/>
              <a:buChar char="•"/>
            </a:pPr>
            <a:r>
              <a:rPr lang="fi-FI"/>
              <a:t>Pull-out tensile strength of the cap</a:t>
            </a:r>
            <a:endParaRPr/>
          </a:p>
          <a:p>
            <a:pPr indent="-228600" lvl="1" marL="685800" rtl="0" algn="l">
              <a:lnSpc>
                <a:spcPct val="90000"/>
              </a:lnSpc>
              <a:spcBef>
                <a:spcPts val="500"/>
              </a:spcBef>
              <a:spcAft>
                <a:spcPts val="0"/>
              </a:spcAft>
              <a:buClr>
                <a:schemeClr val="dk1"/>
              </a:buClr>
              <a:buSzPts val="2400"/>
              <a:buChar char="•"/>
            </a:pPr>
            <a:r>
              <a:rPr lang="fi-FI"/>
              <a:t>Buckling</a:t>
            </a:r>
            <a:endParaRPr/>
          </a:p>
          <a:p>
            <a:pPr indent="-228600" lvl="1" marL="685800" rtl="0" algn="l">
              <a:lnSpc>
                <a:spcPct val="90000"/>
              </a:lnSpc>
              <a:spcBef>
                <a:spcPts val="500"/>
              </a:spcBef>
              <a:spcAft>
                <a:spcPts val="0"/>
              </a:spcAft>
              <a:buClr>
                <a:schemeClr val="dk1"/>
              </a:buClr>
              <a:buSzPts val="2400"/>
              <a:buChar char="•"/>
            </a:pPr>
            <a:r>
              <a:rPr lang="fi-FI"/>
              <a:t>Pull-out fracture</a:t>
            </a:r>
            <a:endParaRPr/>
          </a:p>
          <a:p>
            <a:pPr indent="0" lvl="0" marL="0" rtl="0" algn="l">
              <a:lnSpc>
                <a:spcPct val="90000"/>
              </a:lnSpc>
              <a:spcBef>
                <a:spcPts val="1000"/>
              </a:spcBef>
              <a:spcAft>
                <a:spcPts val="0"/>
              </a:spcAft>
              <a:buClr>
                <a:schemeClr val="dk1"/>
              </a:buClr>
              <a:buSzPts val="2800"/>
              <a:buNone/>
            </a:pPr>
            <a:r>
              <a:rPr lang="fi-FI"/>
              <a:t>In steel plate joints as well</a:t>
            </a:r>
            <a:endParaRPr/>
          </a:p>
          <a:p>
            <a:pPr indent="-228600" lvl="1" marL="685800" rtl="0" algn="l">
              <a:lnSpc>
                <a:spcPct val="90000"/>
              </a:lnSpc>
              <a:spcBef>
                <a:spcPts val="500"/>
              </a:spcBef>
              <a:spcAft>
                <a:spcPts val="0"/>
              </a:spcAft>
              <a:buClr>
                <a:schemeClr val="dk1"/>
              </a:buClr>
              <a:buSzPts val="2400"/>
              <a:buChar char="•"/>
            </a:pPr>
            <a:r>
              <a:rPr lang="fi-FI"/>
              <a:t>Detachment of the cap</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sp>
        <p:nvSpPr>
          <p:cNvPr id="558" name="Google Shape;558;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59" name="Google Shape;559;p34"/>
          <p:cNvPicPr preferRelativeResize="0"/>
          <p:nvPr/>
        </p:nvPicPr>
        <p:blipFill rotWithShape="1">
          <a:blip r:embed="rId3">
            <a:alphaModFix/>
          </a:blip>
          <a:srcRect b="36933" l="36000" r="34000" t="20133"/>
          <a:stretch/>
        </p:blipFill>
        <p:spPr>
          <a:xfrm>
            <a:off x="265176" y="1710530"/>
            <a:ext cx="1883664" cy="1516349"/>
          </a:xfrm>
          <a:prstGeom prst="rect">
            <a:avLst/>
          </a:prstGeom>
          <a:noFill/>
          <a:ln>
            <a:noFill/>
          </a:ln>
          <a:effectLst>
            <a:outerShdw blurRad="292100" rotWithShape="0" algn="tl" dir="2700000" dist="139700">
              <a:srgbClr val="333333">
                <a:alpha val="64313"/>
              </a:srgbClr>
            </a:outerShdw>
          </a:effectLst>
        </p:spPr>
      </p:pic>
      <p:pic>
        <p:nvPicPr>
          <p:cNvPr id="560" name="Google Shape;560;p34"/>
          <p:cNvPicPr preferRelativeResize="0"/>
          <p:nvPr/>
        </p:nvPicPr>
        <p:blipFill rotWithShape="1">
          <a:blip r:embed="rId4">
            <a:alphaModFix/>
          </a:blip>
          <a:srcRect b="36000" l="31500" r="31300" t="24267"/>
          <a:stretch/>
        </p:blipFill>
        <p:spPr>
          <a:xfrm>
            <a:off x="2472416" y="1771029"/>
            <a:ext cx="2423160" cy="1455850"/>
          </a:xfrm>
          <a:prstGeom prst="rect">
            <a:avLst/>
          </a:prstGeom>
          <a:noFill/>
          <a:ln>
            <a:noFill/>
          </a:ln>
          <a:effectLst>
            <a:outerShdw blurRad="292100" rotWithShape="0" algn="tl" dir="2700000" dist="139700">
              <a:srgbClr val="333333">
                <a:alpha val="64313"/>
              </a:srgbClr>
            </a:outerShdw>
          </a:effectLst>
        </p:spPr>
      </p:pic>
      <p:pic>
        <p:nvPicPr>
          <p:cNvPr id="561" name="Google Shape;561;p34"/>
          <p:cNvPicPr preferRelativeResize="0"/>
          <p:nvPr/>
        </p:nvPicPr>
        <p:blipFill rotWithShape="1">
          <a:blip r:embed="rId5">
            <a:alphaModFix/>
          </a:blip>
          <a:srcRect b="29333" l="47399" r="28674" t="18000"/>
          <a:stretch/>
        </p:blipFill>
        <p:spPr>
          <a:xfrm>
            <a:off x="265176" y="3566159"/>
            <a:ext cx="2207240" cy="2733103"/>
          </a:xfrm>
          <a:prstGeom prst="rect">
            <a:avLst/>
          </a:prstGeom>
          <a:noFill/>
          <a:ln>
            <a:noFill/>
          </a:ln>
          <a:effectLst>
            <a:outerShdw blurRad="292100" rotWithShape="0" algn="tl" dir="2700000" dist="139700">
              <a:srgbClr val="333333">
                <a:alpha val="64313"/>
              </a:srgbClr>
            </a:outerShdw>
          </a:effectLst>
        </p:spPr>
      </p:pic>
      <p:pic>
        <p:nvPicPr>
          <p:cNvPr id="562" name="Google Shape;562;p34"/>
          <p:cNvPicPr preferRelativeResize="0"/>
          <p:nvPr/>
        </p:nvPicPr>
        <p:blipFill rotWithShape="1">
          <a:blip r:embed="rId6">
            <a:alphaModFix/>
          </a:blip>
          <a:srcRect b="21867" l="28950" r="27550" t="30131"/>
          <a:stretch/>
        </p:blipFill>
        <p:spPr>
          <a:xfrm>
            <a:off x="2605552" y="4359796"/>
            <a:ext cx="2566416" cy="1592948"/>
          </a:xfrm>
          <a:prstGeom prst="rect">
            <a:avLst/>
          </a:prstGeom>
          <a:noFill/>
          <a:ln>
            <a:noFill/>
          </a:ln>
          <a:effectLst>
            <a:outerShdw blurRad="292100" rotWithShape="0" algn="tl" dir="2700000" dist="139700">
              <a:srgbClr val="333333">
                <a:alpha val="64313"/>
              </a:srgbClr>
            </a:outerShdw>
          </a:effectLst>
        </p:spPr>
      </p:pic>
      <p:sp>
        <p:nvSpPr>
          <p:cNvPr id="563" name="Google Shape;563;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Screw connections</a:t>
            </a:r>
            <a:endParaRPr/>
          </a:p>
        </p:txBody>
      </p:sp>
      <p:sp>
        <p:nvSpPr>
          <p:cNvPr id="569" name="Google Shape;569;p35"/>
          <p:cNvSpPr txBox="1"/>
          <p:nvPr>
            <p:ph idx="1" type="body"/>
          </p:nvPr>
        </p:nvSpPr>
        <p:spPr>
          <a:xfrm>
            <a:off x="5020056" y="1825625"/>
            <a:ext cx="6333744"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fi-FI" sz="3200"/>
              <a:t>Skewed screw joint</a:t>
            </a:r>
            <a:endParaRPr/>
          </a:p>
          <a:p>
            <a:pPr indent="-228600" lvl="0" marL="228600" rtl="0" algn="l">
              <a:lnSpc>
                <a:spcPct val="90000"/>
              </a:lnSpc>
              <a:spcBef>
                <a:spcPts val="1000"/>
              </a:spcBef>
              <a:spcAft>
                <a:spcPts val="0"/>
              </a:spcAft>
              <a:buClr>
                <a:schemeClr val="dk1"/>
              </a:buClr>
              <a:buSzPts val="2800"/>
              <a:buChar char="•"/>
            </a:pPr>
            <a:r>
              <a:rPr lang="fi-FI"/>
              <a:t>Carries the joint force mainly as axial force of the bolt, shear force has only a small effect</a:t>
            </a:r>
            <a:endParaRPr/>
          </a:p>
          <a:p>
            <a:pPr indent="-228600" lvl="0" marL="228600" rtl="0" algn="l">
              <a:lnSpc>
                <a:spcPct val="90000"/>
              </a:lnSpc>
              <a:spcBef>
                <a:spcPts val="1000"/>
              </a:spcBef>
              <a:spcAft>
                <a:spcPts val="0"/>
              </a:spcAft>
              <a:buClr>
                <a:schemeClr val="dk1"/>
              </a:buClr>
              <a:buSzPts val="2800"/>
              <a:buChar char="•"/>
            </a:pPr>
            <a:r>
              <a:rPr lang="fi-FI"/>
              <a:t>The joint is dimensioned by the pull-out, pull-through and traction resistance and are given EC5 clauses (EC5 8.7.2)</a:t>
            </a:r>
            <a:endParaRPr/>
          </a:p>
          <a:p>
            <a:pPr indent="-228600" lvl="0" marL="228600" rtl="0" algn="l">
              <a:lnSpc>
                <a:spcPct val="90000"/>
              </a:lnSpc>
              <a:spcBef>
                <a:spcPts val="1000"/>
              </a:spcBef>
              <a:spcAft>
                <a:spcPts val="0"/>
              </a:spcAft>
              <a:buClr>
                <a:schemeClr val="dk1"/>
              </a:buClr>
              <a:buSzPts val="2800"/>
              <a:buChar char="•"/>
            </a:pPr>
            <a:r>
              <a:rPr lang="fi-FI"/>
              <a:t>Higher durability compared to straight screw</a:t>
            </a:r>
            <a:endParaRPr/>
          </a:p>
          <a:p>
            <a:pPr indent="0" lvl="0" marL="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p:txBody>
      </p:sp>
      <p:sp>
        <p:nvSpPr>
          <p:cNvPr id="570" name="Google Shape;570;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71" name="Google Shape;571;p35"/>
          <p:cNvPicPr preferRelativeResize="0"/>
          <p:nvPr/>
        </p:nvPicPr>
        <p:blipFill rotWithShape="1">
          <a:blip r:embed="rId3">
            <a:alphaModFix/>
          </a:blip>
          <a:srcRect b="34399" l="33225" r="33775" t="18267"/>
          <a:stretch/>
        </p:blipFill>
        <p:spPr>
          <a:xfrm>
            <a:off x="669417" y="2232660"/>
            <a:ext cx="4023360" cy="3246120"/>
          </a:xfrm>
          <a:prstGeom prst="rect">
            <a:avLst/>
          </a:prstGeom>
          <a:noFill/>
          <a:ln>
            <a:noFill/>
          </a:ln>
          <a:effectLst>
            <a:outerShdw blurRad="292100" rotWithShape="0" algn="tl" dir="2700000" dist="139700">
              <a:srgbClr val="333333">
                <a:alpha val="64313"/>
              </a:srgbClr>
            </a:outerShdw>
          </a:effectLst>
        </p:spPr>
      </p:pic>
      <p:sp>
        <p:nvSpPr>
          <p:cNvPr id="572" name="Google Shape;572;p3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Shear strength of the screw connection </a:t>
            </a:r>
            <a:r>
              <a:rPr i="1" lang="fi-FI"/>
              <a:t>group</a:t>
            </a:r>
            <a:endParaRPr/>
          </a:p>
        </p:txBody>
      </p:sp>
      <p:sp>
        <p:nvSpPr>
          <p:cNvPr id="578" name="Google Shape;578;p36"/>
          <p:cNvSpPr txBox="1"/>
          <p:nvPr>
            <p:ph idx="1" type="body"/>
          </p:nvPr>
        </p:nvSpPr>
        <p:spPr>
          <a:xfrm>
            <a:off x="4676774" y="1781176"/>
            <a:ext cx="6924675" cy="4314824"/>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fi-FI"/>
              <a:t>The screw connection theory calculates durability per connector and shear</a:t>
            </a:r>
            <a:endParaRPr/>
          </a:p>
          <a:p>
            <a:pPr indent="-228600" lvl="0" marL="228600" rtl="0" algn="l">
              <a:lnSpc>
                <a:spcPct val="90000"/>
              </a:lnSpc>
              <a:spcBef>
                <a:spcPts val="1000"/>
              </a:spcBef>
              <a:spcAft>
                <a:spcPts val="0"/>
              </a:spcAft>
              <a:buClr>
                <a:schemeClr val="dk1"/>
              </a:buClr>
              <a:buSzPct val="100000"/>
              <a:buChar char="•"/>
            </a:pPr>
            <a:r>
              <a:rPr lang="fi-FI"/>
              <a:t>In addition, the fracture types specific to each connector type are checked</a:t>
            </a:r>
            <a:endParaRPr/>
          </a:p>
          <a:p>
            <a:pPr indent="-228600" lvl="0" marL="228600" rtl="0" algn="l">
              <a:lnSpc>
                <a:spcPct val="90000"/>
              </a:lnSpc>
              <a:spcBef>
                <a:spcPts val="1000"/>
              </a:spcBef>
              <a:spcAft>
                <a:spcPts val="0"/>
              </a:spcAft>
              <a:buClr>
                <a:schemeClr val="dk1"/>
              </a:buClr>
              <a:buSzPct val="100000"/>
              <a:buChar char="•"/>
            </a:pPr>
            <a:r>
              <a:rPr lang="fi-FI"/>
              <a:t>Partial and full breaking must be checked for the entire connector group in accordance with Annex A of EC5</a:t>
            </a:r>
            <a:endParaRPr/>
          </a:p>
          <a:p>
            <a:pPr indent="-228600" lvl="0" marL="228600" rtl="0" algn="l">
              <a:lnSpc>
                <a:spcPct val="90000"/>
              </a:lnSpc>
              <a:spcBef>
                <a:spcPts val="1000"/>
              </a:spcBef>
              <a:spcAft>
                <a:spcPts val="0"/>
              </a:spcAft>
              <a:buClr>
                <a:schemeClr val="dk1"/>
              </a:buClr>
              <a:buSzPct val="100000"/>
              <a:buChar char="•"/>
            </a:pPr>
            <a:r>
              <a:rPr lang="fi-FI"/>
              <a:t>The endurance of a row of connectors in the direction of cause is obtained by multiplying the durability of one connector by the effective number of connectors in the row of connectors </a:t>
            </a:r>
            <a:r>
              <a:rPr i="1" lang="fi-FI"/>
              <a:t>n</a:t>
            </a:r>
            <a:r>
              <a:rPr baseline="-25000" lang="fi-FI"/>
              <a:t>ef</a:t>
            </a:r>
            <a:r>
              <a:rPr lang="fi-FI"/>
              <a:t>, as defined for the different types of connectors in EC5 8.3.1.1(8) and 8.5.1.1(4).</a:t>
            </a:r>
            <a:endParaRPr/>
          </a:p>
          <a:p>
            <a:pPr indent="-228600" lvl="0" marL="228600" rtl="0" algn="l">
              <a:lnSpc>
                <a:spcPct val="90000"/>
              </a:lnSpc>
              <a:spcBef>
                <a:spcPts val="1000"/>
              </a:spcBef>
              <a:spcAft>
                <a:spcPts val="0"/>
              </a:spcAft>
              <a:buClr>
                <a:schemeClr val="dk1"/>
              </a:buClr>
              <a:buSzPct val="100000"/>
              <a:buChar char="•"/>
            </a:pPr>
            <a:r>
              <a:rPr lang="fi-FI"/>
              <a:t>No reduction in the number of connectors perpendicular to the grain </a:t>
            </a:r>
            <a:endParaRPr/>
          </a:p>
          <a:p>
            <a:pPr indent="-228600" lvl="0" marL="228600" rtl="0" algn="l">
              <a:lnSpc>
                <a:spcPct val="90000"/>
              </a:lnSpc>
              <a:spcBef>
                <a:spcPts val="1000"/>
              </a:spcBef>
              <a:spcAft>
                <a:spcPts val="0"/>
              </a:spcAft>
              <a:buClr>
                <a:schemeClr val="dk1"/>
              </a:buClr>
              <a:buSzPct val="100000"/>
              <a:buChar char="•"/>
            </a:pPr>
            <a:r>
              <a:rPr lang="fi-FI"/>
              <a:t>In a </a:t>
            </a:r>
            <a:r>
              <a:rPr i="1" lang="fi-FI"/>
              <a:t>m</a:t>
            </a:r>
            <a:r>
              <a:rPr lang="fi-FI"/>
              <a:t>-shear joint durabilitt </a:t>
            </a:r>
            <a:r>
              <a:rPr i="1" lang="fi-FI"/>
              <a:t>m</a:t>
            </a:r>
            <a:r>
              <a:rPr lang="fi-FI"/>
              <a:t> * durability of the weakest shear</a:t>
            </a:r>
            <a:endParaRPr/>
          </a:p>
        </p:txBody>
      </p:sp>
      <p:sp>
        <p:nvSpPr>
          <p:cNvPr id="579" name="Google Shape;579;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80" name="Google Shape;580;p36"/>
          <p:cNvPicPr preferRelativeResize="0"/>
          <p:nvPr/>
        </p:nvPicPr>
        <p:blipFill rotWithShape="1">
          <a:blip r:embed="rId3">
            <a:alphaModFix/>
          </a:blip>
          <a:srcRect b="0" l="52750" r="0" t="0"/>
          <a:stretch/>
        </p:blipFill>
        <p:spPr>
          <a:xfrm>
            <a:off x="1094105" y="1415732"/>
            <a:ext cx="3030220" cy="4556443"/>
          </a:xfrm>
          <a:prstGeom prst="rect">
            <a:avLst/>
          </a:prstGeom>
          <a:noFill/>
          <a:ln>
            <a:noFill/>
          </a:ln>
        </p:spPr>
      </p:pic>
      <p:sp>
        <p:nvSpPr>
          <p:cNvPr id="581" name="Google Shape;581;p3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Shear strength of the screw connection </a:t>
            </a:r>
            <a:r>
              <a:rPr i="1" lang="fi-FI"/>
              <a:t>group</a:t>
            </a:r>
            <a:endParaRPr/>
          </a:p>
        </p:txBody>
      </p:sp>
      <p:sp>
        <p:nvSpPr>
          <p:cNvPr id="587" name="Google Shape;587;p37"/>
          <p:cNvSpPr txBox="1"/>
          <p:nvPr>
            <p:ph idx="1" type="body"/>
          </p:nvPr>
        </p:nvSpPr>
        <p:spPr>
          <a:xfrm>
            <a:off x="4238626" y="1825625"/>
            <a:ext cx="7362824"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a:t>If the external force exerted on the joint is not applied to the centre of the connector group, the shear forces from the torque due to the eccentricity shall be calculated for the different connectors.</a:t>
            </a:r>
            <a:endParaRPr/>
          </a:p>
          <a:p>
            <a:pPr indent="-228600" lvl="0" marL="228600" rtl="0" algn="l">
              <a:lnSpc>
                <a:spcPct val="90000"/>
              </a:lnSpc>
              <a:spcBef>
                <a:spcPts val="1000"/>
              </a:spcBef>
              <a:spcAft>
                <a:spcPts val="0"/>
              </a:spcAft>
              <a:buClr>
                <a:schemeClr val="dk1"/>
              </a:buClr>
              <a:buSzPts val="2800"/>
              <a:buChar char="•"/>
            </a:pPr>
            <a:r>
              <a:rPr lang="fi-FI"/>
              <a:t>Note that the direction of the shear force due to the torque is different depending on the position of the connector </a:t>
            </a:r>
            <a:endParaRPr/>
          </a:p>
          <a:p>
            <a:pPr indent="-228600" lvl="0" marL="228600" rtl="0" algn="l">
              <a:lnSpc>
                <a:spcPct val="90000"/>
              </a:lnSpc>
              <a:spcBef>
                <a:spcPts val="1000"/>
              </a:spcBef>
              <a:spcAft>
                <a:spcPts val="0"/>
              </a:spcAft>
              <a:buClr>
                <a:schemeClr val="dk1"/>
              </a:buClr>
              <a:buSzPts val="2800"/>
              <a:buChar char="•"/>
            </a:pPr>
            <a:r>
              <a:rPr lang="fi-FI"/>
              <a:t>This is discussed in more detail in the example calculation</a:t>
            </a:r>
            <a:endParaRPr/>
          </a:p>
        </p:txBody>
      </p:sp>
      <p:sp>
        <p:nvSpPr>
          <p:cNvPr id="588" name="Google Shape;588;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89" name="Google Shape;589;p37"/>
          <p:cNvPicPr preferRelativeResize="0"/>
          <p:nvPr/>
        </p:nvPicPr>
        <p:blipFill rotWithShape="1">
          <a:blip r:embed="rId3">
            <a:alphaModFix/>
          </a:blip>
          <a:srcRect b="0" l="0" r="0" t="0"/>
          <a:stretch/>
        </p:blipFill>
        <p:spPr>
          <a:xfrm>
            <a:off x="987425" y="1861344"/>
            <a:ext cx="2806700" cy="2139950"/>
          </a:xfrm>
          <a:prstGeom prst="rect">
            <a:avLst/>
          </a:prstGeom>
          <a:noFill/>
          <a:ln>
            <a:noFill/>
          </a:ln>
        </p:spPr>
      </p:pic>
      <p:pic>
        <p:nvPicPr>
          <p:cNvPr id="590" name="Google Shape;590;p37"/>
          <p:cNvPicPr preferRelativeResize="0"/>
          <p:nvPr/>
        </p:nvPicPr>
        <p:blipFill rotWithShape="1">
          <a:blip r:embed="rId4">
            <a:alphaModFix/>
          </a:blip>
          <a:srcRect b="8670" l="29521" r="26762" t="20986"/>
          <a:stretch/>
        </p:blipFill>
        <p:spPr>
          <a:xfrm rot="-5400000">
            <a:off x="1424385" y="4171552"/>
            <a:ext cx="1932780" cy="1933577"/>
          </a:xfrm>
          <a:prstGeom prst="rect">
            <a:avLst/>
          </a:prstGeom>
          <a:noFill/>
          <a:ln>
            <a:noFill/>
          </a:ln>
        </p:spPr>
      </p:pic>
      <p:sp>
        <p:nvSpPr>
          <p:cNvPr id="591" name="Google Shape;591;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i-FI"/>
              <a:t>Authors</a:t>
            </a:r>
            <a:endParaRPr/>
          </a:p>
        </p:txBody>
      </p:sp>
      <p:sp>
        <p:nvSpPr>
          <p:cNvPr id="121" name="Google Shape;121;p3"/>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a:t>Sami Pajunen,</a:t>
            </a:r>
            <a:br>
              <a:rPr lang="fi-FI"/>
            </a:br>
            <a:r>
              <a:rPr lang="fi-FI"/>
              <a:t>University of Tampere</a:t>
            </a:r>
            <a:endParaRPr/>
          </a:p>
        </p:txBody>
      </p:sp>
      <p:sp>
        <p:nvSpPr>
          <p:cNvPr id="122" name="Google Shape;122;p3"/>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a:t>Release date: 31/03/2022</a:t>
            </a:r>
            <a:endParaRPr/>
          </a:p>
        </p:txBody>
      </p:sp>
      <p:sp>
        <p:nvSpPr>
          <p:cNvPr id="123" name="Google Shape;123;p3"/>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24" name="Google Shape;124;p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125" name="Google Shape;125;p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Determining the stiffness of joints</a:t>
            </a:r>
            <a:endParaRPr/>
          </a:p>
        </p:txBody>
      </p:sp>
      <p:sp>
        <p:nvSpPr>
          <p:cNvPr id="597" name="Google Shape;597;p38"/>
          <p:cNvSpPr txBox="1"/>
          <p:nvPr>
            <p:ph idx="1" type="body"/>
          </p:nvPr>
        </p:nvSpPr>
        <p:spPr>
          <a:xfrm>
            <a:off x="4305300" y="1825625"/>
            <a:ext cx="70485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fi-FI"/>
              <a:t>Displacements due to deformations of the joint are, as a rule, always calculated in the use limit state (ULS)</a:t>
            </a:r>
            <a:endParaRPr/>
          </a:p>
          <a:p>
            <a:pPr indent="-228600" lvl="0" marL="228600" rtl="0" algn="l">
              <a:lnSpc>
                <a:spcPct val="90000"/>
              </a:lnSpc>
              <a:spcBef>
                <a:spcPts val="1000"/>
              </a:spcBef>
              <a:spcAft>
                <a:spcPts val="0"/>
              </a:spcAft>
              <a:buClr>
                <a:schemeClr val="dk1"/>
              </a:buClr>
              <a:buSzPct val="100000"/>
              <a:buChar char="•"/>
            </a:pPr>
            <a:r>
              <a:rPr lang="fi-FI"/>
              <a:t>In ultimate limit state (UltLS), the joint displacements must be determined in at least two cases:</a:t>
            </a:r>
            <a:endParaRPr/>
          </a:p>
          <a:p>
            <a:pPr indent="-228600" lvl="1" marL="685800" rtl="0" algn="l">
              <a:lnSpc>
                <a:spcPct val="90000"/>
              </a:lnSpc>
              <a:spcBef>
                <a:spcPts val="500"/>
              </a:spcBef>
              <a:spcAft>
                <a:spcPts val="0"/>
              </a:spcAft>
              <a:buClr>
                <a:schemeClr val="dk1"/>
              </a:buClr>
              <a:buSzPct val="100000"/>
              <a:buChar char="•"/>
            </a:pPr>
            <a:r>
              <a:rPr lang="fi-FI"/>
              <a:t>If the stiffness of the joint is used to support the stability of the surrounding structures (for example, there may be a risk that an overly flexible joint does not provide sufficient support against buckling of the adjacent part)</a:t>
            </a:r>
            <a:endParaRPr/>
          </a:p>
          <a:p>
            <a:pPr indent="-228600" lvl="1" marL="685800" rtl="0" algn="l">
              <a:lnSpc>
                <a:spcPct val="90000"/>
              </a:lnSpc>
              <a:spcBef>
                <a:spcPts val="500"/>
              </a:spcBef>
              <a:spcAft>
                <a:spcPts val="0"/>
              </a:spcAft>
              <a:buClr>
                <a:schemeClr val="dk1"/>
              </a:buClr>
              <a:buSzPct val="100000"/>
              <a:buChar char="•"/>
            </a:pPr>
            <a:r>
              <a:rPr lang="fi-FI"/>
              <a:t>If excessive displacements of the joint could lead to dangerous damage to the use of the building</a:t>
            </a:r>
            <a:endParaRPr/>
          </a:p>
        </p:txBody>
      </p:sp>
      <p:sp>
        <p:nvSpPr>
          <p:cNvPr id="598" name="Google Shape;598;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599" name="Google Shape;599;p38"/>
          <p:cNvPicPr preferRelativeResize="0"/>
          <p:nvPr/>
        </p:nvPicPr>
        <p:blipFill rotWithShape="1">
          <a:blip r:embed="rId3">
            <a:alphaModFix/>
          </a:blip>
          <a:srcRect b="24250" l="32925" r="31756" t="27216"/>
          <a:stretch/>
        </p:blipFill>
        <p:spPr>
          <a:xfrm>
            <a:off x="1074102" y="1989772"/>
            <a:ext cx="3231198" cy="2163128"/>
          </a:xfrm>
          <a:prstGeom prst="rect">
            <a:avLst/>
          </a:prstGeom>
          <a:noFill/>
          <a:ln>
            <a:noFill/>
          </a:ln>
        </p:spPr>
      </p:pic>
      <p:pic>
        <p:nvPicPr>
          <p:cNvPr id="600" name="Google Shape;600;p38"/>
          <p:cNvPicPr preferRelativeResize="0"/>
          <p:nvPr/>
        </p:nvPicPr>
        <p:blipFill rotWithShape="1">
          <a:blip r:embed="rId4">
            <a:alphaModFix/>
          </a:blip>
          <a:srcRect b="66223" l="43165" r="42086" t="11803"/>
          <a:stretch/>
        </p:blipFill>
        <p:spPr>
          <a:xfrm>
            <a:off x="1711324" y="4525169"/>
            <a:ext cx="2098675" cy="1651794"/>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
        <p:nvSpPr>
          <p:cNvPr id="601" name="Google Shape;601;p3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Joint stiffness in operating use limit state</a:t>
            </a:r>
            <a:endParaRPr/>
          </a:p>
        </p:txBody>
      </p:sp>
      <p:sp>
        <p:nvSpPr>
          <p:cNvPr id="607" name="Google Shape;607;p39"/>
          <p:cNvSpPr txBox="1"/>
          <p:nvPr>
            <p:ph idx="1" type="body"/>
          </p:nvPr>
        </p:nvSpPr>
        <p:spPr>
          <a:xfrm>
            <a:off x="6000750" y="1825625"/>
            <a:ext cx="57912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fi-FI"/>
              <a:t>Slip modulus </a:t>
            </a:r>
            <a:r>
              <a:rPr i="1" lang="fi-FI"/>
              <a:t>K</a:t>
            </a:r>
            <a:r>
              <a:rPr baseline="-25000" lang="fi-FI"/>
              <a:t>ser</a:t>
            </a:r>
            <a:r>
              <a:rPr lang="fi-FI"/>
              <a:t> describes the rigidity of the joint in the cutting direction</a:t>
            </a:r>
            <a:endParaRPr/>
          </a:p>
          <a:p>
            <a:pPr indent="-228600" lvl="0" marL="228600" rtl="0" algn="l">
              <a:lnSpc>
                <a:spcPct val="107000"/>
              </a:lnSpc>
              <a:spcBef>
                <a:spcPts val="1000"/>
              </a:spcBef>
              <a:spcAft>
                <a:spcPts val="0"/>
              </a:spcAft>
              <a:buClr>
                <a:schemeClr val="dk1"/>
              </a:buClr>
              <a:buSzPct val="100000"/>
              <a:buChar char="•"/>
            </a:pPr>
            <a:r>
              <a:rPr lang="fi-FI">
                <a:latin typeface="Calibri"/>
                <a:ea typeface="Calibri"/>
                <a:cs typeface="Calibri"/>
                <a:sym typeface="Calibri"/>
              </a:rPr>
              <a:t>If the wood parts to be joined are different, the density in the formulas is calculated using the formula</a:t>
            </a:r>
            <a:endParaRPr/>
          </a:p>
          <a:p>
            <a:pPr indent="-77470" lvl="0" marL="228600" rtl="0" algn="l">
              <a:lnSpc>
                <a:spcPct val="107000"/>
              </a:lnSpc>
              <a:spcBef>
                <a:spcPts val="1800"/>
              </a:spcBef>
              <a:spcAft>
                <a:spcPts val="0"/>
              </a:spcAft>
              <a:buClr>
                <a:schemeClr val="dk1"/>
              </a:buClr>
              <a:buSzPct val="100000"/>
              <a:buNone/>
            </a:pPr>
            <a:r>
              <a:t/>
            </a:r>
            <a:endParaRPr>
              <a:latin typeface="Calibri"/>
              <a:ea typeface="Calibri"/>
              <a:cs typeface="Calibri"/>
              <a:sym typeface="Calibri"/>
            </a:endParaRPr>
          </a:p>
          <a:p>
            <a:pPr indent="-228600" lvl="0" marL="228600" rtl="0" algn="l">
              <a:lnSpc>
                <a:spcPct val="107000"/>
              </a:lnSpc>
              <a:spcBef>
                <a:spcPts val="1800"/>
              </a:spcBef>
              <a:spcAft>
                <a:spcPts val="0"/>
              </a:spcAft>
              <a:buClr>
                <a:schemeClr val="dk1"/>
              </a:buClr>
              <a:buSzPct val="100000"/>
              <a:buChar char="•"/>
            </a:pPr>
            <a:r>
              <a:rPr lang="fi-FI">
                <a:latin typeface="Calibri"/>
                <a:ea typeface="Calibri"/>
                <a:cs typeface="Calibri"/>
                <a:sym typeface="Calibri"/>
              </a:rPr>
              <a:t>If the second part of the joint is a steel panel or concrete, its elasticity is assumed to be insignificant, using </a:t>
            </a:r>
            <a:r>
              <a:rPr lang="fi-FI"/>
              <a:t>2*</a:t>
            </a:r>
            <a:r>
              <a:rPr i="1" lang="fi-FI"/>
              <a:t>K</a:t>
            </a:r>
            <a:r>
              <a:rPr baseline="-25000" lang="fi-FI"/>
              <a:t>ser</a:t>
            </a:r>
            <a:r>
              <a:rPr lang="fi-FI"/>
              <a:t> for the connector offset factor</a:t>
            </a:r>
            <a:endParaRPr/>
          </a:p>
          <a:p>
            <a:pPr indent="0" lvl="0" marL="0" rtl="0" algn="l">
              <a:lnSpc>
                <a:spcPct val="90000"/>
              </a:lnSpc>
              <a:spcBef>
                <a:spcPts val="1800"/>
              </a:spcBef>
              <a:spcAft>
                <a:spcPts val="0"/>
              </a:spcAft>
              <a:buClr>
                <a:schemeClr val="dk1"/>
              </a:buClr>
              <a:buSzPct val="100000"/>
              <a:buNone/>
            </a:pPr>
            <a:r>
              <a:t/>
            </a:r>
            <a:endParaRPr/>
          </a:p>
        </p:txBody>
      </p:sp>
      <p:sp>
        <p:nvSpPr>
          <p:cNvPr id="608" name="Google Shape;608;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609" name="Google Shape;609;p39"/>
          <p:cNvPicPr preferRelativeResize="0"/>
          <p:nvPr/>
        </p:nvPicPr>
        <p:blipFill rotWithShape="1">
          <a:blip r:embed="rId3">
            <a:alphaModFix/>
          </a:blip>
          <a:srcRect b="34883" l="60429" r="32542" t="41333"/>
          <a:stretch/>
        </p:blipFill>
        <p:spPr>
          <a:xfrm>
            <a:off x="4229102" y="2009775"/>
            <a:ext cx="1590675" cy="3027413"/>
          </a:xfrm>
          <a:prstGeom prst="rect">
            <a:avLst/>
          </a:prstGeom>
          <a:noFill/>
          <a:ln>
            <a:noFill/>
          </a:ln>
        </p:spPr>
      </p:pic>
      <p:pic>
        <p:nvPicPr>
          <p:cNvPr id="610" name="Google Shape;610;p39"/>
          <p:cNvPicPr preferRelativeResize="0"/>
          <p:nvPr/>
        </p:nvPicPr>
        <p:blipFill rotWithShape="1">
          <a:blip r:embed="rId4">
            <a:alphaModFix/>
          </a:blip>
          <a:srcRect b="0" l="0" r="0" t="0"/>
          <a:stretch/>
        </p:blipFill>
        <p:spPr>
          <a:xfrm>
            <a:off x="839357" y="2009775"/>
            <a:ext cx="3401386" cy="3027412"/>
          </a:xfrm>
          <a:prstGeom prst="rect">
            <a:avLst/>
          </a:prstGeom>
          <a:noFill/>
          <a:ln>
            <a:noFill/>
          </a:ln>
        </p:spPr>
      </p:pic>
      <p:pic>
        <p:nvPicPr>
          <p:cNvPr id="611" name="Google Shape;611;p39"/>
          <p:cNvPicPr preferRelativeResize="0"/>
          <p:nvPr/>
        </p:nvPicPr>
        <p:blipFill rotWithShape="1">
          <a:blip r:embed="rId5">
            <a:alphaModFix/>
          </a:blip>
          <a:srcRect b="50366" l="21094" r="71797" t="44722"/>
          <a:stretch/>
        </p:blipFill>
        <p:spPr>
          <a:xfrm>
            <a:off x="8513809" y="3538465"/>
            <a:ext cx="1965419" cy="677633"/>
          </a:xfrm>
          <a:prstGeom prst="rect">
            <a:avLst/>
          </a:prstGeom>
          <a:noFill/>
          <a:ln>
            <a:noFill/>
          </a:ln>
        </p:spPr>
      </p:pic>
      <p:sp>
        <p:nvSpPr>
          <p:cNvPr id="612" name="Google Shape;612;p3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613" name="Google Shape;613;p39"/>
          <p:cNvSpPr txBox="1"/>
          <p:nvPr/>
        </p:nvSpPr>
        <p:spPr>
          <a:xfrm>
            <a:off x="838199" y="2038055"/>
            <a:ext cx="3402543" cy="30008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fi-FI" sz="1700" u="none" cap="none" strike="noStrike">
                <a:solidFill>
                  <a:schemeClr val="dk1"/>
                </a:solidFill>
                <a:latin typeface="Times New Roman"/>
                <a:ea typeface="Times New Roman"/>
                <a:cs typeface="Times New Roman"/>
                <a:sym typeface="Times New Roman"/>
              </a:rPr>
              <a:t>Connector type</a:t>
            </a:r>
            <a:endParaRPr/>
          </a:p>
          <a:p>
            <a:pPr indent="0" lvl="0" marL="0" marR="0" rtl="0" algn="l">
              <a:lnSpc>
                <a:spcPct val="100000"/>
              </a:lnSpc>
              <a:spcBef>
                <a:spcPts val="2400"/>
              </a:spcBef>
              <a:spcAft>
                <a:spcPts val="0"/>
              </a:spcAft>
              <a:buClr>
                <a:srgbClr val="000000"/>
              </a:buClr>
              <a:buSzPts val="1700"/>
              <a:buFont typeface="Arial"/>
              <a:buNone/>
            </a:pPr>
            <a:r>
              <a:rPr b="0" i="0" lang="fi-FI" sz="1700" u="none" cap="none" strike="noStrike">
                <a:solidFill>
                  <a:schemeClr val="dk1"/>
                </a:solidFill>
                <a:latin typeface="Times New Roman"/>
                <a:ea typeface="Times New Roman"/>
                <a:cs typeface="Times New Roman"/>
                <a:sym typeface="Times New Roman"/>
              </a:rPr>
              <a:t>Dowels  </a:t>
            </a:r>
            <a:endParaRPr/>
          </a:p>
          <a:p>
            <a:pPr indent="0" lvl="0" marL="0" marR="0" rtl="0" algn="l">
              <a:lnSpc>
                <a:spcPct val="100000"/>
              </a:lnSpc>
              <a:spcBef>
                <a:spcPts val="600"/>
              </a:spcBef>
              <a:spcAft>
                <a:spcPts val="0"/>
              </a:spcAft>
              <a:buClr>
                <a:srgbClr val="000000"/>
              </a:buClr>
              <a:buSzPts val="1700"/>
              <a:buFont typeface="Arial"/>
              <a:buNone/>
            </a:pPr>
            <a:r>
              <a:rPr b="0" i="0" lang="fi-FI" sz="1700" u="none" cap="none" strike="noStrike">
                <a:solidFill>
                  <a:schemeClr val="dk1"/>
                </a:solidFill>
                <a:latin typeface="Times New Roman"/>
                <a:ea typeface="Times New Roman"/>
                <a:cs typeface="Times New Roman"/>
                <a:sym typeface="Times New Roman"/>
              </a:rPr>
              <a:t>Bolts with or without clearance  </a:t>
            </a:r>
            <a:endParaRPr/>
          </a:p>
          <a:p>
            <a:pPr indent="0" lvl="0" marL="0" marR="0" rtl="0" algn="l">
              <a:lnSpc>
                <a:spcPct val="100000"/>
              </a:lnSpc>
              <a:spcBef>
                <a:spcPts val="600"/>
              </a:spcBef>
              <a:spcAft>
                <a:spcPts val="0"/>
              </a:spcAft>
              <a:buClr>
                <a:srgbClr val="000000"/>
              </a:buClr>
              <a:buSzPts val="1700"/>
              <a:buFont typeface="Arial"/>
              <a:buNone/>
            </a:pPr>
            <a:r>
              <a:rPr b="0" i="0" lang="fi-FI" sz="1700" u="none" cap="none" strike="noStrike">
                <a:solidFill>
                  <a:schemeClr val="dk1"/>
                </a:solidFill>
                <a:latin typeface="Times New Roman"/>
                <a:ea typeface="Times New Roman"/>
                <a:cs typeface="Times New Roman"/>
                <a:sym typeface="Times New Roman"/>
              </a:rPr>
              <a:t>Screws  </a:t>
            </a:r>
            <a:endParaRPr/>
          </a:p>
          <a:p>
            <a:pPr indent="0" lvl="0" marL="0" marR="0" rtl="0" algn="l">
              <a:lnSpc>
                <a:spcPct val="100000"/>
              </a:lnSpc>
              <a:spcBef>
                <a:spcPts val="600"/>
              </a:spcBef>
              <a:spcAft>
                <a:spcPts val="0"/>
              </a:spcAft>
              <a:buClr>
                <a:srgbClr val="000000"/>
              </a:buClr>
              <a:buSzPts val="1700"/>
              <a:buFont typeface="Arial"/>
              <a:buNone/>
            </a:pPr>
            <a:r>
              <a:rPr b="0" i="0" lang="fi-FI" sz="1700" u="none" cap="none" strike="noStrike">
                <a:solidFill>
                  <a:schemeClr val="dk1"/>
                </a:solidFill>
                <a:latin typeface="Times New Roman"/>
                <a:ea typeface="Times New Roman"/>
                <a:cs typeface="Times New Roman"/>
                <a:sym typeface="Times New Roman"/>
              </a:rPr>
              <a:t>Nails (hole pre-drilled)</a:t>
            </a:r>
            <a:endParaRPr/>
          </a:p>
          <a:p>
            <a:pPr indent="0" lvl="0" marL="0" marR="0" rtl="0" algn="l">
              <a:lnSpc>
                <a:spcPct val="100000"/>
              </a:lnSpc>
              <a:spcBef>
                <a:spcPts val="1800"/>
              </a:spcBef>
              <a:spcAft>
                <a:spcPts val="0"/>
              </a:spcAft>
              <a:buClr>
                <a:srgbClr val="000000"/>
              </a:buClr>
              <a:buSzPts val="1700"/>
              <a:buFont typeface="Arial"/>
              <a:buNone/>
            </a:pPr>
            <a:r>
              <a:rPr b="0" i="0" lang="fi-FI" sz="1700" u="none" cap="none" strike="noStrike">
                <a:solidFill>
                  <a:schemeClr val="dk1"/>
                </a:solidFill>
                <a:latin typeface="Times New Roman"/>
                <a:ea typeface="Times New Roman"/>
                <a:cs typeface="Times New Roman"/>
                <a:sym typeface="Times New Roman"/>
              </a:rPr>
              <a:t>Nails (without pre-drilling)</a:t>
            </a:r>
            <a:endParaRPr/>
          </a:p>
          <a:p>
            <a:pPr indent="0" lvl="0" marL="0" marR="0" rtl="0" algn="l">
              <a:lnSpc>
                <a:spcPct val="100000"/>
              </a:lnSpc>
              <a:spcBef>
                <a:spcPts val="2400"/>
              </a:spcBef>
              <a:spcAft>
                <a:spcPts val="0"/>
              </a:spcAft>
              <a:buClr>
                <a:srgbClr val="000000"/>
              </a:buClr>
              <a:buSzPts val="1700"/>
              <a:buFont typeface="Arial"/>
              <a:buNone/>
            </a:pPr>
            <a:r>
              <a:rPr b="0" i="0" lang="fi-FI" sz="1700" u="none" cap="none" strike="noStrike">
                <a:solidFill>
                  <a:schemeClr val="dk1"/>
                </a:solidFill>
                <a:latin typeface="Times New Roman"/>
                <a:ea typeface="Times New Roman"/>
                <a:cs typeface="Times New Roman"/>
                <a:sym typeface="Times New Roman"/>
              </a:rPr>
              <a:t>Fastenings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Joint stiffness in operating use limit state</a:t>
            </a:r>
            <a:endParaRPr/>
          </a:p>
        </p:txBody>
      </p:sp>
      <p:sp>
        <p:nvSpPr>
          <p:cNvPr id="619" name="Google Shape;619;p40"/>
          <p:cNvSpPr txBox="1"/>
          <p:nvPr>
            <p:ph idx="1" type="body"/>
          </p:nvPr>
        </p:nvSpPr>
        <p:spPr>
          <a:xfrm>
            <a:off x="5405783" y="1825625"/>
            <a:ext cx="6024217" cy="4351338"/>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07000"/>
              </a:lnSpc>
              <a:spcBef>
                <a:spcPts val="0"/>
              </a:spcBef>
              <a:spcAft>
                <a:spcPts val="0"/>
              </a:spcAft>
              <a:buClr>
                <a:schemeClr val="dk1"/>
              </a:buClr>
              <a:buSzPct val="100000"/>
              <a:buChar char="•"/>
            </a:pPr>
            <a:r>
              <a:rPr lang="fi-FI" sz="2000">
                <a:latin typeface="Calibri"/>
                <a:ea typeface="Calibri"/>
                <a:cs typeface="Calibri"/>
                <a:sym typeface="Calibri"/>
              </a:rPr>
              <a:t>Due to the flexibility of the joint and the surrounding wood material, the joint will be displaced as shown in the figure below</a:t>
            </a:r>
            <a:endParaRPr/>
          </a:p>
          <a:p>
            <a:pPr indent="-228600" lvl="0" marL="228600" rtl="0" algn="l">
              <a:lnSpc>
                <a:spcPct val="107000"/>
              </a:lnSpc>
              <a:spcBef>
                <a:spcPts val="1800"/>
              </a:spcBef>
              <a:spcAft>
                <a:spcPts val="0"/>
              </a:spcAft>
              <a:buClr>
                <a:schemeClr val="dk1"/>
              </a:buClr>
              <a:buSzPct val="100000"/>
              <a:buChar char="•"/>
            </a:pPr>
            <a:r>
              <a:rPr lang="fi-FI" sz="2000">
                <a:latin typeface="Calibri"/>
                <a:ea typeface="Calibri"/>
                <a:cs typeface="Calibri"/>
                <a:sym typeface="Calibri"/>
              </a:rPr>
              <a:t>The momentary offset between the parts to be joined is calculated by the formula</a:t>
            </a:r>
            <a:endParaRPr/>
          </a:p>
          <a:p>
            <a:pPr indent="0" lvl="0" marL="0" rtl="0" algn="l">
              <a:lnSpc>
                <a:spcPct val="107000"/>
              </a:lnSpc>
              <a:spcBef>
                <a:spcPts val="1800"/>
              </a:spcBef>
              <a:spcAft>
                <a:spcPts val="0"/>
              </a:spcAft>
              <a:buClr>
                <a:schemeClr val="dk1"/>
              </a:buClr>
              <a:buSzPct val="100000"/>
              <a:buNone/>
            </a:pPr>
            <a:r>
              <a:rPr i="1" lang="fi-FI" sz="2000">
                <a:latin typeface="Times New Roman"/>
                <a:ea typeface="Times New Roman"/>
                <a:cs typeface="Times New Roman"/>
                <a:sym typeface="Times New Roman"/>
              </a:rPr>
              <a:t>	</a:t>
            </a:r>
            <a:r>
              <a:rPr i="1" lang="fi-FI" sz="2000"/>
              <a:t>u= F</a:t>
            </a:r>
            <a:r>
              <a:rPr baseline="-25000" i="1" lang="fi-FI" sz="2000"/>
              <a:t>d </a:t>
            </a:r>
            <a:r>
              <a:rPr i="1" lang="fi-FI" sz="2000"/>
              <a:t>/ K</a:t>
            </a:r>
            <a:r>
              <a:rPr baseline="-25000" lang="fi-FI" sz="2000"/>
              <a:t>ser</a:t>
            </a:r>
            <a:r>
              <a:rPr lang="fi-FI" sz="2000"/>
              <a:t>+ c</a:t>
            </a:r>
            <a:endParaRPr/>
          </a:p>
          <a:p>
            <a:pPr indent="-228600" lvl="0" marL="228600" rtl="0" algn="l">
              <a:lnSpc>
                <a:spcPct val="107000"/>
              </a:lnSpc>
              <a:spcBef>
                <a:spcPts val="1800"/>
              </a:spcBef>
              <a:spcAft>
                <a:spcPts val="0"/>
              </a:spcAft>
              <a:buClr>
                <a:schemeClr val="dk1"/>
              </a:buClr>
              <a:buSzPct val="100000"/>
              <a:buChar char="•"/>
            </a:pPr>
            <a:r>
              <a:rPr lang="fi-FI" sz="2000">
                <a:latin typeface="Calibri"/>
                <a:ea typeface="Calibri"/>
                <a:cs typeface="Calibri"/>
                <a:sym typeface="Calibri"/>
              </a:rPr>
              <a:t>Where </a:t>
            </a:r>
            <a:r>
              <a:rPr i="1" lang="fi-FI" sz="2000">
                <a:latin typeface="Calibri"/>
                <a:ea typeface="Calibri"/>
                <a:cs typeface="Calibri"/>
                <a:sym typeface="Calibri"/>
              </a:rPr>
              <a:t>F</a:t>
            </a:r>
            <a:r>
              <a:rPr baseline="-25000" lang="fi-FI" sz="2000">
                <a:latin typeface="Calibri"/>
                <a:ea typeface="Calibri"/>
                <a:cs typeface="Calibri"/>
                <a:sym typeface="Calibri"/>
              </a:rPr>
              <a:t>d</a:t>
            </a:r>
            <a:r>
              <a:rPr lang="fi-FI" sz="2000">
                <a:latin typeface="Calibri"/>
                <a:ea typeface="Calibri"/>
                <a:cs typeface="Calibri"/>
                <a:sym typeface="Calibri"/>
              </a:rPr>
              <a:t> is the force acting on the joint (perpendicular to connector) and </a:t>
            </a:r>
            <a:r>
              <a:rPr i="1" lang="fi-FI" sz="2000">
                <a:latin typeface="Calibri"/>
                <a:ea typeface="Calibri"/>
                <a:cs typeface="Calibri"/>
                <a:sym typeface="Calibri"/>
              </a:rPr>
              <a:t>c</a:t>
            </a:r>
            <a:r>
              <a:rPr lang="fi-FI" sz="2000">
                <a:latin typeface="Calibri"/>
                <a:ea typeface="Calibri"/>
                <a:cs typeface="Calibri"/>
                <a:sym typeface="Calibri"/>
              </a:rPr>
              <a:t> is the possible clearance (usually only with bolts)</a:t>
            </a:r>
            <a:endParaRPr/>
          </a:p>
          <a:p>
            <a:pPr indent="-228600" lvl="0" marL="228600" rtl="0" algn="l">
              <a:lnSpc>
                <a:spcPct val="107000"/>
              </a:lnSpc>
              <a:spcBef>
                <a:spcPts val="1800"/>
              </a:spcBef>
              <a:spcAft>
                <a:spcPts val="0"/>
              </a:spcAft>
              <a:buClr>
                <a:schemeClr val="dk1"/>
              </a:buClr>
              <a:buSzPct val="100000"/>
              <a:buChar char="•"/>
            </a:pPr>
            <a:r>
              <a:rPr lang="fi-FI" sz="2000">
                <a:latin typeface="Calibri"/>
                <a:ea typeface="Calibri"/>
                <a:cs typeface="Calibri"/>
                <a:sym typeface="Calibri"/>
              </a:rPr>
              <a:t>The final offset can be calculated as the offsets are usually different in the following cases:</a:t>
            </a:r>
            <a:endParaRPr/>
          </a:p>
          <a:p>
            <a:pPr indent="-228600" lvl="1" marL="685800" rtl="0" algn="l">
              <a:lnSpc>
                <a:spcPct val="107000"/>
              </a:lnSpc>
              <a:spcBef>
                <a:spcPts val="800"/>
              </a:spcBef>
              <a:spcAft>
                <a:spcPts val="0"/>
              </a:spcAft>
              <a:buClr>
                <a:schemeClr val="dk1"/>
              </a:buClr>
              <a:buSzPct val="100000"/>
              <a:buChar char="•"/>
            </a:pPr>
            <a:r>
              <a:rPr lang="fi-FI" sz="1800">
                <a:latin typeface="Calibri"/>
                <a:ea typeface="Calibri"/>
                <a:cs typeface="Calibri"/>
                <a:sym typeface="Calibri"/>
              </a:rPr>
              <a:t>ULS and the parts to be connected have similar material properties</a:t>
            </a:r>
            <a:endParaRPr/>
          </a:p>
          <a:p>
            <a:pPr indent="-228600" lvl="1" marL="685800" rtl="0" algn="l">
              <a:lnSpc>
                <a:spcPct val="107000"/>
              </a:lnSpc>
              <a:spcBef>
                <a:spcPts val="0"/>
              </a:spcBef>
              <a:spcAft>
                <a:spcPts val="0"/>
              </a:spcAft>
              <a:buClr>
                <a:schemeClr val="dk1"/>
              </a:buClr>
              <a:buSzPct val="100000"/>
              <a:buChar char="•"/>
            </a:pPr>
            <a:r>
              <a:rPr lang="fi-FI" sz="1800">
                <a:latin typeface="Calibri"/>
                <a:ea typeface="Calibri"/>
                <a:cs typeface="Calibri"/>
                <a:sym typeface="Calibri"/>
              </a:rPr>
              <a:t>ULS and the parts to be connected have different material properties </a:t>
            </a:r>
            <a:endParaRPr/>
          </a:p>
          <a:p>
            <a:pPr indent="-228600" lvl="1" marL="685800" rtl="0" algn="l">
              <a:lnSpc>
                <a:spcPct val="107000"/>
              </a:lnSpc>
              <a:spcBef>
                <a:spcPts val="0"/>
              </a:spcBef>
              <a:spcAft>
                <a:spcPts val="0"/>
              </a:spcAft>
              <a:buClr>
                <a:schemeClr val="dk1"/>
              </a:buClr>
              <a:buSzPct val="100000"/>
              <a:buChar char="•"/>
            </a:pPr>
            <a:r>
              <a:rPr lang="fi-FI" sz="1800">
                <a:latin typeface="Calibri"/>
                <a:ea typeface="Calibri"/>
                <a:cs typeface="Calibri"/>
                <a:sym typeface="Calibri"/>
              </a:rPr>
              <a:t>UltLS</a:t>
            </a:r>
            <a:endParaRPr/>
          </a:p>
        </p:txBody>
      </p:sp>
      <p:sp>
        <p:nvSpPr>
          <p:cNvPr id="620" name="Google Shape;620;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621" name="Google Shape;621;p40"/>
          <p:cNvPicPr preferRelativeResize="0"/>
          <p:nvPr/>
        </p:nvPicPr>
        <p:blipFill rotWithShape="1">
          <a:blip r:embed="rId3">
            <a:alphaModFix/>
          </a:blip>
          <a:srcRect b="0" l="0" r="0" t="0"/>
          <a:stretch/>
        </p:blipFill>
        <p:spPr>
          <a:xfrm>
            <a:off x="762000" y="1981200"/>
            <a:ext cx="4152900" cy="3028950"/>
          </a:xfrm>
          <a:prstGeom prst="rect">
            <a:avLst/>
          </a:prstGeom>
          <a:noFill/>
          <a:ln>
            <a:noFill/>
          </a:ln>
        </p:spPr>
      </p:pic>
      <p:sp>
        <p:nvSpPr>
          <p:cNvPr id="622" name="Google Shape;622;p40"/>
          <p:cNvSpPr txBox="1"/>
          <p:nvPr/>
        </p:nvSpPr>
        <p:spPr>
          <a:xfrm>
            <a:off x="1142999" y="5155189"/>
            <a:ext cx="4390535"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a: joint between two wooden parts</a:t>
            </a:r>
            <a:endParaRPr/>
          </a:p>
          <a:p>
            <a:pPr indent="0" lvl="0" marL="0" marR="0" rtl="0" algn="l">
              <a:lnSpc>
                <a:spcPct val="100000"/>
              </a:lnSpc>
              <a:spcBef>
                <a:spcPts val="0"/>
              </a:spcBef>
              <a:spcAft>
                <a:spcPts val="0"/>
              </a:spcAft>
              <a:buClr>
                <a:srgbClr val="000000"/>
              </a:buClr>
              <a:buSzPts val="1800"/>
              <a:buFont typeface="Arial"/>
              <a:buNone/>
            </a:pPr>
            <a:r>
              <a:rPr b="0" i="0" lang="fi-FI" sz="1800" u="none" cap="none" strike="noStrike">
                <a:solidFill>
                  <a:schemeClr val="dk1"/>
                </a:solidFill>
                <a:latin typeface="Calibri"/>
                <a:ea typeface="Calibri"/>
                <a:cs typeface="Calibri"/>
                <a:sym typeface="Calibri"/>
              </a:rPr>
              <a:t>b: joint between a steel and a wooden part</a:t>
            </a:r>
            <a:endParaRPr/>
          </a:p>
        </p:txBody>
      </p:sp>
      <p:sp>
        <p:nvSpPr>
          <p:cNvPr id="623" name="Google Shape;623;p4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1"/>
          <p:cNvSpPr txBox="1"/>
          <p:nvPr>
            <p:ph type="title"/>
          </p:nvPr>
        </p:nvSpPr>
        <p:spPr>
          <a:xfrm>
            <a:off x="838200" y="34607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Joint stiffness in operating use limit state</a:t>
            </a:r>
            <a:endParaRPr/>
          </a:p>
        </p:txBody>
      </p:sp>
      <p:sp>
        <p:nvSpPr>
          <p:cNvPr id="629" name="Google Shape;629;p41"/>
          <p:cNvSpPr txBox="1"/>
          <p:nvPr>
            <p:ph idx="1" type="body"/>
          </p:nvPr>
        </p:nvSpPr>
        <p:spPr>
          <a:xfrm>
            <a:off x="5405783" y="1825625"/>
            <a:ext cx="6024217"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7000"/>
              </a:lnSpc>
              <a:spcBef>
                <a:spcPts val="0"/>
              </a:spcBef>
              <a:spcAft>
                <a:spcPts val="0"/>
              </a:spcAft>
              <a:buClr>
                <a:schemeClr val="dk1"/>
              </a:buClr>
              <a:buSzPts val="2400"/>
              <a:buChar char="•"/>
            </a:pPr>
            <a:r>
              <a:rPr lang="fi-FI" sz="2400">
                <a:latin typeface="Calibri"/>
                <a:ea typeface="Calibri"/>
                <a:cs typeface="Calibri"/>
                <a:sym typeface="Calibri"/>
              </a:rPr>
              <a:t>If there are </a:t>
            </a:r>
            <a:r>
              <a:rPr i="1" lang="fi-FI" sz="2400">
                <a:latin typeface="Calibri"/>
                <a:ea typeface="Calibri"/>
                <a:cs typeface="Calibri"/>
                <a:sym typeface="Calibri"/>
              </a:rPr>
              <a:t>n</a:t>
            </a:r>
            <a:r>
              <a:rPr lang="fi-FI" sz="2400">
                <a:latin typeface="Calibri"/>
                <a:ea typeface="Calibri"/>
                <a:cs typeface="Calibri"/>
                <a:sym typeface="Calibri"/>
              </a:rPr>
              <a:t> connectors in one cutting plane, the slip modulus of the joint is </a:t>
            </a:r>
            <a:r>
              <a:rPr i="1" lang="fi-FI" sz="2400">
                <a:latin typeface="Calibri"/>
                <a:ea typeface="Calibri"/>
                <a:cs typeface="Calibri"/>
                <a:sym typeface="Calibri"/>
              </a:rPr>
              <a:t>n</a:t>
            </a:r>
            <a:r>
              <a:rPr lang="fi-FI" sz="2400">
                <a:latin typeface="Calibri"/>
                <a:ea typeface="Calibri"/>
                <a:cs typeface="Calibri"/>
                <a:sym typeface="Calibri"/>
              </a:rPr>
              <a:t>*</a:t>
            </a:r>
            <a:r>
              <a:rPr i="1" lang="fi-FI" sz="2400">
                <a:latin typeface="Calibri"/>
                <a:ea typeface="Calibri"/>
                <a:cs typeface="Calibri"/>
                <a:sym typeface="Calibri"/>
              </a:rPr>
              <a:t>K</a:t>
            </a:r>
            <a:r>
              <a:rPr baseline="-25000" lang="fi-FI" sz="2400">
                <a:latin typeface="Calibri"/>
                <a:ea typeface="Calibri"/>
                <a:cs typeface="Calibri"/>
                <a:sym typeface="Calibri"/>
              </a:rPr>
              <a:t>ser</a:t>
            </a:r>
            <a:r>
              <a:rPr lang="fi-FI" sz="2400">
                <a:latin typeface="Calibri"/>
                <a:ea typeface="Calibri"/>
                <a:cs typeface="Calibri"/>
                <a:sym typeface="Calibri"/>
              </a:rPr>
              <a:t>  (fig. a)</a:t>
            </a:r>
            <a:endParaRPr/>
          </a:p>
          <a:p>
            <a:pPr indent="-228600" lvl="0" marL="228600" rtl="0" algn="l">
              <a:lnSpc>
                <a:spcPct val="107000"/>
              </a:lnSpc>
              <a:spcBef>
                <a:spcPts val="1800"/>
              </a:spcBef>
              <a:spcAft>
                <a:spcPts val="0"/>
              </a:spcAft>
              <a:buClr>
                <a:schemeClr val="dk1"/>
              </a:buClr>
              <a:buSzPts val="2400"/>
              <a:buChar char="•"/>
            </a:pPr>
            <a:r>
              <a:rPr lang="fi-FI" sz="2400">
                <a:latin typeface="Calibri"/>
                <a:ea typeface="Calibri"/>
                <a:cs typeface="Calibri"/>
                <a:sym typeface="Calibri"/>
              </a:rPr>
              <a:t>If there are still two cutting levels, the slip modulus is 2*</a:t>
            </a:r>
            <a:r>
              <a:rPr i="1" lang="fi-FI" sz="2400">
                <a:latin typeface="Calibri"/>
                <a:ea typeface="Calibri"/>
                <a:cs typeface="Calibri"/>
                <a:sym typeface="Calibri"/>
              </a:rPr>
              <a:t>n</a:t>
            </a:r>
            <a:r>
              <a:rPr lang="fi-FI" sz="2400">
                <a:latin typeface="Calibri"/>
                <a:ea typeface="Calibri"/>
                <a:cs typeface="Calibri"/>
                <a:sym typeface="Calibri"/>
              </a:rPr>
              <a:t>*</a:t>
            </a:r>
            <a:r>
              <a:rPr i="1" lang="fi-FI" sz="2400">
                <a:latin typeface="Calibri"/>
                <a:ea typeface="Calibri"/>
                <a:cs typeface="Calibri"/>
                <a:sym typeface="Calibri"/>
              </a:rPr>
              <a:t>K</a:t>
            </a:r>
            <a:r>
              <a:rPr baseline="-25000" lang="fi-FI" sz="2400">
                <a:latin typeface="Calibri"/>
                <a:ea typeface="Calibri"/>
                <a:cs typeface="Calibri"/>
                <a:sym typeface="Calibri"/>
              </a:rPr>
              <a:t>ser</a:t>
            </a:r>
            <a:r>
              <a:rPr lang="fi-FI" sz="2400">
                <a:latin typeface="Calibri"/>
                <a:ea typeface="Calibri"/>
                <a:cs typeface="Calibri"/>
                <a:sym typeface="Calibri"/>
              </a:rPr>
              <a:t> (fig. b)</a:t>
            </a:r>
            <a:endParaRPr/>
          </a:p>
          <a:p>
            <a:pPr indent="-228600" lvl="0" marL="228600" rtl="0" algn="l">
              <a:lnSpc>
                <a:spcPct val="107000"/>
              </a:lnSpc>
              <a:spcBef>
                <a:spcPts val="1800"/>
              </a:spcBef>
              <a:spcAft>
                <a:spcPts val="0"/>
              </a:spcAft>
              <a:buClr>
                <a:schemeClr val="dk1"/>
              </a:buClr>
              <a:buSzPts val="2400"/>
              <a:buChar char="•"/>
            </a:pPr>
            <a:r>
              <a:rPr lang="fi-FI" sz="2400">
                <a:latin typeface="Calibri"/>
                <a:ea typeface="Calibri"/>
                <a:cs typeface="Calibri"/>
                <a:sym typeface="Calibri"/>
              </a:rPr>
              <a:t>If the corresponding joints are "connected", the slip modulus of the whole is calculated as shown in figures c and d </a:t>
            </a:r>
            <a:endParaRPr/>
          </a:p>
          <a:p>
            <a:pPr indent="0" lvl="0" marL="0" rtl="0" algn="l">
              <a:lnSpc>
                <a:spcPct val="107000"/>
              </a:lnSpc>
              <a:spcBef>
                <a:spcPts val="1800"/>
              </a:spcBef>
              <a:spcAft>
                <a:spcPts val="0"/>
              </a:spcAft>
              <a:buClr>
                <a:schemeClr val="dk1"/>
              </a:buClr>
              <a:buSzPts val="2600"/>
              <a:buNone/>
            </a:pPr>
            <a:r>
              <a:t/>
            </a:r>
            <a:endParaRPr sz="2600">
              <a:latin typeface="Calibri"/>
              <a:ea typeface="Calibri"/>
              <a:cs typeface="Calibri"/>
              <a:sym typeface="Calibri"/>
            </a:endParaRPr>
          </a:p>
        </p:txBody>
      </p:sp>
      <p:sp>
        <p:nvSpPr>
          <p:cNvPr id="630" name="Google Shape;630;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631" name="Google Shape;631;p41"/>
          <p:cNvPicPr preferRelativeResize="0"/>
          <p:nvPr/>
        </p:nvPicPr>
        <p:blipFill rotWithShape="1">
          <a:blip r:embed="rId3">
            <a:alphaModFix/>
          </a:blip>
          <a:srcRect b="0" l="0" r="0" t="0"/>
          <a:stretch/>
        </p:blipFill>
        <p:spPr>
          <a:xfrm>
            <a:off x="436908" y="1594789"/>
            <a:ext cx="4998057" cy="4965409"/>
          </a:xfrm>
          <a:prstGeom prst="rect">
            <a:avLst/>
          </a:prstGeom>
          <a:noFill/>
          <a:ln>
            <a:noFill/>
          </a:ln>
        </p:spPr>
      </p:pic>
      <p:sp>
        <p:nvSpPr>
          <p:cNvPr id="632" name="Google Shape;632;p4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633" name="Google Shape;633;p41"/>
          <p:cNvSpPr txBox="1"/>
          <p:nvPr/>
        </p:nvSpPr>
        <p:spPr>
          <a:xfrm>
            <a:off x="2146399" y="1619706"/>
            <a:ext cx="1171835"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1 clipping plane</a:t>
            </a:r>
            <a:endParaRPr/>
          </a:p>
        </p:txBody>
      </p:sp>
      <p:sp>
        <p:nvSpPr>
          <p:cNvPr id="634" name="Google Shape;634;p41"/>
          <p:cNvSpPr txBox="1"/>
          <p:nvPr/>
        </p:nvSpPr>
        <p:spPr>
          <a:xfrm>
            <a:off x="4623786" y="1610181"/>
            <a:ext cx="1098284"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2 clipping plane</a:t>
            </a:r>
            <a:endParaRPr/>
          </a:p>
        </p:txBody>
      </p:sp>
      <p:sp>
        <p:nvSpPr>
          <p:cNvPr id="635" name="Google Shape;635;p41"/>
          <p:cNvSpPr txBox="1"/>
          <p:nvPr/>
        </p:nvSpPr>
        <p:spPr>
          <a:xfrm>
            <a:off x="4745624" y="2295981"/>
            <a:ext cx="95546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n connectors</a:t>
            </a:r>
            <a:endParaRPr/>
          </a:p>
        </p:txBody>
      </p:sp>
      <p:sp>
        <p:nvSpPr>
          <p:cNvPr id="636" name="Google Shape;636;p41"/>
          <p:cNvSpPr txBox="1"/>
          <p:nvPr/>
        </p:nvSpPr>
        <p:spPr>
          <a:xfrm>
            <a:off x="2172980" y="2147125"/>
            <a:ext cx="95671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n connectors</a:t>
            </a:r>
            <a:endParaRPr/>
          </a:p>
        </p:txBody>
      </p:sp>
      <p:sp>
        <p:nvSpPr>
          <p:cNvPr id="637" name="Google Shape;637;p41"/>
          <p:cNvSpPr txBox="1"/>
          <p:nvPr/>
        </p:nvSpPr>
        <p:spPr>
          <a:xfrm>
            <a:off x="3984891" y="3524141"/>
            <a:ext cx="104902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n connectors</a:t>
            </a:r>
            <a:endParaRPr/>
          </a:p>
        </p:txBody>
      </p:sp>
      <p:sp>
        <p:nvSpPr>
          <p:cNvPr id="638" name="Google Shape;638;p41"/>
          <p:cNvSpPr txBox="1"/>
          <p:nvPr/>
        </p:nvSpPr>
        <p:spPr>
          <a:xfrm>
            <a:off x="1074657" y="3524141"/>
            <a:ext cx="901621"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n connectors</a:t>
            </a:r>
            <a:endParaRPr/>
          </a:p>
        </p:txBody>
      </p:sp>
      <p:sp>
        <p:nvSpPr>
          <p:cNvPr id="639" name="Google Shape;639;p41"/>
          <p:cNvSpPr txBox="1"/>
          <p:nvPr/>
        </p:nvSpPr>
        <p:spPr>
          <a:xfrm>
            <a:off x="4101851" y="5536265"/>
            <a:ext cx="93206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n connectors</a:t>
            </a:r>
            <a:endParaRPr/>
          </a:p>
        </p:txBody>
      </p:sp>
      <p:sp>
        <p:nvSpPr>
          <p:cNvPr id="640" name="Google Shape;640;p41"/>
          <p:cNvSpPr txBox="1"/>
          <p:nvPr/>
        </p:nvSpPr>
        <p:spPr>
          <a:xfrm>
            <a:off x="1074657" y="5489264"/>
            <a:ext cx="928204"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n connectors</a:t>
            </a:r>
            <a:endParaRPr/>
          </a:p>
        </p:txBody>
      </p:sp>
      <p:sp>
        <p:nvSpPr>
          <p:cNvPr id="641" name="Google Shape;641;p41"/>
          <p:cNvSpPr txBox="1"/>
          <p:nvPr/>
        </p:nvSpPr>
        <p:spPr>
          <a:xfrm>
            <a:off x="3561974" y="2332165"/>
            <a:ext cx="1170584"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Double-shear joint</a:t>
            </a:r>
            <a:endParaRPr/>
          </a:p>
        </p:txBody>
      </p:sp>
      <p:sp>
        <p:nvSpPr>
          <p:cNvPr id="642" name="Google Shape;642;p41"/>
          <p:cNvSpPr txBox="1"/>
          <p:nvPr/>
        </p:nvSpPr>
        <p:spPr>
          <a:xfrm>
            <a:off x="914463" y="2223311"/>
            <a:ext cx="1170584"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Single-shear joint</a:t>
            </a:r>
            <a:endParaRPr/>
          </a:p>
        </p:txBody>
      </p:sp>
      <p:sp>
        <p:nvSpPr>
          <p:cNvPr id="643" name="Google Shape;643;p41"/>
          <p:cNvSpPr txBox="1"/>
          <p:nvPr/>
        </p:nvSpPr>
        <p:spPr>
          <a:xfrm>
            <a:off x="1656898" y="3839246"/>
            <a:ext cx="2780351"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Joint made of two single-shear joints</a:t>
            </a:r>
            <a:endParaRPr/>
          </a:p>
        </p:txBody>
      </p:sp>
      <p:sp>
        <p:nvSpPr>
          <p:cNvPr id="644" name="Google Shape;644;p41"/>
          <p:cNvSpPr txBox="1"/>
          <p:nvPr/>
        </p:nvSpPr>
        <p:spPr>
          <a:xfrm>
            <a:off x="1505424" y="5951063"/>
            <a:ext cx="2780351"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i="0" lang="fi-FI" sz="800" u="none" cap="none" strike="noStrike">
                <a:solidFill>
                  <a:schemeClr val="dk1"/>
                </a:solidFill>
                <a:latin typeface="Arial"/>
                <a:ea typeface="Arial"/>
                <a:cs typeface="Arial"/>
                <a:sym typeface="Arial"/>
              </a:rPr>
              <a:t>Joint made of two single-shear joints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Joint stiffness in operating breaking limit state</a:t>
            </a:r>
            <a:endParaRPr/>
          </a:p>
        </p:txBody>
      </p:sp>
      <p:sp>
        <p:nvSpPr>
          <p:cNvPr id="650" name="Google Shape;650;p42"/>
          <p:cNvSpPr txBox="1"/>
          <p:nvPr>
            <p:ph idx="1" type="body"/>
          </p:nvPr>
        </p:nvSpPr>
        <p:spPr>
          <a:xfrm>
            <a:off x="4543425" y="1825625"/>
            <a:ext cx="7286625" cy="4351338"/>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107000"/>
              </a:lnSpc>
              <a:spcBef>
                <a:spcPts val="0"/>
              </a:spcBef>
              <a:spcAft>
                <a:spcPts val="0"/>
              </a:spcAft>
              <a:buClr>
                <a:schemeClr val="dk1"/>
              </a:buClr>
              <a:buSzPct val="100000"/>
              <a:buChar char="•"/>
            </a:pPr>
            <a:r>
              <a:rPr lang="fi-FI">
                <a:latin typeface="Calibri"/>
                <a:ea typeface="Calibri"/>
                <a:cs typeface="Calibri"/>
                <a:sym typeface="Calibri"/>
              </a:rPr>
              <a:t>The values of the conversion factor </a:t>
            </a:r>
            <a:r>
              <a:rPr i="1" lang="fi-FI">
                <a:latin typeface="Calibri"/>
                <a:ea typeface="Calibri"/>
                <a:cs typeface="Calibri"/>
                <a:sym typeface="Calibri"/>
              </a:rPr>
              <a:t>K</a:t>
            </a:r>
            <a:r>
              <a:rPr baseline="-25000" lang="fi-FI">
                <a:latin typeface="Calibri"/>
                <a:ea typeface="Calibri"/>
                <a:cs typeface="Calibri"/>
                <a:sym typeface="Calibri"/>
              </a:rPr>
              <a:t>ser</a:t>
            </a:r>
            <a:r>
              <a:rPr lang="fi-FI">
                <a:latin typeface="Calibri"/>
                <a:ea typeface="Calibri"/>
                <a:cs typeface="Calibri"/>
                <a:sym typeface="Calibri"/>
              </a:rPr>
              <a:t> are tabulated in EC5 and these values are intended as such for calculations according to the KRT</a:t>
            </a:r>
            <a:endParaRPr/>
          </a:p>
          <a:p>
            <a:pPr indent="-228600" lvl="0" marL="228600" rtl="0" algn="l">
              <a:lnSpc>
                <a:spcPct val="107000"/>
              </a:lnSpc>
              <a:spcBef>
                <a:spcPts val="1800"/>
              </a:spcBef>
              <a:spcAft>
                <a:spcPts val="0"/>
              </a:spcAft>
              <a:buClr>
                <a:schemeClr val="dk1"/>
              </a:buClr>
              <a:buSzPct val="100000"/>
              <a:buChar char="•"/>
            </a:pPr>
            <a:r>
              <a:rPr lang="fi-FI">
                <a:latin typeface="Calibri"/>
                <a:ea typeface="Calibri"/>
                <a:cs typeface="Calibri"/>
                <a:sym typeface="Calibri"/>
              </a:rPr>
              <a:t>The function of a typical nail or screw joint is as illustrated below. Typically the KRT loads of the joint are approximately 40% of the joint's carrying capacity.</a:t>
            </a:r>
            <a:endParaRPr/>
          </a:p>
          <a:p>
            <a:pPr indent="-228600" lvl="0" marL="228600" rtl="0" algn="l">
              <a:lnSpc>
                <a:spcPct val="107000"/>
              </a:lnSpc>
              <a:spcBef>
                <a:spcPts val="1800"/>
              </a:spcBef>
              <a:spcAft>
                <a:spcPts val="0"/>
              </a:spcAft>
              <a:buClr>
                <a:schemeClr val="dk1"/>
              </a:buClr>
              <a:buSzPct val="100000"/>
              <a:buChar char="•"/>
            </a:pPr>
            <a:r>
              <a:rPr lang="fi-FI">
                <a:latin typeface="Calibri"/>
                <a:ea typeface="Calibri"/>
                <a:cs typeface="Calibri"/>
                <a:sym typeface="Calibri"/>
              </a:rPr>
              <a:t>MRT calculations use a slip modulus determined by a force of 60%–70% of the load capacity. This reduces slip modulus as shown in the illustration. </a:t>
            </a:r>
            <a:endParaRPr/>
          </a:p>
          <a:p>
            <a:pPr indent="-228600" lvl="0" marL="228600" rtl="0" algn="l">
              <a:lnSpc>
                <a:spcPct val="107000"/>
              </a:lnSpc>
              <a:spcBef>
                <a:spcPts val="1800"/>
              </a:spcBef>
              <a:spcAft>
                <a:spcPts val="0"/>
              </a:spcAft>
              <a:buClr>
                <a:schemeClr val="dk1"/>
              </a:buClr>
              <a:buSzPct val="100000"/>
              <a:buChar char="•"/>
            </a:pPr>
            <a:r>
              <a:rPr lang="fi-FI">
                <a:latin typeface="Calibri"/>
                <a:ea typeface="Calibri"/>
                <a:cs typeface="Calibri"/>
                <a:sym typeface="Calibri"/>
              </a:rPr>
              <a:t>In EC5, a decision has been taken to use the value K</a:t>
            </a:r>
            <a:r>
              <a:rPr baseline="-25000" lang="fi-FI">
                <a:latin typeface="Calibri"/>
                <a:ea typeface="Calibri"/>
                <a:cs typeface="Calibri"/>
                <a:sym typeface="Calibri"/>
              </a:rPr>
              <a:t>u</a:t>
            </a:r>
            <a:r>
              <a:rPr lang="fi-FI">
                <a:latin typeface="Calibri"/>
                <a:ea typeface="Calibri"/>
                <a:cs typeface="Calibri"/>
                <a:sym typeface="Calibri"/>
              </a:rPr>
              <a:t> for the transition coefficient in MRT. </a:t>
            </a:r>
            <a:endParaRPr/>
          </a:p>
          <a:p>
            <a:pPr indent="0" lvl="0" marL="0" rtl="0" algn="l">
              <a:lnSpc>
                <a:spcPct val="107000"/>
              </a:lnSpc>
              <a:spcBef>
                <a:spcPts val="1800"/>
              </a:spcBef>
              <a:spcAft>
                <a:spcPts val="0"/>
              </a:spcAft>
              <a:buClr>
                <a:schemeClr val="dk1"/>
              </a:buClr>
              <a:buSzPct val="100000"/>
              <a:buNone/>
            </a:pPr>
            <a:r>
              <a:rPr lang="fi-FI">
                <a:latin typeface="Calibri"/>
                <a:ea typeface="Calibri"/>
                <a:cs typeface="Calibri"/>
                <a:sym typeface="Calibri"/>
              </a:rPr>
              <a:t>	K</a:t>
            </a:r>
            <a:r>
              <a:rPr baseline="-25000" lang="fi-FI">
                <a:latin typeface="Calibri"/>
                <a:ea typeface="Calibri"/>
                <a:cs typeface="Calibri"/>
                <a:sym typeface="Calibri"/>
              </a:rPr>
              <a:t>u</a:t>
            </a:r>
            <a:r>
              <a:rPr lang="fi-FI">
                <a:latin typeface="Calibri"/>
                <a:ea typeface="Calibri"/>
                <a:cs typeface="Calibri"/>
                <a:sym typeface="Calibri"/>
              </a:rPr>
              <a:t> = 2/3*K</a:t>
            </a:r>
            <a:r>
              <a:rPr baseline="-25000" lang="fi-FI">
                <a:latin typeface="Calibri"/>
                <a:ea typeface="Calibri"/>
                <a:cs typeface="Calibri"/>
                <a:sym typeface="Calibri"/>
              </a:rPr>
              <a:t>ser</a:t>
            </a:r>
            <a:endParaRPr/>
          </a:p>
        </p:txBody>
      </p:sp>
      <p:sp>
        <p:nvSpPr>
          <p:cNvPr id="651" name="Google Shape;651;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652" name="Google Shape;652;p42"/>
          <p:cNvPicPr preferRelativeResize="0"/>
          <p:nvPr/>
        </p:nvPicPr>
        <p:blipFill rotWithShape="1">
          <a:blip r:embed="rId3">
            <a:alphaModFix/>
          </a:blip>
          <a:srcRect b="0" l="0" r="0" t="0"/>
          <a:stretch/>
        </p:blipFill>
        <p:spPr>
          <a:xfrm>
            <a:off x="580707" y="1825625"/>
            <a:ext cx="3591243" cy="3270250"/>
          </a:xfrm>
          <a:prstGeom prst="rect">
            <a:avLst/>
          </a:prstGeom>
          <a:noFill/>
          <a:ln>
            <a:noFill/>
          </a:ln>
        </p:spPr>
      </p:pic>
      <p:sp>
        <p:nvSpPr>
          <p:cNvPr id="653" name="Google Shape;653;p4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
        <p:nvSpPr>
          <p:cNvPr id="654" name="Google Shape;654;p42"/>
          <p:cNvSpPr txBox="1"/>
          <p:nvPr/>
        </p:nvSpPr>
        <p:spPr>
          <a:xfrm>
            <a:off x="1505424" y="4844352"/>
            <a:ext cx="278035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Arial Narrow"/>
                <a:ea typeface="Arial Narrow"/>
                <a:cs typeface="Arial Narrow"/>
                <a:sym typeface="Arial Narrow"/>
              </a:rPr>
              <a:t>Typical nail/screw joint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Factors affecting joint rigidity</a:t>
            </a:r>
            <a:endParaRPr/>
          </a:p>
        </p:txBody>
      </p:sp>
      <p:sp>
        <p:nvSpPr>
          <p:cNvPr id="660" name="Google Shape;660;p43"/>
          <p:cNvSpPr txBox="1"/>
          <p:nvPr>
            <p:ph idx="1" type="body"/>
          </p:nvPr>
        </p:nvSpPr>
        <p:spPr>
          <a:xfrm>
            <a:off x="4524375" y="1825625"/>
            <a:ext cx="7164041" cy="43513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fi-FI"/>
              <a:t>The stiffness of the drawn skewed screw is many times that of the straight screw</a:t>
            </a:r>
            <a:endParaRPr/>
          </a:p>
          <a:p>
            <a:pPr indent="-228600" lvl="0" marL="228600" rtl="0" algn="l">
              <a:lnSpc>
                <a:spcPct val="90000"/>
              </a:lnSpc>
              <a:spcBef>
                <a:spcPts val="1000"/>
              </a:spcBef>
              <a:spcAft>
                <a:spcPts val="0"/>
              </a:spcAft>
              <a:buClr>
                <a:schemeClr val="dk1"/>
              </a:buClr>
              <a:buSzPct val="100000"/>
              <a:buChar char="•"/>
            </a:pPr>
            <a:r>
              <a:rPr lang="fi-FI"/>
              <a:t>Drying of the wood and moisture loss in general cause clearance in the joint</a:t>
            </a:r>
            <a:endParaRPr/>
          </a:p>
          <a:p>
            <a:pPr indent="-228600" lvl="0" marL="228600" rtl="0" algn="l">
              <a:lnSpc>
                <a:spcPct val="90000"/>
              </a:lnSpc>
              <a:spcBef>
                <a:spcPts val="1000"/>
              </a:spcBef>
              <a:spcAft>
                <a:spcPts val="0"/>
              </a:spcAft>
              <a:buClr>
                <a:schemeClr val="dk1"/>
              </a:buClr>
              <a:buSzPct val="100000"/>
              <a:buChar char="•"/>
            </a:pPr>
            <a:r>
              <a:rPr lang="fi-FI"/>
              <a:t>Compression of the wood in a direction perpendicular to the grain can cause clearance in the joint</a:t>
            </a:r>
            <a:endParaRPr/>
          </a:p>
          <a:p>
            <a:pPr indent="-228600" lvl="0" marL="228600" rtl="0" algn="l">
              <a:lnSpc>
                <a:spcPct val="90000"/>
              </a:lnSpc>
              <a:spcBef>
                <a:spcPts val="1000"/>
              </a:spcBef>
              <a:spcAft>
                <a:spcPts val="0"/>
              </a:spcAft>
              <a:buClr>
                <a:schemeClr val="dk1"/>
              </a:buClr>
              <a:buSzPct val="100000"/>
              <a:buChar char="•"/>
            </a:pPr>
            <a:r>
              <a:rPr lang="fi-FI"/>
              <a:t>Bolt joints must always be retightened to equilibrium after drying</a:t>
            </a:r>
            <a:endParaRPr/>
          </a:p>
          <a:p>
            <a:pPr indent="-228600" lvl="0" marL="228600" rtl="0" algn="l">
              <a:lnSpc>
                <a:spcPct val="90000"/>
              </a:lnSpc>
              <a:spcBef>
                <a:spcPts val="1000"/>
              </a:spcBef>
              <a:spcAft>
                <a:spcPts val="0"/>
              </a:spcAft>
              <a:buClr>
                <a:schemeClr val="dk1"/>
              </a:buClr>
              <a:buSzPct val="100000"/>
              <a:buChar char="•"/>
            </a:pPr>
            <a:r>
              <a:rPr lang="fi-FI"/>
              <a:t>A partially threaded screw may cause compressive force between the parts to be connected</a:t>
            </a:r>
            <a:endParaRPr/>
          </a:p>
          <a:p>
            <a:pPr indent="-228600" lvl="0" marL="228600" rtl="0" algn="l">
              <a:lnSpc>
                <a:spcPct val="90000"/>
              </a:lnSpc>
              <a:spcBef>
                <a:spcPts val="1000"/>
              </a:spcBef>
              <a:spcAft>
                <a:spcPts val="0"/>
              </a:spcAft>
              <a:buClr>
                <a:schemeClr val="dk1"/>
              </a:buClr>
              <a:buSzPct val="100000"/>
              <a:buChar char="•"/>
            </a:pPr>
            <a:r>
              <a:rPr lang="fi-FI"/>
              <a:t>Fully threaded screw joins the parts together but does not compress the parts together</a:t>
            </a:r>
            <a:endParaRPr/>
          </a:p>
        </p:txBody>
      </p:sp>
      <p:sp>
        <p:nvSpPr>
          <p:cNvPr id="661" name="Google Shape;661;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662" name="Google Shape;662;p43"/>
          <p:cNvPicPr preferRelativeResize="0"/>
          <p:nvPr/>
        </p:nvPicPr>
        <p:blipFill rotWithShape="1">
          <a:blip r:embed="rId3">
            <a:alphaModFix/>
          </a:blip>
          <a:srcRect b="23194" l="49062" r="29920" t="34166"/>
          <a:stretch/>
        </p:blipFill>
        <p:spPr>
          <a:xfrm>
            <a:off x="879941" y="1825625"/>
            <a:ext cx="3082460" cy="3517900"/>
          </a:xfrm>
          <a:prstGeom prst="rect">
            <a:avLst/>
          </a:prstGeom>
          <a:noFill/>
          <a:ln>
            <a:noFill/>
          </a:ln>
        </p:spPr>
      </p:pic>
      <p:sp>
        <p:nvSpPr>
          <p:cNvPr id="663" name="Google Shape;663;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fi-FI"/>
              <a:t>Joints 1 – Screw connections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General principles of joint design</a:t>
            </a:r>
            <a:endParaRPr/>
          </a:p>
        </p:txBody>
      </p:sp>
      <p:sp>
        <p:nvSpPr>
          <p:cNvPr id="137" name="Google Shape;137;p4"/>
          <p:cNvSpPr txBox="1"/>
          <p:nvPr>
            <p:ph idx="1" type="body"/>
          </p:nvPr>
        </p:nvSpPr>
        <p:spPr>
          <a:xfrm>
            <a:off x="4552950" y="1981201"/>
            <a:ext cx="7135467" cy="38957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a:t>The design of a structure can be divided into the design of structural elements (beam, column, etc.) and joints.</a:t>
            </a:r>
            <a:endParaRPr/>
          </a:p>
          <a:p>
            <a:pPr indent="-228600" lvl="0" marL="228600" rtl="0" algn="l">
              <a:lnSpc>
                <a:spcPct val="90000"/>
              </a:lnSpc>
              <a:spcBef>
                <a:spcPts val="1000"/>
              </a:spcBef>
              <a:spcAft>
                <a:spcPts val="0"/>
              </a:spcAft>
              <a:buClr>
                <a:schemeClr val="dk1"/>
              </a:buClr>
              <a:buSzPts val="2800"/>
              <a:buChar char="•"/>
            </a:pPr>
            <a:r>
              <a:rPr lang="fi-FI"/>
              <a:t>The joint must have sufficient strength to withstand the stresses it is subjected to.</a:t>
            </a:r>
            <a:endParaRPr/>
          </a:p>
          <a:p>
            <a:pPr indent="-228600" lvl="0" marL="228600" rtl="0" algn="l">
              <a:lnSpc>
                <a:spcPct val="90000"/>
              </a:lnSpc>
              <a:spcBef>
                <a:spcPts val="1000"/>
              </a:spcBef>
              <a:spcAft>
                <a:spcPts val="0"/>
              </a:spcAft>
              <a:buClr>
                <a:schemeClr val="dk1"/>
              </a:buClr>
              <a:buSzPts val="2800"/>
              <a:buChar char="•"/>
            </a:pPr>
            <a:r>
              <a:rPr lang="fi-FI"/>
              <a:t>It must be possible to determine the rigidity of the joint in different directions, as this has a significant impact on the behaviour of the entire building.</a:t>
            </a:r>
            <a:endParaRPr/>
          </a:p>
        </p:txBody>
      </p:sp>
      <p:sp>
        <p:nvSpPr>
          <p:cNvPr id="138" name="Google Shape;138;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139" name="Google Shape;139;p4"/>
          <p:cNvPicPr preferRelativeResize="0"/>
          <p:nvPr/>
        </p:nvPicPr>
        <p:blipFill rotWithShape="1">
          <a:blip r:embed="rId3">
            <a:alphaModFix/>
          </a:blip>
          <a:srcRect b="0" l="0" r="0" t="0"/>
          <a:stretch/>
        </p:blipFill>
        <p:spPr>
          <a:xfrm>
            <a:off x="971551" y="1981201"/>
            <a:ext cx="3044190" cy="2017235"/>
          </a:xfrm>
          <a:prstGeom prst="rect">
            <a:avLst/>
          </a:prstGeom>
          <a:noFill/>
          <a:ln>
            <a:noFill/>
          </a:ln>
        </p:spPr>
      </p:pic>
      <p:pic>
        <p:nvPicPr>
          <p:cNvPr id="140" name="Google Shape;140;p4"/>
          <p:cNvPicPr preferRelativeResize="0"/>
          <p:nvPr/>
        </p:nvPicPr>
        <p:blipFill rotWithShape="1">
          <a:blip r:embed="rId4">
            <a:alphaModFix/>
          </a:blip>
          <a:srcRect b="9981" l="20383" r="26486" t="20167"/>
          <a:stretch/>
        </p:blipFill>
        <p:spPr>
          <a:xfrm>
            <a:off x="971551" y="4141787"/>
            <a:ext cx="3044190" cy="2251075"/>
          </a:xfrm>
          <a:prstGeom prst="rect">
            <a:avLst/>
          </a:prstGeom>
          <a:noFill/>
          <a:ln>
            <a:noFill/>
          </a:ln>
        </p:spPr>
      </p:pic>
      <p:sp>
        <p:nvSpPr>
          <p:cNvPr id="141" name="Google Shape;141;p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General principles of joint design</a:t>
            </a:r>
            <a:endParaRPr/>
          </a:p>
        </p:txBody>
      </p:sp>
      <p:sp>
        <p:nvSpPr>
          <p:cNvPr id="148" name="Google Shape;148;p5"/>
          <p:cNvSpPr txBox="1"/>
          <p:nvPr>
            <p:ph idx="1" type="body"/>
          </p:nvPr>
        </p:nvSpPr>
        <p:spPr>
          <a:xfrm>
            <a:off x="4410075" y="1495426"/>
            <a:ext cx="7278342" cy="47053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i-FI"/>
              <a:t>The actual operation of the joint and the model used in the design must be compatible:</a:t>
            </a:r>
            <a:endParaRPr/>
          </a:p>
          <a:p>
            <a:pPr indent="-228600" lvl="1" marL="685800" rtl="0" algn="l">
              <a:lnSpc>
                <a:spcPct val="90000"/>
              </a:lnSpc>
              <a:spcBef>
                <a:spcPts val="500"/>
              </a:spcBef>
              <a:spcAft>
                <a:spcPts val="0"/>
              </a:spcAft>
              <a:buClr>
                <a:schemeClr val="dk1"/>
              </a:buClr>
              <a:buSzPts val="2400"/>
              <a:buChar char="•"/>
            </a:pPr>
            <a:r>
              <a:rPr lang="fi-FI"/>
              <a:t>The joint dimensioned as a joint must be able to twist without damage </a:t>
            </a:r>
            <a:endParaRPr/>
          </a:p>
          <a:p>
            <a:pPr indent="-228600" lvl="1" marL="685800" rtl="0" algn="l">
              <a:lnSpc>
                <a:spcPct val="90000"/>
              </a:lnSpc>
              <a:spcBef>
                <a:spcPts val="500"/>
              </a:spcBef>
              <a:spcAft>
                <a:spcPts val="0"/>
              </a:spcAft>
              <a:buClr>
                <a:schemeClr val="dk1"/>
              </a:buClr>
              <a:buSzPts val="2400"/>
              <a:buChar char="•"/>
            </a:pPr>
            <a:r>
              <a:rPr lang="fi-FI"/>
              <a:t>A joint that is rigid in a certain direction must be able to accept the stresses created in that direction.</a:t>
            </a:r>
            <a:endParaRPr/>
          </a:p>
          <a:p>
            <a:pPr indent="-228600" lvl="0" marL="228600" rtl="0" algn="l">
              <a:lnSpc>
                <a:spcPct val="90000"/>
              </a:lnSpc>
              <a:spcBef>
                <a:spcPts val="1000"/>
              </a:spcBef>
              <a:spcAft>
                <a:spcPts val="0"/>
              </a:spcAft>
              <a:buClr>
                <a:schemeClr val="dk1"/>
              </a:buClr>
              <a:buSzPts val="2800"/>
              <a:buChar char="•"/>
            </a:pPr>
            <a:r>
              <a:rPr lang="fi-FI"/>
              <a:t>The more tough the joint is (i.e. the more deformation it tolerates without losing its carrying capacity), the more efficient it is to utilise the capacity of individual connectors</a:t>
            </a:r>
            <a:endParaRPr/>
          </a:p>
        </p:txBody>
      </p:sp>
      <p:sp>
        <p:nvSpPr>
          <p:cNvPr id="149" name="Google Shape;149;p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150" name="Google Shape;150;p5"/>
          <p:cNvPicPr preferRelativeResize="0"/>
          <p:nvPr/>
        </p:nvPicPr>
        <p:blipFill rotWithShape="1">
          <a:blip r:embed="rId3">
            <a:alphaModFix/>
          </a:blip>
          <a:srcRect b="5087" l="31854" r="27486" t="6516"/>
          <a:stretch/>
        </p:blipFill>
        <p:spPr>
          <a:xfrm>
            <a:off x="1028700" y="2102017"/>
            <a:ext cx="2724150" cy="4169615"/>
          </a:xfrm>
          <a:prstGeom prst="rect">
            <a:avLst/>
          </a:prstGeom>
          <a:noFill/>
          <a:ln>
            <a:noFill/>
          </a:ln>
        </p:spPr>
      </p:pic>
      <p:sp>
        <p:nvSpPr>
          <p:cNvPr id="151" name="Google Shape;151;p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6"/>
          <p:cNvSpPr txBox="1"/>
          <p:nvPr>
            <p:ph type="title"/>
          </p:nvPr>
        </p:nvSpPr>
        <p:spPr>
          <a:xfrm>
            <a:off x="838200" y="34775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Various knives</a:t>
            </a:r>
            <a:endParaRPr/>
          </a:p>
        </p:txBody>
      </p:sp>
      <p:sp>
        <p:nvSpPr>
          <p:cNvPr id="157" name="Google Shape;157;p6"/>
          <p:cNvSpPr txBox="1"/>
          <p:nvPr>
            <p:ph idx="1" type="body"/>
          </p:nvPr>
        </p:nvSpPr>
        <p:spPr>
          <a:xfrm>
            <a:off x="3838574" y="1619250"/>
            <a:ext cx="7515225" cy="4557713"/>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fi-FI"/>
              <a:t>Pin connectors</a:t>
            </a:r>
            <a:endParaRPr/>
          </a:p>
          <a:p>
            <a:pPr indent="-228600" lvl="1" marL="685800" rtl="0" algn="l">
              <a:lnSpc>
                <a:spcPct val="90000"/>
              </a:lnSpc>
              <a:spcBef>
                <a:spcPts val="500"/>
              </a:spcBef>
              <a:spcAft>
                <a:spcPts val="0"/>
              </a:spcAft>
              <a:buClr>
                <a:schemeClr val="dk1"/>
              </a:buClr>
              <a:buSzPct val="100000"/>
              <a:buChar char="•"/>
            </a:pPr>
            <a:r>
              <a:rPr lang="fi-FI"/>
              <a:t>All rod-type connectors transmitting joint forces by shear and/or normal force</a:t>
            </a:r>
            <a:endParaRPr/>
          </a:p>
          <a:p>
            <a:pPr indent="-228600" lvl="1" marL="685800" rtl="0" algn="l">
              <a:lnSpc>
                <a:spcPct val="90000"/>
              </a:lnSpc>
              <a:spcBef>
                <a:spcPts val="500"/>
              </a:spcBef>
              <a:spcAft>
                <a:spcPts val="0"/>
              </a:spcAft>
              <a:buClr>
                <a:schemeClr val="dk1"/>
              </a:buClr>
              <a:buSzPct val="100000"/>
              <a:buChar char="•"/>
            </a:pPr>
            <a:r>
              <a:rPr lang="fi-FI"/>
              <a:t>The sizing of screw connectors is based on screw connection theory, the general idea of which is essential for connector sizing</a:t>
            </a:r>
            <a:endParaRPr/>
          </a:p>
          <a:p>
            <a:pPr indent="-228600" lvl="1" marL="685800" rtl="0" algn="l">
              <a:lnSpc>
                <a:spcPct val="90000"/>
              </a:lnSpc>
              <a:spcBef>
                <a:spcPts val="500"/>
              </a:spcBef>
              <a:spcAft>
                <a:spcPts val="0"/>
              </a:spcAft>
              <a:buClr>
                <a:schemeClr val="dk1"/>
              </a:buClr>
              <a:buSzPct val="100000"/>
              <a:buChar char="•"/>
            </a:pPr>
            <a:r>
              <a:rPr lang="fi-FI"/>
              <a:t>Pin connectors are used to join wood, wood-to-wood plate and wood-to-steel plate in joints</a:t>
            </a:r>
            <a:endParaRPr/>
          </a:p>
          <a:p>
            <a:pPr indent="-228600" lvl="0" marL="228600" rtl="0" algn="l">
              <a:lnSpc>
                <a:spcPct val="90000"/>
              </a:lnSpc>
              <a:spcBef>
                <a:spcPts val="1000"/>
              </a:spcBef>
              <a:spcAft>
                <a:spcPts val="0"/>
              </a:spcAft>
              <a:buClr>
                <a:schemeClr val="dk1"/>
              </a:buClr>
              <a:buSzPct val="100000"/>
              <a:buChar char="•"/>
            </a:pPr>
            <a:r>
              <a:rPr lang="fi-FI"/>
              <a:t>Plate-like fittings</a:t>
            </a:r>
            <a:endParaRPr/>
          </a:p>
          <a:p>
            <a:pPr indent="-228600" lvl="1" marL="685800" rtl="0" algn="l">
              <a:lnSpc>
                <a:spcPct val="90000"/>
              </a:lnSpc>
              <a:spcBef>
                <a:spcPts val="500"/>
              </a:spcBef>
              <a:spcAft>
                <a:spcPts val="0"/>
              </a:spcAft>
              <a:buClr>
                <a:schemeClr val="dk1"/>
              </a:buClr>
              <a:buSzPct val="100000"/>
              <a:buChar char="•"/>
            </a:pPr>
            <a:r>
              <a:rPr lang="fi-FI"/>
              <a:t>Used especially in roof trusses (NR) made of sawn timber and in spatial element construction</a:t>
            </a:r>
            <a:endParaRPr/>
          </a:p>
          <a:p>
            <a:pPr indent="-228600" lvl="0" marL="228600" rtl="0" algn="l">
              <a:lnSpc>
                <a:spcPct val="90000"/>
              </a:lnSpc>
              <a:spcBef>
                <a:spcPts val="1000"/>
              </a:spcBef>
              <a:spcAft>
                <a:spcPts val="0"/>
              </a:spcAft>
              <a:buClr>
                <a:schemeClr val="dk1"/>
              </a:buClr>
              <a:buSzPct val="100000"/>
              <a:buChar char="•"/>
            </a:pPr>
            <a:r>
              <a:rPr lang="fi-FI"/>
              <a:t>Ring, plate and tooth dowels</a:t>
            </a:r>
            <a:endParaRPr/>
          </a:p>
          <a:p>
            <a:pPr indent="-228600" lvl="0" marL="228600" rtl="0" algn="l">
              <a:lnSpc>
                <a:spcPct val="90000"/>
              </a:lnSpc>
              <a:spcBef>
                <a:spcPts val="1000"/>
              </a:spcBef>
              <a:spcAft>
                <a:spcPts val="0"/>
              </a:spcAft>
              <a:buClr>
                <a:schemeClr val="dk1"/>
              </a:buClr>
              <a:buSzPct val="100000"/>
              <a:buChar char="•"/>
            </a:pPr>
            <a:r>
              <a:rPr lang="fi-FI"/>
              <a:t>Industrial connections (joist hangers, corner plates, etc.)</a:t>
            </a:r>
            <a:endParaRPr/>
          </a:p>
          <a:p>
            <a:pPr indent="-87630" lvl="1" marL="685800" rtl="0" algn="l">
              <a:lnSpc>
                <a:spcPct val="90000"/>
              </a:lnSpc>
              <a:spcBef>
                <a:spcPts val="5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158" name="Google Shape;158;p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pic>
        <p:nvPicPr>
          <p:cNvPr id="159" name="Google Shape;159;p6"/>
          <p:cNvPicPr preferRelativeResize="0"/>
          <p:nvPr/>
        </p:nvPicPr>
        <p:blipFill rotWithShape="1">
          <a:blip r:embed="rId3">
            <a:alphaModFix/>
          </a:blip>
          <a:srcRect b="0" l="0" r="0" t="0"/>
          <a:stretch/>
        </p:blipFill>
        <p:spPr>
          <a:xfrm>
            <a:off x="275877" y="2144840"/>
            <a:ext cx="1994779" cy="315840"/>
          </a:xfrm>
          <a:prstGeom prst="rect">
            <a:avLst/>
          </a:prstGeom>
          <a:noFill/>
          <a:ln>
            <a:noFill/>
          </a:ln>
        </p:spPr>
      </p:pic>
      <p:pic>
        <p:nvPicPr>
          <p:cNvPr descr="A picture containing text, fabric&#10;&#10;Description automatically generated" id="160" name="Google Shape;160;p6"/>
          <p:cNvPicPr preferRelativeResize="0"/>
          <p:nvPr/>
        </p:nvPicPr>
        <p:blipFill rotWithShape="1">
          <a:blip r:embed="rId4">
            <a:alphaModFix/>
          </a:blip>
          <a:srcRect b="0" l="0" r="0" t="0"/>
          <a:stretch/>
        </p:blipFill>
        <p:spPr>
          <a:xfrm>
            <a:off x="588123" y="3105150"/>
            <a:ext cx="1230943" cy="1962150"/>
          </a:xfrm>
          <a:prstGeom prst="rect">
            <a:avLst/>
          </a:prstGeom>
          <a:noFill/>
          <a:ln>
            <a:noFill/>
          </a:ln>
        </p:spPr>
      </p:pic>
      <p:pic>
        <p:nvPicPr>
          <p:cNvPr descr="A picture containing metalware, gear&#10;&#10;Description automatically generated" id="161" name="Google Shape;161;p6"/>
          <p:cNvPicPr preferRelativeResize="0"/>
          <p:nvPr/>
        </p:nvPicPr>
        <p:blipFill rotWithShape="1">
          <a:blip r:embed="rId5">
            <a:alphaModFix/>
          </a:blip>
          <a:srcRect b="21770" l="11714" r="9770" t="18745"/>
          <a:stretch/>
        </p:blipFill>
        <p:spPr>
          <a:xfrm>
            <a:off x="2081921" y="2460680"/>
            <a:ext cx="1994780" cy="1511245"/>
          </a:xfrm>
          <a:prstGeom prst="rect">
            <a:avLst/>
          </a:prstGeom>
          <a:noFill/>
          <a:ln>
            <a:noFill/>
          </a:ln>
        </p:spPr>
      </p:pic>
      <p:pic>
        <p:nvPicPr>
          <p:cNvPr descr="https://www.rothoblaas.com/images/titan-v-1-min-1584366115.jpg?w=800&amp;h=600&amp;fit=fill" id="162" name="Google Shape;162;p6"/>
          <p:cNvPicPr preferRelativeResize="0"/>
          <p:nvPr/>
        </p:nvPicPr>
        <p:blipFill rotWithShape="1">
          <a:blip r:embed="rId6">
            <a:alphaModFix/>
          </a:blip>
          <a:srcRect b="11932" l="25084" r="25088" t="10670"/>
          <a:stretch/>
        </p:blipFill>
        <p:spPr>
          <a:xfrm>
            <a:off x="2081921" y="4336938"/>
            <a:ext cx="1687015" cy="1965286"/>
          </a:xfrm>
          <a:prstGeom prst="rect">
            <a:avLst/>
          </a:prstGeom>
          <a:noFill/>
          <a:ln>
            <a:noFill/>
          </a:ln>
        </p:spPr>
      </p:pic>
      <p:sp>
        <p:nvSpPr>
          <p:cNvPr id="163" name="Google Shape;163;p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7"/>
          <p:cNvSpPr txBox="1"/>
          <p:nvPr>
            <p:ph type="title"/>
          </p:nvPr>
        </p:nvSpPr>
        <p:spPr>
          <a:xfrm>
            <a:off x="838199"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i-FI"/>
              <a:t>Different pin connectors</a:t>
            </a:r>
            <a:endParaRPr/>
          </a:p>
        </p:txBody>
      </p:sp>
      <p:sp>
        <p:nvSpPr>
          <p:cNvPr id="170" name="Google Shape;170;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graphicFrame>
        <p:nvGraphicFramePr>
          <p:cNvPr id="171" name="Google Shape;171;p7"/>
          <p:cNvGraphicFramePr/>
          <p:nvPr/>
        </p:nvGraphicFramePr>
        <p:xfrm>
          <a:off x="947117" y="1324403"/>
          <a:ext cx="3000000" cy="3000000"/>
        </p:xfrm>
        <a:graphic>
          <a:graphicData uri="http://schemas.openxmlformats.org/drawingml/2006/table">
            <a:tbl>
              <a:tblPr bandRow="1" firstRow="1">
                <a:noFill/>
                <a:tableStyleId>{63685324-137B-4A31-A6E1-AFD78D5B9448}</a:tableStyleId>
              </a:tblPr>
              <a:tblGrid>
                <a:gridCol w="1126700"/>
                <a:gridCol w="5459725"/>
                <a:gridCol w="3520825"/>
              </a:tblGrid>
              <a:tr h="310700">
                <a:tc>
                  <a:txBody>
                    <a:bodyPr/>
                    <a:lstStyle/>
                    <a:p>
                      <a:pPr indent="0" lvl="0" marL="0" marR="0" rtl="0" algn="l">
                        <a:lnSpc>
                          <a:spcPct val="100000"/>
                        </a:lnSpc>
                        <a:spcBef>
                          <a:spcPts val="0"/>
                        </a:spcBef>
                        <a:spcAft>
                          <a:spcPts val="0"/>
                        </a:spcAft>
                        <a:buClr>
                          <a:srgbClr val="000000"/>
                        </a:buClr>
                        <a:buSzPts val="1600"/>
                        <a:buFont typeface="Arial"/>
                        <a:buNone/>
                      </a:pPr>
                      <a:r>
                        <a:rPr lang="fi-FI" sz="1600" u="none" cap="none" strike="noStrike"/>
                        <a:t>Connector</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fi-FI" sz="1600" u="none" cap="none" strike="noStrike"/>
                        <a:t>For consideration</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fi-FI" sz="1600" u="none" cap="none" strike="noStrike"/>
                        <a:t>Examples of applications</a:t>
                      </a:r>
                      <a:endParaRPr/>
                    </a:p>
                  </a:txBody>
                  <a:tcPr marT="45725" marB="45725" marR="91450" marL="91450"/>
                </a:tc>
              </a:tr>
              <a:tr h="1073325">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nail</a:t>
                      </a:r>
                      <a:endParaRPr/>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400"/>
                        <a:buFont typeface="Arial"/>
                        <a:buChar char="•"/>
                      </a:pPr>
                      <a:r>
                        <a:rPr lang="fi-FI" sz="1400" u="none" cap="none" strike="noStrike"/>
                        <a:t>Numerous conditions are given in EC5 for the diameter, penetration, thickness of the nail (as well as for the other connectors listed below), the thickness of the parts to be connected, the possible pre-drilling and the nail spacing and edge distances of the nail groups.</a:t>
                      </a:r>
                      <a:endParaRPr/>
                    </a:p>
                  </a:txBody>
                  <a:tcPr marT="45725" marB="45725" marR="91450" marL="91450"/>
                </a:tc>
                <a:tc>
                  <a:txBody>
                    <a:bodyPr/>
                    <a:lstStyle/>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Sawn timber joints</a:t>
                      </a:r>
                      <a:endParaRPr/>
                    </a:p>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Single joints for single-family house construction not requiring high load bearing capacity</a:t>
                      </a:r>
                      <a:endParaRPr/>
                    </a:p>
                    <a:p>
                      <a:pPr indent="-90488" lvl="0" marL="179388" marR="0" rtl="0" algn="l">
                        <a:lnSpc>
                          <a:spcPct val="100000"/>
                        </a:lnSpc>
                        <a:spcBef>
                          <a:spcPts val="0"/>
                        </a:spcBef>
                        <a:spcAft>
                          <a:spcPts val="0"/>
                        </a:spcAft>
                        <a:buClr>
                          <a:schemeClr val="dk1"/>
                        </a:buClr>
                        <a:buSzPts val="1400"/>
                        <a:buFont typeface="Arial"/>
                        <a:buNone/>
                      </a:pPr>
                      <a:r>
                        <a:t/>
                      </a:r>
                      <a:endParaRPr sz="1400" u="none" cap="none" strike="noStrike"/>
                    </a:p>
                  </a:txBody>
                  <a:tcPr marT="45725" marB="45725" marR="91450" marL="91450"/>
                </a:tc>
              </a:tr>
              <a:tr h="1639875">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screw</a:t>
                      </a:r>
                      <a:endParaRPr/>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400"/>
                        <a:buFont typeface="Arial"/>
                        <a:buChar char="•"/>
                      </a:pPr>
                      <a:r>
                        <a:rPr lang="fi-FI" sz="1400" u="none" cap="none" strike="noStrike"/>
                        <a:t>Screw types can be divided into self-drilling and cap screws (required pre-drilling).</a:t>
                      </a:r>
                      <a:endParaRPr/>
                    </a:p>
                    <a:p>
                      <a:pPr indent="-285750" lvl="0" marL="285750" marR="0" rtl="0" algn="l">
                        <a:lnSpc>
                          <a:spcPct val="100000"/>
                        </a:lnSpc>
                        <a:spcBef>
                          <a:spcPts val="0"/>
                        </a:spcBef>
                        <a:spcAft>
                          <a:spcPts val="0"/>
                        </a:spcAft>
                        <a:buClr>
                          <a:schemeClr val="dk1"/>
                        </a:buClr>
                        <a:buSzPts val="1400"/>
                        <a:buFont typeface="Arial"/>
                        <a:buChar char="•"/>
                      </a:pPr>
                      <a:r>
                        <a:rPr lang="fi-FI" sz="1400" u="none" cap="none" strike="noStrike"/>
                        <a:t>The threaded portion of the screws and the diameters of the smooth portion affect the operation of the screw</a:t>
                      </a:r>
                      <a:endParaRPr/>
                    </a:p>
                    <a:p>
                      <a:pPr indent="-285750" lvl="0" marL="285750" marR="0" rtl="0" algn="l">
                        <a:lnSpc>
                          <a:spcPct val="100000"/>
                        </a:lnSpc>
                        <a:spcBef>
                          <a:spcPts val="0"/>
                        </a:spcBef>
                        <a:spcAft>
                          <a:spcPts val="0"/>
                        </a:spcAft>
                        <a:buClr>
                          <a:schemeClr val="dk1"/>
                        </a:buClr>
                        <a:buSzPts val="1400"/>
                        <a:buFont typeface="Arial"/>
                        <a:buChar char="•"/>
                      </a:pPr>
                      <a:r>
                        <a:rPr lang="fi-FI" sz="1400" u="none" cap="none" strike="noStrike"/>
                        <a:t>The screw joint has several fracture types from the nail joint, which must be checked according to EC5</a:t>
                      </a:r>
                      <a:endParaRPr/>
                    </a:p>
                    <a:p>
                      <a:pPr indent="-285750" lvl="0" marL="285750" marR="0" rtl="0" algn="l">
                        <a:lnSpc>
                          <a:spcPct val="100000"/>
                        </a:lnSpc>
                        <a:spcBef>
                          <a:spcPts val="0"/>
                        </a:spcBef>
                        <a:spcAft>
                          <a:spcPts val="0"/>
                        </a:spcAft>
                        <a:buClr>
                          <a:schemeClr val="dk1"/>
                        </a:buClr>
                        <a:buSzPts val="1400"/>
                        <a:buFont typeface="Arial"/>
                        <a:buChar char="•"/>
                      </a:pPr>
                      <a:r>
                        <a:rPr lang="fi-FI" sz="1400" u="none" cap="none" strike="noStrike"/>
                        <a:t>The rope effect is also taken into account in the screw connection </a:t>
                      </a:r>
                      <a:endParaRPr/>
                    </a:p>
                  </a:txBody>
                  <a:tcPr marT="45725" marB="45725" marR="91450" marL="91450"/>
                </a:tc>
                <a:tc>
                  <a:txBody>
                    <a:bodyPr/>
                    <a:lstStyle/>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Joints requiring higher force transmission capacity</a:t>
                      </a:r>
                      <a:endParaRPr/>
                    </a:p>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Especially efficient wood-steel plate in joints</a:t>
                      </a:r>
                      <a:endParaRPr/>
                    </a:p>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Skewed joints (which are considerably stronger and more rigid than the straight-run joints)</a:t>
                      </a:r>
                      <a:endParaRPr/>
                    </a:p>
                  </a:txBody>
                  <a:tcPr marT="45725" marB="45725" marR="91450" marL="91450"/>
                </a:tc>
              </a:tr>
              <a:tr h="1052475">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Bolt and dowel</a:t>
                      </a:r>
                      <a:endParaRPr/>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400"/>
                        <a:buFont typeface="Arial"/>
                        <a:buChar char="•"/>
                      </a:pPr>
                      <a:r>
                        <a:rPr lang="fi-FI" sz="1400" u="none" cap="none" strike="noStrike"/>
                        <a:t>The different operation of the bolt and screw can be seen especially in the dimensioning of the longitudinal load </a:t>
                      </a:r>
                      <a:endParaRPr/>
                    </a:p>
                    <a:p>
                      <a:pPr indent="-285750" lvl="0" marL="285750" marR="0" rtl="0" algn="l">
                        <a:lnSpc>
                          <a:spcPct val="100000"/>
                        </a:lnSpc>
                        <a:spcBef>
                          <a:spcPts val="0"/>
                        </a:spcBef>
                        <a:spcAft>
                          <a:spcPts val="0"/>
                        </a:spcAft>
                        <a:buClr>
                          <a:schemeClr val="dk1"/>
                        </a:buClr>
                        <a:buSzPts val="1400"/>
                        <a:buFont typeface="Arial"/>
                        <a:buChar char="•"/>
                      </a:pPr>
                      <a:r>
                        <a:rPr lang="fi-FI" sz="1400" u="none" cap="none" strike="noStrike"/>
                        <a:t>Surgical-loaded bolt instructions apply to the pin stud with certain exceptions</a:t>
                      </a:r>
                      <a:endParaRPr/>
                    </a:p>
                  </a:txBody>
                  <a:tcPr marT="45725" marB="45725" marR="91450" marL="91450"/>
                </a:tc>
                <a:tc>
                  <a:txBody>
                    <a:bodyPr/>
                    <a:lstStyle/>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Bolt joints</a:t>
                      </a:r>
                      <a:endParaRPr/>
                    </a:p>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The dowel is used almost exclusively for steel plate joints immersed in wood.</a:t>
                      </a:r>
                      <a:endParaRPr/>
                    </a:p>
                  </a:txBody>
                  <a:tcPr marT="45725" marB="45725" marR="91450" marL="91450"/>
                </a:tc>
              </a:tr>
              <a:tr h="677900">
                <a:tc>
                  <a:txBody>
                    <a:bodyPr/>
                    <a:lstStyle/>
                    <a:p>
                      <a:pPr indent="0" lvl="0" marL="0" marR="0" rtl="0" algn="l">
                        <a:lnSpc>
                          <a:spcPct val="100000"/>
                        </a:lnSpc>
                        <a:spcBef>
                          <a:spcPts val="0"/>
                        </a:spcBef>
                        <a:spcAft>
                          <a:spcPts val="0"/>
                        </a:spcAft>
                        <a:buClr>
                          <a:srgbClr val="000000"/>
                        </a:buClr>
                        <a:buSzPts val="1400"/>
                        <a:buFont typeface="Arial"/>
                        <a:buNone/>
                      </a:pPr>
                      <a:r>
                        <a:rPr lang="fi-FI" sz="1400" u="none" cap="none" strike="noStrike"/>
                        <a:t>Adhesive screw and rod</a:t>
                      </a:r>
                      <a:endParaRPr/>
                    </a:p>
                  </a:txBody>
                  <a:tcPr marT="45725" marB="45725" marR="91450" marL="91450"/>
                </a:tc>
                <a:tc>
                  <a:txBody>
                    <a:bodyPr/>
                    <a:lstStyle/>
                    <a:p>
                      <a:pPr indent="-196850" lvl="0" marL="285750" marR="0" rtl="0" algn="l">
                        <a:lnSpc>
                          <a:spcPct val="100000"/>
                        </a:lnSpc>
                        <a:spcBef>
                          <a:spcPts val="0"/>
                        </a:spcBef>
                        <a:spcAft>
                          <a:spcPts val="0"/>
                        </a:spcAft>
                        <a:buClr>
                          <a:schemeClr val="dk1"/>
                        </a:buClr>
                        <a:buSzPts val="1400"/>
                        <a:buFont typeface="Arial"/>
                        <a:buNone/>
                      </a:pPr>
                      <a:r>
                        <a:t/>
                      </a:r>
                      <a:endParaRPr sz="1400" u="none" cap="none" strike="noStrike"/>
                    </a:p>
                  </a:txBody>
                  <a:tcPr marT="45725" marB="45725" marR="91450" marL="91450"/>
                </a:tc>
                <a:tc>
                  <a:txBody>
                    <a:bodyPr/>
                    <a:lstStyle/>
                    <a:p>
                      <a:pPr indent="-179388" lvl="0" marL="179388" marR="0" rtl="0" algn="l">
                        <a:lnSpc>
                          <a:spcPct val="100000"/>
                        </a:lnSpc>
                        <a:spcBef>
                          <a:spcPts val="0"/>
                        </a:spcBef>
                        <a:spcAft>
                          <a:spcPts val="0"/>
                        </a:spcAft>
                        <a:buClr>
                          <a:schemeClr val="dk1"/>
                        </a:buClr>
                        <a:buSzPts val="1400"/>
                        <a:buFont typeface="Arial"/>
                        <a:buChar char="•"/>
                      </a:pPr>
                      <a:r>
                        <a:rPr lang="fi-FI" sz="1400" u="none" cap="none" strike="noStrike"/>
                        <a:t>Foundation joins, reinforcements</a:t>
                      </a:r>
                      <a:endParaRPr/>
                    </a:p>
                  </a:txBody>
                  <a:tcPr marT="45725" marB="45725" marR="91450" marL="91450"/>
                </a:tc>
              </a:tr>
            </a:tbl>
          </a:graphicData>
        </a:graphic>
      </p:graphicFrame>
      <p:sp>
        <p:nvSpPr>
          <p:cNvPr id="172" name="Google Shape;172;p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Structural design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1B6692-240B-4441-A8FC-1F6AB55B3E5E}"/>
</file>

<file path=customXml/itemProps2.xml><?xml version="1.0" encoding="utf-8"?>
<ds:datastoreItem xmlns:ds="http://schemas.openxmlformats.org/officeDocument/2006/customXml" ds:itemID="{CABF5A86-579F-4033-972C-9ACC9CE7FAA0}"/>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2021-05-03T10:20:21Z</dcterms:created>
  <dc:creator>atte Kalke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