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Lst>
  <p:sldSz cy="6858000" cx="12192000"/>
  <p:notesSz cx="6400800" cy="11728450"/>
  <p:embeddedFontLst>
    <p:embeddedFont>
      <p:font typeface="Arial Narrow"/>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8" roundtripDataSignature="AMtx7mhaCXkooJORIUcokBVMlr5twDGT5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26A2AB9-549B-42A9-95BD-510C2F33C8F9}">
  <a:tblStyle styleId="{F26A2AB9-549B-42A9-95BD-510C2F33C8F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0E9"/>
          </a:solidFill>
        </a:fill>
      </a:tcStyle>
    </a:wholeTbl>
    <a:band1H>
      <a:tcTxStyle/>
      <a:tcStyle>
        <a:fill>
          <a:solidFill>
            <a:srgbClr val="DEE0D1"/>
          </a:solidFill>
        </a:fill>
      </a:tcStyle>
    </a:band1H>
    <a:band2H>
      <a:tcTxStyle/>
    </a:band2H>
    <a:band1V>
      <a:tcTxStyle/>
      <a:tcStyle>
        <a:fill>
          <a:solidFill>
            <a:srgbClr val="DEE0D1"/>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21" Type="http://schemas.openxmlformats.org/officeDocument/2006/relationships/slide" Target="slides/slide16.xml"/><Relationship Id="rId84" Type="http://schemas.openxmlformats.org/officeDocument/2006/relationships/slide" Target="slides/slide79.xml"/><Relationship Id="rId89" Type="http://schemas.openxmlformats.org/officeDocument/2006/relationships/slide" Target="slides/slide84.xml"/><Relationship Id="rId63" Type="http://schemas.openxmlformats.org/officeDocument/2006/relationships/slide" Target="slides/slide58.xml"/><Relationship Id="rId68" Type="http://schemas.openxmlformats.org/officeDocument/2006/relationships/slide" Target="slides/slide63.xml"/><Relationship Id="rId107" Type="http://schemas.openxmlformats.org/officeDocument/2006/relationships/font" Target="fonts/ArialNarrow-boldItalic.fntdata"/><Relationship Id="rId16" Type="http://schemas.openxmlformats.org/officeDocument/2006/relationships/slide" Target="slides/slide11.xml"/><Relationship Id="rId102" Type="http://schemas.openxmlformats.org/officeDocument/2006/relationships/slide" Target="slides/slide97.xml"/><Relationship Id="rId32" Type="http://schemas.openxmlformats.org/officeDocument/2006/relationships/slide" Target="slides/slide27.xml"/><Relationship Id="rId37" Type="http://schemas.openxmlformats.org/officeDocument/2006/relationships/slide" Target="slides/slide32.xml"/><Relationship Id="rId11" Type="http://schemas.openxmlformats.org/officeDocument/2006/relationships/slide" Target="slides/slide6.xml"/><Relationship Id="rId74" Type="http://schemas.openxmlformats.org/officeDocument/2006/relationships/slide" Target="slides/slide69.xml"/><Relationship Id="rId79" Type="http://schemas.openxmlformats.org/officeDocument/2006/relationships/slide" Target="slides/slide74.xml"/><Relationship Id="rId53" Type="http://schemas.openxmlformats.org/officeDocument/2006/relationships/slide" Target="slides/slide48.xml"/><Relationship Id="rId58" Type="http://schemas.openxmlformats.org/officeDocument/2006/relationships/slide" Target="slides/slide53.xml"/><Relationship Id="rId95" Type="http://schemas.openxmlformats.org/officeDocument/2006/relationships/slide" Target="slides/slide90.xml"/><Relationship Id="rId90" Type="http://schemas.openxmlformats.org/officeDocument/2006/relationships/slide" Target="slides/slide85.xml"/><Relationship Id="rId5" Type="http://schemas.openxmlformats.org/officeDocument/2006/relationships/notesMaster" Target="notesMasters/notesMaster1.xml"/><Relationship Id="rId43" Type="http://schemas.openxmlformats.org/officeDocument/2006/relationships/slide" Target="slides/slide38.xml"/><Relationship Id="rId48" Type="http://schemas.openxmlformats.org/officeDocument/2006/relationships/slide" Target="slides/slide43.xml"/><Relationship Id="rId22" Type="http://schemas.openxmlformats.org/officeDocument/2006/relationships/slide" Target="slides/slide17.xml"/><Relationship Id="rId27" Type="http://schemas.openxmlformats.org/officeDocument/2006/relationships/slide" Target="slides/slide22.xml"/><Relationship Id="rId64" Type="http://schemas.openxmlformats.org/officeDocument/2006/relationships/slide" Target="slides/slide59.xml"/><Relationship Id="rId69" Type="http://schemas.openxmlformats.org/officeDocument/2006/relationships/slide" Target="slides/slide64.xml"/><Relationship Id="rId85" Type="http://schemas.openxmlformats.org/officeDocument/2006/relationships/slide" Target="slides/slide80.xml"/><Relationship Id="rId80" Type="http://schemas.openxmlformats.org/officeDocument/2006/relationships/slide" Target="slides/slide75.xml"/><Relationship Id="rId108" Type="http://customschemas.google.com/relationships/presentationmetadata" Target="metadata"/><Relationship Id="rId103" Type="http://schemas.openxmlformats.org/officeDocument/2006/relationships/slide" Target="slides/slide98.xml"/><Relationship Id="rId33" Type="http://schemas.openxmlformats.org/officeDocument/2006/relationships/slide" Target="slides/slide28.xml"/><Relationship Id="rId38" Type="http://schemas.openxmlformats.org/officeDocument/2006/relationships/slide" Target="slides/slide33.xml"/><Relationship Id="rId12" Type="http://schemas.openxmlformats.org/officeDocument/2006/relationships/slide" Target="slides/slide7.xml"/><Relationship Id="rId17" Type="http://schemas.openxmlformats.org/officeDocument/2006/relationships/slide" Target="slides/slide12.xml"/><Relationship Id="rId59" Type="http://schemas.openxmlformats.org/officeDocument/2006/relationships/slide" Target="slides/slide54.xml"/><Relationship Id="rId96" Type="http://schemas.openxmlformats.org/officeDocument/2006/relationships/slide" Target="slides/slide91.xml"/><Relationship Id="rId91" Type="http://schemas.openxmlformats.org/officeDocument/2006/relationships/slide" Target="slides/slide86.xml"/><Relationship Id="rId75" Type="http://schemas.openxmlformats.org/officeDocument/2006/relationships/slide" Target="slides/slide70.xml"/><Relationship Id="rId70" Type="http://schemas.openxmlformats.org/officeDocument/2006/relationships/slide" Target="slides/slide65.xml"/><Relationship Id="rId54" Type="http://schemas.openxmlformats.org/officeDocument/2006/relationships/slide" Target="slides/slide49.xml"/><Relationship Id="rId1" Type="http://schemas.openxmlformats.org/officeDocument/2006/relationships/theme" Target="theme/theme2.xml"/><Relationship Id="rId6" Type="http://schemas.openxmlformats.org/officeDocument/2006/relationships/slide" Target="slides/slide1.xml"/><Relationship Id="rId106" Type="http://schemas.openxmlformats.org/officeDocument/2006/relationships/font" Target="fonts/ArialNarrow-italic.fntdata"/><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 Id="rId57" Type="http://schemas.openxmlformats.org/officeDocument/2006/relationships/slide" Target="slides/slide52.xml"/><Relationship Id="rId44" Type="http://schemas.openxmlformats.org/officeDocument/2006/relationships/slide" Target="slides/slide39.xml"/><Relationship Id="rId101" Type="http://schemas.openxmlformats.org/officeDocument/2006/relationships/slide" Target="slides/slide96.xml"/><Relationship Id="rId31" Type="http://schemas.openxmlformats.org/officeDocument/2006/relationships/slide" Target="slides/slide26.xml"/><Relationship Id="rId94" Type="http://schemas.openxmlformats.org/officeDocument/2006/relationships/slide" Target="slides/slide89.xml"/><Relationship Id="rId99" Type="http://schemas.openxmlformats.org/officeDocument/2006/relationships/slide" Target="slides/slide94.xml"/><Relationship Id="rId10" Type="http://schemas.openxmlformats.org/officeDocument/2006/relationships/slide" Target="slides/slide5.xml"/><Relationship Id="rId86" Type="http://schemas.openxmlformats.org/officeDocument/2006/relationships/slide" Target="slides/slide81.xml"/><Relationship Id="rId81" Type="http://schemas.openxmlformats.org/officeDocument/2006/relationships/slide" Target="slides/slide76.xml"/><Relationship Id="rId73" Type="http://schemas.openxmlformats.org/officeDocument/2006/relationships/slide" Target="slides/slide68.xml"/><Relationship Id="rId78" Type="http://schemas.openxmlformats.org/officeDocument/2006/relationships/slide" Target="slides/slide73.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109" Type="http://schemas.openxmlformats.org/officeDocument/2006/relationships/customXml" Target="../customXml/item1.xml"/><Relationship Id="rId104" Type="http://schemas.openxmlformats.org/officeDocument/2006/relationships/font" Target="fonts/ArialNarrow-regular.fntdata"/><Relationship Id="rId34" Type="http://schemas.openxmlformats.org/officeDocument/2006/relationships/slide" Target="slides/slide29.xml"/><Relationship Id="rId97" Type="http://schemas.openxmlformats.org/officeDocument/2006/relationships/slide" Target="slides/slide92.xml"/><Relationship Id="rId76" Type="http://schemas.openxmlformats.org/officeDocument/2006/relationships/slide" Target="slides/slide71.xml"/><Relationship Id="rId50" Type="http://schemas.openxmlformats.org/officeDocument/2006/relationships/slide" Target="slides/slide45.xml"/><Relationship Id="rId55" Type="http://schemas.openxmlformats.org/officeDocument/2006/relationships/slide" Target="slides/slide50.xml"/><Relationship Id="rId92" Type="http://schemas.openxmlformats.org/officeDocument/2006/relationships/slide" Target="slides/slide87.xml"/><Relationship Id="rId7" Type="http://schemas.openxmlformats.org/officeDocument/2006/relationships/slide" Target="slides/slide2.xml"/><Relationship Id="rId71" Type="http://schemas.openxmlformats.org/officeDocument/2006/relationships/slide" Target="slides/slide66.xml"/><Relationship Id="rId29" Type="http://schemas.openxmlformats.org/officeDocument/2006/relationships/slide" Target="slides/slide24.xml"/><Relationship Id="rId2" Type="http://schemas.openxmlformats.org/officeDocument/2006/relationships/presProps" Target="presProps.xml"/><Relationship Id="rId40" Type="http://schemas.openxmlformats.org/officeDocument/2006/relationships/slide" Target="slides/slide35.xml"/><Relationship Id="rId45" Type="http://schemas.openxmlformats.org/officeDocument/2006/relationships/slide" Target="slides/slide40.xml"/><Relationship Id="rId24" Type="http://schemas.openxmlformats.org/officeDocument/2006/relationships/slide" Target="slides/slide19.xml"/><Relationship Id="rId87" Type="http://schemas.openxmlformats.org/officeDocument/2006/relationships/slide" Target="slides/slide82.xml"/><Relationship Id="rId66" Type="http://schemas.openxmlformats.org/officeDocument/2006/relationships/slide" Target="slides/slide61.xml"/><Relationship Id="rId110" Type="http://schemas.openxmlformats.org/officeDocument/2006/relationships/customXml" Target="../customXml/item2.xml"/><Relationship Id="rId82" Type="http://schemas.openxmlformats.org/officeDocument/2006/relationships/slide" Target="slides/slide77.xml"/><Relationship Id="rId61" Type="http://schemas.openxmlformats.org/officeDocument/2006/relationships/slide" Target="slides/slide56.xml"/><Relationship Id="rId19" Type="http://schemas.openxmlformats.org/officeDocument/2006/relationships/slide" Target="slides/slide14.xml"/><Relationship Id="rId105" Type="http://schemas.openxmlformats.org/officeDocument/2006/relationships/font" Target="fonts/ArialNarrow-bold.fntdata"/><Relationship Id="rId100" Type="http://schemas.openxmlformats.org/officeDocument/2006/relationships/slide" Target="slides/slide95.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77" Type="http://schemas.openxmlformats.org/officeDocument/2006/relationships/slide" Target="slides/slide72.xml"/><Relationship Id="rId56" Type="http://schemas.openxmlformats.org/officeDocument/2006/relationships/slide" Target="slides/slide51.xml"/><Relationship Id="rId98" Type="http://schemas.openxmlformats.org/officeDocument/2006/relationships/slide" Target="slides/slide93.xml"/><Relationship Id="rId93" Type="http://schemas.openxmlformats.org/officeDocument/2006/relationships/slide" Target="slides/slide88.xml"/><Relationship Id="rId8" Type="http://schemas.openxmlformats.org/officeDocument/2006/relationships/slide" Target="slides/slide3.xml"/><Relationship Id="rId72" Type="http://schemas.openxmlformats.org/officeDocument/2006/relationships/slide" Target="slides/slide67.xml"/><Relationship Id="rId51" Type="http://schemas.openxmlformats.org/officeDocument/2006/relationships/slide" Target="slides/slide46.xml"/><Relationship Id="rId3" Type="http://schemas.openxmlformats.org/officeDocument/2006/relationships/tableStyles" Target="tableStyles.xml"/><Relationship Id="rId46" Type="http://schemas.openxmlformats.org/officeDocument/2006/relationships/slide" Target="slides/slide41.xml"/><Relationship Id="rId25" Type="http://schemas.openxmlformats.org/officeDocument/2006/relationships/slide" Target="slides/slide20.xml"/><Relationship Id="rId67" Type="http://schemas.openxmlformats.org/officeDocument/2006/relationships/slide" Target="slides/slide62.xml"/><Relationship Id="rId41" Type="http://schemas.openxmlformats.org/officeDocument/2006/relationships/slide" Target="slides/slide36.xml"/><Relationship Id="rId20" Type="http://schemas.openxmlformats.org/officeDocument/2006/relationships/slide" Target="slides/slide15.xml"/><Relationship Id="rId83" Type="http://schemas.openxmlformats.org/officeDocument/2006/relationships/slide" Target="slides/slide78.xml"/><Relationship Id="rId88" Type="http://schemas.openxmlformats.org/officeDocument/2006/relationships/slide" Target="slides/slide83.xml"/><Relationship Id="rId62" Type="http://schemas.openxmlformats.org/officeDocument/2006/relationships/slide" Target="slides/slide57.xml"/><Relationship Id="rId111"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5" name="Google Shape;195;p1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11" name="Google Shape;211;p1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23" name="Google Shape;223;p1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37" name="Google Shape;237;p1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4" name="Google Shape;254;p1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69" name="Google Shape;269;p1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82" name="Google Shape;282;p1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98" name="Google Shape;298;p1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13" name="Google Shape;313;p1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6" name="Google Shape;326;p1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1" name="Google Shape;341;p2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59" name="Google Shape;359;p2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73" name="Google Shape;373;p2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88" name="Google Shape;388;p2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03" name="Google Shape;403;p2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17" name="Google Shape;417;p2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0" name="Google Shape;430;p2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5" name="Google Shape;445;p2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60" name="Google Shape;460;p2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7" name="Google Shape;477;p2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1" name="Google Shape;491;p3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5" name="Google Shape;505;p3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18" name="Google Shape;518;p3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30" name="Google Shape;530;p3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46" name="Google Shape;546;p3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3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59" name="Google Shape;559;p3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3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77" name="Google Shape;577;p3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3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99" name="Google Shape;599;p3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15" name="Google Shape;615;p3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3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3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24" name="Google Shape;624;p3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 name="Google Shape;129;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4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36" name="Google Shape;636;p4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47" name="Google Shape;647;p4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4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61" name="Google Shape;661;p4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4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72" name="Google Shape;672;p4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4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87" name="Google Shape;687;p4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4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01" name="Google Shape;701;p4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4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13" name="Google Shape;713;p4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4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25" name="Google Shape;725;p4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4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37" name="Google Shape;737;p4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4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4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49" name="Google Shape;749;p4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61" name="Google Shape;761;p5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5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73" name="Google Shape;773;p5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5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5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85" name="Google Shape;785;p5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5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5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97" name="Google Shape;797;p5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5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09" name="Google Shape;809;p5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5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30" name="Google Shape;830;p5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5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5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42" name="Google Shape;842;p5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5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57" name="Google Shape;857;p5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5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5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66" name="Google Shape;866;p5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5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5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80" name="Google Shape;880;p5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6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90" name="Google Shape;890;p6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6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6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08" name="Google Shape;908;p6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6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6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20" name="Google Shape;920;p6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6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6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30" name="Google Shape;930;p6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6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6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40" name="Google Shape;940;p6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6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6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52" name="Google Shape;952;p6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6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p6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62" name="Google Shape;962;p6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6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6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74" name="Google Shape;974;p6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6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6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88" name="Google Shape;988;p6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6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6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98" name="Google Shape;998;p6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9" name="Google Shape;159;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7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7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07" name="Google Shape;1007;p7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7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7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17" name="Google Shape;1017;p7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7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7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28" name="Google Shape;1028;p7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7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7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40" name="Google Shape;1040;p7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7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p7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51" name="Google Shape;1051;p7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7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7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61" name="Google Shape;1061;p7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7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p7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77" name="Google Shape;1077;p7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7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7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093" name="Google Shape;1093;p7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7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7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08" name="Google Shape;1108;p7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7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p7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21" name="Google Shape;1121;p7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2" name="Google Shape;172;p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8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8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37" name="Google Shape;1137;p8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8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p8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49" name="Google Shape;1149;p8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8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p8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61" name="Google Shape;1161;p8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8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p8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74" name="Google Shape;1174;p8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8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p8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84" name="Google Shape;1184;p8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8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8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195" name="Google Shape;1195;p8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8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p8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04" name="Google Shape;1204;p8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8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p8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3" name="Google Shape;1213;p8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8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p8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26" name="Google Shape;1226;p8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p8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8" name="Google Shape;1238;p8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39" name="Google Shape;1239;p8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1" name="Google Shape;181;p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9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p9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52" name="Google Shape;1252;p9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9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p9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66" name="Google Shape;1266;p9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9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9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75" name="Google Shape;1275;p9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9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4" name="Google Shape;1284;p9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85" name="Google Shape;1285;p9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9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9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4" name="Google Shape;1294;p9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9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p9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03" name="Google Shape;1303;p9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p9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1" name="Google Shape;1311;p9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12" name="Google Shape;1312;p9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9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p9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21" name="Google Shape;1321;p9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9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p9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30" name="Google Shape;1330;p9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100"/>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100"/>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00"/>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100"/>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109"/>
          <p:cNvSpPr/>
          <p:nvPr>
            <p:ph idx="2" type="pic"/>
          </p:nvPr>
        </p:nvSpPr>
        <p:spPr>
          <a:xfrm>
            <a:off x="838199" y="992187"/>
            <a:ext cx="10595777" cy="4873625"/>
          </a:xfrm>
          <a:prstGeom prst="rect">
            <a:avLst/>
          </a:prstGeom>
          <a:noFill/>
          <a:ln>
            <a:noFill/>
          </a:ln>
        </p:spPr>
      </p:sp>
      <p:sp>
        <p:nvSpPr>
          <p:cNvPr id="77" name="Google Shape;77;p10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10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110"/>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110"/>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10"/>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1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111"/>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111"/>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11"/>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112"/>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112"/>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113"/>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113"/>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13"/>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Valitse ylävalikosta ”Lisää” -&gt; ”Ylä- ja alatunniste”</a:t>
            </a:r>
            <a:endParaRPr/>
          </a:p>
        </p:txBody>
      </p:sp>
      <p:sp>
        <p:nvSpPr>
          <p:cNvPr id="96" name="Google Shape;96;p113"/>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114"/>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114"/>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14"/>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101"/>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101"/>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101"/>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01"/>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01"/>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101"/>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101"/>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10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10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101"/>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102"/>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102"/>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102"/>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02"/>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02"/>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102"/>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102"/>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10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10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102"/>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3" name="Shape 43"/>
        <p:cNvGrpSpPr/>
        <p:nvPr/>
      </p:nvGrpSpPr>
      <p:grpSpPr>
        <a:xfrm>
          <a:off x="0" y="0"/>
          <a:ext cx="0" cy="0"/>
          <a:chOff x="0" y="0"/>
          <a:chExt cx="0" cy="0"/>
        </a:xfrm>
      </p:grpSpPr>
      <p:pic>
        <p:nvPicPr>
          <p:cNvPr id="44" name="Google Shape;44;p103"/>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45" name="Google Shape;45;p103"/>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6" name="Google Shape;46;p103"/>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7" name="Shape 47"/>
        <p:cNvGrpSpPr/>
        <p:nvPr/>
      </p:nvGrpSpPr>
      <p:grpSpPr>
        <a:xfrm>
          <a:off x="0" y="0"/>
          <a:ext cx="0" cy="0"/>
          <a:chOff x="0" y="0"/>
          <a:chExt cx="0" cy="0"/>
        </a:xfrm>
      </p:grpSpPr>
      <p:sp>
        <p:nvSpPr>
          <p:cNvPr id="48" name="Google Shape;48;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0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0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0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10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53" name="Shape 53"/>
        <p:cNvGrpSpPr/>
        <p:nvPr/>
      </p:nvGrpSpPr>
      <p:grpSpPr>
        <a:xfrm>
          <a:off x="0" y="0"/>
          <a:ext cx="0" cy="0"/>
          <a:chOff x="0" y="0"/>
          <a:chExt cx="0" cy="0"/>
        </a:xfrm>
      </p:grpSpPr>
      <p:sp>
        <p:nvSpPr>
          <p:cNvPr id="54" name="Google Shape;54;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10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10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10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0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10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0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10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10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7"/>
          <p:cNvSpPr/>
          <p:nvPr>
            <p:ph idx="2" type="pic"/>
          </p:nvPr>
        </p:nvSpPr>
        <p:spPr>
          <a:xfrm>
            <a:off x="5183188" y="987425"/>
            <a:ext cx="6172200" cy="4873625"/>
          </a:xfrm>
          <a:prstGeom prst="rect">
            <a:avLst/>
          </a:prstGeom>
          <a:noFill/>
          <a:ln>
            <a:noFill/>
          </a:ln>
        </p:spPr>
      </p:sp>
      <p:sp>
        <p:nvSpPr>
          <p:cNvPr id="69" name="Google Shape;69;p10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0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10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10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10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jpg"/><Relationship Id="rId2" Type="http://schemas.openxmlformats.org/officeDocument/2006/relationships/image" Target="../media/image1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2.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99"/>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9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99"/>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12.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65.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67.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63.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7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66.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66.png"/><Relationship Id="rId8" Type="http://schemas.openxmlformats.org/officeDocument/2006/relationships/image" Target="../media/image60.png"/></Relationships>
</file>

<file path=ppt/slides/_rels/slide36.xml.rels><?xml version="1.0" encoding="UTF-8" standalone="yes"?><Relationships xmlns="http://schemas.openxmlformats.org/package/2006/relationships"><Relationship Id="rId10" Type="http://schemas.openxmlformats.org/officeDocument/2006/relationships/image" Target="../media/image71.png"/><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79.png"/><Relationship Id="rId4" Type="http://schemas.openxmlformats.org/officeDocument/2006/relationships/image" Target="../media/image82.png"/><Relationship Id="rId9" Type="http://schemas.openxmlformats.org/officeDocument/2006/relationships/image" Target="../media/image74.png"/><Relationship Id="rId5" Type="http://schemas.openxmlformats.org/officeDocument/2006/relationships/image" Target="../media/image66.png"/><Relationship Id="rId6" Type="http://schemas.openxmlformats.org/officeDocument/2006/relationships/image" Target="../media/image60.png"/><Relationship Id="rId7" Type="http://schemas.openxmlformats.org/officeDocument/2006/relationships/image" Target="../media/image68.png"/><Relationship Id="rId8"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86.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66.png"/><Relationship Id="rId7" Type="http://schemas.openxmlformats.org/officeDocument/2006/relationships/image" Target="../media/image60.png"/><Relationship Id="rId8"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89.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1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1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96.png"/><Relationship Id="rId6"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93.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01.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99.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102.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10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10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111.png"/><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111.png"/><Relationship Id="rId4" Type="http://schemas.openxmlformats.org/officeDocument/2006/relationships/image" Target="../media/image115.png"/><Relationship Id="rId5" Type="http://schemas.openxmlformats.org/officeDocument/2006/relationships/image" Target="../media/image1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1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7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1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11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1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1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1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1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1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1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1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1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15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14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14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15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14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134.png"/><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135.pn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146.png"/><Relationship Id="rId4" Type="http://schemas.openxmlformats.org/officeDocument/2006/relationships/image" Target="../media/image141.png"/><Relationship Id="rId5" Type="http://schemas.openxmlformats.org/officeDocument/2006/relationships/image" Target="../media/image1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4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2525125" y="6292025"/>
            <a:ext cx="2870951" cy="487950"/>
          </a:xfrm>
          <a:prstGeom prst="rect">
            <a:avLst/>
          </a:prstGeom>
          <a:noFill/>
          <a:ln>
            <a:noFill/>
          </a:ln>
        </p:spPr>
      </p:pic>
      <p:pic>
        <p:nvPicPr>
          <p:cNvPr id="109" name="Google Shape;109;p1"/>
          <p:cNvPicPr preferRelativeResize="0"/>
          <p:nvPr/>
        </p:nvPicPr>
        <p:blipFill>
          <a:blip r:embed="rId5">
            <a:alphaModFix/>
          </a:blip>
          <a:stretch>
            <a:fillRect/>
          </a:stretch>
        </p:blipFill>
        <p:spPr>
          <a:xfrm>
            <a:off x="325300" y="6213974"/>
            <a:ext cx="2199815" cy="64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Shear caused by bending</a:t>
            </a:r>
            <a:endParaRPr/>
          </a:p>
        </p:txBody>
      </p:sp>
      <p:sp>
        <p:nvSpPr>
          <p:cNvPr id="198" name="Google Shape;198;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99" name="Google Shape;199;p10"/>
          <p:cNvPicPr preferRelativeResize="0"/>
          <p:nvPr/>
        </p:nvPicPr>
        <p:blipFill rotWithShape="1">
          <a:blip r:embed="rId3">
            <a:alphaModFix/>
          </a:blip>
          <a:srcRect b="0" l="0" r="0" t="0"/>
          <a:stretch/>
        </p:blipFill>
        <p:spPr>
          <a:xfrm>
            <a:off x="1145098" y="4779991"/>
            <a:ext cx="4289425" cy="1495425"/>
          </a:xfrm>
          <a:prstGeom prst="rect">
            <a:avLst/>
          </a:prstGeom>
          <a:noFill/>
          <a:ln>
            <a:noFill/>
          </a:ln>
        </p:spPr>
      </p:pic>
      <p:sp>
        <p:nvSpPr>
          <p:cNvPr id="200" name="Google Shape;200;p10"/>
          <p:cNvSpPr txBox="1"/>
          <p:nvPr>
            <p:ph idx="1" type="body"/>
          </p:nvPr>
        </p:nvSpPr>
        <p:spPr>
          <a:xfrm>
            <a:off x="838196" y="1690688"/>
            <a:ext cx="4903231" cy="4025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shear strength of wood in parallel to the grain is weaker than opposite to the grain </a:t>
            </a:r>
            <a:endParaRPr/>
          </a:p>
          <a:p>
            <a:pPr indent="-228600" lvl="0" marL="228600" rtl="0" algn="l">
              <a:lnSpc>
                <a:spcPct val="90000"/>
              </a:lnSpc>
              <a:spcBef>
                <a:spcPts val="1000"/>
              </a:spcBef>
              <a:spcAft>
                <a:spcPts val="0"/>
              </a:spcAft>
              <a:buClr>
                <a:schemeClr val="dk1"/>
              </a:buClr>
              <a:buSzPts val="2800"/>
              <a:buChar char="•"/>
            </a:pPr>
            <a:r>
              <a:rPr lang="en-GB"/>
              <a:t>A bent wooden rod intersects in the x-axis direction</a:t>
            </a:r>
            <a:endParaRPr/>
          </a:p>
          <a:p>
            <a:pPr indent="-228600" lvl="0" marL="228600" rtl="0" algn="l">
              <a:lnSpc>
                <a:spcPct val="90000"/>
              </a:lnSpc>
              <a:spcBef>
                <a:spcPts val="1000"/>
              </a:spcBef>
              <a:spcAft>
                <a:spcPts val="0"/>
              </a:spcAft>
              <a:buClr>
                <a:schemeClr val="dk1"/>
              </a:buClr>
              <a:buSzPts val="2800"/>
              <a:buChar char="•"/>
            </a:pPr>
            <a:r>
              <a:rPr lang="en-GB"/>
              <a:t>Cracking is taken into account with the cracking factor </a:t>
            </a:r>
            <a:r>
              <a:rPr i="1" lang="en-GB"/>
              <a:t>k</a:t>
            </a:r>
            <a:r>
              <a:rPr baseline="-25000" lang="en-GB"/>
              <a:t>cr</a:t>
            </a:r>
            <a:endParaRPr baseline="-25000"/>
          </a:p>
          <a:p>
            <a:pPr indent="-50800" lvl="0" marL="228600" rtl="0" algn="l">
              <a:lnSpc>
                <a:spcPct val="90000"/>
              </a:lnSpc>
              <a:spcBef>
                <a:spcPts val="1000"/>
              </a:spcBef>
              <a:spcAft>
                <a:spcPts val="0"/>
              </a:spcAft>
              <a:buClr>
                <a:schemeClr val="dk1"/>
              </a:buClr>
              <a:buSzPts val="2800"/>
              <a:buNone/>
            </a:pPr>
            <a:r>
              <a:t/>
            </a:r>
            <a:endParaRPr/>
          </a:p>
        </p:txBody>
      </p:sp>
      <p:pic>
        <p:nvPicPr>
          <p:cNvPr id="201" name="Google Shape;201;p10"/>
          <p:cNvPicPr preferRelativeResize="0"/>
          <p:nvPr/>
        </p:nvPicPr>
        <p:blipFill rotWithShape="1">
          <a:blip r:embed="rId4">
            <a:alphaModFix/>
          </a:blip>
          <a:srcRect b="0" l="0" r="0" t="0"/>
          <a:stretch/>
        </p:blipFill>
        <p:spPr>
          <a:xfrm>
            <a:off x="6151606" y="1520712"/>
            <a:ext cx="5642918" cy="814625"/>
          </a:xfrm>
          <a:prstGeom prst="rect">
            <a:avLst/>
          </a:prstGeom>
          <a:noFill/>
          <a:ln>
            <a:noFill/>
          </a:ln>
        </p:spPr>
      </p:pic>
      <p:pic>
        <p:nvPicPr>
          <p:cNvPr id="202" name="Google Shape;202;p10"/>
          <p:cNvPicPr preferRelativeResize="0"/>
          <p:nvPr/>
        </p:nvPicPr>
        <p:blipFill rotWithShape="1">
          <a:blip r:embed="rId5">
            <a:alphaModFix/>
          </a:blip>
          <a:srcRect b="0" l="0" r="0" t="0"/>
          <a:stretch/>
        </p:blipFill>
        <p:spPr>
          <a:xfrm>
            <a:off x="7645869" y="2596510"/>
            <a:ext cx="2771021" cy="3678906"/>
          </a:xfrm>
          <a:prstGeom prst="rect">
            <a:avLst/>
          </a:prstGeom>
          <a:noFill/>
          <a:ln>
            <a:noFill/>
          </a:ln>
        </p:spPr>
      </p:pic>
      <p:sp>
        <p:nvSpPr>
          <p:cNvPr id="203" name="Google Shape;203;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04" name="Google Shape;204;p10"/>
          <p:cNvSpPr/>
          <p:nvPr/>
        </p:nvSpPr>
        <p:spPr>
          <a:xfrm>
            <a:off x="1538897" y="5715988"/>
            <a:ext cx="4509432"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shearing stress</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shearing strength parallel to the grain</a:t>
            </a:r>
            <a:endParaRPr/>
          </a:p>
        </p:txBody>
      </p:sp>
      <p:sp>
        <p:nvSpPr>
          <p:cNvPr id="205" name="Google Shape;205;p10"/>
          <p:cNvSpPr/>
          <p:nvPr/>
        </p:nvSpPr>
        <p:spPr>
          <a:xfrm>
            <a:off x="1165932" y="4752311"/>
            <a:ext cx="2123879" cy="23701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
        <p:nvSpPr>
          <p:cNvPr id="206" name="Google Shape;206;p10"/>
          <p:cNvSpPr/>
          <p:nvPr/>
        </p:nvSpPr>
        <p:spPr>
          <a:xfrm rot="167714">
            <a:off x="7035023" y="1781909"/>
            <a:ext cx="1161933"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Shear</a:t>
            </a:r>
            <a:endParaRPr/>
          </a:p>
        </p:txBody>
      </p:sp>
      <p:sp>
        <p:nvSpPr>
          <p:cNvPr id="207" name="Google Shape;207;p10"/>
          <p:cNvSpPr/>
          <p:nvPr/>
        </p:nvSpPr>
        <p:spPr>
          <a:xfrm>
            <a:off x="10252264" y="1763516"/>
            <a:ext cx="1161933"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Shear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Crack factor </a:t>
            </a:r>
            <a:r>
              <a:rPr i="1" lang="en-GB"/>
              <a:t>k</a:t>
            </a:r>
            <a:r>
              <a:rPr baseline="-25000" lang="en-GB"/>
              <a:t>cr</a:t>
            </a:r>
            <a:endParaRPr/>
          </a:p>
        </p:txBody>
      </p:sp>
      <p:sp>
        <p:nvSpPr>
          <p:cNvPr id="214" name="Google Shape;214;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15" name="Google Shape;215;p11"/>
          <p:cNvSpPr txBox="1"/>
          <p:nvPr>
            <p:ph idx="1" type="body"/>
          </p:nvPr>
        </p:nvSpPr>
        <p:spPr>
          <a:xfrm>
            <a:off x="838199" y="1825625"/>
            <a:ext cx="5148650" cy="244761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width </a:t>
            </a:r>
            <a:r>
              <a:rPr i="1" lang="en-GB"/>
              <a:t>b</a:t>
            </a:r>
            <a:r>
              <a:rPr baseline="-25000" lang="en-GB"/>
              <a:t>ef</a:t>
            </a:r>
            <a:r>
              <a:rPr lang="en-GB"/>
              <a:t> is used in the shear-durability dimensioning of bent rods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16" name="Google Shape;216;p11"/>
          <p:cNvPicPr preferRelativeResize="0"/>
          <p:nvPr/>
        </p:nvPicPr>
        <p:blipFill rotWithShape="1">
          <a:blip r:embed="rId3">
            <a:alphaModFix/>
          </a:blip>
          <a:srcRect b="0" l="0" r="0" t="0"/>
          <a:stretch/>
        </p:blipFill>
        <p:spPr>
          <a:xfrm>
            <a:off x="1160463" y="3455432"/>
            <a:ext cx="4886325" cy="2097088"/>
          </a:xfrm>
          <a:prstGeom prst="rect">
            <a:avLst/>
          </a:prstGeom>
          <a:noFill/>
          <a:ln>
            <a:noFill/>
          </a:ln>
        </p:spPr>
      </p:pic>
      <p:pic>
        <p:nvPicPr>
          <p:cNvPr id="217" name="Google Shape;217;p11"/>
          <p:cNvPicPr preferRelativeResize="0"/>
          <p:nvPr/>
        </p:nvPicPr>
        <p:blipFill rotWithShape="1">
          <a:blip r:embed="rId4">
            <a:alphaModFix/>
          </a:blip>
          <a:srcRect b="0" l="0" r="0" t="0"/>
          <a:stretch/>
        </p:blipFill>
        <p:spPr>
          <a:xfrm>
            <a:off x="8038070" y="1581665"/>
            <a:ext cx="2002052" cy="4368114"/>
          </a:xfrm>
          <a:prstGeom prst="rect">
            <a:avLst/>
          </a:prstGeom>
          <a:noFill/>
          <a:ln>
            <a:noFill/>
          </a:ln>
        </p:spPr>
      </p:pic>
      <p:sp>
        <p:nvSpPr>
          <p:cNvPr id="218" name="Google Shape;218;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19" name="Google Shape;219;p11"/>
          <p:cNvSpPr/>
          <p:nvPr/>
        </p:nvSpPr>
        <p:spPr>
          <a:xfrm>
            <a:off x="1187092" y="4028436"/>
            <a:ext cx="6163619" cy="146193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b	width of the rod’s cross-section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cr</a:t>
            </a:r>
            <a:r>
              <a:rPr lang="en-GB" sz="1500">
                <a:solidFill>
                  <a:schemeClr val="dk1"/>
                </a:solidFill>
                <a:latin typeface="Arial"/>
                <a:ea typeface="Arial"/>
                <a:cs typeface="Arial"/>
                <a:sym typeface="Arial"/>
              </a:rPr>
              <a:t> = 0.67 sawn timber in use class 1</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cr</a:t>
            </a:r>
            <a:r>
              <a:rPr lang="en-GB" sz="1500">
                <a:solidFill>
                  <a:schemeClr val="dk1"/>
                </a:solidFill>
                <a:latin typeface="Arial"/>
                <a:ea typeface="Arial"/>
                <a:cs typeface="Arial"/>
                <a:sym typeface="Arial"/>
              </a:rPr>
              <a:t> = 1.0 glue laminated timber in use class 1</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cr</a:t>
            </a:r>
            <a:r>
              <a:rPr lang="en-GB" sz="1500">
                <a:solidFill>
                  <a:schemeClr val="dk1"/>
                </a:solidFill>
                <a:latin typeface="Arial"/>
                <a:ea typeface="Arial"/>
                <a:cs typeface="Arial"/>
                <a:sym typeface="Arial"/>
              </a:rPr>
              <a:t> = 1.0 sawn timber and glue laminated timber in use classes 2 and 3</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cr</a:t>
            </a:r>
            <a:r>
              <a:rPr lang="en-GB" sz="1500">
                <a:solidFill>
                  <a:schemeClr val="dk1"/>
                </a:solidFill>
                <a:latin typeface="Arial"/>
                <a:ea typeface="Arial"/>
                <a:cs typeface="Arial"/>
                <a:sym typeface="Arial"/>
              </a:rPr>
              <a:t> = 1.0  wood-based panels, LVL, CLT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12"/>
          <p:cNvPicPr preferRelativeResize="0"/>
          <p:nvPr/>
        </p:nvPicPr>
        <p:blipFill rotWithShape="1">
          <a:blip r:embed="rId3">
            <a:alphaModFix/>
          </a:blip>
          <a:srcRect b="0" l="0" r="0" t="0"/>
          <a:stretch/>
        </p:blipFill>
        <p:spPr>
          <a:xfrm>
            <a:off x="7675821" y="2601096"/>
            <a:ext cx="2703845" cy="3665300"/>
          </a:xfrm>
          <a:prstGeom prst="rect">
            <a:avLst/>
          </a:prstGeom>
          <a:noFill/>
          <a:ln>
            <a:noFill/>
          </a:ln>
        </p:spPr>
      </p:pic>
      <p:sp>
        <p:nvSpPr>
          <p:cNvPr id="226" name="Google Shape;22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Traction parallel to the grain</a:t>
            </a:r>
            <a:endParaRPr/>
          </a:p>
        </p:txBody>
      </p:sp>
      <p:sp>
        <p:nvSpPr>
          <p:cNvPr id="227" name="Google Shape;227;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28" name="Google Shape;228;p12"/>
          <p:cNvPicPr preferRelativeResize="0"/>
          <p:nvPr/>
        </p:nvPicPr>
        <p:blipFill rotWithShape="1">
          <a:blip r:embed="rId4">
            <a:alphaModFix/>
          </a:blip>
          <a:srcRect b="0" l="0" r="0" t="0"/>
          <a:stretch/>
        </p:blipFill>
        <p:spPr>
          <a:xfrm>
            <a:off x="1137638" y="4211638"/>
            <a:ext cx="4338637" cy="1512887"/>
          </a:xfrm>
          <a:prstGeom prst="rect">
            <a:avLst/>
          </a:prstGeom>
          <a:noFill/>
          <a:ln>
            <a:noFill/>
          </a:ln>
        </p:spPr>
      </p:pic>
      <p:sp>
        <p:nvSpPr>
          <p:cNvPr id="229" name="Google Shape;229;p12"/>
          <p:cNvSpPr txBox="1"/>
          <p:nvPr>
            <p:ph idx="1" type="body"/>
          </p:nvPr>
        </p:nvSpPr>
        <p:spPr>
          <a:xfrm>
            <a:off x="838199" y="1825625"/>
            <a:ext cx="5080687" cy="341981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size of the rod’s cross-section will impact tensile strength</a:t>
            </a:r>
            <a:endParaRPr/>
          </a:p>
          <a:p>
            <a:pPr indent="-228600" lvl="1" marL="685800" rtl="0" algn="l">
              <a:lnSpc>
                <a:spcPct val="90000"/>
              </a:lnSpc>
              <a:spcBef>
                <a:spcPts val="500"/>
              </a:spcBef>
              <a:spcAft>
                <a:spcPts val="0"/>
              </a:spcAft>
              <a:buClr>
                <a:schemeClr val="dk1"/>
              </a:buClr>
              <a:buSzPts val="2400"/>
              <a:buChar char="•"/>
            </a:pPr>
            <a:r>
              <a:rPr lang="en-GB"/>
              <a:t>Sawn timber: </a:t>
            </a:r>
            <a:r>
              <a:rPr i="1" lang="en-GB"/>
              <a:t>k</a:t>
            </a:r>
            <a:r>
              <a:rPr baseline="-25000" lang="en-GB"/>
              <a:t>h</a:t>
            </a:r>
            <a:r>
              <a:rPr lang="en-GB"/>
              <a:t> factor</a:t>
            </a:r>
            <a:endParaRPr/>
          </a:p>
          <a:p>
            <a:pPr indent="-228600" lvl="1" marL="685800" rtl="0" algn="l">
              <a:lnSpc>
                <a:spcPct val="90000"/>
              </a:lnSpc>
              <a:spcBef>
                <a:spcPts val="500"/>
              </a:spcBef>
              <a:spcAft>
                <a:spcPts val="0"/>
              </a:spcAft>
              <a:buClr>
                <a:schemeClr val="dk1"/>
              </a:buClr>
              <a:buSzPts val="2400"/>
              <a:buChar char="•"/>
            </a:pPr>
            <a:r>
              <a:rPr lang="en-GB"/>
              <a:t>Glued laminated timber: </a:t>
            </a:r>
            <a:r>
              <a:rPr i="1" lang="en-GB"/>
              <a:t>k</a:t>
            </a:r>
            <a:r>
              <a:rPr baseline="-25000" lang="en-GB"/>
              <a:t>h</a:t>
            </a:r>
            <a:r>
              <a:rPr lang="en-GB"/>
              <a:t> factor</a:t>
            </a:r>
            <a:endParaRPr/>
          </a:p>
          <a:p>
            <a:pPr indent="-228600" lvl="1" marL="685800" rtl="0" algn="l">
              <a:lnSpc>
                <a:spcPct val="90000"/>
              </a:lnSpc>
              <a:spcBef>
                <a:spcPts val="500"/>
              </a:spcBef>
              <a:spcAft>
                <a:spcPts val="0"/>
              </a:spcAft>
              <a:buClr>
                <a:schemeClr val="dk1"/>
              </a:buClr>
              <a:buSzPts val="2400"/>
              <a:buChar char="•"/>
            </a:pPr>
            <a:r>
              <a:rPr lang="en-GB"/>
              <a:t>LVL: </a:t>
            </a:r>
            <a:r>
              <a:rPr i="1" lang="en-GB"/>
              <a:t>k</a:t>
            </a:r>
            <a:r>
              <a:rPr baseline="-25000" lang="en-GB">
                <a:latin typeface="Arial"/>
                <a:ea typeface="Arial"/>
                <a:cs typeface="Arial"/>
                <a:sym typeface="Arial"/>
              </a:rPr>
              <a:t>l</a:t>
            </a:r>
            <a:r>
              <a:rPr lang="en-GB"/>
              <a:t> factor</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230" name="Google Shape;230;p12"/>
          <p:cNvPicPr preferRelativeResize="0"/>
          <p:nvPr/>
        </p:nvPicPr>
        <p:blipFill rotWithShape="1">
          <a:blip r:embed="rId5">
            <a:alphaModFix/>
          </a:blip>
          <a:srcRect b="0" l="0" r="0" t="0"/>
          <a:stretch/>
        </p:blipFill>
        <p:spPr>
          <a:xfrm>
            <a:off x="6203094" y="1690688"/>
            <a:ext cx="5720104" cy="628089"/>
          </a:xfrm>
          <a:prstGeom prst="rect">
            <a:avLst/>
          </a:prstGeom>
          <a:noFill/>
          <a:ln>
            <a:noFill/>
          </a:ln>
        </p:spPr>
      </p:pic>
      <p:sp>
        <p:nvSpPr>
          <p:cNvPr id="231" name="Google Shape;231;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32" name="Google Shape;232;p12"/>
          <p:cNvSpPr/>
          <p:nvPr/>
        </p:nvSpPr>
        <p:spPr>
          <a:xfrm>
            <a:off x="1688864" y="5119671"/>
            <a:ext cx="4799757"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for tensile stress parallel to the grain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for tensile strength parallel to the grain</a:t>
            </a:r>
            <a:endParaRPr/>
          </a:p>
        </p:txBody>
      </p:sp>
      <p:sp>
        <p:nvSpPr>
          <p:cNvPr id="233" name="Google Shape;233;p12"/>
          <p:cNvSpPr/>
          <p:nvPr/>
        </p:nvSpPr>
        <p:spPr>
          <a:xfrm>
            <a:off x="1137638" y="4188936"/>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Traction 90° opposite to the grain direction</a:t>
            </a:r>
            <a:endParaRPr/>
          </a:p>
        </p:txBody>
      </p:sp>
      <p:sp>
        <p:nvSpPr>
          <p:cNvPr id="240" name="Google Shape;240;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41" name="Google Shape;241;p13"/>
          <p:cNvPicPr preferRelativeResize="0"/>
          <p:nvPr/>
        </p:nvPicPr>
        <p:blipFill rotWithShape="1">
          <a:blip r:embed="rId3">
            <a:alphaModFix/>
          </a:blip>
          <a:srcRect b="0" l="0" r="0" t="0"/>
          <a:stretch/>
        </p:blipFill>
        <p:spPr>
          <a:xfrm>
            <a:off x="1143988" y="3853487"/>
            <a:ext cx="5241925" cy="1512887"/>
          </a:xfrm>
          <a:prstGeom prst="rect">
            <a:avLst/>
          </a:prstGeom>
          <a:noFill/>
          <a:ln>
            <a:noFill/>
          </a:ln>
        </p:spPr>
      </p:pic>
      <p:sp>
        <p:nvSpPr>
          <p:cNvPr id="242" name="Google Shape;242;p13"/>
          <p:cNvSpPr txBox="1"/>
          <p:nvPr>
            <p:ph idx="1" type="body"/>
          </p:nvPr>
        </p:nvSpPr>
        <p:spPr>
          <a:xfrm>
            <a:off x="838199" y="1825625"/>
            <a:ext cx="5653425" cy="341981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size of the rod’s cross-section will impact tensile strength</a:t>
            </a:r>
            <a:endParaRPr/>
          </a:p>
          <a:p>
            <a:pPr indent="-228600" lvl="1" marL="685800" rtl="0" algn="l">
              <a:lnSpc>
                <a:spcPct val="90000"/>
              </a:lnSpc>
              <a:spcBef>
                <a:spcPts val="500"/>
              </a:spcBef>
              <a:spcAft>
                <a:spcPts val="0"/>
              </a:spcAft>
              <a:buClr>
                <a:schemeClr val="dk1"/>
              </a:buClr>
              <a:buSzPts val="2400"/>
              <a:buChar char="•"/>
            </a:pPr>
            <a:r>
              <a:rPr lang="en-GB"/>
              <a:t>Glued laminated timber: </a:t>
            </a:r>
            <a:r>
              <a:rPr i="1" lang="en-GB"/>
              <a:t>k</a:t>
            </a:r>
            <a:r>
              <a:rPr baseline="-25000" lang="en-GB"/>
              <a:t>vol</a:t>
            </a:r>
            <a:r>
              <a:rPr lang="en-GB"/>
              <a:t> factor</a:t>
            </a:r>
            <a:endParaRPr/>
          </a:p>
          <a:p>
            <a:pPr indent="-228600" lvl="1" marL="685800" rtl="0" algn="l">
              <a:lnSpc>
                <a:spcPct val="90000"/>
              </a:lnSpc>
              <a:spcBef>
                <a:spcPts val="500"/>
              </a:spcBef>
              <a:spcAft>
                <a:spcPts val="0"/>
              </a:spcAft>
              <a:buClr>
                <a:schemeClr val="dk1"/>
              </a:buClr>
              <a:buSzPts val="2400"/>
              <a:buChar char="•"/>
            </a:pPr>
            <a:r>
              <a:rPr lang="en-GB"/>
              <a:t>LVL: </a:t>
            </a:r>
            <a:r>
              <a:rPr i="1" lang="en-GB"/>
              <a:t>k</a:t>
            </a:r>
            <a:r>
              <a:rPr baseline="-25000" lang="en-GB"/>
              <a:t>vol</a:t>
            </a:r>
            <a:r>
              <a:rPr lang="en-GB"/>
              <a:t> factor</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243" name="Google Shape;243;p13"/>
          <p:cNvPicPr preferRelativeResize="0"/>
          <p:nvPr/>
        </p:nvPicPr>
        <p:blipFill rotWithShape="1">
          <a:blip r:embed="rId4">
            <a:alphaModFix/>
          </a:blip>
          <a:srcRect b="0" l="0" r="0" t="0"/>
          <a:stretch/>
        </p:blipFill>
        <p:spPr>
          <a:xfrm>
            <a:off x="7345290" y="1436268"/>
            <a:ext cx="4021099" cy="4912036"/>
          </a:xfrm>
          <a:prstGeom prst="rect">
            <a:avLst/>
          </a:prstGeom>
          <a:noFill/>
          <a:ln>
            <a:noFill/>
          </a:ln>
        </p:spPr>
      </p:pic>
      <p:sp>
        <p:nvSpPr>
          <p:cNvPr id="244" name="Google Shape;244;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45" name="Google Shape;245;p13"/>
          <p:cNvSpPr/>
          <p:nvPr/>
        </p:nvSpPr>
        <p:spPr>
          <a:xfrm>
            <a:off x="7827014" y="1433801"/>
            <a:ext cx="1040505" cy="40339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Groove in beam</a:t>
            </a:r>
            <a:endParaRPr/>
          </a:p>
        </p:txBody>
      </p:sp>
      <p:sp>
        <p:nvSpPr>
          <p:cNvPr id="246" name="Google Shape;246;p13"/>
          <p:cNvSpPr/>
          <p:nvPr/>
        </p:nvSpPr>
        <p:spPr>
          <a:xfrm>
            <a:off x="9788241" y="1434680"/>
            <a:ext cx="1040505" cy="40339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Hole in beam</a:t>
            </a:r>
            <a:endParaRPr/>
          </a:p>
        </p:txBody>
      </p:sp>
      <p:sp>
        <p:nvSpPr>
          <p:cNvPr id="247" name="Google Shape;247;p13"/>
          <p:cNvSpPr/>
          <p:nvPr/>
        </p:nvSpPr>
        <p:spPr>
          <a:xfrm>
            <a:off x="9559979" y="3541108"/>
            <a:ext cx="1526959" cy="28798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Sawn beam top</a:t>
            </a:r>
            <a:endParaRPr/>
          </a:p>
        </p:txBody>
      </p:sp>
      <p:sp>
        <p:nvSpPr>
          <p:cNvPr id="248" name="Google Shape;248;p13"/>
          <p:cNvSpPr/>
          <p:nvPr/>
        </p:nvSpPr>
        <p:spPr>
          <a:xfrm>
            <a:off x="7522976" y="3541106"/>
            <a:ext cx="1526959" cy="28798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Suspension joint on beam</a:t>
            </a:r>
            <a:endParaRPr/>
          </a:p>
        </p:txBody>
      </p:sp>
      <p:sp>
        <p:nvSpPr>
          <p:cNvPr id="249" name="Google Shape;249;p13"/>
          <p:cNvSpPr/>
          <p:nvPr/>
        </p:nvSpPr>
        <p:spPr>
          <a:xfrm>
            <a:off x="1691867" y="4779005"/>
            <a:ext cx="5383636" cy="76944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tensile stress 90° opposite to the grain direction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tensile strength 90° opposite to the grain direction</a:t>
            </a:r>
            <a:endParaRPr/>
          </a:p>
        </p:txBody>
      </p:sp>
      <p:sp>
        <p:nvSpPr>
          <p:cNvPr id="250" name="Google Shape;250;p13"/>
          <p:cNvSpPr/>
          <p:nvPr/>
        </p:nvSpPr>
        <p:spPr>
          <a:xfrm>
            <a:off x="1163186" y="3829087"/>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Compression parallel to the grain</a:t>
            </a:r>
            <a:endParaRPr/>
          </a:p>
        </p:txBody>
      </p:sp>
      <p:sp>
        <p:nvSpPr>
          <p:cNvPr id="257" name="Google Shape;257;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58" name="Google Shape;258;p14"/>
          <p:cNvPicPr preferRelativeResize="0"/>
          <p:nvPr/>
        </p:nvPicPr>
        <p:blipFill rotWithShape="1">
          <a:blip r:embed="rId3">
            <a:alphaModFix/>
          </a:blip>
          <a:srcRect b="0" l="0" r="0" t="0"/>
          <a:stretch/>
        </p:blipFill>
        <p:spPr>
          <a:xfrm>
            <a:off x="838199" y="4610447"/>
            <a:ext cx="5937250" cy="1562100"/>
          </a:xfrm>
          <a:prstGeom prst="rect">
            <a:avLst/>
          </a:prstGeom>
          <a:noFill/>
          <a:ln>
            <a:noFill/>
          </a:ln>
        </p:spPr>
      </p:pic>
      <p:sp>
        <p:nvSpPr>
          <p:cNvPr id="259" name="Google Shape;259;p14"/>
          <p:cNvSpPr txBox="1"/>
          <p:nvPr>
            <p:ph idx="1" type="body"/>
          </p:nvPr>
        </p:nvSpPr>
        <p:spPr>
          <a:xfrm>
            <a:off x="838199" y="1825625"/>
            <a:ext cx="5550244" cy="2386013"/>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Compression strength parallel to the grain is in question in the following</a:t>
            </a:r>
            <a:endParaRPr/>
          </a:p>
          <a:p>
            <a:pPr indent="-228600" lvl="1" marL="685800" rtl="0" algn="l">
              <a:lnSpc>
                <a:spcPct val="90000"/>
              </a:lnSpc>
              <a:spcBef>
                <a:spcPts val="500"/>
              </a:spcBef>
              <a:spcAft>
                <a:spcPts val="0"/>
              </a:spcAft>
              <a:buClr>
                <a:schemeClr val="dk1"/>
              </a:buClr>
              <a:buSzPct val="100000"/>
              <a:buChar char="•"/>
            </a:pPr>
            <a:r>
              <a:rPr lang="en-GB"/>
              <a:t>A compressed rod that is not prone to buckling </a:t>
            </a:r>
            <a:endParaRPr/>
          </a:p>
          <a:p>
            <a:pPr indent="-228600" lvl="1" marL="685800" rtl="0" algn="l">
              <a:lnSpc>
                <a:spcPct val="90000"/>
              </a:lnSpc>
              <a:spcBef>
                <a:spcPts val="500"/>
              </a:spcBef>
              <a:spcAft>
                <a:spcPts val="0"/>
              </a:spcAft>
              <a:buClr>
                <a:schemeClr val="dk1"/>
              </a:buClr>
              <a:buSzPct val="100000"/>
              <a:buChar char="•"/>
            </a:pPr>
            <a:r>
              <a:rPr lang="en-GB"/>
              <a:t>A connection area (local compression in the connection joint)</a:t>
            </a:r>
            <a:endParaRPr/>
          </a:p>
        </p:txBody>
      </p:sp>
      <p:pic>
        <p:nvPicPr>
          <p:cNvPr id="260" name="Google Shape;260;p14"/>
          <p:cNvPicPr preferRelativeResize="0"/>
          <p:nvPr/>
        </p:nvPicPr>
        <p:blipFill rotWithShape="1">
          <a:blip r:embed="rId4">
            <a:alphaModFix/>
          </a:blip>
          <a:srcRect b="0" l="0" r="0" t="0"/>
          <a:stretch/>
        </p:blipFill>
        <p:spPr>
          <a:xfrm>
            <a:off x="7859238" y="2613452"/>
            <a:ext cx="2557509" cy="3586703"/>
          </a:xfrm>
          <a:prstGeom prst="rect">
            <a:avLst/>
          </a:prstGeom>
          <a:noFill/>
          <a:ln>
            <a:noFill/>
          </a:ln>
        </p:spPr>
      </p:pic>
      <p:pic>
        <p:nvPicPr>
          <p:cNvPr id="261" name="Google Shape;261;p14"/>
          <p:cNvPicPr preferRelativeResize="0"/>
          <p:nvPr/>
        </p:nvPicPr>
        <p:blipFill rotWithShape="1">
          <a:blip r:embed="rId5">
            <a:alphaModFix/>
          </a:blip>
          <a:srcRect b="0" l="0" r="0" t="0"/>
          <a:stretch/>
        </p:blipFill>
        <p:spPr>
          <a:xfrm>
            <a:off x="6124832" y="1690688"/>
            <a:ext cx="5717059" cy="918862"/>
          </a:xfrm>
          <a:prstGeom prst="rect">
            <a:avLst/>
          </a:prstGeom>
          <a:noFill/>
          <a:ln>
            <a:noFill/>
          </a:ln>
        </p:spPr>
      </p:pic>
      <p:sp>
        <p:nvSpPr>
          <p:cNvPr id="262" name="Google Shape;262;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63" name="Google Shape;263;p14"/>
          <p:cNvSpPr/>
          <p:nvPr/>
        </p:nvSpPr>
        <p:spPr>
          <a:xfrm>
            <a:off x="1337310" y="5570322"/>
            <a:ext cx="6430487"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compression stress parallel to the grain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compression strength parallel to the grain </a:t>
            </a:r>
            <a:endParaRPr/>
          </a:p>
        </p:txBody>
      </p:sp>
      <p:sp>
        <p:nvSpPr>
          <p:cNvPr id="264" name="Google Shape;264;p14"/>
          <p:cNvSpPr/>
          <p:nvPr/>
        </p:nvSpPr>
        <p:spPr>
          <a:xfrm flipH="1" rot="10800000">
            <a:off x="870893" y="4289801"/>
            <a:ext cx="3799815" cy="66183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65" name="Google Shape;265;p14"/>
          <p:cNvSpPr/>
          <p:nvPr/>
        </p:nvSpPr>
        <p:spPr>
          <a:xfrm>
            <a:off x="864833" y="4405238"/>
            <a:ext cx="3832509" cy="49244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A dimensioning condition when the rod is not prone to buckling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5"/>
          <p:cNvSpPr txBox="1"/>
          <p:nvPr>
            <p:ph type="title"/>
          </p:nvPr>
        </p:nvSpPr>
        <p:spPr>
          <a:xfrm>
            <a:off x="838200" y="365125"/>
            <a:ext cx="113538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Compression 90° opposite to the grain direction</a:t>
            </a:r>
            <a:endParaRPr/>
          </a:p>
        </p:txBody>
      </p:sp>
      <p:sp>
        <p:nvSpPr>
          <p:cNvPr id="272" name="Google Shape;272;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73" name="Google Shape;273;p15"/>
          <p:cNvPicPr preferRelativeResize="0"/>
          <p:nvPr/>
        </p:nvPicPr>
        <p:blipFill rotWithShape="1">
          <a:blip r:embed="rId3">
            <a:alphaModFix/>
          </a:blip>
          <a:srcRect b="0" l="0" r="0" t="0"/>
          <a:stretch/>
        </p:blipFill>
        <p:spPr>
          <a:xfrm>
            <a:off x="1150249" y="4349435"/>
            <a:ext cx="5565775" cy="1822450"/>
          </a:xfrm>
          <a:prstGeom prst="rect">
            <a:avLst/>
          </a:prstGeom>
          <a:noFill/>
          <a:ln>
            <a:noFill/>
          </a:ln>
        </p:spPr>
      </p:pic>
      <p:sp>
        <p:nvSpPr>
          <p:cNvPr id="274" name="Google Shape;274;p15"/>
          <p:cNvSpPr txBox="1"/>
          <p:nvPr>
            <p:ph idx="1" type="body"/>
          </p:nvPr>
        </p:nvSpPr>
        <p:spPr>
          <a:xfrm>
            <a:off x="838199" y="1825624"/>
            <a:ext cx="5327823" cy="2344781"/>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GB"/>
              <a:t>The wood’s grain structure distributes the compression stress parallel to the grain </a:t>
            </a:r>
            <a:endParaRPr/>
          </a:p>
          <a:p>
            <a:pPr indent="-228600" lvl="0" marL="228600" rtl="0" algn="l">
              <a:lnSpc>
                <a:spcPct val="90000"/>
              </a:lnSpc>
              <a:spcBef>
                <a:spcPts val="1000"/>
              </a:spcBef>
              <a:spcAft>
                <a:spcPts val="0"/>
              </a:spcAft>
              <a:buClr>
                <a:schemeClr val="dk1"/>
              </a:buClr>
              <a:buSzPct val="100000"/>
              <a:buChar char="•"/>
            </a:pPr>
            <a:r>
              <a:rPr lang="en-GB"/>
              <a:t>The distribution of the compression stress parallel to the grain is taken into account with a support pressure factor</a:t>
            </a:r>
            <a:endParaRPr/>
          </a:p>
        </p:txBody>
      </p:sp>
      <p:pic>
        <p:nvPicPr>
          <p:cNvPr id="275" name="Google Shape;275;p15"/>
          <p:cNvPicPr preferRelativeResize="0"/>
          <p:nvPr/>
        </p:nvPicPr>
        <p:blipFill rotWithShape="1">
          <a:blip r:embed="rId4">
            <a:alphaModFix/>
          </a:blip>
          <a:srcRect b="0" l="0" r="0" t="0"/>
          <a:stretch/>
        </p:blipFill>
        <p:spPr>
          <a:xfrm>
            <a:off x="6953938" y="2362850"/>
            <a:ext cx="4976511" cy="2344933"/>
          </a:xfrm>
          <a:prstGeom prst="rect">
            <a:avLst/>
          </a:prstGeom>
          <a:noFill/>
          <a:ln>
            <a:noFill/>
          </a:ln>
        </p:spPr>
      </p:pic>
      <p:sp>
        <p:nvSpPr>
          <p:cNvPr id="276" name="Google Shape;276;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77" name="Google Shape;277;p15"/>
          <p:cNvSpPr/>
          <p:nvPr/>
        </p:nvSpPr>
        <p:spPr>
          <a:xfrm>
            <a:off x="1755872" y="5260660"/>
            <a:ext cx="6070219" cy="84638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tensile strength perpendicular to the grain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tensile strength perpendicular to the grain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support pressure factor</a:t>
            </a:r>
            <a:endParaRPr/>
          </a:p>
        </p:txBody>
      </p:sp>
      <p:sp>
        <p:nvSpPr>
          <p:cNvPr id="278" name="Google Shape;278;p15"/>
          <p:cNvSpPr/>
          <p:nvPr/>
        </p:nvSpPr>
        <p:spPr>
          <a:xfrm>
            <a:off x="1150249" y="4320702"/>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Support pressure factor</a:t>
            </a:r>
            <a:endParaRPr/>
          </a:p>
        </p:txBody>
      </p:sp>
      <p:sp>
        <p:nvSpPr>
          <p:cNvPr id="285" name="Google Shape;285;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86" name="Google Shape;286;p16"/>
          <p:cNvPicPr preferRelativeResize="0"/>
          <p:nvPr/>
        </p:nvPicPr>
        <p:blipFill rotWithShape="1">
          <a:blip r:embed="rId3">
            <a:alphaModFix/>
          </a:blip>
          <a:srcRect b="0" l="0" r="0" t="0"/>
          <a:stretch/>
        </p:blipFill>
        <p:spPr>
          <a:xfrm>
            <a:off x="1150078" y="3694496"/>
            <a:ext cx="5826125" cy="3028950"/>
          </a:xfrm>
          <a:prstGeom prst="rect">
            <a:avLst/>
          </a:prstGeom>
          <a:noFill/>
          <a:ln>
            <a:noFill/>
          </a:ln>
        </p:spPr>
      </p:pic>
      <p:sp>
        <p:nvSpPr>
          <p:cNvPr id="287" name="Google Shape;287;p16"/>
          <p:cNvSpPr txBox="1"/>
          <p:nvPr>
            <p:ph idx="1" type="body"/>
          </p:nvPr>
        </p:nvSpPr>
        <p:spPr>
          <a:xfrm>
            <a:off x="838199" y="1825625"/>
            <a:ext cx="5327823" cy="265987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Factor </a:t>
            </a:r>
            <a:r>
              <a:rPr i="1" lang="en-GB"/>
              <a:t>k</a:t>
            </a:r>
            <a:r>
              <a:rPr baseline="-25000" lang="en-GB"/>
              <a:t>c,90</a:t>
            </a:r>
            <a:r>
              <a:rPr lang="en-GB"/>
              <a:t> takes into account:</a:t>
            </a:r>
            <a:endParaRPr/>
          </a:p>
          <a:p>
            <a:pPr indent="-228600" lvl="1" marL="685800" rtl="0" algn="l">
              <a:lnSpc>
                <a:spcPct val="90000"/>
              </a:lnSpc>
              <a:spcBef>
                <a:spcPts val="500"/>
              </a:spcBef>
              <a:spcAft>
                <a:spcPts val="0"/>
              </a:spcAft>
              <a:buClr>
                <a:schemeClr val="dk1"/>
              </a:buClr>
              <a:buSzPts val="2400"/>
              <a:buChar char="•"/>
            </a:pPr>
            <a:r>
              <a:rPr lang="en-GB"/>
              <a:t>The location of the contact surface</a:t>
            </a:r>
            <a:endParaRPr/>
          </a:p>
          <a:p>
            <a:pPr indent="-228600" lvl="1" marL="685800" rtl="0" algn="l">
              <a:lnSpc>
                <a:spcPct val="90000"/>
              </a:lnSpc>
              <a:spcBef>
                <a:spcPts val="500"/>
              </a:spcBef>
              <a:spcAft>
                <a:spcPts val="0"/>
              </a:spcAft>
              <a:buClr>
                <a:schemeClr val="dk1"/>
              </a:buClr>
              <a:buSzPts val="2400"/>
              <a:buChar char="•"/>
            </a:pPr>
            <a:r>
              <a:rPr lang="en-GB"/>
              <a:t>Cracking of wood</a:t>
            </a:r>
            <a:endParaRPr/>
          </a:p>
          <a:p>
            <a:pPr indent="-228600" lvl="1" marL="685800" rtl="0" algn="l">
              <a:lnSpc>
                <a:spcPct val="90000"/>
              </a:lnSpc>
              <a:spcBef>
                <a:spcPts val="500"/>
              </a:spcBef>
              <a:spcAft>
                <a:spcPts val="0"/>
              </a:spcAft>
              <a:buClr>
                <a:schemeClr val="dk1"/>
              </a:buClr>
              <a:buSzPts val="2400"/>
              <a:buChar char="•"/>
            </a:pPr>
            <a:r>
              <a:rPr lang="en-GB"/>
              <a:t>Decompression of wood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88" name="Google Shape;288;p16"/>
          <p:cNvPicPr preferRelativeResize="0"/>
          <p:nvPr/>
        </p:nvPicPr>
        <p:blipFill rotWithShape="1">
          <a:blip r:embed="rId4">
            <a:alphaModFix/>
          </a:blip>
          <a:srcRect b="0" l="0" r="0" t="0"/>
          <a:stretch/>
        </p:blipFill>
        <p:spPr>
          <a:xfrm>
            <a:off x="7227412" y="957648"/>
            <a:ext cx="4681747" cy="5274149"/>
          </a:xfrm>
          <a:prstGeom prst="rect">
            <a:avLst/>
          </a:prstGeom>
          <a:noFill/>
          <a:ln>
            <a:noFill/>
          </a:ln>
        </p:spPr>
      </p:pic>
      <p:sp>
        <p:nvSpPr>
          <p:cNvPr id="289" name="Google Shape;289;p16"/>
          <p:cNvSpPr txBox="1"/>
          <p:nvPr>
            <p:ph idx="11" type="ftr"/>
          </p:nvPr>
        </p:nvSpPr>
        <p:spPr>
          <a:xfrm>
            <a:off x="838199" y="6334918"/>
            <a:ext cx="565137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90" name="Google Shape;290;p16"/>
          <p:cNvSpPr/>
          <p:nvPr/>
        </p:nvSpPr>
        <p:spPr>
          <a:xfrm>
            <a:off x="1697677" y="4554097"/>
            <a:ext cx="5351193" cy="84638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length of effective contact surface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the length of the contact surface parallel to the wood’s grain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1.0 in general, except for adjacent images when  l</a:t>
            </a:r>
            <a:r>
              <a:rPr baseline="-25000" lang="en-GB" sz="1500">
                <a:solidFill>
                  <a:schemeClr val="dk1"/>
                </a:solidFill>
                <a:latin typeface="Arial"/>
                <a:ea typeface="Arial"/>
                <a:cs typeface="Arial"/>
                <a:sym typeface="Arial"/>
              </a:rPr>
              <a:t>1</a:t>
            </a:r>
            <a:r>
              <a:rPr lang="en-GB" sz="1500">
                <a:solidFill>
                  <a:schemeClr val="dk1"/>
                </a:solidFill>
                <a:latin typeface="Arial"/>
                <a:ea typeface="Arial"/>
                <a:cs typeface="Arial"/>
                <a:sym typeface="Arial"/>
              </a:rPr>
              <a:t> ≥ 2</a:t>
            </a:r>
            <a:r>
              <a:rPr i="1" lang="en-GB" sz="1500">
                <a:solidFill>
                  <a:schemeClr val="dk1"/>
                </a:solidFill>
                <a:latin typeface="Arial"/>
                <a:ea typeface="Arial"/>
                <a:cs typeface="Arial"/>
                <a:sym typeface="Arial"/>
              </a:rPr>
              <a:t>h</a:t>
            </a:r>
            <a:endParaRPr/>
          </a:p>
        </p:txBody>
      </p:sp>
      <p:sp>
        <p:nvSpPr>
          <p:cNvPr id="291" name="Google Shape;291;p16"/>
          <p:cNvSpPr/>
          <p:nvPr/>
        </p:nvSpPr>
        <p:spPr>
          <a:xfrm>
            <a:off x="1733190" y="5506252"/>
            <a:ext cx="3890870" cy="1285788"/>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1.25 sawn timber (softwood)</a:t>
            </a:r>
            <a:endParaRPr/>
          </a:p>
          <a:p>
            <a:pPr indent="0" lvl="0" marL="0" marR="0" rtl="0" algn="l">
              <a:spcBef>
                <a:spcPts val="60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1.25 CLT (softwood) (flat surface)</a:t>
            </a:r>
            <a:endParaRPr/>
          </a:p>
          <a:p>
            <a:pPr indent="0" lvl="0" marL="0" marR="0" rtl="0" algn="l">
              <a:spcBef>
                <a:spcPts val="60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1.5 glued laminated timber (softwood)</a:t>
            </a:r>
            <a:endParaRPr/>
          </a:p>
          <a:p>
            <a:pPr indent="0" lvl="0" marL="0" marR="0" rtl="0" algn="l">
              <a:spcBef>
                <a:spcPts val="60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1.4 Kerto-LVL (softwood) (flat surface)</a:t>
            </a:r>
            <a:endParaRPr/>
          </a:p>
        </p:txBody>
      </p:sp>
      <p:sp>
        <p:nvSpPr>
          <p:cNvPr id="292" name="Google Shape;292;p16"/>
          <p:cNvSpPr/>
          <p:nvPr/>
        </p:nvSpPr>
        <p:spPr>
          <a:xfrm>
            <a:off x="7647263" y="3219349"/>
            <a:ext cx="2535424" cy="287981"/>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 15 mm on the peripheral surface of Kerto LVL</a:t>
            </a:r>
            <a:endParaRPr/>
          </a:p>
        </p:txBody>
      </p:sp>
      <p:sp>
        <p:nvSpPr>
          <p:cNvPr id="293" name="Google Shape;293;p16"/>
          <p:cNvSpPr/>
          <p:nvPr/>
        </p:nvSpPr>
        <p:spPr>
          <a:xfrm>
            <a:off x="7629507" y="6016302"/>
            <a:ext cx="2535424" cy="287981"/>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 15 mm on the peripheral surface of Kerto LVL</a:t>
            </a:r>
            <a:endParaRPr sz="1050">
              <a:solidFill>
                <a:schemeClr val="dk1"/>
              </a:solidFill>
              <a:latin typeface="Arial Narrow"/>
              <a:ea typeface="Arial Narrow"/>
              <a:cs typeface="Arial Narrow"/>
              <a:sym typeface="Arial Narrow"/>
            </a:endParaRPr>
          </a:p>
        </p:txBody>
      </p:sp>
      <p:sp>
        <p:nvSpPr>
          <p:cNvPr id="294" name="Google Shape;294;p16"/>
          <p:cNvSpPr/>
          <p:nvPr/>
        </p:nvSpPr>
        <p:spPr>
          <a:xfrm>
            <a:off x="8300573" y="3681235"/>
            <a:ext cx="2535424" cy="17226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50">
                <a:solidFill>
                  <a:schemeClr val="dk1"/>
                </a:solidFill>
                <a:latin typeface="Arial Narrow"/>
                <a:ea typeface="Arial Narrow"/>
                <a:cs typeface="Arial Narrow"/>
                <a:sym typeface="Arial Narrow"/>
              </a:rPr>
              <a:t>Uniformly distributed load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7"/>
          <p:cNvPicPr preferRelativeResize="0"/>
          <p:nvPr/>
        </p:nvPicPr>
        <p:blipFill rotWithShape="1">
          <a:blip r:embed="rId3">
            <a:alphaModFix/>
          </a:blip>
          <a:srcRect b="0" l="0" r="0" t="0"/>
          <a:stretch/>
        </p:blipFill>
        <p:spPr>
          <a:xfrm>
            <a:off x="5629232" y="966122"/>
            <a:ext cx="6329966" cy="5369010"/>
          </a:xfrm>
          <a:prstGeom prst="rect">
            <a:avLst/>
          </a:prstGeom>
          <a:noFill/>
          <a:ln>
            <a:noFill/>
          </a:ln>
        </p:spPr>
      </p:pic>
      <p:sp>
        <p:nvSpPr>
          <p:cNvPr id="301" name="Google Shape;301;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Support pressure factor</a:t>
            </a:r>
            <a:endParaRPr/>
          </a:p>
        </p:txBody>
      </p:sp>
      <p:sp>
        <p:nvSpPr>
          <p:cNvPr id="302" name="Google Shape;302;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03" name="Google Shape;303;p17"/>
          <p:cNvPicPr preferRelativeResize="0"/>
          <p:nvPr/>
        </p:nvPicPr>
        <p:blipFill rotWithShape="1">
          <a:blip r:embed="rId4">
            <a:alphaModFix/>
          </a:blip>
          <a:srcRect b="0" l="0" r="0" t="0"/>
          <a:stretch/>
        </p:blipFill>
        <p:spPr>
          <a:xfrm>
            <a:off x="1151710" y="3422638"/>
            <a:ext cx="4164012" cy="928688"/>
          </a:xfrm>
          <a:prstGeom prst="rect">
            <a:avLst/>
          </a:prstGeom>
          <a:noFill/>
          <a:ln>
            <a:noFill/>
          </a:ln>
        </p:spPr>
      </p:pic>
      <p:sp>
        <p:nvSpPr>
          <p:cNvPr id="304" name="Google Shape;304;p17"/>
          <p:cNvSpPr txBox="1"/>
          <p:nvPr>
            <p:ph idx="1" type="body"/>
          </p:nvPr>
        </p:nvSpPr>
        <p:spPr>
          <a:xfrm>
            <a:off x="838200" y="1825625"/>
            <a:ext cx="5123936" cy="265987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increased </a:t>
            </a:r>
            <a:r>
              <a:rPr i="1" lang="en-GB"/>
              <a:t>k</a:t>
            </a:r>
            <a:r>
              <a:rPr baseline="-25000" lang="en-GB"/>
              <a:t>c,90</a:t>
            </a:r>
            <a:r>
              <a:rPr lang="en-GB"/>
              <a:t> factor can be used in the cases shown in the adjacent images</a:t>
            </a:r>
            <a:endParaRPr/>
          </a:p>
        </p:txBody>
      </p:sp>
      <p:sp>
        <p:nvSpPr>
          <p:cNvPr id="305" name="Google Shape;305;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06" name="Google Shape;306;p17"/>
          <p:cNvSpPr/>
          <p:nvPr/>
        </p:nvSpPr>
        <p:spPr>
          <a:xfrm>
            <a:off x="7526503" y="941776"/>
            <a:ext cx="2535424" cy="17226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50">
                <a:solidFill>
                  <a:schemeClr val="dk1"/>
                </a:solidFill>
                <a:latin typeface="Arial Narrow"/>
                <a:ea typeface="Arial Narrow"/>
                <a:cs typeface="Arial Narrow"/>
                <a:sym typeface="Arial Narrow"/>
              </a:rPr>
              <a:t>Uniformly distributed load</a:t>
            </a:r>
            <a:endParaRPr/>
          </a:p>
        </p:txBody>
      </p:sp>
      <p:sp>
        <p:nvSpPr>
          <p:cNvPr id="307" name="Google Shape;307;p17"/>
          <p:cNvSpPr/>
          <p:nvPr/>
        </p:nvSpPr>
        <p:spPr>
          <a:xfrm>
            <a:off x="5991954" y="3320993"/>
            <a:ext cx="2535424" cy="203289"/>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 15 mm on the peripheral surface of Kerto LVL</a:t>
            </a:r>
            <a:endParaRPr/>
          </a:p>
        </p:txBody>
      </p:sp>
      <p:sp>
        <p:nvSpPr>
          <p:cNvPr id="308" name="Google Shape;308;p17"/>
          <p:cNvSpPr/>
          <p:nvPr/>
        </p:nvSpPr>
        <p:spPr>
          <a:xfrm>
            <a:off x="5991954" y="6117946"/>
            <a:ext cx="2535424" cy="203289"/>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 15 mm on the peripheral surface of Kerto LVL</a:t>
            </a:r>
            <a:endParaRPr/>
          </a:p>
        </p:txBody>
      </p:sp>
      <p:sp>
        <p:nvSpPr>
          <p:cNvPr id="309" name="Google Shape;309;p17"/>
          <p:cNvSpPr/>
          <p:nvPr/>
        </p:nvSpPr>
        <p:spPr>
          <a:xfrm>
            <a:off x="1166619" y="3460429"/>
            <a:ext cx="4178922" cy="107721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1.5 sawn timber (softwood)</a:t>
            </a:r>
            <a:endParaRPr/>
          </a:p>
          <a:p>
            <a:pPr indent="0" lvl="0" marL="0" marR="0" rtl="0" algn="l">
              <a:spcBef>
                <a:spcPts val="60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1,75 glued-laminated timber (softwood), </a:t>
            </a:r>
            <a:br>
              <a:rPr lang="en-GB" sz="1500">
                <a:solidFill>
                  <a:schemeClr val="dk1"/>
                </a:solidFill>
                <a:latin typeface="Arial"/>
                <a:ea typeface="Arial"/>
                <a:cs typeface="Arial"/>
                <a:sym typeface="Arial"/>
              </a:rPr>
            </a:br>
            <a:r>
              <a:rPr lang="en-GB" sz="1500">
                <a:solidFill>
                  <a:schemeClr val="dk1"/>
                </a:solidFill>
                <a:latin typeface="Arial"/>
                <a:ea typeface="Arial"/>
                <a:cs typeface="Arial"/>
                <a:sym typeface="Arial"/>
              </a:rPr>
              <a:t>	  when </a:t>
            </a:r>
            <a:r>
              <a:rPr lang="en-GB" sz="1500">
                <a:solidFill>
                  <a:schemeClr val="dk1"/>
                </a:solidFill>
                <a:latin typeface="Times New Roman"/>
                <a:ea typeface="Times New Roman"/>
                <a:cs typeface="Times New Roman"/>
                <a:sym typeface="Times New Roman"/>
              </a:rPr>
              <a:t>l</a:t>
            </a:r>
            <a:r>
              <a:rPr lang="en-GB" sz="1500">
                <a:solidFill>
                  <a:schemeClr val="dk1"/>
                </a:solidFill>
                <a:latin typeface="Arial"/>
                <a:ea typeface="Arial"/>
                <a:cs typeface="Arial"/>
                <a:sym typeface="Arial"/>
              </a:rPr>
              <a:t> ≤ 400 mm</a:t>
            </a:r>
            <a:endParaRPr/>
          </a:p>
          <a:p>
            <a:pPr indent="0" lvl="0" marL="0" marR="0" rtl="0" algn="l">
              <a:spcBef>
                <a:spcPts val="600"/>
              </a:spcBef>
              <a:spcAft>
                <a:spcPts val="0"/>
              </a:spcAft>
              <a:buNone/>
            </a:pPr>
            <a:r>
              <a:rPr i="1" lang="en-GB" sz="1500">
                <a:solidFill>
                  <a:schemeClr val="dk1"/>
                </a:solidFill>
                <a:latin typeface="Arial"/>
                <a:ea typeface="Arial"/>
                <a:cs typeface="Arial"/>
                <a:sym typeface="Arial"/>
              </a:rPr>
              <a:t>k</a:t>
            </a:r>
            <a:r>
              <a:rPr baseline="-25000" lang="en-GB" sz="1500">
                <a:solidFill>
                  <a:schemeClr val="dk1"/>
                </a:solidFill>
                <a:latin typeface="Arial"/>
                <a:ea typeface="Arial"/>
                <a:cs typeface="Arial"/>
                <a:sym typeface="Arial"/>
              </a:rPr>
              <a:t>c,90</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 </a:t>
            </a:r>
            <a:r>
              <a:rPr lang="en-GB" sz="1500">
                <a:solidFill>
                  <a:schemeClr val="dk1"/>
                </a:solidFill>
                <a:latin typeface="Arial"/>
                <a:ea typeface="Arial"/>
                <a:cs typeface="Arial"/>
                <a:sym typeface="Arial"/>
              </a:rPr>
              <a:t>1.6 Kerto-LVL (softwood) (flat surface)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Compression diagonally opposite to the grain</a:t>
            </a:r>
            <a:endParaRPr/>
          </a:p>
        </p:txBody>
      </p:sp>
      <p:sp>
        <p:nvSpPr>
          <p:cNvPr id="316" name="Google Shape;316;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17" name="Google Shape;317;p18"/>
          <p:cNvPicPr preferRelativeResize="0"/>
          <p:nvPr/>
        </p:nvPicPr>
        <p:blipFill rotWithShape="1">
          <a:blip r:embed="rId3">
            <a:alphaModFix/>
          </a:blip>
          <a:srcRect b="0" l="0" r="0" t="0"/>
          <a:stretch/>
        </p:blipFill>
        <p:spPr>
          <a:xfrm>
            <a:off x="1118936" y="3458368"/>
            <a:ext cx="6262688" cy="3241675"/>
          </a:xfrm>
          <a:prstGeom prst="rect">
            <a:avLst/>
          </a:prstGeom>
          <a:noFill/>
          <a:ln>
            <a:noFill/>
          </a:ln>
        </p:spPr>
      </p:pic>
      <p:sp>
        <p:nvSpPr>
          <p:cNvPr id="318" name="Google Shape;318;p18"/>
          <p:cNvSpPr txBox="1"/>
          <p:nvPr>
            <p:ph idx="1" type="body"/>
          </p:nvPr>
        </p:nvSpPr>
        <p:spPr>
          <a:xfrm>
            <a:off x="838199" y="1825625"/>
            <a:ext cx="6157405" cy="265987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combined effect of pressure stress components affecting in different directions must be taken into account</a:t>
            </a:r>
            <a:endParaRPr/>
          </a:p>
        </p:txBody>
      </p:sp>
      <p:pic>
        <p:nvPicPr>
          <p:cNvPr id="319" name="Google Shape;319;p18"/>
          <p:cNvPicPr preferRelativeResize="0"/>
          <p:nvPr/>
        </p:nvPicPr>
        <p:blipFill rotWithShape="1">
          <a:blip r:embed="rId4">
            <a:alphaModFix/>
          </a:blip>
          <a:srcRect b="0" l="0" r="0" t="0"/>
          <a:stretch/>
        </p:blipFill>
        <p:spPr>
          <a:xfrm>
            <a:off x="6913606" y="2136313"/>
            <a:ext cx="4948881" cy="1769358"/>
          </a:xfrm>
          <a:prstGeom prst="rect">
            <a:avLst/>
          </a:prstGeom>
          <a:noFill/>
          <a:ln>
            <a:noFill/>
          </a:ln>
        </p:spPr>
      </p:pic>
      <p:sp>
        <p:nvSpPr>
          <p:cNvPr id="320" name="Google Shape;320;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21" name="Google Shape;321;p18"/>
          <p:cNvSpPr/>
          <p:nvPr/>
        </p:nvSpPr>
        <p:spPr>
          <a:xfrm>
            <a:off x="1724606" y="4952152"/>
            <a:ext cx="5999899" cy="146193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tensile strength at an angle </a:t>
            </a:r>
            <a:r>
              <a:rPr i="1" lang="en-GB" sz="1500">
                <a:solidFill>
                  <a:schemeClr val="dk1"/>
                </a:solidFill>
                <a:latin typeface="Arial"/>
                <a:ea typeface="Arial"/>
                <a:cs typeface="Arial"/>
                <a:sym typeface="Arial"/>
              </a:rPr>
              <a:t>α</a:t>
            </a:r>
            <a:r>
              <a:rPr lang="en-GB" sz="1500">
                <a:solidFill>
                  <a:schemeClr val="dk1"/>
                </a:solidFill>
                <a:latin typeface="Arial"/>
                <a:ea typeface="Arial"/>
                <a:cs typeface="Arial"/>
                <a:sym typeface="Arial"/>
              </a:rPr>
              <a:t> opposite to the grain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compression strength parallel to the grain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tensile strength perpendicular to the grain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factor, the same as for support pressure dimensioning</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Angle of compression stress in relation to the grain direction</a:t>
            </a:r>
            <a:endParaRPr/>
          </a:p>
        </p:txBody>
      </p:sp>
      <p:sp>
        <p:nvSpPr>
          <p:cNvPr id="322" name="Google Shape;322;p18"/>
          <p:cNvSpPr/>
          <p:nvPr/>
        </p:nvSpPr>
        <p:spPr>
          <a:xfrm>
            <a:off x="1118936" y="3424687"/>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Combined effect of bend and tension</a:t>
            </a:r>
            <a:endParaRPr/>
          </a:p>
        </p:txBody>
      </p:sp>
      <p:sp>
        <p:nvSpPr>
          <p:cNvPr id="329" name="Google Shape;329;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30" name="Google Shape;330;p19"/>
          <p:cNvPicPr preferRelativeResize="0"/>
          <p:nvPr/>
        </p:nvPicPr>
        <p:blipFill rotWithShape="1">
          <a:blip r:embed="rId3">
            <a:alphaModFix/>
          </a:blip>
          <a:srcRect b="0" l="0" r="0" t="0"/>
          <a:stretch/>
        </p:blipFill>
        <p:spPr>
          <a:xfrm>
            <a:off x="7784461" y="1421027"/>
            <a:ext cx="3520144" cy="4732638"/>
          </a:xfrm>
          <a:prstGeom prst="rect">
            <a:avLst/>
          </a:prstGeom>
          <a:noFill/>
          <a:ln>
            <a:noFill/>
          </a:ln>
        </p:spPr>
      </p:pic>
      <p:pic>
        <p:nvPicPr>
          <p:cNvPr id="331" name="Google Shape;331;p19"/>
          <p:cNvPicPr preferRelativeResize="0"/>
          <p:nvPr/>
        </p:nvPicPr>
        <p:blipFill rotWithShape="1">
          <a:blip r:embed="rId4">
            <a:alphaModFix/>
          </a:blip>
          <a:srcRect b="0" l="0" r="0" t="0"/>
          <a:stretch/>
        </p:blipFill>
        <p:spPr>
          <a:xfrm>
            <a:off x="938901" y="1636713"/>
            <a:ext cx="4337050" cy="3395662"/>
          </a:xfrm>
          <a:prstGeom prst="rect">
            <a:avLst/>
          </a:prstGeom>
          <a:noFill/>
          <a:ln>
            <a:noFill/>
          </a:ln>
        </p:spPr>
      </p:pic>
      <p:sp>
        <p:nvSpPr>
          <p:cNvPr id="332" name="Google Shape;332;p19"/>
          <p:cNvSpPr/>
          <p:nvPr/>
        </p:nvSpPr>
        <p:spPr>
          <a:xfrm>
            <a:off x="838200" y="5150872"/>
            <a:ext cx="6716697"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Calibri"/>
                <a:ea typeface="Calibri"/>
                <a:cs typeface="Calibri"/>
                <a:sym typeface="Calibri"/>
              </a:rPr>
              <a:t>Factor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takes into account the effect of stress distribution and the inhomogeneity of wood on the bending strength of a cross-section </a:t>
            </a:r>
            <a:r>
              <a:rPr b="1" i="1" lang="en-GB" sz="1400">
                <a:solidFill>
                  <a:schemeClr val="dk1"/>
                </a:solidFill>
                <a:latin typeface="Calibri"/>
                <a:ea typeface="Calibri"/>
                <a:cs typeface="Calibri"/>
                <a:sym typeface="Calibri"/>
              </a:rPr>
              <a:t>bent in two directions</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rectangular cross-section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0.7  (sawn timber, glued laminated timber, LVL, CLT)</a:t>
            </a:r>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other cross-sections and wood products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1.0 </a:t>
            </a:r>
            <a:endParaRPr/>
          </a:p>
        </p:txBody>
      </p:sp>
      <p:sp>
        <p:nvSpPr>
          <p:cNvPr id="333" name="Google Shape;333;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34" name="Google Shape;334;p19"/>
          <p:cNvSpPr/>
          <p:nvPr/>
        </p:nvSpPr>
        <p:spPr>
          <a:xfrm>
            <a:off x="938901" y="1600801"/>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 1</a:t>
            </a:r>
            <a:endParaRPr/>
          </a:p>
        </p:txBody>
      </p:sp>
      <p:sp>
        <p:nvSpPr>
          <p:cNvPr id="335" name="Google Shape;335;p19"/>
          <p:cNvSpPr/>
          <p:nvPr/>
        </p:nvSpPr>
        <p:spPr>
          <a:xfrm>
            <a:off x="952200" y="2546949"/>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 2</a:t>
            </a:r>
            <a:endParaRPr/>
          </a:p>
        </p:txBody>
      </p:sp>
      <p:sp>
        <p:nvSpPr>
          <p:cNvPr id="336" name="Google Shape;336;p19"/>
          <p:cNvSpPr/>
          <p:nvPr/>
        </p:nvSpPr>
        <p:spPr>
          <a:xfrm>
            <a:off x="1393628" y="3773553"/>
            <a:ext cx="4584262" cy="56938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rated value for tensile stress parallel to the grain </a:t>
            </a:r>
            <a:endParaRPr/>
          </a:p>
          <a:p>
            <a:pPr indent="0" lvl="0" marL="0" marR="0" rtl="0" algn="l">
              <a:spcBef>
                <a:spcPts val="600"/>
              </a:spcBef>
              <a:spcAft>
                <a:spcPts val="0"/>
              </a:spcAft>
              <a:buNone/>
            </a:pPr>
            <a:r>
              <a:rPr lang="en-GB" sz="1600">
                <a:solidFill>
                  <a:schemeClr val="dk1"/>
                </a:solidFill>
                <a:latin typeface="Arial"/>
                <a:ea typeface="Arial"/>
                <a:cs typeface="Arial"/>
                <a:sym typeface="Arial"/>
              </a:rPr>
              <a:t>rated value for tensile strength parallel to the grain</a:t>
            </a:r>
            <a:endParaRPr/>
          </a:p>
        </p:txBody>
      </p:sp>
      <p:sp>
        <p:nvSpPr>
          <p:cNvPr id="337" name="Google Shape;337;p19"/>
          <p:cNvSpPr/>
          <p:nvPr/>
        </p:nvSpPr>
        <p:spPr>
          <a:xfrm>
            <a:off x="952200" y="4419581"/>
            <a:ext cx="4750065" cy="56938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600">
                <a:solidFill>
                  <a:schemeClr val="dk1"/>
                </a:solidFill>
                <a:latin typeface="Arial"/>
                <a:ea typeface="Arial"/>
                <a:cs typeface="Arial"/>
                <a:sym typeface="Arial"/>
              </a:rPr>
              <a:t>σ</a:t>
            </a:r>
            <a:r>
              <a:rPr baseline="-25000" lang="en-GB" sz="1600">
                <a:solidFill>
                  <a:schemeClr val="dk1"/>
                </a:solidFill>
                <a:latin typeface="Arial"/>
                <a:ea typeface="Arial"/>
                <a:cs typeface="Arial"/>
                <a:sym typeface="Arial"/>
              </a:rPr>
              <a:t>m,y,d</a:t>
            </a:r>
            <a:r>
              <a:rPr lang="en-GB" sz="1600">
                <a:solidFill>
                  <a:schemeClr val="dk1"/>
                </a:solidFill>
                <a:latin typeface="Arial"/>
                <a:ea typeface="Arial"/>
                <a:cs typeface="Arial"/>
                <a:sym typeface="Arial"/>
              </a:rPr>
              <a:t> and</a:t>
            </a:r>
            <a:r>
              <a:rPr i="1" lang="en-GB" sz="1600">
                <a:solidFill>
                  <a:schemeClr val="dk1"/>
                </a:solidFill>
                <a:latin typeface="Arial"/>
                <a:ea typeface="Arial"/>
                <a:cs typeface="Arial"/>
                <a:sym typeface="Arial"/>
              </a:rPr>
              <a:t> σ</a:t>
            </a:r>
            <a:r>
              <a:rPr baseline="-25000" lang="en-GB" sz="1600">
                <a:solidFill>
                  <a:schemeClr val="dk1"/>
                </a:solidFill>
                <a:latin typeface="Arial"/>
                <a:ea typeface="Arial"/>
                <a:cs typeface="Arial"/>
                <a:sym typeface="Arial"/>
              </a:rPr>
              <a:t>m,z,d    </a:t>
            </a:r>
            <a:r>
              <a:rPr lang="en-GB" sz="1600">
                <a:solidFill>
                  <a:schemeClr val="dk1"/>
                </a:solidFill>
                <a:latin typeface="Arial"/>
                <a:ea typeface="Arial"/>
                <a:cs typeface="Arial"/>
                <a:sym typeface="Arial"/>
              </a:rPr>
              <a:t>rated value of bending stress</a:t>
            </a:r>
            <a:endParaRPr baseline="-25000" sz="1600">
              <a:solidFill>
                <a:schemeClr val="dk1"/>
              </a:solidFill>
              <a:latin typeface="Arial"/>
              <a:ea typeface="Arial"/>
              <a:cs typeface="Arial"/>
              <a:sym typeface="Arial"/>
            </a:endParaRPr>
          </a:p>
          <a:p>
            <a:pPr indent="0" lvl="0" marL="0" marR="0" rtl="0" algn="l">
              <a:spcBef>
                <a:spcPts val="600"/>
              </a:spcBef>
              <a:spcAft>
                <a:spcPts val="0"/>
              </a:spcAft>
              <a:buNone/>
            </a:pPr>
            <a:r>
              <a:rPr i="1" lang="en-GB" sz="1600">
                <a:solidFill>
                  <a:schemeClr val="dk1"/>
                </a:solidFill>
                <a:latin typeface="Arial"/>
                <a:ea typeface="Arial"/>
                <a:cs typeface="Arial"/>
                <a:sym typeface="Arial"/>
              </a:rPr>
              <a:t>f</a:t>
            </a:r>
            <a:r>
              <a:rPr baseline="-25000" lang="en-GB" sz="1600">
                <a:solidFill>
                  <a:schemeClr val="dk1"/>
                </a:solidFill>
                <a:latin typeface="Arial"/>
                <a:ea typeface="Arial"/>
                <a:cs typeface="Arial"/>
                <a:sym typeface="Arial"/>
              </a:rPr>
              <a:t>m,y,d</a:t>
            </a:r>
            <a:r>
              <a:rPr lang="en-GB" sz="1600">
                <a:solidFill>
                  <a:schemeClr val="dk1"/>
                </a:solidFill>
                <a:latin typeface="Arial"/>
                <a:ea typeface="Arial"/>
                <a:cs typeface="Arial"/>
                <a:sym typeface="Arial"/>
              </a:rPr>
              <a:t> and</a:t>
            </a:r>
            <a:r>
              <a:rPr i="1" lang="en-GB" sz="1600">
                <a:solidFill>
                  <a:schemeClr val="dk1"/>
                </a:solidFill>
                <a:latin typeface="Arial"/>
                <a:ea typeface="Arial"/>
                <a:cs typeface="Arial"/>
                <a:sym typeface="Arial"/>
              </a:rPr>
              <a:t> f</a:t>
            </a:r>
            <a:r>
              <a:rPr baseline="-25000" lang="en-GB" sz="1600">
                <a:solidFill>
                  <a:schemeClr val="dk1"/>
                </a:solidFill>
                <a:latin typeface="Arial"/>
                <a:ea typeface="Arial"/>
                <a:cs typeface="Arial"/>
                <a:sym typeface="Arial"/>
              </a:rPr>
              <a:t>m,z,d        </a:t>
            </a:r>
            <a:r>
              <a:rPr lang="en-GB" sz="1600">
                <a:solidFill>
                  <a:schemeClr val="dk1"/>
                </a:solidFill>
                <a:latin typeface="Arial"/>
                <a:ea typeface="Arial"/>
                <a:cs typeface="Arial"/>
                <a:sym typeface="Arial"/>
              </a:rPr>
              <a:t>rated value of bending strength </a:t>
            </a:r>
            <a:endParaRPr sz="16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b="0" l="0" r="0" t="0"/>
          <a:stretch/>
        </p:blipFill>
        <p:spPr>
          <a:xfrm>
            <a:off x="7765927" y="1445742"/>
            <a:ext cx="3591931" cy="4757352"/>
          </a:xfrm>
          <a:prstGeom prst="rect">
            <a:avLst/>
          </a:prstGeom>
          <a:noFill/>
          <a:ln>
            <a:noFill/>
          </a:ln>
        </p:spPr>
      </p:pic>
      <p:sp>
        <p:nvSpPr>
          <p:cNvPr id="344" name="Google Shape;34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Combined effect of bend and compression</a:t>
            </a:r>
            <a:endParaRPr/>
          </a:p>
        </p:txBody>
      </p:sp>
      <p:sp>
        <p:nvSpPr>
          <p:cNvPr id="345" name="Google Shape;345;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46" name="Google Shape;346;p20"/>
          <p:cNvPicPr preferRelativeResize="0"/>
          <p:nvPr/>
        </p:nvPicPr>
        <p:blipFill rotWithShape="1">
          <a:blip r:embed="rId4">
            <a:alphaModFix/>
          </a:blip>
          <a:srcRect b="0" l="0" r="0" t="0"/>
          <a:stretch/>
        </p:blipFill>
        <p:spPr>
          <a:xfrm>
            <a:off x="951992" y="1524000"/>
            <a:ext cx="6094412" cy="3624263"/>
          </a:xfrm>
          <a:prstGeom prst="rect">
            <a:avLst/>
          </a:prstGeom>
          <a:noFill/>
          <a:ln>
            <a:noFill/>
          </a:ln>
        </p:spPr>
      </p:pic>
      <p:sp>
        <p:nvSpPr>
          <p:cNvPr id="347" name="Google Shape;347;p20"/>
          <p:cNvSpPr/>
          <p:nvPr/>
        </p:nvSpPr>
        <p:spPr>
          <a:xfrm>
            <a:off x="2040100" y="5106861"/>
            <a:ext cx="6393685"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Calibri"/>
                <a:ea typeface="Calibri"/>
                <a:cs typeface="Calibri"/>
                <a:sym typeface="Calibri"/>
              </a:rPr>
              <a:t>Factor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takes into account the effect of stress distribution and the inhomogeneity of wood on the bending strength of a cross-section </a:t>
            </a:r>
            <a:r>
              <a:rPr b="1" i="1" lang="en-GB" sz="1400">
                <a:solidFill>
                  <a:schemeClr val="dk1"/>
                </a:solidFill>
                <a:latin typeface="Calibri"/>
                <a:ea typeface="Calibri"/>
                <a:cs typeface="Calibri"/>
                <a:sym typeface="Calibri"/>
              </a:rPr>
              <a:t>bent in two directions</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rectangular cross-section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0.7  (sawn timber, glued laminated timber, LVL, CLT)</a:t>
            </a:r>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other cross-sections and wood products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1.0 </a:t>
            </a:r>
            <a:endParaRPr/>
          </a:p>
        </p:txBody>
      </p:sp>
      <p:sp>
        <p:nvSpPr>
          <p:cNvPr id="348" name="Google Shape;348;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49" name="Google Shape;349;p20"/>
          <p:cNvSpPr/>
          <p:nvPr/>
        </p:nvSpPr>
        <p:spPr>
          <a:xfrm>
            <a:off x="2193005" y="4544715"/>
            <a:ext cx="2887311"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bending stress</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bending strength</a:t>
            </a:r>
            <a:endParaRPr/>
          </a:p>
        </p:txBody>
      </p:sp>
      <p:sp>
        <p:nvSpPr>
          <p:cNvPr id="350" name="Google Shape;350;p20"/>
          <p:cNvSpPr/>
          <p:nvPr/>
        </p:nvSpPr>
        <p:spPr>
          <a:xfrm>
            <a:off x="960336" y="1417055"/>
            <a:ext cx="4128324" cy="46166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 1 when the rod is not prone to buckling</a:t>
            </a:r>
            <a:endParaRPr/>
          </a:p>
        </p:txBody>
      </p:sp>
      <p:sp>
        <p:nvSpPr>
          <p:cNvPr id="351" name="Google Shape;351;p20"/>
          <p:cNvSpPr/>
          <p:nvPr/>
        </p:nvSpPr>
        <p:spPr>
          <a:xfrm>
            <a:off x="899268" y="2480633"/>
            <a:ext cx="4189392" cy="43088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a:ea typeface="Arial"/>
                <a:cs typeface="Arial"/>
                <a:sym typeface="Arial"/>
              </a:rPr>
              <a:t>Dimensioning condition 2 when the rod is not prone to buckling</a:t>
            </a:r>
            <a:endParaRPr/>
          </a:p>
        </p:txBody>
      </p:sp>
      <p:sp>
        <p:nvSpPr>
          <p:cNvPr id="352" name="Google Shape;352;p20"/>
          <p:cNvSpPr/>
          <p:nvPr/>
        </p:nvSpPr>
        <p:spPr>
          <a:xfrm>
            <a:off x="1470169" y="3904013"/>
            <a:ext cx="6219277"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compression stress parallel to the grain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compression strength parallel to the grain</a:t>
            </a:r>
            <a:endParaRPr/>
          </a:p>
        </p:txBody>
      </p:sp>
      <p:sp>
        <p:nvSpPr>
          <p:cNvPr id="353" name="Google Shape;353;p20"/>
          <p:cNvSpPr/>
          <p:nvPr/>
        </p:nvSpPr>
        <p:spPr>
          <a:xfrm>
            <a:off x="960336" y="4568390"/>
            <a:ext cx="4750065" cy="52322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400">
                <a:solidFill>
                  <a:schemeClr val="dk1"/>
                </a:solidFill>
                <a:latin typeface="Arial"/>
                <a:ea typeface="Arial"/>
                <a:cs typeface="Arial"/>
                <a:sym typeface="Arial"/>
              </a:rPr>
              <a:t>σ</a:t>
            </a:r>
            <a:r>
              <a:rPr baseline="-25000" lang="en-GB" sz="1400">
                <a:solidFill>
                  <a:schemeClr val="dk1"/>
                </a:solidFill>
                <a:latin typeface="Arial"/>
                <a:ea typeface="Arial"/>
                <a:cs typeface="Arial"/>
                <a:sym typeface="Arial"/>
              </a:rPr>
              <a:t>m,y,d</a:t>
            </a:r>
            <a:r>
              <a:rPr lang="en-GB" sz="1400">
                <a:solidFill>
                  <a:schemeClr val="dk1"/>
                </a:solidFill>
                <a:latin typeface="Arial"/>
                <a:ea typeface="Arial"/>
                <a:cs typeface="Arial"/>
                <a:sym typeface="Arial"/>
              </a:rPr>
              <a:t> and</a:t>
            </a:r>
            <a:r>
              <a:rPr i="1" lang="en-GB" sz="1400">
                <a:solidFill>
                  <a:schemeClr val="dk1"/>
                </a:solidFill>
                <a:latin typeface="Arial"/>
                <a:ea typeface="Arial"/>
                <a:cs typeface="Arial"/>
                <a:sym typeface="Arial"/>
              </a:rPr>
              <a:t> σ</a:t>
            </a:r>
            <a:r>
              <a:rPr baseline="-25000" lang="en-GB" sz="1400">
                <a:solidFill>
                  <a:schemeClr val="dk1"/>
                </a:solidFill>
                <a:latin typeface="Arial"/>
                <a:ea typeface="Arial"/>
                <a:cs typeface="Arial"/>
                <a:sym typeface="Arial"/>
              </a:rPr>
              <a:t>m,z,d    </a:t>
            </a:r>
            <a:r>
              <a:rPr lang="en-GB" sz="1400">
                <a:solidFill>
                  <a:schemeClr val="dk1"/>
                </a:solidFill>
                <a:latin typeface="Arial"/>
                <a:ea typeface="Arial"/>
                <a:cs typeface="Arial"/>
                <a:sym typeface="Arial"/>
              </a:rPr>
              <a:t>rated value of bending stress</a:t>
            </a:r>
            <a:endParaRPr/>
          </a:p>
          <a:p>
            <a:pPr indent="0" lvl="0" marL="0" marR="0" rtl="0" algn="l">
              <a:spcBef>
                <a:spcPts val="600"/>
              </a:spcBef>
              <a:spcAft>
                <a:spcPts val="0"/>
              </a:spcAft>
              <a:buNone/>
            </a:pPr>
            <a:r>
              <a:rPr i="1" lang="en-GB" sz="1400">
                <a:solidFill>
                  <a:schemeClr val="dk1"/>
                </a:solidFill>
                <a:latin typeface="Arial"/>
                <a:ea typeface="Arial"/>
                <a:cs typeface="Arial"/>
                <a:sym typeface="Arial"/>
              </a:rPr>
              <a:t>f</a:t>
            </a:r>
            <a:r>
              <a:rPr baseline="-25000" lang="en-GB" sz="1400">
                <a:solidFill>
                  <a:schemeClr val="dk1"/>
                </a:solidFill>
                <a:latin typeface="Arial"/>
                <a:ea typeface="Arial"/>
                <a:cs typeface="Arial"/>
                <a:sym typeface="Arial"/>
              </a:rPr>
              <a:t>m,y,d</a:t>
            </a:r>
            <a:r>
              <a:rPr lang="en-GB" sz="1400">
                <a:solidFill>
                  <a:schemeClr val="dk1"/>
                </a:solidFill>
                <a:latin typeface="Arial"/>
                <a:ea typeface="Arial"/>
                <a:cs typeface="Arial"/>
                <a:sym typeface="Arial"/>
              </a:rPr>
              <a:t> and</a:t>
            </a:r>
            <a:r>
              <a:rPr i="1" lang="en-GB" sz="1400">
                <a:solidFill>
                  <a:schemeClr val="dk1"/>
                </a:solidFill>
                <a:latin typeface="Arial"/>
                <a:ea typeface="Arial"/>
                <a:cs typeface="Arial"/>
                <a:sym typeface="Arial"/>
              </a:rPr>
              <a:t> f</a:t>
            </a:r>
            <a:r>
              <a:rPr baseline="-25000" lang="en-GB" sz="1400">
                <a:solidFill>
                  <a:schemeClr val="dk1"/>
                </a:solidFill>
                <a:latin typeface="Arial"/>
                <a:ea typeface="Arial"/>
                <a:cs typeface="Arial"/>
                <a:sym typeface="Arial"/>
              </a:rPr>
              <a:t>m,z,d        </a:t>
            </a:r>
            <a:r>
              <a:rPr lang="en-GB" sz="1500">
                <a:solidFill>
                  <a:schemeClr val="dk1"/>
                </a:solidFill>
                <a:latin typeface="Arial"/>
                <a:ea typeface="Arial"/>
                <a:cs typeface="Arial"/>
                <a:sym typeface="Arial"/>
              </a:rPr>
              <a:t>rated value of bending strength </a:t>
            </a:r>
            <a:endParaRPr/>
          </a:p>
        </p:txBody>
      </p:sp>
      <p:sp>
        <p:nvSpPr>
          <p:cNvPr id="354" name="Google Shape;354;p20"/>
          <p:cNvSpPr/>
          <p:nvPr/>
        </p:nvSpPr>
        <p:spPr>
          <a:xfrm>
            <a:off x="5888354" y="1560028"/>
            <a:ext cx="269576"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a:ea typeface="Arial"/>
                <a:cs typeface="Arial"/>
                <a:sym typeface="Arial"/>
              </a:rPr>
              <a:t>and</a:t>
            </a:r>
            <a:endParaRPr/>
          </a:p>
        </p:txBody>
      </p:sp>
      <p:sp>
        <p:nvSpPr>
          <p:cNvPr id="355" name="Google Shape;355;p20"/>
          <p:cNvSpPr/>
          <p:nvPr/>
        </p:nvSpPr>
        <p:spPr>
          <a:xfrm>
            <a:off x="5888354" y="2608954"/>
            <a:ext cx="269576"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a:ea typeface="Arial"/>
                <a:cs typeface="Arial"/>
                <a:sym typeface="Arial"/>
              </a:rPr>
              <a:t>and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length of compressed rod</a:t>
            </a:r>
            <a:endParaRPr/>
          </a:p>
        </p:txBody>
      </p:sp>
      <p:sp>
        <p:nvSpPr>
          <p:cNvPr id="362" name="Google Shape;362;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63" name="Google Shape;363;p21"/>
          <p:cNvSpPr txBox="1"/>
          <p:nvPr>
            <p:ph idx="1" type="body"/>
          </p:nvPr>
        </p:nvSpPr>
        <p:spPr>
          <a:xfrm>
            <a:off x="838200" y="1825625"/>
            <a:ext cx="5181600"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GB" sz="2600"/>
              <a:t>The buckling length is impacted by</a:t>
            </a:r>
            <a:endParaRPr/>
          </a:p>
          <a:p>
            <a:pPr indent="-228600" lvl="1" marL="685800" rtl="0" algn="l">
              <a:lnSpc>
                <a:spcPct val="90000"/>
              </a:lnSpc>
              <a:spcBef>
                <a:spcPts val="500"/>
              </a:spcBef>
              <a:spcAft>
                <a:spcPts val="0"/>
              </a:spcAft>
              <a:buClr>
                <a:schemeClr val="dk1"/>
              </a:buClr>
              <a:buSzPts val="2400"/>
              <a:buChar char="•"/>
            </a:pPr>
            <a:r>
              <a:rPr lang="en-GB"/>
              <a:t>Support type (joint, rigid)</a:t>
            </a:r>
            <a:endParaRPr/>
          </a:p>
          <a:p>
            <a:pPr indent="-228600" lvl="1" marL="685800" rtl="0" algn="l">
              <a:lnSpc>
                <a:spcPct val="90000"/>
              </a:lnSpc>
              <a:spcBef>
                <a:spcPts val="500"/>
              </a:spcBef>
              <a:spcAft>
                <a:spcPts val="0"/>
              </a:spcAft>
              <a:buClr>
                <a:schemeClr val="dk1"/>
              </a:buClr>
              <a:buSzPts val="2400"/>
              <a:buChar char="•"/>
            </a:pPr>
            <a:r>
              <a:rPr lang="en-GB"/>
              <a:t>Possible buckling support </a:t>
            </a:r>
            <a:endParaRPr/>
          </a:p>
          <a:p>
            <a:pPr indent="-228600" lvl="1" marL="685800" rtl="0" algn="l">
              <a:lnSpc>
                <a:spcPct val="90000"/>
              </a:lnSpc>
              <a:spcBef>
                <a:spcPts val="500"/>
              </a:spcBef>
              <a:spcAft>
                <a:spcPts val="0"/>
              </a:spcAft>
              <a:buClr>
                <a:schemeClr val="dk1"/>
              </a:buClr>
              <a:buSzPts val="2400"/>
              <a:buChar char="•"/>
            </a:pPr>
            <a:r>
              <a:rPr lang="en-GB"/>
              <a:t>Stiffness of rigid support </a:t>
            </a:r>
            <a:endParaRPr/>
          </a:p>
          <a:p>
            <a:pPr indent="-228600" lvl="0" marL="228600" rtl="0" algn="l">
              <a:lnSpc>
                <a:spcPct val="90000"/>
              </a:lnSpc>
              <a:spcBef>
                <a:spcPts val="1000"/>
              </a:spcBef>
              <a:spcAft>
                <a:spcPts val="0"/>
              </a:spcAft>
              <a:buClr>
                <a:schemeClr val="dk1"/>
              </a:buClr>
              <a:buSzPts val="2600"/>
              <a:buChar char="•"/>
            </a:pPr>
            <a:r>
              <a:rPr lang="en-GB" sz="2600"/>
              <a:t>In wooden structures, a torque rigid joint is usually only considered in a cantilever column’s foundation joint</a:t>
            </a:r>
            <a:endParaRPr/>
          </a:p>
          <a:p>
            <a:pPr indent="-228600" lvl="0" marL="228600" rtl="0" algn="l">
              <a:lnSpc>
                <a:spcPct val="90000"/>
              </a:lnSpc>
              <a:spcBef>
                <a:spcPts val="1000"/>
              </a:spcBef>
              <a:spcAft>
                <a:spcPts val="0"/>
              </a:spcAft>
              <a:buClr>
                <a:schemeClr val="dk1"/>
              </a:buClr>
              <a:buSzPts val="2600"/>
              <a:buChar char="•"/>
            </a:pPr>
            <a:r>
              <a:rPr lang="en-GB" sz="2600"/>
              <a:t>In connection with the cantilever column attached with an adhesive screw joint,  </a:t>
            </a:r>
            <a:r>
              <a:rPr i="1" lang="en-GB" sz="2600"/>
              <a:t>L</a:t>
            </a:r>
            <a:r>
              <a:rPr baseline="-25000" lang="en-GB" sz="2600"/>
              <a:t>c</a:t>
            </a:r>
            <a:r>
              <a:rPr lang="en-GB" sz="2600"/>
              <a:t> = 2,2</a:t>
            </a:r>
            <a:r>
              <a:rPr i="1" lang="en-GB" sz="2600"/>
              <a:t>L</a:t>
            </a:r>
            <a:r>
              <a:rPr lang="en-GB" sz="2600"/>
              <a:t> (see VTT-S-05679-14) </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364" name="Google Shape;364;p21"/>
          <p:cNvPicPr preferRelativeResize="0"/>
          <p:nvPr/>
        </p:nvPicPr>
        <p:blipFill rotWithShape="1">
          <a:blip r:embed="rId3">
            <a:alphaModFix/>
          </a:blip>
          <a:srcRect b="0" l="0" r="0" t="0"/>
          <a:stretch/>
        </p:blipFill>
        <p:spPr>
          <a:xfrm>
            <a:off x="6152287" y="1691625"/>
            <a:ext cx="5819096" cy="4132746"/>
          </a:xfrm>
          <a:prstGeom prst="rect">
            <a:avLst/>
          </a:prstGeom>
          <a:noFill/>
          <a:ln>
            <a:noFill/>
          </a:ln>
        </p:spPr>
      </p:pic>
      <p:sp>
        <p:nvSpPr>
          <p:cNvPr id="365" name="Google Shape;365;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66" name="Google Shape;366;p21"/>
          <p:cNvSpPr/>
          <p:nvPr/>
        </p:nvSpPr>
        <p:spPr>
          <a:xfrm rot="-5400000">
            <a:off x="5858341" y="3584404"/>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Buckling length </a:t>
            </a:r>
            <a:r>
              <a:rPr i="1" lang="en-GB" sz="1000">
                <a:solidFill>
                  <a:schemeClr val="dk1"/>
                </a:solidFill>
                <a:latin typeface="Arial Narrow"/>
                <a:ea typeface="Arial Narrow"/>
                <a:cs typeface="Arial Narrow"/>
                <a:sym typeface="Arial Narrow"/>
              </a:rPr>
              <a:t>L</a:t>
            </a:r>
            <a:r>
              <a:rPr baseline="-25000" lang="en-GB" sz="1000">
                <a:solidFill>
                  <a:schemeClr val="dk1"/>
                </a:solidFill>
                <a:latin typeface="Arial Narrow"/>
                <a:ea typeface="Arial Narrow"/>
                <a:cs typeface="Arial Narrow"/>
                <a:sym typeface="Arial Narrow"/>
              </a:rPr>
              <a:t>C</a:t>
            </a:r>
            <a:r>
              <a:rPr lang="en-GB" sz="1000">
                <a:solidFill>
                  <a:schemeClr val="dk1"/>
                </a:solidFill>
                <a:latin typeface="Arial Narrow"/>
                <a:ea typeface="Arial Narrow"/>
                <a:cs typeface="Arial Narrow"/>
                <a:sym typeface="Arial Narrow"/>
              </a:rPr>
              <a:t> </a:t>
            </a:r>
            <a:endParaRPr/>
          </a:p>
        </p:txBody>
      </p:sp>
      <p:sp>
        <p:nvSpPr>
          <p:cNvPr id="367" name="Google Shape;367;p21"/>
          <p:cNvSpPr/>
          <p:nvPr/>
        </p:nvSpPr>
        <p:spPr>
          <a:xfrm rot="-5400000">
            <a:off x="7406650" y="3007207"/>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Buckling length </a:t>
            </a:r>
            <a:r>
              <a:rPr i="1" lang="en-GB" sz="1000">
                <a:solidFill>
                  <a:schemeClr val="dk1"/>
                </a:solidFill>
                <a:latin typeface="Arial Narrow"/>
                <a:ea typeface="Arial Narrow"/>
                <a:cs typeface="Arial Narrow"/>
                <a:sym typeface="Arial Narrow"/>
              </a:rPr>
              <a:t>L</a:t>
            </a:r>
            <a:r>
              <a:rPr baseline="-25000" lang="en-GB" sz="1000">
                <a:solidFill>
                  <a:schemeClr val="dk1"/>
                </a:solidFill>
                <a:latin typeface="Arial Narrow"/>
                <a:ea typeface="Arial Narrow"/>
                <a:cs typeface="Arial Narrow"/>
                <a:sym typeface="Arial Narrow"/>
              </a:rPr>
              <a:t>C</a:t>
            </a:r>
            <a:r>
              <a:rPr lang="en-GB" sz="1000">
                <a:solidFill>
                  <a:schemeClr val="dk1"/>
                </a:solidFill>
                <a:latin typeface="Arial Narrow"/>
                <a:ea typeface="Arial Narrow"/>
                <a:cs typeface="Arial Narrow"/>
                <a:sym typeface="Arial Narrow"/>
              </a:rPr>
              <a:t> </a:t>
            </a:r>
            <a:endParaRPr/>
          </a:p>
        </p:txBody>
      </p:sp>
      <p:sp>
        <p:nvSpPr>
          <p:cNvPr id="368" name="Google Shape;368;p21"/>
          <p:cNvSpPr/>
          <p:nvPr/>
        </p:nvSpPr>
        <p:spPr>
          <a:xfrm rot="-5400000">
            <a:off x="8958528" y="3584404"/>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Buckling length </a:t>
            </a:r>
            <a:r>
              <a:rPr i="1" lang="en-GB" sz="1000">
                <a:solidFill>
                  <a:schemeClr val="dk1"/>
                </a:solidFill>
                <a:latin typeface="Arial Narrow"/>
                <a:ea typeface="Arial Narrow"/>
                <a:cs typeface="Arial Narrow"/>
                <a:sym typeface="Arial Narrow"/>
              </a:rPr>
              <a:t>L</a:t>
            </a:r>
            <a:r>
              <a:rPr baseline="-25000" lang="en-GB" sz="1000">
                <a:solidFill>
                  <a:schemeClr val="dk1"/>
                </a:solidFill>
                <a:latin typeface="Arial Narrow"/>
                <a:ea typeface="Arial Narrow"/>
                <a:cs typeface="Arial Narrow"/>
                <a:sym typeface="Arial Narrow"/>
              </a:rPr>
              <a:t>C</a:t>
            </a:r>
            <a:r>
              <a:rPr lang="en-GB" sz="1000">
                <a:solidFill>
                  <a:schemeClr val="dk1"/>
                </a:solidFill>
                <a:latin typeface="Arial Narrow"/>
                <a:ea typeface="Arial Narrow"/>
                <a:cs typeface="Arial Narrow"/>
                <a:sym typeface="Arial Narrow"/>
              </a:rPr>
              <a:t> </a:t>
            </a:r>
            <a:endParaRPr/>
          </a:p>
        </p:txBody>
      </p:sp>
      <p:sp>
        <p:nvSpPr>
          <p:cNvPr id="369" name="Google Shape;369;p21"/>
          <p:cNvSpPr/>
          <p:nvPr/>
        </p:nvSpPr>
        <p:spPr>
          <a:xfrm rot="-5400000">
            <a:off x="10506835" y="3397973"/>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Buckling length </a:t>
            </a:r>
            <a:r>
              <a:rPr i="1" lang="en-GB" sz="1000">
                <a:solidFill>
                  <a:schemeClr val="dk1"/>
                </a:solidFill>
                <a:latin typeface="Arial Narrow"/>
                <a:ea typeface="Arial Narrow"/>
                <a:cs typeface="Arial Narrow"/>
                <a:sym typeface="Arial Narrow"/>
              </a:rPr>
              <a:t>L</a:t>
            </a:r>
            <a:r>
              <a:rPr baseline="-25000" lang="en-GB" sz="1000">
                <a:solidFill>
                  <a:schemeClr val="dk1"/>
                </a:solidFill>
                <a:latin typeface="Arial Narrow"/>
                <a:ea typeface="Arial Narrow"/>
                <a:cs typeface="Arial Narrow"/>
                <a:sym typeface="Arial Narrow"/>
              </a:rPr>
              <a:t>C</a:t>
            </a:r>
            <a:r>
              <a:rPr lang="en-GB" sz="1000">
                <a:solidFill>
                  <a:schemeClr val="dk1"/>
                </a:solidFill>
                <a:latin typeface="Arial Narrow"/>
                <a:ea typeface="Arial Narrow"/>
                <a:cs typeface="Arial Narrow"/>
                <a:sym typeface="Arial Narrow"/>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resistance of compressed rod </a:t>
            </a:r>
            <a:endParaRPr/>
          </a:p>
        </p:txBody>
      </p:sp>
      <p:sp>
        <p:nvSpPr>
          <p:cNvPr id="376" name="Google Shape;376;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77" name="Google Shape;377;p22"/>
          <p:cNvSpPr txBox="1"/>
          <p:nvPr>
            <p:ph idx="1" type="body"/>
          </p:nvPr>
        </p:nvSpPr>
        <p:spPr>
          <a:xfrm>
            <a:off x="838198" y="1825624"/>
            <a:ext cx="10974861" cy="162809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In the dimensioning of the rod's buckling resistance, the rated value of the rod’s compression stress is reduced by the buckling factor  </a:t>
            </a:r>
            <a:r>
              <a:rPr i="1" lang="en-GB"/>
              <a:t>k</a:t>
            </a:r>
            <a:r>
              <a:rPr baseline="-25000" lang="en-GB"/>
              <a:t>c,y </a:t>
            </a:r>
            <a:r>
              <a:rPr lang="en-GB"/>
              <a:t>and</a:t>
            </a:r>
            <a:r>
              <a:rPr baseline="-25000" lang="en-GB"/>
              <a:t> </a:t>
            </a:r>
            <a:r>
              <a:rPr i="1" lang="en-GB"/>
              <a:t>k</a:t>
            </a:r>
            <a:r>
              <a:rPr baseline="-25000" lang="en-GB"/>
              <a:t>c,z </a:t>
            </a:r>
            <a:endParaRPr/>
          </a:p>
          <a:p>
            <a:pPr indent="-228600" lvl="0" marL="228600" rtl="0" algn="l">
              <a:lnSpc>
                <a:spcPct val="90000"/>
              </a:lnSpc>
              <a:spcBef>
                <a:spcPts val="1000"/>
              </a:spcBef>
              <a:spcAft>
                <a:spcPts val="0"/>
              </a:spcAft>
              <a:buClr>
                <a:schemeClr val="dk1"/>
              </a:buClr>
              <a:buSzPts val="2800"/>
              <a:buChar char="•"/>
            </a:pPr>
            <a:r>
              <a:rPr lang="en-GB"/>
              <a:t>When </a:t>
            </a:r>
            <a:r>
              <a:rPr i="1" lang="en-GB"/>
              <a:t>k</a:t>
            </a:r>
            <a:r>
              <a:rPr baseline="-25000" lang="en-GB"/>
              <a:t>c,i </a:t>
            </a:r>
            <a:r>
              <a:rPr lang="en-GB"/>
              <a:t>= 1, the rod is not susceptible to buckling in the direction of the axis in question</a:t>
            </a:r>
            <a:r>
              <a:rPr baseline="-25000" lang="en-GB"/>
              <a:t> </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78" name="Google Shape;378;p22"/>
          <p:cNvPicPr preferRelativeResize="0"/>
          <p:nvPr/>
        </p:nvPicPr>
        <p:blipFill rotWithShape="1">
          <a:blip r:embed="rId3">
            <a:alphaModFix/>
          </a:blip>
          <a:srcRect b="0" l="0" r="0" t="0"/>
          <a:stretch/>
        </p:blipFill>
        <p:spPr>
          <a:xfrm>
            <a:off x="1163681" y="3592167"/>
            <a:ext cx="4791075" cy="2146300"/>
          </a:xfrm>
          <a:prstGeom prst="rect">
            <a:avLst/>
          </a:prstGeom>
          <a:noFill/>
          <a:ln>
            <a:noFill/>
          </a:ln>
        </p:spPr>
      </p:pic>
      <p:pic>
        <p:nvPicPr>
          <p:cNvPr id="379" name="Google Shape;379;p22"/>
          <p:cNvPicPr preferRelativeResize="0"/>
          <p:nvPr/>
        </p:nvPicPr>
        <p:blipFill rotWithShape="1">
          <a:blip r:embed="rId4">
            <a:alphaModFix/>
          </a:blip>
          <a:srcRect b="0" l="0" r="0" t="0"/>
          <a:stretch/>
        </p:blipFill>
        <p:spPr>
          <a:xfrm>
            <a:off x="6723362" y="3588650"/>
            <a:ext cx="4791075" cy="2112962"/>
          </a:xfrm>
          <a:prstGeom prst="rect">
            <a:avLst/>
          </a:prstGeom>
          <a:noFill/>
          <a:ln>
            <a:noFill/>
          </a:ln>
        </p:spPr>
      </p:pic>
      <p:sp>
        <p:nvSpPr>
          <p:cNvPr id="380" name="Google Shape;380;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81" name="Google Shape;381;p22"/>
          <p:cNvSpPr/>
          <p:nvPr/>
        </p:nvSpPr>
        <p:spPr>
          <a:xfrm>
            <a:off x="1174447" y="3588650"/>
            <a:ext cx="5374935" cy="23852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Dimension condition when rod buckles in the z-axis direction</a:t>
            </a:r>
            <a:endParaRPr/>
          </a:p>
        </p:txBody>
      </p:sp>
      <p:sp>
        <p:nvSpPr>
          <p:cNvPr id="382" name="Google Shape;382;p22"/>
          <p:cNvSpPr/>
          <p:nvPr/>
        </p:nvSpPr>
        <p:spPr>
          <a:xfrm>
            <a:off x="6723362" y="3588650"/>
            <a:ext cx="5312428" cy="23852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Dimension condition when rod buckles in the y-axis direction</a:t>
            </a:r>
            <a:endParaRPr/>
          </a:p>
        </p:txBody>
      </p:sp>
      <p:sp>
        <p:nvSpPr>
          <p:cNvPr id="383" name="Google Shape;383;p22"/>
          <p:cNvSpPr/>
          <p:nvPr/>
        </p:nvSpPr>
        <p:spPr>
          <a:xfrm>
            <a:off x="1678515" y="4811504"/>
            <a:ext cx="4740039" cy="110799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rated value of compression stress parallel to the grain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buckling factor</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rated value of compression strength parallel to the grain</a:t>
            </a:r>
            <a:endParaRPr/>
          </a:p>
        </p:txBody>
      </p:sp>
      <p:sp>
        <p:nvSpPr>
          <p:cNvPr id="384" name="Google Shape;384;p22"/>
          <p:cNvSpPr/>
          <p:nvPr/>
        </p:nvSpPr>
        <p:spPr>
          <a:xfrm>
            <a:off x="7270741" y="4784870"/>
            <a:ext cx="4765049" cy="110799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rated value of compression stress parallel to the grain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buckling factor</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rated value of compression strength parallel to the grain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23"/>
          <p:cNvPicPr preferRelativeResize="0"/>
          <p:nvPr/>
        </p:nvPicPr>
        <p:blipFill rotWithShape="1">
          <a:blip r:embed="rId3">
            <a:alphaModFix/>
          </a:blip>
          <a:srcRect b="0" l="0" r="0" t="0"/>
          <a:stretch/>
        </p:blipFill>
        <p:spPr>
          <a:xfrm>
            <a:off x="7765927" y="1445742"/>
            <a:ext cx="3591931" cy="4757352"/>
          </a:xfrm>
          <a:prstGeom prst="rect">
            <a:avLst/>
          </a:prstGeom>
          <a:noFill/>
          <a:ln>
            <a:noFill/>
          </a:ln>
        </p:spPr>
      </p:pic>
      <p:sp>
        <p:nvSpPr>
          <p:cNvPr id="391" name="Google Shape;391;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Combined effect of bending and buckling</a:t>
            </a:r>
            <a:endParaRPr/>
          </a:p>
        </p:txBody>
      </p:sp>
      <p:sp>
        <p:nvSpPr>
          <p:cNvPr id="392" name="Google Shape;392;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93" name="Google Shape;393;p23"/>
          <p:cNvPicPr preferRelativeResize="0"/>
          <p:nvPr/>
        </p:nvPicPr>
        <p:blipFill rotWithShape="1">
          <a:blip r:embed="rId4">
            <a:alphaModFix/>
          </a:blip>
          <a:srcRect b="0" l="0" r="0" t="0"/>
          <a:stretch/>
        </p:blipFill>
        <p:spPr>
          <a:xfrm>
            <a:off x="933450" y="1466850"/>
            <a:ext cx="4659313" cy="3736975"/>
          </a:xfrm>
          <a:prstGeom prst="rect">
            <a:avLst/>
          </a:prstGeom>
          <a:noFill/>
          <a:ln>
            <a:noFill/>
          </a:ln>
        </p:spPr>
      </p:pic>
      <p:sp>
        <p:nvSpPr>
          <p:cNvPr id="394" name="Google Shape;394;p23"/>
          <p:cNvSpPr/>
          <p:nvPr/>
        </p:nvSpPr>
        <p:spPr>
          <a:xfrm>
            <a:off x="2004985" y="5143770"/>
            <a:ext cx="6366657"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Calibri"/>
                <a:ea typeface="Calibri"/>
                <a:cs typeface="Calibri"/>
                <a:sym typeface="Calibri"/>
              </a:rPr>
              <a:t>Factor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takes into account the effect of stress distribution and the inhomogeneity of wood on the bending strength of a cross-section </a:t>
            </a:r>
            <a:r>
              <a:rPr b="1" i="1" lang="en-GB" sz="1400">
                <a:solidFill>
                  <a:schemeClr val="dk1"/>
                </a:solidFill>
                <a:latin typeface="Calibri"/>
                <a:ea typeface="Calibri"/>
                <a:cs typeface="Calibri"/>
                <a:sym typeface="Calibri"/>
              </a:rPr>
              <a:t>bent in two directions</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rectangular cross-section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0.7  (sawn timber, glued laminated timber, LVL, CLT)</a:t>
            </a:r>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other cross-sections and wood products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1.0 </a:t>
            </a:r>
            <a:endParaRPr/>
          </a:p>
        </p:txBody>
      </p:sp>
      <p:sp>
        <p:nvSpPr>
          <p:cNvPr id="395" name="Google Shape;395;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96" name="Google Shape;396;p23"/>
          <p:cNvSpPr/>
          <p:nvPr/>
        </p:nvSpPr>
        <p:spPr>
          <a:xfrm>
            <a:off x="929392" y="1466850"/>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 1</a:t>
            </a:r>
            <a:endParaRPr/>
          </a:p>
        </p:txBody>
      </p:sp>
      <p:sp>
        <p:nvSpPr>
          <p:cNvPr id="397" name="Google Shape;397;p23"/>
          <p:cNvSpPr/>
          <p:nvPr/>
        </p:nvSpPr>
        <p:spPr>
          <a:xfrm>
            <a:off x="942691" y="2412998"/>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 2</a:t>
            </a:r>
            <a:endParaRPr/>
          </a:p>
        </p:txBody>
      </p:sp>
      <p:sp>
        <p:nvSpPr>
          <p:cNvPr id="398" name="Google Shape;398;p23"/>
          <p:cNvSpPr/>
          <p:nvPr/>
        </p:nvSpPr>
        <p:spPr>
          <a:xfrm>
            <a:off x="1456452" y="3643435"/>
            <a:ext cx="5421868" cy="601546"/>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rated value of compression stress parallel to the grain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rated value of compression strength parallel to the grain</a:t>
            </a:r>
            <a:endParaRPr/>
          </a:p>
        </p:txBody>
      </p:sp>
      <p:sp>
        <p:nvSpPr>
          <p:cNvPr id="399" name="Google Shape;399;p23"/>
          <p:cNvSpPr/>
          <p:nvPr/>
        </p:nvSpPr>
        <p:spPr>
          <a:xfrm>
            <a:off x="942691" y="4261455"/>
            <a:ext cx="4720502" cy="86946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550">
                <a:solidFill>
                  <a:schemeClr val="dk1"/>
                </a:solidFill>
                <a:latin typeface="Arial"/>
                <a:ea typeface="Arial"/>
                <a:cs typeface="Arial"/>
                <a:sym typeface="Arial"/>
              </a:rPr>
              <a:t>k</a:t>
            </a:r>
            <a:r>
              <a:rPr baseline="-25000" lang="en-GB" sz="1550">
                <a:solidFill>
                  <a:schemeClr val="dk1"/>
                </a:solidFill>
                <a:latin typeface="Arial"/>
                <a:ea typeface="Arial"/>
                <a:cs typeface="Arial"/>
                <a:sym typeface="Arial"/>
              </a:rPr>
              <a:t>c,y</a:t>
            </a:r>
            <a:r>
              <a:rPr lang="en-GB" sz="1550">
                <a:solidFill>
                  <a:schemeClr val="dk1"/>
                </a:solidFill>
                <a:latin typeface="Arial"/>
                <a:ea typeface="Arial"/>
                <a:cs typeface="Arial"/>
                <a:sym typeface="Arial"/>
              </a:rPr>
              <a:t> and </a:t>
            </a:r>
            <a:r>
              <a:rPr i="1" lang="en-GB" sz="1550">
                <a:solidFill>
                  <a:schemeClr val="dk1"/>
                </a:solidFill>
                <a:latin typeface="Arial"/>
                <a:ea typeface="Arial"/>
                <a:cs typeface="Arial"/>
                <a:sym typeface="Arial"/>
              </a:rPr>
              <a:t>k</a:t>
            </a:r>
            <a:r>
              <a:rPr baseline="-25000" lang="en-GB" sz="1550">
                <a:solidFill>
                  <a:schemeClr val="dk1"/>
                </a:solidFill>
                <a:latin typeface="Arial"/>
                <a:ea typeface="Arial"/>
                <a:cs typeface="Arial"/>
                <a:sym typeface="Arial"/>
              </a:rPr>
              <a:t>c,z</a:t>
            </a:r>
            <a:r>
              <a:rPr lang="en-GB" sz="1550">
                <a:solidFill>
                  <a:schemeClr val="dk1"/>
                </a:solidFill>
                <a:latin typeface="Arial"/>
                <a:ea typeface="Arial"/>
                <a:cs typeface="Arial"/>
                <a:sym typeface="Arial"/>
              </a:rPr>
              <a:t>	buckling factor</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σ</a:t>
            </a:r>
            <a:r>
              <a:rPr baseline="-25000" lang="en-GB" sz="1550">
                <a:solidFill>
                  <a:schemeClr val="dk1"/>
                </a:solidFill>
                <a:latin typeface="Arial"/>
                <a:ea typeface="Arial"/>
                <a:cs typeface="Arial"/>
                <a:sym typeface="Arial"/>
              </a:rPr>
              <a:t>m,y,d</a:t>
            </a:r>
            <a:r>
              <a:rPr lang="en-GB" sz="1550">
                <a:solidFill>
                  <a:schemeClr val="dk1"/>
                </a:solidFill>
                <a:latin typeface="Arial"/>
                <a:ea typeface="Arial"/>
                <a:cs typeface="Arial"/>
                <a:sym typeface="Arial"/>
              </a:rPr>
              <a:t> and σ</a:t>
            </a:r>
            <a:r>
              <a:rPr baseline="-25000" lang="en-GB" sz="1550">
                <a:solidFill>
                  <a:schemeClr val="dk1"/>
                </a:solidFill>
                <a:latin typeface="Arial"/>
                <a:ea typeface="Arial"/>
                <a:cs typeface="Arial"/>
                <a:sym typeface="Arial"/>
              </a:rPr>
              <a:t>m,z,d</a:t>
            </a:r>
            <a:r>
              <a:rPr lang="en-GB" sz="1550">
                <a:solidFill>
                  <a:schemeClr val="dk1"/>
                </a:solidFill>
                <a:latin typeface="Arial"/>
                <a:ea typeface="Arial"/>
                <a:cs typeface="Arial"/>
                <a:sym typeface="Arial"/>
              </a:rPr>
              <a:t> 	rated value of bending stress</a:t>
            </a:r>
            <a:endParaRPr/>
          </a:p>
          <a:p>
            <a:pPr indent="0" lvl="0" marL="0" marR="0" rtl="0" algn="l">
              <a:spcBef>
                <a:spcPts val="600"/>
              </a:spcBef>
              <a:spcAft>
                <a:spcPts val="0"/>
              </a:spcAft>
              <a:buNone/>
            </a:pPr>
            <a:r>
              <a:rPr i="1" lang="en-GB" sz="1550">
                <a:solidFill>
                  <a:schemeClr val="dk1"/>
                </a:solidFill>
                <a:latin typeface="Arial"/>
                <a:ea typeface="Arial"/>
                <a:cs typeface="Arial"/>
                <a:sym typeface="Arial"/>
              </a:rPr>
              <a:t>f</a:t>
            </a:r>
            <a:r>
              <a:rPr baseline="-25000" lang="en-GB" sz="1550">
                <a:solidFill>
                  <a:schemeClr val="dk1"/>
                </a:solidFill>
                <a:latin typeface="Arial"/>
                <a:ea typeface="Arial"/>
                <a:cs typeface="Arial"/>
                <a:sym typeface="Arial"/>
              </a:rPr>
              <a:t>m,y,d</a:t>
            </a:r>
            <a:r>
              <a:rPr lang="en-GB" sz="1550">
                <a:solidFill>
                  <a:schemeClr val="dk1"/>
                </a:solidFill>
                <a:latin typeface="Arial"/>
                <a:ea typeface="Arial"/>
                <a:cs typeface="Arial"/>
                <a:sym typeface="Arial"/>
              </a:rPr>
              <a:t> and </a:t>
            </a:r>
            <a:r>
              <a:rPr i="1" lang="en-GB" sz="1550">
                <a:solidFill>
                  <a:schemeClr val="dk1"/>
                </a:solidFill>
                <a:latin typeface="Arial"/>
                <a:ea typeface="Arial"/>
                <a:cs typeface="Arial"/>
                <a:sym typeface="Arial"/>
              </a:rPr>
              <a:t>f</a:t>
            </a:r>
            <a:r>
              <a:rPr baseline="-25000" lang="en-GB" sz="1550">
                <a:solidFill>
                  <a:schemeClr val="dk1"/>
                </a:solidFill>
                <a:latin typeface="Arial"/>
                <a:ea typeface="Arial"/>
                <a:cs typeface="Arial"/>
                <a:sym typeface="Arial"/>
              </a:rPr>
              <a:t>m,z,d</a:t>
            </a:r>
            <a:r>
              <a:rPr lang="en-GB" sz="1550">
                <a:solidFill>
                  <a:schemeClr val="dk1"/>
                </a:solidFill>
                <a:latin typeface="Arial"/>
                <a:ea typeface="Arial"/>
                <a:cs typeface="Arial"/>
                <a:sym typeface="Arial"/>
              </a:rPr>
              <a:t>	rated value of bending strength</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factor</a:t>
            </a:r>
            <a:endParaRPr/>
          </a:p>
        </p:txBody>
      </p:sp>
      <p:sp>
        <p:nvSpPr>
          <p:cNvPr id="406" name="Google Shape;406;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07" name="Google Shape;407;p24"/>
          <p:cNvPicPr preferRelativeResize="0"/>
          <p:nvPr/>
        </p:nvPicPr>
        <p:blipFill rotWithShape="1">
          <a:blip r:embed="rId3">
            <a:alphaModFix/>
          </a:blip>
          <a:srcRect b="0" l="0" r="0" t="0"/>
          <a:stretch/>
        </p:blipFill>
        <p:spPr>
          <a:xfrm>
            <a:off x="941856" y="1750434"/>
            <a:ext cx="3094038" cy="3186113"/>
          </a:xfrm>
          <a:prstGeom prst="rect">
            <a:avLst/>
          </a:prstGeom>
          <a:noFill/>
          <a:ln>
            <a:noFill/>
          </a:ln>
        </p:spPr>
      </p:pic>
      <p:pic>
        <p:nvPicPr>
          <p:cNvPr id="408" name="Google Shape;408;p24"/>
          <p:cNvPicPr preferRelativeResize="0"/>
          <p:nvPr/>
        </p:nvPicPr>
        <p:blipFill rotWithShape="1">
          <a:blip r:embed="rId4">
            <a:alphaModFix/>
          </a:blip>
          <a:srcRect b="0" l="0" r="0" t="0"/>
          <a:stretch/>
        </p:blipFill>
        <p:spPr>
          <a:xfrm>
            <a:off x="7442737" y="2033655"/>
            <a:ext cx="3706812" cy="3708400"/>
          </a:xfrm>
          <a:prstGeom prst="rect">
            <a:avLst/>
          </a:prstGeom>
          <a:noFill/>
          <a:ln>
            <a:noFill/>
          </a:ln>
        </p:spPr>
      </p:pic>
      <p:pic>
        <p:nvPicPr>
          <p:cNvPr id="409" name="Google Shape;409;p24"/>
          <p:cNvPicPr preferRelativeResize="0"/>
          <p:nvPr/>
        </p:nvPicPr>
        <p:blipFill rotWithShape="1">
          <a:blip r:embed="rId5">
            <a:alphaModFix/>
          </a:blip>
          <a:srcRect b="0" l="0" r="0" t="0"/>
          <a:stretch/>
        </p:blipFill>
        <p:spPr>
          <a:xfrm>
            <a:off x="4310146" y="1750434"/>
            <a:ext cx="3094037" cy="3121025"/>
          </a:xfrm>
          <a:prstGeom prst="rect">
            <a:avLst/>
          </a:prstGeom>
          <a:noFill/>
          <a:ln>
            <a:noFill/>
          </a:ln>
        </p:spPr>
      </p:pic>
      <p:sp>
        <p:nvSpPr>
          <p:cNvPr id="410" name="Google Shape;410;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11" name="Google Shape;411;p24"/>
          <p:cNvSpPr/>
          <p:nvPr/>
        </p:nvSpPr>
        <p:spPr>
          <a:xfrm>
            <a:off x="7966710" y="2033347"/>
            <a:ext cx="4117086" cy="370870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buckling factor</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0.2 sawn timber</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0.1 glued laminated timber, LVL, CLT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modified slenderness  of the rod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rod slenderness figure (max. 200)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rated value of compression strength</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parallel to the grain</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characteristic value of the modulus of elasticity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buckling length in the direction of buckling</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radius of gyration</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moment of inertia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area of cross-section</a:t>
            </a:r>
            <a:endParaRPr/>
          </a:p>
        </p:txBody>
      </p:sp>
      <p:sp>
        <p:nvSpPr>
          <p:cNvPr id="412" name="Google Shape;412;p24"/>
          <p:cNvSpPr/>
          <p:nvPr/>
        </p:nvSpPr>
        <p:spPr>
          <a:xfrm>
            <a:off x="941856" y="1762340"/>
            <a:ext cx="3329736" cy="23852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Buckling factor in relation to the y-axis</a:t>
            </a:r>
            <a:endParaRPr/>
          </a:p>
        </p:txBody>
      </p:sp>
      <p:sp>
        <p:nvSpPr>
          <p:cNvPr id="413" name="Google Shape;413;p24"/>
          <p:cNvSpPr/>
          <p:nvPr/>
        </p:nvSpPr>
        <p:spPr>
          <a:xfrm>
            <a:off x="4271592" y="1742445"/>
            <a:ext cx="3329736" cy="23852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Buckling factor in relation to the z-axis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25"/>
          <p:cNvPicPr preferRelativeResize="0"/>
          <p:nvPr/>
        </p:nvPicPr>
        <p:blipFill rotWithShape="1">
          <a:blip r:embed="rId3">
            <a:alphaModFix/>
          </a:blip>
          <a:srcRect b="0" l="0" r="0" t="0"/>
          <a:stretch/>
        </p:blipFill>
        <p:spPr>
          <a:xfrm>
            <a:off x="6306648" y="1885607"/>
            <a:ext cx="5355079" cy="3844977"/>
          </a:xfrm>
          <a:prstGeom prst="rect">
            <a:avLst/>
          </a:prstGeom>
          <a:noFill/>
          <a:ln>
            <a:noFill/>
          </a:ln>
        </p:spPr>
      </p:pic>
      <p:sp>
        <p:nvSpPr>
          <p:cNvPr id="420" name="Google Shape;42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Forms of buckling for compressed rod</a:t>
            </a:r>
            <a:endParaRPr/>
          </a:p>
        </p:txBody>
      </p:sp>
      <p:sp>
        <p:nvSpPr>
          <p:cNvPr id="421" name="Google Shape;421;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22" name="Google Shape;422;p25"/>
          <p:cNvSpPr txBox="1"/>
          <p:nvPr>
            <p:ph idx="1" type="body"/>
          </p:nvPr>
        </p:nvSpPr>
        <p:spPr>
          <a:xfrm>
            <a:off x="838200" y="1825625"/>
            <a:ext cx="4895335" cy="4803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buckling form of a compressed rod can be:</a:t>
            </a:r>
            <a:endParaRPr/>
          </a:p>
          <a:p>
            <a:pPr indent="-228600" lvl="1" marL="685800" rtl="0" algn="l">
              <a:lnSpc>
                <a:spcPct val="90000"/>
              </a:lnSpc>
              <a:spcBef>
                <a:spcPts val="500"/>
              </a:spcBef>
              <a:spcAft>
                <a:spcPts val="0"/>
              </a:spcAft>
              <a:buClr>
                <a:schemeClr val="dk1"/>
              </a:buClr>
              <a:buSzPts val="2400"/>
              <a:buChar char="•"/>
            </a:pPr>
            <a:r>
              <a:rPr lang="en-GB"/>
              <a:t>Single wave (1st form)</a:t>
            </a:r>
            <a:endParaRPr/>
          </a:p>
          <a:p>
            <a:pPr indent="-228600" lvl="1" marL="685800" rtl="0" algn="l">
              <a:lnSpc>
                <a:spcPct val="90000"/>
              </a:lnSpc>
              <a:spcBef>
                <a:spcPts val="500"/>
              </a:spcBef>
              <a:spcAft>
                <a:spcPts val="0"/>
              </a:spcAft>
              <a:buClr>
                <a:schemeClr val="dk1"/>
              </a:buClr>
              <a:buSzPts val="2400"/>
              <a:buChar char="•"/>
            </a:pPr>
            <a:r>
              <a:rPr lang="en-GB"/>
              <a:t>Multiwave (2nd form)</a:t>
            </a:r>
            <a:endParaRPr/>
          </a:p>
          <a:p>
            <a:pPr indent="-228600" lvl="0" marL="228600" rtl="0" algn="l">
              <a:lnSpc>
                <a:spcPct val="90000"/>
              </a:lnSpc>
              <a:spcBef>
                <a:spcPts val="1000"/>
              </a:spcBef>
              <a:spcAft>
                <a:spcPts val="0"/>
              </a:spcAft>
              <a:buClr>
                <a:schemeClr val="dk1"/>
              </a:buClr>
              <a:buSzPts val="2800"/>
              <a:buChar char="•"/>
            </a:pPr>
            <a:r>
              <a:rPr lang="en-GB"/>
              <a:t>Multiwave buckling comprises of two or more buckling waves along the length of the rod </a:t>
            </a:r>
            <a:endParaRPr/>
          </a:p>
          <a:p>
            <a:pPr indent="-228600" lvl="0" marL="228600" rtl="0" algn="l">
              <a:lnSpc>
                <a:spcPct val="90000"/>
              </a:lnSpc>
              <a:spcBef>
                <a:spcPts val="1000"/>
              </a:spcBef>
              <a:spcAft>
                <a:spcPts val="0"/>
              </a:spcAft>
              <a:buClr>
                <a:schemeClr val="dk1"/>
              </a:buClr>
              <a:buSzPts val="2800"/>
              <a:buChar char="•"/>
            </a:pPr>
            <a:r>
              <a:rPr lang="en-GB"/>
              <a:t>Multiwave buckling does not occur if </a:t>
            </a:r>
            <a:r>
              <a:rPr lang="en-GB">
                <a:latin typeface="Arial"/>
                <a:ea typeface="Arial"/>
                <a:cs typeface="Arial"/>
                <a:sym typeface="Arial"/>
              </a:rPr>
              <a:t>l</a:t>
            </a:r>
            <a:r>
              <a:rPr baseline="-25000" lang="en-GB"/>
              <a:t>s</a:t>
            </a:r>
            <a:r>
              <a:rPr lang="en-GB"/>
              <a:t> &gt; 0,5</a:t>
            </a:r>
            <a:r>
              <a:rPr lang="en-GB">
                <a:latin typeface="Arial"/>
                <a:ea typeface="Arial"/>
                <a:cs typeface="Arial"/>
                <a:sym typeface="Arial"/>
              </a:rPr>
              <a:t>l</a:t>
            </a:r>
            <a:endParaRPr/>
          </a:p>
        </p:txBody>
      </p:sp>
      <p:sp>
        <p:nvSpPr>
          <p:cNvPr id="423" name="Google Shape;423;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24" name="Google Shape;424;p25"/>
          <p:cNvSpPr/>
          <p:nvPr/>
        </p:nvSpPr>
        <p:spPr>
          <a:xfrm rot="-5400000">
            <a:off x="5325408" y="3651722"/>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25" name="Google Shape;425;p25"/>
          <p:cNvSpPr/>
          <p:nvPr/>
        </p:nvSpPr>
        <p:spPr>
          <a:xfrm rot="-5400000">
            <a:off x="7374847" y="306718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26" name="Google Shape;426;p25"/>
          <p:cNvSpPr/>
          <p:nvPr/>
        </p:nvSpPr>
        <p:spPr>
          <a:xfrm rot="-5400000">
            <a:off x="9396990" y="2872270"/>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wave length of compressed rod </a:t>
            </a:r>
            <a:endParaRPr/>
          </a:p>
        </p:txBody>
      </p:sp>
      <p:sp>
        <p:nvSpPr>
          <p:cNvPr id="433" name="Google Shape;433;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34" name="Google Shape;434;p26"/>
          <p:cNvSpPr txBox="1"/>
          <p:nvPr>
            <p:ph idx="1" type="body"/>
          </p:nvPr>
        </p:nvSpPr>
        <p:spPr>
          <a:xfrm>
            <a:off x="838199" y="1825625"/>
            <a:ext cx="4957120" cy="14489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buckling wavelength of the second shape of buckling, </a:t>
            </a:r>
            <a:r>
              <a:rPr lang="en-GB">
                <a:latin typeface="Arial"/>
                <a:ea typeface="Arial"/>
                <a:cs typeface="Arial"/>
                <a:sym typeface="Arial"/>
              </a:rPr>
              <a:t>l</a:t>
            </a:r>
            <a:r>
              <a:rPr lang="en-GB"/>
              <a:t>s, can be calculated</a:t>
            </a:r>
            <a:endParaRPr/>
          </a:p>
        </p:txBody>
      </p:sp>
      <p:pic>
        <p:nvPicPr>
          <p:cNvPr id="435" name="Google Shape;435;p26"/>
          <p:cNvPicPr preferRelativeResize="0"/>
          <p:nvPr/>
        </p:nvPicPr>
        <p:blipFill rotWithShape="1">
          <a:blip r:embed="rId3">
            <a:alphaModFix/>
          </a:blip>
          <a:srcRect b="0" l="0" r="0" t="0"/>
          <a:stretch/>
        </p:blipFill>
        <p:spPr>
          <a:xfrm>
            <a:off x="1197962" y="3344863"/>
            <a:ext cx="3433762" cy="2990850"/>
          </a:xfrm>
          <a:prstGeom prst="rect">
            <a:avLst/>
          </a:prstGeom>
          <a:noFill/>
          <a:ln>
            <a:noFill/>
          </a:ln>
        </p:spPr>
      </p:pic>
      <p:sp>
        <p:nvSpPr>
          <p:cNvPr id="436" name="Google Shape;436;p26"/>
          <p:cNvSpPr/>
          <p:nvPr/>
        </p:nvSpPr>
        <p:spPr>
          <a:xfrm>
            <a:off x="2051221" y="3345447"/>
            <a:ext cx="259492" cy="1516938"/>
          </a:xfrm>
          <a:prstGeom prst="leftBrace">
            <a:avLst>
              <a:gd fmla="val 42816" name="adj1"/>
              <a:gd fmla="val 68252"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37" name="Google Shape;437;p26"/>
          <p:cNvPicPr preferRelativeResize="0"/>
          <p:nvPr/>
        </p:nvPicPr>
        <p:blipFill rotWithShape="1">
          <a:blip r:embed="rId4">
            <a:alphaModFix/>
          </a:blip>
          <a:srcRect b="0" l="0" r="0" t="0"/>
          <a:stretch/>
        </p:blipFill>
        <p:spPr>
          <a:xfrm>
            <a:off x="7000102" y="1675144"/>
            <a:ext cx="3688492" cy="4133962"/>
          </a:xfrm>
          <a:prstGeom prst="rect">
            <a:avLst/>
          </a:prstGeom>
          <a:noFill/>
          <a:ln>
            <a:noFill/>
          </a:ln>
        </p:spPr>
      </p:pic>
      <p:sp>
        <p:nvSpPr>
          <p:cNvPr id="438" name="Google Shape;438;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39" name="Google Shape;439;p26"/>
          <p:cNvSpPr/>
          <p:nvPr/>
        </p:nvSpPr>
        <p:spPr>
          <a:xfrm rot="-5400000">
            <a:off x="5891791" y="3007207"/>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40" name="Google Shape;440;p26"/>
          <p:cNvSpPr/>
          <p:nvPr/>
        </p:nvSpPr>
        <p:spPr>
          <a:xfrm rot="-5400000">
            <a:off x="7907111" y="278433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41" name="Google Shape;441;p26"/>
          <p:cNvSpPr/>
          <p:nvPr/>
        </p:nvSpPr>
        <p:spPr>
          <a:xfrm>
            <a:off x="1695461" y="5149978"/>
            <a:ext cx="5104834" cy="118494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buckling wave length of rod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k-distribution of the buckling support of a rod</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a rod’s modulus of elasticity</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a rod’s moment of inertia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7"/>
          <p:cNvPicPr preferRelativeResize="0"/>
          <p:nvPr/>
        </p:nvPicPr>
        <p:blipFill rotWithShape="1">
          <a:blip r:embed="rId3">
            <a:alphaModFix/>
          </a:blip>
          <a:srcRect b="0" l="0" r="0" t="0"/>
          <a:stretch/>
        </p:blipFill>
        <p:spPr>
          <a:xfrm>
            <a:off x="6250092" y="1692664"/>
            <a:ext cx="5438325" cy="4048299"/>
          </a:xfrm>
          <a:prstGeom prst="rect">
            <a:avLst/>
          </a:prstGeom>
          <a:noFill/>
          <a:ln>
            <a:noFill/>
          </a:ln>
        </p:spPr>
      </p:pic>
      <p:sp>
        <p:nvSpPr>
          <p:cNvPr id="448" name="Google Shape;448;p27"/>
          <p:cNvSpPr txBox="1"/>
          <p:nvPr>
            <p:ph type="title"/>
          </p:nvPr>
        </p:nvSpPr>
        <p:spPr>
          <a:xfrm>
            <a:off x="838200" y="365125"/>
            <a:ext cx="110490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Spring rigidity of a compressed rod buckling support</a:t>
            </a:r>
            <a:endParaRPr/>
          </a:p>
        </p:txBody>
      </p:sp>
      <p:sp>
        <p:nvSpPr>
          <p:cNvPr id="449" name="Google Shape;449;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50" name="Google Shape;450;p27"/>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Each buckling strut must meet the rigidity requirement </a:t>
            </a:r>
            <a:r>
              <a:rPr i="1" lang="en-GB"/>
              <a:t>C</a:t>
            </a:r>
            <a:r>
              <a:rPr baseline="-25000" lang="en-GB"/>
              <a:t>min</a:t>
            </a:r>
            <a:endParaRPr baseline="-25000"/>
          </a:p>
        </p:txBody>
      </p:sp>
      <p:pic>
        <p:nvPicPr>
          <p:cNvPr id="451" name="Google Shape;451;p27"/>
          <p:cNvPicPr preferRelativeResize="0"/>
          <p:nvPr/>
        </p:nvPicPr>
        <p:blipFill rotWithShape="1">
          <a:blip r:embed="rId4">
            <a:alphaModFix/>
          </a:blip>
          <a:srcRect b="0" l="0" r="0" t="0"/>
          <a:stretch/>
        </p:blipFill>
        <p:spPr>
          <a:xfrm>
            <a:off x="1106488" y="3008313"/>
            <a:ext cx="4706937" cy="2081212"/>
          </a:xfrm>
          <a:prstGeom prst="rect">
            <a:avLst/>
          </a:prstGeom>
          <a:noFill/>
          <a:ln>
            <a:noFill/>
          </a:ln>
        </p:spPr>
      </p:pic>
      <p:sp>
        <p:nvSpPr>
          <p:cNvPr id="452" name="Google Shape;452;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53" name="Google Shape;453;p27"/>
          <p:cNvSpPr/>
          <p:nvPr/>
        </p:nvSpPr>
        <p:spPr>
          <a:xfrm rot="-5400000">
            <a:off x="5168459" y="3651722"/>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54" name="Google Shape;454;p27"/>
          <p:cNvSpPr/>
          <p:nvPr/>
        </p:nvSpPr>
        <p:spPr>
          <a:xfrm rot="-5400000">
            <a:off x="6999076" y="300720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55" name="Google Shape;455;p27"/>
          <p:cNvSpPr/>
          <p:nvPr/>
        </p:nvSpPr>
        <p:spPr>
          <a:xfrm rot="-5400000">
            <a:off x="9008948" y="281767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56" name="Google Shape;456;p27"/>
          <p:cNvSpPr/>
          <p:nvPr/>
        </p:nvSpPr>
        <p:spPr>
          <a:xfrm>
            <a:off x="1137418" y="3876602"/>
            <a:ext cx="4775956" cy="142346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550">
                <a:solidFill>
                  <a:schemeClr val="dk1"/>
                </a:solidFill>
                <a:latin typeface="Arial"/>
                <a:ea typeface="Arial"/>
                <a:cs typeface="Arial"/>
                <a:sym typeface="Arial"/>
              </a:rPr>
              <a:t>C</a:t>
            </a:r>
            <a:r>
              <a:rPr baseline="-25000" lang="en-GB" sz="1550">
                <a:solidFill>
                  <a:schemeClr val="dk1"/>
                </a:solidFill>
                <a:latin typeface="Arial"/>
                <a:ea typeface="Arial"/>
                <a:cs typeface="Arial"/>
                <a:sym typeface="Arial"/>
              </a:rPr>
              <a:t>min</a:t>
            </a:r>
            <a:r>
              <a:rPr lang="en-GB" sz="1550">
                <a:solidFill>
                  <a:schemeClr val="dk1"/>
                </a:solidFill>
                <a:latin typeface="Arial"/>
                <a:ea typeface="Arial"/>
                <a:cs typeface="Arial"/>
                <a:sym typeface="Arial"/>
              </a:rPr>
              <a:t>	requirement for rigidity of the support</a:t>
            </a:r>
            <a:endParaRPr/>
          </a:p>
          <a:p>
            <a:pPr indent="0" lvl="0" marL="0" marR="0" rtl="0" algn="l">
              <a:spcBef>
                <a:spcPts val="600"/>
              </a:spcBef>
              <a:spcAft>
                <a:spcPts val="0"/>
              </a:spcAft>
              <a:buNone/>
            </a:pPr>
            <a:r>
              <a:rPr i="1" lang="en-GB" sz="1550">
                <a:solidFill>
                  <a:schemeClr val="dk1"/>
                </a:solidFill>
                <a:latin typeface="Arial"/>
                <a:ea typeface="Arial"/>
                <a:cs typeface="Arial"/>
                <a:sym typeface="Arial"/>
              </a:rPr>
              <a:t>m</a:t>
            </a:r>
            <a:r>
              <a:rPr lang="en-GB" sz="1550">
                <a:solidFill>
                  <a:schemeClr val="dk1"/>
                </a:solidFill>
                <a:latin typeface="Arial"/>
                <a:ea typeface="Arial"/>
                <a:cs typeface="Arial"/>
                <a:sym typeface="Arial"/>
              </a:rPr>
              <a:t>	Number of transverse supported fields on </a:t>
            </a:r>
            <a:br>
              <a:rPr lang="en-GB" sz="1550">
                <a:solidFill>
                  <a:schemeClr val="dk1"/>
                </a:solidFill>
                <a:latin typeface="Arial"/>
                <a:ea typeface="Arial"/>
                <a:cs typeface="Arial"/>
                <a:sym typeface="Arial"/>
              </a:rPr>
            </a:br>
            <a:r>
              <a:rPr lang="en-GB" sz="1550">
                <a:solidFill>
                  <a:schemeClr val="dk1"/>
                </a:solidFill>
                <a:latin typeface="Arial"/>
                <a:ea typeface="Arial"/>
                <a:cs typeface="Arial"/>
                <a:sym typeface="Arial"/>
              </a:rPr>
              <a:t>	k distribution a (≥2) </a:t>
            </a:r>
            <a:endParaRPr/>
          </a:p>
          <a:p>
            <a:pPr indent="0" lvl="0" marL="0" marR="0" rtl="0" algn="l">
              <a:spcBef>
                <a:spcPts val="600"/>
              </a:spcBef>
              <a:spcAft>
                <a:spcPts val="0"/>
              </a:spcAft>
              <a:buNone/>
            </a:pPr>
            <a:r>
              <a:rPr i="1" lang="en-GB" sz="1550">
                <a:solidFill>
                  <a:schemeClr val="dk1"/>
                </a:solidFill>
                <a:latin typeface="Arial"/>
                <a:ea typeface="Arial"/>
                <a:cs typeface="Arial"/>
                <a:sym typeface="Arial"/>
              </a:rPr>
              <a:t>N</a:t>
            </a:r>
            <a:r>
              <a:rPr baseline="-25000" lang="en-GB" sz="1550">
                <a:solidFill>
                  <a:schemeClr val="dk1"/>
                </a:solidFill>
                <a:latin typeface="Arial"/>
                <a:ea typeface="Arial"/>
                <a:cs typeface="Arial"/>
                <a:sym typeface="Arial"/>
              </a:rPr>
              <a:t>d 	</a:t>
            </a:r>
            <a:r>
              <a:rPr lang="en-GB" sz="1550">
                <a:solidFill>
                  <a:schemeClr val="dk1"/>
                </a:solidFill>
                <a:latin typeface="Arial"/>
                <a:ea typeface="Arial"/>
                <a:cs typeface="Arial"/>
                <a:sym typeface="Arial"/>
              </a:rPr>
              <a:t>a rod’s compression force</a:t>
            </a:r>
            <a:endParaRPr/>
          </a:p>
          <a:p>
            <a:pPr indent="0" lvl="0" marL="0" marR="0" rtl="0" algn="l">
              <a:spcBef>
                <a:spcPts val="600"/>
              </a:spcBef>
              <a:spcAft>
                <a:spcPts val="0"/>
              </a:spcAft>
              <a:buNone/>
            </a:pPr>
            <a:r>
              <a:rPr i="1" lang="en-GB" sz="1550">
                <a:solidFill>
                  <a:schemeClr val="dk1"/>
                </a:solidFill>
                <a:latin typeface="Arial"/>
                <a:ea typeface="Arial"/>
                <a:cs typeface="Arial"/>
                <a:sym typeface="Arial"/>
              </a:rPr>
              <a:t>a</a:t>
            </a:r>
            <a:r>
              <a:rPr lang="en-GB" sz="1550">
                <a:solidFill>
                  <a:schemeClr val="dk1"/>
                </a:solidFill>
                <a:latin typeface="Arial"/>
                <a:ea typeface="Arial"/>
                <a:cs typeface="Arial"/>
                <a:sym typeface="Arial"/>
              </a:rPr>
              <a:t>	k-distribution of the buckling support of a rod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28"/>
          <p:cNvPicPr preferRelativeResize="0"/>
          <p:nvPr/>
        </p:nvPicPr>
        <p:blipFill rotWithShape="1">
          <a:blip r:embed="rId3">
            <a:alphaModFix/>
          </a:blip>
          <a:srcRect b="0" l="0" r="0" t="0"/>
          <a:stretch/>
        </p:blipFill>
        <p:spPr>
          <a:xfrm>
            <a:off x="5803944" y="1706657"/>
            <a:ext cx="6180620" cy="4437215"/>
          </a:xfrm>
          <a:prstGeom prst="rect">
            <a:avLst/>
          </a:prstGeom>
          <a:noFill/>
          <a:ln>
            <a:noFill/>
          </a:ln>
        </p:spPr>
      </p:pic>
      <p:sp>
        <p:nvSpPr>
          <p:cNvPr id="463" name="Google Shape;46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Force of a compressed rod buckling support</a:t>
            </a:r>
            <a:endParaRPr/>
          </a:p>
        </p:txBody>
      </p:sp>
      <p:sp>
        <p:nvSpPr>
          <p:cNvPr id="464" name="Google Shape;464;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65" name="Google Shape;465;p28"/>
          <p:cNvSpPr txBox="1"/>
          <p:nvPr>
            <p:ph idx="1" type="body"/>
          </p:nvPr>
        </p:nvSpPr>
        <p:spPr>
          <a:xfrm>
            <a:off x="838200" y="1825624"/>
            <a:ext cx="4728519" cy="48964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GB" sz="2600"/>
              <a:t>Polywave buckling can start anywhere, so all rod supports must be attached to force </a:t>
            </a:r>
            <a:r>
              <a:rPr i="1" lang="en-GB" sz="2600"/>
              <a:t>F</a:t>
            </a:r>
            <a:r>
              <a:rPr baseline="-25000" lang="en-GB" sz="2600"/>
              <a:t>d</a:t>
            </a:r>
            <a:endParaRPr/>
          </a:p>
          <a:p>
            <a:pPr indent="-228600" lvl="0" marL="228600" rtl="0" algn="l">
              <a:lnSpc>
                <a:spcPct val="90000"/>
              </a:lnSpc>
              <a:spcBef>
                <a:spcPts val="1000"/>
              </a:spcBef>
              <a:spcAft>
                <a:spcPts val="0"/>
              </a:spcAft>
              <a:buClr>
                <a:schemeClr val="dk1"/>
              </a:buClr>
              <a:buSzPts val="2600"/>
              <a:buChar char="•"/>
            </a:pPr>
            <a:r>
              <a:rPr lang="en-GB" sz="2600"/>
              <a:t>Buckling results in force </a:t>
            </a:r>
            <a:r>
              <a:rPr i="1" lang="en-GB" sz="2600"/>
              <a:t>F</a:t>
            </a:r>
            <a:r>
              <a:rPr baseline="-25000" lang="en-GB" sz="2600"/>
              <a:t>d</a:t>
            </a:r>
            <a:r>
              <a:rPr lang="en-GB" sz="2600"/>
              <a:t> in a single spring support </a:t>
            </a:r>
            <a:endParaRPr/>
          </a:p>
        </p:txBody>
      </p:sp>
      <p:pic>
        <p:nvPicPr>
          <p:cNvPr id="466" name="Google Shape;466;p28"/>
          <p:cNvPicPr preferRelativeResize="0"/>
          <p:nvPr/>
        </p:nvPicPr>
        <p:blipFill rotWithShape="1">
          <a:blip r:embed="rId4">
            <a:alphaModFix/>
          </a:blip>
          <a:srcRect b="0" l="0" r="0" t="0"/>
          <a:stretch/>
        </p:blipFill>
        <p:spPr>
          <a:xfrm>
            <a:off x="1163637" y="4333875"/>
            <a:ext cx="3789363" cy="1933575"/>
          </a:xfrm>
          <a:prstGeom prst="rect">
            <a:avLst/>
          </a:prstGeom>
          <a:noFill/>
          <a:ln>
            <a:noFill/>
          </a:ln>
        </p:spPr>
      </p:pic>
      <p:sp>
        <p:nvSpPr>
          <p:cNvPr id="467" name="Google Shape;467;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68" name="Google Shape;468;p28"/>
          <p:cNvSpPr/>
          <p:nvPr/>
        </p:nvSpPr>
        <p:spPr>
          <a:xfrm rot="-5400000">
            <a:off x="4732803" y="3651722"/>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69" name="Google Shape;469;p28"/>
          <p:cNvSpPr/>
          <p:nvPr/>
        </p:nvSpPr>
        <p:spPr>
          <a:xfrm rot="-5400000">
            <a:off x="6781784" y="300720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70" name="Google Shape;470;p28"/>
          <p:cNvSpPr/>
          <p:nvPr/>
        </p:nvSpPr>
        <p:spPr>
          <a:xfrm rot="-5400000">
            <a:off x="8791656" y="281767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71" name="Google Shape;471;p28"/>
          <p:cNvSpPr/>
          <p:nvPr/>
        </p:nvSpPr>
        <p:spPr>
          <a:xfrm>
            <a:off x="1937888" y="4499259"/>
            <a:ext cx="2540557" cy="79252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sawn timber</a:t>
            </a:r>
            <a:endParaRPr/>
          </a:p>
          <a:p>
            <a:pPr indent="0" lvl="0" marL="0" marR="0" rtl="0" algn="l">
              <a:spcBef>
                <a:spcPts val="600"/>
              </a:spcBef>
              <a:spcAft>
                <a:spcPts val="0"/>
              </a:spcAft>
              <a:buNone/>
            </a:pPr>
            <a:r>
              <a:t/>
            </a:r>
            <a:endParaRPr sz="1550">
              <a:solidFill>
                <a:schemeClr val="dk1"/>
              </a:solidFill>
              <a:latin typeface="Arial"/>
              <a:ea typeface="Arial"/>
              <a:cs typeface="Arial"/>
              <a:sym typeface="Arial"/>
            </a:endParaRPr>
          </a:p>
          <a:p>
            <a:pPr indent="0" lvl="0" marL="0" marR="0" rtl="0" algn="l">
              <a:spcBef>
                <a:spcPts val="0"/>
              </a:spcBef>
              <a:spcAft>
                <a:spcPts val="0"/>
              </a:spcAft>
              <a:buNone/>
            </a:pPr>
            <a:r>
              <a:rPr lang="en-GB" sz="1550">
                <a:solidFill>
                  <a:schemeClr val="dk1"/>
                </a:solidFill>
                <a:latin typeface="Arial"/>
                <a:ea typeface="Arial"/>
                <a:cs typeface="Arial"/>
                <a:sym typeface="Arial"/>
              </a:rPr>
              <a:t>glued laminated timber, LVL</a:t>
            </a:r>
            <a:endParaRPr/>
          </a:p>
        </p:txBody>
      </p:sp>
      <p:sp>
        <p:nvSpPr>
          <p:cNvPr id="472" name="Google Shape;472;p28"/>
          <p:cNvSpPr/>
          <p:nvPr/>
        </p:nvSpPr>
        <p:spPr>
          <a:xfrm>
            <a:off x="8373516" y="5751429"/>
            <a:ext cx="3611048" cy="408412"/>
          </a:xfrm>
          <a:prstGeom prst="rect">
            <a:avLst/>
          </a:prstGeom>
          <a:solidFill>
            <a:schemeClr val="lt1"/>
          </a:solidFill>
          <a:ln>
            <a:noFill/>
          </a:ln>
        </p:spPr>
        <p:txBody>
          <a:bodyPr anchorCtr="0" anchor="t" bIns="0" lIns="0" spcFirstLastPara="1" rIns="0" wrap="square" tIns="0">
            <a:noAutofit/>
          </a:bodyPr>
          <a:lstStyle/>
          <a:p>
            <a:pPr indent="-115888" lvl="0" marL="115888" marR="0" rtl="0" algn="l">
              <a:spcBef>
                <a:spcPts val="0"/>
              </a:spcBef>
              <a:spcAft>
                <a:spcPts val="0"/>
              </a:spcAft>
              <a:buNone/>
            </a:pPr>
            <a:r>
              <a:rPr lang="en-GB" sz="1200">
                <a:solidFill>
                  <a:schemeClr val="dk1"/>
                </a:solidFill>
                <a:latin typeface="Arial Narrow"/>
                <a:ea typeface="Arial Narrow"/>
                <a:cs typeface="Arial Narrow"/>
                <a:sym typeface="Arial Narrow"/>
              </a:rPr>
              <a:t>*) However, the support is attached to force </a:t>
            </a:r>
            <a:r>
              <a:rPr i="1" lang="en-GB" sz="1200">
                <a:solidFill>
                  <a:schemeClr val="dk1"/>
                </a:solidFill>
                <a:latin typeface="Arial Narrow"/>
                <a:ea typeface="Arial Narrow"/>
                <a:cs typeface="Arial Narrow"/>
                <a:sym typeface="Arial Narrow"/>
              </a:rPr>
              <a:t>F</a:t>
            </a:r>
            <a:r>
              <a:rPr baseline="-25000" lang="en-GB" sz="1200">
                <a:solidFill>
                  <a:schemeClr val="dk1"/>
                </a:solidFill>
                <a:latin typeface="Arial Narrow"/>
                <a:ea typeface="Arial Narrow"/>
                <a:cs typeface="Arial Narrow"/>
                <a:sym typeface="Arial Narrow"/>
              </a:rPr>
              <a:t>d</a:t>
            </a:r>
            <a:r>
              <a:rPr lang="en-GB" sz="1200">
                <a:solidFill>
                  <a:schemeClr val="dk1"/>
                </a:solidFill>
                <a:latin typeface="Arial Narrow"/>
                <a:ea typeface="Arial Narrow"/>
                <a:cs typeface="Arial Narrow"/>
                <a:sym typeface="Arial Narrow"/>
              </a:rPr>
              <a:t>, as the centre of the buckling wave can be at the location of any support</a:t>
            </a:r>
            <a:endParaRPr/>
          </a:p>
        </p:txBody>
      </p:sp>
      <p:sp>
        <p:nvSpPr>
          <p:cNvPr id="473" name="Google Shape;473;p28"/>
          <p:cNvSpPr/>
          <p:nvPr/>
        </p:nvSpPr>
        <p:spPr>
          <a:xfrm>
            <a:off x="1510087" y="5678636"/>
            <a:ext cx="4056632" cy="55399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transverse force from buckling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a rod’s compression force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Force of a compressed rod buckling support</a:t>
            </a:r>
            <a:endParaRPr/>
          </a:p>
        </p:txBody>
      </p:sp>
      <p:sp>
        <p:nvSpPr>
          <p:cNvPr id="480" name="Google Shape;480;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81" name="Google Shape;481;p29"/>
          <p:cNvSpPr txBox="1"/>
          <p:nvPr>
            <p:ph idx="1" type="body"/>
          </p:nvPr>
        </p:nvSpPr>
        <p:spPr>
          <a:xfrm>
            <a:off x="838200" y="1825624"/>
            <a:ext cx="6415216" cy="48964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Force </a:t>
            </a:r>
            <a:r>
              <a:rPr i="1" lang="en-GB"/>
              <a:t>F</a:t>
            </a:r>
            <a:r>
              <a:rPr baseline="-25000" lang="en-GB"/>
              <a:t>d</a:t>
            </a:r>
            <a:r>
              <a:rPr lang="en-GB"/>
              <a:t>  can be reduced by a factor of </a:t>
            </a:r>
            <a:r>
              <a:rPr i="1" lang="en-GB"/>
              <a:t>k</a:t>
            </a:r>
            <a:r>
              <a:rPr baseline="-25000" lang="en-GB"/>
              <a:t>S,red</a:t>
            </a:r>
            <a:r>
              <a:rPr lang="en-GB"/>
              <a:t> in a rod that is supported in at least four points with even spacing</a:t>
            </a:r>
            <a:endParaRPr/>
          </a:p>
          <a:p>
            <a:pPr indent="-228600" lvl="0" marL="228600" rtl="0" algn="l">
              <a:lnSpc>
                <a:spcPct val="90000"/>
              </a:lnSpc>
              <a:spcBef>
                <a:spcPts val="1000"/>
              </a:spcBef>
              <a:spcAft>
                <a:spcPts val="0"/>
              </a:spcAft>
              <a:buClr>
                <a:schemeClr val="dk1"/>
              </a:buClr>
              <a:buSzPts val="2800"/>
              <a:buChar char="•"/>
            </a:pPr>
            <a:r>
              <a:rPr lang="en-GB"/>
              <a:t>Force </a:t>
            </a:r>
            <a:r>
              <a:rPr i="1" lang="en-GB"/>
              <a:t>F</a:t>
            </a:r>
            <a:r>
              <a:rPr baseline="-25000" lang="en-GB"/>
              <a:t>d</a:t>
            </a:r>
            <a:r>
              <a:rPr lang="en-GB"/>
              <a:t> in the middle of the lateral buckling wave decreases when there is more than one support to prevent buckling per length </a:t>
            </a:r>
            <a:r>
              <a:rPr lang="en-GB">
                <a:latin typeface="Arial"/>
                <a:ea typeface="Arial"/>
                <a:cs typeface="Arial"/>
                <a:sym typeface="Arial"/>
              </a:rPr>
              <a:t>l</a:t>
            </a:r>
            <a:r>
              <a:rPr baseline="-25000" lang="en-GB"/>
              <a:t>s</a:t>
            </a:r>
            <a:r>
              <a:rPr lang="en-GB"/>
              <a:t> </a:t>
            </a:r>
            <a:endParaRPr/>
          </a:p>
        </p:txBody>
      </p:sp>
      <p:pic>
        <p:nvPicPr>
          <p:cNvPr id="482" name="Google Shape;482;p29"/>
          <p:cNvPicPr preferRelativeResize="0"/>
          <p:nvPr/>
        </p:nvPicPr>
        <p:blipFill rotWithShape="1">
          <a:blip r:embed="rId3">
            <a:alphaModFix/>
          </a:blip>
          <a:srcRect b="0" l="0" r="0" t="0"/>
          <a:stretch/>
        </p:blipFill>
        <p:spPr>
          <a:xfrm>
            <a:off x="1155871" y="4529525"/>
            <a:ext cx="4884738" cy="2081213"/>
          </a:xfrm>
          <a:prstGeom prst="rect">
            <a:avLst/>
          </a:prstGeom>
          <a:noFill/>
          <a:ln>
            <a:noFill/>
          </a:ln>
        </p:spPr>
      </p:pic>
      <p:pic>
        <p:nvPicPr>
          <p:cNvPr id="483" name="Google Shape;483;p29"/>
          <p:cNvPicPr preferRelativeResize="0"/>
          <p:nvPr/>
        </p:nvPicPr>
        <p:blipFill rotWithShape="1">
          <a:blip r:embed="rId4">
            <a:alphaModFix/>
          </a:blip>
          <a:srcRect b="0" l="0" r="0" t="0"/>
          <a:stretch/>
        </p:blipFill>
        <p:spPr>
          <a:xfrm>
            <a:off x="7470179" y="1520416"/>
            <a:ext cx="4127157" cy="4468121"/>
          </a:xfrm>
          <a:prstGeom prst="rect">
            <a:avLst/>
          </a:prstGeom>
          <a:noFill/>
          <a:ln>
            <a:noFill/>
          </a:ln>
        </p:spPr>
      </p:pic>
      <p:sp>
        <p:nvSpPr>
          <p:cNvPr id="484" name="Google Shape;484;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85" name="Google Shape;485;p29"/>
          <p:cNvSpPr/>
          <p:nvPr/>
        </p:nvSpPr>
        <p:spPr>
          <a:xfrm rot="-5400000">
            <a:off x="6852583" y="2883402"/>
            <a:ext cx="1582266" cy="15988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86" name="Google Shape;486;p29"/>
          <p:cNvSpPr/>
          <p:nvPr/>
        </p:nvSpPr>
        <p:spPr>
          <a:xfrm>
            <a:off x="7986288" y="5582840"/>
            <a:ext cx="3611048" cy="408412"/>
          </a:xfrm>
          <a:prstGeom prst="rect">
            <a:avLst/>
          </a:prstGeom>
          <a:solidFill>
            <a:schemeClr val="lt1"/>
          </a:solidFill>
          <a:ln>
            <a:noFill/>
          </a:ln>
        </p:spPr>
        <p:txBody>
          <a:bodyPr anchorCtr="0" anchor="t" bIns="0" lIns="0" spcFirstLastPara="1" rIns="0" wrap="square" tIns="0">
            <a:noAutofit/>
          </a:bodyPr>
          <a:lstStyle/>
          <a:p>
            <a:pPr indent="-115888" lvl="0" marL="115888" marR="0" rtl="0" algn="l">
              <a:spcBef>
                <a:spcPts val="0"/>
              </a:spcBef>
              <a:spcAft>
                <a:spcPts val="0"/>
              </a:spcAft>
              <a:buNone/>
            </a:pPr>
            <a:r>
              <a:rPr lang="en-GB" sz="1200">
                <a:solidFill>
                  <a:schemeClr val="dk1"/>
                </a:solidFill>
                <a:latin typeface="Arial Narrow"/>
                <a:ea typeface="Arial Narrow"/>
                <a:cs typeface="Arial Narrow"/>
                <a:sym typeface="Arial Narrow"/>
              </a:rPr>
              <a:t>*) However, the support is attached to force </a:t>
            </a:r>
            <a:r>
              <a:rPr i="1" lang="en-GB" sz="1200">
                <a:solidFill>
                  <a:schemeClr val="dk1"/>
                </a:solidFill>
                <a:latin typeface="Arial Narrow"/>
                <a:ea typeface="Arial Narrow"/>
                <a:cs typeface="Arial Narrow"/>
                <a:sym typeface="Arial Narrow"/>
              </a:rPr>
              <a:t>F</a:t>
            </a:r>
            <a:r>
              <a:rPr baseline="-25000" lang="en-GB" sz="1200">
                <a:solidFill>
                  <a:schemeClr val="dk1"/>
                </a:solidFill>
                <a:latin typeface="Arial Narrow"/>
                <a:ea typeface="Arial Narrow"/>
                <a:cs typeface="Arial Narrow"/>
                <a:sym typeface="Arial Narrow"/>
              </a:rPr>
              <a:t>d</a:t>
            </a:r>
            <a:r>
              <a:rPr lang="en-GB" sz="1200">
                <a:solidFill>
                  <a:schemeClr val="dk1"/>
                </a:solidFill>
                <a:latin typeface="Arial Narrow"/>
                <a:ea typeface="Arial Narrow"/>
                <a:cs typeface="Arial Narrow"/>
                <a:sym typeface="Arial Narrow"/>
              </a:rPr>
              <a:t>,, as the centre of the buckling wave can be at the location of any support</a:t>
            </a:r>
            <a:endParaRPr/>
          </a:p>
        </p:txBody>
      </p:sp>
      <p:sp>
        <p:nvSpPr>
          <p:cNvPr id="487" name="Google Shape;487;p29"/>
          <p:cNvSpPr/>
          <p:nvPr/>
        </p:nvSpPr>
        <p:spPr>
          <a:xfrm>
            <a:off x="1703394" y="5372034"/>
            <a:ext cx="4545099" cy="118494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reduced transverse force from buckling </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transverse force from buckling</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buckling wave length of rod</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k-distribution of the buckling support of a rod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Structural design</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30"/>
          <p:cNvPicPr preferRelativeResize="0"/>
          <p:nvPr/>
        </p:nvPicPr>
        <p:blipFill rotWithShape="1">
          <a:blip r:embed="rId3">
            <a:alphaModFix/>
          </a:blip>
          <a:srcRect b="0" l="0" r="0" t="0"/>
          <a:stretch/>
        </p:blipFill>
        <p:spPr>
          <a:xfrm>
            <a:off x="5803944" y="1706657"/>
            <a:ext cx="6180620" cy="4437215"/>
          </a:xfrm>
          <a:prstGeom prst="rect">
            <a:avLst/>
          </a:prstGeom>
          <a:noFill/>
          <a:ln>
            <a:noFill/>
          </a:ln>
        </p:spPr>
      </p:pic>
      <p:sp>
        <p:nvSpPr>
          <p:cNvPr id="494" name="Google Shape;49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support on compressed rod</a:t>
            </a:r>
            <a:endParaRPr/>
          </a:p>
        </p:txBody>
      </p:sp>
      <p:sp>
        <p:nvSpPr>
          <p:cNvPr id="495" name="Google Shape;495;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96" name="Google Shape;496;p30"/>
          <p:cNvSpPr txBox="1"/>
          <p:nvPr>
            <p:ph idx="1" type="body"/>
          </p:nvPr>
        </p:nvSpPr>
        <p:spPr>
          <a:xfrm>
            <a:off x="838200" y="1825624"/>
            <a:ext cx="4965744" cy="4896452"/>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GB"/>
              <a:t>The buckling supports are spring supports that must meet the rigidity requirement </a:t>
            </a:r>
            <a:r>
              <a:rPr i="1" lang="en-GB"/>
              <a:t>C</a:t>
            </a:r>
            <a:r>
              <a:rPr baseline="-25000" lang="en-GB"/>
              <a:t>min</a:t>
            </a:r>
            <a:endParaRPr/>
          </a:p>
          <a:p>
            <a:pPr indent="-228600" lvl="0" marL="228600" rtl="0" algn="l">
              <a:lnSpc>
                <a:spcPct val="90000"/>
              </a:lnSpc>
              <a:spcBef>
                <a:spcPts val="1000"/>
              </a:spcBef>
              <a:spcAft>
                <a:spcPts val="0"/>
              </a:spcAft>
              <a:buClr>
                <a:schemeClr val="dk1"/>
              </a:buClr>
              <a:buSzPct val="100000"/>
              <a:buChar char="•"/>
            </a:pPr>
            <a:r>
              <a:rPr lang="en-GB"/>
              <a:t>Buckling results in horizontal force </a:t>
            </a:r>
            <a:r>
              <a:rPr i="1" lang="en-GB"/>
              <a:t>F</a:t>
            </a:r>
            <a:r>
              <a:rPr baseline="-25000" lang="en-GB"/>
              <a:t>d</a:t>
            </a:r>
            <a:r>
              <a:rPr lang="en-GB"/>
              <a:t>, which is in the middle of the buckling wave</a:t>
            </a:r>
            <a:endParaRPr/>
          </a:p>
          <a:p>
            <a:pPr indent="-228600" lvl="0" marL="228600" rtl="0" algn="l">
              <a:lnSpc>
                <a:spcPct val="90000"/>
              </a:lnSpc>
              <a:spcBef>
                <a:spcPts val="1000"/>
              </a:spcBef>
              <a:spcAft>
                <a:spcPts val="0"/>
              </a:spcAft>
              <a:buClr>
                <a:schemeClr val="dk1"/>
              </a:buClr>
              <a:buSzPct val="100000"/>
              <a:buChar char="•"/>
            </a:pPr>
            <a:r>
              <a:rPr lang="en-GB"/>
              <a:t>Support reaction </a:t>
            </a:r>
            <a:r>
              <a:rPr i="1" lang="en-GB"/>
              <a:t>F</a:t>
            </a:r>
            <a:r>
              <a:rPr baseline="-25000" lang="en-GB"/>
              <a:t>d</a:t>
            </a:r>
            <a:r>
              <a:rPr lang="en-GB"/>
              <a:t>/2 to force </a:t>
            </a:r>
            <a:r>
              <a:rPr i="1" lang="en-GB"/>
              <a:t>F</a:t>
            </a:r>
            <a:r>
              <a:rPr baseline="-25000" lang="en-GB"/>
              <a:t>d</a:t>
            </a:r>
            <a:r>
              <a:rPr lang="en-GB"/>
              <a:t> is created at the ends of the buckling wave</a:t>
            </a:r>
            <a:endParaRPr/>
          </a:p>
          <a:p>
            <a:pPr indent="-228600" lvl="0" marL="228600" rtl="0" algn="l">
              <a:lnSpc>
                <a:spcPct val="90000"/>
              </a:lnSpc>
              <a:spcBef>
                <a:spcPts val="1000"/>
              </a:spcBef>
              <a:spcAft>
                <a:spcPts val="0"/>
              </a:spcAft>
              <a:buClr>
                <a:schemeClr val="dk1"/>
              </a:buClr>
              <a:buSzPct val="100000"/>
              <a:buChar char="•"/>
            </a:pPr>
            <a:r>
              <a:rPr lang="en-GB"/>
              <a:t>Support that prevents buckling is effective when the sum of the transverse forces at the length of the rod is zero</a:t>
            </a:r>
            <a:endParaRPr/>
          </a:p>
        </p:txBody>
      </p:sp>
      <p:sp>
        <p:nvSpPr>
          <p:cNvPr id="497" name="Google Shape;497;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98" name="Google Shape;498;p30"/>
          <p:cNvSpPr/>
          <p:nvPr/>
        </p:nvSpPr>
        <p:spPr>
          <a:xfrm rot="-5400000">
            <a:off x="4732803" y="3651722"/>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499" name="Google Shape;499;p30"/>
          <p:cNvSpPr/>
          <p:nvPr/>
        </p:nvSpPr>
        <p:spPr>
          <a:xfrm rot="-5400000">
            <a:off x="6781784" y="300720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500" name="Google Shape;500;p30"/>
          <p:cNvSpPr/>
          <p:nvPr/>
        </p:nvSpPr>
        <p:spPr>
          <a:xfrm rot="-5400000">
            <a:off x="8791656" y="281767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501" name="Google Shape;501;p30"/>
          <p:cNvSpPr/>
          <p:nvPr/>
        </p:nvSpPr>
        <p:spPr>
          <a:xfrm>
            <a:off x="8373516" y="5739074"/>
            <a:ext cx="3611048" cy="408412"/>
          </a:xfrm>
          <a:prstGeom prst="rect">
            <a:avLst/>
          </a:prstGeom>
          <a:solidFill>
            <a:schemeClr val="lt1"/>
          </a:solidFill>
          <a:ln>
            <a:noFill/>
          </a:ln>
        </p:spPr>
        <p:txBody>
          <a:bodyPr anchorCtr="0" anchor="t" bIns="0" lIns="0" spcFirstLastPara="1" rIns="0" wrap="square" tIns="0">
            <a:noAutofit/>
          </a:bodyPr>
          <a:lstStyle/>
          <a:p>
            <a:pPr indent="-115888" lvl="0" marL="115888" marR="0" rtl="0" algn="l">
              <a:spcBef>
                <a:spcPts val="0"/>
              </a:spcBef>
              <a:spcAft>
                <a:spcPts val="0"/>
              </a:spcAft>
              <a:buNone/>
            </a:pPr>
            <a:r>
              <a:rPr lang="en-GB" sz="1200">
                <a:solidFill>
                  <a:schemeClr val="dk1"/>
                </a:solidFill>
                <a:latin typeface="Arial Narrow"/>
                <a:ea typeface="Arial Narrow"/>
                <a:cs typeface="Arial Narrow"/>
                <a:sym typeface="Arial Narrow"/>
              </a:rPr>
              <a:t>*) However, the support is attached to force </a:t>
            </a:r>
            <a:r>
              <a:rPr i="1" lang="en-GB" sz="1200">
                <a:solidFill>
                  <a:schemeClr val="dk1"/>
                </a:solidFill>
                <a:latin typeface="Arial Narrow"/>
                <a:ea typeface="Arial Narrow"/>
                <a:cs typeface="Arial Narrow"/>
                <a:sym typeface="Arial Narrow"/>
              </a:rPr>
              <a:t>F</a:t>
            </a:r>
            <a:r>
              <a:rPr baseline="-25000" lang="en-GB" sz="1200">
                <a:solidFill>
                  <a:schemeClr val="dk1"/>
                </a:solidFill>
                <a:latin typeface="Arial Narrow"/>
                <a:ea typeface="Arial Narrow"/>
                <a:cs typeface="Arial Narrow"/>
                <a:sym typeface="Arial Narrow"/>
              </a:rPr>
              <a:t>d</a:t>
            </a:r>
            <a:r>
              <a:rPr lang="en-GB" sz="1200">
                <a:solidFill>
                  <a:schemeClr val="dk1"/>
                </a:solidFill>
                <a:latin typeface="Arial Narrow"/>
                <a:ea typeface="Arial Narrow"/>
                <a:cs typeface="Arial Narrow"/>
                <a:sym typeface="Arial Narrow"/>
              </a:rPr>
              <a:t>,, as the centre of the buckling wave can be at the location of any support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31"/>
          <p:cNvPicPr preferRelativeResize="0"/>
          <p:nvPr/>
        </p:nvPicPr>
        <p:blipFill rotWithShape="1">
          <a:blip r:embed="rId3">
            <a:alphaModFix/>
          </a:blip>
          <a:srcRect b="0" l="0" r="0" t="0"/>
          <a:stretch/>
        </p:blipFill>
        <p:spPr>
          <a:xfrm>
            <a:off x="6065110" y="1684893"/>
            <a:ext cx="5440708" cy="4029273"/>
          </a:xfrm>
          <a:prstGeom prst="rect">
            <a:avLst/>
          </a:prstGeom>
          <a:noFill/>
          <a:ln>
            <a:noFill/>
          </a:ln>
        </p:spPr>
      </p:pic>
      <p:sp>
        <p:nvSpPr>
          <p:cNvPr id="508" name="Google Shape;50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Buckling support on compressed rod</a:t>
            </a:r>
            <a:endParaRPr/>
          </a:p>
        </p:txBody>
      </p:sp>
      <p:sp>
        <p:nvSpPr>
          <p:cNvPr id="509" name="Google Shape;509;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10" name="Google Shape;510;p31"/>
          <p:cNvSpPr txBox="1"/>
          <p:nvPr>
            <p:ph idx="1" type="body"/>
          </p:nvPr>
        </p:nvSpPr>
        <p:spPr>
          <a:xfrm>
            <a:off x="838200" y="1825624"/>
            <a:ext cx="4839730" cy="49088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rod </a:t>
            </a:r>
            <a:r>
              <a:rPr lang="en-GB" u="sng"/>
              <a:t>is not continuously supported</a:t>
            </a:r>
            <a:r>
              <a:rPr lang="en-GB"/>
              <a:t> when </a:t>
            </a:r>
            <a:r>
              <a:rPr i="1" lang="en-GB"/>
              <a:t>m</a:t>
            </a:r>
            <a:r>
              <a:rPr lang="en-GB"/>
              <a:t> = 2 </a:t>
            </a:r>
            <a:endParaRPr/>
          </a:p>
          <a:p>
            <a:pPr indent="-228600" lvl="0" marL="228600" rtl="0" algn="l">
              <a:lnSpc>
                <a:spcPct val="90000"/>
              </a:lnSpc>
              <a:spcBef>
                <a:spcPts val="1000"/>
              </a:spcBef>
              <a:spcAft>
                <a:spcPts val="0"/>
              </a:spcAft>
              <a:buClr>
                <a:schemeClr val="dk1"/>
              </a:buClr>
              <a:buSzPts val="2800"/>
              <a:buChar char="•"/>
            </a:pPr>
            <a:r>
              <a:rPr lang="en-GB"/>
              <a:t>The rod </a:t>
            </a:r>
            <a:r>
              <a:rPr lang="en-GB" u="sng"/>
              <a:t>is continuously supported</a:t>
            </a:r>
            <a:r>
              <a:rPr lang="en-GB"/>
              <a:t> when </a:t>
            </a:r>
            <a:r>
              <a:rPr i="1" lang="en-GB"/>
              <a:t>m</a:t>
            </a:r>
            <a:r>
              <a:rPr lang="en-GB"/>
              <a:t> &gt; 2 </a:t>
            </a:r>
            <a:endParaRPr/>
          </a:p>
          <a:p>
            <a:pPr indent="-228600" lvl="0" marL="228600" rtl="0" algn="l">
              <a:lnSpc>
                <a:spcPct val="90000"/>
              </a:lnSpc>
              <a:spcBef>
                <a:spcPts val="1000"/>
              </a:spcBef>
              <a:spcAft>
                <a:spcPts val="0"/>
              </a:spcAft>
              <a:buClr>
                <a:schemeClr val="dk1"/>
              </a:buClr>
              <a:buSzPts val="2800"/>
              <a:buChar char="•"/>
            </a:pPr>
            <a:r>
              <a:rPr lang="en-GB"/>
              <a:t>m is the number of a-dimensions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11" name="Google Shape;511;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12" name="Google Shape;512;p31"/>
          <p:cNvSpPr/>
          <p:nvPr/>
        </p:nvSpPr>
        <p:spPr>
          <a:xfrm rot="-5400000">
            <a:off x="4944172" y="3692665"/>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513" name="Google Shape;513;p31"/>
          <p:cNvSpPr/>
          <p:nvPr/>
        </p:nvSpPr>
        <p:spPr>
          <a:xfrm rot="-5400000">
            <a:off x="6781784" y="300720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514" name="Google Shape;514;p31"/>
          <p:cNvSpPr/>
          <p:nvPr/>
        </p:nvSpPr>
        <p:spPr>
          <a:xfrm rot="-5400000">
            <a:off x="8791656" y="281767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32"/>
          <p:cNvPicPr preferRelativeResize="0"/>
          <p:nvPr/>
        </p:nvPicPr>
        <p:blipFill rotWithShape="1">
          <a:blip r:embed="rId3">
            <a:alphaModFix/>
          </a:blip>
          <a:srcRect b="0" l="0" r="0" t="0"/>
          <a:stretch/>
        </p:blipFill>
        <p:spPr>
          <a:xfrm>
            <a:off x="8997557" y="1683141"/>
            <a:ext cx="1909119" cy="3852103"/>
          </a:xfrm>
          <a:prstGeom prst="rect">
            <a:avLst/>
          </a:prstGeom>
          <a:noFill/>
          <a:ln>
            <a:noFill/>
          </a:ln>
        </p:spPr>
      </p:pic>
      <p:sp>
        <p:nvSpPr>
          <p:cNvPr id="521" name="Google Shape;521;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load from buckling</a:t>
            </a:r>
            <a:endParaRPr/>
          </a:p>
        </p:txBody>
      </p:sp>
      <p:sp>
        <p:nvSpPr>
          <p:cNvPr id="522" name="Google Shape;522;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23" name="Google Shape;523;p32"/>
          <p:cNvSpPr txBox="1"/>
          <p:nvPr>
            <p:ph idx="1" type="body"/>
          </p:nvPr>
        </p:nvSpPr>
        <p:spPr>
          <a:xfrm>
            <a:off x="838199" y="1825624"/>
            <a:ext cx="7274012" cy="44330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When a continuously supported rod buckles only in one direction (1st form) the buckling results in an evenly distributed stiffening load </a:t>
            </a:r>
            <a:r>
              <a:rPr i="1" lang="en-GB" sz="2400"/>
              <a:t>q</a:t>
            </a:r>
            <a:r>
              <a:rPr baseline="-25000" lang="en-GB" sz="2400"/>
              <a:t>d</a:t>
            </a:r>
            <a:endParaRPr baseline="-25000" sz="2400"/>
          </a:p>
          <a:p>
            <a:pPr indent="-228600" lvl="0" marL="228600" rtl="0" algn="l">
              <a:lnSpc>
                <a:spcPct val="90000"/>
              </a:lnSpc>
              <a:spcBef>
                <a:spcPts val="1000"/>
              </a:spcBef>
              <a:spcAft>
                <a:spcPts val="0"/>
              </a:spcAft>
              <a:buClr>
                <a:schemeClr val="dk1"/>
              </a:buClr>
              <a:buSzPts val="2400"/>
              <a:buChar char="•"/>
            </a:pPr>
            <a:r>
              <a:rPr lang="en-GB" sz="2400"/>
              <a:t>The buckling supports system must be so stiff that the final deflection </a:t>
            </a:r>
            <a:r>
              <a:rPr i="1" lang="en-GB" sz="2400"/>
              <a:t>u</a:t>
            </a:r>
            <a:r>
              <a:rPr baseline="-25000" lang="en-GB" sz="2400"/>
              <a:t>fin</a:t>
            </a:r>
            <a:r>
              <a:rPr lang="en-GB" sz="2400"/>
              <a:t> at the rod's ultimate limit state does not exceed the value </a:t>
            </a:r>
            <a:r>
              <a:rPr lang="en-GB" sz="2400">
                <a:latin typeface="Arial"/>
                <a:ea typeface="Arial"/>
                <a:cs typeface="Arial"/>
                <a:sym typeface="Arial"/>
              </a:rPr>
              <a:t>l</a:t>
            </a:r>
            <a:r>
              <a:rPr lang="en-GB" sz="2400"/>
              <a:t>/500</a:t>
            </a:r>
            <a:endParaRPr/>
          </a:p>
          <a:p>
            <a:pPr indent="-76200" lvl="0" marL="228600" rtl="0" algn="l">
              <a:lnSpc>
                <a:spcPct val="90000"/>
              </a:lnSpc>
              <a:spcBef>
                <a:spcPts val="1000"/>
              </a:spcBef>
              <a:spcAft>
                <a:spcPts val="0"/>
              </a:spcAft>
              <a:buClr>
                <a:schemeClr val="dk1"/>
              </a:buClr>
              <a:buSzPts val="2400"/>
              <a:buNone/>
            </a:pPr>
            <a:r>
              <a:t/>
            </a:r>
            <a:endParaRPr sz="2400"/>
          </a:p>
        </p:txBody>
      </p:sp>
      <p:pic>
        <p:nvPicPr>
          <p:cNvPr id="524" name="Google Shape;524;p32"/>
          <p:cNvPicPr preferRelativeResize="0"/>
          <p:nvPr/>
        </p:nvPicPr>
        <p:blipFill rotWithShape="1">
          <a:blip r:embed="rId4">
            <a:alphaModFix/>
          </a:blip>
          <a:srcRect b="0" l="0" r="0" t="0"/>
          <a:stretch/>
        </p:blipFill>
        <p:spPr>
          <a:xfrm>
            <a:off x="1130103" y="4645328"/>
            <a:ext cx="3787775" cy="1479550"/>
          </a:xfrm>
          <a:prstGeom prst="rect">
            <a:avLst/>
          </a:prstGeom>
          <a:noFill/>
          <a:ln>
            <a:noFill/>
          </a:ln>
        </p:spPr>
      </p:pic>
      <p:sp>
        <p:nvSpPr>
          <p:cNvPr id="525" name="Google Shape;525;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26" name="Google Shape;526;p32"/>
          <p:cNvSpPr/>
          <p:nvPr/>
        </p:nvSpPr>
        <p:spPr>
          <a:xfrm>
            <a:off x="1470681" y="5255409"/>
            <a:ext cx="4545099" cy="86946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transverse force from buckling</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stiffening load</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k-distribution of the buckling support of a rod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load from buckling </a:t>
            </a:r>
            <a:endParaRPr/>
          </a:p>
        </p:txBody>
      </p:sp>
      <p:sp>
        <p:nvSpPr>
          <p:cNvPr id="533" name="Google Shape;533;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34" name="Google Shape;534;p33"/>
          <p:cNvPicPr preferRelativeResize="0"/>
          <p:nvPr/>
        </p:nvPicPr>
        <p:blipFill rotWithShape="1">
          <a:blip r:embed="rId3">
            <a:alphaModFix/>
          </a:blip>
          <a:srcRect b="0" l="0" r="0" t="0"/>
          <a:stretch/>
        </p:blipFill>
        <p:spPr>
          <a:xfrm>
            <a:off x="1123221" y="6099024"/>
            <a:ext cx="752475" cy="293688"/>
          </a:xfrm>
          <a:prstGeom prst="rect">
            <a:avLst/>
          </a:prstGeom>
          <a:noFill/>
          <a:ln>
            <a:noFill/>
          </a:ln>
        </p:spPr>
      </p:pic>
      <p:pic>
        <p:nvPicPr>
          <p:cNvPr id="535" name="Google Shape;535;p33"/>
          <p:cNvPicPr preferRelativeResize="0"/>
          <p:nvPr/>
        </p:nvPicPr>
        <p:blipFill rotWithShape="1">
          <a:blip r:embed="rId4">
            <a:alphaModFix/>
          </a:blip>
          <a:srcRect b="0" l="0" r="0" t="0"/>
          <a:stretch/>
        </p:blipFill>
        <p:spPr>
          <a:xfrm>
            <a:off x="2085395" y="5817244"/>
            <a:ext cx="436562" cy="841375"/>
          </a:xfrm>
          <a:prstGeom prst="rect">
            <a:avLst/>
          </a:prstGeom>
          <a:noFill/>
          <a:ln>
            <a:noFill/>
          </a:ln>
        </p:spPr>
      </p:pic>
      <p:sp>
        <p:nvSpPr>
          <p:cNvPr id="536" name="Google Shape;536;p33"/>
          <p:cNvSpPr/>
          <p:nvPr/>
        </p:nvSpPr>
        <p:spPr>
          <a:xfrm>
            <a:off x="1914281" y="5817244"/>
            <a:ext cx="166291" cy="841376"/>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37" name="Google Shape;537;p33"/>
          <p:cNvPicPr preferRelativeResize="0"/>
          <p:nvPr/>
        </p:nvPicPr>
        <p:blipFill rotWithShape="1">
          <a:blip r:embed="rId5">
            <a:alphaModFix/>
          </a:blip>
          <a:srcRect b="0" l="0" r="0" t="0"/>
          <a:stretch/>
        </p:blipFill>
        <p:spPr>
          <a:xfrm>
            <a:off x="1123221" y="3288357"/>
            <a:ext cx="5614988" cy="2287588"/>
          </a:xfrm>
          <a:prstGeom prst="rect">
            <a:avLst/>
          </a:prstGeom>
          <a:noFill/>
          <a:ln>
            <a:noFill/>
          </a:ln>
        </p:spPr>
      </p:pic>
      <p:pic>
        <p:nvPicPr>
          <p:cNvPr id="538" name="Google Shape;538;p33"/>
          <p:cNvPicPr preferRelativeResize="0"/>
          <p:nvPr/>
        </p:nvPicPr>
        <p:blipFill rotWithShape="1">
          <a:blip r:embed="rId6">
            <a:alphaModFix/>
          </a:blip>
          <a:srcRect b="0" l="0" r="0" t="0"/>
          <a:stretch/>
        </p:blipFill>
        <p:spPr>
          <a:xfrm>
            <a:off x="7401690" y="1725227"/>
            <a:ext cx="4292484" cy="4150791"/>
          </a:xfrm>
          <a:prstGeom prst="rect">
            <a:avLst/>
          </a:prstGeom>
          <a:noFill/>
          <a:ln>
            <a:noFill/>
          </a:ln>
        </p:spPr>
      </p:pic>
      <p:sp>
        <p:nvSpPr>
          <p:cNvPr id="539" name="Google Shape;539;p33"/>
          <p:cNvSpPr txBox="1"/>
          <p:nvPr>
            <p:ph idx="1" type="body"/>
          </p:nvPr>
        </p:nvSpPr>
        <p:spPr>
          <a:xfrm>
            <a:off x="838201" y="1825624"/>
            <a:ext cx="6186616" cy="49088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stiffening load can be specified for one rod or rod assembly</a:t>
            </a:r>
            <a:endParaRPr/>
          </a:p>
        </p:txBody>
      </p:sp>
      <p:sp>
        <p:nvSpPr>
          <p:cNvPr id="540" name="Google Shape;540;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41" name="Google Shape;541;p33"/>
          <p:cNvSpPr/>
          <p:nvPr/>
        </p:nvSpPr>
        <p:spPr>
          <a:xfrm rot="-5400000">
            <a:off x="9726367" y="5312480"/>
            <a:ext cx="970625" cy="172260"/>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lang="en-GB" sz="1200">
                <a:solidFill>
                  <a:srgbClr val="FF0000"/>
                </a:solidFill>
                <a:latin typeface="Arial Narrow"/>
                <a:ea typeface="Arial Narrow"/>
                <a:cs typeface="Arial Narrow"/>
                <a:sym typeface="Arial Narrow"/>
              </a:rPr>
              <a:t>Stiffening load</a:t>
            </a:r>
            <a:endParaRPr/>
          </a:p>
        </p:txBody>
      </p:sp>
      <p:sp>
        <p:nvSpPr>
          <p:cNvPr id="542" name="Google Shape;542;p33"/>
          <p:cNvSpPr/>
          <p:nvPr/>
        </p:nvSpPr>
        <p:spPr>
          <a:xfrm>
            <a:off x="1470681" y="4092728"/>
            <a:ext cx="5968806" cy="150041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50">
                <a:solidFill>
                  <a:schemeClr val="dk1"/>
                </a:solidFill>
                <a:latin typeface="Arial"/>
                <a:ea typeface="Arial"/>
                <a:cs typeface="Arial"/>
                <a:sym typeface="Arial"/>
              </a:rPr>
              <a:t>stiffening load from buckling</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factor that takes into account the effect of the rod length</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number of rods from which stiffening load accumulates on stiffeners</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normal force of rod</a:t>
            </a:r>
            <a:endParaRPr/>
          </a:p>
          <a:p>
            <a:pPr indent="0" lvl="0" marL="0" marR="0" rtl="0" algn="l">
              <a:spcBef>
                <a:spcPts val="600"/>
              </a:spcBef>
              <a:spcAft>
                <a:spcPts val="0"/>
              </a:spcAft>
              <a:buNone/>
            </a:pPr>
            <a:r>
              <a:rPr lang="en-GB" sz="1550">
                <a:solidFill>
                  <a:schemeClr val="dk1"/>
                </a:solidFill>
                <a:latin typeface="Arial"/>
                <a:ea typeface="Arial"/>
                <a:cs typeface="Arial"/>
                <a:sym typeface="Arial"/>
              </a:rPr>
              <a:t>the length of the rod between its end supports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34"/>
          <p:cNvPicPr preferRelativeResize="0"/>
          <p:nvPr/>
        </p:nvPicPr>
        <p:blipFill rotWithShape="1">
          <a:blip r:embed="rId3">
            <a:alphaModFix/>
          </a:blip>
          <a:srcRect b="0" l="0" r="0" t="0"/>
          <a:stretch/>
        </p:blipFill>
        <p:spPr>
          <a:xfrm>
            <a:off x="6712839" y="1272581"/>
            <a:ext cx="4789735" cy="4664676"/>
          </a:xfrm>
          <a:prstGeom prst="rect">
            <a:avLst/>
          </a:prstGeom>
          <a:noFill/>
          <a:ln>
            <a:noFill/>
          </a:ln>
        </p:spPr>
      </p:pic>
      <p:sp>
        <p:nvSpPr>
          <p:cNvPr id="549" name="Google Shape;549;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load </a:t>
            </a:r>
            <a:endParaRPr/>
          </a:p>
        </p:txBody>
      </p:sp>
      <p:sp>
        <p:nvSpPr>
          <p:cNvPr id="550" name="Google Shape;550;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51" name="Google Shape;551;p34"/>
          <p:cNvSpPr txBox="1"/>
          <p:nvPr>
            <p:ph idx="1" type="body"/>
          </p:nvPr>
        </p:nvSpPr>
        <p:spPr>
          <a:xfrm>
            <a:off x="838200" y="1825624"/>
            <a:ext cx="5408141" cy="49088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Wind load and additional lateral force shall be included in the stiffening load if the buckling supports system is also used to stiffen the aforementioned external loads </a:t>
            </a:r>
            <a:endParaRPr/>
          </a:p>
          <a:p>
            <a:pPr indent="-228600" lvl="0" marL="228600" rtl="0" algn="l">
              <a:lnSpc>
                <a:spcPct val="90000"/>
              </a:lnSpc>
              <a:spcBef>
                <a:spcPts val="1000"/>
              </a:spcBef>
              <a:spcAft>
                <a:spcPts val="0"/>
              </a:spcAft>
              <a:buClr>
                <a:schemeClr val="dk1"/>
              </a:buClr>
              <a:buSzPts val="2400"/>
              <a:buChar char="•"/>
            </a:pPr>
            <a:r>
              <a:rPr lang="en-GB" sz="2400"/>
              <a:t>When the structure assembly contains n-number of parallel rods fastened to one another, the buckling supports system is subject to a stiffening load of  </a:t>
            </a:r>
            <a:r>
              <a:rPr i="1" lang="en-GB" sz="2400"/>
              <a:t>nq</a:t>
            </a:r>
            <a:r>
              <a:rPr baseline="-25000" lang="en-GB" sz="2400"/>
              <a:t>d</a:t>
            </a:r>
            <a:r>
              <a:rPr lang="en-GB" sz="2400"/>
              <a:t> + (</a:t>
            </a:r>
            <a:r>
              <a:rPr i="1" lang="en-GB" sz="2400"/>
              <a:t>q</a:t>
            </a:r>
            <a:r>
              <a:rPr baseline="-25000" lang="en-GB" sz="2400"/>
              <a:t>w,d</a:t>
            </a:r>
            <a:r>
              <a:rPr lang="en-GB" sz="2400"/>
              <a:t> + </a:t>
            </a:r>
            <a:r>
              <a:rPr i="1" lang="en-GB" sz="2400"/>
              <a:t>q</a:t>
            </a:r>
            <a:r>
              <a:rPr baseline="-25000" lang="en-GB" sz="2400"/>
              <a:t>H,d</a:t>
            </a:r>
            <a:r>
              <a:rPr lang="en-GB" sz="2400"/>
              <a:t>)</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552" name="Google Shape;552;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53" name="Google Shape;553;p34"/>
          <p:cNvSpPr/>
          <p:nvPr/>
        </p:nvSpPr>
        <p:spPr>
          <a:xfrm rot="-5400000">
            <a:off x="6292288" y="5366580"/>
            <a:ext cx="1105573" cy="172260"/>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lang="en-GB" sz="1200">
                <a:solidFill>
                  <a:schemeClr val="dk1"/>
                </a:solidFill>
                <a:latin typeface="Arial Narrow"/>
                <a:ea typeface="Arial Narrow"/>
                <a:cs typeface="Arial Narrow"/>
                <a:sym typeface="Arial Narrow"/>
              </a:rPr>
              <a:t>Wind load  </a:t>
            </a:r>
            <a:endParaRPr/>
          </a:p>
        </p:txBody>
      </p:sp>
      <p:sp>
        <p:nvSpPr>
          <p:cNvPr id="554" name="Google Shape;554;p34"/>
          <p:cNvSpPr/>
          <p:nvPr/>
        </p:nvSpPr>
        <p:spPr>
          <a:xfrm rot="-5400000">
            <a:off x="6345948" y="5582468"/>
            <a:ext cx="1607409" cy="242318"/>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lang="en-GB" sz="1200">
                <a:solidFill>
                  <a:schemeClr val="dk1"/>
                </a:solidFill>
                <a:latin typeface="Arial Narrow"/>
                <a:ea typeface="Arial Narrow"/>
                <a:cs typeface="Arial Narrow"/>
                <a:sym typeface="Arial Narrow"/>
              </a:rPr>
              <a:t>Additional horizontal force</a:t>
            </a:r>
            <a:endParaRPr/>
          </a:p>
        </p:txBody>
      </p:sp>
      <p:sp>
        <p:nvSpPr>
          <p:cNvPr id="555" name="Google Shape;555;p34"/>
          <p:cNvSpPr/>
          <p:nvPr/>
        </p:nvSpPr>
        <p:spPr>
          <a:xfrm rot="-5400000">
            <a:off x="9539936" y="5299104"/>
            <a:ext cx="970625" cy="172260"/>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lang="en-GB" sz="1200">
                <a:solidFill>
                  <a:srgbClr val="FF0000"/>
                </a:solidFill>
                <a:latin typeface="Arial Narrow"/>
                <a:ea typeface="Arial Narrow"/>
                <a:cs typeface="Arial Narrow"/>
                <a:sym typeface="Arial Narrow"/>
              </a:rPr>
              <a:t>Stiffening load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35"/>
          <p:cNvPicPr preferRelativeResize="0"/>
          <p:nvPr/>
        </p:nvPicPr>
        <p:blipFill rotWithShape="1">
          <a:blip r:embed="rId3">
            <a:alphaModFix/>
          </a:blip>
          <a:srcRect b="0" l="0" r="0" t="0"/>
          <a:stretch/>
        </p:blipFill>
        <p:spPr>
          <a:xfrm>
            <a:off x="7333772" y="1744056"/>
            <a:ext cx="4264270" cy="4097798"/>
          </a:xfrm>
          <a:prstGeom prst="rect">
            <a:avLst/>
          </a:prstGeom>
          <a:noFill/>
          <a:ln>
            <a:noFill/>
          </a:ln>
        </p:spPr>
      </p:pic>
      <p:sp>
        <p:nvSpPr>
          <p:cNvPr id="562" name="Google Shape;562;p35"/>
          <p:cNvSpPr txBox="1"/>
          <p:nvPr>
            <p:ph type="title"/>
          </p:nvPr>
        </p:nvSpPr>
        <p:spPr>
          <a:xfrm>
            <a:off x="838200" y="365125"/>
            <a:ext cx="758571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Non-continuously supported rod (basic case) m=2</a:t>
            </a:r>
            <a:endParaRPr/>
          </a:p>
        </p:txBody>
      </p:sp>
      <p:sp>
        <p:nvSpPr>
          <p:cNvPr id="563" name="Google Shape;563;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64" name="Google Shape;564;p35"/>
          <p:cNvSpPr/>
          <p:nvPr/>
        </p:nvSpPr>
        <p:spPr>
          <a:xfrm>
            <a:off x="838199" y="1543622"/>
            <a:ext cx="6246085" cy="47448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 Will be determined</a:t>
            </a:r>
            <a:endParaRPr/>
          </a:p>
          <a:p>
            <a:pPr indent="0" lvl="0" marL="0" marR="0" rtl="0" algn="l">
              <a:spcBef>
                <a:spcPts val="450"/>
              </a:spcBef>
              <a:spcAft>
                <a:spcPts val="0"/>
              </a:spcAft>
              <a:buNone/>
            </a:pPr>
            <a:r>
              <a:t/>
            </a:r>
            <a:endParaRPr b="1" sz="2000">
              <a:solidFill>
                <a:schemeClr val="dk1"/>
              </a:solidFill>
              <a:latin typeface="Calibri"/>
              <a:ea typeface="Calibri"/>
              <a:cs typeface="Calibri"/>
              <a:sym typeface="Calibri"/>
            </a:endParaRPr>
          </a:p>
          <a:p>
            <a:pPr indent="-214313" lvl="0" marL="214313" marR="0" rtl="0" algn="l">
              <a:spcBef>
                <a:spcPts val="45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stiffness requirement </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Stiffening load </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force  max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GB" sz="2000">
                <a:solidFill>
                  <a:schemeClr val="dk1"/>
                </a:solidFill>
                <a:latin typeface="Calibri"/>
                <a:ea typeface="Calibri"/>
                <a:cs typeface="Calibri"/>
                <a:sym typeface="Calibri"/>
              </a:rPr>
              <a:t>Will be checked</a:t>
            </a:r>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stiffness requirement </a:t>
            </a:r>
            <a:r>
              <a:rPr i="1" lang="en-GB" sz="1800">
                <a:solidFill>
                  <a:schemeClr val="dk1"/>
                </a:solidFill>
                <a:latin typeface="Calibri"/>
                <a:ea typeface="Calibri"/>
                <a:cs typeface="Calibri"/>
                <a:sym typeface="Calibri"/>
              </a:rPr>
              <a:t>C</a:t>
            </a:r>
            <a:r>
              <a:rPr baseline="-25000" lang="en-GB" sz="1800">
                <a:solidFill>
                  <a:schemeClr val="dk1"/>
                </a:solidFill>
                <a:latin typeface="Calibri"/>
                <a:ea typeface="Calibri"/>
                <a:cs typeface="Calibri"/>
                <a:sym typeface="Calibri"/>
              </a:rPr>
              <a:t>min</a:t>
            </a:r>
            <a:r>
              <a:rPr lang="en-GB" sz="1800">
                <a:solidFill>
                  <a:schemeClr val="dk1"/>
                </a:solidFill>
                <a:latin typeface="Calibri"/>
                <a:ea typeface="Calibri"/>
                <a:cs typeface="Calibri"/>
                <a:sym typeface="Calibri"/>
              </a:rPr>
              <a:t> with connection displacements (</a:t>
            </a:r>
            <a:r>
              <a:rPr i="1" lang="en-GB" sz="1800">
                <a:solidFill>
                  <a:schemeClr val="dk1"/>
                </a:solidFill>
                <a:latin typeface="Calibri"/>
                <a:ea typeface="Calibri"/>
                <a:cs typeface="Calibri"/>
                <a:sym typeface="Calibri"/>
              </a:rPr>
              <a:t>K</a:t>
            </a:r>
            <a:r>
              <a:rPr baseline="-25000" lang="en-GB" sz="1800">
                <a:solidFill>
                  <a:schemeClr val="dk1"/>
                </a:solidFill>
                <a:latin typeface="Calibri"/>
                <a:ea typeface="Calibri"/>
                <a:cs typeface="Calibri"/>
                <a:sym typeface="Calibri"/>
              </a:rPr>
              <a:t>u,fin</a:t>
            </a:r>
            <a:r>
              <a:rPr lang="en-GB" sz="1800">
                <a:solidFill>
                  <a:schemeClr val="dk1"/>
                </a:solidFill>
                <a:latin typeface="Calibri"/>
                <a:ea typeface="Calibri"/>
                <a:cs typeface="Calibri"/>
                <a:sym typeface="Calibri"/>
              </a:rPr>
              <a:t>)</a:t>
            </a:r>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Durability of support when subjected to force </a:t>
            </a:r>
            <a:r>
              <a:rPr i="1" lang="en-GB" sz="1800">
                <a:solidFill>
                  <a:schemeClr val="dk1"/>
                </a:solidFill>
                <a:latin typeface="Calibri"/>
                <a:ea typeface="Calibri"/>
                <a:cs typeface="Calibri"/>
                <a:sym typeface="Calibri"/>
              </a:rPr>
              <a:t>F</a:t>
            </a:r>
            <a:r>
              <a:rPr baseline="-25000" lang="en-GB" sz="1800">
                <a:solidFill>
                  <a:schemeClr val="dk1"/>
                </a:solidFill>
                <a:latin typeface="Calibri"/>
                <a:ea typeface="Calibri"/>
                <a:cs typeface="Calibri"/>
                <a:sym typeface="Calibri"/>
              </a:rPr>
              <a:t>d</a:t>
            </a:r>
            <a:r>
              <a:rPr lang="en-GB" sz="1800">
                <a:solidFill>
                  <a:schemeClr val="dk1"/>
                </a:solidFill>
                <a:latin typeface="Calibri"/>
                <a:ea typeface="Calibri"/>
                <a:cs typeface="Calibri"/>
                <a:sym typeface="Calibri"/>
              </a:rPr>
              <a:t> </a:t>
            </a:r>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Final displace </a:t>
            </a:r>
            <a:r>
              <a:rPr i="1" lang="en-GB" sz="1800">
                <a:solidFill>
                  <a:schemeClr val="dk1"/>
                </a:solidFill>
                <a:latin typeface="Calibri"/>
                <a:ea typeface="Calibri"/>
                <a:cs typeface="Calibri"/>
                <a:sym typeface="Calibri"/>
              </a:rPr>
              <a:t>u</a:t>
            </a:r>
            <a:r>
              <a:rPr baseline="-25000" lang="en-GB" sz="1800">
                <a:solidFill>
                  <a:schemeClr val="dk1"/>
                </a:solidFill>
                <a:latin typeface="Calibri"/>
                <a:ea typeface="Calibri"/>
                <a:cs typeface="Calibri"/>
                <a:sym typeface="Calibri"/>
              </a:rPr>
              <a:t>fin</a:t>
            </a:r>
            <a:r>
              <a:rPr lang="en-GB" sz="1800">
                <a:solidFill>
                  <a:schemeClr val="dk1"/>
                </a:solidFill>
                <a:latin typeface="Calibri"/>
                <a:ea typeface="Calibri"/>
                <a:cs typeface="Calibri"/>
                <a:sym typeface="Calibri"/>
              </a:rPr>
              <a:t> max </a:t>
            </a:r>
            <a:r>
              <a:rPr lang="en-GB" sz="1800">
                <a:solidFill>
                  <a:schemeClr val="dk1"/>
                </a:solidFill>
                <a:latin typeface="Arial"/>
                <a:ea typeface="Arial"/>
                <a:cs typeface="Arial"/>
                <a:sym typeface="Arial"/>
              </a:rPr>
              <a:t>l</a:t>
            </a:r>
            <a:r>
              <a:rPr lang="en-GB" sz="1800">
                <a:solidFill>
                  <a:schemeClr val="dk1"/>
                </a:solidFill>
                <a:latin typeface="Calibri"/>
                <a:ea typeface="Calibri"/>
                <a:cs typeface="Calibri"/>
                <a:sym typeface="Calibri"/>
              </a:rPr>
              <a:t>/500 (MRT) for stiffening load </a:t>
            </a:r>
            <a:r>
              <a:rPr i="1" lang="en-GB" sz="1800">
                <a:solidFill>
                  <a:schemeClr val="dk1"/>
                </a:solidFill>
                <a:latin typeface="Calibri"/>
                <a:ea typeface="Calibri"/>
                <a:cs typeface="Calibri"/>
                <a:sym typeface="Calibri"/>
              </a:rPr>
              <a:t>q</a:t>
            </a:r>
            <a:r>
              <a:rPr baseline="-25000" lang="en-GB" sz="1800">
                <a:solidFill>
                  <a:schemeClr val="dk1"/>
                </a:solidFill>
                <a:latin typeface="Calibri"/>
                <a:ea typeface="Calibri"/>
                <a:cs typeface="Calibri"/>
                <a:sym typeface="Calibri"/>
              </a:rPr>
              <a:t>d</a:t>
            </a:r>
            <a:r>
              <a:rPr lang="en-GB"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    including any wind load and additional lateral force</a:t>
            </a:r>
            <a:endParaRPr/>
          </a:p>
        </p:txBody>
      </p:sp>
      <p:pic>
        <p:nvPicPr>
          <p:cNvPr id="565" name="Google Shape;565;p35"/>
          <p:cNvPicPr preferRelativeResize="0"/>
          <p:nvPr/>
        </p:nvPicPr>
        <p:blipFill rotWithShape="1">
          <a:blip r:embed="rId4">
            <a:alphaModFix/>
          </a:blip>
          <a:srcRect b="0" l="0" r="0" t="0"/>
          <a:stretch/>
        </p:blipFill>
        <p:spPr>
          <a:xfrm>
            <a:off x="3129153" y="3650199"/>
            <a:ext cx="4079875" cy="809625"/>
          </a:xfrm>
          <a:prstGeom prst="rect">
            <a:avLst/>
          </a:prstGeom>
          <a:noFill/>
          <a:ln>
            <a:noFill/>
          </a:ln>
        </p:spPr>
      </p:pic>
      <p:sp>
        <p:nvSpPr>
          <p:cNvPr id="566" name="Google Shape;566;p35"/>
          <p:cNvSpPr/>
          <p:nvPr/>
        </p:nvSpPr>
        <p:spPr>
          <a:xfrm>
            <a:off x="2967553" y="3729094"/>
            <a:ext cx="166291" cy="809625"/>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67" name="Google Shape;567;p35"/>
          <p:cNvPicPr preferRelativeResize="0"/>
          <p:nvPr/>
        </p:nvPicPr>
        <p:blipFill rotWithShape="1">
          <a:blip r:embed="rId5">
            <a:alphaModFix/>
          </a:blip>
          <a:srcRect b="0" l="0" r="0" t="0"/>
          <a:stretch/>
        </p:blipFill>
        <p:spPr>
          <a:xfrm>
            <a:off x="2777914" y="3035872"/>
            <a:ext cx="1046162" cy="523875"/>
          </a:xfrm>
          <a:prstGeom prst="rect">
            <a:avLst/>
          </a:prstGeom>
          <a:noFill/>
          <a:ln>
            <a:noFill/>
          </a:ln>
        </p:spPr>
      </p:pic>
      <p:pic>
        <p:nvPicPr>
          <p:cNvPr id="568" name="Google Shape;568;p35"/>
          <p:cNvPicPr preferRelativeResize="0"/>
          <p:nvPr/>
        </p:nvPicPr>
        <p:blipFill rotWithShape="1">
          <a:blip r:embed="rId6">
            <a:alphaModFix/>
          </a:blip>
          <a:srcRect b="0" l="0" r="0" t="0"/>
          <a:stretch/>
        </p:blipFill>
        <p:spPr>
          <a:xfrm>
            <a:off x="4020021" y="2203763"/>
            <a:ext cx="2436813" cy="587375"/>
          </a:xfrm>
          <a:prstGeom prst="rect">
            <a:avLst/>
          </a:prstGeom>
          <a:noFill/>
          <a:ln>
            <a:noFill/>
          </a:ln>
        </p:spPr>
      </p:pic>
      <p:pic>
        <p:nvPicPr>
          <p:cNvPr id="569" name="Google Shape;569;p35"/>
          <p:cNvPicPr preferRelativeResize="0"/>
          <p:nvPr/>
        </p:nvPicPr>
        <p:blipFill rotWithShape="1">
          <a:blip r:embed="rId7">
            <a:alphaModFix/>
          </a:blip>
          <a:srcRect b="0" l="0" r="0" t="0"/>
          <a:stretch/>
        </p:blipFill>
        <p:spPr>
          <a:xfrm>
            <a:off x="4020021" y="3169499"/>
            <a:ext cx="752475" cy="293688"/>
          </a:xfrm>
          <a:prstGeom prst="rect">
            <a:avLst/>
          </a:prstGeom>
          <a:noFill/>
          <a:ln>
            <a:noFill/>
          </a:ln>
        </p:spPr>
      </p:pic>
      <p:pic>
        <p:nvPicPr>
          <p:cNvPr id="570" name="Google Shape;570;p35"/>
          <p:cNvPicPr preferRelativeResize="0"/>
          <p:nvPr/>
        </p:nvPicPr>
        <p:blipFill rotWithShape="1">
          <a:blip r:embed="rId8">
            <a:alphaModFix/>
          </a:blip>
          <a:srcRect b="0" l="0" r="0" t="0"/>
          <a:stretch/>
        </p:blipFill>
        <p:spPr>
          <a:xfrm>
            <a:off x="4982195" y="2887719"/>
            <a:ext cx="436562" cy="841375"/>
          </a:xfrm>
          <a:prstGeom prst="rect">
            <a:avLst/>
          </a:prstGeom>
          <a:noFill/>
          <a:ln>
            <a:noFill/>
          </a:ln>
        </p:spPr>
      </p:pic>
      <p:sp>
        <p:nvSpPr>
          <p:cNvPr id="571" name="Google Shape;571;p35"/>
          <p:cNvSpPr/>
          <p:nvPr/>
        </p:nvSpPr>
        <p:spPr>
          <a:xfrm>
            <a:off x="4811081" y="2887719"/>
            <a:ext cx="166291" cy="841376"/>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73" name="Google Shape;573;p35"/>
          <p:cNvSpPr txBox="1"/>
          <p:nvPr/>
        </p:nvSpPr>
        <p:spPr>
          <a:xfrm>
            <a:off x="3847595" y="3775501"/>
            <a:ext cx="1269667" cy="230832"/>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500">
                <a:solidFill>
                  <a:schemeClr val="dk1"/>
                </a:solidFill>
                <a:latin typeface="Calibri"/>
                <a:ea typeface="Calibri"/>
                <a:cs typeface="Calibri"/>
                <a:sym typeface="Calibri"/>
              </a:rPr>
              <a:t>(sawn timber),</a:t>
            </a:r>
            <a:endParaRPr sz="15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Continuously supported rod </a:t>
            </a:r>
            <a:r>
              <a:rPr i="1" lang="en-GB"/>
              <a:t>m</a:t>
            </a:r>
            <a:r>
              <a:rPr lang="en-GB"/>
              <a:t>&gt;2  </a:t>
            </a:r>
            <a:r>
              <a:rPr lang="en-GB">
                <a:latin typeface="Arial"/>
                <a:ea typeface="Arial"/>
                <a:cs typeface="Arial"/>
                <a:sym typeface="Arial"/>
              </a:rPr>
              <a:t>l</a:t>
            </a:r>
            <a:r>
              <a:rPr baseline="-25000" lang="en-GB"/>
              <a:t>s</a:t>
            </a:r>
            <a:r>
              <a:rPr lang="en-GB"/>
              <a:t> ≤ 0,5</a:t>
            </a:r>
            <a:r>
              <a:rPr lang="en-GB">
                <a:latin typeface="Arial"/>
                <a:ea typeface="Arial"/>
                <a:cs typeface="Arial"/>
                <a:sym typeface="Arial"/>
              </a:rPr>
              <a:t>l</a:t>
            </a:r>
            <a:endParaRPr/>
          </a:p>
        </p:txBody>
      </p:sp>
      <p:sp>
        <p:nvSpPr>
          <p:cNvPr id="580" name="Google Shape;580;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81" name="Google Shape;581;p36"/>
          <p:cNvSpPr/>
          <p:nvPr/>
        </p:nvSpPr>
        <p:spPr>
          <a:xfrm>
            <a:off x="838199" y="1418517"/>
            <a:ext cx="6464643" cy="5298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 Will be determined</a:t>
            </a:r>
            <a:endParaRPr/>
          </a:p>
          <a:p>
            <a:pPr indent="0" lvl="0" marL="0" marR="0" rtl="0" algn="l">
              <a:spcBef>
                <a:spcPts val="450"/>
              </a:spcBef>
              <a:spcAft>
                <a:spcPts val="0"/>
              </a:spcAft>
              <a:buNone/>
            </a:pPr>
            <a:r>
              <a:t/>
            </a:r>
            <a:endParaRPr b="1" sz="2000">
              <a:solidFill>
                <a:schemeClr val="dk1"/>
              </a:solidFill>
              <a:latin typeface="Calibri"/>
              <a:ea typeface="Calibri"/>
              <a:cs typeface="Calibri"/>
              <a:sym typeface="Calibri"/>
            </a:endParaRPr>
          </a:p>
          <a:p>
            <a:pPr indent="-214313" lvl="0" marL="214313" marR="0" rtl="0" algn="l">
              <a:spcBef>
                <a:spcPts val="45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Buckling wave length</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stiffness requirement </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Stiffening load</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force  max</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GB" sz="2000">
                <a:solidFill>
                  <a:schemeClr val="dk1"/>
                </a:solidFill>
                <a:latin typeface="Calibri"/>
                <a:ea typeface="Calibri"/>
                <a:cs typeface="Calibri"/>
                <a:sym typeface="Calibri"/>
              </a:rPr>
              <a:t>Will be checked</a:t>
            </a:r>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Support stiffness requirement </a:t>
            </a:r>
            <a:r>
              <a:rPr i="1" lang="en-GB" sz="1600">
                <a:solidFill>
                  <a:schemeClr val="dk1"/>
                </a:solidFill>
                <a:latin typeface="Calibri"/>
                <a:ea typeface="Calibri"/>
                <a:cs typeface="Calibri"/>
                <a:sym typeface="Calibri"/>
              </a:rPr>
              <a:t>C</a:t>
            </a:r>
            <a:r>
              <a:rPr baseline="-25000" lang="en-GB" sz="1600">
                <a:solidFill>
                  <a:schemeClr val="dk1"/>
                </a:solidFill>
                <a:latin typeface="Calibri"/>
                <a:ea typeface="Calibri"/>
                <a:cs typeface="Calibri"/>
                <a:sym typeface="Calibri"/>
              </a:rPr>
              <a:t>min</a:t>
            </a:r>
            <a:r>
              <a:rPr lang="en-GB" sz="1600">
                <a:solidFill>
                  <a:schemeClr val="dk1"/>
                </a:solidFill>
                <a:latin typeface="Calibri"/>
                <a:ea typeface="Calibri"/>
                <a:cs typeface="Calibri"/>
                <a:sym typeface="Calibri"/>
              </a:rPr>
              <a:t> with connection displacements (</a:t>
            </a:r>
            <a:r>
              <a:rPr i="1" lang="en-GB" sz="1600">
                <a:solidFill>
                  <a:schemeClr val="dk1"/>
                </a:solidFill>
                <a:latin typeface="Calibri"/>
                <a:ea typeface="Calibri"/>
                <a:cs typeface="Calibri"/>
                <a:sym typeface="Calibri"/>
              </a:rPr>
              <a:t>K</a:t>
            </a:r>
            <a:r>
              <a:rPr baseline="-25000" lang="en-GB" sz="1600">
                <a:solidFill>
                  <a:schemeClr val="dk1"/>
                </a:solidFill>
                <a:latin typeface="Calibri"/>
                <a:ea typeface="Calibri"/>
                <a:cs typeface="Calibri"/>
                <a:sym typeface="Calibri"/>
              </a:rPr>
              <a:t>u,fin</a:t>
            </a:r>
            <a:r>
              <a:rPr lang="en-GB" sz="1600">
                <a:solidFill>
                  <a:schemeClr val="dk1"/>
                </a:solidFill>
                <a:latin typeface="Calibri"/>
                <a:ea typeface="Calibri"/>
                <a:cs typeface="Calibri"/>
                <a:sym typeface="Calibri"/>
              </a:rPr>
              <a:t>)</a:t>
            </a:r>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Durability of support when subjected to force </a:t>
            </a:r>
            <a:r>
              <a:rPr i="1" lang="en-GB" sz="1600">
                <a:solidFill>
                  <a:schemeClr val="dk1"/>
                </a:solidFill>
                <a:latin typeface="Calibri"/>
                <a:ea typeface="Calibri"/>
                <a:cs typeface="Calibri"/>
                <a:sym typeface="Calibri"/>
              </a:rPr>
              <a:t>F</a:t>
            </a:r>
            <a:r>
              <a:rPr baseline="-25000" lang="en-GB" sz="1600">
                <a:solidFill>
                  <a:schemeClr val="dk1"/>
                </a:solidFill>
                <a:latin typeface="Calibri"/>
                <a:ea typeface="Calibri"/>
                <a:cs typeface="Calibri"/>
                <a:sym typeface="Calibri"/>
              </a:rPr>
              <a:t>d</a:t>
            </a:r>
            <a:endParaRPr baseline="-25000" sz="16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Final displace </a:t>
            </a:r>
            <a:r>
              <a:rPr i="1" lang="en-GB" sz="1600">
                <a:solidFill>
                  <a:schemeClr val="dk1"/>
                </a:solidFill>
                <a:latin typeface="Calibri"/>
                <a:ea typeface="Calibri"/>
                <a:cs typeface="Calibri"/>
                <a:sym typeface="Calibri"/>
              </a:rPr>
              <a:t>u</a:t>
            </a:r>
            <a:r>
              <a:rPr baseline="-25000" lang="en-GB" sz="1600">
                <a:solidFill>
                  <a:schemeClr val="dk1"/>
                </a:solidFill>
                <a:latin typeface="Calibri"/>
                <a:ea typeface="Calibri"/>
                <a:cs typeface="Calibri"/>
                <a:sym typeface="Calibri"/>
              </a:rPr>
              <a:t>fin</a:t>
            </a:r>
            <a:r>
              <a:rPr lang="en-GB" sz="1600">
                <a:solidFill>
                  <a:schemeClr val="dk1"/>
                </a:solidFill>
                <a:latin typeface="Calibri"/>
                <a:ea typeface="Calibri"/>
                <a:cs typeface="Calibri"/>
                <a:sym typeface="Calibri"/>
              </a:rPr>
              <a:t> max </a:t>
            </a:r>
            <a:r>
              <a:rPr lang="en-GB" sz="1600">
                <a:solidFill>
                  <a:schemeClr val="dk1"/>
                </a:solidFill>
                <a:latin typeface="Arial"/>
                <a:ea typeface="Arial"/>
                <a:cs typeface="Arial"/>
                <a:sym typeface="Arial"/>
              </a:rPr>
              <a:t>l</a:t>
            </a:r>
            <a:r>
              <a:rPr lang="en-GB" sz="1600">
                <a:solidFill>
                  <a:schemeClr val="dk1"/>
                </a:solidFill>
                <a:latin typeface="Calibri"/>
                <a:ea typeface="Calibri"/>
                <a:cs typeface="Calibri"/>
                <a:sym typeface="Calibri"/>
              </a:rPr>
              <a:t>/500 (MRT) for stiffening load </a:t>
            </a:r>
            <a:r>
              <a:rPr i="1" lang="en-GB" sz="1600">
                <a:solidFill>
                  <a:schemeClr val="dk1"/>
                </a:solidFill>
                <a:latin typeface="Calibri"/>
                <a:ea typeface="Calibri"/>
                <a:cs typeface="Calibri"/>
                <a:sym typeface="Calibri"/>
              </a:rPr>
              <a:t>q</a:t>
            </a:r>
            <a:r>
              <a:rPr baseline="-25000" lang="en-GB" sz="1600">
                <a:solidFill>
                  <a:schemeClr val="dk1"/>
                </a:solidFill>
                <a:latin typeface="Calibri"/>
                <a:ea typeface="Calibri"/>
                <a:cs typeface="Calibri"/>
                <a:sym typeface="Calibri"/>
              </a:rPr>
              <a:t>d</a:t>
            </a:r>
            <a:r>
              <a:rPr lang="en-GB"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GB" sz="1600">
                <a:solidFill>
                  <a:schemeClr val="dk1"/>
                </a:solidFill>
                <a:latin typeface="Calibri"/>
                <a:ea typeface="Calibri"/>
                <a:cs typeface="Calibri"/>
                <a:sym typeface="Calibri"/>
              </a:rPr>
              <a:t>    including any wind load and additional lateral force</a:t>
            </a:r>
            <a:endParaRPr/>
          </a:p>
        </p:txBody>
      </p:sp>
      <p:pic>
        <p:nvPicPr>
          <p:cNvPr id="582" name="Google Shape;582;p36"/>
          <p:cNvPicPr preferRelativeResize="0"/>
          <p:nvPr/>
        </p:nvPicPr>
        <p:blipFill rotWithShape="1">
          <a:blip r:embed="rId3">
            <a:alphaModFix/>
          </a:blip>
          <a:srcRect b="0" l="0" r="0" t="0"/>
          <a:stretch/>
        </p:blipFill>
        <p:spPr>
          <a:xfrm>
            <a:off x="2759380" y="3732946"/>
            <a:ext cx="1046162" cy="523875"/>
          </a:xfrm>
          <a:prstGeom prst="rect">
            <a:avLst/>
          </a:prstGeom>
          <a:noFill/>
          <a:ln>
            <a:noFill/>
          </a:ln>
        </p:spPr>
      </p:pic>
      <p:pic>
        <p:nvPicPr>
          <p:cNvPr id="583" name="Google Shape;583;p36"/>
          <p:cNvPicPr preferRelativeResize="0"/>
          <p:nvPr/>
        </p:nvPicPr>
        <p:blipFill rotWithShape="1">
          <a:blip r:embed="rId4">
            <a:alphaModFix/>
          </a:blip>
          <a:srcRect b="0" l="0" r="0" t="0"/>
          <a:stretch/>
        </p:blipFill>
        <p:spPr>
          <a:xfrm>
            <a:off x="3963535" y="2860394"/>
            <a:ext cx="2436813" cy="587375"/>
          </a:xfrm>
          <a:prstGeom prst="rect">
            <a:avLst/>
          </a:prstGeom>
          <a:noFill/>
          <a:ln>
            <a:noFill/>
          </a:ln>
        </p:spPr>
      </p:pic>
      <p:pic>
        <p:nvPicPr>
          <p:cNvPr id="584" name="Google Shape;584;p36"/>
          <p:cNvPicPr preferRelativeResize="0"/>
          <p:nvPr/>
        </p:nvPicPr>
        <p:blipFill rotWithShape="1">
          <a:blip r:embed="rId5">
            <a:alphaModFix/>
          </a:blip>
          <a:srcRect b="0" l="0" r="0" t="0"/>
          <a:stretch/>
        </p:blipFill>
        <p:spPr>
          <a:xfrm>
            <a:off x="4001487" y="3866573"/>
            <a:ext cx="752475" cy="293688"/>
          </a:xfrm>
          <a:prstGeom prst="rect">
            <a:avLst/>
          </a:prstGeom>
          <a:noFill/>
          <a:ln>
            <a:noFill/>
          </a:ln>
        </p:spPr>
      </p:pic>
      <p:pic>
        <p:nvPicPr>
          <p:cNvPr id="585" name="Google Shape;585;p36"/>
          <p:cNvPicPr preferRelativeResize="0"/>
          <p:nvPr/>
        </p:nvPicPr>
        <p:blipFill rotWithShape="1">
          <a:blip r:embed="rId6">
            <a:alphaModFix/>
          </a:blip>
          <a:srcRect b="0" l="0" r="0" t="0"/>
          <a:stretch/>
        </p:blipFill>
        <p:spPr>
          <a:xfrm>
            <a:off x="4963661" y="3584793"/>
            <a:ext cx="436562" cy="841375"/>
          </a:xfrm>
          <a:prstGeom prst="rect">
            <a:avLst/>
          </a:prstGeom>
          <a:noFill/>
          <a:ln>
            <a:noFill/>
          </a:ln>
        </p:spPr>
      </p:pic>
      <p:sp>
        <p:nvSpPr>
          <p:cNvPr id="586" name="Google Shape;586;p36"/>
          <p:cNvSpPr/>
          <p:nvPr/>
        </p:nvSpPr>
        <p:spPr>
          <a:xfrm>
            <a:off x="4792547" y="3584793"/>
            <a:ext cx="166291" cy="841376"/>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87" name="Google Shape;587;p36"/>
          <p:cNvPicPr preferRelativeResize="0"/>
          <p:nvPr/>
        </p:nvPicPr>
        <p:blipFill rotWithShape="1">
          <a:blip r:embed="rId7">
            <a:alphaModFix/>
          </a:blip>
          <a:srcRect b="0" l="0" r="0" t="0"/>
          <a:stretch/>
        </p:blipFill>
        <p:spPr>
          <a:xfrm>
            <a:off x="4450019" y="1754268"/>
            <a:ext cx="1103874" cy="1138191"/>
          </a:xfrm>
          <a:prstGeom prst="rect">
            <a:avLst/>
          </a:prstGeom>
          <a:noFill/>
          <a:ln>
            <a:noFill/>
          </a:ln>
        </p:spPr>
      </p:pic>
      <p:pic>
        <p:nvPicPr>
          <p:cNvPr id="588" name="Google Shape;588;p36"/>
          <p:cNvPicPr preferRelativeResize="0"/>
          <p:nvPr/>
        </p:nvPicPr>
        <p:blipFill rotWithShape="1">
          <a:blip r:embed="rId8">
            <a:alphaModFix/>
          </a:blip>
          <a:srcRect b="0" l="0" r="0" t="0"/>
          <a:stretch/>
        </p:blipFill>
        <p:spPr>
          <a:xfrm>
            <a:off x="3360441" y="2228575"/>
            <a:ext cx="800061" cy="287160"/>
          </a:xfrm>
          <a:prstGeom prst="rect">
            <a:avLst/>
          </a:prstGeom>
          <a:noFill/>
          <a:ln>
            <a:noFill/>
          </a:ln>
        </p:spPr>
      </p:pic>
      <p:sp>
        <p:nvSpPr>
          <p:cNvPr id="589" name="Google Shape;589;p36"/>
          <p:cNvSpPr/>
          <p:nvPr/>
        </p:nvSpPr>
        <p:spPr>
          <a:xfrm>
            <a:off x="4210004" y="1847334"/>
            <a:ext cx="166291" cy="1045126"/>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90" name="Google Shape;590;p36"/>
          <p:cNvPicPr preferRelativeResize="0"/>
          <p:nvPr/>
        </p:nvPicPr>
        <p:blipFill rotWithShape="1">
          <a:blip r:embed="rId9">
            <a:alphaModFix/>
          </a:blip>
          <a:srcRect b="0" l="0" r="0" t="0"/>
          <a:stretch/>
        </p:blipFill>
        <p:spPr>
          <a:xfrm>
            <a:off x="7255992" y="1725522"/>
            <a:ext cx="4500309" cy="4103976"/>
          </a:xfrm>
          <a:prstGeom prst="rect">
            <a:avLst/>
          </a:prstGeom>
          <a:noFill/>
          <a:ln>
            <a:noFill/>
          </a:ln>
        </p:spPr>
      </p:pic>
      <p:pic>
        <p:nvPicPr>
          <p:cNvPr id="591" name="Google Shape;591;p36"/>
          <p:cNvPicPr preferRelativeResize="0"/>
          <p:nvPr/>
        </p:nvPicPr>
        <p:blipFill rotWithShape="1">
          <a:blip r:embed="rId10">
            <a:alphaModFix/>
          </a:blip>
          <a:srcRect b="0" l="0" r="0" t="0"/>
          <a:stretch/>
        </p:blipFill>
        <p:spPr>
          <a:xfrm>
            <a:off x="3039268" y="4382091"/>
            <a:ext cx="4079875" cy="809625"/>
          </a:xfrm>
          <a:prstGeom prst="rect">
            <a:avLst/>
          </a:prstGeom>
          <a:noFill/>
          <a:ln>
            <a:noFill/>
          </a:ln>
        </p:spPr>
      </p:pic>
      <p:sp>
        <p:nvSpPr>
          <p:cNvPr id="592" name="Google Shape;592;p36"/>
          <p:cNvSpPr/>
          <p:nvPr/>
        </p:nvSpPr>
        <p:spPr>
          <a:xfrm>
            <a:off x="2956123" y="4416907"/>
            <a:ext cx="166291" cy="809625"/>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94" name="Google Shape;594;p36"/>
          <p:cNvSpPr/>
          <p:nvPr/>
        </p:nvSpPr>
        <p:spPr>
          <a:xfrm rot="-5400000">
            <a:off x="10361871" y="2897446"/>
            <a:ext cx="2535424" cy="17226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rgbClr val="000000"/>
                </a:solidFill>
                <a:latin typeface="Calibri"/>
                <a:ea typeface="Calibri"/>
                <a:cs typeface="Calibri"/>
                <a:sym typeface="Calibri"/>
              </a:rPr>
              <a:t>Buckling wavelength </a:t>
            </a:r>
            <a:r>
              <a:rPr lang="en-GB" sz="1000">
                <a:solidFill>
                  <a:srgbClr val="000000"/>
                </a:solidFill>
                <a:latin typeface="Arial"/>
                <a:ea typeface="Arial"/>
                <a:cs typeface="Arial"/>
                <a:sym typeface="Arial"/>
              </a:rPr>
              <a:t>l</a:t>
            </a:r>
            <a:r>
              <a:rPr baseline="-25000" lang="en-GB" sz="1000">
                <a:solidFill>
                  <a:srgbClr val="000000"/>
                </a:solidFill>
                <a:latin typeface="Calibri"/>
                <a:ea typeface="Calibri"/>
                <a:cs typeface="Calibri"/>
                <a:sym typeface="Calibri"/>
              </a:rPr>
              <a:t>s</a:t>
            </a:r>
            <a:r>
              <a:rPr lang="en-GB" sz="1000">
                <a:solidFill>
                  <a:schemeClr val="dk1"/>
                </a:solidFill>
                <a:latin typeface="Arial Narrow"/>
                <a:ea typeface="Arial Narrow"/>
                <a:cs typeface="Arial Narrow"/>
                <a:sym typeface="Arial Narrow"/>
              </a:rPr>
              <a:t> </a:t>
            </a:r>
            <a:endParaRPr/>
          </a:p>
        </p:txBody>
      </p:sp>
      <p:sp>
        <p:nvSpPr>
          <p:cNvPr id="595" name="Google Shape;595;p36"/>
          <p:cNvSpPr txBox="1"/>
          <p:nvPr/>
        </p:nvSpPr>
        <p:spPr>
          <a:xfrm>
            <a:off x="3760471" y="4529571"/>
            <a:ext cx="1269667" cy="230832"/>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500">
                <a:solidFill>
                  <a:schemeClr val="dk1"/>
                </a:solidFill>
                <a:latin typeface="Calibri"/>
                <a:ea typeface="Calibri"/>
                <a:cs typeface="Calibri"/>
                <a:sym typeface="Calibri"/>
              </a:rPr>
              <a:t>(sawn timber),</a:t>
            </a:r>
            <a:endParaRPr sz="15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Continuously supported rod </a:t>
            </a:r>
            <a:r>
              <a:rPr i="1" lang="en-GB"/>
              <a:t>m</a:t>
            </a:r>
            <a:r>
              <a:rPr lang="en-GB"/>
              <a:t>&gt;2  </a:t>
            </a:r>
            <a:r>
              <a:rPr lang="en-GB">
                <a:latin typeface="Arial"/>
                <a:ea typeface="Arial"/>
                <a:cs typeface="Arial"/>
                <a:sym typeface="Arial"/>
              </a:rPr>
              <a:t>l</a:t>
            </a:r>
            <a:r>
              <a:rPr baseline="-25000" lang="en-GB"/>
              <a:t>s</a:t>
            </a:r>
            <a:r>
              <a:rPr lang="en-GB"/>
              <a:t> &gt; 0,5</a:t>
            </a:r>
            <a:r>
              <a:rPr lang="en-GB">
                <a:latin typeface="Arial"/>
                <a:ea typeface="Arial"/>
                <a:cs typeface="Arial"/>
                <a:sym typeface="Arial"/>
              </a:rPr>
              <a:t>l</a:t>
            </a:r>
            <a:endParaRPr/>
          </a:p>
        </p:txBody>
      </p:sp>
      <p:sp>
        <p:nvSpPr>
          <p:cNvPr id="602" name="Google Shape;602;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03" name="Google Shape;603;p37"/>
          <p:cNvSpPr/>
          <p:nvPr/>
        </p:nvSpPr>
        <p:spPr>
          <a:xfrm>
            <a:off x="838198" y="1394138"/>
            <a:ext cx="6716699" cy="4898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 Will be determined</a:t>
            </a:r>
            <a:endParaRPr/>
          </a:p>
          <a:p>
            <a:pPr indent="0" lvl="0" marL="0" marR="0" rtl="0" algn="l">
              <a:spcBef>
                <a:spcPts val="450"/>
              </a:spcBef>
              <a:spcAft>
                <a:spcPts val="0"/>
              </a:spcAft>
              <a:buNone/>
            </a:pPr>
            <a:r>
              <a:t/>
            </a:r>
            <a:endParaRPr b="1" sz="2000">
              <a:solidFill>
                <a:schemeClr val="dk1"/>
              </a:solidFill>
              <a:latin typeface="Calibri"/>
              <a:ea typeface="Calibri"/>
              <a:cs typeface="Calibri"/>
              <a:sym typeface="Calibri"/>
            </a:endParaRPr>
          </a:p>
          <a:p>
            <a:pPr indent="-214313" lvl="0" marL="214313" marR="0" rtl="0" algn="l">
              <a:spcBef>
                <a:spcPts val="45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stiffness requirement </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Stiffening load </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Support force</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rgbClr val="FF0000"/>
                </a:solidFill>
                <a:latin typeface="Calibri"/>
                <a:ea typeface="Calibri"/>
                <a:cs typeface="Calibri"/>
                <a:sym typeface="Calibri"/>
              </a:rPr>
              <a:t>NOTE! Multiwave buckling does not occur if </a:t>
            </a:r>
            <a:r>
              <a:rPr lang="en-GB" sz="1800">
                <a:solidFill>
                  <a:srgbClr val="FF0000"/>
                </a:solidFill>
                <a:latin typeface="Arial"/>
                <a:ea typeface="Arial"/>
                <a:cs typeface="Arial"/>
                <a:sym typeface="Arial"/>
              </a:rPr>
              <a:t>l</a:t>
            </a:r>
            <a:r>
              <a:rPr baseline="-25000" lang="en-GB" sz="1800">
                <a:solidFill>
                  <a:srgbClr val="FF0000"/>
                </a:solidFill>
                <a:latin typeface="Calibri"/>
                <a:ea typeface="Calibri"/>
                <a:cs typeface="Calibri"/>
                <a:sym typeface="Calibri"/>
              </a:rPr>
              <a:t>s</a:t>
            </a:r>
            <a:r>
              <a:rPr lang="en-GB" sz="1800">
                <a:solidFill>
                  <a:srgbClr val="FF0000"/>
                </a:solidFill>
                <a:latin typeface="Calibri"/>
                <a:ea typeface="Calibri"/>
                <a:cs typeface="Calibri"/>
                <a:sym typeface="Calibri"/>
              </a:rPr>
              <a:t> &gt; 0,5</a:t>
            </a:r>
            <a:r>
              <a:rPr lang="en-GB" sz="1800">
                <a:solidFill>
                  <a:srgbClr val="FF0000"/>
                </a:solidFill>
                <a:latin typeface="Arial"/>
                <a:ea typeface="Arial"/>
                <a:cs typeface="Arial"/>
                <a:sym typeface="Arial"/>
              </a:rPr>
              <a:t>l</a:t>
            </a:r>
            <a:endParaRPr/>
          </a:p>
          <a:p>
            <a:pPr indent="-100013" lvl="0" marL="214313"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GB" sz="2000">
                <a:solidFill>
                  <a:schemeClr val="dk1"/>
                </a:solidFill>
                <a:latin typeface="Calibri"/>
                <a:ea typeface="Calibri"/>
                <a:cs typeface="Calibri"/>
                <a:sym typeface="Calibri"/>
              </a:rPr>
              <a:t>Will be checked</a:t>
            </a:r>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Support stiffness requirement </a:t>
            </a:r>
            <a:r>
              <a:rPr i="1" lang="en-GB" sz="1600">
                <a:solidFill>
                  <a:schemeClr val="dk1"/>
                </a:solidFill>
                <a:latin typeface="Calibri"/>
                <a:ea typeface="Calibri"/>
                <a:cs typeface="Calibri"/>
                <a:sym typeface="Calibri"/>
              </a:rPr>
              <a:t>C</a:t>
            </a:r>
            <a:r>
              <a:rPr baseline="-25000" lang="en-GB" sz="1600">
                <a:solidFill>
                  <a:schemeClr val="dk1"/>
                </a:solidFill>
                <a:latin typeface="Calibri"/>
                <a:ea typeface="Calibri"/>
                <a:cs typeface="Calibri"/>
                <a:sym typeface="Calibri"/>
              </a:rPr>
              <a:t>min</a:t>
            </a:r>
            <a:r>
              <a:rPr lang="en-GB" sz="1600">
                <a:solidFill>
                  <a:schemeClr val="dk1"/>
                </a:solidFill>
                <a:latin typeface="Calibri"/>
                <a:ea typeface="Calibri"/>
                <a:cs typeface="Calibri"/>
                <a:sym typeface="Calibri"/>
              </a:rPr>
              <a:t> with connection displacements (</a:t>
            </a:r>
            <a:r>
              <a:rPr i="1" lang="en-GB" sz="1600">
                <a:solidFill>
                  <a:schemeClr val="dk1"/>
                </a:solidFill>
                <a:latin typeface="Calibri"/>
                <a:ea typeface="Calibri"/>
                <a:cs typeface="Calibri"/>
                <a:sym typeface="Calibri"/>
              </a:rPr>
              <a:t>K</a:t>
            </a:r>
            <a:r>
              <a:rPr baseline="-25000" lang="en-GB" sz="1600">
                <a:solidFill>
                  <a:schemeClr val="dk1"/>
                </a:solidFill>
                <a:latin typeface="Calibri"/>
                <a:ea typeface="Calibri"/>
                <a:cs typeface="Calibri"/>
                <a:sym typeface="Calibri"/>
              </a:rPr>
              <a:t>u,fin</a:t>
            </a:r>
            <a:r>
              <a:rPr lang="en-GB" sz="1600">
                <a:solidFill>
                  <a:schemeClr val="dk1"/>
                </a:solidFill>
                <a:latin typeface="Calibri"/>
                <a:ea typeface="Calibri"/>
                <a:cs typeface="Calibri"/>
                <a:sym typeface="Calibri"/>
              </a:rPr>
              <a:t>)</a:t>
            </a:r>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Durability of support when subjected to force </a:t>
            </a:r>
            <a:r>
              <a:rPr i="1" lang="en-GB" sz="1600">
                <a:solidFill>
                  <a:schemeClr val="dk1"/>
                </a:solidFill>
                <a:latin typeface="Calibri"/>
                <a:ea typeface="Calibri"/>
                <a:cs typeface="Calibri"/>
                <a:sym typeface="Calibri"/>
              </a:rPr>
              <a:t>F</a:t>
            </a:r>
            <a:r>
              <a:rPr baseline="-25000" lang="en-GB" sz="1600">
                <a:solidFill>
                  <a:schemeClr val="dk1"/>
                </a:solidFill>
                <a:latin typeface="Calibri"/>
                <a:ea typeface="Calibri"/>
                <a:cs typeface="Calibri"/>
                <a:sym typeface="Calibri"/>
              </a:rPr>
              <a:t>d</a:t>
            </a:r>
            <a:endParaRPr baseline="-25000" sz="1600">
              <a:solidFill>
                <a:schemeClr val="dk1"/>
              </a:solidFill>
              <a:latin typeface="Calibri"/>
              <a:ea typeface="Calibri"/>
              <a:cs typeface="Calibri"/>
              <a:sym typeface="Calibri"/>
            </a:endParaRPr>
          </a:p>
          <a:p>
            <a:pPr indent="-214313" lvl="0" marL="214313"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Final displace </a:t>
            </a:r>
            <a:r>
              <a:rPr i="1" lang="en-GB" sz="1600">
                <a:solidFill>
                  <a:schemeClr val="dk1"/>
                </a:solidFill>
                <a:latin typeface="Calibri"/>
                <a:ea typeface="Calibri"/>
                <a:cs typeface="Calibri"/>
                <a:sym typeface="Calibri"/>
              </a:rPr>
              <a:t>u</a:t>
            </a:r>
            <a:r>
              <a:rPr baseline="-25000" lang="en-GB" sz="1600">
                <a:solidFill>
                  <a:schemeClr val="dk1"/>
                </a:solidFill>
                <a:latin typeface="Calibri"/>
                <a:ea typeface="Calibri"/>
                <a:cs typeface="Calibri"/>
                <a:sym typeface="Calibri"/>
              </a:rPr>
              <a:t>fin</a:t>
            </a:r>
            <a:r>
              <a:rPr lang="en-GB" sz="1600">
                <a:solidFill>
                  <a:schemeClr val="dk1"/>
                </a:solidFill>
                <a:latin typeface="Calibri"/>
                <a:ea typeface="Calibri"/>
                <a:cs typeface="Calibri"/>
                <a:sym typeface="Calibri"/>
              </a:rPr>
              <a:t> max </a:t>
            </a:r>
            <a:r>
              <a:rPr lang="en-GB" sz="1600">
                <a:solidFill>
                  <a:schemeClr val="dk1"/>
                </a:solidFill>
                <a:latin typeface="Arial"/>
                <a:ea typeface="Arial"/>
                <a:cs typeface="Arial"/>
                <a:sym typeface="Arial"/>
              </a:rPr>
              <a:t>l</a:t>
            </a:r>
            <a:r>
              <a:rPr lang="en-GB" sz="1600">
                <a:solidFill>
                  <a:schemeClr val="dk1"/>
                </a:solidFill>
                <a:latin typeface="Calibri"/>
                <a:ea typeface="Calibri"/>
                <a:cs typeface="Calibri"/>
                <a:sym typeface="Calibri"/>
              </a:rPr>
              <a:t>/500 (MRT) for stiffening load </a:t>
            </a:r>
            <a:r>
              <a:rPr i="1" lang="en-GB" sz="1600">
                <a:solidFill>
                  <a:schemeClr val="dk1"/>
                </a:solidFill>
                <a:latin typeface="Calibri"/>
                <a:ea typeface="Calibri"/>
                <a:cs typeface="Calibri"/>
                <a:sym typeface="Calibri"/>
              </a:rPr>
              <a:t>q</a:t>
            </a:r>
            <a:r>
              <a:rPr baseline="-25000" lang="en-GB" sz="1600">
                <a:solidFill>
                  <a:schemeClr val="dk1"/>
                </a:solidFill>
                <a:latin typeface="Calibri"/>
                <a:ea typeface="Calibri"/>
                <a:cs typeface="Calibri"/>
                <a:sym typeface="Calibri"/>
              </a:rPr>
              <a:t>d</a:t>
            </a:r>
            <a:r>
              <a:rPr lang="en-GB"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GB" sz="1600">
                <a:solidFill>
                  <a:schemeClr val="dk1"/>
                </a:solidFill>
                <a:latin typeface="Calibri"/>
                <a:ea typeface="Calibri"/>
                <a:cs typeface="Calibri"/>
                <a:sym typeface="Calibri"/>
              </a:rPr>
              <a:t>    including any wind load and additional lateral force</a:t>
            </a:r>
            <a:endParaRPr/>
          </a:p>
        </p:txBody>
      </p:sp>
      <p:pic>
        <p:nvPicPr>
          <p:cNvPr id="604" name="Google Shape;604;p37"/>
          <p:cNvPicPr preferRelativeResize="0"/>
          <p:nvPr/>
        </p:nvPicPr>
        <p:blipFill rotWithShape="1">
          <a:blip r:embed="rId3">
            <a:alphaModFix/>
          </a:blip>
          <a:srcRect b="0" l="0" r="0" t="0"/>
          <a:stretch/>
        </p:blipFill>
        <p:spPr>
          <a:xfrm>
            <a:off x="2523331" y="3784954"/>
            <a:ext cx="744538" cy="290513"/>
          </a:xfrm>
          <a:prstGeom prst="rect">
            <a:avLst/>
          </a:prstGeom>
          <a:noFill/>
          <a:ln>
            <a:noFill/>
          </a:ln>
        </p:spPr>
      </p:pic>
      <p:pic>
        <p:nvPicPr>
          <p:cNvPr id="605" name="Google Shape;605;p37"/>
          <p:cNvPicPr preferRelativeResize="0"/>
          <p:nvPr/>
        </p:nvPicPr>
        <p:blipFill rotWithShape="1">
          <a:blip r:embed="rId4">
            <a:alphaModFix/>
          </a:blip>
          <a:srcRect b="0" l="0" r="0" t="0"/>
          <a:stretch/>
        </p:blipFill>
        <p:spPr>
          <a:xfrm>
            <a:off x="2779155" y="2887719"/>
            <a:ext cx="1046162" cy="523875"/>
          </a:xfrm>
          <a:prstGeom prst="rect">
            <a:avLst/>
          </a:prstGeom>
          <a:noFill/>
          <a:ln>
            <a:noFill/>
          </a:ln>
        </p:spPr>
      </p:pic>
      <p:pic>
        <p:nvPicPr>
          <p:cNvPr id="606" name="Google Shape;606;p37"/>
          <p:cNvPicPr preferRelativeResize="0"/>
          <p:nvPr/>
        </p:nvPicPr>
        <p:blipFill rotWithShape="1">
          <a:blip r:embed="rId5">
            <a:alphaModFix/>
          </a:blip>
          <a:srcRect b="0" l="0" r="0" t="0"/>
          <a:stretch/>
        </p:blipFill>
        <p:spPr>
          <a:xfrm>
            <a:off x="3961240" y="2021371"/>
            <a:ext cx="2436813" cy="587375"/>
          </a:xfrm>
          <a:prstGeom prst="rect">
            <a:avLst/>
          </a:prstGeom>
          <a:noFill/>
          <a:ln>
            <a:noFill/>
          </a:ln>
        </p:spPr>
      </p:pic>
      <p:pic>
        <p:nvPicPr>
          <p:cNvPr id="607" name="Google Shape;607;p37"/>
          <p:cNvPicPr preferRelativeResize="0"/>
          <p:nvPr/>
        </p:nvPicPr>
        <p:blipFill rotWithShape="1">
          <a:blip r:embed="rId6">
            <a:alphaModFix/>
          </a:blip>
          <a:srcRect b="0" l="0" r="0" t="0"/>
          <a:stretch/>
        </p:blipFill>
        <p:spPr>
          <a:xfrm>
            <a:off x="4052898" y="3014718"/>
            <a:ext cx="752475" cy="293688"/>
          </a:xfrm>
          <a:prstGeom prst="rect">
            <a:avLst/>
          </a:prstGeom>
          <a:noFill/>
          <a:ln>
            <a:noFill/>
          </a:ln>
        </p:spPr>
      </p:pic>
      <p:pic>
        <p:nvPicPr>
          <p:cNvPr id="608" name="Google Shape;608;p37"/>
          <p:cNvPicPr preferRelativeResize="0"/>
          <p:nvPr/>
        </p:nvPicPr>
        <p:blipFill rotWithShape="1">
          <a:blip r:embed="rId7">
            <a:alphaModFix/>
          </a:blip>
          <a:srcRect b="0" l="0" r="0" t="0"/>
          <a:stretch/>
        </p:blipFill>
        <p:spPr>
          <a:xfrm>
            <a:off x="5032954" y="2750740"/>
            <a:ext cx="436562" cy="841375"/>
          </a:xfrm>
          <a:prstGeom prst="rect">
            <a:avLst/>
          </a:prstGeom>
          <a:noFill/>
          <a:ln>
            <a:noFill/>
          </a:ln>
        </p:spPr>
      </p:pic>
      <p:sp>
        <p:nvSpPr>
          <p:cNvPr id="609" name="Google Shape;609;p37"/>
          <p:cNvSpPr/>
          <p:nvPr/>
        </p:nvSpPr>
        <p:spPr>
          <a:xfrm>
            <a:off x="4876864" y="2740874"/>
            <a:ext cx="166291" cy="841376"/>
          </a:xfrm>
          <a:prstGeom prst="leftBrace">
            <a:avLst>
              <a:gd fmla="val 68618"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610" name="Google Shape;610;p37"/>
          <p:cNvPicPr preferRelativeResize="0"/>
          <p:nvPr/>
        </p:nvPicPr>
        <p:blipFill rotWithShape="1">
          <a:blip r:embed="rId8">
            <a:alphaModFix/>
          </a:blip>
          <a:srcRect b="0" l="0" r="0" t="0"/>
          <a:stretch/>
        </p:blipFill>
        <p:spPr>
          <a:xfrm>
            <a:off x="8519854" y="1751020"/>
            <a:ext cx="1849016" cy="4066122"/>
          </a:xfrm>
          <a:prstGeom prst="rect">
            <a:avLst/>
          </a:prstGeom>
          <a:noFill/>
          <a:ln>
            <a:noFill/>
          </a:ln>
        </p:spPr>
      </p:pic>
      <p:sp>
        <p:nvSpPr>
          <p:cNvPr id="611" name="Google Shape;611;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Non-closed and closed stiffening system</a:t>
            </a:r>
            <a:endParaRPr/>
          </a:p>
        </p:txBody>
      </p:sp>
      <p:sp>
        <p:nvSpPr>
          <p:cNvPr id="618" name="Google Shape;618;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19" name="Google Shape;619;p38"/>
          <p:cNvSpPr txBox="1"/>
          <p:nvPr>
            <p:ph idx="1" type="body"/>
          </p:nvPr>
        </p:nvSpPr>
        <p:spPr>
          <a:xfrm>
            <a:off x="838200" y="1825625"/>
            <a:ext cx="10515600" cy="460606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In a non-closed stiffening system, the forces that the stiffener is subject to do not return to the supports of the stiffening rod(s) within the system</a:t>
            </a:r>
            <a:endParaRPr/>
          </a:p>
          <a:p>
            <a:pPr indent="-228600" lvl="1" marL="685800" rtl="0" algn="l">
              <a:lnSpc>
                <a:spcPct val="90000"/>
              </a:lnSpc>
              <a:spcBef>
                <a:spcPts val="500"/>
              </a:spcBef>
              <a:spcAft>
                <a:spcPts val="0"/>
              </a:spcAft>
              <a:buClr>
                <a:schemeClr val="dk1"/>
              </a:buClr>
              <a:buSzPts val="2400"/>
              <a:buChar char="•"/>
            </a:pPr>
            <a:r>
              <a:rPr lang="en-GB"/>
              <a:t>External forces are created outside the stiffening system, which must be transmitted to the rod supports using a separate stiffening system</a:t>
            </a:r>
            <a:endParaRPr/>
          </a:p>
          <a:p>
            <a:pPr indent="-228600" lvl="0" marL="228600" rtl="0" algn="l">
              <a:lnSpc>
                <a:spcPct val="90000"/>
              </a:lnSpc>
              <a:spcBef>
                <a:spcPts val="1000"/>
              </a:spcBef>
              <a:spcAft>
                <a:spcPts val="0"/>
              </a:spcAft>
              <a:buClr>
                <a:schemeClr val="dk1"/>
              </a:buClr>
              <a:buSzPts val="2800"/>
              <a:buChar char="•"/>
            </a:pPr>
            <a:r>
              <a:rPr lang="en-GB"/>
              <a:t>In a non-closed stiffening system, the forces that the stiffener is subject to return to the supports of the stiffening rod(s) within the system</a:t>
            </a:r>
            <a:endParaRPr/>
          </a:p>
          <a:p>
            <a:pPr indent="-228600" lvl="1" marL="685800" rtl="0" algn="l">
              <a:lnSpc>
                <a:spcPct val="90000"/>
              </a:lnSpc>
              <a:spcBef>
                <a:spcPts val="500"/>
              </a:spcBef>
              <a:spcAft>
                <a:spcPts val="0"/>
              </a:spcAft>
              <a:buClr>
                <a:schemeClr val="dk1"/>
              </a:buClr>
              <a:buSzPts val="2400"/>
              <a:buChar char="•"/>
            </a:pPr>
            <a:r>
              <a:rPr lang="en-GB"/>
              <a:t>No external force is generated outside the stiffening system</a:t>
            </a:r>
            <a:endParaRPr/>
          </a:p>
          <a:p>
            <a:pPr indent="-228600" lvl="0" marL="228600" rtl="0" algn="l">
              <a:lnSpc>
                <a:spcPct val="90000"/>
              </a:lnSpc>
              <a:spcBef>
                <a:spcPts val="1000"/>
              </a:spcBef>
              <a:spcAft>
                <a:spcPts val="0"/>
              </a:spcAft>
              <a:buClr>
                <a:schemeClr val="dk1"/>
              </a:buClr>
              <a:buSzPts val="2800"/>
              <a:buChar char="•"/>
            </a:pPr>
            <a:r>
              <a:rPr lang="en-GB"/>
              <a:t>The stiffening system should always be closed</a:t>
            </a:r>
            <a:endParaRPr/>
          </a:p>
          <a:p>
            <a:pPr indent="-228600" lvl="1" marL="685800" rtl="0" algn="l">
              <a:lnSpc>
                <a:spcPct val="90000"/>
              </a:lnSpc>
              <a:spcBef>
                <a:spcPts val="500"/>
              </a:spcBef>
              <a:spcAft>
                <a:spcPts val="0"/>
              </a:spcAft>
              <a:buClr>
                <a:schemeClr val="dk1"/>
              </a:buClr>
              <a:buSzPts val="2400"/>
              <a:buChar char="•"/>
            </a:pPr>
            <a:r>
              <a:rPr lang="en-GB"/>
              <a:t>However, this is not possible as there may be  discontinuity points in the stiffener rod, in which the stiffening  building element must be cut</a:t>
            </a:r>
            <a:endParaRPr/>
          </a:p>
        </p:txBody>
      </p:sp>
      <p:sp>
        <p:nvSpPr>
          <p:cNvPr id="620" name="Google Shape;620;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39"/>
          <p:cNvPicPr preferRelativeResize="0"/>
          <p:nvPr/>
        </p:nvPicPr>
        <p:blipFill rotWithShape="1">
          <a:blip r:embed="rId3">
            <a:alphaModFix/>
          </a:blip>
          <a:srcRect b="0" l="0" r="0" t="0"/>
          <a:stretch/>
        </p:blipFill>
        <p:spPr>
          <a:xfrm>
            <a:off x="1162680" y="1507521"/>
            <a:ext cx="10465028" cy="4788244"/>
          </a:xfrm>
          <a:prstGeom prst="rect">
            <a:avLst/>
          </a:prstGeom>
          <a:noFill/>
          <a:ln>
            <a:noFill/>
          </a:ln>
        </p:spPr>
      </p:pic>
      <p:sp>
        <p:nvSpPr>
          <p:cNvPr id="627" name="Google Shape;627;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Non-closed stiffening system</a:t>
            </a:r>
            <a:endParaRPr/>
          </a:p>
        </p:txBody>
      </p:sp>
      <p:sp>
        <p:nvSpPr>
          <p:cNvPr id="628" name="Google Shape;628;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29" name="Google Shape;629;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30" name="Google Shape;630;p39"/>
          <p:cNvSpPr/>
          <p:nvPr/>
        </p:nvSpPr>
        <p:spPr>
          <a:xfrm>
            <a:off x="9135218" y="2712565"/>
            <a:ext cx="2798682" cy="923330"/>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1" lang="en-GB" sz="1200">
                <a:solidFill>
                  <a:schemeClr val="dk1"/>
                </a:solidFill>
                <a:latin typeface="Arial Narrow"/>
                <a:ea typeface="Arial Narrow"/>
                <a:cs typeface="Arial Narrow"/>
                <a:sym typeface="Arial Narrow"/>
              </a:rPr>
              <a:t>NOTE!</a:t>
            </a:r>
            <a:endParaRPr/>
          </a:p>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The force accumulated on the stiffness leaves an external force at the ends of the rod because it is a non-closed stiffening system</a:t>
            </a:r>
            <a:endParaRPr/>
          </a:p>
        </p:txBody>
      </p:sp>
      <p:sp>
        <p:nvSpPr>
          <p:cNvPr id="631" name="Google Shape;631;p39"/>
          <p:cNvSpPr/>
          <p:nvPr/>
        </p:nvSpPr>
        <p:spPr>
          <a:xfrm>
            <a:off x="3287968" y="1507521"/>
            <a:ext cx="1951544" cy="55399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200">
                <a:solidFill>
                  <a:schemeClr val="dk1"/>
                </a:solidFill>
                <a:latin typeface="Arial Narrow"/>
                <a:ea typeface="Arial Narrow"/>
                <a:cs typeface="Arial Narrow"/>
                <a:sym typeface="Arial Narrow"/>
              </a:rPr>
              <a:t>NOTE!</a:t>
            </a:r>
            <a:endParaRPr/>
          </a:p>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External force due to a non-closed stiffening system</a:t>
            </a:r>
            <a:endParaRPr/>
          </a:p>
        </p:txBody>
      </p:sp>
      <p:sp>
        <p:nvSpPr>
          <p:cNvPr id="632" name="Google Shape;632;p39"/>
          <p:cNvSpPr/>
          <p:nvPr/>
        </p:nvSpPr>
        <p:spPr>
          <a:xfrm>
            <a:off x="3682462" y="6002831"/>
            <a:ext cx="1951544"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n number of rods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2" name="Google Shape;132;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Tero Lahtela, </a:t>
            </a:r>
            <a:br>
              <a:rPr lang="en-GB"/>
            </a:br>
            <a:r>
              <a:rPr lang="en-GB"/>
              <a:t>Insinööritoimisto Tero Lahtela Oy</a:t>
            </a:r>
            <a:endParaRPr/>
          </a:p>
        </p:txBody>
      </p:sp>
      <p:sp>
        <p:nvSpPr>
          <p:cNvPr id="133" name="Google Shape;133;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Release date: 03/03/2022</a:t>
            </a:r>
            <a:endParaRPr/>
          </a:p>
        </p:txBody>
      </p:sp>
      <p:sp>
        <p:nvSpPr>
          <p:cNvPr id="134" name="Google Shape;134;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35" name="Google Shape;135;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6" name="Google Shape;136;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40"/>
          <p:cNvPicPr preferRelativeResize="0"/>
          <p:nvPr/>
        </p:nvPicPr>
        <p:blipFill rotWithShape="1">
          <a:blip r:embed="rId3">
            <a:alphaModFix/>
          </a:blip>
          <a:srcRect b="0" l="0" r="0" t="0"/>
          <a:stretch/>
        </p:blipFill>
        <p:spPr>
          <a:xfrm>
            <a:off x="1766480" y="1797657"/>
            <a:ext cx="8990078" cy="4213906"/>
          </a:xfrm>
          <a:prstGeom prst="rect">
            <a:avLst/>
          </a:prstGeom>
          <a:noFill/>
          <a:ln>
            <a:noFill/>
          </a:ln>
        </p:spPr>
      </p:pic>
      <p:sp>
        <p:nvSpPr>
          <p:cNvPr id="639" name="Google Shape;63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Closed stiffening system</a:t>
            </a:r>
            <a:endParaRPr/>
          </a:p>
        </p:txBody>
      </p:sp>
      <p:sp>
        <p:nvSpPr>
          <p:cNvPr id="640" name="Google Shape;640;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41" name="Google Shape;641;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42" name="Google Shape;642;p40"/>
          <p:cNvSpPr/>
          <p:nvPr/>
        </p:nvSpPr>
        <p:spPr>
          <a:xfrm>
            <a:off x="8698482" y="2405400"/>
            <a:ext cx="2158908" cy="73866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1200">
                <a:solidFill>
                  <a:schemeClr val="dk1"/>
                </a:solidFill>
                <a:latin typeface="Arial Narrow"/>
                <a:ea typeface="Arial Narrow"/>
                <a:cs typeface="Arial Narrow"/>
                <a:sym typeface="Arial Narrow"/>
              </a:rPr>
              <a:t>NOTE!</a:t>
            </a:r>
            <a:endParaRPr/>
          </a:p>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The force accumulated on the stiffener returns to the ends of the rod because it is a closed stiffening system</a:t>
            </a:r>
            <a:endParaRPr/>
          </a:p>
        </p:txBody>
      </p:sp>
      <p:sp>
        <p:nvSpPr>
          <p:cNvPr id="643" name="Google Shape;643;p40"/>
          <p:cNvSpPr/>
          <p:nvPr/>
        </p:nvSpPr>
        <p:spPr>
          <a:xfrm>
            <a:off x="3977228" y="5692112"/>
            <a:ext cx="1951544"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n number of rods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41"/>
          <p:cNvPicPr preferRelativeResize="0"/>
          <p:nvPr/>
        </p:nvPicPr>
        <p:blipFill rotWithShape="1">
          <a:blip r:embed="rId3">
            <a:alphaModFix/>
          </a:blip>
          <a:srcRect b="0" l="0" r="0" t="0"/>
          <a:stretch/>
        </p:blipFill>
        <p:spPr>
          <a:xfrm>
            <a:off x="1607553" y="1763772"/>
            <a:ext cx="8497036" cy="4296054"/>
          </a:xfrm>
          <a:prstGeom prst="rect">
            <a:avLst/>
          </a:prstGeom>
          <a:noFill/>
          <a:ln>
            <a:noFill/>
          </a:ln>
        </p:spPr>
      </p:pic>
      <p:sp>
        <p:nvSpPr>
          <p:cNvPr id="650" name="Google Shape;6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Closed stiffening system</a:t>
            </a:r>
            <a:endParaRPr/>
          </a:p>
        </p:txBody>
      </p:sp>
      <p:sp>
        <p:nvSpPr>
          <p:cNvPr id="651" name="Google Shape;651;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2" name="Google Shape;652;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53" name="Google Shape;653;p41"/>
          <p:cNvSpPr/>
          <p:nvPr/>
        </p:nvSpPr>
        <p:spPr>
          <a:xfrm>
            <a:off x="4643053" y="5665479"/>
            <a:ext cx="1951544"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n number of rods</a:t>
            </a:r>
            <a:endParaRPr/>
          </a:p>
        </p:txBody>
      </p:sp>
      <p:sp>
        <p:nvSpPr>
          <p:cNvPr id="654" name="Google Shape;654;p41"/>
          <p:cNvSpPr/>
          <p:nvPr/>
        </p:nvSpPr>
        <p:spPr>
          <a:xfrm rot="-5400000">
            <a:off x="8689778" y="3646838"/>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Stiffener beam</a:t>
            </a:r>
            <a:endParaRPr/>
          </a:p>
        </p:txBody>
      </p:sp>
      <p:sp>
        <p:nvSpPr>
          <p:cNvPr id="655" name="Google Shape;655;p41"/>
          <p:cNvSpPr/>
          <p:nvPr/>
        </p:nvSpPr>
        <p:spPr>
          <a:xfrm rot="-5400000">
            <a:off x="6631639" y="3646838"/>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Stiffener beam</a:t>
            </a:r>
            <a:endParaRPr/>
          </a:p>
        </p:txBody>
      </p:sp>
      <p:sp>
        <p:nvSpPr>
          <p:cNvPr id="656" name="Google Shape;656;p41"/>
          <p:cNvSpPr/>
          <p:nvPr/>
        </p:nvSpPr>
        <p:spPr>
          <a:xfrm rot="-5400000">
            <a:off x="4573500" y="362849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Stiffener beam</a:t>
            </a:r>
            <a:endParaRPr/>
          </a:p>
        </p:txBody>
      </p:sp>
      <p:sp>
        <p:nvSpPr>
          <p:cNvPr id="657" name="Google Shape;657;p41"/>
          <p:cNvSpPr/>
          <p:nvPr/>
        </p:nvSpPr>
        <p:spPr>
          <a:xfrm rot="-5400000">
            <a:off x="2515361" y="3628496"/>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Stiffener beam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Closed stiffening system</a:t>
            </a:r>
            <a:endParaRPr/>
          </a:p>
        </p:txBody>
      </p:sp>
      <p:sp>
        <p:nvSpPr>
          <p:cNvPr id="664" name="Google Shape;664;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665" name="Google Shape;665;p42"/>
          <p:cNvPicPr preferRelativeResize="0"/>
          <p:nvPr/>
        </p:nvPicPr>
        <p:blipFill rotWithShape="1">
          <a:blip r:embed="rId3">
            <a:alphaModFix/>
          </a:blip>
          <a:srcRect b="0" l="0" r="0" t="0"/>
          <a:stretch/>
        </p:blipFill>
        <p:spPr>
          <a:xfrm>
            <a:off x="2353961" y="1740670"/>
            <a:ext cx="7070123" cy="4306800"/>
          </a:xfrm>
          <a:prstGeom prst="rect">
            <a:avLst/>
          </a:prstGeom>
          <a:noFill/>
          <a:ln>
            <a:noFill/>
          </a:ln>
        </p:spPr>
      </p:pic>
      <p:sp>
        <p:nvSpPr>
          <p:cNvPr id="666" name="Google Shape;666;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67" name="Google Shape;667;p42"/>
          <p:cNvSpPr/>
          <p:nvPr/>
        </p:nvSpPr>
        <p:spPr>
          <a:xfrm>
            <a:off x="4527644" y="5674357"/>
            <a:ext cx="1951544"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n number of rods</a:t>
            </a:r>
            <a:endParaRPr/>
          </a:p>
        </p:txBody>
      </p:sp>
      <p:sp>
        <p:nvSpPr>
          <p:cNvPr id="668" name="Google Shape;668;p42"/>
          <p:cNvSpPr/>
          <p:nvPr/>
        </p:nvSpPr>
        <p:spPr>
          <a:xfrm rot="-5400000">
            <a:off x="7992862" y="3642725"/>
            <a:ext cx="2535424" cy="172260"/>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Stiffener beam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Closed stiffening system</a:t>
            </a:r>
            <a:endParaRPr/>
          </a:p>
        </p:txBody>
      </p:sp>
      <p:sp>
        <p:nvSpPr>
          <p:cNvPr id="675" name="Google Shape;675;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676" name="Google Shape;676;p43"/>
          <p:cNvPicPr preferRelativeResize="0"/>
          <p:nvPr/>
        </p:nvPicPr>
        <p:blipFill rotWithShape="1">
          <a:blip r:embed="rId3">
            <a:alphaModFix/>
          </a:blip>
          <a:srcRect b="0" l="0" r="0" t="0"/>
          <a:stretch/>
        </p:blipFill>
        <p:spPr>
          <a:xfrm>
            <a:off x="503771" y="1497494"/>
            <a:ext cx="11184456" cy="4642885"/>
          </a:xfrm>
          <a:prstGeom prst="rect">
            <a:avLst/>
          </a:prstGeom>
          <a:noFill/>
          <a:ln>
            <a:noFill/>
          </a:ln>
        </p:spPr>
      </p:pic>
      <p:sp>
        <p:nvSpPr>
          <p:cNvPr id="677" name="Google Shape;677;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78" name="Google Shape;678;p43"/>
          <p:cNvSpPr/>
          <p:nvPr/>
        </p:nvSpPr>
        <p:spPr>
          <a:xfrm rot="-5400000">
            <a:off x="4449193" y="3589461"/>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Stiffener beam</a:t>
            </a:r>
            <a:endParaRPr/>
          </a:p>
        </p:txBody>
      </p:sp>
      <p:sp>
        <p:nvSpPr>
          <p:cNvPr id="679" name="Google Shape;679;p43"/>
          <p:cNvSpPr/>
          <p:nvPr/>
        </p:nvSpPr>
        <p:spPr>
          <a:xfrm>
            <a:off x="1740056" y="5825277"/>
            <a:ext cx="1951544" cy="169277"/>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100">
                <a:solidFill>
                  <a:schemeClr val="dk1"/>
                </a:solidFill>
                <a:latin typeface="Arial Narrow"/>
                <a:ea typeface="Arial Narrow"/>
                <a:cs typeface="Arial Narrow"/>
                <a:sym typeface="Arial Narrow"/>
              </a:rPr>
              <a:t>n number of rods</a:t>
            </a:r>
            <a:endParaRPr/>
          </a:p>
        </p:txBody>
      </p:sp>
      <p:sp>
        <p:nvSpPr>
          <p:cNvPr id="680" name="Google Shape;680;p43"/>
          <p:cNvSpPr/>
          <p:nvPr/>
        </p:nvSpPr>
        <p:spPr>
          <a:xfrm>
            <a:off x="7457275" y="5825276"/>
            <a:ext cx="1951544" cy="169277"/>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100">
                <a:solidFill>
                  <a:schemeClr val="dk1"/>
                </a:solidFill>
                <a:latin typeface="Arial Narrow"/>
                <a:ea typeface="Arial Narrow"/>
                <a:cs typeface="Arial Narrow"/>
                <a:sym typeface="Arial Narrow"/>
              </a:rPr>
              <a:t>n number of rods</a:t>
            </a:r>
            <a:endParaRPr/>
          </a:p>
        </p:txBody>
      </p:sp>
      <p:sp>
        <p:nvSpPr>
          <p:cNvPr id="681" name="Google Shape;681;p43"/>
          <p:cNvSpPr/>
          <p:nvPr/>
        </p:nvSpPr>
        <p:spPr>
          <a:xfrm rot="-5400000">
            <a:off x="10221157" y="439880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Stiffener beam</a:t>
            </a:r>
            <a:endParaRPr/>
          </a:p>
        </p:txBody>
      </p:sp>
      <p:sp>
        <p:nvSpPr>
          <p:cNvPr id="682" name="Google Shape;682;p43"/>
          <p:cNvSpPr/>
          <p:nvPr/>
        </p:nvSpPr>
        <p:spPr>
          <a:xfrm rot="-5400000">
            <a:off x="5179404" y="4398809"/>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Wavelength</a:t>
            </a:r>
            <a:endParaRPr/>
          </a:p>
        </p:txBody>
      </p:sp>
      <p:sp>
        <p:nvSpPr>
          <p:cNvPr id="683" name="Google Shape;683;p43"/>
          <p:cNvSpPr/>
          <p:nvPr/>
        </p:nvSpPr>
        <p:spPr>
          <a:xfrm rot="-5400000">
            <a:off x="-643585" y="3589460"/>
            <a:ext cx="2535424" cy="17226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Wavelength</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Lateral buckling of a bent rod</a:t>
            </a:r>
            <a:endParaRPr/>
          </a:p>
        </p:txBody>
      </p:sp>
      <p:sp>
        <p:nvSpPr>
          <p:cNvPr id="690" name="Google Shape;690;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91" name="Google Shape;691;p44"/>
          <p:cNvSpPr txBox="1"/>
          <p:nvPr>
            <p:ph idx="1" type="body"/>
          </p:nvPr>
        </p:nvSpPr>
        <p:spPr>
          <a:xfrm>
            <a:off x="838199" y="1825625"/>
            <a:ext cx="5117758" cy="4544284"/>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Lateral buckling means loss of stability at the compressed edge of a bent rod</a:t>
            </a:r>
            <a:endParaRPr/>
          </a:p>
          <a:p>
            <a:pPr indent="-228600" lvl="0" marL="228600" rtl="0" algn="l">
              <a:lnSpc>
                <a:spcPct val="90000"/>
              </a:lnSpc>
              <a:spcBef>
                <a:spcPts val="1000"/>
              </a:spcBef>
              <a:spcAft>
                <a:spcPts val="0"/>
              </a:spcAft>
              <a:buClr>
                <a:schemeClr val="dk1"/>
              </a:buClr>
              <a:buSzPts val="2800"/>
              <a:buChar char="•"/>
            </a:pPr>
            <a:r>
              <a:rPr lang="en-GB"/>
              <a:t>The length of a lateral buckling wave can be calculated, the same way as the buckling wavelength</a:t>
            </a:r>
            <a:endParaRPr/>
          </a:p>
          <a:p>
            <a:pPr indent="-228600" lvl="0" marL="228600" rtl="0" algn="l">
              <a:lnSpc>
                <a:spcPct val="90000"/>
              </a:lnSpc>
              <a:spcBef>
                <a:spcPts val="1000"/>
              </a:spcBef>
              <a:spcAft>
                <a:spcPts val="0"/>
              </a:spcAft>
              <a:buClr>
                <a:schemeClr val="dk1"/>
              </a:buClr>
              <a:buSzPts val="2800"/>
              <a:buChar char="•"/>
            </a:pPr>
            <a:r>
              <a:rPr lang="en-GB"/>
              <a:t>Lateral buckling support is dimensioned with the same principle as buckling support for a compressed rod</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92" name="Google Shape;692;p44"/>
          <p:cNvPicPr preferRelativeResize="0"/>
          <p:nvPr/>
        </p:nvPicPr>
        <p:blipFill rotWithShape="1">
          <a:blip r:embed="rId3">
            <a:alphaModFix/>
          </a:blip>
          <a:srcRect b="0" l="0" r="0" t="0"/>
          <a:stretch/>
        </p:blipFill>
        <p:spPr>
          <a:xfrm>
            <a:off x="5992595" y="1319115"/>
            <a:ext cx="5977567" cy="4748813"/>
          </a:xfrm>
          <a:prstGeom prst="rect">
            <a:avLst/>
          </a:prstGeom>
          <a:noFill/>
          <a:ln>
            <a:noFill/>
          </a:ln>
        </p:spPr>
      </p:pic>
      <p:sp>
        <p:nvSpPr>
          <p:cNvPr id="693" name="Google Shape;693;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94" name="Google Shape;694;p44"/>
          <p:cNvSpPr txBox="1"/>
          <p:nvPr/>
        </p:nvSpPr>
        <p:spPr>
          <a:xfrm>
            <a:off x="7573432" y="2523187"/>
            <a:ext cx="402144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solidFill>
                  <a:srgbClr val="000000"/>
                </a:solidFill>
                <a:latin typeface="Arial Narrow"/>
                <a:ea typeface="Arial Narrow"/>
                <a:cs typeface="Arial Narrow"/>
                <a:sym typeface="Arial Narrow"/>
              </a:rPr>
              <a:t>Loss of stability</a:t>
            </a:r>
            <a:endParaRPr/>
          </a:p>
        </p:txBody>
      </p:sp>
      <p:sp>
        <p:nvSpPr>
          <p:cNvPr id="695" name="Google Shape;695;p44"/>
          <p:cNvSpPr txBox="1"/>
          <p:nvPr/>
        </p:nvSpPr>
        <p:spPr>
          <a:xfrm>
            <a:off x="8570382" y="745195"/>
            <a:ext cx="402144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900">
                <a:solidFill>
                  <a:srgbClr val="000000"/>
                </a:solidFill>
                <a:latin typeface="Arial Narrow"/>
                <a:ea typeface="Arial Narrow"/>
                <a:cs typeface="Arial Narrow"/>
                <a:sym typeface="Arial Narrow"/>
              </a:rPr>
              <a:t>Loss of stability</a:t>
            </a:r>
            <a:endParaRPr/>
          </a:p>
        </p:txBody>
      </p:sp>
      <p:sp>
        <p:nvSpPr>
          <p:cNvPr id="696" name="Google Shape;696;p44"/>
          <p:cNvSpPr txBox="1"/>
          <p:nvPr/>
        </p:nvSpPr>
        <p:spPr>
          <a:xfrm rot="3595509">
            <a:off x="6778692" y="4238857"/>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rgbClr val="000000"/>
                </a:solidFill>
                <a:latin typeface="Calibri"/>
                <a:ea typeface="Calibri"/>
                <a:cs typeface="Calibri"/>
                <a:sym typeface="Calibri"/>
              </a:rPr>
              <a:t>Lateral buckling wavelength </a:t>
            </a:r>
            <a:r>
              <a:rPr lang="en-GB" sz="1400">
                <a:solidFill>
                  <a:srgbClr val="000000"/>
                </a:solidFill>
                <a:latin typeface="Arial"/>
                <a:ea typeface="Arial"/>
                <a:cs typeface="Arial"/>
                <a:sym typeface="Arial"/>
              </a:rPr>
              <a:t>l</a:t>
            </a:r>
            <a:r>
              <a:rPr baseline="-25000" lang="en-GB" sz="1400">
                <a:solidFill>
                  <a:srgbClr val="000000"/>
                </a:solidFill>
                <a:latin typeface="Arial Narrow"/>
                <a:ea typeface="Arial Narrow"/>
                <a:cs typeface="Arial Narrow"/>
                <a:sym typeface="Arial Narrow"/>
              </a:rPr>
              <a:t>s</a:t>
            </a:r>
            <a:endParaRPr/>
          </a:p>
        </p:txBody>
      </p:sp>
      <p:sp>
        <p:nvSpPr>
          <p:cNvPr id="697" name="Google Shape;697;p44"/>
          <p:cNvSpPr txBox="1"/>
          <p:nvPr/>
        </p:nvSpPr>
        <p:spPr>
          <a:xfrm rot="3900000">
            <a:off x="7832808" y="2397576"/>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Lateral buckling wavelength </a:t>
            </a:r>
            <a:r>
              <a:rPr lang="en-GB" sz="1100">
                <a:solidFill>
                  <a:srgbClr val="000000"/>
                </a:solidFill>
                <a:latin typeface="Arial"/>
                <a:ea typeface="Arial"/>
                <a:cs typeface="Arial"/>
                <a:sym typeface="Arial"/>
              </a:rPr>
              <a:t>l</a:t>
            </a:r>
            <a:r>
              <a:rPr baseline="-25000" lang="en-GB" sz="1100">
                <a:solidFill>
                  <a:srgbClr val="000000"/>
                </a:solidFill>
                <a:latin typeface="Arial Narrow"/>
                <a:ea typeface="Arial Narrow"/>
                <a:cs typeface="Arial Narrow"/>
                <a:sym typeface="Arial Narrow"/>
              </a:rPr>
              <a: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45"/>
          <p:cNvPicPr preferRelativeResize="0"/>
          <p:nvPr/>
        </p:nvPicPr>
        <p:blipFill rotWithShape="1">
          <a:blip r:embed="rId3">
            <a:alphaModFix/>
          </a:blip>
          <a:srcRect b="2882" l="9335" r="15723" t="13693"/>
          <a:stretch/>
        </p:blipFill>
        <p:spPr>
          <a:xfrm>
            <a:off x="6798044" y="1567764"/>
            <a:ext cx="5355455" cy="4213382"/>
          </a:xfrm>
          <a:prstGeom prst="rect">
            <a:avLst/>
          </a:prstGeom>
          <a:noFill/>
          <a:ln>
            <a:noFill/>
          </a:ln>
        </p:spPr>
      </p:pic>
      <p:sp>
        <p:nvSpPr>
          <p:cNvPr id="704" name="Google Shape;70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Normal force of compressed edge </a:t>
            </a:r>
            <a:r>
              <a:rPr i="1" lang="en-GB"/>
              <a:t>N</a:t>
            </a:r>
            <a:r>
              <a:rPr baseline="-25000" lang="en-GB"/>
              <a:t>d</a:t>
            </a:r>
            <a:endParaRPr baseline="-25000"/>
          </a:p>
        </p:txBody>
      </p:sp>
      <p:sp>
        <p:nvSpPr>
          <p:cNvPr id="705" name="Google Shape;705;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06" name="Google Shape;706;p45"/>
          <p:cNvSpPr txBox="1"/>
          <p:nvPr>
            <p:ph idx="1" type="body"/>
          </p:nvPr>
        </p:nvSpPr>
        <p:spPr>
          <a:xfrm>
            <a:off x="838199" y="1825624"/>
            <a:ext cx="5778844" cy="49088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normal force </a:t>
            </a:r>
            <a:r>
              <a:rPr i="1" lang="en-GB"/>
              <a:t>N</a:t>
            </a:r>
            <a:r>
              <a:rPr baseline="-25000" lang="en-GB"/>
              <a:t>d</a:t>
            </a:r>
            <a:r>
              <a:rPr lang="en-GB"/>
              <a:t> on the compressed edge of a bent rod can be calculated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707" name="Google Shape;707;p45"/>
          <p:cNvPicPr preferRelativeResize="0"/>
          <p:nvPr/>
        </p:nvPicPr>
        <p:blipFill rotWithShape="1">
          <a:blip r:embed="rId4">
            <a:alphaModFix/>
          </a:blip>
          <a:srcRect b="0" l="0" r="0" t="0"/>
          <a:stretch/>
        </p:blipFill>
        <p:spPr>
          <a:xfrm>
            <a:off x="437991" y="3424176"/>
            <a:ext cx="5189537" cy="2568575"/>
          </a:xfrm>
          <a:prstGeom prst="rect">
            <a:avLst/>
          </a:prstGeom>
          <a:noFill/>
          <a:ln>
            <a:noFill/>
          </a:ln>
        </p:spPr>
      </p:pic>
      <p:sp>
        <p:nvSpPr>
          <p:cNvPr id="708" name="Google Shape;708;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09" name="Google Shape;709;p45"/>
          <p:cNvSpPr/>
          <p:nvPr/>
        </p:nvSpPr>
        <p:spPr>
          <a:xfrm>
            <a:off x="838198" y="4280027"/>
            <a:ext cx="5985512" cy="1769715"/>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53333"/>
              </a:lnSpc>
              <a:spcBef>
                <a:spcPts val="0"/>
              </a:spcBef>
              <a:spcAft>
                <a:spcPts val="0"/>
              </a:spcAft>
              <a:buNone/>
            </a:pPr>
            <a:r>
              <a:rPr lang="en-GB" sz="1500">
                <a:solidFill>
                  <a:schemeClr val="dk1"/>
                </a:solidFill>
                <a:latin typeface="Arial"/>
                <a:ea typeface="Arial"/>
                <a:cs typeface="Arial"/>
                <a:sym typeface="Arial"/>
              </a:rPr>
              <a:t>normal force of the compressed edge of the bent rod</a:t>
            </a:r>
            <a:endParaRPr/>
          </a:p>
          <a:p>
            <a:pPr indent="0" lvl="0" marL="0" marR="0" rtl="0" algn="l">
              <a:lnSpc>
                <a:spcPct val="153333"/>
              </a:lnSpc>
              <a:spcBef>
                <a:spcPts val="0"/>
              </a:spcBef>
              <a:spcAft>
                <a:spcPts val="0"/>
              </a:spcAft>
              <a:buNone/>
            </a:pPr>
            <a:r>
              <a:rPr lang="en-GB" sz="1500">
                <a:solidFill>
                  <a:schemeClr val="dk1"/>
                </a:solidFill>
                <a:latin typeface="Arial"/>
                <a:ea typeface="Arial"/>
                <a:cs typeface="Arial"/>
                <a:sym typeface="Arial"/>
              </a:rPr>
              <a:t>lateral buckling factor for rod with no support to prevent lateral buckling </a:t>
            </a:r>
            <a:endParaRPr/>
          </a:p>
          <a:p>
            <a:pPr indent="0" lvl="0" marL="0" marR="0" rtl="0" algn="l">
              <a:lnSpc>
                <a:spcPct val="153333"/>
              </a:lnSpc>
              <a:spcBef>
                <a:spcPts val="0"/>
              </a:spcBef>
              <a:spcAft>
                <a:spcPts val="0"/>
              </a:spcAft>
              <a:buNone/>
            </a:pPr>
            <a:r>
              <a:rPr lang="en-GB" sz="1500">
                <a:solidFill>
                  <a:schemeClr val="dk1"/>
                </a:solidFill>
                <a:latin typeface="Arial"/>
                <a:ea typeface="Arial"/>
                <a:cs typeface="Arial"/>
                <a:sym typeface="Arial"/>
              </a:rPr>
              <a:t>determined according to effective lateral buckling length </a:t>
            </a:r>
            <a:r>
              <a:rPr lang="en-GB" sz="1500">
                <a:solidFill>
                  <a:schemeClr val="dk1"/>
                </a:solidFill>
                <a:latin typeface="Times New Roman"/>
                <a:ea typeface="Times New Roman"/>
                <a:cs typeface="Times New Roman"/>
                <a:sym typeface="Times New Roman"/>
              </a:rPr>
              <a:t>l</a:t>
            </a:r>
            <a:r>
              <a:rPr lang="en-GB" sz="1500">
                <a:solidFill>
                  <a:schemeClr val="dk1"/>
                </a:solidFill>
                <a:latin typeface="Arial"/>
                <a:ea typeface="Arial"/>
                <a:cs typeface="Arial"/>
                <a:sym typeface="Arial"/>
              </a:rPr>
              <a:t> </a:t>
            </a:r>
            <a:r>
              <a:rPr baseline="-25000" lang="en-GB" sz="1500">
                <a:solidFill>
                  <a:schemeClr val="dk1"/>
                </a:solidFill>
                <a:latin typeface="Arial"/>
                <a:ea typeface="Arial"/>
                <a:cs typeface="Arial"/>
                <a:sym typeface="Arial"/>
              </a:rPr>
              <a:t>ef</a:t>
            </a:r>
            <a:r>
              <a:rPr lang="en-GB" sz="1500">
                <a:solidFill>
                  <a:schemeClr val="dk1"/>
                </a:solidFill>
                <a:latin typeface="Arial"/>
                <a:ea typeface="Arial"/>
                <a:cs typeface="Arial"/>
                <a:sym typeface="Arial"/>
              </a:rPr>
              <a:t>  </a:t>
            </a:r>
            <a:endParaRPr/>
          </a:p>
          <a:p>
            <a:pPr indent="0" lvl="0" marL="0" marR="0" rtl="0" algn="l">
              <a:lnSpc>
                <a:spcPct val="153333"/>
              </a:lnSpc>
              <a:spcBef>
                <a:spcPts val="0"/>
              </a:spcBef>
              <a:spcAft>
                <a:spcPts val="0"/>
              </a:spcAft>
              <a:buNone/>
            </a:pPr>
            <a:r>
              <a:rPr lang="en-GB" sz="1500">
                <a:solidFill>
                  <a:schemeClr val="dk1"/>
                </a:solidFill>
                <a:latin typeface="Arial"/>
                <a:ea typeface="Arial"/>
                <a:cs typeface="Arial"/>
                <a:sym typeface="Arial"/>
              </a:rPr>
              <a:t>rated value of the rod’s bending moment </a:t>
            </a:r>
            <a:endParaRPr/>
          </a:p>
          <a:p>
            <a:pPr indent="0" lvl="0" marL="0" marR="0" rtl="0" algn="l">
              <a:lnSpc>
                <a:spcPct val="153333"/>
              </a:lnSpc>
              <a:spcBef>
                <a:spcPts val="0"/>
              </a:spcBef>
              <a:spcAft>
                <a:spcPts val="0"/>
              </a:spcAft>
              <a:buNone/>
            </a:pPr>
            <a:r>
              <a:rPr lang="en-GB" sz="1500">
                <a:solidFill>
                  <a:schemeClr val="dk1"/>
                </a:solidFill>
                <a:latin typeface="Arial"/>
                <a:ea typeface="Arial"/>
                <a:cs typeface="Arial"/>
                <a:sym typeface="Arial"/>
              </a:rPr>
              <a:t>height of the rod’s cross-section in the direction of the bending moment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46"/>
          <p:cNvPicPr preferRelativeResize="0"/>
          <p:nvPr/>
        </p:nvPicPr>
        <p:blipFill rotWithShape="1">
          <a:blip r:embed="rId3">
            <a:alphaModFix/>
          </a:blip>
          <a:srcRect b="6786" l="32977" r="27004" t="7347"/>
          <a:stretch/>
        </p:blipFill>
        <p:spPr>
          <a:xfrm>
            <a:off x="7126516" y="823362"/>
            <a:ext cx="4561901" cy="5495167"/>
          </a:xfrm>
          <a:prstGeom prst="rect">
            <a:avLst/>
          </a:prstGeom>
          <a:noFill/>
          <a:ln>
            <a:noFill/>
          </a:ln>
        </p:spPr>
      </p:pic>
      <p:sp>
        <p:nvSpPr>
          <p:cNvPr id="716" name="Google Shape;71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17" name="Google Shape;717;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18" name="Google Shape;718;p46"/>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719" name="Google Shape;719;p46"/>
          <p:cNvGraphicFramePr/>
          <p:nvPr/>
        </p:nvGraphicFramePr>
        <p:xfrm>
          <a:off x="853747" y="4141757"/>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u="none" cap="none" strike="noStrike"/>
                        <a:t>Support</a:t>
                      </a:r>
                      <a:endParaRPr/>
                    </a:p>
                  </a:txBody>
                  <a:tcPr marT="45725" marB="45725" marR="91450" marL="91450"/>
                </a:tc>
                <a:tc>
                  <a:txBody>
                    <a:bodyPr/>
                    <a:lstStyle/>
                    <a:p>
                      <a:pPr indent="0" lvl="0" marL="0" marR="0" rtl="0" algn="l">
                        <a:spcBef>
                          <a:spcPts val="0"/>
                        </a:spcBef>
                        <a:spcAft>
                          <a:spcPts val="0"/>
                        </a:spcAft>
                        <a:buNone/>
                      </a:pPr>
                      <a:r>
                        <a:rPr lang="en-GB" sz="1800"/>
                        <a:t>Location of evenly distributed load </a:t>
                      </a:r>
                      <a:r>
                        <a:rPr i="1" lang="en-GB" sz="1800"/>
                        <a:t>q</a:t>
                      </a:r>
                      <a:r>
                        <a:rPr baseline="-25000" i="0" lang="en-GB" sz="1800"/>
                        <a:t>d</a:t>
                      </a:r>
                      <a:endParaRPr baseline="-25000" i="0" sz="1800"/>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Joint - Joint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0.9</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0.9</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0.9</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sp>
        <p:nvSpPr>
          <p:cNvPr id="720" name="Google Shape;720;p46"/>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21" name="Google Shape;721;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28" name="Google Shape;728;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29" name="Google Shape;729;p47"/>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730" name="Google Shape;730;p47"/>
          <p:cNvPicPr preferRelativeResize="0"/>
          <p:nvPr/>
        </p:nvPicPr>
        <p:blipFill rotWithShape="1">
          <a:blip r:embed="rId3">
            <a:alphaModFix/>
          </a:blip>
          <a:srcRect b="6888" l="32691" r="26946" t="12650"/>
          <a:stretch/>
        </p:blipFill>
        <p:spPr>
          <a:xfrm>
            <a:off x="7098815" y="1168121"/>
            <a:ext cx="4589602" cy="5136448"/>
          </a:xfrm>
          <a:prstGeom prst="rect">
            <a:avLst/>
          </a:prstGeom>
          <a:noFill/>
          <a:ln>
            <a:noFill/>
          </a:ln>
        </p:spPr>
      </p:pic>
      <p:graphicFrame>
        <p:nvGraphicFramePr>
          <p:cNvPr id="731" name="Google Shape;731;p47"/>
          <p:cNvGraphicFramePr/>
          <p:nvPr/>
        </p:nvGraphicFramePr>
        <p:xfrm>
          <a:off x="878358" y="4020537"/>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Location of the point load </a:t>
                      </a:r>
                      <a:r>
                        <a:rPr i="1" lang="en-GB" sz="1800"/>
                        <a:t>P</a:t>
                      </a:r>
                      <a:r>
                        <a:rPr baseline="-25000" lang="en-GB" sz="1800"/>
                        <a:t>d</a:t>
                      </a:r>
                      <a:endParaRPr baseline="-25000" sz="1800"/>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Joint - Joint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0.8</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0.8</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0.8</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sp>
        <p:nvSpPr>
          <p:cNvPr id="732" name="Google Shape;732;p47"/>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33" name="Google Shape;733;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48"/>
          <p:cNvPicPr preferRelativeResize="0"/>
          <p:nvPr/>
        </p:nvPicPr>
        <p:blipFill rotWithShape="1">
          <a:blip r:embed="rId3">
            <a:alphaModFix/>
          </a:blip>
          <a:srcRect b="16167" l="31088" r="25916" t="9999"/>
          <a:stretch/>
        </p:blipFill>
        <p:spPr>
          <a:xfrm>
            <a:off x="6911714" y="975363"/>
            <a:ext cx="4926626" cy="4749505"/>
          </a:xfrm>
          <a:prstGeom prst="rect">
            <a:avLst/>
          </a:prstGeom>
          <a:noFill/>
          <a:ln>
            <a:noFill/>
          </a:ln>
        </p:spPr>
      </p:pic>
      <p:sp>
        <p:nvSpPr>
          <p:cNvPr id="740" name="Google Shape;74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41" name="Google Shape;741;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42" name="Google Shape;742;p48"/>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743" name="Google Shape;743;p48"/>
          <p:cNvGraphicFramePr/>
          <p:nvPr/>
        </p:nvGraphicFramePr>
        <p:xfrm>
          <a:off x="838199" y="4019177"/>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Location of the moment </a:t>
                      </a:r>
                      <a:r>
                        <a:rPr i="1" lang="en-GB" sz="1800"/>
                        <a:t>M</a:t>
                      </a:r>
                      <a:r>
                        <a:rPr baseline="-25000" lang="en-GB" sz="1800"/>
                        <a:t>d</a:t>
                      </a:r>
                      <a:endParaRPr baseline="-25000" sz="1800"/>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Joint - Joint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sp>
        <p:nvSpPr>
          <p:cNvPr id="744" name="Google Shape;744;p48"/>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45" name="Google Shape;745;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52" name="Google Shape;752;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53" name="Google Shape;753;p49"/>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754" name="Google Shape;754;p49"/>
          <p:cNvPicPr preferRelativeResize="0"/>
          <p:nvPr/>
        </p:nvPicPr>
        <p:blipFill rotWithShape="1">
          <a:blip r:embed="rId3">
            <a:alphaModFix/>
          </a:blip>
          <a:srcRect b="8477" l="28835" r="28395" t="11728"/>
          <a:stretch/>
        </p:blipFill>
        <p:spPr>
          <a:xfrm>
            <a:off x="7210169" y="1401991"/>
            <a:ext cx="4478248" cy="4690486"/>
          </a:xfrm>
          <a:prstGeom prst="rect">
            <a:avLst/>
          </a:prstGeom>
          <a:noFill/>
          <a:ln>
            <a:noFill/>
          </a:ln>
        </p:spPr>
      </p:pic>
      <p:graphicFrame>
        <p:nvGraphicFramePr>
          <p:cNvPr id="755" name="Google Shape;755;p49"/>
          <p:cNvGraphicFramePr/>
          <p:nvPr/>
        </p:nvGraphicFramePr>
        <p:xfrm>
          <a:off x="838199" y="3919180"/>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Location of evenly distributed load </a:t>
                      </a:r>
                      <a:r>
                        <a:rPr i="1" lang="en-GB" sz="1800"/>
                        <a:t>q</a:t>
                      </a:r>
                      <a:r>
                        <a:rPr baseline="-25000" i="0" lang="en-GB" sz="1800"/>
                        <a:t>d</a:t>
                      </a:r>
                      <a:endParaRPr baseline="-25000" i="0" sz="1800"/>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Free - Stiff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sp>
        <p:nvSpPr>
          <p:cNvPr id="756" name="Google Shape;756;p49"/>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57" name="Google Shape;757;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Straight beams and columns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64" name="Google Shape;764;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65" name="Google Shape;765;p50"/>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766" name="Google Shape;766;p50"/>
          <p:cNvGraphicFramePr/>
          <p:nvPr/>
        </p:nvGraphicFramePr>
        <p:xfrm>
          <a:off x="838199" y="3907750"/>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Location of the point load </a:t>
                      </a:r>
                      <a:r>
                        <a:rPr i="1" lang="en-GB" sz="1800"/>
                        <a:t>P</a:t>
                      </a:r>
                      <a:r>
                        <a:rPr baseline="-25000" lang="en-GB" sz="1800"/>
                        <a:t>d</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Free - Stiff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1.0</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pic>
        <p:nvPicPr>
          <p:cNvPr id="767" name="Google Shape;767;p50"/>
          <p:cNvPicPr preferRelativeResize="0"/>
          <p:nvPr/>
        </p:nvPicPr>
        <p:blipFill rotWithShape="1">
          <a:blip r:embed="rId3">
            <a:alphaModFix/>
          </a:blip>
          <a:srcRect b="8622" l="29198" r="28664" t="17340"/>
          <a:stretch/>
        </p:blipFill>
        <p:spPr>
          <a:xfrm>
            <a:off x="7096327" y="1493807"/>
            <a:ext cx="4424782" cy="4364663"/>
          </a:xfrm>
          <a:prstGeom prst="rect">
            <a:avLst/>
          </a:prstGeom>
          <a:noFill/>
          <a:ln>
            <a:noFill/>
          </a:ln>
        </p:spPr>
      </p:pic>
      <p:sp>
        <p:nvSpPr>
          <p:cNvPr id="768" name="Google Shape;768;p50"/>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69" name="Google Shape;769;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p51"/>
          <p:cNvPicPr preferRelativeResize="0"/>
          <p:nvPr/>
        </p:nvPicPr>
        <p:blipFill rotWithShape="1">
          <a:blip r:embed="rId3">
            <a:alphaModFix/>
          </a:blip>
          <a:srcRect b="5970" l="26279" r="27748" t="21317"/>
          <a:stretch/>
        </p:blipFill>
        <p:spPr>
          <a:xfrm>
            <a:off x="6936525" y="1231791"/>
            <a:ext cx="4838993" cy="4296640"/>
          </a:xfrm>
          <a:prstGeom prst="rect">
            <a:avLst/>
          </a:prstGeom>
          <a:noFill/>
          <a:ln>
            <a:noFill/>
          </a:ln>
        </p:spPr>
      </p:pic>
      <p:sp>
        <p:nvSpPr>
          <p:cNvPr id="776" name="Google Shape;77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77" name="Google Shape;777;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78" name="Google Shape;778;p51"/>
          <p:cNvSpPr txBox="1"/>
          <p:nvPr>
            <p:ph idx="1" type="body"/>
          </p:nvPr>
        </p:nvSpPr>
        <p:spPr>
          <a:xfrm>
            <a:off x="838199" y="1825625"/>
            <a:ext cx="5778844" cy="2517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buckling length </a:t>
            </a:r>
            <a:r>
              <a:rPr i="1" lang="en-GB">
                <a:latin typeface="Arial"/>
                <a:ea typeface="Arial"/>
                <a:cs typeface="Arial"/>
                <a:sym typeface="Arial"/>
              </a:rPr>
              <a:t>l</a:t>
            </a:r>
            <a:r>
              <a:rPr baseline="-25000" lang="en-GB"/>
              <a:t>ef</a:t>
            </a:r>
            <a:r>
              <a:rPr lang="en-GB"/>
              <a:t> is influenced by </a:t>
            </a:r>
            <a:endParaRPr/>
          </a:p>
          <a:p>
            <a:pPr indent="-228600" lvl="1" marL="685800" rtl="0" algn="l">
              <a:lnSpc>
                <a:spcPct val="90000"/>
              </a:lnSpc>
              <a:spcBef>
                <a:spcPts val="500"/>
              </a:spcBef>
              <a:spcAft>
                <a:spcPts val="0"/>
              </a:spcAft>
              <a:buClr>
                <a:schemeClr val="dk1"/>
              </a:buClr>
              <a:buSzPts val="2400"/>
              <a:buChar char="•"/>
            </a:pPr>
            <a:r>
              <a:rPr lang="en-GB"/>
              <a:t>Rod support</a:t>
            </a:r>
            <a:endParaRPr/>
          </a:p>
          <a:p>
            <a:pPr indent="-228600" lvl="1" marL="685800" rtl="0" algn="l">
              <a:lnSpc>
                <a:spcPct val="90000"/>
              </a:lnSpc>
              <a:spcBef>
                <a:spcPts val="500"/>
              </a:spcBef>
              <a:spcAft>
                <a:spcPts val="0"/>
              </a:spcAft>
              <a:buClr>
                <a:schemeClr val="dk1"/>
              </a:buClr>
              <a:buSzPts val="2400"/>
              <a:buChar char="•"/>
            </a:pPr>
            <a:r>
              <a:rPr lang="en-GB"/>
              <a:t>Load type </a:t>
            </a:r>
            <a:endParaRPr/>
          </a:p>
          <a:p>
            <a:pPr indent="-228600" lvl="1" marL="685800" rtl="0" algn="l">
              <a:lnSpc>
                <a:spcPct val="90000"/>
              </a:lnSpc>
              <a:spcBef>
                <a:spcPts val="500"/>
              </a:spcBef>
              <a:spcAft>
                <a:spcPts val="0"/>
              </a:spcAft>
              <a:buClr>
                <a:schemeClr val="dk1"/>
              </a:buClr>
              <a:buSzPts val="2400"/>
              <a:buChar char="•"/>
            </a:pPr>
            <a:r>
              <a:rPr lang="en-GB"/>
              <a:t>Load position in </a:t>
            </a:r>
            <a:r>
              <a:rPr i="1" lang="en-GB"/>
              <a:t>h</a:t>
            </a:r>
            <a:r>
              <a:rPr lang="en-GB"/>
              <a:t>-dimension direction</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779" name="Google Shape;779;p51"/>
          <p:cNvGraphicFramePr/>
          <p:nvPr/>
        </p:nvGraphicFramePr>
        <p:xfrm>
          <a:off x="838199" y="4019177"/>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416700">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Location of the moment </a:t>
                      </a:r>
                      <a:r>
                        <a:rPr i="1" lang="en-GB" sz="1800"/>
                        <a:t>M</a:t>
                      </a:r>
                      <a:r>
                        <a:rPr baseline="-25000" lang="en-GB" sz="1800"/>
                        <a:t>d</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347250">
                <a:tc rowSpan="3">
                  <a:txBody>
                    <a:bodyPr/>
                    <a:lstStyle/>
                    <a:p>
                      <a:pPr indent="-179388" lvl="0" marL="179388" marR="0" rtl="0" algn="l">
                        <a:spcBef>
                          <a:spcPts val="0"/>
                        </a:spcBef>
                        <a:spcAft>
                          <a:spcPts val="0"/>
                        </a:spcAft>
                        <a:buClr>
                          <a:schemeClr val="dk1"/>
                        </a:buClr>
                        <a:buSzPts val="1600"/>
                        <a:buFont typeface="Arial"/>
                        <a:buChar char="•"/>
                      </a:pPr>
                      <a:r>
                        <a:rPr lang="en-GB" sz="1600"/>
                        <a:t>Free - Stiff </a:t>
                      </a:r>
                      <a:endParaRPr/>
                    </a:p>
                    <a:p>
                      <a:pPr indent="-179388" lvl="0" marL="179388" marR="0" rtl="0" algn="l">
                        <a:spcBef>
                          <a:spcPts val="0"/>
                        </a:spcBef>
                        <a:spcAft>
                          <a:spcPts val="0"/>
                        </a:spcAft>
                        <a:buClr>
                          <a:schemeClr val="dk1"/>
                        </a:buClr>
                        <a:buSzPts val="1600"/>
                        <a:buFont typeface="Arial"/>
                        <a:buChar char="•"/>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lang="en-GB" sz="1600"/>
                        <a:t>2.0</a:t>
                      </a:r>
                      <a:r>
                        <a:rPr i="0" lang="en-GB" sz="1600">
                          <a:latin typeface="Arial"/>
                          <a:ea typeface="Arial"/>
                          <a:cs typeface="Arial"/>
                          <a:sym typeface="Arial"/>
                        </a:rPr>
                        <a:t>l</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347250">
                <a:tc vMerge="1"/>
                <a:tc>
                  <a:txBody>
                    <a:bodyPr/>
                    <a:lstStyle/>
                    <a:p>
                      <a:pPr indent="0" lvl="0" marL="0" marR="0" rtl="0" algn="l">
                        <a:spcBef>
                          <a:spcPts val="0"/>
                        </a:spcBef>
                        <a:spcAft>
                          <a:spcPts val="0"/>
                        </a:spcAft>
                        <a:buNone/>
                      </a:pPr>
                      <a:r>
                        <a:rPr lang="en-GB" sz="1600"/>
                        <a:t>On the centre of gravity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2.0</a:t>
                      </a:r>
                      <a:r>
                        <a:rPr i="0" lang="en-GB" sz="1600">
                          <a:latin typeface="Arial"/>
                          <a:ea typeface="Arial"/>
                          <a:cs typeface="Arial"/>
                          <a:sym typeface="Arial"/>
                        </a:rPr>
                        <a:t>l</a:t>
                      </a:r>
                      <a:r>
                        <a:rPr i="0" lang="en-GB" sz="1600">
                          <a:latin typeface="Calibri"/>
                          <a:ea typeface="Calibri"/>
                          <a:cs typeface="Calibri"/>
                          <a:sym typeface="Calibri"/>
                        </a:rPr>
                        <a:t> </a:t>
                      </a:r>
                      <a:endParaRPr/>
                    </a:p>
                  </a:txBody>
                  <a:tcPr marT="45725" marB="45725" marR="91450" marL="91450" anchor="ctr"/>
                </a:tc>
              </a:tr>
              <a:tr h="381975">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Calibri"/>
                        <a:buNone/>
                      </a:pPr>
                      <a:r>
                        <a:rPr lang="en-GB" sz="1600"/>
                        <a:t>2.0</a:t>
                      </a:r>
                      <a:r>
                        <a:rPr i="0" lang="en-GB" sz="1600">
                          <a:latin typeface="Arial"/>
                          <a:ea typeface="Arial"/>
                          <a:cs typeface="Arial"/>
                          <a:sym typeface="Arial"/>
                        </a:rPr>
                        <a:t>l</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sp>
        <p:nvSpPr>
          <p:cNvPr id="780" name="Google Shape;780;p51"/>
          <p:cNvSpPr txBox="1"/>
          <p:nvPr/>
        </p:nvSpPr>
        <p:spPr>
          <a:xfrm>
            <a:off x="751700" y="6092477"/>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81" name="Google Shape;781;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788" name="Google Shape;788;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89" name="Google Shape;789;p52"/>
          <p:cNvSpPr txBox="1"/>
          <p:nvPr>
            <p:ph idx="1" type="body"/>
          </p:nvPr>
        </p:nvSpPr>
        <p:spPr>
          <a:xfrm>
            <a:off x="838199" y="1825624"/>
            <a:ext cx="5778844" cy="2802215"/>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When the rod’s compressed edge is supported to precent lateral buckling, the effective lateral buckling length </a:t>
            </a:r>
            <a:r>
              <a:rPr i="1" lang="en-GB">
                <a:latin typeface="Arial"/>
                <a:ea typeface="Arial"/>
                <a:cs typeface="Arial"/>
                <a:sym typeface="Arial"/>
              </a:rPr>
              <a:t>l</a:t>
            </a:r>
            <a:r>
              <a:rPr baseline="-25000" lang="en-GB"/>
              <a:t>ef</a:t>
            </a:r>
            <a:r>
              <a:rPr lang="en-GB"/>
              <a:t> is influenced by</a:t>
            </a:r>
            <a:endParaRPr/>
          </a:p>
          <a:p>
            <a:pPr indent="-228600" lvl="1" marL="685800" rtl="0" algn="l">
              <a:lnSpc>
                <a:spcPct val="90000"/>
              </a:lnSpc>
              <a:spcBef>
                <a:spcPts val="500"/>
              </a:spcBef>
              <a:spcAft>
                <a:spcPts val="0"/>
              </a:spcAft>
              <a:buClr>
                <a:schemeClr val="dk1"/>
              </a:buClr>
              <a:buSzPct val="100000"/>
              <a:buChar char="•"/>
            </a:pPr>
            <a:r>
              <a:rPr lang="en-GB"/>
              <a:t>K distribution of lateral buckling supports</a:t>
            </a:r>
            <a:endParaRPr/>
          </a:p>
          <a:p>
            <a:pPr indent="-228600" lvl="1" marL="685800" rtl="0" algn="l">
              <a:lnSpc>
                <a:spcPct val="90000"/>
              </a:lnSpc>
              <a:spcBef>
                <a:spcPts val="500"/>
              </a:spcBef>
              <a:spcAft>
                <a:spcPts val="0"/>
              </a:spcAft>
              <a:buClr>
                <a:schemeClr val="dk1"/>
              </a:buClr>
              <a:buSzPct val="100000"/>
              <a:buChar char="•"/>
            </a:pPr>
            <a:r>
              <a:rPr lang="en-GB"/>
              <a:t>Load transfer to rod</a:t>
            </a:r>
            <a:endParaRPr/>
          </a:p>
          <a:p>
            <a:pPr indent="-228600" lvl="1" marL="685800" rtl="0" algn="l">
              <a:lnSpc>
                <a:spcPct val="90000"/>
              </a:lnSpc>
              <a:spcBef>
                <a:spcPts val="500"/>
              </a:spcBef>
              <a:spcAft>
                <a:spcPts val="0"/>
              </a:spcAft>
              <a:buClr>
                <a:schemeClr val="dk1"/>
              </a:buClr>
              <a:buSzPct val="100000"/>
              <a:buChar char="•"/>
            </a:pPr>
            <a:r>
              <a:rPr lang="en-GB"/>
              <a:t>Load position in </a:t>
            </a:r>
            <a:r>
              <a:rPr i="1" lang="en-GB"/>
              <a:t>h</a:t>
            </a:r>
            <a:r>
              <a:rPr lang="en-GB"/>
              <a:t>-dimension direction</a:t>
            </a:r>
            <a:endParaRPr/>
          </a:p>
          <a:p>
            <a:pPr indent="-87630" lvl="1" marL="685800" rtl="0" algn="l">
              <a:lnSpc>
                <a:spcPct val="90000"/>
              </a:lnSpc>
              <a:spcBef>
                <a:spcPts val="5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graphicFrame>
        <p:nvGraphicFramePr>
          <p:cNvPr id="790" name="Google Shape;790;p52"/>
          <p:cNvGraphicFramePr/>
          <p:nvPr/>
        </p:nvGraphicFramePr>
        <p:xfrm>
          <a:off x="791273" y="4406963"/>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314875">
                <a:tc gridSpan="3">
                  <a:txBody>
                    <a:bodyPr/>
                    <a:lstStyle/>
                    <a:p>
                      <a:pPr indent="0" lvl="0" marL="0" marR="0" rtl="0" algn="l">
                        <a:spcBef>
                          <a:spcPts val="0"/>
                        </a:spcBef>
                        <a:spcAft>
                          <a:spcPts val="0"/>
                        </a:spcAft>
                        <a:buNone/>
                      </a:pPr>
                      <a:r>
                        <a:rPr lang="en-GB" sz="1800"/>
                        <a:t>Load is transmitted directly to the rod</a:t>
                      </a:r>
                      <a:endParaRPr/>
                    </a:p>
                  </a:txBody>
                  <a:tcPr marT="45725" marB="45725" marR="91450" marL="91450"/>
                </a:tc>
                <a:tc hMerge="1"/>
                <a:tc hMerge="1"/>
              </a:tr>
              <a:tr h="182875">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Load location</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461900">
                <a:tc rowSpan="2">
                  <a:txBody>
                    <a:bodyPr/>
                    <a:lstStyle/>
                    <a:p>
                      <a:pPr indent="0" lvl="0" marL="0" marR="0" rtl="0" algn="l">
                        <a:spcBef>
                          <a:spcPts val="0"/>
                        </a:spcBef>
                        <a:spcAft>
                          <a:spcPts val="0"/>
                        </a:spcAft>
                        <a:buClr>
                          <a:schemeClr val="dk1"/>
                        </a:buClr>
                        <a:buSzPts val="1600"/>
                        <a:buFont typeface="Arial"/>
                        <a:buNone/>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i="1" lang="en-GB" sz="1600"/>
                        <a:t>a</a:t>
                      </a:r>
                      <a:r>
                        <a:rPr i="0" lang="en-GB" sz="1600">
                          <a:latin typeface="Calibri"/>
                          <a:ea typeface="Calibri"/>
                          <a:cs typeface="Calibri"/>
                          <a:sym typeface="Calibri"/>
                        </a:rPr>
                        <a:t> + 2</a:t>
                      </a:r>
                      <a:r>
                        <a:rPr i="1" lang="en-GB" sz="1600">
                          <a:latin typeface="Calibri"/>
                          <a:ea typeface="Calibri"/>
                          <a:cs typeface="Calibri"/>
                          <a:sym typeface="Calibri"/>
                        </a:rPr>
                        <a:t>h</a:t>
                      </a:r>
                      <a:endParaRPr/>
                    </a:p>
                  </a:txBody>
                  <a:tcPr marT="45725" marB="45725" marR="91450" marL="91450" anchor="ctr"/>
                </a:tc>
              </a:tr>
              <a:tr h="426300">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spcBef>
                          <a:spcPts val="0"/>
                        </a:spcBef>
                        <a:spcAft>
                          <a:spcPts val="0"/>
                        </a:spcAft>
                        <a:buNone/>
                      </a:pPr>
                      <a:r>
                        <a:rPr i="1" lang="en-GB" sz="1600"/>
                        <a:t>a</a:t>
                      </a:r>
                      <a:r>
                        <a:rPr i="0" lang="en-GB" sz="1600">
                          <a:latin typeface="Calibri"/>
                          <a:ea typeface="Calibri"/>
                          <a:cs typeface="Calibri"/>
                          <a:sym typeface="Calibri"/>
                        </a:rPr>
                        <a:t> - 0.5</a:t>
                      </a:r>
                      <a:r>
                        <a:rPr i="1" lang="en-GB" sz="1600">
                          <a:latin typeface="Calibri"/>
                          <a:ea typeface="Calibri"/>
                          <a:cs typeface="Calibri"/>
                          <a:sym typeface="Calibri"/>
                        </a:rPr>
                        <a:t>h</a:t>
                      </a:r>
                      <a:endParaRPr/>
                    </a:p>
                  </a:txBody>
                  <a:tcPr marT="45725" marB="45725" marR="91450" marL="91450" anchor="ctr"/>
                </a:tc>
              </a:tr>
            </a:tbl>
          </a:graphicData>
        </a:graphic>
      </p:graphicFrame>
      <p:pic>
        <p:nvPicPr>
          <p:cNvPr id="791" name="Google Shape;791;p52"/>
          <p:cNvPicPr preferRelativeResize="0"/>
          <p:nvPr/>
        </p:nvPicPr>
        <p:blipFill rotWithShape="1">
          <a:blip r:embed="rId3">
            <a:alphaModFix/>
          </a:blip>
          <a:srcRect b="22740" l="19408" r="12685" t="18225"/>
          <a:stretch/>
        </p:blipFill>
        <p:spPr>
          <a:xfrm>
            <a:off x="6617043" y="1970825"/>
            <a:ext cx="5444037" cy="2657015"/>
          </a:xfrm>
          <a:prstGeom prst="rect">
            <a:avLst/>
          </a:prstGeom>
          <a:noFill/>
          <a:ln>
            <a:noFill/>
          </a:ln>
        </p:spPr>
      </p:pic>
      <p:sp>
        <p:nvSpPr>
          <p:cNvPr id="792" name="Google Shape;792;p52"/>
          <p:cNvSpPr txBox="1"/>
          <p:nvPr/>
        </p:nvSpPr>
        <p:spPr>
          <a:xfrm>
            <a:off x="745524" y="6389681"/>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793" name="Google Shape;793;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53"/>
          <p:cNvPicPr preferRelativeResize="0"/>
          <p:nvPr/>
        </p:nvPicPr>
        <p:blipFill rotWithShape="1">
          <a:blip r:embed="rId3">
            <a:alphaModFix/>
          </a:blip>
          <a:srcRect b="24274" l="19357" r="12636" t="13352"/>
          <a:stretch/>
        </p:blipFill>
        <p:spPr>
          <a:xfrm>
            <a:off x="6612481" y="1753955"/>
            <a:ext cx="5448961" cy="2805687"/>
          </a:xfrm>
          <a:prstGeom prst="rect">
            <a:avLst/>
          </a:prstGeom>
          <a:noFill/>
          <a:ln>
            <a:noFill/>
          </a:ln>
        </p:spPr>
      </p:pic>
      <p:sp>
        <p:nvSpPr>
          <p:cNvPr id="800" name="Google Shape;80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Effective lateral buckling length</a:t>
            </a:r>
            <a:endParaRPr/>
          </a:p>
        </p:txBody>
      </p:sp>
      <p:sp>
        <p:nvSpPr>
          <p:cNvPr id="801" name="Google Shape;801;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02" name="Google Shape;802;p53"/>
          <p:cNvSpPr txBox="1"/>
          <p:nvPr>
            <p:ph idx="1" type="body"/>
          </p:nvPr>
        </p:nvSpPr>
        <p:spPr>
          <a:xfrm>
            <a:off x="838199" y="1825624"/>
            <a:ext cx="5778844" cy="280221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When the rod’s compressed edge is supported to precent lateral buckling, the effective lateral buckling length </a:t>
            </a:r>
            <a:r>
              <a:rPr i="1" lang="en-GB" sz="2400">
                <a:latin typeface="Arial"/>
                <a:ea typeface="Arial"/>
                <a:cs typeface="Arial"/>
                <a:sym typeface="Arial"/>
              </a:rPr>
              <a:t>l</a:t>
            </a:r>
            <a:r>
              <a:rPr baseline="-25000" lang="en-GB" sz="2400"/>
              <a:t>ef</a:t>
            </a:r>
            <a:r>
              <a:rPr lang="en-GB" sz="2400"/>
              <a:t> is influenced by</a:t>
            </a:r>
            <a:endParaRPr/>
          </a:p>
          <a:p>
            <a:pPr indent="-228600" lvl="1" marL="685800" rtl="0" algn="l">
              <a:lnSpc>
                <a:spcPct val="90000"/>
              </a:lnSpc>
              <a:spcBef>
                <a:spcPts val="500"/>
              </a:spcBef>
              <a:spcAft>
                <a:spcPts val="0"/>
              </a:spcAft>
              <a:buClr>
                <a:schemeClr val="dk1"/>
              </a:buClr>
              <a:buSzPts val="2000"/>
              <a:buChar char="•"/>
            </a:pPr>
            <a:r>
              <a:rPr lang="en-GB" sz="2000"/>
              <a:t>K distribution of lateral buckling supports</a:t>
            </a:r>
            <a:endParaRPr/>
          </a:p>
          <a:p>
            <a:pPr indent="-228600" lvl="1" marL="685800" rtl="0" algn="l">
              <a:lnSpc>
                <a:spcPct val="90000"/>
              </a:lnSpc>
              <a:spcBef>
                <a:spcPts val="500"/>
              </a:spcBef>
              <a:spcAft>
                <a:spcPts val="0"/>
              </a:spcAft>
              <a:buClr>
                <a:schemeClr val="dk1"/>
              </a:buClr>
              <a:buSzPts val="2000"/>
              <a:buChar char="•"/>
            </a:pPr>
            <a:r>
              <a:rPr lang="en-GB" sz="2000"/>
              <a:t>Load transfer to rod</a:t>
            </a:r>
            <a:endParaRPr/>
          </a:p>
          <a:p>
            <a:pPr indent="-228600" lvl="1" marL="685800" rtl="0" algn="l">
              <a:lnSpc>
                <a:spcPct val="90000"/>
              </a:lnSpc>
              <a:spcBef>
                <a:spcPts val="500"/>
              </a:spcBef>
              <a:spcAft>
                <a:spcPts val="0"/>
              </a:spcAft>
              <a:buClr>
                <a:schemeClr val="dk1"/>
              </a:buClr>
              <a:buSzPts val="2000"/>
              <a:buChar char="•"/>
            </a:pPr>
            <a:r>
              <a:rPr lang="en-GB" sz="2000"/>
              <a:t>Load position in </a:t>
            </a:r>
            <a:r>
              <a:rPr i="1" lang="en-GB" sz="2000"/>
              <a:t>h</a:t>
            </a:r>
            <a:r>
              <a:rPr lang="en-GB" sz="2000"/>
              <a:t>-dimension direction</a:t>
            </a:r>
            <a:endParaRPr/>
          </a:p>
          <a:p>
            <a:pPr indent="-101600" lvl="1" marL="685800" rtl="0" algn="l">
              <a:lnSpc>
                <a:spcPct val="90000"/>
              </a:lnSpc>
              <a:spcBef>
                <a:spcPts val="500"/>
              </a:spcBef>
              <a:spcAft>
                <a:spcPts val="0"/>
              </a:spcAft>
              <a:buClr>
                <a:schemeClr val="dk1"/>
              </a:buClr>
              <a:buSzPts val="2000"/>
              <a:buNone/>
            </a:pPr>
            <a:r>
              <a:t/>
            </a:r>
            <a:endParaRPr sz="2000"/>
          </a:p>
          <a:p>
            <a:pPr indent="-76200" lvl="0" marL="228600" rtl="0" algn="l">
              <a:lnSpc>
                <a:spcPct val="90000"/>
              </a:lnSpc>
              <a:spcBef>
                <a:spcPts val="1000"/>
              </a:spcBef>
              <a:spcAft>
                <a:spcPts val="0"/>
              </a:spcAft>
              <a:buClr>
                <a:schemeClr val="dk1"/>
              </a:buClr>
              <a:buSzPts val="2400"/>
              <a:buNone/>
            </a:pPr>
            <a:r>
              <a:t/>
            </a:r>
            <a:endParaRPr sz="2400"/>
          </a:p>
        </p:txBody>
      </p:sp>
      <p:graphicFrame>
        <p:nvGraphicFramePr>
          <p:cNvPr id="803" name="Google Shape;803;p53"/>
          <p:cNvGraphicFramePr/>
          <p:nvPr/>
        </p:nvGraphicFramePr>
        <p:xfrm>
          <a:off x="838199" y="4317041"/>
          <a:ext cx="3000000" cy="3000000"/>
        </p:xfrm>
        <a:graphic>
          <a:graphicData uri="http://schemas.openxmlformats.org/drawingml/2006/table">
            <a:tbl>
              <a:tblPr bandRow="1" firstRow="1">
                <a:noFill/>
                <a:tableStyleId>{F26A2AB9-549B-42A9-95BD-510C2F33C8F9}</a:tableStyleId>
              </a:tblPr>
              <a:tblGrid>
                <a:gridCol w="1761575"/>
                <a:gridCol w="2821600"/>
                <a:gridCol w="1115350"/>
              </a:tblGrid>
              <a:tr h="314875">
                <a:tc gridSpan="3">
                  <a:txBody>
                    <a:bodyPr/>
                    <a:lstStyle/>
                    <a:p>
                      <a:pPr indent="0" lvl="0" marL="0" marR="0" rtl="0" algn="l">
                        <a:spcBef>
                          <a:spcPts val="0"/>
                        </a:spcBef>
                        <a:spcAft>
                          <a:spcPts val="0"/>
                        </a:spcAft>
                        <a:buNone/>
                      </a:pPr>
                      <a:r>
                        <a:rPr lang="en-GB" sz="1800"/>
                        <a:t>The load is transmitted to the rod via the lateral bucking supports P</a:t>
                      </a:r>
                      <a:r>
                        <a:rPr baseline="-25000" lang="en-GB" sz="1800"/>
                        <a:t>d</a:t>
                      </a:r>
                      <a:endParaRPr baseline="-25000" sz="1800"/>
                    </a:p>
                  </a:txBody>
                  <a:tcPr marT="45725" marB="45725" marR="91450" marL="91450"/>
                </a:tc>
                <a:tc hMerge="1"/>
                <a:tc hMerge="1"/>
              </a:tr>
              <a:tr h="182875">
                <a:tc>
                  <a:txBody>
                    <a:bodyPr/>
                    <a:lstStyle/>
                    <a:p>
                      <a:pPr indent="0" lvl="0" marL="0" marR="0" rtl="0" algn="l">
                        <a:spcBef>
                          <a:spcPts val="0"/>
                        </a:spcBef>
                        <a:spcAft>
                          <a:spcPts val="0"/>
                        </a:spcAft>
                        <a:buNone/>
                      </a:pPr>
                      <a:r>
                        <a:rPr lang="en-GB" sz="1800"/>
                        <a:t>Support</a:t>
                      </a:r>
                      <a:endParaRPr/>
                    </a:p>
                  </a:txBody>
                  <a:tcPr marT="45725" marB="45725" marR="91450" marL="91450"/>
                </a:tc>
                <a:tc>
                  <a:txBody>
                    <a:bodyPr/>
                    <a:lstStyle/>
                    <a:p>
                      <a:pPr indent="0" lvl="0" marL="0" marR="0" rtl="0" algn="l">
                        <a:spcBef>
                          <a:spcPts val="0"/>
                        </a:spcBef>
                        <a:spcAft>
                          <a:spcPts val="0"/>
                        </a:spcAft>
                        <a:buNone/>
                      </a:pPr>
                      <a:r>
                        <a:rPr lang="en-GB" sz="1800"/>
                        <a:t>Load location</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i="0" lang="en-GB" sz="1800">
                          <a:latin typeface="Arial"/>
                          <a:ea typeface="Arial"/>
                          <a:cs typeface="Arial"/>
                          <a:sym typeface="Arial"/>
                        </a:rPr>
                        <a:t>l</a:t>
                      </a:r>
                      <a:r>
                        <a:rPr baseline="-25000" lang="en-GB" sz="1800"/>
                        <a:t>ef</a:t>
                      </a:r>
                      <a:endParaRPr/>
                    </a:p>
                  </a:txBody>
                  <a:tcPr marT="45725" marB="45725" marR="91450" marL="91450"/>
                </a:tc>
              </a:tr>
              <a:tr h="461900">
                <a:tc rowSpan="2">
                  <a:txBody>
                    <a:bodyPr/>
                    <a:lstStyle/>
                    <a:p>
                      <a:pPr indent="0" lvl="0" marL="0" marR="0" rtl="0" algn="l">
                        <a:spcBef>
                          <a:spcPts val="0"/>
                        </a:spcBef>
                        <a:spcAft>
                          <a:spcPts val="0"/>
                        </a:spcAft>
                        <a:buClr>
                          <a:schemeClr val="dk1"/>
                        </a:buClr>
                        <a:buSzPts val="1600"/>
                        <a:buFont typeface="Arial"/>
                        <a:buNone/>
                      </a:pPr>
                      <a:r>
                        <a:rPr lang="en-GB" sz="1600"/>
                        <a:t>Twisting around the rod’s  longitudinal axis is prevented</a:t>
                      </a:r>
                      <a:endParaRPr/>
                    </a:p>
                  </a:txBody>
                  <a:tcPr marT="45725" marB="45725" marR="91450" marL="91450"/>
                </a:tc>
                <a:tc>
                  <a:txBody>
                    <a:bodyPr/>
                    <a:lstStyle/>
                    <a:p>
                      <a:pPr indent="0" lvl="0" marL="0" marR="0" rtl="0" algn="l">
                        <a:spcBef>
                          <a:spcPts val="0"/>
                        </a:spcBef>
                        <a:spcAft>
                          <a:spcPts val="0"/>
                        </a:spcAft>
                        <a:buNone/>
                      </a:pPr>
                      <a:r>
                        <a:rPr lang="en-GB" sz="1600"/>
                        <a:t>On the compressed edge</a:t>
                      </a:r>
                      <a:endParaRPr/>
                    </a:p>
                  </a:txBody>
                  <a:tcPr marT="45725" marB="45725" marR="91450" marL="91450" anchor="ctr"/>
                </a:tc>
                <a:tc>
                  <a:txBody>
                    <a:bodyPr/>
                    <a:lstStyle/>
                    <a:p>
                      <a:pPr indent="0" lvl="0" marL="0" marR="0" rtl="0" algn="ctr">
                        <a:spcBef>
                          <a:spcPts val="0"/>
                        </a:spcBef>
                        <a:spcAft>
                          <a:spcPts val="0"/>
                        </a:spcAft>
                        <a:buNone/>
                      </a:pPr>
                      <a:r>
                        <a:rPr i="1" lang="en-GB" sz="1600"/>
                        <a:t>a</a:t>
                      </a:r>
                      <a:endParaRPr/>
                    </a:p>
                  </a:txBody>
                  <a:tcPr marT="45725" marB="45725" marR="91450" marL="91450" anchor="ctr"/>
                </a:tc>
              </a:tr>
              <a:tr h="426300">
                <a:tc vMerge="1"/>
                <a:tc>
                  <a:txBody>
                    <a:bodyPr/>
                    <a:lstStyle/>
                    <a:p>
                      <a:pPr indent="0" lvl="0" marL="0" marR="0" rtl="0" algn="l">
                        <a:spcBef>
                          <a:spcPts val="0"/>
                        </a:spcBef>
                        <a:spcAft>
                          <a:spcPts val="0"/>
                        </a:spcAft>
                        <a:buNone/>
                      </a:pPr>
                      <a:r>
                        <a:rPr lang="en-GB" sz="1600"/>
                        <a:t>On the edge with traction</a:t>
                      </a:r>
                      <a:endParaRPr/>
                    </a:p>
                  </a:txBody>
                  <a:tcPr marT="45725" marB="45725" marR="91450" marL="91450" anchor="ctr"/>
                </a:tc>
                <a:tc>
                  <a:txBody>
                    <a:bodyPr/>
                    <a:lstStyle/>
                    <a:p>
                      <a:pPr indent="0" lvl="0" marL="0" marR="0" rtl="0" algn="ctr">
                        <a:spcBef>
                          <a:spcPts val="0"/>
                        </a:spcBef>
                        <a:spcAft>
                          <a:spcPts val="0"/>
                        </a:spcAft>
                        <a:buNone/>
                      </a:pPr>
                      <a:r>
                        <a:rPr i="1" lang="en-GB" sz="1600"/>
                        <a:t>a</a:t>
                      </a:r>
                      <a:endParaRPr/>
                    </a:p>
                  </a:txBody>
                  <a:tcPr marT="45725" marB="45725" marR="91450" marL="91450" anchor="ctr"/>
                </a:tc>
              </a:tr>
            </a:tbl>
          </a:graphicData>
        </a:graphic>
      </p:graphicFrame>
      <p:sp>
        <p:nvSpPr>
          <p:cNvPr id="804" name="Google Shape;804;p53"/>
          <p:cNvSpPr txBox="1"/>
          <p:nvPr/>
        </p:nvSpPr>
        <p:spPr>
          <a:xfrm>
            <a:off x="5487841" y="6389681"/>
            <a:ext cx="155901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Source: RIL 205</a:t>
            </a:r>
            <a:endParaRPr/>
          </a:p>
        </p:txBody>
      </p:sp>
      <p:sp>
        <p:nvSpPr>
          <p:cNvPr id="805" name="Google Shape;805;p53"/>
          <p:cNvSpPr txBox="1"/>
          <p:nvPr>
            <p:ph idx="11" type="ftr"/>
          </p:nvPr>
        </p:nvSpPr>
        <p:spPr>
          <a:xfrm>
            <a:off x="838199" y="6352205"/>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Lateral buckling resistance of a bent rod</a:t>
            </a:r>
            <a:endParaRPr/>
          </a:p>
        </p:txBody>
      </p:sp>
      <p:sp>
        <p:nvSpPr>
          <p:cNvPr id="812" name="Google Shape;812;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13" name="Google Shape;813;p54"/>
          <p:cNvSpPr txBox="1"/>
          <p:nvPr>
            <p:ph idx="1" type="body"/>
          </p:nvPr>
        </p:nvSpPr>
        <p:spPr>
          <a:xfrm>
            <a:off x="838198" y="1825624"/>
            <a:ext cx="10974861" cy="16280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rated value for the rod’s bending stress in the design of the rod’s lateral buckling resistance is reduced with the factor </a:t>
            </a:r>
            <a:r>
              <a:rPr i="1" lang="en-GB"/>
              <a:t>k</a:t>
            </a:r>
            <a:r>
              <a:rPr baseline="-25000" lang="en-GB"/>
              <a:t>crit</a:t>
            </a:r>
            <a:endParaRPr/>
          </a:p>
          <a:p>
            <a:pPr indent="-228600" lvl="0" marL="228600" rtl="0" algn="l">
              <a:lnSpc>
                <a:spcPct val="90000"/>
              </a:lnSpc>
              <a:spcBef>
                <a:spcPts val="1000"/>
              </a:spcBef>
              <a:spcAft>
                <a:spcPts val="0"/>
              </a:spcAft>
              <a:buClr>
                <a:schemeClr val="dk1"/>
              </a:buClr>
              <a:buSzPts val="2800"/>
              <a:buChar char="•"/>
            </a:pPr>
            <a:r>
              <a:rPr lang="en-GB"/>
              <a:t>When </a:t>
            </a:r>
            <a:r>
              <a:rPr i="1" lang="en-GB"/>
              <a:t>k</a:t>
            </a:r>
            <a:r>
              <a:rPr baseline="-25000" lang="en-GB"/>
              <a:t>crit</a:t>
            </a:r>
            <a:r>
              <a:rPr lang="en-GB"/>
              <a:t>= 1, the rod is not susceptible to lateral buckling</a:t>
            </a:r>
            <a:r>
              <a:rPr baseline="-25000" lang="en-GB"/>
              <a:t> </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814" name="Google Shape;814;p54"/>
          <p:cNvPicPr preferRelativeResize="0"/>
          <p:nvPr/>
        </p:nvPicPr>
        <p:blipFill rotWithShape="1">
          <a:blip r:embed="rId3">
            <a:alphaModFix/>
          </a:blip>
          <a:srcRect b="0" l="0" r="0" t="0"/>
          <a:stretch/>
        </p:blipFill>
        <p:spPr>
          <a:xfrm>
            <a:off x="1155744" y="3677637"/>
            <a:ext cx="3321050" cy="1819275"/>
          </a:xfrm>
          <a:prstGeom prst="rect">
            <a:avLst/>
          </a:prstGeom>
          <a:noFill/>
          <a:ln>
            <a:noFill/>
          </a:ln>
        </p:spPr>
      </p:pic>
      <p:pic>
        <p:nvPicPr>
          <p:cNvPr id="815" name="Google Shape;815;p54"/>
          <p:cNvPicPr preferRelativeResize="0"/>
          <p:nvPr/>
        </p:nvPicPr>
        <p:blipFill rotWithShape="1">
          <a:blip r:embed="rId4">
            <a:alphaModFix/>
          </a:blip>
          <a:srcRect b="0" l="0" r="0" t="0"/>
          <a:stretch/>
        </p:blipFill>
        <p:spPr>
          <a:xfrm>
            <a:off x="4667422" y="3678151"/>
            <a:ext cx="3821113" cy="1495425"/>
          </a:xfrm>
          <a:prstGeom prst="rect">
            <a:avLst/>
          </a:prstGeom>
          <a:noFill/>
          <a:ln>
            <a:noFill/>
          </a:ln>
        </p:spPr>
      </p:pic>
      <p:sp>
        <p:nvSpPr>
          <p:cNvPr id="816" name="Google Shape;816;p54"/>
          <p:cNvSpPr/>
          <p:nvPr/>
        </p:nvSpPr>
        <p:spPr>
          <a:xfrm>
            <a:off x="5029199" y="3934275"/>
            <a:ext cx="259491" cy="1239301"/>
          </a:xfrm>
          <a:prstGeom prst="leftBrace">
            <a:avLst>
              <a:gd fmla="val 39047" name="adj1"/>
              <a:gd fmla="val 38035"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817" name="Google Shape;817;p54"/>
          <p:cNvPicPr preferRelativeResize="0"/>
          <p:nvPr/>
        </p:nvPicPr>
        <p:blipFill rotWithShape="1">
          <a:blip r:embed="rId5">
            <a:alphaModFix/>
          </a:blip>
          <a:srcRect b="0" l="0" r="0" t="0"/>
          <a:stretch/>
        </p:blipFill>
        <p:spPr>
          <a:xfrm>
            <a:off x="8761691" y="3677637"/>
            <a:ext cx="3175000" cy="2178050"/>
          </a:xfrm>
          <a:prstGeom prst="rect">
            <a:avLst/>
          </a:prstGeom>
          <a:noFill/>
          <a:ln>
            <a:noFill/>
          </a:ln>
        </p:spPr>
      </p:pic>
      <p:sp>
        <p:nvSpPr>
          <p:cNvPr id="818" name="Google Shape;818;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19" name="Google Shape;819;p54"/>
          <p:cNvSpPr/>
          <p:nvPr/>
        </p:nvSpPr>
        <p:spPr>
          <a:xfrm>
            <a:off x="1155744" y="3677637"/>
            <a:ext cx="2887311" cy="24622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Dimensioning condition</a:t>
            </a:r>
            <a:endParaRPr/>
          </a:p>
        </p:txBody>
      </p:sp>
      <p:sp>
        <p:nvSpPr>
          <p:cNvPr id="820" name="Google Shape;820;p54"/>
          <p:cNvSpPr/>
          <p:nvPr/>
        </p:nvSpPr>
        <p:spPr>
          <a:xfrm>
            <a:off x="1636320" y="4577087"/>
            <a:ext cx="2887311" cy="89255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rated value of bending stress </a:t>
            </a:r>
            <a:endParaRPr/>
          </a:p>
          <a:p>
            <a:pPr indent="0" lvl="0" marL="0" marR="0" rtl="0" algn="l">
              <a:spcBef>
                <a:spcPts val="600"/>
              </a:spcBef>
              <a:spcAft>
                <a:spcPts val="0"/>
              </a:spcAft>
              <a:buNone/>
            </a:pPr>
            <a:r>
              <a:rPr lang="en-GB" sz="1600">
                <a:solidFill>
                  <a:schemeClr val="dk1"/>
                </a:solidFill>
                <a:latin typeface="Arial"/>
                <a:ea typeface="Arial"/>
                <a:cs typeface="Arial"/>
                <a:sym typeface="Arial"/>
              </a:rPr>
              <a:t>lateral buckling factor </a:t>
            </a:r>
            <a:endParaRPr/>
          </a:p>
          <a:p>
            <a:pPr indent="0" lvl="0" marL="0" marR="0" rtl="0" algn="l">
              <a:spcBef>
                <a:spcPts val="600"/>
              </a:spcBef>
              <a:spcAft>
                <a:spcPts val="0"/>
              </a:spcAft>
              <a:buNone/>
            </a:pPr>
            <a:r>
              <a:rPr lang="en-GB" sz="1600">
                <a:solidFill>
                  <a:schemeClr val="dk1"/>
                </a:solidFill>
                <a:latin typeface="Arial"/>
                <a:ea typeface="Arial"/>
                <a:cs typeface="Arial"/>
                <a:sym typeface="Arial"/>
              </a:rPr>
              <a:t>rated value of bending strength</a:t>
            </a:r>
            <a:endParaRPr/>
          </a:p>
        </p:txBody>
      </p:sp>
      <p:sp>
        <p:nvSpPr>
          <p:cNvPr id="821" name="Google Shape;821;p54"/>
          <p:cNvSpPr/>
          <p:nvPr/>
        </p:nvSpPr>
        <p:spPr>
          <a:xfrm>
            <a:off x="4667422" y="3646069"/>
            <a:ext cx="2887311" cy="24622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Lateral buckling factor</a:t>
            </a:r>
            <a:endParaRPr/>
          </a:p>
        </p:txBody>
      </p:sp>
      <p:sp>
        <p:nvSpPr>
          <p:cNvPr id="822" name="Google Shape;822;p54"/>
          <p:cNvSpPr/>
          <p:nvPr/>
        </p:nvSpPr>
        <p:spPr>
          <a:xfrm>
            <a:off x="8761691" y="3674650"/>
            <a:ext cx="2887311" cy="24622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Relative slenderness of the rod</a:t>
            </a:r>
            <a:endParaRPr/>
          </a:p>
        </p:txBody>
      </p:sp>
      <p:sp>
        <p:nvSpPr>
          <p:cNvPr id="823" name="Google Shape;823;p54"/>
          <p:cNvSpPr/>
          <p:nvPr/>
        </p:nvSpPr>
        <p:spPr>
          <a:xfrm>
            <a:off x="9322536" y="4963135"/>
            <a:ext cx="2795483" cy="89255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relative slenderness </a:t>
            </a:r>
            <a:endParaRPr/>
          </a:p>
          <a:p>
            <a:pPr indent="0" lvl="0" marL="0" marR="0" rtl="0" algn="l">
              <a:spcBef>
                <a:spcPts val="600"/>
              </a:spcBef>
              <a:spcAft>
                <a:spcPts val="0"/>
              </a:spcAft>
              <a:buNone/>
            </a:pPr>
            <a:r>
              <a:rPr lang="en-GB" sz="1600">
                <a:solidFill>
                  <a:schemeClr val="dk1"/>
                </a:solidFill>
                <a:latin typeface="Arial"/>
                <a:ea typeface="Arial"/>
                <a:cs typeface="Arial"/>
                <a:sym typeface="Arial"/>
              </a:rPr>
              <a:t>characteristic value of bending strength</a:t>
            </a:r>
            <a:endParaRPr/>
          </a:p>
          <a:p>
            <a:pPr indent="0" lvl="0" marL="0" marR="0" rtl="0" algn="l">
              <a:spcBef>
                <a:spcPts val="600"/>
              </a:spcBef>
              <a:spcAft>
                <a:spcPts val="0"/>
              </a:spcAft>
              <a:buNone/>
            </a:pPr>
            <a:r>
              <a:rPr lang="en-GB" sz="1600">
                <a:solidFill>
                  <a:schemeClr val="dk1"/>
                </a:solidFill>
                <a:latin typeface="Arial"/>
                <a:ea typeface="Arial"/>
                <a:cs typeface="Arial"/>
                <a:sym typeface="Arial"/>
              </a:rPr>
              <a:t>critical bending stress</a:t>
            </a:r>
            <a:endParaRPr/>
          </a:p>
        </p:txBody>
      </p:sp>
      <p:sp>
        <p:nvSpPr>
          <p:cNvPr id="824" name="Google Shape;824;p54"/>
          <p:cNvSpPr/>
          <p:nvPr/>
        </p:nvSpPr>
        <p:spPr>
          <a:xfrm>
            <a:off x="6561984" y="3952953"/>
            <a:ext cx="478009" cy="100027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when</a:t>
            </a:r>
            <a:endParaRPr/>
          </a:p>
          <a:p>
            <a:pPr indent="0" lvl="0" marL="0" marR="0" rtl="0" algn="l">
              <a:spcBef>
                <a:spcPts val="1200"/>
              </a:spcBef>
              <a:spcAft>
                <a:spcPts val="0"/>
              </a:spcAft>
              <a:buNone/>
            </a:pPr>
            <a:r>
              <a:rPr lang="en-GB" sz="1500">
                <a:solidFill>
                  <a:schemeClr val="dk1"/>
                </a:solidFill>
                <a:latin typeface="Arial"/>
                <a:ea typeface="Arial"/>
                <a:cs typeface="Arial"/>
                <a:sym typeface="Arial"/>
              </a:rPr>
              <a:t>when</a:t>
            </a:r>
            <a:endParaRPr/>
          </a:p>
          <a:p>
            <a:pPr indent="0" lvl="0" marL="0" marR="0" rtl="0" algn="l">
              <a:spcBef>
                <a:spcPts val="1200"/>
              </a:spcBef>
              <a:spcAft>
                <a:spcPts val="0"/>
              </a:spcAft>
              <a:buNone/>
            </a:pPr>
            <a:r>
              <a:rPr lang="en-GB" sz="1500">
                <a:solidFill>
                  <a:schemeClr val="dk1"/>
                </a:solidFill>
                <a:latin typeface="Arial"/>
                <a:ea typeface="Arial"/>
                <a:cs typeface="Arial"/>
                <a:sym typeface="Arial"/>
              </a:rPr>
              <a:t>when</a:t>
            </a:r>
            <a:endParaRPr/>
          </a:p>
        </p:txBody>
      </p:sp>
      <p:pic>
        <p:nvPicPr>
          <p:cNvPr id="825" name="Google Shape;825;p54"/>
          <p:cNvPicPr preferRelativeResize="0"/>
          <p:nvPr/>
        </p:nvPicPr>
        <p:blipFill rotWithShape="1">
          <a:blip r:embed="rId6">
            <a:alphaModFix/>
          </a:blip>
          <a:srcRect b="0" l="0" r="0" t="0"/>
          <a:stretch/>
        </p:blipFill>
        <p:spPr>
          <a:xfrm>
            <a:off x="8801327" y="5855687"/>
            <a:ext cx="521209" cy="274321"/>
          </a:xfrm>
          <a:prstGeom prst="rect">
            <a:avLst/>
          </a:prstGeom>
          <a:noFill/>
          <a:ln>
            <a:noFill/>
          </a:ln>
        </p:spPr>
      </p:pic>
      <p:sp>
        <p:nvSpPr>
          <p:cNvPr id="826" name="Google Shape;826;p54"/>
          <p:cNvSpPr/>
          <p:nvPr/>
        </p:nvSpPr>
        <p:spPr>
          <a:xfrm>
            <a:off x="8801327" y="5609466"/>
            <a:ext cx="458083" cy="24622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Critical bending stress</a:t>
            </a:r>
            <a:endParaRPr/>
          </a:p>
        </p:txBody>
      </p:sp>
      <p:sp>
        <p:nvSpPr>
          <p:cNvPr id="833" name="Google Shape;833;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34" name="Google Shape;834;p55"/>
          <p:cNvPicPr preferRelativeResize="0"/>
          <p:nvPr/>
        </p:nvPicPr>
        <p:blipFill rotWithShape="1">
          <a:blip r:embed="rId3">
            <a:alphaModFix/>
          </a:blip>
          <a:srcRect b="0" l="0" r="0" t="0"/>
          <a:stretch/>
        </p:blipFill>
        <p:spPr>
          <a:xfrm>
            <a:off x="983435" y="1928856"/>
            <a:ext cx="5529262" cy="2973388"/>
          </a:xfrm>
          <a:prstGeom prst="rect">
            <a:avLst/>
          </a:prstGeom>
          <a:noFill/>
          <a:ln>
            <a:noFill/>
          </a:ln>
        </p:spPr>
      </p:pic>
      <p:graphicFrame>
        <p:nvGraphicFramePr>
          <p:cNvPr id="835" name="Google Shape;835;p55"/>
          <p:cNvGraphicFramePr/>
          <p:nvPr/>
        </p:nvGraphicFramePr>
        <p:xfrm>
          <a:off x="7184852" y="1928856"/>
          <a:ext cx="3000000" cy="3000000"/>
        </p:xfrm>
        <a:graphic>
          <a:graphicData uri="http://schemas.openxmlformats.org/drawingml/2006/table">
            <a:tbl>
              <a:tblPr bandRow="1" firstRow="1">
                <a:noFill/>
                <a:tableStyleId>{F26A2AB9-549B-42A9-95BD-510C2F33C8F9}</a:tableStyleId>
              </a:tblPr>
              <a:tblGrid>
                <a:gridCol w="3126250"/>
                <a:gridCol w="1158100"/>
              </a:tblGrid>
              <a:tr h="370850">
                <a:tc>
                  <a:txBody>
                    <a:bodyPr/>
                    <a:lstStyle/>
                    <a:p>
                      <a:pPr indent="0" lvl="0" marL="0" marR="0" rtl="0" algn="l">
                        <a:spcBef>
                          <a:spcPts val="0"/>
                        </a:spcBef>
                        <a:spcAft>
                          <a:spcPts val="0"/>
                        </a:spcAft>
                        <a:buNone/>
                      </a:pPr>
                      <a:r>
                        <a:rPr lang="en-GB" sz="1800"/>
                        <a:t>Product</a:t>
                      </a:r>
                      <a:endParaRPr/>
                    </a:p>
                  </a:txBody>
                  <a:tcPr marT="45725" marB="45725" marR="91450" marL="91450"/>
                </a:tc>
                <a:tc>
                  <a:txBody>
                    <a:bodyPr/>
                    <a:lstStyle/>
                    <a:p>
                      <a:pPr indent="0" lvl="0" marL="0" marR="0" rtl="0" algn="ctr">
                        <a:spcBef>
                          <a:spcPts val="0"/>
                        </a:spcBef>
                        <a:spcAft>
                          <a:spcPts val="0"/>
                        </a:spcAft>
                        <a:buNone/>
                      </a:pPr>
                      <a:r>
                        <a:rPr lang="en-GB" sz="1800"/>
                        <a:t>c factor</a:t>
                      </a:r>
                      <a:endParaRPr/>
                    </a:p>
                  </a:txBody>
                  <a:tcPr marT="45725" marB="45725" marR="91450" marL="91450"/>
                </a:tc>
              </a:tr>
              <a:tr h="370850">
                <a:tc>
                  <a:txBody>
                    <a:bodyPr/>
                    <a:lstStyle/>
                    <a:p>
                      <a:pPr indent="0" lvl="0" marL="0" marR="0" rtl="0" algn="l">
                        <a:spcBef>
                          <a:spcPts val="0"/>
                        </a:spcBef>
                        <a:spcAft>
                          <a:spcPts val="0"/>
                        </a:spcAft>
                        <a:buNone/>
                      </a:pPr>
                      <a:r>
                        <a:rPr lang="en-GB" sz="1800"/>
                        <a:t>softwood timber</a:t>
                      </a:r>
                      <a:endParaRPr/>
                    </a:p>
                  </a:txBody>
                  <a:tcPr marT="45725" marB="45725" marR="91450" marL="91450"/>
                </a:tc>
                <a:tc>
                  <a:txBody>
                    <a:bodyPr/>
                    <a:lstStyle/>
                    <a:p>
                      <a:pPr indent="0" lvl="0" marL="0" marR="0" rtl="0" algn="ctr">
                        <a:spcBef>
                          <a:spcPts val="0"/>
                        </a:spcBef>
                        <a:spcAft>
                          <a:spcPts val="0"/>
                        </a:spcAft>
                        <a:buNone/>
                      </a:pPr>
                      <a:r>
                        <a:rPr lang="en-GB" sz="1800"/>
                        <a:t>0.78</a:t>
                      </a:r>
                      <a:endParaRPr/>
                    </a:p>
                  </a:txBody>
                  <a:tcPr marT="45725" marB="45725" marR="91450" marL="91450"/>
                </a:tc>
              </a:tr>
              <a:tr h="370850">
                <a:tc>
                  <a:txBody>
                    <a:bodyPr/>
                    <a:lstStyle/>
                    <a:p>
                      <a:pPr indent="0" lvl="0" marL="0" marR="0" rtl="0" algn="l">
                        <a:spcBef>
                          <a:spcPts val="0"/>
                        </a:spcBef>
                        <a:spcAft>
                          <a:spcPts val="0"/>
                        </a:spcAft>
                        <a:buNone/>
                      </a:pPr>
                      <a:r>
                        <a:rPr lang="en-GB" sz="1800"/>
                        <a:t>Split glued-laminated timber GL30cs</a:t>
                      </a:r>
                      <a:endParaRPr/>
                    </a:p>
                  </a:txBody>
                  <a:tcPr marT="45725" marB="45725" marR="91450" marL="91450"/>
                </a:tc>
                <a:tc>
                  <a:txBody>
                    <a:bodyPr/>
                    <a:lstStyle/>
                    <a:p>
                      <a:pPr indent="0" lvl="0" marL="0" marR="0" rtl="0" algn="ctr">
                        <a:spcBef>
                          <a:spcPts val="0"/>
                        </a:spcBef>
                        <a:spcAft>
                          <a:spcPts val="0"/>
                        </a:spcAft>
                        <a:buNone/>
                      </a:pPr>
                      <a:r>
                        <a:rPr lang="en-GB" sz="1800"/>
                        <a:t>0.72</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lang="en-GB" sz="1800"/>
                        <a:t>Split glued-laminated timber GL30hs</a:t>
                      </a:r>
                      <a:endParaRPr/>
                    </a:p>
                  </a:txBody>
                  <a:tcPr marT="45725" marB="45725" marR="91450" marL="91450"/>
                </a:tc>
                <a:tc>
                  <a:txBody>
                    <a:bodyPr/>
                    <a:lstStyle/>
                    <a:p>
                      <a:pPr indent="0" lvl="0" marL="0" marR="0" rtl="0" algn="ctr">
                        <a:spcBef>
                          <a:spcPts val="0"/>
                        </a:spcBef>
                        <a:spcAft>
                          <a:spcPts val="0"/>
                        </a:spcAft>
                        <a:buNone/>
                      </a:pPr>
                      <a:r>
                        <a:rPr lang="en-GB" sz="1800"/>
                        <a:t>0.70</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lang="en-GB" sz="1800"/>
                        <a:t>Glued-laminated timber GL30c</a:t>
                      </a:r>
                      <a:endParaRPr/>
                    </a:p>
                  </a:txBody>
                  <a:tcPr marT="45725" marB="45725" marR="91450" marL="91450"/>
                </a:tc>
                <a:tc>
                  <a:txBody>
                    <a:bodyPr/>
                    <a:lstStyle/>
                    <a:p>
                      <a:pPr indent="0" lvl="0" marL="0" marR="0" rtl="0" algn="ctr">
                        <a:spcBef>
                          <a:spcPts val="0"/>
                        </a:spcBef>
                        <a:spcAft>
                          <a:spcPts val="0"/>
                        </a:spcAft>
                        <a:buNone/>
                      </a:pPr>
                      <a:r>
                        <a:rPr lang="en-GB" sz="1800"/>
                        <a:t>0.70</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alibri"/>
                        <a:buNone/>
                      </a:pPr>
                      <a:r>
                        <a:rPr lang="en-GB" sz="1800"/>
                        <a:t>Glued-laminated timber GL30h</a:t>
                      </a:r>
                      <a:endParaRPr/>
                    </a:p>
                  </a:txBody>
                  <a:tcPr marT="45725" marB="45725" marR="91450" marL="91450"/>
                </a:tc>
                <a:tc>
                  <a:txBody>
                    <a:bodyPr/>
                    <a:lstStyle/>
                    <a:p>
                      <a:pPr indent="0" lvl="0" marL="0" marR="0" rtl="0" algn="ctr">
                        <a:spcBef>
                          <a:spcPts val="0"/>
                        </a:spcBef>
                        <a:spcAft>
                          <a:spcPts val="0"/>
                        </a:spcAft>
                        <a:buNone/>
                      </a:pPr>
                      <a:r>
                        <a:rPr lang="en-GB" sz="1800"/>
                        <a:t>0.68</a:t>
                      </a:r>
                      <a:endParaRPr/>
                    </a:p>
                  </a:txBody>
                  <a:tcPr marT="45725" marB="45725" marR="91450" marL="91450"/>
                </a:tc>
              </a:tr>
              <a:tr h="185425">
                <a:tc>
                  <a:txBody>
                    <a:bodyPr/>
                    <a:lstStyle/>
                    <a:p>
                      <a:pPr indent="0" lvl="0" marL="0" marR="0" rtl="0" algn="l">
                        <a:lnSpc>
                          <a:spcPct val="100000"/>
                        </a:lnSpc>
                        <a:spcBef>
                          <a:spcPts val="0"/>
                        </a:spcBef>
                        <a:spcAft>
                          <a:spcPts val="0"/>
                        </a:spcAft>
                        <a:buClr>
                          <a:schemeClr val="dk1"/>
                        </a:buClr>
                        <a:buSzPts val="1800"/>
                        <a:buFont typeface="Calibri"/>
                        <a:buNone/>
                      </a:pPr>
                      <a:r>
                        <a:rPr lang="en-GB" sz="1800"/>
                        <a:t>Kerto-S-LVL</a:t>
                      </a:r>
                      <a:endParaRPr/>
                    </a:p>
                  </a:txBody>
                  <a:tcPr marT="45725" marB="45725" marR="91450" marL="91450"/>
                </a:tc>
                <a:tc>
                  <a:txBody>
                    <a:bodyPr/>
                    <a:lstStyle/>
                    <a:p>
                      <a:pPr indent="0" lvl="0" marL="0" marR="0" rtl="0" algn="ctr">
                        <a:spcBef>
                          <a:spcPts val="0"/>
                        </a:spcBef>
                        <a:spcAft>
                          <a:spcPts val="0"/>
                        </a:spcAft>
                        <a:buNone/>
                      </a:pPr>
                      <a:r>
                        <a:rPr lang="en-GB" sz="1800"/>
                        <a:t>0.58</a:t>
                      </a:r>
                      <a:endParaRPr/>
                    </a:p>
                  </a:txBody>
                  <a:tcPr marT="45725" marB="45725" marR="91450" marL="91450"/>
                </a:tc>
              </a:tr>
              <a:tr h="182875">
                <a:tc>
                  <a:txBody>
                    <a:bodyPr/>
                    <a:lstStyle/>
                    <a:p>
                      <a:pPr indent="0" lvl="0" marL="0" marR="0" rtl="0" algn="l">
                        <a:lnSpc>
                          <a:spcPct val="100000"/>
                        </a:lnSpc>
                        <a:spcBef>
                          <a:spcPts val="0"/>
                        </a:spcBef>
                        <a:spcAft>
                          <a:spcPts val="0"/>
                        </a:spcAft>
                        <a:buClr>
                          <a:schemeClr val="dk1"/>
                        </a:buClr>
                        <a:buSzPts val="1800"/>
                        <a:buFont typeface="Calibri"/>
                        <a:buNone/>
                      </a:pPr>
                      <a:r>
                        <a:rPr lang="en-GB" sz="1800"/>
                        <a:t>Kerto-T-LVL</a:t>
                      </a:r>
                      <a:endParaRPr/>
                    </a:p>
                  </a:txBody>
                  <a:tcPr marT="45725" marB="45725" marR="91450" marL="91450"/>
                </a:tc>
                <a:tc>
                  <a:txBody>
                    <a:bodyPr/>
                    <a:lstStyle/>
                    <a:p>
                      <a:pPr indent="0" lvl="0" marL="0" marR="0" rtl="0" algn="ctr">
                        <a:spcBef>
                          <a:spcPts val="0"/>
                        </a:spcBef>
                        <a:spcAft>
                          <a:spcPts val="0"/>
                        </a:spcAft>
                        <a:buNone/>
                      </a:pPr>
                      <a:r>
                        <a:rPr lang="en-GB" sz="1800"/>
                        <a:t>0.58</a:t>
                      </a:r>
                      <a:endParaRPr/>
                    </a:p>
                  </a:txBody>
                  <a:tcPr marT="45725" marB="45725" marR="91450" marL="91450"/>
                </a:tc>
              </a:tr>
              <a:tr h="182875">
                <a:tc>
                  <a:txBody>
                    <a:bodyPr/>
                    <a:lstStyle/>
                    <a:p>
                      <a:pPr indent="0" lvl="0" marL="0" marR="0" rtl="0" algn="l">
                        <a:spcBef>
                          <a:spcPts val="0"/>
                        </a:spcBef>
                        <a:spcAft>
                          <a:spcPts val="0"/>
                        </a:spcAft>
                        <a:buNone/>
                      </a:pPr>
                      <a:r>
                        <a:rPr lang="en-GB" sz="1800"/>
                        <a:t>Kerto-Q-LVL</a:t>
                      </a:r>
                      <a:endParaRPr/>
                    </a:p>
                  </a:txBody>
                  <a:tcPr marT="45725" marB="45725" marR="91450" marL="91450"/>
                </a:tc>
                <a:tc>
                  <a:txBody>
                    <a:bodyPr/>
                    <a:lstStyle/>
                    <a:p>
                      <a:pPr indent="0" lvl="0" marL="0" marR="0" rtl="0" algn="ctr">
                        <a:spcBef>
                          <a:spcPts val="0"/>
                        </a:spcBef>
                        <a:spcAft>
                          <a:spcPts val="0"/>
                        </a:spcAft>
                        <a:buNone/>
                      </a:pPr>
                      <a:r>
                        <a:rPr lang="en-GB" sz="1800"/>
                        <a:t>0.67</a:t>
                      </a:r>
                      <a:endParaRPr/>
                    </a:p>
                  </a:txBody>
                  <a:tcPr marT="45725" marB="45725" marR="91450" marL="91450"/>
                </a:tc>
              </a:tr>
            </a:tbl>
          </a:graphicData>
        </a:graphic>
      </p:graphicFrame>
      <p:sp>
        <p:nvSpPr>
          <p:cNvPr id="836" name="Google Shape;836;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37" name="Google Shape;837;p55"/>
          <p:cNvSpPr/>
          <p:nvPr/>
        </p:nvSpPr>
        <p:spPr>
          <a:xfrm>
            <a:off x="983435" y="1928856"/>
            <a:ext cx="5245056"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Critical bending stress of rectangular cross-section</a:t>
            </a:r>
            <a:endParaRPr/>
          </a:p>
        </p:txBody>
      </p:sp>
      <p:sp>
        <p:nvSpPr>
          <p:cNvPr id="838" name="Google Shape;838;p55"/>
          <p:cNvSpPr/>
          <p:nvPr/>
        </p:nvSpPr>
        <p:spPr>
          <a:xfrm>
            <a:off x="1597175" y="3123362"/>
            <a:ext cx="5549349" cy="176971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critical bending stress</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product-specific factor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width of the cross-section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height of the cross-section in the direction of the bending moment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lateral buckling length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characteristic value of the modulus of elasticity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56"/>
          <p:cNvSpPr txBox="1"/>
          <p:nvPr>
            <p:ph type="title"/>
          </p:nvPr>
        </p:nvSpPr>
        <p:spPr>
          <a:xfrm>
            <a:off x="838200" y="365125"/>
            <a:ext cx="113538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Combined effect of lateral buckling and buckling</a:t>
            </a:r>
            <a:endParaRPr/>
          </a:p>
        </p:txBody>
      </p:sp>
      <p:sp>
        <p:nvSpPr>
          <p:cNvPr id="845" name="Google Shape;845;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46" name="Google Shape;846;p56"/>
          <p:cNvPicPr preferRelativeResize="0"/>
          <p:nvPr/>
        </p:nvPicPr>
        <p:blipFill rotWithShape="1">
          <a:blip r:embed="rId3">
            <a:alphaModFix/>
          </a:blip>
          <a:srcRect b="0" l="0" r="0" t="0"/>
          <a:stretch/>
        </p:blipFill>
        <p:spPr>
          <a:xfrm>
            <a:off x="1391293" y="3627355"/>
            <a:ext cx="4659312" cy="3119437"/>
          </a:xfrm>
          <a:prstGeom prst="rect">
            <a:avLst/>
          </a:prstGeom>
          <a:noFill/>
          <a:ln>
            <a:noFill/>
          </a:ln>
        </p:spPr>
      </p:pic>
      <p:sp>
        <p:nvSpPr>
          <p:cNvPr id="847" name="Google Shape;847;p56"/>
          <p:cNvSpPr txBox="1"/>
          <p:nvPr>
            <p:ph idx="1" type="body"/>
          </p:nvPr>
        </p:nvSpPr>
        <p:spPr>
          <a:xfrm>
            <a:off x="838199" y="1825624"/>
            <a:ext cx="7409936" cy="280221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 Combined effect must be checked when</a:t>
            </a:r>
            <a:endParaRPr/>
          </a:p>
          <a:p>
            <a:pPr indent="-228600" lvl="1" marL="685800" rtl="0" algn="l">
              <a:lnSpc>
                <a:spcPct val="90000"/>
              </a:lnSpc>
              <a:spcBef>
                <a:spcPts val="500"/>
              </a:spcBef>
              <a:spcAft>
                <a:spcPts val="0"/>
              </a:spcAft>
              <a:buClr>
                <a:schemeClr val="dk1"/>
              </a:buClr>
              <a:buSzPts val="2400"/>
              <a:buChar char="•"/>
            </a:pPr>
            <a:r>
              <a:rPr lang="en-GB"/>
              <a:t>Compression force </a:t>
            </a:r>
            <a:r>
              <a:rPr i="1" lang="en-GB"/>
              <a:t>N</a:t>
            </a:r>
            <a:r>
              <a:rPr baseline="-25000" lang="en-GB"/>
              <a:t>d</a:t>
            </a:r>
            <a:endParaRPr baseline="-25000"/>
          </a:p>
          <a:p>
            <a:pPr indent="-228600" lvl="1" marL="685800" rtl="0" algn="l">
              <a:lnSpc>
                <a:spcPct val="90000"/>
              </a:lnSpc>
              <a:spcBef>
                <a:spcPts val="500"/>
              </a:spcBef>
              <a:spcAft>
                <a:spcPts val="0"/>
              </a:spcAft>
              <a:buClr>
                <a:schemeClr val="dk1"/>
              </a:buClr>
              <a:buSzPts val="2400"/>
              <a:buChar char="•"/>
            </a:pPr>
            <a:r>
              <a:rPr lang="en-GB"/>
              <a:t>Bending moment </a:t>
            </a:r>
            <a:r>
              <a:rPr i="1" lang="en-GB"/>
              <a:t>M</a:t>
            </a:r>
            <a:r>
              <a:rPr baseline="-25000" lang="en-GB"/>
              <a:t>y,d</a:t>
            </a:r>
            <a:endParaRPr baseline="-25000"/>
          </a:p>
          <a:p>
            <a:pPr indent="-228600" lvl="1" marL="685800" rtl="0" algn="l">
              <a:lnSpc>
                <a:spcPct val="90000"/>
              </a:lnSpc>
              <a:spcBef>
                <a:spcPts val="500"/>
              </a:spcBef>
              <a:spcAft>
                <a:spcPts val="0"/>
              </a:spcAft>
              <a:buClr>
                <a:schemeClr val="dk1"/>
              </a:buClr>
              <a:buSzPts val="2400"/>
              <a:buChar char="•"/>
            </a:pPr>
            <a:r>
              <a:rPr lang="en-GB"/>
              <a:t>Lateral buckling factor </a:t>
            </a:r>
            <a:r>
              <a:rPr i="1" lang="en-GB"/>
              <a:t>k</a:t>
            </a:r>
            <a:r>
              <a:rPr baseline="-25000" lang="en-GB"/>
              <a:t>crit</a:t>
            </a:r>
            <a:r>
              <a:rPr lang="en-GB"/>
              <a:t> &lt; 1</a:t>
            </a:r>
            <a:endParaRPr/>
          </a:p>
        </p:txBody>
      </p:sp>
      <p:pic>
        <p:nvPicPr>
          <p:cNvPr id="848" name="Google Shape;848;p56"/>
          <p:cNvPicPr preferRelativeResize="0"/>
          <p:nvPr/>
        </p:nvPicPr>
        <p:blipFill rotWithShape="1">
          <a:blip r:embed="rId4">
            <a:alphaModFix/>
          </a:blip>
          <a:srcRect b="0" l="0" r="0" t="0"/>
          <a:stretch/>
        </p:blipFill>
        <p:spPr>
          <a:xfrm>
            <a:off x="7721145" y="1873251"/>
            <a:ext cx="3663778" cy="3989736"/>
          </a:xfrm>
          <a:prstGeom prst="rect">
            <a:avLst/>
          </a:prstGeom>
          <a:noFill/>
          <a:ln>
            <a:noFill/>
          </a:ln>
        </p:spPr>
      </p:pic>
      <p:sp>
        <p:nvSpPr>
          <p:cNvPr id="849" name="Google Shape;849;p5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50" name="Google Shape;850;p56"/>
          <p:cNvSpPr/>
          <p:nvPr/>
        </p:nvSpPr>
        <p:spPr>
          <a:xfrm>
            <a:off x="1392361" y="3615932"/>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
        <p:nvSpPr>
          <p:cNvPr id="851" name="Google Shape;851;p56"/>
          <p:cNvSpPr/>
          <p:nvPr/>
        </p:nvSpPr>
        <p:spPr>
          <a:xfrm>
            <a:off x="1946044" y="4894816"/>
            <a:ext cx="5105466" cy="176971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rated value of bending stress</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lateral buckling factor</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bending strength </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compression stress parallel to the grain</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buckling factor</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rated value of compression strength parallel to the grain</a:t>
            </a:r>
            <a:endParaRPr/>
          </a:p>
        </p:txBody>
      </p:sp>
      <p:sp>
        <p:nvSpPr>
          <p:cNvPr id="852" name="Google Shape;852;p56"/>
          <p:cNvSpPr/>
          <p:nvPr/>
        </p:nvSpPr>
        <p:spPr>
          <a:xfrm>
            <a:off x="1391293" y="3584798"/>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Dimensioning condition</a:t>
            </a:r>
            <a:endParaRPr/>
          </a:p>
        </p:txBody>
      </p:sp>
      <p:sp>
        <p:nvSpPr>
          <p:cNvPr id="853" name="Google Shape;853;p56"/>
          <p:cNvSpPr/>
          <p:nvPr/>
        </p:nvSpPr>
        <p:spPr>
          <a:xfrm>
            <a:off x="9936430" y="2334179"/>
            <a:ext cx="2118127" cy="56938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600">
                <a:solidFill>
                  <a:schemeClr val="dk1"/>
                </a:solidFill>
                <a:latin typeface="Arial Narrow"/>
                <a:ea typeface="Arial Narrow"/>
                <a:cs typeface="Arial Narrow"/>
                <a:sym typeface="Arial Narrow"/>
              </a:rPr>
              <a:t>Direction of buckling</a:t>
            </a:r>
            <a:endParaRPr/>
          </a:p>
          <a:p>
            <a:pPr indent="0" lvl="0" marL="0" marR="0" rtl="0" algn="l">
              <a:spcBef>
                <a:spcPts val="600"/>
              </a:spcBef>
              <a:spcAft>
                <a:spcPts val="0"/>
              </a:spcAft>
              <a:buNone/>
            </a:pPr>
            <a:r>
              <a:rPr lang="en-GB" sz="1600">
                <a:solidFill>
                  <a:schemeClr val="dk1"/>
                </a:solidFill>
                <a:latin typeface="Arial Narrow"/>
                <a:ea typeface="Arial Narrow"/>
                <a:cs typeface="Arial Narrow"/>
                <a:sym typeface="Arial Narrow"/>
              </a:rPr>
              <a:t>Direction of lateral buckling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Holes in rod</a:t>
            </a:r>
            <a:endParaRPr/>
          </a:p>
        </p:txBody>
      </p:sp>
      <p:sp>
        <p:nvSpPr>
          <p:cNvPr id="860" name="Google Shape;860;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61" name="Google Shape;861;p57"/>
          <p:cNvSpPr txBox="1"/>
          <p:nvPr>
            <p:ph idx="1" type="body"/>
          </p:nvPr>
        </p:nvSpPr>
        <p:spPr>
          <a:xfrm>
            <a:off x="838199" y="1825624"/>
            <a:ext cx="10431163" cy="450721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u="sng"/>
              <a:t>No</a:t>
            </a:r>
            <a:r>
              <a:rPr lang="en-GB"/>
              <a:t> large holes (permitted </a:t>
            </a:r>
            <a:r>
              <a:rPr i="1" lang="en-GB"/>
              <a:t>d </a:t>
            </a:r>
            <a:r>
              <a:rPr lang="en-GB"/>
              <a:t>≤ 30 mm) </a:t>
            </a:r>
            <a:r>
              <a:rPr lang="en-GB" u="sng"/>
              <a:t>may be made</a:t>
            </a:r>
            <a:r>
              <a:rPr lang="en-GB"/>
              <a:t> in rods manufactured from timber</a:t>
            </a:r>
            <a:endParaRPr/>
          </a:p>
          <a:p>
            <a:pPr indent="-228600" lvl="0" marL="228600" rtl="0" algn="l">
              <a:lnSpc>
                <a:spcPct val="90000"/>
              </a:lnSpc>
              <a:spcBef>
                <a:spcPts val="1000"/>
              </a:spcBef>
              <a:spcAft>
                <a:spcPts val="0"/>
              </a:spcAft>
              <a:buClr>
                <a:schemeClr val="dk1"/>
              </a:buClr>
              <a:buSzPts val="2800"/>
              <a:buChar char="•"/>
            </a:pPr>
            <a:r>
              <a:rPr lang="en-GB"/>
              <a:t>RIL 205-1-2017 only gives instructions for the design of holes in glue-laminated or LVL rods</a:t>
            </a:r>
            <a:endParaRPr/>
          </a:p>
          <a:p>
            <a:pPr indent="-228600" lvl="0" marL="228600" rtl="0" algn="l">
              <a:lnSpc>
                <a:spcPct val="90000"/>
              </a:lnSpc>
              <a:spcBef>
                <a:spcPts val="1000"/>
              </a:spcBef>
              <a:spcAft>
                <a:spcPts val="0"/>
              </a:spcAft>
              <a:buClr>
                <a:schemeClr val="dk1"/>
              </a:buClr>
              <a:buSzPts val="2800"/>
              <a:buChar char="•"/>
            </a:pPr>
            <a:r>
              <a:rPr lang="en-GB"/>
              <a:t>The  parameters are based on the design method set out in DIN EN1995-1-1/NA.</a:t>
            </a:r>
            <a:endParaRPr/>
          </a:p>
          <a:p>
            <a:pPr indent="-228600" lvl="0" marL="228600" rtl="0" algn="l">
              <a:lnSpc>
                <a:spcPct val="90000"/>
              </a:lnSpc>
              <a:spcBef>
                <a:spcPts val="1000"/>
              </a:spcBef>
              <a:spcAft>
                <a:spcPts val="0"/>
              </a:spcAft>
              <a:buClr>
                <a:schemeClr val="dk1"/>
              </a:buClr>
              <a:buSzPts val="2800"/>
              <a:buChar char="•"/>
            </a:pPr>
            <a:r>
              <a:rPr lang="en-GB"/>
              <a:t>Holes in Kerto-LVL rods can also be designed in accordance with VTT certificate 184/03.</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862" name="Google Shape;862;p5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58"/>
          <p:cNvPicPr preferRelativeResize="0"/>
          <p:nvPr/>
        </p:nvPicPr>
        <p:blipFill rotWithShape="1">
          <a:blip r:embed="rId3">
            <a:alphaModFix/>
          </a:blip>
          <a:srcRect b="0" l="0" r="0" t="0"/>
          <a:stretch/>
        </p:blipFill>
        <p:spPr>
          <a:xfrm>
            <a:off x="6557996" y="1613808"/>
            <a:ext cx="5417762" cy="4380409"/>
          </a:xfrm>
          <a:prstGeom prst="rect">
            <a:avLst/>
          </a:prstGeom>
          <a:noFill/>
          <a:ln>
            <a:noFill/>
          </a:ln>
        </p:spPr>
      </p:pic>
      <p:sp>
        <p:nvSpPr>
          <p:cNvPr id="869" name="Google Shape;869;p58"/>
          <p:cNvSpPr txBox="1"/>
          <p:nvPr>
            <p:ph type="title"/>
          </p:nvPr>
        </p:nvSpPr>
        <p:spPr>
          <a:xfrm>
            <a:off x="838199" y="365125"/>
            <a:ext cx="111602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Geometry requirements for holes </a:t>
            </a:r>
            <a:br>
              <a:rPr lang="en-GB"/>
            </a:br>
            <a:r>
              <a:rPr lang="en-GB"/>
              <a:t>(</a:t>
            </a:r>
            <a:r>
              <a:rPr i="1" lang="en-GB"/>
              <a:t>d</a:t>
            </a:r>
            <a:r>
              <a:rPr lang="en-GB"/>
              <a:t> ≤ 50 mm, </a:t>
            </a:r>
            <a:r>
              <a:rPr i="1" lang="en-GB"/>
              <a:t>d</a:t>
            </a:r>
            <a:r>
              <a:rPr lang="en-GB"/>
              <a:t> &gt; 50 mm)</a:t>
            </a:r>
            <a:endParaRPr/>
          </a:p>
        </p:txBody>
      </p:sp>
      <p:sp>
        <p:nvSpPr>
          <p:cNvPr id="870" name="Google Shape;870;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71" name="Google Shape;871;p58"/>
          <p:cNvSpPr txBox="1"/>
          <p:nvPr>
            <p:ph idx="1" type="body"/>
          </p:nvPr>
        </p:nvSpPr>
        <p:spPr>
          <a:xfrm>
            <a:off x="838200" y="1825624"/>
            <a:ext cx="5513173" cy="28822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Holes should be</a:t>
            </a:r>
            <a:endParaRPr/>
          </a:p>
          <a:p>
            <a:pPr indent="-228600" lvl="1" marL="685800" rtl="0" algn="l">
              <a:lnSpc>
                <a:spcPct val="90000"/>
              </a:lnSpc>
              <a:spcBef>
                <a:spcPts val="500"/>
              </a:spcBef>
              <a:spcAft>
                <a:spcPts val="0"/>
              </a:spcAft>
              <a:buClr>
                <a:schemeClr val="dk1"/>
              </a:buClr>
              <a:buSzPts val="2400"/>
              <a:buChar char="•"/>
            </a:pPr>
            <a:r>
              <a:rPr lang="en-GB"/>
              <a:t>Round</a:t>
            </a:r>
            <a:endParaRPr/>
          </a:p>
          <a:p>
            <a:pPr indent="-228600" lvl="1" marL="685800" rtl="0" algn="l">
              <a:lnSpc>
                <a:spcPct val="90000"/>
              </a:lnSpc>
              <a:spcBef>
                <a:spcPts val="500"/>
              </a:spcBef>
              <a:spcAft>
                <a:spcPts val="0"/>
              </a:spcAft>
              <a:buClr>
                <a:schemeClr val="dk1"/>
              </a:buClr>
              <a:buSzPts val="2400"/>
              <a:buChar char="•"/>
            </a:pPr>
            <a:r>
              <a:rPr lang="en-GB"/>
              <a:t>Rectangular with rounded corners </a:t>
            </a:r>
            <a:br>
              <a:rPr lang="en-GB"/>
            </a:br>
            <a:r>
              <a:rPr i="1" lang="en-GB"/>
              <a:t>r</a:t>
            </a:r>
            <a:r>
              <a:rPr lang="en-GB"/>
              <a:t> ≥ 15 mm</a:t>
            </a:r>
            <a:endParaRPr/>
          </a:p>
          <a:p>
            <a:pPr indent="-228600" lvl="0" marL="228600" rtl="0" algn="l">
              <a:lnSpc>
                <a:spcPct val="90000"/>
              </a:lnSpc>
              <a:spcBef>
                <a:spcPts val="1000"/>
              </a:spcBef>
              <a:spcAft>
                <a:spcPts val="0"/>
              </a:spcAft>
              <a:buClr>
                <a:schemeClr val="dk1"/>
              </a:buClr>
              <a:buSzPts val="2800"/>
              <a:buChar char="•"/>
            </a:pPr>
            <a:r>
              <a:rPr lang="en-GB"/>
              <a:t>Conditions 1...6 must be met</a:t>
            </a:r>
            <a:endParaRPr/>
          </a:p>
          <a:p>
            <a:pPr indent="-228600" lvl="1" marL="685800" rtl="0" algn="l">
              <a:lnSpc>
                <a:spcPct val="90000"/>
              </a:lnSpc>
              <a:spcBef>
                <a:spcPts val="500"/>
              </a:spcBef>
              <a:spcAft>
                <a:spcPts val="0"/>
              </a:spcAft>
              <a:buClr>
                <a:schemeClr val="dk1"/>
              </a:buClr>
              <a:buSzPts val="2400"/>
              <a:buChar char="•"/>
            </a:pPr>
            <a:r>
              <a:rPr lang="en-GB"/>
              <a:t>With round hole </a:t>
            </a:r>
            <a:r>
              <a:rPr i="1" lang="en-GB"/>
              <a:t>h</a:t>
            </a:r>
            <a:r>
              <a:rPr baseline="-25000" lang="en-GB"/>
              <a:t>d</a:t>
            </a:r>
            <a:r>
              <a:rPr lang="en-GB"/>
              <a:t>=0.7</a:t>
            </a:r>
            <a:r>
              <a:rPr i="1" lang="en-GB"/>
              <a:t>d</a:t>
            </a:r>
            <a:endParaRPr/>
          </a:p>
        </p:txBody>
      </p:sp>
      <p:pic>
        <p:nvPicPr>
          <p:cNvPr id="872" name="Google Shape;872;p58"/>
          <p:cNvPicPr preferRelativeResize="0"/>
          <p:nvPr/>
        </p:nvPicPr>
        <p:blipFill rotWithShape="1">
          <a:blip r:embed="rId4">
            <a:alphaModFix/>
          </a:blip>
          <a:srcRect b="0" l="0" r="0" t="0"/>
          <a:stretch/>
        </p:blipFill>
        <p:spPr>
          <a:xfrm>
            <a:off x="1367137" y="4429382"/>
            <a:ext cx="4303713" cy="2014538"/>
          </a:xfrm>
          <a:prstGeom prst="rect">
            <a:avLst/>
          </a:prstGeom>
          <a:noFill/>
          <a:ln>
            <a:noFill/>
          </a:ln>
        </p:spPr>
      </p:pic>
      <p:sp>
        <p:nvSpPr>
          <p:cNvPr id="873" name="Google Shape;873;p5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74" name="Google Shape;874;p58"/>
          <p:cNvSpPr/>
          <p:nvPr/>
        </p:nvSpPr>
        <p:spPr>
          <a:xfrm>
            <a:off x="2519562" y="4727443"/>
            <a:ext cx="1945593" cy="274320"/>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however </a:t>
            </a:r>
            <a:r>
              <a:rPr i="1" lang="en-GB" sz="1500">
                <a:solidFill>
                  <a:schemeClr val="dk1"/>
                </a:solidFill>
                <a:latin typeface="Arial"/>
                <a:ea typeface="Arial"/>
                <a:cs typeface="Arial"/>
                <a:sym typeface="Arial"/>
              </a:rPr>
              <a:t>l</a:t>
            </a:r>
            <a:r>
              <a:rPr baseline="-25000" lang="en-GB" sz="1500">
                <a:solidFill>
                  <a:schemeClr val="dk1"/>
                </a:solidFill>
                <a:latin typeface="Arial"/>
                <a:ea typeface="Arial"/>
                <a:cs typeface="Arial"/>
                <a:sym typeface="Arial"/>
              </a:rPr>
              <a:t>z</a:t>
            </a:r>
            <a:r>
              <a:rPr lang="en-GB" sz="1500">
                <a:solidFill>
                  <a:schemeClr val="dk1"/>
                </a:solidFill>
                <a:latin typeface="Arial"/>
                <a:ea typeface="Arial"/>
                <a:cs typeface="Arial"/>
                <a:sym typeface="Arial"/>
              </a:rPr>
              <a:t> ≥ 300 mm</a:t>
            </a:r>
            <a:endParaRPr/>
          </a:p>
        </p:txBody>
      </p:sp>
      <p:sp>
        <p:nvSpPr>
          <p:cNvPr id="875" name="Google Shape;875;p58"/>
          <p:cNvSpPr/>
          <p:nvPr/>
        </p:nvSpPr>
        <p:spPr>
          <a:xfrm>
            <a:off x="2704377" y="6177576"/>
            <a:ext cx="3284943"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however, with a round hole d ≤ 0,3h</a:t>
            </a:r>
            <a:endParaRPr/>
          </a:p>
        </p:txBody>
      </p:sp>
      <p:sp>
        <p:nvSpPr>
          <p:cNvPr id="876" name="Google Shape;876;p58"/>
          <p:cNvSpPr/>
          <p:nvPr/>
        </p:nvSpPr>
        <p:spPr>
          <a:xfrm>
            <a:off x="1726172" y="5574883"/>
            <a:ext cx="1903141" cy="257938"/>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i="1" lang="en-GB" sz="1400">
                <a:solidFill>
                  <a:schemeClr val="dk1"/>
                </a:solidFill>
                <a:latin typeface="Arial"/>
                <a:ea typeface="Arial"/>
                <a:cs typeface="Arial"/>
                <a:sym typeface="Arial"/>
              </a:rPr>
              <a:t>h</a:t>
            </a:r>
            <a:r>
              <a:rPr baseline="-25000" lang="en-GB" sz="1400">
                <a:solidFill>
                  <a:schemeClr val="dk1"/>
                </a:solidFill>
                <a:latin typeface="Arial"/>
                <a:ea typeface="Arial"/>
                <a:cs typeface="Arial"/>
                <a:sym typeface="Arial"/>
              </a:rPr>
              <a:t>ro</a:t>
            </a:r>
            <a:r>
              <a:rPr lang="en-GB" sz="1400">
                <a:solidFill>
                  <a:schemeClr val="dk1"/>
                </a:solidFill>
                <a:latin typeface="Arial"/>
                <a:ea typeface="Arial"/>
                <a:cs typeface="Arial"/>
                <a:sym typeface="Arial"/>
              </a:rPr>
              <a:t> and </a:t>
            </a:r>
            <a:r>
              <a:rPr i="1" lang="en-GB" sz="1400">
                <a:solidFill>
                  <a:schemeClr val="dk1"/>
                </a:solidFill>
                <a:latin typeface="Arial"/>
                <a:ea typeface="Arial"/>
                <a:cs typeface="Arial"/>
                <a:sym typeface="Arial"/>
              </a:rPr>
              <a:t>h</a:t>
            </a:r>
            <a:r>
              <a:rPr baseline="-25000" lang="en-GB" sz="1400">
                <a:solidFill>
                  <a:schemeClr val="dk1"/>
                </a:solidFill>
                <a:latin typeface="Arial"/>
                <a:ea typeface="Arial"/>
                <a:cs typeface="Arial"/>
                <a:sym typeface="Arial"/>
              </a:rPr>
              <a:t>ro</a:t>
            </a:r>
            <a:r>
              <a:rPr lang="en-GB" sz="1400">
                <a:solidFill>
                  <a:schemeClr val="dk1"/>
                </a:solidFill>
                <a:latin typeface="Arial"/>
                <a:ea typeface="Arial"/>
                <a:cs typeface="Arial"/>
                <a:sym typeface="Arial"/>
              </a:rPr>
              <a:t> ≥ 0,35h</a:t>
            </a:r>
            <a:endParaRPr sz="140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and position of holes when </a:t>
            </a:r>
            <a:r>
              <a:rPr i="1" lang="en-GB"/>
              <a:t>d</a:t>
            </a:r>
            <a:r>
              <a:rPr lang="en-GB"/>
              <a:t> ≤ 30 mm</a:t>
            </a:r>
            <a:endParaRPr/>
          </a:p>
        </p:txBody>
      </p:sp>
      <p:sp>
        <p:nvSpPr>
          <p:cNvPr id="883" name="Google Shape;883;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84" name="Google Shape;884;p59"/>
          <p:cNvSpPr txBox="1"/>
          <p:nvPr>
            <p:ph idx="1" type="body"/>
          </p:nvPr>
        </p:nvSpPr>
        <p:spPr>
          <a:xfrm>
            <a:off x="838200" y="1825624"/>
            <a:ext cx="5750042" cy="469256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When the diameter of a round hole is less than or equal to </a:t>
            </a:r>
            <a:r>
              <a:rPr i="1" lang="en-GB"/>
              <a:t>d</a:t>
            </a:r>
            <a:r>
              <a:rPr lang="en-GB"/>
              <a:t>=30 mm</a:t>
            </a:r>
            <a:endParaRPr/>
          </a:p>
          <a:p>
            <a:pPr indent="-228600" lvl="1" marL="685800" rtl="0" algn="l">
              <a:lnSpc>
                <a:spcPct val="90000"/>
              </a:lnSpc>
              <a:spcBef>
                <a:spcPts val="500"/>
              </a:spcBef>
              <a:spcAft>
                <a:spcPts val="0"/>
              </a:spcAft>
              <a:buClr>
                <a:schemeClr val="dk1"/>
              </a:buClr>
              <a:buSzPts val="2400"/>
              <a:buChar char="•"/>
            </a:pPr>
            <a:r>
              <a:rPr lang="en-GB"/>
              <a:t>Holes are taken into account in the design only as a reduction in the cross-section’s area</a:t>
            </a:r>
            <a:endParaRPr/>
          </a:p>
          <a:p>
            <a:pPr indent="-228600" lvl="1" marL="685800" rtl="0" algn="l">
              <a:lnSpc>
                <a:spcPct val="90000"/>
              </a:lnSpc>
              <a:spcBef>
                <a:spcPts val="500"/>
              </a:spcBef>
              <a:spcAft>
                <a:spcPts val="0"/>
              </a:spcAft>
              <a:buClr>
                <a:schemeClr val="dk1"/>
              </a:buClr>
              <a:buSzPts val="2400"/>
              <a:buChar char="•"/>
            </a:pPr>
            <a:r>
              <a:rPr lang="en-GB"/>
              <a:t>Holes can also be made in a rod made pf sawm timber</a:t>
            </a:r>
            <a:endParaRPr/>
          </a:p>
          <a:p>
            <a:pPr indent="-228600" lvl="1" marL="685800" rtl="0" algn="l">
              <a:lnSpc>
                <a:spcPct val="90000"/>
              </a:lnSpc>
              <a:spcBef>
                <a:spcPts val="500"/>
              </a:spcBef>
              <a:spcAft>
                <a:spcPts val="0"/>
              </a:spcAft>
              <a:buClr>
                <a:schemeClr val="dk1"/>
              </a:buClr>
              <a:buSzPts val="2400"/>
              <a:buChar char="•"/>
            </a:pPr>
            <a:r>
              <a:rPr lang="en-GB"/>
              <a:t>The edge and mutual distances shown in the adjacent figure must be realised</a:t>
            </a:r>
            <a:endParaRPr/>
          </a:p>
        </p:txBody>
      </p:sp>
      <p:pic>
        <p:nvPicPr>
          <p:cNvPr id="885" name="Google Shape;885;p59"/>
          <p:cNvPicPr preferRelativeResize="0"/>
          <p:nvPr/>
        </p:nvPicPr>
        <p:blipFill rotWithShape="1">
          <a:blip r:embed="rId3">
            <a:alphaModFix/>
          </a:blip>
          <a:srcRect b="0" l="0" r="0" t="0"/>
          <a:stretch/>
        </p:blipFill>
        <p:spPr>
          <a:xfrm>
            <a:off x="6588242" y="2693152"/>
            <a:ext cx="5100175" cy="1736230"/>
          </a:xfrm>
          <a:prstGeom prst="rect">
            <a:avLst/>
          </a:prstGeom>
          <a:noFill/>
          <a:ln>
            <a:noFill/>
          </a:ln>
        </p:spPr>
      </p:pic>
      <p:sp>
        <p:nvSpPr>
          <p:cNvPr id="886" name="Google Shape;886;p5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Straight beams and columns</a:t>
            </a:r>
            <a:endParaRPr/>
          </a:p>
        </p:txBody>
      </p:sp>
      <p:sp>
        <p:nvSpPr>
          <p:cNvPr id="148" name="Google Shape;148;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49" name="Google Shape;149;p6"/>
          <p:cNvSpPr txBox="1"/>
          <p:nvPr>
            <p:ph idx="1" type="body"/>
          </p:nvPr>
        </p:nvSpPr>
        <p:spPr>
          <a:xfrm>
            <a:off x="838200" y="1825625"/>
            <a:ext cx="5136292"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Straight beams and columns refer to building elements in which:</a:t>
            </a:r>
            <a:endParaRPr/>
          </a:p>
          <a:p>
            <a:pPr indent="-228600" lvl="1" marL="685800" rtl="0" algn="l">
              <a:lnSpc>
                <a:spcPct val="90000"/>
              </a:lnSpc>
              <a:spcBef>
                <a:spcPts val="500"/>
              </a:spcBef>
              <a:spcAft>
                <a:spcPts val="0"/>
              </a:spcAft>
              <a:buClr>
                <a:schemeClr val="dk1"/>
              </a:buClr>
              <a:buSzPts val="2400"/>
              <a:buChar char="•"/>
            </a:pPr>
            <a:r>
              <a:rPr lang="en-GB"/>
              <a:t>The cross section size will not change with beam/column length</a:t>
            </a:r>
            <a:endParaRPr/>
          </a:p>
          <a:p>
            <a:pPr indent="-228600" lvl="1" marL="685800" rtl="0" algn="l">
              <a:lnSpc>
                <a:spcPct val="90000"/>
              </a:lnSpc>
              <a:spcBef>
                <a:spcPts val="500"/>
              </a:spcBef>
              <a:spcAft>
                <a:spcPts val="0"/>
              </a:spcAft>
              <a:buClr>
                <a:schemeClr val="dk1"/>
              </a:buClr>
              <a:buSzPts val="2400"/>
              <a:buChar char="•"/>
            </a:pPr>
            <a:r>
              <a:rPr lang="en-GB"/>
              <a:t>The beam is straight in the direction of span		</a:t>
            </a:r>
            <a:r>
              <a:rPr i="1" lang="en-GB"/>
              <a:t> L</a:t>
            </a:r>
            <a:endParaRPr/>
          </a:p>
          <a:p>
            <a:pPr indent="-228600" lvl="1" marL="685800" rtl="0" algn="l">
              <a:lnSpc>
                <a:spcPct val="90000"/>
              </a:lnSpc>
              <a:spcBef>
                <a:spcPts val="500"/>
              </a:spcBef>
              <a:spcAft>
                <a:spcPts val="0"/>
              </a:spcAft>
              <a:buClr>
                <a:schemeClr val="dk1"/>
              </a:buClr>
              <a:buSzPts val="2400"/>
              <a:buChar char="•"/>
            </a:pPr>
            <a:r>
              <a:rPr lang="en-GB"/>
              <a:t>The column is straight in the direction of the effective length </a:t>
            </a:r>
            <a:r>
              <a:rPr i="1" lang="en-GB"/>
              <a:t>L</a:t>
            </a:r>
            <a:r>
              <a:rPr baseline="-25000" lang="en-GB"/>
              <a:t>c</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50" name="Google Shape;150;p6"/>
          <p:cNvPicPr preferRelativeResize="0"/>
          <p:nvPr/>
        </p:nvPicPr>
        <p:blipFill rotWithShape="1">
          <a:blip r:embed="rId3">
            <a:alphaModFix/>
          </a:blip>
          <a:srcRect b="0" l="0" r="0" t="0"/>
          <a:stretch/>
        </p:blipFill>
        <p:spPr>
          <a:xfrm>
            <a:off x="6240899" y="1495873"/>
            <a:ext cx="5712631" cy="3990528"/>
          </a:xfrm>
          <a:prstGeom prst="rect">
            <a:avLst/>
          </a:prstGeom>
          <a:noFill/>
          <a:ln>
            <a:noFill/>
          </a:ln>
        </p:spPr>
      </p:pic>
      <p:sp>
        <p:nvSpPr>
          <p:cNvPr id="151" name="Google Shape;151;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52" name="Google Shape;152;p6"/>
          <p:cNvSpPr/>
          <p:nvPr/>
        </p:nvSpPr>
        <p:spPr>
          <a:xfrm>
            <a:off x="6300883" y="2460435"/>
            <a:ext cx="819009" cy="1615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50" u="none" cap="none" strike="noStrike">
                <a:solidFill>
                  <a:schemeClr val="dk1"/>
                </a:solidFill>
                <a:latin typeface="Arial Narrow"/>
                <a:ea typeface="Arial Narrow"/>
                <a:cs typeface="Arial Narrow"/>
                <a:sym typeface="Arial Narrow"/>
              </a:rPr>
              <a:t>Sawn timber</a:t>
            </a:r>
            <a:endParaRPr/>
          </a:p>
        </p:txBody>
      </p:sp>
      <p:sp>
        <p:nvSpPr>
          <p:cNvPr id="153" name="Google Shape;153;p6"/>
          <p:cNvSpPr/>
          <p:nvPr/>
        </p:nvSpPr>
        <p:spPr>
          <a:xfrm>
            <a:off x="7066624" y="1555739"/>
            <a:ext cx="819009" cy="16158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1050" u="none" cap="none" strike="noStrike">
                <a:solidFill>
                  <a:schemeClr val="dk1"/>
                </a:solidFill>
                <a:latin typeface="Arial Narrow"/>
                <a:ea typeface="Arial Narrow"/>
                <a:cs typeface="Arial Narrow"/>
                <a:sym typeface="Arial Narrow"/>
              </a:rPr>
              <a:t>LVL</a:t>
            </a:r>
            <a:endParaRPr/>
          </a:p>
        </p:txBody>
      </p:sp>
      <p:sp>
        <p:nvSpPr>
          <p:cNvPr id="154" name="Google Shape;154;p6"/>
          <p:cNvSpPr/>
          <p:nvPr/>
        </p:nvSpPr>
        <p:spPr>
          <a:xfrm>
            <a:off x="9395461" y="2379643"/>
            <a:ext cx="1185828" cy="1615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50" u="none" cap="none" strike="noStrike">
                <a:solidFill>
                  <a:schemeClr val="dk1"/>
                </a:solidFill>
                <a:latin typeface="Arial Narrow"/>
                <a:ea typeface="Arial Narrow"/>
                <a:cs typeface="Arial Narrow"/>
                <a:sym typeface="Arial Narrow"/>
              </a:rPr>
              <a:t>Glued laminated timber</a:t>
            </a:r>
            <a:endParaRPr/>
          </a:p>
        </p:txBody>
      </p:sp>
      <p:sp>
        <p:nvSpPr>
          <p:cNvPr id="155" name="Google Shape;155;p6"/>
          <p:cNvSpPr/>
          <p:nvPr/>
        </p:nvSpPr>
        <p:spPr>
          <a:xfrm>
            <a:off x="7968529" y="1555739"/>
            <a:ext cx="1128685" cy="1615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50" u="none" cap="none" strike="noStrike">
                <a:solidFill>
                  <a:schemeClr val="dk1"/>
                </a:solidFill>
                <a:latin typeface="Arial Narrow"/>
                <a:ea typeface="Arial Narrow"/>
                <a:cs typeface="Arial Narrow"/>
                <a:sym typeface="Arial Narrow"/>
              </a:rPr>
              <a:t>Glued laminated timber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60"/>
          <p:cNvPicPr preferRelativeResize="0"/>
          <p:nvPr/>
        </p:nvPicPr>
        <p:blipFill rotWithShape="1">
          <a:blip r:embed="rId3">
            <a:alphaModFix/>
          </a:blip>
          <a:srcRect b="0" l="0" r="0" t="0"/>
          <a:stretch/>
        </p:blipFill>
        <p:spPr>
          <a:xfrm>
            <a:off x="5628503" y="1712470"/>
            <a:ext cx="6384324" cy="4095207"/>
          </a:xfrm>
          <a:prstGeom prst="rect">
            <a:avLst/>
          </a:prstGeom>
          <a:noFill/>
          <a:ln>
            <a:noFill/>
          </a:ln>
        </p:spPr>
      </p:pic>
      <p:sp>
        <p:nvSpPr>
          <p:cNvPr id="893" name="Google Shape;893;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Transverse tensile stress</a:t>
            </a:r>
            <a:endParaRPr/>
          </a:p>
        </p:txBody>
      </p:sp>
      <p:sp>
        <p:nvSpPr>
          <p:cNvPr id="894" name="Google Shape;894;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95" name="Google Shape;895;p60"/>
          <p:cNvPicPr preferRelativeResize="0"/>
          <p:nvPr/>
        </p:nvPicPr>
        <p:blipFill rotWithShape="1">
          <a:blip r:embed="rId4">
            <a:alphaModFix/>
          </a:blip>
          <a:srcRect b="0" l="0" r="0" t="0"/>
          <a:stretch/>
        </p:blipFill>
        <p:spPr>
          <a:xfrm>
            <a:off x="966788" y="1454150"/>
            <a:ext cx="4494212" cy="5233988"/>
          </a:xfrm>
          <a:prstGeom prst="rect">
            <a:avLst/>
          </a:prstGeom>
          <a:noFill/>
          <a:ln>
            <a:noFill/>
          </a:ln>
        </p:spPr>
      </p:pic>
      <p:sp>
        <p:nvSpPr>
          <p:cNvPr id="896" name="Google Shape;896;p60"/>
          <p:cNvSpPr/>
          <p:nvPr/>
        </p:nvSpPr>
        <p:spPr>
          <a:xfrm>
            <a:off x="1495156" y="4493316"/>
            <a:ext cx="166827" cy="931304"/>
          </a:xfrm>
          <a:prstGeom prst="leftBrace">
            <a:avLst>
              <a:gd fmla="val 31587" name="adj1"/>
              <a:gd fmla="val 17557"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60"/>
          <p:cNvSpPr/>
          <p:nvPr/>
        </p:nvSpPr>
        <p:spPr>
          <a:xfrm>
            <a:off x="1371588" y="5474863"/>
            <a:ext cx="166827" cy="549059"/>
          </a:xfrm>
          <a:prstGeom prst="leftBrace">
            <a:avLst>
              <a:gd fmla="val 31587" name="adj1"/>
              <a:gd fmla="val 25434"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60"/>
          <p:cNvSpPr/>
          <p:nvPr/>
        </p:nvSpPr>
        <p:spPr>
          <a:xfrm>
            <a:off x="1538415" y="6073886"/>
            <a:ext cx="166827" cy="549059"/>
          </a:xfrm>
          <a:prstGeom prst="leftBrace">
            <a:avLst>
              <a:gd fmla="val 31587" name="adj1"/>
              <a:gd fmla="val 25434"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6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00" name="Google Shape;900;p60"/>
          <p:cNvSpPr/>
          <p:nvPr/>
        </p:nvSpPr>
        <p:spPr>
          <a:xfrm>
            <a:off x="1538415" y="3014521"/>
            <a:ext cx="3872360" cy="115416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transverse tensile stress at the hole</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transverse pulling force at the hole</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shear force at the hole</a:t>
            </a:r>
            <a:endParaRPr/>
          </a:p>
          <a:p>
            <a:pPr indent="0" lvl="0" marL="0" marR="0" rtl="0" algn="l">
              <a:spcBef>
                <a:spcPts val="600"/>
              </a:spcBef>
              <a:spcAft>
                <a:spcPts val="0"/>
              </a:spcAft>
              <a:buNone/>
            </a:pPr>
            <a:r>
              <a:rPr lang="en-GB" sz="1500">
                <a:solidFill>
                  <a:schemeClr val="dk1"/>
                </a:solidFill>
                <a:latin typeface="Arial"/>
                <a:ea typeface="Arial"/>
                <a:cs typeface="Arial"/>
                <a:sym typeface="Arial"/>
              </a:rPr>
              <a:t>bending moment at the hole</a:t>
            </a:r>
            <a:endParaRPr/>
          </a:p>
        </p:txBody>
      </p:sp>
      <p:sp>
        <p:nvSpPr>
          <p:cNvPr id="901" name="Google Shape;901;p60"/>
          <p:cNvSpPr/>
          <p:nvPr/>
        </p:nvSpPr>
        <p:spPr>
          <a:xfrm>
            <a:off x="4139408" y="5778567"/>
            <a:ext cx="127136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round hole</a:t>
            </a:r>
            <a:endParaRPr/>
          </a:p>
        </p:txBody>
      </p:sp>
      <p:sp>
        <p:nvSpPr>
          <p:cNvPr id="902" name="Google Shape;902;p60"/>
          <p:cNvSpPr/>
          <p:nvPr/>
        </p:nvSpPr>
        <p:spPr>
          <a:xfrm>
            <a:off x="2831596" y="5453049"/>
            <a:ext cx="279690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rectangular hole </a:t>
            </a:r>
            <a:endParaRPr/>
          </a:p>
        </p:txBody>
      </p:sp>
      <p:sp>
        <p:nvSpPr>
          <p:cNvPr id="903" name="Google Shape;903;p60"/>
          <p:cNvSpPr/>
          <p:nvPr/>
        </p:nvSpPr>
        <p:spPr>
          <a:xfrm>
            <a:off x="2958682" y="6398111"/>
            <a:ext cx="127136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round hole</a:t>
            </a:r>
            <a:endParaRPr/>
          </a:p>
        </p:txBody>
      </p:sp>
      <p:sp>
        <p:nvSpPr>
          <p:cNvPr id="904" name="Google Shape;904;p60"/>
          <p:cNvSpPr/>
          <p:nvPr/>
        </p:nvSpPr>
        <p:spPr>
          <a:xfrm>
            <a:off x="2664093" y="6076929"/>
            <a:ext cx="279690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500">
                <a:solidFill>
                  <a:schemeClr val="dk1"/>
                </a:solidFill>
                <a:latin typeface="Arial"/>
                <a:ea typeface="Arial"/>
                <a:cs typeface="Arial"/>
                <a:sym typeface="Arial"/>
              </a:rPr>
              <a:t>rectangular hole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61"/>
          <p:cNvPicPr preferRelativeResize="0"/>
          <p:nvPr/>
        </p:nvPicPr>
        <p:blipFill rotWithShape="1">
          <a:blip r:embed="rId3">
            <a:alphaModFix/>
          </a:blip>
          <a:srcRect b="0" l="0" r="0" t="0"/>
          <a:stretch/>
        </p:blipFill>
        <p:spPr>
          <a:xfrm>
            <a:off x="954888" y="1327781"/>
            <a:ext cx="7219107" cy="5274000"/>
          </a:xfrm>
          <a:prstGeom prst="rect">
            <a:avLst/>
          </a:prstGeom>
          <a:noFill/>
          <a:ln>
            <a:noFill/>
          </a:ln>
        </p:spPr>
      </p:pic>
      <p:pic>
        <p:nvPicPr>
          <p:cNvPr id="911" name="Google Shape;911;p61"/>
          <p:cNvPicPr preferRelativeResize="0"/>
          <p:nvPr/>
        </p:nvPicPr>
        <p:blipFill rotWithShape="1">
          <a:blip r:embed="rId4">
            <a:alphaModFix/>
          </a:blip>
          <a:srcRect b="0" l="0" r="0" t="0"/>
          <a:stretch/>
        </p:blipFill>
        <p:spPr>
          <a:xfrm>
            <a:off x="8173995" y="1703044"/>
            <a:ext cx="3514422" cy="3639809"/>
          </a:xfrm>
          <a:prstGeom prst="rect">
            <a:avLst/>
          </a:prstGeom>
          <a:noFill/>
          <a:ln>
            <a:noFill/>
          </a:ln>
        </p:spPr>
      </p:pic>
      <p:sp>
        <p:nvSpPr>
          <p:cNvPr id="912" name="Google Shape;912;p61"/>
          <p:cNvSpPr txBox="1"/>
          <p:nvPr>
            <p:ph type="title"/>
          </p:nvPr>
        </p:nvSpPr>
        <p:spPr>
          <a:xfrm>
            <a:off x="838200" y="18984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inspections at the hole </a:t>
            </a:r>
            <a:endParaRPr/>
          </a:p>
        </p:txBody>
      </p:sp>
      <p:sp>
        <p:nvSpPr>
          <p:cNvPr id="913" name="Google Shape;913;p6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14" name="Google Shape;914;p6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15" name="Google Shape;915;p61"/>
          <p:cNvSpPr/>
          <p:nvPr/>
        </p:nvSpPr>
        <p:spPr>
          <a:xfrm>
            <a:off x="8173995" y="1723506"/>
            <a:ext cx="3801981" cy="492443"/>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600">
                <a:solidFill>
                  <a:schemeClr val="dk1"/>
                </a:solidFill>
                <a:latin typeface="Arial Narrow"/>
                <a:ea typeface="Arial Narrow"/>
                <a:cs typeface="Arial Narrow"/>
                <a:sym typeface="Arial Narrow"/>
              </a:rPr>
              <a:t>Cross-section from which hole’s area </a:t>
            </a:r>
            <a:br>
              <a:rPr lang="en-GB" sz="1600">
                <a:solidFill>
                  <a:schemeClr val="dk1"/>
                </a:solidFill>
                <a:latin typeface="Arial Narrow"/>
                <a:ea typeface="Arial Narrow"/>
                <a:cs typeface="Arial Narrow"/>
                <a:sym typeface="Arial Narrow"/>
              </a:rPr>
            </a:br>
            <a:r>
              <a:rPr lang="en-GB" sz="1600">
                <a:solidFill>
                  <a:schemeClr val="dk1"/>
                </a:solidFill>
                <a:latin typeface="Arial Narrow"/>
                <a:ea typeface="Arial Narrow"/>
                <a:cs typeface="Arial Narrow"/>
                <a:sym typeface="Arial Narrow"/>
              </a:rPr>
              <a:t>has been subtracted</a:t>
            </a:r>
            <a:endParaRPr/>
          </a:p>
        </p:txBody>
      </p:sp>
      <p:sp>
        <p:nvSpPr>
          <p:cNvPr id="916" name="Google Shape;916;p61"/>
          <p:cNvSpPr/>
          <p:nvPr/>
        </p:nvSpPr>
        <p:spPr>
          <a:xfrm>
            <a:off x="954888" y="1229519"/>
            <a:ext cx="7562920" cy="5279459"/>
          </a:xfrm>
          <a:prstGeom prst="rect">
            <a:avLst/>
          </a:prstGeom>
          <a:noFill/>
          <a:ln>
            <a:noFill/>
          </a:ln>
        </p:spPr>
        <p:txBody>
          <a:bodyPr anchorCtr="0" anchor="t" bIns="0" lIns="0" spcFirstLastPara="1" rIns="0" wrap="square" tIns="0">
            <a:spAutoFit/>
          </a:bodyPr>
          <a:lstStyle/>
          <a:p>
            <a:pPr indent="0" lvl="0" marL="0" marR="0" rtl="0" algn="l">
              <a:lnSpc>
                <a:spcPct val="146666"/>
              </a:lnSpc>
              <a:spcBef>
                <a:spcPts val="0"/>
              </a:spcBef>
              <a:spcAft>
                <a:spcPts val="0"/>
              </a:spcAft>
              <a:buNone/>
            </a:pPr>
            <a:r>
              <a:rPr lang="en-GB" sz="1500">
                <a:solidFill>
                  <a:schemeClr val="dk1"/>
                </a:solidFill>
                <a:latin typeface="Arial"/>
                <a:ea typeface="Arial"/>
                <a:cs typeface="Arial"/>
                <a:sym typeface="Arial"/>
              </a:rPr>
              <a:t>BENDING IN RELATION TO THE Y-AXIS</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Tensile stress perpendicular to the grain  σ</a:t>
            </a:r>
            <a:r>
              <a:rPr baseline="-25000" lang="en-GB" sz="1500">
                <a:solidFill>
                  <a:schemeClr val="dk1"/>
                </a:solidFill>
                <a:latin typeface="Arial"/>
                <a:ea typeface="Arial"/>
                <a:cs typeface="Arial"/>
                <a:sym typeface="Arial"/>
              </a:rPr>
              <a:t>t,90,d</a:t>
            </a:r>
            <a:r>
              <a:rPr lang="en-GB" sz="1500">
                <a:solidFill>
                  <a:schemeClr val="dk1"/>
                </a:solidFill>
                <a:latin typeface="Arial"/>
                <a:ea typeface="Arial"/>
                <a:cs typeface="Arial"/>
                <a:sym typeface="Arial"/>
              </a:rPr>
              <a:t> ≤ </a:t>
            </a:r>
            <a:r>
              <a:rPr i="1" lang="en-GB" sz="1500">
                <a:solidFill>
                  <a:schemeClr val="dk1"/>
                </a:solidFill>
                <a:latin typeface="Arial"/>
                <a:ea typeface="Arial"/>
                <a:cs typeface="Arial"/>
                <a:sym typeface="Arial"/>
              </a:rPr>
              <a:t>f</a:t>
            </a:r>
            <a:r>
              <a:rPr baseline="-25000" lang="en-GB" sz="1500">
                <a:solidFill>
                  <a:schemeClr val="dk1"/>
                </a:solidFill>
                <a:latin typeface="Arial"/>
                <a:ea typeface="Arial"/>
                <a:cs typeface="Arial"/>
                <a:sym typeface="Arial"/>
              </a:rPr>
              <a:t> t,90,d</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Shear stress </a:t>
            </a:r>
            <a:r>
              <a:rPr i="1" lang="en-GB" sz="1500">
                <a:solidFill>
                  <a:schemeClr val="dk1"/>
                </a:solidFill>
                <a:latin typeface="Arial"/>
                <a:ea typeface="Arial"/>
                <a:cs typeface="Arial"/>
                <a:sym typeface="Arial"/>
              </a:rPr>
              <a:t>τ</a:t>
            </a:r>
            <a:r>
              <a:rPr baseline="-25000" lang="en-GB" sz="1500">
                <a:solidFill>
                  <a:schemeClr val="dk1"/>
                </a:solidFill>
                <a:latin typeface="Arial"/>
                <a:ea typeface="Arial"/>
                <a:cs typeface="Arial"/>
                <a:sym typeface="Arial"/>
              </a:rPr>
              <a:t>d</a:t>
            </a:r>
            <a:r>
              <a:rPr lang="en-GB" sz="1500">
                <a:solidFill>
                  <a:schemeClr val="dk1"/>
                </a:solidFill>
                <a:latin typeface="Arial"/>
                <a:ea typeface="Arial"/>
                <a:cs typeface="Arial"/>
                <a:sym typeface="Arial"/>
              </a:rPr>
              <a:t> ≤ </a:t>
            </a:r>
            <a:r>
              <a:rPr i="1" lang="en-GB" sz="1500">
                <a:solidFill>
                  <a:schemeClr val="dk1"/>
                </a:solidFill>
                <a:latin typeface="Arial"/>
                <a:ea typeface="Arial"/>
                <a:cs typeface="Arial"/>
                <a:sym typeface="Arial"/>
              </a:rPr>
              <a:t>f</a:t>
            </a:r>
            <a:r>
              <a:rPr baseline="-25000" lang="en-GB" sz="1500">
                <a:solidFill>
                  <a:schemeClr val="dk1"/>
                </a:solidFill>
                <a:latin typeface="Arial"/>
                <a:ea typeface="Arial"/>
                <a:cs typeface="Arial"/>
                <a:sym typeface="Arial"/>
              </a:rPr>
              <a:t> v,d </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Tensile stress parallel to the grain σ</a:t>
            </a:r>
            <a:r>
              <a:rPr baseline="-25000" lang="en-GB" sz="1500">
                <a:solidFill>
                  <a:schemeClr val="dk1"/>
                </a:solidFill>
                <a:latin typeface="Arial"/>
                <a:ea typeface="Arial"/>
                <a:cs typeface="Arial"/>
                <a:sym typeface="Arial"/>
              </a:rPr>
              <a:t>t,0,d</a:t>
            </a:r>
            <a:r>
              <a:rPr lang="en-GB" sz="1500">
                <a:solidFill>
                  <a:schemeClr val="dk1"/>
                </a:solidFill>
                <a:latin typeface="Arial"/>
                <a:ea typeface="Arial"/>
                <a:cs typeface="Arial"/>
                <a:sym typeface="Arial"/>
              </a:rPr>
              <a:t> ≤ f</a:t>
            </a:r>
            <a:r>
              <a:rPr baseline="-25000" lang="en-GB" sz="1500">
                <a:solidFill>
                  <a:schemeClr val="dk1"/>
                </a:solidFill>
                <a:latin typeface="Arial"/>
                <a:ea typeface="Arial"/>
                <a:cs typeface="Arial"/>
                <a:sym typeface="Arial"/>
              </a:rPr>
              <a:t>t,0,d</a:t>
            </a:r>
            <a:r>
              <a:rPr lang="en-GB" sz="1500">
                <a:solidFill>
                  <a:schemeClr val="dk1"/>
                </a:solidFill>
                <a:latin typeface="Arial"/>
                <a:ea typeface="Arial"/>
                <a:cs typeface="Arial"/>
                <a:sym typeface="Arial"/>
              </a:rPr>
              <a:t> (when the rod has normal force </a:t>
            </a:r>
            <a:r>
              <a:rPr i="1" lang="en-GB" sz="1500">
                <a:solidFill>
                  <a:schemeClr val="dk1"/>
                </a:solidFill>
                <a:latin typeface="Arial"/>
                <a:ea typeface="Arial"/>
                <a:cs typeface="Arial"/>
                <a:sym typeface="Arial"/>
              </a:rPr>
              <a:t>N</a:t>
            </a:r>
            <a:r>
              <a:rPr baseline="-25000" lang="en-GB" sz="1500">
                <a:solidFill>
                  <a:schemeClr val="dk1"/>
                </a:solidFill>
                <a:latin typeface="Arial"/>
                <a:ea typeface="Arial"/>
                <a:cs typeface="Arial"/>
                <a:sym typeface="Arial"/>
              </a:rPr>
              <a:t>d</a:t>
            </a:r>
            <a:r>
              <a:rPr lang="en-GB" sz="1500">
                <a:solidFill>
                  <a:schemeClr val="dk1"/>
                </a:solidFill>
                <a:latin typeface="Arial"/>
                <a:ea typeface="Arial"/>
                <a:cs typeface="Arial"/>
                <a:sym typeface="Arial"/>
              </a:rPr>
              <a:t>)</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Compression stress parallel to the grain σ</a:t>
            </a:r>
            <a:r>
              <a:rPr baseline="-25000" lang="en-GB" sz="1500">
                <a:solidFill>
                  <a:schemeClr val="dk1"/>
                </a:solidFill>
                <a:latin typeface="Arial"/>
                <a:ea typeface="Arial"/>
                <a:cs typeface="Arial"/>
                <a:sym typeface="Arial"/>
              </a:rPr>
              <a:t>c,0,d</a:t>
            </a:r>
            <a:r>
              <a:rPr lang="en-GB" sz="1500">
                <a:solidFill>
                  <a:schemeClr val="dk1"/>
                </a:solidFill>
                <a:latin typeface="Arial"/>
                <a:ea typeface="Arial"/>
                <a:cs typeface="Arial"/>
                <a:sym typeface="Arial"/>
              </a:rPr>
              <a:t> ≤ f</a:t>
            </a:r>
            <a:r>
              <a:rPr baseline="-25000" lang="en-GB" sz="1500">
                <a:solidFill>
                  <a:schemeClr val="dk1"/>
                </a:solidFill>
                <a:latin typeface="Arial"/>
                <a:ea typeface="Arial"/>
                <a:cs typeface="Arial"/>
                <a:sym typeface="Arial"/>
              </a:rPr>
              <a:t>c,0,d</a:t>
            </a:r>
            <a:r>
              <a:rPr lang="en-GB" sz="1500">
                <a:solidFill>
                  <a:schemeClr val="dk1"/>
                </a:solidFill>
                <a:latin typeface="Arial"/>
                <a:ea typeface="Arial"/>
                <a:cs typeface="Arial"/>
                <a:sym typeface="Arial"/>
              </a:rPr>
              <a:t> (when the rod has normal force </a:t>
            </a:r>
            <a:r>
              <a:rPr i="1" lang="en-GB" sz="1500">
                <a:solidFill>
                  <a:schemeClr val="dk1"/>
                </a:solidFill>
                <a:latin typeface="Arial"/>
                <a:ea typeface="Arial"/>
                <a:cs typeface="Arial"/>
                <a:sym typeface="Arial"/>
              </a:rPr>
              <a:t>N</a:t>
            </a:r>
            <a:r>
              <a:rPr baseline="-25000" lang="en-GB" sz="1500">
                <a:solidFill>
                  <a:schemeClr val="dk1"/>
                </a:solidFill>
                <a:latin typeface="Arial"/>
                <a:ea typeface="Arial"/>
                <a:cs typeface="Arial"/>
                <a:sym typeface="Arial"/>
              </a:rPr>
              <a:t>d</a:t>
            </a:r>
            <a:r>
              <a:rPr lang="en-GB" sz="1500">
                <a:solidFill>
                  <a:schemeClr val="dk1"/>
                </a:solidFill>
                <a:latin typeface="Arial"/>
                <a:ea typeface="Arial"/>
                <a:cs typeface="Arial"/>
                <a:sym typeface="Arial"/>
              </a:rPr>
              <a:t>)</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Bending stress on the compressed edge  σ</a:t>
            </a:r>
            <a:r>
              <a:rPr baseline="-25000" lang="en-GB" sz="1500">
                <a:solidFill>
                  <a:schemeClr val="dk1"/>
                </a:solidFill>
                <a:latin typeface="Arial"/>
                <a:ea typeface="Arial"/>
                <a:cs typeface="Arial"/>
                <a:sym typeface="Arial"/>
              </a:rPr>
              <a:t>m,y,d</a:t>
            </a:r>
            <a:r>
              <a:rPr lang="en-GB" sz="1500">
                <a:solidFill>
                  <a:schemeClr val="dk1"/>
                </a:solidFill>
                <a:latin typeface="Arial"/>
                <a:ea typeface="Arial"/>
                <a:cs typeface="Arial"/>
                <a:sym typeface="Arial"/>
              </a:rPr>
              <a:t> ≤ </a:t>
            </a:r>
            <a:r>
              <a:rPr i="1" lang="en-GB" sz="1500">
                <a:solidFill>
                  <a:schemeClr val="dk1"/>
                </a:solidFill>
                <a:latin typeface="Arial"/>
                <a:ea typeface="Arial"/>
                <a:cs typeface="Arial"/>
                <a:sym typeface="Arial"/>
              </a:rPr>
              <a:t>f</a:t>
            </a:r>
            <a:r>
              <a:rPr baseline="-25000" lang="en-GB" sz="1500">
                <a:solidFill>
                  <a:schemeClr val="dk1"/>
                </a:solidFill>
                <a:latin typeface="Arial"/>
                <a:ea typeface="Arial"/>
                <a:cs typeface="Arial"/>
                <a:sym typeface="Arial"/>
              </a:rPr>
              <a:t> m,y,d </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Bending stress on the tensioned edge  σ</a:t>
            </a:r>
            <a:r>
              <a:rPr baseline="-25000" lang="en-GB" sz="1500">
                <a:solidFill>
                  <a:schemeClr val="dk1"/>
                </a:solidFill>
                <a:latin typeface="Arial"/>
                <a:ea typeface="Arial"/>
                <a:cs typeface="Arial"/>
                <a:sym typeface="Arial"/>
              </a:rPr>
              <a:t>m,y,d</a:t>
            </a:r>
            <a:r>
              <a:rPr lang="en-GB" sz="1500">
                <a:solidFill>
                  <a:schemeClr val="dk1"/>
                </a:solidFill>
                <a:latin typeface="Arial"/>
                <a:ea typeface="Arial"/>
                <a:cs typeface="Arial"/>
                <a:sym typeface="Arial"/>
              </a:rPr>
              <a:t> ≤ </a:t>
            </a:r>
            <a:r>
              <a:rPr i="1" lang="en-GB" sz="1500">
                <a:solidFill>
                  <a:schemeClr val="dk1"/>
                </a:solidFill>
                <a:latin typeface="Arial"/>
                <a:ea typeface="Arial"/>
                <a:cs typeface="Arial"/>
                <a:sym typeface="Arial"/>
              </a:rPr>
              <a:t>f</a:t>
            </a:r>
            <a:r>
              <a:rPr baseline="-25000" lang="en-GB" sz="1500">
                <a:solidFill>
                  <a:schemeClr val="dk1"/>
                </a:solidFill>
                <a:latin typeface="Arial"/>
                <a:ea typeface="Arial"/>
                <a:cs typeface="Arial"/>
                <a:sym typeface="Arial"/>
              </a:rPr>
              <a:t> m,y,d </a:t>
            </a:r>
            <a:endParaRPr/>
          </a:p>
          <a:p>
            <a:pPr indent="-347663" lvl="0" marL="347663" marR="0" rtl="0" algn="l">
              <a:lnSpc>
                <a:spcPct val="160000"/>
              </a:lnSpc>
              <a:spcBef>
                <a:spcPts val="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Combined effect of bending and compression stress on compressed edge</a:t>
            </a:r>
            <a:endParaRPr/>
          </a:p>
          <a:p>
            <a:pPr indent="-252413" lvl="0" marL="347663" marR="0" rtl="0" algn="l">
              <a:lnSpc>
                <a:spcPct val="160000"/>
              </a:lnSpc>
              <a:spcBef>
                <a:spcPts val="0"/>
              </a:spcBef>
              <a:spcAft>
                <a:spcPts val="0"/>
              </a:spcAft>
              <a:buClr>
                <a:srgbClr val="000000"/>
              </a:buClr>
              <a:buSzPts val="1500"/>
              <a:buFont typeface="Calibri"/>
              <a:buNone/>
            </a:pPr>
            <a:r>
              <a:t/>
            </a:r>
            <a:endParaRPr sz="1500">
              <a:solidFill>
                <a:schemeClr val="dk1"/>
              </a:solidFill>
              <a:latin typeface="Arial"/>
              <a:ea typeface="Arial"/>
              <a:cs typeface="Arial"/>
              <a:sym typeface="Arial"/>
            </a:endParaRPr>
          </a:p>
          <a:p>
            <a:pPr indent="-252413" lvl="0" marL="347663" marR="0" rtl="0" algn="l">
              <a:lnSpc>
                <a:spcPct val="160000"/>
              </a:lnSpc>
              <a:spcBef>
                <a:spcPts val="0"/>
              </a:spcBef>
              <a:spcAft>
                <a:spcPts val="0"/>
              </a:spcAft>
              <a:buClr>
                <a:srgbClr val="000000"/>
              </a:buClr>
              <a:buSzPts val="1500"/>
              <a:buFont typeface="Calibri"/>
              <a:buNone/>
            </a:pPr>
            <a:r>
              <a:t/>
            </a:r>
            <a:endParaRPr sz="1500">
              <a:solidFill>
                <a:schemeClr val="dk1"/>
              </a:solidFill>
              <a:latin typeface="Arial"/>
              <a:ea typeface="Arial"/>
              <a:cs typeface="Arial"/>
              <a:sym typeface="Arial"/>
            </a:endParaRPr>
          </a:p>
          <a:p>
            <a:pPr indent="-347663" lvl="0" marL="347663" marR="0" rtl="0" algn="l">
              <a:lnSpc>
                <a:spcPct val="160000"/>
              </a:lnSpc>
              <a:spcBef>
                <a:spcPts val="1200"/>
              </a:spcBef>
              <a:spcAft>
                <a:spcPts val="0"/>
              </a:spcAft>
              <a:buClr>
                <a:schemeClr val="dk1"/>
              </a:buClr>
              <a:buSzPts val="1500"/>
              <a:buFont typeface="Arial"/>
              <a:buAutoNum type="arabicParenR"/>
            </a:pPr>
            <a:r>
              <a:rPr lang="en-GB" sz="1500">
                <a:solidFill>
                  <a:schemeClr val="dk1"/>
                </a:solidFill>
                <a:latin typeface="Arial"/>
                <a:ea typeface="Arial"/>
                <a:cs typeface="Arial"/>
                <a:sym typeface="Arial"/>
              </a:rPr>
              <a:t>Combined effect of bending and tensile stress on the tensioned edge</a:t>
            </a:r>
            <a:endParaRPr/>
          </a:p>
          <a:p>
            <a:pPr indent="0" lvl="0" marL="0" marR="0" rtl="0" algn="l">
              <a:lnSpc>
                <a:spcPct val="146666"/>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46666"/>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57142"/>
              </a:lnSpc>
              <a:spcBef>
                <a:spcPts val="600"/>
              </a:spcBef>
              <a:spcAft>
                <a:spcPts val="0"/>
              </a:spcAft>
              <a:buNone/>
            </a:pPr>
            <a:r>
              <a:rPr lang="en-GB" sz="1400">
                <a:solidFill>
                  <a:schemeClr val="dk1"/>
                </a:solidFill>
                <a:latin typeface="Arial"/>
                <a:ea typeface="Arial"/>
                <a:cs typeface="Arial"/>
                <a:sym typeface="Arial"/>
              </a:rPr>
              <a:t>NOTE!</a:t>
            </a:r>
            <a:endParaRPr/>
          </a:p>
          <a:p>
            <a:pPr indent="0" lvl="0" marL="0" marR="0" rtl="0" algn="l">
              <a:lnSpc>
                <a:spcPct val="157142"/>
              </a:lnSpc>
              <a:spcBef>
                <a:spcPts val="0"/>
              </a:spcBef>
              <a:spcAft>
                <a:spcPts val="0"/>
              </a:spcAft>
              <a:buNone/>
            </a:pPr>
            <a:r>
              <a:rPr lang="en-GB" sz="1400">
                <a:solidFill>
                  <a:schemeClr val="dk1"/>
                </a:solidFill>
                <a:latin typeface="Arial"/>
                <a:ea typeface="Arial"/>
                <a:cs typeface="Arial"/>
                <a:sym typeface="Arial"/>
              </a:rPr>
              <a:t>Possible bending regard the Z axis will be taken into account in the combined effect formula</a:t>
            </a:r>
            <a:endParaRPr/>
          </a:p>
          <a:p>
            <a:pPr indent="0" lvl="0" marL="0" marR="0" rtl="0" algn="l">
              <a:lnSpc>
                <a:spcPct val="157142"/>
              </a:lnSpc>
              <a:spcBef>
                <a:spcPts val="0"/>
              </a:spcBef>
              <a:spcAft>
                <a:spcPts val="0"/>
              </a:spcAft>
              <a:buNone/>
            </a:pPr>
            <a:r>
              <a:rPr lang="en-GB" sz="1400">
                <a:solidFill>
                  <a:schemeClr val="dk1"/>
                </a:solidFill>
                <a:latin typeface="Arial"/>
                <a:ea typeface="Arial"/>
                <a:cs typeface="Arial"/>
                <a:sym typeface="Arial"/>
              </a:rPr>
              <a:t>A lateral buckling check will be carried out normally on rods susceptible to lateral loading</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Reinforcing holes</a:t>
            </a:r>
            <a:endParaRPr/>
          </a:p>
        </p:txBody>
      </p:sp>
      <p:sp>
        <p:nvSpPr>
          <p:cNvPr id="923" name="Google Shape;923;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24" name="Google Shape;924;p62"/>
          <p:cNvSpPr txBox="1"/>
          <p:nvPr>
            <p:ph idx="1" type="body"/>
          </p:nvPr>
        </p:nvSpPr>
        <p:spPr>
          <a:xfrm>
            <a:off x="838200" y="1825624"/>
            <a:ext cx="5513173" cy="469256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Holes can be reinforced in which case larger holes can also be made</a:t>
            </a:r>
            <a:endParaRPr/>
          </a:p>
          <a:p>
            <a:pPr indent="-228600" lvl="0" marL="228600" rtl="0" algn="l">
              <a:lnSpc>
                <a:spcPct val="90000"/>
              </a:lnSpc>
              <a:spcBef>
                <a:spcPts val="1000"/>
              </a:spcBef>
              <a:spcAft>
                <a:spcPts val="0"/>
              </a:spcAft>
              <a:buClr>
                <a:schemeClr val="dk1"/>
              </a:buClr>
              <a:buSzPts val="2800"/>
              <a:buChar char="•"/>
            </a:pPr>
            <a:r>
              <a:rPr lang="en-GB"/>
              <a:t>Holes can be reinforced  with</a:t>
            </a:r>
            <a:endParaRPr/>
          </a:p>
          <a:p>
            <a:pPr indent="-228600" lvl="1" marL="685800" rtl="0" algn="l">
              <a:lnSpc>
                <a:spcPct val="90000"/>
              </a:lnSpc>
              <a:spcBef>
                <a:spcPts val="500"/>
              </a:spcBef>
              <a:spcAft>
                <a:spcPts val="0"/>
              </a:spcAft>
              <a:buClr>
                <a:schemeClr val="dk1"/>
              </a:buClr>
              <a:buSzPts val="2400"/>
              <a:buChar char="•"/>
            </a:pPr>
            <a:r>
              <a:rPr lang="en-GB"/>
              <a:t>Full-thread screws </a:t>
            </a:r>
            <a:endParaRPr/>
          </a:p>
          <a:p>
            <a:pPr indent="-228600" lvl="1" marL="685800" rtl="0" algn="l">
              <a:lnSpc>
                <a:spcPct val="90000"/>
              </a:lnSpc>
              <a:spcBef>
                <a:spcPts val="500"/>
              </a:spcBef>
              <a:spcAft>
                <a:spcPts val="0"/>
              </a:spcAft>
              <a:buClr>
                <a:schemeClr val="dk1"/>
              </a:buClr>
              <a:buSzPts val="2400"/>
              <a:buChar char="•"/>
            </a:pPr>
            <a:r>
              <a:rPr lang="en-GB"/>
              <a:t>Glued steel bars</a:t>
            </a:r>
            <a:endParaRPr/>
          </a:p>
          <a:p>
            <a:pPr indent="-228600" lvl="1" marL="685800" rtl="0" algn="l">
              <a:lnSpc>
                <a:spcPct val="90000"/>
              </a:lnSpc>
              <a:spcBef>
                <a:spcPts val="500"/>
              </a:spcBef>
              <a:spcAft>
                <a:spcPts val="0"/>
              </a:spcAft>
              <a:buClr>
                <a:schemeClr val="dk1"/>
              </a:buClr>
              <a:buSzPts val="2400"/>
              <a:buChar char="•"/>
            </a:pPr>
            <a:r>
              <a:rPr lang="en-GB"/>
              <a:t>Plywood panel glued to the side of the rod</a:t>
            </a:r>
            <a:endParaRPr/>
          </a:p>
          <a:p>
            <a:pPr indent="-228600" lvl="0" marL="228600" rtl="0" algn="l">
              <a:lnSpc>
                <a:spcPct val="90000"/>
              </a:lnSpc>
              <a:spcBef>
                <a:spcPts val="1000"/>
              </a:spcBef>
              <a:spcAft>
                <a:spcPts val="0"/>
              </a:spcAft>
              <a:buClr>
                <a:schemeClr val="dk1"/>
              </a:buClr>
              <a:buSzPts val="2800"/>
              <a:buChar char="•"/>
            </a:pPr>
            <a:r>
              <a:rPr lang="en-GB"/>
              <a:t>Instructions for reinforcement methods</a:t>
            </a:r>
            <a:endParaRPr/>
          </a:p>
          <a:p>
            <a:pPr indent="-228600" lvl="1" marL="685800" rtl="0" algn="l">
              <a:lnSpc>
                <a:spcPct val="90000"/>
              </a:lnSpc>
              <a:spcBef>
                <a:spcPts val="500"/>
              </a:spcBef>
              <a:spcAft>
                <a:spcPts val="0"/>
              </a:spcAft>
              <a:buClr>
                <a:schemeClr val="dk1"/>
              </a:buClr>
              <a:buSzPts val="2400"/>
              <a:buChar char="•"/>
            </a:pPr>
            <a:r>
              <a:rPr lang="en-GB"/>
              <a:t>DIN EN1995-1-1/NA</a:t>
            </a:r>
            <a:endParaRPr/>
          </a:p>
          <a:p>
            <a:pPr indent="-228600" lvl="1" marL="685800" rtl="0" algn="l">
              <a:lnSpc>
                <a:spcPct val="90000"/>
              </a:lnSpc>
              <a:spcBef>
                <a:spcPts val="500"/>
              </a:spcBef>
              <a:spcAft>
                <a:spcPts val="0"/>
              </a:spcAft>
              <a:buClr>
                <a:schemeClr val="dk1"/>
              </a:buClr>
              <a:buSzPts val="2400"/>
              <a:buChar char="•"/>
            </a:pPr>
            <a:r>
              <a:rPr lang="en-GB"/>
              <a:t>Instructions from the screw manufacturer</a:t>
            </a:r>
            <a:endParaRPr/>
          </a:p>
        </p:txBody>
      </p:sp>
      <p:pic>
        <p:nvPicPr>
          <p:cNvPr id="925" name="Google Shape;925;p62"/>
          <p:cNvPicPr preferRelativeResize="0"/>
          <p:nvPr/>
        </p:nvPicPr>
        <p:blipFill rotWithShape="1">
          <a:blip r:embed="rId3">
            <a:alphaModFix/>
          </a:blip>
          <a:srcRect b="0" l="0" r="0" t="0"/>
          <a:stretch/>
        </p:blipFill>
        <p:spPr>
          <a:xfrm>
            <a:off x="6588127" y="1712470"/>
            <a:ext cx="4986703" cy="4156989"/>
          </a:xfrm>
          <a:prstGeom prst="rect">
            <a:avLst/>
          </a:prstGeom>
          <a:noFill/>
          <a:ln>
            <a:noFill/>
          </a:ln>
        </p:spPr>
      </p:pic>
      <p:sp>
        <p:nvSpPr>
          <p:cNvPr id="926" name="Google Shape;926;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Notched and </a:t>
            </a:r>
            <a:r>
              <a:rPr b="1" lang="en-GB"/>
              <a:t>bevelled rods</a:t>
            </a:r>
            <a:endParaRPr/>
          </a:p>
        </p:txBody>
      </p:sp>
      <p:sp>
        <p:nvSpPr>
          <p:cNvPr id="933" name="Google Shape;933;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34" name="Google Shape;934;p63"/>
          <p:cNvSpPr txBox="1"/>
          <p:nvPr>
            <p:ph idx="1" type="body"/>
          </p:nvPr>
        </p:nvSpPr>
        <p:spPr>
          <a:xfrm>
            <a:off x="838200" y="1825624"/>
            <a:ext cx="5729416" cy="470492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notch or a bevel cause peak stress to the bent rod, because the grain structure of the wood breaks</a:t>
            </a:r>
            <a:endParaRPr/>
          </a:p>
          <a:p>
            <a:pPr indent="-228600" lvl="0" marL="228600" rtl="0" algn="l">
              <a:lnSpc>
                <a:spcPct val="90000"/>
              </a:lnSpc>
              <a:spcBef>
                <a:spcPts val="1000"/>
              </a:spcBef>
              <a:spcAft>
                <a:spcPts val="0"/>
              </a:spcAft>
              <a:buClr>
                <a:schemeClr val="dk1"/>
              </a:buClr>
              <a:buSzPts val="2800"/>
              <a:buChar char="•"/>
            </a:pPr>
            <a:r>
              <a:rPr lang="en-GB"/>
              <a:t>Notches and bevels should generally be avoided in particular on the rod's tensioned edge</a:t>
            </a:r>
            <a:endParaRPr/>
          </a:p>
          <a:p>
            <a:pPr indent="-228600" lvl="0" marL="228600" rtl="0" algn="l">
              <a:lnSpc>
                <a:spcPct val="90000"/>
              </a:lnSpc>
              <a:spcBef>
                <a:spcPts val="1000"/>
              </a:spcBef>
              <a:spcAft>
                <a:spcPts val="0"/>
              </a:spcAft>
              <a:buClr>
                <a:schemeClr val="dk1"/>
              </a:buClr>
              <a:buSzPts val="2800"/>
              <a:buChar char="•"/>
            </a:pPr>
            <a:r>
              <a:rPr lang="en-GB"/>
              <a:t>Notches should usually be reinforced</a:t>
            </a:r>
            <a:endParaRPr/>
          </a:p>
        </p:txBody>
      </p:sp>
      <p:pic>
        <p:nvPicPr>
          <p:cNvPr id="935" name="Google Shape;935;p63"/>
          <p:cNvPicPr preferRelativeResize="0"/>
          <p:nvPr/>
        </p:nvPicPr>
        <p:blipFill rotWithShape="1">
          <a:blip r:embed="rId3">
            <a:alphaModFix/>
          </a:blip>
          <a:srcRect b="0" l="0" r="0" t="0"/>
          <a:stretch/>
        </p:blipFill>
        <p:spPr>
          <a:xfrm>
            <a:off x="7353791" y="941135"/>
            <a:ext cx="3740517" cy="5137426"/>
          </a:xfrm>
          <a:prstGeom prst="rect">
            <a:avLst/>
          </a:prstGeom>
          <a:noFill/>
          <a:ln>
            <a:noFill/>
          </a:ln>
        </p:spPr>
      </p:pic>
      <p:sp>
        <p:nvSpPr>
          <p:cNvPr id="936" name="Google Shape;936;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Notched and </a:t>
            </a:r>
            <a:r>
              <a:rPr b="1" lang="en-GB"/>
              <a:t>bevelled rods</a:t>
            </a:r>
            <a:endParaRPr/>
          </a:p>
        </p:txBody>
      </p:sp>
      <p:sp>
        <p:nvSpPr>
          <p:cNvPr id="943" name="Google Shape;943;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44" name="Google Shape;944;p64"/>
          <p:cNvSpPr txBox="1"/>
          <p:nvPr>
            <p:ph idx="1" type="body"/>
          </p:nvPr>
        </p:nvSpPr>
        <p:spPr>
          <a:xfrm>
            <a:off x="838200" y="1825624"/>
            <a:ext cx="5556422" cy="45566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GB" sz="2600"/>
              <a:t>The peak stress caused by a notch does not need to be taken into account in durability design in the following cases</a:t>
            </a:r>
            <a:endParaRPr/>
          </a:p>
          <a:p>
            <a:pPr indent="-228600" lvl="1" marL="685800" rtl="0" algn="l">
              <a:lnSpc>
                <a:spcPct val="90000"/>
              </a:lnSpc>
              <a:spcBef>
                <a:spcPts val="500"/>
              </a:spcBef>
              <a:spcAft>
                <a:spcPts val="0"/>
              </a:spcAft>
              <a:buClr>
                <a:schemeClr val="dk1"/>
              </a:buClr>
              <a:buSzPts val="2400"/>
              <a:buChar char="•"/>
            </a:pPr>
            <a:r>
              <a:rPr lang="en-GB"/>
              <a:t>A rod, which has compression or tensile stress parallel to the grain</a:t>
            </a:r>
            <a:endParaRPr/>
          </a:p>
          <a:p>
            <a:pPr indent="-228600" lvl="1" marL="685800" rtl="0" algn="l">
              <a:lnSpc>
                <a:spcPct val="90000"/>
              </a:lnSpc>
              <a:spcBef>
                <a:spcPts val="500"/>
              </a:spcBef>
              <a:spcAft>
                <a:spcPts val="0"/>
              </a:spcAft>
              <a:buClr>
                <a:schemeClr val="dk1"/>
              </a:buClr>
              <a:buSzPts val="2400"/>
              <a:buChar char="•"/>
            </a:pPr>
            <a:r>
              <a:rPr lang="en-GB"/>
              <a:t>A bent rod in which the gradient of the bevel is at most j1:10</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945" name="Google Shape;945;p64"/>
          <p:cNvPicPr preferRelativeResize="0"/>
          <p:nvPr/>
        </p:nvPicPr>
        <p:blipFill rotWithShape="1">
          <a:blip r:embed="rId3">
            <a:alphaModFix/>
          </a:blip>
          <a:srcRect b="0" l="0" r="0" t="0"/>
          <a:stretch/>
        </p:blipFill>
        <p:spPr>
          <a:xfrm>
            <a:off x="7143536" y="1607438"/>
            <a:ext cx="3757180" cy="4212595"/>
          </a:xfrm>
          <a:prstGeom prst="rect">
            <a:avLst/>
          </a:prstGeom>
          <a:noFill/>
          <a:ln>
            <a:noFill/>
          </a:ln>
        </p:spPr>
      </p:pic>
      <p:sp>
        <p:nvSpPr>
          <p:cNvPr id="946" name="Google Shape;946;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47" name="Google Shape;947;p64"/>
          <p:cNvSpPr txBox="1"/>
          <p:nvPr/>
        </p:nvSpPr>
        <p:spPr>
          <a:xfrm rot="300000">
            <a:off x="8139405" y="2890448"/>
            <a:ext cx="1199573" cy="1748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rgbClr val="000000"/>
                </a:solidFill>
                <a:latin typeface="Arial Narrow"/>
                <a:ea typeface="Arial Narrow"/>
                <a:cs typeface="Arial Narrow"/>
                <a:sym typeface="Arial Narrow"/>
              </a:rPr>
              <a:t>Gradient ≤ 1:10</a:t>
            </a:r>
            <a:endParaRPr/>
          </a:p>
        </p:txBody>
      </p:sp>
      <p:sp>
        <p:nvSpPr>
          <p:cNvPr id="948" name="Google Shape;948;p64"/>
          <p:cNvSpPr txBox="1"/>
          <p:nvPr/>
        </p:nvSpPr>
        <p:spPr>
          <a:xfrm rot="-388012">
            <a:off x="8144869" y="4254381"/>
            <a:ext cx="1199573" cy="16195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rgbClr val="000000"/>
                </a:solidFill>
                <a:latin typeface="Arial Narrow"/>
                <a:ea typeface="Arial Narrow"/>
                <a:cs typeface="Arial Narrow"/>
                <a:sym typeface="Arial Narrow"/>
              </a:rPr>
              <a:t>Gradient ≤ 1:10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65"/>
          <p:cNvPicPr preferRelativeResize="0"/>
          <p:nvPr/>
        </p:nvPicPr>
        <p:blipFill rotWithShape="1">
          <a:blip r:embed="rId3">
            <a:alphaModFix/>
          </a:blip>
          <a:srcRect b="0" l="0" r="0" t="0"/>
          <a:stretch/>
        </p:blipFill>
        <p:spPr>
          <a:xfrm>
            <a:off x="6610865" y="1873251"/>
            <a:ext cx="5257800" cy="4054460"/>
          </a:xfrm>
          <a:prstGeom prst="rect">
            <a:avLst/>
          </a:prstGeom>
          <a:noFill/>
          <a:ln>
            <a:noFill/>
          </a:ln>
        </p:spPr>
      </p:pic>
      <p:sp>
        <p:nvSpPr>
          <p:cNvPr id="955" name="Google Shape;955;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Beams notched or bevelled at the support</a:t>
            </a:r>
            <a:endParaRPr/>
          </a:p>
        </p:txBody>
      </p:sp>
      <p:sp>
        <p:nvSpPr>
          <p:cNvPr id="956" name="Google Shape;956;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57" name="Google Shape;957;p65"/>
          <p:cNvSpPr txBox="1"/>
          <p:nvPr>
            <p:ph idx="1" type="body"/>
          </p:nvPr>
        </p:nvSpPr>
        <p:spPr>
          <a:xfrm>
            <a:off x="838198" y="1825624"/>
            <a:ext cx="5883877" cy="45566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effect of a notch or bevel will be taken into account in the design of a beam’s shear force strength by reducing the beam’s shear strength by factor </a:t>
            </a:r>
            <a:r>
              <a:rPr i="1" lang="en-GB"/>
              <a:t>k</a:t>
            </a:r>
            <a:r>
              <a:rPr baseline="-25000" lang="en-GB"/>
              <a:t>v</a:t>
            </a:r>
            <a:endParaRPr/>
          </a:p>
          <a:p>
            <a:pPr indent="-228600" lvl="0" marL="228600" rtl="0" algn="l">
              <a:lnSpc>
                <a:spcPct val="90000"/>
              </a:lnSpc>
              <a:spcBef>
                <a:spcPts val="1000"/>
              </a:spcBef>
              <a:spcAft>
                <a:spcPts val="0"/>
              </a:spcAft>
              <a:buClr>
                <a:schemeClr val="dk1"/>
              </a:buClr>
              <a:buSzPts val="2800"/>
              <a:buChar char="•"/>
            </a:pPr>
            <a:r>
              <a:rPr lang="en-GB"/>
              <a:t>The value of factor </a:t>
            </a:r>
            <a:r>
              <a:rPr i="1" lang="en-GB"/>
              <a:t>k</a:t>
            </a:r>
            <a:r>
              <a:rPr baseline="-25000" lang="en-GB"/>
              <a:t>v</a:t>
            </a:r>
            <a:r>
              <a:rPr lang="en-GB"/>
              <a:t> will vary case-by-case (a, b, c, d)</a:t>
            </a:r>
            <a:endParaRPr/>
          </a:p>
        </p:txBody>
      </p:sp>
      <p:sp>
        <p:nvSpPr>
          <p:cNvPr id="958" name="Google Shape;958;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id="964" name="Google Shape;964;p66"/>
          <p:cNvPicPr preferRelativeResize="0"/>
          <p:nvPr/>
        </p:nvPicPr>
        <p:blipFill rotWithShape="1">
          <a:blip r:embed="rId3">
            <a:alphaModFix/>
          </a:blip>
          <a:srcRect b="0" l="0" r="0" t="0"/>
          <a:stretch/>
        </p:blipFill>
        <p:spPr>
          <a:xfrm>
            <a:off x="6610865" y="1873251"/>
            <a:ext cx="5257800" cy="4054460"/>
          </a:xfrm>
          <a:prstGeom prst="rect">
            <a:avLst/>
          </a:prstGeom>
          <a:noFill/>
          <a:ln>
            <a:noFill/>
          </a:ln>
        </p:spPr>
      </p:pic>
      <p:sp>
        <p:nvSpPr>
          <p:cNvPr id="965" name="Google Shape;965;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Beams notched or bevelled at the support</a:t>
            </a:r>
            <a:endParaRPr/>
          </a:p>
        </p:txBody>
      </p:sp>
      <p:sp>
        <p:nvSpPr>
          <p:cNvPr id="966" name="Google Shape;966;p6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67" name="Google Shape;967;p66"/>
          <p:cNvSpPr txBox="1"/>
          <p:nvPr>
            <p:ph idx="1" type="body"/>
          </p:nvPr>
        </p:nvSpPr>
        <p:spPr>
          <a:xfrm>
            <a:off x="838198" y="1825624"/>
            <a:ext cx="5883877" cy="45566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rectangular beam notched and bevelled at the support must meet the following dimensioning condition</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968" name="Google Shape;968;p66"/>
          <p:cNvPicPr preferRelativeResize="0"/>
          <p:nvPr/>
        </p:nvPicPr>
        <p:blipFill rotWithShape="1">
          <a:blip r:embed="rId4">
            <a:alphaModFix/>
          </a:blip>
          <a:srcRect b="0" l="0" r="0" t="0"/>
          <a:stretch/>
        </p:blipFill>
        <p:spPr>
          <a:xfrm>
            <a:off x="838198" y="3276600"/>
            <a:ext cx="4865687" cy="2990850"/>
          </a:xfrm>
          <a:prstGeom prst="rect">
            <a:avLst/>
          </a:prstGeom>
          <a:noFill/>
          <a:ln>
            <a:noFill/>
          </a:ln>
        </p:spPr>
      </p:pic>
      <p:sp>
        <p:nvSpPr>
          <p:cNvPr id="969" name="Google Shape;969;p6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70" name="Google Shape;970;p66"/>
          <p:cNvSpPr/>
          <p:nvPr/>
        </p:nvSpPr>
        <p:spPr>
          <a:xfrm>
            <a:off x="1201525" y="4150238"/>
            <a:ext cx="5409339" cy="2154436"/>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rated value of shearing stress</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rated value of shear force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the effective width of the beam’s cross-section (with cracking factor k</a:t>
            </a:r>
            <a:r>
              <a:rPr baseline="-25000" lang="en-GB" sz="1500">
                <a:solidFill>
                  <a:schemeClr val="dk1"/>
                </a:solidFill>
                <a:latin typeface="Arial"/>
                <a:ea typeface="Arial"/>
                <a:cs typeface="Arial"/>
                <a:sym typeface="Arial"/>
              </a:rPr>
              <a:t>cr</a:t>
            </a:r>
            <a:r>
              <a:rPr lang="en-GB" sz="1500">
                <a:solidFill>
                  <a:schemeClr val="dk1"/>
                </a:solidFill>
                <a:latin typeface="Arial"/>
                <a:ea typeface="Arial"/>
                <a:cs typeface="Arial"/>
                <a:sym typeface="Arial"/>
              </a:rPr>
              <a:t> taken into account)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effective height of the beam cross-section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factor, which takes into account the impact of a notch or a bevel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rated value of shearing strength</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67"/>
          <p:cNvPicPr preferRelativeResize="0"/>
          <p:nvPr/>
        </p:nvPicPr>
        <p:blipFill rotWithShape="1">
          <a:blip r:embed="rId3">
            <a:alphaModFix/>
          </a:blip>
          <a:srcRect b="0" l="0" r="0" t="0"/>
          <a:stretch/>
        </p:blipFill>
        <p:spPr>
          <a:xfrm>
            <a:off x="6814752" y="1873251"/>
            <a:ext cx="5257800" cy="4054460"/>
          </a:xfrm>
          <a:prstGeom prst="rect">
            <a:avLst/>
          </a:prstGeom>
          <a:noFill/>
          <a:ln>
            <a:noFill/>
          </a:ln>
        </p:spPr>
      </p:pic>
      <p:sp>
        <p:nvSpPr>
          <p:cNvPr id="977" name="Google Shape;977;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Beams notched or bevelled at the support</a:t>
            </a:r>
            <a:endParaRPr/>
          </a:p>
        </p:txBody>
      </p:sp>
      <p:sp>
        <p:nvSpPr>
          <p:cNvPr id="978" name="Google Shape;978;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79" name="Google Shape;979;p67"/>
          <p:cNvSpPr txBox="1"/>
          <p:nvPr>
            <p:ph idx="1" type="body"/>
          </p:nvPr>
        </p:nvSpPr>
        <p:spPr>
          <a:xfrm>
            <a:off x="838199" y="1825624"/>
            <a:ext cx="5772666" cy="45566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Factor </a:t>
            </a:r>
            <a:r>
              <a:rPr i="1" lang="en-GB" sz="2400"/>
              <a:t>k</a:t>
            </a:r>
            <a:r>
              <a:rPr baseline="-25000" lang="en-GB" sz="2400"/>
              <a:t>v</a:t>
            </a:r>
            <a:r>
              <a:rPr lang="en-GB" sz="2400"/>
              <a:t> = 1, when the beam is notched or bevelled on the side opposite to the support (compressed edge)</a:t>
            </a:r>
            <a:endParaRPr/>
          </a:p>
          <a:p>
            <a:pPr indent="-228600" lvl="0" marL="228600" rtl="0" algn="l">
              <a:lnSpc>
                <a:spcPct val="90000"/>
              </a:lnSpc>
              <a:spcBef>
                <a:spcPts val="1000"/>
              </a:spcBef>
              <a:spcAft>
                <a:spcPts val="0"/>
              </a:spcAft>
              <a:buClr>
                <a:schemeClr val="dk1"/>
              </a:buClr>
              <a:buSzPts val="2400"/>
              <a:buChar char="•"/>
            </a:pPr>
            <a:r>
              <a:rPr lang="en-GB" sz="2400"/>
              <a:t>Variable </a:t>
            </a:r>
            <a:r>
              <a:rPr i="1" lang="en-GB" sz="2400"/>
              <a:t>i</a:t>
            </a:r>
            <a:r>
              <a:rPr lang="en-GB" sz="2400"/>
              <a:t> = 0, when measurement </a:t>
            </a:r>
            <a:r>
              <a:rPr i="1" lang="en-GB" sz="2400">
                <a:latin typeface="Times New Roman"/>
                <a:ea typeface="Times New Roman"/>
                <a:cs typeface="Times New Roman"/>
                <a:sym typeface="Times New Roman"/>
              </a:rPr>
              <a:t>l</a:t>
            </a:r>
            <a:r>
              <a:rPr lang="en-GB" sz="2400"/>
              <a:t> = 0 meaning the impact of the bevel is not taken into account </a:t>
            </a:r>
            <a:endParaRPr/>
          </a:p>
        </p:txBody>
      </p:sp>
      <p:pic>
        <p:nvPicPr>
          <p:cNvPr id="980" name="Google Shape;980;p67"/>
          <p:cNvPicPr preferRelativeResize="0"/>
          <p:nvPr/>
        </p:nvPicPr>
        <p:blipFill rotWithShape="1">
          <a:blip r:embed="rId4">
            <a:alphaModFix/>
          </a:blip>
          <a:srcRect b="0" l="0" r="0" t="0"/>
          <a:stretch/>
        </p:blipFill>
        <p:spPr>
          <a:xfrm>
            <a:off x="1131539" y="4103944"/>
            <a:ext cx="3351212" cy="2322512"/>
          </a:xfrm>
          <a:prstGeom prst="rect">
            <a:avLst/>
          </a:prstGeom>
          <a:noFill/>
          <a:ln>
            <a:noFill/>
          </a:ln>
        </p:spPr>
      </p:pic>
      <p:pic>
        <p:nvPicPr>
          <p:cNvPr id="981" name="Google Shape;981;p67"/>
          <p:cNvPicPr preferRelativeResize="0"/>
          <p:nvPr/>
        </p:nvPicPr>
        <p:blipFill rotWithShape="1">
          <a:blip r:embed="rId5">
            <a:alphaModFix/>
          </a:blip>
          <a:srcRect b="0" l="0" r="0" t="0"/>
          <a:stretch/>
        </p:blipFill>
        <p:spPr>
          <a:xfrm>
            <a:off x="4348119" y="5077728"/>
            <a:ext cx="2176463" cy="1395413"/>
          </a:xfrm>
          <a:prstGeom prst="rect">
            <a:avLst/>
          </a:prstGeom>
          <a:noFill/>
          <a:ln>
            <a:noFill/>
          </a:ln>
        </p:spPr>
      </p:pic>
      <p:sp>
        <p:nvSpPr>
          <p:cNvPr id="982" name="Google Shape;982;p67"/>
          <p:cNvSpPr/>
          <p:nvPr/>
        </p:nvSpPr>
        <p:spPr>
          <a:xfrm>
            <a:off x="4776090" y="5059194"/>
            <a:ext cx="166827" cy="1427975"/>
          </a:xfrm>
          <a:prstGeom prst="leftBrace">
            <a:avLst>
              <a:gd fmla="val 31587" name="adj1"/>
              <a:gd fmla="val 51305"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83" name="Google Shape;983;p6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84" name="Google Shape;984;p67"/>
          <p:cNvSpPr/>
          <p:nvPr/>
        </p:nvSpPr>
        <p:spPr>
          <a:xfrm>
            <a:off x="5331689" y="4972784"/>
            <a:ext cx="1413489" cy="163121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sawn timber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glue wood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LVL in general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Kerto-S-LVL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Kerto-S-LVL</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Reinforcing notches and bevels</a:t>
            </a:r>
            <a:endParaRPr/>
          </a:p>
        </p:txBody>
      </p:sp>
      <p:sp>
        <p:nvSpPr>
          <p:cNvPr id="991" name="Google Shape;991;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92" name="Google Shape;992;p68"/>
          <p:cNvSpPr txBox="1"/>
          <p:nvPr>
            <p:ph idx="1" type="body"/>
          </p:nvPr>
        </p:nvSpPr>
        <p:spPr>
          <a:xfrm>
            <a:off x="838200" y="1825624"/>
            <a:ext cx="5883875" cy="469256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notch or a bevel can be reinforced with the same methods as a hole using</a:t>
            </a:r>
            <a:endParaRPr/>
          </a:p>
          <a:p>
            <a:pPr indent="-228600" lvl="1" marL="685800" rtl="0" algn="l">
              <a:lnSpc>
                <a:spcPct val="90000"/>
              </a:lnSpc>
              <a:spcBef>
                <a:spcPts val="500"/>
              </a:spcBef>
              <a:spcAft>
                <a:spcPts val="0"/>
              </a:spcAft>
              <a:buClr>
                <a:schemeClr val="dk1"/>
              </a:buClr>
              <a:buSzPts val="2400"/>
              <a:buChar char="•"/>
            </a:pPr>
            <a:r>
              <a:rPr lang="en-GB"/>
              <a:t>Full-thread screws</a:t>
            </a:r>
            <a:endParaRPr/>
          </a:p>
          <a:p>
            <a:pPr indent="-228600" lvl="1" marL="685800" rtl="0" algn="l">
              <a:lnSpc>
                <a:spcPct val="90000"/>
              </a:lnSpc>
              <a:spcBef>
                <a:spcPts val="500"/>
              </a:spcBef>
              <a:spcAft>
                <a:spcPts val="0"/>
              </a:spcAft>
              <a:buClr>
                <a:schemeClr val="dk1"/>
              </a:buClr>
              <a:buSzPts val="2400"/>
              <a:buChar char="•"/>
            </a:pPr>
            <a:r>
              <a:rPr lang="en-GB"/>
              <a:t>Glued steel bars</a:t>
            </a:r>
            <a:endParaRPr/>
          </a:p>
          <a:p>
            <a:pPr indent="-228600" lvl="1" marL="685800" rtl="0" algn="l">
              <a:lnSpc>
                <a:spcPct val="90000"/>
              </a:lnSpc>
              <a:spcBef>
                <a:spcPts val="500"/>
              </a:spcBef>
              <a:spcAft>
                <a:spcPts val="0"/>
              </a:spcAft>
              <a:buClr>
                <a:schemeClr val="dk1"/>
              </a:buClr>
              <a:buSzPts val="2400"/>
              <a:buChar char="•"/>
            </a:pPr>
            <a:r>
              <a:rPr lang="en-GB"/>
              <a:t>Plywood panel glued to the side of the rod</a:t>
            </a:r>
            <a:endParaRPr/>
          </a:p>
          <a:p>
            <a:pPr indent="-228600" lvl="1" marL="685800" rtl="0" algn="l">
              <a:lnSpc>
                <a:spcPct val="90000"/>
              </a:lnSpc>
              <a:spcBef>
                <a:spcPts val="500"/>
              </a:spcBef>
              <a:spcAft>
                <a:spcPts val="0"/>
              </a:spcAft>
              <a:buClr>
                <a:schemeClr val="dk1"/>
              </a:buClr>
              <a:buSzPts val="2400"/>
              <a:buChar char="•"/>
            </a:pPr>
            <a:r>
              <a:rPr lang="en-GB"/>
              <a:t>Cross-laminated wood products </a:t>
            </a:r>
            <a:br>
              <a:rPr lang="en-GB"/>
            </a:br>
            <a:r>
              <a:rPr lang="en-GB"/>
              <a:t>(CLT, LVL)</a:t>
            </a:r>
            <a:endParaRPr/>
          </a:p>
        </p:txBody>
      </p:sp>
      <p:pic>
        <p:nvPicPr>
          <p:cNvPr id="993" name="Google Shape;993;p68"/>
          <p:cNvPicPr preferRelativeResize="0"/>
          <p:nvPr/>
        </p:nvPicPr>
        <p:blipFill rotWithShape="1">
          <a:blip r:embed="rId3">
            <a:alphaModFix/>
          </a:blip>
          <a:srcRect b="0" l="0" r="0" t="0"/>
          <a:stretch/>
        </p:blipFill>
        <p:spPr>
          <a:xfrm>
            <a:off x="6512013" y="1690688"/>
            <a:ext cx="5401744" cy="3983316"/>
          </a:xfrm>
          <a:prstGeom prst="rect">
            <a:avLst/>
          </a:prstGeom>
          <a:noFill/>
          <a:ln>
            <a:noFill/>
          </a:ln>
        </p:spPr>
      </p:pic>
      <p:sp>
        <p:nvSpPr>
          <p:cNvPr id="994" name="Google Shape;994;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design of the intermediate floor</a:t>
            </a:r>
            <a:endParaRPr/>
          </a:p>
        </p:txBody>
      </p:sp>
      <p:sp>
        <p:nvSpPr>
          <p:cNvPr id="1001" name="Google Shape;1001;p6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02" name="Google Shape;1002;p69"/>
          <p:cNvSpPr txBox="1"/>
          <p:nvPr>
            <p:ph idx="1" type="body"/>
          </p:nvPr>
        </p:nvSpPr>
        <p:spPr>
          <a:xfrm>
            <a:off x="838200" y="1825625"/>
            <a:ext cx="10515600" cy="48470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Typical causes of vibration to the intermediate floor are</a:t>
            </a:r>
            <a:endParaRPr/>
          </a:p>
          <a:p>
            <a:pPr indent="-228600" lvl="1" marL="685800" rtl="0" algn="l">
              <a:lnSpc>
                <a:spcPct val="90000"/>
              </a:lnSpc>
              <a:spcBef>
                <a:spcPts val="500"/>
              </a:spcBef>
              <a:spcAft>
                <a:spcPts val="0"/>
              </a:spcAft>
              <a:buClr>
                <a:schemeClr val="dk1"/>
              </a:buClr>
              <a:buSzPts val="2000"/>
              <a:buChar char="•"/>
            </a:pPr>
            <a:r>
              <a:rPr lang="en-GB" sz="2000"/>
              <a:t>Walking (most common)</a:t>
            </a:r>
            <a:endParaRPr/>
          </a:p>
          <a:p>
            <a:pPr indent="-228600" lvl="1" marL="685800" rtl="0" algn="l">
              <a:lnSpc>
                <a:spcPct val="90000"/>
              </a:lnSpc>
              <a:spcBef>
                <a:spcPts val="500"/>
              </a:spcBef>
              <a:spcAft>
                <a:spcPts val="0"/>
              </a:spcAft>
              <a:buClr>
                <a:schemeClr val="dk1"/>
              </a:buClr>
              <a:buSzPts val="2000"/>
              <a:buChar char="•"/>
            </a:pPr>
            <a:r>
              <a:rPr lang="en-GB" sz="2000"/>
              <a:t>Laundry machine</a:t>
            </a:r>
            <a:endParaRPr/>
          </a:p>
          <a:p>
            <a:pPr indent="-228600" lvl="1" marL="685800" rtl="0" algn="l">
              <a:lnSpc>
                <a:spcPct val="90000"/>
              </a:lnSpc>
              <a:spcBef>
                <a:spcPts val="500"/>
              </a:spcBef>
              <a:spcAft>
                <a:spcPts val="0"/>
              </a:spcAft>
              <a:buClr>
                <a:schemeClr val="dk1"/>
              </a:buClr>
              <a:buSzPts val="2000"/>
              <a:buChar char="•"/>
            </a:pPr>
            <a:r>
              <a:rPr lang="en-GB" sz="2000"/>
              <a:t>Vibration caused by traffic</a:t>
            </a:r>
            <a:endParaRPr/>
          </a:p>
          <a:p>
            <a:pPr indent="-228600" lvl="0" marL="228600" rtl="0" algn="l">
              <a:lnSpc>
                <a:spcPct val="90000"/>
              </a:lnSpc>
              <a:spcBef>
                <a:spcPts val="1000"/>
              </a:spcBef>
              <a:spcAft>
                <a:spcPts val="0"/>
              </a:spcAft>
              <a:buClr>
                <a:srgbClr val="0D0D0D"/>
              </a:buClr>
              <a:buSzPts val="2400"/>
              <a:buChar char="•"/>
            </a:pPr>
            <a:r>
              <a:rPr lang="en-GB" sz="2400">
                <a:solidFill>
                  <a:srgbClr val="0D0D0D"/>
                </a:solidFill>
              </a:rPr>
              <a:t>A person who is walking does not generally feel the vibration they cause</a:t>
            </a:r>
            <a:endParaRPr/>
          </a:p>
          <a:p>
            <a:pPr indent="-228600" lvl="0" marL="228600" rtl="0" algn="l">
              <a:lnSpc>
                <a:spcPct val="90000"/>
              </a:lnSpc>
              <a:spcBef>
                <a:spcPts val="1000"/>
              </a:spcBef>
              <a:spcAft>
                <a:spcPts val="0"/>
              </a:spcAft>
              <a:buClr>
                <a:srgbClr val="0D0D0D"/>
              </a:buClr>
              <a:buSzPts val="2400"/>
              <a:buChar char="•"/>
            </a:pPr>
            <a:r>
              <a:rPr lang="en-GB" sz="2400">
                <a:solidFill>
                  <a:srgbClr val="0D0D0D"/>
                </a:solidFill>
              </a:rPr>
              <a:t>Vibration is generally best sensed by a person sitting in place</a:t>
            </a:r>
            <a:endParaRPr/>
          </a:p>
          <a:p>
            <a:pPr indent="-228600" lvl="0" marL="228600" rtl="0" algn="l">
              <a:lnSpc>
                <a:spcPct val="90000"/>
              </a:lnSpc>
              <a:spcBef>
                <a:spcPts val="1000"/>
              </a:spcBef>
              <a:spcAft>
                <a:spcPts val="0"/>
              </a:spcAft>
              <a:buClr>
                <a:srgbClr val="0D0D0D"/>
              </a:buClr>
              <a:buSzPts val="2400"/>
              <a:buChar char="•"/>
            </a:pPr>
            <a:r>
              <a:rPr lang="en-GB" sz="2400">
                <a:solidFill>
                  <a:srgbClr val="0D0D0D"/>
                </a:solidFill>
              </a:rPr>
              <a:t>Vibration can be sensed</a:t>
            </a:r>
            <a:endParaRPr/>
          </a:p>
          <a:p>
            <a:pPr indent="-228600" lvl="1" marL="685800" rtl="0" algn="l">
              <a:lnSpc>
                <a:spcPct val="90000"/>
              </a:lnSpc>
              <a:spcBef>
                <a:spcPts val="500"/>
              </a:spcBef>
              <a:spcAft>
                <a:spcPts val="0"/>
              </a:spcAft>
              <a:buClr>
                <a:srgbClr val="0D0D0D"/>
              </a:buClr>
              <a:buSzPts val="2000"/>
              <a:buChar char="•"/>
            </a:pPr>
            <a:r>
              <a:rPr lang="en-GB" sz="2000">
                <a:solidFill>
                  <a:srgbClr val="0D0D0D"/>
                </a:solidFill>
              </a:rPr>
              <a:t>As feelings in one’s body (most sensitive are  4…8 Hz)</a:t>
            </a:r>
            <a:endParaRPr/>
          </a:p>
          <a:p>
            <a:pPr indent="-228600" lvl="1" marL="685800" rtl="0" algn="l">
              <a:lnSpc>
                <a:spcPct val="90000"/>
              </a:lnSpc>
              <a:spcBef>
                <a:spcPts val="500"/>
              </a:spcBef>
              <a:spcAft>
                <a:spcPts val="0"/>
              </a:spcAft>
              <a:buClr>
                <a:srgbClr val="0D0D0D"/>
              </a:buClr>
              <a:buSzPts val="2000"/>
              <a:buChar char="•"/>
            </a:pPr>
            <a:r>
              <a:rPr lang="en-GB" sz="2000">
                <a:solidFill>
                  <a:srgbClr val="0D0D0D"/>
                </a:solidFill>
              </a:rPr>
              <a:t>Movement of leaves on plants and objects</a:t>
            </a:r>
            <a:endParaRPr/>
          </a:p>
          <a:p>
            <a:pPr indent="-228600" lvl="1" marL="685800" rtl="0" algn="l">
              <a:lnSpc>
                <a:spcPct val="90000"/>
              </a:lnSpc>
              <a:spcBef>
                <a:spcPts val="500"/>
              </a:spcBef>
              <a:spcAft>
                <a:spcPts val="0"/>
              </a:spcAft>
              <a:buClr>
                <a:srgbClr val="0D0D0D"/>
              </a:buClr>
              <a:buSzPts val="2000"/>
              <a:buChar char="•"/>
            </a:pPr>
            <a:r>
              <a:rPr lang="en-GB" sz="2000">
                <a:solidFill>
                  <a:srgbClr val="0D0D0D"/>
                </a:solidFill>
              </a:rPr>
              <a:t>Sound caused by dished and objects</a:t>
            </a:r>
            <a:endParaRPr/>
          </a:p>
        </p:txBody>
      </p:sp>
      <p:sp>
        <p:nvSpPr>
          <p:cNvPr id="1003" name="Google Shape;1003;p6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Examples of beam and column structures</a:t>
            </a:r>
            <a:endParaRPr/>
          </a:p>
        </p:txBody>
      </p:sp>
      <p:sp>
        <p:nvSpPr>
          <p:cNvPr id="162" name="Google Shape;162;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63" name="Google Shape;163;p7"/>
          <p:cNvSpPr txBox="1"/>
          <p:nvPr>
            <p:ph idx="1" type="body"/>
          </p:nvPr>
        </p:nvSpPr>
        <p:spPr>
          <a:xfrm>
            <a:off x="838200" y="1825625"/>
            <a:ext cx="5667632" cy="481613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Structures made up of straight beams often comprise</a:t>
            </a:r>
            <a:endParaRPr/>
          </a:p>
          <a:p>
            <a:pPr indent="-228600" lvl="1" marL="685800" rtl="0" algn="l">
              <a:lnSpc>
                <a:spcPct val="90000"/>
              </a:lnSpc>
              <a:spcBef>
                <a:spcPts val="500"/>
              </a:spcBef>
              <a:spcAft>
                <a:spcPts val="0"/>
              </a:spcAft>
              <a:buClr>
                <a:schemeClr val="dk1"/>
              </a:buClr>
              <a:buSzPts val="2400"/>
              <a:buChar char="•"/>
            </a:pPr>
            <a:r>
              <a:rPr lang="en-GB"/>
              <a:t>Load-bearing frame for the intermediate floor</a:t>
            </a:r>
            <a:endParaRPr/>
          </a:p>
          <a:p>
            <a:pPr indent="-228600" lvl="1" marL="685800" rtl="0" algn="l">
              <a:lnSpc>
                <a:spcPct val="90000"/>
              </a:lnSpc>
              <a:spcBef>
                <a:spcPts val="500"/>
              </a:spcBef>
              <a:spcAft>
                <a:spcPts val="0"/>
              </a:spcAft>
              <a:buClr>
                <a:schemeClr val="dk1"/>
              </a:buClr>
              <a:buSzPts val="2400"/>
              <a:buChar char="•"/>
            </a:pPr>
            <a:r>
              <a:rPr lang="en-GB"/>
              <a:t>Load-bearing frame for the roof</a:t>
            </a:r>
            <a:endParaRPr/>
          </a:p>
          <a:p>
            <a:pPr indent="-228600" lvl="1" marL="685800" rtl="0" algn="l">
              <a:lnSpc>
                <a:spcPct val="90000"/>
              </a:lnSpc>
              <a:spcBef>
                <a:spcPts val="500"/>
              </a:spcBef>
              <a:spcAft>
                <a:spcPts val="0"/>
              </a:spcAft>
              <a:buClr>
                <a:schemeClr val="dk1"/>
              </a:buClr>
              <a:buSzPts val="2400"/>
              <a:buChar char="•"/>
            </a:pPr>
            <a:r>
              <a:rPr lang="en-GB"/>
              <a:t>Primary beams for the column-beam frame</a:t>
            </a:r>
            <a:endParaRPr/>
          </a:p>
          <a:p>
            <a:pPr indent="-228600" lvl="0" marL="228600" rtl="0" algn="l">
              <a:lnSpc>
                <a:spcPct val="90000"/>
              </a:lnSpc>
              <a:spcBef>
                <a:spcPts val="1000"/>
              </a:spcBef>
              <a:spcAft>
                <a:spcPts val="0"/>
              </a:spcAft>
              <a:buClr>
                <a:schemeClr val="dk1"/>
              </a:buClr>
              <a:buSzPts val="2800"/>
              <a:buChar char="•"/>
            </a:pPr>
            <a:r>
              <a:rPr lang="en-GB"/>
              <a:t>Structures made up of straight columns often comprise</a:t>
            </a:r>
            <a:endParaRPr/>
          </a:p>
          <a:p>
            <a:pPr indent="-228600" lvl="1" marL="685800" rtl="0" algn="l">
              <a:lnSpc>
                <a:spcPct val="90000"/>
              </a:lnSpc>
              <a:spcBef>
                <a:spcPts val="500"/>
              </a:spcBef>
              <a:spcAft>
                <a:spcPts val="0"/>
              </a:spcAft>
              <a:buClr>
                <a:schemeClr val="dk1"/>
              </a:buClr>
              <a:buSzPts val="2400"/>
              <a:buChar char="•"/>
            </a:pPr>
            <a:r>
              <a:rPr lang="en-GB"/>
              <a:t>Load-bearing frame of the wall with framed structure</a:t>
            </a:r>
            <a:endParaRPr/>
          </a:p>
          <a:p>
            <a:pPr indent="-228600" lvl="1" marL="685800" rtl="0" algn="l">
              <a:lnSpc>
                <a:spcPct val="90000"/>
              </a:lnSpc>
              <a:spcBef>
                <a:spcPts val="500"/>
              </a:spcBef>
              <a:spcAft>
                <a:spcPts val="0"/>
              </a:spcAft>
              <a:buClr>
                <a:schemeClr val="dk1"/>
              </a:buClr>
              <a:buSzPts val="2400"/>
              <a:buChar char="•"/>
            </a:pPr>
            <a:r>
              <a:rPr lang="en-GB"/>
              <a:t>Primary columns of the column-beam frame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64" name="Google Shape;164;p7"/>
          <p:cNvPicPr preferRelativeResize="0"/>
          <p:nvPr/>
        </p:nvPicPr>
        <p:blipFill rotWithShape="1">
          <a:blip r:embed="rId3">
            <a:alphaModFix/>
          </a:blip>
          <a:srcRect b="0" l="0" r="0" t="0"/>
          <a:stretch/>
        </p:blipFill>
        <p:spPr>
          <a:xfrm>
            <a:off x="6913605" y="1265910"/>
            <a:ext cx="4385082" cy="2278581"/>
          </a:xfrm>
          <a:prstGeom prst="rect">
            <a:avLst/>
          </a:prstGeom>
          <a:noFill/>
          <a:ln>
            <a:noFill/>
          </a:ln>
        </p:spPr>
      </p:pic>
      <p:pic>
        <p:nvPicPr>
          <p:cNvPr id="165" name="Google Shape;165;p7"/>
          <p:cNvPicPr preferRelativeResize="0"/>
          <p:nvPr/>
        </p:nvPicPr>
        <p:blipFill rotWithShape="1">
          <a:blip r:embed="rId4">
            <a:alphaModFix/>
          </a:blip>
          <a:srcRect b="2249" l="12416" r="15066" t="5409"/>
          <a:stretch/>
        </p:blipFill>
        <p:spPr>
          <a:xfrm>
            <a:off x="7416359" y="3712948"/>
            <a:ext cx="3379574" cy="2416006"/>
          </a:xfrm>
          <a:prstGeom prst="rect">
            <a:avLst/>
          </a:prstGeom>
          <a:noFill/>
          <a:ln>
            <a:noFill/>
          </a:ln>
        </p:spPr>
      </p:pic>
      <p:sp>
        <p:nvSpPr>
          <p:cNvPr id="166" name="Google Shape;166;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67" name="Google Shape;167;p7"/>
          <p:cNvSpPr/>
          <p:nvPr/>
        </p:nvSpPr>
        <p:spPr>
          <a:xfrm>
            <a:off x="7336457" y="1868023"/>
            <a:ext cx="1132837"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Girder floor</a:t>
            </a:r>
            <a:endParaRPr/>
          </a:p>
        </p:txBody>
      </p:sp>
      <p:sp>
        <p:nvSpPr>
          <p:cNvPr id="168" name="Google Shape;168;p7"/>
          <p:cNvSpPr/>
          <p:nvPr/>
        </p:nvSpPr>
        <p:spPr>
          <a:xfrm>
            <a:off x="9766740" y="1335363"/>
            <a:ext cx="1132837"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Girder floor</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design of the </a:t>
            </a:r>
            <a:br>
              <a:rPr lang="en-GB"/>
            </a:br>
            <a:r>
              <a:rPr lang="en-GB"/>
              <a:t>intermediate floor</a:t>
            </a:r>
            <a:endParaRPr/>
          </a:p>
        </p:txBody>
      </p:sp>
      <p:sp>
        <p:nvSpPr>
          <p:cNvPr id="1010" name="Google Shape;1010;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11" name="Google Shape;1011;p70"/>
          <p:cNvSpPr txBox="1"/>
          <p:nvPr>
            <p:ph idx="1" type="body"/>
          </p:nvPr>
        </p:nvSpPr>
        <p:spPr>
          <a:xfrm>
            <a:off x="838200" y="1825625"/>
            <a:ext cx="5908589" cy="48470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Phenomena examined in vibration design</a:t>
            </a:r>
            <a:endParaRPr/>
          </a:p>
          <a:p>
            <a:pPr indent="-228600" lvl="1" marL="685800" rtl="0" algn="l">
              <a:lnSpc>
                <a:spcPct val="90000"/>
              </a:lnSpc>
              <a:spcBef>
                <a:spcPts val="500"/>
              </a:spcBef>
              <a:spcAft>
                <a:spcPts val="0"/>
              </a:spcAft>
              <a:buClr>
                <a:schemeClr val="dk1"/>
              </a:buClr>
              <a:buSzPts val="2400"/>
              <a:buChar char="•"/>
            </a:pPr>
            <a:r>
              <a:rPr lang="en-GB"/>
              <a:t>Vibration of floor (Resonance) </a:t>
            </a:r>
            <a:endParaRPr/>
          </a:p>
          <a:p>
            <a:pPr indent="-228600" lvl="1" marL="685800" rtl="0" algn="l">
              <a:lnSpc>
                <a:spcPct val="90000"/>
              </a:lnSpc>
              <a:spcBef>
                <a:spcPts val="500"/>
              </a:spcBef>
              <a:spcAft>
                <a:spcPts val="0"/>
              </a:spcAft>
              <a:buClr>
                <a:schemeClr val="dk1"/>
              </a:buClr>
              <a:buSzPts val="2400"/>
              <a:buChar char="•"/>
            </a:pPr>
            <a:r>
              <a:rPr lang="en-GB"/>
              <a:t>Wobbling of the floor (deflection)</a:t>
            </a:r>
            <a:endParaRPr/>
          </a:p>
          <a:p>
            <a:pPr indent="-228600" lvl="0" marL="228600" rtl="0" algn="l">
              <a:lnSpc>
                <a:spcPct val="90000"/>
              </a:lnSpc>
              <a:spcBef>
                <a:spcPts val="1000"/>
              </a:spcBef>
              <a:spcAft>
                <a:spcPts val="0"/>
              </a:spcAft>
              <a:buClr>
                <a:srgbClr val="0D0D0D"/>
              </a:buClr>
              <a:buSzPts val="2800"/>
              <a:buChar char="•"/>
            </a:pPr>
            <a:r>
              <a:rPr lang="en-GB">
                <a:solidFill>
                  <a:srgbClr val="0D0D0D"/>
                </a:solidFill>
              </a:rPr>
              <a:t>Vibration must be investigated in </a:t>
            </a:r>
            <a:endParaRPr/>
          </a:p>
          <a:p>
            <a:pPr indent="-228600" lvl="1" marL="685800" rtl="0" algn="l">
              <a:lnSpc>
                <a:spcPct val="90000"/>
              </a:lnSpc>
              <a:spcBef>
                <a:spcPts val="500"/>
              </a:spcBef>
              <a:spcAft>
                <a:spcPts val="0"/>
              </a:spcAft>
              <a:buClr>
                <a:srgbClr val="0D0D0D"/>
              </a:buClr>
              <a:buSzPts val="2400"/>
              <a:buChar char="•"/>
            </a:pPr>
            <a:r>
              <a:rPr lang="en-GB">
                <a:solidFill>
                  <a:srgbClr val="0D0D0D"/>
                </a:solidFill>
              </a:rPr>
              <a:t>Lightweight intermediate floors</a:t>
            </a:r>
            <a:endParaRPr/>
          </a:p>
          <a:p>
            <a:pPr indent="-228600" lvl="1" marL="685800" rtl="0" algn="l">
              <a:lnSpc>
                <a:spcPct val="90000"/>
              </a:lnSpc>
              <a:spcBef>
                <a:spcPts val="500"/>
              </a:spcBef>
              <a:spcAft>
                <a:spcPts val="0"/>
              </a:spcAft>
              <a:buClr>
                <a:srgbClr val="0D0D0D"/>
              </a:buClr>
              <a:buSzPts val="2400"/>
              <a:buChar char="•"/>
            </a:pPr>
            <a:r>
              <a:rPr lang="en-GB">
                <a:solidFill>
                  <a:srgbClr val="0D0D0D"/>
                </a:solidFill>
              </a:rPr>
              <a:t>Composite structures with long spans</a:t>
            </a:r>
            <a:endParaRPr/>
          </a:p>
          <a:p>
            <a:pPr indent="-228600" lvl="1" marL="685800" rtl="0" algn="l">
              <a:lnSpc>
                <a:spcPct val="90000"/>
              </a:lnSpc>
              <a:spcBef>
                <a:spcPts val="500"/>
              </a:spcBef>
              <a:spcAft>
                <a:spcPts val="0"/>
              </a:spcAft>
              <a:buClr>
                <a:srgbClr val="0D0D0D"/>
              </a:buClr>
              <a:buSzPts val="2400"/>
              <a:buChar char="•"/>
            </a:pPr>
            <a:r>
              <a:rPr lang="en-GB">
                <a:solidFill>
                  <a:srgbClr val="0D0D0D"/>
                </a:solidFill>
              </a:rPr>
              <a:t>Floating floors</a:t>
            </a:r>
            <a:endParaRPr/>
          </a:p>
          <a:p>
            <a:pPr indent="-228600" lvl="1" marL="685800" rtl="0" algn="l">
              <a:lnSpc>
                <a:spcPct val="90000"/>
              </a:lnSpc>
              <a:spcBef>
                <a:spcPts val="500"/>
              </a:spcBef>
              <a:spcAft>
                <a:spcPts val="0"/>
              </a:spcAft>
              <a:buClr>
                <a:srgbClr val="0D0D0D"/>
              </a:buClr>
              <a:buSzPts val="2400"/>
              <a:buChar char="•"/>
            </a:pPr>
            <a:r>
              <a:rPr lang="en-GB">
                <a:solidFill>
                  <a:srgbClr val="0D0D0D"/>
                </a:solidFill>
              </a:rPr>
              <a:t>Elevated floors</a:t>
            </a:r>
            <a:endParaRPr/>
          </a:p>
        </p:txBody>
      </p:sp>
      <p:pic>
        <p:nvPicPr>
          <p:cNvPr id="1012" name="Google Shape;1012;p70"/>
          <p:cNvPicPr preferRelativeResize="0"/>
          <p:nvPr/>
        </p:nvPicPr>
        <p:blipFill rotWithShape="1">
          <a:blip r:embed="rId3">
            <a:alphaModFix/>
          </a:blip>
          <a:srcRect b="0" l="0" r="0" t="0"/>
          <a:stretch/>
        </p:blipFill>
        <p:spPr>
          <a:xfrm>
            <a:off x="8458202" y="849441"/>
            <a:ext cx="2348028" cy="5421387"/>
          </a:xfrm>
          <a:prstGeom prst="rect">
            <a:avLst/>
          </a:prstGeom>
          <a:noFill/>
          <a:ln>
            <a:noFill/>
          </a:ln>
        </p:spPr>
      </p:pic>
      <p:sp>
        <p:nvSpPr>
          <p:cNvPr id="1013" name="Google Shape;1013;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design limit values</a:t>
            </a:r>
            <a:endParaRPr/>
          </a:p>
        </p:txBody>
      </p:sp>
      <p:sp>
        <p:nvSpPr>
          <p:cNvPr id="1020" name="Google Shape;1020;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21" name="Google Shape;1021;p71"/>
          <p:cNvSpPr txBox="1"/>
          <p:nvPr>
            <p:ph idx="1" type="body"/>
          </p:nvPr>
        </p:nvSpPr>
        <p:spPr>
          <a:xfrm>
            <a:off x="838200" y="1825624"/>
            <a:ext cx="6656174" cy="490262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Vibration design examines</a:t>
            </a:r>
            <a:endParaRPr/>
          </a:p>
          <a:p>
            <a:pPr indent="-228600" lvl="1" marL="685800" rtl="0" algn="l">
              <a:lnSpc>
                <a:spcPct val="90000"/>
              </a:lnSpc>
              <a:spcBef>
                <a:spcPts val="500"/>
              </a:spcBef>
              <a:spcAft>
                <a:spcPts val="0"/>
              </a:spcAft>
              <a:buClr>
                <a:schemeClr val="dk1"/>
              </a:buClr>
              <a:buSzPts val="2400"/>
              <a:buChar char="•"/>
            </a:pPr>
            <a:r>
              <a:rPr lang="en-GB"/>
              <a:t>The natural frequency of the intermediate floor</a:t>
            </a:r>
            <a:endParaRPr/>
          </a:p>
          <a:p>
            <a:pPr indent="-228600" lvl="1" marL="685800" rtl="0" algn="l">
              <a:lnSpc>
                <a:spcPct val="90000"/>
              </a:lnSpc>
              <a:spcBef>
                <a:spcPts val="500"/>
              </a:spcBef>
              <a:spcAft>
                <a:spcPts val="0"/>
              </a:spcAft>
              <a:buClr>
                <a:schemeClr val="dk1"/>
              </a:buClr>
              <a:buSzPts val="2400"/>
              <a:buChar char="•"/>
            </a:pPr>
            <a:r>
              <a:rPr lang="en-GB"/>
              <a:t>Deflection caused by 1 kN point load</a:t>
            </a:r>
            <a:endParaRPr/>
          </a:p>
          <a:p>
            <a:pPr indent="-228600" lvl="0" marL="228600" rtl="0" algn="l">
              <a:lnSpc>
                <a:spcPct val="90000"/>
              </a:lnSpc>
              <a:spcBef>
                <a:spcPts val="1000"/>
              </a:spcBef>
              <a:spcAft>
                <a:spcPts val="0"/>
              </a:spcAft>
              <a:buClr>
                <a:schemeClr val="dk1"/>
              </a:buClr>
              <a:buSzPts val="2800"/>
              <a:buChar char="•"/>
            </a:pPr>
            <a:r>
              <a:rPr lang="en-GB"/>
              <a:t>Difficult to set limit values</a:t>
            </a:r>
            <a:endParaRPr/>
          </a:p>
          <a:p>
            <a:pPr indent="-228600" lvl="0" marL="228600" rtl="0" algn="l">
              <a:lnSpc>
                <a:spcPct val="90000"/>
              </a:lnSpc>
              <a:spcBef>
                <a:spcPts val="1000"/>
              </a:spcBef>
              <a:spcAft>
                <a:spcPts val="0"/>
              </a:spcAft>
              <a:buClr>
                <a:schemeClr val="dk1"/>
              </a:buClr>
              <a:buSzPts val="2800"/>
              <a:buChar char="•"/>
            </a:pPr>
            <a:r>
              <a:rPr lang="en-GB"/>
              <a:t>An abundance of research has been done around the world</a:t>
            </a:r>
            <a:endParaRPr/>
          </a:p>
          <a:p>
            <a:pPr indent="-228600" lvl="0" marL="228600" rtl="0" algn="l">
              <a:lnSpc>
                <a:spcPct val="90000"/>
              </a:lnSpc>
              <a:spcBef>
                <a:spcPts val="1000"/>
              </a:spcBef>
              <a:spcAft>
                <a:spcPts val="0"/>
              </a:spcAft>
              <a:buClr>
                <a:schemeClr val="dk1"/>
              </a:buClr>
              <a:buSzPts val="2800"/>
              <a:buChar char="•"/>
            </a:pPr>
            <a:r>
              <a:rPr lang="en-GB"/>
              <a:t>Different limit values in different countries</a:t>
            </a:r>
            <a:endParaRPr/>
          </a:p>
          <a:p>
            <a:pPr indent="-228600" lvl="0" marL="228600" rtl="0" algn="l">
              <a:lnSpc>
                <a:spcPct val="90000"/>
              </a:lnSpc>
              <a:spcBef>
                <a:spcPts val="1000"/>
              </a:spcBef>
              <a:spcAft>
                <a:spcPts val="0"/>
              </a:spcAft>
              <a:buClr>
                <a:schemeClr val="dk1"/>
              </a:buClr>
              <a:buSzPts val="2800"/>
              <a:buChar char="•"/>
            </a:pPr>
            <a:r>
              <a:rPr lang="en-GB"/>
              <a:t>EC 5 does not provide a direct answer </a:t>
            </a:r>
            <a:endParaRPr/>
          </a:p>
          <a:p>
            <a:pPr indent="-228600" lvl="0" marL="228600" rtl="0" algn="l">
              <a:lnSpc>
                <a:spcPct val="90000"/>
              </a:lnSpc>
              <a:spcBef>
                <a:spcPts val="1000"/>
              </a:spcBef>
              <a:spcAft>
                <a:spcPts val="0"/>
              </a:spcAft>
              <a:buClr>
                <a:schemeClr val="dk1"/>
              </a:buClr>
              <a:buSzPts val="2800"/>
              <a:buChar char="•"/>
            </a:pPr>
            <a:r>
              <a:rPr lang="en-GB"/>
              <a:t>The national annex determines what is used</a:t>
            </a:r>
            <a:endParaRPr/>
          </a:p>
        </p:txBody>
      </p:sp>
      <p:pic>
        <p:nvPicPr>
          <p:cNvPr id="1022" name="Google Shape;1022;p71"/>
          <p:cNvPicPr preferRelativeResize="0"/>
          <p:nvPr/>
        </p:nvPicPr>
        <p:blipFill rotWithShape="1">
          <a:blip r:embed="rId3">
            <a:alphaModFix/>
          </a:blip>
          <a:srcRect b="0" l="0" r="0" t="0"/>
          <a:stretch/>
        </p:blipFill>
        <p:spPr>
          <a:xfrm>
            <a:off x="7810590" y="1911823"/>
            <a:ext cx="3137496" cy="4190556"/>
          </a:xfrm>
          <a:prstGeom prst="rect">
            <a:avLst/>
          </a:prstGeom>
          <a:noFill/>
          <a:ln>
            <a:noFill/>
          </a:ln>
        </p:spPr>
      </p:pic>
      <p:sp>
        <p:nvSpPr>
          <p:cNvPr id="1023" name="Google Shape;1023;p71"/>
          <p:cNvSpPr/>
          <p:nvPr/>
        </p:nvSpPr>
        <p:spPr>
          <a:xfrm>
            <a:off x="8970498" y="5882615"/>
            <a:ext cx="197758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800">
                <a:solidFill>
                  <a:schemeClr val="dk1"/>
                </a:solidFill>
                <a:latin typeface="Calibri"/>
                <a:ea typeface="Calibri"/>
                <a:cs typeface="Calibri"/>
                <a:sym typeface="Calibri"/>
              </a:rPr>
              <a:t>Image: VTT Press releases 2124</a:t>
            </a:r>
            <a:endParaRPr/>
          </a:p>
        </p:txBody>
      </p:sp>
      <p:sp>
        <p:nvSpPr>
          <p:cNvPr id="1024" name="Google Shape;1024;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design limit values in Finland</a:t>
            </a:r>
            <a:endParaRPr/>
          </a:p>
        </p:txBody>
      </p:sp>
      <p:sp>
        <p:nvSpPr>
          <p:cNvPr id="1031" name="Google Shape;1031;p7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32" name="Google Shape;1032;p72"/>
          <p:cNvSpPr txBox="1"/>
          <p:nvPr>
            <p:ph idx="1" type="body"/>
          </p:nvPr>
        </p:nvSpPr>
        <p:spPr>
          <a:xfrm>
            <a:off x="838200" y="1825625"/>
            <a:ext cx="5216611" cy="483466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intermediate floor should be dimensioned as a high-frequency intermediate floor</a:t>
            </a:r>
            <a:endParaRPr/>
          </a:p>
          <a:p>
            <a:pPr indent="-228600" lvl="0" marL="228600" rtl="0" algn="l">
              <a:lnSpc>
                <a:spcPct val="90000"/>
              </a:lnSpc>
              <a:spcBef>
                <a:spcPts val="1000"/>
              </a:spcBef>
              <a:spcAft>
                <a:spcPts val="0"/>
              </a:spcAft>
              <a:buClr>
                <a:schemeClr val="dk1"/>
              </a:buClr>
              <a:buSzPts val="2800"/>
              <a:buChar char="•"/>
            </a:pPr>
            <a:r>
              <a:rPr lang="en-GB"/>
              <a:t>Lowest natural frequency ≥ 9 Hz</a:t>
            </a:r>
            <a:endParaRPr/>
          </a:p>
          <a:p>
            <a:pPr indent="-228600" lvl="0" marL="228600" rtl="0" algn="l">
              <a:lnSpc>
                <a:spcPct val="90000"/>
              </a:lnSpc>
              <a:spcBef>
                <a:spcPts val="1000"/>
              </a:spcBef>
              <a:spcAft>
                <a:spcPts val="0"/>
              </a:spcAft>
              <a:buClr>
                <a:schemeClr val="dk1"/>
              </a:buClr>
              <a:buSzPts val="2800"/>
              <a:buChar char="•"/>
            </a:pPr>
            <a:r>
              <a:rPr lang="en-GB"/>
              <a:t>temporary deflection in the intermediate floor frame  </a:t>
            </a:r>
            <a:br>
              <a:rPr lang="en-GB"/>
            </a:br>
            <a:r>
              <a:rPr lang="en-GB"/>
              <a:t>≤ 0,5 mm caused by a point load of 1 kN </a:t>
            </a:r>
            <a:endParaRPr/>
          </a:p>
          <a:p>
            <a:pPr indent="-228600" lvl="0" marL="228600" rtl="0" algn="l">
              <a:lnSpc>
                <a:spcPct val="90000"/>
              </a:lnSpc>
              <a:spcBef>
                <a:spcPts val="1000"/>
              </a:spcBef>
              <a:spcAft>
                <a:spcPts val="0"/>
              </a:spcAft>
              <a:buClr>
                <a:schemeClr val="dk1"/>
              </a:buClr>
              <a:buSzPts val="2800"/>
              <a:buChar char="•"/>
            </a:pPr>
            <a:r>
              <a:rPr lang="en-GB"/>
              <a:t>The deflection limit can be increased with the factor given in the adjacent image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33" name="Google Shape;1033;p72"/>
          <p:cNvPicPr preferRelativeResize="0"/>
          <p:nvPr/>
        </p:nvPicPr>
        <p:blipFill rotWithShape="1">
          <a:blip r:embed="rId3">
            <a:alphaModFix/>
          </a:blip>
          <a:srcRect b="0" l="0" r="0" t="0"/>
          <a:stretch/>
        </p:blipFill>
        <p:spPr>
          <a:xfrm>
            <a:off x="6481118" y="1873251"/>
            <a:ext cx="5113542" cy="3840426"/>
          </a:xfrm>
          <a:prstGeom prst="rect">
            <a:avLst/>
          </a:prstGeom>
          <a:noFill/>
          <a:ln>
            <a:noFill/>
          </a:ln>
        </p:spPr>
      </p:pic>
      <p:sp>
        <p:nvSpPr>
          <p:cNvPr id="1034" name="Google Shape;1034;p7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035" name="Google Shape;1035;p72"/>
          <p:cNvSpPr/>
          <p:nvPr/>
        </p:nvSpPr>
        <p:spPr>
          <a:xfrm rot="-5400000">
            <a:off x="5505616" y="3542799"/>
            <a:ext cx="2382814"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Deflection limit grossing-up factor </a:t>
            </a:r>
            <a:endParaRPr/>
          </a:p>
        </p:txBody>
      </p:sp>
      <p:sp>
        <p:nvSpPr>
          <p:cNvPr id="1036" name="Google Shape;1036;p72"/>
          <p:cNvSpPr/>
          <p:nvPr/>
        </p:nvSpPr>
        <p:spPr>
          <a:xfrm>
            <a:off x="7369100" y="5411562"/>
            <a:ext cx="3801981"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Increased room dimension in directions l or B [m]</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Research results</a:t>
            </a:r>
            <a:endParaRPr/>
          </a:p>
        </p:txBody>
      </p:sp>
      <p:sp>
        <p:nvSpPr>
          <p:cNvPr id="1043" name="Google Shape;1043;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44" name="Google Shape;1044;p73"/>
          <p:cNvSpPr/>
          <p:nvPr/>
        </p:nvSpPr>
        <p:spPr>
          <a:xfrm>
            <a:off x="7100730" y="5442699"/>
            <a:ext cx="3925098"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800">
                <a:solidFill>
                  <a:schemeClr val="dk1"/>
                </a:solidFill>
                <a:latin typeface="Calibri"/>
                <a:ea typeface="Calibri"/>
                <a:cs typeface="Calibri"/>
                <a:sym typeface="Calibri"/>
              </a:rPr>
              <a:t>Source: </a:t>
            </a:r>
            <a:r>
              <a:rPr lang="en-GB" sz="800">
                <a:solidFill>
                  <a:schemeClr val="dk1"/>
                </a:solidFill>
                <a:latin typeface="Calibri"/>
                <a:ea typeface="Calibri"/>
                <a:cs typeface="Calibri"/>
                <a:sym typeface="Calibri"/>
              </a:rPr>
              <a:t>Toratti T., Talja A. (2006), Classification of human induced floor vibrations</a:t>
            </a:r>
            <a:endParaRPr/>
          </a:p>
        </p:txBody>
      </p:sp>
      <p:sp>
        <p:nvSpPr>
          <p:cNvPr id="1045" name="Google Shape;1045;p73"/>
          <p:cNvSpPr txBox="1"/>
          <p:nvPr>
            <p:ph idx="1" type="body"/>
          </p:nvPr>
        </p:nvSpPr>
        <p:spPr>
          <a:xfrm>
            <a:off x="838200" y="1825624"/>
            <a:ext cx="5630561" cy="48717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Disturbance caused by vibration is subjective</a:t>
            </a:r>
            <a:endParaRPr/>
          </a:p>
          <a:p>
            <a:pPr indent="-228600" lvl="0" marL="228600" rtl="0" algn="l">
              <a:lnSpc>
                <a:spcPct val="90000"/>
              </a:lnSpc>
              <a:spcBef>
                <a:spcPts val="1000"/>
              </a:spcBef>
              <a:spcAft>
                <a:spcPts val="0"/>
              </a:spcAft>
              <a:buClr>
                <a:schemeClr val="dk1"/>
              </a:buClr>
              <a:buSzPts val="2800"/>
              <a:buChar char="•"/>
            </a:pPr>
            <a:r>
              <a:rPr lang="en-GB"/>
              <a:t>Vibration design limits have also been determined based on the senses of the test subjects</a:t>
            </a:r>
            <a:endParaRPr/>
          </a:p>
          <a:p>
            <a:pPr indent="-228600" lvl="0" marL="228600" rtl="0" algn="l">
              <a:lnSpc>
                <a:spcPct val="90000"/>
              </a:lnSpc>
              <a:spcBef>
                <a:spcPts val="1000"/>
              </a:spcBef>
              <a:spcAft>
                <a:spcPts val="0"/>
              </a:spcAft>
              <a:buClr>
                <a:schemeClr val="dk1"/>
              </a:buClr>
              <a:buSzPts val="2800"/>
              <a:buChar char="•"/>
            </a:pPr>
            <a:r>
              <a:rPr lang="en-GB"/>
              <a:t>From the perspective of vibration, an intermediate floor is considered better when </a:t>
            </a:r>
            <a:endParaRPr/>
          </a:p>
          <a:p>
            <a:pPr indent="-228600" lvl="1" marL="685800" rtl="0" algn="l">
              <a:lnSpc>
                <a:spcPct val="90000"/>
              </a:lnSpc>
              <a:spcBef>
                <a:spcPts val="500"/>
              </a:spcBef>
              <a:spcAft>
                <a:spcPts val="0"/>
              </a:spcAft>
              <a:buClr>
                <a:schemeClr val="dk1"/>
              </a:buClr>
              <a:buSzPts val="2400"/>
              <a:buChar char="•"/>
            </a:pPr>
            <a:r>
              <a:rPr lang="en-GB"/>
              <a:t>The intermediate floor’s natural frequency grows        (</a:t>
            </a:r>
            <a:r>
              <a:rPr i="1" lang="en-GB" sz="2200">
                <a:latin typeface="Arial"/>
                <a:ea typeface="Arial"/>
                <a:cs typeface="Arial"/>
                <a:sym typeface="Arial"/>
              </a:rPr>
              <a:t>f</a:t>
            </a:r>
            <a:r>
              <a:rPr baseline="-25000" lang="en-GB"/>
              <a:t>1</a:t>
            </a:r>
            <a:r>
              <a:rPr lang="en-GB"/>
              <a:t> ≥ 8 Hz)</a:t>
            </a:r>
            <a:endParaRPr/>
          </a:p>
          <a:p>
            <a:pPr indent="-228600" lvl="1" marL="685800" rtl="0" algn="l">
              <a:lnSpc>
                <a:spcPct val="90000"/>
              </a:lnSpc>
              <a:spcBef>
                <a:spcPts val="500"/>
              </a:spcBef>
              <a:spcAft>
                <a:spcPts val="0"/>
              </a:spcAft>
              <a:buClr>
                <a:schemeClr val="dk1"/>
              </a:buClr>
              <a:buSzPts val="2400"/>
              <a:buChar char="•"/>
            </a:pPr>
            <a:r>
              <a:rPr lang="en-GB"/>
              <a:t>The deflection of the intermediate floor from a 1 kN point load decreases (δ ≤ 0.5 mm)</a:t>
            </a:r>
            <a:endParaRPr/>
          </a:p>
        </p:txBody>
      </p:sp>
      <p:pic>
        <p:nvPicPr>
          <p:cNvPr id="1046" name="Google Shape;1046;p73"/>
          <p:cNvPicPr preferRelativeResize="0"/>
          <p:nvPr/>
        </p:nvPicPr>
        <p:blipFill rotWithShape="1">
          <a:blip r:embed="rId3">
            <a:alphaModFix/>
          </a:blip>
          <a:srcRect b="0" l="0" r="0" t="0"/>
          <a:stretch/>
        </p:blipFill>
        <p:spPr>
          <a:xfrm>
            <a:off x="6841239" y="1825624"/>
            <a:ext cx="5151096" cy="3673944"/>
          </a:xfrm>
          <a:prstGeom prst="rect">
            <a:avLst/>
          </a:prstGeom>
          <a:noFill/>
          <a:ln>
            <a:noFill/>
          </a:ln>
        </p:spPr>
      </p:pic>
      <p:sp>
        <p:nvSpPr>
          <p:cNvPr id="1047" name="Google Shape;1047;p7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Limit values for deflection in various countries</a:t>
            </a:r>
            <a:endParaRPr/>
          </a:p>
        </p:txBody>
      </p:sp>
      <p:sp>
        <p:nvSpPr>
          <p:cNvPr id="1054" name="Google Shape;1054;p7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55" name="Google Shape;1055;p74"/>
          <p:cNvSpPr/>
          <p:nvPr/>
        </p:nvSpPr>
        <p:spPr>
          <a:xfrm>
            <a:off x="3333217" y="5850978"/>
            <a:ext cx="50570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800">
                <a:solidFill>
                  <a:schemeClr val="dk1"/>
                </a:solidFill>
                <a:latin typeface="Calibri"/>
                <a:ea typeface="Calibri"/>
                <a:cs typeface="Calibri"/>
                <a:sym typeface="Calibri"/>
              </a:rPr>
              <a:t>Source:</a:t>
            </a:r>
            <a:endParaRPr/>
          </a:p>
          <a:p>
            <a:pPr indent="0" lvl="0" marL="0" marR="0" rtl="0" algn="l">
              <a:spcBef>
                <a:spcPts val="0"/>
              </a:spcBef>
              <a:spcAft>
                <a:spcPts val="0"/>
              </a:spcAft>
              <a:buNone/>
            </a:pPr>
            <a:r>
              <a:rPr lang="en-GB" sz="800">
                <a:solidFill>
                  <a:schemeClr val="dk1"/>
                </a:solidFill>
                <a:latin typeface="Calibri"/>
                <a:ea typeface="Calibri"/>
                <a:cs typeface="Calibri"/>
                <a:sym typeface="Calibri"/>
              </a:rPr>
              <a:t>Zhang B., Rasmussen B., Jorissen A., Harte A. (2013) Comparison of vibrational comfort assessment criteria for design of timber floors among the European countries</a:t>
            </a:r>
            <a:endParaRPr/>
          </a:p>
        </p:txBody>
      </p:sp>
      <p:pic>
        <p:nvPicPr>
          <p:cNvPr id="1056" name="Google Shape;1056;p74"/>
          <p:cNvPicPr preferRelativeResize="0"/>
          <p:nvPr/>
        </p:nvPicPr>
        <p:blipFill rotWithShape="1">
          <a:blip r:embed="rId3">
            <a:alphaModFix/>
          </a:blip>
          <a:srcRect b="0" l="0" r="0" t="0"/>
          <a:stretch/>
        </p:blipFill>
        <p:spPr>
          <a:xfrm>
            <a:off x="2827637" y="1339895"/>
            <a:ext cx="6536725" cy="4607947"/>
          </a:xfrm>
          <a:prstGeom prst="rect">
            <a:avLst/>
          </a:prstGeom>
          <a:noFill/>
          <a:ln>
            <a:noFill/>
          </a:ln>
        </p:spPr>
      </p:pic>
      <p:sp>
        <p:nvSpPr>
          <p:cNvPr id="1057" name="Google Shape;1057;p7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Disturbances caused by walking</a:t>
            </a:r>
            <a:endParaRPr/>
          </a:p>
        </p:txBody>
      </p:sp>
      <p:sp>
        <p:nvSpPr>
          <p:cNvPr id="1064" name="Google Shape;1064;p7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65" name="Google Shape;1065;p75"/>
          <p:cNvSpPr/>
          <p:nvPr/>
        </p:nvSpPr>
        <p:spPr>
          <a:xfrm>
            <a:off x="7040283" y="5551889"/>
            <a:ext cx="1977588"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dk1"/>
                </a:solidFill>
                <a:latin typeface="Calibri"/>
                <a:ea typeface="Calibri"/>
                <a:cs typeface="Calibri"/>
                <a:sym typeface="Calibri"/>
              </a:rPr>
              <a:t>Source: VTT Press releases 2124</a:t>
            </a:r>
            <a:endParaRPr/>
          </a:p>
        </p:txBody>
      </p:sp>
      <p:pic>
        <p:nvPicPr>
          <p:cNvPr id="1066" name="Google Shape;1066;p75"/>
          <p:cNvPicPr preferRelativeResize="0"/>
          <p:nvPr/>
        </p:nvPicPr>
        <p:blipFill rotWithShape="1">
          <a:blip r:embed="rId3">
            <a:alphaModFix/>
          </a:blip>
          <a:srcRect b="0" l="0" r="0" t="0"/>
          <a:stretch/>
        </p:blipFill>
        <p:spPr>
          <a:xfrm>
            <a:off x="6660292" y="1873251"/>
            <a:ext cx="5325761" cy="3711519"/>
          </a:xfrm>
          <a:prstGeom prst="rect">
            <a:avLst/>
          </a:prstGeom>
          <a:noFill/>
          <a:ln>
            <a:noFill/>
          </a:ln>
        </p:spPr>
      </p:pic>
      <p:sp>
        <p:nvSpPr>
          <p:cNvPr id="1067" name="Google Shape;1067;p75"/>
          <p:cNvSpPr txBox="1"/>
          <p:nvPr/>
        </p:nvSpPr>
        <p:spPr>
          <a:xfrm>
            <a:off x="838200" y="1825624"/>
            <a:ext cx="5630561" cy="48717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stimulus from walking includes periodic and impact-like components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lowest periodic load at walking frequency 1.6…2.2 Hz</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Load components also occur in the range 3.2...8.8 Hz</a:t>
            </a:r>
            <a:endParaRPr/>
          </a:p>
        </p:txBody>
      </p:sp>
      <p:sp>
        <p:nvSpPr>
          <p:cNvPr id="1068" name="Google Shape;1068;p7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069" name="Google Shape;1069;p75"/>
          <p:cNvSpPr/>
          <p:nvPr/>
        </p:nvSpPr>
        <p:spPr>
          <a:xfrm>
            <a:off x="8765484" y="5413390"/>
            <a:ext cx="887836" cy="138499"/>
          </a:xfrm>
          <a:prstGeom prst="rect">
            <a:avLst/>
          </a:prstGeom>
          <a:solidFill>
            <a:schemeClr val="lt1"/>
          </a:solid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GB" sz="900">
                <a:solidFill>
                  <a:schemeClr val="dk1"/>
                </a:solidFill>
                <a:latin typeface="Calibri"/>
                <a:ea typeface="Calibri"/>
                <a:cs typeface="Calibri"/>
                <a:sym typeface="Calibri"/>
              </a:rPr>
              <a:t>Time [s]</a:t>
            </a:r>
            <a:endParaRPr/>
          </a:p>
        </p:txBody>
      </p:sp>
      <p:sp>
        <p:nvSpPr>
          <p:cNvPr id="1070" name="Google Shape;1070;p75"/>
          <p:cNvSpPr/>
          <p:nvPr/>
        </p:nvSpPr>
        <p:spPr>
          <a:xfrm>
            <a:off x="9625433" y="1880337"/>
            <a:ext cx="1943576" cy="274320"/>
          </a:xfrm>
          <a:prstGeom prst="rect">
            <a:avLst/>
          </a:prstGeom>
          <a:solidFill>
            <a:schemeClr val="lt1"/>
          </a:solidFill>
          <a:ln cap="flat" cmpd="sng" w="12700">
            <a:solidFill>
              <a:schemeClr val="dk1"/>
            </a:solidFill>
            <a:prstDash val="solid"/>
            <a:miter lim="400000"/>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Periodic components</a:t>
            </a:r>
            <a:endParaRPr/>
          </a:p>
        </p:txBody>
      </p:sp>
      <p:sp>
        <p:nvSpPr>
          <p:cNvPr id="1071" name="Google Shape;1071;p75"/>
          <p:cNvSpPr/>
          <p:nvPr/>
        </p:nvSpPr>
        <p:spPr>
          <a:xfrm>
            <a:off x="11251245" y="3076277"/>
            <a:ext cx="731520" cy="457200"/>
          </a:xfrm>
          <a:prstGeom prst="rect">
            <a:avLst/>
          </a:prstGeom>
          <a:solidFill>
            <a:schemeClr val="lt1"/>
          </a:solidFill>
          <a:ln cap="flat" cmpd="sng" w="12700">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Force</a:t>
            </a:r>
            <a:endParaRPr/>
          </a:p>
          <a:p>
            <a:pPr indent="0" lvl="0" marL="0" marR="0" rtl="0" algn="ctr">
              <a:spcBef>
                <a:spcPts val="0"/>
              </a:spcBef>
              <a:spcAft>
                <a:spcPts val="0"/>
              </a:spcAft>
              <a:buNone/>
            </a:pPr>
            <a:r>
              <a:rPr lang="en-GB" sz="1200">
                <a:solidFill>
                  <a:schemeClr val="dk1"/>
                </a:solidFill>
                <a:latin typeface="Calibri"/>
                <a:ea typeface="Calibri"/>
                <a:cs typeface="Calibri"/>
                <a:sym typeface="Calibri"/>
              </a:rPr>
              <a:t>F = 1 kN</a:t>
            </a:r>
            <a:endParaRPr/>
          </a:p>
        </p:txBody>
      </p:sp>
      <p:sp>
        <p:nvSpPr>
          <p:cNvPr id="1072" name="Google Shape;1072;p75"/>
          <p:cNvSpPr/>
          <p:nvPr/>
        </p:nvSpPr>
        <p:spPr>
          <a:xfrm rot="5400000">
            <a:off x="6610012" y="3679546"/>
            <a:ext cx="887836" cy="138499"/>
          </a:xfrm>
          <a:prstGeom prst="rect">
            <a:avLst/>
          </a:prstGeom>
          <a:solidFill>
            <a:schemeClr val="lt1"/>
          </a:solid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GB" sz="900">
                <a:solidFill>
                  <a:schemeClr val="dk1"/>
                </a:solidFill>
                <a:latin typeface="Calibri"/>
                <a:ea typeface="Calibri"/>
                <a:cs typeface="Calibri"/>
                <a:sym typeface="Calibri"/>
              </a:rPr>
              <a:t>Force [kN]</a:t>
            </a:r>
            <a:endParaRPr/>
          </a:p>
        </p:txBody>
      </p:sp>
      <p:sp>
        <p:nvSpPr>
          <p:cNvPr id="1073" name="Google Shape;1073;p75"/>
          <p:cNvSpPr/>
          <p:nvPr/>
        </p:nvSpPr>
        <p:spPr>
          <a:xfrm>
            <a:off x="6632060" y="1916285"/>
            <a:ext cx="1943576" cy="247249"/>
          </a:xfrm>
          <a:prstGeom prst="rect">
            <a:avLst/>
          </a:prstGeom>
          <a:solidFill>
            <a:schemeClr val="lt1"/>
          </a:solidFill>
          <a:ln cap="flat" cmpd="sng" w="12700">
            <a:solidFill>
              <a:schemeClr val="dk1"/>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Impact-like components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Low-frequency and high-frequency intermediate floor</a:t>
            </a:r>
            <a:endParaRPr/>
          </a:p>
        </p:txBody>
      </p:sp>
      <p:sp>
        <p:nvSpPr>
          <p:cNvPr id="1080" name="Google Shape;1080;p7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81" name="Google Shape;1081;p76"/>
          <p:cNvSpPr txBox="1"/>
          <p:nvPr>
            <p:ph idx="1" type="body"/>
          </p:nvPr>
        </p:nvSpPr>
        <p:spPr>
          <a:xfrm>
            <a:off x="838200" y="1825625"/>
            <a:ext cx="5136292" cy="48161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Low-frequency intermediate floor</a:t>
            </a:r>
            <a:endParaRPr/>
          </a:p>
          <a:p>
            <a:pPr indent="-228600" lvl="1" marL="685800" rtl="0" algn="l">
              <a:lnSpc>
                <a:spcPct val="90000"/>
              </a:lnSpc>
              <a:spcBef>
                <a:spcPts val="500"/>
              </a:spcBef>
              <a:spcAft>
                <a:spcPts val="0"/>
              </a:spcAft>
              <a:buClr>
                <a:schemeClr val="dk1"/>
              </a:buClr>
              <a:buSzPts val="2400"/>
              <a:buChar char="•"/>
            </a:pPr>
            <a:r>
              <a:rPr lang="en-GB"/>
              <a:t>Natural frequency </a:t>
            </a:r>
            <a:r>
              <a:rPr i="1" lang="en-GB" sz="2200">
                <a:latin typeface="Arial"/>
                <a:ea typeface="Arial"/>
                <a:cs typeface="Arial"/>
                <a:sym typeface="Arial"/>
              </a:rPr>
              <a:t>f</a:t>
            </a:r>
            <a:r>
              <a:rPr baseline="-25000" lang="en-GB" sz="2200">
                <a:latin typeface="Arial"/>
                <a:ea typeface="Arial"/>
                <a:cs typeface="Arial"/>
                <a:sym typeface="Arial"/>
              </a:rPr>
              <a:t>1</a:t>
            </a:r>
            <a:r>
              <a:rPr lang="en-GB"/>
              <a:t> &lt; 9 Hz</a:t>
            </a:r>
            <a:endParaRPr/>
          </a:p>
          <a:p>
            <a:pPr indent="-228600" lvl="1" marL="685800" rtl="0" algn="l">
              <a:lnSpc>
                <a:spcPct val="90000"/>
              </a:lnSpc>
              <a:spcBef>
                <a:spcPts val="500"/>
              </a:spcBef>
              <a:spcAft>
                <a:spcPts val="0"/>
              </a:spcAft>
              <a:buClr>
                <a:schemeClr val="dk1"/>
              </a:buClr>
              <a:buSzPts val="2400"/>
              <a:buChar char="•"/>
            </a:pPr>
            <a:r>
              <a:rPr lang="en-GB"/>
              <a:t>Low-frequency intermediate floor</a:t>
            </a:r>
            <a:endParaRPr/>
          </a:p>
          <a:p>
            <a:pPr indent="-228600" lvl="1" marL="685800" rtl="0" algn="l">
              <a:lnSpc>
                <a:spcPct val="90000"/>
              </a:lnSpc>
              <a:spcBef>
                <a:spcPts val="500"/>
              </a:spcBef>
              <a:spcAft>
                <a:spcPts val="0"/>
              </a:spcAft>
              <a:buClr>
                <a:schemeClr val="dk1"/>
              </a:buClr>
              <a:buSzPts val="2400"/>
              <a:buChar char="•"/>
            </a:pPr>
            <a:r>
              <a:rPr lang="en-GB"/>
              <a:t>Resonance controls vibration</a:t>
            </a:r>
            <a:endParaRPr/>
          </a:p>
          <a:p>
            <a:pPr indent="-228600" lvl="0" marL="228600" rtl="0" algn="l">
              <a:lnSpc>
                <a:spcPct val="90000"/>
              </a:lnSpc>
              <a:spcBef>
                <a:spcPts val="1000"/>
              </a:spcBef>
              <a:spcAft>
                <a:spcPts val="0"/>
              </a:spcAft>
              <a:buClr>
                <a:schemeClr val="dk1"/>
              </a:buClr>
              <a:buSzPts val="2800"/>
              <a:buChar char="•"/>
            </a:pPr>
            <a:r>
              <a:rPr lang="en-GB"/>
              <a:t>High-frequency intermediate floor</a:t>
            </a:r>
            <a:endParaRPr/>
          </a:p>
          <a:p>
            <a:pPr indent="-228600" lvl="1" marL="685800" rtl="0" algn="l">
              <a:lnSpc>
                <a:spcPct val="90000"/>
              </a:lnSpc>
              <a:spcBef>
                <a:spcPts val="500"/>
              </a:spcBef>
              <a:spcAft>
                <a:spcPts val="0"/>
              </a:spcAft>
              <a:buClr>
                <a:schemeClr val="dk1"/>
              </a:buClr>
              <a:buSzPts val="2400"/>
              <a:buChar char="•"/>
            </a:pPr>
            <a:r>
              <a:rPr lang="en-GB"/>
              <a:t>Natural frequency </a:t>
            </a:r>
            <a:r>
              <a:rPr i="1" lang="en-GB" sz="2200">
                <a:latin typeface="Arial"/>
                <a:ea typeface="Arial"/>
                <a:cs typeface="Arial"/>
                <a:sym typeface="Arial"/>
              </a:rPr>
              <a:t>f</a:t>
            </a:r>
            <a:r>
              <a:rPr baseline="-25000" lang="en-GB" sz="2200">
                <a:latin typeface="Arial"/>
                <a:ea typeface="Arial"/>
                <a:cs typeface="Arial"/>
                <a:sym typeface="Arial"/>
              </a:rPr>
              <a:t>1</a:t>
            </a:r>
            <a:r>
              <a:rPr lang="en-GB"/>
              <a:t> ≥ 9 Hz</a:t>
            </a:r>
            <a:endParaRPr/>
          </a:p>
          <a:p>
            <a:pPr indent="-228600" lvl="1" marL="685800" rtl="0" algn="l">
              <a:lnSpc>
                <a:spcPct val="90000"/>
              </a:lnSpc>
              <a:spcBef>
                <a:spcPts val="500"/>
              </a:spcBef>
              <a:spcAft>
                <a:spcPts val="0"/>
              </a:spcAft>
              <a:buClr>
                <a:schemeClr val="dk1"/>
              </a:buClr>
              <a:buSzPts val="2400"/>
              <a:buChar char="•"/>
            </a:pPr>
            <a:r>
              <a:rPr lang="en-GB"/>
              <a:t>High-frequency intermediate floor</a:t>
            </a:r>
            <a:endParaRPr/>
          </a:p>
          <a:p>
            <a:pPr indent="-228600" lvl="1" marL="685800" rtl="0" algn="l">
              <a:lnSpc>
                <a:spcPct val="90000"/>
              </a:lnSpc>
              <a:spcBef>
                <a:spcPts val="500"/>
              </a:spcBef>
              <a:spcAft>
                <a:spcPts val="0"/>
              </a:spcAft>
              <a:buClr>
                <a:schemeClr val="dk1"/>
              </a:buClr>
              <a:buSzPts val="2400"/>
              <a:buChar char="•"/>
            </a:pPr>
            <a:r>
              <a:rPr lang="en-GB"/>
              <a:t>Bending controls vibration (transient vibration)</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82" name="Google Shape;1082;p76"/>
          <p:cNvPicPr preferRelativeResize="0"/>
          <p:nvPr/>
        </p:nvPicPr>
        <p:blipFill rotWithShape="1">
          <a:blip r:embed="rId3">
            <a:alphaModFix/>
          </a:blip>
          <a:srcRect b="0" l="0" r="0" t="0"/>
          <a:stretch/>
        </p:blipFill>
        <p:spPr>
          <a:xfrm>
            <a:off x="5931241" y="1729258"/>
            <a:ext cx="6014907" cy="4205038"/>
          </a:xfrm>
          <a:prstGeom prst="rect">
            <a:avLst/>
          </a:prstGeom>
          <a:noFill/>
          <a:ln>
            <a:noFill/>
          </a:ln>
        </p:spPr>
      </p:pic>
      <p:sp>
        <p:nvSpPr>
          <p:cNvPr id="1083" name="Google Shape;1083;p7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084" name="Google Shape;1084;p76"/>
          <p:cNvSpPr/>
          <p:nvPr/>
        </p:nvSpPr>
        <p:spPr>
          <a:xfrm>
            <a:off x="6181176" y="2145221"/>
            <a:ext cx="1973306" cy="26161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700">
                <a:solidFill>
                  <a:schemeClr val="dk1"/>
                </a:solidFill>
                <a:latin typeface="Arial Narrow"/>
                <a:ea typeface="Arial Narrow"/>
                <a:cs typeface="Arial Narrow"/>
                <a:sym typeface="Arial Narrow"/>
              </a:rPr>
              <a:t>Low-frequency intermediate floor</a:t>
            </a:r>
            <a:endParaRPr/>
          </a:p>
        </p:txBody>
      </p:sp>
      <p:sp>
        <p:nvSpPr>
          <p:cNvPr id="1085" name="Google Shape;1085;p76"/>
          <p:cNvSpPr/>
          <p:nvPr/>
        </p:nvSpPr>
        <p:spPr>
          <a:xfrm>
            <a:off x="9972842" y="2145221"/>
            <a:ext cx="1973306" cy="26161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700">
                <a:solidFill>
                  <a:schemeClr val="dk1"/>
                </a:solidFill>
                <a:latin typeface="Arial Narrow"/>
                <a:ea typeface="Arial Narrow"/>
                <a:cs typeface="Arial Narrow"/>
                <a:sym typeface="Arial Narrow"/>
              </a:rPr>
              <a:t>High-frequency intermediate floor</a:t>
            </a:r>
            <a:endParaRPr/>
          </a:p>
        </p:txBody>
      </p:sp>
      <p:sp>
        <p:nvSpPr>
          <p:cNvPr id="1086" name="Google Shape;1086;p76"/>
          <p:cNvSpPr/>
          <p:nvPr/>
        </p:nvSpPr>
        <p:spPr>
          <a:xfrm>
            <a:off x="7744547" y="3647111"/>
            <a:ext cx="645809"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Time (s)</a:t>
            </a:r>
            <a:endParaRPr/>
          </a:p>
        </p:txBody>
      </p:sp>
      <p:sp>
        <p:nvSpPr>
          <p:cNvPr id="1087" name="Google Shape;1087;p76"/>
          <p:cNvSpPr/>
          <p:nvPr/>
        </p:nvSpPr>
        <p:spPr>
          <a:xfrm>
            <a:off x="11437658" y="3647111"/>
            <a:ext cx="645809"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Time (s)</a:t>
            </a:r>
            <a:endParaRPr/>
          </a:p>
        </p:txBody>
      </p:sp>
      <p:sp>
        <p:nvSpPr>
          <p:cNvPr id="1088" name="Google Shape;1088;p76"/>
          <p:cNvSpPr/>
          <p:nvPr/>
        </p:nvSpPr>
        <p:spPr>
          <a:xfrm rot="-5400000">
            <a:off x="5494075" y="2887248"/>
            <a:ext cx="1145501"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Acceleration (m/s</a:t>
            </a:r>
            <a:r>
              <a:rPr baseline="-25000" lang="en-GB" sz="1200">
                <a:solidFill>
                  <a:schemeClr val="dk1"/>
                </a:solidFill>
                <a:latin typeface="Arial Narrow"/>
                <a:ea typeface="Arial Narrow"/>
                <a:cs typeface="Arial Narrow"/>
                <a:sym typeface="Arial Narrow"/>
              </a:rPr>
              <a:t>2</a:t>
            </a:r>
            <a:r>
              <a:rPr lang="en-GB" sz="1200">
                <a:solidFill>
                  <a:schemeClr val="dk1"/>
                </a:solidFill>
                <a:latin typeface="Arial Narrow"/>
                <a:ea typeface="Arial Narrow"/>
                <a:cs typeface="Arial Narrow"/>
                <a:sym typeface="Arial Narrow"/>
              </a:rPr>
              <a:t>)</a:t>
            </a:r>
            <a:endParaRPr/>
          </a:p>
        </p:txBody>
      </p:sp>
      <p:sp>
        <p:nvSpPr>
          <p:cNvPr id="1089" name="Google Shape;1089;p76"/>
          <p:cNvSpPr/>
          <p:nvPr/>
        </p:nvSpPr>
        <p:spPr>
          <a:xfrm rot="-5400000">
            <a:off x="9170440" y="2887249"/>
            <a:ext cx="1145501"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Acceleration (m/s</a:t>
            </a:r>
            <a:r>
              <a:rPr baseline="-25000" lang="en-GB" sz="1200">
                <a:solidFill>
                  <a:schemeClr val="dk1"/>
                </a:solidFill>
                <a:latin typeface="Arial Narrow"/>
                <a:ea typeface="Arial Narrow"/>
                <a:cs typeface="Arial Narrow"/>
                <a:sym typeface="Arial Narrow"/>
              </a:rPr>
              <a:t>2</a:t>
            </a:r>
            <a:r>
              <a:rPr lang="en-GB" sz="1200">
                <a:solidFill>
                  <a:schemeClr val="dk1"/>
                </a:solidFill>
                <a:latin typeface="Arial Narrow"/>
                <a:ea typeface="Arial Narrow"/>
                <a:cs typeface="Arial Narrow"/>
                <a:sym typeface="Arial Narrow"/>
              </a:rPr>
              <a: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Natural frequency of the intermediate floor</a:t>
            </a:r>
            <a:endParaRPr/>
          </a:p>
        </p:txBody>
      </p:sp>
      <p:sp>
        <p:nvSpPr>
          <p:cNvPr id="1096" name="Google Shape;1096;p7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97" name="Google Shape;1097;p77"/>
          <p:cNvSpPr txBox="1"/>
          <p:nvPr>
            <p:ph idx="1" type="body"/>
          </p:nvPr>
        </p:nvSpPr>
        <p:spPr>
          <a:xfrm>
            <a:off x="838200" y="1825625"/>
            <a:ext cx="5136292" cy="48161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Vibration design examines the lowest natural frequency </a:t>
            </a:r>
            <a:r>
              <a:rPr i="1" lang="en-GB" sz="2600">
                <a:latin typeface="Arial"/>
                <a:ea typeface="Arial"/>
                <a:cs typeface="Arial"/>
                <a:sym typeface="Arial"/>
              </a:rPr>
              <a:t>f</a:t>
            </a:r>
            <a:r>
              <a:rPr baseline="-25000" lang="en-GB" sz="2600">
                <a:latin typeface="Arial"/>
                <a:ea typeface="Arial"/>
                <a:cs typeface="Arial"/>
                <a:sym typeface="Arial"/>
              </a:rPr>
              <a:t>1</a:t>
            </a:r>
            <a:r>
              <a:rPr lang="en-GB"/>
              <a:t> of the intermediate floor</a:t>
            </a:r>
            <a:endParaRPr/>
          </a:p>
          <a:p>
            <a:pPr indent="-228600" lvl="0" marL="228600" rtl="0" algn="l">
              <a:lnSpc>
                <a:spcPct val="90000"/>
              </a:lnSpc>
              <a:spcBef>
                <a:spcPts val="1000"/>
              </a:spcBef>
              <a:spcAft>
                <a:spcPts val="0"/>
              </a:spcAft>
              <a:buClr>
                <a:schemeClr val="dk1"/>
              </a:buClr>
              <a:buSzPts val="2800"/>
              <a:buChar char="•"/>
            </a:pPr>
            <a:r>
              <a:rPr lang="en-GB"/>
              <a:t>The natural frequency is influenced by the intermediate floor span, mass and bending stiffness</a:t>
            </a:r>
            <a:endParaRPr/>
          </a:p>
          <a:p>
            <a:pPr indent="-228600" lvl="0" marL="228600" rtl="0" algn="l">
              <a:lnSpc>
                <a:spcPct val="90000"/>
              </a:lnSpc>
              <a:spcBef>
                <a:spcPts val="1000"/>
              </a:spcBef>
              <a:spcAft>
                <a:spcPts val="0"/>
              </a:spcAft>
              <a:buClr>
                <a:schemeClr val="dk1"/>
              </a:buClr>
              <a:buSzPts val="2800"/>
              <a:buChar char="•"/>
            </a:pPr>
            <a:r>
              <a:rPr lang="en-GB"/>
              <a:t>Low natural frequency when</a:t>
            </a:r>
            <a:endParaRPr/>
          </a:p>
          <a:p>
            <a:pPr indent="-228600" lvl="1" marL="685800" rtl="0" algn="l">
              <a:lnSpc>
                <a:spcPct val="90000"/>
              </a:lnSpc>
              <a:spcBef>
                <a:spcPts val="500"/>
              </a:spcBef>
              <a:spcAft>
                <a:spcPts val="0"/>
              </a:spcAft>
              <a:buClr>
                <a:schemeClr val="dk1"/>
              </a:buClr>
              <a:buSzPts val="2400"/>
              <a:buChar char="•"/>
            </a:pPr>
            <a:r>
              <a:rPr lang="en-GB"/>
              <a:t>Large mass</a:t>
            </a:r>
            <a:endParaRPr/>
          </a:p>
          <a:p>
            <a:pPr indent="-228600" lvl="1" marL="685800" rtl="0" algn="l">
              <a:lnSpc>
                <a:spcPct val="90000"/>
              </a:lnSpc>
              <a:spcBef>
                <a:spcPts val="500"/>
              </a:spcBef>
              <a:spcAft>
                <a:spcPts val="0"/>
              </a:spcAft>
              <a:buClr>
                <a:schemeClr val="dk1"/>
              </a:buClr>
              <a:buSzPts val="2400"/>
              <a:buChar char="•"/>
            </a:pPr>
            <a:r>
              <a:rPr lang="en-GB"/>
              <a:t>Large span </a:t>
            </a:r>
            <a:endParaRPr/>
          </a:p>
          <a:p>
            <a:pPr indent="-228600" lvl="1" marL="685800" rtl="0" algn="l">
              <a:lnSpc>
                <a:spcPct val="90000"/>
              </a:lnSpc>
              <a:spcBef>
                <a:spcPts val="500"/>
              </a:spcBef>
              <a:spcAft>
                <a:spcPts val="0"/>
              </a:spcAft>
              <a:buClr>
                <a:schemeClr val="dk1"/>
              </a:buClr>
              <a:buSzPts val="2400"/>
              <a:buChar char="•"/>
            </a:pPr>
            <a:r>
              <a:rPr lang="en-GB"/>
              <a:t>Small bending stiffness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98" name="Google Shape;1098;p77"/>
          <p:cNvPicPr preferRelativeResize="0"/>
          <p:nvPr/>
        </p:nvPicPr>
        <p:blipFill rotWithShape="1">
          <a:blip r:embed="rId3">
            <a:alphaModFix/>
          </a:blip>
          <a:srcRect b="0" l="0" r="0" t="0"/>
          <a:stretch/>
        </p:blipFill>
        <p:spPr>
          <a:xfrm>
            <a:off x="5903596" y="2384855"/>
            <a:ext cx="6195727" cy="2678084"/>
          </a:xfrm>
          <a:prstGeom prst="rect">
            <a:avLst/>
          </a:prstGeom>
          <a:noFill/>
          <a:ln>
            <a:noFill/>
          </a:ln>
        </p:spPr>
      </p:pic>
      <p:sp>
        <p:nvSpPr>
          <p:cNvPr id="1099" name="Google Shape;1099;p7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00" name="Google Shape;1100;p77"/>
          <p:cNvSpPr/>
          <p:nvPr/>
        </p:nvSpPr>
        <p:spPr>
          <a:xfrm>
            <a:off x="9079559" y="2403153"/>
            <a:ext cx="1334442" cy="15388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Natural frequency 3rd form</a:t>
            </a:r>
            <a:endParaRPr/>
          </a:p>
        </p:txBody>
      </p:sp>
      <p:sp>
        <p:nvSpPr>
          <p:cNvPr id="1101" name="Google Shape;1101;p77"/>
          <p:cNvSpPr/>
          <p:nvPr/>
        </p:nvSpPr>
        <p:spPr>
          <a:xfrm>
            <a:off x="10519109" y="2403153"/>
            <a:ext cx="1334442" cy="15388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Natural frequency 2nd form</a:t>
            </a:r>
            <a:endParaRPr/>
          </a:p>
        </p:txBody>
      </p:sp>
      <p:sp>
        <p:nvSpPr>
          <p:cNvPr id="1102" name="Google Shape;1102;p77"/>
          <p:cNvSpPr/>
          <p:nvPr/>
        </p:nvSpPr>
        <p:spPr>
          <a:xfrm>
            <a:off x="9079559" y="4182147"/>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Natural frequency 1st form (lowest natural frequency)</a:t>
            </a:r>
            <a:endParaRPr/>
          </a:p>
        </p:txBody>
      </p:sp>
      <p:sp>
        <p:nvSpPr>
          <p:cNvPr id="1103" name="Google Shape;1103;p77"/>
          <p:cNvSpPr/>
          <p:nvPr/>
        </p:nvSpPr>
        <p:spPr>
          <a:xfrm>
            <a:off x="7847513" y="4722327"/>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L = span length</a:t>
            </a:r>
            <a:endParaRPr/>
          </a:p>
        </p:txBody>
      </p:sp>
      <p:sp>
        <p:nvSpPr>
          <p:cNvPr id="1104" name="Google Shape;1104;p77"/>
          <p:cNvSpPr/>
          <p:nvPr/>
        </p:nvSpPr>
        <p:spPr>
          <a:xfrm>
            <a:off x="6474607" y="3203223"/>
            <a:ext cx="1139043" cy="307777"/>
          </a:xfrm>
          <a:prstGeom prst="rect">
            <a:avLst/>
          </a:prstGeom>
          <a:solidFill>
            <a:srgbClr val="F9DB8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m = mass</a:t>
            </a:r>
            <a:endParaRPr/>
          </a:p>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El = bending stiffness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Natural frequency of the intermediate floor</a:t>
            </a:r>
            <a:endParaRPr/>
          </a:p>
        </p:txBody>
      </p:sp>
      <p:sp>
        <p:nvSpPr>
          <p:cNvPr id="1111" name="Google Shape;1111;p7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112" name="Google Shape;1112;p78"/>
          <p:cNvPicPr preferRelativeResize="0"/>
          <p:nvPr/>
        </p:nvPicPr>
        <p:blipFill rotWithShape="1">
          <a:blip r:embed="rId3">
            <a:alphaModFix/>
          </a:blip>
          <a:srcRect b="0" l="0" r="0" t="0"/>
          <a:stretch/>
        </p:blipFill>
        <p:spPr>
          <a:xfrm>
            <a:off x="1419797" y="1623084"/>
            <a:ext cx="9352406" cy="4571264"/>
          </a:xfrm>
          <a:prstGeom prst="rect">
            <a:avLst/>
          </a:prstGeom>
          <a:noFill/>
          <a:ln>
            <a:noFill/>
          </a:ln>
        </p:spPr>
      </p:pic>
      <p:sp>
        <p:nvSpPr>
          <p:cNvPr id="1113" name="Google Shape;1113;p78"/>
          <p:cNvSpPr txBox="1"/>
          <p:nvPr>
            <p:ph idx="1" type="body"/>
          </p:nvPr>
        </p:nvSpPr>
        <p:spPr>
          <a:xfrm>
            <a:off x="838200" y="1825625"/>
            <a:ext cx="5136292" cy="48161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Natural frequency can be determined with the FEM program</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114" name="Google Shape;1114;p7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15" name="Google Shape;1115;p78"/>
          <p:cNvSpPr/>
          <p:nvPr/>
        </p:nvSpPr>
        <p:spPr>
          <a:xfrm>
            <a:off x="6769483" y="1690688"/>
            <a:ext cx="1519751"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2. Form: 11 Hz</a:t>
            </a:r>
            <a:endParaRPr/>
          </a:p>
        </p:txBody>
      </p:sp>
      <p:sp>
        <p:nvSpPr>
          <p:cNvPr id="1116" name="Google Shape;1116;p78"/>
          <p:cNvSpPr/>
          <p:nvPr/>
        </p:nvSpPr>
        <p:spPr>
          <a:xfrm>
            <a:off x="6769482" y="4018247"/>
            <a:ext cx="1519751"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3. Form: 16 Hz</a:t>
            </a:r>
            <a:endParaRPr/>
          </a:p>
        </p:txBody>
      </p:sp>
      <p:sp>
        <p:nvSpPr>
          <p:cNvPr id="1117" name="Google Shape;1117;p78"/>
          <p:cNvSpPr/>
          <p:nvPr/>
        </p:nvSpPr>
        <p:spPr>
          <a:xfrm>
            <a:off x="1540535" y="3972550"/>
            <a:ext cx="1519751"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1. Form: 9.4 Hz</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Resonance</a:t>
            </a:r>
            <a:endParaRPr/>
          </a:p>
        </p:txBody>
      </p:sp>
      <p:sp>
        <p:nvSpPr>
          <p:cNvPr id="1124" name="Google Shape;1124;p7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25" name="Google Shape;1125;p79"/>
          <p:cNvSpPr txBox="1"/>
          <p:nvPr>
            <p:ph idx="1" type="body"/>
          </p:nvPr>
        </p:nvSpPr>
        <p:spPr>
          <a:xfrm>
            <a:off x="838200" y="1825625"/>
            <a:ext cx="5741773"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Resonance happens when the natural frequency of the intermediate floor and the stimulus are at the same frequency</a:t>
            </a:r>
            <a:endParaRPr/>
          </a:p>
          <a:p>
            <a:pPr indent="-228600" lvl="0" marL="228600" rtl="0" algn="l">
              <a:lnSpc>
                <a:spcPct val="90000"/>
              </a:lnSpc>
              <a:spcBef>
                <a:spcPts val="1000"/>
              </a:spcBef>
              <a:spcAft>
                <a:spcPts val="0"/>
              </a:spcAft>
              <a:buClr>
                <a:schemeClr val="dk1"/>
              </a:buClr>
              <a:buSzPts val="2400"/>
              <a:buChar char="•"/>
            </a:pPr>
            <a:r>
              <a:rPr lang="en-GB" sz="2400"/>
              <a:t>An intermediate floor in resonance vibrates very strongly </a:t>
            </a:r>
            <a:endParaRPr/>
          </a:p>
          <a:p>
            <a:pPr indent="-228600" lvl="0" marL="228600" rtl="0" algn="l">
              <a:lnSpc>
                <a:spcPct val="90000"/>
              </a:lnSpc>
              <a:spcBef>
                <a:spcPts val="1000"/>
              </a:spcBef>
              <a:spcAft>
                <a:spcPts val="0"/>
              </a:spcAft>
              <a:buClr>
                <a:schemeClr val="dk1"/>
              </a:buClr>
              <a:buSzPts val="2400"/>
              <a:buChar char="•"/>
            </a:pPr>
            <a:r>
              <a:rPr lang="en-GB" sz="2400"/>
              <a:t>When the stimulus is continuous (walking) resonance continuously gains more energy</a:t>
            </a:r>
            <a:endParaRPr/>
          </a:p>
          <a:p>
            <a:pPr indent="-228600" lvl="1" marL="685800" rtl="0" algn="l">
              <a:lnSpc>
                <a:spcPct val="90000"/>
              </a:lnSpc>
              <a:spcBef>
                <a:spcPts val="500"/>
              </a:spcBef>
              <a:spcAft>
                <a:spcPts val="0"/>
              </a:spcAft>
              <a:buClr>
                <a:schemeClr val="dk1"/>
              </a:buClr>
              <a:buSzPts val="2000"/>
              <a:buChar char="•"/>
            </a:pPr>
            <a:r>
              <a:rPr lang="en-GB" sz="2000"/>
              <a:t>The amplitude of the vibration grows</a:t>
            </a:r>
            <a:endParaRPr/>
          </a:p>
          <a:p>
            <a:pPr indent="-228600" lvl="0" marL="228600" rtl="0" algn="l">
              <a:lnSpc>
                <a:spcPct val="90000"/>
              </a:lnSpc>
              <a:spcBef>
                <a:spcPts val="1000"/>
              </a:spcBef>
              <a:spcAft>
                <a:spcPts val="0"/>
              </a:spcAft>
              <a:buClr>
                <a:schemeClr val="dk1"/>
              </a:buClr>
              <a:buSzPts val="2400"/>
              <a:buChar char="•"/>
            </a:pPr>
            <a:r>
              <a:rPr lang="en-GB" sz="2400"/>
              <a:t>The resonance phenomenon is usually a challenge in low-frequency intermediate floors</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id="1126" name="Google Shape;1126;p79"/>
          <p:cNvPicPr preferRelativeResize="0"/>
          <p:nvPr/>
        </p:nvPicPr>
        <p:blipFill rotWithShape="1">
          <a:blip r:embed="rId3">
            <a:alphaModFix/>
          </a:blip>
          <a:srcRect b="0" l="0" r="0" t="0"/>
          <a:stretch/>
        </p:blipFill>
        <p:spPr>
          <a:xfrm>
            <a:off x="7475293" y="1432058"/>
            <a:ext cx="3569069" cy="4828801"/>
          </a:xfrm>
          <a:prstGeom prst="rect">
            <a:avLst/>
          </a:prstGeom>
          <a:noFill/>
          <a:ln>
            <a:noFill/>
          </a:ln>
        </p:spPr>
      </p:pic>
      <p:sp>
        <p:nvSpPr>
          <p:cNvPr id="1127" name="Google Shape;1127;p7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28" name="Google Shape;1128;p79"/>
          <p:cNvSpPr/>
          <p:nvPr/>
        </p:nvSpPr>
        <p:spPr>
          <a:xfrm>
            <a:off x="9206559" y="3564307"/>
            <a:ext cx="1198070" cy="20005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00">
                <a:solidFill>
                  <a:schemeClr val="dk1"/>
                </a:solidFill>
                <a:latin typeface="Arial Narrow"/>
                <a:ea typeface="Arial Narrow"/>
                <a:cs typeface="Arial Narrow"/>
                <a:sym typeface="Arial Narrow"/>
              </a:rPr>
              <a:t>Large damping</a:t>
            </a:r>
            <a:endParaRPr/>
          </a:p>
        </p:txBody>
      </p:sp>
      <p:sp>
        <p:nvSpPr>
          <p:cNvPr id="1129" name="Google Shape;1129;p79"/>
          <p:cNvSpPr/>
          <p:nvPr/>
        </p:nvSpPr>
        <p:spPr>
          <a:xfrm rot="-5400000">
            <a:off x="6994876" y="3440870"/>
            <a:ext cx="1145501"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Amplitude</a:t>
            </a:r>
            <a:endParaRPr/>
          </a:p>
        </p:txBody>
      </p:sp>
      <p:sp>
        <p:nvSpPr>
          <p:cNvPr id="1130" name="Google Shape;1130;p79"/>
          <p:cNvSpPr/>
          <p:nvPr/>
        </p:nvSpPr>
        <p:spPr>
          <a:xfrm>
            <a:off x="9677077" y="5238464"/>
            <a:ext cx="1198070" cy="2000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00">
                <a:solidFill>
                  <a:schemeClr val="dk1"/>
                </a:solidFill>
                <a:latin typeface="Arial Narrow"/>
                <a:ea typeface="Arial Narrow"/>
                <a:cs typeface="Arial Narrow"/>
                <a:sym typeface="Arial Narrow"/>
              </a:rPr>
              <a:t>Acceptable area</a:t>
            </a:r>
            <a:endParaRPr/>
          </a:p>
        </p:txBody>
      </p:sp>
      <p:sp>
        <p:nvSpPr>
          <p:cNvPr id="1131" name="Google Shape;1131;p79"/>
          <p:cNvSpPr/>
          <p:nvPr/>
        </p:nvSpPr>
        <p:spPr>
          <a:xfrm>
            <a:off x="8169569" y="5240582"/>
            <a:ext cx="1198070" cy="2000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00">
                <a:solidFill>
                  <a:schemeClr val="dk1"/>
                </a:solidFill>
                <a:latin typeface="Arial Narrow"/>
                <a:ea typeface="Arial Narrow"/>
                <a:cs typeface="Arial Narrow"/>
                <a:sym typeface="Arial Narrow"/>
              </a:rPr>
              <a:t>Resonance area</a:t>
            </a:r>
            <a:endParaRPr/>
          </a:p>
        </p:txBody>
      </p:sp>
      <p:sp>
        <p:nvSpPr>
          <p:cNvPr id="1132" name="Google Shape;1132;p79"/>
          <p:cNvSpPr/>
          <p:nvPr/>
        </p:nvSpPr>
        <p:spPr>
          <a:xfrm>
            <a:off x="8530181" y="5857864"/>
            <a:ext cx="1674916" cy="40011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300">
                <a:solidFill>
                  <a:schemeClr val="dk1"/>
                </a:solidFill>
                <a:latin typeface="Arial Narrow"/>
                <a:ea typeface="Arial Narrow"/>
                <a:cs typeface="Arial Narrow"/>
                <a:sym typeface="Arial Narrow"/>
              </a:rPr>
              <a:t>Natural frequency </a:t>
            </a:r>
            <a:r>
              <a:rPr i="1" lang="en-GB" sz="1300">
                <a:solidFill>
                  <a:schemeClr val="dk1"/>
                </a:solidFill>
                <a:latin typeface="Arial Narrow"/>
                <a:ea typeface="Arial Narrow"/>
                <a:cs typeface="Arial Narrow"/>
                <a:sym typeface="Arial Narrow"/>
              </a:rPr>
              <a:t>f</a:t>
            </a:r>
            <a:r>
              <a:rPr baseline="-25000" lang="en-GB" sz="1300">
                <a:solidFill>
                  <a:schemeClr val="dk1"/>
                </a:solidFill>
                <a:latin typeface="Arial Narrow"/>
                <a:ea typeface="Arial Narrow"/>
                <a:cs typeface="Arial Narrow"/>
                <a:sym typeface="Arial Narrow"/>
              </a:rPr>
              <a:t>1</a:t>
            </a:r>
            <a:endParaRPr/>
          </a:p>
          <a:p>
            <a:pPr indent="0" lvl="0" marL="0" marR="0" rtl="0" algn="ctr">
              <a:spcBef>
                <a:spcPts val="0"/>
              </a:spcBef>
              <a:spcAft>
                <a:spcPts val="0"/>
              </a:spcAft>
              <a:buNone/>
            </a:pPr>
            <a:r>
              <a:rPr lang="en-GB" sz="1300">
                <a:solidFill>
                  <a:schemeClr val="dk1"/>
                </a:solidFill>
                <a:latin typeface="Arial Narrow"/>
                <a:ea typeface="Arial Narrow"/>
                <a:cs typeface="Arial Narrow"/>
                <a:sym typeface="Arial Narrow"/>
              </a:rPr>
              <a:t>Stimulus frequency </a:t>
            </a:r>
            <a:r>
              <a:rPr i="1" lang="en-GB" sz="1300">
                <a:solidFill>
                  <a:schemeClr val="dk1"/>
                </a:solidFill>
                <a:latin typeface="Arial Narrow"/>
                <a:ea typeface="Arial Narrow"/>
                <a:cs typeface="Arial Narrow"/>
                <a:sym typeface="Arial Narrow"/>
              </a:rPr>
              <a:t>f</a:t>
            </a:r>
            <a:endParaRPr/>
          </a:p>
        </p:txBody>
      </p:sp>
      <p:sp>
        <p:nvSpPr>
          <p:cNvPr id="1133" name="Google Shape;1133;p79"/>
          <p:cNvSpPr/>
          <p:nvPr/>
        </p:nvSpPr>
        <p:spPr>
          <a:xfrm>
            <a:off x="9206559" y="1666607"/>
            <a:ext cx="1198070" cy="20005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00">
                <a:solidFill>
                  <a:schemeClr val="dk1"/>
                </a:solidFill>
                <a:latin typeface="Arial Narrow"/>
                <a:ea typeface="Arial Narrow"/>
                <a:cs typeface="Arial Narrow"/>
                <a:sym typeface="Arial Narrow"/>
              </a:rPr>
              <a:t>Little damping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Specifications of beam and column structures</a:t>
            </a:r>
            <a:endParaRPr/>
          </a:p>
        </p:txBody>
      </p:sp>
      <p:sp>
        <p:nvSpPr>
          <p:cNvPr id="175" name="Google Shape;175;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6" name="Google Shape;176;p8"/>
          <p:cNvSpPr txBox="1"/>
          <p:nvPr>
            <p:ph idx="1" type="body"/>
          </p:nvPr>
        </p:nvSpPr>
        <p:spPr>
          <a:xfrm>
            <a:off x="838200" y="1825625"/>
            <a:ext cx="10515600" cy="445160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Benefits of beams and columns</a:t>
            </a:r>
            <a:endParaRPr/>
          </a:p>
          <a:p>
            <a:pPr indent="-228600" lvl="1" marL="685800" rtl="0" algn="l">
              <a:lnSpc>
                <a:spcPct val="90000"/>
              </a:lnSpc>
              <a:spcBef>
                <a:spcPts val="500"/>
              </a:spcBef>
              <a:spcAft>
                <a:spcPts val="0"/>
              </a:spcAft>
              <a:buClr>
                <a:schemeClr val="dk1"/>
              </a:buClr>
              <a:buSzPts val="2400"/>
              <a:buChar char="•"/>
            </a:pPr>
            <a:r>
              <a:rPr lang="en-GB"/>
              <a:t>Little wood in relation to the load-bearing</a:t>
            </a:r>
            <a:endParaRPr/>
          </a:p>
          <a:p>
            <a:pPr indent="-228600" lvl="1" marL="685800" rtl="0" algn="l">
              <a:lnSpc>
                <a:spcPct val="90000"/>
              </a:lnSpc>
              <a:spcBef>
                <a:spcPts val="500"/>
              </a:spcBef>
              <a:spcAft>
                <a:spcPts val="0"/>
              </a:spcAft>
              <a:buClr>
                <a:schemeClr val="dk1"/>
              </a:buClr>
              <a:buSzPts val="2400"/>
              <a:buChar char="•"/>
            </a:pPr>
            <a:r>
              <a:rPr lang="en-GB"/>
              <a:t>Large number of manufacturers (affordable cost)</a:t>
            </a:r>
            <a:endParaRPr/>
          </a:p>
          <a:p>
            <a:pPr indent="-228600" lvl="1" marL="685800" rtl="0" algn="l">
              <a:lnSpc>
                <a:spcPct val="90000"/>
              </a:lnSpc>
              <a:spcBef>
                <a:spcPts val="500"/>
              </a:spcBef>
              <a:spcAft>
                <a:spcPts val="0"/>
              </a:spcAft>
              <a:buClr>
                <a:schemeClr val="dk1"/>
              </a:buClr>
              <a:buSzPts val="2400"/>
              <a:buChar char="•"/>
            </a:pPr>
            <a:r>
              <a:rPr lang="en-GB"/>
              <a:t>Simple to dimension</a:t>
            </a:r>
            <a:endParaRPr/>
          </a:p>
          <a:p>
            <a:pPr indent="-228600" lvl="1" marL="685800" rtl="0" algn="l">
              <a:lnSpc>
                <a:spcPct val="90000"/>
              </a:lnSpc>
              <a:spcBef>
                <a:spcPts val="500"/>
              </a:spcBef>
              <a:spcAft>
                <a:spcPts val="0"/>
              </a:spcAft>
              <a:buClr>
                <a:schemeClr val="dk1"/>
              </a:buClr>
              <a:buSzPts val="2400"/>
              <a:buChar char="•"/>
            </a:pPr>
            <a:r>
              <a:rPr lang="en-GB"/>
              <a:t>Can be applied in numerous structural solutions</a:t>
            </a:r>
            <a:endParaRPr/>
          </a:p>
          <a:p>
            <a:pPr indent="-228600" lvl="1" marL="685800" rtl="0" algn="l">
              <a:lnSpc>
                <a:spcPct val="90000"/>
              </a:lnSpc>
              <a:spcBef>
                <a:spcPts val="500"/>
              </a:spcBef>
              <a:spcAft>
                <a:spcPts val="0"/>
              </a:spcAft>
              <a:buClr>
                <a:schemeClr val="dk1"/>
              </a:buClr>
              <a:buSzPts val="2400"/>
              <a:buChar char="•"/>
            </a:pPr>
            <a:r>
              <a:rPr lang="en-GB"/>
              <a:t>Can be machined with simple tools (e.g. cut-off saw)</a:t>
            </a:r>
            <a:endParaRPr/>
          </a:p>
          <a:p>
            <a:pPr indent="-228600" lvl="0" marL="228600" rtl="0" algn="l">
              <a:lnSpc>
                <a:spcPct val="90000"/>
              </a:lnSpc>
              <a:spcBef>
                <a:spcPts val="1000"/>
              </a:spcBef>
              <a:spcAft>
                <a:spcPts val="0"/>
              </a:spcAft>
              <a:buClr>
                <a:schemeClr val="dk1"/>
              </a:buClr>
              <a:buSzPts val="2800"/>
              <a:buChar char="•"/>
            </a:pPr>
            <a:r>
              <a:rPr lang="en-GB"/>
              <a:t>Disadvantages of beams and columns</a:t>
            </a:r>
            <a:endParaRPr/>
          </a:p>
          <a:p>
            <a:pPr indent="-228600" lvl="1" marL="685800" rtl="0" algn="l">
              <a:lnSpc>
                <a:spcPct val="90000"/>
              </a:lnSpc>
              <a:spcBef>
                <a:spcPts val="500"/>
              </a:spcBef>
              <a:spcAft>
                <a:spcPts val="0"/>
              </a:spcAft>
              <a:buClr>
                <a:schemeClr val="dk1"/>
              </a:buClr>
              <a:buSzPts val="2400"/>
              <a:buChar char="•"/>
            </a:pPr>
            <a:r>
              <a:rPr lang="en-GB"/>
              <a:t>Stability support is a significant dimensioning factor (buckling, lateral buckling)</a:t>
            </a:r>
            <a:endParaRPr/>
          </a:p>
          <a:p>
            <a:pPr indent="-228600" lvl="1" marL="685800" rtl="0" algn="l">
              <a:lnSpc>
                <a:spcPct val="90000"/>
              </a:lnSpc>
              <a:spcBef>
                <a:spcPts val="500"/>
              </a:spcBef>
              <a:spcAft>
                <a:spcPts val="0"/>
              </a:spcAft>
              <a:buClr>
                <a:schemeClr val="dk1"/>
              </a:buClr>
              <a:buSzPts val="2400"/>
              <a:buChar char="•"/>
            </a:pPr>
            <a:r>
              <a:rPr lang="en-GB"/>
              <a:t>Small cross-section width will make fire dimensioning challenging</a:t>
            </a:r>
            <a:endParaRPr/>
          </a:p>
          <a:p>
            <a:pPr indent="-228600" lvl="1" marL="685800" rtl="0" algn="l">
              <a:lnSpc>
                <a:spcPct val="90000"/>
              </a:lnSpc>
              <a:spcBef>
                <a:spcPts val="500"/>
              </a:spcBef>
              <a:spcAft>
                <a:spcPts val="0"/>
              </a:spcAft>
              <a:buClr>
                <a:schemeClr val="dk1"/>
              </a:buClr>
              <a:buSzPts val="2400"/>
              <a:buChar char="•"/>
            </a:pPr>
            <a:r>
              <a:rPr lang="en-GB"/>
              <a:t>Small cross-section width will make bearing pressure dimensioning challenging </a:t>
            </a:r>
            <a:endParaRPr/>
          </a:p>
        </p:txBody>
      </p:sp>
      <p:sp>
        <p:nvSpPr>
          <p:cNvPr id="177" name="Google Shape;177;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80"/>
          <p:cNvPicPr preferRelativeResize="0"/>
          <p:nvPr/>
        </p:nvPicPr>
        <p:blipFill rotWithShape="1">
          <a:blip r:embed="rId3">
            <a:alphaModFix/>
          </a:blip>
          <a:srcRect b="0" l="0" r="0" t="0"/>
          <a:stretch/>
        </p:blipFill>
        <p:spPr>
          <a:xfrm>
            <a:off x="6823756" y="1519882"/>
            <a:ext cx="5075800" cy="4571998"/>
          </a:xfrm>
          <a:prstGeom prst="rect">
            <a:avLst/>
          </a:prstGeom>
          <a:noFill/>
          <a:ln>
            <a:noFill/>
          </a:ln>
        </p:spPr>
      </p:pic>
      <p:sp>
        <p:nvSpPr>
          <p:cNvPr id="1140" name="Google Shape;1140;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Low-frequency intermediate floor </a:t>
            </a:r>
            <a:r>
              <a:rPr i="1" lang="en-GB" sz="4200">
                <a:latin typeface="Arial"/>
                <a:ea typeface="Arial"/>
                <a:cs typeface="Arial"/>
                <a:sym typeface="Arial"/>
              </a:rPr>
              <a:t>f</a:t>
            </a:r>
            <a:r>
              <a:rPr baseline="-25000" lang="en-GB" sz="4200">
                <a:latin typeface="Arial"/>
                <a:ea typeface="Arial"/>
                <a:cs typeface="Arial"/>
                <a:sym typeface="Arial"/>
              </a:rPr>
              <a:t>1</a:t>
            </a:r>
            <a:r>
              <a:rPr lang="en-GB"/>
              <a:t> &lt; 9 Hz</a:t>
            </a:r>
            <a:endParaRPr/>
          </a:p>
        </p:txBody>
      </p:sp>
      <p:sp>
        <p:nvSpPr>
          <p:cNvPr id="1141" name="Google Shape;1141;p8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42" name="Google Shape;1142;p80"/>
          <p:cNvSpPr txBox="1"/>
          <p:nvPr>
            <p:ph idx="1" type="body"/>
          </p:nvPr>
        </p:nvSpPr>
        <p:spPr>
          <a:xfrm>
            <a:off x="838200" y="1825626"/>
            <a:ext cx="5741773" cy="4463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Resonance feels like strong vibration in an intermediate floor</a:t>
            </a:r>
            <a:endParaRPr/>
          </a:p>
          <a:p>
            <a:pPr indent="-228600" lvl="0" marL="228600" rtl="0" algn="l">
              <a:lnSpc>
                <a:spcPct val="90000"/>
              </a:lnSpc>
              <a:spcBef>
                <a:spcPts val="1000"/>
              </a:spcBef>
              <a:spcAft>
                <a:spcPts val="0"/>
              </a:spcAft>
              <a:buClr>
                <a:schemeClr val="dk1"/>
              </a:buClr>
              <a:buSzPts val="2800"/>
              <a:buChar char="•"/>
            </a:pPr>
            <a:r>
              <a:rPr lang="en-GB"/>
              <a:t>Resonance vibration only damps when the stimulus (walking) ends </a:t>
            </a:r>
            <a:endParaRPr/>
          </a:p>
          <a:p>
            <a:pPr indent="-228600" lvl="0" marL="228600" rtl="0" algn="l">
              <a:lnSpc>
                <a:spcPct val="90000"/>
              </a:lnSpc>
              <a:spcBef>
                <a:spcPts val="1000"/>
              </a:spcBef>
              <a:spcAft>
                <a:spcPts val="0"/>
              </a:spcAft>
              <a:buClr>
                <a:schemeClr val="dk1"/>
              </a:buClr>
              <a:buSzPts val="2800"/>
              <a:buChar char="•"/>
            </a:pPr>
            <a:r>
              <a:rPr lang="en-GB"/>
              <a:t>In Finland, low-frequency intermediate floors cannot be designed at this time, because the design criteria do not exist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143" name="Google Shape;1143;p8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44" name="Google Shape;1144;p80"/>
          <p:cNvSpPr/>
          <p:nvPr/>
        </p:nvSpPr>
        <p:spPr>
          <a:xfrm>
            <a:off x="10461114" y="5040905"/>
            <a:ext cx="645809"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Narrow"/>
                <a:ea typeface="Arial Narrow"/>
                <a:cs typeface="Arial Narrow"/>
                <a:sym typeface="Arial Narrow"/>
              </a:rPr>
              <a:t>Time (s)</a:t>
            </a:r>
            <a:endParaRPr/>
          </a:p>
        </p:txBody>
      </p:sp>
      <p:sp>
        <p:nvSpPr>
          <p:cNvPr id="1145" name="Google Shape;1145;p80"/>
          <p:cNvSpPr/>
          <p:nvPr/>
        </p:nvSpPr>
        <p:spPr>
          <a:xfrm rot="-5400000">
            <a:off x="7278733" y="4380815"/>
            <a:ext cx="1535623"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Narrow"/>
                <a:ea typeface="Arial Narrow"/>
                <a:cs typeface="Arial Narrow"/>
                <a:sym typeface="Arial Narrow"/>
              </a:rPr>
              <a:t>Acceleration (m/s</a:t>
            </a:r>
            <a:r>
              <a:rPr baseline="-25000" lang="en-GB" sz="1400">
                <a:solidFill>
                  <a:schemeClr val="dk1"/>
                </a:solidFill>
                <a:latin typeface="Arial Narrow"/>
                <a:ea typeface="Arial Narrow"/>
                <a:cs typeface="Arial Narrow"/>
                <a:sym typeface="Arial Narrow"/>
              </a:rPr>
              <a:t>2</a:t>
            </a:r>
            <a:r>
              <a:rPr lang="en-GB" sz="1400">
                <a:solidFill>
                  <a:schemeClr val="dk1"/>
                </a:solidFill>
                <a:latin typeface="Arial Narrow"/>
                <a:ea typeface="Arial Narrow"/>
                <a:cs typeface="Arial Narrow"/>
                <a:sym typeface="Arial Narrow"/>
              </a:rPr>
              <a: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High-frequency intermediate floor </a:t>
            </a:r>
            <a:r>
              <a:rPr i="1" lang="en-GB" sz="4200">
                <a:latin typeface="Arial"/>
                <a:ea typeface="Arial"/>
                <a:cs typeface="Arial"/>
                <a:sym typeface="Arial"/>
              </a:rPr>
              <a:t>f</a:t>
            </a:r>
            <a:r>
              <a:rPr baseline="-25000" lang="en-GB" sz="4200">
                <a:latin typeface="Arial"/>
                <a:ea typeface="Arial"/>
                <a:cs typeface="Arial"/>
                <a:sym typeface="Arial"/>
              </a:rPr>
              <a:t>1</a:t>
            </a:r>
            <a:r>
              <a:rPr lang="en-GB" sz="4200">
                <a:latin typeface="Arial"/>
                <a:ea typeface="Arial"/>
                <a:cs typeface="Arial"/>
                <a:sym typeface="Arial"/>
              </a:rPr>
              <a:t> ≥ 9 Hz</a:t>
            </a:r>
            <a:endParaRPr/>
          </a:p>
        </p:txBody>
      </p:sp>
      <p:sp>
        <p:nvSpPr>
          <p:cNvPr id="1152" name="Google Shape;1152;p8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53" name="Google Shape;1153;p81"/>
          <p:cNvSpPr txBox="1"/>
          <p:nvPr>
            <p:ph idx="1" type="body"/>
          </p:nvPr>
        </p:nvSpPr>
        <p:spPr>
          <a:xfrm>
            <a:off x="838200" y="1825626"/>
            <a:ext cx="5741773" cy="4463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Transient vibration feels like the wobbling of the intermediate floor </a:t>
            </a:r>
            <a:endParaRPr/>
          </a:p>
          <a:p>
            <a:pPr indent="-228600" lvl="1" marL="685800" rtl="0" algn="l">
              <a:lnSpc>
                <a:spcPct val="90000"/>
              </a:lnSpc>
              <a:spcBef>
                <a:spcPts val="500"/>
              </a:spcBef>
              <a:spcAft>
                <a:spcPts val="0"/>
              </a:spcAft>
              <a:buClr>
                <a:schemeClr val="dk1"/>
              </a:buClr>
              <a:buSzPts val="2400"/>
              <a:buChar char="•"/>
            </a:pPr>
            <a:r>
              <a:rPr lang="en-GB"/>
              <a:t>Intermediate floor deflect under steps</a:t>
            </a:r>
            <a:endParaRPr/>
          </a:p>
          <a:p>
            <a:pPr indent="-228600" lvl="0" marL="228600" rtl="0" algn="l">
              <a:lnSpc>
                <a:spcPct val="90000"/>
              </a:lnSpc>
              <a:spcBef>
                <a:spcPts val="1000"/>
              </a:spcBef>
              <a:spcAft>
                <a:spcPts val="0"/>
              </a:spcAft>
              <a:buClr>
                <a:schemeClr val="dk1"/>
              </a:buClr>
              <a:buSzPts val="2800"/>
              <a:buChar char="•"/>
            </a:pPr>
            <a:r>
              <a:rPr lang="en-GB"/>
              <a:t>Vibration has time to be damped entirely between steps</a:t>
            </a:r>
            <a:endParaRPr/>
          </a:p>
          <a:p>
            <a:pPr indent="-228600" lvl="0" marL="228600" rtl="0" algn="l">
              <a:lnSpc>
                <a:spcPct val="90000"/>
              </a:lnSpc>
              <a:spcBef>
                <a:spcPts val="1000"/>
              </a:spcBef>
              <a:spcAft>
                <a:spcPts val="0"/>
              </a:spcAft>
              <a:buClr>
                <a:schemeClr val="dk1"/>
              </a:buClr>
              <a:buSzPts val="2800"/>
              <a:buChar char="•"/>
            </a:pPr>
            <a:r>
              <a:rPr lang="en-GB"/>
              <a:t>In Finland, all wood-structured intermediate floors must today be designed to be high-frequency intermediate floors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154" name="Google Shape;1154;p81"/>
          <p:cNvPicPr preferRelativeResize="0"/>
          <p:nvPr/>
        </p:nvPicPr>
        <p:blipFill rotWithShape="1">
          <a:blip r:embed="rId3">
            <a:alphaModFix/>
          </a:blip>
          <a:srcRect b="0" l="0" r="0" t="0"/>
          <a:stretch/>
        </p:blipFill>
        <p:spPr>
          <a:xfrm>
            <a:off x="6895071" y="1507526"/>
            <a:ext cx="4972213" cy="4510657"/>
          </a:xfrm>
          <a:prstGeom prst="rect">
            <a:avLst/>
          </a:prstGeom>
          <a:noFill/>
          <a:ln>
            <a:noFill/>
          </a:ln>
        </p:spPr>
      </p:pic>
      <p:sp>
        <p:nvSpPr>
          <p:cNvPr id="1155" name="Google Shape;1155;p8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56" name="Google Shape;1156;p81"/>
          <p:cNvSpPr/>
          <p:nvPr/>
        </p:nvSpPr>
        <p:spPr>
          <a:xfrm>
            <a:off x="10461114" y="5040905"/>
            <a:ext cx="645809"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Narrow"/>
                <a:ea typeface="Arial Narrow"/>
                <a:cs typeface="Arial Narrow"/>
                <a:sym typeface="Arial Narrow"/>
              </a:rPr>
              <a:t>Time (s)</a:t>
            </a:r>
            <a:endParaRPr/>
          </a:p>
        </p:txBody>
      </p:sp>
      <p:sp>
        <p:nvSpPr>
          <p:cNvPr id="1157" name="Google Shape;1157;p81"/>
          <p:cNvSpPr/>
          <p:nvPr/>
        </p:nvSpPr>
        <p:spPr>
          <a:xfrm rot="-5400000">
            <a:off x="7345700" y="4313848"/>
            <a:ext cx="1401690" cy="21544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400">
                <a:solidFill>
                  <a:schemeClr val="dk1"/>
                </a:solidFill>
                <a:latin typeface="Arial Narrow"/>
                <a:ea typeface="Arial Narrow"/>
                <a:cs typeface="Arial Narrow"/>
                <a:sym typeface="Arial Narrow"/>
              </a:rPr>
              <a:t>Acceleration (m/s</a:t>
            </a:r>
            <a:r>
              <a:rPr baseline="-25000" lang="en-GB" sz="1400">
                <a:solidFill>
                  <a:schemeClr val="dk1"/>
                </a:solidFill>
                <a:latin typeface="Arial Narrow"/>
                <a:ea typeface="Arial Narrow"/>
                <a:cs typeface="Arial Narrow"/>
                <a:sym typeface="Arial Narrow"/>
              </a:rPr>
              <a:t>2</a:t>
            </a:r>
            <a:r>
              <a:rPr lang="en-GB" sz="1400">
                <a:solidFill>
                  <a:schemeClr val="dk1"/>
                </a:solidFill>
                <a:latin typeface="Arial Narrow"/>
                <a:ea typeface="Arial Narrow"/>
                <a:cs typeface="Arial Narrow"/>
                <a:sym typeface="Arial Narrow"/>
              </a:rPr>
              <a: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p82"/>
          <p:cNvPicPr preferRelativeResize="0"/>
          <p:nvPr/>
        </p:nvPicPr>
        <p:blipFill rotWithShape="1">
          <a:blip r:embed="rId3">
            <a:alphaModFix/>
          </a:blip>
          <a:srcRect b="0" l="0" r="0" t="0"/>
          <a:stretch/>
        </p:blipFill>
        <p:spPr>
          <a:xfrm>
            <a:off x="2137511" y="1484884"/>
            <a:ext cx="7871459" cy="4843974"/>
          </a:xfrm>
          <a:prstGeom prst="rect">
            <a:avLst/>
          </a:prstGeom>
          <a:noFill/>
          <a:ln>
            <a:noFill/>
          </a:ln>
        </p:spPr>
      </p:pic>
      <p:sp>
        <p:nvSpPr>
          <p:cNvPr id="1164" name="Google Shape;1164;p82"/>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Stiffnesses and directions of the intermediate floor</a:t>
            </a:r>
            <a:endParaRPr/>
          </a:p>
        </p:txBody>
      </p:sp>
      <p:sp>
        <p:nvSpPr>
          <p:cNvPr id="1165" name="Google Shape;1165;p8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66" name="Google Shape;1166;p8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167" name="Google Shape;1167;p82"/>
          <p:cNvSpPr txBox="1"/>
          <p:nvPr/>
        </p:nvSpPr>
        <p:spPr>
          <a:xfrm>
            <a:off x="3577189" y="5002485"/>
            <a:ext cx="3539559" cy="36532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2000">
                <a:solidFill>
                  <a:srgbClr val="000000"/>
                </a:solidFill>
                <a:latin typeface="Arial Narrow"/>
                <a:ea typeface="Arial Narrow"/>
                <a:cs typeface="Arial Narrow"/>
                <a:sym typeface="Arial Narrow"/>
              </a:rPr>
              <a:t>Intermediate floor width B</a:t>
            </a:r>
            <a:endParaRPr/>
          </a:p>
        </p:txBody>
      </p:sp>
      <p:sp>
        <p:nvSpPr>
          <p:cNvPr id="1168" name="Google Shape;1168;p82"/>
          <p:cNvSpPr txBox="1"/>
          <p:nvPr/>
        </p:nvSpPr>
        <p:spPr>
          <a:xfrm>
            <a:off x="3577188" y="5290593"/>
            <a:ext cx="3539559" cy="36532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2000">
                <a:solidFill>
                  <a:srgbClr val="000000"/>
                </a:solidFill>
                <a:latin typeface="Arial Narrow"/>
                <a:ea typeface="Arial Narrow"/>
                <a:cs typeface="Arial Narrow"/>
                <a:sym typeface="Arial Narrow"/>
              </a:rPr>
              <a:t>Transverse direction</a:t>
            </a:r>
            <a:endParaRPr/>
          </a:p>
        </p:txBody>
      </p:sp>
      <p:sp>
        <p:nvSpPr>
          <p:cNvPr id="1169" name="Google Shape;1169;p82"/>
          <p:cNvSpPr txBox="1"/>
          <p:nvPr/>
        </p:nvSpPr>
        <p:spPr>
          <a:xfrm>
            <a:off x="7697401" y="3462689"/>
            <a:ext cx="3539559" cy="36532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rgbClr val="000000"/>
                </a:solidFill>
                <a:latin typeface="Calibri"/>
                <a:ea typeface="Calibri"/>
                <a:cs typeface="Calibri"/>
                <a:sym typeface="Calibri"/>
              </a:rPr>
              <a:t>Intermediate floor span </a:t>
            </a:r>
            <a:r>
              <a:rPr lang="en-GB" sz="1600">
                <a:solidFill>
                  <a:srgbClr val="000000"/>
                </a:solidFill>
                <a:latin typeface="Arial"/>
                <a:ea typeface="Arial"/>
                <a:cs typeface="Arial"/>
                <a:sym typeface="Arial"/>
              </a:rPr>
              <a:t>l</a:t>
            </a:r>
            <a:endParaRPr/>
          </a:p>
        </p:txBody>
      </p:sp>
      <p:sp>
        <p:nvSpPr>
          <p:cNvPr id="1170" name="Google Shape;1170;p82"/>
          <p:cNvSpPr txBox="1"/>
          <p:nvPr/>
        </p:nvSpPr>
        <p:spPr>
          <a:xfrm>
            <a:off x="8040386" y="3462689"/>
            <a:ext cx="3539559" cy="36532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rgbClr val="000000"/>
                </a:solidFill>
                <a:latin typeface="Arial Narrow"/>
                <a:ea typeface="Arial Narrow"/>
                <a:cs typeface="Arial Narrow"/>
                <a:sym typeface="Arial Narrow"/>
              </a:rPr>
              <a:t>Direction of intermediate floor</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83"/>
          <p:cNvSpPr txBox="1"/>
          <p:nvPr>
            <p:ph type="title"/>
          </p:nvPr>
        </p:nvSpPr>
        <p:spPr>
          <a:xfrm>
            <a:off x="838200" y="365125"/>
            <a:ext cx="1101193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Distribution of the point load in a girder floor</a:t>
            </a:r>
            <a:endParaRPr/>
          </a:p>
        </p:txBody>
      </p:sp>
      <p:sp>
        <p:nvSpPr>
          <p:cNvPr id="1177" name="Google Shape;1177;p8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78" name="Google Shape;1178;p83"/>
          <p:cNvSpPr txBox="1"/>
          <p:nvPr>
            <p:ph idx="1" type="body"/>
          </p:nvPr>
        </p:nvSpPr>
        <p:spPr>
          <a:xfrm>
            <a:off x="838200" y="1825625"/>
            <a:ext cx="5216611" cy="483466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beam-structured intermediate floor, the distribution of a 1 kN point load on the beams can be improved with</a:t>
            </a:r>
            <a:endParaRPr/>
          </a:p>
          <a:p>
            <a:pPr indent="-228600" lvl="1" marL="685800" rtl="0" algn="l">
              <a:lnSpc>
                <a:spcPct val="90000"/>
              </a:lnSpc>
              <a:spcBef>
                <a:spcPts val="500"/>
              </a:spcBef>
              <a:spcAft>
                <a:spcPts val="0"/>
              </a:spcAft>
              <a:buClr>
                <a:schemeClr val="dk1"/>
              </a:buClr>
              <a:buSzPts val="2400"/>
              <a:buChar char="•"/>
            </a:pPr>
            <a:r>
              <a:rPr lang="en-GB"/>
              <a:t>A cast surface plate </a:t>
            </a:r>
            <a:endParaRPr/>
          </a:p>
          <a:p>
            <a:pPr indent="-228600" lvl="1" marL="685800" rtl="0" algn="l">
              <a:lnSpc>
                <a:spcPct val="90000"/>
              </a:lnSpc>
              <a:spcBef>
                <a:spcPts val="500"/>
              </a:spcBef>
              <a:spcAft>
                <a:spcPts val="0"/>
              </a:spcAft>
              <a:buClr>
                <a:schemeClr val="dk1"/>
              </a:buClr>
              <a:buSzPts val="2400"/>
              <a:buChar char="•"/>
            </a:pPr>
            <a:r>
              <a:rPr lang="en-GB"/>
              <a:t>A deck structure on top of the beams (sheathing, rainscreen, etc)</a:t>
            </a:r>
            <a:endParaRPr/>
          </a:p>
          <a:p>
            <a:pPr indent="-228600" lvl="1" marL="685800" rtl="0" algn="l">
              <a:lnSpc>
                <a:spcPct val="90000"/>
              </a:lnSpc>
              <a:spcBef>
                <a:spcPts val="500"/>
              </a:spcBef>
              <a:spcAft>
                <a:spcPts val="0"/>
              </a:spcAft>
              <a:buClr>
                <a:schemeClr val="dk1"/>
              </a:buClr>
              <a:buSzPts val="2400"/>
              <a:buChar char="•"/>
            </a:pPr>
            <a:r>
              <a:rPr lang="en-GB"/>
              <a:t>A transverse stiffener </a:t>
            </a:r>
            <a:endParaRPr/>
          </a:p>
        </p:txBody>
      </p:sp>
      <p:pic>
        <p:nvPicPr>
          <p:cNvPr id="1179" name="Google Shape;1179;p83"/>
          <p:cNvPicPr preferRelativeResize="0"/>
          <p:nvPr/>
        </p:nvPicPr>
        <p:blipFill rotWithShape="1">
          <a:blip r:embed="rId3">
            <a:alphaModFix/>
          </a:blip>
          <a:srcRect b="10373" l="25793" r="33563" t="6040"/>
          <a:stretch/>
        </p:blipFill>
        <p:spPr>
          <a:xfrm>
            <a:off x="6911027" y="1452981"/>
            <a:ext cx="4188941" cy="4836607"/>
          </a:xfrm>
          <a:prstGeom prst="rect">
            <a:avLst/>
          </a:prstGeom>
          <a:noFill/>
          <a:ln>
            <a:noFill/>
          </a:ln>
        </p:spPr>
      </p:pic>
      <p:sp>
        <p:nvSpPr>
          <p:cNvPr id="1180" name="Google Shape;1180;p8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84"/>
          <p:cNvSpPr txBox="1"/>
          <p:nvPr>
            <p:ph type="title"/>
          </p:nvPr>
        </p:nvSpPr>
        <p:spPr>
          <a:xfrm>
            <a:off x="838200" y="365125"/>
            <a:ext cx="1101193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Distribution of the point load in a girder floor</a:t>
            </a:r>
            <a:endParaRPr/>
          </a:p>
        </p:txBody>
      </p:sp>
      <p:sp>
        <p:nvSpPr>
          <p:cNvPr id="1187" name="Google Shape;1187;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188" name="Google Shape;1188;p84"/>
          <p:cNvSpPr txBox="1"/>
          <p:nvPr>
            <p:ph idx="1" type="body"/>
          </p:nvPr>
        </p:nvSpPr>
        <p:spPr>
          <a:xfrm>
            <a:off x="838200" y="1825625"/>
            <a:ext cx="5216611" cy="483466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transverse stiffening beam can be used as a transverse stiffener when using the truss girders</a:t>
            </a:r>
            <a:endParaRPr/>
          </a:p>
        </p:txBody>
      </p:sp>
      <p:pic>
        <p:nvPicPr>
          <p:cNvPr descr="About floor vibration, web stiffeners and something called strongbacks" id="1189" name="Google Shape;1189;p84"/>
          <p:cNvPicPr preferRelativeResize="0"/>
          <p:nvPr/>
        </p:nvPicPr>
        <p:blipFill rotWithShape="1">
          <a:blip r:embed="rId3">
            <a:alphaModFix/>
          </a:blip>
          <a:srcRect b="0" l="23079" r="0" t="0"/>
          <a:stretch/>
        </p:blipFill>
        <p:spPr>
          <a:xfrm>
            <a:off x="6667545" y="1873251"/>
            <a:ext cx="5182585" cy="3969401"/>
          </a:xfrm>
          <a:prstGeom prst="rect">
            <a:avLst/>
          </a:prstGeom>
          <a:noFill/>
          <a:ln>
            <a:noFill/>
          </a:ln>
        </p:spPr>
      </p:pic>
      <p:sp>
        <p:nvSpPr>
          <p:cNvPr id="1190" name="Google Shape;1190;p84"/>
          <p:cNvSpPr/>
          <p:nvPr/>
        </p:nvSpPr>
        <p:spPr>
          <a:xfrm>
            <a:off x="9835978" y="5627208"/>
            <a:ext cx="2014152"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www.openjoisttriforce.com</a:t>
            </a:r>
            <a:endParaRPr/>
          </a:p>
        </p:txBody>
      </p:sp>
      <p:sp>
        <p:nvSpPr>
          <p:cNvPr id="1191" name="Google Shape;1191;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85"/>
          <p:cNvSpPr txBox="1"/>
          <p:nvPr>
            <p:ph type="title"/>
          </p:nvPr>
        </p:nvSpPr>
        <p:spPr>
          <a:xfrm>
            <a:off x="838200" y="365125"/>
            <a:ext cx="1101193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Location of transverse stiffener</a:t>
            </a:r>
            <a:endParaRPr/>
          </a:p>
        </p:txBody>
      </p:sp>
      <p:sp>
        <p:nvSpPr>
          <p:cNvPr id="1198" name="Google Shape;1198;p8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199" name="Google Shape;1199;p85"/>
          <p:cNvPicPr preferRelativeResize="0"/>
          <p:nvPr/>
        </p:nvPicPr>
        <p:blipFill rotWithShape="1">
          <a:blip r:embed="rId3">
            <a:alphaModFix/>
          </a:blip>
          <a:srcRect b="10733" l="13632" r="8884" t="5499"/>
          <a:stretch/>
        </p:blipFill>
        <p:spPr>
          <a:xfrm>
            <a:off x="2180968" y="1464090"/>
            <a:ext cx="7834184" cy="4754824"/>
          </a:xfrm>
          <a:prstGeom prst="rect">
            <a:avLst/>
          </a:prstGeom>
          <a:noFill/>
          <a:ln>
            <a:noFill/>
          </a:ln>
        </p:spPr>
      </p:pic>
      <p:sp>
        <p:nvSpPr>
          <p:cNvPr id="1200" name="Google Shape;1200;p8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86"/>
          <p:cNvPicPr preferRelativeResize="0"/>
          <p:nvPr/>
        </p:nvPicPr>
        <p:blipFill rotWithShape="1">
          <a:blip r:embed="rId3">
            <a:alphaModFix/>
          </a:blip>
          <a:srcRect b="11005" l="13986" r="8936" t="5498"/>
          <a:stretch/>
        </p:blipFill>
        <p:spPr>
          <a:xfrm>
            <a:off x="2205817" y="1470268"/>
            <a:ext cx="7796979" cy="4741753"/>
          </a:xfrm>
          <a:prstGeom prst="rect">
            <a:avLst/>
          </a:prstGeom>
          <a:noFill/>
          <a:ln>
            <a:noFill/>
          </a:ln>
        </p:spPr>
      </p:pic>
      <p:sp>
        <p:nvSpPr>
          <p:cNvPr id="1207" name="Google Shape;1207;p86"/>
          <p:cNvSpPr txBox="1"/>
          <p:nvPr>
            <p:ph type="title"/>
          </p:nvPr>
        </p:nvSpPr>
        <p:spPr>
          <a:xfrm>
            <a:off x="838200" y="365125"/>
            <a:ext cx="1101193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Location of transverse stiffener</a:t>
            </a:r>
            <a:endParaRPr/>
          </a:p>
        </p:txBody>
      </p:sp>
      <p:sp>
        <p:nvSpPr>
          <p:cNvPr id="1208" name="Google Shape;1208;p8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09" name="Google Shape;1209;p8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87"/>
          <p:cNvSpPr txBox="1"/>
          <p:nvPr>
            <p:ph type="title"/>
          </p:nvPr>
        </p:nvSpPr>
        <p:spPr>
          <a:xfrm>
            <a:off x="838200" y="365125"/>
            <a:ext cx="1101193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Distribution of the point load in a CLT panel</a:t>
            </a:r>
            <a:endParaRPr/>
          </a:p>
        </p:txBody>
      </p:sp>
      <p:sp>
        <p:nvSpPr>
          <p:cNvPr id="1216" name="Google Shape;1216;p8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217" name="Google Shape;1217;p87"/>
          <p:cNvPicPr preferRelativeResize="0"/>
          <p:nvPr/>
        </p:nvPicPr>
        <p:blipFill rotWithShape="1">
          <a:blip r:embed="rId3">
            <a:alphaModFix/>
          </a:blip>
          <a:srcRect b="0" l="0" r="0" t="0"/>
          <a:stretch/>
        </p:blipFill>
        <p:spPr>
          <a:xfrm>
            <a:off x="2551671" y="2787776"/>
            <a:ext cx="6891322" cy="3424850"/>
          </a:xfrm>
          <a:prstGeom prst="rect">
            <a:avLst/>
          </a:prstGeom>
          <a:noFill/>
          <a:ln>
            <a:noFill/>
          </a:ln>
        </p:spPr>
      </p:pic>
      <p:sp>
        <p:nvSpPr>
          <p:cNvPr id="1218" name="Google Shape;1218;p87"/>
          <p:cNvSpPr txBox="1"/>
          <p:nvPr>
            <p:ph idx="1" type="body"/>
          </p:nvPr>
        </p:nvSpPr>
        <p:spPr>
          <a:xfrm>
            <a:off x="838200" y="1825626"/>
            <a:ext cx="11135497" cy="107203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CLT panel’s lamella structure distributes the point load effectively in direction B</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219" name="Google Shape;1219;p87"/>
          <p:cNvSpPr/>
          <p:nvPr/>
        </p:nvSpPr>
        <p:spPr>
          <a:xfrm>
            <a:off x="4896765" y="6212752"/>
            <a:ext cx="234429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Image: www.timberbiz.com.au</a:t>
            </a:r>
            <a:endParaRPr/>
          </a:p>
        </p:txBody>
      </p:sp>
      <p:sp>
        <p:nvSpPr>
          <p:cNvPr id="1220" name="Google Shape;1220;p8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221" name="Google Shape;1221;p87"/>
          <p:cNvSpPr txBox="1"/>
          <p:nvPr/>
        </p:nvSpPr>
        <p:spPr>
          <a:xfrm>
            <a:off x="4296542" y="5689685"/>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2000">
                <a:solidFill>
                  <a:srgbClr val="000000"/>
                </a:solidFill>
                <a:latin typeface="Arial Narrow"/>
                <a:ea typeface="Arial Narrow"/>
                <a:cs typeface="Arial Narrow"/>
                <a:sym typeface="Arial Narrow"/>
              </a:rPr>
              <a:t>Direction B</a:t>
            </a:r>
            <a:endParaRPr/>
          </a:p>
        </p:txBody>
      </p:sp>
      <p:sp>
        <p:nvSpPr>
          <p:cNvPr id="1222" name="Google Shape;1222;p87"/>
          <p:cNvSpPr txBox="1"/>
          <p:nvPr/>
        </p:nvSpPr>
        <p:spPr>
          <a:xfrm rot="-3600000">
            <a:off x="7680256" y="3387651"/>
            <a:ext cx="2433320" cy="2512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rgbClr val="000000"/>
                </a:solidFill>
                <a:latin typeface="Arial Narrow"/>
                <a:ea typeface="Arial Narrow"/>
                <a:cs typeface="Arial Narrow"/>
                <a:sym typeface="Arial Narrow"/>
              </a:rPr>
              <a:t>Direction </a:t>
            </a:r>
            <a:r>
              <a:rPr lang="en-GB" sz="1600">
                <a:solidFill>
                  <a:srgbClr val="000000"/>
                </a:solidFill>
                <a:latin typeface="Arial"/>
                <a:ea typeface="Arial"/>
                <a:cs typeface="Arial"/>
                <a:sym typeface="Arial"/>
              </a:rPr>
              <a:t>l</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Natural frequency of intermediate floor with one opening</a:t>
            </a:r>
            <a:endParaRPr/>
          </a:p>
        </p:txBody>
      </p:sp>
      <p:sp>
        <p:nvSpPr>
          <p:cNvPr id="1229" name="Google Shape;1229;p8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30" name="Google Shape;1230;p88"/>
          <p:cNvSpPr txBox="1"/>
          <p:nvPr>
            <p:ph idx="1" type="body"/>
          </p:nvPr>
        </p:nvSpPr>
        <p:spPr>
          <a:xfrm>
            <a:off x="838200" y="1825625"/>
            <a:ext cx="5136291" cy="483466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lowest natural frequency of an intermediate floor that is bearing in one direction can be calculated</a:t>
            </a:r>
            <a:endParaRPr/>
          </a:p>
          <a:p>
            <a:pPr indent="-228600" lvl="0" marL="228600" rtl="0" algn="l">
              <a:lnSpc>
                <a:spcPct val="90000"/>
              </a:lnSpc>
              <a:spcBef>
                <a:spcPts val="1000"/>
              </a:spcBef>
              <a:spcAft>
                <a:spcPts val="0"/>
              </a:spcAft>
              <a:buClr>
                <a:schemeClr val="dk1"/>
              </a:buClr>
              <a:buSzPts val="2400"/>
              <a:buChar char="•"/>
            </a:pPr>
            <a:r>
              <a:rPr lang="en-GB" sz="2400"/>
              <a:t>The bending stiffness of the intermediate floor surface plate and similar deck structure can be summed up as the bending stiffness of the frame</a:t>
            </a:r>
            <a:endParaRPr/>
          </a:p>
          <a:p>
            <a:pPr indent="-228600" lvl="0" marL="228600" rtl="0" algn="l">
              <a:lnSpc>
                <a:spcPct val="90000"/>
              </a:lnSpc>
              <a:spcBef>
                <a:spcPts val="1000"/>
              </a:spcBef>
              <a:spcAft>
                <a:spcPts val="0"/>
              </a:spcAft>
              <a:buClr>
                <a:schemeClr val="dk1"/>
              </a:buClr>
              <a:buSzPts val="2400"/>
              <a:buChar char="•"/>
            </a:pPr>
            <a:r>
              <a:rPr lang="en-GB" sz="2400"/>
              <a:t>When the intermediate floor is supported by the main girders, the system's normal frequency will be inspected if necessary</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id="1231" name="Google Shape;1231;p88"/>
          <p:cNvPicPr preferRelativeResize="0"/>
          <p:nvPr/>
        </p:nvPicPr>
        <p:blipFill rotWithShape="1">
          <a:blip r:embed="rId3">
            <a:alphaModFix/>
          </a:blip>
          <a:srcRect b="0" l="0" r="0" t="0"/>
          <a:stretch/>
        </p:blipFill>
        <p:spPr>
          <a:xfrm>
            <a:off x="6555303" y="4080184"/>
            <a:ext cx="3917950" cy="2078038"/>
          </a:xfrm>
          <a:prstGeom prst="rect">
            <a:avLst/>
          </a:prstGeom>
          <a:noFill/>
          <a:ln>
            <a:noFill/>
          </a:ln>
        </p:spPr>
      </p:pic>
      <p:pic>
        <p:nvPicPr>
          <p:cNvPr id="1232" name="Google Shape;1232;p88"/>
          <p:cNvPicPr preferRelativeResize="0"/>
          <p:nvPr/>
        </p:nvPicPr>
        <p:blipFill rotWithShape="1">
          <a:blip r:embed="rId4">
            <a:alphaModFix/>
          </a:blip>
          <a:srcRect b="0" l="0" r="0" t="0"/>
          <a:stretch/>
        </p:blipFill>
        <p:spPr>
          <a:xfrm>
            <a:off x="6524413" y="1897963"/>
            <a:ext cx="5430795" cy="2022021"/>
          </a:xfrm>
          <a:prstGeom prst="rect">
            <a:avLst/>
          </a:prstGeom>
          <a:noFill/>
          <a:ln>
            <a:noFill/>
          </a:ln>
        </p:spPr>
      </p:pic>
      <p:sp>
        <p:nvSpPr>
          <p:cNvPr id="1233" name="Google Shape;1233;p8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234" name="Google Shape;1234;p88"/>
          <p:cNvSpPr/>
          <p:nvPr/>
        </p:nvSpPr>
        <p:spPr>
          <a:xfrm>
            <a:off x="8085864" y="3594864"/>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L = span length</a:t>
            </a:r>
            <a:endParaRPr/>
          </a:p>
        </p:txBody>
      </p:sp>
      <p:sp>
        <p:nvSpPr>
          <p:cNvPr id="1235" name="Google Shape;1235;p88"/>
          <p:cNvSpPr/>
          <p:nvPr/>
        </p:nvSpPr>
        <p:spPr>
          <a:xfrm>
            <a:off x="6996099" y="4924685"/>
            <a:ext cx="4775691"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lowest natural frequency</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span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bending stiffness in the direction of the span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intermediate floor mass [kg/m</a:t>
            </a:r>
            <a:r>
              <a:rPr baseline="30000" lang="en-GB" sz="1500">
                <a:solidFill>
                  <a:schemeClr val="dk1"/>
                </a:solidFill>
                <a:latin typeface="Arial"/>
                <a:ea typeface="Arial"/>
                <a:cs typeface="Arial"/>
                <a:sym typeface="Arial"/>
              </a:rPr>
              <a:t>2</a:t>
            </a:r>
            <a:r>
              <a:rPr lang="en-GB" sz="1500">
                <a:solidFill>
                  <a:schemeClr val="dk1"/>
                </a:solidFill>
                <a:latin typeface="Arial"/>
                <a:ea typeface="Arial"/>
                <a:cs typeface="Arial"/>
                <a:sym typeface="Arial"/>
              </a:rPr>
              <a:t>] + 30 kg/m</a:t>
            </a:r>
            <a:r>
              <a:rPr baseline="30000" lang="en-GB" sz="1500">
                <a:solidFill>
                  <a:schemeClr val="dk1"/>
                </a:solidFill>
                <a:latin typeface="Arial"/>
                <a:ea typeface="Arial"/>
                <a:cs typeface="Arial"/>
                <a:sym typeface="Arial"/>
              </a:rPr>
              <a:t>2</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89"/>
          <p:cNvSpPr txBox="1"/>
          <p:nvPr>
            <p:ph type="title"/>
          </p:nvPr>
        </p:nvSpPr>
        <p:spPr>
          <a:xfrm>
            <a:off x="435403" y="18256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system’s natural frequency</a:t>
            </a:r>
            <a:endParaRPr/>
          </a:p>
        </p:txBody>
      </p:sp>
      <p:sp>
        <p:nvSpPr>
          <p:cNvPr id="1242" name="Google Shape;1242;p8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243" name="Google Shape;1243;p89"/>
          <p:cNvPicPr preferRelativeResize="0"/>
          <p:nvPr/>
        </p:nvPicPr>
        <p:blipFill rotWithShape="1">
          <a:blip r:embed="rId3">
            <a:alphaModFix/>
          </a:blip>
          <a:srcRect b="0" l="0" r="0" t="0"/>
          <a:stretch/>
        </p:blipFill>
        <p:spPr>
          <a:xfrm>
            <a:off x="435403" y="1223902"/>
            <a:ext cx="5434012" cy="5227638"/>
          </a:xfrm>
          <a:prstGeom prst="rect">
            <a:avLst/>
          </a:prstGeom>
          <a:noFill/>
          <a:ln>
            <a:noFill/>
          </a:ln>
        </p:spPr>
      </p:pic>
      <p:pic>
        <p:nvPicPr>
          <p:cNvPr id="1244" name="Google Shape;1244;p89"/>
          <p:cNvPicPr preferRelativeResize="0"/>
          <p:nvPr/>
        </p:nvPicPr>
        <p:blipFill rotWithShape="1">
          <a:blip r:embed="rId4">
            <a:alphaModFix/>
          </a:blip>
          <a:srcRect b="0" l="0" r="0" t="0"/>
          <a:stretch/>
        </p:blipFill>
        <p:spPr>
          <a:xfrm>
            <a:off x="6265771" y="1743788"/>
            <a:ext cx="5763855" cy="3743534"/>
          </a:xfrm>
          <a:prstGeom prst="rect">
            <a:avLst/>
          </a:prstGeom>
          <a:noFill/>
          <a:ln>
            <a:noFill/>
          </a:ln>
        </p:spPr>
      </p:pic>
      <p:sp>
        <p:nvSpPr>
          <p:cNvPr id="1245" name="Google Shape;1245;p89"/>
          <p:cNvSpPr txBox="1"/>
          <p:nvPr>
            <p:ph idx="11" type="ftr"/>
          </p:nvPr>
        </p:nvSpPr>
        <p:spPr>
          <a:xfrm>
            <a:off x="739798" y="640983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246" name="Google Shape;1246;p89"/>
          <p:cNvSpPr txBox="1"/>
          <p:nvPr/>
        </p:nvSpPr>
        <p:spPr>
          <a:xfrm>
            <a:off x="7058484" y="3802622"/>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2000">
                <a:solidFill>
                  <a:srgbClr val="000000"/>
                </a:solidFill>
                <a:latin typeface="Arial Narrow"/>
                <a:ea typeface="Arial Narrow"/>
                <a:cs typeface="Arial Narrow"/>
                <a:sym typeface="Arial Narrow"/>
              </a:rPr>
              <a:t>Main girder</a:t>
            </a:r>
            <a:endParaRPr/>
          </a:p>
        </p:txBody>
      </p:sp>
      <p:sp>
        <p:nvSpPr>
          <p:cNvPr id="1247" name="Google Shape;1247;p89"/>
          <p:cNvSpPr txBox="1"/>
          <p:nvPr/>
        </p:nvSpPr>
        <p:spPr>
          <a:xfrm>
            <a:off x="8611042" y="2820500"/>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2000">
                <a:solidFill>
                  <a:srgbClr val="000000"/>
                </a:solidFill>
                <a:latin typeface="Arial Narrow"/>
                <a:ea typeface="Arial Narrow"/>
                <a:cs typeface="Arial Narrow"/>
                <a:sym typeface="Arial Narrow"/>
              </a:rPr>
              <a:t>Intermediate floor</a:t>
            </a:r>
            <a:endParaRPr/>
          </a:p>
        </p:txBody>
      </p:sp>
      <p:sp>
        <p:nvSpPr>
          <p:cNvPr id="1248" name="Google Shape;1248;p89"/>
          <p:cNvSpPr/>
          <p:nvPr/>
        </p:nvSpPr>
        <p:spPr>
          <a:xfrm>
            <a:off x="946744" y="3643728"/>
            <a:ext cx="6459895" cy="286232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the system’s natural frequency</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lowest natural frequency in the direction of the intermediate floor</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lowest natural frequency in the direction of the main girders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intermediate floor span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main girders span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bending stiffness in the direction of the intermediate floor’s span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bending stiffness in the direction of the main girder’s span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intermediate floor mass [kg/m</a:t>
            </a:r>
            <a:r>
              <a:rPr baseline="30000" lang="en-GB" sz="1500">
                <a:solidFill>
                  <a:schemeClr val="dk1"/>
                </a:solidFill>
                <a:latin typeface="Arial"/>
                <a:ea typeface="Arial"/>
                <a:cs typeface="Arial"/>
                <a:sym typeface="Arial"/>
              </a:rPr>
              <a:t>2</a:t>
            </a:r>
            <a:r>
              <a:rPr lang="en-GB" sz="1500">
                <a:solidFill>
                  <a:schemeClr val="dk1"/>
                </a:solidFill>
                <a:latin typeface="Arial"/>
                <a:ea typeface="Arial"/>
                <a:cs typeface="Arial"/>
                <a:sym typeface="Arial"/>
              </a:rPr>
              <a:t>] + 30 kg/m</a:t>
            </a:r>
            <a:r>
              <a:rPr baseline="30000" lang="en-GB" sz="1500">
                <a:solidFill>
                  <a:schemeClr val="dk1"/>
                </a:solidFill>
                <a:latin typeface="Arial"/>
                <a:ea typeface="Arial"/>
                <a:cs typeface="Arial"/>
                <a:sym typeface="Arial"/>
              </a:rPr>
              <a:t>2</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m</a:t>
            </a:r>
            <a:r>
              <a:rPr baseline="-25000" lang="en-GB" sz="1500">
                <a:solidFill>
                  <a:schemeClr val="dk1"/>
                </a:solidFill>
                <a:latin typeface="Arial"/>
                <a:ea typeface="Arial"/>
                <a:cs typeface="Arial"/>
                <a:sym typeface="Arial"/>
              </a:rPr>
              <a:t>1</a:t>
            </a:r>
            <a:r>
              <a:rPr lang="en-GB" sz="1500">
                <a:solidFill>
                  <a:schemeClr val="dk1"/>
                </a:solidFill>
                <a:latin typeface="Arial"/>
                <a:ea typeface="Arial"/>
                <a:cs typeface="Arial"/>
                <a:sym typeface="Arial"/>
              </a:rPr>
              <a:t> + mass of the main girder [kg/m</a:t>
            </a:r>
            <a:r>
              <a:rPr baseline="30000" lang="en-GB" sz="1500">
                <a:solidFill>
                  <a:schemeClr val="dk1"/>
                </a:solidFill>
                <a:latin typeface="Arial"/>
                <a:ea typeface="Arial"/>
                <a:cs typeface="Arial"/>
                <a:sym typeface="Arial"/>
              </a:rPr>
              <a:t>2</a:t>
            </a:r>
            <a:r>
              <a:rPr lang="en-GB" sz="1500">
                <a:solidFill>
                  <a:schemeClr val="dk1"/>
                </a:solidFill>
                <a:latin typeface="Arial"/>
                <a:ea typeface="Arial"/>
                <a:cs typeface="Arial"/>
                <a:sym typeface="Arial"/>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9"/>
          <p:cNvPicPr preferRelativeResize="0"/>
          <p:nvPr/>
        </p:nvPicPr>
        <p:blipFill rotWithShape="1">
          <a:blip r:embed="rId3">
            <a:alphaModFix/>
          </a:blip>
          <a:srcRect b="0" l="0" r="0" t="0"/>
          <a:stretch/>
        </p:blipFill>
        <p:spPr>
          <a:xfrm>
            <a:off x="6288514" y="1362522"/>
            <a:ext cx="5344297" cy="3710122"/>
          </a:xfrm>
          <a:prstGeom prst="rect">
            <a:avLst/>
          </a:prstGeom>
          <a:noFill/>
          <a:ln>
            <a:noFill/>
          </a:ln>
        </p:spPr>
      </p:pic>
      <p:sp>
        <p:nvSpPr>
          <p:cNvPr id="184" name="Google Shape;18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Bending</a:t>
            </a:r>
            <a:endParaRPr/>
          </a:p>
        </p:txBody>
      </p:sp>
      <p:sp>
        <p:nvSpPr>
          <p:cNvPr id="185" name="Google Shape;185;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86" name="Google Shape;186;p9"/>
          <p:cNvPicPr preferRelativeResize="0"/>
          <p:nvPr/>
        </p:nvPicPr>
        <p:blipFill rotWithShape="1">
          <a:blip r:embed="rId4">
            <a:alphaModFix/>
          </a:blip>
          <a:srcRect b="0" l="0" r="0" t="0"/>
          <a:stretch/>
        </p:blipFill>
        <p:spPr>
          <a:xfrm>
            <a:off x="942075" y="1744062"/>
            <a:ext cx="4095750" cy="2762250"/>
          </a:xfrm>
          <a:prstGeom prst="rect">
            <a:avLst/>
          </a:prstGeom>
          <a:noFill/>
          <a:ln>
            <a:noFill/>
          </a:ln>
        </p:spPr>
      </p:pic>
      <p:sp>
        <p:nvSpPr>
          <p:cNvPr id="187" name="Google Shape;187;p9"/>
          <p:cNvSpPr/>
          <p:nvPr/>
        </p:nvSpPr>
        <p:spPr>
          <a:xfrm>
            <a:off x="850555" y="4753971"/>
            <a:ext cx="642913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u="none" cap="none" strike="noStrike">
                <a:solidFill>
                  <a:schemeClr val="dk1"/>
                </a:solidFill>
                <a:latin typeface="Calibri"/>
                <a:ea typeface="Calibri"/>
                <a:cs typeface="Calibri"/>
                <a:sym typeface="Calibri"/>
              </a:rPr>
              <a:t>Factor k</a:t>
            </a:r>
            <a:r>
              <a:rPr b="0" baseline="-25000" i="1" lang="en-GB" sz="1400" u="none" cap="none" strike="noStrike">
                <a:solidFill>
                  <a:schemeClr val="dk1"/>
                </a:solidFill>
                <a:latin typeface="Calibri"/>
                <a:ea typeface="Calibri"/>
                <a:cs typeface="Calibri"/>
                <a:sym typeface="Calibri"/>
              </a:rPr>
              <a:t>m</a:t>
            </a:r>
            <a:r>
              <a:rPr b="0" i="1" lang="en-GB" sz="1400" u="none" cap="none" strike="noStrike">
                <a:solidFill>
                  <a:schemeClr val="dk1"/>
                </a:solidFill>
                <a:latin typeface="Calibri"/>
                <a:ea typeface="Calibri"/>
                <a:cs typeface="Calibri"/>
                <a:sym typeface="Calibri"/>
              </a:rPr>
              <a:t> takes into account the effect of stress distribution and the inhomogeneity of wood on the bending strength of a cross-section </a:t>
            </a:r>
            <a:r>
              <a:rPr b="1" i="1" lang="en-GB" sz="1400" u="none" cap="none" strike="noStrike">
                <a:solidFill>
                  <a:schemeClr val="dk1"/>
                </a:solidFill>
                <a:latin typeface="Calibri"/>
                <a:ea typeface="Calibri"/>
                <a:cs typeface="Calibri"/>
                <a:sym typeface="Calibri"/>
              </a:rPr>
              <a:t>bent in two directions</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rectangular cross-section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0.7  (sawn timber, glued laminated timber, LVL, CLT)</a:t>
            </a:r>
            <a:endParaRPr/>
          </a:p>
          <a:p>
            <a:pPr indent="0" lvl="0" marL="0" marR="0" rtl="0" algn="l">
              <a:spcBef>
                <a:spcPts val="0"/>
              </a:spcBef>
              <a:spcAft>
                <a:spcPts val="0"/>
              </a:spcAft>
              <a:buNone/>
            </a:pPr>
            <a:r>
              <a:rPr i="1" lang="en-GB" sz="1400">
                <a:solidFill>
                  <a:schemeClr val="dk1"/>
                </a:solidFill>
                <a:latin typeface="Calibri"/>
                <a:ea typeface="Calibri"/>
                <a:cs typeface="Calibri"/>
                <a:sym typeface="Calibri"/>
              </a:rPr>
              <a:t>For other cross-sections and wood products k</a:t>
            </a:r>
            <a:r>
              <a:rPr baseline="-25000" i="1" lang="en-GB" sz="1400">
                <a:solidFill>
                  <a:schemeClr val="dk1"/>
                </a:solidFill>
                <a:latin typeface="Calibri"/>
                <a:ea typeface="Calibri"/>
                <a:cs typeface="Calibri"/>
                <a:sym typeface="Calibri"/>
              </a:rPr>
              <a:t>m</a:t>
            </a:r>
            <a:r>
              <a:rPr i="1" lang="en-GB" sz="1400">
                <a:solidFill>
                  <a:schemeClr val="dk1"/>
                </a:solidFill>
                <a:latin typeface="Calibri"/>
                <a:ea typeface="Calibri"/>
                <a:cs typeface="Calibri"/>
                <a:sym typeface="Calibri"/>
              </a:rPr>
              <a:t> = 1.0 </a:t>
            </a:r>
            <a:endParaRPr/>
          </a:p>
        </p:txBody>
      </p:sp>
      <p:sp>
        <p:nvSpPr>
          <p:cNvPr id="188" name="Google Shape;188;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89" name="Google Shape;189;p9"/>
          <p:cNvSpPr/>
          <p:nvPr/>
        </p:nvSpPr>
        <p:spPr>
          <a:xfrm>
            <a:off x="942075" y="1690688"/>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lang="en-GB" sz="1500" u="none">
                <a:solidFill>
                  <a:schemeClr val="dk1"/>
                </a:solidFill>
                <a:latin typeface="Arial"/>
                <a:ea typeface="Arial"/>
                <a:cs typeface="Arial"/>
                <a:sym typeface="Arial"/>
              </a:rPr>
              <a:t>Dimensioning condition 1</a:t>
            </a:r>
            <a:endParaRPr/>
          </a:p>
        </p:txBody>
      </p:sp>
      <p:sp>
        <p:nvSpPr>
          <p:cNvPr id="190" name="Google Shape;190;p9"/>
          <p:cNvSpPr/>
          <p:nvPr/>
        </p:nvSpPr>
        <p:spPr>
          <a:xfrm>
            <a:off x="955374" y="2636836"/>
            <a:ext cx="288731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lang="en-GB" sz="1500" u="none">
                <a:solidFill>
                  <a:schemeClr val="dk1"/>
                </a:solidFill>
                <a:latin typeface="Arial"/>
                <a:ea typeface="Arial"/>
                <a:cs typeface="Arial"/>
                <a:sym typeface="Arial"/>
              </a:rPr>
              <a:t>Dimensioning condition 2</a:t>
            </a:r>
            <a:endParaRPr/>
          </a:p>
        </p:txBody>
      </p:sp>
      <p:sp>
        <p:nvSpPr>
          <p:cNvPr id="191" name="Google Shape;191;p9"/>
          <p:cNvSpPr/>
          <p:nvPr/>
        </p:nvSpPr>
        <p:spPr>
          <a:xfrm>
            <a:off x="955374" y="3923829"/>
            <a:ext cx="4750065" cy="50783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1" lang="en-GB" sz="1400" u="none">
                <a:solidFill>
                  <a:schemeClr val="dk1"/>
                </a:solidFill>
                <a:latin typeface="Arial"/>
                <a:ea typeface="Arial"/>
                <a:cs typeface="Arial"/>
                <a:sym typeface="Arial"/>
              </a:rPr>
              <a:t>σ</a:t>
            </a:r>
            <a:r>
              <a:rPr b="0" baseline="-25000" lang="en-GB" sz="1400" u="none">
                <a:solidFill>
                  <a:schemeClr val="dk1"/>
                </a:solidFill>
                <a:latin typeface="Arial"/>
                <a:ea typeface="Arial"/>
                <a:cs typeface="Arial"/>
                <a:sym typeface="Arial"/>
              </a:rPr>
              <a:t>m,y,d</a:t>
            </a:r>
            <a:r>
              <a:rPr b="0" lang="en-GB" sz="1400" u="none">
                <a:solidFill>
                  <a:schemeClr val="dk1"/>
                </a:solidFill>
                <a:latin typeface="Arial"/>
                <a:ea typeface="Arial"/>
                <a:cs typeface="Arial"/>
                <a:sym typeface="Arial"/>
              </a:rPr>
              <a:t> and</a:t>
            </a:r>
            <a:r>
              <a:rPr b="0" i="1" lang="en-GB" sz="1400" u="none">
                <a:solidFill>
                  <a:schemeClr val="dk1"/>
                </a:solidFill>
                <a:latin typeface="Arial"/>
                <a:ea typeface="Arial"/>
                <a:cs typeface="Arial"/>
                <a:sym typeface="Arial"/>
              </a:rPr>
              <a:t> σ</a:t>
            </a:r>
            <a:r>
              <a:rPr b="0" baseline="-25000" lang="en-GB" sz="1400" u="none">
                <a:solidFill>
                  <a:schemeClr val="dk1"/>
                </a:solidFill>
                <a:latin typeface="Arial"/>
                <a:ea typeface="Arial"/>
                <a:cs typeface="Arial"/>
                <a:sym typeface="Arial"/>
              </a:rPr>
              <a:t>m,z,d    </a:t>
            </a:r>
            <a:r>
              <a:rPr b="0" lang="en-GB" sz="1400" u="none">
                <a:solidFill>
                  <a:schemeClr val="dk1"/>
                </a:solidFill>
                <a:latin typeface="Arial"/>
                <a:ea typeface="Arial"/>
                <a:cs typeface="Arial"/>
                <a:sym typeface="Arial"/>
              </a:rPr>
              <a:t>rated value of bending stress</a:t>
            </a:r>
            <a:endParaRPr b="0" baseline="-25000" sz="1400" u="none">
              <a:solidFill>
                <a:schemeClr val="dk1"/>
              </a:solidFill>
              <a:latin typeface="Arial"/>
              <a:ea typeface="Arial"/>
              <a:cs typeface="Arial"/>
              <a:sym typeface="Arial"/>
            </a:endParaRPr>
          </a:p>
          <a:p>
            <a:pPr indent="0" lvl="0" marL="0" marR="0" rtl="0" algn="l">
              <a:spcBef>
                <a:spcPts val="600"/>
              </a:spcBef>
              <a:spcAft>
                <a:spcPts val="0"/>
              </a:spcAft>
              <a:buNone/>
            </a:pPr>
            <a:r>
              <a:rPr b="0" i="1" lang="en-GB" sz="1400" u="none">
                <a:solidFill>
                  <a:schemeClr val="dk1"/>
                </a:solidFill>
                <a:latin typeface="Arial"/>
                <a:ea typeface="Arial"/>
                <a:cs typeface="Arial"/>
                <a:sym typeface="Arial"/>
              </a:rPr>
              <a:t>f</a:t>
            </a:r>
            <a:r>
              <a:rPr b="0" baseline="-25000" lang="en-GB" sz="1400" u="none">
                <a:solidFill>
                  <a:schemeClr val="dk1"/>
                </a:solidFill>
                <a:latin typeface="Arial"/>
                <a:ea typeface="Arial"/>
                <a:cs typeface="Arial"/>
                <a:sym typeface="Arial"/>
              </a:rPr>
              <a:t>m,y,d</a:t>
            </a:r>
            <a:r>
              <a:rPr b="0" lang="en-GB" sz="1400" u="none">
                <a:solidFill>
                  <a:schemeClr val="dk1"/>
                </a:solidFill>
                <a:latin typeface="Arial"/>
                <a:ea typeface="Arial"/>
                <a:cs typeface="Arial"/>
                <a:sym typeface="Arial"/>
              </a:rPr>
              <a:t> and</a:t>
            </a:r>
            <a:r>
              <a:rPr b="0" i="1" lang="en-GB" sz="1400" u="none">
                <a:solidFill>
                  <a:schemeClr val="dk1"/>
                </a:solidFill>
                <a:latin typeface="Arial"/>
                <a:ea typeface="Arial"/>
                <a:cs typeface="Arial"/>
                <a:sym typeface="Arial"/>
              </a:rPr>
              <a:t> f</a:t>
            </a:r>
            <a:r>
              <a:rPr b="0" baseline="-25000" lang="en-GB" sz="1400" u="none">
                <a:solidFill>
                  <a:schemeClr val="dk1"/>
                </a:solidFill>
                <a:latin typeface="Arial"/>
                <a:ea typeface="Arial"/>
                <a:cs typeface="Arial"/>
                <a:sym typeface="Arial"/>
              </a:rPr>
              <a:t>m,z,d        </a:t>
            </a:r>
            <a:r>
              <a:rPr b="0" lang="en-GB" sz="1400" u="none">
                <a:solidFill>
                  <a:schemeClr val="dk1"/>
                </a:solidFill>
                <a:latin typeface="Arial"/>
                <a:ea typeface="Arial"/>
                <a:cs typeface="Arial"/>
                <a:sym typeface="Arial"/>
              </a:rPr>
              <a:t>rated value of bending strength </a:t>
            </a:r>
            <a:endParaRPr b="0" sz="1400" u="non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Deflection from 1 kN point load</a:t>
            </a:r>
            <a:endParaRPr/>
          </a:p>
        </p:txBody>
      </p:sp>
      <p:sp>
        <p:nvSpPr>
          <p:cNvPr id="1255" name="Google Shape;1255;p9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56" name="Google Shape;1256;p90"/>
          <p:cNvSpPr txBox="1"/>
          <p:nvPr>
            <p:ph idx="1" type="body"/>
          </p:nvPr>
        </p:nvSpPr>
        <p:spPr>
          <a:xfrm>
            <a:off x="838200" y="1825625"/>
            <a:ext cx="5136291" cy="177637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GB"/>
              <a:t>The deflection of an intermediate floor with one opening due to a 1 kN point load located at the centre of the span</a:t>
            </a:r>
            <a:r>
              <a:rPr b="1" lang="en-GB"/>
              <a:t> will be used to calculate</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1257" name="Google Shape;1257;p90"/>
          <p:cNvPicPr preferRelativeResize="0"/>
          <p:nvPr/>
        </p:nvPicPr>
        <p:blipFill rotWithShape="1">
          <a:blip r:embed="rId3">
            <a:alphaModFix/>
          </a:blip>
          <a:srcRect b="0" l="0" r="0" t="0"/>
          <a:stretch/>
        </p:blipFill>
        <p:spPr>
          <a:xfrm>
            <a:off x="6456045" y="1222332"/>
            <a:ext cx="4789488" cy="4759325"/>
          </a:xfrm>
          <a:prstGeom prst="rect">
            <a:avLst/>
          </a:prstGeom>
          <a:noFill/>
          <a:ln>
            <a:noFill/>
          </a:ln>
        </p:spPr>
      </p:pic>
      <p:sp>
        <p:nvSpPr>
          <p:cNvPr id="1258" name="Google Shape;1258;p90"/>
          <p:cNvSpPr/>
          <p:nvPr/>
        </p:nvSpPr>
        <p:spPr>
          <a:xfrm>
            <a:off x="6903496" y="1276700"/>
            <a:ext cx="259491" cy="1437110"/>
          </a:xfrm>
          <a:prstGeom prst="leftBrace">
            <a:avLst>
              <a:gd fmla="val 39047" name="adj1"/>
              <a:gd fmla="val 51703"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1259" name="Google Shape;1259;p90"/>
          <p:cNvPicPr preferRelativeResize="0"/>
          <p:nvPr/>
        </p:nvPicPr>
        <p:blipFill rotWithShape="1">
          <a:blip r:embed="rId4">
            <a:alphaModFix/>
          </a:blip>
          <a:srcRect b="0" l="0" r="0" t="0"/>
          <a:stretch/>
        </p:blipFill>
        <p:spPr>
          <a:xfrm>
            <a:off x="1497392" y="3551332"/>
            <a:ext cx="4029648" cy="1528926"/>
          </a:xfrm>
          <a:prstGeom prst="rect">
            <a:avLst/>
          </a:prstGeom>
          <a:noFill/>
          <a:ln>
            <a:noFill/>
          </a:ln>
        </p:spPr>
      </p:pic>
      <p:pic>
        <p:nvPicPr>
          <p:cNvPr id="1260" name="Google Shape;1260;p90"/>
          <p:cNvPicPr preferRelativeResize="0"/>
          <p:nvPr/>
        </p:nvPicPr>
        <p:blipFill rotWithShape="1">
          <a:blip r:embed="rId5">
            <a:alphaModFix/>
          </a:blip>
          <a:srcRect b="0" l="0" r="0" t="0"/>
          <a:stretch/>
        </p:blipFill>
        <p:spPr>
          <a:xfrm>
            <a:off x="1477074" y="5239749"/>
            <a:ext cx="4077756" cy="1311515"/>
          </a:xfrm>
          <a:prstGeom prst="rect">
            <a:avLst/>
          </a:prstGeom>
          <a:noFill/>
          <a:ln>
            <a:noFill/>
          </a:ln>
        </p:spPr>
      </p:pic>
      <p:sp>
        <p:nvSpPr>
          <p:cNvPr id="1261" name="Google Shape;1261;p9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262" name="Google Shape;1262;p90"/>
          <p:cNvSpPr/>
          <p:nvPr/>
        </p:nvSpPr>
        <p:spPr>
          <a:xfrm>
            <a:off x="6903496" y="3551332"/>
            <a:ext cx="5243252" cy="25545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1000 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span</a:t>
            </a:r>
            <a:endParaRPr sz="1500">
              <a:solidFill>
                <a:schemeClr val="dk1"/>
              </a:solidFill>
              <a:latin typeface="Arial"/>
              <a:ea typeface="Arial"/>
              <a:cs typeface="Arial"/>
              <a:sym typeface="Arial"/>
            </a:endParaRPr>
          </a:p>
          <a:p>
            <a:pPr indent="0" lvl="0" marL="0" marR="0" rtl="0" algn="l">
              <a:lnSpc>
                <a:spcPct val="160000"/>
              </a:lnSpc>
              <a:spcBef>
                <a:spcPts val="0"/>
              </a:spcBef>
              <a:spcAft>
                <a:spcPts val="0"/>
              </a:spcAft>
              <a:buNone/>
            </a:pPr>
            <a:r>
              <a:rPr b="1" lang="en-GB" sz="1500">
                <a:solidFill>
                  <a:schemeClr val="dk1"/>
                </a:solidFill>
                <a:latin typeface="Arial"/>
                <a:ea typeface="Arial"/>
                <a:cs typeface="Arial"/>
                <a:sym typeface="Arial"/>
              </a:rPr>
              <a:t>bending stiffness in the direction of the span</a:t>
            </a:r>
            <a:endParaRPr/>
          </a:p>
          <a:p>
            <a:pPr indent="0" lvl="0" marL="0" marR="0" rtl="0" algn="l">
              <a:lnSpc>
                <a:spcPct val="160000"/>
              </a:lnSpc>
              <a:spcBef>
                <a:spcPts val="0"/>
              </a:spcBef>
              <a:spcAft>
                <a:spcPts val="0"/>
              </a:spcAft>
              <a:buNone/>
            </a:pPr>
            <a:r>
              <a:rPr b="1" lang="en-GB" sz="1500">
                <a:solidFill>
                  <a:schemeClr val="dk1"/>
                </a:solidFill>
                <a:latin typeface="Arial"/>
                <a:ea typeface="Arial"/>
                <a:cs typeface="Arial"/>
                <a:sym typeface="Arial"/>
              </a:rPr>
              <a:t>bending stiffness in the transverse direction</a:t>
            </a:r>
            <a:endParaRPr/>
          </a:p>
          <a:p>
            <a:pPr indent="0" lvl="0" marL="0" marR="0" rtl="0" algn="l">
              <a:lnSpc>
                <a:spcPct val="160000"/>
              </a:lnSpc>
              <a:spcBef>
                <a:spcPts val="0"/>
              </a:spcBef>
              <a:spcAft>
                <a:spcPts val="0"/>
              </a:spcAft>
              <a:buNone/>
            </a:pPr>
            <a:r>
              <a:rPr b="1" lang="en-GB" sz="1500">
                <a:solidFill>
                  <a:schemeClr val="dk1"/>
                </a:solidFill>
                <a:latin typeface="Arial"/>
                <a:ea typeface="Arial"/>
                <a:cs typeface="Arial"/>
                <a:sym typeface="Arial"/>
              </a:rPr>
              <a:t>spacing of beams and solid timber panel in the a beam-based intermediate floor, the width to be reviewed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the width of the intermediate floor in the transverse direction (will depend on the structure of the intermediate floor)</a:t>
            </a:r>
            <a:endParaRPr sz="1500">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91"/>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Width of the intermediate floor in the transverse direction (B measurement)</a:t>
            </a:r>
            <a:endParaRPr/>
          </a:p>
        </p:txBody>
      </p:sp>
      <p:sp>
        <p:nvSpPr>
          <p:cNvPr id="1269" name="Google Shape;1269;p9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1270" name="Google Shape;1270;p91"/>
          <p:cNvGraphicFramePr/>
          <p:nvPr/>
        </p:nvGraphicFramePr>
        <p:xfrm>
          <a:off x="373894" y="1604883"/>
          <a:ext cx="3000000" cy="3000000"/>
        </p:xfrm>
        <a:graphic>
          <a:graphicData uri="http://schemas.openxmlformats.org/drawingml/2006/table">
            <a:tbl>
              <a:tblPr bandRow="1" firstRow="1">
                <a:noFill/>
                <a:tableStyleId>{F26A2AB9-549B-42A9-95BD-510C2F33C8F9}</a:tableStyleId>
              </a:tblPr>
              <a:tblGrid>
                <a:gridCol w="2552975"/>
                <a:gridCol w="1751650"/>
                <a:gridCol w="2295925"/>
                <a:gridCol w="2533125"/>
                <a:gridCol w="2310700"/>
              </a:tblGrid>
              <a:tr h="501025">
                <a:tc>
                  <a:txBody>
                    <a:bodyPr/>
                    <a:lstStyle/>
                    <a:p>
                      <a:pPr indent="0" lvl="0" marL="0" marR="0" rtl="0" algn="l">
                        <a:lnSpc>
                          <a:spcPct val="100000"/>
                        </a:lnSpc>
                        <a:spcBef>
                          <a:spcPts val="0"/>
                        </a:spcBef>
                        <a:spcAft>
                          <a:spcPts val="0"/>
                        </a:spcAft>
                        <a:buClr>
                          <a:schemeClr val="dk1"/>
                        </a:buClr>
                        <a:buSzPts val="1400"/>
                        <a:buFont typeface="Calibri"/>
                        <a:buNone/>
                      </a:pPr>
                      <a:r>
                        <a:rPr lang="en-GB" sz="1400"/>
                        <a:t>Intermediate floor type</a:t>
                      </a:r>
                      <a:endParaRPr/>
                    </a:p>
                  </a:txBody>
                  <a:tcPr marT="45725" marB="45725" marR="91450" marL="91450"/>
                </a:tc>
                <a:tc>
                  <a:txBody>
                    <a:bodyPr/>
                    <a:lstStyle/>
                    <a:p>
                      <a:pPr indent="0" lvl="0" marL="0" marR="0" rtl="0" algn="l">
                        <a:spcBef>
                          <a:spcPts val="0"/>
                        </a:spcBef>
                        <a:spcAft>
                          <a:spcPts val="0"/>
                        </a:spcAft>
                        <a:buNone/>
                      </a:pPr>
                      <a:r>
                        <a:rPr lang="en-GB" sz="1400"/>
                        <a:t>Structural layers in B </a:t>
                      </a:r>
                      <a:endParaRPr/>
                    </a:p>
                    <a:p>
                      <a:pPr indent="0" lvl="0" marL="0" marR="0" rtl="0" algn="l">
                        <a:spcBef>
                          <a:spcPts val="0"/>
                        </a:spcBef>
                        <a:spcAft>
                          <a:spcPts val="0"/>
                        </a:spcAft>
                        <a:buNone/>
                      </a:pPr>
                      <a:r>
                        <a:rPr lang="en-GB" sz="1400"/>
                        <a:t>direction </a:t>
                      </a:r>
                      <a:endParaRPr/>
                    </a:p>
                  </a:txBody>
                  <a:tcPr marT="45725" marB="45725" marR="91450" marL="91450"/>
                </a:tc>
                <a:tc>
                  <a:txBody>
                    <a:bodyPr/>
                    <a:lstStyle/>
                    <a:p>
                      <a:pPr indent="0" lvl="0" marL="0" marR="0" rtl="0" algn="l">
                        <a:spcBef>
                          <a:spcPts val="0"/>
                        </a:spcBef>
                        <a:spcAft>
                          <a:spcPts val="0"/>
                        </a:spcAft>
                        <a:buNone/>
                      </a:pPr>
                      <a:r>
                        <a:rPr lang="en-GB" sz="1400"/>
                        <a:t>Points to take note of with regard to stiffness</a:t>
                      </a:r>
                      <a:r>
                        <a:rPr lang="en-GB" sz="1400"/>
                        <a:t> (</a:t>
                      </a:r>
                      <a:r>
                        <a:rPr i="1" lang="en-GB" sz="1400"/>
                        <a:t>EI</a:t>
                      </a:r>
                      <a:r>
                        <a:rPr lang="en-GB" sz="1400"/>
                        <a:t>)</a:t>
                      </a:r>
                      <a:r>
                        <a:rPr baseline="-25000" lang="en-GB" sz="1400"/>
                        <a:t>B</a:t>
                      </a:r>
                      <a:endParaRPr/>
                    </a:p>
                  </a:txBody>
                  <a:tcPr marT="45725" marB="45725" marR="91450" marL="91450"/>
                </a:tc>
                <a:tc>
                  <a:txBody>
                    <a:bodyPr/>
                    <a:lstStyle/>
                    <a:p>
                      <a:pPr indent="0" lvl="0" marL="0" marR="0" rtl="0" algn="l">
                        <a:spcBef>
                          <a:spcPts val="0"/>
                        </a:spcBef>
                        <a:spcAft>
                          <a:spcPts val="0"/>
                        </a:spcAft>
                        <a:buNone/>
                      </a:pPr>
                      <a:r>
                        <a:rPr lang="en-GB" sz="1400"/>
                        <a:t>Structural layers in B direction</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B measurement</a:t>
                      </a:r>
                      <a:endParaRPr/>
                    </a:p>
                  </a:txBody>
                  <a:tcPr marT="45725" marB="45725" marR="91450" marL="91450"/>
                </a:tc>
              </a:tr>
              <a:tr h="715750">
                <a:tc>
                  <a:txBody>
                    <a:bodyPr/>
                    <a:lstStyle/>
                    <a:p>
                      <a:pPr indent="0" lvl="0" marL="0" marR="0" rtl="0" algn="l">
                        <a:spcBef>
                          <a:spcPts val="0"/>
                        </a:spcBef>
                        <a:spcAft>
                          <a:spcPts val="0"/>
                        </a:spcAft>
                        <a:buNone/>
                      </a:pPr>
                      <a:r>
                        <a:rPr lang="en-GB" sz="1400"/>
                        <a:t>Girder floor built on site</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Deck structure</a:t>
                      </a:r>
                      <a:endParaRPr/>
                    </a:p>
                    <a:p>
                      <a:pPr indent="0" lvl="0" marL="0" marR="0" rtl="0" algn="l">
                        <a:spcBef>
                          <a:spcPts val="0"/>
                        </a:spcBef>
                        <a:spcAft>
                          <a:spcPts val="0"/>
                        </a:spcAft>
                        <a:buNone/>
                      </a:pPr>
                      <a:r>
                        <a:rPr lang="en-GB" sz="1400"/>
                        <a:t>Transverse stiffener</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Deck structure</a:t>
                      </a:r>
                      <a:endParaRPr/>
                    </a:p>
                    <a:p>
                      <a:pPr indent="0" lvl="0" marL="0" marR="0" rtl="0" algn="l">
                        <a:spcBef>
                          <a:spcPts val="0"/>
                        </a:spcBef>
                        <a:spcAft>
                          <a:spcPts val="0"/>
                        </a:spcAft>
                        <a:buNone/>
                      </a:pPr>
                      <a:r>
                        <a:rPr lang="en-GB" sz="1400"/>
                        <a:t>Transverse stiffener</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Along width B of the intermediate floor</a:t>
                      </a:r>
                      <a:endParaRPr/>
                    </a:p>
                    <a:p>
                      <a:pPr indent="0" lvl="0" marL="0" marR="0" rtl="0" algn="l">
                        <a:lnSpc>
                          <a:spcPct val="100000"/>
                        </a:lnSpc>
                        <a:spcBef>
                          <a:spcPts val="0"/>
                        </a:spcBef>
                        <a:spcAft>
                          <a:spcPts val="0"/>
                        </a:spcAft>
                        <a:buClr>
                          <a:schemeClr val="dk1"/>
                        </a:buClr>
                        <a:buSzPts val="1400"/>
                        <a:buFont typeface="Calibri"/>
                        <a:buNone/>
                      </a:pPr>
                      <a:r>
                        <a:rPr lang="en-GB" sz="1400"/>
                        <a:t>Along width B of the intermediate floor</a:t>
                      </a:r>
                      <a:endParaRPr/>
                    </a:p>
                    <a:p>
                      <a:pPr indent="0" lvl="0" marL="0" marR="0" rtl="0" algn="l">
                        <a:lnSpc>
                          <a:spcPct val="100000"/>
                        </a:lnSpc>
                        <a:spcBef>
                          <a:spcPts val="0"/>
                        </a:spcBef>
                        <a:spcAft>
                          <a:spcPts val="0"/>
                        </a:spcAft>
                        <a:buClr>
                          <a:schemeClr val="dk1"/>
                        </a:buClr>
                        <a:buSzPts val="1400"/>
                        <a:buFont typeface="Calibri"/>
                        <a:buNone/>
                      </a:pPr>
                      <a:r>
                        <a:rPr lang="en-GB" sz="1400"/>
                        <a:t>Along width B of the intermediate floor</a:t>
                      </a:r>
                      <a:endParaRPr/>
                    </a:p>
                  </a:txBody>
                  <a:tcPr marT="45725" marB="45725" marR="91450" marL="91450"/>
                </a:tc>
                <a:tc>
                  <a:txBody>
                    <a:bodyPr/>
                    <a:lstStyle/>
                    <a:p>
                      <a:pPr indent="0" lvl="0" marL="0" marR="0" rtl="0" algn="l">
                        <a:spcBef>
                          <a:spcPts val="0"/>
                        </a:spcBef>
                        <a:spcAft>
                          <a:spcPts val="0"/>
                        </a:spcAft>
                        <a:buNone/>
                      </a:pPr>
                      <a:r>
                        <a:rPr lang="en-GB" sz="1400"/>
                        <a:t>Intermediate floor width B</a:t>
                      </a:r>
                      <a:endParaRPr/>
                    </a:p>
                  </a:txBody>
                  <a:tcPr marT="45725" marB="45725" marR="91450" marL="91450"/>
                </a:tc>
              </a:tr>
              <a:tr h="715750">
                <a:tc>
                  <a:txBody>
                    <a:bodyPr/>
                    <a:lstStyle/>
                    <a:p>
                      <a:pPr indent="0" lvl="0" marL="0" marR="0" rtl="0" algn="l">
                        <a:spcBef>
                          <a:spcPts val="0"/>
                        </a:spcBef>
                        <a:spcAft>
                          <a:spcPts val="0"/>
                        </a:spcAft>
                        <a:buNone/>
                      </a:pPr>
                      <a:r>
                        <a:rPr lang="en-GB" sz="1400"/>
                        <a:t>Element structured girder floor</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Deck structure</a:t>
                      </a:r>
                      <a:endParaRPr/>
                    </a:p>
                    <a:p>
                      <a:pPr indent="0" lvl="0" marL="0" marR="0" rtl="0" algn="l">
                        <a:spcBef>
                          <a:spcPts val="0"/>
                        </a:spcBef>
                        <a:spcAft>
                          <a:spcPts val="0"/>
                        </a:spcAft>
                        <a:buNone/>
                      </a:pPr>
                      <a:r>
                        <a:rPr lang="en-GB" sz="1400"/>
                        <a:t>Transverse stiffener</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a:t>
                      </a:r>
                      <a:endParaRPr/>
                    </a:p>
                    <a:p>
                      <a:pPr indent="0" lvl="0" marL="0" marR="0" rtl="0" algn="l">
                        <a:spcBef>
                          <a:spcPts val="0"/>
                        </a:spcBef>
                        <a:spcAft>
                          <a:spcPts val="0"/>
                        </a:spcAft>
                        <a:buNone/>
                      </a:pPr>
                      <a:r>
                        <a:rPr lang="en-GB" sz="1400"/>
                        <a: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Along width B of the intermediate floor</a:t>
                      </a:r>
                      <a:endParaRPr/>
                    </a:p>
                    <a:p>
                      <a:pPr indent="0" lvl="0" marL="0" marR="0" rtl="0" algn="l">
                        <a:lnSpc>
                          <a:spcPct val="100000"/>
                        </a:lnSpc>
                        <a:spcBef>
                          <a:spcPts val="0"/>
                        </a:spcBef>
                        <a:spcAft>
                          <a:spcPts val="0"/>
                        </a:spcAft>
                        <a:buClr>
                          <a:schemeClr val="dk1"/>
                        </a:buClr>
                        <a:buSzPts val="1400"/>
                        <a:buFont typeface="Calibri"/>
                        <a:buNone/>
                      </a:pPr>
                      <a:r>
                        <a:rPr lang="en-GB" sz="1400"/>
                        <a:t>-</a:t>
                      </a:r>
                      <a:endParaRPr/>
                    </a:p>
                    <a:p>
                      <a:pPr indent="0" lvl="0" marL="0" marR="0" rtl="0" algn="l">
                        <a:lnSpc>
                          <a:spcPct val="100000"/>
                        </a:lnSpc>
                        <a:spcBef>
                          <a:spcPts val="0"/>
                        </a:spcBef>
                        <a:spcAft>
                          <a:spcPts val="0"/>
                        </a:spcAft>
                        <a:buClr>
                          <a:schemeClr val="dk1"/>
                        </a:buClr>
                        <a:buSzPts val="1400"/>
                        <a:buFont typeface="Calibri"/>
                        <a:buNone/>
                      </a:pPr>
                      <a:r>
                        <a:rPr lang="en-GB" sz="1400"/>
                        <a: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Intermediate floor width B</a:t>
                      </a:r>
                      <a:endParaRPr/>
                    </a:p>
                  </a:txBody>
                  <a:tcPr marT="45725" marB="45725" marR="91450" marL="91450"/>
                </a:tc>
              </a:tr>
              <a:tr h="501025">
                <a:tc>
                  <a:txBody>
                    <a:bodyPr/>
                    <a:lstStyle/>
                    <a:p>
                      <a:pPr indent="0" lvl="0" marL="0" marR="0" rtl="0" algn="l">
                        <a:spcBef>
                          <a:spcPts val="0"/>
                        </a:spcBef>
                        <a:spcAft>
                          <a:spcPts val="0"/>
                        </a:spcAft>
                        <a:buNone/>
                      </a:pPr>
                      <a:r>
                        <a:rPr lang="en-GB" sz="1400"/>
                        <a:t>Element structured girder floor</a:t>
                      </a:r>
                      <a:endParaRPr/>
                    </a:p>
                  </a:txBody>
                  <a:tcPr marT="45725" marB="45725" marR="91450" marL="91450"/>
                </a:tc>
                <a:tc>
                  <a:txBody>
                    <a:bodyPr/>
                    <a:lstStyle/>
                    <a:p>
                      <a:pPr indent="0" lvl="0" marL="0" marR="0" rtl="0" algn="l">
                        <a:spcBef>
                          <a:spcPts val="0"/>
                        </a:spcBef>
                        <a:spcAft>
                          <a:spcPts val="0"/>
                        </a:spcAft>
                        <a:buNone/>
                      </a:pPr>
                      <a:r>
                        <a:rPr lang="en-GB" sz="1400"/>
                        <a:t>Deck structure</a:t>
                      </a:r>
                      <a:endParaRPr/>
                    </a:p>
                    <a:p>
                      <a:pPr indent="0" lvl="0" marL="0" marR="0" rtl="0" algn="l">
                        <a:spcBef>
                          <a:spcPts val="0"/>
                        </a:spcBef>
                        <a:spcAft>
                          <a:spcPts val="0"/>
                        </a:spcAft>
                        <a:buNone/>
                      </a:pPr>
                      <a:r>
                        <a:rPr lang="en-GB" sz="1400"/>
                        <a:t>Transverse stiffener</a:t>
                      </a:r>
                      <a:endParaRPr/>
                    </a:p>
                  </a:txBody>
                  <a:tcPr marT="45725" marB="45725" marR="91450" marL="91450"/>
                </a:tc>
                <a:tc>
                  <a:txBody>
                    <a:bodyPr/>
                    <a:lstStyle/>
                    <a:p>
                      <a:pPr indent="0" lvl="0" marL="0" marR="0" rtl="0" algn="l">
                        <a:spcBef>
                          <a:spcPts val="0"/>
                        </a:spcBef>
                        <a:spcAft>
                          <a:spcPts val="0"/>
                        </a:spcAft>
                        <a:buNone/>
                      </a:pPr>
                      <a:r>
                        <a:rPr lang="en-GB" sz="1400"/>
                        <a:t>Deck structure</a:t>
                      </a:r>
                      <a:endParaRPr/>
                    </a:p>
                    <a:p>
                      <a:pPr indent="0" lvl="0" marL="0" marR="0" rtl="0" algn="l">
                        <a:spcBef>
                          <a:spcPts val="0"/>
                        </a:spcBef>
                        <a:spcAft>
                          <a:spcPts val="0"/>
                        </a:spcAft>
                        <a:buNone/>
                      </a:pPr>
                      <a:r>
                        <a:rPr lang="en-GB" sz="1400"/>
                        <a:t>Transverse stiffener</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Along the width of the element</a:t>
                      </a:r>
                      <a:endParaRPr/>
                    </a:p>
                    <a:p>
                      <a:pPr indent="0" lvl="0" marL="0" marR="0" rtl="0" algn="l">
                        <a:lnSpc>
                          <a:spcPct val="100000"/>
                        </a:lnSpc>
                        <a:spcBef>
                          <a:spcPts val="0"/>
                        </a:spcBef>
                        <a:spcAft>
                          <a:spcPts val="0"/>
                        </a:spcAft>
                        <a:buClr>
                          <a:schemeClr val="dk1"/>
                        </a:buClr>
                        <a:buSzPts val="1400"/>
                        <a:buFont typeface="Calibri"/>
                        <a:buNone/>
                      </a:pPr>
                      <a:r>
                        <a:rPr lang="en-GB" sz="1400"/>
                        <a:t>Along the width of the element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Width of the element</a:t>
                      </a:r>
                      <a:endParaRPr/>
                    </a:p>
                  </a:txBody>
                  <a:tcPr marT="45725" marB="45725" marR="91450" marL="91450"/>
                </a:tc>
              </a:tr>
              <a:tr h="177800">
                <a:tc>
                  <a:txBody>
                    <a:bodyPr/>
                    <a:lstStyle/>
                    <a:p>
                      <a:pPr indent="0" lvl="0" marL="0" marR="0" rtl="0" algn="l">
                        <a:spcBef>
                          <a:spcPts val="0"/>
                        </a:spcBef>
                        <a:spcAft>
                          <a:spcPts val="0"/>
                        </a:spcAft>
                        <a:buNone/>
                      </a:pPr>
                      <a:r>
                        <a:rPr lang="en-GB" sz="1400"/>
                        <a:t>A CLT or LVL structured intermediate floor</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Solid timber panel</a:t>
                      </a:r>
                      <a:endParaRPr/>
                    </a:p>
                  </a:txBody>
                  <a:tcPr marT="45725" marB="45725" marR="91450" marL="91450"/>
                </a:tc>
                <a:tc>
                  <a:txBody>
                    <a:bodyPr/>
                    <a:lstStyle/>
                    <a:p>
                      <a:pPr indent="0" lvl="0" marL="0" marR="0" rtl="0" algn="l">
                        <a:spcBef>
                          <a:spcPts val="0"/>
                        </a:spcBef>
                        <a:spcAft>
                          <a:spcPts val="0"/>
                        </a:spcAft>
                        <a:buNone/>
                      </a:pPr>
                      <a:r>
                        <a:rPr lang="en-GB" sz="1400"/>
                        <a:t>Cast plate </a:t>
                      </a:r>
                      <a:endParaRPr/>
                    </a:p>
                    <a:p>
                      <a:pPr indent="0" lvl="0" marL="0" marR="0" rtl="0" algn="l">
                        <a:spcBef>
                          <a:spcPts val="0"/>
                        </a:spcBef>
                        <a:spcAft>
                          <a:spcPts val="0"/>
                        </a:spcAft>
                        <a:buNone/>
                      </a:pPr>
                      <a:r>
                        <a:rPr lang="en-GB" sz="1400"/>
                        <a: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Along width B of the intermediate floor</a:t>
                      </a:r>
                      <a:endParaRPr/>
                    </a:p>
                    <a:p>
                      <a:pPr indent="0" lvl="0" marL="0" marR="0" rtl="0" algn="l">
                        <a:lnSpc>
                          <a:spcPct val="100000"/>
                        </a:lnSpc>
                        <a:spcBef>
                          <a:spcPts val="0"/>
                        </a:spcBef>
                        <a:spcAft>
                          <a:spcPts val="0"/>
                        </a:spcAft>
                        <a:buClr>
                          <a:schemeClr val="dk1"/>
                        </a:buClr>
                        <a:buSzPts val="1400"/>
                        <a:buFont typeface="Calibri"/>
                        <a:buNone/>
                      </a:pPr>
                      <a:r>
                        <a:rPr lang="en-GB" sz="1400"/>
                        <a:t>-</a:t>
                      </a:r>
                      <a:endParaRPr/>
                    </a:p>
                  </a:txBody>
                  <a:tcPr marT="45725" marB="45725" marR="91450" marL="91450"/>
                </a:tc>
                <a:tc>
                  <a:txBody>
                    <a:bodyPr/>
                    <a:lstStyle/>
                    <a:p>
                      <a:pPr indent="0" lvl="0" marL="0" marR="0" rtl="0" algn="l">
                        <a:spcBef>
                          <a:spcPts val="0"/>
                        </a:spcBef>
                        <a:spcAft>
                          <a:spcPts val="0"/>
                        </a:spcAft>
                        <a:buNone/>
                      </a:pPr>
                      <a:r>
                        <a:rPr lang="en-GB" sz="1400"/>
                        <a:t>Intermediate floor width B</a:t>
                      </a:r>
                      <a:r>
                        <a:rPr lang="en-GB" sz="1400"/>
                        <a:t> </a:t>
                      </a:r>
                      <a:endParaRPr/>
                    </a:p>
                  </a:txBody>
                  <a:tcPr marT="45725" marB="45725" marR="91450" marL="91450"/>
                </a:tc>
              </a:tr>
              <a:tr h="320050">
                <a:tc>
                  <a:txBody>
                    <a:bodyPr/>
                    <a:lstStyle/>
                    <a:p>
                      <a:pPr indent="0" lvl="0" marL="0" marR="0" rtl="0" algn="l">
                        <a:spcBef>
                          <a:spcPts val="0"/>
                        </a:spcBef>
                        <a:spcAft>
                          <a:spcPts val="0"/>
                        </a:spcAft>
                        <a:buNone/>
                      </a:pPr>
                      <a:r>
                        <a:rPr lang="en-GB" sz="1400"/>
                        <a:t>A CLT or LVL structured intermediate floor</a:t>
                      </a:r>
                      <a:endParaRPr/>
                    </a:p>
                  </a:txBody>
                  <a:tcPr marT="45725" marB="45725" marR="91450" marL="91450"/>
                </a:tc>
                <a:tc>
                  <a:txBody>
                    <a:bodyPr/>
                    <a:lstStyle/>
                    <a:p>
                      <a:pPr indent="0" lvl="0" marL="0" marR="0" rtl="0" algn="l">
                        <a:spcBef>
                          <a:spcPts val="0"/>
                        </a:spcBef>
                        <a:spcAft>
                          <a:spcPts val="0"/>
                        </a:spcAft>
                        <a:buNone/>
                      </a:pPr>
                      <a:r>
                        <a:rPr lang="en-GB" sz="1400"/>
                        <a:t>Solid timber panel</a:t>
                      </a:r>
                      <a:endParaRPr/>
                    </a:p>
                  </a:txBody>
                  <a:tcPr marT="45725" marB="45725" marR="91450" marL="91450"/>
                </a:tc>
                <a:tc>
                  <a:txBody>
                    <a:bodyPr/>
                    <a:lstStyle/>
                    <a:p>
                      <a:pPr indent="0" lvl="0" marL="0" marR="0" rtl="0" algn="l">
                        <a:spcBef>
                          <a:spcPts val="0"/>
                        </a:spcBef>
                        <a:spcAft>
                          <a:spcPts val="0"/>
                        </a:spcAft>
                        <a:buNone/>
                      </a:pPr>
                      <a:r>
                        <a:rPr lang="en-GB" sz="1400"/>
                        <a:t>Solid timber panel</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Along the width of the CLT-/LVL panel</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Width of the CLT-/LVL panel</a:t>
                      </a:r>
                      <a:endParaRPr/>
                    </a:p>
                  </a:txBody>
                  <a:tcPr marT="45725" marB="45725" marR="91450" marL="91450"/>
                </a:tc>
              </a:tr>
            </a:tbl>
          </a:graphicData>
        </a:graphic>
      </p:graphicFrame>
      <p:sp>
        <p:nvSpPr>
          <p:cNvPr id="1271" name="Google Shape;1271;p9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Deflection of surface flooring</a:t>
            </a:r>
            <a:endParaRPr/>
          </a:p>
        </p:txBody>
      </p:sp>
      <p:sp>
        <p:nvSpPr>
          <p:cNvPr id="1278" name="Google Shape;1278;p9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79" name="Google Shape;1279;p92"/>
          <p:cNvSpPr txBox="1"/>
          <p:nvPr>
            <p:ph idx="1" type="body"/>
          </p:nvPr>
        </p:nvSpPr>
        <p:spPr>
          <a:xfrm>
            <a:off x="838200" y="1825625"/>
            <a:ext cx="10515600" cy="46060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addition to the structure of the intermediate floor, the flexibility of the intermediate floor’s surface structure must be inspected, even when the dimensioning criteria for the intermediate floor apply to the intermediate floor’s structure</a:t>
            </a:r>
            <a:endParaRPr/>
          </a:p>
          <a:p>
            <a:pPr indent="-228600" lvl="0" marL="228600" rtl="0" algn="l">
              <a:lnSpc>
                <a:spcPct val="90000"/>
              </a:lnSpc>
              <a:spcBef>
                <a:spcPts val="1000"/>
              </a:spcBef>
              <a:spcAft>
                <a:spcPts val="0"/>
              </a:spcAft>
              <a:buClr>
                <a:schemeClr val="dk1"/>
              </a:buClr>
              <a:buSzPts val="2800"/>
              <a:buChar char="•"/>
            </a:pPr>
            <a:r>
              <a:rPr lang="en-GB"/>
              <a:t>A surface structure that is too flexible will make the intermediate floor of poor vibration technical standard even if the frame structure is vibration-free.</a:t>
            </a:r>
            <a:endParaRPr/>
          </a:p>
        </p:txBody>
      </p:sp>
      <p:pic>
        <p:nvPicPr>
          <p:cNvPr id="1280" name="Google Shape;1280;p92"/>
          <p:cNvPicPr preferRelativeResize="0"/>
          <p:nvPr/>
        </p:nvPicPr>
        <p:blipFill rotWithShape="1">
          <a:blip r:embed="rId3">
            <a:alphaModFix/>
          </a:blip>
          <a:srcRect b="0" l="0" r="0" t="0"/>
          <a:stretch/>
        </p:blipFill>
        <p:spPr>
          <a:xfrm>
            <a:off x="1031811" y="4286015"/>
            <a:ext cx="10128377" cy="1751365"/>
          </a:xfrm>
          <a:prstGeom prst="rect">
            <a:avLst/>
          </a:prstGeom>
          <a:noFill/>
          <a:ln>
            <a:noFill/>
          </a:ln>
        </p:spPr>
      </p:pic>
      <p:sp>
        <p:nvSpPr>
          <p:cNvPr id="1281" name="Google Shape;1281;p9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93"/>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caused by laundry machines</a:t>
            </a:r>
            <a:endParaRPr/>
          </a:p>
        </p:txBody>
      </p:sp>
      <p:sp>
        <p:nvSpPr>
          <p:cNvPr id="1288" name="Google Shape;1288;p9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89" name="Google Shape;1289;p93"/>
          <p:cNvSpPr txBox="1"/>
          <p:nvPr>
            <p:ph idx="1" type="body"/>
          </p:nvPr>
        </p:nvSpPr>
        <p:spPr>
          <a:xfrm>
            <a:off x="838200" y="1825625"/>
            <a:ext cx="10515600" cy="46060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the 1990s, the vibration caused by laundry machines was considered a major problem</a:t>
            </a:r>
            <a:endParaRPr/>
          </a:p>
          <a:p>
            <a:pPr indent="-228600" lvl="0" marL="228600" rtl="0" algn="l">
              <a:lnSpc>
                <a:spcPct val="90000"/>
              </a:lnSpc>
              <a:spcBef>
                <a:spcPts val="1000"/>
              </a:spcBef>
              <a:spcAft>
                <a:spcPts val="0"/>
              </a:spcAft>
              <a:buClr>
                <a:schemeClr val="dk1"/>
              </a:buClr>
              <a:buSzPts val="2800"/>
              <a:buChar char="•"/>
            </a:pPr>
            <a:r>
              <a:rPr lang="en-GB"/>
              <a:t>However, respondents have not highlighted vibration caused by laundry machines in resident surveys</a:t>
            </a:r>
            <a:endParaRPr/>
          </a:p>
          <a:p>
            <a:pPr indent="-228600" lvl="0" marL="228600" rtl="0" algn="l">
              <a:lnSpc>
                <a:spcPct val="90000"/>
              </a:lnSpc>
              <a:spcBef>
                <a:spcPts val="1000"/>
              </a:spcBef>
              <a:spcAft>
                <a:spcPts val="0"/>
              </a:spcAft>
              <a:buClr>
                <a:schemeClr val="dk1"/>
              </a:buClr>
              <a:buSzPts val="2800"/>
              <a:buChar char="•"/>
            </a:pPr>
            <a:r>
              <a:rPr lang="en-GB"/>
              <a:t>VTT has studied the stimulus caused by laundry machines and the floor vibrations caused by the stimulus (in 2003)</a:t>
            </a:r>
            <a:endParaRPr/>
          </a:p>
          <a:p>
            <a:pPr indent="-228600" lvl="0" marL="228600" rtl="0" algn="l">
              <a:lnSpc>
                <a:spcPct val="90000"/>
              </a:lnSpc>
              <a:spcBef>
                <a:spcPts val="1000"/>
              </a:spcBef>
              <a:spcAft>
                <a:spcPts val="0"/>
              </a:spcAft>
              <a:buClr>
                <a:schemeClr val="dk1"/>
              </a:buClr>
              <a:buSzPts val="2800"/>
              <a:buChar char="•"/>
            </a:pPr>
            <a:r>
              <a:rPr lang="en-GB"/>
              <a:t>VTT has developed methods for computational assessment of floor vibration and limit values for permissible vibration levels</a:t>
            </a:r>
            <a:endParaRPr/>
          </a:p>
          <a:p>
            <a:pPr indent="-228600" lvl="0" marL="228600" rtl="0" algn="l">
              <a:lnSpc>
                <a:spcPct val="90000"/>
              </a:lnSpc>
              <a:spcBef>
                <a:spcPts val="1000"/>
              </a:spcBef>
              <a:spcAft>
                <a:spcPts val="0"/>
              </a:spcAft>
              <a:buClr>
                <a:schemeClr val="dk1"/>
              </a:buClr>
              <a:buSzPts val="2800"/>
              <a:buChar char="•"/>
            </a:pPr>
            <a:r>
              <a:rPr lang="en-GB"/>
              <a:t>Stimuli generated by laundry machines are in the frequency range </a:t>
            </a:r>
            <a:br>
              <a:rPr lang="en-GB"/>
            </a:br>
            <a:r>
              <a:rPr lang="en-GB"/>
              <a:t>5 Hz...60 Hz</a:t>
            </a:r>
            <a:endParaRPr/>
          </a:p>
        </p:txBody>
      </p:sp>
      <p:sp>
        <p:nvSpPr>
          <p:cNvPr id="1290" name="Google Shape;1290;p9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94"/>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caused by laundry machines</a:t>
            </a:r>
            <a:endParaRPr/>
          </a:p>
        </p:txBody>
      </p:sp>
      <p:sp>
        <p:nvSpPr>
          <p:cNvPr id="1297" name="Google Shape;1297;p9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98" name="Google Shape;1298;p94"/>
          <p:cNvSpPr txBox="1"/>
          <p:nvPr>
            <p:ph idx="1" type="body"/>
          </p:nvPr>
        </p:nvSpPr>
        <p:spPr>
          <a:xfrm>
            <a:off x="838200" y="1825625"/>
            <a:ext cx="10628870" cy="46060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frequency range of vibration caused by laundry machines is so extensive that the natural frequency of some floor type is almost certainly in the same frequency range as the stimulus </a:t>
            </a:r>
            <a:endParaRPr/>
          </a:p>
          <a:p>
            <a:pPr indent="-228600" lvl="1" marL="685800" rtl="0" algn="l">
              <a:lnSpc>
                <a:spcPct val="90000"/>
              </a:lnSpc>
              <a:spcBef>
                <a:spcPts val="500"/>
              </a:spcBef>
              <a:spcAft>
                <a:spcPts val="0"/>
              </a:spcAft>
              <a:buClr>
                <a:schemeClr val="dk1"/>
              </a:buClr>
              <a:buSzPts val="2400"/>
              <a:buChar char="•"/>
            </a:pPr>
            <a:r>
              <a:rPr lang="en-GB"/>
              <a:t>A laundry machine’s spin cycle may cause resonance</a:t>
            </a:r>
            <a:endParaRPr/>
          </a:p>
          <a:p>
            <a:pPr indent="-228600" lvl="0" marL="228600" rtl="0" algn="l">
              <a:lnSpc>
                <a:spcPct val="90000"/>
              </a:lnSpc>
              <a:spcBef>
                <a:spcPts val="1000"/>
              </a:spcBef>
              <a:spcAft>
                <a:spcPts val="0"/>
              </a:spcAft>
              <a:buClr>
                <a:schemeClr val="dk1"/>
              </a:buClr>
              <a:buSzPts val="2800"/>
              <a:buChar char="•"/>
            </a:pPr>
            <a:r>
              <a:rPr lang="en-GB"/>
              <a:t>Whether there is resonance or not will depend on</a:t>
            </a:r>
            <a:endParaRPr/>
          </a:p>
          <a:p>
            <a:pPr indent="-228600" lvl="1" marL="685800" rtl="0" algn="l">
              <a:lnSpc>
                <a:spcPct val="90000"/>
              </a:lnSpc>
              <a:spcBef>
                <a:spcPts val="500"/>
              </a:spcBef>
              <a:spcAft>
                <a:spcPts val="0"/>
              </a:spcAft>
              <a:buClr>
                <a:schemeClr val="dk1"/>
              </a:buClr>
              <a:buSzPts val="2400"/>
              <a:buChar char="•"/>
            </a:pPr>
            <a:r>
              <a:rPr lang="en-GB"/>
              <a:t>The brand and type of laundry machine</a:t>
            </a:r>
            <a:endParaRPr/>
          </a:p>
          <a:p>
            <a:pPr indent="-228600" lvl="1" marL="685800" rtl="0" algn="l">
              <a:lnSpc>
                <a:spcPct val="90000"/>
              </a:lnSpc>
              <a:spcBef>
                <a:spcPts val="500"/>
              </a:spcBef>
              <a:spcAft>
                <a:spcPts val="0"/>
              </a:spcAft>
              <a:buClr>
                <a:schemeClr val="dk1"/>
              </a:buClr>
              <a:buSzPts val="2400"/>
              <a:buChar char="•"/>
            </a:pPr>
            <a:r>
              <a:rPr lang="en-GB"/>
              <a:t>The floor’s natural frequency</a:t>
            </a:r>
            <a:endParaRPr/>
          </a:p>
          <a:p>
            <a:pPr indent="-228600" lvl="0" marL="228600" rtl="0" algn="l">
              <a:lnSpc>
                <a:spcPct val="90000"/>
              </a:lnSpc>
              <a:spcBef>
                <a:spcPts val="1000"/>
              </a:spcBef>
              <a:spcAft>
                <a:spcPts val="0"/>
              </a:spcAft>
              <a:buClr>
                <a:schemeClr val="dk1"/>
              </a:buClr>
              <a:buSzPts val="2800"/>
              <a:buChar char="•"/>
            </a:pPr>
            <a:r>
              <a:rPr lang="en-GB"/>
              <a:t>The actual spin cycle speeds of a laundry machine cannot be known in advance</a:t>
            </a:r>
            <a:endParaRPr/>
          </a:p>
          <a:p>
            <a:pPr indent="-228600" lvl="1" marL="685800" rtl="0" algn="l">
              <a:lnSpc>
                <a:spcPct val="90000"/>
              </a:lnSpc>
              <a:spcBef>
                <a:spcPts val="500"/>
              </a:spcBef>
              <a:spcAft>
                <a:spcPts val="0"/>
              </a:spcAft>
              <a:buClr>
                <a:schemeClr val="dk1"/>
              </a:buClr>
              <a:buSzPts val="2400"/>
              <a:buChar char="•"/>
            </a:pPr>
            <a:r>
              <a:rPr lang="en-GB"/>
              <a:t>Before their final spin cycle with a nominal cycle speed, laundry machines have intermediate spin cycles </a:t>
            </a:r>
            <a:endParaRPr/>
          </a:p>
        </p:txBody>
      </p:sp>
      <p:sp>
        <p:nvSpPr>
          <p:cNvPr id="1299" name="Google Shape;1299;p9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95"/>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Vibration caused by laundry machines</a:t>
            </a:r>
            <a:endParaRPr/>
          </a:p>
        </p:txBody>
      </p:sp>
      <p:sp>
        <p:nvSpPr>
          <p:cNvPr id="1306" name="Google Shape;1306;p9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07" name="Google Shape;1307;p95"/>
          <p:cNvSpPr txBox="1"/>
          <p:nvPr>
            <p:ph idx="1" type="body"/>
          </p:nvPr>
        </p:nvSpPr>
        <p:spPr>
          <a:xfrm>
            <a:off x="838200" y="1825625"/>
            <a:ext cx="10515600" cy="46060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There is a risk of resonance vibration with all commonly used floor solutions and laundry machine types</a:t>
            </a:r>
            <a:endParaRPr/>
          </a:p>
          <a:p>
            <a:pPr indent="-228600" lvl="0" marL="228600" rtl="0" algn="l">
              <a:lnSpc>
                <a:spcPct val="90000"/>
              </a:lnSpc>
              <a:spcBef>
                <a:spcPts val="1000"/>
              </a:spcBef>
              <a:spcAft>
                <a:spcPts val="0"/>
              </a:spcAft>
              <a:buClr>
                <a:schemeClr val="dk1"/>
              </a:buClr>
              <a:buSzPts val="2800"/>
              <a:buChar char="•"/>
            </a:pPr>
            <a:r>
              <a:rPr lang="en-GB"/>
              <a:t>A laundry machine should not be placed in the centre of a span but preferably close to load-bearing structures</a:t>
            </a:r>
            <a:endParaRPr/>
          </a:p>
          <a:p>
            <a:pPr indent="-228600" lvl="0" marL="228600" rtl="0" algn="l">
              <a:lnSpc>
                <a:spcPct val="90000"/>
              </a:lnSpc>
              <a:spcBef>
                <a:spcPts val="1000"/>
              </a:spcBef>
              <a:spcAft>
                <a:spcPts val="0"/>
              </a:spcAft>
              <a:buClr>
                <a:schemeClr val="dk1"/>
              </a:buClr>
              <a:buSzPts val="2800"/>
              <a:buChar char="•"/>
            </a:pPr>
            <a:r>
              <a:rPr lang="en-GB"/>
              <a:t>Changing a laundry machine to one of a different brand may affect the level of vibration and alleviate the possible issue</a:t>
            </a:r>
            <a:endParaRPr/>
          </a:p>
          <a:p>
            <a:pPr indent="-228600" lvl="1" marL="685800" rtl="0" algn="l">
              <a:lnSpc>
                <a:spcPct val="90000"/>
              </a:lnSpc>
              <a:spcBef>
                <a:spcPts val="500"/>
              </a:spcBef>
              <a:spcAft>
                <a:spcPts val="0"/>
              </a:spcAft>
              <a:buClr>
                <a:schemeClr val="dk1"/>
              </a:buClr>
              <a:buSzPts val="2400"/>
              <a:buChar char="•"/>
            </a:pPr>
            <a:r>
              <a:rPr lang="en-GB"/>
              <a:t>Different laundry machines have different stimulus frequencies</a:t>
            </a:r>
            <a:endParaRPr/>
          </a:p>
        </p:txBody>
      </p:sp>
      <p:sp>
        <p:nvSpPr>
          <p:cNvPr id="1308" name="Google Shape;1308;p9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96"/>
          <p:cNvSpPr txBox="1"/>
          <p:nvPr>
            <p:ph type="title"/>
          </p:nvPr>
        </p:nvSpPr>
        <p:spPr>
          <a:xfrm>
            <a:off x="838200"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Improved intermediate floor properties</a:t>
            </a:r>
            <a:endParaRPr/>
          </a:p>
        </p:txBody>
      </p:sp>
      <p:sp>
        <p:nvSpPr>
          <p:cNvPr id="1315" name="Google Shape;1315;p9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16" name="Google Shape;1316;p96"/>
          <p:cNvSpPr txBox="1"/>
          <p:nvPr>
            <p:ph idx="1" type="body"/>
          </p:nvPr>
        </p:nvSpPr>
        <p:spPr>
          <a:xfrm>
            <a:off x="838200" y="1825625"/>
            <a:ext cx="10515600" cy="489645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Increase in stiffness in the direction of the span</a:t>
            </a:r>
            <a:endParaRPr/>
          </a:p>
          <a:p>
            <a:pPr indent="-228600" lvl="1" marL="685800" rtl="0" algn="l">
              <a:lnSpc>
                <a:spcPct val="90000"/>
              </a:lnSpc>
              <a:spcBef>
                <a:spcPts val="500"/>
              </a:spcBef>
              <a:spcAft>
                <a:spcPts val="0"/>
              </a:spcAft>
              <a:buClr>
                <a:schemeClr val="dk1"/>
              </a:buClr>
              <a:buSzPts val="2400"/>
              <a:buChar char="•"/>
            </a:pPr>
            <a:r>
              <a:rPr lang="en-GB"/>
              <a:t>Increases natural frequency</a:t>
            </a:r>
            <a:endParaRPr/>
          </a:p>
          <a:p>
            <a:pPr indent="-228600" lvl="1" marL="685800" rtl="0" algn="l">
              <a:lnSpc>
                <a:spcPct val="90000"/>
              </a:lnSpc>
              <a:spcBef>
                <a:spcPts val="500"/>
              </a:spcBef>
              <a:spcAft>
                <a:spcPts val="0"/>
              </a:spcAft>
              <a:buClr>
                <a:schemeClr val="dk1"/>
              </a:buClr>
              <a:buSzPts val="2400"/>
              <a:buChar char="•"/>
            </a:pPr>
            <a:r>
              <a:rPr lang="en-GB"/>
              <a:t>Reduced deflection</a:t>
            </a:r>
            <a:endParaRPr/>
          </a:p>
          <a:p>
            <a:pPr indent="-228600" lvl="0" marL="228600" rtl="0" algn="l">
              <a:lnSpc>
                <a:spcPct val="90000"/>
              </a:lnSpc>
              <a:spcBef>
                <a:spcPts val="1000"/>
              </a:spcBef>
              <a:spcAft>
                <a:spcPts val="0"/>
              </a:spcAft>
              <a:buClr>
                <a:schemeClr val="dk1"/>
              </a:buClr>
              <a:buSzPts val="2800"/>
              <a:buChar char="•"/>
            </a:pPr>
            <a:r>
              <a:rPr lang="en-GB"/>
              <a:t>Increased stiffness in the traverse direction</a:t>
            </a:r>
            <a:endParaRPr/>
          </a:p>
          <a:p>
            <a:pPr indent="-228600" lvl="1" marL="685800" rtl="0" algn="l">
              <a:lnSpc>
                <a:spcPct val="90000"/>
              </a:lnSpc>
              <a:spcBef>
                <a:spcPts val="500"/>
              </a:spcBef>
              <a:spcAft>
                <a:spcPts val="0"/>
              </a:spcAft>
              <a:buClr>
                <a:schemeClr val="dk1"/>
              </a:buClr>
              <a:buSzPts val="2400"/>
              <a:buChar char="•"/>
            </a:pPr>
            <a:r>
              <a:rPr lang="en-GB"/>
              <a:t>Reduces characteristic normal modes and normal mode clustering </a:t>
            </a:r>
            <a:endParaRPr/>
          </a:p>
          <a:p>
            <a:pPr indent="-228600" lvl="1" marL="685800" rtl="0" algn="l">
              <a:lnSpc>
                <a:spcPct val="90000"/>
              </a:lnSpc>
              <a:spcBef>
                <a:spcPts val="500"/>
              </a:spcBef>
              <a:spcAft>
                <a:spcPts val="0"/>
              </a:spcAft>
              <a:buClr>
                <a:schemeClr val="dk1"/>
              </a:buClr>
              <a:buSzPts val="2400"/>
              <a:buChar char="•"/>
            </a:pPr>
            <a:r>
              <a:rPr lang="en-GB"/>
              <a:t>Reduced deflection</a:t>
            </a:r>
            <a:endParaRPr/>
          </a:p>
          <a:p>
            <a:pPr indent="-228600" lvl="0" marL="228600" rtl="0" algn="l">
              <a:lnSpc>
                <a:spcPct val="90000"/>
              </a:lnSpc>
              <a:spcBef>
                <a:spcPts val="1000"/>
              </a:spcBef>
              <a:spcAft>
                <a:spcPts val="0"/>
              </a:spcAft>
              <a:buClr>
                <a:schemeClr val="dk1"/>
              </a:buClr>
              <a:buSzPts val="2800"/>
              <a:buChar char="•"/>
            </a:pPr>
            <a:r>
              <a:rPr lang="en-GB"/>
              <a:t>Increases damping</a:t>
            </a:r>
            <a:endParaRPr/>
          </a:p>
          <a:p>
            <a:pPr indent="-228600" lvl="1" marL="685800" rtl="0" algn="l">
              <a:lnSpc>
                <a:spcPct val="90000"/>
              </a:lnSpc>
              <a:spcBef>
                <a:spcPts val="500"/>
              </a:spcBef>
              <a:spcAft>
                <a:spcPts val="0"/>
              </a:spcAft>
              <a:buClr>
                <a:schemeClr val="dk1"/>
              </a:buClr>
              <a:buSzPts val="2400"/>
              <a:buChar char="•"/>
            </a:pPr>
            <a:r>
              <a:rPr lang="en-GB"/>
              <a:t>Reduces resonance issues</a:t>
            </a:r>
            <a:endParaRPr/>
          </a:p>
          <a:p>
            <a:pPr indent="-228600" lvl="1" marL="685800" rtl="0" algn="l">
              <a:lnSpc>
                <a:spcPct val="90000"/>
              </a:lnSpc>
              <a:spcBef>
                <a:spcPts val="500"/>
              </a:spcBef>
              <a:spcAft>
                <a:spcPts val="0"/>
              </a:spcAft>
              <a:buClr>
                <a:schemeClr val="dk1"/>
              </a:buClr>
              <a:buSzPts val="2400"/>
              <a:buChar char="•"/>
            </a:pPr>
            <a:r>
              <a:rPr lang="en-GB"/>
              <a:t>(Difficult to implement, because this is naturally high in wood structures)</a:t>
            </a:r>
            <a:endParaRPr/>
          </a:p>
          <a:p>
            <a:pPr indent="-228600" lvl="0" marL="228600" rtl="0" algn="l">
              <a:lnSpc>
                <a:spcPct val="90000"/>
              </a:lnSpc>
              <a:spcBef>
                <a:spcPts val="1000"/>
              </a:spcBef>
              <a:spcAft>
                <a:spcPts val="0"/>
              </a:spcAft>
              <a:buClr>
                <a:schemeClr val="dk1"/>
              </a:buClr>
              <a:buSzPts val="2800"/>
              <a:buChar char="•"/>
            </a:pPr>
            <a:r>
              <a:rPr lang="en-GB"/>
              <a:t>Avoiding excessively soft surface layers</a:t>
            </a:r>
            <a:endParaRPr/>
          </a:p>
          <a:p>
            <a:pPr indent="-228600" lvl="1" marL="685800" rtl="0" algn="l">
              <a:lnSpc>
                <a:spcPct val="90000"/>
              </a:lnSpc>
              <a:spcBef>
                <a:spcPts val="500"/>
              </a:spcBef>
              <a:spcAft>
                <a:spcPts val="0"/>
              </a:spcAft>
              <a:buClr>
                <a:schemeClr val="dk1"/>
              </a:buClr>
              <a:buSzPts val="2400"/>
              <a:buChar char="•"/>
            </a:pPr>
            <a:r>
              <a:rPr lang="en-GB"/>
              <a:t>Reduced deflection</a:t>
            </a:r>
            <a:endParaRPr/>
          </a:p>
        </p:txBody>
      </p:sp>
      <p:sp>
        <p:nvSpPr>
          <p:cNvPr id="1317" name="Google Shape;1317;p9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Impact of the type of intermediate floor on the limit values</a:t>
            </a:r>
            <a:endParaRPr/>
          </a:p>
        </p:txBody>
      </p:sp>
      <p:sp>
        <p:nvSpPr>
          <p:cNvPr id="1324" name="Google Shape;1324;p9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25" name="Google Shape;1325;p97"/>
          <p:cNvSpPr txBox="1"/>
          <p:nvPr>
            <p:ph idx="1" type="body"/>
          </p:nvPr>
        </p:nvSpPr>
        <p:spPr>
          <a:xfrm>
            <a:off x="838199" y="1825626"/>
            <a:ext cx="10931611" cy="4463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There is one set of limit values for wood intermediate floors, even though there are different types of wood intermediate floors</a:t>
            </a:r>
            <a:endParaRPr/>
          </a:p>
          <a:p>
            <a:pPr indent="-228600" lvl="1" marL="685800" rtl="0" algn="l">
              <a:lnSpc>
                <a:spcPct val="90000"/>
              </a:lnSpc>
              <a:spcBef>
                <a:spcPts val="500"/>
              </a:spcBef>
              <a:spcAft>
                <a:spcPts val="0"/>
              </a:spcAft>
              <a:buClr>
                <a:schemeClr val="dk1"/>
              </a:buClr>
              <a:buSzPts val="2400"/>
              <a:buChar char="•"/>
            </a:pPr>
            <a:r>
              <a:rPr lang="en-GB"/>
              <a:t>Lightweight (e.g. beam structure)</a:t>
            </a:r>
            <a:endParaRPr/>
          </a:p>
          <a:p>
            <a:pPr indent="-228600" lvl="1" marL="685800" rtl="0" algn="l">
              <a:lnSpc>
                <a:spcPct val="90000"/>
              </a:lnSpc>
              <a:spcBef>
                <a:spcPts val="500"/>
              </a:spcBef>
              <a:spcAft>
                <a:spcPts val="0"/>
              </a:spcAft>
              <a:buClr>
                <a:schemeClr val="dk1"/>
              </a:buClr>
              <a:buSzPts val="2400"/>
              <a:buChar char="•"/>
            </a:pPr>
            <a:r>
              <a:rPr lang="en-GB"/>
              <a:t>Medium-heavy (e.g. solid wood panel structure)</a:t>
            </a:r>
            <a:endParaRPr/>
          </a:p>
          <a:p>
            <a:pPr indent="-228600" lvl="1" marL="685800" rtl="0" algn="l">
              <a:lnSpc>
                <a:spcPct val="90000"/>
              </a:lnSpc>
              <a:spcBef>
                <a:spcPts val="500"/>
              </a:spcBef>
              <a:spcAft>
                <a:spcPts val="0"/>
              </a:spcAft>
              <a:buClr>
                <a:schemeClr val="dk1"/>
              </a:buClr>
              <a:buSzPts val="2400"/>
              <a:buChar char="•"/>
            </a:pPr>
            <a:r>
              <a:rPr lang="en-GB"/>
              <a:t>Heavy (e.g. timber-concrete slab)</a:t>
            </a:r>
            <a:endParaRPr/>
          </a:p>
          <a:p>
            <a:pPr indent="-228600" lvl="0" marL="228600" rtl="0" algn="l">
              <a:lnSpc>
                <a:spcPct val="90000"/>
              </a:lnSpc>
              <a:spcBef>
                <a:spcPts val="1000"/>
              </a:spcBef>
              <a:spcAft>
                <a:spcPts val="0"/>
              </a:spcAft>
              <a:buClr>
                <a:schemeClr val="dk1"/>
              </a:buClr>
              <a:buSzPts val="2800"/>
              <a:buChar char="•"/>
            </a:pPr>
            <a:r>
              <a:rPr lang="en-GB"/>
              <a:t>However, the limit values should be assessed according to the type of intermediate floor, as</a:t>
            </a:r>
            <a:endParaRPr/>
          </a:p>
          <a:p>
            <a:pPr indent="-228600" lvl="1" marL="685800" rtl="0" algn="l">
              <a:lnSpc>
                <a:spcPct val="90000"/>
              </a:lnSpc>
              <a:spcBef>
                <a:spcPts val="500"/>
              </a:spcBef>
              <a:spcAft>
                <a:spcPts val="0"/>
              </a:spcAft>
              <a:buClr>
                <a:schemeClr val="dk1"/>
              </a:buClr>
              <a:buSzPts val="2400"/>
              <a:buChar char="•"/>
            </a:pPr>
            <a:r>
              <a:rPr lang="en-GB"/>
              <a:t>For example, a light intermediate floor behaves differently than a medium-heavy one, etc.</a:t>
            </a:r>
            <a:endParaRPr/>
          </a:p>
        </p:txBody>
      </p:sp>
      <p:sp>
        <p:nvSpPr>
          <p:cNvPr id="1326" name="Google Shape;1326;p9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GB" sz="3200"/>
              <a:t>Impact of the type of intermediate floor on the limit values</a:t>
            </a:r>
            <a:endParaRPr/>
          </a:p>
        </p:txBody>
      </p:sp>
      <p:sp>
        <p:nvSpPr>
          <p:cNvPr id="1333" name="Google Shape;1333;p9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334" name="Google Shape;1334;p98"/>
          <p:cNvPicPr preferRelativeResize="0"/>
          <p:nvPr/>
        </p:nvPicPr>
        <p:blipFill rotWithShape="1">
          <a:blip r:embed="rId3">
            <a:alphaModFix/>
          </a:blip>
          <a:srcRect b="0" l="0" r="0" t="0"/>
          <a:stretch/>
        </p:blipFill>
        <p:spPr>
          <a:xfrm>
            <a:off x="2135659" y="1390887"/>
            <a:ext cx="7920682" cy="4885459"/>
          </a:xfrm>
          <a:prstGeom prst="rect">
            <a:avLst/>
          </a:prstGeom>
          <a:noFill/>
          <a:ln>
            <a:noFill/>
          </a:ln>
        </p:spPr>
      </p:pic>
      <p:sp>
        <p:nvSpPr>
          <p:cNvPr id="1335" name="Google Shape;1335;p9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336" name="Google Shape;1336;p98"/>
          <p:cNvSpPr/>
          <p:nvPr/>
        </p:nvSpPr>
        <p:spPr>
          <a:xfrm>
            <a:off x="9313632" y="4018929"/>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050">
                <a:solidFill>
                  <a:schemeClr val="dk1"/>
                </a:solidFill>
                <a:latin typeface="Arial Narrow"/>
                <a:ea typeface="Arial Narrow"/>
                <a:cs typeface="Arial Narrow"/>
                <a:sym typeface="Arial Narrow"/>
              </a:rPr>
              <a:t>Time (s)</a:t>
            </a:r>
            <a:endParaRPr/>
          </a:p>
        </p:txBody>
      </p:sp>
      <p:sp>
        <p:nvSpPr>
          <p:cNvPr id="1337" name="Google Shape;1337;p98"/>
          <p:cNvSpPr/>
          <p:nvPr/>
        </p:nvSpPr>
        <p:spPr>
          <a:xfrm rot="-5400000">
            <a:off x="7073370" y="3286331"/>
            <a:ext cx="1145501"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Acceleration (m/s</a:t>
            </a:r>
            <a:r>
              <a:rPr baseline="-25000" lang="en-GB" sz="1050">
                <a:solidFill>
                  <a:schemeClr val="dk1"/>
                </a:solidFill>
                <a:latin typeface="Arial Narrow"/>
                <a:ea typeface="Arial Narrow"/>
                <a:cs typeface="Arial Narrow"/>
                <a:sym typeface="Arial Narrow"/>
              </a:rPr>
              <a:t>2</a:t>
            </a:r>
            <a:r>
              <a:rPr lang="en-GB" sz="1050">
                <a:solidFill>
                  <a:schemeClr val="dk1"/>
                </a:solidFill>
                <a:latin typeface="Arial Narrow"/>
                <a:ea typeface="Arial Narrow"/>
                <a:cs typeface="Arial Narrow"/>
                <a:sym typeface="Arial Narrow"/>
              </a:rPr>
              <a:t>)</a:t>
            </a:r>
            <a:endParaRPr/>
          </a:p>
        </p:txBody>
      </p:sp>
      <p:sp>
        <p:nvSpPr>
          <p:cNvPr id="1338" name="Google Shape;1338;p98"/>
          <p:cNvSpPr/>
          <p:nvPr/>
        </p:nvSpPr>
        <p:spPr>
          <a:xfrm>
            <a:off x="6701303" y="4018928"/>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050">
                <a:solidFill>
                  <a:schemeClr val="dk1"/>
                </a:solidFill>
                <a:latin typeface="Arial Narrow"/>
                <a:ea typeface="Arial Narrow"/>
                <a:cs typeface="Arial Narrow"/>
                <a:sym typeface="Arial Narrow"/>
              </a:rPr>
              <a:t>Time (s)</a:t>
            </a:r>
            <a:endParaRPr/>
          </a:p>
        </p:txBody>
      </p:sp>
      <p:sp>
        <p:nvSpPr>
          <p:cNvPr id="1339" name="Google Shape;1339;p98"/>
          <p:cNvSpPr/>
          <p:nvPr/>
        </p:nvSpPr>
        <p:spPr>
          <a:xfrm rot="-5400000">
            <a:off x="4505562" y="3515744"/>
            <a:ext cx="1073170"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Acceleration (m/s</a:t>
            </a:r>
            <a:r>
              <a:rPr baseline="-25000" lang="en-GB" sz="1050">
                <a:solidFill>
                  <a:schemeClr val="dk1"/>
                </a:solidFill>
                <a:latin typeface="Arial Narrow"/>
                <a:ea typeface="Arial Narrow"/>
                <a:cs typeface="Arial Narrow"/>
                <a:sym typeface="Arial Narrow"/>
              </a:rPr>
              <a:t>2</a:t>
            </a:r>
            <a:r>
              <a:rPr lang="en-GB" sz="1050">
                <a:solidFill>
                  <a:schemeClr val="dk1"/>
                </a:solidFill>
                <a:latin typeface="Arial Narrow"/>
                <a:ea typeface="Arial Narrow"/>
                <a:cs typeface="Arial Narrow"/>
                <a:sym typeface="Arial Narrow"/>
              </a:rPr>
              <a:t>)</a:t>
            </a:r>
            <a:endParaRPr/>
          </a:p>
        </p:txBody>
      </p:sp>
      <p:sp>
        <p:nvSpPr>
          <p:cNvPr id="1340" name="Google Shape;1340;p98"/>
          <p:cNvSpPr/>
          <p:nvPr/>
        </p:nvSpPr>
        <p:spPr>
          <a:xfrm>
            <a:off x="4075869" y="3971539"/>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050">
                <a:solidFill>
                  <a:schemeClr val="dk1"/>
                </a:solidFill>
                <a:latin typeface="Arial Narrow"/>
                <a:ea typeface="Arial Narrow"/>
                <a:cs typeface="Arial Narrow"/>
                <a:sym typeface="Arial Narrow"/>
              </a:rPr>
              <a:t>Time (s)</a:t>
            </a:r>
            <a:endParaRPr/>
          </a:p>
        </p:txBody>
      </p:sp>
      <p:sp>
        <p:nvSpPr>
          <p:cNvPr id="1341" name="Google Shape;1341;p98"/>
          <p:cNvSpPr/>
          <p:nvPr/>
        </p:nvSpPr>
        <p:spPr>
          <a:xfrm rot="-5400000">
            <a:off x="1974374" y="3371731"/>
            <a:ext cx="879919"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Acceleration (m/s</a:t>
            </a:r>
            <a:r>
              <a:rPr baseline="-25000" lang="en-GB" sz="1050">
                <a:solidFill>
                  <a:schemeClr val="dk1"/>
                </a:solidFill>
                <a:latin typeface="Arial Narrow"/>
                <a:ea typeface="Arial Narrow"/>
                <a:cs typeface="Arial Narrow"/>
                <a:sym typeface="Arial Narrow"/>
              </a:rPr>
              <a:t>2</a:t>
            </a:r>
            <a:r>
              <a:rPr lang="en-GB" sz="1050">
                <a:solidFill>
                  <a:schemeClr val="dk1"/>
                </a:solidFill>
                <a:latin typeface="Arial Narrow"/>
                <a:ea typeface="Arial Narrow"/>
                <a:cs typeface="Arial Narrow"/>
                <a:sym typeface="Arial Narrow"/>
              </a:rPr>
              <a:t>)</a:t>
            </a:r>
            <a:endParaRPr/>
          </a:p>
        </p:txBody>
      </p:sp>
      <p:sp>
        <p:nvSpPr>
          <p:cNvPr id="1342" name="Google Shape;1342;p98"/>
          <p:cNvSpPr/>
          <p:nvPr/>
        </p:nvSpPr>
        <p:spPr>
          <a:xfrm>
            <a:off x="2227329" y="4923273"/>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Example</a:t>
            </a:r>
            <a:endParaRPr/>
          </a:p>
        </p:txBody>
      </p:sp>
      <p:sp>
        <p:nvSpPr>
          <p:cNvPr id="1343" name="Google Shape;1343;p98"/>
          <p:cNvSpPr/>
          <p:nvPr/>
        </p:nvSpPr>
        <p:spPr>
          <a:xfrm>
            <a:off x="4852763" y="4923272"/>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Example</a:t>
            </a:r>
            <a:endParaRPr/>
          </a:p>
        </p:txBody>
      </p:sp>
      <p:sp>
        <p:nvSpPr>
          <p:cNvPr id="1344" name="Google Shape;1344;p98"/>
          <p:cNvSpPr/>
          <p:nvPr/>
        </p:nvSpPr>
        <p:spPr>
          <a:xfrm>
            <a:off x="7487729" y="4918944"/>
            <a:ext cx="523640" cy="1615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50">
                <a:solidFill>
                  <a:schemeClr val="dk1"/>
                </a:solidFill>
                <a:latin typeface="Arial Narrow"/>
                <a:ea typeface="Arial Narrow"/>
                <a:cs typeface="Arial Narrow"/>
                <a:sym typeface="Arial Narrow"/>
              </a:rPr>
              <a:t>Example</a:t>
            </a:r>
            <a:endParaRPr/>
          </a:p>
        </p:txBody>
      </p:sp>
      <p:sp>
        <p:nvSpPr>
          <p:cNvPr id="1345" name="Google Shape;1345;p98"/>
          <p:cNvSpPr/>
          <p:nvPr/>
        </p:nvSpPr>
        <p:spPr>
          <a:xfrm>
            <a:off x="2246379" y="1492285"/>
            <a:ext cx="2501640" cy="114133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Heavyweight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Natural frequency &lt; 9 Hz</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Low-frequency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intermediate floor is so heavy and stiff that the load caused by the walking does not cause the intermediate floor to bend</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vibration that occurs is reonance vibration, which is only dampened when walking on the intermediate floor ends</a:t>
            </a:r>
            <a:endParaRPr/>
          </a:p>
        </p:txBody>
      </p:sp>
      <p:sp>
        <p:nvSpPr>
          <p:cNvPr id="1346" name="Google Shape;1346;p98"/>
          <p:cNvSpPr/>
          <p:nvPr/>
        </p:nvSpPr>
        <p:spPr>
          <a:xfrm>
            <a:off x="4845180" y="1492285"/>
            <a:ext cx="2501640" cy="156453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Medium-weight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Natural frequency ≥9 Hz</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High-frequency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intermediate floor is heavy, but the stiffness of the intermediate floor is low in relation to its mass</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load caused by walking causes the medium-weight mass to move and accelerate strongly</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Due to mass, the vibration only has time to slightly dampen between steps, making the vibration feel undampened</a:t>
            </a:r>
            <a:endParaRPr sz="850">
              <a:solidFill>
                <a:schemeClr val="dk1"/>
              </a:solidFill>
              <a:latin typeface="Arial Narrow"/>
              <a:ea typeface="Arial Narrow"/>
              <a:cs typeface="Arial Narrow"/>
              <a:sym typeface="Arial Narrow"/>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vibration that occurs is a combination of resonance vibration and transient vibration</a:t>
            </a:r>
            <a:endParaRPr/>
          </a:p>
        </p:txBody>
      </p:sp>
      <p:sp>
        <p:nvSpPr>
          <p:cNvPr id="1347" name="Google Shape;1347;p98"/>
          <p:cNvSpPr/>
          <p:nvPr/>
        </p:nvSpPr>
        <p:spPr>
          <a:xfrm>
            <a:off x="7474088" y="1458290"/>
            <a:ext cx="2501640" cy="155427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000">
                <a:solidFill>
                  <a:schemeClr val="dk1"/>
                </a:solidFill>
                <a:latin typeface="Arial Narrow"/>
                <a:ea typeface="Arial Narrow"/>
                <a:cs typeface="Arial Narrow"/>
                <a:sym typeface="Arial Narrow"/>
              </a:rPr>
              <a:t>Lightweight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Natural frequency ≥9 Hz</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High-frequency intermediate floor</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intermediate floor is light in weight and the stiffness of the intermediate floor is high in relation to its mass</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load caused by walking causes the intermediate floor to bend and the vibration cannot be absorbed completely between steps</a:t>
            </a:r>
            <a:endParaRPr/>
          </a:p>
          <a:p>
            <a:pPr indent="-114300" lvl="0" marL="114300" marR="0" rtl="0" algn="l">
              <a:lnSpc>
                <a:spcPct val="129411"/>
              </a:lnSpc>
              <a:spcBef>
                <a:spcPts val="0"/>
              </a:spcBef>
              <a:spcAft>
                <a:spcPts val="0"/>
              </a:spcAft>
              <a:buClr>
                <a:schemeClr val="dk1"/>
              </a:buClr>
              <a:buSzPts val="850"/>
              <a:buFont typeface="Arial"/>
              <a:buChar char="•"/>
            </a:pPr>
            <a:r>
              <a:rPr lang="en-GB" sz="850">
                <a:solidFill>
                  <a:schemeClr val="dk1"/>
                </a:solidFill>
                <a:latin typeface="Arial Narrow"/>
                <a:ea typeface="Arial Narrow"/>
                <a:cs typeface="Arial Narrow"/>
                <a:sym typeface="Arial Narrow"/>
              </a:rPr>
              <a:t>The vibration that occurs is a type of transient vibration that feels like the intermediate floor is swaying underneath one’s feet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Props1.xml><?xml version="1.0" encoding="utf-8"?>
<ds:datastoreItem xmlns:ds="http://schemas.openxmlformats.org/officeDocument/2006/customXml" ds:itemID="{78F47AC8-EFC8-4ECC-8273-1940FBE1A0D3}"/>
</file>

<file path=customXml/itemProps2.xml><?xml version="1.0" encoding="utf-8"?>
<ds:datastoreItem xmlns:ds="http://schemas.openxmlformats.org/officeDocument/2006/customXml" ds:itemID="{1AD69B40-D527-4E32-AF9E-614ECB204EB7}"/>
</file>

<file path=customXml/itemProps3.xml><?xml version="1.0" encoding="utf-8"?>
<ds:datastoreItem xmlns:ds="http://schemas.openxmlformats.org/officeDocument/2006/customXml" ds:itemID="{EB962BE4-E438-402C-87BE-F13521ED078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atte Kalke</dc:creator>
  <dcterms:created xsi:type="dcterms:W3CDTF">2021-05-03T10:20:21Z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0x010100E8ADB7D81E548242AADAF4F738AFBBB6</vt:lpwstr>
  </property>
</Properties>
</file>