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400800" cy="11728450"/>
  <p:embeddedFontLs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GdLkHcvNA1jdJvflOMhkZRdgR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ArialNarrow-regular.fntdata"/><Relationship Id="rId8" Type="http://schemas.openxmlformats.org/officeDocument/2006/relationships/slide" Target="slides/slide4.xml"/><Relationship Id="rId21" Type="http://schemas.openxmlformats.org/officeDocument/2006/relationships/font" Target="fonts/ArialNarrow-boldItalic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5" Type="http://schemas.openxmlformats.org/officeDocument/2006/relationships/customXml" Target="../customXml/item3.xml"/><Relationship Id="rId20" Type="http://schemas.openxmlformats.org/officeDocument/2006/relationships/font" Target="fonts/ArialNarrow-italic.fntdata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font" Target="fonts/ArialNarrow-bold.fntdata"/><Relationship Id="rId22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625639" y="0"/>
            <a:ext cx="2773680" cy="58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i-FI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-317500" y="1466850"/>
            <a:ext cx="7035800" cy="3957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 txBox="1"/>
          <p:nvPr>
            <p:ph idx="12" type="sldNum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5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6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94" name="Google Shape;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Industrial wood construction</a:t>
            </a:r>
            <a:endParaRPr/>
          </a:p>
        </p:txBody>
      </p:sp>
      <p:sp>
        <p:nvSpPr>
          <p:cNvPr id="96" name="Google Shape;96;p27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  <p:pic>
        <p:nvPicPr>
          <p:cNvPr id="97" name="Google Shape;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Functional cross-section of CLT panel</a:t>
            </a:r>
            <a:endParaRPr/>
          </a:p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838200" y="1825624"/>
            <a:ext cx="5432854" cy="4964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A functional cross-section must always have lamella layers parallel to the bending on both surfaces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Lamella layers transverse to the bending direction should be reduced from the effective cross-section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A three-layer CLT panel is challenging from a fire technical perspective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/>
              <a:t>If the surface lamella is charred off, there will be no functional cross-section of the panel</a:t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8443" l="0" r="0" t="0"/>
          <a:stretch/>
        </p:blipFill>
        <p:spPr>
          <a:xfrm>
            <a:off x="6271054" y="1407971"/>
            <a:ext cx="5682625" cy="4455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6589753" y="5842434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i-FI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cross-section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7973046" y="5868800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i-FI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cross-section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9362621" y="5868800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i-FI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cross-section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0723937" y="5868800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i-FI" sz="105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cross-section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Fire protection of a CLT panel</a:t>
            </a:r>
            <a:endParaRPr/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8" name="Google Shape;198;p9"/>
          <p:cNvSpPr txBox="1"/>
          <p:nvPr>
            <p:ph idx="1" type="body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Like other wooden structures, CLT panels can be fire-protected for the whole fire resistance period or just for a part of 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Fire protection also contributes to the non-linear increase in the charring depth of a CLT panel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/>
              <a:t>CLT panels heat up under the fire protection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It is recommended to protect the CLT panel for the entire fire resistance period, thus making fire design simple</a:t>
            </a:r>
            <a:endParaRPr/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5894" y="1825625"/>
            <a:ext cx="4402523" cy="3498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 panel joints</a:t>
            </a:r>
            <a:endParaRPr/>
          </a:p>
        </p:txBody>
      </p:sp>
      <p:sp>
        <p:nvSpPr>
          <p:cNvPr id="207" name="Google Shape;207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The steel joints of a CLT panel must be fire-protected the same as other wooden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400"/>
              <a:t>If CLT panels are also used as a visible interior surface, the following should be taken into account: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/>
              <a:t>The steel parts of the joints should be designed into the CLT panel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/>
              <a:t>The charring of a CLT panel must not weaken the functioning of the joints in a fire situation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590" y="949815"/>
            <a:ext cx="3694670" cy="505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CLT panel joints</a:t>
            </a:r>
            <a:endParaRPr/>
          </a:p>
        </p:txBody>
      </p:sp>
      <p:sp>
        <p:nvSpPr>
          <p:cNvPr id="217" name="Google Shape;217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838200" y="1825624"/>
            <a:ext cx="5432854" cy="471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Contact joints machined into CLT panels are preferred in charred structures because they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do not require steel parts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function as long as there is effective joint area remaining </a:t>
            </a:r>
            <a:endParaRPr/>
          </a:p>
        </p:txBody>
      </p:sp>
      <p:pic>
        <p:nvPicPr>
          <p:cNvPr descr="P1120578" id="219" name="Google Shape;219;p11"/>
          <p:cNvPicPr preferRelativeResize="0"/>
          <p:nvPr/>
        </p:nvPicPr>
        <p:blipFill rotWithShape="1">
          <a:blip r:embed="rId3">
            <a:alphaModFix/>
          </a:blip>
          <a:srcRect b="13239" l="9279" r="26194" t="11697"/>
          <a:stretch/>
        </p:blipFill>
        <p:spPr>
          <a:xfrm>
            <a:off x="6626567" y="1399069"/>
            <a:ext cx="5235920" cy="456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10194324" y="5752868"/>
            <a:ext cx="16681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i-FI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Willmott Dixon Ltd</a:t>
            </a:r>
            <a:endParaRPr/>
          </a:p>
        </p:txBody>
      </p:sp>
      <p:sp>
        <p:nvSpPr>
          <p:cNvPr id="221" name="Google Shape;221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Origin of the materials</a:t>
            </a:r>
            <a:endParaRPr/>
          </a:p>
        </p:txBody>
      </p:sp>
      <p:sp>
        <p:nvSpPr>
          <p:cNvPr id="104" name="Google Shape;104;p28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fi-FI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05" name="Google Shape;105;p28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fi-FI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fi-FI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fi-FI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06" name="Google Shape;106;p28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Use of the materials</a:t>
            </a:r>
            <a:endParaRPr/>
          </a:p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i-FI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Structural design</a:t>
            </a:r>
            <a:endParaRPr/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Authors</a:t>
            </a:r>
            <a:endParaRPr/>
          </a:p>
        </p:txBody>
      </p:sp>
      <p:sp>
        <p:nvSpPr>
          <p:cNvPr id="121" name="Google Shape;121;p3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Tero Lahtela,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Insinööritoimisto Tero Lahtela Oy</a:t>
            </a:r>
            <a:endParaRPr/>
          </a:p>
        </p:txBody>
      </p:sp>
      <p:sp>
        <p:nvSpPr>
          <p:cNvPr id="122" name="Google Shape;122;p3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/>
              <a:t>Release date: 18/11/2021</a:t>
            </a:r>
            <a:endParaRPr/>
          </a:p>
        </p:txBody>
      </p:sp>
      <p:sp>
        <p:nvSpPr>
          <p:cNvPr id="123" name="Google Shape;123;p3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5" name="Google Shape;125;p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Fire design of a CLT panel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Charring of a CLT panel</a:t>
            </a:r>
            <a:endParaRPr/>
          </a:p>
        </p:txBody>
      </p:sp>
      <p:sp>
        <p:nvSpPr>
          <p:cNvPr id="137" name="Google Shape;137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8" name="Google Shape;138;p4"/>
          <p:cNvSpPr txBox="1"/>
          <p:nvPr>
            <p:ph idx="1" type="body"/>
          </p:nvPr>
        </p:nvSpPr>
        <p:spPr>
          <a:xfrm>
            <a:off x="838200" y="1825625"/>
            <a:ext cx="5432854" cy="490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There is no official fire design for CLT panels in Finland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Delamination may occur when a CLT panel is charred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Delamination is due to the fact that the adhesive joints on the CLT panel cannot withstand the fire exposure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Delamination occurs in CLT panels made with polyurethane adhesive</a:t>
            </a:r>
            <a:endParaRPr/>
          </a:p>
        </p:txBody>
      </p:sp>
      <p:pic>
        <p:nvPicPr>
          <p:cNvPr descr="Aiheeseen liittyvÃ¤ kuva"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i-FI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www.fpl.fs.fed.us</a:t>
            </a:r>
            <a:endParaRPr/>
          </a:p>
        </p:txBody>
      </p:sp>
      <p:sp>
        <p:nvSpPr>
          <p:cNvPr id="141" name="Google Shape;141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Charring of a CLT panel</a:t>
            </a:r>
            <a:endParaRPr/>
          </a:p>
        </p:txBody>
      </p:sp>
      <p:sp>
        <p:nvSpPr>
          <p:cNvPr id="148" name="Google Shape;148;p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9" name="Google Shape;149;p5"/>
          <p:cNvSpPr txBox="1"/>
          <p:nvPr>
            <p:ph idx="1" type="body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Due to delamination, the increase in the charring depth of the CLT panel is not linear (cf. sawn timber, glue laminated timber, LVL)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New glue types are being developed for CLT panel manufacturing to prevent delamination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iheeseen liittyvÃ¤ kuva"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6027" y="2253589"/>
            <a:ext cx="5192390" cy="25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9804031" y="4664178"/>
            <a:ext cx="1884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i-FI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www.fpl.fs.fed.us</a:t>
            </a:r>
            <a:endParaRPr/>
          </a:p>
        </p:txBody>
      </p:sp>
      <p:sp>
        <p:nvSpPr>
          <p:cNvPr id="152" name="Google Shape;152;p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Charring of a CLT panel</a:t>
            </a:r>
            <a:endParaRPr/>
          </a:p>
        </p:txBody>
      </p:sp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In delamination, it is assumed that the charred lamella layer comes off, causing the protective carbon layer to be lost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The next lamella layer begins to char at much higher rate than normal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Heated lamella layer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It is assumed that the charring rate returns to normal when the charring depth is 25 mm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19651" l="0" r="0" t="0"/>
          <a:stretch/>
        </p:blipFill>
        <p:spPr>
          <a:xfrm>
            <a:off x="6542902" y="1489109"/>
            <a:ext cx="5388559" cy="345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0976931" y="4927866"/>
            <a:ext cx="1207524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-FI" sz="1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Effective cross-section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6942888" y="4927866"/>
            <a:ext cx="4637805" cy="1255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-FI" sz="1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1) Original cross-section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-FI" sz="1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2) The charring reaches adhesive join 1 (delamination)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-FI" sz="1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3) The charring reaches adhesive join 2 (delamination)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-FI" sz="1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4) Residual cross-section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Charring of a CLT panel</a:t>
            </a:r>
            <a:endParaRPr/>
          </a:p>
        </p:txBody>
      </p:sp>
      <p:sp>
        <p:nvSpPr>
          <p:cNvPr id="171" name="Google Shape;171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838200" y="1825625"/>
            <a:ext cx="5432854" cy="484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From the perspective of fire design, it would be advantageous if the lamellas of the CLT panel were thick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If the surface lamella layer is so thick that it does not char during the fire resistance time up to the adhesive joint, delamination will not occur.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Delamination of horizontal structures is stronger than that of vertical structures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15529" r="14201" t="0"/>
          <a:stretch/>
        </p:blipFill>
        <p:spPr>
          <a:xfrm>
            <a:off x="7070103" y="1748480"/>
            <a:ext cx="4072379" cy="405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Structural design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6217276" y="4187161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cross-section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1065874" y="4220856"/>
            <a:ext cx="979971" cy="46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Effective cross-section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50AA701C-4FFD-4C6D-B15A-AB3CAE0BDDF5}"/>
</file>

<file path=customXml/itemProps2.xml><?xml version="1.0" encoding="utf-8"?>
<ds:datastoreItem xmlns:ds="http://schemas.openxmlformats.org/officeDocument/2006/customXml" ds:itemID="{CE363478-AFF9-4F8F-B743-AF171DD5E592}"/>
</file>

<file path=customXml/itemProps3.xml><?xml version="1.0" encoding="utf-8"?>
<ds:datastoreItem xmlns:ds="http://schemas.openxmlformats.org/officeDocument/2006/customXml" ds:itemID="{7F96C392-67BA-4628-942B-3AB0E2822D2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