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400800" cy="11728450"/>
  <p:embeddedFontLst>
    <p:embeddedFont>
      <p:font typeface="Arial Narrow"/>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Y79fAWSPJCgvEtV1JylsC530i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39" Type="http://schemas.openxmlformats.org/officeDocument/2006/relationships/font" Target="fonts/ArialNarrow-regular.fntdata"/><Relationship Id="rId18" Type="http://schemas.openxmlformats.org/officeDocument/2006/relationships/slide" Target="slides/slide14.xml"/><Relationship Id="rId42" Type="http://schemas.openxmlformats.org/officeDocument/2006/relationships/font" Target="fonts/ArialNarrow-boldItalic.fntdata"/><Relationship Id="rId21" Type="http://schemas.openxmlformats.org/officeDocument/2006/relationships/slide" Target="slides/slide17.xml"/><Relationship Id="rId47" Type="http://customschemas.google.com/relationships/presentationmetadata" Target="metadata"/><Relationship Id="rId34" Type="http://schemas.openxmlformats.org/officeDocument/2006/relationships/slide" Target="slides/slide30.xml"/><Relationship Id="rId50"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font" Target="fonts/ArialNarrow-bold.fntdata"/><Relationship Id="rId24" Type="http://schemas.openxmlformats.org/officeDocument/2006/relationships/slide" Target="slides/slide20.xml"/><Relationship Id="rId45" Type="http://schemas.openxmlformats.org/officeDocument/2006/relationships/font" Target="fonts/OpenSans-italic.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slide" Target="slides/slide32.xml"/><Relationship Id="rId49" Type="http://schemas.openxmlformats.org/officeDocument/2006/relationships/customXml" Target="../customXml/item2.xml"/><Relationship Id="rId44" Type="http://schemas.openxmlformats.org/officeDocument/2006/relationships/font" Target="fonts/OpenSans-bold.fntdata"/><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22" Type="http://schemas.openxmlformats.org/officeDocument/2006/relationships/slide" Target="slides/slide18.xml"/><Relationship Id="rId43" Type="http://schemas.openxmlformats.org/officeDocument/2006/relationships/font" Target="fonts/OpenSans-regular.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14" Type="http://schemas.openxmlformats.org/officeDocument/2006/relationships/slide" Target="slides/slide10.xml"/><Relationship Id="rId48"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1.xml"/><Relationship Id="rId46" Type="http://schemas.openxmlformats.org/officeDocument/2006/relationships/font" Target="fonts/OpenSans-boldItalic.fntdata"/><Relationship Id="rId25" Type="http://schemas.openxmlformats.org/officeDocument/2006/relationships/slide" Target="slides/slide21.xml"/><Relationship Id="rId33" Type="http://schemas.openxmlformats.org/officeDocument/2006/relationships/slide" Target="slides/slide29.xml"/><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font" Target="fonts/ArialNarrow-italic.fntdata"/><Relationship Id="rId1" Type="http://schemas.openxmlformats.org/officeDocument/2006/relationships/theme" Target="theme/theme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773680" cy="588459"/>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625639" y="0"/>
            <a:ext cx="2773680" cy="588459"/>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1139994"/>
            <a:ext cx="2773680" cy="588458"/>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95" name="Google Shape;195;p1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09" name="Google Shape;209;p1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18" name="Google Shape;218;p1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33" name="Google Shape;233;p1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43" name="Google Shape;243;p1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53" name="Google Shape;253;p1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63" name="Google Shape;263;p1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90" name="Google Shape;290;p1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22" name="Google Shape;322;p1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33" name="Google Shape;333;p1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44" name="Google Shape;344;p2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62" name="Google Shape;362;p2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78" name="Google Shape;378;p2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87" name="Google Shape;387;p2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98" name="Google Shape;398;p2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16" name="Google Shape;416;p2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2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26" name="Google Shape;426;p2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2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37" name="Google Shape;437;p2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46" name="Google Shape;446;p2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2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58" name="Google Shape;458;p2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71" name="Google Shape;471;p3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85" name="Google Shape;485;p3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3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95" name="Google Shape;495;p3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3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08" name="Google Shape;508;p3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3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21" name="Google Shape;521;p3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9" name="Google Shape;129;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56" name="Google Shape;156;p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68" name="Google Shape;168;p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84" name="Google Shape;184;p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36"/>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36"/>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6"/>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36"/>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45"/>
          <p:cNvSpPr/>
          <p:nvPr>
            <p:ph idx="2" type="pic"/>
          </p:nvPr>
        </p:nvSpPr>
        <p:spPr>
          <a:xfrm>
            <a:off x="838199" y="992187"/>
            <a:ext cx="10595777" cy="4873625"/>
          </a:xfrm>
          <a:prstGeom prst="rect">
            <a:avLst/>
          </a:prstGeom>
          <a:noFill/>
          <a:ln>
            <a:noFill/>
          </a:ln>
        </p:spPr>
      </p:sp>
      <p:sp>
        <p:nvSpPr>
          <p:cNvPr id="77" name="Google Shape;77;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4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79" name="Shape 79"/>
        <p:cNvGrpSpPr/>
        <p:nvPr/>
      </p:nvGrpSpPr>
      <p:grpSpPr>
        <a:xfrm>
          <a:off x="0" y="0"/>
          <a:ext cx="0" cy="0"/>
          <a:chOff x="0" y="0"/>
          <a:chExt cx="0" cy="0"/>
        </a:xfrm>
      </p:grpSpPr>
      <p:pic>
        <p:nvPicPr>
          <p:cNvPr id="80" name="Google Shape;80;p46"/>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81" name="Google Shape;81;p46"/>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6"/>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4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85" name="Shape 85"/>
        <p:cNvGrpSpPr/>
        <p:nvPr/>
      </p:nvGrpSpPr>
      <p:grpSpPr>
        <a:xfrm>
          <a:off x="0" y="0"/>
          <a:ext cx="0" cy="0"/>
          <a:chOff x="0" y="0"/>
          <a:chExt cx="0" cy="0"/>
        </a:xfrm>
      </p:grpSpPr>
      <p:pic>
        <p:nvPicPr>
          <p:cNvPr id="86" name="Google Shape;86;p47"/>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87" name="Google Shape;87;p47"/>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7"/>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89" name="Shape 89"/>
        <p:cNvGrpSpPr/>
        <p:nvPr/>
      </p:nvGrpSpPr>
      <p:grpSpPr>
        <a:xfrm>
          <a:off x="0" y="0"/>
          <a:ext cx="0" cy="0"/>
          <a:chOff x="0" y="0"/>
          <a:chExt cx="0" cy="0"/>
        </a:xfrm>
      </p:grpSpPr>
      <p:pic>
        <p:nvPicPr>
          <p:cNvPr id="90" name="Google Shape;90;p48"/>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91" name="Google Shape;91;p48"/>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92" name="Shape 92"/>
        <p:cNvGrpSpPr/>
        <p:nvPr/>
      </p:nvGrpSpPr>
      <p:grpSpPr>
        <a:xfrm>
          <a:off x="0" y="0"/>
          <a:ext cx="0" cy="0"/>
          <a:chOff x="0" y="0"/>
          <a:chExt cx="0" cy="0"/>
        </a:xfrm>
      </p:grpSpPr>
      <p:pic>
        <p:nvPicPr>
          <p:cNvPr id="93" name="Google Shape;93;p49"/>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94" name="Google Shape;94;p49"/>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9"/>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Calibri"/>
                <a:ea typeface="Calibri"/>
                <a:cs typeface="Calibri"/>
                <a:sym typeface="Calibri"/>
              </a:rPr>
              <a:t>Valitse ylävalikosta ”Lisää” -&gt; ”Ylä- ja alatunniste”</a:t>
            </a:r>
            <a:endParaRPr/>
          </a:p>
        </p:txBody>
      </p:sp>
      <p:sp>
        <p:nvSpPr>
          <p:cNvPr id="96" name="Google Shape;96;p49"/>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Klikkaa lopuksi ”Käytä kaikissa”.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97" name="Shape 97"/>
        <p:cNvGrpSpPr/>
        <p:nvPr/>
      </p:nvGrpSpPr>
      <p:grpSpPr>
        <a:xfrm>
          <a:off x="0" y="0"/>
          <a:ext cx="0" cy="0"/>
          <a:chOff x="0" y="0"/>
          <a:chExt cx="0" cy="0"/>
        </a:xfrm>
      </p:grpSpPr>
      <p:pic>
        <p:nvPicPr>
          <p:cNvPr id="98" name="Google Shape;98;p50"/>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99" name="Google Shape;99;p50"/>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50"/>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Valitse valikosto ”Asettelu”</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Valitse haluamasi diapohja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21" name="Shape 21"/>
        <p:cNvGrpSpPr/>
        <p:nvPr/>
      </p:nvGrpSpPr>
      <p:grpSpPr>
        <a:xfrm>
          <a:off x="0" y="0"/>
          <a:ext cx="0" cy="0"/>
          <a:chOff x="0" y="0"/>
          <a:chExt cx="0" cy="0"/>
        </a:xfrm>
      </p:grpSpPr>
      <p:pic>
        <p:nvPicPr>
          <p:cNvPr id="22" name="Google Shape;22;p37"/>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37"/>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37"/>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7"/>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7"/>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37"/>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37"/>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31" name="Google Shape;31;p37"/>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32" name="Shape 32"/>
        <p:cNvGrpSpPr/>
        <p:nvPr/>
      </p:nvGrpSpPr>
      <p:grpSpPr>
        <a:xfrm>
          <a:off x="0" y="0"/>
          <a:ext cx="0" cy="0"/>
          <a:chOff x="0" y="0"/>
          <a:chExt cx="0" cy="0"/>
        </a:xfrm>
      </p:grpSpPr>
      <p:pic>
        <p:nvPicPr>
          <p:cNvPr id="33" name="Google Shape;33;p38"/>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34" name="Google Shape;34;p38"/>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38"/>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8"/>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8"/>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38" name="Google Shape;38;p38"/>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39" name="Google Shape;39;p38"/>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40" name="Google Shape;40;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1" name="Google Shape;41;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2" name="Google Shape;42;p38"/>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43" name="Shape 43"/>
        <p:cNvGrpSpPr/>
        <p:nvPr/>
      </p:nvGrpSpPr>
      <p:grpSpPr>
        <a:xfrm>
          <a:off x="0" y="0"/>
          <a:ext cx="0" cy="0"/>
          <a:chOff x="0" y="0"/>
          <a:chExt cx="0" cy="0"/>
        </a:xfrm>
      </p:grpSpPr>
      <p:pic>
        <p:nvPicPr>
          <p:cNvPr id="44" name="Google Shape;44;p39"/>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45" name="Google Shape;45;p39"/>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6" name="Google Shape;46;p39"/>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47" name="Shape 47"/>
        <p:cNvGrpSpPr/>
        <p:nvPr/>
      </p:nvGrpSpPr>
      <p:grpSpPr>
        <a:xfrm>
          <a:off x="0" y="0"/>
          <a:ext cx="0" cy="0"/>
          <a:chOff x="0" y="0"/>
          <a:chExt cx="0" cy="0"/>
        </a:xfrm>
      </p:grpSpPr>
      <p:sp>
        <p:nvSpPr>
          <p:cNvPr id="48" name="Google Shape;4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2" name="Google Shape;52;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53" name="Shape 53"/>
        <p:cNvGrpSpPr/>
        <p:nvPr/>
      </p:nvGrpSpPr>
      <p:grpSpPr>
        <a:xfrm>
          <a:off x="0" y="0"/>
          <a:ext cx="0" cy="0"/>
          <a:chOff x="0" y="0"/>
          <a:chExt cx="0" cy="0"/>
        </a:xfrm>
      </p:grpSpPr>
      <p:sp>
        <p:nvSpPr>
          <p:cNvPr id="54" name="Google Shape;54;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58" name="Shape 58"/>
        <p:cNvGrpSpPr/>
        <p:nvPr/>
      </p:nvGrpSpPr>
      <p:grpSpPr>
        <a:xfrm>
          <a:off x="0" y="0"/>
          <a:ext cx="0" cy="0"/>
          <a:chOff x="0" y="0"/>
          <a:chExt cx="0" cy="0"/>
        </a:xfrm>
      </p:grpSpPr>
      <p:sp>
        <p:nvSpPr>
          <p:cNvPr id="59" name="Google Shape;59;p4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65" name="Google Shape;65;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66" name="Shape 66"/>
        <p:cNvGrpSpPr/>
        <p:nvPr/>
      </p:nvGrpSpPr>
      <p:grpSpPr>
        <a:xfrm>
          <a:off x="0" y="0"/>
          <a:ext cx="0" cy="0"/>
          <a:chOff x="0" y="0"/>
          <a:chExt cx="0" cy="0"/>
        </a:xfrm>
      </p:grpSpPr>
      <p:sp>
        <p:nvSpPr>
          <p:cNvPr id="67" name="Google Shape;67;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3"/>
          <p:cNvSpPr/>
          <p:nvPr>
            <p:ph idx="2" type="pic"/>
          </p:nvPr>
        </p:nvSpPr>
        <p:spPr>
          <a:xfrm>
            <a:off x="5183188" y="987425"/>
            <a:ext cx="6172200" cy="4873625"/>
          </a:xfrm>
          <a:prstGeom prst="rect">
            <a:avLst/>
          </a:prstGeom>
          <a:noFill/>
          <a:ln>
            <a:noFill/>
          </a:ln>
        </p:spPr>
      </p:sp>
      <p:sp>
        <p:nvSpPr>
          <p:cNvPr id="69" name="Google Shape;69;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1" name="Google Shape;71;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72" name="Shape 72"/>
        <p:cNvGrpSpPr/>
        <p:nvPr/>
      </p:nvGrpSpPr>
      <p:grpSpPr>
        <a:xfrm>
          <a:off x="0" y="0"/>
          <a:ext cx="0" cy="0"/>
          <a:chOff x="0" y="0"/>
          <a:chExt cx="0" cy="0"/>
        </a:xfrm>
      </p:grpSpPr>
      <p:sp>
        <p:nvSpPr>
          <p:cNvPr id="73" name="Google Shape;73;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5.jpg"/><Relationship Id="rId2" Type="http://schemas.openxmlformats.org/officeDocument/2006/relationships/image" Target="../media/image1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1.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5"/>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Calibri"/>
                <a:ea typeface="Calibri"/>
                <a:cs typeface="Calibri"/>
                <a:sym typeface="Calibri"/>
              </a:defRPr>
            </a:lvl1pPr>
            <a:lvl2pPr indent="0" lvl="1" marL="0" marR="0" rtl="0" algn="ctr">
              <a:spcBef>
                <a:spcPts val="0"/>
              </a:spcBef>
              <a:buNone/>
              <a:defRPr b="0" i="0" sz="1400" u="none" cap="none" strike="noStrike">
                <a:solidFill>
                  <a:schemeClr val="lt1"/>
                </a:solidFill>
                <a:latin typeface="Calibri"/>
                <a:ea typeface="Calibri"/>
                <a:cs typeface="Calibri"/>
                <a:sym typeface="Calibri"/>
              </a:defRPr>
            </a:lvl2pPr>
            <a:lvl3pPr indent="0" lvl="2" marL="0" marR="0" rtl="0" algn="ctr">
              <a:spcBef>
                <a:spcPts val="0"/>
              </a:spcBef>
              <a:buNone/>
              <a:defRPr b="0" i="0" sz="1400" u="none" cap="none" strike="noStrike">
                <a:solidFill>
                  <a:schemeClr val="lt1"/>
                </a:solidFill>
                <a:latin typeface="Calibri"/>
                <a:ea typeface="Calibri"/>
                <a:cs typeface="Calibri"/>
                <a:sym typeface="Calibri"/>
              </a:defRPr>
            </a:lvl3pPr>
            <a:lvl4pPr indent="0" lvl="3" marL="0" marR="0" rtl="0" algn="ctr">
              <a:spcBef>
                <a:spcPts val="0"/>
              </a:spcBef>
              <a:buNone/>
              <a:defRPr b="0" i="0" sz="1400" u="none" cap="none" strike="noStrike">
                <a:solidFill>
                  <a:schemeClr val="lt1"/>
                </a:solidFill>
                <a:latin typeface="Calibri"/>
                <a:ea typeface="Calibri"/>
                <a:cs typeface="Calibri"/>
                <a:sym typeface="Calibri"/>
              </a:defRPr>
            </a:lvl4pPr>
            <a:lvl5pPr indent="0" lvl="4" marL="0" marR="0" rtl="0" algn="ctr">
              <a:spcBef>
                <a:spcPts val="0"/>
              </a:spcBef>
              <a:buNone/>
              <a:defRPr b="0" i="0" sz="1400" u="none" cap="none" strike="noStrike">
                <a:solidFill>
                  <a:schemeClr val="lt1"/>
                </a:solidFill>
                <a:latin typeface="Calibri"/>
                <a:ea typeface="Calibri"/>
                <a:cs typeface="Calibri"/>
                <a:sym typeface="Calibri"/>
              </a:defRPr>
            </a:lvl5pPr>
            <a:lvl6pPr indent="0" lvl="5" marL="0" marR="0" rtl="0" algn="ctr">
              <a:spcBef>
                <a:spcPts val="0"/>
              </a:spcBef>
              <a:buNone/>
              <a:defRPr b="0" i="0" sz="1400" u="none" cap="none" strike="noStrike">
                <a:solidFill>
                  <a:schemeClr val="lt1"/>
                </a:solidFill>
                <a:latin typeface="Calibri"/>
                <a:ea typeface="Calibri"/>
                <a:cs typeface="Calibri"/>
                <a:sym typeface="Calibri"/>
              </a:defRPr>
            </a:lvl6pPr>
            <a:lvl7pPr indent="0" lvl="6" marL="0" marR="0" rtl="0" algn="ctr">
              <a:spcBef>
                <a:spcPts val="0"/>
              </a:spcBef>
              <a:buNone/>
              <a:defRPr b="0" i="0" sz="1400" u="none" cap="none" strike="noStrike">
                <a:solidFill>
                  <a:schemeClr val="lt1"/>
                </a:solidFill>
                <a:latin typeface="Calibri"/>
                <a:ea typeface="Calibri"/>
                <a:cs typeface="Calibri"/>
                <a:sym typeface="Calibri"/>
              </a:defRPr>
            </a:lvl7pPr>
            <a:lvl8pPr indent="0" lvl="7" marL="0" marR="0" rtl="0" algn="ctr">
              <a:spcBef>
                <a:spcPts val="0"/>
              </a:spcBef>
              <a:buNone/>
              <a:defRPr b="0" i="0" sz="1400" u="none" cap="none" strike="noStrike">
                <a:solidFill>
                  <a:schemeClr val="lt1"/>
                </a:solidFill>
                <a:latin typeface="Calibri"/>
                <a:ea typeface="Calibri"/>
                <a:cs typeface="Calibri"/>
                <a:sym typeface="Calibri"/>
              </a:defRPr>
            </a:lvl8pPr>
            <a:lvl9pPr indent="0" lvl="8" marL="0" marR="0" rt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5" name="Google Shape;15;p35"/>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15.pn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Kuva, joka sisältää kohteen teksti, puutavara&#10;&#10;Kuvaus luotu automaattisesti" id="105" name="Google Shape;105;p1"/>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106" name="Google Shape;106;p1"/>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Industrial wood construction</a:t>
            </a:r>
            <a:endParaRPr/>
          </a:p>
        </p:txBody>
      </p:sp>
      <p:sp>
        <p:nvSpPr>
          <p:cNvPr id="107" name="Google Shape;107;p1"/>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en-GB"/>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en-GB"/>
              <a:t>2022</a:t>
            </a:r>
            <a:endParaRPr/>
          </a:p>
        </p:txBody>
      </p:sp>
      <p:pic>
        <p:nvPicPr>
          <p:cNvPr id="108" name="Google Shape;108;p1"/>
          <p:cNvPicPr preferRelativeResize="0"/>
          <p:nvPr/>
        </p:nvPicPr>
        <p:blipFill>
          <a:blip r:embed="rId4">
            <a:alphaModFix/>
          </a:blip>
          <a:stretch>
            <a:fillRect/>
          </a:stretch>
        </p:blipFill>
        <p:spPr>
          <a:xfrm>
            <a:off x="2525125" y="6292025"/>
            <a:ext cx="2870951" cy="487950"/>
          </a:xfrm>
          <a:prstGeom prst="rect">
            <a:avLst/>
          </a:prstGeom>
          <a:noFill/>
          <a:ln>
            <a:noFill/>
          </a:ln>
        </p:spPr>
      </p:pic>
      <p:pic>
        <p:nvPicPr>
          <p:cNvPr id="109" name="Google Shape;109;p1"/>
          <p:cNvPicPr preferRelativeResize="0"/>
          <p:nvPr/>
        </p:nvPicPr>
        <p:blipFill>
          <a:blip r:embed="rId5">
            <a:alphaModFix/>
          </a:blip>
          <a:stretch>
            <a:fillRect/>
          </a:stretch>
        </p:blipFill>
        <p:spPr>
          <a:xfrm>
            <a:off x="325300" y="6213974"/>
            <a:ext cx="2199815" cy="64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10"/>
          <p:cNvPicPr preferRelativeResize="0"/>
          <p:nvPr/>
        </p:nvPicPr>
        <p:blipFill rotWithShape="1">
          <a:blip r:embed="rId3">
            <a:alphaModFix/>
          </a:blip>
          <a:srcRect b="0" l="0" r="0" t="0"/>
          <a:stretch/>
        </p:blipFill>
        <p:spPr>
          <a:xfrm>
            <a:off x="7070644" y="1637270"/>
            <a:ext cx="4513759" cy="3837034"/>
          </a:xfrm>
          <a:prstGeom prst="rect">
            <a:avLst/>
          </a:prstGeom>
          <a:noFill/>
          <a:ln>
            <a:noFill/>
          </a:ln>
        </p:spPr>
      </p:pic>
      <p:sp>
        <p:nvSpPr>
          <p:cNvPr id="198" name="Google Shape;19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199" name="Google Shape;199;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00" name="Google Shape;200;p10"/>
          <p:cNvSpPr txBox="1"/>
          <p:nvPr>
            <p:ph idx="1" type="body"/>
          </p:nvPr>
        </p:nvSpPr>
        <p:spPr>
          <a:xfrm>
            <a:off x="838200" y="1825624"/>
            <a:ext cx="5500816"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If the structure is fire-proofed for part of the fire resistance time, stone wool insulation is usually needed in the cavities of the structure to protect the slender wooden structures from charring.</a:t>
            </a:r>
            <a:endParaRPr/>
          </a:p>
          <a:p>
            <a:pPr indent="-228600" lvl="1" marL="685800" rtl="0" algn="l">
              <a:lnSpc>
                <a:spcPct val="90000"/>
              </a:lnSpc>
              <a:spcBef>
                <a:spcPts val="500"/>
              </a:spcBef>
              <a:spcAft>
                <a:spcPts val="0"/>
              </a:spcAft>
              <a:buClr>
                <a:schemeClr val="dk1"/>
              </a:buClr>
              <a:buSzPts val="2400"/>
              <a:buChar char="•"/>
            </a:pPr>
            <a:r>
              <a:rPr lang="en-GB"/>
              <a:t>For example, the stud sides in a frame wall must be fire-proofed, so that the studs will not completely char away.</a:t>
            </a:r>
            <a:endParaRPr/>
          </a:p>
        </p:txBody>
      </p:sp>
      <p:sp>
        <p:nvSpPr>
          <p:cNvPr id="201" name="Google Shape;201;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02" name="Google Shape;202;p10"/>
          <p:cNvSpPr/>
          <p:nvPr/>
        </p:nvSpPr>
        <p:spPr>
          <a:xfrm>
            <a:off x="8425020" y="2119695"/>
            <a:ext cx="1678548" cy="262075"/>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Nearly non-existent load-bearing capacity of the frame</a:t>
            </a:r>
            <a:endParaRPr/>
          </a:p>
        </p:txBody>
      </p:sp>
      <p:sp>
        <p:nvSpPr>
          <p:cNvPr id="203" name="Google Shape;203;p10"/>
          <p:cNvSpPr/>
          <p:nvPr/>
        </p:nvSpPr>
        <p:spPr>
          <a:xfrm>
            <a:off x="9302371" y="1738600"/>
            <a:ext cx="1442374" cy="201986"/>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Effective charring depth</a:t>
            </a:r>
            <a:endParaRPr/>
          </a:p>
        </p:txBody>
      </p:sp>
      <p:sp>
        <p:nvSpPr>
          <p:cNvPr id="204" name="Google Shape;204;p10"/>
          <p:cNvSpPr/>
          <p:nvPr/>
        </p:nvSpPr>
        <p:spPr>
          <a:xfrm>
            <a:off x="8131946" y="2761838"/>
            <a:ext cx="1983112" cy="163240"/>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Weak frame fixing to a stiffening plate</a:t>
            </a:r>
            <a:endParaRPr/>
          </a:p>
        </p:txBody>
      </p:sp>
      <p:sp>
        <p:nvSpPr>
          <p:cNvPr id="205" name="Google Shape;205;p10"/>
          <p:cNvSpPr/>
          <p:nvPr/>
        </p:nvSpPr>
        <p:spPr>
          <a:xfrm>
            <a:off x="9302371" y="3895235"/>
            <a:ext cx="1442374" cy="201986"/>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Effective charring depth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12" name="Google Shape;212;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13" name="Google Shape;213;p11"/>
          <p:cNvSpPr txBox="1"/>
          <p:nvPr>
            <p:ph idx="1" type="body"/>
          </p:nvPr>
        </p:nvSpPr>
        <p:spPr>
          <a:xfrm>
            <a:off x="838199" y="1825624"/>
            <a:ext cx="11139743"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GB" sz="2000"/>
              <a:t>The following times must be determined for fire technical dimensioning of fire protection:</a:t>
            </a:r>
            <a:endParaRPr/>
          </a:p>
          <a:p>
            <a:pPr indent="-177800" lvl="1" marL="685800" rtl="0" algn="l">
              <a:lnSpc>
                <a:spcPct val="90000"/>
              </a:lnSpc>
              <a:spcBef>
                <a:spcPts val="500"/>
              </a:spcBef>
              <a:spcAft>
                <a:spcPts val="0"/>
              </a:spcAft>
              <a:buClr>
                <a:schemeClr val="dk1"/>
              </a:buClr>
              <a:buSzPts val="800"/>
              <a:buNone/>
            </a:pPr>
            <a:r>
              <a:t/>
            </a:r>
            <a:endParaRPr sz="800"/>
          </a:p>
          <a:p>
            <a:pPr indent="-228600" lvl="1" marL="685800" rtl="0" algn="l">
              <a:lnSpc>
                <a:spcPct val="90000"/>
              </a:lnSpc>
              <a:spcBef>
                <a:spcPts val="500"/>
              </a:spcBef>
              <a:spcAft>
                <a:spcPts val="0"/>
              </a:spcAft>
              <a:buClr>
                <a:schemeClr val="dk1"/>
              </a:buClr>
              <a:buSzPts val="1800"/>
              <a:buChar char="•"/>
            </a:pPr>
            <a:r>
              <a:rPr b="1" i="1" lang="en-GB" sz="1800"/>
              <a:t>t</a:t>
            </a:r>
            <a:r>
              <a:rPr b="1" baseline="-25000" lang="en-GB" sz="1800"/>
              <a:t>ch</a:t>
            </a:r>
            <a:r>
              <a:rPr lang="en-GB" sz="1800"/>
              <a:t> = the time when a wooden structure begins to carbonise</a:t>
            </a:r>
            <a:endParaRPr/>
          </a:p>
          <a:p>
            <a:pPr indent="-228600" lvl="2" marL="1143000" rtl="0" algn="l">
              <a:lnSpc>
                <a:spcPct val="90000"/>
              </a:lnSpc>
              <a:spcBef>
                <a:spcPts val="500"/>
              </a:spcBef>
              <a:spcAft>
                <a:spcPts val="0"/>
              </a:spcAft>
              <a:buClr>
                <a:schemeClr val="dk1"/>
              </a:buClr>
              <a:buSzPts val="1600"/>
              <a:buChar char="•"/>
            </a:pPr>
            <a:r>
              <a:rPr lang="en-GB" sz="1600"/>
              <a:t>Determined for plasterboards and combinations of wood panels and plasterboards using table data (RIL 205-2)</a:t>
            </a:r>
            <a:endParaRPr/>
          </a:p>
          <a:p>
            <a:pPr indent="-228600" lvl="2" marL="1143000" rtl="0" algn="l">
              <a:lnSpc>
                <a:spcPct val="90000"/>
              </a:lnSpc>
              <a:spcBef>
                <a:spcPts val="500"/>
              </a:spcBef>
              <a:spcAft>
                <a:spcPts val="0"/>
              </a:spcAft>
              <a:buClr>
                <a:schemeClr val="dk1"/>
              </a:buClr>
              <a:buSzPts val="1600"/>
              <a:buChar char="•"/>
            </a:pPr>
            <a:r>
              <a:rPr lang="en-GB" sz="1600"/>
              <a:t>Calculated for wood-based panels and solid wood panelling</a:t>
            </a:r>
            <a:endParaRPr/>
          </a:p>
          <a:p>
            <a:pPr indent="-177800" lvl="1" marL="685800" rtl="0" algn="l">
              <a:lnSpc>
                <a:spcPct val="90000"/>
              </a:lnSpc>
              <a:spcBef>
                <a:spcPts val="500"/>
              </a:spcBef>
              <a:spcAft>
                <a:spcPts val="0"/>
              </a:spcAft>
              <a:buClr>
                <a:schemeClr val="dk1"/>
              </a:buClr>
              <a:buSzPts val="800"/>
              <a:buNone/>
            </a:pPr>
            <a:r>
              <a:t/>
            </a:r>
            <a:endParaRPr sz="800"/>
          </a:p>
          <a:p>
            <a:pPr indent="-228600" lvl="1" marL="685800" rtl="0" algn="l">
              <a:lnSpc>
                <a:spcPct val="90000"/>
              </a:lnSpc>
              <a:spcBef>
                <a:spcPts val="500"/>
              </a:spcBef>
              <a:spcAft>
                <a:spcPts val="0"/>
              </a:spcAft>
              <a:buClr>
                <a:schemeClr val="dk1"/>
              </a:buClr>
              <a:buSzPts val="1800"/>
              <a:buChar char="•"/>
            </a:pPr>
            <a:r>
              <a:rPr b="1" i="1" lang="en-GB" sz="1800"/>
              <a:t>t</a:t>
            </a:r>
            <a:r>
              <a:rPr b="1" baseline="-25000" lang="en-GB" sz="1800"/>
              <a:t>f</a:t>
            </a:r>
            <a:r>
              <a:rPr lang="en-GB" sz="1800"/>
              <a:t> = the time when the fire protection breaks down and stops working</a:t>
            </a:r>
            <a:endParaRPr/>
          </a:p>
          <a:p>
            <a:pPr indent="-228600" lvl="2" marL="1143000" rtl="0" algn="l">
              <a:lnSpc>
                <a:spcPct val="90000"/>
              </a:lnSpc>
              <a:spcBef>
                <a:spcPts val="500"/>
              </a:spcBef>
              <a:spcAft>
                <a:spcPts val="0"/>
              </a:spcAft>
              <a:buClr>
                <a:schemeClr val="dk1"/>
              </a:buClr>
              <a:buSzPts val="1600"/>
              <a:buChar char="•"/>
            </a:pPr>
            <a:r>
              <a:rPr lang="en-GB" sz="1600"/>
              <a:t>Determined for plasterboards and combinations of wood panels and plasterboards using tables (RIL 205-2)</a:t>
            </a:r>
            <a:endParaRPr/>
          </a:p>
          <a:p>
            <a:pPr indent="-228600" lvl="2" marL="1143000" rtl="0" algn="l">
              <a:lnSpc>
                <a:spcPct val="90000"/>
              </a:lnSpc>
              <a:spcBef>
                <a:spcPts val="500"/>
              </a:spcBef>
              <a:spcAft>
                <a:spcPts val="0"/>
              </a:spcAft>
              <a:buClr>
                <a:schemeClr val="dk1"/>
              </a:buClr>
              <a:buSzPts val="1600"/>
              <a:buChar char="•"/>
            </a:pPr>
            <a:r>
              <a:rPr lang="en-GB" sz="1600"/>
              <a:t>Calculated for wood-based panels and solid wood panelling</a:t>
            </a:r>
            <a:endParaRPr/>
          </a:p>
          <a:p>
            <a:pPr indent="-177800" lvl="1" marL="685800" rtl="0" algn="l">
              <a:lnSpc>
                <a:spcPct val="90000"/>
              </a:lnSpc>
              <a:spcBef>
                <a:spcPts val="500"/>
              </a:spcBef>
              <a:spcAft>
                <a:spcPts val="0"/>
              </a:spcAft>
              <a:buClr>
                <a:schemeClr val="dk1"/>
              </a:buClr>
              <a:buSzPts val="800"/>
              <a:buNone/>
            </a:pPr>
            <a:r>
              <a:t/>
            </a:r>
            <a:endParaRPr sz="800"/>
          </a:p>
          <a:p>
            <a:pPr indent="-228600" lvl="1" marL="685800" rtl="0" algn="l">
              <a:lnSpc>
                <a:spcPct val="90000"/>
              </a:lnSpc>
              <a:spcBef>
                <a:spcPts val="500"/>
              </a:spcBef>
              <a:spcAft>
                <a:spcPts val="0"/>
              </a:spcAft>
              <a:buClr>
                <a:schemeClr val="dk1"/>
              </a:buClr>
              <a:buSzPts val="1800"/>
              <a:buChar char="•"/>
            </a:pPr>
            <a:r>
              <a:rPr b="1" i="1" lang="en-GB" sz="1800"/>
              <a:t>t</a:t>
            </a:r>
            <a:r>
              <a:rPr b="1" baseline="-25000" lang="en-GB" sz="1800"/>
              <a:t>a</a:t>
            </a:r>
            <a:r>
              <a:rPr lang="en-GB" sz="1800"/>
              <a:t> = the time when the charring rate returns to normal or the charring</a:t>
            </a:r>
            <a:endParaRPr/>
          </a:p>
          <a:p>
            <a:pPr indent="0" lvl="0" marL="0" rtl="0" algn="l">
              <a:lnSpc>
                <a:spcPct val="90000"/>
              </a:lnSpc>
              <a:spcBef>
                <a:spcPts val="0"/>
              </a:spcBef>
              <a:spcAft>
                <a:spcPts val="0"/>
              </a:spcAft>
              <a:buClr>
                <a:schemeClr val="dk1"/>
              </a:buClr>
              <a:buSzPts val="2000"/>
              <a:buNone/>
            </a:pPr>
            <a:r>
              <a:rPr lang="en-GB" sz="2000"/>
              <a:t>          	   </a:t>
            </a:r>
            <a:r>
              <a:rPr lang="en-GB" sz="1800"/>
              <a:t>depth is 25 mm (charring rate normalises)</a:t>
            </a:r>
            <a:endParaRPr/>
          </a:p>
          <a:p>
            <a:pPr indent="-228600" lvl="2" marL="1143000" rtl="0" algn="l">
              <a:lnSpc>
                <a:spcPct val="90000"/>
              </a:lnSpc>
              <a:spcBef>
                <a:spcPts val="500"/>
              </a:spcBef>
              <a:spcAft>
                <a:spcPts val="0"/>
              </a:spcAft>
              <a:buClr>
                <a:schemeClr val="dk1"/>
              </a:buClr>
              <a:buSzPts val="1600"/>
              <a:buChar char="•"/>
            </a:pPr>
            <a:r>
              <a:rPr lang="en-GB" sz="1600"/>
              <a:t>Calculated	</a:t>
            </a:r>
            <a:endParaRPr/>
          </a:p>
          <a:p>
            <a:pPr indent="-114300" lvl="1" marL="685800" rtl="0" algn="l">
              <a:lnSpc>
                <a:spcPct val="90000"/>
              </a:lnSpc>
              <a:spcBef>
                <a:spcPts val="500"/>
              </a:spcBef>
              <a:spcAft>
                <a:spcPts val="0"/>
              </a:spcAft>
              <a:buClr>
                <a:schemeClr val="dk1"/>
              </a:buClr>
              <a:buSzPts val="1800"/>
              <a:buNone/>
            </a:pPr>
            <a:r>
              <a:t/>
            </a:r>
            <a:endParaRPr sz="1800"/>
          </a:p>
          <a:p>
            <a:pPr indent="0" lvl="1" marL="457200" rtl="0" algn="l">
              <a:lnSpc>
                <a:spcPct val="90000"/>
              </a:lnSpc>
              <a:spcBef>
                <a:spcPts val="500"/>
              </a:spcBef>
              <a:spcAft>
                <a:spcPts val="0"/>
              </a:spcAft>
              <a:buClr>
                <a:schemeClr val="dk1"/>
              </a:buClr>
              <a:buSzPts val="1800"/>
              <a:buNone/>
            </a:pPr>
            <a:r>
              <a:t/>
            </a:r>
            <a:endParaRPr sz="1800"/>
          </a:p>
        </p:txBody>
      </p:sp>
      <p:sp>
        <p:nvSpPr>
          <p:cNvPr id="214" name="Google Shape;214;p1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21" name="Google Shape;221;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22" name="Google Shape;222;p12"/>
          <p:cNvPicPr preferRelativeResize="0"/>
          <p:nvPr/>
        </p:nvPicPr>
        <p:blipFill rotWithShape="1">
          <a:blip r:embed="rId3">
            <a:alphaModFix/>
          </a:blip>
          <a:srcRect b="0" l="0" r="0" t="0"/>
          <a:stretch/>
        </p:blipFill>
        <p:spPr>
          <a:xfrm>
            <a:off x="1884406" y="2604807"/>
            <a:ext cx="4023640" cy="3704131"/>
          </a:xfrm>
          <a:prstGeom prst="rect">
            <a:avLst/>
          </a:prstGeom>
          <a:noFill/>
          <a:ln>
            <a:noFill/>
          </a:ln>
        </p:spPr>
      </p:pic>
      <p:pic>
        <p:nvPicPr>
          <p:cNvPr id="223" name="Google Shape;223;p12"/>
          <p:cNvPicPr preferRelativeResize="0"/>
          <p:nvPr/>
        </p:nvPicPr>
        <p:blipFill rotWithShape="1">
          <a:blip r:embed="rId4">
            <a:alphaModFix/>
          </a:blip>
          <a:srcRect b="0" l="0" r="0" t="0"/>
          <a:stretch/>
        </p:blipFill>
        <p:spPr>
          <a:xfrm>
            <a:off x="6295500" y="2604806"/>
            <a:ext cx="4077794" cy="3704131"/>
          </a:xfrm>
          <a:prstGeom prst="rect">
            <a:avLst/>
          </a:prstGeom>
          <a:noFill/>
          <a:ln>
            <a:noFill/>
          </a:ln>
        </p:spPr>
      </p:pic>
      <p:sp>
        <p:nvSpPr>
          <p:cNvPr id="224" name="Google Shape;224;p12"/>
          <p:cNvSpPr txBox="1"/>
          <p:nvPr/>
        </p:nvSpPr>
        <p:spPr>
          <a:xfrm>
            <a:off x="1884406" y="2604806"/>
            <a:ext cx="401547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400" u="none" cap="none" strike="noStrike">
                <a:solidFill>
                  <a:schemeClr val="lt1"/>
                </a:solidFill>
                <a:latin typeface="Calibri"/>
                <a:ea typeface="Calibri"/>
                <a:cs typeface="Calibri"/>
                <a:sym typeface="Calibri"/>
              </a:rPr>
              <a:t>Plasterboard at point of breaking</a:t>
            </a:r>
            <a:endParaRPr/>
          </a:p>
        </p:txBody>
      </p:sp>
      <p:sp>
        <p:nvSpPr>
          <p:cNvPr id="225" name="Google Shape;225;p12"/>
          <p:cNvSpPr txBox="1"/>
          <p:nvPr/>
        </p:nvSpPr>
        <p:spPr>
          <a:xfrm>
            <a:off x="6295499" y="2604806"/>
            <a:ext cx="407779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400" u="none" cap="none" strike="noStrike">
                <a:solidFill>
                  <a:schemeClr val="lt1"/>
                </a:solidFill>
                <a:latin typeface="Calibri"/>
                <a:ea typeface="Calibri"/>
                <a:cs typeface="Calibri"/>
                <a:sym typeface="Calibri"/>
              </a:rPr>
              <a:t>Strong fire after plasterboard fell</a:t>
            </a:r>
            <a:endParaRPr/>
          </a:p>
        </p:txBody>
      </p:sp>
      <p:sp>
        <p:nvSpPr>
          <p:cNvPr id="226" name="Google Shape;226;p12"/>
          <p:cNvSpPr/>
          <p:nvPr/>
        </p:nvSpPr>
        <p:spPr>
          <a:xfrm>
            <a:off x="4478417" y="6093493"/>
            <a:ext cx="1421462"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Tero Lahtela</a:t>
            </a:r>
            <a:endParaRPr/>
          </a:p>
        </p:txBody>
      </p:sp>
      <p:sp>
        <p:nvSpPr>
          <p:cNvPr id="227" name="Google Shape;227;p12"/>
          <p:cNvSpPr/>
          <p:nvPr/>
        </p:nvSpPr>
        <p:spPr>
          <a:xfrm>
            <a:off x="8951832" y="6093493"/>
            <a:ext cx="1421462"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Tero Lahtela</a:t>
            </a:r>
            <a:endParaRPr/>
          </a:p>
        </p:txBody>
      </p:sp>
      <p:sp>
        <p:nvSpPr>
          <p:cNvPr id="228" name="Google Shape;228;p12"/>
          <p:cNvSpPr txBox="1"/>
          <p:nvPr>
            <p:ph idx="1" type="body"/>
          </p:nvPr>
        </p:nvSpPr>
        <p:spPr>
          <a:xfrm>
            <a:off x="838199" y="1825624"/>
            <a:ext cx="10573265" cy="7322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Wood heated behind fire protection chars faster</a:t>
            </a:r>
            <a:endParaRPr/>
          </a:p>
        </p:txBody>
      </p:sp>
      <p:sp>
        <p:nvSpPr>
          <p:cNvPr id="229" name="Google Shape;229;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3"/>
          <p:cNvPicPr preferRelativeResize="0"/>
          <p:nvPr/>
        </p:nvPicPr>
        <p:blipFill rotWithShape="1">
          <a:blip r:embed="rId3">
            <a:alphaModFix/>
          </a:blip>
          <a:srcRect b="0" l="0" r="0" t="0"/>
          <a:stretch/>
        </p:blipFill>
        <p:spPr>
          <a:xfrm>
            <a:off x="6652941" y="853529"/>
            <a:ext cx="5391802" cy="5427391"/>
          </a:xfrm>
          <a:prstGeom prst="rect">
            <a:avLst/>
          </a:prstGeom>
          <a:noFill/>
          <a:ln>
            <a:noFill/>
          </a:ln>
        </p:spPr>
      </p:pic>
      <p:sp>
        <p:nvSpPr>
          <p:cNvPr id="236" name="Google Shape;23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37" name="Google Shape;237;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38" name="Google Shape;238;p13"/>
          <p:cNvSpPr txBox="1"/>
          <p:nvPr>
            <p:ph idx="1" type="body"/>
          </p:nvPr>
        </p:nvSpPr>
        <p:spPr>
          <a:xfrm>
            <a:off x="838200" y="1825624"/>
            <a:ext cx="5630562"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Fire protected for part of the fire resistance time</a:t>
            </a:r>
            <a:endParaRPr/>
          </a:p>
          <a:p>
            <a:pPr indent="-228600" lvl="0" marL="228600" rtl="0" algn="l">
              <a:lnSpc>
                <a:spcPct val="90000"/>
              </a:lnSpc>
              <a:spcBef>
                <a:spcPts val="1000"/>
              </a:spcBef>
              <a:spcAft>
                <a:spcPts val="0"/>
              </a:spcAft>
              <a:buClr>
                <a:schemeClr val="dk1"/>
              </a:buClr>
              <a:buSzPts val="2800"/>
              <a:buChar char="•"/>
            </a:pPr>
            <a:r>
              <a:rPr lang="en-GB"/>
              <a:t>Phase 1:</a:t>
            </a:r>
            <a:endParaRPr/>
          </a:p>
          <a:p>
            <a:pPr indent="-228600" lvl="1" marL="685800" rtl="0" algn="l">
              <a:lnSpc>
                <a:spcPct val="90000"/>
              </a:lnSpc>
              <a:spcBef>
                <a:spcPts val="500"/>
              </a:spcBef>
              <a:spcAft>
                <a:spcPts val="0"/>
              </a:spcAft>
              <a:buClr>
                <a:schemeClr val="dk1"/>
              </a:buClr>
              <a:buSzPts val="2400"/>
              <a:buChar char="•"/>
            </a:pPr>
            <a:r>
              <a:rPr lang="en-GB"/>
              <a:t>Plates protect</a:t>
            </a:r>
            <a:r>
              <a:rPr baseline="30000" lang="en-GB"/>
              <a:t>1)</a:t>
            </a:r>
            <a:r>
              <a:rPr lang="en-GB"/>
              <a:t> (no charring)</a:t>
            </a:r>
            <a:endParaRPr/>
          </a:p>
          <a:p>
            <a:pPr indent="-228600" lvl="0" marL="228600" rtl="0" algn="l">
              <a:lnSpc>
                <a:spcPct val="90000"/>
              </a:lnSpc>
              <a:spcBef>
                <a:spcPts val="1000"/>
              </a:spcBef>
              <a:spcAft>
                <a:spcPts val="0"/>
              </a:spcAft>
              <a:buClr>
                <a:schemeClr val="dk1"/>
              </a:buClr>
              <a:buSzPts val="2800"/>
              <a:buChar char="•"/>
            </a:pPr>
            <a:r>
              <a:rPr lang="en-GB"/>
              <a:t>Phase 2:</a:t>
            </a:r>
            <a:endParaRPr/>
          </a:p>
          <a:p>
            <a:pPr indent="-228600" lvl="1" marL="685800" rtl="0" algn="l">
              <a:lnSpc>
                <a:spcPct val="90000"/>
              </a:lnSpc>
              <a:spcBef>
                <a:spcPts val="500"/>
              </a:spcBef>
              <a:spcAft>
                <a:spcPts val="0"/>
              </a:spcAft>
              <a:buClr>
                <a:schemeClr val="dk1"/>
              </a:buClr>
              <a:buSzPts val="2400"/>
              <a:buChar char="•"/>
            </a:pPr>
            <a:r>
              <a:rPr lang="en-GB"/>
              <a:t>Plates broken (fast charring)</a:t>
            </a:r>
            <a:endParaRPr/>
          </a:p>
          <a:p>
            <a:pPr indent="-228600" lvl="0" marL="228600" rtl="0" algn="l">
              <a:lnSpc>
                <a:spcPct val="90000"/>
              </a:lnSpc>
              <a:spcBef>
                <a:spcPts val="1000"/>
              </a:spcBef>
              <a:spcAft>
                <a:spcPts val="0"/>
              </a:spcAft>
              <a:buClr>
                <a:schemeClr val="dk1"/>
              </a:buClr>
              <a:buSzPts val="2800"/>
              <a:buChar char="•"/>
            </a:pPr>
            <a:r>
              <a:rPr lang="en-GB"/>
              <a:t>Phase 3:</a:t>
            </a:r>
            <a:endParaRPr/>
          </a:p>
          <a:p>
            <a:pPr indent="-228600" lvl="1" marL="685800" rtl="0" algn="l">
              <a:lnSpc>
                <a:spcPct val="90000"/>
              </a:lnSpc>
              <a:spcBef>
                <a:spcPts val="500"/>
              </a:spcBef>
              <a:spcAft>
                <a:spcPts val="0"/>
              </a:spcAft>
              <a:buClr>
                <a:schemeClr val="dk1"/>
              </a:buClr>
              <a:buSzPts val="2400"/>
              <a:buChar char="•"/>
            </a:pPr>
            <a:r>
              <a:rPr lang="en-GB"/>
              <a:t>Wooden structure charring with a characteristic rate</a:t>
            </a:r>
            <a:endParaRPr/>
          </a:p>
          <a:p>
            <a:pPr indent="0" lvl="0" marL="0" rtl="0" algn="l">
              <a:lnSpc>
                <a:spcPct val="90000"/>
              </a:lnSpc>
              <a:spcBef>
                <a:spcPts val="1000"/>
              </a:spcBef>
              <a:spcAft>
                <a:spcPts val="0"/>
              </a:spcAft>
              <a:buClr>
                <a:schemeClr val="dk1"/>
              </a:buClr>
              <a:buSzPts val="1800"/>
              <a:buNone/>
            </a:pPr>
            <a:r>
              <a:rPr baseline="30000" lang="en-GB" sz="1800"/>
              <a:t>1)  </a:t>
            </a:r>
            <a:r>
              <a:rPr lang="en-GB" sz="1800"/>
              <a:t>Plates are usually regular plasterboard, wood panels or</a:t>
            </a:r>
            <a:endParaRPr/>
          </a:p>
          <a:p>
            <a:pPr indent="0" lvl="0" marL="0" rtl="0" algn="l">
              <a:lnSpc>
                <a:spcPct val="90000"/>
              </a:lnSpc>
              <a:spcBef>
                <a:spcPts val="0"/>
              </a:spcBef>
              <a:spcAft>
                <a:spcPts val="0"/>
              </a:spcAft>
              <a:buClr>
                <a:schemeClr val="dk1"/>
              </a:buClr>
              <a:buSzPts val="1800"/>
              <a:buNone/>
            </a:pPr>
            <a:r>
              <a:rPr lang="en-GB" sz="1800"/>
              <a:t>    a combination of these</a:t>
            </a:r>
            <a:endParaRPr/>
          </a:p>
        </p:txBody>
      </p:sp>
      <p:sp>
        <p:nvSpPr>
          <p:cNvPr id="239" name="Google Shape;239;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14"/>
          <p:cNvPicPr preferRelativeResize="0"/>
          <p:nvPr/>
        </p:nvPicPr>
        <p:blipFill rotWithShape="1">
          <a:blip r:embed="rId3">
            <a:alphaModFix/>
          </a:blip>
          <a:srcRect b="0" l="0" r="0" t="0"/>
          <a:stretch/>
        </p:blipFill>
        <p:spPr>
          <a:xfrm>
            <a:off x="6641669" y="858170"/>
            <a:ext cx="5390451" cy="5435000"/>
          </a:xfrm>
          <a:prstGeom prst="rect">
            <a:avLst/>
          </a:prstGeom>
          <a:noFill/>
          <a:ln>
            <a:noFill/>
          </a:ln>
        </p:spPr>
      </p:pic>
      <p:sp>
        <p:nvSpPr>
          <p:cNvPr id="246" name="Google Shape;24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47" name="Google Shape;247;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48" name="Google Shape;248;p14"/>
          <p:cNvSpPr txBox="1"/>
          <p:nvPr>
            <p:ph idx="1" type="body"/>
          </p:nvPr>
        </p:nvSpPr>
        <p:spPr>
          <a:xfrm>
            <a:off x="838200" y="1825624"/>
            <a:ext cx="5630562"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Fire protected for part of the fire resistance time</a:t>
            </a:r>
            <a:endParaRPr/>
          </a:p>
          <a:p>
            <a:pPr indent="-228600" lvl="0" marL="228600" rtl="0" algn="l">
              <a:lnSpc>
                <a:spcPct val="90000"/>
              </a:lnSpc>
              <a:spcBef>
                <a:spcPts val="1000"/>
              </a:spcBef>
              <a:spcAft>
                <a:spcPts val="0"/>
              </a:spcAft>
              <a:buClr>
                <a:schemeClr val="dk1"/>
              </a:buClr>
              <a:buSzPts val="2800"/>
              <a:buChar char="•"/>
            </a:pPr>
            <a:r>
              <a:rPr lang="en-GB"/>
              <a:t>Phase 1:</a:t>
            </a:r>
            <a:endParaRPr/>
          </a:p>
          <a:p>
            <a:pPr indent="-228600" lvl="1" marL="685800" rtl="0" algn="l">
              <a:lnSpc>
                <a:spcPct val="90000"/>
              </a:lnSpc>
              <a:spcBef>
                <a:spcPts val="500"/>
              </a:spcBef>
              <a:spcAft>
                <a:spcPts val="0"/>
              </a:spcAft>
              <a:buClr>
                <a:schemeClr val="dk1"/>
              </a:buClr>
              <a:buSzPts val="2400"/>
              <a:buChar char="•"/>
            </a:pPr>
            <a:r>
              <a:rPr lang="en-GB"/>
              <a:t>Plates protect</a:t>
            </a:r>
            <a:r>
              <a:rPr baseline="30000" lang="en-GB"/>
              <a:t>1)</a:t>
            </a:r>
            <a:r>
              <a:rPr lang="en-GB"/>
              <a:t> (no charring)</a:t>
            </a:r>
            <a:endParaRPr/>
          </a:p>
          <a:p>
            <a:pPr indent="-228600" lvl="0" marL="228600" rtl="0" algn="l">
              <a:lnSpc>
                <a:spcPct val="90000"/>
              </a:lnSpc>
              <a:spcBef>
                <a:spcPts val="1000"/>
              </a:spcBef>
              <a:spcAft>
                <a:spcPts val="0"/>
              </a:spcAft>
              <a:buClr>
                <a:schemeClr val="dk1"/>
              </a:buClr>
              <a:buSzPts val="2800"/>
              <a:buChar char="•"/>
            </a:pPr>
            <a:r>
              <a:rPr lang="en-GB"/>
              <a:t>Phase 2:</a:t>
            </a:r>
            <a:endParaRPr/>
          </a:p>
          <a:p>
            <a:pPr indent="-228600" lvl="1" marL="685800" rtl="0" algn="l">
              <a:lnSpc>
                <a:spcPct val="90000"/>
              </a:lnSpc>
              <a:spcBef>
                <a:spcPts val="500"/>
              </a:spcBef>
              <a:spcAft>
                <a:spcPts val="0"/>
              </a:spcAft>
              <a:buClr>
                <a:schemeClr val="dk1"/>
              </a:buClr>
              <a:buSzPts val="2400"/>
              <a:buChar char="•"/>
            </a:pPr>
            <a:r>
              <a:rPr lang="en-GB"/>
              <a:t>Plates broken (fast charring)</a:t>
            </a:r>
            <a:endParaRPr/>
          </a:p>
          <a:p>
            <a:pPr indent="-228600" lvl="0" marL="228600" rtl="0" algn="l">
              <a:lnSpc>
                <a:spcPct val="90000"/>
              </a:lnSpc>
              <a:spcBef>
                <a:spcPts val="1000"/>
              </a:spcBef>
              <a:spcAft>
                <a:spcPts val="0"/>
              </a:spcAft>
              <a:buClr>
                <a:schemeClr val="dk1"/>
              </a:buClr>
              <a:buSzPts val="2800"/>
              <a:buChar char="•"/>
            </a:pPr>
            <a:r>
              <a:rPr lang="en-GB"/>
              <a:t>Phase 3:</a:t>
            </a:r>
            <a:endParaRPr/>
          </a:p>
          <a:p>
            <a:pPr indent="-228600" lvl="1" marL="685800" rtl="0" algn="l">
              <a:lnSpc>
                <a:spcPct val="90000"/>
              </a:lnSpc>
              <a:spcBef>
                <a:spcPts val="500"/>
              </a:spcBef>
              <a:spcAft>
                <a:spcPts val="0"/>
              </a:spcAft>
              <a:buClr>
                <a:schemeClr val="dk1"/>
              </a:buClr>
              <a:buSzPts val="2400"/>
              <a:buChar char="•"/>
            </a:pPr>
            <a:r>
              <a:rPr lang="en-GB"/>
              <a:t>Wooden structure charring with a characteristic rate</a:t>
            </a:r>
            <a:endParaRPr/>
          </a:p>
          <a:p>
            <a:pPr indent="0" lvl="0" marL="0" rtl="0" algn="l">
              <a:lnSpc>
                <a:spcPct val="90000"/>
              </a:lnSpc>
              <a:spcBef>
                <a:spcPts val="1000"/>
              </a:spcBef>
              <a:spcAft>
                <a:spcPts val="0"/>
              </a:spcAft>
              <a:buClr>
                <a:schemeClr val="dk1"/>
              </a:buClr>
              <a:buSzPts val="1800"/>
              <a:buNone/>
            </a:pPr>
            <a:r>
              <a:rPr baseline="30000" lang="en-GB" sz="1800"/>
              <a:t>1)  </a:t>
            </a:r>
            <a:r>
              <a:rPr lang="en-GB" sz="1800"/>
              <a:t>Plates are usually regular plasterboard, wood panels or</a:t>
            </a:r>
            <a:endParaRPr/>
          </a:p>
          <a:p>
            <a:pPr indent="0" lvl="0" marL="0" rtl="0" algn="l">
              <a:lnSpc>
                <a:spcPct val="90000"/>
              </a:lnSpc>
              <a:spcBef>
                <a:spcPts val="0"/>
              </a:spcBef>
              <a:spcAft>
                <a:spcPts val="0"/>
              </a:spcAft>
              <a:buClr>
                <a:schemeClr val="dk1"/>
              </a:buClr>
              <a:buSzPts val="1800"/>
              <a:buNone/>
            </a:pPr>
            <a:r>
              <a:rPr lang="en-GB" sz="1800"/>
              <a:t>    a combination of these</a:t>
            </a:r>
            <a:endParaRPr/>
          </a:p>
        </p:txBody>
      </p:sp>
      <p:sp>
        <p:nvSpPr>
          <p:cNvPr id="249" name="Google Shape;249;p1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15"/>
          <p:cNvPicPr preferRelativeResize="0"/>
          <p:nvPr/>
        </p:nvPicPr>
        <p:blipFill rotWithShape="1">
          <a:blip r:embed="rId3">
            <a:alphaModFix/>
          </a:blip>
          <a:srcRect b="0" l="0" r="0" t="0"/>
          <a:stretch/>
        </p:blipFill>
        <p:spPr>
          <a:xfrm>
            <a:off x="6665103" y="857094"/>
            <a:ext cx="5347740" cy="5391936"/>
          </a:xfrm>
          <a:prstGeom prst="rect">
            <a:avLst/>
          </a:prstGeom>
          <a:noFill/>
          <a:ln>
            <a:noFill/>
          </a:ln>
        </p:spPr>
      </p:pic>
      <p:sp>
        <p:nvSpPr>
          <p:cNvPr id="256" name="Google Shape;25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57" name="Google Shape;257;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58" name="Google Shape;258;p15"/>
          <p:cNvSpPr txBox="1"/>
          <p:nvPr>
            <p:ph idx="1" type="body"/>
          </p:nvPr>
        </p:nvSpPr>
        <p:spPr>
          <a:xfrm>
            <a:off x="838200" y="1825624"/>
            <a:ext cx="5630562" cy="49397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Phase 1:</a:t>
            </a:r>
            <a:endParaRPr/>
          </a:p>
          <a:p>
            <a:pPr indent="-228600" lvl="1" marL="685800" rtl="0" algn="l">
              <a:lnSpc>
                <a:spcPct val="90000"/>
              </a:lnSpc>
              <a:spcBef>
                <a:spcPts val="500"/>
              </a:spcBef>
              <a:spcAft>
                <a:spcPts val="0"/>
              </a:spcAft>
              <a:buClr>
                <a:schemeClr val="dk1"/>
              </a:buClr>
              <a:buSzPts val="2400"/>
              <a:buChar char="•"/>
            </a:pPr>
            <a:r>
              <a:rPr lang="en-GB"/>
              <a:t>Plates protect</a:t>
            </a:r>
            <a:r>
              <a:rPr baseline="30000" lang="en-GB"/>
              <a:t>1)</a:t>
            </a:r>
            <a:r>
              <a:rPr lang="en-GB"/>
              <a:t> (no charring)</a:t>
            </a:r>
            <a:endParaRPr/>
          </a:p>
          <a:p>
            <a:pPr indent="-228600" lvl="0" marL="228600" rtl="0" algn="l">
              <a:lnSpc>
                <a:spcPct val="90000"/>
              </a:lnSpc>
              <a:spcBef>
                <a:spcPts val="1000"/>
              </a:spcBef>
              <a:spcAft>
                <a:spcPts val="0"/>
              </a:spcAft>
              <a:buClr>
                <a:schemeClr val="dk1"/>
              </a:buClr>
              <a:buSzPts val="2800"/>
              <a:buChar char="•"/>
            </a:pPr>
            <a:r>
              <a:rPr lang="en-GB"/>
              <a:t>Phase 2:</a:t>
            </a:r>
            <a:endParaRPr/>
          </a:p>
          <a:p>
            <a:pPr indent="-228600" lvl="1" marL="685800" rtl="0" algn="l">
              <a:lnSpc>
                <a:spcPct val="90000"/>
              </a:lnSpc>
              <a:spcBef>
                <a:spcPts val="500"/>
              </a:spcBef>
              <a:spcAft>
                <a:spcPts val="0"/>
              </a:spcAft>
              <a:buClr>
                <a:schemeClr val="dk1"/>
              </a:buClr>
              <a:buSzPts val="2400"/>
              <a:buChar char="•"/>
            </a:pPr>
            <a:r>
              <a:rPr lang="en-GB"/>
              <a:t>Plates in place (slow charring behind the plates)</a:t>
            </a:r>
            <a:endParaRPr/>
          </a:p>
          <a:p>
            <a:pPr indent="-228600" lvl="0" marL="228600" rtl="0" algn="l">
              <a:lnSpc>
                <a:spcPct val="90000"/>
              </a:lnSpc>
              <a:spcBef>
                <a:spcPts val="1000"/>
              </a:spcBef>
              <a:spcAft>
                <a:spcPts val="0"/>
              </a:spcAft>
              <a:buClr>
                <a:schemeClr val="dk1"/>
              </a:buClr>
              <a:buSzPts val="2800"/>
              <a:buChar char="•"/>
            </a:pPr>
            <a:r>
              <a:rPr lang="en-GB"/>
              <a:t>Phase 3:</a:t>
            </a:r>
            <a:endParaRPr/>
          </a:p>
          <a:p>
            <a:pPr indent="-228600" lvl="1" marL="685800" rtl="0" algn="l">
              <a:lnSpc>
                <a:spcPct val="90000"/>
              </a:lnSpc>
              <a:spcBef>
                <a:spcPts val="500"/>
              </a:spcBef>
              <a:spcAft>
                <a:spcPts val="0"/>
              </a:spcAft>
              <a:buClr>
                <a:schemeClr val="dk1"/>
              </a:buClr>
              <a:buSzPts val="2400"/>
              <a:buChar char="•"/>
            </a:pPr>
            <a:r>
              <a:rPr lang="en-GB"/>
              <a:t>Plates broken (fast charring)</a:t>
            </a:r>
            <a:endParaRPr/>
          </a:p>
          <a:p>
            <a:pPr indent="-228600" lvl="0" marL="228600" rtl="0" algn="l">
              <a:lnSpc>
                <a:spcPct val="90000"/>
              </a:lnSpc>
              <a:spcBef>
                <a:spcPts val="1000"/>
              </a:spcBef>
              <a:spcAft>
                <a:spcPts val="0"/>
              </a:spcAft>
              <a:buClr>
                <a:schemeClr val="dk1"/>
              </a:buClr>
              <a:buSzPts val="2800"/>
              <a:buChar char="•"/>
            </a:pPr>
            <a:r>
              <a:rPr lang="en-GB"/>
              <a:t>Phase 4:</a:t>
            </a:r>
            <a:endParaRPr/>
          </a:p>
          <a:p>
            <a:pPr indent="-228600" lvl="1" marL="685800" rtl="0" algn="l">
              <a:lnSpc>
                <a:spcPct val="90000"/>
              </a:lnSpc>
              <a:spcBef>
                <a:spcPts val="500"/>
              </a:spcBef>
              <a:spcAft>
                <a:spcPts val="0"/>
              </a:spcAft>
              <a:buClr>
                <a:schemeClr val="dk1"/>
              </a:buClr>
              <a:buSzPts val="2400"/>
              <a:buChar char="•"/>
            </a:pPr>
            <a:r>
              <a:rPr lang="en-GB"/>
              <a:t>Wooden structure charring with a characteristic rate</a:t>
            </a:r>
            <a:endParaRPr/>
          </a:p>
          <a:p>
            <a:pPr indent="0" lvl="0" marL="0" rtl="0" algn="l">
              <a:lnSpc>
                <a:spcPct val="90000"/>
              </a:lnSpc>
              <a:spcBef>
                <a:spcPts val="1000"/>
              </a:spcBef>
              <a:spcAft>
                <a:spcPts val="0"/>
              </a:spcAft>
              <a:buClr>
                <a:schemeClr val="dk1"/>
              </a:buClr>
              <a:buSzPts val="1800"/>
              <a:buNone/>
            </a:pPr>
            <a:r>
              <a:rPr baseline="30000" lang="en-GB" sz="1800"/>
              <a:t>1) </a:t>
            </a:r>
            <a:r>
              <a:rPr lang="en-GB" sz="1800"/>
              <a:t>Plates are fireproof plasterboard or a combination of fireproof plasterboard and wood-based panels/regular plasterboard</a:t>
            </a:r>
            <a:endParaRPr/>
          </a:p>
        </p:txBody>
      </p:sp>
      <p:sp>
        <p:nvSpPr>
          <p:cNvPr id="259" name="Google Shape;259;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6"/>
          <p:cNvSpPr txBox="1"/>
          <p:nvPr/>
        </p:nvSpPr>
        <p:spPr>
          <a:xfrm>
            <a:off x="2763927" y="5528955"/>
            <a:ext cx="804863" cy="376238"/>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r>
              <a:rPr b="0" baseline="-25000" i="0" lang="en-GB" sz="1800" u="none" cap="none" strike="noStrike">
                <a:solidFill>
                  <a:schemeClr val="dk1"/>
                </a:solidFill>
                <a:latin typeface="Arial"/>
                <a:ea typeface="Arial"/>
                <a:cs typeface="Arial"/>
                <a:sym typeface="Arial"/>
              </a:rPr>
              <a:t>ch</a:t>
            </a:r>
            <a:r>
              <a:rPr b="0" i="0" lang="en-GB" sz="1800" u="none" cap="none" strike="noStrike">
                <a:solidFill>
                  <a:schemeClr val="dk1"/>
                </a:solidFill>
                <a:latin typeface="Arial"/>
                <a:ea typeface="Arial"/>
                <a:cs typeface="Arial"/>
                <a:sym typeface="Arial"/>
              </a:rPr>
              <a:t> = </a:t>
            </a:r>
            <a:r>
              <a:rPr b="0" i="1" lang="en-GB" sz="1800" u="none" cap="none" strike="noStrike">
                <a:solidFill>
                  <a:schemeClr val="dk1"/>
                </a:solidFill>
                <a:latin typeface="Arial"/>
                <a:ea typeface="Arial"/>
                <a:cs typeface="Arial"/>
                <a:sym typeface="Arial"/>
              </a:rPr>
              <a:t>t</a:t>
            </a:r>
            <a:r>
              <a:rPr b="0" baseline="-25000" i="0" lang="en-GB" sz="1800" u="none" cap="none" strike="noStrike">
                <a:solidFill>
                  <a:schemeClr val="dk1"/>
                </a:solidFill>
                <a:latin typeface="Arial"/>
                <a:ea typeface="Arial"/>
                <a:cs typeface="Arial"/>
                <a:sym typeface="Arial"/>
              </a:rPr>
              <a:t>f</a:t>
            </a:r>
            <a:r>
              <a:rPr b="0" i="0" lang="en-GB" sz="1800" u="none" cap="none" strike="noStrike">
                <a:solidFill>
                  <a:schemeClr val="dk1"/>
                </a:solidFill>
                <a:latin typeface="Arial"/>
                <a:ea typeface="Arial"/>
                <a:cs typeface="Arial"/>
                <a:sym typeface="Arial"/>
              </a:rPr>
              <a:t> </a:t>
            </a:r>
            <a:endParaRPr/>
          </a:p>
        </p:txBody>
      </p:sp>
      <p:sp>
        <p:nvSpPr>
          <p:cNvPr id="266" name="Google Shape;26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67" name="Google Shape;267;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68" name="Google Shape;268;p16"/>
          <p:cNvSpPr txBox="1"/>
          <p:nvPr>
            <p:ph idx="1" type="body"/>
          </p:nvPr>
        </p:nvSpPr>
        <p:spPr>
          <a:xfrm>
            <a:off x="838199" y="1825624"/>
            <a:ext cx="11139743" cy="32639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Regular plasterboard (including extra strong), wood-based panels, solid wood panelling and their combinations</a:t>
            </a:r>
            <a:endParaRPr/>
          </a:p>
          <a:p>
            <a:pPr indent="-228600" lvl="1" marL="685800" rtl="0" algn="l">
              <a:lnSpc>
                <a:spcPct val="90000"/>
              </a:lnSpc>
              <a:spcBef>
                <a:spcPts val="500"/>
              </a:spcBef>
              <a:spcAft>
                <a:spcPts val="0"/>
              </a:spcAft>
              <a:buClr>
                <a:schemeClr val="dk1"/>
              </a:buClr>
              <a:buSzPts val="2400"/>
              <a:buChar char="•"/>
            </a:pPr>
            <a:r>
              <a:rPr lang="en-GB"/>
              <a:t>The wooden structure begins to char when the fire protection breaks (t</a:t>
            </a:r>
            <a:r>
              <a:rPr baseline="-25000" lang="en-GB"/>
              <a:t>ch</a:t>
            </a:r>
            <a:r>
              <a:rPr lang="en-GB"/>
              <a:t> = t</a:t>
            </a:r>
            <a:r>
              <a:rPr baseline="-25000" lang="en-GB"/>
              <a:t>f</a:t>
            </a:r>
            <a:r>
              <a:rPr lang="en-GB"/>
              <a:t>)</a:t>
            </a:r>
            <a:endParaRPr/>
          </a:p>
          <a:p>
            <a:pPr indent="-228600" lvl="0" marL="228600" rtl="0" algn="l">
              <a:lnSpc>
                <a:spcPct val="90000"/>
              </a:lnSpc>
              <a:spcBef>
                <a:spcPts val="1000"/>
              </a:spcBef>
              <a:spcAft>
                <a:spcPts val="0"/>
              </a:spcAft>
              <a:buClr>
                <a:schemeClr val="dk1"/>
              </a:buClr>
              <a:buSzPts val="2800"/>
              <a:buChar char="•"/>
            </a:pPr>
            <a:r>
              <a:rPr i="1" lang="en-GB"/>
              <a:t>k</a:t>
            </a:r>
            <a:r>
              <a:rPr baseline="-25000" lang="en-GB"/>
              <a:t>mod</a:t>
            </a:r>
            <a:r>
              <a:rPr lang="en-GB"/>
              <a:t> is determined according to the fire dimensioning method (RIL 205-2)</a:t>
            </a:r>
            <a:r>
              <a:rPr baseline="-25000" lang="en-GB"/>
              <a:t> </a:t>
            </a:r>
            <a:endParaRPr/>
          </a:p>
          <a:p>
            <a:pPr indent="-228600" lvl="0" marL="228600" rtl="0" algn="l">
              <a:lnSpc>
                <a:spcPct val="90000"/>
              </a:lnSpc>
              <a:spcBef>
                <a:spcPts val="1000"/>
              </a:spcBef>
              <a:spcAft>
                <a:spcPts val="0"/>
              </a:spcAft>
              <a:buClr>
                <a:schemeClr val="dk1"/>
              </a:buClr>
              <a:buSzPts val="2800"/>
              <a:buChar char="•"/>
            </a:pPr>
            <a:r>
              <a:rPr lang="en-GB"/>
              <a:t>In a fire, </a:t>
            </a:r>
            <a:r>
              <a:rPr lang="en-GB">
                <a:latin typeface="Open Sans"/>
                <a:ea typeface="Open Sans"/>
                <a:cs typeface="Open Sans"/>
                <a:sym typeface="Open Sans"/>
              </a:rPr>
              <a:t>g</a:t>
            </a:r>
            <a:r>
              <a:rPr baseline="-25000" lang="en-GB"/>
              <a:t>M</a:t>
            </a:r>
            <a:r>
              <a:rPr lang="en-GB"/>
              <a:t> = 1</a:t>
            </a:r>
            <a:endParaRPr/>
          </a:p>
          <a:p>
            <a:pPr indent="-228600" lvl="0" marL="228600" rtl="0" algn="l">
              <a:lnSpc>
                <a:spcPct val="90000"/>
              </a:lnSpc>
              <a:spcBef>
                <a:spcPts val="1000"/>
              </a:spcBef>
              <a:spcAft>
                <a:spcPts val="0"/>
              </a:spcAft>
              <a:buClr>
                <a:schemeClr val="dk1"/>
              </a:buClr>
              <a:buSzPts val="2800"/>
              <a:buChar char="•"/>
            </a:pPr>
            <a:r>
              <a:rPr lang="en-GB"/>
              <a:t>An example of charring stages </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p:txBody>
      </p:sp>
      <p:sp>
        <p:nvSpPr>
          <p:cNvPr id="269" name="Google Shape;269;p16"/>
          <p:cNvSpPr txBox="1"/>
          <p:nvPr/>
        </p:nvSpPr>
        <p:spPr>
          <a:xfrm>
            <a:off x="989356" y="4614377"/>
            <a:ext cx="790575"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0 min</a:t>
            </a:r>
            <a:endParaRPr/>
          </a:p>
        </p:txBody>
      </p:sp>
      <p:sp>
        <p:nvSpPr>
          <p:cNvPr id="270" name="Google Shape;270;p16"/>
          <p:cNvSpPr txBox="1"/>
          <p:nvPr/>
        </p:nvSpPr>
        <p:spPr>
          <a:xfrm>
            <a:off x="5410128" y="4611042"/>
            <a:ext cx="1081087"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35 min</a:t>
            </a:r>
            <a:endParaRPr/>
          </a:p>
        </p:txBody>
      </p:sp>
      <p:sp>
        <p:nvSpPr>
          <p:cNvPr id="271" name="Google Shape;271;p16"/>
          <p:cNvSpPr txBox="1"/>
          <p:nvPr/>
        </p:nvSpPr>
        <p:spPr>
          <a:xfrm>
            <a:off x="8588580" y="4613987"/>
            <a:ext cx="1081088"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60 min</a:t>
            </a:r>
            <a:endParaRPr/>
          </a:p>
        </p:txBody>
      </p:sp>
      <p:sp>
        <p:nvSpPr>
          <p:cNvPr id="272" name="Google Shape;272;p16"/>
          <p:cNvSpPr txBox="1"/>
          <p:nvPr/>
        </p:nvSpPr>
        <p:spPr>
          <a:xfrm>
            <a:off x="3740879" y="5011957"/>
            <a:ext cx="1512887" cy="2444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fast charring</a:t>
            </a:r>
            <a:endParaRPr/>
          </a:p>
        </p:txBody>
      </p:sp>
      <p:sp>
        <p:nvSpPr>
          <p:cNvPr id="273" name="Google Shape;273;p16"/>
          <p:cNvSpPr txBox="1"/>
          <p:nvPr/>
        </p:nvSpPr>
        <p:spPr>
          <a:xfrm>
            <a:off x="6449499" y="5013852"/>
            <a:ext cx="1728788" cy="2444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normal charring</a:t>
            </a:r>
            <a:endParaRPr/>
          </a:p>
        </p:txBody>
      </p:sp>
      <p:sp>
        <p:nvSpPr>
          <p:cNvPr id="274" name="Google Shape;274;p16"/>
          <p:cNvSpPr txBox="1"/>
          <p:nvPr/>
        </p:nvSpPr>
        <p:spPr>
          <a:xfrm>
            <a:off x="3996872" y="5314489"/>
            <a:ext cx="1008063"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20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2:</a:t>
            </a:r>
            <a:endParaRPr/>
          </a:p>
        </p:txBody>
      </p:sp>
      <p:sp>
        <p:nvSpPr>
          <p:cNvPr id="275" name="Google Shape;275;p16"/>
          <p:cNvSpPr txBox="1"/>
          <p:nvPr/>
        </p:nvSpPr>
        <p:spPr>
          <a:xfrm>
            <a:off x="6816328" y="5318920"/>
            <a:ext cx="1008063"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25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3:</a:t>
            </a:r>
            <a:endParaRPr/>
          </a:p>
        </p:txBody>
      </p:sp>
      <p:cxnSp>
        <p:nvCxnSpPr>
          <p:cNvPr id="276" name="Google Shape;276;p16"/>
          <p:cNvCxnSpPr/>
          <p:nvPr/>
        </p:nvCxnSpPr>
        <p:spPr>
          <a:xfrm>
            <a:off x="1224016" y="5312296"/>
            <a:ext cx="7709666" cy="0"/>
          </a:xfrm>
          <a:prstGeom prst="straightConnector1">
            <a:avLst/>
          </a:prstGeom>
          <a:noFill/>
          <a:ln cap="flat" cmpd="sng" w="25400">
            <a:solidFill>
              <a:srgbClr val="FF0000"/>
            </a:solidFill>
            <a:prstDash val="solid"/>
            <a:round/>
            <a:headEnd len="med" w="med" type="none"/>
            <a:tailEnd len="lg" w="lg" type="triangle"/>
          </a:ln>
        </p:spPr>
      </p:cxnSp>
      <p:cxnSp>
        <p:nvCxnSpPr>
          <p:cNvPr id="277" name="Google Shape;277;p16"/>
          <p:cNvCxnSpPr/>
          <p:nvPr/>
        </p:nvCxnSpPr>
        <p:spPr>
          <a:xfrm rot="10800000">
            <a:off x="1224015" y="4915283"/>
            <a:ext cx="0" cy="541476"/>
          </a:xfrm>
          <a:prstGeom prst="straightConnector1">
            <a:avLst/>
          </a:prstGeom>
          <a:noFill/>
          <a:ln cap="flat" cmpd="sng" w="25400">
            <a:solidFill>
              <a:srgbClr val="FF0000"/>
            </a:solidFill>
            <a:prstDash val="solid"/>
            <a:round/>
            <a:headEnd len="med" w="med" type="none"/>
            <a:tailEnd len="med" w="med" type="none"/>
          </a:ln>
        </p:spPr>
      </p:cxnSp>
      <p:cxnSp>
        <p:nvCxnSpPr>
          <p:cNvPr id="278" name="Google Shape;278;p16"/>
          <p:cNvCxnSpPr/>
          <p:nvPr/>
        </p:nvCxnSpPr>
        <p:spPr>
          <a:xfrm rot="10800000">
            <a:off x="3166359" y="4915283"/>
            <a:ext cx="0" cy="540000"/>
          </a:xfrm>
          <a:prstGeom prst="straightConnector1">
            <a:avLst/>
          </a:prstGeom>
          <a:noFill/>
          <a:ln cap="flat" cmpd="sng" w="25400">
            <a:solidFill>
              <a:srgbClr val="FF0000"/>
            </a:solidFill>
            <a:prstDash val="solid"/>
            <a:round/>
            <a:headEnd len="med" w="med" type="none"/>
            <a:tailEnd len="med" w="med" type="none"/>
          </a:ln>
        </p:spPr>
      </p:cxnSp>
      <p:cxnSp>
        <p:nvCxnSpPr>
          <p:cNvPr id="279" name="Google Shape;279;p16"/>
          <p:cNvCxnSpPr/>
          <p:nvPr/>
        </p:nvCxnSpPr>
        <p:spPr>
          <a:xfrm rot="10800000">
            <a:off x="5750625" y="4915283"/>
            <a:ext cx="0" cy="540000"/>
          </a:xfrm>
          <a:prstGeom prst="straightConnector1">
            <a:avLst/>
          </a:prstGeom>
          <a:noFill/>
          <a:ln cap="flat" cmpd="sng" w="25400">
            <a:solidFill>
              <a:srgbClr val="FF0000"/>
            </a:solidFill>
            <a:prstDash val="solid"/>
            <a:round/>
            <a:headEnd len="med" w="med" type="none"/>
            <a:tailEnd len="med" w="med" type="none"/>
          </a:ln>
        </p:spPr>
      </p:cxnSp>
      <p:sp>
        <p:nvSpPr>
          <p:cNvPr id="280" name="Google Shape;280;p16"/>
          <p:cNvSpPr txBox="1"/>
          <p:nvPr/>
        </p:nvSpPr>
        <p:spPr>
          <a:xfrm>
            <a:off x="5568825" y="5528196"/>
            <a:ext cx="363600" cy="376238"/>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r>
              <a:rPr b="0" baseline="-25000" i="0" lang="en-GB" sz="1800" u="none" cap="none" strike="noStrike">
                <a:solidFill>
                  <a:schemeClr val="dk1"/>
                </a:solidFill>
                <a:latin typeface="Arial"/>
                <a:ea typeface="Arial"/>
                <a:cs typeface="Arial"/>
                <a:sym typeface="Arial"/>
              </a:rPr>
              <a:t>a</a:t>
            </a:r>
            <a:endParaRPr/>
          </a:p>
        </p:txBody>
      </p:sp>
      <p:sp>
        <p:nvSpPr>
          <p:cNvPr id="281" name="Google Shape;281;p16"/>
          <p:cNvSpPr txBox="1"/>
          <p:nvPr/>
        </p:nvSpPr>
        <p:spPr>
          <a:xfrm>
            <a:off x="1819869" y="5005427"/>
            <a:ext cx="886496" cy="2444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no charring</a:t>
            </a:r>
            <a:endParaRPr/>
          </a:p>
        </p:txBody>
      </p:sp>
      <p:sp>
        <p:nvSpPr>
          <p:cNvPr id="282" name="Google Shape;282;p16"/>
          <p:cNvSpPr txBox="1"/>
          <p:nvPr/>
        </p:nvSpPr>
        <p:spPr>
          <a:xfrm>
            <a:off x="1716682" y="5312296"/>
            <a:ext cx="1008062"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15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1:</a:t>
            </a:r>
            <a:endParaRPr/>
          </a:p>
        </p:txBody>
      </p:sp>
      <p:cxnSp>
        <p:nvCxnSpPr>
          <p:cNvPr id="283" name="Google Shape;283;p16"/>
          <p:cNvCxnSpPr/>
          <p:nvPr/>
        </p:nvCxnSpPr>
        <p:spPr>
          <a:xfrm rot="10800000">
            <a:off x="8933681" y="4915283"/>
            <a:ext cx="0" cy="540000"/>
          </a:xfrm>
          <a:prstGeom prst="straightConnector1">
            <a:avLst/>
          </a:prstGeom>
          <a:noFill/>
          <a:ln cap="flat" cmpd="sng" w="25400">
            <a:solidFill>
              <a:srgbClr val="FF0000"/>
            </a:solidFill>
            <a:prstDash val="solid"/>
            <a:round/>
            <a:headEnd len="med" w="med" type="none"/>
            <a:tailEnd len="med" w="med" type="none"/>
          </a:ln>
        </p:spPr>
      </p:cxnSp>
      <p:sp>
        <p:nvSpPr>
          <p:cNvPr id="284" name="Google Shape;284;p16"/>
          <p:cNvSpPr txBox="1"/>
          <p:nvPr/>
        </p:nvSpPr>
        <p:spPr>
          <a:xfrm>
            <a:off x="2827502" y="4609817"/>
            <a:ext cx="1081088"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15 min</a:t>
            </a:r>
            <a:endParaRPr/>
          </a:p>
        </p:txBody>
      </p:sp>
      <p:sp>
        <p:nvSpPr>
          <p:cNvPr id="285" name="Google Shape;285;p16"/>
          <p:cNvSpPr txBox="1"/>
          <p:nvPr/>
        </p:nvSpPr>
        <p:spPr>
          <a:xfrm>
            <a:off x="8751881" y="5528196"/>
            <a:ext cx="363600" cy="376238"/>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endParaRPr/>
          </a:p>
        </p:txBody>
      </p:sp>
      <p:sp>
        <p:nvSpPr>
          <p:cNvPr id="286" name="Google Shape;286;p1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293" name="Google Shape;293;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94" name="Google Shape;294;p17"/>
          <p:cNvSpPr txBox="1"/>
          <p:nvPr>
            <p:ph idx="1" type="body"/>
          </p:nvPr>
        </p:nvSpPr>
        <p:spPr>
          <a:xfrm>
            <a:off x="838199" y="1825624"/>
            <a:ext cx="11139743" cy="326390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Fireproof plasterboard and combinations with fireproof plasterboard</a:t>
            </a:r>
            <a:endParaRPr/>
          </a:p>
          <a:p>
            <a:pPr indent="-228600" lvl="1" marL="685800" rtl="0" algn="l">
              <a:lnSpc>
                <a:spcPct val="90000"/>
              </a:lnSpc>
              <a:spcBef>
                <a:spcPts val="500"/>
              </a:spcBef>
              <a:spcAft>
                <a:spcPts val="0"/>
              </a:spcAft>
              <a:buClr>
                <a:schemeClr val="dk1"/>
              </a:buClr>
              <a:buSzPts val="2400"/>
              <a:buChar char="•"/>
            </a:pPr>
            <a:r>
              <a:rPr lang="en-GB"/>
              <a:t>The charring of the wooden structure begins behind the fire protection before the protection breaks</a:t>
            </a:r>
            <a:endParaRPr/>
          </a:p>
          <a:p>
            <a:pPr indent="-228600" lvl="0" marL="228600" rtl="0" algn="l">
              <a:lnSpc>
                <a:spcPct val="90000"/>
              </a:lnSpc>
              <a:spcBef>
                <a:spcPts val="1000"/>
              </a:spcBef>
              <a:spcAft>
                <a:spcPts val="0"/>
              </a:spcAft>
              <a:buClr>
                <a:schemeClr val="dk1"/>
              </a:buClr>
              <a:buSzPts val="2800"/>
              <a:buChar char="•"/>
            </a:pPr>
            <a:r>
              <a:rPr i="1" lang="en-GB"/>
              <a:t>k</a:t>
            </a:r>
            <a:r>
              <a:rPr baseline="-25000" lang="en-GB"/>
              <a:t>mod</a:t>
            </a:r>
            <a:r>
              <a:rPr lang="en-GB"/>
              <a:t> is determined according to the fire dimensioning method (RIL 205-2)</a:t>
            </a:r>
            <a:r>
              <a:rPr baseline="-25000" lang="en-GB"/>
              <a:t> </a:t>
            </a:r>
            <a:endParaRPr/>
          </a:p>
          <a:p>
            <a:pPr indent="-228600" lvl="0" marL="228600" rtl="0" algn="l">
              <a:lnSpc>
                <a:spcPct val="90000"/>
              </a:lnSpc>
              <a:spcBef>
                <a:spcPts val="1000"/>
              </a:spcBef>
              <a:spcAft>
                <a:spcPts val="0"/>
              </a:spcAft>
              <a:buClr>
                <a:schemeClr val="dk1"/>
              </a:buClr>
              <a:buSzPts val="2800"/>
              <a:buChar char="•"/>
            </a:pPr>
            <a:r>
              <a:rPr lang="en-GB"/>
              <a:t>In a fire, </a:t>
            </a:r>
            <a:r>
              <a:rPr lang="en-GB">
                <a:latin typeface="Open Sans"/>
                <a:ea typeface="Open Sans"/>
                <a:cs typeface="Open Sans"/>
                <a:sym typeface="Open Sans"/>
              </a:rPr>
              <a:t>g</a:t>
            </a:r>
            <a:r>
              <a:rPr baseline="-25000" lang="en-GB"/>
              <a:t>M</a:t>
            </a:r>
            <a:r>
              <a:rPr lang="en-GB"/>
              <a:t> = 1</a:t>
            </a:r>
            <a:endParaRPr/>
          </a:p>
          <a:p>
            <a:pPr indent="-228600" lvl="0" marL="228600" rtl="0" algn="l">
              <a:lnSpc>
                <a:spcPct val="90000"/>
              </a:lnSpc>
              <a:spcBef>
                <a:spcPts val="1000"/>
              </a:spcBef>
              <a:spcAft>
                <a:spcPts val="0"/>
              </a:spcAft>
              <a:buClr>
                <a:schemeClr val="dk1"/>
              </a:buClr>
              <a:buSzPts val="2800"/>
              <a:buChar char="•"/>
            </a:pPr>
            <a:r>
              <a:rPr lang="en-GB"/>
              <a:t>An example of charring stages </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p:txBody>
      </p:sp>
      <p:cxnSp>
        <p:nvCxnSpPr>
          <p:cNvPr id="295" name="Google Shape;295;p17"/>
          <p:cNvCxnSpPr/>
          <p:nvPr/>
        </p:nvCxnSpPr>
        <p:spPr>
          <a:xfrm>
            <a:off x="1224015" y="5224462"/>
            <a:ext cx="9848805" cy="0"/>
          </a:xfrm>
          <a:prstGeom prst="straightConnector1">
            <a:avLst/>
          </a:prstGeom>
          <a:noFill/>
          <a:ln cap="flat" cmpd="sng" w="25400">
            <a:solidFill>
              <a:srgbClr val="FF0000"/>
            </a:solidFill>
            <a:prstDash val="solid"/>
            <a:round/>
            <a:headEnd len="med" w="med" type="none"/>
            <a:tailEnd len="lg" w="lg" type="triangle"/>
          </a:ln>
        </p:spPr>
      </p:cxnSp>
      <p:cxnSp>
        <p:nvCxnSpPr>
          <p:cNvPr id="296" name="Google Shape;296;p17"/>
          <p:cNvCxnSpPr/>
          <p:nvPr/>
        </p:nvCxnSpPr>
        <p:spPr>
          <a:xfrm rot="10800000">
            <a:off x="1224015" y="4827449"/>
            <a:ext cx="0" cy="541476"/>
          </a:xfrm>
          <a:prstGeom prst="straightConnector1">
            <a:avLst/>
          </a:prstGeom>
          <a:noFill/>
          <a:ln cap="flat" cmpd="sng" w="25400">
            <a:solidFill>
              <a:srgbClr val="FF0000"/>
            </a:solidFill>
            <a:prstDash val="solid"/>
            <a:round/>
            <a:headEnd len="med" w="med" type="none"/>
            <a:tailEnd len="med" w="med" type="none"/>
          </a:ln>
        </p:spPr>
      </p:cxnSp>
      <p:cxnSp>
        <p:nvCxnSpPr>
          <p:cNvPr id="297" name="Google Shape;297;p17"/>
          <p:cNvCxnSpPr/>
          <p:nvPr/>
        </p:nvCxnSpPr>
        <p:spPr>
          <a:xfrm rot="10800000">
            <a:off x="11072821" y="4827449"/>
            <a:ext cx="0" cy="540000"/>
          </a:xfrm>
          <a:prstGeom prst="straightConnector1">
            <a:avLst/>
          </a:prstGeom>
          <a:noFill/>
          <a:ln cap="flat" cmpd="sng" w="25400">
            <a:solidFill>
              <a:srgbClr val="FF0000"/>
            </a:solidFill>
            <a:prstDash val="solid"/>
            <a:round/>
            <a:headEnd len="med" w="med" type="none"/>
            <a:tailEnd len="med" w="med" type="none"/>
          </a:ln>
        </p:spPr>
      </p:cxnSp>
      <p:cxnSp>
        <p:nvCxnSpPr>
          <p:cNvPr id="298" name="Google Shape;298;p17"/>
          <p:cNvCxnSpPr/>
          <p:nvPr/>
        </p:nvCxnSpPr>
        <p:spPr>
          <a:xfrm rot="10800000">
            <a:off x="7265569" y="4827449"/>
            <a:ext cx="0" cy="540000"/>
          </a:xfrm>
          <a:prstGeom prst="straightConnector1">
            <a:avLst/>
          </a:prstGeom>
          <a:noFill/>
          <a:ln cap="flat" cmpd="sng" w="25400">
            <a:solidFill>
              <a:srgbClr val="FF0000"/>
            </a:solidFill>
            <a:prstDash val="solid"/>
            <a:round/>
            <a:headEnd len="med" w="med" type="none"/>
            <a:tailEnd len="med" w="med" type="none"/>
          </a:ln>
        </p:spPr>
      </p:cxnSp>
      <p:cxnSp>
        <p:nvCxnSpPr>
          <p:cNvPr id="299" name="Google Shape;299;p17"/>
          <p:cNvCxnSpPr/>
          <p:nvPr/>
        </p:nvCxnSpPr>
        <p:spPr>
          <a:xfrm rot="10800000">
            <a:off x="8893399" y="4827449"/>
            <a:ext cx="0" cy="540000"/>
          </a:xfrm>
          <a:prstGeom prst="straightConnector1">
            <a:avLst/>
          </a:prstGeom>
          <a:noFill/>
          <a:ln cap="flat" cmpd="sng" w="25400">
            <a:solidFill>
              <a:srgbClr val="FF0000"/>
            </a:solidFill>
            <a:prstDash val="solid"/>
            <a:round/>
            <a:headEnd len="med" w="med" type="none"/>
            <a:tailEnd len="med" w="med" type="none"/>
          </a:ln>
        </p:spPr>
      </p:cxnSp>
      <p:sp>
        <p:nvSpPr>
          <p:cNvPr id="300" name="Google Shape;300;p17"/>
          <p:cNvSpPr txBox="1"/>
          <p:nvPr/>
        </p:nvSpPr>
        <p:spPr>
          <a:xfrm>
            <a:off x="989271" y="4532383"/>
            <a:ext cx="790575"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0 min</a:t>
            </a:r>
            <a:endParaRPr/>
          </a:p>
        </p:txBody>
      </p:sp>
      <p:sp>
        <p:nvSpPr>
          <p:cNvPr id="301" name="Google Shape;301;p17"/>
          <p:cNvSpPr txBox="1"/>
          <p:nvPr/>
        </p:nvSpPr>
        <p:spPr>
          <a:xfrm>
            <a:off x="6920179" y="4532383"/>
            <a:ext cx="1081088"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55 min</a:t>
            </a:r>
            <a:endParaRPr/>
          </a:p>
        </p:txBody>
      </p:sp>
      <p:sp>
        <p:nvSpPr>
          <p:cNvPr id="302" name="Google Shape;302;p17"/>
          <p:cNvSpPr txBox="1"/>
          <p:nvPr/>
        </p:nvSpPr>
        <p:spPr>
          <a:xfrm>
            <a:off x="8540935" y="4532383"/>
            <a:ext cx="1081087"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70 min</a:t>
            </a:r>
            <a:endParaRPr/>
          </a:p>
        </p:txBody>
      </p:sp>
      <p:sp>
        <p:nvSpPr>
          <p:cNvPr id="303" name="Google Shape;303;p17"/>
          <p:cNvSpPr txBox="1"/>
          <p:nvPr/>
        </p:nvSpPr>
        <p:spPr>
          <a:xfrm>
            <a:off x="10731883" y="4532383"/>
            <a:ext cx="1081088"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90 min</a:t>
            </a:r>
            <a:endParaRPr/>
          </a:p>
        </p:txBody>
      </p:sp>
      <p:sp>
        <p:nvSpPr>
          <p:cNvPr id="304" name="Google Shape;304;p17"/>
          <p:cNvSpPr txBox="1"/>
          <p:nvPr/>
        </p:nvSpPr>
        <p:spPr>
          <a:xfrm>
            <a:off x="7013747" y="5440362"/>
            <a:ext cx="503644" cy="376238"/>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r>
              <a:rPr b="0" baseline="-25000" i="0" lang="en-GB" sz="1800" u="none" cap="none" strike="noStrike">
                <a:solidFill>
                  <a:schemeClr val="dk1"/>
                </a:solidFill>
                <a:latin typeface="Arial"/>
                <a:ea typeface="Arial"/>
                <a:cs typeface="Arial"/>
                <a:sym typeface="Arial"/>
              </a:rPr>
              <a:t>ch</a:t>
            </a:r>
            <a:endParaRPr/>
          </a:p>
        </p:txBody>
      </p:sp>
      <p:sp>
        <p:nvSpPr>
          <p:cNvPr id="305" name="Google Shape;305;p17"/>
          <p:cNvSpPr txBox="1"/>
          <p:nvPr/>
        </p:nvSpPr>
        <p:spPr>
          <a:xfrm>
            <a:off x="8717879" y="5440362"/>
            <a:ext cx="363600" cy="369332"/>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r>
              <a:rPr b="0" baseline="-25000" i="0" lang="en-GB" sz="1800" u="none" cap="none" strike="noStrike">
                <a:solidFill>
                  <a:schemeClr val="dk1"/>
                </a:solidFill>
                <a:latin typeface="Arial"/>
                <a:ea typeface="Arial"/>
                <a:cs typeface="Arial"/>
                <a:sym typeface="Arial"/>
              </a:rPr>
              <a:t>f</a:t>
            </a:r>
            <a:endParaRPr/>
          </a:p>
        </p:txBody>
      </p:sp>
      <p:sp>
        <p:nvSpPr>
          <p:cNvPr id="306" name="Google Shape;306;p17"/>
          <p:cNvSpPr txBox="1"/>
          <p:nvPr/>
        </p:nvSpPr>
        <p:spPr>
          <a:xfrm>
            <a:off x="10891021" y="5440362"/>
            <a:ext cx="363600" cy="376238"/>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endParaRPr/>
          </a:p>
        </p:txBody>
      </p:sp>
      <p:sp>
        <p:nvSpPr>
          <p:cNvPr id="307" name="Google Shape;307;p17"/>
          <p:cNvSpPr txBox="1"/>
          <p:nvPr/>
        </p:nvSpPr>
        <p:spPr>
          <a:xfrm>
            <a:off x="3812352" y="4967288"/>
            <a:ext cx="904875" cy="2444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no charring</a:t>
            </a:r>
            <a:endParaRPr/>
          </a:p>
        </p:txBody>
      </p:sp>
      <p:sp>
        <p:nvSpPr>
          <p:cNvPr id="308" name="Google Shape;308;p17"/>
          <p:cNvSpPr txBox="1"/>
          <p:nvPr/>
        </p:nvSpPr>
        <p:spPr>
          <a:xfrm>
            <a:off x="7313362" y="4933360"/>
            <a:ext cx="1512887" cy="2444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slow charring</a:t>
            </a:r>
            <a:endParaRPr/>
          </a:p>
        </p:txBody>
      </p:sp>
      <p:sp>
        <p:nvSpPr>
          <p:cNvPr id="309" name="Google Shape;309;p17"/>
          <p:cNvSpPr txBox="1"/>
          <p:nvPr/>
        </p:nvSpPr>
        <p:spPr>
          <a:xfrm>
            <a:off x="9324526" y="4919394"/>
            <a:ext cx="1728788" cy="2444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normal charring</a:t>
            </a:r>
            <a:endParaRPr/>
          </a:p>
        </p:txBody>
      </p:sp>
      <p:sp>
        <p:nvSpPr>
          <p:cNvPr id="310" name="Google Shape;310;p17"/>
          <p:cNvSpPr txBox="1"/>
          <p:nvPr/>
        </p:nvSpPr>
        <p:spPr>
          <a:xfrm>
            <a:off x="3760759" y="5224462"/>
            <a:ext cx="1008062"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55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1:</a:t>
            </a:r>
            <a:endParaRPr/>
          </a:p>
        </p:txBody>
      </p:sp>
      <p:sp>
        <p:nvSpPr>
          <p:cNvPr id="311" name="Google Shape;311;p17"/>
          <p:cNvSpPr txBox="1"/>
          <p:nvPr/>
        </p:nvSpPr>
        <p:spPr>
          <a:xfrm>
            <a:off x="7517391" y="5224462"/>
            <a:ext cx="1008063"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15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2:</a:t>
            </a:r>
            <a:endParaRPr/>
          </a:p>
        </p:txBody>
      </p:sp>
      <p:sp>
        <p:nvSpPr>
          <p:cNvPr id="312" name="Google Shape;312;p17"/>
          <p:cNvSpPr txBox="1"/>
          <p:nvPr/>
        </p:nvSpPr>
        <p:spPr>
          <a:xfrm>
            <a:off x="9766666" y="5224462"/>
            <a:ext cx="1008063"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15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4:</a:t>
            </a:r>
            <a:endParaRPr/>
          </a:p>
        </p:txBody>
      </p:sp>
      <p:cxnSp>
        <p:nvCxnSpPr>
          <p:cNvPr id="313" name="Google Shape;313;p17"/>
          <p:cNvCxnSpPr/>
          <p:nvPr/>
        </p:nvCxnSpPr>
        <p:spPr>
          <a:xfrm rot="10800000">
            <a:off x="9458313" y="4827449"/>
            <a:ext cx="0" cy="540000"/>
          </a:xfrm>
          <a:prstGeom prst="straightConnector1">
            <a:avLst/>
          </a:prstGeom>
          <a:noFill/>
          <a:ln cap="flat" cmpd="sng" w="25400">
            <a:solidFill>
              <a:srgbClr val="FF0000"/>
            </a:solidFill>
            <a:prstDash val="solid"/>
            <a:round/>
            <a:headEnd len="med" w="med" type="none"/>
            <a:tailEnd len="med" w="med" type="none"/>
          </a:ln>
        </p:spPr>
      </p:cxnSp>
      <p:sp>
        <p:nvSpPr>
          <p:cNvPr id="314" name="Google Shape;314;p17"/>
          <p:cNvSpPr txBox="1"/>
          <p:nvPr/>
        </p:nvSpPr>
        <p:spPr>
          <a:xfrm>
            <a:off x="9276663" y="5440362"/>
            <a:ext cx="363600" cy="376238"/>
          </a:xfrm>
          <a:prstGeom prst="rect">
            <a:avLst/>
          </a:prstGeom>
          <a:solidFill>
            <a:srgbClr val="FF0000">
              <a:alpha val="49803"/>
            </a:srgbClr>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b="0" i="1" lang="en-GB" sz="1800" u="none" cap="none" strike="noStrike">
                <a:solidFill>
                  <a:schemeClr val="dk1"/>
                </a:solidFill>
                <a:latin typeface="Arial"/>
                <a:ea typeface="Arial"/>
                <a:cs typeface="Arial"/>
                <a:sym typeface="Arial"/>
              </a:rPr>
              <a:t>t</a:t>
            </a:r>
            <a:r>
              <a:rPr b="0" baseline="-25000" i="0" lang="en-GB" sz="1800" u="none" cap="none" strike="noStrike">
                <a:solidFill>
                  <a:schemeClr val="dk1"/>
                </a:solidFill>
                <a:latin typeface="Arial"/>
                <a:ea typeface="Arial"/>
                <a:cs typeface="Arial"/>
                <a:sym typeface="Arial"/>
              </a:rPr>
              <a:t>a</a:t>
            </a:r>
            <a:endParaRPr/>
          </a:p>
        </p:txBody>
      </p:sp>
      <p:sp>
        <p:nvSpPr>
          <p:cNvPr id="315" name="Google Shape;315;p17"/>
          <p:cNvSpPr txBox="1"/>
          <p:nvPr/>
        </p:nvSpPr>
        <p:spPr>
          <a:xfrm>
            <a:off x="9129447" y="4532383"/>
            <a:ext cx="1081087" cy="30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400"/>
              <a:buFont typeface="Calibri"/>
              <a:buNone/>
            </a:pPr>
            <a:r>
              <a:rPr b="0" i="0" lang="en-GB" sz="1400" u="none" cap="none" strike="noStrike">
                <a:solidFill>
                  <a:srgbClr val="FF0000"/>
                </a:solidFill>
                <a:latin typeface="Calibri"/>
                <a:ea typeface="Calibri"/>
                <a:cs typeface="Calibri"/>
                <a:sym typeface="Calibri"/>
              </a:rPr>
              <a:t>75 min</a:t>
            </a:r>
            <a:endParaRPr/>
          </a:p>
        </p:txBody>
      </p:sp>
      <p:sp>
        <p:nvSpPr>
          <p:cNvPr id="316" name="Google Shape;316;p17"/>
          <p:cNvSpPr txBox="1"/>
          <p:nvPr/>
        </p:nvSpPr>
        <p:spPr>
          <a:xfrm>
            <a:off x="8844484" y="4827449"/>
            <a:ext cx="85503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000"/>
              <a:buFont typeface="Arial"/>
              <a:buNone/>
            </a:pPr>
            <a:r>
              <a:rPr b="0" i="0" lang="en-GB" sz="1000" u="none" cap="none" strike="noStrike">
                <a:solidFill>
                  <a:schemeClr val="dk1"/>
                </a:solidFill>
                <a:latin typeface="Arial"/>
                <a:ea typeface="Arial"/>
                <a:cs typeface="Arial"/>
                <a:sym typeface="Arial"/>
              </a:rPr>
              <a:t>fast charring </a:t>
            </a:r>
            <a:endParaRPr/>
          </a:p>
          <a:p>
            <a:pPr indent="0" lvl="0" marL="0" marR="0" rtl="0" algn="l">
              <a:spcBef>
                <a:spcPts val="0"/>
              </a:spcBef>
              <a:spcAft>
                <a:spcPts val="0"/>
              </a:spcAft>
              <a:buClr>
                <a:schemeClr val="dk1"/>
              </a:buClr>
              <a:buSzPts val="1000"/>
              <a:buFont typeface="Arial"/>
              <a:buNone/>
            </a:pPr>
            <a:r>
              <a:t/>
            </a:r>
            <a:endParaRPr b="0" i="0" sz="1000" u="none" cap="none" strike="noStrike">
              <a:solidFill>
                <a:schemeClr val="dk1"/>
              </a:solidFill>
              <a:latin typeface="Arial"/>
              <a:ea typeface="Arial"/>
              <a:cs typeface="Arial"/>
              <a:sym typeface="Arial"/>
            </a:endParaRPr>
          </a:p>
        </p:txBody>
      </p:sp>
      <p:sp>
        <p:nvSpPr>
          <p:cNvPr id="317" name="Google Shape;317;p17"/>
          <p:cNvSpPr txBox="1"/>
          <p:nvPr/>
        </p:nvSpPr>
        <p:spPr>
          <a:xfrm>
            <a:off x="8678807" y="5826412"/>
            <a:ext cx="1008063" cy="5492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5 min</a:t>
            </a:r>
            <a:endParaRPr/>
          </a:p>
          <a:p>
            <a:pPr indent="0" lvl="0" marL="0" marR="0" rtl="0" algn="ctr">
              <a:spcBef>
                <a:spcPts val="6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Phase 3:</a:t>
            </a:r>
            <a:endParaRPr/>
          </a:p>
        </p:txBody>
      </p:sp>
      <p:sp>
        <p:nvSpPr>
          <p:cNvPr id="318" name="Google Shape;318;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325" name="Google Shape;325;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26" name="Google Shape;326;p18"/>
          <p:cNvSpPr txBox="1"/>
          <p:nvPr>
            <p:ph idx="1" type="body"/>
          </p:nvPr>
        </p:nvSpPr>
        <p:spPr>
          <a:xfrm>
            <a:off x="838199" y="1825624"/>
            <a:ext cx="6304005" cy="4939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Nominal charring is determined as a sum of different stages</a:t>
            </a:r>
            <a:endParaRPr/>
          </a:p>
        </p:txBody>
      </p:sp>
      <p:pic>
        <p:nvPicPr>
          <p:cNvPr id="327" name="Google Shape;327;p18"/>
          <p:cNvPicPr preferRelativeResize="0"/>
          <p:nvPr/>
        </p:nvPicPr>
        <p:blipFill rotWithShape="1">
          <a:blip r:embed="rId3">
            <a:alphaModFix/>
          </a:blip>
          <a:srcRect b="0" l="0" r="0" t="0"/>
          <a:stretch/>
        </p:blipFill>
        <p:spPr>
          <a:xfrm>
            <a:off x="1144588" y="2894013"/>
            <a:ext cx="10015537" cy="3073400"/>
          </a:xfrm>
          <a:prstGeom prst="rect">
            <a:avLst/>
          </a:prstGeom>
          <a:noFill/>
          <a:ln>
            <a:noFill/>
          </a:ln>
        </p:spPr>
      </p:pic>
      <p:sp>
        <p:nvSpPr>
          <p:cNvPr id="328" name="Google Shape;328;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29" name="Google Shape;329;p18"/>
          <p:cNvSpPr/>
          <p:nvPr/>
        </p:nvSpPr>
        <p:spPr>
          <a:xfrm>
            <a:off x="1744149" y="3554947"/>
            <a:ext cx="9686853" cy="2385268"/>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nominal charring depth</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nominal charring depth before the fire protection breaks (determined according to the dimensioning method)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nominal charring depth after the fire protection breaks (determined according to the dimensioning method)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nominal charring depth (characteristic product value9</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starting time of charring</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breaking point of fire protection</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charring rate normalises / charring depth 25 mm</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fire resistance time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336" name="Google Shape;336;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37" name="Google Shape;337;p19"/>
          <p:cNvSpPr txBox="1"/>
          <p:nvPr>
            <p:ph idx="1" type="body"/>
          </p:nvPr>
        </p:nvSpPr>
        <p:spPr>
          <a:xfrm>
            <a:off x="838199" y="1825624"/>
            <a:ext cx="11252887" cy="4939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following three dimensioning methods for fire-protected structures are presented in the Eurocode (RIL 205-2)</a:t>
            </a:r>
            <a:endParaRPr/>
          </a:p>
        </p:txBody>
      </p:sp>
      <p:sp>
        <p:nvSpPr>
          <p:cNvPr id="338" name="Google Shape;338;p19"/>
          <p:cNvSpPr/>
          <p:nvPr/>
        </p:nvSpPr>
        <p:spPr>
          <a:xfrm>
            <a:off x="1655805" y="2778774"/>
            <a:ext cx="3280719" cy="1638766"/>
          </a:xfrm>
          <a:prstGeom prst="rect">
            <a:avLst/>
          </a:prstGeom>
          <a:solidFill>
            <a:schemeClr val="lt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FIRE-PROTECTED BEAMS AND COLUMNS </a:t>
            </a:r>
            <a:endParaRPr/>
          </a:p>
          <a:p>
            <a:pPr indent="-342900" lvl="0" marL="342900" marR="0" rtl="0" algn="l">
              <a:spcBef>
                <a:spcPts val="280"/>
              </a:spcBef>
              <a:spcAft>
                <a:spcPts val="0"/>
              </a:spcAft>
              <a:buClr>
                <a:schemeClr val="dk1"/>
              </a:buClr>
              <a:buSzPts val="1400"/>
              <a:buFont typeface="Calibri"/>
              <a:buNone/>
            </a:pPr>
            <a:r>
              <a:rPr b="0" i="0" lang="en-GB" sz="1400" u="none" cap="none" strike="noStrike">
                <a:solidFill>
                  <a:schemeClr val="dk1"/>
                </a:solidFill>
                <a:latin typeface="Calibri"/>
                <a:ea typeface="Calibri"/>
                <a:cs typeface="Calibri"/>
                <a:sym typeface="Calibri"/>
              </a:rPr>
              <a:t>1) RIL 205-2 chapter 3.4.3</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Fire resistance time is not limited</a:t>
            </a:r>
            <a:endParaRPr/>
          </a:p>
          <a:p>
            <a:pPr indent="-179388" lvl="0" marL="179388" marR="0" rtl="0" algn="l">
              <a:spcBef>
                <a:spcPts val="240"/>
              </a:spcBef>
              <a:spcAft>
                <a:spcPts val="0"/>
              </a:spcAft>
              <a:buClr>
                <a:schemeClr val="dk1"/>
              </a:buClr>
              <a:buSzPts val="1200"/>
              <a:buFont typeface="Calibri"/>
              <a:buChar char="•"/>
            </a:pPr>
            <a:r>
              <a:rPr b="0" i="1" lang="en-GB" sz="1200" u="none" cap="none" strike="noStrike">
                <a:solidFill>
                  <a:schemeClr val="dk1"/>
                </a:solidFill>
                <a:latin typeface="Calibri"/>
                <a:ea typeface="Calibri"/>
                <a:cs typeface="Calibri"/>
                <a:sym typeface="Calibri"/>
              </a:rPr>
              <a:t>k</a:t>
            </a:r>
            <a:r>
              <a:rPr b="0" baseline="-25000" i="0" lang="en-GB" sz="1200" u="none" cap="none" strike="noStrike">
                <a:solidFill>
                  <a:schemeClr val="dk1"/>
                </a:solidFill>
                <a:latin typeface="Calibri"/>
                <a:ea typeface="Calibri"/>
                <a:cs typeface="Calibri"/>
                <a:sym typeface="Calibri"/>
              </a:rPr>
              <a:t>mod,fi</a:t>
            </a:r>
            <a:r>
              <a:rPr b="0" i="0" lang="en-GB" sz="1200" u="none" cap="none" strike="noStrike">
                <a:solidFill>
                  <a:schemeClr val="dk1"/>
                </a:solidFill>
                <a:latin typeface="Calibri"/>
                <a:ea typeface="Calibri"/>
                <a:cs typeface="Calibri"/>
                <a:sym typeface="Calibri"/>
              </a:rPr>
              <a:t> =1.0</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Dimensioning is done using the effective cross-section method</a:t>
            </a:r>
            <a:endParaRPr/>
          </a:p>
          <a:p>
            <a:pPr indent="-103188" lvl="0" marL="179388" marR="0" rtl="0" algn="l">
              <a:spcBef>
                <a:spcPts val="24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342900" lvl="0" marL="342900" marR="0" rtl="0" algn="ctr">
              <a:spcBef>
                <a:spcPts val="28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9" name="Google Shape;339;p19"/>
          <p:cNvSpPr/>
          <p:nvPr/>
        </p:nvSpPr>
        <p:spPr>
          <a:xfrm>
            <a:off x="5305170" y="2778774"/>
            <a:ext cx="5614364" cy="3492280"/>
          </a:xfrm>
          <a:prstGeom prst="rect">
            <a:avLst/>
          </a:prstGeom>
          <a:solidFill>
            <a:schemeClr val="lt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3175" lvl="0" marL="0" marR="0" rtl="0" algn="l">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WALL STRUCTURES AND INTERMEDIATE AND UPPER FLOOR STRUCTURES</a:t>
            </a:r>
            <a:endParaRPr/>
          </a:p>
          <a:p>
            <a:pPr indent="-342900" lvl="0" marL="342900" marR="0" rtl="0" algn="l">
              <a:spcBef>
                <a:spcPts val="280"/>
              </a:spcBef>
              <a:spcAft>
                <a:spcPts val="0"/>
              </a:spcAft>
              <a:buClr>
                <a:schemeClr val="dk1"/>
              </a:buClr>
              <a:buSzPts val="1400"/>
              <a:buFont typeface="Calibri"/>
              <a:buNone/>
            </a:pPr>
            <a:r>
              <a:rPr b="0" i="0" lang="en-GB" sz="1400" u="none" cap="none" strike="noStrike">
                <a:solidFill>
                  <a:schemeClr val="dk1"/>
                </a:solidFill>
                <a:latin typeface="Calibri"/>
                <a:ea typeface="Calibri"/>
                <a:cs typeface="Calibri"/>
                <a:sym typeface="Calibri"/>
              </a:rPr>
              <a:t>2) RIL 205-2 chapter 4.3.2.1S</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Cavity filled with insulation </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Fire resistance time of walls is limited to 90 minutes (R 90)</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Fire resistance time of intermediate and upper floors is limited to 60 minutes (R 60)</a:t>
            </a:r>
            <a:endParaRPr/>
          </a:p>
          <a:p>
            <a:pPr indent="-179388" lvl="0" marL="179388" marR="0" rtl="0" algn="l">
              <a:spcBef>
                <a:spcPts val="240"/>
              </a:spcBef>
              <a:spcAft>
                <a:spcPts val="0"/>
              </a:spcAft>
              <a:buClr>
                <a:schemeClr val="dk1"/>
              </a:buClr>
              <a:buSzPts val="1200"/>
              <a:buFont typeface="Calibri"/>
              <a:buChar char="•"/>
            </a:pPr>
            <a:r>
              <a:rPr b="0" i="1" lang="en-GB" sz="1200" u="none" cap="none" strike="noStrike">
                <a:solidFill>
                  <a:schemeClr val="dk1"/>
                </a:solidFill>
                <a:latin typeface="Calibri"/>
                <a:ea typeface="Calibri"/>
                <a:cs typeface="Calibri"/>
                <a:sym typeface="Calibri"/>
              </a:rPr>
              <a:t>k</a:t>
            </a:r>
            <a:r>
              <a:rPr b="0" baseline="-25000" i="0" lang="en-GB" sz="1200" u="none" cap="none" strike="noStrike">
                <a:solidFill>
                  <a:schemeClr val="dk1"/>
                </a:solidFill>
                <a:latin typeface="Calibri"/>
                <a:ea typeface="Calibri"/>
                <a:cs typeface="Calibri"/>
                <a:sym typeface="Calibri"/>
              </a:rPr>
              <a:t>mod,fi</a:t>
            </a:r>
            <a:r>
              <a:rPr b="0" i="0" lang="en-GB" sz="1200" u="none" cap="none" strike="noStrike">
                <a:solidFill>
                  <a:schemeClr val="dk1"/>
                </a:solidFill>
                <a:latin typeface="Calibri"/>
                <a:ea typeface="Calibri"/>
                <a:cs typeface="Calibri"/>
                <a:sym typeface="Calibri"/>
              </a:rPr>
              <a:t> = calculated (using table data)</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Dimensioning is done using the nominal reduced cross-section method</a:t>
            </a:r>
            <a:endParaRPr/>
          </a:p>
          <a:p>
            <a:pPr indent="-342900" lvl="0" marL="342900" marR="0" rtl="0" algn="l">
              <a:spcBef>
                <a:spcPts val="220"/>
              </a:spcBef>
              <a:spcAft>
                <a:spcPts val="0"/>
              </a:spcAft>
              <a:buClr>
                <a:schemeClr val="dk1"/>
              </a:buClr>
              <a:buSzPts val="1100"/>
              <a:buFont typeface="Arial"/>
              <a:buNone/>
            </a:pPr>
            <a:r>
              <a:t/>
            </a:r>
            <a:endParaRPr b="0" i="0" sz="1100" u="none" cap="none" strike="noStrike">
              <a:solidFill>
                <a:schemeClr val="dk1"/>
              </a:solidFill>
              <a:latin typeface="Calibri"/>
              <a:ea typeface="Calibri"/>
              <a:cs typeface="Calibri"/>
              <a:sym typeface="Calibri"/>
            </a:endParaRPr>
          </a:p>
          <a:p>
            <a:pPr indent="-342900" lvl="0" marL="342900" marR="0" rtl="0" algn="l">
              <a:spcBef>
                <a:spcPts val="280"/>
              </a:spcBef>
              <a:spcAft>
                <a:spcPts val="0"/>
              </a:spcAft>
              <a:buClr>
                <a:schemeClr val="dk1"/>
              </a:buClr>
              <a:buSzPts val="1400"/>
              <a:buFont typeface="Calibri"/>
              <a:buNone/>
            </a:pPr>
            <a:r>
              <a:rPr b="0" i="0" lang="en-GB" sz="1400" u="none" cap="none" strike="noStrike">
                <a:solidFill>
                  <a:schemeClr val="dk1"/>
                </a:solidFill>
                <a:latin typeface="Calibri"/>
                <a:ea typeface="Calibri"/>
                <a:cs typeface="Calibri"/>
                <a:sym typeface="Calibri"/>
              </a:rPr>
              <a:t>3) RIL 205-2 chapter 4.3.2.2S</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Cavity is uninsulated (empty)</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Fire resistance time is not limited</a:t>
            </a:r>
            <a:endParaRPr/>
          </a:p>
          <a:p>
            <a:pPr indent="-179388" lvl="0" marL="179388" marR="0" rtl="0" algn="l">
              <a:spcBef>
                <a:spcPts val="240"/>
              </a:spcBef>
              <a:spcAft>
                <a:spcPts val="0"/>
              </a:spcAft>
              <a:buClr>
                <a:schemeClr val="dk1"/>
              </a:buClr>
              <a:buSzPts val="1200"/>
              <a:buFont typeface="Calibri"/>
              <a:buChar char="•"/>
            </a:pPr>
            <a:r>
              <a:rPr b="0" i="1" lang="en-GB" sz="1200" u="none" cap="none" strike="noStrike">
                <a:solidFill>
                  <a:schemeClr val="dk1"/>
                </a:solidFill>
                <a:latin typeface="Calibri"/>
                <a:ea typeface="Calibri"/>
                <a:cs typeface="Calibri"/>
                <a:sym typeface="Calibri"/>
              </a:rPr>
              <a:t>k</a:t>
            </a:r>
            <a:r>
              <a:rPr b="0" baseline="-25000" i="0" lang="en-GB" sz="1200" u="none" cap="none" strike="noStrike">
                <a:solidFill>
                  <a:schemeClr val="dk1"/>
                </a:solidFill>
                <a:latin typeface="Calibri"/>
                <a:ea typeface="Calibri"/>
                <a:cs typeface="Calibri"/>
                <a:sym typeface="Calibri"/>
              </a:rPr>
              <a:t>mod,fi</a:t>
            </a:r>
            <a:r>
              <a:rPr b="0" i="0" lang="en-GB" sz="1200" u="none" cap="none" strike="noStrike">
                <a:solidFill>
                  <a:schemeClr val="dk1"/>
                </a:solidFill>
                <a:latin typeface="Calibri"/>
                <a:ea typeface="Calibri"/>
                <a:cs typeface="Calibri"/>
                <a:sym typeface="Calibri"/>
              </a:rPr>
              <a:t> =1.0</a:t>
            </a:r>
            <a:endParaRPr/>
          </a:p>
          <a:p>
            <a:pPr indent="-179388" lvl="0" marL="179388" marR="0" rtl="0" algn="l">
              <a:spcBef>
                <a:spcPts val="240"/>
              </a:spcBef>
              <a:spcAft>
                <a:spcPts val="0"/>
              </a:spcAft>
              <a:buClr>
                <a:schemeClr val="dk1"/>
              </a:buClr>
              <a:buSzPts val="1200"/>
              <a:buFont typeface="Calibri"/>
              <a:buChar char="•"/>
            </a:pPr>
            <a:r>
              <a:rPr b="0" i="0" lang="en-GB" sz="1200" u="none" cap="none" strike="noStrike">
                <a:solidFill>
                  <a:schemeClr val="dk1"/>
                </a:solidFill>
                <a:latin typeface="Calibri"/>
                <a:ea typeface="Calibri"/>
                <a:cs typeface="Calibri"/>
                <a:sym typeface="Calibri"/>
              </a:rPr>
              <a:t>Dimensioning is done using the effective cross-section method</a:t>
            </a:r>
            <a:endParaRPr/>
          </a:p>
          <a:p>
            <a:pPr indent="-103188" lvl="0" marL="179388" marR="0" rtl="0" algn="l">
              <a:spcBef>
                <a:spcPts val="24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342900" lvl="0" marL="342900" marR="0" rtl="0" algn="ctr">
              <a:spcBef>
                <a:spcPts val="24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340" name="Google Shape;340;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15" name="Google Shape;115;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16" name="Google Shape;116;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17" name="Google Shape;117;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18" name="Google Shape;118;p2"/>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Fire-protected structures (beams and columns)</a:t>
            </a:r>
            <a:endParaRPr/>
          </a:p>
        </p:txBody>
      </p:sp>
      <p:sp>
        <p:nvSpPr>
          <p:cNvPr id="347" name="Google Shape;347;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48" name="Google Shape;348;p20"/>
          <p:cNvSpPr txBox="1"/>
          <p:nvPr>
            <p:ph idx="1" type="body"/>
          </p:nvPr>
        </p:nvSpPr>
        <p:spPr>
          <a:xfrm>
            <a:off x="838199" y="1825624"/>
            <a:ext cx="5939481" cy="45998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cross-section method is used in dimensioning</a:t>
            </a:r>
            <a:endParaRPr/>
          </a:p>
          <a:p>
            <a:pPr indent="-228600" lvl="0" marL="228600" rtl="0" algn="l">
              <a:lnSpc>
                <a:spcPct val="90000"/>
              </a:lnSpc>
              <a:spcBef>
                <a:spcPts val="1000"/>
              </a:spcBef>
              <a:spcAft>
                <a:spcPts val="0"/>
              </a:spcAft>
              <a:buClr>
                <a:schemeClr val="dk1"/>
              </a:buClr>
              <a:buSzPts val="2800"/>
              <a:buChar char="•"/>
            </a:pPr>
            <a:r>
              <a:rPr lang="en-GB"/>
              <a:t>Fire resistance time is not limited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49" name="Google Shape;349;p20"/>
          <p:cNvPicPr preferRelativeResize="0"/>
          <p:nvPr/>
        </p:nvPicPr>
        <p:blipFill rotWithShape="1">
          <a:blip r:embed="rId3">
            <a:alphaModFix/>
          </a:blip>
          <a:srcRect b="0" l="0" r="0" t="0"/>
          <a:stretch/>
        </p:blipFill>
        <p:spPr>
          <a:xfrm>
            <a:off x="1157288" y="3343275"/>
            <a:ext cx="4081462" cy="3389313"/>
          </a:xfrm>
          <a:prstGeom prst="rect">
            <a:avLst/>
          </a:prstGeom>
          <a:noFill/>
          <a:ln>
            <a:noFill/>
          </a:ln>
        </p:spPr>
      </p:pic>
      <p:pic>
        <p:nvPicPr>
          <p:cNvPr id="350" name="Google Shape;350;p20"/>
          <p:cNvPicPr preferRelativeResize="0"/>
          <p:nvPr/>
        </p:nvPicPr>
        <p:blipFill rotWithShape="1">
          <a:blip r:embed="rId4">
            <a:alphaModFix/>
          </a:blip>
          <a:srcRect b="0" l="0" r="0" t="0"/>
          <a:stretch/>
        </p:blipFill>
        <p:spPr>
          <a:xfrm>
            <a:off x="7474511" y="1631120"/>
            <a:ext cx="3973746" cy="4208432"/>
          </a:xfrm>
          <a:prstGeom prst="rect">
            <a:avLst/>
          </a:prstGeom>
          <a:noFill/>
          <a:ln>
            <a:noFill/>
          </a:ln>
        </p:spPr>
      </p:pic>
      <p:sp>
        <p:nvSpPr>
          <p:cNvPr id="351" name="Google Shape;351;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52" name="Google Shape;352;p20"/>
          <p:cNvSpPr/>
          <p:nvPr/>
        </p:nvSpPr>
        <p:spPr>
          <a:xfrm>
            <a:off x="1797417" y="4007708"/>
            <a:ext cx="2481621" cy="115416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effective charring depth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nominal charring depth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from the table (RIL 205-2)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7 mm</a:t>
            </a:r>
            <a:endParaRPr/>
          </a:p>
        </p:txBody>
      </p:sp>
      <p:sp>
        <p:nvSpPr>
          <p:cNvPr id="353" name="Google Shape;353;p20"/>
          <p:cNvSpPr/>
          <p:nvPr/>
        </p:nvSpPr>
        <p:spPr>
          <a:xfrm>
            <a:off x="1587584" y="6452045"/>
            <a:ext cx="248162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nominal charring rate</a:t>
            </a:r>
            <a:endParaRPr/>
          </a:p>
        </p:txBody>
      </p:sp>
      <p:sp>
        <p:nvSpPr>
          <p:cNvPr id="354" name="Google Shape;354;p20"/>
          <p:cNvSpPr/>
          <p:nvPr/>
        </p:nvSpPr>
        <p:spPr>
          <a:xfrm>
            <a:off x="1654789" y="5525775"/>
            <a:ext cx="152341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when determined,</a:t>
            </a:r>
            <a:endParaRPr/>
          </a:p>
        </p:txBody>
      </p:sp>
      <p:sp>
        <p:nvSpPr>
          <p:cNvPr id="355" name="Google Shape;355;p20"/>
          <p:cNvSpPr/>
          <p:nvPr/>
        </p:nvSpPr>
        <p:spPr>
          <a:xfrm>
            <a:off x="1587585" y="5839552"/>
            <a:ext cx="248162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from the table (RIL 205-2)</a:t>
            </a:r>
            <a:endParaRPr/>
          </a:p>
        </p:txBody>
      </p:sp>
      <p:sp>
        <p:nvSpPr>
          <p:cNvPr id="356" name="Google Shape;356;p20"/>
          <p:cNvSpPr/>
          <p:nvPr/>
        </p:nvSpPr>
        <p:spPr>
          <a:xfrm>
            <a:off x="7649569" y="1657754"/>
            <a:ext cx="2180231" cy="215497"/>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Fire-protecting building element</a:t>
            </a:r>
            <a:endParaRPr/>
          </a:p>
        </p:txBody>
      </p:sp>
      <p:sp>
        <p:nvSpPr>
          <p:cNvPr id="357" name="Google Shape;357;p20"/>
          <p:cNvSpPr/>
          <p:nvPr/>
        </p:nvSpPr>
        <p:spPr>
          <a:xfrm>
            <a:off x="9641148" y="2455097"/>
            <a:ext cx="1785839" cy="501586"/>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Fire protection that does not protect for the entire fire resistance time</a:t>
            </a:r>
            <a:endParaRPr/>
          </a:p>
        </p:txBody>
      </p:sp>
      <p:sp>
        <p:nvSpPr>
          <p:cNvPr id="358" name="Google Shape;358;p20"/>
          <p:cNvSpPr/>
          <p:nvPr/>
        </p:nvSpPr>
        <p:spPr>
          <a:xfrm>
            <a:off x="9461384" y="5037930"/>
            <a:ext cx="2413677" cy="801621"/>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3 = Effective cross-section</a:t>
            </a:r>
            <a:endParaRPr/>
          </a:p>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2 = Reduced cross-section</a:t>
            </a:r>
            <a:endParaRPr/>
          </a:p>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1 = Original cross-section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Fire-protected structures (cavity filled)</a:t>
            </a:r>
            <a:endParaRPr/>
          </a:p>
        </p:txBody>
      </p:sp>
      <p:sp>
        <p:nvSpPr>
          <p:cNvPr id="365" name="Google Shape;365;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66" name="Google Shape;366;p21"/>
          <p:cNvPicPr preferRelativeResize="0"/>
          <p:nvPr/>
        </p:nvPicPr>
        <p:blipFill rotWithShape="1">
          <a:blip r:embed="rId3">
            <a:alphaModFix/>
          </a:blip>
          <a:srcRect b="0" l="0" r="0" t="0"/>
          <a:stretch/>
        </p:blipFill>
        <p:spPr>
          <a:xfrm>
            <a:off x="7124859" y="1910319"/>
            <a:ext cx="4344304" cy="3398390"/>
          </a:xfrm>
          <a:prstGeom prst="rect">
            <a:avLst/>
          </a:prstGeom>
          <a:noFill/>
          <a:ln>
            <a:noFill/>
          </a:ln>
        </p:spPr>
      </p:pic>
      <p:sp>
        <p:nvSpPr>
          <p:cNvPr id="367" name="Google Shape;367;p21"/>
          <p:cNvSpPr txBox="1"/>
          <p:nvPr>
            <p:ph idx="1" type="body"/>
          </p:nvPr>
        </p:nvSpPr>
        <p:spPr>
          <a:xfrm>
            <a:off x="838199" y="1825624"/>
            <a:ext cx="5939481" cy="45998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Nominal reduced cross-section is used in dimensioning</a:t>
            </a:r>
            <a:endParaRPr/>
          </a:p>
          <a:p>
            <a:pPr indent="-228600" lvl="0" marL="228600" rtl="0" algn="l">
              <a:lnSpc>
                <a:spcPct val="90000"/>
              </a:lnSpc>
              <a:spcBef>
                <a:spcPts val="1000"/>
              </a:spcBef>
              <a:spcAft>
                <a:spcPts val="0"/>
              </a:spcAft>
              <a:buClr>
                <a:schemeClr val="dk1"/>
              </a:buClr>
              <a:buSzPts val="2800"/>
              <a:buChar char="•"/>
            </a:pPr>
            <a:r>
              <a:rPr lang="en-GB"/>
              <a:t>Fire resistance time is limited </a:t>
            </a:r>
            <a:endParaRPr/>
          </a:p>
          <a:p>
            <a:pPr indent="-228600" lvl="1" marL="685800" rtl="0" algn="l">
              <a:lnSpc>
                <a:spcPct val="90000"/>
              </a:lnSpc>
              <a:spcBef>
                <a:spcPts val="500"/>
              </a:spcBef>
              <a:spcAft>
                <a:spcPts val="0"/>
              </a:spcAft>
              <a:buClr>
                <a:schemeClr val="dk1"/>
              </a:buClr>
              <a:buSzPts val="2400"/>
              <a:buChar char="•"/>
            </a:pPr>
            <a:r>
              <a:rPr lang="en-GB"/>
              <a:t>Wall structures R 90</a:t>
            </a:r>
            <a:endParaRPr/>
          </a:p>
          <a:p>
            <a:pPr indent="-228600" lvl="1" marL="685800" rtl="0" algn="l">
              <a:lnSpc>
                <a:spcPct val="90000"/>
              </a:lnSpc>
              <a:spcBef>
                <a:spcPts val="500"/>
              </a:spcBef>
              <a:spcAft>
                <a:spcPts val="0"/>
              </a:spcAft>
              <a:buClr>
                <a:schemeClr val="dk1"/>
              </a:buClr>
              <a:buSzPts val="2400"/>
              <a:buChar char="•"/>
            </a:pPr>
            <a:r>
              <a:rPr lang="en-GB"/>
              <a:t>Horizontal structures R 60</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68" name="Google Shape;368;p21"/>
          <p:cNvPicPr preferRelativeResize="0"/>
          <p:nvPr/>
        </p:nvPicPr>
        <p:blipFill rotWithShape="1">
          <a:blip r:embed="rId4">
            <a:alphaModFix/>
          </a:blip>
          <a:srcRect b="0" l="0" r="0" t="0"/>
          <a:stretch/>
        </p:blipFill>
        <p:spPr>
          <a:xfrm>
            <a:off x="1136650" y="4144103"/>
            <a:ext cx="4802188" cy="2100262"/>
          </a:xfrm>
          <a:prstGeom prst="rect">
            <a:avLst/>
          </a:prstGeom>
          <a:noFill/>
          <a:ln>
            <a:noFill/>
          </a:ln>
        </p:spPr>
      </p:pic>
      <p:sp>
        <p:nvSpPr>
          <p:cNvPr id="369" name="Google Shape;369;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70" name="Google Shape;370;p21"/>
          <p:cNvSpPr/>
          <p:nvPr/>
        </p:nvSpPr>
        <p:spPr>
          <a:xfrm rot="-5400000">
            <a:off x="6425478" y="2803389"/>
            <a:ext cx="1606858" cy="172583"/>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Stone wool in the cavity</a:t>
            </a:r>
            <a:endParaRPr/>
          </a:p>
        </p:txBody>
      </p:sp>
      <p:sp>
        <p:nvSpPr>
          <p:cNvPr id="371" name="Google Shape;371;p21"/>
          <p:cNvSpPr/>
          <p:nvPr/>
        </p:nvSpPr>
        <p:spPr>
          <a:xfrm>
            <a:off x="9775302" y="4005502"/>
            <a:ext cx="1785839" cy="501586"/>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Fire protection that does not protect for the entire fire resistance time</a:t>
            </a:r>
            <a:endParaRPr/>
          </a:p>
        </p:txBody>
      </p:sp>
      <p:sp>
        <p:nvSpPr>
          <p:cNvPr id="372" name="Google Shape;372;p21"/>
          <p:cNvSpPr/>
          <p:nvPr/>
        </p:nvSpPr>
        <p:spPr>
          <a:xfrm>
            <a:off x="7541389" y="5033555"/>
            <a:ext cx="2413677" cy="321358"/>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1 = Nominal reduced cross-section</a:t>
            </a:r>
            <a:endParaRPr/>
          </a:p>
        </p:txBody>
      </p:sp>
      <p:sp>
        <p:nvSpPr>
          <p:cNvPr id="373" name="Google Shape;373;p21"/>
          <p:cNvSpPr/>
          <p:nvPr/>
        </p:nvSpPr>
        <p:spPr>
          <a:xfrm>
            <a:off x="1545558" y="4492197"/>
            <a:ext cx="3536174" cy="146193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from table data (RIL 205-2)</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from table data (RIL 205-2)</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1.5</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from table data (RIL 205-2)</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one-dimensional charring rate</a:t>
            </a:r>
            <a:endParaRPr/>
          </a:p>
        </p:txBody>
      </p:sp>
      <p:sp>
        <p:nvSpPr>
          <p:cNvPr id="374" name="Google Shape;374;p21"/>
          <p:cNvSpPr/>
          <p:nvPr/>
        </p:nvSpPr>
        <p:spPr>
          <a:xfrm>
            <a:off x="1647695" y="4153897"/>
            <a:ext cx="152341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when determined,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Fire-protected structures (cavity filled)</a:t>
            </a:r>
            <a:endParaRPr/>
          </a:p>
        </p:txBody>
      </p:sp>
      <p:sp>
        <p:nvSpPr>
          <p:cNvPr id="381" name="Google Shape;381;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82" name="Google Shape;382;p22"/>
          <p:cNvSpPr txBox="1"/>
          <p:nvPr>
            <p:ph idx="1" type="body"/>
          </p:nvPr>
        </p:nvSpPr>
        <p:spPr>
          <a:xfrm>
            <a:off x="838198" y="1825624"/>
            <a:ext cx="11116963" cy="45998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Cavities are either completely filled with stone wool or have a layer at least 100 mm thick</a:t>
            </a:r>
            <a:endParaRPr/>
          </a:p>
          <a:p>
            <a:pPr indent="-228600" lvl="0" marL="228600" rtl="0" algn="l">
              <a:lnSpc>
                <a:spcPct val="90000"/>
              </a:lnSpc>
              <a:spcBef>
                <a:spcPts val="1000"/>
              </a:spcBef>
              <a:spcAft>
                <a:spcPts val="0"/>
              </a:spcAft>
              <a:buClr>
                <a:schemeClr val="dk1"/>
              </a:buClr>
              <a:buSzPts val="2800"/>
              <a:buChar char="•"/>
            </a:pPr>
            <a:r>
              <a:rPr lang="en-GB"/>
              <a:t>Insulation density should be at least 28 kg/m</a:t>
            </a:r>
            <a:r>
              <a:rPr baseline="30000" lang="en-GB"/>
              <a:t>3</a:t>
            </a:r>
            <a:endParaRPr/>
          </a:p>
          <a:p>
            <a:pPr indent="-228600" lvl="0" marL="228600" rtl="0" algn="l">
              <a:lnSpc>
                <a:spcPct val="90000"/>
              </a:lnSpc>
              <a:spcBef>
                <a:spcPts val="1000"/>
              </a:spcBef>
              <a:spcAft>
                <a:spcPts val="0"/>
              </a:spcAft>
              <a:buClr>
                <a:schemeClr val="dk1"/>
              </a:buClr>
              <a:buSzPts val="2800"/>
              <a:buChar char="•"/>
            </a:pPr>
            <a:r>
              <a:rPr lang="en-GB"/>
              <a:t>The insulation must be installed on the side that is exposed to fire to be on the level of the support edge, so that it protects the faces from charring.</a:t>
            </a:r>
            <a:endParaRPr/>
          </a:p>
          <a:p>
            <a:pPr indent="-228600" lvl="0" marL="228600" rtl="0" algn="l">
              <a:lnSpc>
                <a:spcPct val="90000"/>
              </a:lnSpc>
              <a:spcBef>
                <a:spcPts val="1000"/>
              </a:spcBef>
              <a:spcAft>
                <a:spcPts val="0"/>
              </a:spcAft>
              <a:buClr>
                <a:schemeClr val="dk1"/>
              </a:buClr>
              <a:buSzPts val="2800"/>
              <a:buChar char="•"/>
            </a:pPr>
            <a:r>
              <a:rPr lang="en-GB"/>
              <a:t>The height of the cavity is limited to the value h</a:t>
            </a:r>
            <a:r>
              <a:rPr baseline="-25000" lang="en-GB"/>
              <a:t>cavity</a:t>
            </a:r>
            <a:r>
              <a:rPr lang="en-GB"/>
              <a:t>/h</a:t>
            </a:r>
            <a:r>
              <a:rPr baseline="-25000" lang="en-GB"/>
              <a:t>beam</a:t>
            </a:r>
            <a:r>
              <a:rPr lang="en-GB"/>
              <a:t> ≤ 0,6</a:t>
            </a:r>
            <a:endParaRPr/>
          </a:p>
          <a:p>
            <a:pPr indent="-228600" lvl="0" marL="228600" rtl="0" algn="l">
              <a:lnSpc>
                <a:spcPct val="90000"/>
              </a:lnSpc>
              <a:spcBef>
                <a:spcPts val="1000"/>
              </a:spcBef>
              <a:spcAft>
                <a:spcPts val="0"/>
              </a:spcAft>
              <a:buClr>
                <a:schemeClr val="dk1"/>
              </a:buClr>
              <a:buSzPts val="2800"/>
              <a:buChar char="•"/>
            </a:pPr>
            <a:r>
              <a:rPr lang="en-GB"/>
              <a:t>The maximum height of the cavity is 300 mm</a:t>
            </a:r>
            <a:endParaRPr/>
          </a:p>
          <a:p>
            <a:pPr indent="-228600" lvl="0" marL="228600" rtl="0" algn="l">
              <a:lnSpc>
                <a:spcPct val="90000"/>
              </a:lnSpc>
              <a:spcBef>
                <a:spcPts val="1000"/>
              </a:spcBef>
              <a:spcAft>
                <a:spcPts val="0"/>
              </a:spcAft>
              <a:buClr>
                <a:schemeClr val="dk1"/>
              </a:buClr>
              <a:buSzPts val="2800"/>
              <a:buChar char="•"/>
            </a:pPr>
            <a:r>
              <a:rPr lang="en-GB"/>
              <a:t>If the insulation is glass wool, the empty cavity dimensioning method is used</a:t>
            </a:r>
            <a:endParaRPr/>
          </a:p>
          <a:p>
            <a:pPr indent="-50800" lvl="0" marL="228600" rtl="0" algn="l">
              <a:lnSpc>
                <a:spcPct val="90000"/>
              </a:lnSpc>
              <a:spcBef>
                <a:spcPts val="1000"/>
              </a:spcBef>
              <a:spcAft>
                <a:spcPts val="0"/>
              </a:spcAft>
              <a:buClr>
                <a:schemeClr val="dk1"/>
              </a:buClr>
              <a:buSzPts val="2800"/>
              <a:buNone/>
            </a:pPr>
            <a:r>
              <a:t/>
            </a:r>
            <a:endParaRPr/>
          </a:p>
        </p:txBody>
      </p:sp>
      <p:sp>
        <p:nvSpPr>
          <p:cNvPr id="383" name="Google Shape;383;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Fire-protected structures (cavity filled)</a:t>
            </a:r>
            <a:endParaRPr/>
          </a:p>
        </p:txBody>
      </p:sp>
      <p:sp>
        <p:nvSpPr>
          <p:cNvPr id="390" name="Google Shape;390;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91" name="Google Shape;391;p23"/>
          <p:cNvSpPr txBox="1"/>
          <p:nvPr>
            <p:ph idx="1" type="body"/>
          </p:nvPr>
        </p:nvSpPr>
        <p:spPr>
          <a:xfrm>
            <a:off x="838199" y="1825624"/>
            <a:ext cx="5939481" cy="478524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When the wool slabs in the cavity are used for fire-protecting the frame sides, their stationariness must be ensured</a:t>
            </a:r>
            <a:endParaRPr/>
          </a:p>
          <a:p>
            <a:pPr indent="-228600" lvl="1" marL="685800" rtl="0" algn="l">
              <a:lnSpc>
                <a:spcPct val="90000"/>
              </a:lnSpc>
              <a:spcBef>
                <a:spcPts val="500"/>
              </a:spcBef>
              <a:spcAft>
                <a:spcPts val="0"/>
              </a:spcAft>
              <a:buClr>
                <a:schemeClr val="dk1"/>
              </a:buClr>
              <a:buSzPts val="2400"/>
              <a:buChar char="•"/>
            </a:pPr>
            <a:r>
              <a:rPr lang="en-GB"/>
              <a:t>In horizontal structures, the studs bearing the wool slabs and their connectors must be fire-dimensioned </a:t>
            </a:r>
            <a:endParaRPr/>
          </a:p>
          <a:p>
            <a:pPr indent="-228600" lvl="1" marL="685800" rtl="0" algn="l">
              <a:lnSpc>
                <a:spcPct val="90000"/>
              </a:lnSpc>
              <a:spcBef>
                <a:spcPts val="500"/>
              </a:spcBef>
              <a:spcAft>
                <a:spcPts val="0"/>
              </a:spcAft>
              <a:buClr>
                <a:schemeClr val="dk1"/>
              </a:buClr>
              <a:buSzPts val="2400"/>
              <a:buChar char="•"/>
            </a:pPr>
            <a:r>
              <a:rPr lang="en-GB"/>
              <a:t>Studs are usually thick</a:t>
            </a:r>
            <a:endParaRPr/>
          </a:p>
          <a:p>
            <a:pPr indent="-228600" lvl="1" marL="685800" rtl="0" algn="l">
              <a:lnSpc>
                <a:spcPct val="90000"/>
              </a:lnSpc>
              <a:spcBef>
                <a:spcPts val="500"/>
              </a:spcBef>
              <a:spcAft>
                <a:spcPts val="0"/>
              </a:spcAft>
              <a:buClr>
                <a:schemeClr val="dk1"/>
              </a:buClr>
              <a:buSzPts val="2400"/>
              <a:buChar char="•"/>
            </a:pPr>
            <a:r>
              <a:rPr lang="en-GB"/>
              <a:t>Connectors are usually long</a:t>
            </a:r>
            <a:endParaRPr/>
          </a:p>
          <a:p>
            <a:pPr indent="-228600" lvl="0" marL="228600" rtl="0" algn="l">
              <a:lnSpc>
                <a:spcPct val="90000"/>
              </a:lnSpc>
              <a:spcBef>
                <a:spcPts val="1000"/>
              </a:spcBef>
              <a:spcAft>
                <a:spcPts val="0"/>
              </a:spcAft>
              <a:buClr>
                <a:schemeClr val="dk1"/>
              </a:buClr>
              <a:buSzPts val="2800"/>
              <a:buChar char="•"/>
            </a:pPr>
            <a:r>
              <a:rPr lang="en-GB"/>
              <a:t>By protecting the structure for the entire fire resistance time, this can be avoided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92" name="Google Shape;392;p23"/>
          <p:cNvPicPr preferRelativeResize="0"/>
          <p:nvPr/>
        </p:nvPicPr>
        <p:blipFill rotWithShape="1">
          <a:blip r:embed="rId3">
            <a:alphaModFix/>
          </a:blip>
          <a:srcRect b="0" l="0" r="0" t="0"/>
          <a:stretch/>
        </p:blipFill>
        <p:spPr>
          <a:xfrm>
            <a:off x="7212328" y="1979959"/>
            <a:ext cx="4141472" cy="3765932"/>
          </a:xfrm>
          <a:prstGeom prst="rect">
            <a:avLst/>
          </a:prstGeom>
          <a:noFill/>
          <a:ln>
            <a:noFill/>
          </a:ln>
        </p:spPr>
      </p:pic>
      <p:sp>
        <p:nvSpPr>
          <p:cNvPr id="393" name="Google Shape;393;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394" name="Google Shape;394;p23"/>
          <p:cNvSpPr/>
          <p:nvPr/>
        </p:nvSpPr>
        <p:spPr>
          <a:xfrm>
            <a:off x="8446912" y="4323342"/>
            <a:ext cx="1718021" cy="222026"/>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Studs bear the stone wool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24"/>
          <p:cNvPicPr preferRelativeResize="0"/>
          <p:nvPr/>
        </p:nvPicPr>
        <p:blipFill rotWithShape="1">
          <a:blip r:embed="rId3">
            <a:alphaModFix/>
          </a:blip>
          <a:srcRect b="0" l="0" r="0" t="0"/>
          <a:stretch/>
        </p:blipFill>
        <p:spPr>
          <a:xfrm>
            <a:off x="6861890" y="1928853"/>
            <a:ext cx="4626965" cy="3333374"/>
          </a:xfrm>
          <a:prstGeom prst="rect">
            <a:avLst/>
          </a:prstGeom>
          <a:noFill/>
          <a:ln>
            <a:noFill/>
          </a:ln>
        </p:spPr>
      </p:pic>
      <p:sp>
        <p:nvSpPr>
          <p:cNvPr id="401" name="Google Shape;401;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Fire-protected structures (cavity empty)</a:t>
            </a:r>
            <a:endParaRPr/>
          </a:p>
        </p:txBody>
      </p:sp>
      <p:sp>
        <p:nvSpPr>
          <p:cNvPr id="402" name="Google Shape;402;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03" name="Google Shape;403;p24"/>
          <p:cNvSpPr txBox="1"/>
          <p:nvPr>
            <p:ph idx="1" type="body"/>
          </p:nvPr>
        </p:nvSpPr>
        <p:spPr>
          <a:xfrm>
            <a:off x="838199" y="1825624"/>
            <a:ext cx="5939481" cy="45998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Effective cross-section method is used in dimensioning</a:t>
            </a:r>
            <a:endParaRPr/>
          </a:p>
          <a:p>
            <a:pPr indent="-228600" lvl="0" marL="228600" rtl="0" algn="l">
              <a:lnSpc>
                <a:spcPct val="90000"/>
              </a:lnSpc>
              <a:spcBef>
                <a:spcPts val="1000"/>
              </a:spcBef>
              <a:spcAft>
                <a:spcPts val="0"/>
              </a:spcAft>
              <a:buClr>
                <a:schemeClr val="dk1"/>
              </a:buClr>
              <a:buSzPts val="2800"/>
              <a:buChar char="•"/>
            </a:pPr>
            <a:r>
              <a:rPr lang="en-GB"/>
              <a:t>Fire resistance time is not limited</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04" name="Google Shape;404;p24"/>
          <p:cNvPicPr preferRelativeResize="0"/>
          <p:nvPr/>
        </p:nvPicPr>
        <p:blipFill rotWithShape="1">
          <a:blip r:embed="rId4">
            <a:alphaModFix/>
          </a:blip>
          <a:srcRect b="0" l="0" r="0" t="0"/>
          <a:stretch/>
        </p:blipFill>
        <p:spPr>
          <a:xfrm>
            <a:off x="1157288" y="3311138"/>
            <a:ext cx="4081462" cy="3638550"/>
          </a:xfrm>
          <a:prstGeom prst="rect">
            <a:avLst/>
          </a:prstGeom>
          <a:noFill/>
          <a:ln>
            <a:noFill/>
          </a:ln>
        </p:spPr>
      </p:pic>
      <p:sp>
        <p:nvSpPr>
          <p:cNvPr id="405" name="Google Shape;405;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06" name="Google Shape;406;p24"/>
          <p:cNvSpPr/>
          <p:nvPr/>
        </p:nvSpPr>
        <p:spPr>
          <a:xfrm rot="-5400000">
            <a:off x="6393476" y="2821143"/>
            <a:ext cx="1225119" cy="181465"/>
          </a:xfrm>
          <a:prstGeom prst="rect">
            <a:avLst/>
          </a:prstGeom>
          <a:solidFill>
            <a:schemeClr val="lt1"/>
          </a:solid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Cavity empty</a:t>
            </a:r>
            <a:endParaRPr/>
          </a:p>
        </p:txBody>
      </p:sp>
      <p:sp>
        <p:nvSpPr>
          <p:cNvPr id="407" name="Google Shape;407;p24"/>
          <p:cNvSpPr/>
          <p:nvPr/>
        </p:nvSpPr>
        <p:spPr>
          <a:xfrm>
            <a:off x="9541327" y="4054547"/>
            <a:ext cx="2434650" cy="622012"/>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Fire protection that does not protect for the entire fire resistance time</a:t>
            </a:r>
            <a:endParaRPr/>
          </a:p>
        </p:txBody>
      </p:sp>
      <p:sp>
        <p:nvSpPr>
          <p:cNvPr id="408" name="Google Shape;408;p24"/>
          <p:cNvSpPr/>
          <p:nvPr/>
        </p:nvSpPr>
        <p:spPr>
          <a:xfrm>
            <a:off x="9541327" y="4676559"/>
            <a:ext cx="2434650" cy="877539"/>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3 = Effective cross-section</a:t>
            </a:r>
            <a:endParaRPr/>
          </a:p>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2 = Reduced cross-section</a:t>
            </a:r>
            <a:endParaRPr/>
          </a:p>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1 = Original cross-section</a:t>
            </a:r>
            <a:endParaRPr/>
          </a:p>
        </p:txBody>
      </p:sp>
      <p:sp>
        <p:nvSpPr>
          <p:cNvPr id="409" name="Google Shape;409;p24"/>
          <p:cNvSpPr/>
          <p:nvPr/>
        </p:nvSpPr>
        <p:spPr>
          <a:xfrm>
            <a:off x="1795897" y="3965554"/>
            <a:ext cx="2481621" cy="115416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effective charring depth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nominal charring depth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from the table (RIL 205-2) </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7 mm</a:t>
            </a:r>
            <a:endParaRPr/>
          </a:p>
        </p:txBody>
      </p:sp>
      <p:sp>
        <p:nvSpPr>
          <p:cNvPr id="410" name="Google Shape;410;p24"/>
          <p:cNvSpPr/>
          <p:nvPr/>
        </p:nvSpPr>
        <p:spPr>
          <a:xfrm>
            <a:off x="1558424" y="6420705"/>
            <a:ext cx="2481621"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nominal charring rate</a:t>
            </a:r>
            <a:endParaRPr/>
          </a:p>
        </p:txBody>
      </p:sp>
      <p:sp>
        <p:nvSpPr>
          <p:cNvPr id="411" name="Google Shape;411;p24"/>
          <p:cNvSpPr/>
          <p:nvPr/>
        </p:nvSpPr>
        <p:spPr>
          <a:xfrm>
            <a:off x="1670960" y="5476745"/>
            <a:ext cx="1523417" cy="230832"/>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when determined,</a:t>
            </a:r>
            <a:endParaRPr/>
          </a:p>
        </p:txBody>
      </p:sp>
      <p:sp>
        <p:nvSpPr>
          <p:cNvPr id="412" name="Google Shape;412;p24"/>
          <p:cNvSpPr/>
          <p:nvPr/>
        </p:nvSpPr>
        <p:spPr>
          <a:xfrm>
            <a:off x="1558424" y="5780347"/>
            <a:ext cx="2481621" cy="53860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500" u="none" cap="none" strike="noStrike">
                <a:solidFill>
                  <a:schemeClr val="dk1"/>
                </a:solidFill>
                <a:latin typeface="Arial"/>
                <a:ea typeface="Arial"/>
                <a:cs typeface="Arial"/>
                <a:sym typeface="Arial"/>
              </a:rPr>
              <a:t>from the table (RIL 205-2)</a:t>
            </a:r>
            <a:endParaRPr/>
          </a:p>
          <a:p>
            <a:pPr indent="0" lvl="0" marL="0" marR="0" rtl="0" algn="l">
              <a:spcBef>
                <a:spcPts val="600"/>
              </a:spcBef>
              <a:spcAft>
                <a:spcPts val="0"/>
              </a:spcAft>
              <a:buNone/>
            </a:pPr>
            <a:r>
              <a:rPr b="0" i="0" lang="en-GB" sz="1500" u="none" cap="none" strike="noStrike">
                <a:solidFill>
                  <a:schemeClr val="dk1"/>
                </a:solidFill>
                <a:latin typeface="Arial"/>
                <a:ea typeface="Arial"/>
                <a:cs typeface="Arial"/>
                <a:sym typeface="Arial"/>
              </a:rPr>
              <a:t>from the table (RIL 205-2)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25"/>
          <p:cNvPicPr preferRelativeResize="0"/>
          <p:nvPr/>
        </p:nvPicPr>
        <p:blipFill rotWithShape="1">
          <a:blip r:embed="rId3">
            <a:alphaModFix/>
          </a:blip>
          <a:srcRect b="0" l="0" r="0" t="0"/>
          <a:stretch/>
        </p:blipFill>
        <p:spPr>
          <a:xfrm>
            <a:off x="7273914" y="2010849"/>
            <a:ext cx="4018300" cy="3434772"/>
          </a:xfrm>
          <a:prstGeom prst="rect">
            <a:avLst/>
          </a:prstGeom>
          <a:noFill/>
          <a:ln>
            <a:noFill/>
          </a:ln>
        </p:spPr>
      </p:pic>
      <p:sp>
        <p:nvSpPr>
          <p:cNvPr id="419" name="Google Shape;41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Fire-protected structures (cavity empty)</a:t>
            </a:r>
            <a:endParaRPr/>
          </a:p>
        </p:txBody>
      </p:sp>
      <p:sp>
        <p:nvSpPr>
          <p:cNvPr id="420" name="Google Shape;420;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21" name="Google Shape;421;p25"/>
          <p:cNvSpPr txBox="1"/>
          <p:nvPr>
            <p:ph idx="1" type="body"/>
          </p:nvPr>
        </p:nvSpPr>
        <p:spPr>
          <a:xfrm>
            <a:off x="838199" y="1825624"/>
            <a:ext cx="5939481" cy="491498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Fire that enters an empty cavity can be challenging in terms of dimensioning</a:t>
            </a:r>
            <a:endParaRPr/>
          </a:p>
          <a:p>
            <a:pPr indent="-228600" lvl="0" marL="228600" rtl="0" algn="l">
              <a:lnSpc>
                <a:spcPct val="90000"/>
              </a:lnSpc>
              <a:spcBef>
                <a:spcPts val="1000"/>
              </a:spcBef>
              <a:spcAft>
                <a:spcPts val="0"/>
              </a:spcAft>
              <a:buClr>
                <a:schemeClr val="dk1"/>
              </a:buClr>
              <a:buSzPts val="2800"/>
              <a:buChar char="•"/>
            </a:pPr>
            <a:r>
              <a:rPr lang="en-GB"/>
              <a:t>No load-bearing structural part is allowed to lose its load-bearing capacity in the event of fire	</a:t>
            </a:r>
            <a:endParaRPr/>
          </a:p>
          <a:p>
            <a:pPr indent="-228600" lvl="1" marL="685800" rtl="0" algn="l">
              <a:lnSpc>
                <a:spcPct val="90000"/>
              </a:lnSpc>
              <a:spcBef>
                <a:spcPts val="500"/>
              </a:spcBef>
              <a:spcAft>
                <a:spcPts val="0"/>
              </a:spcAft>
              <a:buClr>
                <a:schemeClr val="dk1"/>
              </a:buClr>
              <a:buSzPts val="2400"/>
              <a:buChar char="•"/>
            </a:pPr>
            <a:r>
              <a:rPr lang="en-GB"/>
              <a:t>For example, the intermediate floor beams and superstructure must be more robust in order to achieve an adequate effective cross-section</a:t>
            </a:r>
            <a:endParaRPr/>
          </a:p>
          <a:p>
            <a:pPr indent="-228600" lvl="0" marL="228600" rtl="0" algn="l">
              <a:lnSpc>
                <a:spcPct val="90000"/>
              </a:lnSpc>
              <a:spcBef>
                <a:spcPts val="1000"/>
              </a:spcBef>
              <a:spcAft>
                <a:spcPts val="0"/>
              </a:spcAft>
              <a:buClr>
                <a:schemeClr val="dk1"/>
              </a:buClr>
              <a:buSzPts val="2800"/>
              <a:buChar char="•"/>
            </a:pPr>
            <a:r>
              <a:rPr lang="en-GB"/>
              <a:t>By protecting the structure for the entire fire resistance time, this can be avoided</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22" name="Google Shape;422;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Attaching fire protection</a:t>
            </a:r>
            <a:endParaRPr/>
          </a:p>
        </p:txBody>
      </p:sp>
      <p:sp>
        <p:nvSpPr>
          <p:cNvPr id="429" name="Google Shape;429;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30" name="Google Shape;430;p26"/>
          <p:cNvSpPr txBox="1"/>
          <p:nvPr>
            <p:ph idx="1" type="body"/>
          </p:nvPr>
        </p:nvSpPr>
        <p:spPr>
          <a:xfrm>
            <a:off x="838199" y="1825625"/>
            <a:ext cx="5679989" cy="4692564"/>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Fire protection products are attached according to the manufacturer's instructions</a:t>
            </a:r>
            <a:endParaRPr/>
          </a:p>
          <a:p>
            <a:pPr indent="-228600" lvl="0" marL="228600" rtl="0" algn="l">
              <a:lnSpc>
                <a:spcPct val="90000"/>
              </a:lnSpc>
              <a:spcBef>
                <a:spcPts val="1000"/>
              </a:spcBef>
              <a:spcAft>
                <a:spcPts val="0"/>
              </a:spcAft>
              <a:buClr>
                <a:schemeClr val="dk1"/>
              </a:buClr>
              <a:buSzPts val="2800"/>
              <a:buChar char="•"/>
            </a:pPr>
            <a:r>
              <a:rPr lang="en-GB"/>
              <a:t>The penetration of the connector tip into the non-charred wood must be ensured</a:t>
            </a:r>
            <a:endParaRPr/>
          </a:p>
          <a:p>
            <a:pPr indent="-228600" lvl="1" marL="685800" rtl="0" algn="l">
              <a:lnSpc>
                <a:spcPct val="90000"/>
              </a:lnSpc>
              <a:spcBef>
                <a:spcPts val="500"/>
              </a:spcBef>
              <a:spcAft>
                <a:spcPts val="0"/>
              </a:spcAft>
              <a:buClr>
                <a:schemeClr val="dk1"/>
              </a:buClr>
              <a:buSzPts val="2400"/>
              <a:buChar char="•"/>
            </a:pPr>
            <a:r>
              <a:rPr lang="en-GB"/>
              <a:t>Fire design method-specific dimensioning instructions RIL 205-2</a:t>
            </a:r>
            <a:endParaRPr/>
          </a:p>
          <a:p>
            <a:pPr indent="-228600" lvl="0" marL="228600" rtl="0" algn="l">
              <a:lnSpc>
                <a:spcPct val="90000"/>
              </a:lnSpc>
              <a:spcBef>
                <a:spcPts val="1000"/>
              </a:spcBef>
              <a:spcAft>
                <a:spcPts val="0"/>
              </a:spcAft>
              <a:buClr>
                <a:schemeClr val="dk1"/>
              </a:buClr>
              <a:buSzPts val="2800"/>
              <a:buChar char="•"/>
            </a:pPr>
            <a:r>
              <a:rPr lang="en-GB"/>
              <a:t>Particular attention must be paid to the length of the connectors in cases where charring occurs behind fire protection before it breaks</a:t>
            </a:r>
            <a:endParaRPr/>
          </a:p>
        </p:txBody>
      </p:sp>
      <p:pic>
        <p:nvPicPr>
          <p:cNvPr id="431" name="Google Shape;431;p26"/>
          <p:cNvPicPr preferRelativeResize="0"/>
          <p:nvPr/>
        </p:nvPicPr>
        <p:blipFill rotWithShape="1">
          <a:blip r:embed="rId3">
            <a:alphaModFix/>
          </a:blip>
          <a:srcRect b="0" l="0" r="0" t="0"/>
          <a:stretch/>
        </p:blipFill>
        <p:spPr>
          <a:xfrm>
            <a:off x="7938453" y="1359243"/>
            <a:ext cx="2472114" cy="4760134"/>
          </a:xfrm>
          <a:prstGeom prst="rect">
            <a:avLst/>
          </a:prstGeom>
          <a:noFill/>
          <a:ln>
            <a:noFill/>
          </a:ln>
        </p:spPr>
      </p:pic>
      <p:sp>
        <p:nvSpPr>
          <p:cNvPr id="432" name="Google Shape;432;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33" name="Google Shape;433;p26"/>
          <p:cNvSpPr/>
          <p:nvPr/>
        </p:nvSpPr>
        <p:spPr>
          <a:xfrm>
            <a:off x="9689306" y="5661405"/>
            <a:ext cx="685749" cy="251123"/>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400" u="none" cap="none" strike="noStrike">
                <a:solidFill>
                  <a:schemeClr val="dk1"/>
                </a:solidFill>
                <a:latin typeface="Arial Narrow"/>
                <a:ea typeface="Arial Narrow"/>
                <a:cs typeface="Arial Narrow"/>
                <a:sym typeface="Arial Narrow"/>
              </a:rPr>
              <a:t>Charring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440" name="Google Shape;440;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41" name="Google Shape;441;p27"/>
          <p:cNvSpPr txBox="1"/>
          <p:nvPr>
            <p:ph idx="1" type="body"/>
          </p:nvPr>
        </p:nvSpPr>
        <p:spPr>
          <a:xfrm>
            <a:off x="838198" y="1825624"/>
            <a:ext cx="11049002" cy="420522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Before the actual fire dimensioning of wooden structures, the functioning of the structural components and the frame of the building must be examined from the perspective of stability </a:t>
            </a:r>
            <a:endParaRPr/>
          </a:p>
          <a:p>
            <a:pPr indent="-228600" lvl="0" marL="228600" rtl="0" algn="l">
              <a:lnSpc>
                <a:spcPct val="90000"/>
              </a:lnSpc>
              <a:spcBef>
                <a:spcPts val="1000"/>
              </a:spcBef>
              <a:spcAft>
                <a:spcPts val="0"/>
              </a:spcAft>
              <a:buClr>
                <a:schemeClr val="dk1"/>
              </a:buClr>
              <a:buSzPts val="2800"/>
              <a:buChar char="•"/>
            </a:pPr>
            <a:r>
              <a:rPr lang="en-GB"/>
              <a:t>In some cases, a completely new stability support must be designed for the event of fire </a:t>
            </a:r>
            <a:endParaRPr/>
          </a:p>
          <a:p>
            <a:pPr indent="-228600" lvl="1" marL="685800" rtl="0" algn="l">
              <a:lnSpc>
                <a:spcPct val="90000"/>
              </a:lnSpc>
              <a:spcBef>
                <a:spcPts val="500"/>
              </a:spcBef>
              <a:spcAft>
                <a:spcPts val="0"/>
              </a:spcAft>
              <a:buClr>
                <a:schemeClr val="dk1"/>
              </a:buClr>
              <a:buSzPts val="2400"/>
              <a:buChar char="•"/>
            </a:pPr>
            <a:r>
              <a:rPr lang="en-GB"/>
              <a:t>For example, a double frame wall between flats</a:t>
            </a:r>
            <a:endParaRPr/>
          </a:p>
          <a:p>
            <a:pPr indent="-228600" lvl="0" marL="228600" rtl="0" algn="l">
              <a:lnSpc>
                <a:spcPct val="90000"/>
              </a:lnSpc>
              <a:spcBef>
                <a:spcPts val="1000"/>
              </a:spcBef>
              <a:spcAft>
                <a:spcPts val="0"/>
              </a:spcAft>
              <a:buClr>
                <a:schemeClr val="dk1"/>
              </a:buClr>
              <a:buSzPts val="2800"/>
              <a:buChar char="•"/>
            </a:pPr>
            <a:r>
              <a:rPr lang="en-GB"/>
              <a:t>The stability support for the event of fire must be designed so that it works for the entire required fire resistance time</a:t>
            </a:r>
            <a:endParaRPr/>
          </a:p>
          <a:p>
            <a:pPr indent="-228600" lvl="0" marL="228600" rtl="0" algn="l">
              <a:lnSpc>
                <a:spcPct val="90000"/>
              </a:lnSpc>
              <a:spcBef>
                <a:spcPts val="1000"/>
              </a:spcBef>
              <a:spcAft>
                <a:spcPts val="0"/>
              </a:spcAft>
              <a:buClr>
                <a:schemeClr val="dk1"/>
              </a:buClr>
              <a:buSzPts val="2800"/>
              <a:buChar char="•"/>
            </a:pPr>
            <a:r>
              <a:rPr lang="en-GB"/>
              <a:t>The most critical detail in the structures used for stability support for the event of fire is their joints</a:t>
            </a:r>
            <a:endParaRPr/>
          </a:p>
        </p:txBody>
      </p:sp>
      <p:sp>
        <p:nvSpPr>
          <p:cNvPr id="442" name="Google Shape;442;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28"/>
          <p:cNvPicPr preferRelativeResize="0"/>
          <p:nvPr/>
        </p:nvPicPr>
        <p:blipFill rotWithShape="1">
          <a:blip r:embed="rId3">
            <a:alphaModFix/>
          </a:blip>
          <a:srcRect b="12540" l="23108" r="22314" t="10644"/>
          <a:stretch/>
        </p:blipFill>
        <p:spPr>
          <a:xfrm>
            <a:off x="6578404" y="1634913"/>
            <a:ext cx="5345867" cy="4224079"/>
          </a:xfrm>
          <a:prstGeom prst="rect">
            <a:avLst/>
          </a:prstGeom>
          <a:noFill/>
          <a:ln>
            <a:noFill/>
          </a:ln>
        </p:spPr>
      </p:pic>
      <p:sp>
        <p:nvSpPr>
          <p:cNvPr id="449" name="Google Shape;44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450" name="Google Shape;450;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51" name="Google Shape;451;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plates on the other side of the fire prevent the load-bearing wall poles from buckling</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52" name="Google Shape;452;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53" name="Google Shape;453;p28"/>
          <p:cNvSpPr/>
          <p:nvPr/>
        </p:nvSpPr>
        <p:spPr>
          <a:xfrm>
            <a:off x="10179138" y="2882695"/>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Stiffening plates on the other side of the fire</a:t>
            </a:r>
            <a:endParaRPr/>
          </a:p>
        </p:txBody>
      </p:sp>
      <p:sp>
        <p:nvSpPr>
          <p:cNvPr id="454" name="Google Shape;454;p28"/>
          <p:cNvSpPr/>
          <p:nvPr/>
        </p:nvSpPr>
        <p:spPr>
          <a:xfrm>
            <a:off x="10179138" y="3656937"/>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Wool that does not melt in the event of fire protects the plate and the frame sides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461" name="Google Shape;461;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62" name="Google Shape;462;p29"/>
          <p:cNvPicPr preferRelativeResize="0"/>
          <p:nvPr/>
        </p:nvPicPr>
        <p:blipFill rotWithShape="1">
          <a:blip r:embed="rId3">
            <a:alphaModFix/>
          </a:blip>
          <a:srcRect b="10193" l="22905" r="22517" t="11275"/>
          <a:stretch/>
        </p:blipFill>
        <p:spPr>
          <a:xfrm>
            <a:off x="6578034" y="1613972"/>
            <a:ext cx="5346238" cy="4318687"/>
          </a:xfrm>
          <a:prstGeom prst="rect">
            <a:avLst/>
          </a:prstGeom>
          <a:noFill/>
          <a:ln>
            <a:noFill/>
          </a:ln>
        </p:spPr>
      </p:pic>
      <p:sp>
        <p:nvSpPr>
          <p:cNvPr id="463" name="Google Shape;463;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All structural elements that require stability support must be attached to a support system</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64" name="Google Shape;464;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65" name="Google Shape;465;p29"/>
          <p:cNvSpPr/>
          <p:nvPr/>
        </p:nvSpPr>
        <p:spPr>
          <a:xfrm>
            <a:off x="10179138" y="2882695"/>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Stiffening plates on the other side of the fire</a:t>
            </a:r>
            <a:endParaRPr/>
          </a:p>
        </p:txBody>
      </p:sp>
      <p:sp>
        <p:nvSpPr>
          <p:cNvPr id="466" name="Google Shape;466;p29"/>
          <p:cNvSpPr/>
          <p:nvPr/>
        </p:nvSpPr>
        <p:spPr>
          <a:xfrm>
            <a:off x="10179138" y="3656937"/>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Wool that does not melt in the event of fire protects the plate and the frame sides</a:t>
            </a:r>
            <a:endParaRPr/>
          </a:p>
        </p:txBody>
      </p:sp>
      <p:sp>
        <p:nvSpPr>
          <p:cNvPr id="467" name="Google Shape;467;p29"/>
          <p:cNvSpPr/>
          <p:nvPr/>
        </p:nvSpPr>
        <p:spPr>
          <a:xfrm>
            <a:off x="10171795" y="4440057"/>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For example, double frames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24" name="Google Shape;124;p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Structural design</a:t>
            </a:r>
            <a:endParaRPr/>
          </a:p>
        </p:txBody>
      </p:sp>
      <p:sp>
        <p:nvSpPr>
          <p:cNvPr id="125" name="Google Shape;125;p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30"/>
          <p:cNvPicPr preferRelativeResize="0"/>
          <p:nvPr/>
        </p:nvPicPr>
        <p:blipFill rotWithShape="1">
          <a:blip r:embed="rId3">
            <a:alphaModFix/>
          </a:blip>
          <a:srcRect b="9948" l="22500" r="23111" t="11018"/>
          <a:stretch/>
        </p:blipFill>
        <p:spPr>
          <a:xfrm>
            <a:off x="6494663" y="1600012"/>
            <a:ext cx="5329715" cy="4347926"/>
          </a:xfrm>
          <a:prstGeom prst="rect">
            <a:avLst/>
          </a:prstGeom>
          <a:noFill/>
          <a:ln>
            <a:noFill/>
          </a:ln>
        </p:spPr>
      </p:pic>
      <p:sp>
        <p:nvSpPr>
          <p:cNvPr id="474" name="Google Shape;47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475" name="Google Shape;475;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76" name="Google Shape;476;p30"/>
          <p:cNvSpPr txBox="1"/>
          <p:nvPr>
            <p:ph idx="1" type="body"/>
          </p:nvPr>
        </p:nvSpPr>
        <p:spPr>
          <a:xfrm>
            <a:off x="838200" y="1825625"/>
            <a:ext cx="538111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 double frame wall between flats, a separate buckling support system is usually required in the frame half on the side of the wall fire</a:t>
            </a:r>
            <a:endParaRPr/>
          </a:p>
        </p:txBody>
      </p:sp>
      <p:sp>
        <p:nvSpPr>
          <p:cNvPr id="477" name="Google Shape;477;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78" name="Google Shape;478;p30"/>
          <p:cNvSpPr/>
          <p:nvPr/>
        </p:nvSpPr>
        <p:spPr>
          <a:xfrm>
            <a:off x="10079245" y="4060903"/>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Buckling supports between frames</a:t>
            </a:r>
            <a:endParaRPr/>
          </a:p>
        </p:txBody>
      </p:sp>
      <p:sp>
        <p:nvSpPr>
          <p:cNvPr id="479" name="Google Shape;479;p30"/>
          <p:cNvSpPr/>
          <p:nvPr/>
        </p:nvSpPr>
        <p:spPr>
          <a:xfrm>
            <a:off x="10079245" y="3244694"/>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Wool that does not melt in the event of fire protects the plate and the frame sides</a:t>
            </a:r>
            <a:endParaRPr/>
          </a:p>
        </p:txBody>
      </p:sp>
      <p:sp>
        <p:nvSpPr>
          <p:cNvPr id="480" name="Google Shape;480;p30"/>
          <p:cNvSpPr/>
          <p:nvPr/>
        </p:nvSpPr>
        <p:spPr>
          <a:xfrm>
            <a:off x="10079244" y="4785643"/>
            <a:ext cx="1745134" cy="665246"/>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The stiffener receives the horizontal force resulting in the buckling supports</a:t>
            </a:r>
            <a:endParaRPr/>
          </a:p>
        </p:txBody>
      </p:sp>
      <p:sp>
        <p:nvSpPr>
          <p:cNvPr id="481" name="Google Shape;481;p30"/>
          <p:cNvSpPr/>
          <p:nvPr/>
        </p:nvSpPr>
        <p:spPr>
          <a:xfrm>
            <a:off x="9386786" y="1713446"/>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Frame half 1</a:t>
            </a:r>
            <a:endParaRPr/>
          </a:p>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Frame half 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488" name="Google Shape;488;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89" name="Google Shape;489;p31"/>
          <p:cNvPicPr preferRelativeResize="0"/>
          <p:nvPr/>
        </p:nvPicPr>
        <p:blipFill rotWithShape="1">
          <a:blip r:embed="rId3">
            <a:alphaModFix/>
          </a:blip>
          <a:srcRect b="11094" l="32990" r="33665" t="11728"/>
          <a:stretch/>
        </p:blipFill>
        <p:spPr>
          <a:xfrm>
            <a:off x="7128579" y="1303639"/>
            <a:ext cx="3276073" cy="4256902"/>
          </a:xfrm>
          <a:prstGeom prst="rect">
            <a:avLst/>
          </a:prstGeom>
          <a:noFill/>
          <a:ln>
            <a:noFill/>
          </a:ln>
        </p:spPr>
      </p:pic>
      <p:sp>
        <p:nvSpPr>
          <p:cNvPr id="490" name="Google Shape;490;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If the frames are sturdy enough, they can be designed to function without buckling support</a:t>
            </a:r>
            <a:endParaRPr/>
          </a:p>
        </p:txBody>
      </p:sp>
      <p:sp>
        <p:nvSpPr>
          <p:cNvPr id="491" name="Google Shape;491;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498" name="Google Shape;498;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99" name="Google Shape;499;p32"/>
          <p:cNvPicPr preferRelativeResize="0"/>
          <p:nvPr/>
        </p:nvPicPr>
        <p:blipFill rotWithShape="1">
          <a:blip r:embed="rId3">
            <a:alphaModFix/>
          </a:blip>
          <a:srcRect b="9289" l="12517" r="10556" t="11455"/>
          <a:stretch/>
        </p:blipFill>
        <p:spPr>
          <a:xfrm>
            <a:off x="6096000" y="2067617"/>
            <a:ext cx="5910836" cy="3418783"/>
          </a:xfrm>
          <a:prstGeom prst="rect">
            <a:avLst/>
          </a:prstGeom>
          <a:noFill/>
          <a:ln>
            <a:noFill/>
          </a:ln>
        </p:spPr>
      </p:pic>
      <p:sp>
        <p:nvSpPr>
          <p:cNvPr id="500" name="Google Shape;500;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plates on the other side of the fire prevent the beams from buckling laterally in the event of fire underneath</a:t>
            </a:r>
            <a:endParaRPr/>
          </a:p>
        </p:txBody>
      </p:sp>
      <p:sp>
        <p:nvSpPr>
          <p:cNvPr id="501" name="Google Shape;501;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02" name="Google Shape;502;p32"/>
          <p:cNvSpPr/>
          <p:nvPr/>
        </p:nvSpPr>
        <p:spPr>
          <a:xfrm>
            <a:off x="10667410" y="2634121"/>
            <a:ext cx="1524590"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Stiffening plates on the other side of the fire</a:t>
            </a:r>
            <a:endParaRPr/>
          </a:p>
        </p:txBody>
      </p:sp>
      <p:sp>
        <p:nvSpPr>
          <p:cNvPr id="503" name="Google Shape;503;p32"/>
          <p:cNvSpPr/>
          <p:nvPr/>
        </p:nvSpPr>
        <p:spPr>
          <a:xfrm>
            <a:off x="9184839" y="4491439"/>
            <a:ext cx="174513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Wool that does not melt in the event of fire protects the plate and the beam sides</a:t>
            </a:r>
            <a:endParaRPr/>
          </a:p>
        </p:txBody>
      </p:sp>
      <p:sp>
        <p:nvSpPr>
          <p:cNvPr id="504" name="Google Shape;504;p32"/>
          <p:cNvSpPr/>
          <p:nvPr/>
        </p:nvSpPr>
        <p:spPr>
          <a:xfrm>
            <a:off x="9962153" y="3715255"/>
            <a:ext cx="1410516"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Sturdy studs keep the wool slabs in place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511" name="Google Shape;511;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12" name="Google Shape;512;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Lateral buckling supports prevent beams from buckling laterally in the event of fire underneath or above</a:t>
            </a:r>
            <a:endParaRPr/>
          </a:p>
        </p:txBody>
      </p:sp>
      <p:pic>
        <p:nvPicPr>
          <p:cNvPr id="513" name="Google Shape;513;p33"/>
          <p:cNvPicPr preferRelativeResize="0"/>
          <p:nvPr/>
        </p:nvPicPr>
        <p:blipFill rotWithShape="1">
          <a:blip r:embed="rId3">
            <a:alphaModFix/>
          </a:blip>
          <a:srcRect b="10282" l="8716" r="9087" t="10103"/>
          <a:stretch/>
        </p:blipFill>
        <p:spPr>
          <a:xfrm>
            <a:off x="5863071" y="2129958"/>
            <a:ext cx="6275196" cy="3412282"/>
          </a:xfrm>
          <a:prstGeom prst="rect">
            <a:avLst/>
          </a:prstGeom>
          <a:noFill/>
          <a:ln>
            <a:noFill/>
          </a:ln>
        </p:spPr>
      </p:pic>
      <p:sp>
        <p:nvSpPr>
          <p:cNvPr id="514" name="Google Shape;514;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15" name="Google Shape;515;p33"/>
          <p:cNvSpPr/>
          <p:nvPr/>
        </p:nvSpPr>
        <p:spPr>
          <a:xfrm>
            <a:off x="10401079" y="2818549"/>
            <a:ext cx="1790921"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Lateral buckling supports between beams (blocks the height of the beams)</a:t>
            </a:r>
            <a:endParaRPr/>
          </a:p>
        </p:txBody>
      </p:sp>
      <p:sp>
        <p:nvSpPr>
          <p:cNvPr id="516" name="Google Shape;516;p33"/>
          <p:cNvSpPr/>
          <p:nvPr/>
        </p:nvSpPr>
        <p:spPr>
          <a:xfrm>
            <a:off x="8920910" y="4486390"/>
            <a:ext cx="2283083"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Wool that does not melt in the event of fire protects the buckling supports and the beam sides</a:t>
            </a:r>
            <a:endParaRPr/>
          </a:p>
        </p:txBody>
      </p:sp>
      <p:sp>
        <p:nvSpPr>
          <p:cNvPr id="517" name="Google Shape;517;p33"/>
          <p:cNvSpPr/>
          <p:nvPr/>
        </p:nvSpPr>
        <p:spPr>
          <a:xfrm>
            <a:off x="9793477" y="3706378"/>
            <a:ext cx="1410516" cy="437554"/>
          </a:xfrm>
          <a:prstGeom prst="rect">
            <a:avLst/>
          </a:prstGeom>
          <a:solidFill>
            <a:schemeClr val="lt1"/>
          </a:solid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1200" u="none" cap="none" strike="noStrike">
                <a:solidFill>
                  <a:schemeClr val="dk1"/>
                </a:solidFill>
                <a:latin typeface="Arial Narrow"/>
                <a:ea typeface="Arial Narrow"/>
                <a:cs typeface="Arial Narrow"/>
                <a:sym typeface="Arial Narrow"/>
              </a:rPr>
              <a:t>Sturdy studs keep the wool slabs in place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in the event of fire</a:t>
            </a:r>
            <a:endParaRPr/>
          </a:p>
        </p:txBody>
      </p:sp>
      <p:sp>
        <p:nvSpPr>
          <p:cNvPr id="524" name="Google Shape;524;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25" name="Google Shape;525;p34"/>
          <p:cNvPicPr preferRelativeResize="0"/>
          <p:nvPr/>
        </p:nvPicPr>
        <p:blipFill rotWithShape="1">
          <a:blip r:embed="rId3">
            <a:alphaModFix/>
          </a:blip>
          <a:srcRect b="10193" l="23564" r="20439" t="11095"/>
          <a:stretch/>
        </p:blipFill>
        <p:spPr>
          <a:xfrm>
            <a:off x="6800565" y="1955079"/>
            <a:ext cx="4565824" cy="3603076"/>
          </a:xfrm>
          <a:prstGeom prst="rect">
            <a:avLst/>
          </a:prstGeom>
          <a:noFill/>
          <a:ln>
            <a:noFill/>
          </a:ln>
        </p:spPr>
      </p:pic>
      <p:sp>
        <p:nvSpPr>
          <p:cNvPr id="526" name="Google Shape;526;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If the beams are sturdy enough, they can be designed to function without buckling support in the event of fire underneath or above</a:t>
            </a:r>
            <a:endParaRPr/>
          </a:p>
        </p:txBody>
      </p:sp>
      <p:sp>
        <p:nvSpPr>
          <p:cNvPr id="527" name="Google Shape;527;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32" name="Google Shape;132;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Tero Lahtela, </a:t>
            </a:r>
            <a:br>
              <a:rPr lang="en-GB"/>
            </a:br>
            <a:r>
              <a:rPr lang="en-GB"/>
              <a:t>Insinööritoimisto Tero Lahtela Oy</a:t>
            </a:r>
            <a:endParaRPr/>
          </a:p>
        </p:txBody>
      </p:sp>
      <p:sp>
        <p:nvSpPr>
          <p:cNvPr id="133" name="Google Shape;133;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Release date: 18/11/2021</a:t>
            </a:r>
            <a:endParaRPr/>
          </a:p>
        </p:txBody>
      </p:sp>
      <p:sp>
        <p:nvSpPr>
          <p:cNvPr id="134" name="Google Shape;134;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35" name="Google Shape;135;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6" name="Google Shape;136;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Fire-proofed wooden structures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Fire-proofing materials for wooden structures</a:t>
            </a:r>
            <a:endParaRPr/>
          </a:p>
        </p:txBody>
      </p:sp>
      <p:sp>
        <p:nvSpPr>
          <p:cNvPr id="148" name="Google Shape;148;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49" name="Google Shape;149;p6"/>
          <p:cNvSpPr txBox="1"/>
          <p:nvPr>
            <p:ph idx="1" type="body"/>
          </p:nvPr>
        </p:nvSpPr>
        <p:spPr>
          <a:xfrm>
            <a:off x="838199" y="1825625"/>
            <a:ext cx="5679989" cy="4834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following products are usually used for fire proofing:</a:t>
            </a:r>
            <a:endParaRPr/>
          </a:p>
          <a:p>
            <a:pPr indent="-228600" lvl="1" marL="685800" rtl="0" algn="l">
              <a:lnSpc>
                <a:spcPct val="90000"/>
              </a:lnSpc>
              <a:spcBef>
                <a:spcPts val="500"/>
              </a:spcBef>
              <a:spcAft>
                <a:spcPts val="0"/>
              </a:spcAft>
              <a:buClr>
                <a:schemeClr val="dk1"/>
              </a:buClr>
              <a:buSzPts val="2400"/>
              <a:buChar char="•"/>
            </a:pPr>
            <a:r>
              <a:rPr lang="en-GB"/>
              <a:t>Plasterboard</a:t>
            </a:r>
            <a:endParaRPr/>
          </a:p>
          <a:p>
            <a:pPr indent="-228600" lvl="1" marL="685800" rtl="0" algn="l">
              <a:lnSpc>
                <a:spcPct val="90000"/>
              </a:lnSpc>
              <a:spcBef>
                <a:spcPts val="500"/>
              </a:spcBef>
              <a:spcAft>
                <a:spcPts val="0"/>
              </a:spcAft>
              <a:buClr>
                <a:schemeClr val="dk1"/>
              </a:buClr>
              <a:buSzPts val="2400"/>
              <a:buChar char="•"/>
            </a:pPr>
            <a:r>
              <a:rPr lang="en-GB"/>
              <a:t>Stone wool panel</a:t>
            </a:r>
            <a:endParaRPr/>
          </a:p>
          <a:p>
            <a:pPr indent="-228600" lvl="1" marL="685800" rtl="0" algn="l">
              <a:lnSpc>
                <a:spcPct val="90000"/>
              </a:lnSpc>
              <a:spcBef>
                <a:spcPts val="500"/>
              </a:spcBef>
              <a:spcAft>
                <a:spcPts val="0"/>
              </a:spcAft>
              <a:buClr>
                <a:schemeClr val="dk1"/>
              </a:buClr>
              <a:buSzPts val="2400"/>
              <a:buChar char="•"/>
            </a:pPr>
            <a:r>
              <a:rPr lang="en-GB"/>
              <a:t>Wood-based panel</a:t>
            </a:r>
            <a:endParaRPr/>
          </a:p>
          <a:p>
            <a:pPr indent="-228600" lvl="1" marL="685800" rtl="0" algn="l">
              <a:lnSpc>
                <a:spcPct val="90000"/>
              </a:lnSpc>
              <a:spcBef>
                <a:spcPts val="500"/>
              </a:spcBef>
              <a:spcAft>
                <a:spcPts val="0"/>
              </a:spcAft>
              <a:buClr>
                <a:schemeClr val="dk1"/>
              </a:buClr>
              <a:buSzPts val="2400"/>
              <a:buChar char="•"/>
            </a:pPr>
            <a:r>
              <a:rPr lang="en-GB"/>
              <a:t>Wood panelling</a:t>
            </a:r>
            <a:endParaRPr/>
          </a:p>
          <a:p>
            <a:pPr indent="-228600" lvl="0" marL="228600" rtl="0" algn="l">
              <a:lnSpc>
                <a:spcPct val="90000"/>
              </a:lnSpc>
              <a:spcBef>
                <a:spcPts val="1000"/>
              </a:spcBef>
              <a:spcAft>
                <a:spcPts val="0"/>
              </a:spcAft>
              <a:buClr>
                <a:schemeClr val="dk1"/>
              </a:buClr>
              <a:buSzPts val="2800"/>
              <a:buChar char="•"/>
            </a:pPr>
            <a:r>
              <a:rPr lang="en-GB"/>
              <a:t>Fire proofing can also be designed by combining the above products</a:t>
            </a:r>
            <a:endParaRPr/>
          </a:p>
        </p:txBody>
      </p:sp>
      <p:pic>
        <p:nvPicPr>
          <p:cNvPr descr="Kuvahaun tulos haulle kipsilevy gyproc" id="150" name="Google Shape;150;p6"/>
          <p:cNvPicPr preferRelativeResize="0"/>
          <p:nvPr/>
        </p:nvPicPr>
        <p:blipFill rotWithShape="1">
          <a:blip r:embed="rId3">
            <a:alphaModFix/>
          </a:blip>
          <a:srcRect b="0" l="0" r="0" t="0"/>
          <a:stretch/>
        </p:blipFill>
        <p:spPr>
          <a:xfrm>
            <a:off x="7447823" y="1959111"/>
            <a:ext cx="3661253" cy="3661253"/>
          </a:xfrm>
          <a:prstGeom prst="rect">
            <a:avLst/>
          </a:prstGeom>
          <a:noFill/>
          <a:ln>
            <a:noFill/>
          </a:ln>
        </p:spPr>
      </p:pic>
      <p:sp>
        <p:nvSpPr>
          <p:cNvPr id="151" name="Google Shape;151;p6"/>
          <p:cNvSpPr txBox="1"/>
          <p:nvPr/>
        </p:nvSpPr>
        <p:spPr>
          <a:xfrm>
            <a:off x="9676433" y="5404920"/>
            <a:ext cx="1432643"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dk1"/>
                </a:solidFill>
                <a:latin typeface="Calibri"/>
                <a:ea typeface="Calibri"/>
                <a:cs typeface="Calibri"/>
                <a:sym typeface="Calibri"/>
              </a:rPr>
              <a:t>Image: Gyproc</a:t>
            </a:r>
            <a:endParaRPr/>
          </a:p>
        </p:txBody>
      </p:sp>
      <p:sp>
        <p:nvSpPr>
          <p:cNvPr id="152" name="Google Shape;152;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b="0" l="0" r="0" t="0"/>
          <a:stretch/>
        </p:blipFill>
        <p:spPr>
          <a:xfrm>
            <a:off x="7030005" y="747106"/>
            <a:ext cx="4548220" cy="5443869"/>
          </a:xfrm>
          <a:prstGeom prst="rect">
            <a:avLst/>
          </a:prstGeom>
          <a:noFill/>
          <a:ln>
            <a:noFill/>
          </a:ln>
        </p:spPr>
      </p:pic>
      <p:sp>
        <p:nvSpPr>
          <p:cNvPr id="159" name="Google Shape;15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160" name="Google Shape;160;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61" name="Google Shape;161;p7"/>
          <p:cNvSpPr txBox="1"/>
          <p:nvPr>
            <p:ph idx="1" type="body"/>
          </p:nvPr>
        </p:nvSpPr>
        <p:spPr>
          <a:xfrm>
            <a:off x="838200" y="1825624"/>
            <a:ext cx="5500816"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 wooden structure can be fire technically engineered to be protected </a:t>
            </a:r>
            <a:r>
              <a:rPr lang="en-GB" sz="2400" u="sng"/>
              <a:t>throughout the required fire resistance time</a:t>
            </a:r>
            <a:endParaRPr/>
          </a:p>
          <a:p>
            <a:pPr indent="-228600" lvl="0" marL="228600" rtl="0" algn="l">
              <a:lnSpc>
                <a:spcPct val="90000"/>
              </a:lnSpc>
              <a:spcBef>
                <a:spcPts val="1000"/>
              </a:spcBef>
              <a:spcAft>
                <a:spcPts val="0"/>
              </a:spcAft>
              <a:buClr>
                <a:schemeClr val="dk1"/>
              </a:buClr>
              <a:buSzPts val="2400"/>
              <a:buChar char="•"/>
            </a:pPr>
            <a:r>
              <a:rPr lang="en-GB" sz="2400"/>
              <a:t>The product used for fire proofing protects the wooden structure from charring throughout the fire resistance time</a:t>
            </a:r>
            <a:endParaRPr/>
          </a:p>
          <a:p>
            <a:pPr indent="-228600" lvl="1" marL="685800" rtl="0" algn="l">
              <a:lnSpc>
                <a:spcPct val="90000"/>
              </a:lnSpc>
              <a:spcBef>
                <a:spcPts val="500"/>
              </a:spcBef>
              <a:spcAft>
                <a:spcPts val="0"/>
              </a:spcAft>
              <a:buClr>
                <a:schemeClr val="dk1"/>
              </a:buClr>
              <a:buSzPts val="2000"/>
              <a:buChar char="•"/>
            </a:pPr>
            <a:r>
              <a:rPr lang="en-GB" sz="2000"/>
              <a:t>Throughout the required fire resistance time, there is no such charring in the wooden structure that would change its dimensions</a:t>
            </a:r>
            <a:endParaRPr/>
          </a:p>
        </p:txBody>
      </p:sp>
      <p:sp>
        <p:nvSpPr>
          <p:cNvPr id="162" name="Google Shape;162;p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63" name="Google Shape;163;p7"/>
          <p:cNvSpPr/>
          <p:nvPr/>
        </p:nvSpPr>
        <p:spPr>
          <a:xfrm>
            <a:off x="8646851" y="3338002"/>
            <a:ext cx="1442374" cy="262075"/>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Stability support of the frame</a:t>
            </a:r>
            <a:endParaRPr/>
          </a:p>
        </p:txBody>
      </p:sp>
      <p:sp>
        <p:nvSpPr>
          <p:cNvPr id="164" name="Google Shape;164;p7"/>
          <p:cNvSpPr/>
          <p:nvPr/>
        </p:nvSpPr>
        <p:spPr>
          <a:xfrm>
            <a:off x="8362765" y="5043950"/>
            <a:ext cx="1726460" cy="262075"/>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The frame needs a stability support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171" name="Google Shape;171;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72" name="Google Shape;172;p8"/>
          <p:cNvSpPr txBox="1"/>
          <p:nvPr>
            <p:ph idx="1" type="body"/>
          </p:nvPr>
        </p:nvSpPr>
        <p:spPr>
          <a:xfrm>
            <a:off x="838200" y="1825624"/>
            <a:ext cx="5500816" cy="49335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 wooden structure can be fire technically engineered to be protected </a:t>
            </a:r>
            <a:r>
              <a:rPr lang="en-GB" sz="2400" u="sng"/>
              <a:t>for part of the required fire resistance time</a:t>
            </a:r>
            <a:endParaRPr/>
          </a:p>
          <a:p>
            <a:pPr indent="-228600" lvl="0" marL="228600" rtl="0" algn="l">
              <a:lnSpc>
                <a:spcPct val="90000"/>
              </a:lnSpc>
              <a:spcBef>
                <a:spcPts val="1000"/>
              </a:spcBef>
              <a:spcAft>
                <a:spcPts val="0"/>
              </a:spcAft>
              <a:buClr>
                <a:schemeClr val="dk1"/>
              </a:buClr>
              <a:buSzPts val="2400"/>
              <a:buChar char="•"/>
            </a:pPr>
            <a:r>
              <a:rPr lang="en-GB" sz="2400"/>
              <a:t>The product used for fire proofing protects the wooden structure from charring for part of the fire resistance time and the wooden structure is allowed to char for rest of the time</a:t>
            </a:r>
            <a:endParaRPr/>
          </a:p>
          <a:p>
            <a:pPr indent="-228600" lvl="1" marL="685800" rtl="0" algn="l">
              <a:lnSpc>
                <a:spcPct val="90000"/>
              </a:lnSpc>
              <a:spcBef>
                <a:spcPts val="500"/>
              </a:spcBef>
              <a:spcAft>
                <a:spcPts val="0"/>
              </a:spcAft>
              <a:buClr>
                <a:schemeClr val="dk1"/>
              </a:buClr>
              <a:buSzPts val="2000"/>
              <a:buChar char="•"/>
            </a:pPr>
            <a:r>
              <a:rPr lang="en-GB" sz="2000"/>
              <a:t>There is charring in the wooden structure that changes is dimensions</a:t>
            </a:r>
            <a:endParaRPr/>
          </a:p>
        </p:txBody>
      </p:sp>
      <p:pic>
        <p:nvPicPr>
          <p:cNvPr id="173" name="Google Shape;173;p8"/>
          <p:cNvPicPr preferRelativeResize="0"/>
          <p:nvPr/>
        </p:nvPicPr>
        <p:blipFill rotWithShape="1">
          <a:blip r:embed="rId3">
            <a:alphaModFix/>
          </a:blip>
          <a:srcRect b="0" l="0" r="0" t="0"/>
          <a:stretch/>
        </p:blipFill>
        <p:spPr>
          <a:xfrm>
            <a:off x="7074243" y="1678332"/>
            <a:ext cx="4491626" cy="3767526"/>
          </a:xfrm>
          <a:prstGeom prst="rect">
            <a:avLst/>
          </a:prstGeom>
          <a:noFill/>
          <a:ln>
            <a:noFill/>
          </a:ln>
        </p:spPr>
      </p:pic>
      <p:sp>
        <p:nvSpPr>
          <p:cNvPr id="174" name="Google Shape;174;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175" name="Google Shape;175;p8"/>
          <p:cNvSpPr/>
          <p:nvPr/>
        </p:nvSpPr>
        <p:spPr>
          <a:xfrm>
            <a:off x="8646851" y="2166149"/>
            <a:ext cx="1442374" cy="262075"/>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Stability support of the frame</a:t>
            </a:r>
            <a:endParaRPr/>
          </a:p>
        </p:txBody>
      </p:sp>
      <p:sp>
        <p:nvSpPr>
          <p:cNvPr id="176" name="Google Shape;176;p8"/>
          <p:cNvSpPr/>
          <p:nvPr/>
        </p:nvSpPr>
        <p:spPr>
          <a:xfrm>
            <a:off x="8362765" y="4292384"/>
            <a:ext cx="1726460" cy="262075"/>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The frame needs a stability support</a:t>
            </a:r>
            <a:endParaRPr/>
          </a:p>
        </p:txBody>
      </p:sp>
      <p:sp>
        <p:nvSpPr>
          <p:cNvPr id="177" name="Google Shape;177;p8"/>
          <p:cNvSpPr/>
          <p:nvPr/>
        </p:nvSpPr>
        <p:spPr>
          <a:xfrm>
            <a:off x="9159660" y="3855111"/>
            <a:ext cx="1442374" cy="201986"/>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Nominal charring depth</a:t>
            </a:r>
            <a:endParaRPr/>
          </a:p>
        </p:txBody>
      </p:sp>
      <p:sp>
        <p:nvSpPr>
          <p:cNvPr id="178" name="Google Shape;178;p8"/>
          <p:cNvSpPr/>
          <p:nvPr/>
        </p:nvSpPr>
        <p:spPr>
          <a:xfrm>
            <a:off x="9159660" y="1736746"/>
            <a:ext cx="1442374" cy="201986"/>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Nominal charring depth</a:t>
            </a:r>
            <a:endParaRPr/>
          </a:p>
        </p:txBody>
      </p:sp>
      <p:sp>
        <p:nvSpPr>
          <p:cNvPr id="179" name="Google Shape;179;p8"/>
          <p:cNvSpPr/>
          <p:nvPr/>
        </p:nvSpPr>
        <p:spPr>
          <a:xfrm>
            <a:off x="8257529" y="2814665"/>
            <a:ext cx="1839774" cy="201987"/>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Fire-resistant wool protects the frame sides</a:t>
            </a:r>
            <a:endParaRPr/>
          </a:p>
        </p:txBody>
      </p:sp>
      <p:sp>
        <p:nvSpPr>
          <p:cNvPr id="180" name="Google Shape;180;p8"/>
          <p:cNvSpPr/>
          <p:nvPr/>
        </p:nvSpPr>
        <p:spPr>
          <a:xfrm>
            <a:off x="8257529" y="4963033"/>
            <a:ext cx="1839774" cy="201987"/>
          </a:xfrm>
          <a:prstGeom prst="rect">
            <a:avLst/>
          </a:prstGeom>
          <a:solidFill>
            <a:schemeClr val="lt1"/>
          </a:solid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950" u="none" cap="none" strike="noStrike">
                <a:solidFill>
                  <a:schemeClr val="dk1"/>
                </a:solidFill>
                <a:latin typeface="Arial Narrow"/>
                <a:ea typeface="Arial Narrow"/>
                <a:cs typeface="Arial Narrow"/>
                <a:sym typeface="Arial Narrow"/>
              </a:rPr>
              <a:t>Fire-resistant wool protects the frame sides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Design bases</a:t>
            </a:r>
            <a:endParaRPr/>
          </a:p>
        </p:txBody>
      </p:sp>
      <p:sp>
        <p:nvSpPr>
          <p:cNvPr id="187" name="Google Shape;187;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88" name="Google Shape;188;p9"/>
          <p:cNvSpPr txBox="1"/>
          <p:nvPr>
            <p:ph idx="1" type="body"/>
          </p:nvPr>
        </p:nvSpPr>
        <p:spPr>
          <a:xfrm>
            <a:off x="838200" y="1825625"/>
            <a:ext cx="5500816" cy="414396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Rock wool can be used for the fire protection of wooden parts in accordance with Eurocodes</a:t>
            </a:r>
            <a:endParaRPr/>
          </a:p>
          <a:p>
            <a:pPr indent="-228600" lvl="0" marL="228600" rtl="0" algn="l">
              <a:lnSpc>
                <a:spcPct val="90000"/>
              </a:lnSpc>
              <a:spcBef>
                <a:spcPts val="1000"/>
              </a:spcBef>
              <a:spcAft>
                <a:spcPts val="0"/>
              </a:spcAft>
              <a:buClr>
                <a:schemeClr val="dk1"/>
              </a:buClr>
              <a:buSzPts val="2800"/>
              <a:buChar char="•"/>
            </a:pPr>
            <a:r>
              <a:rPr lang="en-GB"/>
              <a:t>The thickness of the stone wool must be at least 28 kg/m</a:t>
            </a:r>
            <a:r>
              <a:rPr baseline="30000" lang="en-GB"/>
              <a:t>3</a:t>
            </a:r>
            <a:endParaRPr/>
          </a:p>
          <a:p>
            <a:pPr indent="-228600" lvl="0" marL="228600" rtl="0" algn="l">
              <a:lnSpc>
                <a:spcPct val="90000"/>
              </a:lnSpc>
              <a:spcBef>
                <a:spcPts val="1000"/>
              </a:spcBef>
              <a:spcAft>
                <a:spcPts val="0"/>
              </a:spcAft>
              <a:buClr>
                <a:schemeClr val="dk1"/>
              </a:buClr>
              <a:buSzPts val="2800"/>
              <a:buChar char="•"/>
            </a:pPr>
            <a:r>
              <a:rPr lang="en-GB"/>
              <a:t>In the adjacent picture, stone wool panels have been used to protect the sides in a frame wall.</a:t>
            </a:r>
            <a:endParaRPr/>
          </a:p>
        </p:txBody>
      </p:sp>
      <p:pic>
        <p:nvPicPr>
          <p:cNvPr descr="palo" id="189" name="Google Shape;189;p9"/>
          <p:cNvPicPr preferRelativeResize="0"/>
          <p:nvPr/>
        </p:nvPicPr>
        <p:blipFill rotWithShape="1">
          <a:blip r:embed="rId3">
            <a:alphaModFix/>
          </a:blip>
          <a:srcRect b="0" l="0" r="0" t="14236"/>
          <a:stretch/>
        </p:blipFill>
        <p:spPr>
          <a:xfrm>
            <a:off x="7302999" y="1392015"/>
            <a:ext cx="3741363" cy="4876773"/>
          </a:xfrm>
          <a:prstGeom prst="rect">
            <a:avLst/>
          </a:prstGeom>
          <a:noFill/>
          <a:ln>
            <a:noFill/>
          </a:ln>
        </p:spPr>
      </p:pic>
      <p:sp>
        <p:nvSpPr>
          <p:cNvPr id="190" name="Google Shape;190;p9"/>
          <p:cNvSpPr/>
          <p:nvPr/>
        </p:nvSpPr>
        <p:spPr>
          <a:xfrm>
            <a:off x="9622900" y="6053345"/>
            <a:ext cx="1421462"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Tero Lahtela</a:t>
            </a:r>
            <a:endParaRPr/>
          </a:p>
        </p:txBody>
      </p:sp>
      <p:sp>
        <p:nvSpPr>
          <p:cNvPr id="191" name="Google Shape;191;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Props1.xml><?xml version="1.0" encoding="utf-8"?>
<ds:datastoreItem xmlns:ds="http://schemas.openxmlformats.org/officeDocument/2006/customXml" ds:itemID="{77FA4B77-3290-4C4E-A787-75509B6FD45D}"/>
</file>

<file path=customXml/itemProps2.xml><?xml version="1.0" encoding="utf-8"?>
<ds:datastoreItem xmlns:ds="http://schemas.openxmlformats.org/officeDocument/2006/customXml" ds:itemID="{248C944E-5E7B-4FE6-9180-9C38A6A1ABC2}"/>
</file>

<file path=customXml/itemProps3.xml><?xml version="1.0" encoding="utf-8"?>
<ds:datastoreItem xmlns:ds="http://schemas.openxmlformats.org/officeDocument/2006/customXml" ds:itemID="{E85C4D19-67C9-413A-94F0-A112CEB43D9C}"/>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atte Kalke</dc:creator>
  <dcterms:created xsi:type="dcterms:W3CDTF">2021-05-03T10:20:21Z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0x010100E8ADB7D81E548242AADAF4F738AFBBB6</vt:lpwstr>
  </property>
</Properties>
</file>