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400800" cy="11728450"/>
  <p:embeddedFontLst>
    <p:embeddedFont>
      <p:font typeface="Arial Narrow"/>
      <p:regular r:id="rId25"/>
      <p:bold r:id="rId26"/>
      <p:italic r:id="rId27"/>
      <p:boldItalic r:id="rId28"/>
    </p:embeddedFont>
    <p:embeddedFont>
      <p:font typeface="Noto Sans Symbol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aE0OUsWB55Oz4lxhCBB4pwzB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9F8E47-0E9D-47AC-99CE-E460915A1DD6}">
  <a:tblStyle styleId="{BA9F8E47-0E9D-47AC-99CE-E460915A1D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ArialNarrow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34" Type="http://schemas.openxmlformats.org/officeDocument/2006/relationships/customXml" Target="../customXml/item3.xml"/><Relationship Id="rId25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font" Target="fonts/NotoSansSymbols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ArialNarrow-italic.fntdata"/><Relationship Id="rId30" Type="http://schemas.openxmlformats.org/officeDocument/2006/relationships/font" Target="fonts/NotoSansSymbols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625639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1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2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4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34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5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22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3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4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38.jpg"/><Relationship Id="rId6" Type="http://schemas.openxmlformats.org/officeDocument/2006/relationships/image" Target="../media/image27.png"/><Relationship Id="rId7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Wood charring</a:t>
            </a:r>
            <a:endParaRPr/>
          </a:p>
        </p:txBody>
      </p:sp>
      <p:sp>
        <p:nvSpPr>
          <p:cNvPr id="194" name="Google Shape;194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iheeseen liittyvÃ¤ kuva"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377" y="757745"/>
            <a:ext cx="3101545" cy="5511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8293897" y="6054192"/>
            <a:ext cx="212902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www.greenbuildingadvisor.com</a:t>
            </a:r>
            <a:endParaRPr/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838199" y="1825625"/>
            <a:ext cx="54452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wood product can also be used for fire protection of connecting parts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As a rule, it is advisable to design the joints of wood structures so that the joining parts made of metal can be placed inside the wooden parts</a:t>
            </a:r>
            <a:endParaRPr/>
          </a:p>
        </p:txBody>
      </p:sp>
      <p:sp>
        <p:nvSpPr>
          <p:cNvPr id="198" name="Google Shape;198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Wood charring rate</a:t>
            </a:r>
            <a:endParaRPr/>
          </a:p>
        </p:txBody>
      </p:sp>
      <p:sp>
        <p:nvSpPr>
          <p:cNvPr id="205" name="Google Shape;205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9232653" y="4357883"/>
            <a:ext cx="1065128" cy="248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100"/>
              <a:t>Glued laminated timber</a:t>
            </a:r>
            <a:endParaRPr/>
          </a:p>
        </p:txBody>
      </p:sp>
      <p:pic>
        <p:nvPicPr>
          <p:cNvPr descr="Aiheeseen liittyvÃ¤ kuva"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1373" y="4569936"/>
            <a:ext cx="1095542" cy="127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10554606" y="4349005"/>
            <a:ext cx="1065128" cy="248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LVL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7526855" y="4330650"/>
            <a:ext cx="1134124" cy="248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Sawn timber</a:t>
            </a:r>
            <a:endParaRPr/>
          </a:p>
        </p:txBody>
      </p:sp>
      <p:pic>
        <p:nvPicPr>
          <p:cNvPr descr="Kuvahaun tulos haulle LVL puuinfo" id="210" name="Google Shape;210;p11"/>
          <p:cNvPicPr preferRelativeResize="0"/>
          <p:nvPr/>
        </p:nvPicPr>
        <p:blipFill rotWithShape="1">
          <a:blip r:embed="rId4">
            <a:alphaModFix/>
          </a:blip>
          <a:srcRect b="3514" l="46882" r="0" t="14743"/>
          <a:stretch/>
        </p:blipFill>
        <p:spPr>
          <a:xfrm>
            <a:off x="10663442" y="4573143"/>
            <a:ext cx="1275072" cy="1308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sahatavara puuinfo" id="211" name="Google Shape;211;p11"/>
          <p:cNvPicPr preferRelativeResize="0"/>
          <p:nvPr/>
        </p:nvPicPr>
        <p:blipFill rotWithShape="1">
          <a:blip r:embed="rId5">
            <a:alphaModFix/>
          </a:blip>
          <a:srcRect b="7070" l="32081" r="7057" t="5139"/>
          <a:stretch/>
        </p:blipFill>
        <p:spPr>
          <a:xfrm>
            <a:off x="7614955" y="4559643"/>
            <a:ext cx="1316029" cy="126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10334849" y="5899735"/>
            <a:ext cx="14214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Puuinfo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9224" y="1043373"/>
            <a:ext cx="4100277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10736869" y="3950276"/>
            <a:ext cx="10194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RIL 205:2</a:t>
            </a:r>
            <a:endParaRPr/>
          </a:p>
        </p:txBody>
      </p:sp>
      <p:sp>
        <p:nvSpPr>
          <p:cNvPr id="215" name="Google Shape;215;p11"/>
          <p:cNvSpPr txBox="1"/>
          <p:nvPr>
            <p:ph idx="1" type="body"/>
          </p:nvPr>
        </p:nvSpPr>
        <p:spPr>
          <a:xfrm>
            <a:off x="838198" y="1825625"/>
            <a:ext cx="6358339" cy="2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 wood product has two speeds of charring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One-dimensional charring rate β</a:t>
            </a:r>
            <a:r>
              <a:rPr baseline="-25000" lang="en-GB"/>
              <a:t>0</a:t>
            </a:r>
            <a:r>
              <a:rPr lang="en-GB"/>
              <a:t> (usually only for plate structures)</a:t>
            </a:r>
            <a:r>
              <a:rPr baseline="-25000" lang="en-GB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Nominal charring rate β</a:t>
            </a:r>
            <a:r>
              <a:rPr baseline="-25000" lang="en-GB"/>
              <a:t>n</a:t>
            </a:r>
            <a:r>
              <a:rPr lang="en-GB"/>
              <a:t> (usually in fire designs for wooden structures)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6942" y="4008922"/>
            <a:ext cx="5160962" cy="22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1542859" y="3964254"/>
            <a:ext cx="5753315" cy="905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specific density of a wooden board differs from the value in the table or the thickness of the board is less than 20 mm, the charring rate should be determined by β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0,ρ,t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β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2630065" y="5051640"/>
            <a:ext cx="3841756" cy="35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(increases or decreases the charring rate)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2509319" y="5704502"/>
            <a:ext cx="3841756" cy="35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(increases charring rate)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241" y="1819447"/>
            <a:ext cx="3174794" cy="255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One-dimensional charring depth </a:t>
            </a:r>
            <a:r>
              <a:rPr i="1" lang="en-GB"/>
              <a:t>d</a:t>
            </a:r>
            <a:r>
              <a:rPr baseline="-25000" lang="en-GB"/>
              <a:t>char,0</a:t>
            </a:r>
            <a:endParaRPr/>
          </a:p>
        </p:txBody>
      </p:sp>
      <p:sp>
        <p:nvSpPr>
          <p:cNvPr id="228" name="Google Shape;228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9" name="Google Shape;2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722" y="4591707"/>
            <a:ext cx="3643640" cy="1340083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12"/>
          <p:cNvSpPr txBox="1"/>
          <p:nvPr>
            <p:ph idx="1" type="body"/>
          </p:nvPr>
        </p:nvSpPr>
        <p:spPr>
          <a:xfrm>
            <a:off x="838199" y="1825625"/>
            <a:ext cx="5988390" cy="4952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Structure exposed to fire on one side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Also suitable for structures that are exposed to fire from several sides at the same time as rounded corners is taken into account and the b</a:t>
            </a:r>
            <a:r>
              <a:rPr baseline="-25000" lang="en-GB" sz="2400"/>
              <a:t>min</a:t>
            </a:r>
            <a:r>
              <a:rPr lang="en-GB" sz="2400"/>
              <a:t> measurement is filled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Angle rounding radius r = d</a:t>
            </a:r>
            <a:r>
              <a:rPr baseline="-25000" lang="en-GB" sz="2000"/>
              <a:t>char,0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 15: </a:t>
            </a:r>
            <a:r>
              <a:rPr i="1" lang="en-GB" sz="2000"/>
              <a:t>b</a:t>
            </a:r>
            <a:r>
              <a:rPr baseline="-25000" lang="en-GB" sz="2000"/>
              <a:t>min</a:t>
            </a:r>
            <a:r>
              <a:rPr lang="en-GB" sz="2000"/>
              <a:t> = 80 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 30: </a:t>
            </a:r>
            <a:r>
              <a:rPr i="1" lang="en-GB" sz="2000"/>
              <a:t>b</a:t>
            </a:r>
            <a:r>
              <a:rPr baseline="-25000" lang="en-GB" sz="2000"/>
              <a:t>min </a:t>
            </a:r>
            <a:r>
              <a:rPr lang="en-GB" sz="2000"/>
              <a:t>= 119 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 60: </a:t>
            </a:r>
            <a:r>
              <a:rPr i="1" lang="en-GB" sz="2000"/>
              <a:t>b</a:t>
            </a:r>
            <a:r>
              <a:rPr baseline="-25000" lang="en-GB" sz="2000"/>
              <a:t>min</a:t>
            </a:r>
            <a:r>
              <a:rPr lang="en-GB" sz="2000"/>
              <a:t> = 158 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 90: </a:t>
            </a:r>
            <a:r>
              <a:rPr i="1" lang="en-GB" sz="2000"/>
              <a:t>b</a:t>
            </a:r>
            <a:r>
              <a:rPr baseline="-25000" lang="en-GB" sz="2000"/>
              <a:t>min</a:t>
            </a:r>
            <a:r>
              <a:rPr lang="en-GB" sz="2000"/>
              <a:t> = 197 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 120: </a:t>
            </a:r>
            <a:r>
              <a:rPr i="1" lang="en-GB" sz="2000"/>
              <a:t>b</a:t>
            </a:r>
            <a:r>
              <a:rPr baseline="-25000" lang="en-GB" sz="2000"/>
              <a:t>min </a:t>
            </a:r>
            <a:r>
              <a:rPr lang="en-GB" sz="2000"/>
              <a:t>= 236 mm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31" name="Google Shape;231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32" name="Google Shape;232;p12"/>
          <p:cNvSpPr txBox="1"/>
          <p:nvPr/>
        </p:nvSpPr>
        <p:spPr>
          <a:xfrm>
            <a:off x="7846661" y="5110952"/>
            <a:ext cx="3197701" cy="7305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one-dimensional charring rate fire resistance time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Nominal charring depth </a:t>
            </a:r>
            <a:r>
              <a:rPr i="1" lang="en-GB"/>
              <a:t>d</a:t>
            </a:r>
            <a:r>
              <a:rPr baseline="-25000" lang="en-GB"/>
              <a:t>char,n</a:t>
            </a:r>
            <a:endParaRPr/>
          </a:p>
        </p:txBody>
      </p:sp>
      <p:sp>
        <p:nvSpPr>
          <p:cNvPr id="239" name="Google Shape;239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13"/>
          <p:cNvSpPr txBox="1"/>
          <p:nvPr>
            <p:ph idx="1" type="body"/>
          </p:nvPr>
        </p:nvSpPr>
        <p:spPr>
          <a:xfrm>
            <a:off x="838199" y="1825625"/>
            <a:ext cx="5464879" cy="435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Construction exposed to fire from several sides at the same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Nominal charring depth includes rounded corners and impact of cracks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Also used for circular cross-sections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3782" y="4330274"/>
            <a:ext cx="2713349" cy="133522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8073" y="1866270"/>
            <a:ext cx="5004769" cy="212305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8601264" y="4844621"/>
            <a:ext cx="2239234" cy="7305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nominal charring rate fire resistance time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0094" y="2157123"/>
            <a:ext cx="8785005" cy="314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Effective cross-section method</a:t>
            </a:r>
            <a:endParaRPr/>
          </a:p>
        </p:txBody>
      </p:sp>
      <p:sp>
        <p:nvSpPr>
          <p:cNvPr id="252" name="Google Shape;252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220" y="2101521"/>
            <a:ext cx="2553237" cy="189603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54" name="Google Shape;254;p14"/>
          <p:cNvGraphicFramePr/>
          <p:nvPr/>
        </p:nvGraphicFramePr>
        <p:xfrm>
          <a:off x="377220" y="46884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{BA9F8E47-0E9D-47AC-99CE-E460915A1DD6}</a:tableStyleId>
              </a:tblPr>
              <a:tblGrid>
                <a:gridCol w="1279100"/>
                <a:gridCol w="1274150"/>
              </a:tblGrid>
              <a:tr h="279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Non-fire resistant structure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27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 resistance time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r>
                        <a:rPr b="0" baseline="-2500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&lt; 20 min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20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1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≥ 20 min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55" name="Google Shape;255;p14"/>
          <p:cNvSpPr txBox="1"/>
          <p:nvPr/>
        </p:nvSpPr>
        <p:spPr>
          <a:xfrm>
            <a:off x="296901" y="3995106"/>
            <a:ext cx="25532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char,n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 → 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56" name="Google Shape;256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1001979" y="3002594"/>
            <a:ext cx="1838364" cy="58296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lang="en-GB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nominal charring depth from table (RIL 205-2)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464361" y="2232174"/>
            <a:ext cx="1928479" cy="2682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lang="en-GB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charring depth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3165617" y="2157123"/>
            <a:ext cx="8999234" cy="288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lang="en-GB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Original cross-section             Charred cross-section 	 Residual cross-section 	         Effective cross-section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3268966" y="2568109"/>
            <a:ext cx="1760234" cy="166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1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Fire-protecting building element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5523216" y="2568109"/>
            <a:ext cx="1760234" cy="166126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1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Fire-protecting building element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7745716" y="2568109"/>
            <a:ext cx="1760234" cy="166126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1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Fire-protecting building element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9968216" y="2576987"/>
            <a:ext cx="1760234" cy="166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1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Fire-protecting building element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Effective cross-section method</a:t>
            </a:r>
            <a:endParaRPr/>
          </a:p>
        </p:txBody>
      </p:sp>
      <p:sp>
        <p:nvSpPr>
          <p:cNvPr id="270" name="Google Shape;270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15"/>
          <p:cNvSpPr txBox="1"/>
          <p:nvPr>
            <p:ph idx="1" type="body"/>
          </p:nvPr>
        </p:nvSpPr>
        <p:spPr>
          <a:xfrm>
            <a:off x="838198" y="1825625"/>
            <a:ext cx="11184925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Effective charring depth </a:t>
            </a:r>
            <a:r>
              <a:rPr i="1" lang="en-GB"/>
              <a:t>d</a:t>
            </a:r>
            <a:r>
              <a:rPr baseline="-25000" lang="en-GB"/>
              <a:t>ef</a:t>
            </a:r>
            <a:r>
              <a:rPr lang="en-GB"/>
              <a:t> is deducted from surfaces exposed to fire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Effective cross-section is used in the dimensioning of the structure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effective cross-section method applies to all fire resistance classes 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Fire resistance time is not limited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Layer </a:t>
            </a:r>
            <a:r>
              <a:rPr i="1" lang="en-GB"/>
              <a:t>k</a:t>
            </a:r>
            <a:r>
              <a:rPr baseline="-25000" lang="en-GB"/>
              <a:t>0</a:t>
            </a:r>
            <a:r>
              <a:rPr i="1" lang="en-GB"/>
              <a:t>d</a:t>
            </a:r>
            <a:r>
              <a:rPr baseline="-25000" lang="en-GB"/>
              <a:t>0</a:t>
            </a:r>
            <a:r>
              <a:rPr lang="en-GB"/>
              <a:t> has no strength and rigidity properties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the effective cross-section method, the modification factor is </a:t>
            </a:r>
            <a:r>
              <a:rPr i="1" lang="en-GB"/>
              <a:t>k</a:t>
            </a:r>
            <a:r>
              <a:rPr baseline="-25000" lang="en-GB"/>
              <a:t>mod,fi</a:t>
            </a:r>
            <a:r>
              <a:rPr lang="en-GB"/>
              <a:t> = 1,0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reduction in strength in a fire is considered in the formula </a:t>
            </a:r>
            <a:r>
              <a:rPr i="1" lang="en-GB"/>
              <a:t>d</a:t>
            </a:r>
            <a:r>
              <a:rPr baseline="-25000" lang="en-GB"/>
              <a:t>ef</a:t>
            </a:r>
            <a:r>
              <a:rPr lang="en-GB"/>
              <a:t> =</a:t>
            </a:r>
            <a:r>
              <a:rPr baseline="-25000" lang="en-GB"/>
              <a:t> </a:t>
            </a:r>
            <a:r>
              <a:rPr i="1" lang="en-GB"/>
              <a:t>d</a:t>
            </a:r>
            <a:r>
              <a:rPr baseline="-25000" lang="en-GB"/>
              <a:t>char,n</a:t>
            </a:r>
            <a:r>
              <a:rPr lang="en-GB"/>
              <a:t> + </a:t>
            </a:r>
            <a:r>
              <a:rPr i="1" lang="en-GB"/>
              <a:t>k</a:t>
            </a:r>
            <a:r>
              <a:rPr baseline="-25000" lang="en-GB"/>
              <a:t>0</a:t>
            </a:r>
            <a:r>
              <a:rPr i="1" lang="en-GB"/>
              <a:t>d</a:t>
            </a:r>
            <a:r>
              <a:rPr baseline="-25000" lang="en-GB"/>
              <a:t>0</a:t>
            </a:r>
            <a:r>
              <a:rPr lang="en-GB"/>
              <a:t> </a:t>
            </a:r>
            <a:endParaRPr/>
          </a:p>
        </p:txBody>
      </p:sp>
      <p:sp>
        <p:nvSpPr>
          <p:cNvPr id="272" name="Google Shape;272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information on the durability dimensioning of a fire situation</a:t>
            </a:r>
            <a:endParaRPr/>
          </a:p>
        </p:txBody>
      </p:sp>
      <p:sp>
        <p:nvSpPr>
          <p:cNvPr id="279" name="Google Shape;279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16"/>
          <p:cNvSpPr txBox="1"/>
          <p:nvPr>
            <p:ph idx="1" type="body"/>
          </p:nvPr>
        </p:nvSpPr>
        <p:spPr>
          <a:xfrm>
            <a:off x="838199" y="1825625"/>
            <a:ext cx="11067536" cy="482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case of fire, a 20% fraction of the strength characteristic is used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There is no need to check compression against grain direction perpendicular to it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 need to verify shear resistance with round and rectangular cross-section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a notched beam, a residual cross-section near the notch of at least 60% of the cross-section required at normal temperature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lateral bucklings lose their grip in a fire situation, the dimensioning is carried out without lateral buckling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lateral bucklings lose their grip in a fire situation, the dimensioning is carried out without lateral buckling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1" name="Google Shape;281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information on the durability dimensioning of a fire situation</a:t>
            </a:r>
            <a:endParaRPr/>
          </a:p>
        </p:txBody>
      </p:sp>
      <p:sp>
        <p:nvSpPr>
          <p:cNvPr id="288" name="Google Shape;288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17"/>
          <p:cNvSpPr txBox="1"/>
          <p:nvPr>
            <p:ph idx="1" type="body"/>
          </p:nvPr>
        </p:nvSpPr>
        <p:spPr>
          <a:xfrm>
            <a:off x="838199" y="1825624"/>
            <a:ext cx="10703011" cy="469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buckling and twisting analysis is performed using an effective cross-section or a nominal residual cross-section depending on the calculation method.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pressed or bent building blocks are also dimensioned as rigid structures, it must be checked that the rigidity is maintained during the required fire resistance period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Rigidity is assumed to be preserved if the residual cross-sectional area or the residual thickness of the wooden panels is 60% of the required cross-section or thickness of the normal temperature and the joints are made with nails, screws, pin studs or bolts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information on the durability dimensioning of a fire situation</a:t>
            </a:r>
            <a:endParaRPr/>
          </a:p>
        </p:txBody>
      </p:sp>
      <p:sp>
        <p:nvSpPr>
          <p:cNvPr id="297" name="Google Shape;297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18"/>
          <p:cNvSpPr txBox="1"/>
          <p:nvPr>
            <p:ph idx="1" type="body"/>
          </p:nvPr>
        </p:nvSpPr>
        <p:spPr>
          <a:xfrm>
            <a:off x="838200" y="1825624"/>
            <a:ext cx="6032157" cy="4834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modification factor </a:t>
            </a:r>
            <a:r>
              <a:rPr i="1" lang="en-GB"/>
              <a:t>k</a:t>
            </a:r>
            <a:r>
              <a:rPr baseline="-25000" lang="en-GB"/>
              <a:t>mod,fi</a:t>
            </a:r>
            <a:r>
              <a:rPr lang="en-GB"/>
              <a:t> considers the decrease in strength properties in a fire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Depending on dimensioning method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 buckling and twisting dimensions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GB"/>
              <a:t>λ</a:t>
            </a:r>
            <a:r>
              <a:rPr baseline="-25000" lang="en-GB"/>
              <a:t>rel</a:t>
            </a:r>
            <a:r>
              <a:rPr lang="en-GB"/>
              <a:t> and </a:t>
            </a:r>
            <a:r>
              <a:rPr lang="en-GB"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aseline="-25000" lang="en-GB"/>
              <a:t>m,crit</a:t>
            </a:r>
            <a:r>
              <a:rPr lang="en-GB"/>
              <a:t> are determined with </a:t>
            </a:r>
            <a:r>
              <a:rPr i="1" lang="en-GB"/>
              <a:t>E</a:t>
            </a:r>
            <a:r>
              <a:rPr baseline="-25000" lang="en-GB"/>
              <a:t>0,05</a:t>
            </a:r>
            <a:r>
              <a:rPr lang="en-GB"/>
              <a:t> values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GB"/>
              <a:t>E</a:t>
            </a:r>
            <a:r>
              <a:rPr baseline="-25000" lang="en-GB"/>
              <a:t>mean</a:t>
            </a:r>
            <a:r>
              <a:rPr lang="en-GB"/>
              <a:t> values in transition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 calculation of total impact factor</a:t>
            </a:r>
            <a:r>
              <a:rPr i="1" lang="en-GB"/>
              <a:t> k</a:t>
            </a:r>
            <a:r>
              <a:rPr baseline="-25000" lang="en-GB"/>
              <a:t>h</a:t>
            </a:r>
            <a:endParaRPr baseline="-25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Effective cross-section/nominal residual cross-section height </a:t>
            </a:r>
            <a:r>
              <a:rPr i="1" lang="en-GB"/>
              <a:t>h</a:t>
            </a:r>
            <a:r>
              <a:rPr baseline="-25000" lang="en-GB"/>
              <a:t>fi</a:t>
            </a:r>
            <a:r>
              <a:rPr lang="en-GB"/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   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Original cross-section height </a:t>
            </a:r>
            <a:r>
              <a:rPr i="1" lang="en-GB"/>
              <a:t>h</a:t>
            </a:r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5835" y="1922498"/>
            <a:ext cx="2232868" cy="193675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718" y="4155861"/>
            <a:ext cx="4289014" cy="1420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/>
          <p:nvPr/>
        </p:nvSpPr>
        <p:spPr>
          <a:xfrm>
            <a:off x="10955290" y="5556051"/>
            <a:ext cx="10194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RIL 205:2</a:t>
            </a:r>
            <a:endParaRPr/>
          </a:p>
        </p:txBody>
      </p:sp>
      <p:sp>
        <p:nvSpPr>
          <p:cNvPr id="302" name="Google Shape;302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7726109" y="2115967"/>
            <a:ext cx="2132594" cy="3241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 dimensioning value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8364942" y="2890873"/>
            <a:ext cx="1493761" cy="25399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 factor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7618244" y="4145527"/>
            <a:ext cx="4070173" cy="19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2.1.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of the factor </a:t>
            </a:r>
            <a:r>
              <a:rPr i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i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7680234" y="4564790"/>
            <a:ext cx="3789716" cy="110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Sawn timber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Glued laminated timber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Wood-based panels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Laminated veneer lumber, LVL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joint made up of intersecting connectors in which the side pieces are of </a:t>
            </a:r>
            <a:b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or wood-based panel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joint made up of intersecting connectors in which the side pieces are of metal </a:t>
            </a:r>
            <a:b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Joints with longitudinal load on connectors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>
            <p:ph type="title"/>
          </p:nvPr>
        </p:nvSpPr>
        <p:spPr>
          <a:xfrm>
            <a:off x="838200" y="365125"/>
            <a:ext cx="69814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Strength values of laminated timber</a:t>
            </a:r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p19"/>
          <p:cNvSpPr txBox="1"/>
          <p:nvPr>
            <p:ph idx="1" type="body"/>
          </p:nvPr>
        </p:nvSpPr>
        <p:spPr>
          <a:xfrm>
            <a:off x="838199" y="1825624"/>
            <a:ext cx="5464879" cy="4735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fire design, the strength values of cross-laminated timber are used as such, even though edge lamellas with higher strength may burn completely</a:t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b="0" l="31924" r="48418" t="0"/>
          <a:stretch/>
        </p:blipFill>
        <p:spPr>
          <a:xfrm>
            <a:off x="9711871" y="1210469"/>
            <a:ext cx="1267687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 b="0" l="86866" r="0" t="0"/>
          <a:stretch/>
        </p:blipFill>
        <p:spPr>
          <a:xfrm>
            <a:off x="9894057" y="4109321"/>
            <a:ext cx="846994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 b="0" l="0" r="77460" t="0"/>
          <a:stretch/>
        </p:blipFill>
        <p:spPr>
          <a:xfrm>
            <a:off x="7312791" y="1210469"/>
            <a:ext cx="1453636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3">
            <a:alphaModFix/>
          </a:blip>
          <a:srcRect b="0" l="58492" r="22162" t="0"/>
          <a:stretch/>
        </p:blipFill>
        <p:spPr>
          <a:xfrm>
            <a:off x="7436377" y="4109321"/>
            <a:ext cx="1247558" cy="219877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9"/>
          <p:cNvSpPr txBox="1"/>
          <p:nvPr/>
        </p:nvSpPr>
        <p:spPr>
          <a:xfrm>
            <a:off x="7287957" y="747106"/>
            <a:ext cx="16518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Cross-laminated timber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GL24c, GL30c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9316956" y="747106"/>
            <a:ext cx="25347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Homogeneous laminated timber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GL24h, GL30h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9316956" y="3647656"/>
            <a:ext cx="2037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homogeneous laminated timber GL30hs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7287957" y="3647656"/>
            <a:ext cx="15837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cross-laminated timber GL30cs</a:t>
            </a:r>
            <a:endParaRPr/>
          </a:p>
        </p:txBody>
      </p:sp>
      <p:sp>
        <p:nvSpPr>
          <p:cNvPr id="323" name="Google Shape;323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2" name="Google Shape;132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Tero Lahtela, </a:t>
            </a:r>
            <a:br>
              <a:rPr lang="en-GB"/>
            </a:br>
            <a:r>
              <a:rPr lang="en-GB"/>
              <a:t>Insinööritoimisto Tero Lahtela Oy</a:t>
            </a:r>
            <a:endParaRPr/>
          </a:p>
        </p:txBody>
      </p:sp>
      <p:sp>
        <p:nvSpPr>
          <p:cNvPr id="133" name="Google Shape;133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03/11/2022</a:t>
            </a:r>
            <a:endParaRPr/>
          </a:p>
        </p:txBody>
      </p:sp>
      <p:sp>
        <p:nvSpPr>
          <p:cNvPr id="134" name="Google Shape;134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Non-fire resistant wooden structures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Material behaviour in a fire</a:t>
            </a:r>
            <a:endParaRPr/>
          </a:p>
        </p:txBody>
      </p:sp>
      <p:sp>
        <p:nvSpPr>
          <p:cNvPr id="148" name="Google Shape;148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838200" y="1825625"/>
            <a:ext cx="5181600" cy="489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Water is extracted from concrete structures in the event of a fire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At approximately 100 °C, free water in the pores is discharged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Chemically bound water is removed at higher temperatures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Pressure from water evaporation breaks concrete and the removal of chemically bound water breaks cement adhesive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Concrete flakes off and cracks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steel parts soften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Deformations are permanent and relatively large</a:t>
            </a:r>
            <a:endParaRPr/>
          </a:p>
        </p:txBody>
      </p:sp>
      <p:pic>
        <p:nvPicPr>
          <p:cNvPr descr="fireeffect-1024x673"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12398" t="0"/>
          <a:stretch/>
        </p:blipFill>
        <p:spPr>
          <a:xfrm>
            <a:off x="6339284" y="1897963"/>
            <a:ext cx="5523373" cy="4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9224318" y="5826966"/>
            <a:ext cx="26383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www.frpdistributors.com</a:t>
            </a:r>
            <a:endParaRPr/>
          </a:p>
        </p:txBody>
      </p:sp>
      <p:sp>
        <p:nvSpPr>
          <p:cNvPr id="152" name="Google Shape;152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dec.uc.pt/~lborges/cardington/after/Dsc01315.jpg"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6728" y="1897963"/>
            <a:ext cx="5525929" cy="4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/>
          <p:nvPr/>
        </p:nvSpPr>
        <p:spPr>
          <a:xfrm>
            <a:off x="10445030" y="5826966"/>
            <a:ext cx="141762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www.dec.uc.pt</a:t>
            </a:r>
            <a:endParaRPr/>
          </a:p>
        </p:txBody>
      </p:sp>
      <p:sp>
        <p:nvSpPr>
          <p:cNvPr id="160" name="Google Shape;16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Material behaviour in a fire</a:t>
            </a:r>
            <a:endParaRPr/>
          </a:p>
        </p:txBody>
      </p:sp>
      <p:sp>
        <p:nvSpPr>
          <p:cNvPr id="161" name="Google Shape;161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838200" y="1825625"/>
            <a:ext cx="5181600" cy="47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Unprotected steel structure withstands standard fire exposure 10...30 min.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the critical temperature of the steel profile (450 to 600 °C) is reached, its strength and rigidity is severely reduced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Steel structures soften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Deformations are permanent and significant </a:t>
            </a:r>
            <a:endParaRPr/>
          </a:p>
        </p:txBody>
      </p:sp>
      <p:sp>
        <p:nvSpPr>
          <p:cNvPr id="163" name="Google Shape;163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haun tulos haulle timber fire test"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7054" r="3996" t="0"/>
          <a:stretch/>
        </p:blipFill>
        <p:spPr>
          <a:xfrm>
            <a:off x="6339284" y="1902659"/>
            <a:ext cx="5523373" cy="413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10441195" y="5826967"/>
            <a:ext cx="14214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www.lakeheadu.ca</a:t>
            </a:r>
            <a:endParaRPr/>
          </a:p>
        </p:txBody>
      </p:sp>
      <p:sp>
        <p:nvSpPr>
          <p:cNvPr id="171" name="Google Shape;17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Material behaviour in a fire</a:t>
            </a:r>
            <a:endParaRPr/>
          </a:p>
        </p:txBody>
      </p:sp>
      <p:sp>
        <p:nvSpPr>
          <p:cNvPr id="172" name="Google Shape;172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838200" y="1825624"/>
            <a:ext cx="5181600" cy="482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Unprotected wooden structure chars at its specific rate of charring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stationary carbon layer serves as a protective layer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Relatively small deformations in strong structures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Large effective cross-section</a:t>
            </a:r>
            <a:endParaRPr/>
          </a:p>
        </p:txBody>
      </p:sp>
      <p:sp>
        <p:nvSpPr>
          <p:cNvPr id="174" name="Google Shape;174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Wood charring</a:t>
            </a:r>
            <a:endParaRPr/>
          </a:p>
        </p:txBody>
      </p:sp>
      <p:sp>
        <p:nvSpPr>
          <p:cNvPr id="181" name="Google Shape;181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stationary carbon layer acts as a heat insulator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Charring continues as long as the wood structure is exposed to fire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increase in the charring depth of an unprotected wooden structure is linear when the charred layer remains stationary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183" y="1698028"/>
            <a:ext cx="4829925" cy="408868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6978880" y="2019525"/>
            <a:ext cx="759780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Charring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8932030" y="2019525"/>
            <a:ext cx="1126370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Uncharred wood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 rot="-5400000">
            <a:off x="7339573" y="1766469"/>
            <a:ext cx="798175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Pyrolysis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1377A34C-CD6F-41DB-9E2D-F378D92ACDA4}"/>
</file>

<file path=customXml/itemProps2.xml><?xml version="1.0" encoding="utf-8"?>
<ds:datastoreItem xmlns:ds="http://schemas.openxmlformats.org/officeDocument/2006/customXml" ds:itemID="{B4A8519F-28C5-4E70-BDE7-C70D9200306C}"/>
</file>

<file path=customXml/itemProps3.xml><?xml version="1.0" encoding="utf-8"?>
<ds:datastoreItem xmlns:ds="http://schemas.openxmlformats.org/officeDocument/2006/customXml" ds:itemID="{0B357D53-AF3C-4CCF-9A40-DE25D6B8A12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