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Ajjq+YTDuE+pG9sAnIlj2V+4w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8" Type="http://schemas.openxmlformats.org/officeDocument/2006/relationships/slide" Target="slides/slide4.xml"/><Relationship Id="rId26" Type="http://schemas.openxmlformats.org/officeDocument/2006/relationships/customXml" Target="../customXml/item2.xml"/><Relationship Id="rId21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7" Type="http://schemas.openxmlformats.org/officeDocument/2006/relationships/slide" Target="slides/slide3.xml"/><Relationship Id="rId25" Type="http://schemas.openxmlformats.org/officeDocument/2006/relationships/customXml" Target="../customXml/item1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9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b="1" sz="60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>
  <p:cSld name="Kaksi sisältökohdetta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/>
          <p:nvPr>
            <p:ph idx="2" type="pic"/>
          </p:nvPr>
        </p:nvSpPr>
        <p:spPr>
          <a:xfrm>
            <a:off x="838199" y="992187"/>
            <a:ext cx="10595777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>
  <p:cSld name="Vain otsikk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672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1"/>
          <p:cNvSpPr txBox="1"/>
          <p:nvPr>
            <p:ph type="title"/>
          </p:nvPr>
        </p:nvSpPr>
        <p:spPr>
          <a:xfrm>
            <a:off x="919223" y="2268899"/>
            <a:ext cx="4023167" cy="232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" type="body"/>
          </p:nvPr>
        </p:nvSpPr>
        <p:spPr>
          <a:xfrm>
            <a:off x="6096000" y="853352"/>
            <a:ext cx="5791200" cy="5130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3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>
  <p:cSld name="Tyhjä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69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2"/>
          <p:cNvSpPr txBox="1"/>
          <p:nvPr>
            <p:ph type="title"/>
          </p:nvPr>
        </p:nvSpPr>
        <p:spPr>
          <a:xfrm>
            <a:off x="352064" y="2662439"/>
            <a:ext cx="11465688" cy="1261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" type="body"/>
          </p:nvPr>
        </p:nvSpPr>
        <p:spPr>
          <a:xfrm>
            <a:off x="645069" y="5288163"/>
            <a:ext cx="7609730" cy="732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>
  <p:cSld name="Kuvatekstillinen sisältö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3"/>
          <p:cNvSpPr txBox="1"/>
          <p:nvPr>
            <p:ph type="title"/>
          </p:nvPr>
        </p:nvSpPr>
        <p:spPr>
          <a:xfrm>
            <a:off x="347253" y="1073426"/>
            <a:ext cx="11497493" cy="1375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Mukautettu asettelu">
  <p:cSld name="5_Mukautettu asettelu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4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ylävalikosta ”Lisää” -&gt; ”Ylä- ja alatunniste”</a:t>
            </a:r>
            <a:endParaRPr/>
          </a:p>
        </p:txBody>
      </p:sp>
      <p:sp>
        <p:nvSpPr>
          <p:cNvPr id="96" name="Google Shape;96;p34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avautuvasta valikosta alatunniste-kohtaa.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Kirjoita kenttään esityksen otsikko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lopuksi ”Käytä kaikissa”.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Mukautettu asettelu">
  <p:cSld name="6_Mukautettu asettelu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5"/>
          <p:cNvSpPr txBox="1"/>
          <p:nvPr>
            <p:ph type="title"/>
          </p:nvPr>
        </p:nvSpPr>
        <p:spPr>
          <a:xfrm>
            <a:off x="347253" y="677648"/>
            <a:ext cx="11497493" cy="1200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5"/>
          <p:cNvSpPr txBox="1"/>
          <p:nvPr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Klikkaa haluaamasi diaa hiiren oikealla näppäimellä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valikosto ”Asettelu”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Valitse haluamasi diapohja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7_Mukautettu asettelu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22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28" name="Google Shape;2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2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pic>
        <p:nvPicPr>
          <p:cNvPr id="31" name="Google Shape;3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kautettu asettelu">
  <p:cSld name="Mukautettu asettelu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23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, joka sisältää kohteen teksti, clipart-kuva&#10;&#10;Kuvaus luotu automaattisesti" id="39" name="Google Shape;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2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>
  <p:cSld name="Otsikko ja sisältö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672"/>
            <a:ext cx="12190803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4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6" name="Google Shape;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ukautettu asettelu">
  <p:cSld name="1_Mukautettu asettelu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Mukautettu asettelu">
  <p:cSld name="2_Mukautettu asettelu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2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Mukautettu asettelu">
  <p:cSld name="4_Mukautettu asettelu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2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ukautettu asettelu">
  <p:cSld name="3_Mukautettu asettelu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2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>
  <p:cSld name="Osan ylätunnist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2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7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-672"/>
            <a:ext cx="12190802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86280" y="6347443"/>
            <a:ext cx="3004968" cy="5018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44.png"/><Relationship Id="rId5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2.png"/><Relationship Id="rId6" Type="http://schemas.openxmlformats.org/officeDocument/2006/relationships/image" Target="../media/image46.png"/><Relationship Id="rId7" Type="http://schemas.openxmlformats.org/officeDocument/2006/relationships/image" Target="../media/image36.png"/><Relationship Id="rId8" Type="http://schemas.openxmlformats.org/officeDocument/2006/relationships/image" Target="../media/image4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Relationship Id="rId7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puutavara&#10;&#10;Kuvaus luotu automaattisesti"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GB"/>
              <a:t>Industrial wood construction</a:t>
            </a:r>
            <a:endParaRPr/>
          </a:p>
        </p:txBody>
      </p:sp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GB"/>
              <a:t>Teaching materials for industrial wood construction education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GB"/>
              <a:t>2022</a:t>
            </a:r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5125" y="6292025"/>
            <a:ext cx="2870951" cy="4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300" y="6213974"/>
            <a:ext cx="2199815" cy="6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Non-fire proof screwed connection</a:t>
            </a:r>
            <a:endParaRPr/>
          </a:p>
        </p:txBody>
      </p:sp>
      <p:sp>
        <p:nvSpPr>
          <p:cNvPr id="194" name="Google Shape;194;p10"/>
          <p:cNvSpPr txBox="1"/>
          <p:nvPr>
            <p:ph idx="1" type="body"/>
          </p:nvPr>
        </p:nvSpPr>
        <p:spPr>
          <a:xfrm>
            <a:off x="790056" y="1482823"/>
            <a:ext cx="6693820" cy="2367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Simplified instructions (nail connection)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b="1" lang="en-GB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15 minutes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when the connection </a:t>
            </a: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latin typeface="Calibri"/>
                <a:ea typeface="Calibri"/>
                <a:cs typeface="Calibri"/>
                <a:sym typeface="Calibri"/>
              </a:rPr>
              <a:t>meets the strength and geometry requirements for normal </a:t>
            </a: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latin typeface="Calibri"/>
                <a:ea typeface="Calibri"/>
                <a:cs typeface="Calibri"/>
                <a:sym typeface="Calibri"/>
              </a:rPr>
              <a:t>temperature and the </a:t>
            </a: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latin typeface="Calibri"/>
                <a:ea typeface="Calibri"/>
                <a:cs typeface="Calibri"/>
                <a:sym typeface="Calibri"/>
              </a:rPr>
              <a:t>conditions in the images</a:t>
            </a:r>
            <a:endParaRPr/>
          </a:p>
        </p:txBody>
      </p:sp>
      <p:sp>
        <p:nvSpPr>
          <p:cNvPr id="195" name="Google Shape;195;p10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6" name="Google Shape;1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6096" y="1639729"/>
            <a:ext cx="2496533" cy="443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4861" y="1639729"/>
            <a:ext cx="2579909" cy="440858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199" name="Google Shape;199;p10"/>
          <p:cNvSpPr/>
          <p:nvPr/>
        </p:nvSpPr>
        <p:spPr>
          <a:xfrm>
            <a:off x="6946846" y="2938798"/>
            <a:ext cx="927159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Nail thickness </a:t>
            </a:r>
            <a:b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 ≥ 2,8 mm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9338354" y="2938798"/>
            <a:ext cx="910546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Nail thickness </a:t>
            </a:r>
            <a:b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 ≥ 2,8 mm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7025162" y="5125150"/>
            <a:ext cx="734209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grip length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9256164" y="5125150"/>
            <a:ext cx="819991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grip length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6991721" y="4400366"/>
            <a:ext cx="739075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distance </a:t>
            </a:r>
            <a:b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≥ 10 mm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Non-fire proof screwed connection</a:t>
            </a:r>
            <a:endParaRPr/>
          </a:p>
        </p:txBody>
      </p:sp>
      <p:sp>
        <p:nvSpPr>
          <p:cNvPr id="209" name="Google Shape;209;p11"/>
          <p:cNvSpPr txBox="1"/>
          <p:nvPr>
            <p:ph idx="1" type="body"/>
          </p:nvPr>
        </p:nvSpPr>
        <p:spPr>
          <a:xfrm>
            <a:off x="790056" y="1482824"/>
            <a:ext cx="5966040" cy="2292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Simplified instructions (screw connection)</a:t>
            </a:r>
            <a:endParaRPr/>
          </a:p>
        </p:txBody>
      </p:sp>
      <p:sp>
        <p:nvSpPr>
          <p:cNvPr id="210" name="Google Shape;210;p11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1" name="Google Shape;211;p11"/>
          <p:cNvSpPr txBox="1"/>
          <p:nvPr/>
        </p:nvSpPr>
        <p:spPr>
          <a:xfrm>
            <a:off x="5808070" y="2140591"/>
            <a:ext cx="5777126" cy="2292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lang="en-GB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15 minutes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connection meets the strength and geometry requirements for normal temperature and the conditions in the images</a:t>
            </a:r>
            <a:endParaRPr/>
          </a:p>
        </p:txBody>
      </p:sp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838" y="1951280"/>
            <a:ext cx="2182697" cy="452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4535" y="2024614"/>
            <a:ext cx="2650922" cy="445516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2994412" y="5540675"/>
            <a:ext cx="734209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grip length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927394" y="5518353"/>
            <a:ext cx="734209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grip length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927394" y="4682738"/>
            <a:ext cx="739075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distance </a:t>
            </a:r>
            <a:b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≥ 10 mm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2982973" y="3308474"/>
            <a:ext cx="1019071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Screw thickness</a:t>
            </a:r>
            <a:b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 ≥ 3,5 mm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761838" y="3259395"/>
            <a:ext cx="1019071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Screw thickness</a:t>
            </a:r>
            <a:b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 ≥ 3,5 mm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Non-fire proof screwed connection</a:t>
            </a:r>
            <a:endParaRPr/>
          </a:p>
        </p:txBody>
      </p:sp>
      <p:sp>
        <p:nvSpPr>
          <p:cNvPr id="225" name="Google Shape;225;p12"/>
          <p:cNvSpPr txBox="1"/>
          <p:nvPr>
            <p:ph idx="1" type="body"/>
          </p:nvPr>
        </p:nvSpPr>
        <p:spPr>
          <a:xfrm>
            <a:off x="790056" y="1482823"/>
            <a:ext cx="5719801" cy="2367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Simplified instructions (bolted connection)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b="1" lang="en-GB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15 minutes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when the connection meets the strength and geometry requirements for normal temperature and the conditions in the images</a:t>
            </a:r>
            <a:endParaRPr/>
          </a:p>
        </p:txBody>
      </p:sp>
      <p:sp>
        <p:nvSpPr>
          <p:cNvPr id="226" name="Google Shape;226;p12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0546" y="1422371"/>
            <a:ext cx="2539421" cy="46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2093" y="1482823"/>
            <a:ext cx="2820905" cy="45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30" name="Google Shape;230;p12"/>
          <p:cNvSpPr/>
          <p:nvPr/>
        </p:nvSpPr>
        <p:spPr>
          <a:xfrm>
            <a:off x="7845612" y="2747934"/>
            <a:ext cx="954355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Thickness of sidebar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≥ 45 mm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10734062" y="2730177"/>
            <a:ext cx="954355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Thickness of sidebar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≥ 45 mm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Non-fire proof screwed connection</a:t>
            </a:r>
            <a:endParaRPr/>
          </a:p>
        </p:txBody>
      </p:sp>
      <p:sp>
        <p:nvSpPr>
          <p:cNvPr id="237" name="Google Shape;237;p13"/>
          <p:cNvSpPr txBox="1"/>
          <p:nvPr>
            <p:ph idx="1" type="body"/>
          </p:nvPr>
        </p:nvSpPr>
        <p:spPr>
          <a:xfrm>
            <a:off x="790056" y="1482824"/>
            <a:ext cx="8120028" cy="65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Simplified instructions (dowel pin connection)</a:t>
            </a:r>
            <a:endParaRPr/>
          </a:p>
        </p:txBody>
      </p:sp>
      <p:sp>
        <p:nvSpPr>
          <p:cNvPr id="238" name="Google Shape;238;p13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9" name="Google Shape;239;p13"/>
          <p:cNvSpPr txBox="1"/>
          <p:nvPr/>
        </p:nvSpPr>
        <p:spPr>
          <a:xfrm>
            <a:off x="4237751" y="2140591"/>
            <a:ext cx="7649449" cy="1391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lang="en-GB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20 minutes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connection meets the strength and geometry requirements for normal temperature and the conditions in the image</a:t>
            </a:r>
            <a:endParaRPr/>
          </a:p>
        </p:txBody>
      </p:sp>
      <p:pic>
        <p:nvPicPr>
          <p:cNvPr id="240" name="Google Shape;2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947" y="2137687"/>
            <a:ext cx="2788804" cy="454726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3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242" name="Google Shape;242;p13"/>
          <p:cNvSpPr/>
          <p:nvPr/>
        </p:nvSpPr>
        <p:spPr>
          <a:xfrm>
            <a:off x="3326878" y="3405239"/>
            <a:ext cx="1115560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Thickness of sidebar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≥ 45 mm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Non-fire proof screwed connection</a:t>
            </a:r>
            <a:endParaRPr/>
          </a:p>
        </p:txBody>
      </p:sp>
      <p:sp>
        <p:nvSpPr>
          <p:cNvPr id="248" name="Google Shape;248;p14"/>
          <p:cNvSpPr txBox="1"/>
          <p:nvPr>
            <p:ph idx="1" type="body"/>
          </p:nvPr>
        </p:nvSpPr>
        <p:spPr>
          <a:xfrm>
            <a:off x="790054" y="1482824"/>
            <a:ext cx="11013256" cy="344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b="1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Simplified instructions (dimensioning principles)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Rules for double shear connections, but can also be applied for single shear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At most R 15…R 20 for unprotected pin connectors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The fire proofing of unprotected </a:t>
            </a:r>
            <a:r>
              <a:rPr lang="en-GB" sz="24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nail, screw or dowel pin connections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can be increased at most by 30 minutes by increasing the dimensions of the connected wood parts, as well as determining the side and end distances of the connectors a</a:t>
            </a:r>
            <a:r>
              <a:rPr baseline="-25000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</a:t>
            </a:r>
            <a:r>
              <a:rPr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(connectors have a protruding base)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0" name="Google Shape;2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365049" y="3644574"/>
            <a:ext cx="2155222" cy="310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0525" y="4850724"/>
            <a:ext cx="3732718" cy="69243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2" name="Google Shape;252;p1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Non-fire proof screwed connection</a:t>
            </a:r>
            <a:endParaRPr/>
          </a:p>
        </p:txBody>
      </p:sp>
      <p:sp>
        <p:nvSpPr>
          <p:cNvPr id="258" name="Google Shape;258;p15"/>
          <p:cNvSpPr txBox="1"/>
          <p:nvPr>
            <p:ph idx="1" type="body"/>
          </p:nvPr>
        </p:nvSpPr>
        <p:spPr>
          <a:xfrm>
            <a:off x="790054" y="1482824"/>
            <a:ext cx="7003318" cy="344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Simplified instructions (dimensioning principles)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All the edges of the steel plate are unprotected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30 min when b</a:t>
            </a:r>
            <a:r>
              <a:rPr baseline="-25000" lang="en-GB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u="sng"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200 mm and the thickness of the streel plate is at least 2 mm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60 min when b</a:t>
            </a:r>
            <a:r>
              <a:rPr baseline="-25000" lang="en-GB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u="sng"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280 mm and the thickness of the streel plate is at least 2 mm</a:t>
            </a:r>
            <a:endParaRPr/>
          </a:p>
          <a:p>
            <a:pPr indent="-762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0" name="Google Shape;2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3282" y="1374964"/>
            <a:ext cx="2647950" cy="44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Non-fire proof screwed connection</a:t>
            </a:r>
            <a:endParaRPr/>
          </a:p>
        </p:txBody>
      </p:sp>
      <p:sp>
        <p:nvSpPr>
          <p:cNvPr id="267" name="Google Shape;267;p16"/>
          <p:cNvSpPr txBox="1"/>
          <p:nvPr>
            <p:ph idx="1" type="body"/>
          </p:nvPr>
        </p:nvSpPr>
        <p:spPr>
          <a:xfrm>
            <a:off x="790053" y="1482824"/>
            <a:ext cx="8098765" cy="606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Simplified instructions (dimensioning principles)</a:t>
            </a:r>
            <a:endParaRPr/>
          </a:p>
        </p:txBody>
      </p:sp>
      <p:sp>
        <p:nvSpPr>
          <p:cNvPr id="268" name="Google Shape;268;p1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16"/>
          <p:cNvSpPr txBox="1"/>
          <p:nvPr/>
        </p:nvSpPr>
        <p:spPr>
          <a:xfrm>
            <a:off x="4591922" y="1943987"/>
            <a:ext cx="7003318" cy="1997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 or 2 of the steel plate’s edges are unprotected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min when b</a:t>
            </a:r>
            <a:r>
              <a:rPr b="0" baseline="-2500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120 mm and the thickness of the streel plate is at least 2 mm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 min when b</a:t>
            </a:r>
            <a:r>
              <a:rPr b="0" baseline="-2500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280 mm and the thickness of the streel plate is at least 2 mm</a:t>
            </a:r>
            <a:endParaRPr/>
          </a:p>
          <a:p>
            <a:pPr indent="-762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1570" y="2088859"/>
            <a:ext cx="2076450" cy="42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Non-fire proof screwed connection</a:t>
            </a:r>
            <a:endParaRPr/>
          </a:p>
        </p:txBody>
      </p:sp>
      <p:sp>
        <p:nvSpPr>
          <p:cNvPr id="277" name="Google Shape;277;p17"/>
          <p:cNvSpPr txBox="1"/>
          <p:nvPr>
            <p:ph idx="1" type="body"/>
          </p:nvPr>
        </p:nvSpPr>
        <p:spPr>
          <a:xfrm>
            <a:off x="790054" y="1482824"/>
            <a:ext cx="7003318" cy="606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Load reduction method</a:t>
            </a:r>
            <a:endParaRPr/>
          </a:p>
        </p:txBody>
      </p:sp>
      <p:sp>
        <p:nvSpPr>
          <p:cNvPr id="278" name="Google Shape;278;p1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434" y="4515732"/>
            <a:ext cx="939800" cy="2778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>
                <a:alpha val="49803"/>
              </a:srgbClr>
            </a:outerShdw>
          </a:effectLst>
        </p:spPr>
      </p:pic>
      <p:pic>
        <p:nvPicPr>
          <p:cNvPr id="280" name="Google Shape;28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1491" y="5694509"/>
            <a:ext cx="1981200" cy="45085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>
                <a:alpha val="49803"/>
              </a:srgbClr>
            </a:outerShdw>
          </a:effectLst>
        </p:spPr>
      </p:pic>
      <p:pic>
        <p:nvPicPr>
          <p:cNvPr id="281" name="Google Shape;28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4797" y="2058386"/>
            <a:ext cx="5312184" cy="2143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82" y="4353921"/>
            <a:ext cx="2267423" cy="67108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>
                <a:alpha val="49803"/>
              </a:srgbClr>
            </a:outerShdw>
          </a:effectLst>
        </p:spPr>
      </p:pic>
      <p:sp>
        <p:nvSpPr>
          <p:cNvPr id="283" name="Google Shape;283;p17"/>
          <p:cNvSpPr/>
          <p:nvPr/>
        </p:nvSpPr>
        <p:spPr>
          <a:xfrm rot="-5400000">
            <a:off x="2297904" y="4208205"/>
            <a:ext cx="205513" cy="313843"/>
          </a:xfrm>
          <a:prstGeom prst="leftArrow">
            <a:avLst>
              <a:gd fmla="val 50000" name="adj1"/>
              <a:gd fmla="val 62069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7"/>
          <p:cNvSpPr/>
          <p:nvPr/>
        </p:nvSpPr>
        <p:spPr>
          <a:xfrm rot="-5400000">
            <a:off x="2299302" y="4805222"/>
            <a:ext cx="205513" cy="313843"/>
          </a:xfrm>
          <a:prstGeom prst="leftArrow">
            <a:avLst>
              <a:gd fmla="val 50000" name="adj1"/>
              <a:gd fmla="val 62069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7"/>
          <p:cNvSpPr/>
          <p:nvPr/>
        </p:nvSpPr>
        <p:spPr>
          <a:xfrm rot="10800000">
            <a:off x="4986746" y="5826271"/>
            <a:ext cx="457200" cy="184150"/>
          </a:xfrm>
          <a:prstGeom prst="leftArrow">
            <a:avLst>
              <a:gd fmla="val 50000" name="adj1"/>
              <a:gd fmla="val 62069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4164887" y="3019819"/>
            <a:ext cx="457200" cy="184150"/>
          </a:xfrm>
          <a:prstGeom prst="leftArrow">
            <a:avLst>
              <a:gd fmla="val 50000" name="adj1"/>
              <a:gd fmla="val 62069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7"/>
          <p:cNvSpPr/>
          <p:nvPr/>
        </p:nvSpPr>
        <p:spPr>
          <a:xfrm rot="1223109">
            <a:off x="4199841" y="4237622"/>
            <a:ext cx="457200" cy="184150"/>
          </a:xfrm>
          <a:prstGeom prst="leftArrow">
            <a:avLst>
              <a:gd fmla="val 50000" name="adj1"/>
              <a:gd fmla="val 62069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  <p:pic>
        <p:nvPicPr>
          <p:cNvPr id="289" name="Google Shape;28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6438" y="2090244"/>
            <a:ext cx="3215647" cy="216188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290" name="Google Shape;290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6438" y="5119088"/>
            <a:ext cx="3919736" cy="153538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Non-fire proof screwed connection</a:t>
            </a:r>
            <a:endParaRPr/>
          </a:p>
        </p:txBody>
      </p:sp>
      <p:sp>
        <p:nvSpPr>
          <p:cNvPr id="296" name="Google Shape;296;p18"/>
          <p:cNvSpPr txBox="1"/>
          <p:nvPr>
            <p:ph idx="1" type="body"/>
          </p:nvPr>
        </p:nvSpPr>
        <p:spPr>
          <a:xfrm>
            <a:off x="790053" y="1482824"/>
            <a:ext cx="10515599" cy="1794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Load reduction method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following page contains 3 example calculations for the load reduction method.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Double shear timber to timber bolted connection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the calculations, the utilisation rates for the ultimate limit state are as follows: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First calculation 53%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Second calculation 84%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Third calculation 98%</a:t>
            </a:r>
            <a:endParaRPr/>
          </a:p>
        </p:txBody>
      </p:sp>
      <p:sp>
        <p:nvSpPr>
          <p:cNvPr id="297" name="Google Shape;297;p1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1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4" name="Google Shape;3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77" y="-1"/>
            <a:ext cx="9637098" cy="637028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Origin of the materials</a:t>
            </a:r>
            <a:endParaRPr/>
          </a:p>
        </p:txBody>
      </p:sp>
      <p:sp>
        <p:nvSpPr>
          <p:cNvPr id="115" name="Google Shape;115;p2"/>
          <p:cNvSpPr txBox="1"/>
          <p:nvPr>
            <p:ph idx="2" type="body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1600"/>
              <a:t>These learning materials for industrial wood construction have been prepared in a project led by Puuinfo Oy in 2021–2022. Also involved in the project were 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Lappia Vocational College,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TTS-Työtehoseura ry</a:t>
            </a:r>
            <a:endParaRPr sz="1600"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South-Eastern Finland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Metropolia University of Applied Sciences,</a:t>
            </a:r>
            <a:endParaRPr/>
          </a:p>
          <a:p>
            <a:pPr indent="-35560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Jyväskylä University of Applied Sciences,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University of Tampere, and</a:t>
            </a:r>
            <a:endParaRPr/>
          </a:p>
          <a:p>
            <a:pPr indent="-355600" lvl="0" marL="647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en-GB" sz="1600"/>
              <a:t>Federation of the Finnish Woodworking Industries Puutuoteteollisuus ry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SzPts val="1800"/>
              <a:buNone/>
            </a:pPr>
            <a:r>
              <a:rPr lang="en-GB" sz="1600"/>
              <a:t>The project was funded by the Ministry of the Environment.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t/>
            </a:r>
            <a:endParaRPr sz="1600"/>
          </a:p>
        </p:txBody>
      </p:sp>
      <p:sp>
        <p:nvSpPr>
          <p:cNvPr id="116" name="Google Shape;116;p2"/>
          <p:cNvSpPr txBox="1"/>
          <p:nvPr>
            <p:ph idx="3" type="body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materials are intended to be used as extensively as possible in industrial wood construction education and studies.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materials are released under the Creative Commons licence Attribution-ShareAlike (CC BY-SA), which requires that the author be properly credited when the materials are used and that derivative works may only be distributed under the same licence as the original work.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351"/>
              <a:buNone/>
            </a:pPr>
            <a:r>
              <a:rPr lang="en-GB" sz="2000"/>
              <a:t>The original materials and any updates to them by Puuinfo will be published on the Library of Open Educational Resources website (aoe.fi) and the Puuinfo.fi website. </a:t>
            </a:r>
            <a:endParaRPr/>
          </a:p>
        </p:txBody>
      </p:sp>
      <p:sp>
        <p:nvSpPr>
          <p:cNvPr id="117" name="Google Shape;117;p2"/>
          <p:cNvSpPr txBox="1"/>
          <p:nvPr>
            <p:ph idx="4" type="body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Use of the materials</a:t>
            </a:r>
            <a:endParaRPr/>
          </a:p>
        </p:txBody>
      </p:sp>
      <p:sp>
        <p:nvSpPr>
          <p:cNvPr id="118" name="Google Shape;118;p2"/>
          <p:cNvSpPr txBox="1"/>
          <p:nvPr>
            <p:ph idx="12" type="sldNum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en-GB"/>
              <a:t>Structural design</a:t>
            </a:r>
            <a:endParaRPr/>
          </a:p>
        </p:txBody>
      </p:sp>
      <p:sp>
        <p:nvSpPr>
          <p:cNvPr id="125" name="Google Shape;125;p3"/>
          <p:cNvSpPr txBox="1"/>
          <p:nvPr>
            <p:ph idx="1" type="subTitle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Authors</a:t>
            </a:r>
            <a:endParaRPr/>
          </a:p>
        </p:txBody>
      </p:sp>
      <p:sp>
        <p:nvSpPr>
          <p:cNvPr id="131" name="Google Shape;131;p4"/>
          <p:cNvSpPr txBox="1"/>
          <p:nvPr>
            <p:ph idx="2" type="body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Jani Pitkänen, XAMK</a:t>
            </a:r>
            <a:endParaRPr/>
          </a:p>
        </p:txBody>
      </p:sp>
      <p:sp>
        <p:nvSpPr>
          <p:cNvPr id="132" name="Google Shape;132;p4"/>
          <p:cNvSpPr txBox="1"/>
          <p:nvPr>
            <p:ph idx="3" type="body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Release date: 20/01/2022</a:t>
            </a:r>
            <a:endParaRPr/>
          </a:p>
        </p:txBody>
      </p:sp>
      <p:sp>
        <p:nvSpPr>
          <p:cNvPr id="133" name="Google Shape;133;p4"/>
          <p:cNvSpPr txBox="1"/>
          <p:nvPr>
            <p:ph idx="4" type="body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4" name="Google Shape;134;p4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4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/>
              <a:t>Non-fire proof screwed connection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Non-fire proof screwed connection</a:t>
            </a:r>
            <a:endParaRPr/>
          </a:p>
        </p:txBody>
      </p:sp>
      <p:sp>
        <p:nvSpPr>
          <p:cNvPr id="146" name="Google Shape;146;p6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2704" y="1364788"/>
            <a:ext cx="2454275" cy="299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4248" y="4430842"/>
            <a:ext cx="4152208" cy="212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7000" y="1364788"/>
            <a:ext cx="3030537" cy="19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12973" y="2690351"/>
            <a:ext cx="2473325" cy="34988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>
                <a:alpha val="49803"/>
              </a:schemeClr>
            </a:outerShdw>
          </a:effectLst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2146" y="1364788"/>
            <a:ext cx="2473325" cy="35004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chemeClr val="lt2">
                <a:alpha val="49803"/>
              </a:schemeClr>
            </a:outerShdw>
          </a:effectLst>
        </p:spPr>
      </p:pic>
      <p:sp>
        <p:nvSpPr>
          <p:cNvPr id="152" name="Google Shape;152;p6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Non-fire proof screwed connection</a:t>
            </a:r>
            <a:endParaRPr/>
          </a:p>
        </p:txBody>
      </p:sp>
      <p:sp>
        <p:nvSpPr>
          <p:cNvPr id="158" name="Google Shape;158;p7"/>
          <p:cNvSpPr txBox="1"/>
          <p:nvPr>
            <p:ph idx="1" type="body"/>
          </p:nvPr>
        </p:nvSpPr>
        <p:spPr>
          <a:xfrm>
            <a:off x="838200" y="1454440"/>
            <a:ext cx="10515600" cy="59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a wooden apartment block, connections are usually protected</a:t>
            </a:r>
            <a:endParaRPr/>
          </a:p>
        </p:txBody>
      </p:sp>
      <p:sp>
        <p:nvSpPr>
          <p:cNvPr id="159" name="Google Shape;159;p7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47916" r="-7719" t="0"/>
          <a:stretch/>
        </p:blipFill>
        <p:spPr>
          <a:xfrm>
            <a:off x="1390454" y="1982710"/>
            <a:ext cx="5176462" cy="4526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2448" id="161" name="Google Shape;161;p7"/>
          <p:cNvPicPr preferRelativeResize="0"/>
          <p:nvPr/>
        </p:nvPicPr>
        <p:blipFill rotWithShape="1">
          <a:blip r:embed="rId4">
            <a:alphaModFix/>
          </a:blip>
          <a:srcRect b="0" l="26192" r="29642" t="0"/>
          <a:stretch/>
        </p:blipFill>
        <p:spPr>
          <a:xfrm>
            <a:off x="6346174" y="2053232"/>
            <a:ext cx="2496381" cy="424120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Non-fire proof screwed connection</a:t>
            </a:r>
            <a:endParaRPr/>
          </a:p>
        </p:txBody>
      </p:sp>
      <p:sp>
        <p:nvSpPr>
          <p:cNvPr id="168" name="Google Shape;168;p8"/>
          <p:cNvSpPr txBox="1"/>
          <p:nvPr>
            <p:ph idx="1" type="body"/>
          </p:nvPr>
        </p:nvSpPr>
        <p:spPr>
          <a:xfrm>
            <a:off x="838200" y="1454440"/>
            <a:ext cx="10515600" cy="2773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Screw connections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Nails, screws, dowel pin and bolt (wood-wood and wood-steel joints)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the fire proofing requirement for a joint is at most R30 =&gt; unprotected joint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the fire proofing requirement for a joint is more than R30 =&gt; protected joint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707" y="3338790"/>
            <a:ext cx="6095528" cy="323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Non-fire proof screwed connection</a:t>
            </a:r>
            <a:endParaRPr/>
          </a:p>
        </p:txBody>
      </p:sp>
      <p:sp>
        <p:nvSpPr>
          <p:cNvPr id="177" name="Google Shape;177;p9"/>
          <p:cNvSpPr txBox="1"/>
          <p:nvPr>
            <p:ph idx="1" type="body"/>
          </p:nvPr>
        </p:nvSpPr>
        <p:spPr>
          <a:xfrm>
            <a:off x="790056" y="1482824"/>
            <a:ext cx="10515600" cy="686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Dimensioning methods for connections</a:t>
            </a:r>
            <a:endParaRPr/>
          </a:p>
        </p:txBody>
      </p:sp>
      <p:sp>
        <p:nvSpPr>
          <p:cNvPr id="178" name="Google Shape;178;p9"/>
          <p:cNvSpPr txBox="1"/>
          <p:nvPr>
            <p:ph idx="12" type="sldNum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1083" y="1537752"/>
            <a:ext cx="3854573" cy="479153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1140737" y="2109457"/>
            <a:ext cx="2281473" cy="1200329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Simplified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6.2.1.1(1)</a:t>
            </a: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296712" y="3187817"/>
            <a:ext cx="671119" cy="352337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1142135" y="3788655"/>
            <a:ext cx="2281473" cy="156966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6.2.2.1</a:t>
            </a: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9447404" y="3189215"/>
            <a:ext cx="604468" cy="35093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4" name="Google Shape;184;p9"/>
          <p:cNvCxnSpPr>
            <a:stCxn id="183" idx="2"/>
            <a:endCxn id="182" idx="3"/>
          </p:cNvCxnSpPr>
          <p:nvPr/>
        </p:nvCxnSpPr>
        <p:spPr>
          <a:xfrm rot="5400000">
            <a:off x="6069988" y="893704"/>
            <a:ext cx="1033200" cy="6326100"/>
          </a:xfrm>
          <a:prstGeom prst="curvedConnector2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5" name="Google Shape;185;p9"/>
          <p:cNvCxnSpPr>
            <a:stCxn id="181" idx="0"/>
            <a:endCxn id="180" idx="3"/>
          </p:cNvCxnSpPr>
          <p:nvPr/>
        </p:nvCxnSpPr>
        <p:spPr>
          <a:xfrm flipH="1" rot="5400000">
            <a:off x="5788122" y="343667"/>
            <a:ext cx="478200" cy="5210100"/>
          </a:xfrm>
          <a:prstGeom prst="curvedConnector2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6" name="Google Shape;186;p9"/>
          <p:cNvSpPr txBox="1"/>
          <p:nvPr/>
        </p:nvSpPr>
        <p:spPr>
          <a:xfrm rot="227882">
            <a:off x="4244829" y="2323750"/>
            <a:ext cx="38545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Recommended method</a:t>
            </a:r>
            <a:endParaRPr/>
          </a:p>
        </p:txBody>
      </p:sp>
      <p:sp>
        <p:nvSpPr>
          <p:cNvPr id="187" name="Google Shape;187;p9"/>
          <p:cNvSpPr txBox="1"/>
          <p:nvPr/>
        </p:nvSpPr>
        <p:spPr>
          <a:xfrm rot="-221576">
            <a:off x="4018325" y="3974251"/>
            <a:ext cx="38545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that is not recommended</a:t>
            </a:r>
            <a:endParaRPr/>
          </a:p>
        </p:txBody>
      </p:sp>
      <p:sp>
        <p:nvSpPr>
          <p:cNvPr id="188" name="Google Shape;188;p9"/>
          <p:cNvSpPr txBox="1"/>
          <p:nvPr>
            <p:ph idx="11" type="ftr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Structural design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ADB7D81E548242AADAF4F738AFBBB6" ma:contentTypeVersion="18" ma:contentTypeDescription="Luo uusi asiakirja." ma:contentTypeScope="" ma:versionID="5564902e2418ed2d310d67064791fa18">
  <xsd:schema xmlns:xsd="http://www.w3.org/2001/XMLSchema" xmlns:xs="http://www.w3.org/2001/XMLSchema" xmlns:p="http://schemas.microsoft.com/office/2006/metadata/properties" xmlns:ns2="fc5e7852-1d48-46b2-bc1d-4cc9199c0b03" xmlns:ns3="c1f06602-16da-48b0-838f-ec77d40fd7d9" targetNamespace="http://schemas.microsoft.com/office/2006/metadata/properties" ma:root="true" ma:fieldsID="86e63fbd4f933ea8be9469be68714acf" ns2:_="" ns3:_="">
    <xsd:import namespace="fc5e7852-1d48-46b2-bc1d-4cc9199c0b03"/>
    <xsd:import namespace="c1f06602-16da-48b0-838f-ec77d40fd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e7852-1d48-46b2-bc1d-4cc9199c0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8a690100-20d8-4d2f-b8c5-de4322e574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06602-16da-48b0-838f-ec77d40fd7d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9c604b2-f74f-4e1f-be0e-cfec624efd8d}" ma:internalName="TaxCatchAll" ma:showField="CatchAllData" ma:web="c1f06602-16da-48b0-838f-ec77d40fd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e7852-1d48-46b2-bc1d-4cc9199c0b03">
      <Terms xmlns="http://schemas.microsoft.com/office/infopath/2007/PartnerControls"/>
    </lcf76f155ced4ddcb4097134ff3c332f>
    <TaxCatchAll xmlns="c1f06602-16da-48b0-838f-ec77d40fd7d9" xsi:nil="true"/>
  </documentManagement>
</p:properties>
</file>

<file path=customXml/itemProps1.xml><?xml version="1.0" encoding="utf-8"?>
<ds:datastoreItem xmlns:ds="http://schemas.openxmlformats.org/officeDocument/2006/customXml" ds:itemID="{3B9E82EA-BE7C-4178-8382-B8825E99BA2A}"/>
</file>

<file path=customXml/itemProps2.xml><?xml version="1.0" encoding="utf-8"?>
<ds:datastoreItem xmlns:ds="http://schemas.openxmlformats.org/officeDocument/2006/customXml" ds:itemID="{3AB18EC5-638C-45AB-9FDC-58FA5E1B9209}"/>
</file>

<file path=customXml/itemProps3.xml><?xml version="1.0" encoding="utf-8"?>
<ds:datastoreItem xmlns:ds="http://schemas.openxmlformats.org/officeDocument/2006/customXml" ds:itemID="{804A1399-A90F-4F39-AC6B-B18E68E25E1F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atte Kalke</dc:creator>
  <dcterms:created xsi:type="dcterms:W3CDTF">2021-05-03T10:20:21Z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0x010100E8ADB7D81E548242AADAF4F738AFBBB6</vt:lpwstr>
  </property>
</Properties>
</file>