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y="6858000" cx="12192000"/>
  <p:notesSz cx="6400800" cy="11728450"/>
  <p:embeddedFontLst>
    <p:embeddedFont>
      <p:font typeface="Arial Narrow"/>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itq4Vd96S26CJcyBP7sNQI1BUY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39" Type="http://schemas.openxmlformats.org/officeDocument/2006/relationships/slide" Target="slides/slide35.xml"/><Relationship Id="rId26" Type="http://schemas.openxmlformats.org/officeDocument/2006/relationships/slide" Target="slides/slide22.xml"/><Relationship Id="rId13" Type="http://schemas.openxmlformats.org/officeDocument/2006/relationships/slide" Target="slides/slide9.xml"/><Relationship Id="rId18" Type="http://schemas.openxmlformats.org/officeDocument/2006/relationships/slide" Target="slides/slide14.xml"/><Relationship Id="rId42" Type="http://schemas.openxmlformats.org/officeDocument/2006/relationships/slide" Target="slides/slide38.xml"/><Relationship Id="rId47" Type="http://schemas.openxmlformats.org/officeDocument/2006/relationships/font" Target="fonts/ArialNarrow-italic.fntdata"/><Relationship Id="rId34" Type="http://schemas.openxmlformats.org/officeDocument/2006/relationships/slide" Target="slides/slide30.xml"/><Relationship Id="rId21" Type="http://schemas.openxmlformats.org/officeDocument/2006/relationships/slide" Target="slides/slide17.xml"/><Relationship Id="rId50" Type="http://schemas.openxmlformats.org/officeDocument/2006/relationships/customXml" Target="../customXml/item1.xml"/><Relationship Id="rId7" Type="http://schemas.openxmlformats.org/officeDocument/2006/relationships/slide" Target="slides/slide3.xml"/><Relationship Id="rId2" Type="http://schemas.openxmlformats.org/officeDocument/2006/relationships/presProps" Target="presProps.xml"/><Relationship Id="rId29" Type="http://schemas.openxmlformats.org/officeDocument/2006/relationships/slide" Target="slides/slide25.xml"/><Relationship Id="rId16" Type="http://schemas.openxmlformats.org/officeDocument/2006/relationships/slide" Target="slides/slide12.xml"/><Relationship Id="rId40" Type="http://schemas.openxmlformats.org/officeDocument/2006/relationships/slide" Target="slides/slide36.xml"/><Relationship Id="rId45" Type="http://schemas.openxmlformats.org/officeDocument/2006/relationships/font" Target="fonts/ArialNarrow-regular.fntdata"/><Relationship Id="rId32" Type="http://schemas.openxmlformats.org/officeDocument/2006/relationships/slide" Target="slides/slide28.xml"/><Relationship Id="rId37" Type="http://schemas.openxmlformats.org/officeDocument/2006/relationships/slide" Target="slides/slide33.xml"/><Relationship Id="rId24" Type="http://schemas.openxmlformats.org/officeDocument/2006/relationships/slide" Target="slides/slide20.xml"/><Relationship Id="rId11" Type="http://schemas.openxmlformats.org/officeDocument/2006/relationships/slide" Target="slides/slide7.xml"/><Relationship Id="rId49" Type="http://customschemas.google.com/relationships/presentationmetadata" Target="metadata"/><Relationship Id="rId5" Type="http://schemas.openxmlformats.org/officeDocument/2006/relationships/slide" Target="slides/slide1.xml"/><Relationship Id="rId36" Type="http://schemas.openxmlformats.org/officeDocument/2006/relationships/slide" Target="slides/slide32.xml"/><Relationship Id="rId23" Type="http://schemas.openxmlformats.org/officeDocument/2006/relationships/slide" Target="slides/slide19.xml"/><Relationship Id="rId28" Type="http://schemas.openxmlformats.org/officeDocument/2006/relationships/slide" Target="slides/slide24.xml"/><Relationship Id="rId15" Type="http://schemas.openxmlformats.org/officeDocument/2006/relationships/slide" Target="slides/slide11.xml"/><Relationship Id="rId44" Type="http://schemas.openxmlformats.org/officeDocument/2006/relationships/slide" Target="slides/slide40.xml"/><Relationship Id="rId31" Type="http://schemas.openxmlformats.org/officeDocument/2006/relationships/slide" Target="slides/slide27.xml"/><Relationship Id="rId10" Type="http://schemas.openxmlformats.org/officeDocument/2006/relationships/slide" Target="slides/slide6.xml"/><Relationship Id="rId19" Type="http://schemas.openxmlformats.org/officeDocument/2006/relationships/slide" Target="slides/slide15.xml"/><Relationship Id="rId43" Type="http://schemas.openxmlformats.org/officeDocument/2006/relationships/slide" Target="slides/slide39.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ArialNarrow-boldItalic.fntdata"/><Relationship Id="rId30" Type="http://schemas.openxmlformats.org/officeDocument/2006/relationships/slide" Target="slides/slide26.xml"/><Relationship Id="rId35" Type="http://schemas.openxmlformats.org/officeDocument/2006/relationships/slide" Target="slides/slide31.xml"/><Relationship Id="rId22" Type="http://schemas.openxmlformats.org/officeDocument/2006/relationships/slide" Target="slides/slide18.xml"/><Relationship Id="rId27" Type="http://schemas.openxmlformats.org/officeDocument/2006/relationships/slide" Target="slides/slide23.xml"/><Relationship Id="rId14" Type="http://schemas.openxmlformats.org/officeDocument/2006/relationships/slide" Target="slides/slide10.xml"/><Relationship Id="rId8" Type="http://schemas.openxmlformats.org/officeDocument/2006/relationships/slide" Target="slides/slide4.xml"/><Relationship Id="rId51" Type="http://schemas.openxmlformats.org/officeDocument/2006/relationships/customXml" Target="../customXml/item2.xml"/><Relationship Id="rId3" Type="http://schemas.openxmlformats.org/officeDocument/2006/relationships/slideMaster" Target="slideMasters/slideMaster1.xml"/><Relationship Id="rId46" Type="http://schemas.openxmlformats.org/officeDocument/2006/relationships/font" Target="fonts/ArialNarrow-bold.fntdata"/><Relationship Id="rId33" Type="http://schemas.openxmlformats.org/officeDocument/2006/relationships/slide" Target="slides/slide29.xml"/><Relationship Id="rId38" Type="http://schemas.openxmlformats.org/officeDocument/2006/relationships/slide" Target="slides/slide34.xml"/><Relationship Id="rId25" Type="http://schemas.openxmlformats.org/officeDocument/2006/relationships/slide" Target="slides/slide21.xml"/><Relationship Id="rId12" Type="http://schemas.openxmlformats.org/officeDocument/2006/relationships/slide" Target="slides/slide8.xml"/><Relationship Id="rId17" Type="http://schemas.openxmlformats.org/officeDocument/2006/relationships/slide" Target="slides/slide13.xml"/><Relationship Id="rId41" Type="http://schemas.openxmlformats.org/officeDocument/2006/relationships/slide" Target="slides/slide37.xml"/><Relationship Id="rId20" Type="http://schemas.openxmlformats.org/officeDocument/2006/relationships/slide" Target="slides/slide16.xml"/><Relationship Id="rId1" Type="http://schemas.openxmlformats.org/officeDocument/2006/relationships/theme" Target="theme/theme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773680" cy="588459"/>
          </a:xfrm>
          <a:prstGeom prst="rect">
            <a:avLst/>
          </a:prstGeom>
          <a:noFill/>
          <a:ln>
            <a:noFill/>
          </a:ln>
        </p:spPr>
        <p:txBody>
          <a:bodyPr anchorCtr="0" anchor="t" bIns="49500" lIns="99025" spcFirstLastPara="1" rIns="99025" wrap="square" tIns="495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625639" y="0"/>
            <a:ext cx="2773680" cy="588459"/>
          </a:xfrm>
          <a:prstGeom prst="rect">
            <a:avLst/>
          </a:prstGeom>
          <a:noFill/>
          <a:ln>
            <a:noFill/>
          </a:ln>
        </p:spPr>
        <p:txBody>
          <a:bodyPr anchorCtr="0" anchor="t" bIns="49500" lIns="99025" spcFirstLastPara="1" rIns="99025" wrap="square" tIns="49500">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11139994"/>
            <a:ext cx="2773680" cy="588458"/>
          </a:xfrm>
          <a:prstGeom prst="rect">
            <a:avLst/>
          </a:prstGeom>
          <a:noFill/>
          <a:ln>
            <a:noFill/>
          </a:ln>
        </p:spPr>
        <p:txBody>
          <a:bodyPr anchorCtr="0" anchor="b" bIns="49500" lIns="99025" spcFirstLastPara="1" rIns="99025" wrap="square" tIns="495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marR="0" rtl="0" algn="r">
              <a:spcBef>
                <a:spcPts val="0"/>
              </a:spcBef>
              <a:spcAft>
                <a:spcPts val="0"/>
              </a:spcAft>
              <a:buNone/>
            </a:pPr>
            <a:fld id="{00000000-1234-1234-1234-123412341234}" type="slidenum">
              <a:rPr b="0" i="0" lang="en-GB"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3" name="Google Shape;1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86" name="Google Shape;186;p1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96" name="Google Shape;196;p1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07" name="Google Shape;207;p1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17" name="Google Shape;217;p1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27" name="Google Shape;227;p1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37" name="Google Shape;237;p1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47" name="Google Shape;247;p1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57" name="Google Shape;257;p1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70" name="Google Shape;270;p1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83" name="Google Shape;283;p1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12" name="Google Shape;1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2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93" name="Google Shape;293;p2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03" name="Google Shape;303;p2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2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13" name="Google Shape;313;p2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2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24" name="Google Shape;324;p2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2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34" name="Google Shape;334;p2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44" name="Google Shape;344;p2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2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69" name="Google Shape;369;p2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91" name="Google Shape;391;p2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01" name="Google Shape;401;p2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2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11" name="Google Shape;411;p2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40080" y="5644317"/>
            <a:ext cx="5120640" cy="4618077"/>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1" name="Google Shape;121;p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3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21" name="Google Shape;421;p3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3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31" name="Google Shape;431;p3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3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41" name="Google Shape;441;p3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3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3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52" name="Google Shape;452;p3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3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62" name="Google Shape;462;p3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3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72" name="Google Shape;472;p3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3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85" name="Google Shape;485;p3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3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p3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95" name="Google Shape;495;p3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05" name="Google Shape;505;p3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3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16" name="Google Shape;516;p3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9" name="Google Shape;129;p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4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4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27" name="Google Shape;527;p4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40080" y="5644317"/>
            <a:ext cx="5120640" cy="4618077"/>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45" name="Google Shape;145;p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55" name="Google Shape;155;p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65" name="Google Shape;165;p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76" name="Google Shape;176;p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16" name="Shape 16"/>
        <p:cNvGrpSpPr/>
        <p:nvPr/>
      </p:nvGrpSpPr>
      <p:grpSpPr>
        <a:xfrm>
          <a:off x="0" y="0"/>
          <a:ext cx="0" cy="0"/>
          <a:chOff x="0" y="0"/>
          <a:chExt cx="0" cy="0"/>
        </a:xfrm>
      </p:grpSpPr>
      <p:pic>
        <p:nvPicPr>
          <p:cNvPr id="17" name="Google Shape;17;p42"/>
          <p:cNvPicPr preferRelativeResize="0"/>
          <p:nvPr/>
        </p:nvPicPr>
        <p:blipFill rotWithShape="1">
          <a:blip r:embed="rId2">
            <a:alphaModFix/>
          </a:blip>
          <a:srcRect b="0" l="0" r="0" t="0"/>
          <a:stretch/>
        </p:blipFill>
        <p:spPr>
          <a:xfrm>
            <a:off x="1" y="-672"/>
            <a:ext cx="12190803" cy="6858671"/>
          </a:xfrm>
          <a:prstGeom prst="rect">
            <a:avLst/>
          </a:prstGeom>
          <a:noFill/>
          <a:ln>
            <a:noFill/>
          </a:ln>
        </p:spPr>
      </p:pic>
      <p:sp>
        <p:nvSpPr>
          <p:cNvPr id="18" name="Google Shape;18;p42"/>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2F2F2"/>
              </a:buClr>
              <a:buSzPts val="6000"/>
              <a:buFont typeface="Calibri"/>
              <a:buNone/>
              <a:defRPr b="1" sz="60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2"/>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0" name="Google Shape;20;p42"/>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 sisältökohdetta">
  <p:cSld name="Kaksi sisältökohdetta">
    <p:spTree>
      <p:nvGrpSpPr>
        <p:cNvPr id="75" name="Shape 75"/>
        <p:cNvGrpSpPr/>
        <p:nvPr/>
      </p:nvGrpSpPr>
      <p:grpSpPr>
        <a:xfrm>
          <a:off x="0" y="0"/>
          <a:ext cx="0" cy="0"/>
          <a:chOff x="0" y="0"/>
          <a:chExt cx="0" cy="0"/>
        </a:xfrm>
      </p:grpSpPr>
      <p:sp>
        <p:nvSpPr>
          <p:cNvPr id="76" name="Google Shape;76;p51"/>
          <p:cNvSpPr/>
          <p:nvPr>
            <p:ph idx="2" type="pic"/>
          </p:nvPr>
        </p:nvSpPr>
        <p:spPr>
          <a:xfrm>
            <a:off x="838199" y="992187"/>
            <a:ext cx="10595777" cy="4873625"/>
          </a:xfrm>
          <a:prstGeom prst="rect">
            <a:avLst/>
          </a:prstGeom>
          <a:noFill/>
          <a:ln>
            <a:noFill/>
          </a:ln>
        </p:spPr>
      </p:sp>
      <p:sp>
        <p:nvSpPr>
          <p:cNvPr id="77" name="Google Shape;77;p5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8" name="Google Shape;78;p5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p:cSld name="Vain otsikko">
    <p:spTree>
      <p:nvGrpSpPr>
        <p:cNvPr id="79" name="Shape 79"/>
        <p:cNvGrpSpPr/>
        <p:nvPr/>
      </p:nvGrpSpPr>
      <p:grpSpPr>
        <a:xfrm>
          <a:off x="0" y="0"/>
          <a:ext cx="0" cy="0"/>
          <a:chOff x="0" y="0"/>
          <a:chExt cx="0" cy="0"/>
        </a:xfrm>
      </p:grpSpPr>
      <p:pic>
        <p:nvPicPr>
          <p:cNvPr id="80" name="Google Shape;80;p52"/>
          <p:cNvPicPr preferRelativeResize="0"/>
          <p:nvPr/>
        </p:nvPicPr>
        <p:blipFill rotWithShape="1">
          <a:blip r:embed="rId2">
            <a:alphaModFix/>
          </a:blip>
          <a:srcRect b="0" l="0" r="0" t="0"/>
          <a:stretch/>
        </p:blipFill>
        <p:spPr>
          <a:xfrm>
            <a:off x="2" y="-672"/>
            <a:ext cx="12190800" cy="6858669"/>
          </a:xfrm>
          <a:prstGeom prst="rect">
            <a:avLst/>
          </a:prstGeom>
          <a:noFill/>
          <a:ln>
            <a:noFill/>
          </a:ln>
        </p:spPr>
      </p:pic>
      <p:sp>
        <p:nvSpPr>
          <p:cNvPr id="81" name="Google Shape;81;p52"/>
          <p:cNvSpPr txBox="1"/>
          <p:nvPr>
            <p:ph type="title"/>
          </p:nvPr>
        </p:nvSpPr>
        <p:spPr>
          <a:xfrm>
            <a:off x="919223" y="2268899"/>
            <a:ext cx="4023167" cy="23202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52"/>
          <p:cNvSpPr txBox="1"/>
          <p:nvPr>
            <p:ph idx="1" type="body"/>
          </p:nvPr>
        </p:nvSpPr>
        <p:spPr>
          <a:xfrm>
            <a:off x="6096000" y="853352"/>
            <a:ext cx="5791200" cy="51307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5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84" name="Google Shape;84;p5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p:cSld name="Tyhjä">
    <p:spTree>
      <p:nvGrpSpPr>
        <p:cNvPr id="85" name="Shape 85"/>
        <p:cNvGrpSpPr/>
        <p:nvPr/>
      </p:nvGrpSpPr>
      <p:grpSpPr>
        <a:xfrm>
          <a:off x="0" y="0"/>
          <a:ext cx="0" cy="0"/>
          <a:chOff x="0" y="0"/>
          <a:chExt cx="0" cy="0"/>
        </a:xfrm>
      </p:grpSpPr>
      <p:pic>
        <p:nvPicPr>
          <p:cNvPr id="86" name="Google Shape;86;p53"/>
          <p:cNvPicPr preferRelativeResize="0"/>
          <p:nvPr/>
        </p:nvPicPr>
        <p:blipFill rotWithShape="1">
          <a:blip r:embed="rId2">
            <a:alphaModFix/>
          </a:blip>
          <a:srcRect b="0" l="0" r="0" t="0"/>
          <a:stretch/>
        </p:blipFill>
        <p:spPr>
          <a:xfrm>
            <a:off x="1" y="-669"/>
            <a:ext cx="12190800" cy="6858669"/>
          </a:xfrm>
          <a:prstGeom prst="rect">
            <a:avLst/>
          </a:prstGeom>
          <a:noFill/>
          <a:ln>
            <a:noFill/>
          </a:ln>
        </p:spPr>
      </p:pic>
      <p:sp>
        <p:nvSpPr>
          <p:cNvPr id="87" name="Google Shape;87;p53"/>
          <p:cNvSpPr txBox="1"/>
          <p:nvPr>
            <p:ph type="title"/>
          </p:nvPr>
        </p:nvSpPr>
        <p:spPr>
          <a:xfrm>
            <a:off x="352064" y="2662439"/>
            <a:ext cx="11465688" cy="126137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53"/>
          <p:cNvSpPr txBox="1"/>
          <p:nvPr>
            <p:ph idx="1" type="body"/>
          </p:nvPr>
        </p:nvSpPr>
        <p:spPr>
          <a:xfrm>
            <a:off x="645069" y="5288163"/>
            <a:ext cx="7609730" cy="7323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vatekstillinen sisältö">
  <p:cSld name="Kuvatekstillinen sisältö">
    <p:spTree>
      <p:nvGrpSpPr>
        <p:cNvPr id="89" name="Shape 89"/>
        <p:cNvGrpSpPr/>
        <p:nvPr/>
      </p:nvGrpSpPr>
      <p:grpSpPr>
        <a:xfrm>
          <a:off x="0" y="0"/>
          <a:ext cx="0" cy="0"/>
          <a:chOff x="0" y="0"/>
          <a:chExt cx="0" cy="0"/>
        </a:xfrm>
      </p:grpSpPr>
      <p:pic>
        <p:nvPicPr>
          <p:cNvPr id="90" name="Google Shape;90;p54"/>
          <p:cNvPicPr preferRelativeResize="0"/>
          <p:nvPr/>
        </p:nvPicPr>
        <p:blipFill rotWithShape="1">
          <a:blip r:embed="rId2">
            <a:alphaModFix/>
          </a:blip>
          <a:srcRect b="0" l="0" r="0" t="0"/>
          <a:stretch/>
        </p:blipFill>
        <p:spPr>
          <a:xfrm>
            <a:off x="1199" y="-669"/>
            <a:ext cx="12190800" cy="6858668"/>
          </a:xfrm>
          <a:prstGeom prst="rect">
            <a:avLst/>
          </a:prstGeom>
          <a:noFill/>
          <a:ln>
            <a:noFill/>
          </a:ln>
        </p:spPr>
      </p:pic>
      <p:sp>
        <p:nvSpPr>
          <p:cNvPr id="91" name="Google Shape;91;p54"/>
          <p:cNvSpPr txBox="1"/>
          <p:nvPr>
            <p:ph type="title"/>
          </p:nvPr>
        </p:nvSpPr>
        <p:spPr>
          <a:xfrm>
            <a:off x="347253" y="1073426"/>
            <a:ext cx="11497493" cy="137557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ukautettu asettelu">
  <p:cSld name="5_Mukautettu asettelu">
    <p:spTree>
      <p:nvGrpSpPr>
        <p:cNvPr id="92" name="Shape 92"/>
        <p:cNvGrpSpPr/>
        <p:nvPr/>
      </p:nvGrpSpPr>
      <p:grpSpPr>
        <a:xfrm>
          <a:off x="0" y="0"/>
          <a:ext cx="0" cy="0"/>
          <a:chOff x="0" y="0"/>
          <a:chExt cx="0" cy="0"/>
        </a:xfrm>
      </p:grpSpPr>
      <p:pic>
        <p:nvPicPr>
          <p:cNvPr id="93" name="Google Shape;93;p55"/>
          <p:cNvPicPr preferRelativeResize="0"/>
          <p:nvPr/>
        </p:nvPicPr>
        <p:blipFill rotWithShape="1">
          <a:blip r:embed="rId2">
            <a:alphaModFix/>
          </a:blip>
          <a:srcRect b="0" l="0" r="0" t="0"/>
          <a:stretch/>
        </p:blipFill>
        <p:spPr>
          <a:xfrm>
            <a:off x="1200" y="-669"/>
            <a:ext cx="12190798" cy="6858668"/>
          </a:xfrm>
          <a:prstGeom prst="rect">
            <a:avLst/>
          </a:prstGeom>
          <a:noFill/>
          <a:ln>
            <a:noFill/>
          </a:ln>
        </p:spPr>
      </p:pic>
      <p:sp>
        <p:nvSpPr>
          <p:cNvPr id="94" name="Google Shape;94;p55"/>
          <p:cNvSpPr txBox="1"/>
          <p:nvPr>
            <p:ph type="title"/>
          </p:nvPr>
        </p:nvSpPr>
        <p:spPr>
          <a:xfrm>
            <a:off x="347253" y="677648"/>
            <a:ext cx="11497493" cy="120064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55"/>
          <p:cNvSpPr txBox="1"/>
          <p:nvPr/>
        </p:nvSpPr>
        <p:spPr>
          <a:xfrm>
            <a:off x="6466399" y="2677804"/>
            <a:ext cx="60946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Valitse ylävalikosta ”Lisää” -&gt; ”Ylä- ja alatunniste”</a:t>
            </a:r>
            <a:endParaRPr/>
          </a:p>
        </p:txBody>
      </p:sp>
      <p:sp>
        <p:nvSpPr>
          <p:cNvPr id="96" name="Google Shape;96;p55"/>
          <p:cNvSpPr txBox="1"/>
          <p:nvPr/>
        </p:nvSpPr>
        <p:spPr>
          <a:xfrm>
            <a:off x="6535120" y="4753567"/>
            <a:ext cx="5376573"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avautuvasta valikosta alatunniste-kohtaa.</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Kirjoita kenttään esityksen otsikko</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lopuksi ”Käytä kaikissa”.</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ukautettu asettelu">
  <p:cSld name="6_Mukautettu asettelu">
    <p:spTree>
      <p:nvGrpSpPr>
        <p:cNvPr id="97" name="Shape 97"/>
        <p:cNvGrpSpPr/>
        <p:nvPr/>
      </p:nvGrpSpPr>
      <p:grpSpPr>
        <a:xfrm>
          <a:off x="0" y="0"/>
          <a:ext cx="0" cy="0"/>
          <a:chOff x="0" y="0"/>
          <a:chExt cx="0" cy="0"/>
        </a:xfrm>
      </p:grpSpPr>
      <p:pic>
        <p:nvPicPr>
          <p:cNvPr id="98" name="Google Shape;98;p56"/>
          <p:cNvPicPr preferRelativeResize="0"/>
          <p:nvPr/>
        </p:nvPicPr>
        <p:blipFill rotWithShape="1">
          <a:blip r:embed="rId2">
            <a:alphaModFix/>
          </a:blip>
          <a:srcRect b="0" l="0" r="0" t="0"/>
          <a:stretch/>
        </p:blipFill>
        <p:spPr>
          <a:xfrm>
            <a:off x="1200" y="-669"/>
            <a:ext cx="12190798" cy="6858667"/>
          </a:xfrm>
          <a:prstGeom prst="rect">
            <a:avLst/>
          </a:prstGeom>
          <a:noFill/>
          <a:ln>
            <a:noFill/>
          </a:ln>
        </p:spPr>
      </p:pic>
      <p:sp>
        <p:nvSpPr>
          <p:cNvPr id="99" name="Google Shape;99;p56"/>
          <p:cNvSpPr txBox="1"/>
          <p:nvPr>
            <p:ph type="title"/>
          </p:nvPr>
        </p:nvSpPr>
        <p:spPr>
          <a:xfrm>
            <a:off x="347253" y="677648"/>
            <a:ext cx="11497493" cy="120064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56"/>
          <p:cNvSpPr txBox="1"/>
          <p:nvPr/>
        </p:nvSpPr>
        <p:spPr>
          <a:xfrm>
            <a:off x="6535120" y="4753567"/>
            <a:ext cx="5376573"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haluaamasi diaa hiiren oikealla näppäimellä</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Valitse valikosto ”Asettelu”</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Valitse haluamasi diapohja</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7_Mukautettu asettelu">
    <p:spTree>
      <p:nvGrpSpPr>
        <p:cNvPr id="21" name="Shape 21"/>
        <p:cNvGrpSpPr/>
        <p:nvPr/>
      </p:nvGrpSpPr>
      <p:grpSpPr>
        <a:xfrm>
          <a:off x="0" y="0"/>
          <a:ext cx="0" cy="0"/>
          <a:chOff x="0" y="0"/>
          <a:chExt cx="0" cy="0"/>
        </a:xfrm>
      </p:grpSpPr>
      <p:pic>
        <p:nvPicPr>
          <p:cNvPr id="22" name="Google Shape;22;p43"/>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23" name="Google Shape;23;p43"/>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 name="Google Shape;24;p43"/>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43"/>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3"/>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27" name="Google Shape;27;p43"/>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28" name="Google Shape;28;p43"/>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29" name="Google Shape;29;p4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30" name="Google Shape;30;p4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pic>
        <p:nvPicPr>
          <p:cNvPr id="31" name="Google Shape;31;p43"/>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Mukautettu asettelu">
    <p:spTree>
      <p:nvGrpSpPr>
        <p:cNvPr id="32" name="Shape 32"/>
        <p:cNvGrpSpPr/>
        <p:nvPr/>
      </p:nvGrpSpPr>
      <p:grpSpPr>
        <a:xfrm>
          <a:off x="0" y="0"/>
          <a:ext cx="0" cy="0"/>
          <a:chOff x="0" y="0"/>
          <a:chExt cx="0" cy="0"/>
        </a:xfrm>
      </p:grpSpPr>
      <p:pic>
        <p:nvPicPr>
          <p:cNvPr id="33" name="Google Shape;33;p44"/>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34" name="Google Shape;34;p44"/>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 name="Google Shape;35;p44"/>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4"/>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4"/>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38" name="Google Shape;38;p44"/>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39" name="Google Shape;39;p44"/>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40" name="Google Shape;40;p4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41" name="Google Shape;41;p4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42" name="Google Shape;42;p44"/>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p:cSld name="Otsikko ja sisältö">
    <p:spTree>
      <p:nvGrpSpPr>
        <p:cNvPr id="43" name="Shape 43"/>
        <p:cNvGrpSpPr/>
        <p:nvPr/>
      </p:nvGrpSpPr>
      <p:grpSpPr>
        <a:xfrm>
          <a:off x="0" y="0"/>
          <a:ext cx="0" cy="0"/>
          <a:chOff x="0" y="0"/>
          <a:chExt cx="0" cy="0"/>
        </a:xfrm>
      </p:grpSpPr>
      <p:pic>
        <p:nvPicPr>
          <p:cNvPr id="44" name="Google Shape;44;p45"/>
          <p:cNvPicPr preferRelativeResize="0"/>
          <p:nvPr/>
        </p:nvPicPr>
        <p:blipFill rotWithShape="1">
          <a:blip r:embed="rId2">
            <a:alphaModFix/>
          </a:blip>
          <a:srcRect b="0" l="0" r="0" t="0"/>
          <a:stretch/>
        </p:blipFill>
        <p:spPr>
          <a:xfrm>
            <a:off x="1" y="-672"/>
            <a:ext cx="12190803" cy="6858670"/>
          </a:xfrm>
          <a:prstGeom prst="rect">
            <a:avLst/>
          </a:prstGeom>
          <a:noFill/>
          <a:ln>
            <a:noFill/>
          </a:ln>
        </p:spPr>
      </p:pic>
      <p:sp>
        <p:nvSpPr>
          <p:cNvPr id="45" name="Google Shape;45;p45"/>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6" name="Google Shape;46;p45"/>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kautettu asettelu">
  <p:cSld name="2_Mukautettu asettelu">
    <p:spTree>
      <p:nvGrpSpPr>
        <p:cNvPr id="47" name="Shape 47"/>
        <p:cNvGrpSpPr/>
        <p:nvPr/>
      </p:nvGrpSpPr>
      <p:grpSpPr>
        <a:xfrm>
          <a:off x="0" y="0"/>
          <a:ext cx="0" cy="0"/>
          <a:chOff x="0" y="0"/>
          <a:chExt cx="0" cy="0"/>
        </a:xfrm>
      </p:grpSpPr>
      <p:sp>
        <p:nvSpPr>
          <p:cNvPr id="48" name="Google Shape;48;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4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52" name="Google Shape;52;p4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kautettu asettelu">
  <p:cSld name="1_Mukautettu asettelu">
    <p:spTree>
      <p:nvGrpSpPr>
        <p:cNvPr id="53" name="Shape 53"/>
        <p:cNvGrpSpPr/>
        <p:nvPr/>
      </p:nvGrpSpPr>
      <p:grpSpPr>
        <a:xfrm>
          <a:off x="0" y="0"/>
          <a:ext cx="0" cy="0"/>
          <a:chOff x="0" y="0"/>
          <a:chExt cx="0" cy="0"/>
        </a:xfrm>
      </p:grpSpPr>
      <p:sp>
        <p:nvSpPr>
          <p:cNvPr id="54" name="Google Shape;54;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4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57" name="Google Shape;57;p4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ukautettu asettelu">
  <p:cSld name="4_Mukautettu asettelu">
    <p:spTree>
      <p:nvGrpSpPr>
        <p:cNvPr id="58" name="Shape 58"/>
        <p:cNvGrpSpPr/>
        <p:nvPr/>
      </p:nvGrpSpPr>
      <p:grpSpPr>
        <a:xfrm>
          <a:off x="0" y="0"/>
          <a:ext cx="0" cy="0"/>
          <a:chOff x="0" y="0"/>
          <a:chExt cx="0" cy="0"/>
        </a:xfrm>
      </p:grpSpPr>
      <p:sp>
        <p:nvSpPr>
          <p:cNvPr id="59" name="Google Shape;59;p4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4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4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3" name="Google Shape;63;p4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4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65" name="Google Shape;65;p4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ukautettu asettelu">
  <p:cSld name="3_Mukautettu asettelu">
    <p:spTree>
      <p:nvGrpSpPr>
        <p:cNvPr id="66" name="Shape 66"/>
        <p:cNvGrpSpPr/>
        <p:nvPr/>
      </p:nvGrpSpPr>
      <p:grpSpPr>
        <a:xfrm>
          <a:off x="0" y="0"/>
          <a:ext cx="0" cy="0"/>
          <a:chOff x="0" y="0"/>
          <a:chExt cx="0" cy="0"/>
        </a:xfrm>
      </p:grpSpPr>
      <p:sp>
        <p:nvSpPr>
          <p:cNvPr id="67" name="Google Shape;67;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49"/>
          <p:cNvSpPr/>
          <p:nvPr>
            <p:ph idx="2" type="pic"/>
          </p:nvPr>
        </p:nvSpPr>
        <p:spPr>
          <a:xfrm>
            <a:off x="5183188" y="987425"/>
            <a:ext cx="6172200" cy="4873625"/>
          </a:xfrm>
          <a:prstGeom prst="rect">
            <a:avLst/>
          </a:prstGeom>
          <a:noFill/>
          <a:ln>
            <a:noFill/>
          </a:ln>
        </p:spPr>
      </p:sp>
      <p:sp>
        <p:nvSpPr>
          <p:cNvPr id="69" name="Google Shape;69;p4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4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1" name="Google Shape;71;p4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p:cSld name="Osan ylätunniste">
    <p:spTree>
      <p:nvGrpSpPr>
        <p:cNvPr id="72" name="Shape 72"/>
        <p:cNvGrpSpPr/>
        <p:nvPr/>
      </p:nvGrpSpPr>
      <p:grpSpPr>
        <a:xfrm>
          <a:off x="0" y="0"/>
          <a:ext cx="0" cy="0"/>
          <a:chOff x="0" y="0"/>
          <a:chExt cx="0" cy="0"/>
        </a:xfrm>
      </p:grpSpPr>
      <p:sp>
        <p:nvSpPr>
          <p:cNvPr id="73" name="Google Shape;73;p5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4" name="Google Shape;74;p5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4.jp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18" Type="http://schemas.openxmlformats.org/officeDocument/2006/relationships/theme" Target="../theme/theme1.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41"/>
          <p:cNvPicPr preferRelativeResize="0"/>
          <p:nvPr/>
        </p:nvPicPr>
        <p:blipFill rotWithShape="1">
          <a:blip r:embed="rId1">
            <a:alphaModFix/>
          </a:blip>
          <a:srcRect b="0" l="0" r="0" t="0"/>
          <a:stretch/>
        </p:blipFill>
        <p:spPr>
          <a:xfrm>
            <a:off x="1" y="-672"/>
            <a:ext cx="12190802" cy="6858669"/>
          </a:xfrm>
          <a:prstGeom prst="rect">
            <a:avLst/>
          </a:prstGeom>
          <a:noFill/>
          <a:ln>
            <a:noFill/>
          </a:ln>
        </p:spPr>
      </p:pic>
      <p:sp>
        <p:nvSpPr>
          <p:cNvPr id="11" name="Google Shape;11;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4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400" u="none" cap="none" strike="noStrike">
                <a:solidFill>
                  <a:schemeClr val="lt1"/>
                </a:solidFill>
                <a:latin typeface="Calibri"/>
                <a:ea typeface="Calibri"/>
                <a:cs typeface="Calibri"/>
                <a:sym typeface="Calibri"/>
              </a:defRPr>
            </a:lvl1pPr>
            <a:lvl2pPr indent="0" lvl="1" marL="0" marR="0" rtl="0" algn="ctr">
              <a:spcBef>
                <a:spcPts val="0"/>
              </a:spcBef>
              <a:buNone/>
              <a:defRPr b="0" i="0" sz="1400" u="none" cap="none" strike="noStrike">
                <a:solidFill>
                  <a:schemeClr val="lt1"/>
                </a:solidFill>
                <a:latin typeface="Calibri"/>
                <a:ea typeface="Calibri"/>
                <a:cs typeface="Calibri"/>
                <a:sym typeface="Calibri"/>
              </a:defRPr>
            </a:lvl2pPr>
            <a:lvl3pPr indent="0" lvl="2" marL="0" marR="0" rtl="0" algn="ctr">
              <a:spcBef>
                <a:spcPts val="0"/>
              </a:spcBef>
              <a:buNone/>
              <a:defRPr b="0" i="0" sz="1400" u="none" cap="none" strike="noStrike">
                <a:solidFill>
                  <a:schemeClr val="lt1"/>
                </a:solidFill>
                <a:latin typeface="Calibri"/>
                <a:ea typeface="Calibri"/>
                <a:cs typeface="Calibri"/>
                <a:sym typeface="Calibri"/>
              </a:defRPr>
            </a:lvl3pPr>
            <a:lvl4pPr indent="0" lvl="3" marL="0" marR="0" rtl="0" algn="ctr">
              <a:spcBef>
                <a:spcPts val="0"/>
              </a:spcBef>
              <a:buNone/>
              <a:defRPr b="0" i="0" sz="1400" u="none" cap="none" strike="noStrike">
                <a:solidFill>
                  <a:schemeClr val="lt1"/>
                </a:solidFill>
                <a:latin typeface="Calibri"/>
                <a:ea typeface="Calibri"/>
                <a:cs typeface="Calibri"/>
                <a:sym typeface="Calibri"/>
              </a:defRPr>
            </a:lvl4pPr>
            <a:lvl5pPr indent="0" lvl="4" marL="0" marR="0" rtl="0" algn="ctr">
              <a:spcBef>
                <a:spcPts val="0"/>
              </a:spcBef>
              <a:buNone/>
              <a:defRPr b="0" i="0" sz="1400" u="none" cap="none" strike="noStrike">
                <a:solidFill>
                  <a:schemeClr val="lt1"/>
                </a:solidFill>
                <a:latin typeface="Calibri"/>
                <a:ea typeface="Calibri"/>
                <a:cs typeface="Calibri"/>
                <a:sym typeface="Calibri"/>
              </a:defRPr>
            </a:lvl5pPr>
            <a:lvl6pPr indent="0" lvl="5" marL="0" marR="0" rtl="0" algn="ctr">
              <a:spcBef>
                <a:spcPts val="0"/>
              </a:spcBef>
              <a:buNone/>
              <a:defRPr b="0" i="0" sz="1400" u="none" cap="none" strike="noStrike">
                <a:solidFill>
                  <a:schemeClr val="lt1"/>
                </a:solidFill>
                <a:latin typeface="Calibri"/>
                <a:ea typeface="Calibri"/>
                <a:cs typeface="Calibri"/>
                <a:sym typeface="Calibri"/>
              </a:defRPr>
            </a:lvl6pPr>
            <a:lvl7pPr indent="0" lvl="6" marL="0" marR="0" rtl="0" algn="ctr">
              <a:spcBef>
                <a:spcPts val="0"/>
              </a:spcBef>
              <a:buNone/>
              <a:defRPr b="0" i="0" sz="1400" u="none" cap="none" strike="noStrike">
                <a:solidFill>
                  <a:schemeClr val="lt1"/>
                </a:solidFill>
                <a:latin typeface="Calibri"/>
                <a:ea typeface="Calibri"/>
                <a:cs typeface="Calibri"/>
                <a:sym typeface="Calibri"/>
              </a:defRPr>
            </a:lvl7pPr>
            <a:lvl8pPr indent="0" lvl="7" marL="0" marR="0" rtl="0" algn="ctr">
              <a:spcBef>
                <a:spcPts val="0"/>
              </a:spcBef>
              <a:buNone/>
              <a:defRPr b="0" i="0" sz="1400" u="none" cap="none" strike="noStrike">
                <a:solidFill>
                  <a:schemeClr val="lt1"/>
                </a:solidFill>
                <a:latin typeface="Calibri"/>
                <a:ea typeface="Calibri"/>
                <a:cs typeface="Calibri"/>
                <a:sym typeface="Calibri"/>
              </a:defRPr>
            </a:lvl8pPr>
            <a:lvl9pPr indent="0" lvl="8" marL="0" marR="0" rt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15" name="Google Shape;15;p41"/>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20.png"/><Relationship Id="rId5"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50.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48.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Kuva, joka sisältää kohteen teksti, puutavara&#10;&#10;Kuvaus luotu automaattisesti" id="105" name="Google Shape;105;p1"/>
          <p:cNvPicPr preferRelativeResize="0"/>
          <p:nvPr/>
        </p:nvPicPr>
        <p:blipFill rotWithShape="1">
          <a:blip r:embed="rId3">
            <a:alphaModFix/>
          </a:blip>
          <a:srcRect b="0" l="0" r="0" t="0"/>
          <a:stretch/>
        </p:blipFill>
        <p:spPr>
          <a:xfrm>
            <a:off x="325289" y="313562"/>
            <a:ext cx="11541420" cy="5744338"/>
          </a:xfrm>
          <a:prstGeom prst="rect">
            <a:avLst/>
          </a:prstGeom>
          <a:noFill/>
          <a:ln>
            <a:noFill/>
          </a:ln>
        </p:spPr>
      </p:pic>
      <p:sp>
        <p:nvSpPr>
          <p:cNvPr id="106" name="Google Shape;106;p1"/>
          <p:cNvSpPr txBox="1"/>
          <p:nvPr>
            <p:ph type="ctrTitle"/>
          </p:nvPr>
        </p:nvSpPr>
        <p:spPr>
          <a:xfrm>
            <a:off x="1524000" y="1527477"/>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en-GB"/>
              <a:t>Industrial wood construction</a:t>
            </a:r>
            <a:endParaRPr/>
          </a:p>
        </p:txBody>
      </p:sp>
      <p:sp>
        <p:nvSpPr>
          <p:cNvPr id="107" name="Google Shape;107;p1"/>
          <p:cNvSpPr txBox="1"/>
          <p:nvPr>
            <p:ph idx="1" type="subTitle"/>
          </p:nvPr>
        </p:nvSpPr>
        <p:spPr>
          <a:xfrm>
            <a:off x="1524000" y="4007152"/>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rPr lang="en-GB"/>
              <a:t>Teaching materials for industrial wood construction education</a:t>
            </a:r>
            <a:endParaRPr/>
          </a:p>
          <a:p>
            <a:pPr indent="0" lvl="0" marL="0" rtl="0" algn="ctr">
              <a:lnSpc>
                <a:spcPct val="90000"/>
              </a:lnSpc>
              <a:spcBef>
                <a:spcPts val="0"/>
              </a:spcBef>
              <a:spcAft>
                <a:spcPts val="0"/>
              </a:spcAft>
              <a:buClr>
                <a:srgbClr val="F2F2F2"/>
              </a:buClr>
              <a:buSzPts val="2400"/>
              <a:buNone/>
            </a:pPr>
            <a:r>
              <a:rPr lang="en-GB"/>
              <a:t>2022</a:t>
            </a:r>
            <a:endParaRPr/>
          </a:p>
        </p:txBody>
      </p:sp>
      <p:pic>
        <p:nvPicPr>
          <p:cNvPr id="108" name="Google Shape;108;p1"/>
          <p:cNvPicPr preferRelativeResize="0"/>
          <p:nvPr/>
        </p:nvPicPr>
        <p:blipFill>
          <a:blip r:embed="rId4">
            <a:alphaModFix/>
          </a:blip>
          <a:stretch>
            <a:fillRect/>
          </a:stretch>
        </p:blipFill>
        <p:spPr>
          <a:xfrm>
            <a:off x="325300" y="6213974"/>
            <a:ext cx="2199815" cy="644025"/>
          </a:xfrm>
          <a:prstGeom prst="rect">
            <a:avLst/>
          </a:prstGeom>
          <a:noFill/>
          <a:ln>
            <a:noFill/>
          </a:ln>
        </p:spPr>
      </p:pic>
      <p:pic>
        <p:nvPicPr>
          <p:cNvPr id="109" name="Google Shape;109;p1"/>
          <p:cNvPicPr preferRelativeResize="0"/>
          <p:nvPr/>
        </p:nvPicPr>
        <p:blipFill>
          <a:blip r:embed="rId5">
            <a:alphaModFix/>
          </a:blip>
          <a:stretch>
            <a:fillRect/>
          </a:stretch>
        </p:blipFill>
        <p:spPr>
          <a:xfrm>
            <a:off x="2525125" y="6292025"/>
            <a:ext cx="2870951" cy="487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the frame transversely</a:t>
            </a:r>
            <a:endParaRPr/>
          </a:p>
        </p:txBody>
      </p:sp>
      <p:sp>
        <p:nvSpPr>
          <p:cNvPr id="189" name="Google Shape;189;p1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90" name="Google Shape;190;p10"/>
          <p:cNvSpPr txBox="1"/>
          <p:nvPr>
            <p:ph idx="1" type="body"/>
          </p:nvPr>
        </p:nvSpPr>
        <p:spPr>
          <a:xfrm>
            <a:off x="838199" y="1825625"/>
            <a:ext cx="5389605" cy="4890272"/>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Stiffening the cantilever column frame in the transverse direction of the building is relatively simple</a:t>
            </a:r>
            <a:endParaRPr/>
          </a:p>
          <a:p>
            <a:pPr indent="-228600" lvl="1" marL="685800" rtl="0" algn="l">
              <a:lnSpc>
                <a:spcPct val="90000"/>
              </a:lnSpc>
              <a:spcBef>
                <a:spcPts val="500"/>
              </a:spcBef>
              <a:spcAft>
                <a:spcPts val="0"/>
              </a:spcAft>
              <a:buClr>
                <a:schemeClr val="dk1"/>
              </a:buClr>
              <a:buSzPts val="2400"/>
              <a:buChar char="•"/>
            </a:pPr>
            <a:r>
              <a:rPr lang="en-GB"/>
              <a:t>The stiffening is based on the foundation joint of the torque rigid column</a:t>
            </a:r>
            <a:endParaRPr/>
          </a:p>
          <a:p>
            <a:pPr indent="-228600" lvl="0" marL="228600" rtl="0" algn="l">
              <a:lnSpc>
                <a:spcPct val="90000"/>
              </a:lnSpc>
              <a:spcBef>
                <a:spcPts val="1000"/>
              </a:spcBef>
              <a:spcAft>
                <a:spcPts val="0"/>
              </a:spcAft>
              <a:buClr>
                <a:schemeClr val="dk1"/>
              </a:buClr>
              <a:buSzPts val="2800"/>
              <a:buChar char="•"/>
            </a:pPr>
            <a:r>
              <a:rPr lang="en-GB"/>
              <a:t>When selecting the frame’s dimensions, check the following</a:t>
            </a:r>
            <a:endParaRPr/>
          </a:p>
          <a:p>
            <a:pPr indent="-228600" lvl="1" marL="685800" rtl="0" algn="l">
              <a:lnSpc>
                <a:spcPct val="90000"/>
              </a:lnSpc>
              <a:spcBef>
                <a:spcPts val="500"/>
              </a:spcBef>
              <a:spcAft>
                <a:spcPts val="0"/>
              </a:spcAft>
              <a:buClr>
                <a:schemeClr val="dk1"/>
              </a:buClr>
              <a:buSzPts val="2400"/>
              <a:buChar char="•"/>
            </a:pPr>
            <a:r>
              <a:rPr lang="en-GB"/>
              <a:t>Horizontal displacement of top of cantilever column</a:t>
            </a:r>
            <a:endParaRPr/>
          </a:p>
          <a:p>
            <a:pPr indent="-228600" lvl="1" marL="685800" rtl="0" algn="l">
              <a:lnSpc>
                <a:spcPct val="90000"/>
              </a:lnSpc>
              <a:spcBef>
                <a:spcPts val="500"/>
              </a:spcBef>
              <a:spcAft>
                <a:spcPts val="0"/>
              </a:spcAft>
              <a:buClr>
                <a:schemeClr val="dk1"/>
              </a:buClr>
              <a:buSzPts val="2400"/>
              <a:buChar char="•"/>
            </a:pPr>
            <a:r>
              <a:rPr lang="en-GB"/>
              <a:t>Capacity of the moment joint</a:t>
            </a:r>
            <a:endParaRPr/>
          </a:p>
          <a:p>
            <a:pPr indent="-228600" lvl="1" marL="685800" rtl="0" algn="l">
              <a:lnSpc>
                <a:spcPct val="90000"/>
              </a:lnSpc>
              <a:spcBef>
                <a:spcPts val="500"/>
              </a:spcBef>
              <a:spcAft>
                <a:spcPts val="0"/>
              </a:spcAft>
              <a:buClr>
                <a:schemeClr val="dk1"/>
              </a:buClr>
              <a:buSzPts val="2400"/>
              <a:buChar char="•"/>
            </a:pPr>
            <a:r>
              <a:rPr lang="en-GB"/>
              <a:t>Base size</a:t>
            </a:r>
            <a:endParaRPr/>
          </a:p>
          <a:p>
            <a:pPr indent="-228600" lvl="1" marL="685800" rtl="0" algn="l">
              <a:lnSpc>
                <a:spcPct val="90000"/>
              </a:lnSpc>
              <a:spcBef>
                <a:spcPts val="500"/>
              </a:spcBef>
              <a:spcAft>
                <a:spcPts val="0"/>
              </a:spcAft>
              <a:buClr>
                <a:schemeClr val="dk1"/>
              </a:buClr>
              <a:buSzPts val="2400"/>
              <a:buChar char="•"/>
            </a:pPr>
            <a:r>
              <a:rPr lang="en-GB"/>
              <a:t>The pillar’s size</a:t>
            </a:r>
            <a:endParaRPr/>
          </a:p>
        </p:txBody>
      </p:sp>
      <p:pic>
        <p:nvPicPr>
          <p:cNvPr id="191" name="Google Shape;191;p10"/>
          <p:cNvPicPr preferRelativeResize="0"/>
          <p:nvPr/>
        </p:nvPicPr>
        <p:blipFill rotWithShape="1">
          <a:blip r:embed="rId3">
            <a:alphaModFix/>
          </a:blip>
          <a:srcRect b="22108" l="22399" r="21705" t="16692"/>
          <a:stretch/>
        </p:blipFill>
        <p:spPr>
          <a:xfrm>
            <a:off x="6567616" y="1941213"/>
            <a:ext cx="5399903" cy="3319251"/>
          </a:xfrm>
          <a:prstGeom prst="rect">
            <a:avLst/>
          </a:prstGeom>
          <a:noFill/>
          <a:ln>
            <a:noFill/>
          </a:ln>
        </p:spPr>
      </p:pic>
      <p:sp>
        <p:nvSpPr>
          <p:cNvPr id="192" name="Google Shape;192;p1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the frame transversely</a:t>
            </a:r>
            <a:endParaRPr/>
          </a:p>
        </p:txBody>
      </p:sp>
      <p:sp>
        <p:nvSpPr>
          <p:cNvPr id="199" name="Google Shape;199;p1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00" name="Google Shape;200;p11"/>
          <p:cNvSpPr txBox="1"/>
          <p:nvPr>
            <p:ph idx="1" type="body"/>
          </p:nvPr>
        </p:nvSpPr>
        <p:spPr>
          <a:xfrm>
            <a:off x="838199" y="1825625"/>
            <a:ext cx="5364893" cy="489027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In a multi-bay hall, cantilever columns can also be placed on the centre lines of the building, in which case the columns on the exterior walls can be articulated</a:t>
            </a:r>
            <a:endParaRPr/>
          </a:p>
        </p:txBody>
      </p:sp>
      <p:pic>
        <p:nvPicPr>
          <p:cNvPr id="201" name="Google Shape;201;p11"/>
          <p:cNvPicPr preferRelativeResize="0"/>
          <p:nvPr/>
        </p:nvPicPr>
        <p:blipFill rotWithShape="1">
          <a:blip r:embed="rId3">
            <a:alphaModFix/>
          </a:blip>
          <a:srcRect b="0" l="0" r="0" t="0"/>
          <a:stretch/>
        </p:blipFill>
        <p:spPr>
          <a:xfrm>
            <a:off x="6203092" y="1690688"/>
            <a:ext cx="5678787" cy="4259090"/>
          </a:xfrm>
          <a:prstGeom prst="rect">
            <a:avLst/>
          </a:prstGeom>
          <a:noFill/>
          <a:ln>
            <a:noFill/>
          </a:ln>
        </p:spPr>
      </p:pic>
      <p:sp>
        <p:nvSpPr>
          <p:cNvPr id="202" name="Google Shape;202;p11"/>
          <p:cNvSpPr txBox="1"/>
          <p:nvPr/>
        </p:nvSpPr>
        <p:spPr>
          <a:xfrm>
            <a:off x="10689452" y="5734334"/>
            <a:ext cx="1192427"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Tero Lahtela</a:t>
            </a:r>
            <a:endParaRPr/>
          </a:p>
        </p:txBody>
      </p:sp>
      <p:sp>
        <p:nvSpPr>
          <p:cNvPr id="203" name="Google Shape;203;p1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the frame transversely</a:t>
            </a:r>
            <a:endParaRPr/>
          </a:p>
        </p:txBody>
      </p:sp>
      <p:sp>
        <p:nvSpPr>
          <p:cNvPr id="210" name="Google Shape;210;p1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11" name="Google Shape;211;p12"/>
          <p:cNvSpPr txBox="1"/>
          <p:nvPr>
            <p:ph idx="1" type="body"/>
          </p:nvPr>
        </p:nvSpPr>
        <p:spPr>
          <a:xfrm>
            <a:off x="838199" y="1825625"/>
            <a:ext cx="5389605" cy="489027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end wall is usually stiffened with corner cantilever columns, whereby</a:t>
            </a:r>
            <a:endParaRPr/>
          </a:p>
          <a:p>
            <a:pPr indent="-228600" lvl="1" marL="685800" rtl="0" algn="l">
              <a:lnSpc>
                <a:spcPct val="90000"/>
              </a:lnSpc>
              <a:spcBef>
                <a:spcPts val="500"/>
              </a:spcBef>
              <a:spcAft>
                <a:spcPts val="0"/>
              </a:spcAft>
              <a:buClr>
                <a:schemeClr val="dk1"/>
              </a:buClr>
              <a:buSzPts val="2400"/>
              <a:buChar char="•"/>
            </a:pPr>
            <a:r>
              <a:rPr lang="en-GB"/>
              <a:t>Door openings can be placed more freely in the end wall</a:t>
            </a:r>
            <a:endParaRPr/>
          </a:p>
          <a:p>
            <a:pPr indent="-228600" lvl="1" marL="685800" rtl="0" algn="l">
              <a:lnSpc>
                <a:spcPct val="90000"/>
              </a:lnSpc>
              <a:spcBef>
                <a:spcPts val="500"/>
              </a:spcBef>
              <a:spcAft>
                <a:spcPts val="0"/>
              </a:spcAft>
              <a:buClr>
                <a:schemeClr val="dk1"/>
              </a:buClr>
              <a:buSzPts val="2400"/>
              <a:buChar char="•"/>
            </a:pPr>
            <a:r>
              <a:rPr lang="en-GB"/>
              <a:t>If necessary, it is simple to continue the hall frame </a:t>
            </a:r>
            <a:endParaRPr/>
          </a:p>
          <a:p>
            <a:pPr indent="-228600" lvl="0" marL="228600" rtl="0" algn="l">
              <a:lnSpc>
                <a:spcPct val="90000"/>
              </a:lnSpc>
              <a:spcBef>
                <a:spcPts val="1000"/>
              </a:spcBef>
              <a:spcAft>
                <a:spcPts val="0"/>
              </a:spcAft>
              <a:buClr>
                <a:schemeClr val="dk1"/>
              </a:buClr>
              <a:buSzPts val="2800"/>
              <a:buChar char="•"/>
            </a:pPr>
            <a:r>
              <a:rPr lang="en-GB"/>
              <a:t>The end wall’s intermediate columns are usually articulated rods</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12" name="Google Shape;212;p12"/>
          <p:cNvPicPr preferRelativeResize="0"/>
          <p:nvPr/>
        </p:nvPicPr>
        <p:blipFill rotWithShape="1">
          <a:blip r:embed="rId3">
            <a:alphaModFix/>
          </a:blip>
          <a:srcRect b="10191" l="14493" r="20590" t="9019"/>
          <a:stretch/>
        </p:blipFill>
        <p:spPr>
          <a:xfrm>
            <a:off x="6574244" y="1825625"/>
            <a:ext cx="5350027" cy="3737919"/>
          </a:xfrm>
          <a:prstGeom prst="rect">
            <a:avLst/>
          </a:prstGeom>
          <a:noFill/>
          <a:ln>
            <a:noFill/>
          </a:ln>
        </p:spPr>
      </p:pic>
      <p:sp>
        <p:nvSpPr>
          <p:cNvPr id="213" name="Google Shape;213;p1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13"/>
          <p:cNvPicPr preferRelativeResize="0"/>
          <p:nvPr/>
        </p:nvPicPr>
        <p:blipFill rotWithShape="1">
          <a:blip r:embed="rId3">
            <a:alphaModFix/>
          </a:blip>
          <a:srcRect b="17234" l="19612" r="25102" t="13262"/>
          <a:stretch/>
        </p:blipFill>
        <p:spPr>
          <a:xfrm>
            <a:off x="6617043" y="1749294"/>
            <a:ext cx="5307228" cy="3745706"/>
          </a:xfrm>
          <a:prstGeom prst="rect">
            <a:avLst/>
          </a:prstGeom>
          <a:noFill/>
          <a:ln>
            <a:noFill/>
          </a:ln>
        </p:spPr>
      </p:pic>
      <p:sp>
        <p:nvSpPr>
          <p:cNvPr id="220" name="Google Shape;22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the frame transversely</a:t>
            </a:r>
            <a:endParaRPr/>
          </a:p>
        </p:txBody>
      </p:sp>
      <p:sp>
        <p:nvSpPr>
          <p:cNvPr id="221" name="Google Shape;221;p1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22" name="Google Shape;222;p13"/>
          <p:cNvSpPr txBox="1"/>
          <p:nvPr>
            <p:ph idx="1" type="body"/>
          </p:nvPr>
        </p:nvSpPr>
        <p:spPr>
          <a:xfrm>
            <a:off x="838199" y="1825625"/>
            <a:ext cx="5389605" cy="489027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end wall can also be stiffened with separate diagonal stiffeners</a:t>
            </a:r>
            <a:endParaRPr/>
          </a:p>
          <a:p>
            <a:pPr indent="-228600" lvl="0" marL="228600" rtl="0" algn="l">
              <a:lnSpc>
                <a:spcPct val="90000"/>
              </a:lnSpc>
              <a:spcBef>
                <a:spcPts val="1000"/>
              </a:spcBef>
              <a:spcAft>
                <a:spcPts val="0"/>
              </a:spcAft>
              <a:buClr>
                <a:schemeClr val="dk1"/>
              </a:buClr>
              <a:buSzPts val="2800"/>
              <a:buChar char="•"/>
            </a:pPr>
            <a:r>
              <a:rPr lang="en-GB"/>
              <a:t>Diagonal stiffening results in the following benefits and challenges</a:t>
            </a:r>
            <a:endParaRPr/>
          </a:p>
          <a:p>
            <a:pPr indent="-228600" lvl="1" marL="685800" rtl="0" algn="l">
              <a:lnSpc>
                <a:spcPct val="90000"/>
              </a:lnSpc>
              <a:spcBef>
                <a:spcPts val="500"/>
              </a:spcBef>
              <a:spcAft>
                <a:spcPts val="0"/>
              </a:spcAft>
              <a:buClr>
                <a:schemeClr val="dk1"/>
              </a:buClr>
              <a:buSzPts val="2400"/>
              <a:buChar char="•"/>
            </a:pPr>
            <a:r>
              <a:rPr lang="en-GB"/>
              <a:t>The amount of wood material on the end wall columns will decrease</a:t>
            </a:r>
            <a:endParaRPr/>
          </a:p>
          <a:p>
            <a:pPr indent="-228600" lvl="1" marL="685800" rtl="0" algn="l">
              <a:lnSpc>
                <a:spcPct val="90000"/>
              </a:lnSpc>
              <a:spcBef>
                <a:spcPts val="500"/>
              </a:spcBef>
              <a:spcAft>
                <a:spcPts val="0"/>
              </a:spcAft>
              <a:buClr>
                <a:schemeClr val="dk1"/>
              </a:buClr>
              <a:buSzPts val="2400"/>
              <a:buChar char="•"/>
            </a:pPr>
            <a:r>
              <a:rPr lang="en-GB"/>
              <a:t>The amount of concrete on bases will decrease</a:t>
            </a:r>
            <a:endParaRPr/>
          </a:p>
          <a:p>
            <a:pPr indent="-228600" lvl="1" marL="685800" rtl="0" algn="l">
              <a:lnSpc>
                <a:spcPct val="90000"/>
              </a:lnSpc>
              <a:spcBef>
                <a:spcPts val="500"/>
              </a:spcBef>
              <a:spcAft>
                <a:spcPts val="0"/>
              </a:spcAft>
              <a:buClr>
                <a:schemeClr val="dk1"/>
              </a:buClr>
              <a:buSzPts val="2400"/>
              <a:buChar char="•"/>
            </a:pPr>
            <a:r>
              <a:rPr lang="en-GB"/>
              <a:t>Torque rigid joints are not required</a:t>
            </a:r>
            <a:endParaRPr/>
          </a:p>
          <a:p>
            <a:pPr indent="-228600" lvl="1" marL="685800" rtl="0" algn="l">
              <a:lnSpc>
                <a:spcPct val="90000"/>
              </a:lnSpc>
              <a:spcBef>
                <a:spcPts val="500"/>
              </a:spcBef>
              <a:spcAft>
                <a:spcPts val="0"/>
              </a:spcAft>
              <a:buClr>
                <a:schemeClr val="dk1"/>
              </a:buClr>
              <a:buSzPts val="2400"/>
              <a:buChar char="•"/>
            </a:pPr>
            <a:r>
              <a:rPr lang="en-GB"/>
              <a:t>Diagonal stiffeners increase the amount of material and connections in the end wall frame</a:t>
            </a:r>
            <a:endParaRPr/>
          </a:p>
        </p:txBody>
      </p:sp>
      <p:sp>
        <p:nvSpPr>
          <p:cNvPr id="223" name="Google Shape;223;p1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4"/>
          <p:cNvSpPr txBox="1"/>
          <p:nvPr>
            <p:ph type="title"/>
          </p:nvPr>
        </p:nvSpPr>
        <p:spPr>
          <a:xfrm>
            <a:off x="838199" y="365125"/>
            <a:ext cx="1085021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Example of diagonal stiffening of the end wall</a:t>
            </a:r>
            <a:endParaRPr/>
          </a:p>
        </p:txBody>
      </p:sp>
      <p:sp>
        <p:nvSpPr>
          <p:cNvPr id="230" name="Google Shape;230;p1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31" name="Google Shape;231;p14"/>
          <p:cNvPicPr preferRelativeResize="0"/>
          <p:nvPr/>
        </p:nvPicPr>
        <p:blipFill rotWithShape="1">
          <a:blip r:embed="rId3">
            <a:alphaModFix/>
          </a:blip>
          <a:srcRect b="0" l="0" r="0" t="0"/>
          <a:stretch/>
        </p:blipFill>
        <p:spPr>
          <a:xfrm>
            <a:off x="2841023" y="1421028"/>
            <a:ext cx="6472881" cy="4854660"/>
          </a:xfrm>
          <a:prstGeom prst="rect">
            <a:avLst/>
          </a:prstGeom>
          <a:noFill/>
          <a:ln>
            <a:noFill/>
          </a:ln>
        </p:spPr>
      </p:pic>
      <p:sp>
        <p:nvSpPr>
          <p:cNvPr id="232" name="Google Shape;232;p14"/>
          <p:cNvSpPr txBox="1"/>
          <p:nvPr/>
        </p:nvSpPr>
        <p:spPr>
          <a:xfrm>
            <a:off x="8121477" y="6060244"/>
            <a:ext cx="1192427"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Tero Lahtela</a:t>
            </a:r>
            <a:endParaRPr/>
          </a:p>
        </p:txBody>
      </p:sp>
      <p:sp>
        <p:nvSpPr>
          <p:cNvPr id="233" name="Google Shape;233;p1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15"/>
          <p:cNvPicPr preferRelativeResize="0"/>
          <p:nvPr/>
        </p:nvPicPr>
        <p:blipFill rotWithShape="1">
          <a:blip r:embed="rId3">
            <a:alphaModFix/>
          </a:blip>
          <a:srcRect b="16512" l="27872" r="23733" t="15338"/>
          <a:stretch/>
        </p:blipFill>
        <p:spPr>
          <a:xfrm>
            <a:off x="6162828" y="1346317"/>
            <a:ext cx="5854182" cy="4628176"/>
          </a:xfrm>
          <a:prstGeom prst="rect">
            <a:avLst/>
          </a:prstGeom>
          <a:noFill/>
          <a:ln>
            <a:noFill/>
          </a:ln>
        </p:spPr>
      </p:pic>
      <p:sp>
        <p:nvSpPr>
          <p:cNvPr id="240" name="Google Shape;24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the frame longitudinally</a:t>
            </a:r>
            <a:endParaRPr/>
          </a:p>
        </p:txBody>
      </p:sp>
      <p:sp>
        <p:nvSpPr>
          <p:cNvPr id="241" name="Google Shape;241;p1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42" name="Google Shape;242;p15"/>
          <p:cNvSpPr txBox="1"/>
          <p:nvPr>
            <p:ph idx="1" type="body"/>
          </p:nvPr>
        </p:nvSpPr>
        <p:spPr>
          <a:xfrm>
            <a:off x="838200" y="1825625"/>
            <a:ext cx="5272216" cy="489027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Horizontal loading in the longitudinal direction consists of:</a:t>
            </a:r>
            <a:endParaRPr/>
          </a:p>
          <a:p>
            <a:pPr indent="-228600" lvl="1" marL="685800" rtl="0" algn="l">
              <a:lnSpc>
                <a:spcPct val="90000"/>
              </a:lnSpc>
              <a:spcBef>
                <a:spcPts val="500"/>
              </a:spcBef>
              <a:spcAft>
                <a:spcPts val="0"/>
              </a:spcAft>
              <a:buClr>
                <a:schemeClr val="dk1"/>
              </a:buClr>
              <a:buSzPts val="2400"/>
              <a:buChar char="•"/>
            </a:pPr>
            <a:r>
              <a:rPr lang="en-GB"/>
              <a:t>Wind load</a:t>
            </a:r>
            <a:endParaRPr/>
          </a:p>
          <a:p>
            <a:pPr indent="-228600" lvl="1" marL="685800" rtl="0" algn="l">
              <a:lnSpc>
                <a:spcPct val="90000"/>
              </a:lnSpc>
              <a:spcBef>
                <a:spcPts val="500"/>
              </a:spcBef>
              <a:spcAft>
                <a:spcPts val="0"/>
              </a:spcAft>
              <a:buClr>
                <a:schemeClr val="dk1"/>
              </a:buClr>
              <a:buSzPts val="2400"/>
              <a:buChar char="•"/>
            </a:pPr>
            <a:r>
              <a:rPr lang="en-GB"/>
              <a:t>Stability support forces for main girders</a:t>
            </a:r>
            <a:endParaRPr/>
          </a:p>
          <a:p>
            <a:pPr indent="-228600" lvl="1" marL="685800" rtl="0" algn="l">
              <a:lnSpc>
                <a:spcPct val="90000"/>
              </a:lnSpc>
              <a:spcBef>
                <a:spcPts val="500"/>
              </a:spcBef>
              <a:spcAft>
                <a:spcPts val="0"/>
              </a:spcAft>
              <a:buClr>
                <a:schemeClr val="dk1"/>
              </a:buClr>
              <a:buSzPts val="2400"/>
              <a:buChar char="•"/>
            </a:pPr>
            <a:r>
              <a:rPr lang="en-GB"/>
              <a:t>Additional horizontal force</a:t>
            </a:r>
            <a:endParaRPr/>
          </a:p>
          <a:p>
            <a:pPr indent="-228600" lvl="0" marL="228600" rtl="0" algn="l">
              <a:lnSpc>
                <a:spcPct val="90000"/>
              </a:lnSpc>
              <a:spcBef>
                <a:spcPts val="1000"/>
              </a:spcBef>
              <a:spcAft>
                <a:spcPts val="0"/>
              </a:spcAft>
              <a:buClr>
                <a:schemeClr val="dk1"/>
              </a:buClr>
              <a:buSzPts val="2800"/>
              <a:buChar char="•"/>
            </a:pPr>
            <a:r>
              <a:rPr lang="en-GB"/>
              <a:t>Wind load can be examined as</a:t>
            </a:r>
            <a:endParaRPr/>
          </a:p>
          <a:p>
            <a:pPr indent="-228600" lvl="1" marL="685800" rtl="0" algn="l">
              <a:lnSpc>
                <a:spcPct val="90000"/>
              </a:lnSpc>
              <a:spcBef>
                <a:spcPts val="500"/>
              </a:spcBef>
              <a:spcAft>
                <a:spcPts val="0"/>
              </a:spcAft>
              <a:buClr>
                <a:schemeClr val="dk1"/>
              </a:buClr>
              <a:buSzPts val="2400"/>
              <a:buChar char="•"/>
            </a:pPr>
            <a:r>
              <a:rPr lang="en-GB"/>
              <a:t>Total wind load</a:t>
            </a:r>
            <a:endParaRPr/>
          </a:p>
          <a:p>
            <a:pPr indent="-228600" lvl="1" marL="685800" rtl="0" algn="l">
              <a:lnSpc>
                <a:spcPct val="90000"/>
              </a:lnSpc>
              <a:spcBef>
                <a:spcPts val="500"/>
              </a:spcBef>
              <a:spcAft>
                <a:spcPts val="0"/>
              </a:spcAft>
              <a:buClr>
                <a:schemeClr val="dk1"/>
              </a:buClr>
              <a:buSzPts val="2400"/>
              <a:buChar char="•"/>
            </a:pPr>
            <a:r>
              <a:rPr lang="en-GB"/>
              <a:t>The sum of wind loads on surface patches</a:t>
            </a:r>
            <a:endParaRPr/>
          </a:p>
        </p:txBody>
      </p:sp>
      <p:sp>
        <p:nvSpPr>
          <p:cNvPr id="243" name="Google Shape;243;p1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the frame longitudinally</a:t>
            </a:r>
            <a:endParaRPr/>
          </a:p>
        </p:txBody>
      </p:sp>
      <p:sp>
        <p:nvSpPr>
          <p:cNvPr id="250" name="Google Shape;250;p1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51" name="Google Shape;251;p16"/>
          <p:cNvSpPr txBox="1"/>
          <p:nvPr>
            <p:ph idx="1" type="body"/>
          </p:nvPr>
        </p:nvSpPr>
        <p:spPr>
          <a:xfrm>
            <a:off x="838197" y="1825625"/>
            <a:ext cx="5679991" cy="489645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design of stiffening structures in the longitudinal direction also includes the forces arising from the lateral buckling and buckling of the main girders and columns</a:t>
            </a:r>
            <a:endParaRPr/>
          </a:p>
          <a:p>
            <a:pPr indent="-228600" lvl="0" marL="228600" rtl="0" algn="l">
              <a:lnSpc>
                <a:spcPct val="90000"/>
              </a:lnSpc>
              <a:spcBef>
                <a:spcPts val="1000"/>
              </a:spcBef>
              <a:spcAft>
                <a:spcPts val="0"/>
              </a:spcAft>
              <a:buClr>
                <a:schemeClr val="dk1"/>
              </a:buClr>
              <a:buSzPts val="2800"/>
              <a:buChar char="•"/>
            </a:pPr>
            <a:r>
              <a:rPr lang="en-GB"/>
              <a:t>The width-to-height ratio of the main girders and columns should be such that multiwave lateral buckling and buckling do not occur</a:t>
            </a:r>
            <a:endParaRPr/>
          </a:p>
          <a:p>
            <a:pPr indent="-228600" lvl="0" marL="228600" rtl="0" algn="l">
              <a:lnSpc>
                <a:spcPct val="90000"/>
              </a:lnSpc>
              <a:spcBef>
                <a:spcPts val="1000"/>
              </a:spcBef>
              <a:spcAft>
                <a:spcPts val="0"/>
              </a:spcAft>
              <a:buClr>
                <a:schemeClr val="dk1"/>
              </a:buClr>
              <a:buSzPts val="2800"/>
              <a:buChar char="•"/>
            </a:pPr>
            <a:r>
              <a:rPr lang="en-GB"/>
              <a:t>The more slender the beams and columns, the stronger the stiffeners</a:t>
            </a:r>
            <a:endParaRPr/>
          </a:p>
        </p:txBody>
      </p:sp>
      <p:pic>
        <p:nvPicPr>
          <p:cNvPr id="252" name="Google Shape;252;p16"/>
          <p:cNvPicPr preferRelativeResize="0"/>
          <p:nvPr/>
        </p:nvPicPr>
        <p:blipFill rotWithShape="1">
          <a:blip r:embed="rId3">
            <a:alphaModFix/>
          </a:blip>
          <a:srcRect b="5680" l="22905" r="22770" t="6852"/>
          <a:stretch/>
        </p:blipFill>
        <p:spPr>
          <a:xfrm>
            <a:off x="6651118" y="1421026"/>
            <a:ext cx="5304046" cy="4794422"/>
          </a:xfrm>
          <a:prstGeom prst="rect">
            <a:avLst/>
          </a:prstGeom>
          <a:noFill/>
          <a:ln>
            <a:noFill/>
          </a:ln>
        </p:spPr>
      </p:pic>
      <p:sp>
        <p:nvSpPr>
          <p:cNvPr id="253" name="Google Shape;253;p1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Main girder lateral buckling wavelength</a:t>
            </a:r>
            <a:endParaRPr/>
          </a:p>
        </p:txBody>
      </p:sp>
      <p:sp>
        <p:nvSpPr>
          <p:cNvPr id="260" name="Google Shape;260;p1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61" name="Google Shape;261;p17"/>
          <p:cNvPicPr preferRelativeResize="0"/>
          <p:nvPr/>
        </p:nvPicPr>
        <p:blipFill rotWithShape="1">
          <a:blip r:embed="rId3">
            <a:alphaModFix/>
          </a:blip>
          <a:srcRect b="0" l="0" r="0" t="0"/>
          <a:stretch/>
        </p:blipFill>
        <p:spPr>
          <a:xfrm>
            <a:off x="947677" y="1323888"/>
            <a:ext cx="10271933" cy="4988970"/>
          </a:xfrm>
          <a:prstGeom prst="rect">
            <a:avLst/>
          </a:prstGeom>
          <a:noFill/>
          <a:ln>
            <a:noFill/>
          </a:ln>
        </p:spPr>
      </p:pic>
      <p:sp>
        <p:nvSpPr>
          <p:cNvPr id="262" name="Google Shape;262;p17"/>
          <p:cNvSpPr/>
          <p:nvPr/>
        </p:nvSpPr>
        <p:spPr>
          <a:xfrm>
            <a:off x="2452581" y="5594095"/>
            <a:ext cx="1130879" cy="670781"/>
          </a:xfrm>
          <a:prstGeom prst="ellipse">
            <a:avLst/>
          </a:prstGeom>
          <a:noFill/>
          <a:ln cap="flat" cmpd="sng" w="254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3" name="Google Shape;263;p17"/>
          <p:cNvSpPr txBox="1"/>
          <p:nvPr/>
        </p:nvSpPr>
        <p:spPr>
          <a:xfrm>
            <a:off x="5448300" y="1448141"/>
            <a:ext cx="47824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800" u="none" cap="none" strike="noStrike">
                <a:solidFill>
                  <a:srgbClr val="FF0000"/>
                </a:solidFill>
                <a:latin typeface="Calibri"/>
                <a:ea typeface="Calibri"/>
                <a:cs typeface="Calibri"/>
                <a:sym typeface="Calibri"/>
              </a:rPr>
              <a:t>Volume of glued-laminated timber beam 4.0 m³</a:t>
            </a:r>
            <a:endParaRPr b="1" sz="1800">
              <a:solidFill>
                <a:srgbClr val="FF0000"/>
              </a:solidFill>
              <a:latin typeface="Calibri"/>
              <a:ea typeface="Calibri"/>
              <a:cs typeface="Calibri"/>
              <a:sym typeface="Calibri"/>
            </a:endParaRPr>
          </a:p>
        </p:txBody>
      </p:sp>
      <p:sp>
        <p:nvSpPr>
          <p:cNvPr id="264" name="Google Shape;264;p17"/>
          <p:cNvSpPr/>
          <p:nvPr/>
        </p:nvSpPr>
        <p:spPr>
          <a:xfrm rot="-3264153">
            <a:off x="2575583" y="5328717"/>
            <a:ext cx="209404" cy="251285"/>
          </a:xfrm>
          <a:prstGeom prst="downArrow">
            <a:avLst>
              <a:gd fmla="val 50000" name="adj1"/>
              <a:gd fmla="val 50000" name="adj2"/>
            </a:avLst>
          </a:prstGeom>
          <a:solidFill>
            <a:srgbClr val="FF00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17"/>
          <p:cNvSpPr/>
          <p:nvPr/>
        </p:nvSpPr>
        <p:spPr>
          <a:xfrm>
            <a:off x="1674341" y="2896382"/>
            <a:ext cx="1012122" cy="265245"/>
          </a:xfrm>
          <a:prstGeom prst="ellipse">
            <a:avLst/>
          </a:prstGeom>
          <a:noFill/>
          <a:ln cap="flat" cmpd="sng" w="254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1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18"/>
          <p:cNvPicPr preferRelativeResize="0"/>
          <p:nvPr/>
        </p:nvPicPr>
        <p:blipFill rotWithShape="1">
          <a:blip r:embed="rId3">
            <a:alphaModFix/>
          </a:blip>
          <a:srcRect b="0" l="0" r="0" t="0"/>
          <a:stretch/>
        </p:blipFill>
        <p:spPr>
          <a:xfrm>
            <a:off x="947677" y="1323888"/>
            <a:ext cx="10271933" cy="4988970"/>
          </a:xfrm>
          <a:prstGeom prst="rect">
            <a:avLst/>
          </a:prstGeom>
          <a:noFill/>
          <a:ln>
            <a:noFill/>
          </a:ln>
        </p:spPr>
      </p:pic>
      <p:sp>
        <p:nvSpPr>
          <p:cNvPr id="273" name="Google Shape;273;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Main girder lateral buckling wavelength</a:t>
            </a:r>
            <a:endParaRPr/>
          </a:p>
        </p:txBody>
      </p:sp>
      <p:sp>
        <p:nvSpPr>
          <p:cNvPr id="274" name="Google Shape;274;p1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75" name="Google Shape;275;p18"/>
          <p:cNvSpPr/>
          <p:nvPr/>
        </p:nvSpPr>
        <p:spPr>
          <a:xfrm>
            <a:off x="2452581" y="5594095"/>
            <a:ext cx="1130879" cy="670781"/>
          </a:xfrm>
          <a:prstGeom prst="ellipse">
            <a:avLst/>
          </a:prstGeom>
          <a:noFill/>
          <a:ln cap="flat" cmpd="sng" w="254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18"/>
          <p:cNvSpPr txBox="1"/>
          <p:nvPr/>
        </p:nvSpPr>
        <p:spPr>
          <a:xfrm>
            <a:off x="5476876" y="1509922"/>
            <a:ext cx="47538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rgbClr val="FF0000"/>
                </a:solidFill>
                <a:latin typeface="Calibri"/>
                <a:ea typeface="Calibri"/>
                <a:cs typeface="Calibri"/>
                <a:sym typeface="Calibri"/>
              </a:rPr>
              <a:t>Volume of glued-laminated timber beam 3.6 m</a:t>
            </a:r>
            <a:r>
              <a:rPr b="1" baseline="30000" lang="en-GB" sz="1800">
                <a:solidFill>
                  <a:srgbClr val="FF0000"/>
                </a:solidFill>
                <a:latin typeface="Calibri"/>
                <a:ea typeface="Calibri"/>
                <a:cs typeface="Calibri"/>
                <a:sym typeface="Calibri"/>
              </a:rPr>
              <a:t>3</a:t>
            </a:r>
            <a:endParaRPr/>
          </a:p>
        </p:txBody>
      </p:sp>
      <p:sp>
        <p:nvSpPr>
          <p:cNvPr id="277" name="Google Shape;277;p18"/>
          <p:cNvSpPr/>
          <p:nvPr/>
        </p:nvSpPr>
        <p:spPr>
          <a:xfrm>
            <a:off x="1674341" y="2896382"/>
            <a:ext cx="1012122" cy="265245"/>
          </a:xfrm>
          <a:prstGeom prst="ellipse">
            <a:avLst/>
          </a:prstGeom>
          <a:noFill/>
          <a:ln cap="flat" cmpd="sng" w="254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18"/>
          <p:cNvSpPr/>
          <p:nvPr/>
        </p:nvSpPr>
        <p:spPr>
          <a:xfrm rot="-3264153">
            <a:off x="2575583" y="5328717"/>
            <a:ext cx="209404" cy="251285"/>
          </a:xfrm>
          <a:prstGeom prst="downArrow">
            <a:avLst>
              <a:gd fmla="val 50000" name="adj1"/>
              <a:gd fmla="val 50000" name="adj2"/>
            </a:avLst>
          </a:prstGeom>
          <a:solidFill>
            <a:srgbClr val="FF00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1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the frame longitudinally</a:t>
            </a:r>
            <a:endParaRPr/>
          </a:p>
        </p:txBody>
      </p:sp>
      <p:sp>
        <p:nvSpPr>
          <p:cNvPr id="286" name="Google Shape;286;p1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87" name="Google Shape;287;p19"/>
          <p:cNvSpPr txBox="1"/>
          <p:nvPr>
            <p:ph idx="1" type="body"/>
          </p:nvPr>
        </p:nvSpPr>
        <p:spPr>
          <a:xfrm>
            <a:off x="838198" y="1825625"/>
            <a:ext cx="5173364" cy="487791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use of stiffening truss in the attic floor and walls is a traditional method of stiffening a cantilever column hall in the longitudinal direction</a:t>
            </a:r>
            <a:endParaRPr/>
          </a:p>
          <a:p>
            <a:pPr indent="-228600" lvl="0" marL="228600" rtl="0" algn="l">
              <a:lnSpc>
                <a:spcPct val="90000"/>
              </a:lnSpc>
              <a:spcBef>
                <a:spcPts val="1000"/>
              </a:spcBef>
              <a:spcAft>
                <a:spcPts val="0"/>
              </a:spcAft>
              <a:buClr>
                <a:schemeClr val="dk1"/>
              </a:buClr>
              <a:buSzPts val="2800"/>
              <a:buChar char="•"/>
            </a:pPr>
            <a:r>
              <a:rPr lang="en-GB"/>
              <a:t>Usually the attic floor’s secondary girders are used to transfer horizontal loads to stiffening trusses</a:t>
            </a:r>
            <a:endParaRPr/>
          </a:p>
          <a:p>
            <a:pPr indent="-228600" lvl="1" marL="685800" rtl="0" algn="l">
              <a:lnSpc>
                <a:spcPct val="90000"/>
              </a:lnSpc>
              <a:spcBef>
                <a:spcPts val="500"/>
              </a:spcBef>
              <a:spcAft>
                <a:spcPts val="0"/>
              </a:spcAft>
              <a:buClr>
                <a:schemeClr val="dk1"/>
              </a:buClr>
              <a:buSzPts val="2400"/>
              <a:buChar char="•"/>
            </a:pPr>
            <a:r>
              <a:rPr lang="en-GB"/>
              <a:t>The secondary girder then becomes compressed and bent</a:t>
            </a:r>
            <a:endParaRPr/>
          </a:p>
        </p:txBody>
      </p:sp>
      <p:pic>
        <p:nvPicPr>
          <p:cNvPr id="288" name="Google Shape;288;p19"/>
          <p:cNvPicPr preferRelativeResize="0"/>
          <p:nvPr/>
        </p:nvPicPr>
        <p:blipFill rotWithShape="1">
          <a:blip r:embed="rId3">
            <a:alphaModFix/>
          </a:blip>
          <a:srcRect b="6853" l="24426" r="18615" t="6310"/>
          <a:stretch/>
        </p:blipFill>
        <p:spPr>
          <a:xfrm>
            <a:off x="6246342" y="1421028"/>
            <a:ext cx="5609966" cy="4801413"/>
          </a:xfrm>
          <a:prstGeom prst="rect">
            <a:avLst/>
          </a:prstGeom>
          <a:noFill/>
          <a:ln>
            <a:noFill/>
          </a:ln>
        </p:spPr>
      </p:pic>
      <p:sp>
        <p:nvSpPr>
          <p:cNvPr id="289" name="Google Shape;289;p1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
          <p:cNvSpPr txBox="1"/>
          <p:nvPr>
            <p:ph idx="1" type="body"/>
          </p:nvPr>
        </p:nvSpPr>
        <p:spPr>
          <a:xfrm>
            <a:off x="1749365" y="963559"/>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Origin of the materials</a:t>
            </a:r>
            <a:endParaRPr/>
          </a:p>
        </p:txBody>
      </p:sp>
      <p:sp>
        <p:nvSpPr>
          <p:cNvPr id="115" name="Google Shape;115;p2"/>
          <p:cNvSpPr txBox="1"/>
          <p:nvPr>
            <p:ph idx="2" type="body"/>
          </p:nvPr>
        </p:nvSpPr>
        <p:spPr>
          <a:xfrm>
            <a:off x="805064" y="1706422"/>
            <a:ext cx="5157900" cy="3684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en-GB" sz="1600"/>
              <a:t>These learning materials for industrial wood construction have been prepared in a project led by Puuinfo Oy in 2021–2022. Also involved in the project were </a:t>
            </a:r>
            <a:endParaRPr/>
          </a:p>
          <a:p>
            <a:pPr indent="-355600" lvl="0" marL="647700" rtl="0" algn="l">
              <a:lnSpc>
                <a:spcPct val="115000"/>
              </a:lnSpc>
              <a:spcBef>
                <a:spcPts val="1700"/>
              </a:spcBef>
              <a:spcAft>
                <a:spcPts val="0"/>
              </a:spcAft>
              <a:buClr>
                <a:srgbClr val="272117"/>
              </a:buClr>
              <a:buSzPts val="2000"/>
              <a:buChar char="●"/>
            </a:pPr>
            <a:r>
              <a:rPr lang="en-GB" sz="1600"/>
              <a:t>Lappia Vocational College,</a:t>
            </a:r>
            <a:endParaRPr/>
          </a:p>
          <a:p>
            <a:pPr indent="-355600" lvl="0" marL="647700" rtl="0" algn="l">
              <a:lnSpc>
                <a:spcPct val="115000"/>
              </a:lnSpc>
              <a:spcBef>
                <a:spcPts val="0"/>
              </a:spcBef>
              <a:spcAft>
                <a:spcPts val="0"/>
              </a:spcAft>
              <a:buClr>
                <a:srgbClr val="272117"/>
              </a:buClr>
              <a:buSzPts val="2000"/>
              <a:buChar char="●"/>
            </a:pPr>
            <a:r>
              <a:rPr lang="en-GB" sz="1600"/>
              <a:t>TTS-Työtehoseura ry</a:t>
            </a:r>
            <a:endParaRPr sz="1600"/>
          </a:p>
          <a:p>
            <a:pPr indent="-355600" lvl="0" marL="647700" rtl="0" algn="l">
              <a:lnSpc>
                <a:spcPct val="115000"/>
              </a:lnSpc>
              <a:spcBef>
                <a:spcPts val="0"/>
              </a:spcBef>
              <a:spcAft>
                <a:spcPts val="0"/>
              </a:spcAft>
              <a:buClr>
                <a:srgbClr val="272117"/>
              </a:buClr>
              <a:buSzPts val="2000"/>
              <a:buChar char="●"/>
            </a:pPr>
            <a:r>
              <a:rPr lang="en-GB" sz="1600"/>
              <a:t>South-Eastern Finland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Metropolia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Jyväskylä University of Applied Sciences,</a:t>
            </a:r>
            <a:endParaRPr/>
          </a:p>
          <a:p>
            <a:pPr indent="-355600" lvl="0" marL="647700" marR="0" rtl="0" algn="l">
              <a:lnSpc>
                <a:spcPct val="115000"/>
              </a:lnSpc>
              <a:spcBef>
                <a:spcPts val="0"/>
              </a:spcBef>
              <a:spcAft>
                <a:spcPts val="0"/>
              </a:spcAft>
              <a:buClr>
                <a:srgbClr val="272117"/>
              </a:buClr>
              <a:buSzPts val="2000"/>
              <a:buChar char="●"/>
            </a:pPr>
            <a:r>
              <a:rPr lang="en-GB" sz="1600"/>
              <a:t>University of Tampere, and</a:t>
            </a:r>
            <a:endParaRPr/>
          </a:p>
          <a:p>
            <a:pPr indent="-355600" lvl="0" marL="647700" marR="0" rtl="0" algn="l">
              <a:lnSpc>
                <a:spcPct val="115000"/>
              </a:lnSpc>
              <a:spcBef>
                <a:spcPts val="0"/>
              </a:spcBef>
              <a:spcAft>
                <a:spcPts val="0"/>
              </a:spcAft>
              <a:buClr>
                <a:srgbClr val="272117"/>
              </a:buClr>
              <a:buSzPts val="2000"/>
              <a:buChar char="●"/>
            </a:pPr>
            <a:r>
              <a:rPr lang="en-GB" sz="1600"/>
              <a:t>Federation of the Finnish Woodworking Industries Puutuoteteollisuus ry</a:t>
            </a:r>
            <a:endParaRPr sz="1600"/>
          </a:p>
          <a:p>
            <a:pPr indent="0" lvl="0" marL="0" rtl="0" algn="l">
              <a:lnSpc>
                <a:spcPct val="115000"/>
              </a:lnSpc>
              <a:spcBef>
                <a:spcPts val="1700"/>
              </a:spcBef>
              <a:spcAft>
                <a:spcPts val="0"/>
              </a:spcAft>
              <a:buSzPts val="1800"/>
              <a:buNone/>
            </a:pPr>
            <a:r>
              <a:rPr lang="en-GB" sz="1600"/>
              <a:t>The project was funded by the Ministry of the Environment. </a:t>
            </a:r>
            <a:endParaRPr/>
          </a:p>
          <a:p>
            <a:pPr indent="0" lvl="0" marL="0" rtl="0" algn="l">
              <a:lnSpc>
                <a:spcPct val="90000"/>
              </a:lnSpc>
              <a:spcBef>
                <a:spcPts val="4200"/>
              </a:spcBef>
              <a:spcAft>
                <a:spcPts val="0"/>
              </a:spcAft>
              <a:buClr>
                <a:schemeClr val="lt2"/>
              </a:buClr>
              <a:buSzPts val="2400"/>
              <a:buNone/>
            </a:pPr>
            <a:r>
              <a:t/>
            </a:r>
            <a:endParaRPr sz="1600"/>
          </a:p>
        </p:txBody>
      </p:sp>
      <p:sp>
        <p:nvSpPr>
          <p:cNvPr id="116" name="Google Shape;116;p2"/>
          <p:cNvSpPr txBox="1"/>
          <p:nvPr>
            <p:ph idx="3" type="body"/>
          </p:nvPr>
        </p:nvSpPr>
        <p:spPr>
          <a:xfrm>
            <a:off x="6485234" y="1706422"/>
            <a:ext cx="5183100" cy="3684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51351"/>
              <a:buNone/>
            </a:pPr>
            <a:r>
              <a:rPr lang="en-GB" sz="2000"/>
              <a:t>The materials are intended to be used as extensively as possible in industrial wood construction education and studies.</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original materials and any updates to them by Puuinfo will be published on the Library of Open Educational Resources website (aoe.fi) and the Puuinfo.fi website. </a:t>
            </a:r>
            <a:endParaRPr/>
          </a:p>
        </p:txBody>
      </p:sp>
      <p:sp>
        <p:nvSpPr>
          <p:cNvPr id="117" name="Google Shape;117;p2"/>
          <p:cNvSpPr txBox="1"/>
          <p:nvPr>
            <p:ph idx="4" type="body"/>
          </p:nvPr>
        </p:nvSpPr>
        <p:spPr>
          <a:xfrm>
            <a:off x="7457613" y="959551"/>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Use of the materials</a:t>
            </a:r>
            <a:endParaRPr/>
          </a:p>
        </p:txBody>
      </p:sp>
      <p:sp>
        <p:nvSpPr>
          <p:cNvPr id="118" name="Google Shape;118;p2"/>
          <p:cNvSpPr txBox="1"/>
          <p:nvPr>
            <p:ph idx="12" type="sldNum"/>
          </p:nvPr>
        </p:nvSpPr>
        <p:spPr>
          <a:xfrm>
            <a:off x="11044362" y="182562"/>
            <a:ext cx="644100" cy="381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the frame longitudinally</a:t>
            </a:r>
            <a:endParaRPr/>
          </a:p>
        </p:txBody>
      </p:sp>
      <p:sp>
        <p:nvSpPr>
          <p:cNvPr id="296" name="Google Shape;296;p2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97" name="Google Shape;297;p20"/>
          <p:cNvSpPr txBox="1"/>
          <p:nvPr>
            <p:ph idx="1" type="body"/>
          </p:nvPr>
        </p:nvSpPr>
        <p:spPr>
          <a:xfrm>
            <a:off x="838198" y="1825625"/>
            <a:ext cx="5173364" cy="487791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diagonal cell points of the secondary girders and the stiffening truss for the attic floor must be aligned so that the girders can support against lateral buckling for the main girders </a:t>
            </a:r>
            <a:endParaRPr/>
          </a:p>
          <a:p>
            <a:pPr indent="-228600" lvl="0" marL="228600" rtl="0" algn="l">
              <a:lnSpc>
                <a:spcPct val="90000"/>
              </a:lnSpc>
              <a:spcBef>
                <a:spcPts val="1000"/>
              </a:spcBef>
              <a:spcAft>
                <a:spcPts val="0"/>
              </a:spcAft>
              <a:buClr>
                <a:schemeClr val="dk1"/>
              </a:buClr>
              <a:buSzPts val="2800"/>
              <a:buChar char="•"/>
            </a:pPr>
            <a:r>
              <a:rPr lang="en-GB"/>
              <a:t>The girders between the nodes do not function as support against lateral buckling because they have no stiffener</a:t>
            </a:r>
            <a:endParaRPr/>
          </a:p>
        </p:txBody>
      </p:sp>
      <p:pic>
        <p:nvPicPr>
          <p:cNvPr id="298" name="Google Shape;298;p20"/>
          <p:cNvPicPr preferRelativeResize="0"/>
          <p:nvPr/>
        </p:nvPicPr>
        <p:blipFill rotWithShape="1">
          <a:blip r:embed="rId3">
            <a:alphaModFix/>
          </a:blip>
          <a:srcRect b="0" l="0" r="0" t="0"/>
          <a:stretch/>
        </p:blipFill>
        <p:spPr>
          <a:xfrm>
            <a:off x="6096001" y="1570319"/>
            <a:ext cx="5970372" cy="4428768"/>
          </a:xfrm>
          <a:prstGeom prst="rect">
            <a:avLst/>
          </a:prstGeom>
          <a:noFill/>
          <a:ln>
            <a:noFill/>
          </a:ln>
        </p:spPr>
      </p:pic>
      <p:sp>
        <p:nvSpPr>
          <p:cNvPr id="299" name="Google Shape;299;p2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21"/>
          <p:cNvPicPr preferRelativeResize="0"/>
          <p:nvPr/>
        </p:nvPicPr>
        <p:blipFill rotWithShape="1">
          <a:blip r:embed="rId3">
            <a:alphaModFix/>
          </a:blip>
          <a:srcRect b="0" l="0" r="0" t="0"/>
          <a:stretch/>
        </p:blipFill>
        <p:spPr>
          <a:xfrm>
            <a:off x="6069523" y="1607533"/>
            <a:ext cx="6056125" cy="4408503"/>
          </a:xfrm>
          <a:prstGeom prst="rect">
            <a:avLst/>
          </a:prstGeom>
          <a:noFill/>
          <a:ln>
            <a:noFill/>
          </a:ln>
        </p:spPr>
      </p:pic>
      <p:sp>
        <p:nvSpPr>
          <p:cNvPr id="306" name="Google Shape;306;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the frame longitudinally</a:t>
            </a:r>
            <a:endParaRPr/>
          </a:p>
        </p:txBody>
      </p:sp>
      <p:sp>
        <p:nvSpPr>
          <p:cNvPr id="307" name="Google Shape;307;p2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08" name="Google Shape;308;p21"/>
          <p:cNvSpPr txBox="1"/>
          <p:nvPr>
            <p:ph idx="1" type="body"/>
          </p:nvPr>
        </p:nvSpPr>
        <p:spPr>
          <a:xfrm>
            <a:off x="838198" y="1825625"/>
            <a:ext cx="5099224" cy="466167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If the girders between the stiffening truss nodes in the attic floor are to be used as support, against lateral buckling, the force generated in the girder must be transferred with a separate stiffener to the girders at the nodal points (red girders)</a:t>
            </a:r>
            <a:endParaRPr/>
          </a:p>
        </p:txBody>
      </p:sp>
      <p:sp>
        <p:nvSpPr>
          <p:cNvPr id="309" name="Google Shape;309;p2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22"/>
          <p:cNvPicPr preferRelativeResize="0"/>
          <p:nvPr/>
        </p:nvPicPr>
        <p:blipFill rotWithShape="1">
          <a:blip r:embed="rId3">
            <a:alphaModFix/>
          </a:blip>
          <a:srcRect b="0" l="0" r="0" t="0"/>
          <a:stretch/>
        </p:blipFill>
        <p:spPr>
          <a:xfrm>
            <a:off x="6281995" y="1873251"/>
            <a:ext cx="5585596" cy="4189197"/>
          </a:xfrm>
          <a:prstGeom prst="rect">
            <a:avLst/>
          </a:prstGeom>
          <a:noFill/>
          <a:ln>
            <a:noFill/>
          </a:ln>
        </p:spPr>
      </p:pic>
      <p:sp>
        <p:nvSpPr>
          <p:cNvPr id="316" name="Google Shape;316;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the frame longitudinally</a:t>
            </a:r>
            <a:endParaRPr/>
          </a:p>
        </p:txBody>
      </p:sp>
      <p:sp>
        <p:nvSpPr>
          <p:cNvPr id="317" name="Google Shape;317;p2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18" name="Google Shape;318;p22"/>
          <p:cNvSpPr txBox="1"/>
          <p:nvPr>
            <p:ph idx="1" type="body"/>
          </p:nvPr>
        </p:nvSpPr>
        <p:spPr>
          <a:xfrm>
            <a:off x="838197" y="1825625"/>
            <a:ext cx="5278397" cy="466167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Supports preventing the lateral buckling of the main girders can also be made with separate wood rods between the main girders</a:t>
            </a:r>
            <a:endParaRPr/>
          </a:p>
          <a:p>
            <a:pPr indent="-228600" lvl="0" marL="228600" rtl="0" algn="l">
              <a:lnSpc>
                <a:spcPct val="90000"/>
              </a:lnSpc>
              <a:spcBef>
                <a:spcPts val="1000"/>
              </a:spcBef>
              <a:spcAft>
                <a:spcPts val="0"/>
              </a:spcAft>
              <a:buClr>
                <a:schemeClr val="dk1"/>
              </a:buClr>
              <a:buSzPts val="2800"/>
              <a:buChar char="•"/>
            </a:pPr>
            <a:r>
              <a:rPr lang="en-GB"/>
              <a:t>The roof then does not play a role in supporting the stability of the main girders</a:t>
            </a:r>
            <a:endParaRPr/>
          </a:p>
        </p:txBody>
      </p:sp>
      <p:sp>
        <p:nvSpPr>
          <p:cNvPr id="319" name="Google Shape;319;p22"/>
          <p:cNvSpPr txBox="1"/>
          <p:nvPr/>
        </p:nvSpPr>
        <p:spPr>
          <a:xfrm>
            <a:off x="10675163" y="5847004"/>
            <a:ext cx="1192427"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lt1"/>
                </a:solidFill>
                <a:latin typeface="Calibri"/>
                <a:ea typeface="Calibri"/>
                <a:cs typeface="Calibri"/>
                <a:sym typeface="Calibri"/>
              </a:rPr>
              <a:t>Image: Tero Lahtela</a:t>
            </a:r>
            <a:endParaRPr/>
          </a:p>
        </p:txBody>
      </p:sp>
      <p:sp>
        <p:nvSpPr>
          <p:cNvPr id="320" name="Google Shape;320;p2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the frame longitudinally</a:t>
            </a:r>
            <a:endParaRPr/>
          </a:p>
        </p:txBody>
      </p:sp>
      <p:sp>
        <p:nvSpPr>
          <p:cNvPr id="327" name="Google Shape;327;p2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28" name="Google Shape;328;p23"/>
          <p:cNvSpPr txBox="1"/>
          <p:nvPr>
            <p:ph idx="1" type="body"/>
          </p:nvPr>
        </p:nvSpPr>
        <p:spPr>
          <a:xfrm>
            <a:off x="838198" y="1825625"/>
            <a:ext cx="5099224" cy="4902629"/>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Stiffening of the attic floor can also be done with cantilever columns at the end wall</a:t>
            </a:r>
            <a:endParaRPr/>
          </a:p>
          <a:p>
            <a:pPr indent="-228600" lvl="1" marL="685800" rtl="0" algn="l">
              <a:lnSpc>
                <a:spcPct val="90000"/>
              </a:lnSpc>
              <a:spcBef>
                <a:spcPts val="500"/>
              </a:spcBef>
              <a:spcAft>
                <a:spcPts val="0"/>
              </a:spcAft>
              <a:buClr>
                <a:schemeClr val="dk1"/>
              </a:buClr>
              <a:buSzPts val="2400"/>
              <a:buChar char="•"/>
            </a:pPr>
            <a:r>
              <a:rPr lang="en-GB"/>
              <a:t>Cantilever column stiffening is a simple function mechanically speaking</a:t>
            </a:r>
            <a:endParaRPr/>
          </a:p>
          <a:p>
            <a:pPr indent="-228600" lvl="1" marL="685800" rtl="0" algn="l">
              <a:lnSpc>
                <a:spcPct val="90000"/>
              </a:lnSpc>
              <a:spcBef>
                <a:spcPts val="500"/>
              </a:spcBef>
              <a:spcAft>
                <a:spcPts val="0"/>
              </a:spcAft>
              <a:buClr>
                <a:schemeClr val="dk1"/>
              </a:buClr>
              <a:buSzPts val="2400"/>
              <a:buChar char="•"/>
            </a:pPr>
            <a:r>
              <a:rPr lang="en-GB"/>
              <a:t>Cantilever columns generally become study, because the displacement of the top of the column is limited (stiffness requirements for stability support)</a:t>
            </a:r>
            <a:endParaRPr/>
          </a:p>
          <a:p>
            <a:pPr indent="-228600" lvl="1" marL="685800" rtl="0" algn="l">
              <a:lnSpc>
                <a:spcPct val="90000"/>
              </a:lnSpc>
              <a:spcBef>
                <a:spcPts val="500"/>
              </a:spcBef>
              <a:spcAft>
                <a:spcPts val="0"/>
              </a:spcAft>
              <a:buClr>
                <a:schemeClr val="dk1"/>
              </a:buClr>
              <a:buSzPts val="2400"/>
              <a:buChar char="•"/>
            </a:pPr>
            <a:r>
              <a:rPr lang="en-GB"/>
              <a:t>Bases generally become large because columns have little vertical loading</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329" name="Google Shape;329;p23"/>
          <p:cNvPicPr preferRelativeResize="0"/>
          <p:nvPr/>
        </p:nvPicPr>
        <p:blipFill rotWithShape="1">
          <a:blip r:embed="rId3">
            <a:alphaModFix/>
          </a:blip>
          <a:srcRect b="8837" l="24780" r="17905" t="9381"/>
          <a:stretch/>
        </p:blipFill>
        <p:spPr>
          <a:xfrm>
            <a:off x="6147486" y="1482091"/>
            <a:ext cx="5832389" cy="4672098"/>
          </a:xfrm>
          <a:prstGeom prst="rect">
            <a:avLst/>
          </a:prstGeom>
          <a:noFill/>
          <a:ln>
            <a:noFill/>
          </a:ln>
        </p:spPr>
      </p:pic>
      <p:sp>
        <p:nvSpPr>
          <p:cNvPr id="330" name="Google Shape;330;p2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the frame longitudinally</a:t>
            </a:r>
            <a:endParaRPr/>
          </a:p>
        </p:txBody>
      </p:sp>
      <p:sp>
        <p:nvSpPr>
          <p:cNvPr id="337" name="Google Shape;337;p2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38" name="Google Shape;338;p24"/>
          <p:cNvSpPr txBox="1"/>
          <p:nvPr>
            <p:ph idx="1" type="body"/>
          </p:nvPr>
        </p:nvSpPr>
        <p:spPr>
          <a:xfrm>
            <a:off x="838198" y="1825626"/>
            <a:ext cx="5346359" cy="489027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following loads have an effect at the attic floor level</a:t>
            </a:r>
            <a:endParaRPr/>
          </a:p>
          <a:p>
            <a:pPr indent="-228600" lvl="1" marL="685800" rtl="0" algn="l">
              <a:lnSpc>
                <a:spcPct val="90000"/>
              </a:lnSpc>
              <a:spcBef>
                <a:spcPts val="500"/>
              </a:spcBef>
              <a:spcAft>
                <a:spcPts val="0"/>
              </a:spcAft>
              <a:buClr>
                <a:schemeClr val="dk1"/>
              </a:buClr>
              <a:buSzPts val="2000"/>
              <a:buChar char="•"/>
            </a:pPr>
            <a:r>
              <a:rPr lang="en-GB" sz="2000"/>
              <a:t>Wind load</a:t>
            </a:r>
            <a:endParaRPr/>
          </a:p>
          <a:p>
            <a:pPr indent="-228600" lvl="1" marL="685800" rtl="0" algn="l">
              <a:lnSpc>
                <a:spcPct val="90000"/>
              </a:lnSpc>
              <a:spcBef>
                <a:spcPts val="500"/>
              </a:spcBef>
              <a:spcAft>
                <a:spcPts val="0"/>
              </a:spcAft>
              <a:buClr>
                <a:schemeClr val="dk1"/>
              </a:buClr>
              <a:buSzPts val="2000"/>
              <a:buChar char="•"/>
            </a:pPr>
            <a:r>
              <a:rPr lang="en-GB" sz="2000"/>
              <a:t>Additional horizontal force </a:t>
            </a:r>
            <a:endParaRPr/>
          </a:p>
          <a:p>
            <a:pPr indent="-228600" lvl="1" marL="685800" rtl="0" algn="l">
              <a:lnSpc>
                <a:spcPct val="90000"/>
              </a:lnSpc>
              <a:spcBef>
                <a:spcPts val="500"/>
              </a:spcBef>
              <a:spcAft>
                <a:spcPts val="0"/>
              </a:spcAft>
              <a:buClr>
                <a:schemeClr val="dk1"/>
              </a:buClr>
              <a:buSzPts val="2000"/>
              <a:buChar char="•"/>
            </a:pPr>
            <a:r>
              <a:rPr lang="en-GB" sz="2000"/>
              <a:t>Forces generated by lateral buckling</a:t>
            </a:r>
            <a:endParaRPr/>
          </a:p>
          <a:p>
            <a:pPr indent="-228600" lvl="0" marL="228600" rtl="0" algn="l">
              <a:lnSpc>
                <a:spcPct val="90000"/>
              </a:lnSpc>
              <a:spcBef>
                <a:spcPts val="1000"/>
              </a:spcBef>
              <a:spcAft>
                <a:spcPts val="0"/>
              </a:spcAft>
              <a:buClr>
                <a:schemeClr val="dk1"/>
              </a:buClr>
              <a:buSzPts val="2400"/>
              <a:buChar char="•"/>
            </a:pPr>
            <a:r>
              <a:rPr lang="en-GB" sz="2400"/>
              <a:t>The width-to-height ratio of the beams should be such that multiwave lateral buckling does not occur</a:t>
            </a:r>
            <a:endParaRPr/>
          </a:p>
          <a:p>
            <a:pPr indent="-228600" lvl="1" marL="685800" rtl="0" algn="l">
              <a:lnSpc>
                <a:spcPct val="90000"/>
              </a:lnSpc>
              <a:spcBef>
                <a:spcPts val="500"/>
              </a:spcBef>
              <a:spcAft>
                <a:spcPts val="0"/>
              </a:spcAft>
              <a:buClr>
                <a:schemeClr val="dk1"/>
              </a:buClr>
              <a:buSzPts val="2000"/>
              <a:buChar char="•"/>
            </a:pPr>
            <a:r>
              <a:rPr lang="en-GB" sz="2000"/>
              <a:t>Reduced forces on stiffeners and their joints</a:t>
            </a:r>
            <a:endParaRPr/>
          </a:p>
          <a:p>
            <a:pPr indent="-228600" lvl="1" marL="685800" rtl="0" algn="l">
              <a:lnSpc>
                <a:spcPct val="90000"/>
              </a:lnSpc>
              <a:spcBef>
                <a:spcPts val="500"/>
              </a:spcBef>
              <a:spcAft>
                <a:spcPts val="0"/>
              </a:spcAft>
              <a:buClr>
                <a:schemeClr val="dk1"/>
              </a:buClr>
              <a:buSzPts val="2000"/>
              <a:buChar char="•"/>
            </a:pPr>
            <a:r>
              <a:rPr lang="en-GB" sz="2000"/>
              <a:t>(Not possible with long spans)</a:t>
            </a:r>
            <a:endParaRPr/>
          </a:p>
          <a:p>
            <a:pPr indent="-101600" lvl="1" marL="685800" rtl="0" algn="l">
              <a:lnSpc>
                <a:spcPct val="90000"/>
              </a:lnSpc>
              <a:spcBef>
                <a:spcPts val="500"/>
              </a:spcBef>
              <a:spcAft>
                <a:spcPts val="0"/>
              </a:spcAft>
              <a:buClr>
                <a:schemeClr val="dk1"/>
              </a:buClr>
              <a:buSzPts val="2000"/>
              <a:buNone/>
            </a:pPr>
            <a:r>
              <a:t/>
            </a:r>
            <a:endParaRPr sz="2000"/>
          </a:p>
          <a:p>
            <a:pPr indent="-101600" lvl="1" marL="685800" rtl="0" algn="l">
              <a:lnSpc>
                <a:spcPct val="90000"/>
              </a:lnSpc>
              <a:spcBef>
                <a:spcPts val="500"/>
              </a:spcBef>
              <a:spcAft>
                <a:spcPts val="0"/>
              </a:spcAft>
              <a:buClr>
                <a:schemeClr val="dk1"/>
              </a:buClr>
              <a:buSzPts val="2000"/>
              <a:buNone/>
            </a:pPr>
            <a:r>
              <a:t/>
            </a:r>
            <a:endParaRPr sz="2000"/>
          </a:p>
          <a:p>
            <a:pPr indent="-101600" lvl="1" marL="685800" rtl="0" algn="l">
              <a:lnSpc>
                <a:spcPct val="90000"/>
              </a:lnSpc>
              <a:spcBef>
                <a:spcPts val="500"/>
              </a:spcBef>
              <a:spcAft>
                <a:spcPts val="0"/>
              </a:spcAft>
              <a:buClr>
                <a:schemeClr val="dk1"/>
              </a:buClr>
              <a:buSzPts val="2000"/>
              <a:buNone/>
            </a:pPr>
            <a:r>
              <a:t/>
            </a:r>
            <a:endParaRPr sz="2000"/>
          </a:p>
          <a:p>
            <a:pPr indent="-76200" lvl="0" marL="228600" rtl="0" algn="l">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p:txBody>
      </p:sp>
      <p:pic>
        <p:nvPicPr>
          <p:cNvPr id="339" name="Google Shape;339;p24"/>
          <p:cNvPicPr preferRelativeResize="0"/>
          <p:nvPr/>
        </p:nvPicPr>
        <p:blipFill rotWithShape="1">
          <a:blip r:embed="rId3">
            <a:alphaModFix/>
          </a:blip>
          <a:srcRect b="0" l="0" r="0" t="0"/>
          <a:stretch/>
        </p:blipFill>
        <p:spPr>
          <a:xfrm>
            <a:off x="6088166" y="1639680"/>
            <a:ext cx="5953491" cy="4302548"/>
          </a:xfrm>
          <a:prstGeom prst="rect">
            <a:avLst/>
          </a:prstGeom>
          <a:noFill/>
          <a:ln>
            <a:noFill/>
          </a:ln>
        </p:spPr>
      </p:pic>
      <p:sp>
        <p:nvSpPr>
          <p:cNvPr id="340" name="Google Shape;340;p2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25"/>
          <p:cNvPicPr preferRelativeResize="0"/>
          <p:nvPr/>
        </p:nvPicPr>
        <p:blipFill rotWithShape="1">
          <a:blip r:embed="rId3">
            <a:alphaModFix/>
          </a:blip>
          <a:srcRect b="0" l="0" r="0" t="0"/>
          <a:stretch/>
        </p:blipFill>
        <p:spPr>
          <a:xfrm>
            <a:off x="4948881" y="1616081"/>
            <a:ext cx="7064430" cy="4172151"/>
          </a:xfrm>
          <a:prstGeom prst="rect">
            <a:avLst/>
          </a:prstGeom>
          <a:noFill/>
          <a:ln>
            <a:noFill/>
          </a:ln>
        </p:spPr>
      </p:pic>
      <p:sp>
        <p:nvSpPr>
          <p:cNvPr id="347" name="Google Shape;347;p25"/>
          <p:cNvSpPr txBox="1"/>
          <p:nvPr>
            <p:ph type="title"/>
          </p:nvPr>
        </p:nvSpPr>
        <p:spPr>
          <a:xfrm>
            <a:off x="838200" y="25188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Spring stiffness requirement for support against lateral buckling</a:t>
            </a:r>
            <a:endParaRPr/>
          </a:p>
        </p:txBody>
      </p:sp>
      <p:sp>
        <p:nvSpPr>
          <p:cNvPr id="348" name="Google Shape;348;p2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349" name="Google Shape;349;p25"/>
          <p:cNvPicPr preferRelativeResize="0"/>
          <p:nvPr/>
        </p:nvPicPr>
        <p:blipFill rotWithShape="1">
          <a:blip r:embed="rId4">
            <a:alphaModFix/>
          </a:blip>
          <a:srcRect b="0" l="0" r="0" t="0"/>
          <a:stretch/>
        </p:blipFill>
        <p:spPr>
          <a:xfrm>
            <a:off x="621099" y="1532968"/>
            <a:ext cx="3900488" cy="2330450"/>
          </a:xfrm>
          <a:prstGeom prst="rect">
            <a:avLst/>
          </a:prstGeom>
          <a:noFill/>
          <a:ln>
            <a:noFill/>
          </a:ln>
        </p:spPr>
      </p:pic>
      <p:sp>
        <p:nvSpPr>
          <p:cNvPr id="350" name="Google Shape;350;p25"/>
          <p:cNvSpPr txBox="1"/>
          <p:nvPr/>
        </p:nvSpPr>
        <p:spPr>
          <a:xfrm>
            <a:off x="546958" y="4145498"/>
            <a:ext cx="4211552"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600">
                <a:solidFill>
                  <a:schemeClr val="dk1"/>
                </a:solidFill>
                <a:latin typeface="Calibri"/>
                <a:ea typeface="Calibri"/>
                <a:cs typeface="Calibri"/>
                <a:sym typeface="Calibri"/>
              </a:rPr>
              <a:t>u</a:t>
            </a:r>
            <a:r>
              <a:rPr baseline="-25000" lang="en-GB" sz="1600">
                <a:solidFill>
                  <a:schemeClr val="dk1"/>
                </a:solidFill>
                <a:latin typeface="Calibri"/>
                <a:ea typeface="Calibri"/>
                <a:cs typeface="Calibri"/>
                <a:sym typeface="Calibri"/>
              </a:rPr>
              <a:t>fin</a:t>
            </a:r>
            <a:r>
              <a:rPr lang="en-GB" sz="1600">
                <a:solidFill>
                  <a:schemeClr val="dk1"/>
                </a:solidFill>
                <a:latin typeface="Calibri"/>
                <a:ea typeface="Calibri"/>
                <a:cs typeface="Calibri"/>
                <a:sym typeface="Calibri"/>
              </a:rPr>
              <a:t> is established from deformations that happened along the stability support force path (incl. joint displacements) and bending of the stiffening truss (load q</a:t>
            </a:r>
            <a:r>
              <a:rPr baseline="-25000" lang="en-GB" sz="1600">
                <a:solidFill>
                  <a:schemeClr val="dk1"/>
                </a:solidFill>
                <a:latin typeface="Calibri"/>
                <a:ea typeface="Calibri"/>
                <a:cs typeface="Calibri"/>
                <a:sym typeface="Calibri"/>
              </a:rPr>
              <a:t>d</a:t>
            </a:r>
            <a:r>
              <a:rPr lang="en-GB" sz="1600">
                <a:solidFill>
                  <a:schemeClr val="dk1"/>
                </a:solidFill>
                <a:latin typeface="Calibri"/>
                <a:ea typeface="Calibri"/>
                <a:cs typeface="Calibri"/>
                <a:sym typeface="Calibri"/>
              </a:rPr>
              <a:t>)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GB" sz="1600">
                <a:solidFill>
                  <a:schemeClr val="dk1"/>
                </a:solidFill>
                <a:latin typeface="Calibri"/>
                <a:ea typeface="Calibri"/>
                <a:cs typeface="Calibri"/>
                <a:sym typeface="Calibri"/>
              </a:rPr>
              <a:t>In addition the bending in the end-state of the stiffening truss’s ultimate limit state should be checked. This should be at most </a:t>
            </a:r>
            <a:r>
              <a:rPr b="1" lang="en-GB" sz="1600">
                <a:solidFill>
                  <a:schemeClr val="dk1"/>
                </a:solidFill>
                <a:latin typeface="Arial"/>
                <a:ea typeface="Arial"/>
                <a:cs typeface="Arial"/>
                <a:sym typeface="Arial"/>
              </a:rPr>
              <a:t>l</a:t>
            </a:r>
            <a:r>
              <a:rPr lang="en-GB" sz="1600">
                <a:solidFill>
                  <a:schemeClr val="dk1"/>
                </a:solidFill>
                <a:latin typeface="Calibri"/>
                <a:ea typeface="Calibri"/>
                <a:cs typeface="Calibri"/>
                <a:sym typeface="Calibri"/>
              </a:rPr>
              <a:t>/500  including additional lateral force and wind load.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351" name="Google Shape;351;p2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52" name="Google Shape;352;p25"/>
          <p:cNvSpPr/>
          <p:nvPr/>
        </p:nvSpPr>
        <p:spPr>
          <a:xfrm>
            <a:off x="6587881" y="2189202"/>
            <a:ext cx="3655790"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Stability support forces for main girders</a:t>
            </a:r>
            <a:endParaRPr/>
          </a:p>
        </p:txBody>
      </p:sp>
      <p:sp>
        <p:nvSpPr>
          <p:cNvPr id="353" name="Google Shape;353;p25"/>
          <p:cNvSpPr/>
          <p:nvPr/>
        </p:nvSpPr>
        <p:spPr>
          <a:xfrm>
            <a:off x="10118492" y="2189202"/>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900">
                <a:solidFill>
                  <a:schemeClr val="dk1"/>
                </a:solidFill>
                <a:latin typeface="Arial Narrow"/>
                <a:ea typeface="Arial Narrow"/>
                <a:cs typeface="Arial Narrow"/>
                <a:sym typeface="Arial Narrow"/>
              </a:rPr>
              <a:t>Stiffening truss</a:t>
            </a:r>
            <a:endParaRPr/>
          </a:p>
        </p:txBody>
      </p:sp>
      <p:sp>
        <p:nvSpPr>
          <p:cNvPr id="354" name="Google Shape;354;p25"/>
          <p:cNvSpPr/>
          <p:nvPr/>
        </p:nvSpPr>
        <p:spPr>
          <a:xfrm rot="-5400000">
            <a:off x="11418982" y="1933505"/>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Wind load</a:t>
            </a:r>
            <a:endParaRPr/>
          </a:p>
        </p:txBody>
      </p:sp>
      <p:sp>
        <p:nvSpPr>
          <p:cNvPr id="355" name="Google Shape;355;p25"/>
          <p:cNvSpPr/>
          <p:nvPr/>
        </p:nvSpPr>
        <p:spPr>
          <a:xfrm rot="-5400000">
            <a:off x="10925248" y="1692663"/>
            <a:ext cx="1331768"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Additional horizontal force</a:t>
            </a:r>
            <a:endParaRPr/>
          </a:p>
        </p:txBody>
      </p:sp>
      <p:sp>
        <p:nvSpPr>
          <p:cNvPr id="356" name="Google Shape;356;p25"/>
          <p:cNvSpPr/>
          <p:nvPr/>
        </p:nvSpPr>
        <p:spPr>
          <a:xfrm rot="-5400000">
            <a:off x="10863042" y="1933504"/>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rgbClr val="FF0000"/>
                </a:solidFill>
                <a:latin typeface="Arial Narrow"/>
                <a:ea typeface="Arial Narrow"/>
                <a:cs typeface="Arial Narrow"/>
                <a:sym typeface="Arial Narrow"/>
              </a:rPr>
              <a:t>Stiffness load q</a:t>
            </a:r>
            <a:r>
              <a:rPr baseline="-25000" lang="en-GB" sz="900">
                <a:solidFill>
                  <a:srgbClr val="FF0000"/>
                </a:solidFill>
                <a:latin typeface="Arial Narrow"/>
                <a:ea typeface="Arial Narrow"/>
                <a:cs typeface="Arial Narrow"/>
                <a:sym typeface="Arial Narrow"/>
              </a:rPr>
              <a:t>d</a:t>
            </a:r>
            <a:endParaRPr/>
          </a:p>
        </p:txBody>
      </p:sp>
      <p:sp>
        <p:nvSpPr>
          <p:cNvPr id="357" name="Google Shape;357;p25"/>
          <p:cNvSpPr/>
          <p:nvPr/>
        </p:nvSpPr>
        <p:spPr>
          <a:xfrm rot="-5400000">
            <a:off x="5227040" y="5614807"/>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Main support</a:t>
            </a:r>
            <a:endParaRPr/>
          </a:p>
        </p:txBody>
      </p:sp>
      <p:sp>
        <p:nvSpPr>
          <p:cNvPr id="358" name="Google Shape;358;p25"/>
          <p:cNvSpPr/>
          <p:nvPr/>
        </p:nvSpPr>
        <p:spPr>
          <a:xfrm rot="-5400000">
            <a:off x="6317465" y="5614806"/>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Main support</a:t>
            </a:r>
            <a:endParaRPr/>
          </a:p>
        </p:txBody>
      </p:sp>
      <p:sp>
        <p:nvSpPr>
          <p:cNvPr id="359" name="Google Shape;359;p25"/>
          <p:cNvSpPr/>
          <p:nvPr/>
        </p:nvSpPr>
        <p:spPr>
          <a:xfrm rot="-5400000">
            <a:off x="7407890" y="5614805"/>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Main support</a:t>
            </a:r>
            <a:endParaRPr/>
          </a:p>
        </p:txBody>
      </p:sp>
      <p:sp>
        <p:nvSpPr>
          <p:cNvPr id="360" name="Google Shape;360;p25"/>
          <p:cNvSpPr/>
          <p:nvPr/>
        </p:nvSpPr>
        <p:spPr>
          <a:xfrm rot="-5400000">
            <a:off x="8498315" y="5614805"/>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Main support</a:t>
            </a:r>
            <a:endParaRPr/>
          </a:p>
        </p:txBody>
      </p:sp>
      <p:sp>
        <p:nvSpPr>
          <p:cNvPr id="361" name="Google Shape;361;p25"/>
          <p:cNvSpPr/>
          <p:nvPr/>
        </p:nvSpPr>
        <p:spPr>
          <a:xfrm rot="-5400000">
            <a:off x="9615145" y="5614805"/>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Main support</a:t>
            </a:r>
            <a:endParaRPr/>
          </a:p>
        </p:txBody>
      </p:sp>
      <p:sp>
        <p:nvSpPr>
          <p:cNvPr id="362" name="Google Shape;362;p25"/>
          <p:cNvSpPr/>
          <p:nvPr/>
        </p:nvSpPr>
        <p:spPr>
          <a:xfrm rot="-5400000">
            <a:off x="10676586" y="5614804"/>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Main support</a:t>
            </a:r>
            <a:endParaRPr/>
          </a:p>
        </p:txBody>
      </p:sp>
      <p:sp>
        <p:nvSpPr>
          <p:cNvPr id="363" name="Google Shape;363;p25"/>
          <p:cNvSpPr/>
          <p:nvPr/>
        </p:nvSpPr>
        <p:spPr>
          <a:xfrm>
            <a:off x="5730387" y="2028153"/>
            <a:ext cx="3655790"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The outermost main girder. which is stiffened with the stiffening truss</a:t>
            </a:r>
            <a:endParaRPr/>
          </a:p>
        </p:txBody>
      </p:sp>
      <p:sp>
        <p:nvSpPr>
          <p:cNvPr id="364" name="Google Shape;364;p25"/>
          <p:cNvSpPr/>
          <p:nvPr/>
        </p:nvSpPr>
        <p:spPr>
          <a:xfrm>
            <a:off x="999815" y="2587490"/>
            <a:ext cx="3949066" cy="132343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Stiffness of stability support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Force of stability support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End-state displacement of stability support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requirement for rigidity of the support</a:t>
            </a:r>
            <a:endParaRPr/>
          </a:p>
        </p:txBody>
      </p:sp>
      <p:sp>
        <p:nvSpPr>
          <p:cNvPr id="365" name="Google Shape;365;p25"/>
          <p:cNvSpPr/>
          <p:nvPr/>
        </p:nvSpPr>
        <p:spPr>
          <a:xfrm>
            <a:off x="546958" y="1430753"/>
            <a:ext cx="4470222"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Review of the stiffness of stability support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Spring stiffness requirement for support against lateral buckling</a:t>
            </a:r>
            <a:endParaRPr/>
          </a:p>
        </p:txBody>
      </p:sp>
      <p:sp>
        <p:nvSpPr>
          <p:cNvPr id="372" name="Google Shape;372;p2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373" name="Google Shape;373;p26"/>
          <p:cNvPicPr preferRelativeResize="0"/>
          <p:nvPr/>
        </p:nvPicPr>
        <p:blipFill rotWithShape="1">
          <a:blip r:embed="rId3">
            <a:alphaModFix/>
          </a:blip>
          <a:srcRect b="0" l="0" r="0" t="0"/>
          <a:stretch/>
        </p:blipFill>
        <p:spPr>
          <a:xfrm>
            <a:off x="621099" y="1985729"/>
            <a:ext cx="3900488" cy="2330450"/>
          </a:xfrm>
          <a:prstGeom prst="rect">
            <a:avLst/>
          </a:prstGeom>
          <a:noFill/>
          <a:ln>
            <a:noFill/>
          </a:ln>
        </p:spPr>
      </p:pic>
      <p:sp>
        <p:nvSpPr>
          <p:cNvPr id="374" name="Google Shape;374;p26"/>
          <p:cNvSpPr txBox="1"/>
          <p:nvPr/>
        </p:nvSpPr>
        <p:spPr>
          <a:xfrm>
            <a:off x="546958" y="4456354"/>
            <a:ext cx="4093004"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800">
                <a:solidFill>
                  <a:schemeClr val="dk1"/>
                </a:solidFill>
                <a:latin typeface="Calibri"/>
                <a:ea typeface="Calibri"/>
                <a:cs typeface="Calibri"/>
                <a:sym typeface="Calibri"/>
              </a:rPr>
              <a:t>u</a:t>
            </a:r>
            <a:r>
              <a:rPr baseline="-25000" lang="en-GB" sz="1800">
                <a:solidFill>
                  <a:schemeClr val="dk1"/>
                </a:solidFill>
                <a:latin typeface="Calibri"/>
                <a:ea typeface="Calibri"/>
                <a:cs typeface="Calibri"/>
                <a:sym typeface="Calibri"/>
              </a:rPr>
              <a:t>fin</a:t>
            </a:r>
            <a:r>
              <a:rPr lang="en-GB" sz="1800">
                <a:solidFill>
                  <a:schemeClr val="dk1"/>
                </a:solidFill>
                <a:latin typeface="Calibri"/>
                <a:ea typeface="Calibri"/>
                <a:cs typeface="Calibri"/>
                <a:sym typeface="Calibri"/>
              </a:rPr>
              <a:t> is established from deformations that happened along the stability support force path (incl. joint displacements) and bending of the stiffening truss caused by the forces accumulated on the stiffener by forces </a:t>
            </a:r>
            <a:r>
              <a:rPr i="1" lang="en-GB" sz="1800">
                <a:solidFill>
                  <a:schemeClr val="dk1"/>
                </a:solidFill>
                <a:latin typeface="Calibri"/>
                <a:ea typeface="Calibri"/>
                <a:cs typeface="Calibri"/>
                <a:sym typeface="Calibri"/>
              </a:rPr>
              <a:t>F</a:t>
            </a:r>
            <a:r>
              <a:rPr baseline="-25000" lang="en-GB" sz="1800">
                <a:solidFill>
                  <a:schemeClr val="dk1"/>
                </a:solidFill>
                <a:latin typeface="Calibri"/>
                <a:ea typeface="Calibri"/>
                <a:cs typeface="Calibri"/>
                <a:sym typeface="Calibri"/>
              </a:rPr>
              <a:t>d</a:t>
            </a:r>
            <a:endParaRPr/>
          </a:p>
        </p:txBody>
      </p:sp>
      <p:pic>
        <p:nvPicPr>
          <p:cNvPr id="375" name="Google Shape;375;p26"/>
          <p:cNvPicPr preferRelativeResize="0"/>
          <p:nvPr/>
        </p:nvPicPr>
        <p:blipFill rotWithShape="1">
          <a:blip r:embed="rId4">
            <a:alphaModFix/>
          </a:blip>
          <a:srcRect b="0" l="0" r="0" t="0"/>
          <a:stretch/>
        </p:blipFill>
        <p:spPr>
          <a:xfrm>
            <a:off x="5146590" y="1985729"/>
            <a:ext cx="6361670" cy="3838606"/>
          </a:xfrm>
          <a:prstGeom prst="rect">
            <a:avLst/>
          </a:prstGeom>
          <a:noFill/>
          <a:ln>
            <a:noFill/>
          </a:ln>
        </p:spPr>
      </p:pic>
      <p:sp>
        <p:nvSpPr>
          <p:cNvPr id="376" name="Google Shape;376;p2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77" name="Google Shape;377;p26"/>
          <p:cNvSpPr/>
          <p:nvPr/>
        </p:nvSpPr>
        <p:spPr>
          <a:xfrm>
            <a:off x="6784731" y="2191228"/>
            <a:ext cx="3655790"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Stability support forces for main girders</a:t>
            </a:r>
            <a:endParaRPr/>
          </a:p>
        </p:txBody>
      </p:sp>
      <p:sp>
        <p:nvSpPr>
          <p:cNvPr id="378" name="Google Shape;378;p26"/>
          <p:cNvSpPr/>
          <p:nvPr/>
        </p:nvSpPr>
        <p:spPr>
          <a:xfrm>
            <a:off x="10315342" y="2191228"/>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900">
                <a:solidFill>
                  <a:schemeClr val="dk1"/>
                </a:solidFill>
                <a:latin typeface="Arial Narrow"/>
                <a:ea typeface="Arial Narrow"/>
                <a:cs typeface="Arial Narrow"/>
                <a:sym typeface="Arial Narrow"/>
              </a:rPr>
              <a:t>Stiffening truss</a:t>
            </a:r>
            <a:endParaRPr/>
          </a:p>
        </p:txBody>
      </p:sp>
      <p:sp>
        <p:nvSpPr>
          <p:cNvPr id="379" name="Google Shape;379;p26"/>
          <p:cNvSpPr/>
          <p:nvPr/>
        </p:nvSpPr>
        <p:spPr>
          <a:xfrm>
            <a:off x="5971687" y="2030179"/>
            <a:ext cx="3655790"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The outermost main girder. which is stiffened with the stiffening truss</a:t>
            </a:r>
            <a:endParaRPr/>
          </a:p>
        </p:txBody>
      </p:sp>
      <p:sp>
        <p:nvSpPr>
          <p:cNvPr id="380" name="Google Shape;380;p26"/>
          <p:cNvSpPr/>
          <p:nvPr/>
        </p:nvSpPr>
        <p:spPr>
          <a:xfrm rot="-5400000">
            <a:off x="5448982" y="5616029"/>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Main support</a:t>
            </a:r>
            <a:endParaRPr/>
          </a:p>
        </p:txBody>
      </p:sp>
      <p:sp>
        <p:nvSpPr>
          <p:cNvPr id="381" name="Google Shape;381;p26"/>
          <p:cNvSpPr/>
          <p:nvPr/>
        </p:nvSpPr>
        <p:spPr>
          <a:xfrm rot="-5400000">
            <a:off x="6539407" y="5616028"/>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Main support</a:t>
            </a:r>
            <a:endParaRPr/>
          </a:p>
        </p:txBody>
      </p:sp>
      <p:sp>
        <p:nvSpPr>
          <p:cNvPr id="382" name="Google Shape;382;p26"/>
          <p:cNvSpPr/>
          <p:nvPr/>
        </p:nvSpPr>
        <p:spPr>
          <a:xfrm rot="-5400000">
            <a:off x="7629832" y="5616027"/>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Main support</a:t>
            </a:r>
            <a:endParaRPr/>
          </a:p>
        </p:txBody>
      </p:sp>
      <p:sp>
        <p:nvSpPr>
          <p:cNvPr id="383" name="Google Shape;383;p26"/>
          <p:cNvSpPr/>
          <p:nvPr/>
        </p:nvSpPr>
        <p:spPr>
          <a:xfrm rot="-5400000">
            <a:off x="8720257" y="5616027"/>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Main support</a:t>
            </a:r>
            <a:endParaRPr/>
          </a:p>
        </p:txBody>
      </p:sp>
      <p:sp>
        <p:nvSpPr>
          <p:cNvPr id="384" name="Google Shape;384;p26"/>
          <p:cNvSpPr/>
          <p:nvPr/>
        </p:nvSpPr>
        <p:spPr>
          <a:xfrm rot="-5400000">
            <a:off x="9792697" y="5616027"/>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Main support</a:t>
            </a:r>
            <a:endParaRPr/>
          </a:p>
        </p:txBody>
      </p:sp>
      <p:sp>
        <p:nvSpPr>
          <p:cNvPr id="385" name="Google Shape;385;p26"/>
          <p:cNvSpPr/>
          <p:nvPr/>
        </p:nvSpPr>
        <p:spPr>
          <a:xfrm rot="-5400000">
            <a:off x="10871894" y="5616026"/>
            <a:ext cx="86819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Main support</a:t>
            </a:r>
            <a:endParaRPr/>
          </a:p>
        </p:txBody>
      </p:sp>
      <p:sp>
        <p:nvSpPr>
          <p:cNvPr id="386" name="Google Shape;386;p26"/>
          <p:cNvSpPr/>
          <p:nvPr/>
        </p:nvSpPr>
        <p:spPr>
          <a:xfrm>
            <a:off x="999815" y="3062827"/>
            <a:ext cx="4470222" cy="132343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Stiffness of stability support </a:t>
            </a:r>
            <a:endParaRPr/>
          </a:p>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Force of stability support </a:t>
            </a:r>
            <a:endParaRPr/>
          </a:p>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End-state displacement of stability support </a:t>
            </a:r>
            <a:endParaRPr/>
          </a:p>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requirement for rigidity of the support</a:t>
            </a:r>
            <a:endParaRPr/>
          </a:p>
        </p:txBody>
      </p:sp>
      <p:sp>
        <p:nvSpPr>
          <p:cNvPr id="387" name="Google Shape;387;p26"/>
          <p:cNvSpPr/>
          <p:nvPr/>
        </p:nvSpPr>
        <p:spPr>
          <a:xfrm>
            <a:off x="546958" y="1890632"/>
            <a:ext cx="4470222" cy="36984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Review of the stiffness of stability support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Panel stiffening of the attic floor</a:t>
            </a:r>
            <a:endParaRPr/>
          </a:p>
        </p:txBody>
      </p:sp>
      <p:sp>
        <p:nvSpPr>
          <p:cNvPr id="394" name="Google Shape;394;p2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95" name="Google Shape;395;p27"/>
          <p:cNvSpPr txBox="1"/>
          <p:nvPr>
            <p:ph idx="1" type="body"/>
          </p:nvPr>
        </p:nvSpPr>
        <p:spPr>
          <a:xfrm>
            <a:off x="838198" y="1825626"/>
            <a:ext cx="10913077" cy="483466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longitudinal stiffeners of the attic floor may be replaced by a panel stiffeners formed by roof elements.</a:t>
            </a:r>
            <a:endParaRPr/>
          </a:p>
          <a:p>
            <a:pPr indent="-228600" lvl="0" marL="228600" rtl="0" algn="l">
              <a:lnSpc>
                <a:spcPct val="90000"/>
              </a:lnSpc>
              <a:spcBef>
                <a:spcPts val="1000"/>
              </a:spcBef>
              <a:spcAft>
                <a:spcPts val="0"/>
              </a:spcAft>
              <a:buClr>
                <a:schemeClr val="dk1"/>
              </a:buClr>
              <a:buSzPts val="2800"/>
              <a:buChar char="•"/>
            </a:pPr>
            <a:r>
              <a:rPr lang="en-GB"/>
              <a:t>The recommended roof element type for panel stiffening is a box element made of LVL panel</a:t>
            </a:r>
            <a:endParaRPr/>
          </a:p>
          <a:p>
            <a:pPr indent="-228600" lvl="1" marL="685800" rtl="0" algn="l">
              <a:lnSpc>
                <a:spcPct val="90000"/>
              </a:lnSpc>
              <a:spcBef>
                <a:spcPts val="500"/>
              </a:spcBef>
              <a:spcAft>
                <a:spcPts val="0"/>
              </a:spcAft>
              <a:buClr>
                <a:schemeClr val="dk1"/>
              </a:buClr>
              <a:buSzPts val="2400"/>
              <a:buChar char="•"/>
            </a:pPr>
            <a:r>
              <a:rPr lang="en-GB"/>
              <a:t>Stiff element-sized LVL panel</a:t>
            </a:r>
            <a:endParaRPr/>
          </a:p>
          <a:p>
            <a:pPr indent="-228600" lvl="1" marL="685800" rtl="0" algn="l">
              <a:lnSpc>
                <a:spcPct val="90000"/>
              </a:lnSpc>
              <a:spcBef>
                <a:spcPts val="500"/>
              </a:spcBef>
              <a:spcAft>
                <a:spcPts val="0"/>
              </a:spcAft>
              <a:buClr>
                <a:schemeClr val="dk1"/>
              </a:buClr>
              <a:buSzPts val="2400"/>
              <a:buChar char="•"/>
            </a:pPr>
            <a:r>
              <a:rPr lang="en-GB"/>
              <a:t>Industrial adhesive joints</a:t>
            </a:r>
            <a:endParaRPr/>
          </a:p>
          <a:p>
            <a:pPr indent="-76200" lvl="1" marL="685800" rtl="0" algn="l">
              <a:lnSpc>
                <a:spcPct val="90000"/>
              </a:lnSpc>
              <a:spcBef>
                <a:spcPts val="5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396" name="Google Shape;396;p27"/>
          <p:cNvPicPr preferRelativeResize="0"/>
          <p:nvPr/>
        </p:nvPicPr>
        <p:blipFill rotWithShape="1">
          <a:blip r:embed="rId3">
            <a:alphaModFix/>
          </a:blip>
          <a:srcRect b="38901" l="4156" r="5185" t="31593"/>
          <a:stretch/>
        </p:blipFill>
        <p:spPr>
          <a:xfrm>
            <a:off x="1344312" y="4540171"/>
            <a:ext cx="9503376" cy="1737062"/>
          </a:xfrm>
          <a:prstGeom prst="rect">
            <a:avLst/>
          </a:prstGeom>
          <a:noFill/>
          <a:ln>
            <a:noFill/>
          </a:ln>
        </p:spPr>
      </p:pic>
      <p:sp>
        <p:nvSpPr>
          <p:cNvPr id="397" name="Google Shape;397;p2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Attic floor’s individual panel stiffener</a:t>
            </a:r>
            <a:endParaRPr/>
          </a:p>
        </p:txBody>
      </p:sp>
      <p:sp>
        <p:nvSpPr>
          <p:cNvPr id="404" name="Google Shape;404;p2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05" name="Google Shape;405;p28"/>
          <p:cNvSpPr txBox="1"/>
          <p:nvPr>
            <p:ph idx="1" type="body"/>
          </p:nvPr>
        </p:nvSpPr>
        <p:spPr>
          <a:xfrm>
            <a:off x="838199" y="1825625"/>
            <a:ext cx="4944764" cy="4803775"/>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An individual panel stiffener formed from roof elements receives</a:t>
            </a:r>
            <a:endParaRPr/>
          </a:p>
          <a:p>
            <a:pPr indent="-228600" lvl="1" marL="685800" rtl="0" algn="l">
              <a:lnSpc>
                <a:spcPct val="90000"/>
              </a:lnSpc>
              <a:spcBef>
                <a:spcPts val="500"/>
              </a:spcBef>
              <a:spcAft>
                <a:spcPts val="0"/>
              </a:spcAft>
              <a:buClr>
                <a:schemeClr val="dk1"/>
              </a:buClr>
              <a:buSzPts val="2400"/>
              <a:buChar char="•"/>
            </a:pPr>
            <a:r>
              <a:rPr lang="en-GB"/>
              <a:t>Wind load</a:t>
            </a:r>
            <a:endParaRPr/>
          </a:p>
          <a:p>
            <a:pPr indent="-228600" lvl="1" marL="685800" rtl="0" algn="l">
              <a:lnSpc>
                <a:spcPct val="90000"/>
              </a:lnSpc>
              <a:spcBef>
                <a:spcPts val="500"/>
              </a:spcBef>
              <a:spcAft>
                <a:spcPts val="0"/>
              </a:spcAft>
              <a:buClr>
                <a:schemeClr val="dk1"/>
              </a:buClr>
              <a:buSzPts val="2400"/>
              <a:buChar char="•"/>
            </a:pPr>
            <a:r>
              <a:rPr lang="en-GB"/>
              <a:t>Additional horizontal force </a:t>
            </a:r>
            <a:endParaRPr/>
          </a:p>
          <a:p>
            <a:pPr indent="-228600" lvl="1" marL="685800" rtl="0" algn="l">
              <a:lnSpc>
                <a:spcPct val="90000"/>
              </a:lnSpc>
              <a:spcBef>
                <a:spcPts val="500"/>
              </a:spcBef>
              <a:spcAft>
                <a:spcPts val="0"/>
              </a:spcAft>
              <a:buClr>
                <a:schemeClr val="dk1"/>
              </a:buClr>
              <a:buSzPts val="2400"/>
              <a:buChar char="•"/>
            </a:pPr>
            <a:r>
              <a:rPr lang="en-GB"/>
              <a:t>Forces generated by lateral buckling</a:t>
            </a:r>
            <a:endParaRPr/>
          </a:p>
          <a:p>
            <a:pPr indent="-228600" lvl="0" marL="228600" rtl="0" algn="l">
              <a:lnSpc>
                <a:spcPct val="90000"/>
              </a:lnSpc>
              <a:spcBef>
                <a:spcPts val="1000"/>
              </a:spcBef>
              <a:spcAft>
                <a:spcPts val="0"/>
              </a:spcAft>
              <a:buClr>
                <a:schemeClr val="dk1"/>
              </a:buClr>
              <a:buSzPts val="2800"/>
              <a:buChar char="•"/>
            </a:pPr>
            <a:r>
              <a:rPr lang="en-GB"/>
              <a:t>Forces for supporting against lateral buckling are transferred to the panel stiffening to the ends of the main girder girder-specifically.</a:t>
            </a:r>
            <a:endParaRPr/>
          </a:p>
          <a:p>
            <a:pPr indent="-228600" lvl="1" marL="685800" rtl="0" algn="l">
              <a:lnSpc>
                <a:spcPct val="90000"/>
              </a:lnSpc>
              <a:spcBef>
                <a:spcPts val="500"/>
              </a:spcBef>
              <a:spcAft>
                <a:spcPts val="0"/>
              </a:spcAft>
              <a:buClr>
                <a:schemeClr val="dk1"/>
              </a:buClr>
              <a:buSzPts val="2400"/>
              <a:buChar char="•"/>
            </a:pPr>
            <a:r>
              <a:rPr lang="en-GB"/>
              <a:t>Closed stiffening system</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406" name="Google Shape;406;p28"/>
          <p:cNvPicPr preferRelativeResize="0"/>
          <p:nvPr/>
        </p:nvPicPr>
        <p:blipFill rotWithShape="1">
          <a:blip r:embed="rId3">
            <a:alphaModFix/>
          </a:blip>
          <a:srcRect b="0" l="0" r="0" t="0"/>
          <a:stretch/>
        </p:blipFill>
        <p:spPr>
          <a:xfrm>
            <a:off x="5782963" y="1527060"/>
            <a:ext cx="6263445" cy="4425969"/>
          </a:xfrm>
          <a:prstGeom prst="rect">
            <a:avLst/>
          </a:prstGeom>
          <a:noFill/>
          <a:ln>
            <a:noFill/>
          </a:ln>
        </p:spPr>
      </p:pic>
      <p:sp>
        <p:nvSpPr>
          <p:cNvPr id="407" name="Google Shape;407;p2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29"/>
          <p:cNvPicPr preferRelativeResize="0"/>
          <p:nvPr/>
        </p:nvPicPr>
        <p:blipFill rotWithShape="1">
          <a:blip r:embed="rId3">
            <a:alphaModFix/>
          </a:blip>
          <a:srcRect b="0" l="0" r="0" t="0"/>
          <a:stretch/>
        </p:blipFill>
        <p:spPr>
          <a:xfrm>
            <a:off x="5776831" y="1132413"/>
            <a:ext cx="6332720" cy="4848257"/>
          </a:xfrm>
          <a:prstGeom prst="rect">
            <a:avLst/>
          </a:prstGeom>
          <a:noFill/>
          <a:ln>
            <a:noFill/>
          </a:ln>
        </p:spPr>
      </p:pic>
      <p:sp>
        <p:nvSpPr>
          <p:cNvPr id="414" name="Google Shape;414;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Panel stiffening of the attic floor</a:t>
            </a:r>
            <a:endParaRPr/>
          </a:p>
        </p:txBody>
      </p:sp>
      <p:sp>
        <p:nvSpPr>
          <p:cNvPr id="415" name="Google Shape;415;p2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16" name="Google Shape;416;p29"/>
          <p:cNvSpPr txBox="1"/>
          <p:nvPr>
            <p:ph idx="1" type="body"/>
          </p:nvPr>
        </p:nvSpPr>
        <p:spPr>
          <a:xfrm>
            <a:off x="838199" y="1825625"/>
            <a:ext cx="4944764" cy="470492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600"/>
              <a:buChar char="•"/>
            </a:pPr>
            <a:r>
              <a:rPr lang="en-GB" sz="2600"/>
              <a:t>In one-way lateral buckling, the panel stiffness formed by roof elements is designed to function as a double-supported beam that transfers the lateral loads to the ends of the main girder (</a:t>
            </a:r>
            <a:r>
              <a:rPr i="1" lang="en-GB" sz="2600"/>
              <a:t>A</a:t>
            </a:r>
            <a:r>
              <a:rPr baseline="-25000" lang="en-GB" sz="2600"/>
              <a:t>d</a:t>
            </a:r>
            <a:r>
              <a:rPr lang="en-GB" sz="2600"/>
              <a:t>, </a:t>
            </a:r>
            <a:r>
              <a:rPr i="1" lang="en-GB" sz="2600"/>
              <a:t>B</a:t>
            </a:r>
            <a:r>
              <a:rPr baseline="-25000" lang="en-GB" sz="2600"/>
              <a:t>d</a:t>
            </a:r>
            <a:r>
              <a:rPr lang="en-GB" sz="2600"/>
              <a:t>) </a:t>
            </a:r>
            <a:endParaRPr/>
          </a:p>
          <a:p>
            <a:pPr indent="-228600" lvl="0" marL="228600" rtl="0" algn="l">
              <a:lnSpc>
                <a:spcPct val="90000"/>
              </a:lnSpc>
              <a:spcBef>
                <a:spcPts val="1000"/>
              </a:spcBef>
              <a:spcAft>
                <a:spcPts val="0"/>
              </a:spcAft>
              <a:buClr>
                <a:schemeClr val="dk1"/>
              </a:buClr>
              <a:buSzPts val="2600"/>
              <a:buChar char="•"/>
            </a:pPr>
            <a:r>
              <a:rPr lang="en-GB" sz="2600"/>
              <a:t>A panel stiffener system must meet stiffness requirements</a:t>
            </a:r>
            <a:endParaRPr/>
          </a:p>
          <a:p>
            <a:pPr indent="-228600" lvl="1" marL="685800" rtl="0" algn="l">
              <a:lnSpc>
                <a:spcPct val="90000"/>
              </a:lnSpc>
              <a:spcBef>
                <a:spcPts val="500"/>
              </a:spcBef>
              <a:spcAft>
                <a:spcPts val="0"/>
              </a:spcAft>
              <a:buClr>
                <a:schemeClr val="dk1"/>
              </a:buClr>
              <a:buSzPts val="2400"/>
              <a:buChar char="•"/>
            </a:pPr>
            <a:r>
              <a:rPr i="1" lang="en-GB"/>
              <a:t>C </a:t>
            </a:r>
            <a:r>
              <a:rPr lang="en-GB"/>
              <a:t>≥ </a:t>
            </a:r>
            <a:r>
              <a:rPr i="1" lang="en-GB"/>
              <a:t>C</a:t>
            </a:r>
            <a:r>
              <a:rPr baseline="-25000" lang="en-GB"/>
              <a:t>min</a:t>
            </a:r>
            <a:endParaRPr/>
          </a:p>
          <a:p>
            <a:pPr indent="-228600" lvl="1" marL="685800" rtl="0" algn="l">
              <a:lnSpc>
                <a:spcPct val="90000"/>
              </a:lnSpc>
              <a:spcBef>
                <a:spcPts val="500"/>
              </a:spcBef>
              <a:spcAft>
                <a:spcPts val="0"/>
              </a:spcAft>
              <a:buClr>
                <a:schemeClr val="dk1"/>
              </a:buClr>
              <a:buSzPts val="2400"/>
              <a:buChar char="•"/>
            </a:pPr>
            <a:r>
              <a:rPr i="1" lang="en-GB"/>
              <a:t>u</a:t>
            </a:r>
            <a:r>
              <a:rPr baseline="-25000" lang="en-GB"/>
              <a:t>fin</a:t>
            </a:r>
            <a:r>
              <a:rPr lang="en-GB"/>
              <a:t> ≤ </a:t>
            </a:r>
            <a:r>
              <a:rPr b="1" lang="en-GB">
                <a:latin typeface="Arial"/>
                <a:ea typeface="Arial"/>
                <a:cs typeface="Arial"/>
                <a:sym typeface="Arial"/>
              </a:rPr>
              <a:t>l</a:t>
            </a:r>
            <a:r>
              <a:rPr lang="en-GB"/>
              <a:t>/500</a:t>
            </a:r>
            <a:endParaRPr/>
          </a:p>
          <a:p>
            <a:pPr indent="-76200" lvl="1" marL="685800" rtl="0" algn="l">
              <a:lnSpc>
                <a:spcPct val="90000"/>
              </a:lnSpc>
              <a:spcBef>
                <a:spcPts val="500"/>
              </a:spcBef>
              <a:spcAft>
                <a:spcPts val="0"/>
              </a:spcAft>
              <a:buClr>
                <a:schemeClr val="dk1"/>
              </a:buClr>
              <a:buSzPts val="2400"/>
              <a:buNone/>
            </a:pPr>
            <a:r>
              <a:t/>
            </a:r>
            <a:endParaRPr/>
          </a:p>
        </p:txBody>
      </p:sp>
      <p:sp>
        <p:nvSpPr>
          <p:cNvPr id="417" name="Google Shape;417;p2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3"/>
          <p:cNvPicPr preferRelativeResize="0"/>
          <p:nvPr/>
        </p:nvPicPr>
        <p:blipFill rotWithShape="1">
          <a:blip r:embed="rId3">
            <a:alphaModFix/>
          </a:blip>
          <a:srcRect b="0" l="0" r="0" t="0"/>
          <a:stretch/>
        </p:blipFill>
        <p:spPr>
          <a:xfrm>
            <a:off x="325289" y="327216"/>
            <a:ext cx="11541422" cy="5717029"/>
          </a:xfrm>
          <a:prstGeom prst="rect">
            <a:avLst/>
          </a:prstGeom>
          <a:noFill/>
          <a:ln>
            <a:noFill/>
          </a:ln>
        </p:spPr>
      </p:pic>
      <p:sp>
        <p:nvSpPr>
          <p:cNvPr id="124" name="Google Shape;124;p3"/>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en-GB"/>
              <a:t>Structural design</a:t>
            </a:r>
            <a:endParaRPr/>
          </a:p>
        </p:txBody>
      </p:sp>
      <p:sp>
        <p:nvSpPr>
          <p:cNvPr id="125" name="Google Shape;125;p3"/>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Panel stiffening of the attic floor</a:t>
            </a:r>
            <a:endParaRPr/>
          </a:p>
        </p:txBody>
      </p:sp>
      <p:sp>
        <p:nvSpPr>
          <p:cNvPr id="424" name="Google Shape;424;p3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25" name="Google Shape;425;p30"/>
          <p:cNvSpPr txBox="1"/>
          <p:nvPr>
            <p:ph idx="1" type="body"/>
          </p:nvPr>
        </p:nvSpPr>
        <p:spPr>
          <a:xfrm>
            <a:off x="838199" y="1825625"/>
            <a:ext cx="5191898" cy="470492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In multiwave lateral buckling, the panel stiffness formed by roof elements is designed to function so that the roof elements transfer forces </a:t>
            </a:r>
            <a:r>
              <a:rPr i="1" lang="en-GB"/>
              <a:t>F</a:t>
            </a:r>
            <a:r>
              <a:rPr baseline="-25000" lang="en-GB"/>
              <a:t>d</a:t>
            </a:r>
            <a:r>
              <a:rPr lang="en-GB"/>
              <a:t> to the 0 point of the lateral buckling wave</a:t>
            </a:r>
            <a:r>
              <a:rPr b="1" i="1" lang="en-GB">
                <a:latin typeface="Arial"/>
                <a:ea typeface="Arial"/>
                <a:cs typeface="Arial"/>
                <a:sym typeface="Arial"/>
              </a:rPr>
              <a:t> (l</a:t>
            </a:r>
            <a:r>
              <a:rPr b="1" i="1" lang="en-GB" sz="500">
                <a:latin typeface="Arial"/>
                <a:ea typeface="Arial"/>
                <a:cs typeface="Arial"/>
                <a:sym typeface="Arial"/>
              </a:rPr>
              <a:t> </a:t>
            </a:r>
            <a:r>
              <a:rPr baseline="-25000" lang="en-GB"/>
              <a:t>S</a:t>
            </a:r>
            <a:r>
              <a:rPr lang="en-GB"/>
              <a:t> ) </a:t>
            </a:r>
            <a:endParaRPr/>
          </a:p>
          <a:p>
            <a:pPr indent="-228600" lvl="0" marL="228600" rtl="0" algn="l">
              <a:lnSpc>
                <a:spcPct val="90000"/>
              </a:lnSpc>
              <a:spcBef>
                <a:spcPts val="1000"/>
              </a:spcBef>
              <a:spcAft>
                <a:spcPts val="0"/>
              </a:spcAft>
              <a:buClr>
                <a:schemeClr val="dk1"/>
              </a:buClr>
              <a:buSzPts val="2800"/>
              <a:buChar char="•"/>
            </a:pPr>
            <a:r>
              <a:rPr lang="en-GB"/>
              <a:t>A panel stiffener system must meet the stiffness requirement </a:t>
            </a:r>
            <a:endParaRPr/>
          </a:p>
          <a:p>
            <a:pPr indent="-228600" lvl="1" marL="685800" rtl="0" algn="l">
              <a:lnSpc>
                <a:spcPct val="90000"/>
              </a:lnSpc>
              <a:spcBef>
                <a:spcPts val="500"/>
              </a:spcBef>
              <a:spcAft>
                <a:spcPts val="0"/>
              </a:spcAft>
              <a:buClr>
                <a:schemeClr val="dk1"/>
              </a:buClr>
              <a:buSzPts val="2400"/>
              <a:buChar char="•"/>
            </a:pPr>
            <a:r>
              <a:rPr i="1" lang="en-GB"/>
              <a:t>C </a:t>
            </a:r>
            <a:r>
              <a:rPr lang="en-GB"/>
              <a:t>≥ </a:t>
            </a:r>
            <a:r>
              <a:rPr i="1" lang="en-GB"/>
              <a:t>C</a:t>
            </a:r>
            <a:r>
              <a:rPr baseline="-25000" lang="en-GB"/>
              <a:t>min</a:t>
            </a:r>
            <a:endParaRPr/>
          </a:p>
          <a:p>
            <a:pPr indent="-76200" lvl="1" marL="685800" rtl="0" algn="l">
              <a:lnSpc>
                <a:spcPct val="90000"/>
              </a:lnSpc>
              <a:spcBef>
                <a:spcPts val="500"/>
              </a:spcBef>
              <a:spcAft>
                <a:spcPts val="0"/>
              </a:spcAft>
              <a:buClr>
                <a:schemeClr val="dk1"/>
              </a:buClr>
              <a:buSzPts val="2400"/>
              <a:buNone/>
            </a:pPr>
            <a:r>
              <a:t/>
            </a:r>
            <a:endParaRPr/>
          </a:p>
        </p:txBody>
      </p:sp>
      <p:pic>
        <p:nvPicPr>
          <p:cNvPr id="426" name="Google Shape;426;p30"/>
          <p:cNvPicPr preferRelativeResize="0"/>
          <p:nvPr/>
        </p:nvPicPr>
        <p:blipFill rotWithShape="1">
          <a:blip r:embed="rId3">
            <a:alphaModFix/>
          </a:blip>
          <a:srcRect b="0" l="0" r="0" t="0"/>
          <a:stretch/>
        </p:blipFill>
        <p:spPr>
          <a:xfrm>
            <a:off x="6354272" y="1503070"/>
            <a:ext cx="5610347" cy="4354033"/>
          </a:xfrm>
          <a:prstGeom prst="rect">
            <a:avLst/>
          </a:prstGeom>
          <a:noFill/>
          <a:ln>
            <a:noFill/>
          </a:ln>
        </p:spPr>
      </p:pic>
      <p:sp>
        <p:nvSpPr>
          <p:cNvPr id="427" name="Google Shape;427;p3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Panel stiffening of the attic floor</a:t>
            </a:r>
            <a:endParaRPr/>
          </a:p>
        </p:txBody>
      </p:sp>
      <p:sp>
        <p:nvSpPr>
          <p:cNvPr id="434" name="Google Shape;434;p3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35" name="Google Shape;435;p31"/>
          <p:cNvSpPr txBox="1"/>
          <p:nvPr>
            <p:ph idx="1" type="body"/>
          </p:nvPr>
        </p:nvSpPr>
        <p:spPr>
          <a:xfrm>
            <a:off x="838199" y="1825625"/>
            <a:ext cx="5408142" cy="470492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support reactions created at the edge of the attic floor’s panel stiffening are transported to the wall stiffener</a:t>
            </a:r>
            <a:endParaRPr/>
          </a:p>
          <a:p>
            <a:pPr indent="-228600" lvl="0" marL="228600" rtl="0" algn="l">
              <a:lnSpc>
                <a:spcPct val="90000"/>
              </a:lnSpc>
              <a:spcBef>
                <a:spcPts val="1000"/>
              </a:spcBef>
              <a:spcAft>
                <a:spcPts val="0"/>
              </a:spcAft>
              <a:buClr>
                <a:schemeClr val="dk1"/>
              </a:buClr>
              <a:buSzPts val="2800"/>
              <a:buChar char="•"/>
            </a:pPr>
            <a:r>
              <a:rPr lang="en-GB"/>
              <a:t>Wall stiffening is used to transfer external loads to foundations</a:t>
            </a:r>
            <a:endParaRPr/>
          </a:p>
          <a:p>
            <a:pPr indent="-228600" lvl="0" marL="228600" rtl="0" algn="l">
              <a:lnSpc>
                <a:spcPct val="90000"/>
              </a:lnSpc>
              <a:spcBef>
                <a:spcPts val="1000"/>
              </a:spcBef>
              <a:spcAft>
                <a:spcPts val="0"/>
              </a:spcAft>
              <a:buClr>
                <a:schemeClr val="dk1"/>
              </a:buClr>
              <a:buSzPts val="2800"/>
              <a:buChar char="•"/>
            </a:pPr>
            <a:r>
              <a:rPr lang="en-GB"/>
              <a:t>Main girders act as traction and compression chords for each individual panel stiffener</a:t>
            </a:r>
            <a:endParaRPr/>
          </a:p>
          <a:p>
            <a:pPr indent="-76200" lvl="1" marL="685800" rtl="0" algn="l">
              <a:lnSpc>
                <a:spcPct val="90000"/>
              </a:lnSpc>
              <a:spcBef>
                <a:spcPts val="500"/>
              </a:spcBef>
              <a:spcAft>
                <a:spcPts val="0"/>
              </a:spcAft>
              <a:buClr>
                <a:schemeClr val="dk1"/>
              </a:buClr>
              <a:buSzPts val="2400"/>
              <a:buNone/>
            </a:pPr>
            <a:r>
              <a:t/>
            </a:r>
            <a:endParaRPr/>
          </a:p>
        </p:txBody>
      </p:sp>
      <p:pic>
        <p:nvPicPr>
          <p:cNvPr id="436" name="Google Shape;436;p31"/>
          <p:cNvPicPr preferRelativeResize="0"/>
          <p:nvPr/>
        </p:nvPicPr>
        <p:blipFill rotWithShape="1">
          <a:blip r:embed="rId3">
            <a:alphaModFix/>
          </a:blip>
          <a:srcRect b="0" l="0" r="0" t="0"/>
          <a:stretch/>
        </p:blipFill>
        <p:spPr>
          <a:xfrm>
            <a:off x="6444048" y="1634229"/>
            <a:ext cx="5498758" cy="4117385"/>
          </a:xfrm>
          <a:prstGeom prst="rect">
            <a:avLst/>
          </a:prstGeom>
          <a:noFill/>
          <a:ln>
            <a:noFill/>
          </a:ln>
        </p:spPr>
      </p:pic>
      <p:sp>
        <p:nvSpPr>
          <p:cNvPr id="437" name="Google Shape;437;p3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Joint between the cantilever column and the main girder</a:t>
            </a:r>
            <a:endParaRPr/>
          </a:p>
        </p:txBody>
      </p:sp>
      <p:sp>
        <p:nvSpPr>
          <p:cNvPr id="444" name="Google Shape;444;p3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45" name="Google Shape;445;p32"/>
          <p:cNvSpPr txBox="1"/>
          <p:nvPr>
            <p:ph idx="1" type="body"/>
          </p:nvPr>
        </p:nvSpPr>
        <p:spPr>
          <a:xfrm>
            <a:off x="838200" y="1825625"/>
            <a:ext cx="4864443" cy="497059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supports for the main girder must be designed do that the girder does not fall (“fork bearing”)</a:t>
            </a:r>
            <a:endParaRPr/>
          </a:p>
          <a:p>
            <a:pPr indent="-228600" lvl="0" marL="228600" rtl="0" algn="l">
              <a:lnSpc>
                <a:spcPct val="90000"/>
              </a:lnSpc>
              <a:spcBef>
                <a:spcPts val="1000"/>
              </a:spcBef>
              <a:spcAft>
                <a:spcPts val="0"/>
              </a:spcAft>
              <a:buClr>
                <a:schemeClr val="dk1"/>
              </a:buClr>
              <a:buSzPts val="2400"/>
              <a:buChar char="•"/>
            </a:pPr>
            <a:r>
              <a:rPr lang="en-GB" sz="2400"/>
              <a:t>The lateral load at the top edge of the main girder is caused by</a:t>
            </a:r>
            <a:endParaRPr/>
          </a:p>
          <a:p>
            <a:pPr indent="-228600" lvl="1" marL="685800" rtl="0" algn="l">
              <a:lnSpc>
                <a:spcPct val="90000"/>
              </a:lnSpc>
              <a:spcBef>
                <a:spcPts val="500"/>
              </a:spcBef>
              <a:spcAft>
                <a:spcPts val="0"/>
              </a:spcAft>
              <a:buClr>
                <a:schemeClr val="dk1"/>
              </a:buClr>
              <a:buSzPts val="2000"/>
              <a:buChar char="•"/>
            </a:pPr>
            <a:r>
              <a:rPr lang="en-GB" sz="2000"/>
              <a:t>Wind load, additional lateral force and stiffening load </a:t>
            </a:r>
            <a:r>
              <a:rPr i="1" lang="en-GB" sz="2000"/>
              <a:t>q</a:t>
            </a:r>
            <a:r>
              <a:rPr baseline="-25000" lang="en-GB" sz="2000"/>
              <a:t>d</a:t>
            </a:r>
            <a:endParaRPr baseline="-25000" sz="2000"/>
          </a:p>
          <a:p>
            <a:pPr indent="-228600" lvl="0" marL="228600" rtl="0" algn="l">
              <a:lnSpc>
                <a:spcPct val="90000"/>
              </a:lnSpc>
              <a:spcBef>
                <a:spcPts val="1000"/>
              </a:spcBef>
              <a:spcAft>
                <a:spcPts val="0"/>
              </a:spcAft>
              <a:buClr>
                <a:schemeClr val="dk1"/>
              </a:buClr>
              <a:buSzPts val="2400"/>
              <a:buChar char="•"/>
            </a:pPr>
            <a:r>
              <a:rPr lang="en-GB" sz="2400"/>
              <a:t>Eccentricity of vertical load is caused by</a:t>
            </a:r>
            <a:endParaRPr/>
          </a:p>
          <a:p>
            <a:pPr indent="-228600" lvl="1" marL="685800" rtl="0" algn="l">
              <a:lnSpc>
                <a:spcPct val="90000"/>
              </a:lnSpc>
              <a:spcBef>
                <a:spcPts val="500"/>
              </a:spcBef>
              <a:spcAft>
                <a:spcPts val="0"/>
              </a:spcAft>
              <a:buClr>
                <a:schemeClr val="dk1"/>
              </a:buClr>
              <a:buSzPts val="2000"/>
              <a:buChar char="•"/>
            </a:pPr>
            <a:r>
              <a:rPr lang="en-GB" sz="2000"/>
              <a:t>Lateral displacement</a:t>
            </a:r>
            <a:endParaRPr/>
          </a:p>
          <a:p>
            <a:pPr indent="-228600" lvl="1" marL="685800" rtl="0" algn="l">
              <a:lnSpc>
                <a:spcPct val="90000"/>
              </a:lnSpc>
              <a:spcBef>
                <a:spcPts val="500"/>
              </a:spcBef>
              <a:spcAft>
                <a:spcPts val="0"/>
              </a:spcAft>
              <a:buClr>
                <a:schemeClr val="dk1"/>
              </a:buClr>
              <a:buSzPts val="2000"/>
              <a:buChar char="•"/>
            </a:pPr>
            <a:r>
              <a:rPr lang="en-GB" sz="2000"/>
              <a:t>Installation accuracy of the main girder (vertical straightness)</a:t>
            </a:r>
            <a:endParaRPr/>
          </a:p>
          <a:p>
            <a:pPr indent="-101600" lvl="1" marL="685800" rtl="0" algn="l">
              <a:lnSpc>
                <a:spcPct val="90000"/>
              </a:lnSpc>
              <a:spcBef>
                <a:spcPts val="500"/>
              </a:spcBef>
              <a:spcAft>
                <a:spcPts val="0"/>
              </a:spcAft>
              <a:buClr>
                <a:schemeClr val="dk1"/>
              </a:buClr>
              <a:buSzPts val="2000"/>
              <a:buNone/>
            </a:pPr>
            <a:r>
              <a:t/>
            </a:r>
            <a:endParaRPr sz="2000"/>
          </a:p>
        </p:txBody>
      </p:sp>
      <p:pic>
        <p:nvPicPr>
          <p:cNvPr id="446" name="Google Shape;446;p32"/>
          <p:cNvPicPr preferRelativeResize="0"/>
          <p:nvPr/>
        </p:nvPicPr>
        <p:blipFill rotWithShape="1">
          <a:blip r:embed="rId3">
            <a:alphaModFix/>
          </a:blip>
          <a:srcRect b="7951" l="20473" r="12178" t="10389"/>
          <a:stretch/>
        </p:blipFill>
        <p:spPr>
          <a:xfrm>
            <a:off x="5991764" y="1690688"/>
            <a:ext cx="6000468" cy="4086097"/>
          </a:xfrm>
          <a:prstGeom prst="rect">
            <a:avLst/>
          </a:prstGeom>
          <a:noFill/>
          <a:ln>
            <a:noFill/>
          </a:ln>
        </p:spPr>
      </p:pic>
      <p:sp>
        <p:nvSpPr>
          <p:cNvPr id="447" name="Google Shape;447;p3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48" name="Google Shape;448;p32"/>
          <p:cNvSpPr/>
          <p:nvPr/>
        </p:nvSpPr>
        <p:spPr>
          <a:xfrm>
            <a:off x="6184747" y="1690688"/>
            <a:ext cx="1025678" cy="21544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400">
                <a:solidFill>
                  <a:schemeClr val="dk1"/>
                </a:solidFill>
                <a:latin typeface="Arial Narrow"/>
                <a:ea typeface="Arial Narrow"/>
                <a:cs typeface="Arial Narrow"/>
                <a:sym typeface="Arial Narrow"/>
              </a:rPr>
              <a:t>Eccentricity</a:t>
            </a:r>
            <a:r>
              <a:rPr lang="en-GB" sz="1100">
                <a:solidFill>
                  <a:schemeClr val="dk1"/>
                </a:solidFill>
                <a:latin typeface="Arial Narrow"/>
                <a:ea typeface="Arial Narrow"/>
                <a:cs typeface="Arial Narrow"/>
                <a:sym typeface="Arial Narrow"/>
              </a:rPr>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Joint between the cantilever column and the main girder</a:t>
            </a:r>
            <a:endParaRPr/>
          </a:p>
        </p:txBody>
      </p:sp>
      <p:sp>
        <p:nvSpPr>
          <p:cNvPr id="455" name="Google Shape;455;p3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56" name="Google Shape;456;p33"/>
          <p:cNvSpPr txBox="1"/>
          <p:nvPr>
            <p:ph idx="1" type="body"/>
          </p:nvPr>
        </p:nvSpPr>
        <p:spPr>
          <a:xfrm>
            <a:off x="838200" y="1825625"/>
            <a:ext cx="5093043" cy="48532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joint between the cantilever column and main girder should be implemented with lateral support</a:t>
            </a:r>
            <a:endParaRPr/>
          </a:p>
          <a:p>
            <a:pPr indent="-228600" lvl="0" marL="228600" rtl="0" algn="l">
              <a:lnSpc>
                <a:spcPct val="90000"/>
              </a:lnSpc>
              <a:spcBef>
                <a:spcPts val="1000"/>
              </a:spcBef>
              <a:spcAft>
                <a:spcPts val="0"/>
              </a:spcAft>
              <a:buClr>
                <a:schemeClr val="dk1"/>
              </a:buClr>
              <a:buSzPts val="2800"/>
              <a:buChar char="•"/>
            </a:pPr>
            <a:r>
              <a:rPr lang="en-GB"/>
              <a:t>Wall stiffening can be utilised for lateral support</a:t>
            </a:r>
            <a:endParaRPr/>
          </a:p>
          <a:p>
            <a:pPr indent="-228600" lvl="0" marL="228600" rtl="0" algn="l">
              <a:lnSpc>
                <a:spcPct val="90000"/>
              </a:lnSpc>
              <a:spcBef>
                <a:spcPts val="1000"/>
              </a:spcBef>
              <a:spcAft>
                <a:spcPts val="0"/>
              </a:spcAft>
              <a:buClr>
                <a:schemeClr val="dk1"/>
              </a:buClr>
              <a:buSzPts val="2800"/>
              <a:buChar char="•"/>
            </a:pPr>
            <a:r>
              <a:rPr lang="en-GB"/>
              <a:t>The buckling length of the cantilever column in the cross-section’s weaker orientation can then be determined by the length of the column</a:t>
            </a:r>
            <a:endParaRPr/>
          </a:p>
          <a:p>
            <a:pPr indent="-76200" lvl="1" marL="685800" rtl="0" algn="l">
              <a:lnSpc>
                <a:spcPct val="90000"/>
              </a:lnSpc>
              <a:spcBef>
                <a:spcPts val="500"/>
              </a:spcBef>
              <a:spcAft>
                <a:spcPts val="0"/>
              </a:spcAft>
              <a:buClr>
                <a:schemeClr val="dk1"/>
              </a:buClr>
              <a:buSzPts val="2400"/>
              <a:buNone/>
            </a:pPr>
            <a:r>
              <a:t/>
            </a:r>
            <a:endParaRPr/>
          </a:p>
        </p:txBody>
      </p:sp>
      <p:pic>
        <p:nvPicPr>
          <p:cNvPr id="457" name="Google Shape;457;p33"/>
          <p:cNvPicPr preferRelativeResize="0"/>
          <p:nvPr/>
        </p:nvPicPr>
        <p:blipFill rotWithShape="1">
          <a:blip r:embed="rId3">
            <a:alphaModFix/>
          </a:blip>
          <a:srcRect b="5967" l="25336" r="20844" t="17156"/>
          <a:stretch/>
        </p:blipFill>
        <p:spPr>
          <a:xfrm>
            <a:off x="6182083" y="1548367"/>
            <a:ext cx="5655690" cy="4537333"/>
          </a:xfrm>
          <a:prstGeom prst="rect">
            <a:avLst/>
          </a:prstGeom>
          <a:noFill/>
          <a:ln>
            <a:noFill/>
          </a:ln>
        </p:spPr>
      </p:pic>
      <p:sp>
        <p:nvSpPr>
          <p:cNvPr id="458" name="Google Shape;458;p3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34"/>
          <p:cNvPicPr preferRelativeResize="0"/>
          <p:nvPr/>
        </p:nvPicPr>
        <p:blipFill rotWithShape="1">
          <a:blip r:embed="rId3">
            <a:alphaModFix/>
          </a:blip>
          <a:srcRect b="5515" l="20879" r="18311" t="10930"/>
          <a:stretch/>
        </p:blipFill>
        <p:spPr>
          <a:xfrm>
            <a:off x="6233984" y="1634484"/>
            <a:ext cx="5721179" cy="4414844"/>
          </a:xfrm>
          <a:prstGeom prst="rect">
            <a:avLst/>
          </a:prstGeom>
          <a:noFill/>
          <a:ln>
            <a:noFill/>
          </a:ln>
        </p:spPr>
      </p:pic>
      <p:sp>
        <p:nvSpPr>
          <p:cNvPr id="465" name="Google Shape;465;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Joint between the cantilever column and the main girder</a:t>
            </a:r>
            <a:endParaRPr/>
          </a:p>
        </p:txBody>
      </p:sp>
      <p:sp>
        <p:nvSpPr>
          <p:cNvPr id="466" name="Google Shape;466;p3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67" name="Google Shape;467;p34"/>
          <p:cNvSpPr txBox="1"/>
          <p:nvPr>
            <p:ph idx="1" type="body"/>
          </p:nvPr>
        </p:nvSpPr>
        <p:spPr>
          <a:xfrm>
            <a:off x="838200" y="1825625"/>
            <a:ext cx="5093043" cy="48532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If the joint between the cantilever column and the main girder is not supported laterally, the joint must be torque-rigid</a:t>
            </a:r>
            <a:endParaRPr/>
          </a:p>
          <a:p>
            <a:pPr indent="-228600" lvl="0" marL="228600" rtl="0" algn="l">
              <a:lnSpc>
                <a:spcPct val="90000"/>
              </a:lnSpc>
              <a:spcBef>
                <a:spcPts val="1000"/>
              </a:spcBef>
              <a:spcAft>
                <a:spcPts val="0"/>
              </a:spcAft>
              <a:buClr>
                <a:schemeClr val="dk1"/>
              </a:buClr>
              <a:buSzPts val="2800"/>
              <a:buChar char="•"/>
            </a:pPr>
            <a:r>
              <a:rPr lang="en-GB"/>
              <a:t>The buckling length of the cantilever column in the cross-section’s weaker orientation is then determined from the top of the main girder</a:t>
            </a:r>
            <a:endParaRPr/>
          </a:p>
        </p:txBody>
      </p:sp>
      <p:sp>
        <p:nvSpPr>
          <p:cNvPr id="468" name="Google Shape;468;p3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Joint between the roof element and the main girder</a:t>
            </a:r>
            <a:endParaRPr/>
          </a:p>
        </p:txBody>
      </p:sp>
      <p:sp>
        <p:nvSpPr>
          <p:cNvPr id="475" name="Google Shape;475;p3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76" name="Google Shape;476;p35"/>
          <p:cNvSpPr txBox="1"/>
          <p:nvPr>
            <p:ph idx="1" type="body"/>
          </p:nvPr>
        </p:nvSpPr>
        <p:spPr>
          <a:xfrm>
            <a:off x="838200" y="1825625"/>
            <a:ext cx="4870621" cy="48532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joint between the roof element and the main girder must meet</a:t>
            </a:r>
            <a:endParaRPr/>
          </a:p>
          <a:p>
            <a:pPr indent="-228600" lvl="1" marL="685800" rtl="0" algn="l">
              <a:lnSpc>
                <a:spcPct val="90000"/>
              </a:lnSpc>
              <a:spcBef>
                <a:spcPts val="500"/>
              </a:spcBef>
              <a:spcAft>
                <a:spcPts val="0"/>
              </a:spcAft>
              <a:buClr>
                <a:schemeClr val="dk1"/>
              </a:buClr>
              <a:buSzPts val="2400"/>
              <a:buChar char="•"/>
            </a:pPr>
            <a:r>
              <a:rPr lang="en-GB"/>
              <a:t>Strength requirements</a:t>
            </a:r>
            <a:endParaRPr/>
          </a:p>
          <a:p>
            <a:pPr indent="-228600" lvl="1" marL="685800" rtl="0" algn="l">
              <a:lnSpc>
                <a:spcPct val="90000"/>
              </a:lnSpc>
              <a:spcBef>
                <a:spcPts val="500"/>
              </a:spcBef>
              <a:spcAft>
                <a:spcPts val="0"/>
              </a:spcAft>
              <a:buClr>
                <a:schemeClr val="dk1"/>
              </a:buClr>
              <a:buSzPts val="2400"/>
              <a:buChar char="•"/>
            </a:pPr>
            <a:r>
              <a:rPr lang="en-GB"/>
              <a:t>Stiffness requirements (spring stiffness requirement)</a:t>
            </a:r>
            <a:endParaRPr/>
          </a:p>
          <a:p>
            <a:pPr indent="-228600" lvl="0" marL="228600" rtl="0" algn="l">
              <a:lnSpc>
                <a:spcPct val="90000"/>
              </a:lnSpc>
              <a:spcBef>
                <a:spcPts val="1000"/>
              </a:spcBef>
              <a:spcAft>
                <a:spcPts val="0"/>
              </a:spcAft>
              <a:buClr>
                <a:schemeClr val="dk1"/>
              </a:buClr>
              <a:buSzPts val="2800"/>
              <a:buChar char="•"/>
            </a:pPr>
            <a:r>
              <a:rPr lang="en-GB"/>
              <a:t>The adjacent image shows one example of the connection of the roof element to the main girder</a:t>
            </a:r>
            <a:endParaRPr/>
          </a:p>
          <a:p>
            <a:pPr indent="-228600" lvl="1" marL="685800" rtl="0" algn="l">
              <a:lnSpc>
                <a:spcPct val="90000"/>
              </a:lnSpc>
              <a:spcBef>
                <a:spcPts val="500"/>
              </a:spcBef>
              <a:spcAft>
                <a:spcPts val="0"/>
              </a:spcAft>
              <a:buClr>
                <a:schemeClr val="dk1"/>
              </a:buClr>
              <a:buSzPts val="2400"/>
              <a:buChar char="•"/>
            </a:pPr>
            <a:r>
              <a:rPr lang="en-GB"/>
              <a:t>Mounting pipe with roof element screws</a:t>
            </a:r>
            <a:endParaRPr/>
          </a:p>
        </p:txBody>
      </p:sp>
      <p:pic>
        <p:nvPicPr>
          <p:cNvPr id="477" name="Google Shape;477;p35"/>
          <p:cNvPicPr preferRelativeResize="0"/>
          <p:nvPr/>
        </p:nvPicPr>
        <p:blipFill rotWithShape="1">
          <a:blip r:embed="rId3">
            <a:alphaModFix/>
          </a:blip>
          <a:srcRect b="0" l="0" r="0" t="0"/>
          <a:stretch/>
        </p:blipFill>
        <p:spPr>
          <a:xfrm>
            <a:off x="5493644" y="2184451"/>
            <a:ext cx="6599500" cy="3320484"/>
          </a:xfrm>
          <a:prstGeom prst="rect">
            <a:avLst/>
          </a:prstGeom>
          <a:noFill/>
          <a:ln>
            <a:noFill/>
          </a:ln>
        </p:spPr>
      </p:pic>
      <p:sp>
        <p:nvSpPr>
          <p:cNvPr id="478" name="Google Shape;478;p3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79" name="Google Shape;479;p35"/>
          <p:cNvSpPr/>
          <p:nvPr/>
        </p:nvSpPr>
        <p:spPr>
          <a:xfrm>
            <a:off x="9738964" y="4279522"/>
            <a:ext cx="1291546" cy="123111"/>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800">
                <a:solidFill>
                  <a:schemeClr val="dk1"/>
                </a:solidFill>
                <a:latin typeface="Arial Narrow"/>
                <a:ea typeface="Arial Narrow"/>
                <a:cs typeface="Arial Narrow"/>
                <a:sym typeface="Arial Narrow"/>
              </a:rPr>
              <a:t>Screw installation pipe</a:t>
            </a:r>
            <a:endParaRPr/>
          </a:p>
        </p:txBody>
      </p:sp>
      <p:sp>
        <p:nvSpPr>
          <p:cNvPr id="480" name="Google Shape;480;p35"/>
          <p:cNvSpPr/>
          <p:nvPr/>
        </p:nvSpPr>
        <p:spPr>
          <a:xfrm rot="-5400000">
            <a:off x="5046970" y="3090870"/>
            <a:ext cx="1200592" cy="123111"/>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800">
                <a:solidFill>
                  <a:schemeClr val="dk1"/>
                </a:solidFill>
                <a:latin typeface="Arial Narrow"/>
                <a:ea typeface="Arial Narrow"/>
                <a:cs typeface="Arial Narrow"/>
                <a:sym typeface="Arial Narrow"/>
              </a:rPr>
              <a:t>LVL box element</a:t>
            </a:r>
            <a:endParaRPr/>
          </a:p>
        </p:txBody>
      </p:sp>
      <p:sp>
        <p:nvSpPr>
          <p:cNvPr id="481" name="Google Shape;481;p35"/>
          <p:cNvSpPr/>
          <p:nvPr/>
        </p:nvSpPr>
        <p:spPr>
          <a:xfrm>
            <a:off x="9718492" y="4580672"/>
            <a:ext cx="1291546" cy="123111"/>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800">
                <a:solidFill>
                  <a:schemeClr val="dk1"/>
                </a:solidFill>
                <a:latin typeface="Arial Narrow"/>
                <a:ea typeface="Arial Narrow"/>
                <a:cs typeface="Arial Narrow"/>
                <a:sym typeface="Arial Narrow"/>
              </a:rPr>
              <a:t>Main support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Support against buckling in the column’s weak orientation</a:t>
            </a:r>
            <a:endParaRPr/>
          </a:p>
        </p:txBody>
      </p:sp>
      <p:sp>
        <p:nvSpPr>
          <p:cNvPr id="488" name="Google Shape;488;p3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89" name="Google Shape;489;p36"/>
          <p:cNvSpPr txBox="1"/>
          <p:nvPr>
            <p:ph idx="1" type="body"/>
          </p:nvPr>
        </p:nvSpPr>
        <p:spPr>
          <a:xfrm>
            <a:off x="838200" y="1825625"/>
            <a:ext cx="4722341" cy="48532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buckling support for the weak orientation of column cross-sections breaks at the openings in the walls</a:t>
            </a:r>
            <a:endParaRPr/>
          </a:p>
          <a:p>
            <a:pPr indent="-228600" lvl="0" marL="228600" rtl="0" algn="l">
              <a:lnSpc>
                <a:spcPct val="90000"/>
              </a:lnSpc>
              <a:spcBef>
                <a:spcPts val="1000"/>
              </a:spcBef>
              <a:spcAft>
                <a:spcPts val="0"/>
              </a:spcAft>
              <a:buClr>
                <a:schemeClr val="dk1"/>
              </a:buClr>
              <a:buSzPts val="2800"/>
              <a:buChar char="•"/>
            </a:pPr>
            <a:r>
              <a:rPr lang="en-GB"/>
              <a:t>A separate stiffening system for to support against buckling in the column’s weak orientation must be arranged in the wall sections between the openings.</a:t>
            </a:r>
            <a:endParaRPr/>
          </a:p>
        </p:txBody>
      </p:sp>
      <p:pic>
        <p:nvPicPr>
          <p:cNvPr id="490" name="Google Shape;490;p36"/>
          <p:cNvPicPr preferRelativeResize="0"/>
          <p:nvPr/>
        </p:nvPicPr>
        <p:blipFill rotWithShape="1">
          <a:blip r:embed="rId3">
            <a:alphaModFix/>
          </a:blip>
          <a:srcRect b="15531" l="8716" r="11368" t="12013"/>
          <a:stretch/>
        </p:blipFill>
        <p:spPr>
          <a:xfrm>
            <a:off x="5190555" y="1983259"/>
            <a:ext cx="6758431" cy="3441357"/>
          </a:xfrm>
          <a:prstGeom prst="rect">
            <a:avLst/>
          </a:prstGeom>
          <a:noFill/>
          <a:ln>
            <a:noFill/>
          </a:ln>
        </p:spPr>
      </p:pic>
      <p:sp>
        <p:nvSpPr>
          <p:cNvPr id="491" name="Google Shape;491;p3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Compressed edge of a cantilever column</a:t>
            </a:r>
            <a:endParaRPr/>
          </a:p>
        </p:txBody>
      </p:sp>
      <p:sp>
        <p:nvSpPr>
          <p:cNvPr id="498" name="Google Shape;498;p3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99" name="Google Shape;499;p37"/>
          <p:cNvSpPr txBox="1"/>
          <p:nvPr>
            <p:ph idx="1" type="body"/>
          </p:nvPr>
        </p:nvSpPr>
        <p:spPr>
          <a:xfrm>
            <a:off x="838200" y="1825625"/>
            <a:ext cx="4722341" cy="4853202"/>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GB"/>
              <a:t>The wall girders for a cantilever column are on the traction side of the column’s cross-section, which means that they do not support the cantilever column’s compressed edge in the cross-section's weak orientation</a:t>
            </a:r>
            <a:endParaRPr/>
          </a:p>
          <a:p>
            <a:pPr indent="-228600" lvl="0" marL="228600" rtl="0" algn="l">
              <a:lnSpc>
                <a:spcPct val="90000"/>
              </a:lnSpc>
              <a:spcBef>
                <a:spcPts val="1000"/>
              </a:spcBef>
              <a:spcAft>
                <a:spcPts val="0"/>
              </a:spcAft>
              <a:buClr>
                <a:schemeClr val="dk1"/>
              </a:buClr>
              <a:buSzPct val="100000"/>
              <a:buChar char="•"/>
            </a:pPr>
            <a:r>
              <a:rPr lang="en-GB"/>
              <a:t>The cross-section width of the cantilever column should be selected so that the column is not susceptible to lateral buckling (</a:t>
            </a:r>
            <a:r>
              <a:rPr i="1" lang="en-GB"/>
              <a:t>k</a:t>
            </a:r>
            <a:r>
              <a:rPr baseline="-25000" lang="en-GB"/>
              <a:t>crit</a:t>
            </a:r>
            <a:r>
              <a:rPr lang="en-GB"/>
              <a:t> = 1)</a:t>
            </a:r>
            <a:endParaRPr/>
          </a:p>
        </p:txBody>
      </p:sp>
      <p:pic>
        <p:nvPicPr>
          <p:cNvPr id="500" name="Google Shape;500;p37"/>
          <p:cNvPicPr preferRelativeResize="0"/>
          <p:nvPr/>
        </p:nvPicPr>
        <p:blipFill rotWithShape="1">
          <a:blip r:embed="rId3">
            <a:alphaModFix/>
          </a:blip>
          <a:srcRect b="0" l="0" r="0" t="0"/>
          <a:stretch/>
        </p:blipFill>
        <p:spPr>
          <a:xfrm>
            <a:off x="5633113" y="2166181"/>
            <a:ext cx="6132085" cy="3251280"/>
          </a:xfrm>
          <a:prstGeom prst="rect">
            <a:avLst/>
          </a:prstGeom>
          <a:noFill/>
          <a:ln>
            <a:noFill/>
          </a:ln>
        </p:spPr>
      </p:pic>
      <p:sp>
        <p:nvSpPr>
          <p:cNvPr id="501" name="Google Shape;501;p3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Joint at the top end of a cantilever column</a:t>
            </a:r>
            <a:endParaRPr/>
          </a:p>
        </p:txBody>
      </p:sp>
      <p:sp>
        <p:nvSpPr>
          <p:cNvPr id="508" name="Google Shape;508;p3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09" name="Google Shape;509;p38"/>
          <p:cNvSpPr txBox="1"/>
          <p:nvPr>
            <p:ph idx="1" type="body"/>
          </p:nvPr>
        </p:nvSpPr>
        <p:spPr>
          <a:xfrm>
            <a:off x="838199" y="1825625"/>
            <a:ext cx="5735596" cy="4735813"/>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GB"/>
              <a:t>The most common joint between a cantilever column and the main girder is the so-called fork board joint</a:t>
            </a:r>
            <a:endParaRPr/>
          </a:p>
          <a:p>
            <a:pPr indent="-228600" lvl="0" marL="228600" rtl="0" algn="l">
              <a:lnSpc>
                <a:spcPct val="90000"/>
              </a:lnSpc>
              <a:spcBef>
                <a:spcPts val="1000"/>
              </a:spcBef>
              <a:spcAft>
                <a:spcPts val="0"/>
              </a:spcAft>
              <a:buClr>
                <a:schemeClr val="dk1"/>
              </a:buClr>
              <a:buSzPct val="100000"/>
              <a:buChar char="•"/>
            </a:pPr>
            <a:r>
              <a:rPr lang="en-GB"/>
              <a:t>When designing a fork board joint, the following must be taken into account</a:t>
            </a:r>
            <a:endParaRPr/>
          </a:p>
          <a:p>
            <a:pPr indent="-228600" lvl="1" marL="685800" rtl="0" algn="l">
              <a:lnSpc>
                <a:spcPct val="90000"/>
              </a:lnSpc>
              <a:spcBef>
                <a:spcPts val="500"/>
              </a:spcBef>
              <a:spcAft>
                <a:spcPts val="0"/>
              </a:spcAft>
              <a:buClr>
                <a:schemeClr val="dk1"/>
              </a:buClr>
              <a:buSzPct val="100000"/>
              <a:buChar char="•"/>
            </a:pPr>
            <a:r>
              <a:rPr lang="en-GB"/>
              <a:t>Dimensional changes to main girder due to moisture</a:t>
            </a:r>
            <a:endParaRPr/>
          </a:p>
          <a:p>
            <a:pPr indent="-228600" lvl="1" marL="685800" rtl="0" algn="l">
              <a:lnSpc>
                <a:spcPct val="90000"/>
              </a:lnSpc>
              <a:spcBef>
                <a:spcPts val="500"/>
              </a:spcBef>
              <a:spcAft>
                <a:spcPts val="0"/>
              </a:spcAft>
              <a:buClr>
                <a:schemeClr val="dk1"/>
              </a:buClr>
              <a:buSzPct val="100000"/>
              <a:buChar char="•"/>
            </a:pPr>
            <a:r>
              <a:rPr lang="en-GB"/>
              <a:t>Angle change due to bending of the main girder</a:t>
            </a:r>
            <a:endParaRPr/>
          </a:p>
          <a:p>
            <a:pPr indent="-228600" lvl="1" marL="685800" rtl="0" algn="l">
              <a:lnSpc>
                <a:spcPct val="90000"/>
              </a:lnSpc>
              <a:spcBef>
                <a:spcPts val="500"/>
              </a:spcBef>
              <a:spcAft>
                <a:spcPts val="0"/>
              </a:spcAft>
              <a:buClr>
                <a:schemeClr val="dk1"/>
              </a:buClr>
              <a:buSzPct val="100000"/>
              <a:buChar char="•"/>
            </a:pPr>
            <a:r>
              <a:rPr lang="en-GB"/>
              <a:t>Joint resistance to lateral forces from the main girder (torque and shear strength) </a:t>
            </a:r>
            <a:endParaRPr/>
          </a:p>
        </p:txBody>
      </p:sp>
      <p:pic>
        <p:nvPicPr>
          <p:cNvPr descr="Hankolauta" id="510" name="Google Shape;510;p38"/>
          <p:cNvPicPr preferRelativeResize="0"/>
          <p:nvPr/>
        </p:nvPicPr>
        <p:blipFill rotWithShape="1">
          <a:blip r:embed="rId3">
            <a:alphaModFix/>
          </a:blip>
          <a:srcRect b="0" l="23969" r="20056" t="0"/>
          <a:stretch/>
        </p:blipFill>
        <p:spPr>
          <a:xfrm>
            <a:off x="7401697" y="1327598"/>
            <a:ext cx="3690938" cy="4945827"/>
          </a:xfrm>
          <a:prstGeom prst="rect">
            <a:avLst/>
          </a:prstGeom>
          <a:noFill/>
          <a:ln>
            <a:noFill/>
          </a:ln>
        </p:spPr>
      </p:pic>
      <p:sp>
        <p:nvSpPr>
          <p:cNvPr id="511" name="Google Shape;511;p38"/>
          <p:cNvSpPr/>
          <p:nvPr/>
        </p:nvSpPr>
        <p:spPr>
          <a:xfrm>
            <a:off x="9668871" y="6049432"/>
            <a:ext cx="142376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lt1"/>
                </a:solidFill>
                <a:latin typeface="Calibri"/>
                <a:ea typeface="Calibri"/>
                <a:cs typeface="Calibri"/>
                <a:sym typeface="Calibri"/>
              </a:rPr>
              <a:t>Image: Metsä Wood</a:t>
            </a:r>
            <a:endParaRPr/>
          </a:p>
        </p:txBody>
      </p:sp>
      <p:sp>
        <p:nvSpPr>
          <p:cNvPr id="512" name="Google Shape;512;p3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Joint between the cantilever column and the foundation</a:t>
            </a:r>
            <a:endParaRPr/>
          </a:p>
        </p:txBody>
      </p:sp>
      <p:sp>
        <p:nvSpPr>
          <p:cNvPr id="519" name="Google Shape;519;p3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20" name="Google Shape;520;p39"/>
          <p:cNvSpPr txBox="1"/>
          <p:nvPr>
            <p:ph idx="1" type="body"/>
          </p:nvPr>
        </p:nvSpPr>
        <p:spPr>
          <a:xfrm>
            <a:off x="838199" y="1825625"/>
            <a:ext cx="5235147" cy="491498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most common joint between the cantilever column and the foundation is a column shoe fastened with adhesive screws</a:t>
            </a:r>
            <a:endParaRPr/>
          </a:p>
          <a:p>
            <a:pPr indent="-228600" lvl="0" marL="228600" rtl="0" algn="l">
              <a:lnSpc>
                <a:spcPct val="90000"/>
              </a:lnSpc>
              <a:spcBef>
                <a:spcPts val="1000"/>
              </a:spcBef>
              <a:spcAft>
                <a:spcPts val="0"/>
              </a:spcAft>
              <a:buClr>
                <a:schemeClr val="dk1"/>
              </a:buClr>
              <a:buSzPts val="2400"/>
              <a:buChar char="•"/>
            </a:pPr>
            <a:r>
              <a:rPr lang="en-GB" sz="2400"/>
              <a:t>The dimensioning is carried out on the joint according to an existing opinion </a:t>
            </a:r>
            <a:endParaRPr/>
          </a:p>
          <a:p>
            <a:pPr indent="-228600" lvl="0" marL="228600" rtl="0" algn="l">
              <a:lnSpc>
                <a:spcPct val="90000"/>
              </a:lnSpc>
              <a:spcBef>
                <a:spcPts val="1000"/>
              </a:spcBef>
              <a:spcAft>
                <a:spcPts val="0"/>
              </a:spcAft>
              <a:buClr>
                <a:schemeClr val="dk1"/>
              </a:buClr>
              <a:buSzPts val="2400"/>
              <a:buChar char="•"/>
            </a:pPr>
            <a:r>
              <a:rPr lang="en-GB" sz="2400"/>
              <a:t>If necessary, the joint is reinforced with lateral full-thread screws, etc., to prevent cracking.</a:t>
            </a:r>
            <a:endParaRPr/>
          </a:p>
          <a:p>
            <a:pPr indent="-228600" lvl="0" marL="228600" rtl="0" algn="l">
              <a:lnSpc>
                <a:spcPct val="90000"/>
              </a:lnSpc>
              <a:spcBef>
                <a:spcPts val="1000"/>
              </a:spcBef>
              <a:spcAft>
                <a:spcPts val="0"/>
              </a:spcAft>
              <a:buClr>
                <a:schemeClr val="dk1"/>
              </a:buClr>
              <a:buSzPts val="2400"/>
              <a:buChar char="•"/>
            </a:pPr>
            <a:r>
              <a:rPr lang="en-GB" sz="2400"/>
              <a:t>In adhesive screw joints, the function of the joint must be ensured in the event of a fire</a:t>
            </a:r>
            <a:endParaRPr/>
          </a:p>
          <a:p>
            <a:pPr indent="-76200" lvl="0" marL="228600" rtl="0" algn="l">
              <a:lnSpc>
                <a:spcPct val="90000"/>
              </a:lnSpc>
              <a:spcBef>
                <a:spcPts val="1000"/>
              </a:spcBef>
              <a:spcAft>
                <a:spcPts val="0"/>
              </a:spcAft>
              <a:buClr>
                <a:schemeClr val="dk1"/>
              </a:buClr>
              <a:buSzPts val="2400"/>
              <a:buNone/>
            </a:pPr>
            <a:r>
              <a:t/>
            </a:r>
            <a:endParaRPr sz="2400"/>
          </a:p>
        </p:txBody>
      </p:sp>
      <p:pic>
        <p:nvPicPr>
          <p:cNvPr id="521" name="Google Shape;521;p39"/>
          <p:cNvPicPr preferRelativeResize="0"/>
          <p:nvPr/>
        </p:nvPicPr>
        <p:blipFill rotWithShape="1">
          <a:blip r:embed="rId3">
            <a:alphaModFix/>
          </a:blip>
          <a:srcRect b="7665" l="36486" r="37213" t="4776"/>
          <a:stretch/>
        </p:blipFill>
        <p:spPr>
          <a:xfrm>
            <a:off x="6646952" y="1488671"/>
            <a:ext cx="2440459" cy="4561164"/>
          </a:xfrm>
          <a:prstGeom prst="rect">
            <a:avLst/>
          </a:prstGeom>
          <a:noFill/>
          <a:ln>
            <a:noFill/>
          </a:ln>
        </p:spPr>
      </p:pic>
      <p:pic>
        <p:nvPicPr>
          <p:cNvPr id="522" name="Google Shape;522;p39"/>
          <p:cNvPicPr preferRelativeResize="0"/>
          <p:nvPr/>
        </p:nvPicPr>
        <p:blipFill rotWithShape="1">
          <a:blip r:embed="rId4">
            <a:alphaModFix/>
          </a:blip>
          <a:srcRect b="9471" l="36994" r="38428" t="6672"/>
          <a:stretch/>
        </p:blipFill>
        <p:spPr>
          <a:xfrm>
            <a:off x="9422028" y="1490755"/>
            <a:ext cx="2372125" cy="4543720"/>
          </a:xfrm>
          <a:prstGeom prst="rect">
            <a:avLst/>
          </a:prstGeom>
          <a:noFill/>
          <a:ln>
            <a:noFill/>
          </a:ln>
        </p:spPr>
      </p:pic>
      <p:sp>
        <p:nvSpPr>
          <p:cNvPr id="523" name="Google Shape;523;p3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4"/>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Authors</a:t>
            </a:r>
            <a:endParaRPr/>
          </a:p>
        </p:txBody>
      </p:sp>
      <p:sp>
        <p:nvSpPr>
          <p:cNvPr id="132" name="Google Shape;132;p4"/>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a:t>Tero Lahtela, </a:t>
            </a:r>
            <a:br>
              <a:rPr lang="en-GB"/>
            </a:br>
            <a:r>
              <a:rPr lang="en-GB"/>
              <a:t>Insinööritoimisto Tero Lahtela Oy</a:t>
            </a:r>
            <a:endParaRPr/>
          </a:p>
        </p:txBody>
      </p:sp>
      <p:sp>
        <p:nvSpPr>
          <p:cNvPr id="133" name="Google Shape;133;p4"/>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a:t>Release date: 22/10/2021</a:t>
            </a:r>
            <a:endParaRPr/>
          </a:p>
        </p:txBody>
      </p:sp>
      <p:sp>
        <p:nvSpPr>
          <p:cNvPr id="134" name="Google Shape;134;p4"/>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t/>
            </a:r>
            <a:endParaRPr/>
          </a:p>
        </p:txBody>
      </p:sp>
      <p:sp>
        <p:nvSpPr>
          <p:cNvPr id="135" name="Google Shape;135;p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36" name="Google Shape;136;p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Joint between the cantilever column and the foundation</a:t>
            </a:r>
            <a:endParaRPr/>
          </a:p>
        </p:txBody>
      </p:sp>
      <p:sp>
        <p:nvSpPr>
          <p:cNvPr id="530" name="Google Shape;530;p4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31" name="Google Shape;531;p40"/>
          <p:cNvSpPr txBox="1"/>
          <p:nvPr>
            <p:ph idx="1" type="body"/>
          </p:nvPr>
        </p:nvSpPr>
        <p:spPr>
          <a:xfrm>
            <a:off x="838199" y="1825625"/>
            <a:ext cx="5364893" cy="489027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joint between a cantilever column and the foundation can also be made with steel plates that are fastened to the wood column with dowel pins.</a:t>
            </a:r>
            <a:endParaRPr/>
          </a:p>
          <a:p>
            <a:pPr indent="-228600" lvl="0" marL="228600" rtl="0" algn="l">
              <a:lnSpc>
                <a:spcPct val="90000"/>
              </a:lnSpc>
              <a:spcBef>
                <a:spcPts val="1000"/>
              </a:spcBef>
              <a:spcAft>
                <a:spcPts val="0"/>
              </a:spcAft>
              <a:buClr>
                <a:schemeClr val="dk1"/>
              </a:buClr>
              <a:buSzPts val="2400"/>
              <a:buChar char="•"/>
            </a:pPr>
            <a:r>
              <a:rPr lang="en-GB" sz="2400"/>
              <a:t>The fireproofing of a dowel pin connection can be implemented </a:t>
            </a:r>
            <a:endParaRPr/>
          </a:p>
          <a:p>
            <a:pPr indent="-228600" lvl="1" marL="685800" rtl="0" algn="l">
              <a:lnSpc>
                <a:spcPct val="90000"/>
              </a:lnSpc>
              <a:spcBef>
                <a:spcPts val="500"/>
              </a:spcBef>
              <a:spcAft>
                <a:spcPts val="0"/>
              </a:spcAft>
              <a:buClr>
                <a:schemeClr val="dk1"/>
              </a:buClr>
              <a:buSzPts val="2000"/>
              <a:buChar char="•"/>
            </a:pPr>
            <a:r>
              <a:rPr lang="en-GB" sz="2000"/>
              <a:t>With a wooden batten installed on top of the joint</a:t>
            </a:r>
            <a:endParaRPr/>
          </a:p>
          <a:p>
            <a:pPr indent="-228600" lvl="1" marL="685800" rtl="0" algn="l">
              <a:lnSpc>
                <a:spcPct val="90000"/>
              </a:lnSpc>
              <a:spcBef>
                <a:spcPts val="500"/>
              </a:spcBef>
              <a:spcAft>
                <a:spcPts val="0"/>
              </a:spcAft>
              <a:buClr>
                <a:schemeClr val="dk1"/>
              </a:buClr>
              <a:buSzPts val="2000"/>
              <a:buChar char="•"/>
            </a:pPr>
            <a:r>
              <a:rPr lang="en-GB" sz="2000"/>
              <a:t>By covering the groove in the steel plate with a bar and pin dowel holes with wooden pins</a:t>
            </a:r>
            <a:endParaRPr/>
          </a:p>
        </p:txBody>
      </p:sp>
      <p:pic>
        <p:nvPicPr>
          <p:cNvPr id="532" name="Google Shape;532;p40"/>
          <p:cNvPicPr preferRelativeResize="0"/>
          <p:nvPr/>
        </p:nvPicPr>
        <p:blipFill rotWithShape="1">
          <a:blip r:embed="rId3">
            <a:alphaModFix/>
          </a:blip>
          <a:srcRect b="8780" l="38172" r="17949" t="0"/>
          <a:stretch/>
        </p:blipFill>
        <p:spPr>
          <a:xfrm>
            <a:off x="6339017" y="1690688"/>
            <a:ext cx="2798806" cy="4363914"/>
          </a:xfrm>
          <a:prstGeom prst="rect">
            <a:avLst/>
          </a:prstGeom>
          <a:noFill/>
          <a:ln>
            <a:noFill/>
          </a:ln>
        </p:spPr>
      </p:pic>
      <p:pic>
        <p:nvPicPr>
          <p:cNvPr id="533" name="Google Shape;533;p40"/>
          <p:cNvPicPr preferRelativeResize="0"/>
          <p:nvPr/>
        </p:nvPicPr>
        <p:blipFill rotWithShape="1">
          <a:blip r:embed="rId4">
            <a:alphaModFix/>
          </a:blip>
          <a:srcRect b="0" l="18809" r="0" t="0"/>
          <a:stretch/>
        </p:blipFill>
        <p:spPr>
          <a:xfrm>
            <a:off x="9187957" y="1690688"/>
            <a:ext cx="2661097" cy="4370092"/>
          </a:xfrm>
          <a:prstGeom prst="rect">
            <a:avLst/>
          </a:prstGeom>
          <a:noFill/>
          <a:ln>
            <a:noFill/>
          </a:ln>
        </p:spPr>
      </p:pic>
      <p:sp>
        <p:nvSpPr>
          <p:cNvPr id="534" name="Google Shape;534;p40"/>
          <p:cNvSpPr txBox="1"/>
          <p:nvPr/>
        </p:nvSpPr>
        <p:spPr>
          <a:xfrm>
            <a:off x="10656627" y="5839158"/>
            <a:ext cx="1192427"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dk1"/>
                </a:solidFill>
                <a:latin typeface="Calibri"/>
                <a:ea typeface="Calibri"/>
                <a:cs typeface="Calibri"/>
                <a:sym typeface="Calibri"/>
              </a:rPr>
              <a:t>Image: Tero Lahtela</a:t>
            </a:r>
            <a:endParaRPr/>
          </a:p>
        </p:txBody>
      </p:sp>
      <p:sp>
        <p:nvSpPr>
          <p:cNvPr id="535" name="Google Shape;535;p40"/>
          <p:cNvSpPr txBox="1"/>
          <p:nvPr/>
        </p:nvSpPr>
        <p:spPr>
          <a:xfrm>
            <a:off x="7945396" y="5839158"/>
            <a:ext cx="1192427"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dk1"/>
                </a:solidFill>
                <a:latin typeface="Calibri"/>
                <a:ea typeface="Calibri"/>
                <a:cs typeface="Calibri"/>
                <a:sym typeface="Calibri"/>
              </a:rPr>
              <a:t>Image: Tero Lahtela</a:t>
            </a:r>
            <a:endParaRPr/>
          </a:p>
        </p:txBody>
      </p:sp>
      <p:sp>
        <p:nvSpPr>
          <p:cNvPr id="536" name="Google Shape;536;p4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5"/>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Stiffening of the cantilever column hall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6"/>
          <p:cNvPicPr preferRelativeResize="0"/>
          <p:nvPr/>
        </p:nvPicPr>
        <p:blipFill rotWithShape="1">
          <a:blip r:embed="rId3">
            <a:alphaModFix/>
          </a:blip>
          <a:srcRect b="22920" l="28682" r="26571" t="16421"/>
          <a:stretch/>
        </p:blipFill>
        <p:spPr>
          <a:xfrm>
            <a:off x="6208470" y="1260385"/>
            <a:ext cx="5820832" cy="4429899"/>
          </a:xfrm>
          <a:prstGeom prst="rect">
            <a:avLst/>
          </a:prstGeom>
          <a:noFill/>
          <a:ln>
            <a:noFill/>
          </a:ln>
        </p:spPr>
      </p:pic>
      <p:sp>
        <p:nvSpPr>
          <p:cNvPr id="148" name="Google Shape;14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Cantilever column frame</a:t>
            </a:r>
            <a:endParaRPr/>
          </a:p>
        </p:txBody>
      </p:sp>
      <p:sp>
        <p:nvSpPr>
          <p:cNvPr id="149" name="Google Shape;149;p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50" name="Google Shape;150;p6"/>
          <p:cNvSpPr txBox="1"/>
          <p:nvPr>
            <p:ph idx="1" type="body"/>
          </p:nvPr>
        </p:nvSpPr>
        <p:spPr>
          <a:xfrm>
            <a:off x="838200" y="1825625"/>
            <a:ext cx="5181600" cy="489027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A cantilever column frame is the most common type of frame system in industrial and commercial premises</a:t>
            </a:r>
            <a:endParaRPr/>
          </a:p>
          <a:p>
            <a:pPr indent="-228600" lvl="0" marL="228600" rtl="0" algn="l">
              <a:lnSpc>
                <a:spcPct val="90000"/>
              </a:lnSpc>
              <a:spcBef>
                <a:spcPts val="1000"/>
              </a:spcBef>
              <a:spcAft>
                <a:spcPts val="0"/>
              </a:spcAft>
              <a:buClr>
                <a:schemeClr val="dk1"/>
              </a:buClr>
              <a:buSzPts val="2400"/>
              <a:buChar char="•"/>
            </a:pPr>
            <a:r>
              <a:rPr lang="en-GB" sz="2400"/>
              <a:t>Benefits of the cantilever column frame include </a:t>
            </a:r>
            <a:endParaRPr/>
          </a:p>
          <a:p>
            <a:pPr indent="-228600" lvl="1" marL="685800" rtl="0" algn="l">
              <a:lnSpc>
                <a:spcPct val="90000"/>
              </a:lnSpc>
              <a:spcBef>
                <a:spcPts val="500"/>
              </a:spcBef>
              <a:spcAft>
                <a:spcPts val="0"/>
              </a:spcAft>
              <a:buClr>
                <a:schemeClr val="dk1"/>
              </a:buClr>
              <a:buSzPts val="2000"/>
              <a:buChar char="•"/>
            </a:pPr>
            <a:r>
              <a:rPr lang="en-GB" sz="2000"/>
              <a:t>The transversal length of the hall is stiffened with cantilever column ring-beam so that there is no limitation on the length of the hall</a:t>
            </a:r>
            <a:endParaRPr/>
          </a:p>
          <a:p>
            <a:pPr indent="-228600" lvl="1" marL="685800" rtl="0" algn="l">
              <a:lnSpc>
                <a:spcPct val="90000"/>
              </a:lnSpc>
              <a:spcBef>
                <a:spcPts val="500"/>
              </a:spcBef>
              <a:spcAft>
                <a:spcPts val="0"/>
              </a:spcAft>
              <a:buClr>
                <a:schemeClr val="dk1"/>
              </a:buClr>
              <a:buSzPts val="2000"/>
              <a:buChar char="•"/>
            </a:pPr>
            <a:r>
              <a:rPr lang="en-GB" sz="2000"/>
              <a:t>Highly prefabricated frame and exterior shell building components</a:t>
            </a:r>
            <a:endParaRPr/>
          </a:p>
          <a:p>
            <a:pPr indent="-228600" lvl="1" marL="685800" rtl="0" algn="l">
              <a:lnSpc>
                <a:spcPct val="90000"/>
              </a:lnSpc>
              <a:spcBef>
                <a:spcPts val="500"/>
              </a:spcBef>
              <a:spcAft>
                <a:spcPts val="0"/>
              </a:spcAft>
              <a:buClr>
                <a:schemeClr val="dk1"/>
              </a:buClr>
              <a:buSzPts val="2000"/>
              <a:buChar char="•"/>
            </a:pPr>
            <a:r>
              <a:rPr lang="en-GB" sz="2000"/>
              <a:t>Quick installation on site</a:t>
            </a:r>
            <a:endParaRPr/>
          </a:p>
          <a:p>
            <a:pPr indent="-228600" lvl="1" marL="685800" rtl="0" algn="l">
              <a:lnSpc>
                <a:spcPct val="90000"/>
              </a:lnSpc>
              <a:spcBef>
                <a:spcPts val="500"/>
              </a:spcBef>
              <a:spcAft>
                <a:spcPts val="0"/>
              </a:spcAft>
              <a:buClr>
                <a:schemeClr val="dk1"/>
              </a:buClr>
              <a:buSzPts val="2000"/>
              <a:buChar char="•"/>
            </a:pPr>
            <a:r>
              <a:rPr lang="en-GB" sz="2000"/>
              <a:t>Cost effective</a:t>
            </a:r>
            <a:endParaRPr/>
          </a:p>
        </p:txBody>
      </p:sp>
      <p:sp>
        <p:nvSpPr>
          <p:cNvPr id="151" name="Google Shape;151;p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7"/>
          <p:cNvPicPr preferRelativeResize="0"/>
          <p:nvPr/>
        </p:nvPicPr>
        <p:blipFill rotWithShape="1">
          <a:blip r:embed="rId3">
            <a:alphaModFix/>
          </a:blip>
          <a:srcRect b="0" l="7209" r="3933" t="0"/>
          <a:stretch/>
        </p:blipFill>
        <p:spPr>
          <a:xfrm>
            <a:off x="2895600" y="1421028"/>
            <a:ext cx="6472881" cy="4856470"/>
          </a:xfrm>
          <a:prstGeom prst="rect">
            <a:avLst/>
          </a:prstGeom>
          <a:noFill/>
          <a:ln>
            <a:noFill/>
          </a:ln>
        </p:spPr>
      </p:pic>
      <p:sp>
        <p:nvSpPr>
          <p:cNvPr id="158" name="Google Shape;158;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Example of a multi-bay hall with cantilever columns </a:t>
            </a:r>
            <a:endParaRPr/>
          </a:p>
        </p:txBody>
      </p:sp>
      <p:sp>
        <p:nvSpPr>
          <p:cNvPr id="159" name="Google Shape;159;p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60" name="Google Shape;160;p7"/>
          <p:cNvSpPr/>
          <p:nvPr/>
        </p:nvSpPr>
        <p:spPr>
          <a:xfrm>
            <a:off x="7890140" y="6062054"/>
            <a:ext cx="142376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Puuinfo</a:t>
            </a:r>
            <a:endParaRPr/>
          </a:p>
        </p:txBody>
      </p:sp>
      <p:sp>
        <p:nvSpPr>
          <p:cNvPr id="161" name="Google Shape;161;p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8"/>
          <p:cNvPicPr preferRelativeResize="0"/>
          <p:nvPr/>
        </p:nvPicPr>
        <p:blipFill rotWithShape="1">
          <a:blip r:embed="rId3">
            <a:alphaModFix/>
          </a:blip>
          <a:srcRect b="0" l="0" r="0" t="0"/>
          <a:stretch/>
        </p:blipFill>
        <p:spPr>
          <a:xfrm>
            <a:off x="6198372" y="1687147"/>
            <a:ext cx="5683508" cy="4262632"/>
          </a:xfrm>
          <a:prstGeom prst="rect">
            <a:avLst/>
          </a:prstGeom>
          <a:noFill/>
          <a:ln>
            <a:noFill/>
          </a:ln>
        </p:spPr>
      </p:pic>
      <p:sp>
        <p:nvSpPr>
          <p:cNvPr id="168" name="Google Shape;168;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Bridge crane</a:t>
            </a:r>
            <a:endParaRPr/>
          </a:p>
        </p:txBody>
      </p:sp>
      <p:sp>
        <p:nvSpPr>
          <p:cNvPr id="169" name="Google Shape;169;p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70" name="Google Shape;170;p8"/>
          <p:cNvSpPr txBox="1"/>
          <p:nvPr>
            <p:ph idx="1" type="body"/>
          </p:nvPr>
        </p:nvSpPr>
        <p:spPr>
          <a:xfrm>
            <a:off x="838199" y="1825625"/>
            <a:ext cx="5364893" cy="489027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 cantilever column frame can also be used to shape the column containing the crane console</a:t>
            </a:r>
            <a:endParaRPr/>
          </a:p>
          <a:p>
            <a:pPr indent="-228600" lvl="0" marL="228600" rtl="0" algn="l">
              <a:lnSpc>
                <a:spcPct val="90000"/>
              </a:lnSpc>
              <a:spcBef>
                <a:spcPts val="1000"/>
              </a:spcBef>
              <a:spcAft>
                <a:spcPts val="0"/>
              </a:spcAft>
              <a:buClr>
                <a:schemeClr val="dk1"/>
              </a:buClr>
              <a:buSzPts val="2800"/>
              <a:buChar char="•"/>
            </a:pPr>
            <a:r>
              <a:rPr lang="en-GB"/>
              <a:t>In a wooden hall, the crane usually has a capacity of 5...10 tonnes.</a:t>
            </a:r>
            <a:endParaRPr/>
          </a:p>
          <a:p>
            <a:pPr indent="-228600" lvl="0" marL="228600" rtl="0" algn="l">
              <a:lnSpc>
                <a:spcPct val="90000"/>
              </a:lnSpc>
              <a:spcBef>
                <a:spcPts val="1000"/>
              </a:spcBef>
              <a:spcAft>
                <a:spcPts val="0"/>
              </a:spcAft>
              <a:buClr>
                <a:schemeClr val="dk1"/>
              </a:buClr>
              <a:buSzPts val="2800"/>
              <a:buChar char="•"/>
            </a:pPr>
            <a:r>
              <a:rPr lang="en-GB"/>
              <a:t>If necessary, the notches in the pillar are reinforced with transverse full-thread screws, etc., to prevent cracking.</a:t>
            </a:r>
            <a:endParaRPr/>
          </a:p>
        </p:txBody>
      </p:sp>
      <p:sp>
        <p:nvSpPr>
          <p:cNvPr id="171" name="Google Shape;171;p8"/>
          <p:cNvSpPr txBox="1"/>
          <p:nvPr/>
        </p:nvSpPr>
        <p:spPr>
          <a:xfrm>
            <a:off x="10689452" y="5734334"/>
            <a:ext cx="1192427"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dk1"/>
                </a:solidFill>
                <a:latin typeface="Calibri"/>
                <a:ea typeface="Calibri"/>
                <a:cs typeface="Calibri"/>
                <a:sym typeface="Calibri"/>
              </a:rPr>
              <a:t>Image: Tero Lahtela</a:t>
            </a:r>
            <a:endParaRPr/>
          </a:p>
        </p:txBody>
      </p:sp>
      <p:sp>
        <p:nvSpPr>
          <p:cNvPr id="172" name="Google Shape;172;p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9"/>
          <p:cNvPicPr preferRelativeResize="0"/>
          <p:nvPr/>
        </p:nvPicPr>
        <p:blipFill rotWithShape="1">
          <a:blip r:embed="rId3">
            <a:alphaModFix/>
          </a:blip>
          <a:srcRect b="4235" l="18496" r="11925" t="5860"/>
          <a:stretch/>
        </p:blipFill>
        <p:spPr>
          <a:xfrm>
            <a:off x="6162827" y="1610370"/>
            <a:ext cx="5854182" cy="4246734"/>
          </a:xfrm>
          <a:prstGeom prst="rect">
            <a:avLst/>
          </a:prstGeom>
          <a:noFill/>
          <a:ln>
            <a:noFill/>
          </a:ln>
        </p:spPr>
      </p:pic>
      <p:sp>
        <p:nvSpPr>
          <p:cNvPr id="179" name="Google Shape;179;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the frame transversely</a:t>
            </a:r>
            <a:endParaRPr/>
          </a:p>
        </p:txBody>
      </p:sp>
      <p:sp>
        <p:nvSpPr>
          <p:cNvPr id="180" name="Google Shape;180;p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81" name="Google Shape;181;p9"/>
          <p:cNvSpPr txBox="1"/>
          <p:nvPr>
            <p:ph idx="1" type="body"/>
          </p:nvPr>
        </p:nvSpPr>
        <p:spPr>
          <a:xfrm>
            <a:off x="838200" y="1825625"/>
            <a:ext cx="5272216" cy="489027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Horizontal loading in the transverse direction consists of:</a:t>
            </a:r>
            <a:endParaRPr/>
          </a:p>
          <a:p>
            <a:pPr indent="-228600" lvl="1" marL="685800" rtl="0" algn="l">
              <a:lnSpc>
                <a:spcPct val="90000"/>
              </a:lnSpc>
              <a:spcBef>
                <a:spcPts val="500"/>
              </a:spcBef>
              <a:spcAft>
                <a:spcPts val="0"/>
              </a:spcAft>
              <a:buClr>
                <a:schemeClr val="dk1"/>
              </a:buClr>
              <a:buSzPts val="2400"/>
              <a:buChar char="•"/>
            </a:pPr>
            <a:r>
              <a:rPr lang="en-GB"/>
              <a:t>Wind load</a:t>
            </a:r>
            <a:endParaRPr/>
          </a:p>
          <a:p>
            <a:pPr indent="-228600" lvl="1" marL="685800" rtl="0" algn="l">
              <a:lnSpc>
                <a:spcPct val="90000"/>
              </a:lnSpc>
              <a:spcBef>
                <a:spcPts val="500"/>
              </a:spcBef>
              <a:spcAft>
                <a:spcPts val="0"/>
              </a:spcAft>
              <a:buClr>
                <a:schemeClr val="dk1"/>
              </a:buClr>
              <a:buSzPts val="2400"/>
              <a:buChar char="•"/>
            </a:pPr>
            <a:r>
              <a:rPr lang="en-GB"/>
              <a:t>Additional horizontal force</a:t>
            </a:r>
            <a:endParaRPr/>
          </a:p>
          <a:p>
            <a:pPr indent="-228600" lvl="0" marL="228600" rtl="0" algn="l">
              <a:lnSpc>
                <a:spcPct val="90000"/>
              </a:lnSpc>
              <a:spcBef>
                <a:spcPts val="1000"/>
              </a:spcBef>
              <a:spcAft>
                <a:spcPts val="0"/>
              </a:spcAft>
              <a:buClr>
                <a:schemeClr val="dk1"/>
              </a:buClr>
              <a:buSzPts val="2800"/>
              <a:buChar char="•"/>
            </a:pPr>
            <a:r>
              <a:rPr lang="en-GB"/>
              <a:t>Wind load can be examined as</a:t>
            </a:r>
            <a:endParaRPr/>
          </a:p>
          <a:p>
            <a:pPr indent="-228600" lvl="1" marL="685800" rtl="0" algn="l">
              <a:lnSpc>
                <a:spcPct val="90000"/>
              </a:lnSpc>
              <a:spcBef>
                <a:spcPts val="500"/>
              </a:spcBef>
              <a:spcAft>
                <a:spcPts val="0"/>
              </a:spcAft>
              <a:buClr>
                <a:schemeClr val="dk1"/>
              </a:buClr>
              <a:buSzPts val="2400"/>
              <a:buChar char="•"/>
            </a:pPr>
            <a:r>
              <a:rPr lang="en-GB"/>
              <a:t>Total wind load</a:t>
            </a:r>
            <a:endParaRPr/>
          </a:p>
          <a:p>
            <a:pPr indent="-228600" lvl="1" marL="685800" rtl="0" algn="l">
              <a:lnSpc>
                <a:spcPct val="90000"/>
              </a:lnSpc>
              <a:spcBef>
                <a:spcPts val="500"/>
              </a:spcBef>
              <a:spcAft>
                <a:spcPts val="0"/>
              </a:spcAft>
              <a:buClr>
                <a:schemeClr val="dk1"/>
              </a:buClr>
              <a:buSzPts val="2400"/>
              <a:buChar char="•"/>
            </a:pPr>
            <a:r>
              <a:rPr lang="en-GB"/>
              <a:t>The sum of wind loads on surface patches </a:t>
            </a:r>
            <a:endParaRPr/>
          </a:p>
        </p:txBody>
      </p:sp>
      <p:sp>
        <p:nvSpPr>
          <p:cNvPr id="182" name="Google Shape;182;p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9D0B36-F9B9-4916-8855-7558787BBC1C}"/>
</file>

<file path=customXml/itemProps2.xml><?xml version="1.0" encoding="utf-8"?>
<ds:datastoreItem xmlns:ds="http://schemas.openxmlformats.org/officeDocument/2006/customXml" ds:itemID="{4D3AF33B-87E7-42CE-9373-982C386FB296}"/>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2021-05-03T10:20:21Z</dcterms:created>
  <dc:creator>atte Kalke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0x010100234099FDC849BF42B9A9874AAD308C6B</vt:lpwstr>
  </property>
</Properties>
</file>