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6858000" cx="12192000"/>
  <p:notesSz cx="6400800" cy="11728450"/>
  <p:embeddedFontLst>
    <p:embeddedFont>
      <p:font typeface="Arial Narrow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6" roundtripDataSignature="AMtx7mjJ5PX+3GS2CkgGjYFNB6FRhJje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39" Type="http://schemas.openxmlformats.org/officeDocument/2006/relationships/slide" Target="slides/slide35.xml"/><Relationship Id="rId18" Type="http://schemas.openxmlformats.org/officeDocument/2006/relationships/slide" Target="slides/slide14.xml"/><Relationship Id="rId42" Type="http://schemas.openxmlformats.org/officeDocument/2006/relationships/font" Target="fonts/ArialNarrow-regular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7" Type="http://schemas.openxmlformats.org/officeDocument/2006/relationships/customXml" Target="../customXml/item1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24" Type="http://schemas.openxmlformats.org/officeDocument/2006/relationships/slide" Target="slides/slide20.xml"/><Relationship Id="rId45" Type="http://schemas.openxmlformats.org/officeDocument/2006/relationships/font" Target="fonts/ArialNarrow-boldItalic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49" Type="http://schemas.openxmlformats.org/officeDocument/2006/relationships/customXml" Target="../customXml/item3.xml"/><Relationship Id="rId44" Type="http://schemas.openxmlformats.org/officeDocument/2006/relationships/font" Target="fonts/ArialNarrow-italic.fntdata"/><Relationship Id="rId31" Type="http://schemas.openxmlformats.org/officeDocument/2006/relationships/slide" Target="slides/slide2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3" Type="http://schemas.openxmlformats.org/officeDocument/2006/relationships/font" Target="fonts/ArialNarrow-bold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14" Type="http://schemas.openxmlformats.org/officeDocument/2006/relationships/slide" Target="slides/slide10.xml"/><Relationship Id="rId48" Type="http://schemas.openxmlformats.org/officeDocument/2006/relationships/customXml" Target="../customXml/item2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46" Type="http://customschemas.google.com/relationships/presentationmetadata" Target="metadata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theme" Target="theme/theme2.xml"/><Relationship Id="rId6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9" name="Google Shape;269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1" name="Google Shape;461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6" name="Google Shape;476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9" name="Google Shape;539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9" name="Google Shape;549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9" name="Google Shape;569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9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9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8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4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4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9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9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4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0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0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1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52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6" name="Google Shape;96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3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0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40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0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0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4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1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41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1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1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38" name="Google Shape;3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39" name="Google Shape;3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4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42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" name="Google Shape;4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4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4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4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" name="Google Shape;71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6.jp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15.png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Relationship Id="rId4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Relationship Id="rId4" Type="http://schemas.openxmlformats.org/officeDocument/2006/relationships/image" Target="../media/image2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8" name="Google Shape;1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 wooden apartment block stiffened using concrete structures</a:t>
            </a:r>
            <a:endParaRPr/>
          </a:p>
        </p:txBody>
      </p:sp>
      <p:sp>
        <p:nvSpPr>
          <p:cNvPr id="191" name="Google Shape;191;p1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2" name="Google Shape;192;p10"/>
          <p:cNvSpPr txBox="1"/>
          <p:nvPr>
            <p:ph idx="1" type="body"/>
          </p:nvPr>
        </p:nvSpPr>
        <p:spPr>
          <a:xfrm>
            <a:off x="838200" y="1825624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picture shows a CLT-structured wooden apartment block stiffened using a concrete-structured staircase tower.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use of staircase towers in stiffening requires that the apartments are designed around it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It must be possible to attach the intermediate floor tiles to the staircase tower</a:t>
            </a:r>
            <a:endParaRPr/>
          </a:p>
        </p:txBody>
      </p:sp>
      <p:pic>
        <p:nvPicPr>
          <p:cNvPr descr="https://bauart-konstruktion.de/wp-content/uploads/2018/11/20180816_Heilbronn_BuGa_Drohne-031_1120.jpg" id="193" name="Google Shape;193;p10"/>
          <p:cNvPicPr preferRelativeResize="0"/>
          <p:nvPr/>
        </p:nvPicPr>
        <p:blipFill rotWithShape="1">
          <a:blip r:embed="rId3">
            <a:alphaModFix/>
          </a:blip>
          <a:srcRect b="0" l="0" r="16722" t="0"/>
          <a:stretch/>
        </p:blipFill>
        <p:spPr>
          <a:xfrm>
            <a:off x="6444048" y="1825624"/>
            <a:ext cx="5415493" cy="406434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10225216" y="5674527"/>
            <a:ext cx="1634325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bauart-construction.de</a:t>
            </a:r>
            <a:endParaRPr/>
          </a:p>
        </p:txBody>
      </p:sp>
      <p:sp>
        <p:nvSpPr>
          <p:cNvPr id="195" name="Google Shape;195;p1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Impact of stiffening on architectural design</a:t>
            </a:r>
            <a:endParaRPr/>
          </a:p>
        </p:txBody>
      </p:sp>
      <p:sp>
        <p:nvSpPr>
          <p:cNvPr id="202" name="Google Shape;202;p1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p11"/>
          <p:cNvSpPr txBox="1"/>
          <p:nvPr>
            <p:ph idx="1" type="body"/>
          </p:nvPr>
        </p:nvSpPr>
        <p:spPr>
          <a:xfrm>
            <a:off x="838200" y="1825624"/>
            <a:ext cx="10515600" cy="47543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walls should be placed as evenly as possible throughout the building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walls must have a sufficiently long panelled portion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walls cannot have large openings consecutively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stiffening walls must be located at the same location on different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length of the stiffening walls must be approximately the same so that there are no major differences in horizontal displacements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04" name="Google Shape;204;p1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Impact of stiffening on architectural design</a:t>
            </a:r>
            <a:endParaRPr/>
          </a:p>
        </p:txBody>
      </p:sp>
      <p:sp>
        <p:nvSpPr>
          <p:cNvPr id="211" name="Google Shape;211;p1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2" name="Google Shape;212;p12"/>
          <p:cNvSpPr txBox="1"/>
          <p:nvPr>
            <p:ph idx="1" type="body"/>
          </p:nvPr>
        </p:nvSpPr>
        <p:spPr>
          <a:xfrm>
            <a:off x="838200" y="1825624"/>
            <a:ext cx="10515600" cy="4488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bearing directions of the intermediate floors should be chosen so that the intermediate floors transfer as much weight as possible to the stiffening walls (reducing anchoring force)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Large extensions cannot be made in a wooden apartment block using 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Structure types, junction details and power connection types must be planned to draft level together with the structural designer already in the early stages of the project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wooden apartment block cannot be made as slim in depth as a concrete apartment block</a:t>
            </a:r>
            <a:endParaRPr/>
          </a:p>
        </p:txBody>
      </p:sp>
      <p:sp>
        <p:nvSpPr>
          <p:cNvPr id="213" name="Google Shape;213;p1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0460" y="1587456"/>
            <a:ext cx="7731079" cy="47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Example of stiffening wall placement</a:t>
            </a:r>
            <a:endParaRPr/>
          </a:p>
        </p:txBody>
      </p:sp>
      <p:sp>
        <p:nvSpPr>
          <p:cNvPr id="221" name="Google Shape;221;p1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2" name="Google Shape;222;p1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General functioning of the intermediate floor</a:t>
            </a:r>
            <a:endParaRPr/>
          </a:p>
        </p:txBody>
      </p:sp>
      <p:sp>
        <p:nvSpPr>
          <p:cNvPr id="229" name="Google Shape;229;p1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0" name="Google Shape;230;p14"/>
          <p:cNvSpPr txBox="1"/>
          <p:nvPr>
            <p:ph idx="1" type="body"/>
          </p:nvPr>
        </p:nvSpPr>
        <p:spPr>
          <a:xfrm>
            <a:off x="838200" y="1825624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Stiffening technology in the intermediate floor plays a key role in the stiffening of an apartment block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 concrete building, the intermediate floor is usually treated as a uniform stiffening panel that distributes the horizontal load onto the stiffening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Stiffening walls receive horizontal load relative to wall stiffness</a:t>
            </a:r>
            <a:endParaRPr/>
          </a:p>
        </p:txBody>
      </p:sp>
      <p:pic>
        <p:nvPicPr>
          <p:cNvPr id="231" name="Google Shape;231;p14"/>
          <p:cNvPicPr preferRelativeResize="0"/>
          <p:nvPr/>
        </p:nvPicPr>
        <p:blipFill rotWithShape="1">
          <a:blip r:embed="rId3">
            <a:alphaModFix/>
          </a:blip>
          <a:srcRect b="714" l="10692" r="8936" t="3694"/>
          <a:stretch/>
        </p:blipFill>
        <p:spPr>
          <a:xfrm>
            <a:off x="6096000" y="1479635"/>
            <a:ext cx="5944359" cy="396915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33" name="Google Shape;233;p14"/>
          <p:cNvSpPr txBox="1"/>
          <p:nvPr/>
        </p:nvSpPr>
        <p:spPr>
          <a:xfrm rot="180000">
            <a:off x="7077907" y="2769952"/>
            <a:ext cx="3459122" cy="207066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Continuous intermediate floor throughout the building</a:t>
            </a:r>
            <a:endParaRPr b="0" i="0" sz="1100" u="none" cap="none" strike="noStrik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3172" y="1628926"/>
            <a:ext cx="5484679" cy="409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 rigid intermediate floor</a:t>
            </a:r>
            <a:endParaRPr/>
          </a:p>
        </p:txBody>
      </p:sp>
      <p:sp>
        <p:nvSpPr>
          <p:cNvPr id="241" name="Google Shape;241;p1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2" name="Google Shape;242;p15"/>
          <p:cNvSpPr txBox="1"/>
          <p:nvPr>
            <p:ph idx="1" type="body"/>
          </p:nvPr>
        </p:nvSpPr>
        <p:spPr>
          <a:xfrm>
            <a:off x="838200" y="1825624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rigid intermediate sole is dimensioned to function as a uniform piece that distributes the horizontal loading resultant walls into stiffening walls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load on stiffening walls can be determined from the rigidity of the walls and the torque centre of the intermediate floor</a:t>
            </a:r>
            <a:endParaRPr/>
          </a:p>
        </p:txBody>
      </p:sp>
      <p:sp>
        <p:nvSpPr>
          <p:cNvPr id="243" name="Google Shape;243;p1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44" name="Google Shape;244;p15"/>
          <p:cNvSpPr txBox="1"/>
          <p:nvPr/>
        </p:nvSpPr>
        <p:spPr>
          <a:xfrm rot="-2220000">
            <a:off x="9050659" y="3192543"/>
            <a:ext cx="1199573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245" name="Google Shape;245;p15"/>
          <p:cNvSpPr txBox="1"/>
          <p:nvPr/>
        </p:nvSpPr>
        <p:spPr>
          <a:xfrm>
            <a:off x="7793359" y="1899727"/>
            <a:ext cx="1199573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2 </a:t>
            </a:r>
            <a:endParaRPr/>
          </a:p>
        </p:txBody>
      </p:sp>
      <p:sp>
        <p:nvSpPr>
          <p:cNvPr id="246" name="Google Shape;246;p15"/>
          <p:cNvSpPr txBox="1"/>
          <p:nvPr/>
        </p:nvSpPr>
        <p:spPr>
          <a:xfrm rot="-5400000">
            <a:off x="8267992" y="4124187"/>
            <a:ext cx="682110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3 </a:t>
            </a:r>
            <a:endParaRPr/>
          </a:p>
        </p:txBody>
      </p:sp>
      <p:sp>
        <p:nvSpPr>
          <p:cNvPr id="247" name="Google Shape;247;p15"/>
          <p:cNvSpPr txBox="1"/>
          <p:nvPr/>
        </p:nvSpPr>
        <p:spPr>
          <a:xfrm rot="-5400000">
            <a:off x="10183805" y="3372658"/>
            <a:ext cx="682110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4 </a:t>
            </a: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11311906" y="4917846"/>
            <a:ext cx="617473" cy="204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1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6235" y="1610372"/>
            <a:ext cx="5683144" cy="428976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 rigid intermediate floor</a:t>
            </a:r>
            <a:endParaRPr/>
          </a:p>
        </p:txBody>
      </p:sp>
      <p:sp>
        <p:nvSpPr>
          <p:cNvPr id="256" name="Google Shape;256;p1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" name="Google Shape;257;p16"/>
          <p:cNvSpPr txBox="1"/>
          <p:nvPr>
            <p:ph idx="1" type="body"/>
          </p:nvPr>
        </p:nvSpPr>
        <p:spPr>
          <a:xfrm>
            <a:off x="838200" y="1772356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Both x-directional and y-directional walls are taken into account when determining the torque centre</a:t>
            </a:r>
            <a:endParaRPr/>
          </a:p>
        </p:txBody>
      </p:sp>
      <p:pic>
        <p:nvPicPr>
          <p:cNvPr id="258" name="Google Shape;25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0466" y="3353876"/>
            <a:ext cx="3798415" cy="155659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60" name="Google Shape;260;p16"/>
          <p:cNvSpPr txBox="1"/>
          <p:nvPr/>
        </p:nvSpPr>
        <p:spPr>
          <a:xfrm rot="-2220000">
            <a:off x="9050659" y="3192543"/>
            <a:ext cx="1199573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261" name="Google Shape;261;p16"/>
          <p:cNvSpPr txBox="1"/>
          <p:nvPr/>
        </p:nvSpPr>
        <p:spPr>
          <a:xfrm>
            <a:off x="7793359" y="1899727"/>
            <a:ext cx="1199573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2 </a:t>
            </a:r>
            <a:endParaRPr/>
          </a:p>
        </p:txBody>
      </p:sp>
      <p:sp>
        <p:nvSpPr>
          <p:cNvPr id="262" name="Google Shape;262;p16"/>
          <p:cNvSpPr txBox="1"/>
          <p:nvPr/>
        </p:nvSpPr>
        <p:spPr>
          <a:xfrm rot="-5400000">
            <a:off x="8259114" y="4124187"/>
            <a:ext cx="682110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3 </a:t>
            </a:r>
            <a:endParaRPr/>
          </a:p>
        </p:txBody>
      </p:sp>
      <p:sp>
        <p:nvSpPr>
          <p:cNvPr id="263" name="Google Shape;263;p16"/>
          <p:cNvSpPr txBox="1"/>
          <p:nvPr/>
        </p:nvSpPr>
        <p:spPr>
          <a:xfrm rot="-5400000">
            <a:off x="10183805" y="3372658"/>
            <a:ext cx="682110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4 </a:t>
            </a:r>
            <a:endParaRPr/>
          </a:p>
        </p:txBody>
      </p:sp>
      <p:sp>
        <p:nvSpPr>
          <p:cNvPr id="264" name="Google Shape;264;p16"/>
          <p:cNvSpPr txBox="1"/>
          <p:nvPr/>
        </p:nvSpPr>
        <p:spPr>
          <a:xfrm>
            <a:off x="8690747" y="2724676"/>
            <a:ext cx="1199573" cy="163399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5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Torque centre</a:t>
            </a:r>
            <a:endParaRPr/>
          </a:p>
        </p:txBody>
      </p:sp>
      <p:sp>
        <p:nvSpPr>
          <p:cNvPr id="265" name="Google Shape;265;p16"/>
          <p:cNvSpPr txBox="1"/>
          <p:nvPr/>
        </p:nvSpPr>
        <p:spPr>
          <a:xfrm>
            <a:off x="11311906" y="4926724"/>
            <a:ext cx="617473" cy="1227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1 </a:t>
            </a:r>
            <a:endParaRPr/>
          </a:p>
        </p:txBody>
      </p:sp>
      <p:sp>
        <p:nvSpPr>
          <p:cNvPr id="266" name="Google Shape;266;p16"/>
          <p:cNvSpPr txBox="1"/>
          <p:nvPr/>
        </p:nvSpPr>
        <p:spPr>
          <a:xfrm>
            <a:off x="1070814" y="3346512"/>
            <a:ext cx="4193935" cy="33618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EXAMPLE OF DETERMINING THE TORQUE CENTRE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 rigid intermediate floor</a:t>
            </a:r>
            <a:endParaRPr/>
          </a:p>
        </p:txBody>
      </p:sp>
      <p:sp>
        <p:nvSpPr>
          <p:cNvPr id="273" name="Google Shape;273;p1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4" name="Google Shape;2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317" y="1873251"/>
            <a:ext cx="6611937" cy="34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9852" y="2392237"/>
            <a:ext cx="4058565" cy="261842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77" name="Google Shape;277;p17"/>
          <p:cNvSpPr txBox="1"/>
          <p:nvPr/>
        </p:nvSpPr>
        <p:spPr>
          <a:xfrm>
            <a:off x="838200" y="1804783"/>
            <a:ext cx="5753088" cy="32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LOAD FROM EXTERNAL LOAD </a:t>
            </a:r>
            <a:r>
              <a:rPr b="0" i="1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R</a:t>
            </a:r>
            <a:r>
              <a:rPr b="0" baseline="-2500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x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 = 35 kN</a:t>
            </a:r>
            <a:endParaRPr/>
          </a:p>
        </p:txBody>
      </p:sp>
      <p:sp>
        <p:nvSpPr>
          <p:cNvPr id="278" name="Google Shape;278;p17"/>
          <p:cNvSpPr txBox="1"/>
          <p:nvPr/>
        </p:nvSpPr>
        <p:spPr>
          <a:xfrm rot="-2220000">
            <a:off x="9469676" y="3507185"/>
            <a:ext cx="1049100" cy="166916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279" name="Google Shape;279;p17"/>
          <p:cNvSpPr txBox="1"/>
          <p:nvPr/>
        </p:nvSpPr>
        <p:spPr>
          <a:xfrm>
            <a:off x="8561083" y="2599094"/>
            <a:ext cx="1049100" cy="166916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2 </a:t>
            </a:r>
            <a:endParaRPr/>
          </a:p>
        </p:txBody>
      </p:sp>
      <p:sp>
        <p:nvSpPr>
          <p:cNvPr id="280" name="Google Shape;280;p17"/>
          <p:cNvSpPr txBox="1"/>
          <p:nvPr/>
        </p:nvSpPr>
        <p:spPr>
          <a:xfrm rot="-5400000">
            <a:off x="8872272" y="4204071"/>
            <a:ext cx="696793" cy="142904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3 </a:t>
            </a:r>
            <a:endParaRPr/>
          </a:p>
        </p:txBody>
      </p:sp>
      <p:sp>
        <p:nvSpPr>
          <p:cNvPr id="281" name="Google Shape;281;p17"/>
          <p:cNvSpPr txBox="1"/>
          <p:nvPr/>
        </p:nvSpPr>
        <p:spPr>
          <a:xfrm rot="-5400000">
            <a:off x="10300031" y="3667115"/>
            <a:ext cx="696793" cy="142904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4 </a:t>
            </a:r>
            <a:endParaRPr/>
          </a:p>
        </p:txBody>
      </p:sp>
      <p:sp>
        <p:nvSpPr>
          <p:cNvPr id="282" name="Google Shape;282;p17"/>
          <p:cNvSpPr txBox="1"/>
          <p:nvPr/>
        </p:nvSpPr>
        <p:spPr>
          <a:xfrm>
            <a:off x="9220668" y="3217186"/>
            <a:ext cx="1049100" cy="91848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Torque centre</a:t>
            </a:r>
            <a:endParaRPr/>
          </a:p>
        </p:txBody>
      </p:sp>
      <p:sp>
        <p:nvSpPr>
          <p:cNvPr id="283" name="Google Shape;283;p17"/>
          <p:cNvSpPr txBox="1"/>
          <p:nvPr/>
        </p:nvSpPr>
        <p:spPr>
          <a:xfrm>
            <a:off x="11242070" y="4818832"/>
            <a:ext cx="504885" cy="1290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1 </a:t>
            </a:r>
            <a:endParaRPr/>
          </a:p>
        </p:txBody>
      </p:sp>
      <p:sp>
        <p:nvSpPr>
          <p:cNvPr id="284" name="Google Shape;284;p17"/>
          <p:cNvSpPr txBox="1"/>
          <p:nvPr/>
        </p:nvSpPr>
        <p:spPr>
          <a:xfrm>
            <a:off x="828023" y="2392237"/>
            <a:ext cx="1049100" cy="1414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1 </a:t>
            </a:r>
            <a:endParaRPr/>
          </a:p>
        </p:txBody>
      </p:sp>
      <p:sp>
        <p:nvSpPr>
          <p:cNvPr id="285" name="Google Shape;285;p17"/>
          <p:cNvSpPr txBox="1"/>
          <p:nvPr/>
        </p:nvSpPr>
        <p:spPr>
          <a:xfrm>
            <a:off x="828023" y="3048185"/>
            <a:ext cx="1049100" cy="22765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2</a:t>
            </a:r>
            <a:endParaRPr/>
          </a:p>
        </p:txBody>
      </p:sp>
      <p:sp>
        <p:nvSpPr>
          <p:cNvPr id="286" name="Google Shape;286;p17"/>
          <p:cNvSpPr txBox="1"/>
          <p:nvPr/>
        </p:nvSpPr>
        <p:spPr>
          <a:xfrm>
            <a:off x="828023" y="3873436"/>
            <a:ext cx="1049100" cy="114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3</a:t>
            </a:r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828023" y="4600426"/>
            <a:ext cx="1049100" cy="114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2094" y="2379881"/>
            <a:ext cx="3371035" cy="327696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 rigid intermediate floor</a:t>
            </a:r>
            <a:endParaRPr/>
          </a:p>
        </p:txBody>
      </p:sp>
      <p:sp>
        <p:nvSpPr>
          <p:cNvPr id="295" name="Google Shape;295;p1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6" name="Google Shape;29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146" y="1873251"/>
            <a:ext cx="6624637" cy="3432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298" name="Google Shape;298;p18"/>
          <p:cNvSpPr txBox="1"/>
          <p:nvPr/>
        </p:nvSpPr>
        <p:spPr>
          <a:xfrm rot="-2220000">
            <a:off x="9469676" y="3507185"/>
            <a:ext cx="1049100" cy="166916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299" name="Google Shape;299;p18"/>
          <p:cNvSpPr txBox="1"/>
          <p:nvPr/>
        </p:nvSpPr>
        <p:spPr>
          <a:xfrm>
            <a:off x="8561083" y="2599094"/>
            <a:ext cx="1049100" cy="166916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2 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 rot="-5400000">
            <a:off x="8872272" y="4204071"/>
            <a:ext cx="696793" cy="142904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3 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 rot="-5400000">
            <a:off x="10300031" y="3667115"/>
            <a:ext cx="696793" cy="142904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4 </a:t>
            </a:r>
            <a:endParaRPr/>
          </a:p>
        </p:txBody>
      </p:sp>
      <p:sp>
        <p:nvSpPr>
          <p:cNvPr id="302" name="Google Shape;302;p18"/>
          <p:cNvSpPr txBox="1"/>
          <p:nvPr/>
        </p:nvSpPr>
        <p:spPr>
          <a:xfrm>
            <a:off x="9220668" y="3217186"/>
            <a:ext cx="1049100" cy="91848"/>
          </a:xfrm>
          <a:prstGeom prst="rect">
            <a:avLst/>
          </a:prstGeom>
          <a:solidFill>
            <a:srgbClr val="DCDCD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Torque centre</a:t>
            </a:r>
            <a:endParaRPr/>
          </a:p>
        </p:txBody>
      </p:sp>
      <p:sp>
        <p:nvSpPr>
          <p:cNvPr id="303" name="Google Shape;303;p18"/>
          <p:cNvSpPr txBox="1"/>
          <p:nvPr/>
        </p:nvSpPr>
        <p:spPr>
          <a:xfrm>
            <a:off x="11242070" y="4818832"/>
            <a:ext cx="504885" cy="1290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Wall 1 </a:t>
            </a:r>
            <a:endParaRPr/>
          </a:p>
        </p:txBody>
      </p:sp>
      <p:sp>
        <p:nvSpPr>
          <p:cNvPr id="304" name="Google Shape;304;p18"/>
          <p:cNvSpPr txBox="1"/>
          <p:nvPr/>
        </p:nvSpPr>
        <p:spPr>
          <a:xfrm>
            <a:off x="838200" y="1784523"/>
            <a:ext cx="5753088" cy="32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LOAD FROM EXTERNAL LOAD </a:t>
            </a:r>
            <a:r>
              <a:rPr b="0" i="1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R</a:t>
            </a:r>
            <a:r>
              <a:rPr b="0" baseline="-2500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y</a:t>
            </a:r>
            <a:r>
              <a:rPr b="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 = 50 kN</a:t>
            </a:r>
            <a:endParaRPr/>
          </a:p>
        </p:txBody>
      </p:sp>
      <p:sp>
        <p:nvSpPr>
          <p:cNvPr id="305" name="Google Shape;305;p18"/>
          <p:cNvSpPr txBox="1"/>
          <p:nvPr/>
        </p:nvSpPr>
        <p:spPr>
          <a:xfrm>
            <a:off x="838200" y="2396880"/>
            <a:ext cx="1049100" cy="166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3 </a:t>
            </a:r>
            <a:endParaRPr/>
          </a:p>
        </p:txBody>
      </p:sp>
      <p:sp>
        <p:nvSpPr>
          <p:cNvPr id="306" name="Google Shape;306;p18"/>
          <p:cNvSpPr txBox="1"/>
          <p:nvPr/>
        </p:nvSpPr>
        <p:spPr>
          <a:xfrm>
            <a:off x="838200" y="3121264"/>
            <a:ext cx="1049100" cy="166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4</a:t>
            </a:r>
            <a:endParaRPr/>
          </a:p>
        </p:txBody>
      </p:sp>
      <p:sp>
        <p:nvSpPr>
          <p:cNvPr id="307" name="Google Shape;307;p18"/>
          <p:cNvSpPr txBox="1"/>
          <p:nvPr/>
        </p:nvSpPr>
        <p:spPr>
          <a:xfrm>
            <a:off x="838200" y="3851445"/>
            <a:ext cx="1049100" cy="166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1</a:t>
            </a:r>
            <a:endParaRPr/>
          </a:p>
        </p:txBody>
      </p:sp>
      <p:sp>
        <p:nvSpPr>
          <p:cNvPr id="308" name="Google Shape;308;p18"/>
          <p:cNvSpPr txBox="1"/>
          <p:nvPr/>
        </p:nvSpPr>
        <p:spPr>
          <a:xfrm>
            <a:off x="838200" y="4578435"/>
            <a:ext cx="1049100" cy="1669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Wall 2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4708" y="1873250"/>
            <a:ext cx="5936400" cy="365616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 rigid intermediate floor</a:t>
            </a:r>
            <a:endParaRPr/>
          </a:p>
        </p:txBody>
      </p:sp>
      <p:sp>
        <p:nvSpPr>
          <p:cNvPr id="316" name="Google Shape;316;p1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7" name="Google Shape;317;p19"/>
          <p:cNvSpPr txBox="1"/>
          <p:nvPr>
            <p:ph idx="1" type="body"/>
          </p:nvPr>
        </p:nvSpPr>
        <p:spPr>
          <a:xfrm>
            <a:off x="838200" y="1825624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intermediate floor in the picture is an rigid, stiff piece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External load is distributed into stiffening walls in proportion to their rigidity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An intermediate floor must meet the rigidity requirement so that the intermediate floor can be treated as a rigid piece</a:t>
            </a:r>
            <a:endParaRPr/>
          </a:p>
        </p:txBody>
      </p:sp>
      <p:pic>
        <p:nvPicPr>
          <p:cNvPr id="318" name="Google Shape;31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9861" y="5423091"/>
            <a:ext cx="5492750" cy="65246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320" name="Google Shape;320;p19"/>
          <p:cNvSpPr txBox="1"/>
          <p:nvPr/>
        </p:nvSpPr>
        <p:spPr>
          <a:xfrm>
            <a:off x="1022356" y="5366457"/>
            <a:ext cx="5753088" cy="32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EXAMPLE OF HOW WALL SUPPORT REACTION IS DETERMINED</a:t>
            </a:r>
            <a:endParaRPr/>
          </a:p>
        </p:txBody>
      </p:sp>
      <p:sp>
        <p:nvSpPr>
          <p:cNvPr id="321" name="Google Shape;321;p19"/>
          <p:cNvSpPr txBox="1"/>
          <p:nvPr/>
        </p:nvSpPr>
        <p:spPr>
          <a:xfrm rot="-1140000">
            <a:off x="7923107" y="3214052"/>
            <a:ext cx="1493957" cy="1603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5" name="Google Shape;115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6" name="Google Shape;116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7" name="Google Shape;117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  <p:sp>
        <p:nvSpPr>
          <p:cNvPr id="118" name="Google Shape;118;p2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Rigidity requirement for intermediate floor</a:t>
            </a:r>
            <a:endParaRPr/>
          </a:p>
        </p:txBody>
      </p:sp>
      <p:sp>
        <p:nvSpPr>
          <p:cNvPr id="328" name="Google Shape;328;p2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9" name="Google Shape;329;p20"/>
          <p:cNvSpPr txBox="1"/>
          <p:nvPr>
            <p:ph idx="1" type="body"/>
          </p:nvPr>
        </p:nvSpPr>
        <p:spPr>
          <a:xfrm>
            <a:off x="838200" y="1825624"/>
            <a:ext cx="5327822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There are various guidelines around the world for the relationship between the rigidity of the intermediate floor and the rigidity of stiffening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Example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Rigid intermediate floor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≤ 0,5∙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s,mean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Stiff intermediate floor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0,5∙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s,mean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&lt; 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≤ 2,0∙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s,mean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Flexible intermediate floor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-GB">
                <a:latin typeface="Calibri"/>
                <a:ea typeface="Calibri"/>
                <a:cs typeface="Calibri"/>
                <a:sym typeface="Calibri"/>
              </a:rPr>
              <a:t> &gt; 2,0∙</a:t>
            </a:r>
            <a:r>
              <a:rPr i="1" lang="en-GB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>
                <a:latin typeface="Calibri"/>
                <a:ea typeface="Calibri"/>
                <a:cs typeface="Calibri"/>
                <a:sym typeface="Calibri"/>
              </a:rPr>
              <a:t>s,mean</a:t>
            </a:r>
            <a:endParaRPr/>
          </a:p>
        </p:txBody>
      </p:sp>
      <p:pic>
        <p:nvPicPr>
          <p:cNvPr id="330" name="Google Shape;330;p20"/>
          <p:cNvPicPr preferRelativeResize="0"/>
          <p:nvPr/>
        </p:nvPicPr>
        <p:blipFill rotWithShape="1">
          <a:blip r:embed="rId3">
            <a:alphaModFix/>
          </a:blip>
          <a:srcRect b="7574" l="14849" r="15624" t="10103"/>
          <a:stretch/>
        </p:blipFill>
        <p:spPr>
          <a:xfrm>
            <a:off x="6541785" y="1690688"/>
            <a:ext cx="5240382" cy="348340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0"/>
          <p:cNvSpPr txBox="1"/>
          <p:nvPr/>
        </p:nvSpPr>
        <p:spPr>
          <a:xfrm>
            <a:off x="6635578" y="5272945"/>
            <a:ext cx="537590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0" baseline="-2500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intermediate floor displacement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aseline="-25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s,mean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mean horizontal displacement of walls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621" y="1844158"/>
            <a:ext cx="5968860" cy="367554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 flexible intermediate floor</a:t>
            </a:r>
            <a:endParaRPr/>
          </a:p>
        </p:txBody>
      </p:sp>
      <p:sp>
        <p:nvSpPr>
          <p:cNvPr id="340" name="Google Shape;340;p2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1" name="Google Shape;341;p21"/>
          <p:cNvSpPr txBox="1"/>
          <p:nvPr>
            <p:ph idx="1" type="body"/>
          </p:nvPr>
        </p:nvSpPr>
        <p:spPr>
          <a:xfrm>
            <a:off x="838200" y="1825624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intermediate floor in the picture is flexible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Rigidity </a:t>
            </a:r>
            <a:r>
              <a:rPr i="1" lang="en-GB"/>
              <a:t>C</a:t>
            </a:r>
            <a:r>
              <a:rPr lang="en-GB"/>
              <a:t> of the stiffening intermediate floor affects the load on the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Rigidity </a:t>
            </a:r>
            <a:r>
              <a:rPr i="1" lang="en-GB"/>
              <a:t>C</a:t>
            </a:r>
            <a:r>
              <a:rPr lang="en-GB"/>
              <a:t> of the stiffening walls affects the load on the walls</a:t>
            </a:r>
            <a:endParaRPr/>
          </a:p>
        </p:txBody>
      </p:sp>
      <p:sp>
        <p:nvSpPr>
          <p:cNvPr id="342" name="Google Shape;342;p2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343" name="Google Shape;343;p21"/>
          <p:cNvSpPr txBox="1"/>
          <p:nvPr/>
        </p:nvSpPr>
        <p:spPr>
          <a:xfrm rot="-1140000">
            <a:off x="7047944" y="3308205"/>
            <a:ext cx="2529281" cy="182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Continuous flexible intermediate floor C = 7500 N/mm  </a:t>
            </a:r>
            <a:endParaRPr/>
          </a:p>
        </p:txBody>
      </p:sp>
      <p:sp>
        <p:nvSpPr>
          <p:cNvPr id="344" name="Google Shape;344;p21"/>
          <p:cNvSpPr txBox="1"/>
          <p:nvPr/>
        </p:nvSpPr>
        <p:spPr>
          <a:xfrm rot="-5400000">
            <a:off x="8484908" y="2648558"/>
            <a:ext cx="466800" cy="1766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Bend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08356" y="1861373"/>
            <a:ext cx="5881161" cy="3661631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Functioning of an intermediate floor consisting of parts</a:t>
            </a:r>
            <a:endParaRPr/>
          </a:p>
        </p:txBody>
      </p:sp>
      <p:sp>
        <p:nvSpPr>
          <p:cNvPr id="352" name="Google Shape;352;p2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3" name="Google Shape;353;p22"/>
          <p:cNvSpPr txBox="1"/>
          <p:nvPr>
            <p:ph idx="1" type="body"/>
          </p:nvPr>
        </p:nvSpPr>
        <p:spPr>
          <a:xfrm>
            <a:off x="838200" y="1825624"/>
            <a:ext cx="5181600" cy="47605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intermediate floor in the picture consists of several independently functioning parts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Rigidity </a:t>
            </a:r>
            <a:r>
              <a:rPr i="1" lang="en-GB" sz="2400"/>
              <a:t>C</a:t>
            </a:r>
            <a:r>
              <a:rPr lang="en-GB" sz="2400"/>
              <a:t> of the stiffening walls does not affect the load on the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External load is distributed to stiffening walls in proportion to their load areas</a:t>
            </a:r>
            <a:endParaRPr/>
          </a:p>
        </p:txBody>
      </p:sp>
      <p:pic>
        <p:nvPicPr>
          <p:cNvPr id="354" name="Google Shape;35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8359" y="5461437"/>
            <a:ext cx="4292600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356" name="Google Shape;356;p22"/>
          <p:cNvSpPr txBox="1"/>
          <p:nvPr/>
        </p:nvSpPr>
        <p:spPr>
          <a:xfrm rot="-2700000">
            <a:off x="8208642" y="3220176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357" name="Google Shape;357;p22"/>
          <p:cNvSpPr txBox="1"/>
          <p:nvPr/>
        </p:nvSpPr>
        <p:spPr>
          <a:xfrm rot="-2700000">
            <a:off x="9873089" y="3220176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358" name="Google Shape;358;p22"/>
          <p:cNvSpPr txBox="1"/>
          <p:nvPr/>
        </p:nvSpPr>
        <p:spPr>
          <a:xfrm rot="-2700000">
            <a:off x="6514030" y="3182962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</a:t>
            </a:r>
            <a:endParaRPr/>
          </a:p>
        </p:txBody>
      </p:sp>
      <p:sp>
        <p:nvSpPr>
          <p:cNvPr id="359" name="Google Shape;359;p22"/>
          <p:cNvSpPr txBox="1"/>
          <p:nvPr/>
        </p:nvSpPr>
        <p:spPr>
          <a:xfrm>
            <a:off x="6236124" y="3830697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 area (</a:t>
            </a:r>
            <a:r>
              <a:rPr i="1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/>
          </a:p>
        </p:txBody>
      </p:sp>
      <p:sp>
        <p:nvSpPr>
          <p:cNvPr id="360" name="Google Shape;360;p22"/>
          <p:cNvSpPr txBox="1"/>
          <p:nvPr/>
        </p:nvSpPr>
        <p:spPr>
          <a:xfrm>
            <a:off x="7503181" y="3830697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 area (</a:t>
            </a:r>
            <a:r>
              <a:rPr i="1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/>
          </a:p>
        </p:txBody>
      </p:sp>
      <p:sp>
        <p:nvSpPr>
          <p:cNvPr id="361" name="Google Shape;361;p22"/>
          <p:cNvSpPr txBox="1"/>
          <p:nvPr/>
        </p:nvSpPr>
        <p:spPr>
          <a:xfrm>
            <a:off x="9221799" y="3830697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 area (</a:t>
            </a:r>
            <a:r>
              <a:rPr i="1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/>
          </a:p>
        </p:txBody>
      </p:sp>
      <p:sp>
        <p:nvSpPr>
          <p:cNvPr id="362" name="Google Shape;362;p22"/>
          <p:cNvSpPr txBox="1"/>
          <p:nvPr/>
        </p:nvSpPr>
        <p:spPr>
          <a:xfrm>
            <a:off x="10519812" y="3836028"/>
            <a:ext cx="1049100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 area (</a:t>
            </a:r>
            <a:r>
              <a:rPr i="1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/>
          </a:p>
        </p:txBody>
      </p:sp>
      <p:sp>
        <p:nvSpPr>
          <p:cNvPr id="363" name="Google Shape;363;p22"/>
          <p:cNvSpPr txBox="1"/>
          <p:nvPr/>
        </p:nvSpPr>
        <p:spPr>
          <a:xfrm rot="-5400000">
            <a:off x="6717567" y="2618684"/>
            <a:ext cx="582681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Bend</a:t>
            </a:r>
            <a:endParaRPr/>
          </a:p>
        </p:txBody>
      </p:sp>
      <p:sp>
        <p:nvSpPr>
          <p:cNvPr id="364" name="Google Shape;364;p22"/>
          <p:cNvSpPr txBox="1"/>
          <p:nvPr/>
        </p:nvSpPr>
        <p:spPr>
          <a:xfrm rot="-5400000">
            <a:off x="8426769" y="2631413"/>
            <a:ext cx="582681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Bend</a:t>
            </a:r>
            <a:endParaRPr/>
          </a:p>
        </p:txBody>
      </p:sp>
      <p:sp>
        <p:nvSpPr>
          <p:cNvPr id="365" name="Google Shape;365;p22"/>
          <p:cNvSpPr txBox="1"/>
          <p:nvPr/>
        </p:nvSpPr>
        <p:spPr>
          <a:xfrm rot="-5400000">
            <a:off x="10145014" y="2631413"/>
            <a:ext cx="582681" cy="1669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Bend</a:t>
            </a:r>
            <a:endParaRPr/>
          </a:p>
        </p:txBody>
      </p:sp>
      <p:sp>
        <p:nvSpPr>
          <p:cNvPr id="366" name="Google Shape;366;p22"/>
          <p:cNvSpPr txBox="1"/>
          <p:nvPr/>
        </p:nvSpPr>
        <p:spPr>
          <a:xfrm>
            <a:off x="1093378" y="5370468"/>
            <a:ext cx="5753088" cy="32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000000"/>
                </a:solidFill>
                <a:latin typeface="Arial "/>
                <a:ea typeface="Arial "/>
                <a:cs typeface="Arial "/>
                <a:sym typeface="Arial "/>
              </a:rPr>
              <a:t>EXAMPLE OF HOW WALL SUPPORT REACTION IS DETERMINED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Wooden intermediate floors</a:t>
            </a:r>
            <a:endParaRPr/>
          </a:p>
        </p:txBody>
      </p:sp>
      <p:sp>
        <p:nvSpPr>
          <p:cNvPr id="373" name="Google Shape;373;p2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4" name="Google Shape;374;p23"/>
          <p:cNvSpPr txBox="1"/>
          <p:nvPr>
            <p:ph idx="1" type="body"/>
          </p:nvPr>
        </p:nvSpPr>
        <p:spPr>
          <a:xfrm>
            <a:off x="838200" y="1825624"/>
            <a:ext cx="5181600" cy="496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Wooden intermediate floors are treated as a flexible building element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Wooden intermediate floors have many mechanical connectors (flexible joints)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 wooden intermediate floor cannot be made rigid and continuous from one apartment to another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Acoustics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Vibration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Lots of components and flexible connections</a:t>
            </a:r>
            <a:endParaRPr/>
          </a:p>
        </p:txBody>
      </p:sp>
      <p:pic>
        <p:nvPicPr>
          <p:cNvPr id="375" name="Google Shape;37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9591" y="1534533"/>
            <a:ext cx="5591431" cy="419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3"/>
          <p:cNvSpPr/>
          <p:nvPr/>
        </p:nvSpPr>
        <p:spPr>
          <a:xfrm>
            <a:off x="10700950" y="5512663"/>
            <a:ext cx="1180071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377" name="Google Shape;377;p2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9593" y="1276737"/>
            <a:ext cx="5650724" cy="4485002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Wooden intermediate floors</a:t>
            </a:r>
            <a:endParaRPr/>
          </a:p>
        </p:txBody>
      </p:sp>
      <p:sp>
        <p:nvSpPr>
          <p:cNvPr id="385" name="Google Shape;385;p2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6" name="Google Shape;386;p24"/>
          <p:cNvSpPr txBox="1"/>
          <p:nvPr>
            <p:ph idx="1" type="body"/>
          </p:nvPr>
        </p:nvSpPr>
        <p:spPr>
          <a:xfrm>
            <a:off x="838200" y="1825624"/>
            <a:ext cx="5181600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a wooden apartment block, stiffening intermediate floors are designed for individual apartments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An apartment-specific intermediate floor works like a single-hole beam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An apartment-specific intermediate floor transfers horizontal load to stiffening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Outer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Walls between apartments (frame half)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387" name="Google Shape;387;p2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6123" y="1910319"/>
            <a:ext cx="5619443" cy="343938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Wooden intermediate floors</a:t>
            </a:r>
            <a:endParaRPr/>
          </a:p>
        </p:txBody>
      </p:sp>
      <p:sp>
        <p:nvSpPr>
          <p:cNvPr id="395" name="Google Shape;395;p2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6" name="Google Shape;396;p25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Apartment-specific stiffening intermediate floors must have chords on all sides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At the edges of the openings and the inner corners of the intermediate floor, the chords should be anchored in the rigid panels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Stiffening intermediate floors must be fastened to each other so that one intermediate floor assembly is formed.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The impact of the fastening on acoustics should be assessed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397" name="Google Shape;397;p2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398" name="Google Shape;398;p25"/>
          <p:cNvSpPr txBox="1"/>
          <p:nvPr/>
        </p:nvSpPr>
        <p:spPr>
          <a:xfrm rot="-2340000">
            <a:off x="6562511" y="2461648"/>
            <a:ext cx="1457692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1 </a:t>
            </a:r>
            <a:endParaRPr/>
          </a:p>
        </p:txBody>
      </p:sp>
      <p:sp>
        <p:nvSpPr>
          <p:cNvPr id="399" name="Google Shape;399;p25"/>
          <p:cNvSpPr txBox="1"/>
          <p:nvPr/>
        </p:nvSpPr>
        <p:spPr>
          <a:xfrm rot="-2580000">
            <a:off x="8220863" y="2455739"/>
            <a:ext cx="1449387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2 </a:t>
            </a:r>
            <a:endParaRPr/>
          </a:p>
        </p:txBody>
      </p:sp>
      <p:sp>
        <p:nvSpPr>
          <p:cNvPr id="400" name="Google Shape;400;p25"/>
          <p:cNvSpPr txBox="1"/>
          <p:nvPr/>
        </p:nvSpPr>
        <p:spPr>
          <a:xfrm rot="-2040000">
            <a:off x="10029117" y="2459438"/>
            <a:ext cx="1485268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3 </a:t>
            </a:r>
            <a:endParaRPr/>
          </a:p>
        </p:txBody>
      </p:sp>
      <p:sp>
        <p:nvSpPr>
          <p:cNvPr id="401" name="Google Shape;401;p25"/>
          <p:cNvSpPr txBox="1"/>
          <p:nvPr/>
        </p:nvSpPr>
        <p:spPr>
          <a:xfrm rot="-2220000">
            <a:off x="10213816" y="3790378"/>
            <a:ext cx="1551836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4 </a:t>
            </a:r>
            <a:endParaRPr/>
          </a:p>
        </p:txBody>
      </p:sp>
      <p:sp>
        <p:nvSpPr>
          <p:cNvPr id="402" name="Google Shape;402;p25"/>
          <p:cNvSpPr txBox="1"/>
          <p:nvPr/>
        </p:nvSpPr>
        <p:spPr>
          <a:xfrm rot="-660000">
            <a:off x="7655487" y="3450186"/>
            <a:ext cx="1743610" cy="286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7 </a:t>
            </a:r>
            <a:endParaRPr/>
          </a:p>
        </p:txBody>
      </p:sp>
      <p:sp>
        <p:nvSpPr>
          <p:cNvPr id="403" name="Google Shape;403;p25"/>
          <p:cNvSpPr txBox="1"/>
          <p:nvPr/>
        </p:nvSpPr>
        <p:spPr>
          <a:xfrm rot="-2520000">
            <a:off x="7662792" y="4273484"/>
            <a:ext cx="1869844" cy="2340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5 </a:t>
            </a:r>
            <a:endParaRPr/>
          </a:p>
        </p:txBody>
      </p:sp>
      <p:sp>
        <p:nvSpPr>
          <p:cNvPr id="404" name="Google Shape;404;p25"/>
          <p:cNvSpPr txBox="1"/>
          <p:nvPr/>
        </p:nvSpPr>
        <p:spPr>
          <a:xfrm rot="-3300000">
            <a:off x="6296374" y="4094766"/>
            <a:ext cx="1476052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6 </a:t>
            </a:r>
            <a:endParaRPr/>
          </a:p>
        </p:txBody>
      </p:sp>
      <p:sp>
        <p:nvSpPr>
          <p:cNvPr id="405" name="Google Shape;405;p25"/>
          <p:cNvSpPr txBox="1"/>
          <p:nvPr/>
        </p:nvSpPr>
        <p:spPr>
          <a:xfrm>
            <a:off x="8681726" y="3019957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  <p:sp>
        <p:nvSpPr>
          <p:cNvPr id="406" name="Google Shape;406;p25"/>
          <p:cNvSpPr txBox="1"/>
          <p:nvPr/>
        </p:nvSpPr>
        <p:spPr>
          <a:xfrm rot="-5400000">
            <a:off x="8982770" y="2591533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  <p:sp>
        <p:nvSpPr>
          <p:cNvPr id="407" name="Google Shape;407;p25"/>
          <p:cNvSpPr txBox="1"/>
          <p:nvPr/>
        </p:nvSpPr>
        <p:spPr>
          <a:xfrm>
            <a:off x="8079638" y="4811957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  <p:sp>
        <p:nvSpPr>
          <p:cNvPr id="408" name="Google Shape;408;p25"/>
          <p:cNvSpPr txBox="1"/>
          <p:nvPr/>
        </p:nvSpPr>
        <p:spPr>
          <a:xfrm rot="-5400000">
            <a:off x="8380682" y="4383533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8012" y="1917527"/>
            <a:ext cx="5599161" cy="3425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Wooden intermediate floors</a:t>
            </a:r>
            <a:endParaRPr/>
          </a:p>
        </p:txBody>
      </p:sp>
      <p:sp>
        <p:nvSpPr>
          <p:cNvPr id="416" name="Google Shape;416;p2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7" name="Google Shape;417;p26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 assembly consisting of independent stiffening intermediate floors is a good solution in case of an accident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an accident, the stiffening structures next to the damaged apartment are functional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18" name="Google Shape;418;p2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19" name="Google Shape;419;p26"/>
          <p:cNvSpPr txBox="1"/>
          <p:nvPr/>
        </p:nvSpPr>
        <p:spPr>
          <a:xfrm rot="-2340000">
            <a:off x="6556855" y="2444743"/>
            <a:ext cx="1513872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1 </a:t>
            </a:r>
            <a:endParaRPr/>
          </a:p>
        </p:txBody>
      </p:sp>
      <p:sp>
        <p:nvSpPr>
          <p:cNvPr id="420" name="Google Shape;420;p26"/>
          <p:cNvSpPr txBox="1"/>
          <p:nvPr/>
        </p:nvSpPr>
        <p:spPr>
          <a:xfrm rot="-2640000">
            <a:off x="8045708" y="2483900"/>
            <a:ext cx="1737146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2 </a:t>
            </a:r>
            <a:endParaRPr/>
          </a:p>
        </p:txBody>
      </p:sp>
      <p:sp>
        <p:nvSpPr>
          <p:cNvPr id="421" name="Google Shape;421;p26"/>
          <p:cNvSpPr txBox="1"/>
          <p:nvPr/>
        </p:nvSpPr>
        <p:spPr>
          <a:xfrm rot="-2040000">
            <a:off x="9687491" y="2651228"/>
            <a:ext cx="1599835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3 </a:t>
            </a:r>
            <a:endParaRPr/>
          </a:p>
        </p:txBody>
      </p:sp>
      <p:sp>
        <p:nvSpPr>
          <p:cNvPr id="422" name="Google Shape;422;p26"/>
          <p:cNvSpPr txBox="1"/>
          <p:nvPr/>
        </p:nvSpPr>
        <p:spPr>
          <a:xfrm rot="-2280000">
            <a:off x="9878263" y="3935432"/>
            <a:ext cx="1871811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4 </a:t>
            </a:r>
            <a:endParaRPr/>
          </a:p>
        </p:txBody>
      </p:sp>
      <p:sp>
        <p:nvSpPr>
          <p:cNvPr id="423" name="Google Shape;423;p26"/>
          <p:cNvSpPr txBox="1"/>
          <p:nvPr/>
        </p:nvSpPr>
        <p:spPr>
          <a:xfrm rot="-600000">
            <a:off x="7620030" y="3475952"/>
            <a:ext cx="1798182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7 </a:t>
            </a:r>
            <a:endParaRPr/>
          </a:p>
        </p:txBody>
      </p:sp>
      <p:sp>
        <p:nvSpPr>
          <p:cNvPr id="424" name="Google Shape;424;p26"/>
          <p:cNvSpPr txBox="1"/>
          <p:nvPr/>
        </p:nvSpPr>
        <p:spPr>
          <a:xfrm rot="-2340000">
            <a:off x="7601091" y="4337566"/>
            <a:ext cx="1836062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5 </a:t>
            </a:r>
            <a:endParaRPr/>
          </a:p>
        </p:txBody>
      </p:sp>
      <p:sp>
        <p:nvSpPr>
          <p:cNvPr id="425" name="Google Shape;425;p26"/>
          <p:cNvSpPr txBox="1"/>
          <p:nvPr/>
        </p:nvSpPr>
        <p:spPr>
          <a:xfrm rot="-3180000">
            <a:off x="6295347" y="4092794"/>
            <a:ext cx="1480866" cy="2371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 6 </a:t>
            </a:r>
            <a:endParaRPr/>
          </a:p>
        </p:txBody>
      </p:sp>
      <p:sp>
        <p:nvSpPr>
          <p:cNvPr id="426" name="Google Shape;426;p26"/>
          <p:cNvSpPr txBox="1"/>
          <p:nvPr/>
        </p:nvSpPr>
        <p:spPr>
          <a:xfrm>
            <a:off x="8663970" y="3019957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  <p:sp>
        <p:nvSpPr>
          <p:cNvPr id="427" name="Google Shape;427;p26"/>
          <p:cNvSpPr txBox="1"/>
          <p:nvPr/>
        </p:nvSpPr>
        <p:spPr>
          <a:xfrm rot="-5400000">
            <a:off x="8982770" y="2591533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  <p:sp>
        <p:nvSpPr>
          <p:cNvPr id="428" name="Google Shape;428;p26"/>
          <p:cNvSpPr txBox="1"/>
          <p:nvPr/>
        </p:nvSpPr>
        <p:spPr>
          <a:xfrm>
            <a:off x="8079638" y="4811957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  <p:sp>
        <p:nvSpPr>
          <p:cNvPr id="429" name="Google Shape;429;p26"/>
          <p:cNvSpPr txBox="1"/>
          <p:nvPr/>
        </p:nvSpPr>
        <p:spPr>
          <a:xfrm rot="-5400000">
            <a:off x="8380682" y="4383533"/>
            <a:ext cx="664905" cy="6281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Anchoring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5553" y="1223329"/>
            <a:ext cx="5677973" cy="432408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walls</a:t>
            </a:r>
            <a:endParaRPr/>
          </a:p>
        </p:txBody>
      </p:sp>
      <p:sp>
        <p:nvSpPr>
          <p:cNvPr id="437" name="Google Shape;437;p2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8" name="Google Shape;438;p27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Apartment-specific stiffening intermediate floor transfers horizontal load to the rigid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The stiffness of the walls must be designed in such a way that there is no significant torsion in the intermediate floor from the flexibility of the walls</a:t>
            </a:r>
            <a:endParaRPr/>
          </a:p>
        </p:txBody>
      </p:sp>
      <p:sp>
        <p:nvSpPr>
          <p:cNvPr id="439" name="Google Shape;439;p2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40" name="Google Shape;440;p27"/>
          <p:cNvSpPr txBox="1"/>
          <p:nvPr/>
        </p:nvSpPr>
        <p:spPr>
          <a:xfrm rot="-2340000">
            <a:off x="6495083" y="2680825"/>
            <a:ext cx="1426717" cy="2214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441" name="Google Shape;441;p27"/>
          <p:cNvSpPr txBox="1"/>
          <p:nvPr/>
        </p:nvSpPr>
        <p:spPr>
          <a:xfrm rot="-5400000">
            <a:off x="6047342" y="2799396"/>
            <a:ext cx="923498" cy="1105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  <p:sp>
        <p:nvSpPr>
          <p:cNvPr id="442" name="Google Shape;442;p27"/>
          <p:cNvSpPr txBox="1"/>
          <p:nvPr/>
        </p:nvSpPr>
        <p:spPr>
          <a:xfrm rot="-5400000">
            <a:off x="7625913" y="2780828"/>
            <a:ext cx="923498" cy="147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1485" y="1210973"/>
            <a:ext cx="5687868" cy="432764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walls</a:t>
            </a:r>
            <a:endParaRPr/>
          </a:p>
        </p:txBody>
      </p:sp>
      <p:sp>
        <p:nvSpPr>
          <p:cNvPr id="450" name="Google Shape;450;p2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1" name="Google Shape;451;p28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Intermediate floors can be used to distribute horizontal load to stiffening structures outside the apartment-specific combination of stiffening structures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The load is distributed in proportion to the rigidities of the walls, taking into account all flexible structural components on the load transfer route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Acoustic factors must be taken into account when connecting the intermediate floors</a:t>
            </a:r>
            <a:endParaRPr/>
          </a:p>
        </p:txBody>
      </p:sp>
      <p:sp>
        <p:nvSpPr>
          <p:cNvPr id="452" name="Google Shape;452;p2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53" name="Google Shape;453;p28"/>
          <p:cNvSpPr txBox="1"/>
          <p:nvPr/>
        </p:nvSpPr>
        <p:spPr>
          <a:xfrm rot="-2280000">
            <a:off x="6511300" y="2683001"/>
            <a:ext cx="1407917" cy="2079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454" name="Google Shape;454;p28"/>
          <p:cNvSpPr txBox="1"/>
          <p:nvPr/>
        </p:nvSpPr>
        <p:spPr>
          <a:xfrm rot="-5400000">
            <a:off x="5951885" y="2769618"/>
            <a:ext cx="1106033" cy="1208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(Wall rigidity)</a:t>
            </a:r>
            <a:endParaRPr/>
          </a:p>
        </p:txBody>
      </p:sp>
      <p:sp>
        <p:nvSpPr>
          <p:cNvPr id="455" name="Google Shape;455;p28"/>
          <p:cNvSpPr txBox="1"/>
          <p:nvPr/>
        </p:nvSpPr>
        <p:spPr>
          <a:xfrm rot="-5400000">
            <a:off x="7533037" y="2813924"/>
            <a:ext cx="1101271" cy="147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(Wall rigidity)</a:t>
            </a:r>
            <a:endParaRPr/>
          </a:p>
        </p:txBody>
      </p:sp>
      <p:sp>
        <p:nvSpPr>
          <p:cNvPr id="456" name="Google Shape;456;p28"/>
          <p:cNvSpPr txBox="1"/>
          <p:nvPr/>
        </p:nvSpPr>
        <p:spPr>
          <a:xfrm rot="-5400000">
            <a:off x="6024398" y="4470818"/>
            <a:ext cx="966108" cy="1199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(Wall rigidity)</a:t>
            </a:r>
            <a:endParaRPr/>
          </a:p>
        </p:txBody>
      </p:sp>
      <p:sp>
        <p:nvSpPr>
          <p:cNvPr id="457" name="Google Shape;457;p28"/>
          <p:cNvSpPr txBox="1"/>
          <p:nvPr/>
        </p:nvSpPr>
        <p:spPr>
          <a:xfrm rot="-5400000">
            <a:off x="7077272" y="4524546"/>
            <a:ext cx="1101271" cy="1476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baseline="-25000"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</a:t>
            </a: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(Wall rigidity)</a:t>
            </a:r>
            <a:endParaRPr/>
          </a:p>
        </p:txBody>
      </p:sp>
      <p:sp>
        <p:nvSpPr>
          <p:cNvPr id="458" name="Google Shape;458;p28"/>
          <p:cNvSpPr txBox="1"/>
          <p:nvPr/>
        </p:nvSpPr>
        <p:spPr>
          <a:xfrm rot="-3240000">
            <a:off x="6447379" y="4150213"/>
            <a:ext cx="1336965" cy="2014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8513" y="1191948"/>
            <a:ext cx="5905209" cy="430063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walls</a:t>
            </a:r>
            <a:endParaRPr/>
          </a:p>
        </p:txBody>
      </p:sp>
      <p:sp>
        <p:nvSpPr>
          <p:cNvPr id="466" name="Google Shape;466;p2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7" name="Google Shape;467;p29"/>
          <p:cNvSpPr txBox="1"/>
          <p:nvPr>
            <p:ph idx="1" type="body"/>
          </p:nvPr>
        </p:nvSpPr>
        <p:spPr>
          <a:xfrm>
            <a:off x="838200" y="1825624"/>
            <a:ext cx="5181600" cy="49458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horizontal load on the stiffening walls consists of: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Wind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Additional horizontal load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smaller additional horizontal force may be used if measurement confirms that the set skew tolerance is achieved in each layer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shear force of the rigid walls increases when moving towards the foundations</a:t>
            </a:r>
            <a:endParaRPr/>
          </a:p>
        </p:txBody>
      </p:sp>
      <p:sp>
        <p:nvSpPr>
          <p:cNvPr id="468" name="Google Shape;468;p2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69" name="Google Shape;469;p29"/>
          <p:cNvSpPr txBox="1"/>
          <p:nvPr/>
        </p:nvSpPr>
        <p:spPr>
          <a:xfrm rot="-1500000">
            <a:off x="7836454" y="2031367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70" name="Google Shape;470;p29"/>
          <p:cNvSpPr txBox="1"/>
          <p:nvPr/>
        </p:nvSpPr>
        <p:spPr>
          <a:xfrm rot="-1500000">
            <a:off x="7836453" y="2707230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71" name="Google Shape;471;p29"/>
          <p:cNvSpPr txBox="1"/>
          <p:nvPr/>
        </p:nvSpPr>
        <p:spPr>
          <a:xfrm rot="-1500000">
            <a:off x="7836452" y="3378991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72" name="Google Shape;472;p29"/>
          <p:cNvSpPr txBox="1"/>
          <p:nvPr/>
        </p:nvSpPr>
        <p:spPr>
          <a:xfrm rot="-1500000">
            <a:off x="7836450" y="4054854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73" name="Google Shape;473;p29"/>
          <p:cNvSpPr txBox="1"/>
          <p:nvPr/>
        </p:nvSpPr>
        <p:spPr>
          <a:xfrm rot="-1500000">
            <a:off x="7836447" y="4729901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125" name="Google Shape;125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100" y="1360750"/>
            <a:ext cx="5525902" cy="442963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walls</a:t>
            </a:r>
            <a:endParaRPr/>
          </a:p>
        </p:txBody>
      </p:sp>
      <p:sp>
        <p:nvSpPr>
          <p:cNvPr id="481" name="Google Shape;481;p3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2" name="Google Shape;482;p30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The overturn moment of stiffening walls due to external horizontal load increases when moving towards the foundations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The stiffening walls must be anchored if the dead weight cannot overcome the anchoring force</a:t>
            </a:r>
            <a:endParaRPr/>
          </a:p>
        </p:txBody>
      </p:sp>
      <p:pic>
        <p:nvPicPr>
          <p:cNvPr id="483" name="Google Shape;48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885" y="4984492"/>
            <a:ext cx="3624262" cy="842963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85" name="Google Shape;485;p30"/>
          <p:cNvSpPr txBox="1"/>
          <p:nvPr/>
        </p:nvSpPr>
        <p:spPr>
          <a:xfrm rot="-1500000">
            <a:off x="7836454" y="2031367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86" name="Google Shape;486;p30"/>
          <p:cNvSpPr txBox="1"/>
          <p:nvPr/>
        </p:nvSpPr>
        <p:spPr>
          <a:xfrm rot="-1500000">
            <a:off x="7836453" y="2707230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87" name="Google Shape;487;p30"/>
          <p:cNvSpPr txBox="1"/>
          <p:nvPr/>
        </p:nvSpPr>
        <p:spPr>
          <a:xfrm rot="-1500000">
            <a:off x="7830476" y="3414848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88" name="Google Shape;488;p30"/>
          <p:cNvSpPr txBox="1"/>
          <p:nvPr/>
        </p:nvSpPr>
        <p:spPr>
          <a:xfrm rot="-1500000">
            <a:off x="7830474" y="4102665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489" name="Google Shape;489;p30"/>
          <p:cNvSpPr txBox="1"/>
          <p:nvPr/>
        </p:nvSpPr>
        <p:spPr>
          <a:xfrm rot="-1500000">
            <a:off x="7824495" y="4771733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walls</a:t>
            </a:r>
            <a:endParaRPr/>
          </a:p>
        </p:txBody>
      </p:sp>
      <p:sp>
        <p:nvSpPr>
          <p:cNvPr id="496" name="Google Shape;496;p3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7" name="Google Shape;497;p31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Horizontal displacement of the frame is formed by the horizontal displacement of overlapping stiffening walls and their joints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an apartment block, the horizontal displacement in the use limit state must not exceed </a:t>
            </a:r>
            <a:r>
              <a:rPr i="1" lang="en-GB"/>
              <a:t>H</a:t>
            </a:r>
            <a:r>
              <a:rPr lang="en-GB"/>
              <a:t>/500 at the floor level of the top floor (RIL 205)</a:t>
            </a:r>
            <a:endParaRPr/>
          </a:p>
        </p:txBody>
      </p:sp>
      <p:pic>
        <p:nvPicPr>
          <p:cNvPr id="498" name="Google Shape;49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4881" y="1329859"/>
            <a:ext cx="4002869" cy="4166313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00" name="Google Shape;500;p31"/>
          <p:cNvSpPr txBox="1"/>
          <p:nvPr/>
        </p:nvSpPr>
        <p:spPr>
          <a:xfrm rot="-1500000">
            <a:off x="7830481" y="2031444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01" name="Google Shape;501;p31"/>
          <p:cNvSpPr txBox="1"/>
          <p:nvPr/>
        </p:nvSpPr>
        <p:spPr>
          <a:xfrm rot="-1500000">
            <a:off x="7824501" y="2734497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02" name="Google Shape;502;p31"/>
          <p:cNvSpPr txBox="1"/>
          <p:nvPr/>
        </p:nvSpPr>
        <p:spPr>
          <a:xfrm rot="-1500000">
            <a:off x="7824500" y="3418210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03" name="Google Shape;503;p31"/>
          <p:cNvSpPr txBox="1"/>
          <p:nvPr/>
        </p:nvSpPr>
        <p:spPr>
          <a:xfrm rot="-1500000">
            <a:off x="7824498" y="4094073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04" name="Google Shape;504;p31"/>
          <p:cNvSpPr txBox="1"/>
          <p:nvPr/>
        </p:nvSpPr>
        <p:spPr>
          <a:xfrm rot="-1500000">
            <a:off x="7824495" y="4769120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Joints between stiffening building elements</a:t>
            </a:r>
            <a:endParaRPr/>
          </a:p>
        </p:txBody>
      </p:sp>
      <p:sp>
        <p:nvSpPr>
          <p:cNvPr id="511" name="Google Shape;511;p3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2" name="Google Shape;512;p32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Large forces are created in the joints of stiffening building elements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When designing a junctions, e.g. the following must be taken into account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Joint strength and stiffness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Force transfer route between stiffening building elements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Acoustic and fire technical aspects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Fabricability of the joint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Wood structure dimensional changes due to moisture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513" name="Google Shape;51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7556" y="1493124"/>
            <a:ext cx="3455916" cy="460695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32"/>
          <p:cNvSpPr txBox="1"/>
          <p:nvPr/>
        </p:nvSpPr>
        <p:spPr>
          <a:xfrm>
            <a:off x="9156355" y="5884638"/>
            <a:ext cx="162711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515" name="Google Shape;515;p3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504" y="1383955"/>
            <a:ext cx="4064223" cy="472873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Joints between stiffening building elements</a:t>
            </a:r>
            <a:endParaRPr/>
          </a:p>
        </p:txBody>
      </p:sp>
      <p:sp>
        <p:nvSpPr>
          <p:cNvPr id="523" name="Google Shape;523;p3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4" name="Google Shape;524;p33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Large horizontal forces are created between the stiffening walls and intermediate floors when the horizontal load is transferred to the foundations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more connections between stiffening building elements, the more challenging the structural design of the joints is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25" name="Google Shape;525;p3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26" name="Google Shape;526;p33"/>
          <p:cNvSpPr txBox="1"/>
          <p:nvPr/>
        </p:nvSpPr>
        <p:spPr>
          <a:xfrm rot="-1260000">
            <a:off x="8344456" y="2130159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27" name="Google Shape;527;p33"/>
          <p:cNvSpPr txBox="1"/>
          <p:nvPr/>
        </p:nvSpPr>
        <p:spPr>
          <a:xfrm rot="-1260000">
            <a:off x="8338469" y="2927953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28" name="Google Shape;528;p33"/>
          <p:cNvSpPr txBox="1"/>
          <p:nvPr/>
        </p:nvSpPr>
        <p:spPr>
          <a:xfrm rot="-1260000">
            <a:off x="8329868" y="3705324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29" name="Google Shape;529;p33"/>
          <p:cNvSpPr txBox="1"/>
          <p:nvPr/>
        </p:nvSpPr>
        <p:spPr>
          <a:xfrm rot="-1260000">
            <a:off x="8338470" y="4493348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30" name="Google Shape;530;p33"/>
          <p:cNvSpPr txBox="1"/>
          <p:nvPr/>
        </p:nvSpPr>
        <p:spPr>
          <a:xfrm rot="-1260000">
            <a:off x="8329867" y="5270720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31" name="Google Shape;531;p33"/>
          <p:cNvSpPr txBox="1"/>
          <p:nvPr/>
        </p:nvSpPr>
        <p:spPr>
          <a:xfrm>
            <a:off x="8247356" y="1888834"/>
            <a:ext cx="1365262" cy="174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32" name="Google Shape;532;p33"/>
          <p:cNvSpPr txBox="1"/>
          <p:nvPr/>
        </p:nvSpPr>
        <p:spPr>
          <a:xfrm>
            <a:off x="8247355" y="2688905"/>
            <a:ext cx="1359557" cy="162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33" name="Google Shape;533;p33"/>
          <p:cNvSpPr txBox="1"/>
          <p:nvPr/>
        </p:nvSpPr>
        <p:spPr>
          <a:xfrm>
            <a:off x="8247355" y="3475820"/>
            <a:ext cx="1375531" cy="173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34" name="Google Shape;534;p33"/>
          <p:cNvSpPr txBox="1"/>
          <p:nvPr/>
        </p:nvSpPr>
        <p:spPr>
          <a:xfrm>
            <a:off x="8247356" y="4273789"/>
            <a:ext cx="1359556" cy="1947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35" name="Google Shape;535;p33"/>
          <p:cNvSpPr txBox="1"/>
          <p:nvPr/>
        </p:nvSpPr>
        <p:spPr>
          <a:xfrm>
            <a:off x="8337123" y="5061814"/>
            <a:ext cx="1269788" cy="2261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36" name="Google Shape;536;p33"/>
          <p:cNvSpPr txBox="1"/>
          <p:nvPr/>
        </p:nvSpPr>
        <p:spPr>
          <a:xfrm>
            <a:off x="7823526" y="2098801"/>
            <a:ext cx="1199573" cy="16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Joining forces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The higher the building, the sturdier the joints</a:t>
            </a:r>
            <a:endParaRPr/>
          </a:p>
        </p:txBody>
      </p:sp>
      <p:sp>
        <p:nvSpPr>
          <p:cNvPr id="543" name="Google Shape;543;p3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http://www.klhuk.com/media/27326/wr_ph_ukn_0131_a1.jpg" id="544" name="Google Shape;54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643" y="1690688"/>
            <a:ext cx="9144000" cy="443345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4"/>
          <p:cNvSpPr txBox="1"/>
          <p:nvPr/>
        </p:nvSpPr>
        <p:spPr>
          <a:xfrm>
            <a:off x="9793330" y="5908699"/>
            <a:ext cx="862313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KLH</a:t>
            </a:r>
            <a:endParaRPr/>
          </a:p>
        </p:txBody>
      </p:sp>
      <p:sp>
        <p:nvSpPr>
          <p:cNvPr id="546" name="Google Shape;546;p3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3501" y="1365421"/>
            <a:ext cx="4054743" cy="499570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Anchoring the stiffening walls</a:t>
            </a:r>
            <a:endParaRPr/>
          </a:p>
        </p:txBody>
      </p:sp>
      <p:sp>
        <p:nvSpPr>
          <p:cNvPr id="554" name="Google Shape;554;p3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5" name="Google Shape;555;p35"/>
          <p:cNvSpPr txBox="1"/>
          <p:nvPr>
            <p:ph idx="1" type="body"/>
          </p:nvPr>
        </p:nvSpPr>
        <p:spPr>
          <a:xfrm>
            <a:off x="838200" y="1825625"/>
            <a:ext cx="5181600" cy="45355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Due to the light weight of the building elements, it is challenging to avoid anchoring stiffening walls in a wooden apartment block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anchoring force generated at the foundation level may become very high as it accumulates on the foundations from all stiffening walls requiring anchoring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556" name="Google Shape;556;p3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57" name="Google Shape;557;p35"/>
          <p:cNvSpPr txBox="1"/>
          <p:nvPr/>
        </p:nvSpPr>
        <p:spPr>
          <a:xfrm rot="-1260000">
            <a:off x="8043004" y="2220595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58" name="Google Shape;558;p35"/>
          <p:cNvSpPr txBox="1"/>
          <p:nvPr/>
        </p:nvSpPr>
        <p:spPr>
          <a:xfrm rot="-1260000">
            <a:off x="8037017" y="3018389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59" name="Google Shape;559;p35"/>
          <p:cNvSpPr txBox="1"/>
          <p:nvPr/>
        </p:nvSpPr>
        <p:spPr>
          <a:xfrm rot="-1260000">
            <a:off x="8028416" y="3795760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60" name="Google Shape;560;p35"/>
          <p:cNvSpPr txBox="1"/>
          <p:nvPr/>
        </p:nvSpPr>
        <p:spPr>
          <a:xfrm rot="-1260000">
            <a:off x="8037018" y="4583784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61" name="Google Shape;561;p35"/>
          <p:cNvSpPr txBox="1"/>
          <p:nvPr/>
        </p:nvSpPr>
        <p:spPr>
          <a:xfrm rot="-1260000">
            <a:off x="8028416" y="5384662"/>
            <a:ext cx="1199573" cy="181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  </a:t>
            </a:r>
            <a:endParaRPr/>
          </a:p>
        </p:txBody>
      </p:sp>
      <p:sp>
        <p:nvSpPr>
          <p:cNvPr id="562" name="Google Shape;562;p35"/>
          <p:cNvSpPr txBox="1"/>
          <p:nvPr/>
        </p:nvSpPr>
        <p:spPr>
          <a:xfrm>
            <a:off x="7974108" y="1888834"/>
            <a:ext cx="1429366" cy="183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63" name="Google Shape;563;p35"/>
          <p:cNvSpPr txBox="1"/>
          <p:nvPr/>
        </p:nvSpPr>
        <p:spPr>
          <a:xfrm>
            <a:off x="7974108" y="2684218"/>
            <a:ext cx="1429367" cy="1688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64" name="Google Shape;564;p35"/>
          <p:cNvSpPr txBox="1"/>
          <p:nvPr/>
        </p:nvSpPr>
        <p:spPr>
          <a:xfrm>
            <a:off x="7974107" y="3472243"/>
            <a:ext cx="1429368" cy="181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65" name="Google Shape;565;p35"/>
          <p:cNvSpPr txBox="1"/>
          <p:nvPr/>
        </p:nvSpPr>
        <p:spPr>
          <a:xfrm>
            <a:off x="7974107" y="4265844"/>
            <a:ext cx="1429369" cy="1435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  <p:sp>
        <p:nvSpPr>
          <p:cNvPr id="566" name="Google Shape;566;p35"/>
          <p:cNvSpPr txBox="1"/>
          <p:nvPr/>
        </p:nvSpPr>
        <p:spPr>
          <a:xfrm>
            <a:off x="7998325" y="5053868"/>
            <a:ext cx="1380933" cy="1762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intermediate floor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Anchoring the stiffening walls</a:t>
            </a:r>
            <a:endParaRPr/>
          </a:p>
        </p:txBody>
      </p:sp>
      <p:sp>
        <p:nvSpPr>
          <p:cNvPr id="573" name="Google Shape;573;p3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4" name="Google Shape;574;p36"/>
          <p:cNvSpPr txBox="1"/>
          <p:nvPr>
            <p:ph idx="1" type="body"/>
          </p:nvPr>
        </p:nvSpPr>
        <p:spPr>
          <a:xfrm>
            <a:off x="838200" y="1825624"/>
            <a:ext cx="5181600" cy="46307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planning the anchoring method, e.g. the following should be assessed: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Will anchoring remain functional over time (not loosen)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Does the shrinkage of the intermediate floor affect the functioning of the anchoring and the connecting parts?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Do the anchoring parts cause transverse tension in the wooden structure?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Acoustic and fire technical aspects</a:t>
            </a:r>
            <a:endParaRPr/>
          </a:p>
        </p:txBody>
      </p:sp>
      <p:pic>
        <p:nvPicPr>
          <p:cNvPr id="575" name="Google Shape;57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3406" y="1408670"/>
            <a:ext cx="3605350" cy="4780912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577" name="Google Shape;577;p36"/>
          <p:cNvSpPr txBox="1"/>
          <p:nvPr/>
        </p:nvSpPr>
        <p:spPr>
          <a:xfrm>
            <a:off x="9221593" y="3589986"/>
            <a:ext cx="1199573" cy="418279"/>
          </a:xfrm>
          <a:prstGeom prst="rect">
            <a:avLst/>
          </a:prstGeom>
          <a:solidFill>
            <a:srgbClr val="FFD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</a:t>
            </a:r>
            <a:endParaRPr/>
          </a:p>
        </p:txBody>
      </p:sp>
      <p:sp>
        <p:nvSpPr>
          <p:cNvPr id="578" name="Google Shape;578;p36"/>
          <p:cNvSpPr txBox="1"/>
          <p:nvPr/>
        </p:nvSpPr>
        <p:spPr>
          <a:xfrm rot="-5400000">
            <a:off x="7375359" y="2159202"/>
            <a:ext cx="1571793" cy="418279"/>
          </a:xfrm>
          <a:prstGeom prst="rect">
            <a:avLst/>
          </a:prstGeom>
          <a:solidFill>
            <a:srgbClr val="FFD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  <p:sp>
        <p:nvSpPr>
          <p:cNvPr id="579" name="Google Shape;579;p36"/>
          <p:cNvSpPr txBox="1"/>
          <p:nvPr/>
        </p:nvSpPr>
        <p:spPr>
          <a:xfrm rot="-5400000">
            <a:off x="7382989" y="5046919"/>
            <a:ext cx="1571793" cy="418279"/>
          </a:xfrm>
          <a:prstGeom prst="rect">
            <a:avLst/>
          </a:prstGeom>
          <a:solidFill>
            <a:srgbClr val="FFDF7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Stiffening wall</a:t>
            </a:r>
            <a:endParaRPr/>
          </a:p>
        </p:txBody>
      </p:sp>
      <p:sp>
        <p:nvSpPr>
          <p:cNvPr id="580" name="Google Shape;580;p36"/>
          <p:cNvSpPr txBox="1"/>
          <p:nvPr/>
        </p:nvSpPr>
        <p:spPr>
          <a:xfrm rot="-5400000">
            <a:off x="6728198" y="3553576"/>
            <a:ext cx="1571793" cy="261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Anchored walls</a:t>
            </a:r>
            <a:endParaRPr/>
          </a:p>
        </p:txBody>
      </p:sp>
      <p:sp>
        <p:nvSpPr>
          <p:cNvPr id="581" name="Google Shape;581;p36"/>
          <p:cNvSpPr txBox="1"/>
          <p:nvPr/>
        </p:nvSpPr>
        <p:spPr>
          <a:xfrm rot="-5400000">
            <a:off x="9777330" y="2204886"/>
            <a:ext cx="1853811" cy="2613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shrinkage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Anchoring the stiffening walls</a:t>
            </a:r>
            <a:endParaRPr/>
          </a:p>
        </p:txBody>
      </p:sp>
      <p:sp>
        <p:nvSpPr>
          <p:cNvPr id="588" name="Google Shape;588;p3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9" name="Google Shape;589;p37"/>
          <p:cNvSpPr txBox="1"/>
          <p:nvPr>
            <p:ph idx="1" type="body"/>
          </p:nvPr>
        </p:nvSpPr>
        <p:spPr>
          <a:xfrm>
            <a:off x="838200" y="1825624"/>
            <a:ext cx="5181600" cy="48593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Fastener manufacturers have new solutions for the joints of stiffening walls that can receive both shear force and anchoring force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Connecting parts that are anchored through the intermediate floor using threaded rods should not be used as the shrinkage of the intermediate floor causes the threaded rod nuts to loosen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https://www.rothoblaas.com/images/titan-v-1-min-1584366115.jpg?w=800&amp;h=600&amp;fit=fill" id="590" name="Google Shape;590;p37"/>
          <p:cNvPicPr preferRelativeResize="0"/>
          <p:nvPr/>
        </p:nvPicPr>
        <p:blipFill rotWithShape="1">
          <a:blip r:embed="rId3">
            <a:alphaModFix/>
          </a:blip>
          <a:srcRect b="11932" l="25084" r="25088" t="10670"/>
          <a:stretch/>
        </p:blipFill>
        <p:spPr>
          <a:xfrm>
            <a:off x="7197810" y="1690688"/>
            <a:ext cx="3645244" cy="4246523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7"/>
          <p:cNvSpPr txBox="1"/>
          <p:nvPr/>
        </p:nvSpPr>
        <p:spPr>
          <a:xfrm>
            <a:off x="9150178" y="5721767"/>
            <a:ext cx="164138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Image: Rothoblaas</a:t>
            </a:r>
            <a:endParaRPr/>
          </a:p>
        </p:txBody>
      </p:sp>
      <p:sp>
        <p:nvSpPr>
          <p:cNvPr id="592" name="Google Shape;592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132" name="Google Shape;132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 </a:t>
            </a:r>
            <a:br>
              <a:rPr lang="en-GB"/>
            </a:br>
            <a:r>
              <a:rPr lang="en-GB"/>
              <a:t>Insinööritoimisto Tero Lahtela Oy</a:t>
            </a:r>
            <a:endParaRPr/>
          </a:p>
        </p:txBody>
      </p:sp>
      <p:sp>
        <p:nvSpPr>
          <p:cNvPr id="133" name="Google Shape;133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Release date: 02/12/2021</a:t>
            </a:r>
            <a:endParaRPr/>
          </a:p>
        </p:txBody>
      </p:sp>
      <p:sp>
        <p:nvSpPr>
          <p:cNvPr id="134" name="Google Shape;134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5" name="Google Shape;135;p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Stiffening of a wooden apartment block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Stiffening methods for a wooden apartment block</a:t>
            </a:r>
            <a:endParaRPr/>
          </a:p>
        </p:txBody>
      </p:sp>
      <p:sp>
        <p:nvSpPr>
          <p:cNvPr id="148" name="Google Shape;148;p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9" name="Google Shape;149;p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most common method of stiffening a wooden apartment block is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Panel-stiffened walls + Panel-stiffened 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pillar and beam frame can be stiffened using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Cantilever pillars (max 4-floor building)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Diagonal stiffeners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Stiffener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Concrete staircase towers can also be used to stiffen a wooden apartment block</a:t>
            </a:r>
            <a:endParaRPr/>
          </a:p>
        </p:txBody>
      </p:sp>
      <p:sp>
        <p:nvSpPr>
          <p:cNvPr id="150" name="Google Shape;150;p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Plate-stiffened wooden apartment block</a:t>
            </a:r>
            <a:endParaRPr/>
          </a:p>
        </p:txBody>
      </p:sp>
      <p:sp>
        <p:nvSpPr>
          <p:cNvPr id="157" name="Google Shape;157;p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7"/>
          <p:cNvPicPr preferRelativeResize="0"/>
          <p:nvPr/>
        </p:nvPicPr>
        <p:blipFill rotWithShape="1">
          <a:blip r:embed="rId3">
            <a:alphaModFix/>
          </a:blip>
          <a:srcRect b="7665" l="16115" r="10101" t="7756"/>
          <a:stretch/>
        </p:blipFill>
        <p:spPr>
          <a:xfrm>
            <a:off x="352168" y="2130267"/>
            <a:ext cx="5585254" cy="359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7"/>
          <p:cNvPicPr preferRelativeResize="0"/>
          <p:nvPr/>
        </p:nvPicPr>
        <p:blipFill rotWithShape="1">
          <a:blip r:embed="rId4">
            <a:alphaModFix/>
          </a:blip>
          <a:srcRect b="6943" l="13227" r="9846" t="5860"/>
          <a:stretch/>
        </p:blipFill>
        <p:spPr>
          <a:xfrm>
            <a:off x="6359083" y="2067722"/>
            <a:ext cx="5552196" cy="3533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Plate-stiffened wooden apartment block</a:t>
            </a:r>
            <a:endParaRPr/>
          </a:p>
        </p:txBody>
      </p:sp>
      <p:sp>
        <p:nvSpPr>
          <p:cNvPr id="167" name="Google Shape;167;p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8" name="Google Shape;16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621" y="1764828"/>
            <a:ext cx="5421482" cy="406611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8"/>
          <p:cNvSpPr/>
          <p:nvPr/>
        </p:nvSpPr>
        <p:spPr>
          <a:xfrm>
            <a:off x="4946343" y="5615495"/>
            <a:ext cx="910760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pic>
        <p:nvPicPr>
          <p:cNvPr descr="https://www.aiff.net.au/wp-content/uploads/2014/04/forte_apartments_docklands_clt_construction.jpg" id="170" name="Google Shape;170;p8"/>
          <p:cNvPicPr preferRelativeResize="0"/>
          <p:nvPr/>
        </p:nvPicPr>
        <p:blipFill rotWithShape="1">
          <a:blip r:embed="rId4">
            <a:alphaModFix/>
          </a:blip>
          <a:srcRect b="17446" l="13715" r="27061" t="23243"/>
          <a:stretch/>
        </p:blipFill>
        <p:spPr>
          <a:xfrm>
            <a:off x="6341076" y="1764828"/>
            <a:ext cx="5415303" cy="406756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/>
          <p:nvPr/>
        </p:nvSpPr>
        <p:spPr>
          <a:xfrm>
            <a:off x="10483633" y="5615495"/>
            <a:ext cx="127274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www.aiff.net.au</a:t>
            </a:r>
            <a:endParaRPr/>
          </a:p>
        </p:txBody>
      </p:sp>
      <p:sp>
        <p:nvSpPr>
          <p:cNvPr id="172" name="Google Shape;172;p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Cantilever-pillar-stiffened wooden apartment block</a:t>
            </a:r>
            <a:endParaRPr/>
          </a:p>
        </p:txBody>
      </p:sp>
      <p:sp>
        <p:nvSpPr>
          <p:cNvPr id="179" name="Google Shape;179;p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0" name="Google Shape;180;p9"/>
          <p:cNvPicPr preferRelativeResize="0"/>
          <p:nvPr/>
        </p:nvPicPr>
        <p:blipFill rotWithShape="1">
          <a:blip r:embed="rId3">
            <a:alphaModFix/>
          </a:blip>
          <a:srcRect b="390" l="0" r="11339" t="0"/>
          <a:stretch/>
        </p:blipFill>
        <p:spPr>
          <a:xfrm>
            <a:off x="6333331" y="1762733"/>
            <a:ext cx="5430792" cy="406965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/>
          <p:nvPr/>
        </p:nvSpPr>
        <p:spPr>
          <a:xfrm>
            <a:off x="10548781" y="5616945"/>
            <a:ext cx="121534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Image: Metsä Wood</a:t>
            </a:r>
            <a:endParaRPr/>
          </a:p>
        </p:txBody>
      </p:sp>
      <p:pic>
        <p:nvPicPr>
          <p:cNvPr id="182" name="Google Shape;182;p9"/>
          <p:cNvPicPr preferRelativeResize="0"/>
          <p:nvPr/>
        </p:nvPicPr>
        <p:blipFill rotWithShape="1">
          <a:blip r:embed="rId4">
            <a:alphaModFix/>
          </a:blip>
          <a:srcRect b="0" l="11403" r="0" t="0"/>
          <a:stretch/>
        </p:blipFill>
        <p:spPr>
          <a:xfrm>
            <a:off x="435621" y="1762734"/>
            <a:ext cx="5429642" cy="406965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/>
          <p:nvPr/>
        </p:nvSpPr>
        <p:spPr>
          <a:xfrm>
            <a:off x="4227445" y="5616946"/>
            <a:ext cx="1637818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Metsä Wood</a:t>
            </a:r>
            <a:endParaRPr/>
          </a:p>
        </p:txBody>
      </p:sp>
      <p:sp>
        <p:nvSpPr>
          <p:cNvPr id="184" name="Google Shape;184;p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e7852-1d48-46b2-bc1d-4cc9199c0b03">
      <Terms xmlns="http://schemas.microsoft.com/office/infopath/2007/PartnerControls"/>
    </lcf76f155ced4ddcb4097134ff3c332f>
    <TaxCatchAll xmlns="c1f06602-16da-48b0-838f-ec77d40fd7d9" xsi:nil="true"/>
  </documentManagement>
</p:properties>
</file>

<file path=customXml/itemProps1.xml><?xml version="1.0" encoding="utf-8"?>
<ds:datastoreItem xmlns:ds="http://schemas.openxmlformats.org/officeDocument/2006/customXml" ds:itemID="{4F24F099-900D-444B-89DD-C3AF4EA3A97E}"/>
</file>

<file path=customXml/itemProps2.xml><?xml version="1.0" encoding="utf-8"?>
<ds:datastoreItem xmlns:ds="http://schemas.openxmlformats.org/officeDocument/2006/customXml" ds:itemID="{8322F232-8BAB-4711-98B9-32D0B1386240}"/>
</file>

<file path=customXml/itemProps3.xml><?xml version="1.0" encoding="utf-8"?>
<ds:datastoreItem xmlns:ds="http://schemas.openxmlformats.org/officeDocument/2006/customXml" ds:itemID="{04535086-4F57-423C-A1E2-8F0A5B67B16D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atte Kalke</dc:creator>
  <dcterms:created xsi:type="dcterms:W3CDTF">2021-05-03T10:20:21Z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0x010100E8ADB7D81E548242AADAF4F738AFBBB6</vt:lpwstr>
  </property>
</Properties>
</file>