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</p:sldIdLst>
  <p:sldSz cy="6858000" cx="12192000"/>
  <p:notesSz cx="6400800" cy="11728450"/>
  <p:embeddedFontLst>
    <p:embeddedFont>
      <p:font typeface="Arial Narrow"/>
      <p:regular r:id="rId71"/>
      <p:bold r:id="rId72"/>
      <p:italic r:id="rId73"/>
      <p:boldItalic r:id="rId74"/>
    </p:embeddedFont>
    <p:embeddedFont>
      <p:font typeface="Open Sans"/>
      <p:regular r:id="rId75"/>
      <p:bold r:id="rId76"/>
      <p:italic r:id="rId77"/>
      <p:boldItalic r:id="rId7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79" roundtripDataSignature="AMtx7mgTQGMeVoDd7XjaN781aTchiaO+K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7232C46-4D05-4518-A395-04BF1A1257CD}">
  <a:tblStyle styleId="{57232C46-4D05-4518-A395-04BF1A1257CD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FF0E9"/>
          </a:solidFill>
        </a:fill>
      </a:tcStyle>
    </a:wholeTbl>
    <a:band1H>
      <a:tcTxStyle/>
      <a:tcStyle>
        <a:fill>
          <a:solidFill>
            <a:srgbClr val="DEE0D1"/>
          </a:solidFill>
        </a:fill>
      </a:tcStyle>
    </a:band1H>
    <a:band2H>
      <a:tcTxStyle/>
    </a:band2H>
    <a:band1V>
      <a:tcTxStyle/>
      <a:tcStyle>
        <a:fill>
          <a:solidFill>
            <a:srgbClr val="DEE0D1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21" Type="http://schemas.openxmlformats.org/officeDocument/2006/relationships/slide" Target="slides/slide16.xml"/><Relationship Id="rId68" Type="http://schemas.openxmlformats.org/officeDocument/2006/relationships/slide" Target="slides/slide63.xml"/><Relationship Id="rId16" Type="http://schemas.openxmlformats.org/officeDocument/2006/relationships/slide" Target="slides/slide11.xml"/><Relationship Id="rId74" Type="http://schemas.openxmlformats.org/officeDocument/2006/relationships/font" Target="fonts/ArialNarrow-boldItalic.fntdata"/><Relationship Id="rId32" Type="http://schemas.openxmlformats.org/officeDocument/2006/relationships/slide" Target="slides/slide27.xml"/><Relationship Id="rId79" Type="http://customschemas.google.com/relationships/presentationmetadata" Target="metadata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11" Type="http://schemas.openxmlformats.org/officeDocument/2006/relationships/slide" Target="slides/slide6.xml"/><Relationship Id="rId58" Type="http://schemas.openxmlformats.org/officeDocument/2006/relationships/slide" Target="slides/slide53.xml"/><Relationship Id="rId5" Type="http://schemas.openxmlformats.org/officeDocument/2006/relationships/notesMaster" Target="notesMasters/notesMaster1.xml"/><Relationship Id="rId61" Type="http://schemas.openxmlformats.org/officeDocument/2006/relationships/slide" Target="slides/slide56.xml"/><Relationship Id="rId82" Type="http://schemas.openxmlformats.org/officeDocument/2006/relationships/customXml" Target="../customXml/item3.xml"/><Relationship Id="rId19" Type="http://schemas.openxmlformats.org/officeDocument/2006/relationships/slide" Target="slides/slide14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30" Type="http://schemas.openxmlformats.org/officeDocument/2006/relationships/slide" Target="slides/slide25.xml"/><Relationship Id="rId77" Type="http://schemas.openxmlformats.org/officeDocument/2006/relationships/font" Target="fonts/OpenSans-italic.fntdata"/><Relationship Id="rId35" Type="http://schemas.openxmlformats.org/officeDocument/2006/relationships/slide" Target="slides/slide30.xml"/><Relationship Id="rId64" Type="http://schemas.openxmlformats.org/officeDocument/2006/relationships/slide" Target="slides/slide59.xml"/><Relationship Id="rId22" Type="http://schemas.openxmlformats.org/officeDocument/2006/relationships/slide" Target="slides/slide17.xml"/><Relationship Id="rId69" Type="http://schemas.openxmlformats.org/officeDocument/2006/relationships/slide" Target="slides/slide64.xml"/><Relationship Id="rId27" Type="http://schemas.openxmlformats.org/officeDocument/2006/relationships/slide" Target="slides/slide22.xml"/><Relationship Id="rId56" Type="http://schemas.openxmlformats.org/officeDocument/2006/relationships/slide" Target="slides/slide51.xml"/><Relationship Id="rId14" Type="http://schemas.openxmlformats.org/officeDocument/2006/relationships/slide" Target="slides/slide9.xml"/><Relationship Id="rId8" Type="http://schemas.openxmlformats.org/officeDocument/2006/relationships/slide" Target="slides/slide3.xml"/><Relationship Id="rId72" Type="http://schemas.openxmlformats.org/officeDocument/2006/relationships/font" Target="fonts/ArialNarrow-bold.fntdata"/><Relationship Id="rId51" Type="http://schemas.openxmlformats.org/officeDocument/2006/relationships/slide" Target="slides/slide46.xml"/><Relationship Id="rId80" Type="http://schemas.openxmlformats.org/officeDocument/2006/relationships/customXml" Target="../customXml/item1.xml"/><Relationship Id="rId3" Type="http://schemas.openxmlformats.org/officeDocument/2006/relationships/tableStyles" Target="tableStyles.xml"/><Relationship Id="rId46" Type="http://schemas.openxmlformats.org/officeDocument/2006/relationships/slide" Target="slides/slide41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67" Type="http://schemas.openxmlformats.org/officeDocument/2006/relationships/slide" Target="slides/slide62.xml"/><Relationship Id="rId25" Type="http://schemas.openxmlformats.org/officeDocument/2006/relationships/slide" Target="slides/slide20.xml"/><Relationship Id="rId12" Type="http://schemas.openxmlformats.org/officeDocument/2006/relationships/slide" Target="slides/slide7.xml"/><Relationship Id="rId59" Type="http://schemas.openxmlformats.org/officeDocument/2006/relationships/slide" Target="slides/slide54.xml"/><Relationship Id="rId17" Type="http://schemas.openxmlformats.org/officeDocument/2006/relationships/slide" Target="slides/slide12.xml"/><Relationship Id="rId41" Type="http://schemas.openxmlformats.org/officeDocument/2006/relationships/slide" Target="slides/slide36.xml"/><Relationship Id="rId75" Type="http://schemas.openxmlformats.org/officeDocument/2006/relationships/font" Target="fonts/OpenSans-regular.fntdata"/><Relationship Id="rId70" Type="http://schemas.openxmlformats.org/officeDocument/2006/relationships/slide" Target="slides/slide65.xml"/><Relationship Id="rId62" Type="http://schemas.openxmlformats.org/officeDocument/2006/relationships/slide" Target="slides/slide57.xml"/><Relationship Id="rId20" Type="http://schemas.openxmlformats.org/officeDocument/2006/relationships/slide" Target="slides/slide15.xml"/><Relationship Id="rId54" Type="http://schemas.openxmlformats.org/officeDocument/2006/relationships/slide" Target="slides/slide49.xml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49" Type="http://schemas.openxmlformats.org/officeDocument/2006/relationships/slide" Target="slides/slide44.xml"/><Relationship Id="rId36" Type="http://schemas.openxmlformats.org/officeDocument/2006/relationships/slide" Target="slides/slide31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57" Type="http://schemas.openxmlformats.org/officeDocument/2006/relationships/slide" Target="slides/slide52.xml"/><Relationship Id="rId15" Type="http://schemas.openxmlformats.org/officeDocument/2006/relationships/slide" Target="slides/slide10.xml"/><Relationship Id="rId44" Type="http://schemas.openxmlformats.org/officeDocument/2006/relationships/slide" Target="slides/slide39.xml"/><Relationship Id="rId73" Type="http://schemas.openxmlformats.org/officeDocument/2006/relationships/font" Target="fonts/ArialNarrow-italic.fntdata"/><Relationship Id="rId31" Type="http://schemas.openxmlformats.org/officeDocument/2006/relationships/slide" Target="slides/slide26.xml"/><Relationship Id="rId78" Type="http://schemas.openxmlformats.org/officeDocument/2006/relationships/font" Target="fonts/OpenSans-boldItalic.fntdata"/><Relationship Id="rId65" Type="http://schemas.openxmlformats.org/officeDocument/2006/relationships/slide" Target="slides/slide60.xml"/><Relationship Id="rId60" Type="http://schemas.openxmlformats.org/officeDocument/2006/relationships/slide" Target="slides/slide55.xml"/><Relationship Id="rId52" Type="http://schemas.openxmlformats.org/officeDocument/2006/relationships/slide" Target="slides/slide47.xml"/><Relationship Id="rId10" Type="http://schemas.openxmlformats.org/officeDocument/2006/relationships/slide" Target="slides/slide5.xml"/><Relationship Id="rId81" Type="http://schemas.openxmlformats.org/officeDocument/2006/relationships/customXml" Target="../customXml/item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39" Type="http://schemas.openxmlformats.org/officeDocument/2006/relationships/slide" Target="slides/slide3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76" Type="http://schemas.openxmlformats.org/officeDocument/2006/relationships/font" Target="fonts/OpenSans-bold.fntdata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" Type="http://schemas.openxmlformats.org/officeDocument/2006/relationships/slide" Target="slides/slide2.xml"/><Relationship Id="rId71" Type="http://schemas.openxmlformats.org/officeDocument/2006/relationships/font" Target="fonts/ArialNarrow-regular.fntdata"/><Relationship Id="rId2" Type="http://schemas.openxmlformats.org/officeDocument/2006/relationships/presProps" Target="presProps.xml"/><Relationship Id="rId29" Type="http://schemas.openxmlformats.org/officeDocument/2006/relationships/slide" Target="slides/slide24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24" Type="http://schemas.openxmlformats.org/officeDocument/2006/relationships/slide" Target="slides/slide1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773680" cy="588459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625639" y="0"/>
            <a:ext cx="2773680" cy="588459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-317500" y="1466850"/>
            <a:ext cx="7035800" cy="3957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40080" y="5644317"/>
            <a:ext cx="5120640" cy="4618077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11139994"/>
            <a:ext cx="2773680" cy="588458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spcFirstLastPara="1" rIns="99025" wrap="square" tIns="495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625639" y="11139994"/>
            <a:ext cx="2773680" cy="588458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spcFirstLastPara="1" rIns="99025" wrap="square" tIns="495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03" name="Google Shape;10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0:notes"/>
          <p:cNvSpPr/>
          <p:nvPr>
            <p:ph idx="2" type="sldImg"/>
          </p:nvPr>
        </p:nvSpPr>
        <p:spPr>
          <a:xfrm>
            <a:off x="-317500" y="1466850"/>
            <a:ext cx="7035800" cy="3957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p10:notes"/>
          <p:cNvSpPr txBox="1"/>
          <p:nvPr>
            <p:ph idx="1" type="body"/>
          </p:nvPr>
        </p:nvSpPr>
        <p:spPr>
          <a:xfrm>
            <a:off x="640080" y="5644317"/>
            <a:ext cx="5120640" cy="4618077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0:notes"/>
          <p:cNvSpPr txBox="1"/>
          <p:nvPr>
            <p:ph idx="12" type="sldNum"/>
          </p:nvPr>
        </p:nvSpPr>
        <p:spPr>
          <a:xfrm>
            <a:off x="3625639" y="11139994"/>
            <a:ext cx="2773680" cy="588458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spcFirstLastPara="1" rIns="99025" wrap="square" tIns="495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1:notes"/>
          <p:cNvSpPr/>
          <p:nvPr>
            <p:ph idx="2" type="sldImg"/>
          </p:nvPr>
        </p:nvSpPr>
        <p:spPr>
          <a:xfrm>
            <a:off x="-317500" y="1466850"/>
            <a:ext cx="7035800" cy="3957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p11:notes"/>
          <p:cNvSpPr txBox="1"/>
          <p:nvPr>
            <p:ph idx="1" type="body"/>
          </p:nvPr>
        </p:nvSpPr>
        <p:spPr>
          <a:xfrm>
            <a:off x="640080" y="5644317"/>
            <a:ext cx="5120640" cy="4618077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1:notes"/>
          <p:cNvSpPr txBox="1"/>
          <p:nvPr>
            <p:ph idx="12" type="sldNum"/>
          </p:nvPr>
        </p:nvSpPr>
        <p:spPr>
          <a:xfrm>
            <a:off x="3625639" y="11139994"/>
            <a:ext cx="2773680" cy="588458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spcFirstLastPara="1" rIns="99025" wrap="square" tIns="495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2:notes"/>
          <p:cNvSpPr/>
          <p:nvPr>
            <p:ph idx="2" type="sldImg"/>
          </p:nvPr>
        </p:nvSpPr>
        <p:spPr>
          <a:xfrm>
            <a:off x="-317500" y="1466850"/>
            <a:ext cx="7035800" cy="3957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p12:notes"/>
          <p:cNvSpPr txBox="1"/>
          <p:nvPr>
            <p:ph idx="1" type="body"/>
          </p:nvPr>
        </p:nvSpPr>
        <p:spPr>
          <a:xfrm>
            <a:off x="640080" y="5644317"/>
            <a:ext cx="5120640" cy="4618077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2:notes"/>
          <p:cNvSpPr txBox="1"/>
          <p:nvPr>
            <p:ph idx="12" type="sldNum"/>
          </p:nvPr>
        </p:nvSpPr>
        <p:spPr>
          <a:xfrm>
            <a:off x="3625639" y="11139994"/>
            <a:ext cx="2773680" cy="588458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spcFirstLastPara="1" rIns="99025" wrap="square" tIns="495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3:notes"/>
          <p:cNvSpPr/>
          <p:nvPr>
            <p:ph idx="2" type="sldImg"/>
          </p:nvPr>
        </p:nvSpPr>
        <p:spPr>
          <a:xfrm>
            <a:off x="-317500" y="1466850"/>
            <a:ext cx="7035800" cy="3957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3" name="Google Shape;213;p13:notes"/>
          <p:cNvSpPr txBox="1"/>
          <p:nvPr>
            <p:ph idx="1" type="body"/>
          </p:nvPr>
        </p:nvSpPr>
        <p:spPr>
          <a:xfrm>
            <a:off x="640080" y="5644317"/>
            <a:ext cx="5120640" cy="4618077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3:notes"/>
          <p:cNvSpPr txBox="1"/>
          <p:nvPr>
            <p:ph idx="12" type="sldNum"/>
          </p:nvPr>
        </p:nvSpPr>
        <p:spPr>
          <a:xfrm>
            <a:off x="3625639" y="11139994"/>
            <a:ext cx="2773680" cy="588458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spcFirstLastPara="1" rIns="99025" wrap="square" tIns="495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4:notes"/>
          <p:cNvSpPr/>
          <p:nvPr>
            <p:ph idx="2" type="sldImg"/>
          </p:nvPr>
        </p:nvSpPr>
        <p:spPr>
          <a:xfrm>
            <a:off x="-317500" y="1466850"/>
            <a:ext cx="7035800" cy="3957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8" name="Google Shape;228;p14:notes"/>
          <p:cNvSpPr txBox="1"/>
          <p:nvPr>
            <p:ph idx="1" type="body"/>
          </p:nvPr>
        </p:nvSpPr>
        <p:spPr>
          <a:xfrm>
            <a:off x="640080" y="5644317"/>
            <a:ext cx="5120640" cy="4618077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4:notes"/>
          <p:cNvSpPr txBox="1"/>
          <p:nvPr>
            <p:ph idx="12" type="sldNum"/>
          </p:nvPr>
        </p:nvSpPr>
        <p:spPr>
          <a:xfrm>
            <a:off x="3625639" y="11139994"/>
            <a:ext cx="2773680" cy="588458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spcFirstLastPara="1" rIns="99025" wrap="square" tIns="495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5:notes"/>
          <p:cNvSpPr/>
          <p:nvPr>
            <p:ph idx="2" type="sldImg"/>
          </p:nvPr>
        </p:nvSpPr>
        <p:spPr>
          <a:xfrm>
            <a:off x="-317500" y="1466850"/>
            <a:ext cx="7035800" cy="3957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0" name="Google Shape;240;p15:notes"/>
          <p:cNvSpPr txBox="1"/>
          <p:nvPr>
            <p:ph idx="1" type="body"/>
          </p:nvPr>
        </p:nvSpPr>
        <p:spPr>
          <a:xfrm>
            <a:off x="640080" y="5644317"/>
            <a:ext cx="5120640" cy="4618077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5:notes"/>
          <p:cNvSpPr txBox="1"/>
          <p:nvPr>
            <p:ph idx="12" type="sldNum"/>
          </p:nvPr>
        </p:nvSpPr>
        <p:spPr>
          <a:xfrm>
            <a:off x="3625639" y="11139994"/>
            <a:ext cx="2773680" cy="588458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spcFirstLastPara="1" rIns="99025" wrap="square" tIns="495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6:notes"/>
          <p:cNvSpPr/>
          <p:nvPr>
            <p:ph idx="2" type="sldImg"/>
          </p:nvPr>
        </p:nvSpPr>
        <p:spPr>
          <a:xfrm>
            <a:off x="-317500" y="1466850"/>
            <a:ext cx="7035800" cy="3957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3" name="Google Shape;253;p16:notes"/>
          <p:cNvSpPr txBox="1"/>
          <p:nvPr>
            <p:ph idx="1" type="body"/>
          </p:nvPr>
        </p:nvSpPr>
        <p:spPr>
          <a:xfrm>
            <a:off x="640080" y="5644317"/>
            <a:ext cx="5120640" cy="4618077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16:notes"/>
          <p:cNvSpPr txBox="1"/>
          <p:nvPr>
            <p:ph idx="12" type="sldNum"/>
          </p:nvPr>
        </p:nvSpPr>
        <p:spPr>
          <a:xfrm>
            <a:off x="3625639" y="11139994"/>
            <a:ext cx="2773680" cy="588458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spcFirstLastPara="1" rIns="99025" wrap="square" tIns="495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7:notes"/>
          <p:cNvSpPr/>
          <p:nvPr>
            <p:ph idx="2" type="sldImg"/>
          </p:nvPr>
        </p:nvSpPr>
        <p:spPr>
          <a:xfrm>
            <a:off x="-317500" y="1466850"/>
            <a:ext cx="7035800" cy="3957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2" name="Google Shape;262;p17:notes"/>
          <p:cNvSpPr txBox="1"/>
          <p:nvPr>
            <p:ph idx="1" type="body"/>
          </p:nvPr>
        </p:nvSpPr>
        <p:spPr>
          <a:xfrm>
            <a:off x="640080" y="5644317"/>
            <a:ext cx="5120640" cy="4618077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17:notes"/>
          <p:cNvSpPr txBox="1"/>
          <p:nvPr>
            <p:ph idx="12" type="sldNum"/>
          </p:nvPr>
        </p:nvSpPr>
        <p:spPr>
          <a:xfrm>
            <a:off x="3625639" y="11139994"/>
            <a:ext cx="2773680" cy="588458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spcFirstLastPara="1" rIns="99025" wrap="square" tIns="495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8:notes"/>
          <p:cNvSpPr/>
          <p:nvPr>
            <p:ph idx="2" type="sldImg"/>
          </p:nvPr>
        </p:nvSpPr>
        <p:spPr>
          <a:xfrm>
            <a:off x="-317500" y="1466850"/>
            <a:ext cx="7035800" cy="3957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2" name="Google Shape;272;p18:notes"/>
          <p:cNvSpPr txBox="1"/>
          <p:nvPr>
            <p:ph idx="1" type="body"/>
          </p:nvPr>
        </p:nvSpPr>
        <p:spPr>
          <a:xfrm>
            <a:off x="640080" y="5644317"/>
            <a:ext cx="5120640" cy="4618077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18:notes"/>
          <p:cNvSpPr txBox="1"/>
          <p:nvPr>
            <p:ph idx="12" type="sldNum"/>
          </p:nvPr>
        </p:nvSpPr>
        <p:spPr>
          <a:xfrm>
            <a:off x="3625639" y="11139994"/>
            <a:ext cx="2773680" cy="588458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spcFirstLastPara="1" rIns="99025" wrap="square" tIns="495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9:notes"/>
          <p:cNvSpPr/>
          <p:nvPr>
            <p:ph idx="2" type="sldImg"/>
          </p:nvPr>
        </p:nvSpPr>
        <p:spPr>
          <a:xfrm>
            <a:off x="-317500" y="1466850"/>
            <a:ext cx="7035800" cy="3957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7" name="Google Shape;287;p19:notes"/>
          <p:cNvSpPr txBox="1"/>
          <p:nvPr>
            <p:ph idx="1" type="body"/>
          </p:nvPr>
        </p:nvSpPr>
        <p:spPr>
          <a:xfrm>
            <a:off x="640080" y="5644317"/>
            <a:ext cx="5120640" cy="4618077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19:notes"/>
          <p:cNvSpPr txBox="1"/>
          <p:nvPr>
            <p:ph idx="12" type="sldNum"/>
          </p:nvPr>
        </p:nvSpPr>
        <p:spPr>
          <a:xfrm>
            <a:off x="3625639" y="11139994"/>
            <a:ext cx="2773680" cy="588458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spcFirstLastPara="1" rIns="99025" wrap="square" tIns="495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12" name="Google Shape;11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0:notes"/>
          <p:cNvSpPr/>
          <p:nvPr>
            <p:ph idx="2" type="sldImg"/>
          </p:nvPr>
        </p:nvSpPr>
        <p:spPr>
          <a:xfrm>
            <a:off x="-317500" y="1466850"/>
            <a:ext cx="7035800" cy="3957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2" name="Google Shape;302;p20:notes"/>
          <p:cNvSpPr txBox="1"/>
          <p:nvPr>
            <p:ph idx="1" type="body"/>
          </p:nvPr>
        </p:nvSpPr>
        <p:spPr>
          <a:xfrm>
            <a:off x="640080" y="5644317"/>
            <a:ext cx="5120640" cy="4618077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20:notes"/>
          <p:cNvSpPr txBox="1"/>
          <p:nvPr>
            <p:ph idx="12" type="sldNum"/>
          </p:nvPr>
        </p:nvSpPr>
        <p:spPr>
          <a:xfrm>
            <a:off x="3625639" y="11139994"/>
            <a:ext cx="2773680" cy="588458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spcFirstLastPara="1" rIns="99025" wrap="square" tIns="495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1:notes"/>
          <p:cNvSpPr/>
          <p:nvPr>
            <p:ph idx="2" type="sldImg"/>
          </p:nvPr>
        </p:nvSpPr>
        <p:spPr>
          <a:xfrm>
            <a:off x="-317500" y="1466850"/>
            <a:ext cx="7035800" cy="3957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4" name="Google Shape;314;p21:notes"/>
          <p:cNvSpPr txBox="1"/>
          <p:nvPr>
            <p:ph idx="1" type="body"/>
          </p:nvPr>
        </p:nvSpPr>
        <p:spPr>
          <a:xfrm>
            <a:off x="640080" y="5644317"/>
            <a:ext cx="5120640" cy="4618077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21:notes"/>
          <p:cNvSpPr txBox="1"/>
          <p:nvPr>
            <p:ph idx="12" type="sldNum"/>
          </p:nvPr>
        </p:nvSpPr>
        <p:spPr>
          <a:xfrm>
            <a:off x="3625639" y="11139994"/>
            <a:ext cx="2773680" cy="588458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spcFirstLastPara="1" rIns="99025" wrap="square" tIns="495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2:notes"/>
          <p:cNvSpPr/>
          <p:nvPr>
            <p:ph idx="2" type="sldImg"/>
          </p:nvPr>
        </p:nvSpPr>
        <p:spPr>
          <a:xfrm>
            <a:off x="-317500" y="1466850"/>
            <a:ext cx="7035800" cy="3957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4" name="Google Shape;324;p22:notes"/>
          <p:cNvSpPr txBox="1"/>
          <p:nvPr>
            <p:ph idx="1" type="body"/>
          </p:nvPr>
        </p:nvSpPr>
        <p:spPr>
          <a:xfrm>
            <a:off x="640080" y="5644317"/>
            <a:ext cx="5120640" cy="4618077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22:notes"/>
          <p:cNvSpPr txBox="1"/>
          <p:nvPr>
            <p:ph idx="12" type="sldNum"/>
          </p:nvPr>
        </p:nvSpPr>
        <p:spPr>
          <a:xfrm>
            <a:off x="3625639" y="11139994"/>
            <a:ext cx="2773680" cy="588458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spcFirstLastPara="1" rIns="99025" wrap="square" tIns="495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3:notes"/>
          <p:cNvSpPr/>
          <p:nvPr>
            <p:ph idx="2" type="sldImg"/>
          </p:nvPr>
        </p:nvSpPr>
        <p:spPr>
          <a:xfrm>
            <a:off x="-317500" y="1466850"/>
            <a:ext cx="7035800" cy="3957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5" name="Google Shape;335;p23:notes"/>
          <p:cNvSpPr txBox="1"/>
          <p:nvPr>
            <p:ph idx="1" type="body"/>
          </p:nvPr>
        </p:nvSpPr>
        <p:spPr>
          <a:xfrm>
            <a:off x="640080" y="5644317"/>
            <a:ext cx="5120640" cy="4618077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23:notes"/>
          <p:cNvSpPr txBox="1"/>
          <p:nvPr>
            <p:ph idx="12" type="sldNum"/>
          </p:nvPr>
        </p:nvSpPr>
        <p:spPr>
          <a:xfrm>
            <a:off x="3625639" y="11139994"/>
            <a:ext cx="2773680" cy="588458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spcFirstLastPara="1" rIns="99025" wrap="square" tIns="495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4:notes"/>
          <p:cNvSpPr/>
          <p:nvPr>
            <p:ph idx="2" type="sldImg"/>
          </p:nvPr>
        </p:nvSpPr>
        <p:spPr>
          <a:xfrm>
            <a:off x="-317500" y="1466850"/>
            <a:ext cx="7035800" cy="3957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6" name="Google Shape;346;p24:notes"/>
          <p:cNvSpPr txBox="1"/>
          <p:nvPr>
            <p:ph idx="1" type="body"/>
          </p:nvPr>
        </p:nvSpPr>
        <p:spPr>
          <a:xfrm>
            <a:off x="640080" y="5644317"/>
            <a:ext cx="5120640" cy="4618077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24:notes"/>
          <p:cNvSpPr txBox="1"/>
          <p:nvPr>
            <p:ph idx="12" type="sldNum"/>
          </p:nvPr>
        </p:nvSpPr>
        <p:spPr>
          <a:xfrm>
            <a:off x="3625639" y="11139994"/>
            <a:ext cx="2773680" cy="588458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spcFirstLastPara="1" rIns="99025" wrap="square" tIns="495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5:notes"/>
          <p:cNvSpPr/>
          <p:nvPr>
            <p:ph idx="2" type="sldImg"/>
          </p:nvPr>
        </p:nvSpPr>
        <p:spPr>
          <a:xfrm>
            <a:off x="-317500" y="1466850"/>
            <a:ext cx="7035800" cy="3957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8" name="Google Shape;358;p25:notes"/>
          <p:cNvSpPr txBox="1"/>
          <p:nvPr>
            <p:ph idx="1" type="body"/>
          </p:nvPr>
        </p:nvSpPr>
        <p:spPr>
          <a:xfrm>
            <a:off x="640080" y="5644317"/>
            <a:ext cx="5120640" cy="4618077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25:notes"/>
          <p:cNvSpPr txBox="1"/>
          <p:nvPr>
            <p:ph idx="12" type="sldNum"/>
          </p:nvPr>
        </p:nvSpPr>
        <p:spPr>
          <a:xfrm>
            <a:off x="3625639" y="11139994"/>
            <a:ext cx="2773680" cy="588458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spcFirstLastPara="1" rIns="99025" wrap="square" tIns="495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6:notes"/>
          <p:cNvSpPr/>
          <p:nvPr>
            <p:ph idx="2" type="sldImg"/>
          </p:nvPr>
        </p:nvSpPr>
        <p:spPr>
          <a:xfrm>
            <a:off x="-317500" y="1466850"/>
            <a:ext cx="7035800" cy="3957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7" name="Google Shape;367;p26:notes"/>
          <p:cNvSpPr txBox="1"/>
          <p:nvPr>
            <p:ph idx="1" type="body"/>
          </p:nvPr>
        </p:nvSpPr>
        <p:spPr>
          <a:xfrm>
            <a:off x="640080" y="5644317"/>
            <a:ext cx="5120640" cy="4618077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26:notes"/>
          <p:cNvSpPr txBox="1"/>
          <p:nvPr>
            <p:ph idx="12" type="sldNum"/>
          </p:nvPr>
        </p:nvSpPr>
        <p:spPr>
          <a:xfrm>
            <a:off x="3625639" y="11139994"/>
            <a:ext cx="2773680" cy="588458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spcFirstLastPara="1" rIns="99025" wrap="square" tIns="495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7:notes"/>
          <p:cNvSpPr/>
          <p:nvPr>
            <p:ph idx="2" type="sldImg"/>
          </p:nvPr>
        </p:nvSpPr>
        <p:spPr>
          <a:xfrm>
            <a:off x="-317500" y="1466850"/>
            <a:ext cx="7035800" cy="3957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0" name="Google Shape;380;p27:notes"/>
          <p:cNvSpPr txBox="1"/>
          <p:nvPr>
            <p:ph idx="1" type="body"/>
          </p:nvPr>
        </p:nvSpPr>
        <p:spPr>
          <a:xfrm>
            <a:off x="640080" y="5644317"/>
            <a:ext cx="5120640" cy="4618077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27:notes"/>
          <p:cNvSpPr txBox="1"/>
          <p:nvPr>
            <p:ph idx="12" type="sldNum"/>
          </p:nvPr>
        </p:nvSpPr>
        <p:spPr>
          <a:xfrm>
            <a:off x="3625639" y="11139994"/>
            <a:ext cx="2773680" cy="588458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spcFirstLastPara="1" rIns="99025" wrap="square" tIns="495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8:notes"/>
          <p:cNvSpPr/>
          <p:nvPr>
            <p:ph idx="2" type="sldImg"/>
          </p:nvPr>
        </p:nvSpPr>
        <p:spPr>
          <a:xfrm>
            <a:off x="-317500" y="1466850"/>
            <a:ext cx="7035800" cy="3957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1" name="Google Shape;391;p28:notes"/>
          <p:cNvSpPr txBox="1"/>
          <p:nvPr>
            <p:ph idx="1" type="body"/>
          </p:nvPr>
        </p:nvSpPr>
        <p:spPr>
          <a:xfrm>
            <a:off x="640080" y="5644317"/>
            <a:ext cx="5120640" cy="4618077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28:notes"/>
          <p:cNvSpPr txBox="1"/>
          <p:nvPr>
            <p:ph idx="12" type="sldNum"/>
          </p:nvPr>
        </p:nvSpPr>
        <p:spPr>
          <a:xfrm>
            <a:off x="3625639" y="11139994"/>
            <a:ext cx="2773680" cy="588458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spcFirstLastPara="1" rIns="99025" wrap="square" tIns="495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29:notes"/>
          <p:cNvSpPr/>
          <p:nvPr>
            <p:ph idx="2" type="sldImg"/>
          </p:nvPr>
        </p:nvSpPr>
        <p:spPr>
          <a:xfrm>
            <a:off x="-317500" y="1466850"/>
            <a:ext cx="7035800" cy="3957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4" name="Google Shape;404;p29:notes"/>
          <p:cNvSpPr txBox="1"/>
          <p:nvPr>
            <p:ph idx="1" type="body"/>
          </p:nvPr>
        </p:nvSpPr>
        <p:spPr>
          <a:xfrm>
            <a:off x="640080" y="5644317"/>
            <a:ext cx="5120640" cy="4618077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29:notes"/>
          <p:cNvSpPr txBox="1"/>
          <p:nvPr>
            <p:ph idx="12" type="sldNum"/>
          </p:nvPr>
        </p:nvSpPr>
        <p:spPr>
          <a:xfrm>
            <a:off x="3625639" y="11139994"/>
            <a:ext cx="2773680" cy="588458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spcFirstLastPara="1" rIns="99025" wrap="square" tIns="495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 txBox="1"/>
          <p:nvPr>
            <p:ph idx="1" type="body"/>
          </p:nvPr>
        </p:nvSpPr>
        <p:spPr>
          <a:xfrm>
            <a:off x="640080" y="5644317"/>
            <a:ext cx="5120640" cy="4618077"/>
          </a:xfrm>
          <a:prstGeom prst="rect">
            <a:avLst/>
          </a:prstGeom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3:notes"/>
          <p:cNvSpPr/>
          <p:nvPr>
            <p:ph idx="2" type="sldImg"/>
          </p:nvPr>
        </p:nvSpPr>
        <p:spPr>
          <a:xfrm>
            <a:off x="-317500" y="1466850"/>
            <a:ext cx="7035800" cy="3957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30:notes"/>
          <p:cNvSpPr/>
          <p:nvPr>
            <p:ph idx="2" type="sldImg"/>
          </p:nvPr>
        </p:nvSpPr>
        <p:spPr>
          <a:xfrm>
            <a:off x="-317500" y="1466850"/>
            <a:ext cx="7035800" cy="3957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3" name="Google Shape;413;p30:notes"/>
          <p:cNvSpPr txBox="1"/>
          <p:nvPr>
            <p:ph idx="1" type="body"/>
          </p:nvPr>
        </p:nvSpPr>
        <p:spPr>
          <a:xfrm>
            <a:off x="640080" y="5644317"/>
            <a:ext cx="5120640" cy="4618077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30:notes"/>
          <p:cNvSpPr txBox="1"/>
          <p:nvPr>
            <p:ph idx="12" type="sldNum"/>
          </p:nvPr>
        </p:nvSpPr>
        <p:spPr>
          <a:xfrm>
            <a:off x="3625639" y="11139994"/>
            <a:ext cx="2773680" cy="588458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spcFirstLastPara="1" rIns="99025" wrap="square" tIns="495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31:notes"/>
          <p:cNvSpPr/>
          <p:nvPr>
            <p:ph idx="2" type="sldImg"/>
          </p:nvPr>
        </p:nvSpPr>
        <p:spPr>
          <a:xfrm>
            <a:off x="-317500" y="1466850"/>
            <a:ext cx="7035800" cy="3957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0" name="Google Shape;430;p31:notes"/>
          <p:cNvSpPr txBox="1"/>
          <p:nvPr>
            <p:ph idx="1" type="body"/>
          </p:nvPr>
        </p:nvSpPr>
        <p:spPr>
          <a:xfrm>
            <a:off x="640080" y="5644317"/>
            <a:ext cx="5120640" cy="4618077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31:notes"/>
          <p:cNvSpPr txBox="1"/>
          <p:nvPr>
            <p:ph idx="12" type="sldNum"/>
          </p:nvPr>
        </p:nvSpPr>
        <p:spPr>
          <a:xfrm>
            <a:off x="3625639" y="11139994"/>
            <a:ext cx="2773680" cy="588458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spcFirstLastPara="1" rIns="99025" wrap="square" tIns="495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32:notes"/>
          <p:cNvSpPr/>
          <p:nvPr>
            <p:ph idx="2" type="sldImg"/>
          </p:nvPr>
        </p:nvSpPr>
        <p:spPr>
          <a:xfrm>
            <a:off x="-317500" y="1466850"/>
            <a:ext cx="7035800" cy="3957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1" name="Google Shape;441;p32:notes"/>
          <p:cNvSpPr txBox="1"/>
          <p:nvPr>
            <p:ph idx="1" type="body"/>
          </p:nvPr>
        </p:nvSpPr>
        <p:spPr>
          <a:xfrm>
            <a:off x="640080" y="5644317"/>
            <a:ext cx="5120640" cy="4618077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32:notes"/>
          <p:cNvSpPr txBox="1"/>
          <p:nvPr>
            <p:ph idx="12" type="sldNum"/>
          </p:nvPr>
        </p:nvSpPr>
        <p:spPr>
          <a:xfrm>
            <a:off x="3625639" y="11139994"/>
            <a:ext cx="2773680" cy="588458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spcFirstLastPara="1" rIns="99025" wrap="square" tIns="495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33:notes"/>
          <p:cNvSpPr/>
          <p:nvPr>
            <p:ph idx="2" type="sldImg"/>
          </p:nvPr>
        </p:nvSpPr>
        <p:spPr>
          <a:xfrm>
            <a:off x="-317500" y="1466850"/>
            <a:ext cx="7035800" cy="3957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3" name="Google Shape;453;p33:notes"/>
          <p:cNvSpPr txBox="1"/>
          <p:nvPr>
            <p:ph idx="1" type="body"/>
          </p:nvPr>
        </p:nvSpPr>
        <p:spPr>
          <a:xfrm>
            <a:off x="640080" y="5644317"/>
            <a:ext cx="5120640" cy="4618077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33:notes"/>
          <p:cNvSpPr txBox="1"/>
          <p:nvPr>
            <p:ph idx="12" type="sldNum"/>
          </p:nvPr>
        </p:nvSpPr>
        <p:spPr>
          <a:xfrm>
            <a:off x="3625639" y="11139994"/>
            <a:ext cx="2773680" cy="588458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spcFirstLastPara="1" rIns="99025" wrap="square" tIns="495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34:notes"/>
          <p:cNvSpPr/>
          <p:nvPr>
            <p:ph idx="2" type="sldImg"/>
          </p:nvPr>
        </p:nvSpPr>
        <p:spPr>
          <a:xfrm>
            <a:off x="-317500" y="1466850"/>
            <a:ext cx="7035800" cy="3957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4" name="Google Shape;464;p34:notes"/>
          <p:cNvSpPr txBox="1"/>
          <p:nvPr>
            <p:ph idx="1" type="body"/>
          </p:nvPr>
        </p:nvSpPr>
        <p:spPr>
          <a:xfrm>
            <a:off x="640080" y="5644317"/>
            <a:ext cx="5120640" cy="4618077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34:notes"/>
          <p:cNvSpPr txBox="1"/>
          <p:nvPr>
            <p:ph idx="12" type="sldNum"/>
          </p:nvPr>
        </p:nvSpPr>
        <p:spPr>
          <a:xfrm>
            <a:off x="3625639" y="11139994"/>
            <a:ext cx="2773680" cy="588458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spcFirstLastPara="1" rIns="99025" wrap="square" tIns="495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35:notes"/>
          <p:cNvSpPr/>
          <p:nvPr>
            <p:ph idx="2" type="sldImg"/>
          </p:nvPr>
        </p:nvSpPr>
        <p:spPr>
          <a:xfrm>
            <a:off x="-317500" y="1466850"/>
            <a:ext cx="7035800" cy="3957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9" name="Google Shape;479;p35:notes"/>
          <p:cNvSpPr txBox="1"/>
          <p:nvPr>
            <p:ph idx="1" type="body"/>
          </p:nvPr>
        </p:nvSpPr>
        <p:spPr>
          <a:xfrm>
            <a:off x="640080" y="5644317"/>
            <a:ext cx="5120640" cy="4618077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35:notes"/>
          <p:cNvSpPr txBox="1"/>
          <p:nvPr>
            <p:ph idx="12" type="sldNum"/>
          </p:nvPr>
        </p:nvSpPr>
        <p:spPr>
          <a:xfrm>
            <a:off x="3625639" y="11139994"/>
            <a:ext cx="2773680" cy="588458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spcFirstLastPara="1" rIns="99025" wrap="square" tIns="495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36:notes"/>
          <p:cNvSpPr/>
          <p:nvPr>
            <p:ph idx="2" type="sldImg"/>
          </p:nvPr>
        </p:nvSpPr>
        <p:spPr>
          <a:xfrm>
            <a:off x="-317500" y="1466850"/>
            <a:ext cx="7035800" cy="3957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9" name="Google Shape;489;p36:notes"/>
          <p:cNvSpPr txBox="1"/>
          <p:nvPr>
            <p:ph idx="1" type="body"/>
          </p:nvPr>
        </p:nvSpPr>
        <p:spPr>
          <a:xfrm>
            <a:off x="640080" y="5644317"/>
            <a:ext cx="5120640" cy="4618077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36:notes"/>
          <p:cNvSpPr txBox="1"/>
          <p:nvPr>
            <p:ph idx="12" type="sldNum"/>
          </p:nvPr>
        </p:nvSpPr>
        <p:spPr>
          <a:xfrm>
            <a:off x="3625639" y="11139994"/>
            <a:ext cx="2773680" cy="588458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spcFirstLastPara="1" rIns="99025" wrap="square" tIns="495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37:notes"/>
          <p:cNvSpPr/>
          <p:nvPr>
            <p:ph idx="2" type="sldImg"/>
          </p:nvPr>
        </p:nvSpPr>
        <p:spPr>
          <a:xfrm>
            <a:off x="-317500" y="1466850"/>
            <a:ext cx="7035800" cy="3957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0" name="Google Shape;500;p37:notes"/>
          <p:cNvSpPr txBox="1"/>
          <p:nvPr>
            <p:ph idx="1" type="body"/>
          </p:nvPr>
        </p:nvSpPr>
        <p:spPr>
          <a:xfrm>
            <a:off x="640080" y="5644317"/>
            <a:ext cx="5120640" cy="4618077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p37:notes"/>
          <p:cNvSpPr txBox="1"/>
          <p:nvPr>
            <p:ph idx="12" type="sldNum"/>
          </p:nvPr>
        </p:nvSpPr>
        <p:spPr>
          <a:xfrm>
            <a:off x="3625639" y="11139994"/>
            <a:ext cx="2773680" cy="588458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spcFirstLastPara="1" rIns="99025" wrap="square" tIns="495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38:notes"/>
          <p:cNvSpPr/>
          <p:nvPr>
            <p:ph idx="2" type="sldImg"/>
          </p:nvPr>
        </p:nvSpPr>
        <p:spPr>
          <a:xfrm>
            <a:off x="-317500" y="1466850"/>
            <a:ext cx="7035800" cy="3957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0" name="Google Shape;530;p38:notes"/>
          <p:cNvSpPr txBox="1"/>
          <p:nvPr>
            <p:ph idx="1" type="body"/>
          </p:nvPr>
        </p:nvSpPr>
        <p:spPr>
          <a:xfrm>
            <a:off x="640080" y="5644317"/>
            <a:ext cx="5120640" cy="4618077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1" name="Google Shape;531;p38:notes"/>
          <p:cNvSpPr txBox="1"/>
          <p:nvPr>
            <p:ph idx="12" type="sldNum"/>
          </p:nvPr>
        </p:nvSpPr>
        <p:spPr>
          <a:xfrm>
            <a:off x="3625639" y="11139994"/>
            <a:ext cx="2773680" cy="588458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spcFirstLastPara="1" rIns="99025" wrap="square" tIns="495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39:notes"/>
          <p:cNvSpPr/>
          <p:nvPr>
            <p:ph idx="2" type="sldImg"/>
          </p:nvPr>
        </p:nvSpPr>
        <p:spPr>
          <a:xfrm>
            <a:off x="-317500" y="1466850"/>
            <a:ext cx="7035800" cy="3957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9" name="Google Shape;539;p39:notes"/>
          <p:cNvSpPr txBox="1"/>
          <p:nvPr>
            <p:ph idx="1" type="body"/>
          </p:nvPr>
        </p:nvSpPr>
        <p:spPr>
          <a:xfrm>
            <a:off x="640080" y="5644317"/>
            <a:ext cx="5120640" cy="4618077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p39:notes"/>
          <p:cNvSpPr txBox="1"/>
          <p:nvPr>
            <p:ph idx="12" type="sldNum"/>
          </p:nvPr>
        </p:nvSpPr>
        <p:spPr>
          <a:xfrm>
            <a:off x="3625639" y="11139994"/>
            <a:ext cx="2773680" cy="588458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spcFirstLastPara="1" rIns="99025" wrap="square" tIns="495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/>
          <p:nvPr>
            <p:ph idx="2" type="sldImg"/>
          </p:nvPr>
        </p:nvSpPr>
        <p:spPr>
          <a:xfrm>
            <a:off x="-317500" y="1466850"/>
            <a:ext cx="7035800" cy="3957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p4:notes"/>
          <p:cNvSpPr txBox="1"/>
          <p:nvPr>
            <p:ph idx="1" type="body"/>
          </p:nvPr>
        </p:nvSpPr>
        <p:spPr>
          <a:xfrm>
            <a:off x="640080" y="5644317"/>
            <a:ext cx="5120640" cy="4618077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4:notes"/>
          <p:cNvSpPr txBox="1"/>
          <p:nvPr>
            <p:ph idx="12" type="sldNum"/>
          </p:nvPr>
        </p:nvSpPr>
        <p:spPr>
          <a:xfrm>
            <a:off x="3625639" y="11139994"/>
            <a:ext cx="2773680" cy="588458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spcFirstLastPara="1" rIns="99025" wrap="square" tIns="495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40:notes"/>
          <p:cNvSpPr/>
          <p:nvPr>
            <p:ph idx="2" type="sldImg"/>
          </p:nvPr>
        </p:nvSpPr>
        <p:spPr>
          <a:xfrm>
            <a:off x="-317500" y="1466850"/>
            <a:ext cx="7035800" cy="3957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0" name="Google Shape;550;p40:notes"/>
          <p:cNvSpPr txBox="1"/>
          <p:nvPr>
            <p:ph idx="1" type="body"/>
          </p:nvPr>
        </p:nvSpPr>
        <p:spPr>
          <a:xfrm>
            <a:off x="640080" y="5644317"/>
            <a:ext cx="5120640" cy="4618077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1" name="Google Shape;551;p40:notes"/>
          <p:cNvSpPr txBox="1"/>
          <p:nvPr>
            <p:ph idx="12" type="sldNum"/>
          </p:nvPr>
        </p:nvSpPr>
        <p:spPr>
          <a:xfrm>
            <a:off x="3625639" y="11139994"/>
            <a:ext cx="2773680" cy="588458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spcFirstLastPara="1" rIns="99025" wrap="square" tIns="495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41:notes"/>
          <p:cNvSpPr/>
          <p:nvPr>
            <p:ph idx="2" type="sldImg"/>
          </p:nvPr>
        </p:nvSpPr>
        <p:spPr>
          <a:xfrm>
            <a:off x="-317500" y="1466850"/>
            <a:ext cx="7035800" cy="3957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6" name="Google Shape;566;p41:notes"/>
          <p:cNvSpPr txBox="1"/>
          <p:nvPr>
            <p:ph idx="1" type="body"/>
          </p:nvPr>
        </p:nvSpPr>
        <p:spPr>
          <a:xfrm>
            <a:off x="640080" y="5644317"/>
            <a:ext cx="5120640" cy="4618077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7" name="Google Shape;567;p41:notes"/>
          <p:cNvSpPr txBox="1"/>
          <p:nvPr>
            <p:ph idx="12" type="sldNum"/>
          </p:nvPr>
        </p:nvSpPr>
        <p:spPr>
          <a:xfrm>
            <a:off x="3625639" y="11139994"/>
            <a:ext cx="2773680" cy="588458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spcFirstLastPara="1" rIns="99025" wrap="square" tIns="495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42:notes"/>
          <p:cNvSpPr/>
          <p:nvPr>
            <p:ph idx="2" type="sldImg"/>
          </p:nvPr>
        </p:nvSpPr>
        <p:spPr>
          <a:xfrm>
            <a:off x="-317500" y="1466850"/>
            <a:ext cx="7035800" cy="3957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6" name="Google Shape;586;p42:notes"/>
          <p:cNvSpPr txBox="1"/>
          <p:nvPr>
            <p:ph idx="1" type="body"/>
          </p:nvPr>
        </p:nvSpPr>
        <p:spPr>
          <a:xfrm>
            <a:off x="640080" y="5644317"/>
            <a:ext cx="5120640" cy="4618077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" name="Google Shape;587;p42:notes"/>
          <p:cNvSpPr txBox="1"/>
          <p:nvPr>
            <p:ph idx="12" type="sldNum"/>
          </p:nvPr>
        </p:nvSpPr>
        <p:spPr>
          <a:xfrm>
            <a:off x="3625639" y="11139994"/>
            <a:ext cx="2773680" cy="588458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spcFirstLastPara="1" rIns="99025" wrap="square" tIns="495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43:notes"/>
          <p:cNvSpPr/>
          <p:nvPr>
            <p:ph idx="2" type="sldImg"/>
          </p:nvPr>
        </p:nvSpPr>
        <p:spPr>
          <a:xfrm>
            <a:off x="-317500" y="1466850"/>
            <a:ext cx="7035800" cy="3957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5" name="Google Shape;605;p43:notes"/>
          <p:cNvSpPr txBox="1"/>
          <p:nvPr>
            <p:ph idx="1" type="body"/>
          </p:nvPr>
        </p:nvSpPr>
        <p:spPr>
          <a:xfrm>
            <a:off x="640080" y="5644317"/>
            <a:ext cx="5120640" cy="4618077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6" name="Google Shape;606;p43:notes"/>
          <p:cNvSpPr txBox="1"/>
          <p:nvPr>
            <p:ph idx="12" type="sldNum"/>
          </p:nvPr>
        </p:nvSpPr>
        <p:spPr>
          <a:xfrm>
            <a:off x="3625639" y="11139994"/>
            <a:ext cx="2773680" cy="588458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spcFirstLastPara="1" rIns="99025" wrap="square" tIns="495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44:notes"/>
          <p:cNvSpPr/>
          <p:nvPr>
            <p:ph idx="2" type="sldImg"/>
          </p:nvPr>
        </p:nvSpPr>
        <p:spPr>
          <a:xfrm>
            <a:off x="-317500" y="1466850"/>
            <a:ext cx="7035800" cy="3957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6" name="Google Shape;616;p44:notes"/>
          <p:cNvSpPr txBox="1"/>
          <p:nvPr>
            <p:ph idx="1" type="body"/>
          </p:nvPr>
        </p:nvSpPr>
        <p:spPr>
          <a:xfrm>
            <a:off x="640080" y="5644317"/>
            <a:ext cx="5120640" cy="4618077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7" name="Google Shape;617;p44:notes"/>
          <p:cNvSpPr txBox="1"/>
          <p:nvPr>
            <p:ph idx="12" type="sldNum"/>
          </p:nvPr>
        </p:nvSpPr>
        <p:spPr>
          <a:xfrm>
            <a:off x="3625639" y="11139994"/>
            <a:ext cx="2773680" cy="588458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spcFirstLastPara="1" rIns="99025" wrap="square" tIns="495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45:notes"/>
          <p:cNvSpPr/>
          <p:nvPr>
            <p:ph idx="2" type="sldImg"/>
          </p:nvPr>
        </p:nvSpPr>
        <p:spPr>
          <a:xfrm>
            <a:off x="-317500" y="1466850"/>
            <a:ext cx="7035800" cy="3957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5" name="Google Shape;635;p45:notes"/>
          <p:cNvSpPr txBox="1"/>
          <p:nvPr>
            <p:ph idx="1" type="body"/>
          </p:nvPr>
        </p:nvSpPr>
        <p:spPr>
          <a:xfrm>
            <a:off x="640080" y="5644317"/>
            <a:ext cx="5120640" cy="4618077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6" name="Google Shape;636;p45:notes"/>
          <p:cNvSpPr txBox="1"/>
          <p:nvPr>
            <p:ph idx="12" type="sldNum"/>
          </p:nvPr>
        </p:nvSpPr>
        <p:spPr>
          <a:xfrm>
            <a:off x="3625639" y="11139994"/>
            <a:ext cx="2773680" cy="588458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spcFirstLastPara="1" rIns="99025" wrap="square" tIns="495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46:notes"/>
          <p:cNvSpPr/>
          <p:nvPr>
            <p:ph idx="2" type="sldImg"/>
          </p:nvPr>
        </p:nvSpPr>
        <p:spPr>
          <a:xfrm>
            <a:off x="-317500" y="1466850"/>
            <a:ext cx="7035800" cy="3957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6" name="Google Shape;646;p46:notes"/>
          <p:cNvSpPr txBox="1"/>
          <p:nvPr>
            <p:ph idx="1" type="body"/>
          </p:nvPr>
        </p:nvSpPr>
        <p:spPr>
          <a:xfrm>
            <a:off x="640080" y="5644317"/>
            <a:ext cx="5120640" cy="4618077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7" name="Google Shape;647;p46:notes"/>
          <p:cNvSpPr txBox="1"/>
          <p:nvPr>
            <p:ph idx="12" type="sldNum"/>
          </p:nvPr>
        </p:nvSpPr>
        <p:spPr>
          <a:xfrm>
            <a:off x="3625639" y="11139994"/>
            <a:ext cx="2773680" cy="588458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spcFirstLastPara="1" rIns="99025" wrap="square" tIns="495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47:notes"/>
          <p:cNvSpPr/>
          <p:nvPr>
            <p:ph idx="2" type="sldImg"/>
          </p:nvPr>
        </p:nvSpPr>
        <p:spPr>
          <a:xfrm>
            <a:off x="-317500" y="1466850"/>
            <a:ext cx="7035800" cy="3957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7" name="Google Shape;657;p47:notes"/>
          <p:cNvSpPr txBox="1"/>
          <p:nvPr>
            <p:ph idx="1" type="body"/>
          </p:nvPr>
        </p:nvSpPr>
        <p:spPr>
          <a:xfrm>
            <a:off x="640080" y="5644317"/>
            <a:ext cx="5120640" cy="4618077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8" name="Google Shape;658;p47:notes"/>
          <p:cNvSpPr txBox="1"/>
          <p:nvPr>
            <p:ph idx="12" type="sldNum"/>
          </p:nvPr>
        </p:nvSpPr>
        <p:spPr>
          <a:xfrm>
            <a:off x="3625639" y="11139994"/>
            <a:ext cx="2773680" cy="588458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spcFirstLastPara="1" rIns="99025" wrap="square" tIns="495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48:notes"/>
          <p:cNvSpPr/>
          <p:nvPr>
            <p:ph idx="2" type="sldImg"/>
          </p:nvPr>
        </p:nvSpPr>
        <p:spPr>
          <a:xfrm>
            <a:off x="-317500" y="1466850"/>
            <a:ext cx="7035800" cy="3957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8" name="Google Shape;668;p48:notes"/>
          <p:cNvSpPr txBox="1"/>
          <p:nvPr>
            <p:ph idx="1" type="body"/>
          </p:nvPr>
        </p:nvSpPr>
        <p:spPr>
          <a:xfrm>
            <a:off x="640080" y="5644317"/>
            <a:ext cx="5120640" cy="4618077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9" name="Google Shape;669;p48:notes"/>
          <p:cNvSpPr txBox="1"/>
          <p:nvPr>
            <p:ph idx="12" type="sldNum"/>
          </p:nvPr>
        </p:nvSpPr>
        <p:spPr>
          <a:xfrm>
            <a:off x="3625639" y="11139994"/>
            <a:ext cx="2773680" cy="588458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spcFirstLastPara="1" rIns="99025" wrap="square" tIns="495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49:notes"/>
          <p:cNvSpPr/>
          <p:nvPr>
            <p:ph idx="2" type="sldImg"/>
          </p:nvPr>
        </p:nvSpPr>
        <p:spPr>
          <a:xfrm>
            <a:off x="-317500" y="1466850"/>
            <a:ext cx="7035800" cy="3957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6" name="Google Shape;686;p49:notes"/>
          <p:cNvSpPr txBox="1"/>
          <p:nvPr>
            <p:ph idx="1" type="body"/>
          </p:nvPr>
        </p:nvSpPr>
        <p:spPr>
          <a:xfrm>
            <a:off x="640080" y="5644317"/>
            <a:ext cx="5120640" cy="4618077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7" name="Google Shape;687;p49:notes"/>
          <p:cNvSpPr txBox="1"/>
          <p:nvPr>
            <p:ph idx="12" type="sldNum"/>
          </p:nvPr>
        </p:nvSpPr>
        <p:spPr>
          <a:xfrm>
            <a:off x="3625639" y="11139994"/>
            <a:ext cx="2773680" cy="588458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spcFirstLastPara="1" rIns="99025" wrap="square" tIns="495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 txBox="1"/>
          <p:nvPr>
            <p:ph idx="1" type="body"/>
          </p:nvPr>
        </p:nvSpPr>
        <p:spPr>
          <a:xfrm>
            <a:off x="640080" y="5644317"/>
            <a:ext cx="5120640" cy="4618077"/>
          </a:xfrm>
          <a:prstGeom prst="rect">
            <a:avLst/>
          </a:prstGeom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5:notes"/>
          <p:cNvSpPr/>
          <p:nvPr>
            <p:ph idx="2" type="sldImg"/>
          </p:nvPr>
        </p:nvSpPr>
        <p:spPr>
          <a:xfrm>
            <a:off x="-317500" y="1466850"/>
            <a:ext cx="7035800" cy="3957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50:notes"/>
          <p:cNvSpPr/>
          <p:nvPr>
            <p:ph idx="2" type="sldImg"/>
          </p:nvPr>
        </p:nvSpPr>
        <p:spPr>
          <a:xfrm>
            <a:off x="-317500" y="1466850"/>
            <a:ext cx="7035800" cy="3957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6" name="Google Shape;696;p50:notes"/>
          <p:cNvSpPr txBox="1"/>
          <p:nvPr>
            <p:ph idx="1" type="body"/>
          </p:nvPr>
        </p:nvSpPr>
        <p:spPr>
          <a:xfrm>
            <a:off x="640080" y="5644317"/>
            <a:ext cx="5120640" cy="4618077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7" name="Google Shape;697;p50:notes"/>
          <p:cNvSpPr txBox="1"/>
          <p:nvPr>
            <p:ph idx="12" type="sldNum"/>
          </p:nvPr>
        </p:nvSpPr>
        <p:spPr>
          <a:xfrm>
            <a:off x="3625639" y="11139994"/>
            <a:ext cx="2773680" cy="588458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spcFirstLastPara="1" rIns="99025" wrap="square" tIns="495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51:notes"/>
          <p:cNvSpPr/>
          <p:nvPr>
            <p:ph idx="2" type="sldImg"/>
          </p:nvPr>
        </p:nvSpPr>
        <p:spPr>
          <a:xfrm>
            <a:off x="-317500" y="1466850"/>
            <a:ext cx="7035800" cy="3957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1" name="Google Shape;711;p51:notes"/>
          <p:cNvSpPr txBox="1"/>
          <p:nvPr>
            <p:ph idx="1" type="body"/>
          </p:nvPr>
        </p:nvSpPr>
        <p:spPr>
          <a:xfrm>
            <a:off x="640080" y="5644317"/>
            <a:ext cx="5120640" cy="4618077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2" name="Google Shape;712;p51:notes"/>
          <p:cNvSpPr txBox="1"/>
          <p:nvPr>
            <p:ph idx="12" type="sldNum"/>
          </p:nvPr>
        </p:nvSpPr>
        <p:spPr>
          <a:xfrm>
            <a:off x="3625639" y="11139994"/>
            <a:ext cx="2773680" cy="588458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spcFirstLastPara="1" rIns="99025" wrap="square" tIns="495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52:notes"/>
          <p:cNvSpPr/>
          <p:nvPr>
            <p:ph idx="2" type="sldImg"/>
          </p:nvPr>
        </p:nvSpPr>
        <p:spPr>
          <a:xfrm>
            <a:off x="-317500" y="1466850"/>
            <a:ext cx="7035800" cy="3957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6" name="Google Shape;726;p52:notes"/>
          <p:cNvSpPr txBox="1"/>
          <p:nvPr>
            <p:ph idx="1" type="body"/>
          </p:nvPr>
        </p:nvSpPr>
        <p:spPr>
          <a:xfrm>
            <a:off x="640080" y="5644317"/>
            <a:ext cx="5120640" cy="4618077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7" name="Google Shape;727;p52:notes"/>
          <p:cNvSpPr txBox="1"/>
          <p:nvPr>
            <p:ph idx="12" type="sldNum"/>
          </p:nvPr>
        </p:nvSpPr>
        <p:spPr>
          <a:xfrm>
            <a:off x="3625639" y="11139994"/>
            <a:ext cx="2773680" cy="588458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spcFirstLastPara="1" rIns="99025" wrap="square" tIns="495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53:notes"/>
          <p:cNvSpPr/>
          <p:nvPr>
            <p:ph idx="2" type="sldImg"/>
          </p:nvPr>
        </p:nvSpPr>
        <p:spPr>
          <a:xfrm>
            <a:off x="-317500" y="1466850"/>
            <a:ext cx="7035800" cy="3957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3" name="Google Shape;743;p53:notes"/>
          <p:cNvSpPr txBox="1"/>
          <p:nvPr>
            <p:ph idx="1" type="body"/>
          </p:nvPr>
        </p:nvSpPr>
        <p:spPr>
          <a:xfrm>
            <a:off x="640080" y="5644317"/>
            <a:ext cx="5120640" cy="4618077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4" name="Google Shape;744;p53:notes"/>
          <p:cNvSpPr txBox="1"/>
          <p:nvPr>
            <p:ph idx="12" type="sldNum"/>
          </p:nvPr>
        </p:nvSpPr>
        <p:spPr>
          <a:xfrm>
            <a:off x="3625639" y="11139994"/>
            <a:ext cx="2773680" cy="588458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spcFirstLastPara="1" rIns="99025" wrap="square" tIns="495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54:notes"/>
          <p:cNvSpPr/>
          <p:nvPr>
            <p:ph idx="2" type="sldImg"/>
          </p:nvPr>
        </p:nvSpPr>
        <p:spPr>
          <a:xfrm>
            <a:off x="-317500" y="1466850"/>
            <a:ext cx="7035800" cy="3957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2" name="Google Shape;752;p54:notes"/>
          <p:cNvSpPr txBox="1"/>
          <p:nvPr>
            <p:ph idx="1" type="body"/>
          </p:nvPr>
        </p:nvSpPr>
        <p:spPr>
          <a:xfrm>
            <a:off x="640080" y="5644317"/>
            <a:ext cx="5120640" cy="4618077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3" name="Google Shape;753;p54:notes"/>
          <p:cNvSpPr txBox="1"/>
          <p:nvPr>
            <p:ph idx="12" type="sldNum"/>
          </p:nvPr>
        </p:nvSpPr>
        <p:spPr>
          <a:xfrm>
            <a:off x="3625639" y="11139994"/>
            <a:ext cx="2773680" cy="588458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spcFirstLastPara="1" rIns="99025" wrap="square" tIns="495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55:notes"/>
          <p:cNvSpPr/>
          <p:nvPr>
            <p:ph idx="2" type="sldImg"/>
          </p:nvPr>
        </p:nvSpPr>
        <p:spPr>
          <a:xfrm>
            <a:off x="-317500" y="1466850"/>
            <a:ext cx="7035800" cy="3957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0" name="Google Shape;770;p55:notes"/>
          <p:cNvSpPr txBox="1"/>
          <p:nvPr>
            <p:ph idx="1" type="body"/>
          </p:nvPr>
        </p:nvSpPr>
        <p:spPr>
          <a:xfrm>
            <a:off x="640080" y="5644317"/>
            <a:ext cx="5120640" cy="4618077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1" name="Google Shape;771;p55:notes"/>
          <p:cNvSpPr txBox="1"/>
          <p:nvPr>
            <p:ph idx="12" type="sldNum"/>
          </p:nvPr>
        </p:nvSpPr>
        <p:spPr>
          <a:xfrm>
            <a:off x="3625639" y="11139994"/>
            <a:ext cx="2773680" cy="588458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spcFirstLastPara="1" rIns="99025" wrap="square" tIns="495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4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56:notes"/>
          <p:cNvSpPr/>
          <p:nvPr>
            <p:ph idx="2" type="sldImg"/>
          </p:nvPr>
        </p:nvSpPr>
        <p:spPr>
          <a:xfrm>
            <a:off x="-317500" y="1466850"/>
            <a:ext cx="7035800" cy="3957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6" name="Google Shape;796;p56:notes"/>
          <p:cNvSpPr txBox="1"/>
          <p:nvPr>
            <p:ph idx="1" type="body"/>
          </p:nvPr>
        </p:nvSpPr>
        <p:spPr>
          <a:xfrm>
            <a:off x="640080" y="5644317"/>
            <a:ext cx="5120640" cy="4618077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7" name="Google Shape;797;p56:notes"/>
          <p:cNvSpPr txBox="1"/>
          <p:nvPr>
            <p:ph idx="12" type="sldNum"/>
          </p:nvPr>
        </p:nvSpPr>
        <p:spPr>
          <a:xfrm>
            <a:off x="3625639" y="11139994"/>
            <a:ext cx="2773680" cy="588458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spcFirstLastPara="1" rIns="99025" wrap="square" tIns="495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57:notes"/>
          <p:cNvSpPr/>
          <p:nvPr>
            <p:ph idx="2" type="sldImg"/>
          </p:nvPr>
        </p:nvSpPr>
        <p:spPr>
          <a:xfrm>
            <a:off x="-317500" y="1466850"/>
            <a:ext cx="7035800" cy="3957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5" name="Google Shape;805;p57:notes"/>
          <p:cNvSpPr txBox="1"/>
          <p:nvPr>
            <p:ph idx="1" type="body"/>
          </p:nvPr>
        </p:nvSpPr>
        <p:spPr>
          <a:xfrm>
            <a:off x="640080" y="5644317"/>
            <a:ext cx="5120640" cy="4618077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6" name="Google Shape;806;p57:notes"/>
          <p:cNvSpPr txBox="1"/>
          <p:nvPr>
            <p:ph idx="12" type="sldNum"/>
          </p:nvPr>
        </p:nvSpPr>
        <p:spPr>
          <a:xfrm>
            <a:off x="3625639" y="11139994"/>
            <a:ext cx="2773680" cy="588458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spcFirstLastPara="1" rIns="99025" wrap="square" tIns="495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2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58:notes"/>
          <p:cNvSpPr/>
          <p:nvPr>
            <p:ph idx="2" type="sldImg"/>
          </p:nvPr>
        </p:nvSpPr>
        <p:spPr>
          <a:xfrm>
            <a:off x="-317500" y="1466850"/>
            <a:ext cx="7035800" cy="3957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4" name="Google Shape;814;p58:notes"/>
          <p:cNvSpPr txBox="1"/>
          <p:nvPr>
            <p:ph idx="1" type="body"/>
          </p:nvPr>
        </p:nvSpPr>
        <p:spPr>
          <a:xfrm>
            <a:off x="640080" y="5644317"/>
            <a:ext cx="5120640" cy="4618077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5" name="Google Shape;815;p58:notes"/>
          <p:cNvSpPr txBox="1"/>
          <p:nvPr>
            <p:ph idx="12" type="sldNum"/>
          </p:nvPr>
        </p:nvSpPr>
        <p:spPr>
          <a:xfrm>
            <a:off x="3625639" y="11139994"/>
            <a:ext cx="2773680" cy="588458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spcFirstLastPara="1" rIns="99025" wrap="square" tIns="495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59:notes"/>
          <p:cNvSpPr/>
          <p:nvPr>
            <p:ph idx="2" type="sldImg"/>
          </p:nvPr>
        </p:nvSpPr>
        <p:spPr>
          <a:xfrm>
            <a:off x="-317500" y="1466850"/>
            <a:ext cx="7035800" cy="3957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4" name="Google Shape;824;p59:notes"/>
          <p:cNvSpPr txBox="1"/>
          <p:nvPr>
            <p:ph idx="1" type="body"/>
          </p:nvPr>
        </p:nvSpPr>
        <p:spPr>
          <a:xfrm>
            <a:off x="640080" y="5644317"/>
            <a:ext cx="5120640" cy="4618077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5" name="Google Shape;825;p59:notes"/>
          <p:cNvSpPr txBox="1"/>
          <p:nvPr>
            <p:ph idx="12" type="sldNum"/>
          </p:nvPr>
        </p:nvSpPr>
        <p:spPr>
          <a:xfrm>
            <a:off x="3625639" y="11139994"/>
            <a:ext cx="2773680" cy="588458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spcFirstLastPara="1" rIns="99025" wrap="square" tIns="495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:notes"/>
          <p:cNvSpPr/>
          <p:nvPr>
            <p:ph idx="2" type="sldImg"/>
          </p:nvPr>
        </p:nvSpPr>
        <p:spPr>
          <a:xfrm>
            <a:off x="-317500" y="1466850"/>
            <a:ext cx="7035800" cy="3957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p6:notes"/>
          <p:cNvSpPr txBox="1"/>
          <p:nvPr>
            <p:ph idx="1" type="body"/>
          </p:nvPr>
        </p:nvSpPr>
        <p:spPr>
          <a:xfrm>
            <a:off x="640080" y="5644317"/>
            <a:ext cx="5120640" cy="4618077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6:notes"/>
          <p:cNvSpPr txBox="1"/>
          <p:nvPr>
            <p:ph idx="12" type="sldNum"/>
          </p:nvPr>
        </p:nvSpPr>
        <p:spPr>
          <a:xfrm>
            <a:off x="3625639" y="11139994"/>
            <a:ext cx="2773680" cy="588458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spcFirstLastPara="1" rIns="99025" wrap="square" tIns="495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2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60:notes"/>
          <p:cNvSpPr/>
          <p:nvPr>
            <p:ph idx="2" type="sldImg"/>
          </p:nvPr>
        </p:nvSpPr>
        <p:spPr>
          <a:xfrm>
            <a:off x="-317500" y="1466850"/>
            <a:ext cx="7035800" cy="3957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4" name="Google Shape;834;p60:notes"/>
          <p:cNvSpPr txBox="1"/>
          <p:nvPr>
            <p:ph idx="1" type="body"/>
          </p:nvPr>
        </p:nvSpPr>
        <p:spPr>
          <a:xfrm>
            <a:off x="640080" y="5644317"/>
            <a:ext cx="5120640" cy="4618077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5" name="Google Shape;835;p60:notes"/>
          <p:cNvSpPr txBox="1"/>
          <p:nvPr>
            <p:ph idx="12" type="sldNum"/>
          </p:nvPr>
        </p:nvSpPr>
        <p:spPr>
          <a:xfrm>
            <a:off x="3625639" y="11139994"/>
            <a:ext cx="2773680" cy="588458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spcFirstLastPara="1" rIns="99025" wrap="square" tIns="495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2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61:notes"/>
          <p:cNvSpPr/>
          <p:nvPr>
            <p:ph idx="2" type="sldImg"/>
          </p:nvPr>
        </p:nvSpPr>
        <p:spPr>
          <a:xfrm>
            <a:off x="-317500" y="1466850"/>
            <a:ext cx="7035800" cy="3957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4" name="Google Shape;844;p61:notes"/>
          <p:cNvSpPr txBox="1"/>
          <p:nvPr>
            <p:ph idx="1" type="body"/>
          </p:nvPr>
        </p:nvSpPr>
        <p:spPr>
          <a:xfrm>
            <a:off x="640080" y="5644317"/>
            <a:ext cx="5120640" cy="4618077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5" name="Google Shape;845;p61:notes"/>
          <p:cNvSpPr txBox="1"/>
          <p:nvPr>
            <p:ph idx="12" type="sldNum"/>
          </p:nvPr>
        </p:nvSpPr>
        <p:spPr>
          <a:xfrm>
            <a:off x="3625639" y="11139994"/>
            <a:ext cx="2773680" cy="588458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spcFirstLastPara="1" rIns="99025" wrap="square" tIns="495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2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62:notes"/>
          <p:cNvSpPr/>
          <p:nvPr>
            <p:ph idx="2" type="sldImg"/>
          </p:nvPr>
        </p:nvSpPr>
        <p:spPr>
          <a:xfrm>
            <a:off x="-317500" y="1466850"/>
            <a:ext cx="7035800" cy="3957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4" name="Google Shape;854;p62:notes"/>
          <p:cNvSpPr txBox="1"/>
          <p:nvPr>
            <p:ph idx="1" type="body"/>
          </p:nvPr>
        </p:nvSpPr>
        <p:spPr>
          <a:xfrm>
            <a:off x="640080" y="5644317"/>
            <a:ext cx="5120640" cy="4618077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5" name="Google Shape;855;p62:notes"/>
          <p:cNvSpPr txBox="1"/>
          <p:nvPr>
            <p:ph idx="12" type="sldNum"/>
          </p:nvPr>
        </p:nvSpPr>
        <p:spPr>
          <a:xfrm>
            <a:off x="3625639" y="11139994"/>
            <a:ext cx="2773680" cy="588458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spcFirstLastPara="1" rIns="99025" wrap="square" tIns="495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4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63:notes"/>
          <p:cNvSpPr/>
          <p:nvPr>
            <p:ph idx="2" type="sldImg"/>
          </p:nvPr>
        </p:nvSpPr>
        <p:spPr>
          <a:xfrm>
            <a:off x="-317500" y="1466850"/>
            <a:ext cx="7035800" cy="3957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6" name="Google Shape;866;p63:notes"/>
          <p:cNvSpPr txBox="1"/>
          <p:nvPr>
            <p:ph idx="1" type="body"/>
          </p:nvPr>
        </p:nvSpPr>
        <p:spPr>
          <a:xfrm>
            <a:off x="640080" y="5644317"/>
            <a:ext cx="5120640" cy="4618077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7" name="Google Shape;867;p63:notes"/>
          <p:cNvSpPr txBox="1"/>
          <p:nvPr>
            <p:ph idx="12" type="sldNum"/>
          </p:nvPr>
        </p:nvSpPr>
        <p:spPr>
          <a:xfrm>
            <a:off x="3625639" y="11139994"/>
            <a:ext cx="2773680" cy="588458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spcFirstLastPara="1" rIns="99025" wrap="square" tIns="495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0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64:notes"/>
          <p:cNvSpPr/>
          <p:nvPr>
            <p:ph idx="2" type="sldImg"/>
          </p:nvPr>
        </p:nvSpPr>
        <p:spPr>
          <a:xfrm>
            <a:off x="-317500" y="1466850"/>
            <a:ext cx="7035800" cy="3957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2" name="Google Shape;882;p64:notes"/>
          <p:cNvSpPr txBox="1"/>
          <p:nvPr>
            <p:ph idx="1" type="body"/>
          </p:nvPr>
        </p:nvSpPr>
        <p:spPr>
          <a:xfrm>
            <a:off x="640080" y="5644317"/>
            <a:ext cx="5120640" cy="4618077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3" name="Google Shape;883;p64:notes"/>
          <p:cNvSpPr txBox="1"/>
          <p:nvPr>
            <p:ph idx="12" type="sldNum"/>
          </p:nvPr>
        </p:nvSpPr>
        <p:spPr>
          <a:xfrm>
            <a:off x="3625639" y="11139994"/>
            <a:ext cx="2773680" cy="588458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spcFirstLastPara="1" rIns="99025" wrap="square" tIns="495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4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65:notes"/>
          <p:cNvSpPr/>
          <p:nvPr>
            <p:ph idx="2" type="sldImg"/>
          </p:nvPr>
        </p:nvSpPr>
        <p:spPr>
          <a:xfrm>
            <a:off x="-317500" y="1466850"/>
            <a:ext cx="7035800" cy="3957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6" name="Google Shape;896;p65:notes"/>
          <p:cNvSpPr txBox="1"/>
          <p:nvPr>
            <p:ph idx="1" type="body"/>
          </p:nvPr>
        </p:nvSpPr>
        <p:spPr>
          <a:xfrm>
            <a:off x="640080" y="5644317"/>
            <a:ext cx="5120640" cy="4618077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7" name="Google Shape;897;p65:notes"/>
          <p:cNvSpPr txBox="1"/>
          <p:nvPr>
            <p:ph idx="12" type="sldNum"/>
          </p:nvPr>
        </p:nvSpPr>
        <p:spPr>
          <a:xfrm>
            <a:off x="3625639" y="11139994"/>
            <a:ext cx="2773680" cy="588458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spcFirstLastPara="1" rIns="99025" wrap="square" tIns="495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:notes"/>
          <p:cNvSpPr/>
          <p:nvPr>
            <p:ph idx="2" type="sldImg"/>
          </p:nvPr>
        </p:nvSpPr>
        <p:spPr>
          <a:xfrm>
            <a:off x="-317500" y="1466850"/>
            <a:ext cx="7035800" cy="3957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p7:notes"/>
          <p:cNvSpPr txBox="1"/>
          <p:nvPr>
            <p:ph idx="1" type="body"/>
          </p:nvPr>
        </p:nvSpPr>
        <p:spPr>
          <a:xfrm>
            <a:off x="640080" y="5644317"/>
            <a:ext cx="5120640" cy="4618077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7:notes"/>
          <p:cNvSpPr txBox="1"/>
          <p:nvPr>
            <p:ph idx="12" type="sldNum"/>
          </p:nvPr>
        </p:nvSpPr>
        <p:spPr>
          <a:xfrm>
            <a:off x="3625639" y="11139994"/>
            <a:ext cx="2773680" cy="588458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spcFirstLastPara="1" rIns="99025" wrap="square" tIns="495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8:notes"/>
          <p:cNvSpPr/>
          <p:nvPr>
            <p:ph idx="2" type="sldImg"/>
          </p:nvPr>
        </p:nvSpPr>
        <p:spPr>
          <a:xfrm>
            <a:off x="-317500" y="1466850"/>
            <a:ext cx="7035800" cy="3957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p8:notes"/>
          <p:cNvSpPr txBox="1"/>
          <p:nvPr>
            <p:ph idx="1" type="body"/>
          </p:nvPr>
        </p:nvSpPr>
        <p:spPr>
          <a:xfrm>
            <a:off x="640080" y="5644317"/>
            <a:ext cx="5120640" cy="4618077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8:notes"/>
          <p:cNvSpPr txBox="1"/>
          <p:nvPr>
            <p:ph idx="12" type="sldNum"/>
          </p:nvPr>
        </p:nvSpPr>
        <p:spPr>
          <a:xfrm>
            <a:off x="3625639" y="11139994"/>
            <a:ext cx="2773680" cy="588458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spcFirstLastPara="1" rIns="99025" wrap="square" tIns="495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:notes"/>
          <p:cNvSpPr/>
          <p:nvPr>
            <p:ph idx="2" type="sldImg"/>
          </p:nvPr>
        </p:nvSpPr>
        <p:spPr>
          <a:xfrm>
            <a:off x="-317500" y="1466850"/>
            <a:ext cx="7035800" cy="3957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" name="Google Shape;171;p9:notes"/>
          <p:cNvSpPr txBox="1"/>
          <p:nvPr>
            <p:ph idx="1" type="body"/>
          </p:nvPr>
        </p:nvSpPr>
        <p:spPr>
          <a:xfrm>
            <a:off x="640080" y="5644317"/>
            <a:ext cx="5120640" cy="4618077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9:notes"/>
          <p:cNvSpPr txBox="1"/>
          <p:nvPr>
            <p:ph idx="12" type="sldNum"/>
          </p:nvPr>
        </p:nvSpPr>
        <p:spPr>
          <a:xfrm>
            <a:off x="3625639" y="11139994"/>
            <a:ext cx="2773680" cy="588458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spcFirstLastPara="1" rIns="99025" wrap="square" tIns="495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10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12.png"/><Relationship Id="rId4" Type="http://schemas.openxmlformats.org/officeDocument/2006/relationships/image" Target="../media/image1.png"/><Relationship Id="rId5" Type="http://schemas.openxmlformats.org/officeDocument/2006/relationships/image" Target="../media/image10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12.png"/><Relationship Id="rId4" Type="http://schemas.openxmlformats.org/officeDocument/2006/relationships/image" Target="../media/image1.png"/><Relationship Id="rId5" Type="http://schemas.openxmlformats.org/officeDocument/2006/relationships/image" Target="../media/image10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10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tsikkodia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-672"/>
            <a:ext cx="12190803" cy="685867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67"/>
          <p:cNvSpPr txBox="1"/>
          <p:nvPr>
            <p:ph type="ctrTitle"/>
          </p:nvPr>
        </p:nvSpPr>
        <p:spPr>
          <a:xfrm>
            <a:off x="1524000" y="1527477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000"/>
              <a:buFont typeface="Calibri"/>
              <a:buNone/>
              <a:defRPr b="1" sz="6000">
                <a:solidFill>
                  <a:srgbClr val="F2F2F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67"/>
          <p:cNvSpPr txBox="1"/>
          <p:nvPr>
            <p:ph idx="1" type="subTitle"/>
          </p:nvPr>
        </p:nvSpPr>
        <p:spPr>
          <a:xfrm>
            <a:off x="1524000" y="4007152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  <a:defRPr sz="2400">
                <a:solidFill>
                  <a:srgbClr val="F2F2F2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20" name="Google Shape;20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86280" y="6347443"/>
            <a:ext cx="3004968" cy="501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ksi sisältökohdetta">
  <p:cSld name="Kaksi sisältökohdetta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76"/>
          <p:cNvSpPr/>
          <p:nvPr>
            <p:ph idx="2" type="pic"/>
          </p:nvPr>
        </p:nvSpPr>
        <p:spPr>
          <a:xfrm>
            <a:off x="838199" y="992187"/>
            <a:ext cx="10595777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76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8" name="Google Shape;78;p76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ain otsikko">
  <p:cSld name="Vain otsikko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" y="-672"/>
            <a:ext cx="12190800" cy="6858669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77"/>
          <p:cNvSpPr txBox="1"/>
          <p:nvPr>
            <p:ph type="title"/>
          </p:nvPr>
        </p:nvSpPr>
        <p:spPr>
          <a:xfrm>
            <a:off x="919223" y="2268899"/>
            <a:ext cx="4023167" cy="23202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77"/>
          <p:cNvSpPr txBox="1"/>
          <p:nvPr>
            <p:ph idx="1" type="body"/>
          </p:nvPr>
        </p:nvSpPr>
        <p:spPr>
          <a:xfrm>
            <a:off x="6096000" y="853352"/>
            <a:ext cx="5791200" cy="51307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77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4" name="Google Shape;84;p77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hjä">
  <p:cSld name="Tyhjä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-669"/>
            <a:ext cx="12190800" cy="6858669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78"/>
          <p:cNvSpPr txBox="1"/>
          <p:nvPr>
            <p:ph type="title"/>
          </p:nvPr>
        </p:nvSpPr>
        <p:spPr>
          <a:xfrm>
            <a:off x="352064" y="2662439"/>
            <a:ext cx="11465688" cy="12613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78"/>
          <p:cNvSpPr txBox="1"/>
          <p:nvPr>
            <p:ph idx="1" type="body"/>
          </p:nvPr>
        </p:nvSpPr>
        <p:spPr>
          <a:xfrm>
            <a:off x="645069" y="5288163"/>
            <a:ext cx="7609730" cy="7323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uvatekstillinen sisältö">
  <p:cSld name="Kuvatekstillinen sisältö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99" y="-669"/>
            <a:ext cx="12190800" cy="6858668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79"/>
          <p:cNvSpPr txBox="1"/>
          <p:nvPr>
            <p:ph type="title"/>
          </p:nvPr>
        </p:nvSpPr>
        <p:spPr>
          <a:xfrm>
            <a:off x="347253" y="1073426"/>
            <a:ext cx="11497493" cy="1375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Mukautettu asettelu">
  <p:cSld name="5_Mukautettu asettelu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00" y="-669"/>
            <a:ext cx="12190798" cy="6858668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80"/>
          <p:cNvSpPr txBox="1"/>
          <p:nvPr>
            <p:ph type="title"/>
          </p:nvPr>
        </p:nvSpPr>
        <p:spPr>
          <a:xfrm>
            <a:off x="347253" y="677648"/>
            <a:ext cx="11497493" cy="12006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80"/>
          <p:cNvSpPr txBox="1"/>
          <p:nvPr/>
        </p:nvSpPr>
        <p:spPr>
          <a:xfrm>
            <a:off x="6466399" y="2677804"/>
            <a:ext cx="609467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Valitse ylävalikosta ”Lisää” -&gt; ”Ylä- ja alatunniste”</a:t>
            </a:r>
            <a:endParaRPr/>
          </a:p>
        </p:txBody>
      </p:sp>
      <p:sp>
        <p:nvSpPr>
          <p:cNvPr id="96" name="Google Shape;96;p80"/>
          <p:cNvSpPr txBox="1"/>
          <p:nvPr/>
        </p:nvSpPr>
        <p:spPr>
          <a:xfrm>
            <a:off x="6535120" y="4753567"/>
            <a:ext cx="5376573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Klikkaa avautuvasta valikosta alatunniste-kohtaa.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Kirjoita kenttään esityksen otsikko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Klikkaa lopuksi ”Käytä kaikissa”.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Mukautettu asettelu">
  <p:cSld name="6_Mukautettu asettelu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00" y="-669"/>
            <a:ext cx="12190798" cy="6858667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81"/>
          <p:cNvSpPr txBox="1"/>
          <p:nvPr>
            <p:ph type="title"/>
          </p:nvPr>
        </p:nvSpPr>
        <p:spPr>
          <a:xfrm>
            <a:off x="347253" y="677648"/>
            <a:ext cx="11497493" cy="12006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81"/>
          <p:cNvSpPr txBox="1"/>
          <p:nvPr/>
        </p:nvSpPr>
        <p:spPr>
          <a:xfrm>
            <a:off x="6535120" y="4753567"/>
            <a:ext cx="5376573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Klikkaa haluaamasi diaa hiiren oikealla näppäimellä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Valitse valikosto ”Asettelu”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Valitse haluamasi diapohja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kautettu asettelu">
  <p:cSld name="7_Mukautettu asettelu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-672"/>
            <a:ext cx="12190802" cy="685867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68"/>
          <p:cNvSpPr txBox="1"/>
          <p:nvPr>
            <p:ph idx="1" type="body"/>
          </p:nvPr>
        </p:nvSpPr>
        <p:spPr>
          <a:xfrm>
            <a:off x="1749365" y="963559"/>
            <a:ext cx="3737035" cy="3096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4" name="Google Shape;24;p68"/>
          <p:cNvSpPr txBox="1"/>
          <p:nvPr>
            <p:ph idx="2" type="body"/>
          </p:nvPr>
        </p:nvSpPr>
        <p:spPr>
          <a:xfrm>
            <a:off x="805064" y="1706422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68"/>
          <p:cNvSpPr txBox="1"/>
          <p:nvPr>
            <p:ph idx="3" type="body"/>
          </p:nvPr>
        </p:nvSpPr>
        <p:spPr>
          <a:xfrm>
            <a:off x="6485234" y="1706422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68"/>
          <p:cNvSpPr txBox="1"/>
          <p:nvPr>
            <p:ph idx="4" type="body"/>
          </p:nvPr>
        </p:nvSpPr>
        <p:spPr>
          <a:xfrm>
            <a:off x="7457613" y="959551"/>
            <a:ext cx="3737035" cy="3096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pic>
        <p:nvPicPr>
          <p:cNvPr id="27" name="Google Shape;27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26130" y="5598342"/>
            <a:ext cx="1674832" cy="2973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uva, joka sisältää kohteen teksti, clipart-kuva&#10;&#10;Kuvaus luotu automaattisesti" id="28" name="Google Shape;28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280942" y="5508229"/>
            <a:ext cx="387480" cy="38748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68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0" name="Google Shape;30;p68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pic>
        <p:nvPicPr>
          <p:cNvPr id="31" name="Google Shape;31;p6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86280" y="6347443"/>
            <a:ext cx="3004968" cy="501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kautettu asettelu">
  <p:cSld name="Mukautettu asettelu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-672"/>
            <a:ext cx="12190802" cy="685867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69"/>
          <p:cNvSpPr txBox="1"/>
          <p:nvPr>
            <p:ph idx="1" type="body"/>
          </p:nvPr>
        </p:nvSpPr>
        <p:spPr>
          <a:xfrm>
            <a:off x="1749365" y="963559"/>
            <a:ext cx="3737035" cy="3096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5" name="Google Shape;35;p69"/>
          <p:cNvSpPr txBox="1"/>
          <p:nvPr>
            <p:ph idx="2" type="body"/>
          </p:nvPr>
        </p:nvSpPr>
        <p:spPr>
          <a:xfrm>
            <a:off x="805064" y="1706422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69"/>
          <p:cNvSpPr txBox="1"/>
          <p:nvPr>
            <p:ph idx="3" type="body"/>
          </p:nvPr>
        </p:nvSpPr>
        <p:spPr>
          <a:xfrm>
            <a:off x="6485234" y="1706422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69"/>
          <p:cNvSpPr txBox="1"/>
          <p:nvPr>
            <p:ph idx="4" type="body"/>
          </p:nvPr>
        </p:nvSpPr>
        <p:spPr>
          <a:xfrm>
            <a:off x="7457613" y="959551"/>
            <a:ext cx="3737035" cy="3096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pic>
        <p:nvPicPr>
          <p:cNvPr id="38" name="Google Shape;38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26130" y="5598342"/>
            <a:ext cx="1674832" cy="2973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uva, joka sisältää kohteen teksti, clipart-kuva&#10;&#10;Kuvaus luotu automaattisesti" id="39" name="Google Shape;39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280942" y="5508229"/>
            <a:ext cx="387480" cy="38748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69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1" name="Google Shape;41;p69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42" name="Google Shape;42;p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86280" y="6347443"/>
            <a:ext cx="3004968" cy="501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tsikko ja sisältö">
  <p:cSld name="Otsikko ja sisältö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-672"/>
            <a:ext cx="12190803" cy="685867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70"/>
          <p:cNvSpPr txBox="1"/>
          <p:nvPr>
            <p:ph type="title"/>
          </p:nvPr>
        </p:nvSpPr>
        <p:spPr>
          <a:xfrm>
            <a:off x="325289" y="2672413"/>
            <a:ext cx="11553959" cy="12555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46" name="Google Shape;46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86280" y="6347443"/>
            <a:ext cx="3004968" cy="501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Mukautettu asettelu">
  <p:cSld name="1_Mukautettu asettelu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71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1" name="Google Shape;51;p71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Mukautettu asettelu">
  <p:cSld name="2_Mukautettu asettelu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7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7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72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7" name="Google Shape;57;p72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Mukautettu asettelu">
  <p:cSld name="4_Mukautettu asettelu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7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1" name="Google Shape;61;p7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7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3" name="Google Shape;63;p7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73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5" name="Google Shape;65;p73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Mukautettu asettelu">
  <p:cSld name="3_Mukautettu asettelu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7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7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7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0" name="Google Shape;70;p74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1" name="Google Shape;71;p74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san ylätunniste">
  <p:cSld name="Osan ylätunniste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5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4" name="Google Shape;74;p75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3.jp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6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" y="-672"/>
            <a:ext cx="12190802" cy="685866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6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6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66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66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5" name="Google Shape;15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86280" y="6347443"/>
            <a:ext cx="3004968" cy="50182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jpg"/><Relationship Id="rId4" Type="http://schemas.openxmlformats.org/officeDocument/2006/relationships/image" Target="../media/image16.png"/><Relationship Id="rId5" Type="http://schemas.openxmlformats.org/officeDocument/2006/relationships/image" Target="../media/image1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Relationship Id="rId4" Type="http://schemas.openxmlformats.org/officeDocument/2006/relationships/image" Target="../media/image32.png"/><Relationship Id="rId5" Type="http://schemas.openxmlformats.org/officeDocument/2006/relationships/image" Target="../media/image2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5.png"/><Relationship Id="rId4" Type="http://schemas.openxmlformats.org/officeDocument/2006/relationships/image" Target="../media/image45.png"/><Relationship Id="rId5" Type="http://schemas.openxmlformats.org/officeDocument/2006/relationships/image" Target="../media/image3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0.png"/><Relationship Id="rId4" Type="http://schemas.openxmlformats.org/officeDocument/2006/relationships/image" Target="../media/image2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4.png"/><Relationship Id="rId4" Type="http://schemas.openxmlformats.org/officeDocument/2006/relationships/image" Target="../media/image3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7.png"/><Relationship Id="rId4" Type="http://schemas.openxmlformats.org/officeDocument/2006/relationships/image" Target="../media/image2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6.png"/><Relationship Id="rId4" Type="http://schemas.openxmlformats.org/officeDocument/2006/relationships/image" Target="../media/image2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9.png"/><Relationship Id="rId4" Type="http://schemas.openxmlformats.org/officeDocument/2006/relationships/image" Target="../media/image5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3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91.png"/><Relationship Id="rId4" Type="http://schemas.openxmlformats.org/officeDocument/2006/relationships/image" Target="../media/image37.png"/><Relationship Id="rId5" Type="http://schemas.openxmlformats.org/officeDocument/2006/relationships/image" Target="../media/image87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9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51.png"/><Relationship Id="rId4" Type="http://schemas.openxmlformats.org/officeDocument/2006/relationships/image" Target="../media/image44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52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8.png"/><Relationship Id="rId4" Type="http://schemas.openxmlformats.org/officeDocument/2006/relationships/image" Target="../media/image46.png"/><Relationship Id="rId5" Type="http://schemas.openxmlformats.org/officeDocument/2006/relationships/image" Target="../media/image87.png"/><Relationship Id="rId6" Type="http://schemas.openxmlformats.org/officeDocument/2006/relationships/image" Target="../media/image43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50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56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53.png"/><Relationship Id="rId4" Type="http://schemas.openxmlformats.org/officeDocument/2006/relationships/image" Target="../media/image54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95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92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59.png"/><Relationship Id="rId4" Type="http://schemas.openxmlformats.org/officeDocument/2006/relationships/image" Target="../media/image79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90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93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63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64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58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94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6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62.png"/><Relationship Id="rId4" Type="http://schemas.openxmlformats.org/officeDocument/2006/relationships/image" Target="../media/image71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70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65.jpg"/><Relationship Id="rId4" Type="http://schemas.openxmlformats.org/officeDocument/2006/relationships/image" Target="../media/image75.jpg"/><Relationship Id="rId5" Type="http://schemas.openxmlformats.org/officeDocument/2006/relationships/image" Target="../media/image76.jp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84.png"/><Relationship Id="rId4" Type="http://schemas.openxmlformats.org/officeDocument/2006/relationships/image" Target="../media/image66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89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85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7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82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73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74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83.png"/><Relationship Id="rId4" Type="http://schemas.openxmlformats.org/officeDocument/2006/relationships/image" Target="../media/image81.png"/><Relationship Id="rId5" Type="http://schemas.openxmlformats.org/officeDocument/2006/relationships/image" Target="../media/image77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80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86.png"/><Relationship Id="rId4" Type="http://schemas.openxmlformats.org/officeDocument/2006/relationships/image" Target="../media/image8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uva, joka sisältää kohteen teksti, puutavara&#10;&#10;Kuvaus luotu automaattisesti" id="105" name="Google Shape;10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5289" y="313562"/>
            <a:ext cx="11541420" cy="5744338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"/>
          <p:cNvSpPr txBox="1"/>
          <p:nvPr>
            <p:ph type="ctrTitle"/>
          </p:nvPr>
        </p:nvSpPr>
        <p:spPr>
          <a:xfrm>
            <a:off x="1524000" y="1527477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000"/>
              <a:buFont typeface="Calibri"/>
              <a:buNone/>
            </a:pPr>
            <a:r>
              <a:rPr lang="en-GB"/>
              <a:t>Industrial wood construction</a:t>
            </a:r>
            <a:endParaRPr/>
          </a:p>
        </p:txBody>
      </p:sp>
      <p:sp>
        <p:nvSpPr>
          <p:cNvPr id="107" name="Google Shape;107;p1"/>
          <p:cNvSpPr txBox="1"/>
          <p:nvPr>
            <p:ph idx="1" type="subTitle"/>
          </p:nvPr>
        </p:nvSpPr>
        <p:spPr>
          <a:xfrm>
            <a:off x="1524000" y="4007152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en-GB"/>
              <a:t>Teaching materials for industrial wood construction education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en-GB"/>
              <a:t>2022</a:t>
            </a:r>
            <a:endParaRPr/>
          </a:p>
        </p:txBody>
      </p:sp>
      <p:pic>
        <p:nvPicPr>
          <p:cNvPr id="108" name="Google Shape;108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5300" y="6213974"/>
            <a:ext cx="2199815" cy="64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25125" y="6292025"/>
            <a:ext cx="2870951" cy="48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Creep coefficient (</a:t>
            </a:r>
            <a:r>
              <a:rPr i="1" lang="en-GB"/>
              <a:t>k</a:t>
            </a:r>
            <a:r>
              <a:rPr baseline="-25000" lang="en-GB"/>
              <a:t>def</a:t>
            </a:r>
            <a:r>
              <a:rPr lang="en-GB"/>
              <a:t>)</a:t>
            </a:r>
            <a:endParaRPr/>
          </a:p>
        </p:txBody>
      </p:sp>
      <p:sp>
        <p:nvSpPr>
          <p:cNvPr id="184" name="Google Shape;184;p10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85" name="Google Shape;185;p10"/>
          <p:cNvGraphicFramePr/>
          <p:nvPr/>
        </p:nvGraphicFramePr>
        <p:xfrm>
          <a:off x="775925" y="148798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{57232C46-4D05-4518-A395-04BF1A1257CD}</a:tableStyleId>
              </a:tblPr>
              <a:tblGrid>
                <a:gridCol w="3005250"/>
                <a:gridCol w="3027400"/>
                <a:gridCol w="1538425"/>
                <a:gridCol w="1519875"/>
                <a:gridCol w="1549200"/>
              </a:tblGrid>
              <a:tr h="228600">
                <a:tc row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Product</a:t>
                      </a:r>
                      <a:endParaRPr/>
                    </a:p>
                  </a:txBody>
                  <a:tcPr marT="45725" marB="45725" marR="91450" marL="91450"/>
                </a:tc>
                <a:tc row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Standard</a:t>
                      </a:r>
                      <a:endParaRPr/>
                    </a:p>
                  </a:txBody>
                  <a:tcPr marT="45725" marB="45725" marR="91450" marL="91450"/>
                </a:tc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GB" sz="1800"/>
                        <a:t>Creep coefficient </a:t>
                      </a:r>
                      <a:r>
                        <a:rPr i="1" lang="en-GB" sz="1800"/>
                        <a:t>k</a:t>
                      </a:r>
                      <a:r>
                        <a:rPr baseline="-25000" lang="en-GB" sz="1800"/>
                        <a:t>def</a:t>
                      </a:r>
                      <a:r>
                        <a:rPr lang="en-GB" sz="1800"/>
                        <a:t> by use class</a:t>
                      </a:r>
                      <a:endParaRPr/>
                    </a:p>
                  </a:txBody>
                  <a:tcPr marT="45725" marB="45725" marR="91450" marL="91450"/>
                </a:tc>
                <a:tc hMerge="1"/>
                <a:tc hMerge="1"/>
              </a:tr>
              <a:tr h="185425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GB" sz="1600"/>
                        <a:t>Sawn timber, round timber</a:t>
                      </a:r>
                      <a:r>
                        <a:rPr lang="en-GB" sz="1600"/>
                        <a:t>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EN </a:t>
                      </a:r>
                      <a:r>
                        <a:rPr lang="en-GB" sz="1600"/>
                        <a:t>14081-1</a:t>
                      </a:r>
                      <a:endParaRPr/>
                    </a:p>
                  </a:txBody>
                  <a:tcPr marT="45725" marB="45725" marR="91450" marL="91450"/>
                </a:tc>
                <a:tc row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0.60</a:t>
                      </a:r>
                      <a:endParaRPr/>
                    </a:p>
                  </a:txBody>
                  <a:tcPr marT="45725" marB="45725" marR="91450" marL="91450" anchor="ctr"/>
                </a:tc>
                <a:tc row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0.80</a:t>
                      </a:r>
                      <a:endParaRPr/>
                    </a:p>
                  </a:txBody>
                  <a:tcPr marT="45725" marB="45725" marR="91450" marL="91450" anchor="ctr"/>
                </a:tc>
                <a:tc row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GB" sz="1600"/>
                        <a:t>2.00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Glued laminated timber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EN 14080</a:t>
                      </a:r>
                      <a:endParaRPr/>
                    </a:p>
                  </a:txBody>
                  <a:tcPr marT="45725" marB="45725" marR="91450" marL="91450"/>
                </a:tc>
                <a:tc vMerge="1"/>
                <a:tc vMerge="1"/>
                <a:tc vMerge="1"/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LVL, CLT edgewise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EN 14374</a:t>
                      </a:r>
                      <a:endParaRPr/>
                    </a:p>
                  </a:txBody>
                  <a:tcPr marT="45725" marB="45725" marR="91450" marL="91450"/>
                </a:tc>
                <a:tc vMerge="1"/>
                <a:tc vMerge="1"/>
                <a:tc vMerge="1"/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Plywood, Kerto-Q flatwise,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CLT flatwise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EN 636, VTT</a:t>
                      </a:r>
                      <a:r>
                        <a:rPr lang="en-GB" sz="1600"/>
                        <a:t> 184/03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0.80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1.00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2.50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OSB panel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EN 300: OSB/2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EN 300: OSB/3, OSB/4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2.25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1.50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-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2.25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-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-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Chipboard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EN 312: P4 and P5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EN 312: P6 and P7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2.25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1.50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3.00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2.25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-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-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23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Hard fibreboard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EN 622-2: HB.LA, HB.HLA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2.25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3.00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-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242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Semi-hard fibreboard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EN 622-3: MBH.LA,</a:t>
                      </a:r>
                      <a:r>
                        <a:rPr lang="en-GB" sz="1600"/>
                        <a:t> MBH.HLS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3.00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4.00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-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23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MDF panel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EM 622-5: MDF.LA, MDF.HLS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2.25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3.00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-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186" name="Google Shape;186;p10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Material partial safety factor</a:t>
            </a:r>
            <a:endParaRPr/>
          </a:p>
        </p:txBody>
      </p:sp>
      <p:sp>
        <p:nvSpPr>
          <p:cNvPr id="193" name="Google Shape;193;p11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94" name="Google Shape;194;p11"/>
          <p:cNvGraphicFramePr/>
          <p:nvPr/>
        </p:nvGraphicFramePr>
        <p:xfrm>
          <a:off x="3231979" y="173393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{57232C46-4D05-4518-A395-04BF1A1257CD}</a:tableStyleId>
              </a:tblPr>
              <a:tblGrid>
                <a:gridCol w="3539525"/>
                <a:gridCol w="24524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Ultimate limit state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Partial safety factor</a:t>
                      </a:r>
                      <a:r>
                        <a:rPr lang="en-GB" sz="1800"/>
                        <a:t> </a:t>
                      </a:r>
                      <a:r>
                        <a:rPr i="1" lang="en-GB" sz="1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</a:t>
                      </a:r>
                      <a:r>
                        <a:rPr baseline="-25000" lang="en-GB" sz="1800"/>
                        <a:t>M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Sawn timber and round timber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1.3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Glue laminated timber, CLT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1.25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LVL, plywood, OSB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1.2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Chipboard, fibreboard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1.3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Joints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1.3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Nail plate joints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Char char="-"/>
                      </a:pPr>
                      <a:r>
                        <a:rPr lang="en-GB" sz="1600"/>
                        <a:t>Grip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Char char="-"/>
                      </a:pPr>
                      <a:r>
                        <a:rPr lang="en-GB" sz="1600"/>
                        <a:t>Strength of nail plate (steel)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1.25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1.1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195" name="Google Shape;195;p11"/>
          <p:cNvGraphicFramePr/>
          <p:nvPr/>
        </p:nvGraphicFramePr>
        <p:xfrm>
          <a:off x="3231979" y="504637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{57232C46-4D05-4518-A395-04BF1A1257CD}</a:tableStyleId>
              </a:tblPr>
              <a:tblGrid>
                <a:gridCol w="3539525"/>
                <a:gridCol w="24524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Accident limit state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Partial safety factor</a:t>
                      </a:r>
                      <a:r>
                        <a:rPr lang="en-GB" sz="1800"/>
                        <a:t> </a:t>
                      </a:r>
                      <a:r>
                        <a:rPr i="1" lang="en-GB" sz="1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</a:t>
                      </a:r>
                      <a:r>
                        <a:rPr baseline="-25000" lang="en-GB" sz="1800"/>
                        <a:t>M</a:t>
                      </a:r>
                      <a:endParaRPr baseline="-25000"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All of the above products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1.0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196" name="Google Shape;196;p11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Connector transition coefficient in serviceability limit state</a:t>
            </a:r>
            <a:endParaRPr/>
          </a:p>
        </p:txBody>
      </p:sp>
      <p:sp>
        <p:nvSpPr>
          <p:cNvPr id="203" name="Google Shape;203;p12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204" name="Google Shape;204;p12"/>
          <p:cNvGraphicFramePr/>
          <p:nvPr/>
        </p:nvGraphicFramePr>
        <p:xfrm>
          <a:off x="6740852" y="195857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{57232C46-4D05-4518-A395-04BF1A1257CD}</a:tableStyleId>
              </a:tblPr>
              <a:tblGrid>
                <a:gridCol w="2101025"/>
                <a:gridCol w="3036375"/>
              </a:tblGrid>
              <a:tr h="279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Connector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Transition coefficient </a:t>
                      </a:r>
                      <a:r>
                        <a:rPr i="1" lang="en-GB" sz="1800"/>
                        <a:t>K</a:t>
                      </a:r>
                      <a:r>
                        <a:rPr baseline="-25000" lang="en-GB" sz="1800"/>
                        <a:t>ser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Towards cutting plane and connector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909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Dowels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Bolts</a:t>
                      </a:r>
                      <a:r>
                        <a:rPr baseline="30000" lang="en-GB" sz="1600"/>
                        <a:t>1)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Screws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Nails (pre-drilling)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755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GB" sz="1600"/>
                        <a:t>Nails (no pre-drilling)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209900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aseline="30000" lang="en-GB" sz="1200"/>
                        <a:t>1)</a:t>
                      </a:r>
                      <a:r>
                        <a:rPr lang="en-GB" sz="1200"/>
                        <a:t> Hole clearance is added to bolted joint displacement</a:t>
                      </a:r>
                      <a:endParaRPr/>
                    </a:p>
                  </a:txBody>
                  <a:tcPr marT="45725" marB="45725" marR="91450" marL="91450" anchor="ctr"/>
                </a:tc>
                <a:tc hMerge="1"/>
              </a:tr>
            </a:tbl>
          </a:graphicData>
        </a:graphic>
      </p:graphicFrame>
      <p:pic>
        <p:nvPicPr>
          <p:cNvPr id="205" name="Google Shape;20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03733" y="3045660"/>
            <a:ext cx="679450" cy="59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61791" y="4048208"/>
            <a:ext cx="884237" cy="595312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12"/>
          <p:cNvSpPr txBox="1"/>
          <p:nvPr>
            <p:ph idx="1" type="body"/>
          </p:nvPr>
        </p:nvSpPr>
        <p:spPr>
          <a:xfrm>
            <a:off x="838200" y="1825624"/>
            <a:ext cx="5599670" cy="47706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When the densities of the wooden parts to be joined is different, the density is used</a:t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In the following cases, the </a:t>
            </a:r>
            <a:r>
              <a:rPr i="1" lang="en-GB" sz="2400"/>
              <a:t>K</a:t>
            </a:r>
            <a:r>
              <a:rPr baseline="-25000" lang="en-GB" sz="2400"/>
              <a:t>ser</a:t>
            </a:r>
            <a:r>
              <a:rPr lang="en-GB" sz="2400"/>
              <a:t> value (</a:t>
            </a:r>
            <a:r>
              <a:rPr i="1" lang="en-GB" sz="2400">
                <a:latin typeface="Open Sans"/>
                <a:ea typeface="Open Sans"/>
                <a:cs typeface="Open Sans"/>
                <a:sym typeface="Open Sans"/>
              </a:rPr>
              <a:t>r</a:t>
            </a:r>
            <a:r>
              <a:rPr baseline="-25000" lang="en-GB" sz="2400"/>
              <a:t>mean</a:t>
            </a:r>
            <a:r>
              <a:rPr lang="en-GB" sz="2400"/>
              <a:t> = wooden part) is multiplied by two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Steel-to-wood joint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Concrete-to-wood joint</a:t>
            </a:r>
            <a:endParaRPr/>
          </a:p>
        </p:txBody>
      </p:sp>
      <p:pic>
        <p:nvPicPr>
          <p:cNvPr id="208" name="Google Shape;208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14039" y="2809473"/>
            <a:ext cx="2665412" cy="1193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12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  <p:sp>
        <p:nvSpPr>
          <p:cNvPr id="210" name="Google Shape;210;p12"/>
          <p:cNvSpPr/>
          <p:nvPr/>
        </p:nvSpPr>
        <p:spPr>
          <a:xfrm>
            <a:off x="1929847" y="3288617"/>
            <a:ext cx="2591353" cy="7078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density of wooden part 1</a:t>
            </a:r>
            <a:endParaRPr/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density of wooden part 2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3"/>
          <p:cNvSpPr txBox="1"/>
          <p:nvPr>
            <p:ph idx="1" type="body"/>
          </p:nvPr>
        </p:nvSpPr>
        <p:spPr>
          <a:xfrm>
            <a:off x="838200" y="4188940"/>
            <a:ext cx="6477000" cy="16805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End state value </a:t>
            </a:r>
            <a:r>
              <a:rPr i="1" lang="en-GB" sz="2400"/>
              <a:t>K</a:t>
            </a:r>
            <a:r>
              <a:rPr baseline="-25000" lang="en-GB" sz="2400"/>
              <a:t>u,fin</a:t>
            </a:r>
            <a:r>
              <a:rPr lang="en-GB" sz="2400"/>
              <a:t> is used, e.g. when dimensioning the joint of the buckle support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The joint creep weakens the buckling support</a:t>
            </a:r>
            <a:br>
              <a:rPr lang="en-GB" sz="2000"/>
            </a:br>
            <a:r>
              <a:rPr lang="en-GB" sz="2000"/>
              <a:t>operation (spring stiffness C)</a:t>
            </a:r>
            <a:endParaRPr/>
          </a:p>
          <a:p>
            <a:pPr indent="-101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  <p:sp>
        <p:nvSpPr>
          <p:cNvPr id="217" name="Google Shape;217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Transition coefficient of the connector ultimate limit state</a:t>
            </a:r>
            <a:endParaRPr/>
          </a:p>
        </p:txBody>
      </p:sp>
      <p:sp>
        <p:nvSpPr>
          <p:cNvPr id="218" name="Google Shape;218;p13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9" name="Google Shape;219;p13"/>
          <p:cNvSpPr txBox="1"/>
          <p:nvPr>
            <p:ph idx="1" type="body"/>
          </p:nvPr>
        </p:nvSpPr>
        <p:spPr>
          <a:xfrm>
            <a:off x="838200" y="1648332"/>
            <a:ext cx="6477000" cy="2048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The transition coefficient represents the rigidity of the joint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For the average transition coefficient of the joint that affects the ultimate limit state, the value </a:t>
            </a:r>
            <a:r>
              <a:rPr i="1" lang="en-GB" sz="2400"/>
              <a:t>K</a:t>
            </a:r>
            <a:r>
              <a:rPr baseline="-25000" lang="en-GB" sz="2400"/>
              <a:t>u</a:t>
            </a:r>
            <a:r>
              <a:rPr lang="en-GB" sz="2400"/>
              <a:t> shall be used</a:t>
            </a:r>
            <a:endParaRPr/>
          </a:p>
        </p:txBody>
      </p:sp>
      <p:pic>
        <p:nvPicPr>
          <p:cNvPr id="220" name="Google Shape;22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6562" y="3301016"/>
            <a:ext cx="1033916" cy="578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95967" y="1359063"/>
            <a:ext cx="2940909" cy="4912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6562" y="5582792"/>
            <a:ext cx="1541033" cy="779056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13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  <p:sp>
        <p:nvSpPr>
          <p:cNvPr id="224" name="Google Shape;224;p13"/>
          <p:cNvSpPr/>
          <p:nvPr/>
        </p:nvSpPr>
        <p:spPr>
          <a:xfrm>
            <a:off x="8777752" y="3327650"/>
            <a:ext cx="588669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Joint</a:t>
            </a:r>
            <a:endParaRPr/>
          </a:p>
        </p:txBody>
      </p:sp>
      <p:sp>
        <p:nvSpPr>
          <p:cNvPr id="225" name="Google Shape;225;p13"/>
          <p:cNvSpPr/>
          <p:nvPr/>
        </p:nvSpPr>
        <p:spPr>
          <a:xfrm>
            <a:off x="9776493" y="3704463"/>
            <a:ext cx="1267869" cy="1844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Buckling support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Joint creep coefficient (</a:t>
            </a:r>
            <a:r>
              <a:rPr i="1" lang="en-GB"/>
              <a:t>k</a:t>
            </a:r>
            <a:r>
              <a:rPr baseline="-25000" lang="en-GB"/>
              <a:t>def</a:t>
            </a:r>
            <a:r>
              <a:rPr lang="en-GB"/>
              <a:t>)</a:t>
            </a:r>
            <a:endParaRPr/>
          </a:p>
        </p:txBody>
      </p:sp>
      <p:sp>
        <p:nvSpPr>
          <p:cNvPr id="232" name="Google Shape;232;p14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3" name="Google Shape;233;p14"/>
          <p:cNvSpPr txBox="1"/>
          <p:nvPr>
            <p:ph idx="1" type="body"/>
          </p:nvPr>
        </p:nvSpPr>
        <p:spPr>
          <a:xfrm>
            <a:off x="838199" y="1825625"/>
            <a:ext cx="10622693" cy="47481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When the connector joins wooden parts </a:t>
            </a:r>
            <a:r>
              <a:rPr b="1" lang="en-GB" u="sng"/>
              <a:t>with a similar time-dependent function</a:t>
            </a:r>
            <a:r>
              <a:rPr lang="en-GB"/>
              <a:t>, the value the of the joint’s creep factor is used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When the connector joins wooden parts </a:t>
            </a:r>
            <a:r>
              <a:rPr b="1" lang="en-GB" u="sng"/>
              <a:t>with a different time-dependent function</a:t>
            </a:r>
            <a:r>
              <a:rPr lang="en-GB"/>
              <a:t>, the value the of the joint's creep factor is used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762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234" name="Google Shape;23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8872" y="2855913"/>
            <a:ext cx="1149350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8872" y="4714704"/>
            <a:ext cx="3009900" cy="1195388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14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  <p:sp>
        <p:nvSpPr>
          <p:cNvPr id="237" name="Google Shape;237;p14"/>
          <p:cNvSpPr/>
          <p:nvPr/>
        </p:nvSpPr>
        <p:spPr>
          <a:xfrm>
            <a:off x="1805560" y="5170684"/>
            <a:ext cx="3464940" cy="7078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creep coefficient of wood part 1</a:t>
            </a:r>
            <a:endParaRPr/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creep coefficient of wood part 2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5"/>
          <p:cNvSpPr/>
          <p:nvPr/>
        </p:nvSpPr>
        <p:spPr>
          <a:xfrm>
            <a:off x="7049530" y="1482811"/>
            <a:ext cx="1229497" cy="735227"/>
          </a:xfrm>
          <a:prstGeom prst="rect">
            <a:avLst/>
          </a:prstGeom>
          <a:solidFill>
            <a:schemeClr val="accent1">
              <a:alpha val="28627"/>
            </a:schemeClr>
          </a:solidFill>
          <a:ln cap="flat" cmpd="sng" w="12700">
            <a:solidFill>
              <a:srgbClr val="71794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Rated value of strength properties</a:t>
            </a:r>
            <a:endParaRPr/>
          </a:p>
        </p:txBody>
      </p:sp>
      <p:sp>
        <p:nvSpPr>
          <p:cNvPr id="245" name="Google Shape;245;p15"/>
          <p:cNvSpPr txBox="1"/>
          <p:nvPr>
            <p:ph idx="1" type="body"/>
          </p:nvPr>
        </p:nvSpPr>
        <p:spPr>
          <a:xfrm>
            <a:off x="838200" y="1825625"/>
            <a:ext cx="5599670" cy="4420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The rated value of the strength property </a:t>
            </a:r>
            <a:r>
              <a:rPr i="1" lang="en-GB"/>
              <a:t>X</a:t>
            </a:r>
            <a:r>
              <a:rPr baseline="-25000" lang="en-GB"/>
              <a:t>d</a:t>
            </a:r>
            <a:r>
              <a:rPr lang="en-GB"/>
              <a:t> is calculated using the adjacent formula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Partial reliability of material</a:t>
            </a:r>
            <a:r>
              <a:rPr i="1" lang="en-GB">
                <a:latin typeface="Open Sans"/>
                <a:ea typeface="Open Sans"/>
                <a:cs typeface="Open Sans"/>
                <a:sym typeface="Open Sans"/>
              </a:rPr>
              <a:t> g</a:t>
            </a:r>
            <a:r>
              <a:rPr baseline="-25000" lang="en-GB"/>
              <a:t>M</a:t>
            </a:r>
            <a:r>
              <a:rPr lang="en-GB"/>
              <a:t> increases reliability from the point of view of wood strength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Modification factor  </a:t>
            </a:r>
            <a:r>
              <a:rPr i="1" lang="en-GB"/>
              <a:t>k</a:t>
            </a:r>
            <a:r>
              <a:rPr baseline="-25000" lang="en-GB"/>
              <a:t>mod</a:t>
            </a:r>
            <a:r>
              <a:rPr lang="en-GB"/>
              <a:t> considers the duration of the load (time) and the effect of wood moisture</a:t>
            </a:r>
            <a:endParaRPr/>
          </a:p>
        </p:txBody>
      </p:sp>
      <p:sp>
        <p:nvSpPr>
          <p:cNvPr id="246" name="Google Shape;246;p15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47" name="Google Shape;24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07658" y="1612415"/>
            <a:ext cx="4208334" cy="4418366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15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  <p:sp>
        <p:nvSpPr>
          <p:cNvPr id="249" name="Google Shape;249;p15"/>
          <p:cNvSpPr/>
          <p:nvPr/>
        </p:nvSpPr>
        <p:spPr>
          <a:xfrm>
            <a:off x="7540534" y="2431103"/>
            <a:ext cx="2970626" cy="109773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rated value of strength properties 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GB" sz="14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modification factor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GB" sz="14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characteristic value of strength properties </a:t>
            </a:r>
            <a:endParaRPr/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0" i="0" lang="en-GB" sz="14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material partial safety factor</a:t>
            </a:r>
            <a:endParaRPr/>
          </a:p>
        </p:txBody>
      </p:sp>
      <p:sp>
        <p:nvSpPr>
          <p:cNvPr id="250" name="Google Shape;250;p15"/>
          <p:cNvSpPr/>
          <p:nvPr/>
        </p:nvSpPr>
        <p:spPr>
          <a:xfrm>
            <a:off x="7107658" y="3821598"/>
            <a:ext cx="4913870" cy="11233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GB" sz="14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Rated value </a:t>
            </a:r>
            <a:r>
              <a:rPr b="0" i="1" lang="en-GB" sz="14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b="0" baseline="-25000" i="0" lang="en-GB" sz="14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m,d</a:t>
            </a:r>
            <a:r>
              <a:rPr b="0" i="0" lang="en-GB" sz="14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bending strength in sawn timber C24 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GB" sz="14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Duration factor: medium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GB" sz="14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Category of use: 2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Stiffness properties (E, G)</a:t>
            </a:r>
            <a:endParaRPr/>
          </a:p>
        </p:txBody>
      </p:sp>
      <p:sp>
        <p:nvSpPr>
          <p:cNvPr id="257" name="Google Shape;257;p16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8" name="Google Shape;258;p16"/>
          <p:cNvSpPr txBox="1"/>
          <p:nvPr>
            <p:ph idx="1" type="body"/>
          </p:nvPr>
        </p:nvSpPr>
        <p:spPr>
          <a:xfrm>
            <a:off x="838199" y="1825625"/>
            <a:ext cx="10850218" cy="47481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GB" u="sng"/>
              <a:t>Mean values</a:t>
            </a:r>
            <a:r>
              <a:rPr lang="en-GB"/>
              <a:t> </a:t>
            </a:r>
            <a:r>
              <a:rPr i="1" lang="en-GB"/>
              <a:t>E</a:t>
            </a:r>
            <a:r>
              <a:rPr baseline="-25000" lang="en-GB"/>
              <a:t>mean</a:t>
            </a:r>
            <a:r>
              <a:rPr lang="en-GB"/>
              <a:t>, </a:t>
            </a:r>
            <a:r>
              <a:rPr i="1" lang="en-GB"/>
              <a:t>G</a:t>
            </a:r>
            <a:r>
              <a:rPr baseline="-25000" lang="en-GB"/>
              <a:t>mean</a:t>
            </a:r>
            <a:r>
              <a:rPr lang="en-GB"/>
              <a:t> are used when geometrically analysing the structure linearly according to linear elasticity theory and the time-dependent properties of the components of the structure are similar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GB" u="sng"/>
              <a:t>End state mean values</a:t>
            </a:r>
            <a:r>
              <a:rPr lang="en-GB"/>
              <a:t> </a:t>
            </a:r>
            <a:r>
              <a:rPr i="1" lang="en-GB"/>
              <a:t>E</a:t>
            </a:r>
            <a:r>
              <a:rPr baseline="-25000" lang="en-GB"/>
              <a:t>mean,fin</a:t>
            </a:r>
            <a:r>
              <a:rPr lang="en-GB"/>
              <a:t>, </a:t>
            </a:r>
            <a:r>
              <a:rPr i="1" lang="en-GB"/>
              <a:t>G</a:t>
            </a:r>
            <a:r>
              <a:rPr baseline="-25000" lang="en-GB"/>
              <a:t>mean,fin</a:t>
            </a:r>
            <a:r>
              <a:rPr lang="en-GB"/>
              <a:t> are used when geometrically analysing the structure linearly according to linear elasticity theory and the time-dependent properties of the structural components are different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Rated values </a:t>
            </a:r>
            <a:r>
              <a:rPr i="1" lang="en-GB"/>
              <a:t>E</a:t>
            </a:r>
            <a:r>
              <a:rPr baseline="-25000" lang="en-GB"/>
              <a:t>d</a:t>
            </a:r>
            <a:r>
              <a:rPr lang="en-GB"/>
              <a:t> ja </a:t>
            </a:r>
            <a:r>
              <a:rPr i="1" lang="en-GB"/>
              <a:t>G</a:t>
            </a:r>
            <a:r>
              <a:rPr baseline="-25000" lang="en-GB"/>
              <a:t>d</a:t>
            </a:r>
            <a:r>
              <a:rPr lang="en-GB"/>
              <a:t> that do not consider load duration are used when geometrically analysing the structure as non-linear according to linear elasticity theory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i="1" lang="en-GB"/>
              <a:t>E</a:t>
            </a:r>
            <a:r>
              <a:rPr baseline="-25000" lang="en-GB"/>
              <a:t>d</a:t>
            </a:r>
            <a:r>
              <a:rPr lang="en-GB"/>
              <a:t> = (</a:t>
            </a:r>
            <a:r>
              <a:rPr i="1" lang="en-GB"/>
              <a:t>E</a:t>
            </a:r>
            <a:r>
              <a:rPr baseline="-25000" lang="en-GB"/>
              <a:t>mean</a:t>
            </a:r>
            <a:r>
              <a:rPr lang="en-GB"/>
              <a:t>/</a:t>
            </a: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g</a:t>
            </a:r>
            <a:r>
              <a:rPr baseline="-25000" lang="en-GB"/>
              <a:t>M</a:t>
            </a:r>
            <a:r>
              <a:rPr lang="en-GB"/>
              <a:t>)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i="1" lang="en-GB"/>
              <a:t>G</a:t>
            </a:r>
            <a:r>
              <a:rPr baseline="-25000" lang="en-GB"/>
              <a:t>d</a:t>
            </a:r>
            <a:r>
              <a:rPr lang="en-GB"/>
              <a:t> = (</a:t>
            </a:r>
            <a:r>
              <a:rPr i="1" lang="en-GB"/>
              <a:t>G</a:t>
            </a:r>
            <a:r>
              <a:rPr baseline="-25000" lang="en-GB"/>
              <a:t>mean</a:t>
            </a:r>
            <a:r>
              <a:rPr lang="en-GB"/>
              <a:t>/</a:t>
            </a: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g</a:t>
            </a:r>
            <a:r>
              <a:rPr baseline="-25000" lang="en-GB"/>
              <a:t>M</a:t>
            </a:r>
            <a:r>
              <a:rPr lang="en-GB"/>
              <a:t>) </a:t>
            </a:r>
            <a:endParaRPr/>
          </a:p>
          <a:p>
            <a:pPr indent="-762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259" name="Google Shape;259;p16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7"/>
          <p:cNvSpPr txBox="1"/>
          <p:nvPr>
            <p:ph type="title"/>
          </p:nvPr>
        </p:nvSpPr>
        <p:spPr>
          <a:xfrm>
            <a:off x="838199" y="365125"/>
            <a:ext cx="1110460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GB" sz="4000"/>
              <a:t>Stiffness properties in transition coefficient and serviceability limit state</a:t>
            </a:r>
            <a:endParaRPr/>
          </a:p>
        </p:txBody>
      </p:sp>
      <p:sp>
        <p:nvSpPr>
          <p:cNvPr id="266" name="Google Shape;266;p17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67" name="Google Shape;267;p17"/>
          <p:cNvSpPr txBox="1"/>
          <p:nvPr/>
        </p:nvSpPr>
        <p:spPr>
          <a:xfrm>
            <a:off x="838200" y="1825624"/>
            <a:ext cx="5883876" cy="4321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the time-dependent operation of structural components is similar, the </a:t>
            </a:r>
            <a:r>
              <a:rPr b="1" i="0" lang="en-GB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mean values</a:t>
            </a: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rigidity properties are used</a:t>
            </a:r>
            <a:endParaRPr/>
          </a:p>
          <a:p>
            <a:pPr indent="-101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1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1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b="0" baseline="-2500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mean</a:t>
            </a: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mean elasticity modulus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1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r>
              <a:rPr b="0" baseline="-2500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mean</a:t>
            </a: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mean shear modulus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1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b="0" baseline="-2500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</a:t>
            </a: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slip modulus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8" name="Google Shape;26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30050" y="1904141"/>
            <a:ext cx="1093572" cy="3949189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17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Stiffness properties in ultimate limit state</a:t>
            </a:r>
            <a:endParaRPr/>
          </a:p>
        </p:txBody>
      </p:sp>
      <p:sp>
        <p:nvSpPr>
          <p:cNvPr id="276" name="Google Shape;276;p18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77" name="Google Shape;27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1154" y="3320256"/>
            <a:ext cx="4629150" cy="3014662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18"/>
          <p:cNvSpPr txBox="1"/>
          <p:nvPr/>
        </p:nvSpPr>
        <p:spPr>
          <a:xfrm>
            <a:off x="838200" y="1825623"/>
            <a:ext cx="5883876" cy="199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the structure consists of components with different time-dependent performance, the mean values of the end state of the rigidity properties are used</a:t>
            </a:r>
            <a:endParaRPr/>
          </a:p>
        </p:txBody>
      </p:sp>
      <p:pic>
        <p:nvPicPr>
          <p:cNvPr id="279" name="Google Shape;279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61639" y="1910327"/>
            <a:ext cx="2465172" cy="3973312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18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  <p:sp>
        <p:nvSpPr>
          <p:cNvPr id="281" name="Google Shape;281;p18"/>
          <p:cNvSpPr/>
          <p:nvPr/>
        </p:nvSpPr>
        <p:spPr>
          <a:xfrm>
            <a:off x="9297098" y="1991776"/>
            <a:ext cx="1577307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7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Sawn timber C24</a:t>
            </a:r>
            <a:endParaRPr/>
          </a:p>
        </p:txBody>
      </p:sp>
      <p:sp>
        <p:nvSpPr>
          <p:cNvPr id="282" name="Google Shape;282;p18"/>
          <p:cNvSpPr/>
          <p:nvPr/>
        </p:nvSpPr>
        <p:spPr>
          <a:xfrm>
            <a:off x="8897603" y="3766178"/>
            <a:ext cx="1577307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7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Plywood board, etc.</a:t>
            </a:r>
            <a:endParaRPr/>
          </a:p>
        </p:txBody>
      </p:sp>
      <p:sp>
        <p:nvSpPr>
          <p:cNvPr id="283" name="Google Shape;283;p18"/>
          <p:cNvSpPr/>
          <p:nvPr/>
        </p:nvSpPr>
        <p:spPr>
          <a:xfrm>
            <a:off x="9278816" y="5507433"/>
            <a:ext cx="1577307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7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Sawn timber C24</a:t>
            </a:r>
            <a:endParaRPr/>
          </a:p>
        </p:txBody>
      </p:sp>
      <p:sp>
        <p:nvSpPr>
          <p:cNvPr id="284" name="Google Shape;284;p18"/>
          <p:cNvSpPr/>
          <p:nvPr/>
        </p:nvSpPr>
        <p:spPr>
          <a:xfrm>
            <a:off x="1636864" y="5060336"/>
            <a:ext cx="4433313" cy="124393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mean elasticity modulus</a:t>
            </a:r>
            <a:endParaRPr/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0" i="0" lang="en-GB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mean shear modulus</a:t>
            </a:r>
            <a:endParaRPr/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0" i="0" lang="en-GB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slip modulus</a:t>
            </a:r>
            <a:endParaRPr/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0" i="0" lang="en-GB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variable load aggregation factor (long-term part) </a:t>
            </a:r>
            <a:endParaRPr/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0" i="0" lang="en-GB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creep coefficient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Stiffness properties in serviceability limit state</a:t>
            </a:r>
            <a:endParaRPr/>
          </a:p>
        </p:txBody>
      </p:sp>
      <p:sp>
        <p:nvSpPr>
          <p:cNvPr id="291" name="Google Shape;291;p19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2" name="Google Shape;292;p19"/>
          <p:cNvSpPr txBox="1"/>
          <p:nvPr/>
        </p:nvSpPr>
        <p:spPr>
          <a:xfrm>
            <a:off x="838200" y="1825624"/>
            <a:ext cx="5883876" cy="1924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the structure consists of components with different time-dependent performance, the mean values of the end state of the rigidity properties are used</a:t>
            </a:r>
            <a:endParaRPr/>
          </a:p>
        </p:txBody>
      </p:sp>
      <p:pic>
        <p:nvPicPr>
          <p:cNvPr id="293" name="Google Shape;29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61639" y="1910327"/>
            <a:ext cx="2465172" cy="3973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25538" y="3575050"/>
            <a:ext cx="2501900" cy="2778125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19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  <p:sp>
        <p:nvSpPr>
          <p:cNvPr id="296" name="Google Shape;296;p19"/>
          <p:cNvSpPr/>
          <p:nvPr/>
        </p:nvSpPr>
        <p:spPr>
          <a:xfrm>
            <a:off x="9297098" y="1991776"/>
            <a:ext cx="1577307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7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Sawn timber C24</a:t>
            </a:r>
            <a:endParaRPr/>
          </a:p>
        </p:txBody>
      </p:sp>
      <p:sp>
        <p:nvSpPr>
          <p:cNvPr id="297" name="Google Shape;297;p19"/>
          <p:cNvSpPr/>
          <p:nvPr/>
        </p:nvSpPr>
        <p:spPr>
          <a:xfrm>
            <a:off x="8897603" y="3766178"/>
            <a:ext cx="1577307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7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Plywood board, etc.</a:t>
            </a:r>
            <a:endParaRPr/>
          </a:p>
        </p:txBody>
      </p:sp>
      <p:sp>
        <p:nvSpPr>
          <p:cNvPr id="298" name="Google Shape;298;p19"/>
          <p:cNvSpPr/>
          <p:nvPr/>
        </p:nvSpPr>
        <p:spPr>
          <a:xfrm>
            <a:off x="9278816" y="5507433"/>
            <a:ext cx="1577307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7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Sawn timber C24</a:t>
            </a:r>
            <a:endParaRPr/>
          </a:p>
        </p:txBody>
      </p:sp>
      <p:sp>
        <p:nvSpPr>
          <p:cNvPr id="299" name="Google Shape;299;p19"/>
          <p:cNvSpPr/>
          <p:nvPr/>
        </p:nvSpPr>
        <p:spPr>
          <a:xfrm>
            <a:off x="1662687" y="5350033"/>
            <a:ext cx="4433313" cy="98488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mean elasticity modulus</a:t>
            </a:r>
            <a:endParaRPr/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0" i="0" lang="en-GB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mean shear modulus</a:t>
            </a:r>
            <a:endParaRPr/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0" i="0" lang="en-GB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slip modulus</a:t>
            </a:r>
            <a:endParaRPr/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0" i="0" lang="en-GB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creep coefficient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"/>
          <p:cNvSpPr txBox="1"/>
          <p:nvPr>
            <p:ph idx="1" type="body"/>
          </p:nvPr>
        </p:nvSpPr>
        <p:spPr>
          <a:xfrm>
            <a:off x="1749365" y="963559"/>
            <a:ext cx="37371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/>
              <a:t>Origin of the materials</a:t>
            </a:r>
            <a:endParaRPr/>
          </a:p>
        </p:txBody>
      </p:sp>
      <p:sp>
        <p:nvSpPr>
          <p:cNvPr id="115" name="Google Shape;115;p2"/>
          <p:cNvSpPr txBox="1"/>
          <p:nvPr>
            <p:ph idx="2" type="body"/>
          </p:nvPr>
        </p:nvSpPr>
        <p:spPr>
          <a:xfrm>
            <a:off x="805064" y="1706422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GB" sz="1600"/>
              <a:t>These learning materials for industrial wood construction have been prepared in a project led by Puuinfo Oy in 2021–2022. Also involved in the project were </a:t>
            </a:r>
            <a:endParaRPr/>
          </a:p>
          <a:p>
            <a:pPr indent="-355600" lvl="0" marL="647700" rtl="0" algn="l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en-GB" sz="1600"/>
              <a:t>Lappia Vocational College,</a:t>
            </a:r>
            <a:endParaRPr/>
          </a:p>
          <a:p>
            <a:pPr indent="-355600" lvl="0" marL="647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en-GB" sz="1600"/>
              <a:t>TTS-Työtehoseura ry</a:t>
            </a:r>
            <a:endParaRPr sz="1600"/>
          </a:p>
          <a:p>
            <a:pPr indent="-355600" lvl="0" marL="647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en-GB" sz="1600"/>
              <a:t>South-Eastern Finland University of Applied Sciences,</a:t>
            </a:r>
            <a:endParaRPr/>
          </a:p>
          <a:p>
            <a:pPr indent="-355600" lvl="0" marL="647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en-GB" sz="1600"/>
              <a:t>Metropolia University of Applied Sciences,</a:t>
            </a:r>
            <a:endParaRPr/>
          </a:p>
          <a:p>
            <a:pPr indent="-355600" lvl="0" marL="647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en-GB" sz="1600"/>
              <a:t>Jyväskylä University of Applied Sciences,</a:t>
            </a:r>
            <a:endParaRPr/>
          </a:p>
          <a:p>
            <a:pPr indent="-355600" lvl="0" marL="6477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en-GB" sz="1600"/>
              <a:t>University of Tampere, and</a:t>
            </a:r>
            <a:endParaRPr/>
          </a:p>
          <a:p>
            <a:pPr indent="-355600" lvl="0" marL="6477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en-GB" sz="1600"/>
              <a:t>Federation of the Finnish Woodworking Industries Puutuoteteollisuus ry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SzPts val="1800"/>
              <a:buNone/>
            </a:pPr>
            <a:r>
              <a:rPr lang="en-GB" sz="1600"/>
              <a:t>The project was funded by the Ministry of the Environment.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42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</a:pPr>
            <a:r>
              <a:t/>
            </a:r>
            <a:endParaRPr sz="1600"/>
          </a:p>
        </p:txBody>
      </p:sp>
      <p:sp>
        <p:nvSpPr>
          <p:cNvPr id="116" name="Google Shape;116;p2"/>
          <p:cNvSpPr txBox="1"/>
          <p:nvPr>
            <p:ph idx="3" type="body"/>
          </p:nvPr>
        </p:nvSpPr>
        <p:spPr>
          <a:xfrm>
            <a:off x="6485234" y="1706422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1351"/>
              <a:buNone/>
            </a:pPr>
            <a:r>
              <a:rPr lang="en-GB" sz="2000"/>
              <a:t>The materials are intended to be used as extensively as possible in industrial wood construction education and studies.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1351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1351"/>
              <a:buNone/>
            </a:pPr>
            <a:r>
              <a:rPr lang="en-GB" sz="2000"/>
              <a:t>The materials are released under the Creative Commons licence Attribution-ShareAlike (CC BY-SA), which requires that the author be properly credited when the materials are used and that derivative works may only be distributed under the same licence as the original work.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1351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1351"/>
              <a:buNone/>
            </a:pPr>
            <a:r>
              <a:rPr lang="en-GB" sz="2000"/>
              <a:t>The original materials and any updates to them by Puuinfo will be published on the Library of Open Educational Resources website (aoe.fi) and the Puuinfo.fi website. </a:t>
            </a:r>
            <a:endParaRPr/>
          </a:p>
        </p:txBody>
      </p:sp>
      <p:sp>
        <p:nvSpPr>
          <p:cNvPr id="117" name="Google Shape;117;p2"/>
          <p:cNvSpPr txBox="1"/>
          <p:nvPr>
            <p:ph idx="4" type="body"/>
          </p:nvPr>
        </p:nvSpPr>
        <p:spPr>
          <a:xfrm>
            <a:off x="7457613" y="959551"/>
            <a:ext cx="37371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/>
              <a:t>Use of the materials</a:t>
            </a:r>
            <a:endParaRPr/>
          </a:p>
        </p:txBody>
      </p:sp>
      <p:sp>
        <p:nvSpPr>
          <p:cNvPr id="118" name="Google Shape;118;p2"/>
          <p:cNvSpPr txBox="1"/>
          <p:nvPr>
            <p:ph idx="12" type="sldNum"/>
          </p:nvPr>
        </p:nvSpPr>
        <p:spPr>
          <a:xfrm>
            <a:off x="11044362" y="182562"/>
            <a:ext cx="644100" cy="38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GB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Design load</a:t>
            </a:r>
            <a:endParaRPr/>
          </a:p>
        </p:txBody>
      </p:sp>
      <p:sp>
        <p:nvSpPr>
          <p:cNvPr id="306" name="Google Shape;306;p20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07" name="Google Shape;30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0300" y="3180877"/>
            <a:ext cx="6759575" cy="28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20"/>
          <p:cNvSpPr txBox="1"/>
          <p:nvPr>
            <p:ph idx="1" type="body"/>
          </p:nvPr>
        </p:nvSpPr>
        <p:spPr>
          <a:xfrm>
            <a:off x="838199" y="1825625"/>
            <a:ext cx="10850218" cy="11647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Structure durability in ultimate limit state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Duration factor depends on the shortest load duration</a:t>
            </a:r>
            <a:endParaRPr/>
          </a:p>
        </p:txBody>
      </p:sp>
      <p:sp>
        <p:nvSpPr>
          <p:cNvPr id="309" name="Google Shape;309;p20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  <p:sp>
        <p:nvSpPr>
          <p:cNvPr id="310" name="Google Shape;310;p20"/>
          <p:cNvSpPr/>
          <p:nvPr/>
        </p:nvSpPr>
        <p:spPr>
          <a:xfrm>
            <a:off x="1610901" y="4338525"/>
            <a:ext cx="6592066" cy="171841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sustained load characteristic value</a:t>
            </a:r>
            <a:endParaRPr/>
          </a:p>
          <a:p>
            <a:pPr indent="0" lvl="0" marL="0" marR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0" i="0" lang="en-GB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determining variable load characteristic value </a:t>
            </a:r>
            <a:endParaRPr/>
          </a:p>
          <a:p>
            <a:pPr indent="0" lvl="0" marL="0" marR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0" i="0" lang="en-GB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Other variable load characteristic value </a:t>
            </a:r>
            <a:endParaRPr/>
          </a:p>
          <a:p>
            <a:pPr indent="0" lvl="0" marL="0" marR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0" i="0" lang="en-GB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consequence class dependent load factor </a:t>
            </a:r>
            <a:endParaRPr/>
          </a:p>
          <a:p>
            <a:pPr indent="0" lvl="0" marL="0" marR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0" i="0" lang="en-GB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variable load aggregation factor (characteristic combination coefficient)</a:t>
            </a:r>
            <a:endParaRPr/>
          </a:p>
        </p:txBody>
      </p:sp>
      <p:sp>
        <p:nvSpPr>
          <p:cNvPr id="311" name="Google Shape;311;p20"/>
          <p:cNvSpPr/>
          <p:nvPr/>
        </p:nvSpPr>
        <p:spPr>
          <a:xfrm>
            <a:off x="4774323" y="3203273"/>
            <a:ext cx="6592066" cy="75405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Variable load duration classes</a:t>
            </a:r>
            <a:endParaRPr/>
          </a:p>
          <a:p>
            <a:pPr indent="0" lvl="0" marL="0" marR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rPr b="0" i="0" lang="en-GB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Sustained load duration class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8468" y="1538284"/>
            <a:ext cx="10058400" cy="4665939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Design load</a:t>
            </a:r>
            <a:endParaRPr/>
          </a:p>
        </p:txBody>
      </p:sp>
      <p:sp>
        <p:nvSpPr>
          <p:cNvPr id="319" name="Google Shape;319;p21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20" name="Google Shape;320;p21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  <p:sp>
        <p:nvSpPr>
          <p:cNvPr id="321" name="Google Shape;321;p21"/>
          <p:cNvSpPr/>
          <p:nvPr/>
        </p:nvSpPr>
        <p:spPr>
          <a:xfrm>
            <a:off x="948468" y="1492979"/>
            <a:ext cx="10405332" cy="46910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Load case 1, Medium duration factor, Ultimate limit state</a:t>
            </a:r>
            <a:endParaRPr/>
          </a:p>
          <a:p>
            <a:pPr indent="0" lvl="0" marL="0" marR="0" rtl="0" algn="l">
              <a:spcBef>
                <a:spcPts val="700"/>
              </a:spcBef>
              <a:spcAft>
                <a:spcPts val="0"/>
              </a:spcAft>
              <a:buNone/>
            </a:pPr>
            <a:r>
              <a:rPr b="0" i="1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r>
              <a:rPr b="0" baseline="-2500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</a:t>
            </a: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	1,0 (consequence class CC2)</a:t>
            </a:r>
            <a:endParaRPr/>
          </a:p>
          <a:p>
            <a:pPr indent="0" lvl="0" marL="0" marR="0" rtl="0" algn="l">
              <a:spcBef>
                <a:spcPts val="700"/>
              </a:spcBef>
              <a:spcAft>
                <a:spcPts val="0"/>
              </a:spcAft>
              <a:buNone/>
            </a:pPr>
            <a:r>
              <a:rPr b="0" i="1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b="0" baseline="-2500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kj</a:t>
            </a: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	own weight</a:t>
            </a:r>
            <a:endParaRPr/>
          </a:p>
          <a:p>
            <a:pPr indent="0" lvl="0" marL="0" marR="0" rtl="0" algn="l">
              <a:spcBef>
                <a:spcPts val="700"/>
              </a:spcBef>
              <a:spcAft>
                <a:spcPts val="0"/>
              </a:spcAft>
              <a:buNone/>
            </a:pPr>
            <a:r>
              <a:rPr b="0" i="1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r>
              <a:rPr b="0" baseline="-2500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k,1</a:t>
            </a: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	snow load (medium) (determining shifting load)</a:t>
            </a:r>
            <a:endParaRPr/>
          </a:p>
          <a:p>
            <a:pPr indent="0" lvl="0" marL="0" marR="0" rtl="0" algn="l">
              <a:spcBef>
                <a:spcPts val="700"/>
              </a:spcBef>
              <a:spcAft>
                <a:spcPts val="0"/>
              </a:spcAft>
              <a:buNone/>
            </a:pPr>
            <a:r>
              <a:rPr b="0" i="1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r>
              <a:rPr b="0" baseline="-2500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k,2</a:t>
            </a: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	intermediate floor payload (medium) (</a:t>
            </a:r>
            <a:r>
              <a:rPr b="0" i="1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Ψ</a:t>
            </a:r>
            <a:r>
              <a:rPr b="0" baseline="-2500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0,1</a:t>
            </a: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=0,7)</a:t>
            </a:r>
            <a:endParaRPr/>
          </a:p>
          <a:p>
            <a:pPr indent="0" lvl="0" marL="0" marR="0" rtl="0" algn="l">
              <a:spcBef>
                <a:spcPts val="70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(Sustained 100% + Snow 100% + Payload 70%)</a:t>
            </a:r>
            <a:endParaRPr/>
          </a:p>
          <a:p>
            <a:pPr indent="0" lvl="0" marL="0" marR="0" rtl="0" algn="l"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1300"/>
              </a:spcBef>
              <a:spcAft>
                <a:spcPts val="0"/>
              </a:spcAft>
              <a:buNone/>
            </a:pPr>
            <a:r>
              <a:rPr b="1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Load case 2, Temporary duration factor, Ultimate limit state</a:t>
            </a:r>
            <a:endParaRPr/>
          </a:p>
          <a:p>
            <a:pPr indent="0" lvl="0" marL="0" marR="0" rtl="0" algn="l">
              <a:spcBef>
                <a:spcPts val="700"/>
              </a:spcBef>
              <a:spcAft>
                <a:spcPts val="0"/>
              </a:spcAft>
              <a:buNone/>
            </a:pPr>
            <a:r>
              <a:rPr b="0" i="1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r>
              <a:rPr b="0" baseline="-2500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</a:t>
            </a: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	1,0 (consequence class CC2)</a:t>
            </a:r>
            <a:endParaRPr/>
          </a:p>
          <a:p>
            <a:pPr indent="0" lvl="0" marL="0" marR="0" rtl="0" algn="l">
              <a:spcBef>
                <a:spcPts val="700"/>
              </a:spcBef>
              <a:spcAft>
                <a:spcPts val="0"/>
              </a:spcAft>
              <a:buNone/>
            </a:pPr>
            <a:r>
              <a:rPr b="0" i="1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b="0" baseline="-2500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kj</a:t>
            </a: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	own weight</a:t>
            </a:r>
            <a:endParaRPr/>
          </a:p>
          <a:p>
            <a:pPr indent="0" lvl="0" marL="0" marR="0" rtl="0" algn="l">
              <a:spcBef>
                <a:spcPts val="700"/>
              </a:spcBef>
              <a:spcAft>
                <a:spcPts val="0"/>
              </a:spcAft>
              <a:buNone/>
            </a:pPr>
            <a:r>
              <a:rPr b="0" i="1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r>
              <a:rPr b="0" baseline="-2500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k,1</a:t>
            </a: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	intermediate floor payload (medium) (determining shifting load)</a:t>
            </a:r>
            <a:endParaRPr/>
          </a:p>
          <a:p>
            <a:pPr indent="0" lvl="0" marL="0" marR="0" rtl="0" algn="l">
              <a:spcBef>
                <a:spcPts val="700"/>
              </a:spcBef>
              <a:spcAft>
                <a:spcPts val="0"/>
              </a:spcAft>
              <a:buNone/>
            </a:pPr>
            <a:r>
              <a:rPr b="0" i="1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r>
              <a:rPr b="0" baseline="-2500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k,2</a:t>
            </a: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	snow load (medium) (</a:t>
            </a:r>
            <a:r>
              <a:rPr b="0" i="1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Ψ</a:t>
            </a:r>
            <a:r>
              <a:rPr b="0" baseline="-2500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0,2</a:t>
            </a: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=0,7)</a:t>
            </a:r>
            <a:endParaRPr/>
          </a:p>
          <a:p>
            <a:pPr indent="0" lvl="0" marL="0" marR="0" rtl="0" algn="l">
              <a:spcBef>
                <a:spcPts val="700"/>
              </a:spcBef>
              <a:spcAft>
                <a:spcPts val="0"/>
              </a:spcAft>
              <a:buNone/>
            </a:pPr>
            <a:r>
              <a:rPr b="0" i="1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r>
              <a:rPr b="0" baseline="-2500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k,3</a:t>
            </a: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	wind load (temporary) (</a:t>
            </a:r>
            <a:r>
              <a:rPr b="0" i="1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Ψ</a:t>
            </a:r>
            <a:r>
              <a:rPr b="0" baseline="-2500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0,3</a:t>
            </a: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0,6)</a:t>
            </a:r>
            <a:endParaRPr/>
          </a:p>
          <a:p>
            <a:pPr indent="0" lvl="0" marL="0" marR="0" rtl="0" algn="l">
              <a:spcBef>
                <a:spcPts val="70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         (Sustained 100% + Payload 100% + Snow 70% + Wind 60%)    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Design load</a:t>
            </a:r>
            <a:endParaRPr/>
          </a:p>
        </p:txBody>
      </p:sp>
      <p:sp>
        <p:nvSpPr>
          <p:cNvPr id="328" name="Google Shape;328;p22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29" name="Google Shape;32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3475" y="3089275"/>
            <a:ext cx="10245725" cy="2894013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22"/>
          <p:cNvSpPr txBox="1"/>
          <p:nvPr>
            <p:ph idx="1" type="body"/>
          </p:nvPr>
        </p:nvSpPr>
        <p:spPr>
          <a:xfrm>
            <a:off x="838199" y="1825624"/>
            <a:ext cx="10850218" cy="16280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Static balance of the structure in ultimate limit state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/>
              <a:t>E.g. stiffening structures, anchoring joints, continuous beam support lifting force</a:t>
            </a:r>
            <a:endParaRPr/>
          </a:p>
        </p:txBody>
      </p:sp>
      <p:sp>
        <p:nvSpPr>
          <p:cNvPr id="331" name="Google Shape;331;p22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  <p:sp>
        <p:nvSpPr>
          <p:cNvPr id="332" name="Google Shape;332;p22"/>
          <p:cNvSpPr/>
          <p:nvPr/>
        </p:nvSpPr>
        <p:spPr>
          <a:xfrm>
            <a:off x="1832841" y="3903330"/>
            <a:ext cx="9672618" cy="2031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unfavourable proportion of the characteristic value of sustained loads (decreases balance)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GB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favourable proportion of the characteristic value of sustained loads (improves balance)</a:t>
            </a:r>
            <a:endParaRPr/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0" i="0" lang="en-GB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determining variable load characteristic value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GB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Other variable load characteristic value 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GB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consequence class dependent load factor 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GB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variable load aggregation factor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Design load</a:t>
            </a:r>
            <a:endParaRPr/>
          </a:p>
        </p:txBody>
      </p:sp>
      <p:sp>
        <p:nvSpPr>
          <p:cNvPr id="339" name="Google Shape;339;p23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40" name="Google Shape;34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3950" y="3135313"/>
            <a:ext cx="7385050" cy="3179762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23"/>
          <p:cNvSpPr txBox="1"/>
          <p:nvPr>
            <p:ph idx="1" type="body"/>
          </p:nvPr>
        </p:nvSpPr>
        <p:spPr>
          <a:xfrm>
            <a:off x="838199" y="1825625"/>
            <a:ext cx="10850218" cy="1448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Structure durability in accidental limit state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/>
              <a:t>E.g. fire, prevention of continuous collapse</a:t>
            </a:r>
            <a:endParaRPr/>
          </a:p>
        </p:txBody>
      </p:sp>
      <p:sp>
        <p:nvSpPr>
          <p:cNvPr id="342" name="Google Shape;342;p23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  <p:sp>
        <p:nvSpPr>
          <p:cNvPr id="343" name="Google Shape;343;p23"/>
          <p:cNvSpPr/>
          <p:nvPr/>
        </p:nvSpPr>
        <p:spPr>
          <a:xfrm>
            <a:off x="1638154" y="4265362"/>
            <a:ext cx="6957206" cy="208262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sustained load characteristic value</a:t>
            </a:r>
            <a:endParaRPr/>
          </a:p>
          <a:p>
            <a:pPr indent="0" lvl="0" marL="0" marR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0" i="0" lang="en-GB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rated accident load (e.g. collision or explosion load) </a:t>
            </a:r>
            <a:endParaRPr/>
          </a:p>
          <a:p>
            <a:pPr indent="0" lvl="0" marL="0" marR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0" i="0" lang="en-GB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determining variable load characteristic value</a:t>
            </a:r>
            <a:endParaRPr/>
          </a:p>
          <a:p>
            <a:pPr indent="0" lvl="0" marL="0" marR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0" i="0" lang="en-GB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Other variable load characteristic value</a:t>
            </a:r>
            <a:endParaRPr/>
          </a:p>
          <a:p>
            <a:pPr indent="0" lvl="0" marL="0" marR="0" rtl="0" algn="l">
              <a:spcBef>
                <a:spcPts val="700"/>
              </a:spcBef>
              <a:spcAft>
                <a:spcPts val="0"/>
              </a:spcAft>
              <a:buNone/>
            </a:pPr>
            <a:r>
              <a:rPr b="0" i="0" lang="en-GB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variable load aggregation factor (normally repeating part) 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GB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variable load aggregation factor (long-term part)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Design load</a:t>
            </a:r>
            <a:endParaRPr/>
          </a:p>
        </p:txBody>
      </p:sp>
      <p:sp>
        <p:nvSpPr>
          <p:cNvPr id="350" name="Google Shape;350;p24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51" name="Google Shape;35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3950" y="3132138"/>
            <a:ext cx="738505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24"/>
          <p:cNvSpPr txBox="1"/>
          <p:nvPr>
            <p:ph idx="1" type="body"/>
          </p:nvPr>
        </p:nvSpPr>
        <p:spPr>
          <a:xfrm>
            <a:off x="838199" y="1825625"/>
            <a:ext cx="10850218" cy="1448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Structure durability in accidental limit state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/>
              <a:t>E.g. fire, prevention of continuous collapse</a:t>
            </a:r>
            <a:endParaRPr/>
          </a:p>
        </p:txBody>
      </p:sp>
      <p:sp>
        <p:nvSpPr>
          <p:cNvPr id="353" name="Google Shape;353;p24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  <p:sp>
        <p:nvSpPr>
          <p:cNvPr id="354" name="Google Shape;354;p24"/>
          <p:cNvSpPr/>
          <p:nvPr/>
        </p:nvSpPr>
        <p:spPr>
          <a:xfrm>
            <a:off x="1638154" y="4265362"/>
            <a:ext cx="7550234" cy="135421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sustained load characteristic value</a:t>
            </a:r>
            <a:endParaRPr/>
          </a:p>
          <a:p>
            <a:pPr indent="0" lvl="0" marL="0" marR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0" i="0" lang="en-GB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rated accident load (e.g. collision or explosion load) </a:t>
            </a:r>
            <a:endParaRPr/>
          </a:p>
          <a:p>
            <a:pPr indent="0" lvl="0" marL="0" marR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0" i="0" lang="en-GB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Other variable load characteristic value</a:t>
            </a:r>
            <a:endParaRPr/>
          </a:p>
          <a:p>
            <a:pPr indent="0" lvl="0" marL="0" marR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0" i="0" lang="en-GB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variable load aggregation factor (long-term part)</a:t>
            </a:r>
            <a:endParaRPr/>
          </a:p>
        </p:txBody>
      </p:sp>
      <p:sp>
        <p:nvSpPr>
          <p:cNvPr id="355" name="Google Shape;355;p24"/>
          <p:cNvSpPr/>
          <p:nvPr/>
        </p:nvSpPr>
        <p:spPr>
          <a:xfrm>
            <a:off x="1123950" y="3094732"/>
            <a:ext cx="6957206" cy="26161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payload is a determining shifting load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5"/>
          <p:cNvSpPr txBox="1"/>
          <p:nvPr>
            <p:ph type="title"/>
          </p:nvPr>
        </p:nvSpPr>
        <p:spPr>
          <a:xfrm>
            <a:off x="838200" y="365125"/>
            <a:ext cx="1091307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Total deformation</a:t>
            </a:r>
            <a:br>
              <a:rPr lang="en-GB"/>
            </a:br>
            <a:r>
              <a:rPr lang="en-GB" sz="2400">
                <a:solidFill>
                  <a:srgbClr val="FF0000"/>
                </a:solidFill>
              </a:rPr>
              <a:t>Time-dependent operation of structural elements is similar </a:t>
            </a:r>
            <a:endParaRPr/>
          </a:p>
        </p:txBody>
      </p:sp>
      <p:sp>
        <p:nvSpPr>
          <p:cNvPr id="362" name="Google Shape;362;p25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3" name="Google Shape;363;p25"/>
          <p:cNvSpPr txBox="1"/>
          <p:nvPr>
            <p:ph idx="1" type="body"/>
          </p:nvPr>
        </p:nvSpPr>
        <p:spPr>
          <a:xfrm>
            <a:off x="838199" y="1825624"/>
            <a:ext cx="11067536" cy="46802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Total deformation is caused by a temporary deformation and additional deformation caused by creep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Temporary deformation is caused by the temporary part of the load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Caused by creep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/>
              <a:t>Sustained load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/>
              <a:t>Long-term portion of shifting load </a:t>
            </a:r>
            <a:r>
              <a:rPr i="1" lang="en-GB">
                <a:latin typeface="Open Sans"/>
                <a:ea typeface="Open Sans"/>
                <a:cs typeface="Open Sans"/>
                <a:sym typeface="Open Sans"/>
              </a:rPr>
              <a:t>c</a:t>
            </a:r>
            <a:r>
              <a:rPr baseline="-25000" lang="en-GB"/>
              <a:t>2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D0D0D"/>
              </a:buClr>
              <a:buSzPts val="2800"/>
              <a:buChar char="•"/>
            </a:pPr>
            <a:r>
              <a:rPr lang="en-GB">
                <a:solidFill>
                  <a:srgbClr val="0D0D0D"/>
                </a:solidFill>
              </a:rPr>
              <a:t>When the structure has materials and joints with </a:t>
            </a:r>
            <a:r>
              <a:rPr b="1" lang="en-GB" u="sng">
                <a:solidFill>
                  <a:srgbClr val="0D0D0D"/>
                </a:solidFill>
              </a:rPr>
              <a:t>similar creep</a:t>
            </a:r>
            <a:r>
              <a:rPr lang="en-GB">
                <a:solidFill>
                  <a:srgbClr val="0D0D0D"/>
                </a:solidFill>
              </a:rPr>
              <a:t>, one uses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0D0D"/>
              </a:buClr>
              <a:buSzPts val="2400"/>
              <a:buChar char="•"/>
            </a:pPr>
            <a:r>
              <a:rPr b="1" lang="en-GB" u="sng">
                <a:solidFill>
                  <a:srgbClr val="0D0D0D"/>
                </a:solidFill>
              </a:rPr>
              <a:t>mean values</a:t>
            </a:r>
            <a:r>
              <a:rPr lang="en-GB">
                <a:solidFill>
                  <a:srgbClr val="0D0D0D"/>
                </a:solidFill>
              </a:rPr>
              <a:t> of mean elasticity modulus, mean shear modulus and slip modulus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0D0D"/>
              </a:buClr>
              <a:buSzPts val="2400"/>
              <a:buChar char="•"/>
            </a:pPr>
            <a:r>
              <a:rPr lang="en-GB">
                <a:solidFill>
                  <a:srgbClr val="0D0D0D"/>
                </a:solidFill>
              </a:rPr>
              <a:t>Characteristic combination of load</a:t>
            </a:r>
            <a:endParaRPr/>
          </a:p>
          <a:p>
            <a:pPr indent="-762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aseline="-25000"/>
          </a:p>
        </p:txBody>
      </p:sp>
      <p:sp>
        <p:nvSpPr>
          <p:cNvPr id="364" name="Google Shape;364;p25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6"/>
          <p:cNvSpPr txBox="1"/>
          <p:nvPr>
            <p:ph type="title"/>
          </p:nvPr>
        </p:nvSpPr>
        <p:spPr>
          <a:xfrm>
            <a:off x="838200" y="365125"/>
            <a:ext cx="1091307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Total deformation</a:t>
            </a:r>
            <a:br>
              <a:rPr lang="en-GB"/>
            </a:br>
            <a:r>
              <a:rPr lang="en-GB" sz="2400">
                <a:solidFill>
                  <a:srgbClr val="FF0000"/>
                </a:solidFill>
              </a:rPr>
              <a:t>Time-dependent operation of structural elements is similar</a:t>
            </a:r>
            <a:endParaRPr/>
          </a:p>
        </p:txBody>
      </p:sp>
      <p:sp>
        <p:nvSpPr>
          <p:cNvPr id="371" name="Google Shape;371;p26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72" name="Google Shape;372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13330" y="2686647"/>
            <a:ext cx="909595" cy="1668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66845" y="1986022"/>
            <a:ext cx="6370180" cy="3655800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26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  <p:sp>
        <p:nvSpPr>
          <p:cNvPr id="375" name="Google Shape;375;p26"/>
          <p:cNvSpPr/>
          <p:nvPr/>
        </p:nvSpPr>
        <p:spPr>
          <a:xfrm>
            <a:off x="4405502" y="1960109"/>
            <a:ext cx="3060619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Shifting load (long-term portion </a:t>
            </a:r>
            <a:r>
              <a:rPr b="0" i="1" lang="en-GB" sz="1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Ψ</a:t>
            </a:r>
            <a:r>
              <a:rPr b="0" baseline="-25000" i="0" lang="en-GB" sz="1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2</a:t>
            </a:r>
            <a:r>
              <a:rPr b="0" i="0" lang="en-GB" sz="1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)</a:t>
            </a:r>
            <a:endParaRPr/>
          </a:p>
        </p:txBody>
      </p:sp>
      <p:sp>
        <p:nvSpPr>
          <p:cNvPr id="376" name="Google Shape;376;p26"/>
          <p:cNvSpPr/>
          <p:nvPr/>
        </p:nvSpPr>
        <p:spPr>
          <a:xfrm>
            <a:off x="4307847" y="2473818"/>
            <a:ext cx="3060619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Sustained load</a:t>
            </a:r>
            <a:endParaRPr/>
          </a:p>
        </p:txBody>
      </p:sp>
      <p:sp>
        <p:nvSpPr>
          <p:cNvPr id="377" name="Google Shape;377;p26"/>
          <p:cNvSpPr/>
          <p:nvPr/>
        </p:nvSpPr>
        <p:spPr>
          <a:xfrm>
            <a:off x="3834358" y="4897421"/>
            <a:ext cx="3060619" cy="64633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= Temporary bending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= Bending due to creep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= Total bending (final bending)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7"/>
          <p:cNvSpPr txBox="1"/>
          <p:nvPr>
            <p:ph type="title"/>
          </p:nvPr>
        </p:nvSpPr>
        <p:spPr>
          <a:xfrm>
            <a:off x="838199" y="365125"/>
            <a:ext cx="11135497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Characteristic combination (</a:t>
            </a:r>
            <a:r>
              <a:rPr i="1" lang="en-GB"/>
              <a:t>w</a:t>
            </a:r>
            <a:r>
              <a:rPr baseline="-25000" lang="en-GB"/>
              <a:t>inst</a:t>
            </a:r>
            <a:r>
              <a:rPr lang="en-GB"/>
              <a:t>, </a:t>
            </a:r>
            <a:r>
              <a:rPr i="1" lang="en-GB"/>
              <a:t>u</a:t>
            </a:r>
            <a:r>
              <a:rPr baseline="-25000" lang="en-GB"/>
              <a:t>inst</a:t>
            </a:r>
            <a:r>
              <a:rPr lang="en-GB"/>
              <a:t>)</a:t>
            </a:r>
            <a:br>
              <a:rPr lang="en-GB"/>
            </a:br>
            <a:r>
              <a:rPr lang="en-GB" sz="2400">
                <a:solidFill>
                  <a:srgbClr val="FF0000"/>
                </a:solidFill>
              </a:rPr>
              <a:t>Time-dependent operation of structural elements is similar</a:t>
            </a:r>
            <a:endParaRPr/>
          </a:p>
        </p:txBody>
      </p:sp>
      <p:sp>
        <p:nvSpPr>
          <p:cNvPr id="384" name="Google Shape;384;p27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85" name="Google Shape;38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6013" y="3600450"/>
            <a:ext cx="8583612" cy="2217738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27"/>
          <p:cNvSpPr txBox="1"/>
          <p:nvPr>
            <p:ph idx="1" type="body"/>
          </p:nvPr>
        </p:nvSpPr>
        <p:spPr>
          <a:xfrm>
            <a:off x="838199" y="1862692"/>
            <a:ext cx="10850218" cy="18566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Temporary bending of the structure </a:t>
            </a:r>
            <a:r>
              <a:rPr i="1" lang="en-GB"/>
              <a:t>w</a:t>
            </a:r>
            <a:r>
              <a:rPr baseline="-25000" lang="en-GB"/>
              <a:t>inst</a:t>
            </a:r>
            <a:r>
              <a:rPr lang="en-GB"/>
              <a:t> or deformation state </a:t>
            </a:r>
            <a:r>
              <a:rPr i="1" lang="en-GB"/>
              <a:t>u</a:t>
            </a:r>
            <a:r>
              <a:rPr baseline="-25000" lang="en-GB"/>
              <a:t>inst</a:t>
            </a:r>
            <a:r>
              <a:rPr lang="en-GB"/>
              <a:t> in serviceability limit state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Materials and joints with similar creep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387" name="Google Shape;387;p27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  <p:sp>
        <p:nvSpPr>
          <p:cNvPr id="388" name="Google Shape;388;p27"/>
          <p:cNvSpPr/>
          <p:nvPr/>
        </p:nvSpPr>
        <p:spPr>
          <a:xfrm>
            <a:off x="1614946" y="4437337"/>
            <a:ext cx="8665394" cy="134139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sustained load characteristic value</a:t>
            </a:r>
            <a:endParaRPr/>
          </a:p>
          <a:p>
            <a:pPr indent="0" lvl="0" marL="0" marR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0" i="0" lang="en-GB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determining variable load characteristic value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GB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other variable load characteristic value (excluding wind load in serviceability limit state)</a:t>
            </a:r>
            <a:endParaRPr/>
          </a:p>
          <a:p>
            <a:pPr indent="0" lvl="0" marL="0" marR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b="0" i="0" lang="en-GB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variable load aggregation factor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8"/>
          <p:cNvSpPr txBox="1"/>
          <p:nvPr>
            <p:ph type="title"/>
          </p:nvPr>
        </p:nvSpPr>
        <p:spPr>
          <a:xfrm>
            <a:off x="838199" y="365125"/>
            <a:ext cx="10850217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Total deformation</a:t>
            </a:r>
            <a:br>
              <a:rPr lang="en-GB"/>
            </a:br>
            <a:r>
              <a:rPr lang="en-GB" sz="2400">
                <a:solidFill>
                  <a:srgbClr val="FF0000"/>
                </a:solidFill>
              </a:rPr>
              <a:t>Time-dependent operation of structural elements is similar</a:t>
            </a:r>
            <a:endParaRPr/>
          </a:p>
        </p:txBody>
      </p:sp>
      <p:sp>
        <p:nvSpPr>
          <p:cNvPr id="395" name="Google Shape;395;p28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96" name="Google Shape;396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4113" y="3238500"/>
            <a:ext cx="10158412" cy="354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6650" y="1674341"/>
            <a:ext cx="6070577" cy="1475416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28"/>
          <p:cNvSpPr txBox="1"/>
          <p:nvPr/>
        </p:nvSpPr>
        <p:spPr>
          <a:xfrm>
            <a:off x="7478671" y="1655807"/>
            <a:ext cx="4209746" cy="1600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NOTE!</a:t>
            </a:r>
            <a:endParaRPr/>
          </a:p>
          <a:p>
            <a:pPr indent="-179388" lvl="0" marL="179388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Char char="•"/>
            </a:pPr>
            <a:r>
              <a:rPr lang="en-GB" sz="1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Temporary deformation is determined by </a:t>
            </a:r>
            <a:r>
              <a:rPr i="1" lang="en-GB" sz="1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baseline="-25000" lang="en-GB" sz="1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mean</a:t>
            </a:r>
            <a:r>
              <a:rPr lang="en-GB" sz="1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i="1" lang="en-GB" sz="1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r>
              <a:rPr baseline="-25000" lang="en-GB" sz="1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mean</a:t>
            </a:r>
            <a:r>
              <a:rPr lang="en-GB" sz="1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i="1" lang="en-GB" sz="1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baseline="-25000" lang="en-GB" sz="1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ser</a:t>
            </a:r>
            <a:endParaRPr baseline="-25000" sz="1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9388" lvl="0" marL="179388" marR="0" rtl="0" algn="l"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Char char="•"/>
            </a:pPr>
            <a:r>
              <a:rPr lang="en-GB" sz="1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The effect of creep is considered by adding the additional deformation determined by creep factor </a:t>
            </a:r>
            <a:r>
              <a:rPr i="1" lang="en-GB" sz="1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baseline="-25000" lang="en-GB" sz="1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def </a:t>
            </a:r>
            <a:r>
              <a:rPr lang="en-GB" sz="1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to the temporary deformation</a:t>
            </a:r>
            <a:endParaRPr/>
          </a:p>
        </p:txBody>
      </p:sp>
      <p:sp>
        <p:nvSpPr>
          <p:cNvPr id="399" name="Google Shape;399;p28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  <p:sp>
        <p:nvSpPr>
          <p:cNvPr id="400" name="Google Shape;400;p28"/>
          <p:cNvSpPr/>
          <p:nvPr/>
        </p:nvSpPr>
        <p:spPr>
          <a:xfrm>
            <a:off x="3145974" y="6142138"/>
            <a:ext cx="3636566" cy="60016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17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creep coefficient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0" lang="en-GB" sz="17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possible structural pre-elevation</a:t>
            </a:r>
            <a:endParaRPr/>
          </a:p>
        </p:txBody>
      </p:sp>
      <p:sp>
        <p:nvSpPr>
          <p:cNvPr id="401" name="Google Shape;401;p28"/>
          <p:cNvSpPr/>
          <p:nvPr/>
        </p:nvSpPr>
        <p:spPr>
          <a:xfrm>
            <a:off x="3145974" y="4091122"/>
            <a:ext cx="8665394" cy="198002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17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total bending (temporary bending + bending caused by creep)</a:t>
            </a:r>
            <a:endParaRPr/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0" lang="en-GB" sz="17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creep from sustained loads (includes creep)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0" lang="en-GB" sz="17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bending from a determining shifting load (includes the long-term part of creep) 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0" lang="en-GB" sz="17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bending from other shifting loads (includes long-term creep) 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0" lang="en-GB" sz="17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variable load aggregation factor (long-term part)</a:t>
            </a:r>
            <a:endParaRPr/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0" lang="en-GB" sz="17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variable load aggregation factor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29"/>
          <p:cNvSpPr txBox="1"/>
          <p:nvPr>
            <p:ph type="title"/>
          </p:nvPr>
        </p:nvSpPr>
        <p:spPr>
          <a:xfrm>
            <a:off x="838200" y="365125"/>
            <a:ext cx="1091307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Total transformation</a:t>
            </a:r>
            <a:br>
              <a:rPr lang="en-GB"/>
            </a:br>
            <a:r>
              <a:rPr lang="en-GB" sz="2400">
                <a:solidFill>
                  <a:srgbClr val="FF0000"/>
                </a:solidFill>
              </a:rPr>
              <a:t>Time-dependent operation of structural elements is different</a:t>
            </a:r>
            <a:endParaRPr/>
          </a:p>
        </p:txBody>
      </p:sp>
      <p:sp>
        <p:nvSpPr>
          <p:cNvPr id="408" name="Google Shape;408;p29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09" name="Google Shape;409;p29"/>
          <p:cNvSpPr txBox="1"/>
          <p:nvPr>
            <p:ph idx="1" type="body"/>
          </p:nvPr>
        </p:nvSpPr>
        <p:spPr>
          <a:xfrm>
            <a:off x="838199" y="1825623"/>
            <a:ext cx="11067536" cy="4939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Total deformation is caused by a temporary deformation and additional deformation caused by creep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Temporary deformation is caused by the temporary part of the load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Caused by creep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Sustained load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Long-term portion of shifting load </a:t>
            </a:r>
            <a:r>
              <a:rPr i="1" lang="en-GB" sz="2000"/>
              <a:t>c</a:t>
            </a:r>
            <a:r>
              <a:rPr baseline="-25000" lang="en-GB" sz="2000"/>
              <a:t>2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D0D0D"/>
              </a:buClr>
              <a:buSzPts val="2400"/>
              <a:buChar char="•"/>
            </a:pPr>
            <a:r>
              <a:rPr lang="en-GB" sz="2400">
                <a:solidFill>
                  <a:srgbClr val="0D0D0D"/>
                </a:solidFill>
              </a:rPr>
              <a:t>When a structure has materials and joints with </a:t>
            </a:r>
            <a:r>
              <a:rPr b="1" lang="en-GB" sz="2400" u="sng">
                <a:solidFill>
                  <a:srgbClr val="0D0D0D"/>
                </a:solidFill>
              </a:rPr>
              <a:t>different creeps</a:t>
            </a:r>
            <a:r>
              <a:rPr lang="en-GB" sz="2400">
                <a:solidFill>
                  <a:srgbClr val="0D0D0D"/>
                </a:solidFill>
              </a:rPr>
              <a:t>, one uses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0D0D"/>
              </a:buClr>
              <a:buSzPts val="2000"/>
              <a:buChar char="•"/>
            </a:pPr>
            <a:r>
              <a:rPr lang="en-GB" sz="2000">
                <a:solidFill>
                  <a:srgbClr val="0D0D0D"/>
                </a:solidFill>
              </a:rPr>
              <a:t>For temporary part of shifting load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0D0D"/>
              </a:buClr>
              <a:buSzPts val="1800"/>
              <a:buChar char="•"/>
            </a:pPr>
            <a:r>
              <a:rPr b="1" lang="en-GB" sz="1800" u="sng">
                <a:solidFill>
                  <a:srgbClr val="0D0D0D"/>
                </a:solidFill>
              </a:rPr>
              <a:t>Mean values</a:t>
            </a:r>
            <a:r>
              <a:rPr lang="en-GB" sz="1800">
                <a:solidFill>
                  <a:srgbClr val="0D0D0D"/>
                </a:solidFill>
              </a:rPr>
              <a:t> of mean elasticity modulus, mean shear modulus and slip modulus and characteristic combination of the temporary part of the shifting load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0D0D"/>
              </a:buClr>
              <a:buSzPts val="2000"/>
              <a:buChar char="•"/>
            </a:pPr>
            <a:r>
              <a:rPr lang="en-GB" sz="2000">
                <a:solidFill>
                  <a:srgbClr val="0D0D0D"/>
                </a:solidFill>
              </a:rPr>
              <a:t>For sustained load and the long-term part of a shifting load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0D0D"/>
              </a:buClr>
              <a:buSzPts val="1800"/>
              <a:buChar char="•"/>
            </a:pPr>
            <a:r>
              <a:rPr b="1" lang="en-GB" sz="1800" u="sng">
                <a:solidFill>
                  <a:srgbClr val="0D0D0D"/>
                </a:solidFill>
              </a:rPr>
              <a:t>Mean values of end state</a:t>
            </a:r>
            <a:r>
              <a:rPr lang="en-GB" sz="1800">
                <a:solidFill>
                  <a:srgbClr val="0D0D0D"/>
                </a:solidFill>
              </a:rPr>
              <a:t> of mean elasticity modulus, mean shear modulus and slip modulus, and long-term combination of loads </a:t>
            </a:r>
            <a:endParaRPr/>
          </a:p>
          <a:p>
            <a:pPr indent="-762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rgbClr val="0D0D0D"/>
              </a:solidFill>
            </a:endParaRPr>
          </a:p>
          <a:p>
            <a:pPr indent="-101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aseline="-25000"/>
          </a:p>
        </p:txBody>
      </p:sp>
      <p:sp>
        <p:nvSpPr>
          <p:cNvPr id="410" name="Google Shape;410;p29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5289" y="327216"/>
            <a:ext cx="11541422" cy="5717029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3"/>
          <p:cNvSpPr txBox="1"/>
          <p:nvPr>
            <p:ph type="ctrTitle"/>
          </p:nvPr>
        </p:nvSpPr>
        <p:spPr>
          <a:xfrm>
            <a:off x="1524000" y="1527477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000"/>
              <a:buFont typeface="Calibri"/>
              <a:buNone/>
            </a:pPr>
            <a:r>
              <a:rPr lang="en-GB"/>
              <a:t>Structural design</a:t>
            </a:r>
            <a:endParaRPr/>
          </a:p>
        </p:txBody>
      </p:sp>
      <p:sp>
        <p:nvSpPr>
          <p:cNvPr id="125" name="Google Shape;125;p3"/>
          <p:cNvSpPr txBox="1"/>
          <p:nvPr>
            <p:ph idx="1" type="subTitle"/>
          </p:nvPr>
        </p:nvSpPr>
        <p:spPr>
          <a:xfrm>
            <a:off x="1524000" y="4007152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Google Shape;416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86456" y="2136593"/>
            <a:ext cx="8440355" cy="4212766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30"/>
          <p:cNvSpPr txBox="1"/>
          <p:nvPr>
            <p:ph type="title"/>
          </p:nvPr>
        </p:nvSpPr>
        <p:spPr>
          <a:xfrm>
            <a:off x="838200" y="365125"/>
            <a:ext cx="1091307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Total transformation</a:t>
            </a:r>
            <a:br>
              <a:rPr lang="en-GB"/>
            </a:br>
            <a:r>
              <a:rPr lang="en-GB" sz="2400">
                <a:solidFill>
                  <a:srgbClr val="FF0000"/>
                </a:solidFill>
              </a:rPr>
              <a:t>Time-dependent operation of structural elements is different</a:t>
            </a:r>
            <a:endParaRPr/>
          </a:p>
        </p:txBody>
      </p:sp>
      <p:sp>
        <p:nvSpPr>
          <p:cNvPr id="418" name="Google Shape;418;p30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19" name="Google Shape;419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21677" y="2196535"/>
            <a:ext cx="1184110" cy="253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03568" y="1573495"/>
            <a:ext cx="4000500" cy="506412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30"/>
          <p:cNvSpPr/>
          <p:nvPr/>
        </p:nvSpPr>
        <p:spPr>
          <a:xfrm>
            <a:off x="5288692" y="4145692"/>
            <a:ext cx="296563" cy="321276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30"/>
          <p:cNvSpPr/>
          <p:nvPr/>
        </p:nvSpPr>
        <p:spPr>
          <a:xfrm>
            <a:off x="6728254" y="4145692"/>
            <a:ext cx="296563" cy="321276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30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  <p:sp>
        <p:nvSpPr>
          <p:cNvPr id="424" name="Google Shape;424;p30"/>
          <p:cNvSpPr/>
          <p:nvPr/>
        </p:nvSpPr>
        <p:spPr>
          <a:xfrm>
            <a:off x="6753654" y="2186357"/>
            <a:ext cx="3060619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Shifting load (long-term portion </a:t>
            </a:r>
            <a:r>
              <a:rPr i="1" lang="en-GB" sz="1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Ψ</a:t>
            </a:r>
            <a:r>
              <a:rPr baseline="-25000" lang="en-GB" sz="1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2</a:t>
            </a:r>
            <a:r>
              <a:rPr lang="en-GB" sz="1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)</a:t>
            </a:r>
            <a:endParaRPr/>
          </a:p>
        </p:txBody>
      </p:sp>
      <p:sp>
        <p:nvSpPr>
          <p:cNvPr id="425" name="Google Shape;425;p30"/>
          <p:cNvSpPr/>
          <p:nvPr/>
        </p:nvSpPr>
        <p:spPr>
          <a:xfrm>
            <a:off x="7526411" y="2544862"/>
            <a:ext cx="1388103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Sustained load</a:t>
            </a:r>
            <a:endParaRPr/>
          </a:p>
        </p:txBody>
      </p:sp>
      <p:sp>
        <p:nvSpPr>
          <p:cNvPr id="426" name="Google Shape;426;p30"/>
          <p:cNvSpPr/>
          <p:nvPr/>
        </p:nvSpPr>
        <p:spPr>
          <a:xfrm>
            <a:off x="4739028" y="5832204"/>
            <a:ext cx="306061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= Temporary bending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= Long-term bending (includes bending caused by creep)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= Total bending (final bending)</a:t>
            </a:r>
            <a:endParaRPr/>
          </a:p>
        </p:txBody>
      </p:sp>
      <p:sp>
        <p:nvSpPr>
          <p:cNvPr id="427" name="Google Shape;427;p30"/>
          <p:cNvSpPr/>
          <p:nvPr/>
        </p:nvSpPr>
        <p:spPr>
          <a:xfrm>
            <a:off x="2583422" y="2544862"/>
            <a:ext cx="3060619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Shifting load (temporary part)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31"/>
          <p:cNvSpPr txBox="1"/>
          <p:nvPr>
            <p:ph type="title"/>
          </p:nvPr>
        </p:nvSpPr>
        <p:spPr>
          <a:xfrm>
            <a:off x="838200" y="365125"/>
            <a:ext cx="11147854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Characteristic combination (</a:t>
            </a:r>
            <a:r>
              <a:rPr i="1" lang="en-GB"/>
              <a:t>w</a:t>
            </a:r>
            <a:r>
              <a:rPr baseline="-25000" lang="en-GB"/>
              <a:t>inst</a:t>
            </a:r>
            <a:r>
              <a:rPr lang="en-GB"/>
              <a:t>, </a:t>
            </a:r>
            <a:r>
              <a:rPr i="1" lang="en-GB"/>
              <a:t>u</a:t>
            </a:r>
            <a:r>
              <a:rPr baseline="-25000" lang="en-GB"/>
              <a:t>inst</a:t>
            </a:r>
            <a:r>
              <a:rPr lang="en-GB"/>
              <a:t>)</a:t>
            </a:r>
            <a:br>
              <a:rPr lang="en-GB"/>
            </a:br>
            <a:r>
              <a:rPr lang="en-GB" sz="2400">
                <a:solidFill>
                  <a:srgbClr val="FF0000"/>
                </a:solidFill>
              </a:rPr>
              <a:t>Time-dependent operation of structural elements is different</a:t>
            </a:r>
            <a:endParaRPr/>
          </a:p>
        </p:txBody>
      </p:sp>
      <p:sp>
        <p:nvSpPr>
          <p:cNvPr id="434" name="Google Shape;434;p31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35" name="Google Shape;435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845" y="3601738"/>
            <a:ext cx="9191625" cy="2217738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31"/>
          <p:cNvSpPr txBox="1"/>
          <p:nvPr>
            <p:ph idx="1" type="body"/>
          </p:nvPr>
        </p:nvSpPr>
        <p:spPr>
          <a:xfrm>
            <a:off x="838199" y="1862692"/>
            <a:ext cx="10850218" cy="1665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Temporary bending of the structure </a:t>
            </a:r>
            <a:r>
              <a:rPr i="1" lang="en-GB"/>
              <a:t>w</a:t>
            </a:r>
            <a:r>
              <a:rPr baseline="-25000" lang="en-GB"/>
              <a:t>inst</a:t>
            </a:r>
            <a:r>
              <a:rPr lang="en-GB"/>
              <a:t> or deformation state </a:t>
            </a:r>
            <a:r>
              <a:rPr i="1" lang="en-GB"/>
              <a:t>u</a:t>
            </a:r>
            <a:r>
              <a:rPr baseline="-25000" lang="en-GB"/>
              <a:t>inst</a:t>
            </a:r>
            <a:r>
              <a:rPr lang="en-GB"/>
              <a:t> in serviceability limit state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Characteristic combination of temporary part of shifting load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437" name="Google Shape;437;p31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  <p:sp>
        <p:nvSpPr>
          <p:cNvPr id="438" name="Google Shape;438;p31"/>
          <p:cNvSpPr/>
          <p:nvPr/>
        </p:nvSpPr>
        <p:spPr>
          <a:xfrm>
            <a:off x="2258206" y="4435607"/>
            <a:ext cx="8665394" cy="14577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determining variable load characteristic value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other variable load characteristic value (excluding wind load in serviceability limit state)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variable load aggregation factor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variable load aggregation factor (long-term part)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" name="Google Shape;444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6649" y="1684510"/>
            <a:ext cx="5881989" cy="1451160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32"/>
          <p:cNvSpPr txBox="1"/>
          <p:nvPr>
            <p:ph type="title"/>
          </p:nvPr>
        </p:nvSpPr>
        <p:spPr>
          <a:xfrm>
            <a:off x="838199" y="365125"/>
            <a:ext cx="10850217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Temporary transformation (</a:t>
            </a:r>
            <a:r>
              <a:rPr i="1" lang="en-GB"/>
              <a:t>w</a:t>
            </a:r>
            <a:r>
              <a:rPr baseline="-25000" lang="en-GB"/>
              <a:t>inst</a:t>
            </a:r>
            <a:r>
              <a:rPr lang="en-GB"/>
              <a:t>, </a:t>
            </a:r>
            <a:r>
              <a:rPr i="1" lang="en-GB"/>
              <a:t>u</a:t>
            </a:r>
            <a:r>
              <a:rPr baseline="-25000" lang="en-GB"/>
              <a:t>inst</a:t>
            </a:r>
            <a:r>
              <a:rPr lang="en-GB"/>
              <a:t>)</a:t>
            </a:r>
            <a:br>
              <a:rPr lang="en-GB"/>
            </a:br>
            <a:r>
              <a:rPr lang="en-GB" sz="2400">
                <a:solidFill>
                  <a:srgbClr val="FF0000"/>
                </a:solidFill>
              </a:rPr>
              <a:t>Time-dependent operation of structural elements is different</a:t>
            </a:r>
            <a:endParaRPr/>
          </a:p>
        </p:txBody>
      </p:sp>
      <p:sp>
        <p:nvSpPr>
          <p:cNvPr id="446" name="Google Shape;446;p32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47" name="Google Shape;447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28713" y="3573463"/>
            <a:ext cx="8924925" cy="2898775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32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  <p:sp>
        <p:nvSpPr>
          <p:cNvPr id="449" name="Google Shape;449;p32"/>
          <p:cNvSpPr/>
          <p:nvPr/>
        </p:nvSpPr>
        <p:spPr>
          <a:xfrm>
            <a:off x="2675137" y="5628697"/>
            <a:ext cx="3761174" cy="9122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32"/>
          <p:cNvSpPr/>
          <p:nvPr/>
        </p:nvSpPr>
        <p:spPr>
          <a:xfrm>
            <a:off x="2753557" y="4410240"/>
            <a:ext cx="8665394" cy="192467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temporary bending from temporary part of shifting load 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temporary bending from a determining shifting load (</a:t>
            </a:r>
            <a:r>
              <a:rPr i="1" lang="en-GB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baseline="-25000" lang="en-GB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mean</a:t>
            </a:r>
            <a:r>
              <a:rPr lang="en-GB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1" lang="en-GB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baseline="-25000" lang="en-GB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mean</a:t>
            </a:r>
            <a:r>
              <a:rPr lang="en-GB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1" lang="en-GB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r>
              <a:rPr baseline="-25000" lang="en-GB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</a:t>
            </a:r>
            <a:r>
              <a:rPr lang="en-GB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temporary bending from another shifting load (</a:t>
            </a:r>
            <a:r>
              <a:rPr i="1" lang="en-GB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baseline="-25000" lang="en-GB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mean</a:t>
            </a:r>
            <a:r>
              <a:rPr lang="en-GB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1" lang="en-GB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baseline="-25000" lang="en-GB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mean</a:t>
            </a:r>
            <a:r>
              <a:rPr lang="en-GB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1" lang="en-GB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r>
              <a:rPr baseline="-25000" lang="en-GB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</a:t>
            </a:r>
            <a:r>
              <a:rPr lang="en-GB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variable load aggregation factor (long-term part) 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variable load aggregation factor 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possible structural pre-elevation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33"/>
          <p:cNvSpPr txBox="1"/>
          <p:nvPr>
            <p:ph type="title"/>
          </p:nvPr>
        </p:nvSpPr>
        <p:spPr>
          <a:xfrm>
            <a:off x="838200" y="365125"/>
            <a:ext cx="10443519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Long-term combination (</a:t>
            </a:r>
            <a:r>
              <a:rPr i="1" lang="en-GB"/>
              <a:t>w</a:t>
            </a:r>
            <a:r>
              <a:rPr baseline="-25000" lang="en-GB"/>
              <a:t>inst</a:t>
            </a:r>
            <a:r>
              <a:rPr lang="en-GB"/>
              <a:t>, </a:t>
            </a:r>
            <a:r>
              <a:rPr i="1" lang="en-GB"/>
              <a:t>u</a:t>
            </a:r>
            <a:r>
              <a:rPr baseline="-25000" lang="en-GB"/>
              <a:t>inst</a:t>
            </a:r>
            <a:r>
              <a:rPr lang="en-GB"/>
              <a:t>)</a:t>
            </a:r>
            <a:br>
              <a:rPr lang="en-GB"/>
            </a:br>
            <a:r>
              <a:rPr lang="en-GB" sz="2400">
                <a:solidFill>
                  <a:srgbClr val="FF0000"/>
                </a:solidFill>
              </a:rPr>
              <a:t>Time-dependent operation of structural elements is different</a:t>
            </a:r>
            <a:endParaRPr/>
          </a:p>
        </p:txBody>
      </p:sp>
      <p:sp>
        <p:nvSpPr>
          <p:cNvPr id="457" name="Google Shape;457;p33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58" name="Google Shape;458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1725" y="3601738"/>
            <a:ext cx="7977188" cy="1860550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33"/>
          <p:cNvSpPr txBox="1"/>
          <p:nvPr>
            <p:ph idx="1" type="body"/>
          </p:nvPr>
        </p:nvSpPr>
        <p:spPr>
          <a:xfrm>
            <a:off x="838199" y="1862692"/>
            <a:ext cx="10850218" cy="16832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Long-term bending of the structure </a:t>
            </a:r>
            <a:r>
              <a:rPr i="1" lang="en-GB"/>
              <a:t>w</a:t>
            </a:r>
            <a:r>
              <a:rPr baseline="-25000" lang="en-GB"/>
              <a:t>perm,fin</a:t>
            </a:r>
            <a:r>
              <a:rPr lang="en-GB"/>
              <a:t> or transformation state in </a:t>
            </a:r>
            <a:r>
              <a:rPr i="1" lang="en-GB"/>
              <a:t>u</a:t>
            </a:r>
            <a:r>
              <a:rPr baseline="-25000" lang="en-GB"/>
              <a:t>perm,</a:t>
            </a:r>
            <a:r>
              <a:rPr lang="en-GB"/>
              <a:t>serviceability limit state (includes creep)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Long-term load combination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460" name="Google Shape;460;p33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  <p:sp>
        <p:nvSpPr>
          <p:cNvPr id="461" name="Google Shape;461;p33"/>
          <p:cNvSpPr/>
          <p:nvPr/>
        </p:nvSpPr>
        <p:spPr>
          <a:xfrm>
            <a:off x="1582397" y="4410240"/>
            <a:ext cx="8665394" cy="11078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sustained load characteristic value</a:t>
            </a:r>
            <a:endParaRPr/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characteristic value of shifting load (with the exception of wind load in the serviceability limit state) </a:t>
            </a:r>
            <a:endParaRPr/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variable load aggregation factor (long-term part)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Google Shape;467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2827" y="1682961"/>
            <a:ext cx="5968486" cy="1446517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p34"/>
          <p:cNvSpPr txBox="1"/>
          <p:nvPr>
            <p:ph type="title"/>
          </p:nvPr>
        </p:nvSpPr>
        <p:spPr>
          <a:xfrm>
            <a:off x="838199" y="365125"/>
            <a:ext cx="1109225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Long-term transformation (</a:t>
            </a:r>
            <a:r>
              <a:rPr i="1" lang="en-GB"/>
              <a:t>w</a:t>
            </a:r>
            <a:r>
              <a:rPr baseline="-25000" lang="en-GB"/>
              <a:t>perm,fin</a:t>
            </a:r>
            <a:r>
              <a:rPr lang="en-GB"/>
              <a:t>, </a:t>
            </a:r>
            <a:r>
              <a:rPr i="1" lang="en-GB"/>
              <a:t>u</a:t>
            </a:r>
            <a:r>
              <a:rPr baseline="-25000" lang="en-GB"/>
              <a:t>perm,fin</a:t>
            </a:r>
            <a:r>
              <a:rPr lang="en-GB"/>
              <a:t>)</a:t>
            </a:r>
            <a:br>
              <a:rPr lang="en-GB"/>
            </a:br>
            <a:r>
              <a:rPr lang="en-GB" sz="2400">
                <a:solidFill>
                  <a:srgbClr val="FF0000"/>
                </a:solidFill>
              </a:rPr>
              <a:t>Time-dependent operation of structural elements is different</a:t>
            </a:r>
            <a:endParaRPr/>
          </a:p>
        </p:txBody>
      </p:sp>
      <p:sp>
        <p:nvSpPr>
          <p:cNvPr id="469" name="Google Shape;469;p34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70" name="Google Shape;470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13131" y="3586163"/>
            <a:ext cx="9869488" cy="2543175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Google Shape;471;p34"/>
          <p:cNvSpPr txBox="1"/>
          <p:nvPr/>
        </p:nvSpPr>
        <p:spPr>
          <a:xfrm>
            <a:off x="7478670" y="1651862"/>
            <a:ext cx="4261963" cy="800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NOTE!</a:t>
            </a:r>
            <a:endParaRPr/>
          </a:p>
          <a:p>
            <a:pPr indent="-179388" lvl="0" marL="179388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Char char="•"/>
            </a:pPr>
            <a:r>
              <a:rPr lang="en-GB" sz="1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Transformation (incl. creep) is determined by values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   E</a:t>
            </a:r>
            <a:r>
              <a:rPr baseline="-25000" lang="en-GB" sz="1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mean,fin</a:t>
            </a:r>
            <a:r>
              <a:rPr lang="en-GB" sz="1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i="1" lang="en-GB" sz="1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r>
              <a:rPr baseline="-25000" lang="en-GB" sz="1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mean,fin</a:t>
            </a:r>
            <a:r>
              <a:rPr lang="en-GB" sz="1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i="1" lang="en-GB" sz="1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baseline="-25000" lang="en-GB" sz="1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ser,fin</a:t>
            </a:r>
            <a:endParaRPr/>
          </a:p>
        </p:txBody>
      </p:sp>
      <p:pic>
        <p:nvPicPr>
          <p:cNvPr id="472" name="Google Shape;472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27154" y="2601986"/>
            <a:ext cx="3764994" cy="476600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p34"/>
          <p:cNvSpPr txBox="1"/>
          <p:nvPr/>
        </p:nvSpPr>
        <p:spPr>
          <a:xfrm>
            <a:off x="7478670" y="3099563"/>
            <a:ext cx="4261963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9388" lvl="0" marL="179388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Char char="•"/>
            </a:pPr>
            <a:r>
              <a:rPr lang="en-GB" sz="1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When the connector connects wooden components with different time-dependent behaviors, the final state of transformation is determined using the following creep coefficient</a:t>
            </a:r>
            <a:endParaRPr/>
          </a:p>
        </p:txBody>
      </p:sp>
      <p:pic>
        <p:nvPicPr>
          <p:cNvPr id="474" name="Google Shape;474;p3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733332" y="4049935"/>
            <a:ext cx="1395412" cy="300038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34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  <p:sp>
        <p:nvSpPr>
          <p:cNvPr id="476" name="Google Shape;476;p34"/>
          <p:cNvSpPr/>
          <p:nvPr/>
        </p:nvSpPr>
        <p:spPr>
          <a:xfrm>
            <a:off x="1935084" y="4420127"/>
            <a:ext cx="9614764" cy="170921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long-term bending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Creep from sustained loads (includes creep) (</a:t>
            </a:r>
            <a:r>
              <a:rPr i="1" lang="en-GB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baseline="-25000" lang="en-GB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mean,fin</a:t>
            </a:r>
            <a:r>
              <a:rPr lang="en-GB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i="1" lang="en-GB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</a:t>
            </a:r>
            <a:r>
              <a:rPr baseline="-25000" lang="en-GB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mean,fin</a:t>
            </a:r>
            <a:r>
              <a:rPr lang="en-GB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i="1" lang="en-GB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K</a:t>
            </a:r>
            <a:r>
              <a:rPr baseline="-25000" lang="en-GB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ser,fin</a:t>
            </a:r>
            <a:r>
              <a:rPr lang="en-GB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Bending from shifting load (includes long-term creep) (</a:t>
            </a:r>
            <a:r>
              <a:rPr i="1" lang="en-GB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baseline="-25000" lang="en-GB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mean,fin</a:t>
            </a:r>
            <a:r>
              <a:rPr lang="en-GB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i="1" lang="en-GB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</a:t>
            </a:r>
            <a:r>
              <a:rPr baseline="-25000" lang="en-GB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mean,fin</a:t>
            </a:r>
            <a:r>
              <a:rPr lang="en-GB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i="1" lang="en-GB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K</a:t>
            </a:r>
            <a:r>
              <a:rPr baseline="-25000" lang="en-GB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ser,fin</a:t>
            </a:r>
            <a:r>
              <a:rPr lang="en-GB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variable load aggregation factor (long-term part)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possible structural pre-elevation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Sawn timber</a:t>
            </a:r>
            <a:endParaRPr/>
          </a:p>
        </p:txBody>
      </p:sp>
      <p:sp>
        <p:nvSpPr>
          <p:cNvPr id="483" name="Google Shape;483;p35"/>
          <p:cNvSpPr txBox="1"/>
          <p:nvPr>
            <p:ph idx="1" type="body"/>
          </p:nvPr>
        </p:nvSpPr>
        <p:spPr>
          <a:xfrm>
            <a:off x="838198" y="1825624"/>
            <a:ext cx="10515601" cy="4803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The sawn timber must comply with EN 14081-1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Stress-sorted construction timber must be CE marked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Finger joints must comply with EN 15497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Crack factor </a:t>
            </a:r>
            <a:r>
              <a:rPr i="1" lang="en-GB" sz="2400"/>
              <a:t>k</a:t>
            </a:r>
            <a:r>
              <a:rPr baseline="-25000" lang="en-GB" sz="2400"/>
              <a:t>cr</a:t>
            </a:r>
            <a:r>
              <a:rPr lang="en-GB" sz="2400"/>
              <a:t> = 0.67 in shear calculations in operating class 1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When the height of the bent sawn timber beam </a:t>
            </a:r>
            <a:r>
              <a:rPr i="1" lang="en-GB" sz="2400"/>
              <a:t>h</a:t>
            </a:r>
            <a:r>
              <a:rPr lang="en-GB" sz="2400"/>
              <a:t> is less than 150 mm, the characteristic value of the bending strength </a:t>
            </a:r>
            <a:r>
              <a:rPr i="1" lang="en-GB" sz="2400">
                <a:latin typeface="Arial"/>
                <a:ea typeface="Arial"/>
                <a:cs typeface="Arial"/>
                <a:sym typeface="Arial"/>
              </a:rPr>
              <a:t>f</a:t>
            </a:r>
            <a:r>
              <a:rPr baseline="-25000" lang="en-GB" sz="2400"/>
              <a:t>m,k</a:t>
            </a:r>
            <a:r>
              <a:rPr lang="en-GB" sz="2400"/>
              <a:t> may be increased by the factor </a:t>
            </a:r>
            <a:r>
              <a:rPr i="1" lang="en-GB" sz="2400"/>
              <a:t>k</a:t>
            </a:r>
            <a:r>
              <a:rPr baseline="-25000" lang="en-GB" sz="2400"/>
              <a:t>h</a:t>
            </a:r>
            <a:endParaRPr baseline="-25000" sz="24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When the larger lateral dimension of the tensile sawn timber rod </a:t>
            </a:r>
            <a:r>
              <a:rPr i="1" lang="en-GB" sz="2400"/>
              <a:t>h</a:t>
            </a:r>
            <a:r>
              <a:rPr lang="en-GB" sz="2400"/>
              <a:t> is less than 150 mm, the characteristic value of tensile strength  </a:t>
            </a:r>
            <a:r>
              <a:rPr i="1" lang="en-GB" sz="2400">
                <a:latin typeface="Arial"/>
                <a:ea typeface="Arial"/>
                <a:cs typeface="Arial"/>
                <a:sym typeface="Arial"/>
              </a:rPr>
              <a:t>f</a:t>
            </a:r>
            <a:r>
              <a:rPr baseline="-25000" lang="en-GB" sz="2400"/>
              <a:t>t,0,k</a:t>
            </a:r>
            <a:r>
              <a:rPr lang="en-GB" sz="2400"/>
              <a:t> may be increased by the factor </a:t>
            </a:r>
            <a:r>
              <a:rPr i="1" lang="en-GB" sz="2400"/>
              <a:t>k</a:t>
            </a:r>
            <a:r>
              <a:rPr baseline="-25000" lang="en-GB" sz="2400"/>
              <a:t>h</a:t>
            </a:r>
            <a:endParaRPr baseline="-25000" sz="2400"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aseline="-25000" sz="2400"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aseline="-25000" sz="2400"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  <p:sp>
        <p:nvSpPr>
          <p:cNvPr id="484" name="Google Shape;484;p35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85" name="Google Shape;485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4423" y="5438175"/>
            <a:ext cx="1989824" cy="761807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Google Shape;486;p35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3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Nordic cutt</a:t>
            </a:r>
            <a:endParaRPr/>
          </a:p>
        </p:txBody>
      </p:sp>
      <p:sp>
        <p:nvSpPr>
          <p:cNvPr id="493" name="Google Shape;493;p36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94" name="Google Shape;494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09693" y="1631873"/>
            <a:ext cx="6172614" cy="4321175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Google Shape;495;p36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  <p:sp>
        <p:nvSpPr>
          <p:cNvPr id="496" name="Google Shape;496;p36"/>
          <p:cNvSpPr/>
          <p:nvPr/>
        </p:nvSpPr>
        <p:spPr>
          <a:xfrm>
            <a:off x="6826681" y="1631874"/>
            <a:ext cx="2592528" cy="24137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normal cut</a:t>
            </a:r>
            <a:endParaRPr/>
          </a:p>
        </p:txBody>
      </p:sp>
      <p:sp>
        <p:nvSpPr>
          <p:cNvPr id="497" name="Google Shape;497;p36"/>
          <p:cNvSpPr/>
          <p:nvPr/>
        </p:nvSpPr>
        <p:spPr>
          <a:xfrm>
            <a:off x="6826681" y="3580490"/>
            <a:ext cx="2592528" cy="24137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pith-free cut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3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Names of sawn timber</a:t>
            </a:r>
            <a:endParaRPr/>
          </a:p>
        </p:txBody>
      </p:sp>
      <p:sp>
        <p:nvSpPr>
          <p:cNvPr id="504" name="Google Shape;504;p37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05" name="Google Shape;505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36346" y="798449"/>
            <a:ext cx="3808015" cy="535899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06" name="Google Shape;506;p37"/>
          <p:cNvSpPr/>
          <p:nvPr/>
        </p:nvSpPr>
        <p:spPr>
          <a:xfrm>
            <a:off x="8805311" y="3743373"/>
            <a:ext cx="198000" cy="196381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Google Shape;507;p37"/>
          <p:cNvSpPr txBox="1"/>
          <p:nvPr/>
        </p:nvSpPr>
        <p:spPr>
          <a:xfrm>
            <a:off x="9509994" y="5951456"/>
            <a:ext cx="1534367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RT 210.4 </a:t>
            </a:r>
            <a:endParaRPr/>
          </a:p>
        </p:txBody>
      </p:sp>
      <p:pic>
        <p:nvPicPr>
          <p:cNvPr id="508" name="Google Shape;508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6462" y="1879247"/>
            <a:ext cx="5384909" cy="4121013"/>
          </a:xfrm>
          <a:prstGeom prst="rect">
            <a:avLst/>
          </a:prstGeom>
          <a:noFill/>
          <a:ln>
            <a:noFill/>
          </a:ln>
        </p:spPr>
      </p:pic>
      <p:sp>
        <p:nvSpPr>
          <p:cNvPr id="509" name="Google Shape;509;p37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  <p:sp>
        <p:nvSpPr>
          <p:cNvPr id="510" name="Google Shape;510;p37"/>
          <p:cNvSpPr/>
          <p:nvPr/>
        </p:nvSpPr>
        <p:spPr>
          <a:xfrm>
            <a:off x="2714375" y="2537798"/>
            <a:ext cx="517096" cy="2413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length</a:t>
            </a:r>
            <a:endParaRPr/>
          </a:p>
        </p:txBody>
      </p:sp>
      <p:sp>
        <p:nvSpPr>
          <p:cNvPr id="511" name="Google Shape;511;p37"/>
          <p:cNvSpPr/>
          <p:nvPr/>
        </p:nvSpPr>
        <p:spPr>
          <a:xfrm>
            <a:off x="1490244" y="4304454"/>
            <a:ext cx="517096" cy="2413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width</a:t>
            </a:r>
            <a:endParaRPr/>
          </a:p>
        </p:txBody>
      </p:sp>
      <p:sp>
        <p:nvSpPr>
          <p:cNvPr id="512" name="Google Shape;512;p37"/>
          <p:cNvSpPr/>
          <p:nvPr/>
        </p:nvSpPr>
        <p:spPr>
          <a:xfrm>
            <a:off x="825632" y="4877715"/>
            <a:ext cx="923160" cy="2413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inside face</a:t>
            </a:r>
            <a:endParaRPr/>
          </a:p>
        </p:txBody>
      </p:sp>
      <p:sp>
        <p:nvSpPr>
          <p:cNvPr id="513" name="Google Shape;513;p37"/>
          <p:cNvSpPr/>
          <p:nvPr/>
        </p:nvSpPr>
        <p:spPr>
          <a:xfrm>
            <a:off x="5489139" y="2283460"/>
            <a:ext cx="923160" cy="2413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wane</a:t>
            </a:r>
            <a:endParaRPr/>
          </a:p>
        </p:txBody>
      </p:sp>
      <p:sp>
        <p:nvSpPr>
          <p:cNvPr id="514" name="Google Shape;514;p37"/>
          <p:cNvSpPr/>
          <p:nvPr/>
        </p:nvSpPr>
        <p:spPr>
          <a:xfrm>
            <a:off x="5489139" y="2597315"/>
            <a:ext cx="923160" cy="2413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arris</a:t>
            </a:r>
            <a:endParaRPr/>
          </a:p>
        </p:txBody>
      </p:sp>
      <p:sp>
        <p:nvSpPr>
          <p:cNvPr id="515" name="Google Shape;515;p37"/>
          <p:cNvSpPr/>
          <p:nvPr/>
        </p:nvSpPr>
        <p:spPr>
          <a:xfrm>
            <a:off x="5489139" y="2949864"/>
            <a:ext cx="923160" cy="2413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edge</a:t>
            </a:r>
            <a:endParaRPr/>
          </a:p>
        </p:txBody>
      </p:sp>
      <p:sp>
        <p:nvSpPr>
          <p:cNvPr id="516" name="Google Shape;516;p37"/>
          <p:cNvSpPr/>
          <p:nvPr/>
        </p:nvSpPr>
        <p:spPr>
          <a:xfrm>
            <a:off x="4191255" y="4492564"/>
            <a:ext cx="923160" cy="2413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growth rings</a:t>
            </a:r>
            <a:endParaRPr/>
          </a:p>
        </p:txBody>
      </p:sp>
      <p:sp>
        <p:nvSpPr>
          <p:cNvPr id="517" name="Google Shape;517;p37"/>
          <p:cNvSpPr/>
          <p:nvPr/>
        </p:nvSpPr>
        <p:spPr>
          <a:xfrm>
            <a:off x="4191255" y="4868065"/>
            <a:ext cx="923160" cy="2413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outside face</a:t>
            </a:r>
            <a:endParaRPr/>
          </a:p>
        </p:txBody>
      </p:sp>
      <p:sp>
        <p:nvSpPr>
          <p:cNvPr id="518" name="Google Shape;518;p37"/>
          <p:cNvSpPr/>
          <p:nvPr/>
        </p:nvSpPr>
        <p:spPr>
          <a:xfrm>
            <a:off x="2202658" y="5736712"/>
            <a:ext cx="923160" cy="2413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thickness</a:t>
            </a:r>
            <a:endParaRPr/>
          </a:p>
        </p:txBody>
      </p:sp>
      <p:sp>
        <p:nvSpPr>
          <p:cNvPr id="519" name="Google Shape;519;p37"/>
          <p:cNvSpPr/>
          <p:nvPr/>
        </p:nvSpPr>
        <p:spPr>
          <a:xfrm>
            <a:off x="7616348" y="960146"/>
            <a:ext cx="923160" cy="135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TIMBER, names</a:t>
            </a:r>
            <a:endParaRPr/>
          </a:p>
        </p:txBody>
      </p:sp>
      <p:sp>
        <p:nvSpPr>
          <p:cNvPr id="520" name="Google Shape;520;p37"/>
          <p:cNvSpPr/>
          <p:nvPr/>
        </p:nvSpPr>
        <p:spPr>
          <a:xfrm>
            <a:off x="8362421" y="2228856"/>
            <a:ext cx="199389" cy="135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board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“bräda” (a long board)</a:t>
            </a:r>
            <a:endParaRPr/>
          </a:p>
        </p:txBody>
      </p:sp>
      <p:sp>
        <p:nvSpPr>
          <p:cNvPr id="521" name="Google Shape;521;p37"/>
          <p:cNvSpPr/>
          <p:nvPr/>
        </p:nvSpPr>
        <p:spPr>
          <a:xfrm>
            <a:off x="9234240" y="2228856"/>
            <a:ext cx="199389" cy="135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plank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“planka” (plank)</a:t>
            </a:r>
            <a:endParaRPr/>
          </a:p>
        </p:txBody>
      </p:sp>
      <p:sp>
        <p:nvSpPr>
          <p:cNvPr id="522" name="Google Shape;522;p37"/>
          <p:cNvSpPr/>
          <p:nvPr/>
        </p:nvSpPr>
        <p:spPr>
          <a:xfrm>
            <a:off x="10177482" y="3148681"/>
            <a:ext cx="199389" cy="135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“piiru” (rafter) “spira”</a:t>
            </a:r>
            <a:endParaRPr/>
          </a:p>
        </p:txBody>
      </p:sp>
      <p:sp>
        <p:nvSpPr>
          <p:cNvPr id="523" name="Google Shape;523;p37"/>
          <p:cNvSpPr/>
          <p:nvPr/>
        </p:nvSpPr>
        <p:spPr>
          <a:xfrm>
            <a:off x="9253740" y="3123482"/>
            <a:ext cx="199389" cy="135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“saira” “regel”</a:t>
            </a:r>
            <a:endParaRPr/>
          </a:p>
        </p:txBody>
      </p:sp>
      <p:sp>
        <p:nvSpPr>
          <p:cNvPr id="524" name="Google Shape;524;p37"/>
          <p:cNvSpPr/>
          <p:nvPr/>
        </p:nvSpPr>
        <p:spPr>
          <a:xfrm>
            <a:off x="10157981" y="2226985"/>
            <a:ext cx="199389" cy="135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“parru” (spar) “bjälke”</a:t>
            </a:r>
            <a:endParaRPr/>
          </a:p>
        </p:txBody>
      </p:sp>
      <p:sp>
        <p:nvSpPr>
          <p:cNvPr id="525" name="Google Shape;525;p37"/>
          <p:cNvSpPr/>
          <p:nvPr/>
        </p:nvSpPr>
        <p:spPr>
          <a:xfrm>
            <a:off x="8395129" y="4920994"/>
            <a:ext cx="144379" cy="135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“rima” (strip) “läkt”</a:t>
            </a:r>
            <a:endParaRPr/>
          </a:p>
        </p:txBody>
      </p:sp>
      <p:sp>
        <p:nvSpPr>
          <p:cNvPr id="526" name="Google Shape;526;p37"/>
          <p:cNvSpPr/>
          <p:nvPr/>
        </p:nvSpPr>
        <p:spPr>
          <a:xfrm>
            <a:off x="9433629" y="4836789"/>
            <a:ext cx="1489833" cy="135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coordinate system has wood dimensions in centimetres 1:1 on the vertical and horizontal axis, in inches in brackets. The thick lines restrict the naming areas.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names of planed timber based on sawn timber. </a:t>
            </a:r>
            <a:endParaRPr/>
          </a:p>
        </p:txBody>
      </p:sp>
      <p:sp>
        <p:nvSpPr>
          <p:cNvPr id="527" name="Google Shape;527;p37"/>
          <p:cNvSpPr/>
          <p:nvPr/>
        </p:nvSpPr>
        <p:spPr>
          <a:xfrm>
            <a:off x="9432565" y="5258602"/>
            <a:ext cx="1489833" cy="135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In the coordinate system, the example timber is 6.3 cm thick and 12.5 cm wide. The point 6.3 x 12.5 is in the “saira” area, which determines the name.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3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Sawn timber</a:t>
            </a:r>
            <a:endParaRPr/>
          </a:p>
        </p:txBody>
      </p:sp>
      <p:sp>
        <p:nvSpPr>
          <p:cNvPr id="534" name="Google Shape;534;p38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535" name="Google Shape;535;p38"/>
          <p:cNvGraphicFramePr/>
          <p:nvPr/>
        </p:nvGraphicFramePr>
        <p:xfrm>
          <a:off x="503587" y="13970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{57232C46-4D05-4518-A395-04BF1A1257CD}</a:tableStyleId>
              </a:tblPr>
              <a:tblGrid>
                <a:gridCol w="1763875"/>
                <a:gridCol w="2712300"/>
                <a:gridCol w="3268350"/>
                <a:gridCol w="1970900"/>
                <a:gridCol w="146937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Sawn timber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Name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Examples of applications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Stress grading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Quality sorting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(appearance)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Sawn surface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Rima (strip), Lauta (board),</a:t>
                      </a:r>
                      <a:r>
                        <a:rPr lang="en-GB" sz="1600"/>
                        <a:t> Soiro, Lankku (plank), Piiru (rafter), Parru (spar)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Concrete moulds, lathes , temporary structures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Not usually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Yes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Coarse planed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(Measured)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(Also finger-joined)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Rima (strip), Lauta (board),</a:t>
                      </a:r>
                      <a:r>
                        <a:rPr lang="en-GB" sz="1600"/>
                        <a:t> Soiro, Lankku (plank)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Load-bearing frame, frame structures in general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Strength class C24 48x98, 48x123, 48x148, 48x173, 48x198, 48x223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Other sizes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Not usually</a:t>
                      </a:r>
                      <a:r>
                        <a:rPr lang="en-GB" sz="1200"/>
                        <a:t>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Yes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Planed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(Planed clean)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GB" sz="1600"/>
                        <a:t>Rima (strip), Lauta (board),</a:t>
                      </a:r>
                      <a:r>
                        <a:rPr lang="en-GB" sz="1600"/>
                        <a:t> Soiro, Lankku (plank)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Interior, visible structures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GB" sz="1600"/>
                        <a:t>Not usually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Yes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Pressure saturated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(Measured)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Rima (strip), Lauta (board),</a:t>
                      </a:r>
                      <a:r>
                        <a:rPr lang="en-GB" sz="1600"/>
                        <a:t> Soiro, Lankku (plank)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Yard construction, platforms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Not usually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Not usually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Heat-treated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Rima (strip), Lauta (board),</a:t>
                      </a:r>
                      <a:r>
                        <a:rPr lang="en-GB" sz="1600"/>
                        <a:t> Soiro (plank)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Interior decoration, outer cladding, garden construction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Not possible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Yes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536" name="Google Shape;536;p38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3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Strength grading of sawn timber</a:t>
            </a:r>
            <a:endParaRPr/>
          </a:p>
        </p:txBody>
      </p:sp>
      <p:sp>
        <p:nvSpPr>
          <p:cNvPr id="543" name="Google Shape;543;p39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544" name="Google Shape;544;p39"/>
          <p:cNvGraphicFramePr/>
          <p:nvPr/>
        </p:nvGraphicFramePr>
        <p:xfrm>
          <a:off x="1636534" y="139332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{57232C46-4D05-4518-A395-04BF1A1257CD}</a:tableStyleId>
              </a:tblPr>
              <a:tblGrid>
                <a:gridCol w="3374000"/>
                <a:gridCol w="5461175"/>
              </a:tblGrid>
              <a:tr h="528100"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Softwood strength classes according to EN 338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(visual or mechanical sorting)</a:t>
                      </a:r>
                      <a:endParaRPr/>
                    </a:p>
                  </a:txBody>
                  <a:tcPr marT="45725" marB="45725" marR="91450" marL="91450"/>
                </a:tc>
                <a:tc hMerge="1"/>
              </a:tr>
              <a:tr h="203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GB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All strength classes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GB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C14, C16, C18, C20, C22, C24, C27, C30, C35, C40, C45, C50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276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GB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most common strength classes in Finland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GB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C18, </a:t>
                      </a:r>
                      <a:r>
                        <a:rPr b="1" lang="en-GB" sz="1600" u="sng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C24</a:t>
                      </a:r>
                      <a:r>
                        <a:rPr lang="en-GB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C30, C35, C40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545" name="Google Shape;545;p39"/>
          <p:cNvGraphicFramePr/>
          <p:nvPr/>
        </p:nvGraphicFramePr>
        <p:xfrm>
          <a:off x="1636534" y="287896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{57232C46-4D05-4518-A395-04BF1A1257CD}</a:tableStyleId>
              </a:tblPr>
              <a:tblGrid>
                <a:gridCol w="3374000"/>
                <a:gridCol w="5461175"/>
              </a:tblGrid>
              <a:tr h="473800"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i="0" lang="en-GB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Softwood strength classes according to INSTA 142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i="0" lang="en-GB" sz="1800"/>
                        <a:t>(visual sorting) INSTA = INternordisk STAndardisering</a:t>
                      </a:r>
                      <a:endParaRPr/>
                    </a:p>
                  </a:txBody>
                  <a:tcPr marT="45725" marB="45725" marR="91450" marL="91450"/>
                </a:tc>
                <a:tc hMerge="1"/>
              </a:tr>
              <a:tr h="248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0" i="0" lang="en-GB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All strength classes</a:t>
                      </a:r>
                      <a:endParaRPr/>
                    </a:p>
                  </a:txBody>
                  <a:tcPr marT="45700" marB="45700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0" i="0" lang="en-GB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T0, T1, T2, T3</a:t>
                      </a:r>
                      <a:endParaRPr/>
                    </a:p>
                  </a:txBody>
                  <a:tcPr marT="45700" marB="45700" marR="91450" marL="91450" anchor="ctr"/>
                </a:tc>
              </a:tr>
              <a:tr h="248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0" i="0" lang="en-GB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Equivalent to EN 338</a:t>
                      </a:r>
                      <a:endParaRPr/>
                    </a:p>
                  </a:txBody>
                  <a:tcPr marT="45700" marB="45700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0" i="0" lang="en-GB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T0 = C14, T1 = C18, T2 = C24, T3 = C30</a:t>
                      </a:r>
                      <a:endParaRPr/>
                    </a:p>
                  </a:txBody>
                  <a:tcPr marT="45700" marB="45700" marR="91450" marL="91450" anchor="ctr"/>
                </a:tc>
              </a:tr>
            </a:tbl>
          </a:graphicData>
        </a:graphic>
      </p:graphicFrame>
      <p:graphicFrame>
        <p:nvGraphicFramePr>
          <p:cNvPr id="546" name="Google Shape;546;p39"/>
          <p:cNvGraphicFramePr/>
          <p:nvPr/>
        </p:nvGraphicFramePr>
        <p:xfrm>
          <a:off x="1636533" y="436193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{57232C46-4D05-4518-A395-04BF1A1257CD}</a:tableStyleId>
              </a:tblPr>
              <a:tblGrid>
                <a:gridCol w="7259050"/>
                <a:gridCol w="1576125"/>
              </a:tblGrid>
              <a:tr h="3193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i="0" lang="en-GB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Special cases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i="0" lang="en-GB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Strength class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292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Unsorted round timber and round, planed or solid wooden logs </a:t>
                      </a:r>
                      <a:endParaRPr/>
                    </a:p>
                  </a:txBody>
                  <a:tcPr marT="45700" marB="457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C24 (assumed)</a:t>
                      </a:r>
                      <a:endParaRPr/>
                    </a:p>
                  </a:txBody>
                  <a:tcPr marT="45700" marB="45700" marR="91450" marL="91450"/>
                </a:tc>
              </a:tr>
              <a:tr h="505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GB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Unsorted sawn timber for own use for a single-family house or agricultural building</a:t>
                      </a:r>
                      <a:r>
                        <a:rPr b="0" i="0" lang="en-GB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/>
                    </a:p>
                  </a:txBody>
                  <a:tcPr marT="45700" marB="457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0" i="0" lang="en-GB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C24 (assumed)</a:t>
                      </a:r>
                      <a:endParaRPr/>
                    </a:p>
                  </a:txBody>
                  <a:tcPr marT="45700" marB="45700" marR="91450" marL="91450"/>
                </a:tc>
              </a:tr>
              <a:tr h="544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GB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Unsorted sawn wood of a thickness of less than 40 mm, </a:t>
                      </a:r>
                      <a:r>
                        <a:rPr b="0" i="0" lang="en-GB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square sawn timber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0" i="0" lang="en-GB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Unsorted sawn wood with a maximum length of 50 mm, square sawn timber</a:t>
                      </a:r>
                      <a:endParaRPr/>
                    </a:p>
                  </a:txBody>
                  <a:tcPr marT="45700" marB="457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0" i="0" lang="en-GB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C18 (assumed)</a:t>
                      </a:r>
                      <a:endParaRPr/>
                    </a:p>
                  </a:txBody>
                  <a:tcPr marT="45700" marB="45700" marR="91450" marL="91450"/>
                </a:tc>
              </a:tr>
            </a:tbl>
          </a:graphicData>
        </a:graphic>
      </p:graphicFrame>
      <p:sp>
        <p:nvSpPr>
          <p:cNvPr id="547" name="Google Shape;547;p39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"/>
          <p:cNvSpPr txBox="1"/>
          <p:nvPr>
            <p:ph idx="1" type="body"/>
          </p:nvPr>
        </p:nvSpPr>
        <p:spPr>
          <a:xfrm>
            <a:off x="1749365" y="963559"/>
            <a:ext cx="3737035" cy="3096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/>
              <a:t>Authors</a:t>
            </a:r>
            <a:endParaRPr/>
          </a:p>
        </p:txBody>
      </p:sp>
      <p:sp>
        <p:nvSpPr>
          <p:cNvPr id="132" name="Google Shape;132;p4"/>
          <p:cNvSpPr txBox="1"/>
          <p:nvPr>
            <p:ph idx="2" type="body"/>
          </p:nvPr>
        </p:nvSpPr>
        <p:spPr>
          <a:xfrm>
            <a:off x="805064" y="1706422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Tero Lahtela, </a:t>
            </a:r>
            <a:br>
              <a:rPr lang="en-GB"/>
            </a:br>
            <a:r>
              <a:rPr lang="en-GB"/>
              <a:t>Insinööritoimisto Tero Lahtela Oy</a:t>
            </a:r>
            <a:endParaRPr/>
          </a:p>
        </p:txBody>
      </p:sp>
      <p:sp>
        <p:nvSpPr>
          <p:cNvPr id="133" name="Google Shape;133;p4"/>
          <p:cNvSpPr txBox="1"/>
          <p:nvPr>
            <p:ph idx="3" type="body"/>
          </p:nvPr>
        </p:nvSpPr>
        <p:spPr>
          <a:xfrm>
            <a:off x="6485234" y="1706422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Release date: 26/02/2022</a:t>
            </a:r>
            <a:endParaRPr/>
          </a:p>
        </p:txBody>
      </p:sp>
      <p:sp>
        <p:nvSpPr>
          <p:cNvPr id="134" name="Google Shape;134;p4"/>
          <p:cNvSpPr txBox="1"/>
          <p:nvPr>
            <p:ph idx="4" type="body"/>
          </p:nvPr>
        </p:nvSpPr>
        <p:spPr>
          <a:xfrm>
            <a:off x="7457613" y="959551"/>
            <a:ext cx="3737035" cy="3096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135" name="Google Shape;135;p4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6" name="Google Shape;136;p4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4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Strength grading of sawn timber</a:t>
            </a:r>
            <a:endParaRPr/>
          </a:p>
        </p:txBody>
      </p:sp>
      <p:sp>
        <p:nvSpPr>
          <p:cNvPr id="554" name="Google Shape;554;p40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55" name="Google Shape;555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98108" y="1456078"/>
            <a:ext cx="7517288" cy="4811419"/>
          </a:xfrm>
          <a:prstGeom prst="rect">
            <a:avLst/>
          </a:prstGeom>
          <a:noFill/>
          <a:ln>
            <a:noFill/>
          </a:ln>
        </p:spPr>
      </p:pic>
      <p:sp>
        <p:nvSpPr>
          <p:cNvPr id="556" name="Google Shape;556;p40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  <p:sp>
        <p:nvSpPr>
          <p:cNvPr id="557" name="Google Shape;557;p40"/>
          <p:cNvSpPr/>
          <p:nvPr/>
        </p:nvSpPr>
        <p:spPr>
          <a:xfrm>
            <a:off x="2466158" y="1454457"/>
            <a:ext cx="2642807" cy="179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MECHANICAL STRENGTH SORTING</a:t>
            </a:r>
            <a:endParaRPr/>
          </a:p>
        </p:txBody>
      </p:sp>
      <p:sp>
        <p:nvSpPr>
          <p:cNvPr id="558" name="Google Shape;558;p40"/>
          <p:cNvSpPr/>
          <p:nvPr/>
        </p:nvSpPr>
        <p:spPr>
          <a:xfrm>
            <a:off x="2466158" y="2723750"/>
            <a:ext cx="733016" cy="179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Optional</a:t>
            </a:r>
            <a:endParaRPr/>
          </a:p>
        </p:txBody>
      </p:sp>
      <p:sp>
        <p:nvSpPr>
          <p:cNvPr id="559" name="Google Shape;559;p40"/>
          <p:cNvSpPr/>
          <p:nvPr/>
        </p:nvSpPr>
        <p:spPr>
          <a:xfrm>
            <a:off x="2466158" y="4077611"/>
            <a:ext cx="2642807" cy="179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VISUAL STRENGTH SORTING</a:t>
            </a:r>
            <a:endParaRPr/>
          </a:p>
        </p:txBody>
      </p:sp>
      <p:sp>
        <p:nvSpPr>
          <p:cNvPr id="560" name="Google Shape;560;p40"/>
          <p:cNvSpPr/>
          <p:nvPr/>
        </p:nvSpPr>
        <p:spPr>
          <a:xfrm>
            <a:off x="3900297" y="2934503"/>
            <a:ext cx="1440401" cy="1783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5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Machine-sorted 	Strength class</a:t>
            </a:r>
            <a:endParaRPr/>
          </a:p>
        </p:txBody>
      </p:sp>
      <p:sp>
        <p:nvSpPr>
          <p:cNvPr id="561" name="Google Shape;561;p40"/>
          <p:cNvSpPr/>
          <p:nvPr/>
        </p:nvSpPr>
        <p:spPr>
          <a:xfrm>
            <a:off x="4739332" y="5542050"/>
            <a:ext cx="661656" cy="95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5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Sorting standard</a:t>
            </a:r>
            <a:endParaRPr/>
          </a:p>
        </p:txBody>
      </p:sp>
      <p:sp>
        <p:nvSpPr>
          <p:cNvPr id="562" name="Google Shape;562;p40"/>
          <p:cNvSpPr/>
          <p:nvPr/>
        </p:nvSpPr>
        <p:spPr>
          <a:xfrm>
            <a:off x="3865125" y="5532386"/>
            <a:ext cx="661656" cy="95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5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Strength class</a:t>
            </a:r>
            <a:endParaRPr/>
          </a:p>
        </p:txBody>
      </p:sp>
      <p:sp>
        <p:nvSpPr>
          <p:cNvPr id="563" name="Google Shape;563;p40"/>
          <p:cNvSpPr/>
          <p:nvPr/>
        </p:nvSpPr>
        <p:spPr>
          <a:xfrm>
            <a:off x="2439124" y="5352425"/>
            <a:ext cx="733016" cy="179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Optional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9" name="Google Shape;569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20115" y="1414368"/>
            <a:ext cx="9551769" cy="4928701"/>
          </a:xfrm>
          <a:prstGeom prst="rect">
            <a:avLst/>
          </a:prstGeom>
          <a:noFill/>
          <a:ln>
            <a:noFill/>
          </a:ln>
        </p:spPr>
      </p:pic>
      <p:sp>
        <p:nvSpPr>
          <p:cNvPr id="570" name="Google Shape;570;p4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Strength values of sawn timber</a:t>
            </a:r>
            <a:endParaRPr/>
          </a:p>
        </p:txBody>
      </p:sp>
      <p:sp>
        <p:nvSpPr>
          <p:cNvPr id="571" name="Google Shape;571;p41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72" name="Google Shape;572;p41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  <p:sp>
        <p:nvSpPr>
          <p:cNvPr id="573" name="Google Shape;573;p41"/>
          <p:cNvSpPr/>
          <p:nvPr/>
        </p:nvSpPr>
        <p:spPr>
          <a:xfrm>
            <a:off x="1424759" y="1452468"/>
            <a:ext cx="1172392" cy="179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5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Bending on the edge</a:t>
            </a:r>
            <a:endParaRPr/>
          </a:p>
        </p:txBody>
      </p:sp>
      <p:sp>
        <p:nvSpPr>
          <p:cNvPr id="574" name="Google Shape;574;p41"/>
          <p:cNvSpPr/>
          <p:nvPr/>
        </p:nvSpPr>
        <p:spPr>
          <a:xfrm>
            <a:off x="8816160" y="1437025"/>
            <a:ext cx="1172392" cy="179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5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Shearing</a:t>
            </a:r>
            <a:endParaRPr/>
          </a:p>
        </p:txBody>
      </p:sp>
      <p:sp>
        <p:nvSpPr>
          <p:cNvPr id="575" name="Google Shape;575;p41"/>
          <p:cNvSpPr/>
          <p:nvPr/>
        </p:nvSpPr>
        <p:spPr>
          <a:xfrm>
            <a:off x="6326959" y="1304059"/>
            <a:ext cx="1172392" cy="179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5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Traction in the grain direction</a:t>
            </a:r>
            <a:endParaRPr/>
          </a:p>
        </p:txBody>
      </p:sp>
      <p:sp>
        <p:nvSpPr>
          <p:cNvPr id="576" name="Google Shape;576;p41"/>
          <p:cNvSpPr/>
          <p:nvPr/>
        </p:nvSpPr>
        <p:spPr>
          <a:xfrm>
            <a:off x="3837758" y="1281326"/>
            <a:ext cx="1172392" cy="179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5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Compression in the grain direction</a:t>
            </a:r>
            <a:endParaRPr/>
          </a:p>
        </p:txBody>
      </p:sp>
      <p:sp>
        <p:nvSpPr>
          <p:cNvPr id="577" name="Google Shape;577;p41"/>
          <p:cNvSpPr/>
          <p:nvPr/>
        </p:nvSpPr>
        <p:spPr>
          <a:xfrm>
            <a:off x="3837758" y="2978698"/>
            <a:ext cx="2061391" cy="179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5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Compression transversely opposite the grain direction </a:t>
            </a:r>
            <a:endParaRPr/>
          </a:p>
        </p:txBody>
      </p:sp>
      <p:sp>
        <p:nvSpPr>
          <p:cNvPr id="578" name="Google Shape;578;p41"/>
          <p:cNvSpPr/>
          <p:nvPr/>
        </p:nvSpPr>
        <p:spPr>
          <a:xfrm>
            <a:off x="1424759" y="3158661"/>
            <a:ext cx="2061391" cy="179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5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Bending flatwise</a:t>
            </a:r>
            <a:endParaRPr/>
          </a:p>
        </p:txBody>
      </p:sp>
      <p:sp>
        <p:nvSpPr>
          <p:cNvPr id="579" name="Google Shape;579;p41"/>
          <p:cNvSpPr/>
          <p:nvPr/>
        </p:nvSpPr>
        <p:spPr>
          <a:xfrm>
            <a:off x="3860757" y="4680046"/>
            <a:ext cx="2061391" cy="179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5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Compression transversely opposite the grain direction</a:t>
            </a:r>
            <a:endParaRPr/>
          </a:p>
        </p:txBody>
      </p:sp>
      <p:sp>
        <p:nvSpPr>
          <p:cNvPr id="580" name="Google Shape;580;p41"/>
          <p:cNvSpPr/>
          <p:nvPr/>
        </p:nvSpPr>
        <p:spPr>
          <a:xfrm>
            <a:off x="6319429" y="4660883"/>
            <a:ext cx="2061391" cy="179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5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Tranction transversely opposite the grain direction</a:t>
            </a:r>
            <a:endParaRPr/>
          </a:p>
        </p:txBody>
      </p:sp>
      <p:sp>
        <p:nvSpPr>
          <p:cNvPr id="581" name="Google Shape;581;p41"/>
          <p:cNvSpPr/>
          <p:nvPr/>
        </p:nvSpPr>
        <p:spPr>
          <a:xfrm>
            <a:off x="6319430" y="2978698"/>
            <a:ext cx="2061391" cy="179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5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Tranction transversely opposite the grain direction</a:t>
            </a:r>
            <a:endParaRPr/>
          </a:p>
        </p:txBody>
      </p:sp>
      <p:sp>
        <p:nvSpPr>
          <p:cNvPr id="582" name="Google Shape;582;p41"/>
          <p:cNvSpPr/>
          <p:nvPr/>
        </p:nvSpPr>
        <p:spPr>
          <a:xfrm>
            <a:off x="8801102" y="2978697"/>
            <a:ext cx="2374899" cy="179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5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Shearing transversely opposite the grain direction</a:t>
            </a:r>
            <a:endParaRPr/>
          </a:p>
        </p:txBody>
      </p:sp>
      <p:sp>
        <p:nvSpPr>
          <p:cNvPr id="583" name="Google Shape;583;p41"/>
          <p:cNvSpPr/>
          <p:nvPr/>
        </p:nvSpPr>
        <p:spPr>
          <a:xfrm>
            <a:off x="9402356" y="3337145"/>
            <a:ext cx="906337" cy="179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5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("rolling shear")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9" name="Google Shape;589;p42"/>
          <p:cNvPicPr preferRelativeResize="0"/>
          <p:nvPr/>
        </p:nvPicPr>
        <p:blipFill rotWithShape="1">
          <a:blip r:embed="rId3">
            <a:alphaModFix/>
          </a:blip>
          <a:srcRect b="0" l="31924" r="48418" t="0"/>
          <a:stretch/>
        </p:blipFill>
        <p:spPr>
          <a:xfrm>
            <a:off x="10002826" y="1210469"/>
            <a:ext cx="1267687" cy="2198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0" name="Google Shape;590;p42"/>
          <p:cNvPicPr preferRelativeResize="0"/>
          <p:nvPr/>
        </p:nvPicPr>
        <p:blipFill rotWithShape="1">
          <a:blip r:embed="rId3">
            <a:alphaModFix/>
          </a:blip>
          <a:srcRect b="0" l="86866" r="0" t="0"/>
          <a:stretch/>
        </p:blipFill>
        <p:spPr>
          <a:xfrm>
            <a:off x="10185012" y="4109321"/>
            <a:ext cx="846994" cy="2198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Google Shape;591;p42"/>
          <p:cNvPicPr preferRelativeResize="0"/>
          <p:nvPr/>
        </p:nvPicPr>
        <p:blipFill rotWithShape="1">
          <a:blip r:embed="rId3">
            <a:alphaModFix/>
          </a:blip>
          <a:srcRect b="0" l="0" r="77460" t="0"/>
          <a:stretch/>
        </p:blipFill>
        <p:spPr>
          <a:xfrm>
            <a:off x="7603746" y="1210469"/>
            <a:ext cx="1453636" cy="2198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p42"/>
          <p:cNvPicPr preferRelativeResize="0"/>
          <p:nvPr/>
        </p:nvPicPr>
        <p:blipFill rotWithShape="1">
          <a:blip r:embed="rId3">
            <a:alphaModFix/>
          </a:blip>
          <a:srcRect b="0" l="58492" r="22162" t="0"/>
          <a:stretch/>
        </p:blipFill>
        <p:spPr>
          <a:xfrm>
            <a:off x="7727332" y="4109321"/>
            <a:ext cx="1247558" cy="2198778"/>
          </a:xfrm>
          <a:prstGeom prst="rect">
            <a:avLst/>
          </a:prstGeom>
          <a:noFill/>
          <a:ln>
            <a:noFill/>
          </a:ln>
        </p:spPr>
      </p:pic>
      <p:sp>
        <p:nvSpPr>
          <p:cNvPr id="593" name="Google Shape;593;p42"/>
          <p:cNvSpPr txBox="1"/>
          <p:nvPr>
            <p:ph type="title"/>
          </p:nvPr>
        </p:nvSpPr>
        <p:spPr>
          <a:xfrm>
            <a:off x="838200" y="365125"/>
            <a:ext cx="6328954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Horizontal glue laminated timber</a:t>
            </a:r>
            <a:endParaRPr/>
          </a:p>
        </p:txBody>
      </p:sp>
      <p:sp>
        <p:nvSpPr>
          <p:cNvPr id="594" name="Google Shape;594;p42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95" name="Google Shape;595;p42"/>
          <p:cNvSpPr txBox="1"/>
          <p:nvPr/>
        </p:nvSpPr>
        <p:spPr>
          <a:xfrm>
            <a:off x="838199" y="1825625"/>
            <a:ext cx="6256111" cy="49644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horizontal glue laminated timber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lamellae overlap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or more layers of lamellae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 strength classes in use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Thickness of lamellae max. 45 mm</a:t>
            </a:r>
            <a:endParaRPr/>
          </a:p>
          <a:p>
            <a:pPr indent="-2286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category 3 up to 35 mm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the lamella thickness is less than 40 mm, the characteristic value of the bending strength may be </a:t>
            </a:r>
            <a:r>
              <a:rPr i="1"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baseline="-25000"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m,k</a:t>
            </a: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increased by the factor </a:t>
            </a:r>
            <a:r>
              <a:rPr i="1"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endParaRPr/>
          </a:p>
          <a:p>
            <a:pPr indent="-101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01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Splitting glue laminated timber reduces its strength</a:t>
            </a:r>
            <a:endParaRPr/>
          </a:p>
          <a:p>
            <a:pPr indent="-1143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01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01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01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6" name="Google Shape;596;p42"/>
          <p:cNvSpPr txBox="1"/>
          <p:nvPr/>
        </p:nvSpPr>
        <p:spPr>
          <a:xfrm>
            <a:off x="7578912" y="747106"/>
            <a:ext cx="146650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Cross-laminated timber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GL24c, GL30c</a:t>
            </a:r>
            <a:endParaRPr/>
          </a:p>
        </p:txBody>
      </p:sp>
      <p:sp>
        <p:nvSpPr>
          <p:cNvPr id="597" name="Google Shape;597;p42"/>
          <p:cNvSpPr txBox="1"/>
          <p:nvPr/>
        </p:nvSpPr>
        <p:spPr>
          <a:xfrm>
            <a:off x="9607911" y="747106"/>
            <a:ext cx="171962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Homogeneous laminated timber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GL24h, GL30h</a:t>
            </a:r>
            <a:endParaRPr/>
          </a:p>
        </p:txBody>
      </p:sp>
      <p:sp>
        <p:nvSpPr>
          <p:cNvPr id="598" name="Google Shape;598;p42"/>
          <p:cNvSpPr txBox="1"/>
          <p:nvPr/>
        </p:nvSpPr>
        <p:spPr>
          <a:xfrm>
            <a:off x="9607911" y="3647656"/>
            <a:ext cx="172740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Split homogeneous laminated timber GL30hs</a:t>
            </a:r>
            <a:endParaRPr/>
          </a:p>
        </p:txBody>
      </p:sp>
      <p:sp>
        <p:nvSpPr>
          <p:cNvPr id="599" name="Google Shape;599;p42"/>
          <p:cNvSpPr txBox="1"/>
          <p:nvPr/>
        </p:nvSpPr>
        <p:spPr>
          <a:xfrm>
            <a:off x="7578912" y="3647656"/>
            <a:ext cx="158379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Split cross-laminated timber GL30cs</a:t>
            </a:r>
            <a:endParaRPr/>
          </a:p>
        </p:txBody>
      </p:sp>
      <p:pic>
        <p:nvPicPr>
          <p:cNvPr id="600" name="Google Shape;600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9385" y="4678679"/>
            <a:ext cx="5773737" cy="830263"/>
          </a:xfrm>
          <a:prstGeom prst="rect">
            <a:avLst/>
          </a:prstGeom>
          <a:noFill/>
          <a:ln>
            <a:noFill/>
          </a:ln>
        </p:spPr>
      </p:pic>
      <p:sp>
        <p:nvSpPr>
          <p:cNvPr id="601" name="Google Shape;601;p42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  <p:sp>
        <p:nvSpPr>
          <p:cNvPr id="602" name="Google Shape;602;p42"/>
          <p:cNvSpPr/>
          <p:nvPr/>
        </p:nvSpPr>
        <p:spPr>
          <a:xfrm>
            <a:off x="3241407" y="4919146"/>
            <a:ext cx="4430003" cy="44772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(not used for side of plank bending)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4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Horizontal glue laminated timber</a:t>
            </a:r>
            <a:endParaRPr/>
          </a:p>
        </p:txBody>
      </p:sp>
      <p:sp>
        <p:nvSpPr>
          <p:cNvPr id="609" name="Google Shape;609;p43"/>
          <p:cNvSpPr txBox="1"/>
          <p:nvPr>
            <p:ph idx="1" type="body"/>
          </p:nvPr>
        </p:nvSpPr>
        <p:spPr>
          <a:xfrm>
            <a:off x="838198" y="1825624"/>
            <a:ext cx="10515601" cy="4803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Glue laminated timber must comply with EN 14080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/>
              <a:t>Glue laminated timber must be CE marked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When the height of the bent glue laminated timber beam </a:t>
            </a:r>
            <a:r>
              <a:rPr i="1" lang="en-GB"/>
              <a:t>h</a:t>
            </a:r>
            <a:r>
              <a:rPr lang="en-GB"/>
              <a:t> is less than 600 mm, the characteristic value of the bending strength  </a:t>
            </a:r>
            <a:r>
              <a:rPr i="1" lang="en-GB">
                <a:latin typeface="Arial"/>
                <a:ea typeface="Arial"/>
                <a:cs typeface="Arial"/>
                <a:sym typeface="Arial"/>
              </a:rPr>
              <a:t>f</a:t>
            </a:r>
            <a:r>
              <a:rPr baseline="-25000" lang="en-GB"/>
              <a:t>m,k</a:t>
            </a:r>
            <a:r>
              <a:rPr lang="en-GB"/>
              <a:t> may be increased by the factor </a:t>
            </a:r>
            <a:r>
              <a:rPr i="1" lang="en-GB"/>
              <a:t>k</a:t>
            </a:r>
            <a:r>
              <a:rPr baseline="-25000" lang="en-GB"/>
              <a:t>h</a:t>
            </a:r>
            <a:endParaRPr baseline="-250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When the larger lateral dimension </a:t>
            </a:r>
            <a:r>
              <a:rPr i="1" lang="en-GB"/>
              <a:t>h</a:t>
            </a:r>
            <a:r>
              <a:rPr lang="en-GB"/>
              <a:t> of tensile glue laminated stick is less than 600 mm, the characteristic value of tensile strength </a:t>
            </a:r>
            <a:r>
              <a:rPr i="1" lang="en-GB">
                <a:latin typeface="Arial"/>
                <a:ea typeface="Arial"/>
                <a:cs typeface="Arial"/>
                <a:sym typeface="Arial"/>
              </a:rPr>
              <a:t>f</a:t>
            </a:r>
            <a:r>
              <a:rPr baseline="-25000" lang="en-GB"/>
              <a:t>t,0,k</a:t>
            </a:r>
            <a:r>
              <a:rPr lang="en-GB"/>
              <a:t> may be increased by the factor </a:t>
            </a:r>
            <a:r>
              <a:rPr i="1" lang="en-GB"/>
              <a:t>k</a:t>
            </a:r>
            <a:r>
              <a:rPr baseline="-25000" lang="en-GB"/>
              <a:t>h</a:t>
            </a:r>
            <a:endParaRPr baseline="-25000"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aseline="-25000"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aseline="-25000"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610" name="Google Shape;610;p43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11" name="Google Shape;611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4725" y="5231303"/>
            <a:ext cx="5861050" cy="830263"/>
          </a:xfrm>
          <a:prstGeom prst="rect">
            <a:avLst/>
          </a:prstGeom>
          <a:noFill/>
          <a:ln>
            <a:noFill/>
          </a:ln>
        </p:spPr>
      </p:pic>
      <p:sp>
        <p:nvSpPr>
          <p:cNvPr id="612" name="Google Shape;612;p43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  <p:sp>
        <p:nvSpPr>
          <p:cNvPr id="613" name="Google Shape;613;p43"/>
          <p:cNvSpPr/>
          <p:nvPr/>
        </p:nvSpPr>
        <p:spPr>
          <a:xfrm>
            <a:off x="3332223" y="5425304"/>
            <a:ext cx="4148440" cy="6362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(not used for side of plank bending)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9" name="Google Shape;619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2470" y="1449552"/>
            <a:ext cx="9527060" cy="4885366"/>
          </a:xfrm>
          <a:prstGeom prst="rect">
            <a:avLst/>
          </a:prstGeom>
          <a:noFill/>
          <a:ln>
            <a:noFill/>
          </a:ln>
        </p:spPr>
      </p:pic>
      <p:sp>
        <p:nvSpPr>
          <p:cNvPr id="620" name="Google Shape;620;p44"/>
          <p:cNvSpPr txBox="1"/>
          <p:nvPr>
            <p:ph type="title"/>
          </p:nvPr>
        </p:nvSpPr>
        <p:spPr>
          <a:xfrm>
            <a:off x="838200" y="365126"/>
            <a:ext cx="10515600" cy="10355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GB" sz="4000"/>
              <a:t>Strength values of horizontal glue laminated timber</a:t>
            </a:r>
            <a:endParaRPr/>
          </a:p>
        </p:txBody>
      </p:sp>
      <p:sp>
        <p:nvSpPr>
          <p:cNvPr id="621" name="Google Shape;621;p44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22" name="Google Shape;622;p44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  <p:sp>
        <p:nvSpPr>
          <p:cNvPr id="623" name="Google Shape;623;p44"/>
          <p:cNvSpPr/>
          <p:nvPr/>
        </p:nvSpPr>
        <p:spPr>
          <a:xfrm>
            <a:off x="1415881" y="1424534"/>
            <a:ext cx="1172392" cy="179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5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Bending on the edge</a:t>
            </a:r>
            <a:endParaRPr/>
          </a:p>
        </p:txBody>
      </p:sp>
      <p:sp>
        <p:nvSpPr>
          <p:cNvPr id="624" name="Google Shape;624;p44"/>
          <p:cNvSpPr/>
          <p:nvPr/>
        </p:nvSpPr>
        <p:spPr>
          <a:xfrm>
            <a:off x="8822666" y="1429408"/>
            <a:ext cx="1172392" cy="179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5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Shear</a:t>
            </a:r>
            <a:endParaRPr/>
          </a:p>
        </p:txBody>
      </p:sp>
      <p:sp>
        <p:nvSpPr>
          <p:cNvPr id="625" name="Google Shape;625;p44"/>
          <p:cNvSpPr/>
          <p:nvPr/>
        </p:nvSpPr>
        <p:spPr>
          <a:xfrm>
            <a:off x="6330265" y="1330881"/>
            <a:ext cx="1172392" cy="179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5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Traction parallel to the grain</a:t>
            </a:r>
            <a:endParaRPr/>
          </a:p>
        </p:txBody>
      </p:sp>
      <p:sp>
        <p:nvSpPr>
          <p:cNvPr id="626" name="Google Shape;626;p44"/>
          <p:cNvSpPr/>
          <p:nvPr/>
        </p:nvSpPr>
        <p:spPr>
          <a:xfrm>
            <a:off x="3873073" y="1322615"/>
            <a:ext cx="1172392" cy="179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5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Compression parallel to the grain</a:t>
            </a:r>
            <a:endParaRPr/>
          </a:p>
        </p:txBody>
      </p:sp>
      <p:sp>
        <p:nvSpPr>
          <p:cNvPr id="627" name="Google Shape;627;p44"/>
          <p:cNvSpPr/>
          <p:nvPr/>
        </p:nvSpPr>
        <p:spPr>
          <a:xfrm>
            <a:off x="3831016" y="2988932"/>
            <a:ext cx="2061391" cy="179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5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Compression transversely opposite the grain direction </a:t>
            </a:r>
            <a:endParaRPr/>
          </a:p>
        </p:txBody>
      </p:sp>
      <p:sp>
        <p:nvSpPr>
          <p:cNvPr id="628" name="Google Shape;628;p44"/>
          <p:cNvSpPr/>
          <p:nvPr/>
        </p:nvSpPr>
        <p:spPr>
          <a:xfrm>
            <a:off x="3831015" y="4722979"/>
            <a:ext cx="2061391" cy="179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5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Compression transversely opposite the grain direction</a:t>
            </a:r>
            <a:endParaRPr/>
          </a:p>
        </p:txBody>
      </p:sp>
      <p:sp>
        <p:nvSpPr>
          <p:cNvPr id="629" name="Google Shape;629;p44"/>
          <p:cNvSpPr/>
          <p:nvPr/>
        </p:nvSpPr>
        <p:spPr>
          <a:xfrm>
            <a:off x="6330265" y="4645081"/>
            <a:ext cx="2061391" cy="179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5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Tranction transversely opposite the grain direction</a:t>
            </a:r>
            <a:endParaRPr/>
          </a:p>
        </p:txBody>
      </p:sp>
      <p:sp>
        <p:nvSpPr>
          <p:cNvPr id="630" name="Google Shape;630;p44"/>
          <p:cNvSpPr/>
          <p:nvPr/>
        </p:nvSpPr>
        <p:spPr>
          <a:xfrm>
            <a:off x="6330265" y="2987607"/>
            <a:ext cx="2061391" cy="179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5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Tranction transversely opposite the grain direction</a:t>
            </a:r>
            <a:endParaRPr/>
          </a:p>
        </p:txBody>
      </p:sp>
      <p:sp>
        <p:nvSpPr>
          <p:cNvPr id="631" name="Google Shape;631;p44"/>
          <p:cNvSpPr/>
          <p:nvPr/>
        </p:nvSpPr>
        <p:spPr>
          <a:xfrm>
            <a:off x="8807608" y="2987606"/>
            <a:ext cx="2374899" cy="179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5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Shearing transversely opposite the grain direction</a:t>
            </a:r>
            <a:endParaRPr/>
          </a:p>
        </p:txBody>
      </p:sp>
      <p:sp>
        <p:nvSpPr>
          <p:cNvPr id="632" name="Google Shape;632;p44"/>
          <p:cNvSpPr/>
          <p:nvPr/>
        </p:nvSpPr>
        <p:spPr>
          <a:xfrm>
            <a:off x="9006169" y="3329528"/>
            <a:ext cx="906337" cy="179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5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("rolling shear")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4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Glued sawn timber</a:t>
            </a:r>
            <a:endParaRPr/>
          </a:p>
        </p:txBody>
      </p:sp>
      <p:sp>
        <p:nvSpPr>
          <p:cNvPr id="639" name="Google Shape;639;p45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40" name="Google Shape;640;p45"/>
          <p:cNvSpPr txBox="1"/>
          <p:nvPr/>
        </p:nvSpPr>
        <p:spPr>
          <a:xfrm>
            <a:off x="838199" y="1825625"/>
            <a:ext cx="5679990" cy="49273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Glued sawn timber must comply with EN 14080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Glued sawn timber must be CE marked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lamella thickness shall not exceed 45 to 85 mm 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number of lamellae may be 2...5 pcs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cross-section size should be as shown in the adjacent images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Strength and stiffness characteristics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category of lamellae (e.g. C24)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Product-specific classification possible</a:t>
            </a:r>
            <a:endParaRPr/>
          </a:p>
          <a:p>
            <a:pPr indent="-762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62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62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41" name="Google Shape;641;p45"/>
          <p:cNvPicPr preferRelativeResize="0"/>
          <p:nvPr/>
        </p:nvPicPr>
        <p:blipFill rotWithShape="1">
          <a:blip r:embed="rId3">
            <a:alphaModFix/>
          </a:blip>
          <a:srcRect b="0" l="43131" r="0" t="0"/>
          <a:stretch/>
        </p:blipFill>
        <p:spPr>
          <a:xfrm>
            <a:off x="7837513" y="3578551"/>
            <a:ext cx="2582833" cy="2531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Google Shape;642;p45"/>
          <p:cNvPicPr preferRelativeResize="0"/>
          <p:nvPr/>
        </p:nvPicPr>
        <p:blipFill rotWithShape="1">
          <a:blip r:embed="rId3">
            <a:alphaModFix/>
          </a:blip>
          <a:srcRect b="0" l="0" r="68788" t="0"/>
          <a:stretch/>
        </p:blipFill>
        <p:spPr>
          <a:xfrm>
            <a:off x="8471184" y="870827"/>
            <a:ext cx="1417552" cy="2531278"/>
          </a:xfrm>
          <a:prstGeom prst="rect">
            <a:avLst/>
          </a:prstGeom>
          <a:noFill/>
          <a:ln>
            <a:noFill/>
          </a:ln>
        </p:spPr>
      </p:pic>
      <p:sp>
        <p:nvSpPr>
          <p:cNvPr id="643" name="Google Shape;643;p45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4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LVL= Laminated Veneer Lumber</a:t>
            </a:r>
            <a:endParaRPr/>
          </a:p>
        </p:txBody>
      </p:sp>
      <p:sp>
        <p:nvSpPr>
          <p:cNvPr id="650" name="Google Shape;650;p46"/>
          <p:cNvSpPr txBox="1"/>
          <p:nvPr>
            <p:ph idx="1" type="body"/>
          </p:nvPr>
        </p:nvSpPr>
        <p:spPr>
          <a:xfrm>
            <a:off x="838198" y="1825624"/>
            <a:ext cx="10515601" cy="4803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LVL must comply with EN 14374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LVL must be CE marked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When the height of the LVL beam </a:t>
            </a:r>
            <a:r>
              <a:rPr i="1" lang="en-GB" sz="2400"/>
              <a:t>h</a:t>
            </a:r>
            <a:r>
              <a:rPr lang="en-GB" sz="2400"/>
              <a:t> is </a:t>
            </a:r>
            <a:r>
              <a:rPr b="1" lang="en-GB" sz="2400" u="sng"/>
              <a:t>less than 300 mm</a:t>
            </a:r>
            <a:r>
              <a:rPr lang="en-GB" sz="2400"/>
              <a:t>, the characteristic value of edge-bending strength </a:t>
            </a:r>
            <a:r>
              <a:rPr i="1" lang="en-GB" sz="2400">
                <a:latin typeface="Arial"/>
                <a:ea typeface="Arial"/>
                <a:cs typeface="Arial"/>
                <a:sym typeface="Arial"/>
              </a:rPr>
              <a:t>f</a:t>
            </a:r>
            <a:r>
              <a:rPr baseline="-25000" lang="en-GB" sz="2400"/>
              <a:t>m,k</a:t>
            </a:r>
            <a:r>
              <a:rPr lang="en-GB" sz="2400"/>
              <a:t> may be </a:t>
            </a:r>
            <a:r>
              <a:rPr b="1" lang="en-GB" sz="2400" u="sng"/>
              <a:t>increased</a:t>
            </a:r>
            <a:r>
              <a:rPr lang="en-GB" sz="2400"/>
              <a:t> by the factor </a:t>
            </a:r>
            <a:r>
              <a:rPr i="1" lang="en-GB" sz="2400"/>
              <a:t>k</a:t>
            </a:r>
            <a:r>
              <a:rPr baseline="-25000" lang="en-GB" sz="2400"/>
              <a:t>h</a:t>
            </a:r>
            <a:endParaRPr baseline="-25000" sz="24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When the height of the LVL beam </a:t>
            </a:r>
            <a:r>
              <a:rPr i="1" lang="en-GB" sz="2400"/>
              <a:t>h</a:t>
            </a:r>
            <a:r>
              <a:rPr lang="en-GB" sz="2400"/>
              <a:t> is </a:t>
            </a:r>
            <a:r>
              <a:rPr b="1" lang="en-GB" sz="2400" u="sng"/>
              <a:t>over 300 mm</a:t>
            </a:r>
            <a:r>
              <a:rPr lang="en-GB" sz="2400"/>
              <a:t>, the characteristic value of edge-bending strength </a:t>
            </a:r>
            <a:r>
              <a:rPr i="1" lang="en-GB" sz="2400">
                <a:latin typeface="Arial"/>
                <a:ea typeface="Arial"/>
                <a:cs typeface="Arial"/>
                <a:sym typeface="Arial"/>
              </a:rPr>
              <a:t>f</a:t>
            </a:r>
            <a:r>
              <a:rPr baseline="-25000" lang="en-GB" sz="2400"/>
              <a:t>m,k</a:t>
            </a:r>
            <a:r>
              <a:rPr lang="en-GB" sz="2400"/>
              <a:t> may be </a:t>
            </a:r>
            <a:r>
              <a:rPr b="1" lang="en-GB" sz="2400" u="sng"/>
              <a:t>decreased</a:t>
            </a:r>
            <a:r>
              <a:rPr lang="en-GB" sz="2400"/>
              <a:t> by the factor </a:t>
            </a:r>
            <a:r>
              <a:rPr i="1" lang="en-GB" sz="2400"/>
              <a:t>k</a:t>
            </a:r>
            <a:r>
              <a:rPr baseline="-25000" lang="en-GB" sz="2400"/>
              <a:t>h</a:t>
            </a:r>
            <a:endParaRPr baseline="-25000" sz="2400"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  <p:sp>
        <p:nvSpPr>
          <p:cNvPr id="651" name="Google Shape;651;p46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52" name="Google Shape;652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4783" y="4125106"/>
            <a:ext cx="4273550" cy="1257300"/>
          </a:xfrm>
          <a:prstGeom prst="rect">
            <a:avLst/>
          </a:prstGeom>
          <a:noFill/>
          <a:ln>
            <a:noFill/>
          </a:ln>
        </p:spPr>
      </p:pic>
      <p:sp>
        <p:nvSpPr>
          <p:cNvPr id="653" name="Google Shape;653;p46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  <p:sp>
        <p:nvSpPr>
          <p:cNvPr id="654" name="Google Shape;654;p46"/>
          <p:cNvSpPr/>
          <p:nvPr/>
        </p:nvSpPr>
        <p:spPr>
          <a:xfrm>
            <a:off x="1625786" y="4970005"/>
            <a:ext cx="4179132" cy="44772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LVL's total impact exponent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4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LVL= Laminated Veneer Lumber</a:t>
            </a:r>
            <a:endParaRPr/>
          </a:p>
        </p:txBody>
      </p:sp>
      <p:sp>
        <p:nvSpPr>
          <p:cNvPr id="661" name="Google Shape;661;p47"/>
          <p:cNvSpPr txBox="1"/>
          <p:nvPr>
            <p:ph idx="1" type="body"/>
          </p:nvPr>
        </p:nvSpPr>
        <p:spPr>
          <a:xfrm>
            <a:off x="838198" y="1825624"/>
            <a:ext cx="10515601" cy="4803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When the length of the tensile LVL rod is </a:t>
            </a:r>
            <a:r>
              <a:rPr b="1" lang="en-GB" sz="2400" u="sng"/>
              <a:t>less than 3000 mm</a:t>
            </a:r>
            <a:r>
              <a:rPr lang="en-GB" sz="2400"/>
              <a:t>, the tensile strength characteristic value</a:t>
            </a:r>
            <a:r>
              <a:rPr i="1" lang="en-GB" sz="2400">
                <a:latin typeface="Arial"/>
                <a:ea typeface="Arial"/>
                <a:cs typeface="Arial"/>
                <a:sym typeface="Arial"/>
              </a:rPr>
              <a:t> f</a:t>
            </a:r>
            <a:r>
              <a:rPr baseline="-25000" lang="en-GB" sz="2400"/>
              <a:t>t,0,k</a:t>
            </a:r>
            <a:r>
              <a:rPr lang="en-GB" sz="2400"/>
              <a:t> may be </a:t>
            </a:r>
            <a:r>
              <a:rPr b="1" lang="en-GB" sz="2400" u="sng"/>
              <a:t>increased</a:t>
            </a:r>
            <a:r>
              <a:rPr lang="en-GB" sz="2400"/>
              <a:t> by the factor </a:t>
            </a:r>
            <a:r>
              <a:rPr i="1" lang="en-GB" sz="2400"/>
              <a:t>k</a:t>
            </a:r>
            <a:r>
              <a:rPr baseline="-25000" i="1" lang="en-GB" sz="2400">
                <a:latin typeface="Arial"/>
                <a:ea typeface="Arial"/>
                <a:cs typeface="Arial"/>
                <a:sym typeface="Arial"/>
              </a:rPr>
              <a:t>l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When the length of the tensile LVL rod is </a:t>
            </a:r>
            <a:r>
              <a:rPr b="1" lang="en-GB" sz="2400" u="sng"/>
              <a:t>over 3000 mm</a:t>
            </a:r>
            <a:r>
              <a:rPr lang="en-GB" sz="2400"/>
              <a:t>, the tensile strength characteristic value</a:t>
            </a:r>
            <a:r>
              <a:rPr i="1" lang="en-GB" sz="2400">
                <a:latin typeface="Arial"/>
                <a:ea typeface="Arial"/>
                <a:cs typeface="Arial"/>
                <a:sym typeface="Arial"/>
              </a:rPr>
              <a:t> f</a:t>
            </a:r>
            <a:r>
              <a:rPr baseline="-25000" lang="en-GB" sz="2400"/>
              <a:t>t,0,k</a:t>
            </a:r>
            <a:r>
              <a:rPr lang="en-GB" sz="2400"/>
              <a:t> may be </a:t>
            </a:r>
            <a:r>
              <a:rPr b="1" lang="en-GB" sz="2400" u="sng"/>
              <a:t>decreased</a:t>
            </a:r>
            <a:r>
              <a:rPr lang="en-GB" sz="2400"/>
              <a:t> by the factor </a:t>
            </a:r>
            <a:r>
              <a:rPr i="1" lang="en-GB" sz="2400"/>
              <a:t>k</a:t>
            </a:r>
            <a:r>
              <a:rPr baseline="-25000" i="1" lang="en-GB" sz="2400">
                <a:latin typeface="Arial"/>
                <a:ea typeface="Arial"/>
                <a:cs typeface="Arial"/>
                <a:sym typeface="Arial"/>
              </a:rPr>
              <a:t>l</a:t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aseline="-25000" sz="2400"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aseline="-25000" sz="2400"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  <p:sp>
        <p:nvSpPr>
          <p:cNvPr id="662" name="Google Shape;662;p47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63" name="Google Shape;663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6352" y="3452415"/>
            <a:ext cx="4273550" cy="1255712"/>
          </a:xfrm>
          <a:prstGeom prst="rect">
            <a:avLst/>
          </a:prstGeom>
          <a:noFill/>
          <a:ln>
            <a:noFill/>
          </a:ln>
        </p:spPr>
      </p:pic>
      <p:sp>
        <p:nvSpPr>
          <p:cNvPr id="664" name="Google Shape;664;p47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  <p:sp>
        <p:nvSpPr>
          <p:cNvPr id="665" name="Google Shape;665;p47"/>
          <p:cNvSpPr/>
          <p:nvPr/>
        </p:nvSpPr>
        <p:spPr>
          <a:xfrm>
            <a:off x="1600060" y="4351637"/>
            <a:ext cx="4179132" cy="44772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LVL's total impact exponent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1" name="Google Shape;671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2748" y="1408983"/>
            <a:ext cx="9765436" cy="4922825"/>
          </a:xfrm>
          <a:prstGeom prst="rect">
            <a:avLst/>
          </a:prstGeom>
          <a:noFill/>
          <a:ln>
            <a:noFill/>
          </a:ln>
        </p:spPr>
      </p:pic>
      <p:sp>
        <p:nvSpPr>
          <p:cNvPr id="672" name="Google Shape;672;p4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LVL strength values</a:t>
            </a:r>
            <a:endParaRPr/>
          </a:p>
        </p:txBody>
      </p:sp>
      <p:sp>
        <p:nvSpPr>
          <p:cNvPr id="673" name="Google Shape;673;p48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74" name="Google Shape;674;p48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  <p:sp>
        <p:nvSpPr>
          <p:cNvPr id="675" name="Google Shape;675;p48"/>
          <p:cNvSpPr/>
          <p:nvPr/>
        </p:nvSpPr>
        <p:spPr>
          <a:xfrm>
            <a:off x="1382861" y="1452468"/>
            <a:ext cx="1172392" cy="179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5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Bending on the edge</a:t>
            </a:r>
            <a:endParaRPr/>
          </a:p>
        </p:txBody>
      </p:sp>
      <p:sp>
        <p:nvSpPr>
          <p:cNvPr id="676" name="Google Shape;676;p48"/>
          <p:cNvSpPr/>
          <p:nvPr/>
        </p:nvSpPr>
        <p:spPr>
          <a:xfrm>
            <a:off x="8801102" y="1452468"/>
            <a:ext cx="1172392" cy="179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5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Cutting edgewise</a:t>
            </a:r>
            <a:endParaRPr/>
          </a:p>
        </p:txBody>
      </p:sp>
      <p:sp>
        <p:nvSpPr>
          <p:cNvPr id="677" name="Google Shape;677;p48"/>
          <p:cNvSpPr/>
          <p:nvPr/>
        </p:nvSpPr>
        <p:spPr>
          <a:xfrm>
            <a:off x="6301329" y="1422991"/>
            <a:ext cx="1848371" cy="2676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5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Traction parallel to the grain</a:t>
            </a:r>
            <a:endParaRPr/>
          </a:p>
        </p:txBody>
      </p:sp>
      <p:sp>
        <p:nvSpPr>
          <p:cNvPr id="678" name="Google Shape;678;p48"/>
          <p:cNvSpPr/>
          <p:nvPr/>
        </p:nvSpPr>
        <p:spPr>
          <a:xfrm>
            <a:off x="3805390" y="1405873"/>
            <a:ext cx="2061391" cy="179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5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Compression parallel to the grain</a:t>
            </a:r>
            <a:endParaRPr/>
          </a:p>
        </p:txBody>
      </p:sp>
      <p:sp>
        <p:nvSpPr>
          <p:cNvPr id="679" name="Google Shape;679;p48"/>
          <p:cNvSpPr/>
          <p:nvPr/>
        </p:nvSpPr>
        <p:spPr>
          <a:xfrm>
            <a:off x="3805391" y="3157184"/>
            <a:ext cx="2061391" cy="179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5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Edgewise compression against grain</a:t>
            </a:r>
            <a:endParaRPr/>
          </a:p>
        </p:txBody>
      </p:sp>
      <p:sp>
        <p:nvSpPr>
          <p:cNvPr id="680" name="Google Shape;680;p48"/>
          <p:cNvSpPr/>
          <p:nvPr/>
        </p:nvSpPr>
        <p:spPr>
          <a:xfrm>
            <a:off x="1382861" y="3158659"/>
            <a:ext cx="2061391" cy="179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5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Bending flatwise</a:t>
            </a:r>
            <a:endParaRPr/>
          </a:p>
        </p:txBody>
      </p:sp>
      <p:sp>
        <p:nvSpPr>
          <p:cNvPr id="681" name="Google Shape;681;p48"/>
          <p:cNvSpPr/>
          <p:nvPr/>
        </p:nvSpPr>
        <p:spPr>
          <a:xfrm>
            <a:off x="3805390" y="4860007"/>
            <a:ext cx="2061391" cy="179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5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Edgewise compression on the side</a:t>
            </a:r>
            <a:endParaRPr/>
          </a:p>
        </p:txBody>
      </p:sp>
      <p:sp>
        <p:nvSpPr>
          <p:cNvPr id="682" name="Google Shape;682;p48"/>
          <p:cNvSpPr/>
          <p:nvPr/>
        </p:nvSpPr>
        <p:spPr>
          <a:xfrm>
            <a:off x="6301330" y="3157183"/>
            <a:ext cx="2061391" cy="179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5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Edgewise traction against grain</a:t>
            </a:r>
            <a:endParaRPr/>
          </a:p>
        </p:txBody>
      </p:sp>
      <p:sp>
        <p:nvSpPr>
          <p:cNvPr id="683" name="Google Shape;683;p48"/>
          <p:cNvSpPr/>
          <p:nvPr/>
        </p:nvSpPr>
        <p:spPr>
          <a:xfrm>
            <a:off x="8816488" y="3157183"/>
            <a:ext cx="2540233" cy="151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5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Cutting on the side in the direction of face ply</a:t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4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CLT= Cross Laminated Timber</a:t>
            </a:r>
            <a:endParaRPr/>
          </a:p>
        </p:txBody>
      </p:sp>
      <p:sp>
        <p:nvSpPr>
          <p:cNvPr id="690" name="Google Shape;690;p49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91" name="Google Shape;691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21178" y="1837981"/>
            <a:ext cx="4223471" cy="4262469"/>
          </a:xfrm>
          <a:prstGeom prst="rect">
            <a:avLst/>
          </a:prstGeom>
          <a:noFill/>
          <a:ln>
            <a:noFill/>
          </a:ln>
        </p:spPr>
      </p:pic>
      <p:sp>
        <p:nvSpPr>
          <p:cNvPr id="692" name="Google Shape;692;p49"/>
          <p:cNvSpPr txBox="1"/>
          <p:nvPr/>
        </p:nvSpPr>
        <p:spPr>
          <a:xfrm>
            <a:off x="838199" y="1825625"/>
            <a:ext cx="5358715" cy="49273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CLT panel is a solid wood panel assembled by gluing strength-sorted lamellae together.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Typically, the lamella thicknesses are 20 mm, 30 mm, 40 mm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CLT panel may contain lamellae of different thicknesses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is currently no harmonised product standard for CLT panels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CE marking may be completed under the ETA European Technical Assessment:</a:t>
            </a:r>
            <a:endParaRPr/>
          </a:p>
          <a:p>
            <a:pPr indent="-762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62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62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3" name="Google Shape;693;p49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"/>
          <p:cNvSpPr txBox="1"/>
          <p:nvPr>
            <p:ph type="title"/>
          </p:nvPr>
        </p:nvSpPr>
        <p:spPr>
          <a:xfrm>
            <a:off x="325289" y="2672413"/>
            <a:ext cx="11553959" cy="12555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GB"/>
              <a:t>Design bases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9" name="Google Shape;699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76999" y="3724967"/>
            <a:ext cx="5436972" cy="1716313"/>
          </a:xfrm>
          <a:prstGeom prst="rect">
            <a:avLst/>
          </a:prstGeom>
          <a:noFill/>
          <a:ln>
            <a:noFill/>
          </a:ln>
        </p:spPr>
      </p:pic>
      <p:sp>
        <p:nvSpPr>
          <p:cNvPr id="700" name="Google Shape;700;p5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CLT= Cross Laminated Timber</a:t>
            </a:r>
            <a:endParaRPr/>
          </a:p>
        </p:txBody>
      </p:sp>
      <p:sp>
        <p:nvSpPr>
          <p:cNvPr id="701" name="Google Shape;701;p50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02" name="Google Shape;702;p50"/>
          <p:cNvSpPr txBox="1"/>
          <p:nvPr/>
        </p:nvSpPr>
        <p:spPr>
          <a:xfrm>
            <a:off x="838199" y="1825625"/>
            <a:ext cx="5364893" cy="49273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GB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CLT panel is examined as a layered structure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GB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effective bending stiffness of the CLT panel </a:t>
            </a:r>
            <a:r>
              <a:rPr i="1" lang="en-GB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EI</a:t>
            </a:r>
            <a:r>
              <a:rPr baseline="-25000" lang="en-GB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</a:t>
            </a:r>
            <a:r>
              <a:rPr lang="en-GB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can be determined using the </a:t>
            </a:r>
            <a:r>
              <a:rPr lang="en-GB" sz="2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</a:t>
            </a:r>
            <a:r>
              <a:rPr lang="en-GB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method described in the euro code (max 5-layer panel)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GB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manufacturers have pre-tabulated strength values for standardised cross-sections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GB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CLT has a "strong" and "weak" orientation</a:t>
            </a:r>
            <a:endParaRPr/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03" name="Google Shape;703;p50"/>
          <p:cNvPicPr preferRelativeResize="0"/>
          <p:nvPr/>
        </p:nvPicPr>
        <p:blipFill rotWithShape="1">
          <a:blip r:embed="rId4">
            <a:alphaModFix/>
          </a:blip>
          <a:srcRect b="57126" l="0" r="0" t="0"/>
          <a:stretch/>
        </p:blipFill>
        <p:spPr>
          <a:xfrm>
            <a:off x="6827692" y="1873251"/>
            <a:ext cx="4727350" cy="1220420"/>
          </a:xfrm>
          <a:prstGeom prst="rect">
            <a:avLst/>
          </a:prstGeom>
          <a:noFill/>
          <a:ln>
            <a:noFill/>
          </a:ln>
        </p:spPr>
      </p:pic>
      <p:sp>
        <p:nvSpPr>
          <p:cNvPr id="704" name="Google Shape;704;p50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  <p:sp>
        <p:nvSpPr>
          <p:cNvPr id="705" name="Google Shape;705;p50"/>
          <p:cNvSpPr/>
          <p:nvPr/>
        </p:nvSpPr>
        <p:spPr>
          <a:xfrm>
            <a:off x="7419914" y="3733597"/>
            <a:ext cx="1040505" cy="4033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5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CLT panel 1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5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“Strong orientation”</a:t>
            </a:r>
            <a:endParaRPr/>
          </a:p>
        </p:txBody>
      </p:sp>
      <p:sp>
        <p:nvSpPr>
          <p:cNvPr id="706" name="Google Shape;706;p50"/>
          <p:cNvSpPr/>
          <p:nvPr/>
        </p:nvSpPr>
        <p:spPr>
          <a:xfrm>
            <a:off x="10198625" y="3786864"/>
            <a:ext cx="1040505" cy="4033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5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CLT panel 2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5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“Strong orientation”</a:t>
            </a:r>
            <a:endParaRPr/>
          </a:p>
        </p:txBody>
      </p:sp>
      <p:sp>
        <p:nvSpPr>
          <p:cNvPr id="707" name="Google Shape;707;p50"/>
          <p:cNvSpPr/>
          <p:nvPr/>
        </p:nvSpPr>
        <p:spPr>
          <a:xfrm>
            <a:off x="7419914" y="4566343"/>
            <a:ext cx="1040505" cy="4033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5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CLT panel 1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5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“Weak orientation”</a:t>
            </a:r>
            <a:endParaRPr/>
          </a:p>
        </p:txBody>
      </p:sp>
      <p:sp>
        <p:nvSpPr>
          <p:cNvPr id="708" name="Google Shape;708;p50"/>
          <p:cNvSpPr/>
          <p:nvPr/>
        </p:nvSpPr>
        <p:spPr>
          <a:xfrm>
            <a:off x="10198624" y="4614196"/>
            <a:ext cx="1040505" cy="4033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5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CLT panel 2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5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“Weak orientation”</a:t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5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Industrially manufactured logs</a:t>
            </a:r>
            <a:endParaRPr/>
          </a:p>
        </p:txBody>
      </p:sp>
      <p:sp>
        <p:nvSpPr>
          <p:cNvPr id="715" name="Google Shape;715;p51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16" name="Google Shape;716;p51"/>
          <p:cNvSpPr txBox="1"/>
          <p:nvPr/>
        </p:nvSpPr>
        <p:spPr>
          <a:xfrm>
            <a:off x="838199" y="1825625"/>
            <a:ext cx="5358715" cy="49273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Industrially manufactured logs include: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Solid timber log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Laminated log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Cross-laminated log (non-compressed)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is currently no harmonised product standard for logs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CE marking may be completed under the ETA European Technical Assessment: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strength and rigidity characteristics of the logs are presented in the manufacturer's documentation</a:t>
            </a:r>
            <a:endParaRPr/>
          </a:p>
          <a:p>
            <a:pPr indent="-762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62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7" name="Google Shape;717;p51"/>
          <p:cNvPicPr preferRelativeResize="0"/>
          <p:nvPr/>
        </p:nvPicPr>
        <p:blipFill rotWithShape="1">
          <a:blip r:embed="rId3">
            <a:alphaModFix/>
          </a:blip>
          <a:srcRect b="52708" l="0" r="77809" t="0"/>
          <a:stretch/>
        </p:blipFill>
        <p:spPr>
          <a:xfrm>
            <a:off x="10024783" y="2404870"/>
            <a:ext cx="1533888" cy="1179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18" name="Google Shape;718;p51"/>
          <p:cNvPicPr preferRelativeResize="0"/>
          <p:nvPr/>
        </p:nvPicPr>
        <p:blipFill rotWithShape="1">
          <a:blip r:embed="rId3">
            <a:alphaModFix/>
          </a:blip>
          <a:srcRect b="46020" l="36283" r="39624" t="0"/>
          <a:stretch/>
        </p:blipFill>
        <p:spPr>
          <a:xfrm>
            <a:off x="7741508" y="1219275"/>
            <a:ext cx="1665361" cy="1346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9" name="Google Shape;719;p51"/>
          <p:cNvPicPr preferRelativeResize="0"/>
          <p:nvPr/>
        </p:nvPicPr>
        <p:blipFill rotWithShape="1">
          <a:blip r:embed="rId3">
            <a:alphaModFix/>
          </a:blip>
          <a:srcRect b="45237" l="75652" r="0" t="0"/>
          <a:stretch/>
        </p:blipFill>
        <p:spPr>
          <a:xfrm>
            <a:off x="7740683" y="3800906"/>
            <a:ext cx="1683016" cy="1365898"/>
          </a:xfrm>
          <a:prstGeom prst="rect">
            <a:avLst/>
          </a:prstGeom>
          <a:noFill/>
          <a:ln>
            <a:noFill/>
          </a:ln>
        </p:spPr>
      </p:pic>
      <p:sp>
        <p:nvSpPr>
          <p:cNvPr id="720" name="Google Shape;720;p51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  <p:sp>
        <p:nvSpPr>
          <p:cNvPr id="721" name="Google Shape;721;p51"/>
          <p:cNvSpPr/>
          <p:nvPr/>
        </p:nvSpPr>
        <p:spPr>
          <a:xfrm>
            <a:off x="7824945" y="2670168"/>
            <a:ext cx="1837613" cy="11307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Laminated log</a:t>
            </a:r>
            <a:endParaRPr/>
          </a:p>
          <a:p>
            <a:pPr indent="0" lvl="0" marL="0" marR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Width: 95...275 mm</a:t>
            </a:r>
            <a:endParaRPr/>
          </a:p>
          <a:p>
            <a:pPr indent="0" lvl="0" marL="0" marR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Height: 170...275 mm</a:t>
            </a:r>
            <a:endParaRPr/>
          </a:p>
          <a:p>
            <a:pPr indent="0" lvl="0" marL="0" marR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Length: ≤13 m</a:t>
            </a:r>
            <a:endParaRPr/>
          </a:p>
          <a:p>
            <a:pPr indent="0" lvl="0" marL="0" marR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Dimensions. laminated structure and profile shape vary by manufacturer</a:t>
            </a:r>
            <a:endParaRPr/>
          </a:p>
        </p:txBody>
      </p:sp>
      <p:sp>
        <p:nvSpPr>
          <p:cNvPr id="722" name="Google Shape;722;p51"/>
          <p:cNvSpPr/>
          <p:nvPr/>
        </p:nvSpPr>
        <p:spPr>
          <a:xfrm>
            <a:off x="10125555" y="3859751"/>
            <a:ext cx="1837613" cy="11307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Solid timber log</a:t>
            </a:r>
            <a:endParaRPr/>
          </a:p>
          <a:p>
            <a:pPr indent="0" lvl="0" marL="0" marR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Width: 95...205 mm</a:t>
            </a:r>
            <a:endParaRPr/>
          </a:p>
          <a:p>
            <a:pPr indent="0" lvl="0" marL="0" marR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Height: 170...220 mm</a:t>
            </a:r>
            <a:endParaRPr/>
          </a:p>
          <a:p>
            <a:pPr indent="0" lvl="0" marL="0" marR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Length: ≤13 m</a:t>
            </a:r>
            <a:endParaRPr/>
          </a:p>
          <a:p>
            <a:pPr indent="0" lvl="0" marL="0" marR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Dimensions and profile shape vary by manufacturer</a:t>
            </a:r>
            <a:endParaRPr/>
          </a:p>
        </p:txBody>
      </p:sp>
      <p:sp>
        <p:nvSpPr>
          <p:cNvPr id="723" name="Google Shape;723;p51"/>
          <p:cNvSpPr/>
          <p:nvPr/>
        </p:nvSpPr>
        <p:spPr>
          <a:xfrm>
            <a:off x="7824945" y="5258330"/>
            <a:ext cx="1837613" cy="11307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Non-settling timber</a:t>
            </a:r>
            <a:endParaRPr/>
          </a:p>
          <a:p>
            <a:pPr indent="0" lvl="0" marL="0" marR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Width: 135...275mm</a:t>
            </a:r>
            <a:endParaRPr/>
          </a:p>
          <a:p>
            <a:pPr indent="0" lvl="0" marL="0" marR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Height: 220...275 mm</a:t>
            </a:r>
            <a:endParaRPr/>
          </a:p>
          <a:p>
            <a:pPr indent="0" lvl="0" marL="0" marR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Length: ≤13 m</a:t>
            </a:r>
            <a:endParaRPr/>
          </a:p>
          <a:p>
            <a:pPr indent="0" lvl="0" marL="0" marR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Dimensions, laminated structure and profile shape vary by manufacturer</a:t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5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Wood-based panels</a:t>
            </a:r>
            <a:endParaRPr/>
          </a:p>
        </p:txBody>
      </p:sp>
      <p:sp>
        <p:nvSpPr>
          <p:cNvPr id="730" name="Google Shape;730;p52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31" name="Google Shape;731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25184" y="2163634"/>
            <a:ext cx="4598587" cy="3061958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Kuvahaun tulos haulle osb egger" id="732" name="Google Shape;732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53321" y="2163633"/>
            <a:ext cx="2835096" cy="3054587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33" name="Google Shape;733;p52"/>
          <p:cNvSpPr/>
          <p:nvPr/>
        </p:nvSpPr>
        <p:spPr>
          <a:xfrm>
            <a:off x="7623453" y="5010148"/>
            <a:ext cx="1000318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Image: Puuinfo</a:t>
            </a:r>
            <a:endParaRPr/>
          </a:p>
        </p:txBody>
      </p:sp>
      <p:sp>
        <p:nvSpPr>
          <p:cNvPr id="734" name="Google Shape;734;p52"/>
          <p:cNvSpPr/>
          <p:nvPr/>
        </p:nvSpPr>
        <p:spPr>
          <a:xfrm>
            <a:off x="10688099" y="5002776"/>
            <a:ext cx="1000318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Image: EGGER</a:t>
            </a:r>
            <a:endParaRPr/>
          </a:p>
        </p:txBody>
      </p:sp>
      <p:pic>
        <p:nvPicPr>
          <p:cNvPr descr="Kuvahaun tulos haulle wisa-spruce vaneri" id="735" name="Google Shape;735;p52"/>
          <p:cNvPicPr preferRelativeResize="0"/>
          <p:nvPr/>
        </p:nvPicPr>
        <p:blipFill rotWithShape="1">
          <a:blip r:embed="rId5">
            <a:alphaModFix/>
          </a:blip>
          <a:srcRect b="7827" l="0" r="0" t="0"/>
          <a:stretch/>
        </p:blipFill>
        <p:spPr>
          <a:xfrm>
            <a:off x="477043" y="2163633"/>
            <a:ext cx="3318591" cy="305880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36" name="Google Shape;736;p52"/>
          <p:cNvSpPr/>
          <p:nvPr/>
        </p:nvSpPr>
        <p:spPr>
          <a:xfrm>
            <a:off x="2354853" y="4996400"/>
            <a:ext cx="1440781" cy="2218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Image: UPM</a:t>
            </a:r>
            <a:endParaRPr/>
          </a:p>
        </p:txBody>
      </p:sp>
      <p:sp>
        <p:nvSpPr>
          <p:cNvPr id="737" name="Google Shape;737;p52"/>
          <p:cNvSpPr/>
          <p:nvPr/>
        </p:nvSpPr>
        <p:spPr>
          <a:xfrm>
            <a:off x="371593" y="1820861"/>
            <a:ext cx="223227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Spruce plywood panel</a:t>
            </a:r>
            <a:endParaRPr/>
          </a:p>
        </p:txBody>
      </p:sp>
      <p:sp>
        <p:nvSpPr>
          <p:cNvPr id="738" name="Google Shape;738;p52"/>
          <p:cNvSpPr/>
          <p:nvPr/>
        </p:nvSpPr>
        <p:spPr>
          <a:xfrm>
            <a:off x="3913440" y="1820861"/>
            <a:ext cx="169034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Chipboard</a:t>
            </a:r>
            <a:endParaRPr/>
          </a:p>
        </p:txBody>
      </p:sp>
      <p:sp>
        <p:nvSpPr>
          <p:cNvPr id="739" name="Google Shape;739;p52"/>
          <p:cNvSpPr/>
          <p:nvPr/>
        </p:nvSpPr>
        <p:spPr>
          <a:xfrm>
            <a:off x="8741693" y="1820861"/>
            <a:ext cx="197461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OSB panel</a:t>
            </a:r>
            <a:endParaRPr/>
          </a:p>
        </p:txBody>
      </p:sp>
      <p:sp>
        <p:nvSpPr>
          <p:cNvPr id="740" name="Google Shape;740;p52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5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Plywood panel</a:t>
            </a:r>
            <a:endParaRPr/>
          </a:p>
        </p:txBody>
      </p:sp>
      <p:sp>
        <p:nvSpPr>
          <p:cNvPr id="747" name="Google Shape;747;p53"/>
          <p:cNvSpPr txBox="1"/>
          <p:nvPr>
            <p:ph idx="1" type="body"/>
          </p:nvPr>
        </p:nvSpPr>
        <p:spPr>
          <a:xfrm>
            <a:off x="838199" y="1825625"/>
            <a:ext cx="10313774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Spruce plywood panels are typically used in construction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/>
              <a:t>Other types of plywood panels can also be used on a case-by-case basis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/>
              <a:t>Moisture resistance important when selecting a panel type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The strength and rigidity values of plywood panels are presented in a table		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/>
              <a:t>Depending on panel thickness and veneer direction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Plywood panels must comply with EN 13986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/>
              <a:t>Plywood panels must be CE marked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In some cases, a plywood panel can be replaced with an LVL panel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748" name="Google Shape;748;p53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49" name="Google Shape;749;p53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5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Plywood panel</a:t>
            </a:r>
            <a:endParaRPr/>
          </a:p>
        </p:txBody>
      </p:sp>
      <p:sp>
        <p:nvSpPr>
          <p:cNvPr id="756" name="Google Shape;756;p54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57" name="Google Shape;757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09652" y="2815926"/>
            <a:ext cx="4469511" cy="3534032"/>
          </a:xfrm>
          <a:prstGeom prst="rect">
            <a:avLst/>
          </a:prstGeom>
          <a:noFill/>
          <a:ln>
            <a:noFill/>
          </a:ln>
        </p:spPr>
      </p:pic>
      <p:sp>
        <p:nvSpPr>
          <p:cNvPr id="758" name="Google Shape;758;p54"/>
          <p:cNvSpPr txBox="1"/>
          <p:nvPr/>
        </p:nvSpPr>
        <p:spPr>
          <a:xfrm>
            <a:off x="838199" y="1825625"/>
            <a:ext cx="5364893" cy="4476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Plywood panels have a "strong" and "weak" orientation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Must be considered in dimensioning and panel installation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grain direction of the face ply must be perpendicular to the brackets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plate size marking, the first digit indicates the grain direction of the face ply</a:t>
            </a:r>
            <a:endParaRPr/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59" name="Google Shape;759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77535" y="716620"/>
            <a:ext cx="2709034" cy="1948136"/>
          </a:xfrm>
          <a:prstGeom prst="rect">
            <a:avLst/>
          </a:prstGeom>
          <a:noFill/>
          <a:ln>
            <a:noFill/>
          </a:ln>
        </p:spPr>
      </p:pic>
      <p:sp>
        <p:nvSpPr>
          <p:cNvPr id="760" name="Google Shape;760;p54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  <p:sp>
        <p:nvSpPr>
          <p:cNvPr id="761" name="Google Shape;761;p54"/>
          <p:cNvSpPr/>
          <p:nvPr/>
        </p:nvSpPr>
        <p:spPr>
          <a:xfrm>
            <a:off x="8831463" y="1080669"/>
            <a:ext cx="1040505" cy="2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5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“Strong orientation”</a:t>
            </a:r>
            <a:endParaRPr/>
          </a:p>
        </p:txBody>
      </p:sp>
      <p:sp>
        <p:nvSpPr>
          <p:cNvPr id="762" name="Google Shape;762;p54"/>
          <p:cNvSpPr/>
          <p:nvPr/>
        </p:nvSpPr>
        <p:spPr>
          <a:xfrm>
            <a:off x="8831463" y="1936519"/>
            <a:ext cx="1040505" cy="4033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5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“Weak orientation”</a:t>
            </a:r>
            <a:endParaRPr/>
          </a:p>
        </p:txBody>
      </p:sp>
      <p:sp>
        <p:nvSpPr>
          <p:cNvPr id="763" name="Google Shape;763;p54"/>
          <p:cNvSpPr/>
          <p:nvPr/>
        </p:nvSpPr>
        <p:spPr>
          <a:xfrm rot="-5400000">
            <a:off x="8211402" y="839817"/>
            <a:ext cx="706972" cy="2071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For example: 9 mm</a:t>
            </a:r>
            <a:endParaRPr/>
          </a:p>
        </p:txBody>
      </p:sp>
      <p:sp>
        <p:nvSpPr>
          <p:cNvPr id="764" name="Google Shape;764;p54"/>
          <p:cNvSpPr/>
          <p:nvPr/>
        </p:nvSpPr>
        <p:spPr>
          <a:xfrm rot="-5400000">
            <a:off x="6897761" y="4101544"/>
            <a:ext cx="1651322" cy="2159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Grain direction of face ply </a:t>
            </a:r>
            <a:endParaRPr/>
          </a:p>
        </p:txBody>
      </p:sp>
      <p:sp>
        <p:nvSpPr>
          <p:cNvPr id="765" name="Google Shape;765;p54"/>
          <p:cNvSpPr/>
          <p:nvPr/>
        </p:nvSpPr>
        <p:spPr>
          <a:xfrm flipH="1">
            <a:off x="9810537" y="4298430"/>
            <a:ext cx="1233825" cy="2159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Grain direction of face ply </a:t>
            </a:r>
            <a:endParaRPr/>
          </a:p>
        </p:txBody>
      </p:sp>
      <p:sp>
        <p:nvSpPr>
          <p:cNvPr id="766" name="Google Shape;766;p54"/>
          <p:cNvSpPr/>
          <p:nvPr/>
        </p:nvSpPr>
        <p:spPr>
          <a:xfrm flipH="1">
            <a:off x="9553303" y="2842560"/>
            <a:ext cx="664895" cy="2159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For example: </a:t>
            </a:r>
            <a:endParaRPr/>
          </a:p>
        </p:txBody>
      </p:sp>
      <p:sp>
        <p:nvSpPr>
          <p:cNvPr id="767" name="Google Shape;767;p54"/>
          <p:cNvSpPr/>
          <p:nvPr/>
        </p:nvSpPr>
        <p:spPr>
          <a:xfrm flipH="1">
            <a:off x="7009652" y="2847148"/>
            <a:ext cx="660502" cy="2159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For example: </a:t>
            </a: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5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Illustration shows incorrect wall panelling</a:t>
            </a:r>
            <a:endParaRPr/>
          </a:p>
        </p:txBody>
      </p:sp>
      <p:sp>
        <p:nvSpPr>
          <p:cNvPr id="774" name="Google Shape;774;p55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DSC02226" id="775" name="Google Shape;775;p55"/>
          <p:cNvPicPr preferRelativeResize="0"/>
          <p:nvPr/>
        </p:nvPicPr>
        <p:blipFill rotWithShape="1">
          <a:blip r:embed="rId3">
            <a:alphaModFix/>
          </a:blip>
          <a:srcRect b="0" l="0" r="0" t="22337"/>
          <a:stretch/>
        </p:blipFill>
        <p:spPr>
          <a:xfrm>
            <a:off x="2120212" y="1539619"/>
            <a:ext cx="7950543" cy="463203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6" name="Google Shape;776;p55"/>
          <p:cNvCxnSpPr/>
          <p:nvPr/>
        </p:nvCxnSpPr>
        <p:spPr>
          <a:xfrm>
            <a:off x="4278399" y="4436076"/>
            <a:ext cx="0" cy="11520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stealth"/>
            <a:tailEnd len="lg" w="lg" type="stealth"/>
          </a:ln>
        </p:spPr>
      </p:cxnSp>
      <p:cxnSp>
        <p:nvCxnSpPr>
          <p:cNvPr id="777" name="Google Shape;777;p55"/>
          <p:cNvCxnSpPr/>
          <p:nvPr/>
        </p:nvCxnSpPr>
        <p:spPr>
          <a:xfrm rot="10800000">
            <a:off x="7226911" y="2740798"/>
            <a:ext cx="115200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stealth"/>
            <a:tailEnd len="lg" w="lg" type="stealth"/>
          </a:ln>
        </p:spPr>
      </p:cxnSp>
      <p:cxnSp>
        <p:nvCxnSpPr>
          <p:cNvPr id="778" name="Google Shape;778;p55"/>
          <p:cNvCxnSpPr/>
          <p:nvPr/>
        </p:nvCxnSpPr>
        <p:spPr>
          <a:xfrm>
            <a:off x="4278399" y="2164798"/>
            <a:ext cx="0" cy="11520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stealth"/>
            <a:tailEnd len="lg" w="lg" type="stealth"/>
          </a:ln>
        </p:spPr>
      </p:cxnSp>
      <p:cxnSp>
        <p:nvCxnSpPr>
          <p:cNvPr id="779" name="Google Shape;779;p55"/>
          <p:cNvCxnSpPr/>
          <p:nvPr/>
        </p:nvCxnSpPr>
        <p:spPr>
          <a:xfrm>
            <a:off x="7830967" y="4436076"/>
            <a:ext cx="0" cy="11520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stealth"/>
            <a:tailEnd len="lg" w="lg" type="stealth"/>
          </a:ln>
        </p:spPr>
      </p:cxnSp>
      <p:sp>
        <p:nvSpPr>
          <p:cNvPr id="780" name="Google Shape;780;p55"/>
          <p:cNvSpPr/>
          <p:nvPr/>
        </p:nvSpPr>
        <p:spPr>
          <a:xfrm>
            <a:off x="8149281" y="5956209"/>
            <a:ext cx="1921474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Image: Tero Lahtela</a:t>
            </a:r>
            <a:endParaRPr/>
          </a:p>
        </p:txBody>
      </p:sp>
      <p:sp>
        <p:nvSpPr>
          <p:cNvPr id="781" name="Google Shape;781;p55"/>
          <p:cNvSpPr/>
          <p:nvPr/>
        </p:nvSpPr>
        <p:spPr>
          <a:xfrm rot="-5400000">
            <a:off x="3113903" y="4873576"/>
            <a:ext cx="192147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Incorrect grain direction</a:t>
            </a:r>
            <a:endParaRPr/>
          </a:p>
        </p:txBody>
      </p:sp>
      <p:sp>
        <p:nvSpPr>
          <p:cNvPr id="782" name="Google Shape;782;p55"/>
          <p:cNvSpPr/>
          <p:nvPr/>
        </p:nvSpPr>
        <p:spPr>
          <a:xfrm>
            <a:off x="6842174" y="2399827"/>
            <a:ext cx="192147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Correct grain direction</a:t>
            </a:r>
            <a:endParaRPr/>
          </a:p>
        </p:txBody>
      </p:sp>
      <p:sp>
        <p:nvSpPr>
          <p:cNvPr id="783" name="Google Shape;783;p55"/>
          <p:cNvSpPr/>
          <p:nvPr/>
        </p:nvSpPr>
        <p:spPr>
          <a:xfrm rot="-5400000">
            <a:off x="3113904" y="2602298"/>
            <a:ext cx="192147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Incorrect grain direction</a:t>
            </a:r>
            <a:endParaRPr/>
          </a:p>
        </p:txBody>
      </p:sp>
      <p:sp>
        <p:nvSpPr>
          <p:cNvPr id="784" name="Google Shape;784;p55"/>
          <p:cNvSpPr/>
          <p:nvPr/>
        </p:nvSpPr>
        <p:spPr>
          <a:xfrm rot="-5400000">
            <a:off x="6666471" y="4891617"/>
            <a:ext cx="192147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Incorrect grain direction</a:t>
            </a:r>
            <a:endParaRPr/>
          </a:p>
        </p:txBody>
      </p:sp>
      <p:sp>
        <p:nvSpPr>
          <p:cNvPr id="785" name="Google Shape;785;p55"/>
          <p:cNvSpPr/>
          <p:nvPr/>
        </p:nvSpPr>
        <p:spPr>
          <a:xfrm>
            <a:off x="3252403" y="3774339"/>
            <a:ext cx="192147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Unsupported panel seam</a:t>
            </a:r>
            <a:endParaRPr/>
          </a:p>
        </p:txBody>
      </p:sp>
      <p:sp>
        <p:nvSpPr>
          <p:cNvPr id="786" name="Google Shape;786;p55"/>
          <p:cNvSpPr/>
          <p:nvPr/>
        </p:nvSpPr>
        <p:spPr>
          <a:xfrm>
            <a:off x="6870230" y="3774339"/>
            <a:ext cx="192147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Unsupported panel seam</a:t>
            </a:r>
            <a:endParaRPr/>
          </a:p>
        </p:txBody>
      </p:sp>
      <p:cxnSp>
        <p:nvCxnSpPr>
          <p:cNvPr id="787" name="Google Shape;787;p55"/>
          <p:cNvCxnSpPr/>
          <p:nvPr/>
        </p:nvCxnSpPr>
        <p:spPr>
          <a:xfrm>
            <a:off x="6048630" y="1721578"/>
            <a:ext cx="46854" cy="4480965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lgDash"/>
            <a:miter lim="800000"/>
            <a:headEnd len="sm" w="sm" type="none"/>
            <a:tailEnd len="sm" w="sm" type="none"/>
          </a:ln>
        </p:spPr>
      </p:cxnSp>
      <p:cxnSp>
        <p:nvCxnSpPr>
          <p:cNvPr id="788" name="Google Shape;788;p55"/>
          <p:cNvCxnSpPr/>
          <p:nvPr/>
        </p:nvCxnSpPr>
        <p:spPr>
          <a:xfrm flipH="1">
            <a:off x="2126391" y="1780060"/>
            <a:ext cx="758784" cy="4394536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lgDash"/>
            <a:miter lim="800000"/>
            <a:headEnd len="sm" w="sm" type="none"/>
            <a:tailEnd len="sm" w="sm" type="none"/>
          </a:ln>
        </p:spPr>
      </p:cxnSp>
      <p:cxnSp>
        <p:nvCxnSpPr>
          <p:cNvPr id="789" name="Google Shape;789;p55"/>
          <p:cNvCxnSpPr/>
          <p:nvPr/>
        </p:nvCxnSpPr>
        <p:spPr>
          <a:xfrm>
            <a:off x="9175277" y="1715400"/>
            <a:ext cx="891485" cy="4456253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lgDash"/>
            <a:miter lim="800000"/>
            <a:headEnd len="sm" w="sm" type="none"/>
            <a:tailEnd len="sm" w="sm" type="none"/>
          </a:ln>
        </p:spPr>
      </p:cxnSp>
      <p:sp>
        <p:nvSpPr>
          <p:cNvPr id="790" name="Google Shape;790;p55"/>
          <p:cNvSpPr/>
          <p:nvPr/>
        </p:nvSpPr>
        <p:spPr>
          <a:xfrm rot="-4821002">
            <a:off x="1505035" y="4720190"/>
            <a:ext cx="192147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Steel profile</a:t>
            </a:r>
            <a:endParaRPr/>
          </a:p>
        </p:txBody>
      </p:sp>
      <p:sp>
        <p:nvSpPr>
          <p:cNvPr id="791" name="Google Shape;791;p55"/>
          <p:cNvSpPr/>
          <p:nvPr/>
        </p:nvSpPr>
        <p:spPr>
          <a:xfrm rot="-6074898">
            <a:off x="8721126" y="4727429"/>
            <a:ext cx="192147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Steel profile</a:t>
            </a:r>
            <a:endParaRPr/>
          </a:p>
        </p:txBody>
      </p:sp>
      <p:sp>
        <p:nvSpPr>
          <p:cNvPr id="792" name="Google Shape;792;p55"/>
          <p:cNvSpPr/>
          <p:nvPr/>
        </p:nvSpPr>
        <p:spPr>
          <a:xfrm rot="-5400000">
            <a:off x="5000877" y="4723634"/>
            <a:ext cx="192147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Steel profile</a:t>
            </a:r>
            <a:endParaRPr/>
          </a:p>
        </p:txBody>
      </p:sp>
      <p:sp>
        <p:nvSpPr>
          <p:cNvPr id="793" name="Google Shape;793;p55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5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Chipboard </a:t>
            </a:r>
            <a:endParaRPr/>
          </a:p>
        </p:txBody>
      </p:sp>
      <p:sp>
        <p:nvSpPr>
          <p:cNvPr id="800" name="Google Shape;800;p56"/>
          <p:cNvSpPr txBox="1"/>
          <p:nvPr>
            <p:ph idx="1" type="body"/>
          </p:nvPr>
        </p:nvSpPr>
        <p:spPr>
          <a:xfrm>
            <a:off x="838199" y="1825625"/>
            <a:ext cx="10313774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Chipboard can only be used in categories 1 and 2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/>
              <a:t>Some particle board types only in category 1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The strength and rigidity values of the chipboard are presented in a table		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/>
              <a:t>By plate thickness and strength class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/>
              <a:t>Chipboard strength classes: P4, P5, P6, P7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Chipboard must comply with EN 13986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/>
              <a:t>Chipboard must be CE marked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801" name="Google Shape;801;p56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02" name="Google Shape;802;p56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7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5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OSB = Oriented Strand Board</a:t>
            </a:r>
            <a:endParaRPr/>
          </a:p>
        </p:txBody>
      </p:sp>
      <p:sp>
        <p:nvSpPr>
          <p:cNvPr id="809" name="Google Shape;809;p57"/>
          <p:cNvSpPr txBox="1"/>
          <p:nvPr>
            <p:ph idx="1" type="body"/>
          </p:nvPr>
        </p:nvSpPr>
        <p:spPr>
          <a:xfrm>
            <a:off x="838199" y="1825624"/>
            <a:ext cx="10313774" cy="48840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OSB can only be used in category 1 and 2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Some OSB types only in category 1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The strength and rigidity values of OSB are presented in a table		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By plate thickness and strength class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OSB strength classes are OSB/2, OSB/3, OSB/4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OSB has a "strong" and "weak" orientation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Must be considered in dimensioning and panel installation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The main direction of the panel should be perpendicular to the brackets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OSB must comply with EN 13986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OSB must be CE marked</a:t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  <p:sp>
        <p:nvSpPr>
          <p:cNvPr id="810" name="Google Shape;810;p57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11" name="Google Shape;811;p57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6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7" name="Google Shape;817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2807" y="3548070"/>
            <a:ext cx="11175610" cy="1681836"/>
          </a:xfrm>
          <a:prstGeom prst="rect">
            <a:avLst/>
          </a:prstGeom>
          <a:noFill/>
          <a:ln>
            <a:noFill/>
          </a:ln>
        </p:spPr>
      </p:pic>
      <p:sp>
        <p:nvSpPr>
          <p:cNvPr id="818" name="Google Shape;818;p5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Loss of flexural strength of timber</a:t>
            </a:r>
            <a:endParaRPr/>
          </a:p>
        </p:txBody>
      </p:sp>
      <p:sp>
        <p:nvSpPr>
          <p:cNvPr id="819" name="Google Shape;819;p58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20" name="Google Shape;820;p58"/>
          <p:cNvSpPr txBox="1"/>
          <p:nvPr>
            <p:ph idx="1" type="body"/>
          </p:nvPr>
        </p:nvSpPr>
        <p:spPr>
          <a:xfrm>
            <a:off x="838199" y="1825625"/>
            <a:ext cx="10313774" cy="11338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Bending strength exceeded (</a:t>
            </a:r>
            <a:r>
              <a:rPr i="1" lang="en-GB">
                <a:latin typeface="Arial"/>
                <a:ea typeface="Arial"/>
                <a:cs typeface="Arial"/>
                <a:sym typeface="Arial"/>
              </a:rPr>
              <a:t>f</a:t>
            </a:r>
            <a:r>
              <a:rPr baseline="-25000" lang="en-GB"/>
              <a:t>m,d</a:t>
            </a:r>
            <a:r>
              <a:rPr lang="en-GB"/>
              <a:t>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Branches, etc. defects reduce bending strength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821" name="Google Shape;821;p58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6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5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Loss of flexural strength from bending</a:t>
            </a:r>
            <a:endParaRPr/>
          </a:p>
        </p:txBody>
      </p:sp>
      <p:sp>
        <p:nvSpPr>
          <p:cNvPr id="828" name="Google Shape;828;p59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29" name="Google Shape;829;p59"/>
          <p:cNvSpPr txBox="1"/>
          <p:nvPr>
            <p:ph idx="1" type="body"/>
          </p:nvPr>
        </p:nvSpPr>
        <p:spPr>
          <a:xfrm>
            <a:off x="838199" y="1825625"/>
            <a:ext cx="10313774" cy="12635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Shear strength perpendicular to grain exceeded (</a:t>
            </a:r>
            <a:r>
              <a:rPr i="1" lang="en-GB">
                <a:latin typeface="Arial"/>
                <a:ea typeface="Arial"/>
                <a:cs typeface="Arial"/>
                <a:sym typeface="Arial"/>
              </a:rPr>
              <a:t>f</a:t>
            </a:r>
            <a:r>
              <a:rPr baseline="-25000" lang="en-GB"/>
              <a:t>v,d</a:t>
            </a:r>
            <a:r>
              <a:rPr lang="en-GB"/>
              <a:t>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Cracks and other faults deteriorate shear strength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830" name="Google Shape;830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5627" y="3538057"/>
            <a:ext cx="11202789" cy="1620890"/>
          </a:xfrm>
          <a:prstGeom prst="rect">
            <a:avLst/>
          </a:prstGeom>
          <a:noFill/>
          <a:ln>
            <a:noFill/>
          </a:ln>
        </p:spPr>
      </p:pic>
      <p:sp>
        <p:nvSpPr>
          <p:cNvPr id="831" name="Google Shape;831;p59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Effect of load duration and moisture</a:t>
            </a:r>
            <a:endParaRPr/>
          </a:p>
        </p:txBody>
      </p:sp>
      <p:sp>
        <p:nvSpPr>
          <p:cNvPr id="148" name="Google Shape;148;p6"/>
          <p:cNvSpPr txBox="1"/>
          <p:nvPr>
            <p:ph idx="1" type="body"/>
          </p:nvPr>
        </p:nvSpPr>
        <p:spPr>
          <a:xfrm>
            <a:off x="838199" y="1825623"/>
            <a:ext cx="10850218" cy="49644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Time and moisture content in wood affect strength and stiffness properties of wood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Specific strengths and stiffness characteristics are determined as follows: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5-minute load time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Humidity RH 65% (up to 12 %)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The strength properties of dry wood are better than those of damp wood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Modification factor</a:t>
            </a:r>
            <a:r>
              <a:rPr i="1" lang="en-GB" sz="2000"/>
              <a:t> k</a:t>
            </a:r>
            <a:r>
              <a:rPr baseline="-25000" lang="en-GB" sz="2000"/>
              <a:t>mod</a:t>
            </a:r>
            <a:r>
              <a:rPr lang="en-GB" sz="2000"/>
              <a:t> considers the load duration and the effect of wood moisture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The stiffness characteristics of dry wood are better than those of damp wood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Creep coefficient </a:t>
            </a:r>
            <a:r>
              <a:rPr i="1" lang="en-GB" sz="2000"/>
              <a:t>k</a:t>
            </a:r>
            <a:r>
              <a:rPr baseline="-25000" lang="en-GB" sz="2000"/>
              <a:t>def</a:t>
            </a:r>
            <a:r>
              <a:rPr lang="en-GB" sz="2000"/>
              <a:t> considers the effect of moisture on bending and deformation state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Combination factor </a:t>
            </a:r>
            <a:r>
              <a:rPr i="1" lang="en-GB" sz="2000"/>
              <a:t>Ψ</a:t>
            </a:r>
            <a:r>
              <a:rPr baseline="-25000" lang="en-GB" sz="2000"/>
              <a:t>2</a:t>
            </a:r>
            <a:r>
              <a:rPr lang="en-GB" sz="2000"/>
              <a:t> considers the effect of the sustained part of the variable load on the bending and deformation state</a:t>
            </a:r>
            <a:endParaRPr/>
          </a:p>
          <a:p>
            <a:pPr indent="-101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</p:txBody>
      </p:sp>
      <p:sp>
        <p:nvSpPr>
          <p:cNvPr id="149" name="Google Shape;149;p6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0" name="Google Shape;150;p6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6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6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Shear strength of wood (90° against grain direction)</a:t>
            </a:r>
            <a:endParaRPr/>
          </a:p>
        </p:txBody>
      </p:sp>
      <p:sp>
        <p:nvSpPr>
          <p:cNvPr id="838" name="Google Shape;838;p60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39" name="Google Shape;839;p60"/>
          <p:cNvSpPr txBox="1"/>
          <p:nvPr/>
        </p:nvSpPr>
        <p:spPr>
          <a:xfrm>
            <a:off x="838198" y="1825625"/>
            <a:ext cx="5303110" cy="47790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rolling shear strength is exceeded (</a:t>
            </a:r>
            <a:r>
              <a:rPr i="1" lang="en-GB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baseline="-25000"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r,d</a:t>
            </a: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highly significant phenomenon in the dimensioning of a CLT panel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40" name="Google Shape;840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76086" y="2750240"/>
            <a:ext cx="5523471" cy="1623283"/>
          </a:xfrm>
          <a:prstGeom prst="rect">
            <a:avLst/>
          </a:prstGeom>
          <a:noFill/>
          <a:ln>
            <a:noFill/>
          </a:ln>
        </p:spPr>
      </p:pic>
      <p:sp>
        <p:nvSpPr>
          <p:cNvPr id="841" name="Google Shape;841;p60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6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6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Compression strength of wood (in the grain direction)</a:t>
            </a:r>
            <a:endParaRPr/>
          </a:p>
        </p:txBody>
      </p:sp>
      <p:sp>
        <p:nvSpPr>
          <p:cNvPr id="848" name="Google Shape;848;p61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49" name="Google Shape;849;p61"/>
          <p:cNvSpPr txBox="1"/>
          <p:nvPr/>
        </p:nvSpPr>
        <p:spPr>
          <a:xfrm>
            <a:off x="838198" y="1825625"/>
            <a:ext cx="6575856" cy="47790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Compression strength in the grain direction exceeded (</a:t>
            </a:r>
            <a:r>
              <a:rPr i="1" lang="en-GB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baseline="-25000"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c,0,d</a:t>
            </a: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loss of compression strength occurs when the rod is too small to buckle it</a:t>
            </a:r>
            <a:endParaRPr/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0" name="Google Shape;850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78384" y="1690688"/>
            <a:ext cx="1419081" cy="4275438"/>
          </a:xfrm>
          <a:prstGeom prst="rect">
            <a:avLst/>
          </a:prstGeom>
          <a:noFill/>
          <a:ln>
            <a:noFill/>
          </a:ln>
        </p:spPr>
      </p:pic>
      <p:sp>
        <p:nvSpPr>
          <p:cNvPr id="851" name="Google Shape;851;p61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6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7" name="Google Shape;857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95181" y="1402491"/>
            <a:ext cx="3348557" cy="4916471"/>
          </a:xfrm>
          <a:prstGeom prst="rect">
            <a:avLst/>
          </a:prstGeom>
          <a:noFill/>
          <a:ln>
            <a:noFill/>
          </a:ln>
        </p:spPr>
      </p:pic>
      <p:sp>
        <p:nvSpPr>
          <p:cNvPr id="858" name="Google Shape;858;p6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Compression strength of wood (90° against grain direction)</a:t>
            </a:r>
            <a:endParaRPr/>
          </a:p>
        </p:txBody>
      </p:sp>
      <p:sp>
        <p:nvSpPr>
          <p:cNvPr id="859" name="Google Shape;859;p62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60" name="Google Shape;860;p62"/>
          <p:cNvSpPr txBox="1"/>
          <p:nvPr/>
        </p:nvSpPr>
        <p:spPr>
          <a:xfrm>
            <a:off x="838198" y="1825625"/>
            <a:ext cx="5972889" cy="44145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Compression strength perpendicular to grain direction exceeded (</a:t>
            </a:r>
            <a:r>
              <a:rPr i="1" lang="en-GB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baseline="-25000"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c,90,d</a:t>
            </a: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dimensioning can consider the distribution of compression stress caused by the grains of wood (</a:t>
            </a:r>
            <a:r>
              <a:rPr lang="en-GB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r>
              <a:rPr baseline="-25000"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c,90,ef</a:t>
            </a: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grains of the tree function as "ropes"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Transversal compression causes a significant vertical compression </a:t>
            </a:r>
            <a:endParaRPr/>
          </a:p>
        </p:txBody>
      </p:sp>
      <p:sp>
        <p:nvSpPr>
          <p:cNvPr id="861" name="Google Shape;861;p62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  <p:sp>
        <p:nvSpPr>
          <p:cNvPr id="862" name="Google Shape;862;p62"/>
          <p:cNvSpPr/>
          <p:nvPr/>
        </p:nvSpPr>
        <p:spPr>
          <a:xfrm>
            <a:off x="9378950" y="1530278"/>
            <a:ext cx="2543761" cy="8409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DISTRIBUTION IN THE GRAIN DIRECTION</a:t>
            </a:r>
            <a:endParaRPr/>
          </a:p>
          <a:p>
            <a:pPr indent="0" lvl="0" marL="0" marR="0" rtl="0" algn="l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distribution of compression stress can be considered with the support pressure factor </a:t>
            </a:r>
            <a:r>
              <a:rPr i="1" lang="en-GB" sz="11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r>
              <a:rPr baseline="-25000" lang="en-GB" sz="11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GB" sz="11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aseline="-25000" lang="en-GB" sz="11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┴</a:t>
            </a:r>
            <a:endParaRPr/>
          </a:p>
        </p:txBody>
      </p:sp>
      <p:sp>
        <p:nvSpPr>
          <p:cNvPr id="863" name="Google Shape;863;p62"/>
          <p:cNvSpPr/>
          <p:nvPr/>
        </p:nvSpPr>
        <p:spPr>
          <a:xfrm>
            <a:off x="9378950" y="4132186"/>
            <a:ext cx="2543761" cy="8409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DISTRIBUTION PERPENDICULAR AGAINST GRAIN DIRECTION</a:t>
            </a:r>
            <a:endParaRPr/>
          </a:p>
          <a:p>
            <a:pPr indent="0" lvl="0" marL="0" marR="0" rtl="0" algn="l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practice, compression stress is slightly distributed, but this </a:t>
            </a:r>
            <a:r>
              <a:rPr b="1" lang="en-GB" sz="11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cannot be</a:t>
            </a:r>
            <a:r>
              <a:rPr lang="en-GB" sz="11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considered with the support pressure factor </a:t>
            </a:r>
            <a:r>
              <a:rPr i="1" lang="en-GB" sz="11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r>
              <a:rPr baseline="-25000" lang="en-GB" sz="11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GB" sz="11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aseline="-25000" lang="en-GB" sz="11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┴</a:t>
            </a:r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8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6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Tensile strength of wood (in the grain direction)</a:t>
            </a:r>
            <a:endParaRPr/>
          </a:p>
        </p:txBody>
      </p:sp>
      <p:sp>
        <p:nvSpPr>
          <p:cNvPr id="870" name="Google Shape;870;p63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71" name="Google Shape;871;p63"/>
          <p:cNvSpPr txBox="1"/>
          <p:nvPr>
            <p:ph idx="1" type="body"/>
          </p:nvPr>
        </p:nvSpPr>
        <p:spPr>
          <a:xfrm>
            <a:off x="838200" y="1825624"/>
            <a:ext cx="7206050" cy="34161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Tensile strength in the grain direction exceeded (</a:t>
            </a:r>
            <a:r>
              <a:rPr i="1" lang="en-GB">
                <a:latin typeface="Arial"/>
                <a:ea typeface="Arial"/>
                <a:cs typeface="Arial"/>
                <a:sym typeface="Arial"/>
              </a:rPr>
              <a:t>f</a:t>
            </a:r>
            <a:r>
              <a:rPr baseline="-25000" lang="en-GB"/>
              <a:t>t,0,d</a:t>
            </a:r>
            <a:r>
              <a:rPr lang="en-GB"/>
              <a:t>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The size of the rod affects tensile strength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Branches, etc. defects reduce tensile strength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Loss of tensile strength may also occur in the joint area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/>
              <a:t>Partial fracturing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/>
              <a:t>Fracturing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872" name="Google Shape;872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5779" y="5130607"/>
            <a:ext cx="7014520" cy="806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3" name="Google Shape;873;p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54364" y="847814"/>
            <a:ext cx="2625444" cy="2468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4" name="Google Shape;874;p6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260554" y="3738393"/>
            <a:ext cx="2595753" cy="2441843"/>
          </a:xfrm>
          <a:prstGeom prst="rect">
            <a:avLst/>
          </a:prstGeom>
          <a:noFill/>
          <a:ln>
            <a:noFill/>
          </a:ln>
        </p:spPr>
      </p:pic>
      <p:sp>
        <p:nvSpPr>
          <p:cNvPr id="875" name="Google Shape;875;p63"/>
          <p:cNvSpPr txBox="1"/>
          <p:nvPr/>
        </p:nvSpPr>
        <p:spPr>
          <a:xfrm>
            <a:off x="8678663" y="879847"/>
            <a:ext cx="165158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Partial fracturing</a:t>
            </a:r>
            <a:endParaRPr/>
          </a:p>
        </p:txBody>
      </p:sp>
      <p:sp>
        <p:nvSpPr>
          <p:cNvPr id="876" name="Google Shape;876;p63"/>
          <p:cNvSpPr txBox="1"/>
          <p:nvPr/>
        </p:nvSpPr>
        <p:spPr>
          <a:xfrm>
            <a:off x="8678663" y="3726537"/>
            <a:ext cx="165158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Fracturing</a:t>
            </a:r>
            <a:endParaRPr/>
          </a:p>
        </p:txBody>
      </p:sp>
      <p:sp>
        <p:nvSpPr>
          <p:cNvPr id="877" name="Google Shape;877;p63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  <p:sp>
        <p:nvSpPr>
          <p:cNvPr id="878" name="Google Shape;878;p63"/>
          <p:cNvSpPr txBox="1"/>
          <p:nvPr/>
        </p:nvSpPr>
        <p:spPr>
          <a:xfrm>
            <a:off x="9504455" y="2000015"/>
            <a:ext cx="165158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lang="en-GB" sz="2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Joint area</a:t>
            </a:r>
            <a:endParaRPr/>
          </a:p>
        </p:txBody>
      </p:sp>
      <p:sp>
        <p:nvSpPr>
          <p:cNvPr id="879" name="Google Shape;879;p63"/>
          <p:cNvSpPr txBox="1"/>
          <p:nvPr/>
        </p:nvSpPr>
        <p:spPr>
          <a:xfrm>
            <a:off x="9504455" y="4784307"/>
            <a:ext cx="165158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lang="en-GB" sz="2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Joint area</a:t>
            </a:r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4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5" name="Google Shape;885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31532" y="1421305"/>
            <a:ext cx="3880077" cy="4792862"/>
          </a:xfrm>
          <a:prstGeom prst="rect">
            <a:avLst/>
          </a:prstGeom>
          <a:noFill/>
          <a:ln>
            <a:noFill/>
          </a:ln>
        </p:spPr>
      </p:pic>
      <p:sp>
        <p:nvSpPr>
          <p:cNvPr id="886" name="Google Shape;886;p6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Tensile strength of wood (90° against grain direction)</a:t>
            </a:r>
            <a:endParaRPr/>
          </a:p>
        </p:txBody>
      </p:sp>
      <p:sp>
        <p:nvSpPr>
          <p:cNvPr id="887" name="Google Shape;887;p64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88" name="Google Shape;888;p64"/>
          <p:cNvSpPr txBox="1"/>
          <p:nvPr/>
        </p:nvSpPr>
        <p:spPr>
          <a:xfrm>
            <a:off x="838199" y="1825625"/>
            <a:ext cx="6748850" cy="46863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Perpendicular tensile strength against grain direction exceeded (</a:t>
            </a:r>
            <a:r>
              <a:rPr i="1" lang="en-GB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baseline="-25000"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t,90,d</a:t>
            </a: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size of the rod affects tensile strength 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Branches, etc. defects reduce tensile strength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perpendicular loss of tensile strength can occur, for example: 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Near a groove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Near a hole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joint area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the prepared edge of a beam (e.g. top of a roof ridge beam)</a:t>
            </a:r>
            <a:endParaRPr/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9" name="Google Shape;889;p64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  <p:sp>
        <p:nvSpPr>
          <p:cNvPr id="890" name="Google Shape;890;p64"/>
          <p:cNvSpPr/>
          <p:nvPr/>
        </p:nvSpPr>
        <p:spPr>
          <a:xfrm>
            <a:off x="8387580" y="1469854"/>
            <a:ext cx="1040505" cy="4033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5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Groove in beam</a:t>
            </a:r>
            <a:endParaRPr/>
          </a:p>
        </p:txBody>
      </p:sp>
      <p:sp>
        <p:nvSpPr>
          <p:cNvPr id="891" name="Google Shape;891;p64"/>
          <p:cNvSpPr/>
          <p:nvPr/>
        </p:nvSpPr>
        <p:spPr>
          <a:xfrm>
            <a:off x="10313295" y="1444099"/>
            <a:ext cx="1040505" cy="4033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5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Hole in beam</a:t>
            </a:r>
            <a:endParaRPr/>
          </a:p>
        </p:txBody>
      </p:sp>
      <p:sp>
        <p:nvSpPr>
          <p:cNvPr id="892" name="Google Shape;892;p64"/>
          <p:cNvSpPr/>
          <p:nvPr/>
        </p:nvSpPr>
        <p:spPr>
          <a:xfrm>
            <a:off x="10031767" y="3470626"/>
            <a:ext cx="1526959" cy="4033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5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Sawn beam top</a:t>
            </a:r>
            <a:endParaRPr/>
          </a:p>
        </p:txBody>
      </p:sp>
      <p:sp>
        <p:nvSpPr>
          <p:cNvPr id="893" name="Google Shape;893;p64"/>
          <p:cNvSpPr/>
          <p:nvPr/>
        </p:nvSpPr>
        <p:spPr>
          <a:xfrm>
            <a:off x="8048030" y="3470625"/>
            <a:ext cx="1526959" cy="4033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5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Suspension joint on beam</a:t>
            </a:r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8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9" name="Google Shape;899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40224" y="2122966"/>
            <a:ext cx="3036650" cy="2597895"/>
          </a:xfrm>
          <a:prstGeom prst="rect">
            <a:avLst/>
          </a:prstGeom>
          <a:noFill/>
          <a:ln>
            <a:noFill/>
          </a:ln>
        </p:spPr>
      </p:pic>
      <p:sp>
        <p:nvSpPr>
          <p:cNvPr id="900" name="Google Shape;900;p6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Panel shear strength of a building board</a:t>
            </a:r>
            <a:endParaRPr/>
          </a:p>
        </p:txBody>
      </p:sp>
      <p:sp>
        <p:nvSpPr>
          <p:cNvPr id="901" name="Google Shape;901;p65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02" name="Google Shape;902;p65"/>
          <p:cNvSpPr txBox="1"/>
          <p:nvPr/>
        </p:nvSpPr>
        <p:spPr>
          <a:xfrm>
            <a:off x="838197" y="1825625"/>
            <a:ext cx="5686171" cy="47790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GB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Panel shear strength exceeds (</a:t>
            </a:r>
            <a:r>
              <a:rPr i="1" lang="en-GB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baseline="-25000" lang="en-GB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v,d</a:t>
            </a:r>
            <a:r>
              <a:rPr lang="en-GB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GB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Plate thickness of the panel significantly affects panel shear strength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GB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panel shear strength of the building board is given in the board specifications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GB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Very relevant, for example:</a:t>
            </a: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dimensioning of bracing panels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I-beam web plate dimensioning</a:t>
            </a:r>
            <a:endParaRPr/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3" name="Google Shape;903;p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92730" y="2010781"/>
            <a:ext cx="2260761" cy="3198794"/>
          </a:xfrm>
          <a:prstGeom prst="rect">
            <a:avLst/>
          </a:prstGeom>
          <a:noFill/>
          <a:ln>
            <a:noFill/>
          </a:ln>
        </p:spPr>
      </p:pic>
      <p:sp>
        <p:nvSpPr>
          <p:cNvPr id="904" name="Google Shape;904;p65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"/>
          <p:cNvSpPr txBox="1"/>
          <p:nvPr>
            <p:ph type="title"/>
          </p:nvPr>
        </p:nvSpPr>
        <p:spPr>
          <a:xfrm>
            <a:off x="838199" y="365125"/>
            <a:ext cx="10850217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Impact of load duration (duration factor)</a:t>
            </a:r>
            <a:endParaRPr/>
          </a:p>
        </p:txBody>
      </p:sp>
      <p:sp>
        <p:nvSpPr>
          <p:cNvPr id="157" name="Google Shape;157;p7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58" name="Google Shape;158;p7"/>
          <p:cNvGraphicFramePr/>
          <p:nvPr/>
        </p:nvGraphicFramePr>
        <p:xfrm>
          <a:off x="895252" y="137777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{57232C46-4D05-4518-A395-04BF1A1257CD}</a:tableStyleId>
              </a:tblPr>
              <a:tblGrid>
                <a:gridCol w="1445325"/>
                <a:gridCol w="3042525"/>
                <a:gridCol w="5952150"/>
              </a:tblGrid>
              <a:tr h="3802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/>
                        <a:t>Duration factor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Magnitude of impact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Examples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825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Permanent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Over 10 years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179388" lvl="0" marL="179388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GB" sz="1600"/>
                        <a:t>Unladen weight</a:t>
                      </a:r>
                      <a:endParaRPr/>
                    </a:p>
                    <a:p>
                      <a:pPr indent="-179388" lvl="0" marL="179388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GB" sz="1600"/>
                        <a:t>Permanently mounted machinery, equipment, light partition walls</a:t>
                      </a:r>
                      <a:endParaRPr/>
                    </a:p>
                    <a:p>
                      <a:pPr indent="-179388" lvl="0" marL="179388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GB" sz="1600"/>
                        <a:t>Ground pressure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363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Long-term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6 to 10 years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179388" lvl="0" marL="179388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GB" sz="1600"/>
                        <a:t>Goods load (category E) for storage facilities, water tank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0700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Medium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1 week... 6 months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179388" lvl="0" marL="179388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GB" sz="1600"/>
                        <a:t>Snow load</a:t>
                      </a:r>
                      <a:endParaRPr/>
                    </a:p>
                    <a:p>
                      <a:pPr indent="-179388" lvl="0" marL="179388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GB" sz="1600"/>
                        <a:t>Payloads for floors and balconies (categories A to D)</a:t>
                      </a:r>
                      <a:endParaRPr/>
                    </a:p>
                    <a:p>
                      <a:pPr indent="-179388" lvl="0" marL="179388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GB" sz="1600"/>
                        <a:t>Payloads for garages and traffic areas (categories F and G)</a:t>
                      </a:r>
                      <a:endParaRPr/>
                    </a:p>
                    <a:p>
                      <a:pPr indent="-179388" lvl="0" marL="179388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GB" sz="1600"/>
                        <a:t>Loads due to moisture fluctuations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5591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Short-term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Less than 1 week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179388" lvl="0" marL="179388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GB" sz="1600"/>
                        <a:t>Payloads for stairs</a:t>
                      </a:r>
                      <a:endParaRPr/>
                    </a:p>
                    <a:p>
                      <a:pPr indent="-179388" lvl="0" marL="179388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GB" sz="1600"/>
                        <a:t>Payload point load (</a:t>
                      </a:r>
                      <a:r>
                        <a:rPr i="1" lang="en-GB" sz="1600"/>
                        <a:t>Q</a:t>
                      </a:r>
                      <a:r>
                        <a:rPr baseline="-25000" lang="en-GB" sz="1600"/>
                        <a:t>k</a:t>
                      </a:r>
                      <a:r>
                        <a:rPr lang="en-GB" sz="1600"/>
                        <a:t>)</a:t>
                      </a:r>
                      <a:endParaRPr/>
                    </a:p>
                    <a:p>
                      <a:pPr indent="-179388" lvl="0" marL="179388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GB" sz="1600"/>
                        <a:t>Horizontal load on partition walls and rails</a:t>
                      </a:r>
                      <a:endParaRPr/>
                    </a:p>
                    <a:p>
                      <a:pPr indent="-179388" lvl="0" marL="179388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GB" sz="1600"/>
                        <a:t>Maintenance and person load on the roof (category H)</a:t>
                      </a:r>
                      <a:endParaRPr/>
                    </a:p>
                    <a:p>
                      <a:pPr indent="-179388" lvl="0" marL="179388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GB" sz="1600"/>
                        <a:t>Vehicle load (category E) and means of transport load</a:t>
                      </a:r>
                      <a:endParaRPr/>
                    </a:p>
                    <a:p>
                      <a:pPr indent="-179388" lvl="0" marL="179388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GB" sz="1600"/>
                        <a:t>Installation load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80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Temporary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179388" lvl="0" marL="179388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GB" sz="1600"/>
                        <a:t>Wind load</a:t>
                      </a:r>
                      <a:endParaRPr/>
                    </a:p>
                    <a:p>
                      <a:pPr indent="-179388" lvl="0" marL="179388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GB" sz="1600"/>
                        <a:t>Accident load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159" name="Google Shape;159;p7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Effect of moisture (category of use)</a:t>
            </a:r>
            <a:endParaRPr/>
          </a:p>
        </p:txBody>
      </p:sp>
      <p:sp>
        <p:nvSpPr>
          <p:cNvPr id="166" name="Google Shape;166;p8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67" name="Google Shape;167;p8"/>
          <p:cNvGraphicFramePr/>
          <p:nvPr/>
        </p:nvGraphicFramePr>
        <p:xfrm>
          <a:off x="908236" y="163510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{57232C46-4D05-4518-A395-04BF1A1257CD}</a:tableStyleId>
              </a:tblPr>
              <a:tblGrid>
                <a:gridCol w="1440000"/>
                <a:gridCol w="3247525"/>
                <a:gridCol w="5688000"/>
              </a:tblGrid>
              <a:tr h="509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Category of use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Wood moisture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Examples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848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Softwood moisture does not exceed 12%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(Attention on the risk of cracking)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179388" lvl="0" marL="179388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GB" sz="1600"/>
                        <a:t>Wood structures in heated indoors spaces</a:t>
                      </a:r>
                      <a:endParaRPr/>
                    </a:p>
                    <a:p>
                      <a:pPr indent="-179388" lvl="0" marL="179388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GB" sz="1600"/>
                        <a:t>Wood structures in the insulation layer</a:t>
                      </a:r>
                      <a:endParaRPr/>
                    </a:p>
                    <a:p>
                      <a:pPr indent="-179388" lvl="0" marL="179388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GB" sz="1600"/>
                        <a:t>Wood beams in the insulation layer with tension zone inside the insulation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800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GB" sz="1600"/>
                        <a:t>Softwood moisture does not exceed 20%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179388" lvl="0" marL="179388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GB" sz="1600"/>
                        <a:t>Dry wood structures outdoors </a:t>
                      </a:r>
                      <a:endParaRPr/>
                    </a:p>
                    <a:p>
                      <a:pPr indent="-179388" lvl="0" marL="179388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GB" sz="1600"/>
                        <a:t>Wood structures in the ventilated base floor</a:t>
                      </a:r>
                      <a:endParaRPr/>
                    </a:p>
                    <a:p>
                      <a:pPr indent="-179388" lvl="0" marL="179388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GB" sz="1600"/>
                        <a:t>Wood structures in the attic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/>
                        <a:t>(The wood structure must be covered and ventilated and protected from moisture from underneath and the sides)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6548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Operating conditions lead to higher humidity values than in Category 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179388" lvl="0" marL="179388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GB" sz="1600"/>
                        <a:t>Wood structures exposed to weather outdoors</a:t>
                      </a:r>
                      <a:endParaRPr/>
                    </a:p>
                    <a:p>
                      <a:pPr indent="-179388" lvl="0" marL="179388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GB" sz="1600"/>
                        <a:t>Wood structures exposed to water</a:t>
                      </a:r>
                      <a:endParaRPr/>
                    </a:p>
                    <a:p>
                      <a:pPr indent="-179388" lvl="0" marL="179388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GB" sz="1600"/>
                        <a:t>Wood structures in a humid space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168" name="Google Shape;168;p8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Modification factor (</a:t>
            </a:r>
            <a:r>
              <a:rPr i="1" lang="en-GB"/>
              <a:t>k</a:t>
            </a:r>
            <a:r>
              <a:rPr baseline="-25000" lang="en-GB"/>
              <a:t>mod</a:t>
            </a:r>
            <a:r>
              <a:rPr lang="en-GB"/>
              <a:t>)</a:t>
            </a:r>
            <a:endParaRPr/>
          </a:p>
        </p:txBody>
      </p:sp>
      <p:sp>
        <p:nvSpPr>
          <p:cNvPr id="175" name="Google Shape;175;p9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76" name="Google Shape;176;p9"/>
          <p:cNvGraphicFramePr/>
          <p:nvPr/>
        </p:nvGraphicFramePr>
        <p:xfrm>
          <a:off x="775924" y="187325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{57232C46-4D05-4518-A395-04BF1A1257CD}</a:tableStyleId>
              </a:tblPr>
              <a:tblGrid>
                <a:gridCol w="2725575"/>
                <a:gridCol w="932925"/>
                <a:gridCol w="1385100"/>
                <a:gridCol w="1309825"/>
                <a:gridCol w="1414850"/>
                <a:gridCol w="1433375"/>
                <a:gridCol w="1438500"/>
              </a:tblGrid>
              <a:tr h="179575">
                <a:tc row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Product</a:t>
                      </a:r>
                      <a:endParaRPr/>
                    </a:p>
                  </a:txBody>
                  <a:tcPr marT="45725" marB="45725" marR="91450" marL="91450"/>
                </a:tc>
                <a:tc row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Use class</a:t>
                      </a:r>
                      <a:endParaRPr/>
                    </a:p>
                  </a:txBody>
                  <a:tcPr marT="45725" marB="45725" marR="91450" marL="91450"/>
                </a:tc>
                <a:tc gridSpan="5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Modification factor (</a:t>
                      </a:r>
                      <a:r>
                        <a:rPr i="1" lang="en-GB" sz="1800"/>
                        <a:t>k</a:t>
                      </a:r>
                      <a:r>
                        <a:rPr baseline="-25000" lang="en-GB" sz="1800"/>
                        <a:t>mod</a:t>
                      </a:r>
                      <a:r>
                        <a:rPr lang="en-GB" sz="1800"/>
                        <a:t>) by duration factor</a:t>
                      </a:r>
                      <a:endParaRPr/>
                    </a:p>
                  </a:txBody>
                  <a:tcPr marT="45725" marB="45725" marR="91450" marL="91450"/>
                </a:tc>
                <a:tc hMerge="1"/>
                <a:tc hMerge="1"/>
                <a:tc hMerge="1"/>
                <a:tc hMerge="1"/>
              </a:tr>
              <a:tr h="164625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Permanent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Long-term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Medium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Short-term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Instantaneous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04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Sawn timber, Round timber, Glue laminated timber, LVL, Plywood, CLT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1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2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0.60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0.60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0.50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0.70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0.70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0.55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0.80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0.80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0.65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0.90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0.90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0.70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1.10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1.10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0.90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284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Chipboard </a:t>
                      </a:r>
                      <a:r>
                        <a:rPr lang="en-GB" sz="1600"/>
                        <a:t>P4</a:t>
                      </a:r>
                      <a:r>
                        <a:rPr baseline="30000" lang="en-GB" sz="1600"/>
                        <a:t>1)</a:t>
                      </a:r>
                      <a:r>
                        <a:rPr lang="en-GB" sz="1600"/>
                        <a:t>, Chipboard P5,</a:t>
                      </a:r>
                      <a:r>
                        <a:rPr lang="en-GB" sz="1600"/>
                        <a:t>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OSB/2</a:t>
                      </a:r>
                      <a:r>
                        <a:rPr baseline="30000" lang="en-GB" sz="1600"/>
                        <a:t>1)</a:t>
                      </a:r>
                      <a:r>
                        <a:rPr lang="en-GB" sz="1600"/>
                        <a:t>, Hard fibreboard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1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0.30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0.20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0.45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0.30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0.65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0.45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0.85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0.60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1.10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0.80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284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Chipboard </a:t>
                      </a:r>
                      <a:r>
                        <a:rPr lang="en-GB" sz="1600"/>
                        <a:t>P6</a:t>
                      </a:r>
                      <a:r>
                        <a:rPr baseline="30000" lang="en-GB" sz="1600"/>
                        <a:t>1)</a:t>
                      </a:r>
                      <a:r>
                        <a:rPr lang="en-GB" sz="1600"/>
                        <a:t>, Chipboard P7, OSB/3, OSB/4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1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0.40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0.30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0.50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0.40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0.70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0.55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0.90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0.70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1.10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0.90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04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Semi-hard fibreboards: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MBH.LA</a:t>
                      </a:r>
                      <a:r>
                        <a:rPr baseline="30000" lang="en-GB" sz="1600"/>
                        <a:t>1)</a:t>
                      </a:r>
                      <a:r>
                        <a:rPr lang="en-GB" sz="1600"/>
                        <a:t>, MBH.HLS, </a:t>
                      </a:r>
                      <a:r>
                        <a:rPr lang="en-GB" sz="1600"/>
                        <a:t>MDF.LA</a:t>
                      </a:r>
                      <a:r>
                        <a:rPr baseline="30000" lang="en-GB" sz="1600"/>
                        <a:t>1)</a:t>
                      </a:r>
                      <a:r>
                        <a:rPr lang="en-GB" sz="1600"/>
                        <a:t>, MDF.HLS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1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2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0.20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-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0.40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-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0.60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-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0.80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0.45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1.10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0.80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43650">
                <a:tc gridSpan="7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aseline="30000" lang="en-GB" sz="1200"/>
                        <a:t>1)</a:t>
                      </a:r>
                      <a:r>
                        <a:rPr lang="en-GB" sz="1200"/>
                        <a:t> Only in category 1</a:t>
                      </a:r>
                      <a:endParaRPr/>
                    </a:p>
                  </a:txBody>
                  <a:tcPr marT="45725" marB="45725" marR="91450" marL="91450"/>
                </a:tc>
                <a:tc hMerge="1"/>
                <a:tc hMerge="1"/>
                <a:tc hMerge="1"/>
                <a:tc hMerge="1"/>
                <a:tc hMerge="1"/>
                <a:tc hMerge="1"/>
              </a:tr>
            </a:tbl>
          </a:graphicData>
        </a:graphic>
      </p:graphicFrame>
      <p:sp>
        <p:nvSpPr>
          <p:cNvPr id="177" name="Google Shape;177;p9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-teema">
  <a:themeElements>
    <a:clrScheme name="Mukautettu 12">
      <a:dk1>
        <a:srgbClr val="0D0D0D"/>
      </a:dk1>
      <a:lt1>
        <a:srgbClr val="FFFFFF"/>
      </a:lt1>
      <a:dk2>
        <a:srgbClr val="0D0D0D"/>
      </a:dk2>
      <a:lt2>
        <a:srgbClr val="F2F2F2"/>
      </a:lt2>
      <a:accent1>
        <a:srgbClr val="9CA65D"/>
      </a:accent1>
      <a:accent2>
        <a:srgbClr val="F2AE31"/>
      </a:accent2>
      <a:accent3>
        <a:srgbClr val="44A8F2"/>
      </a:accent3>
      <a:accent4>
        <a:srgbClr val="106141"/>
      </a:accent4>
      <a:accent5>
        <a:srgbClr val="6C733D"/>
      </a:accent5>
      <a:accent6>
        <a:srgbClr val="9CA65D"/>
      </a:accent6>
      <a:hlink>
        <a:srgbClr val="A65A4A"/>
      </a:hlink>
      <a:folHlink>
        <a:srgbClr val="8C8D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8ADB7D81E548242AADAF4F738AFBBB6" ma:contentTypeVersion="18" ma:contentTypeDescription="Luo uusi asiakirja." ma:contentTypeScope="" ma:versionID="5564902e2418ed2d310d67064791fa18">
  <xsd:schema xmlns:xsd="http://www.w3.org/2001/XMLSchema" xmlns:xs="http://www.w3.org/2001/XMLSchema" xmlns:p="http://schemas.microsoft.com/office/2006/metadata/properties" xmlns:ns2="fc5e7852-1d48-46b2-bc1d-4cc9199c0b03" xmlns:ns3="c1f06602-16da-48b0-838f-ec77d40fd7d9" targetNamespace="http://schemas.microsoft.com/office/2006/metadata/properties" ma:root="true" ma:fieldsID="86e63fbd4f933ea8be9469be68714acf" ns2:_="" ns3:_="">
    <xsd:import namespace="fc5e7852-1d48-46b2-bc1d-4cc9199c0b03"/>
    <xsd:import namespace="c1f06602-16da-48b0-838f-ec77d40fd7d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5e7852-1d48-46b2-bc1d-4cc9199c0b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Kuvien tunnisteet" ma:readOnly="false" ma:fieldId="{5cf76f15-5ced-4ddc-b409-7134ff3c332f}" ma:taxonomyMulti="true" ma:sspId="8a690100-20d8-4d2f-b8c5-de4322e574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06602-16da-48b0-838f-ec77d40fd7d9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a9c604b2-f74f-4e1f-be0e-cfec624efd8d}" ma:internalName="TaxCatchAll" ma:showField="CatchAllData" ma:web="c1f06602-16da-48b0-838f-ec77d40fd7d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c5e7852-1d48-46b2-bc1d-4cc9199c0b03">
      <Terms xmlns="http://schemas.microsoft.com/office/infopath/2007/PartnerControls"/>
    </lcf76f155ced4ddcb4097134ff3c332f>
    <TaxCatchAll xmlns="c1f06602-16da-48b0-838f-ec77d40fd7d9" xsi:nil="true"/>
  </documentManagement>
</p:properties>
</file>

<file path=customXml/itemProps1.xml><?xml version="1.0" encoding="utf-8"?>
<ds:datastoreItem xmlns:ds="http://schemas.openxmlformats.org/officeDocument/2006/customXml" ds:itemID="{86A021BF-C6AC-4B81-8F21-6BC2D3677E51}"/>
</file>

<file path=customXml/itemProps2.xml><?xml version="1.0" encoding="utf-8"?>
<ds:datastoreItem xmlns:ds="http://schemas.openxmlformats.org/officeDocument/2006/customXml" ds:itemID="{22663BAC-F369-49DF-9D02-20816AD6CEAA}"/>
</file>

<file path=customXml/itemProps3.xml><?xml version="1.0" encoding="utf-8"?>
<ds:datastoreItem xmlns:ds="http://schemas.openxmlformats.org/officeDocument/2006/customXml" ds:itemID="{9684A06D-6563-4716-8276-2107207D44EA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atte Kalke</dc:creator>
  <dcterms:created xsi:type="dcterms:W3CDTF">2021-05-03T10:20:21Z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0x010100E8ADB7D81E548242AADAF4F738AFBBB6</vt:lpwstr>
  </property>
</Properties>
</file>