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theme/theme1.xml" ContentType="application/vnd.openxmlformats-officedocument.theme+xml"/>
  <Override PartName="/ppt/theme/theme2.xml" ContentType="application/vnd.openxmlformats-officedocument.them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presProps.xml" ContentType="application/vnd.openxmlformats-officedocument.presentationml.presProps+xml"/>
  <Override PartName="/docProps/core.xml" ContentType="application/vnd.openxmlformats-package.core-properties+xml"/>
  <Override PartName="/ppt/presentation.xml" ContentType="application/vnd.openxmlformats-officedocument.presentationml.presentation.main+xml"/>
  <Override PartName="/ppt/metadata" ContentType="application/binary"/>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Lst>
  <p:sldSz cy="6858000" cx="12192000"/>
  <p:notesSz cx="6858000" cy="9144000"/>
  <p:embeddedFontLst>
    <p:embeddedFont>
      <p:font typeface="Montserrat"/>
      <p:regular r:id="rId53"/>
      <p:bold r:id="rId54"/>
      <p:italic r:id="rId55"/>
      <p:boldItalic r:id="rId5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57" roundtripDataSignature="AMtx7mj7IKP2nCFcvebMpnk2f4qk7BWCs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39" Type="http://schemas.openxmlformats.org/officeDocument/2006/relationships/slide" Target="slides/slide35.xml"/><Relationship Id="rId26" Type="http://schemas.openxmlformats.org/officeDocument/2006/relationships/slide" Target="slides/slide22.xml"/><Relationship Id="rId13" Type="http://schemas.openxmlformats.org/officeDocument/2006/relationships/slide" Target="slides/slide9.xml"/><Relationship Id="rId18" Type="http://schemas.openxmlformats.org/officeDocument/2006/relationships/slide" Target="slides/slide14.xml"/><Relationship Id="rId42" Type="http://schemas.openxmlformats.org/officeDocument/2006/relationships/slide" Target="slides/slide38.xml"/><Relationship Id="rId47" Type="http://schemas.openxmlformats.org/officeDocument/2006/relationships/slide" Target="slides/slide43.xml"/><Relationship Id="rId34" Type="http://schemas.openxmlformats.org/officeDocument/2006/relationships/slide" Target="slides/slide30.xml"/><Relationship Id="rId21" Type="http://schemas.openxmlformats.org/officeDocument/2006/relationships/slide" Target="slides/slide17.xml"/><Relationship Id="rId50" Type="http://schemas.openxmlformats.org/officeDocument/2006/relationships/slide" Target="slides/slide46.xml"/><Relationship Id="rId55" Type="http://schemas.openxmlformats.org/officeDocument/2006/relationships/font" Target="fonts/Montserrat-italic.fntdata"/><Relationship Id="rId7" Type="http://schemas.openxmlformats.org/officeDocument/2006/relationships/slide" Target="slides/slide3.xml"/><Relationship Id="rId2" Type="http://schemas.openxmlformats.org/officeDocument/2006/relationships/presProps" Target="presProps.xml"/><Relationship Id="rId29" Type="http://schemas.openxmlformats.org/officeDocument/2006/relationships/slide" Target="slides/slide25.xml"/><Relationship Id="rId16" Type="http://schemas.openxmlformats.org/officeDocument/2006/relationships/slide" Target="slides/slide12.xml"/><Relationship Id="rId40" Type="http://schemas.openxmlformats.org/officeDocument/2006/relationships/slide" Target="slides/slide36.xml"/><Relationship Id="rId45" Type="http://schemas.openxmlformats.org/officeDocument/2006/relationships/slide" Target="slides/slide41.xml"/><Relationship Id="rId32" Type="http://schemas.openxmlformats.org/officeDocument/2006/relationships/slide" Target="slides/slide28.xml"/><Relationship Id="rId37" Type="http://schemas.openxmlformats.org/officeDocument/2006/relationships/slide" Target="slides/slide33.xml"/><Relationship Id="rId24" Type="http://schemas.openxmlformats.org/officeDocument/2006/relationships/slide" Target="slides/slide20.xml"/><Relationship Id="rId53" Type="http://schemas.openxmlformats.org/officeDocument/2006/relationships/font" Target="fonts/Montserrat-regular.fntdata"/><Relationship Id="rId11" Type="http://schemas.openxmlformats.org/officeDocument/2006/relationships/slide" Target="slides/slide7.xml"/><Relationship Id="rId58" Type="http://schemas.openxmlformats.org/officeDocument/2006/relationships/customXml" Target="../customXml/item1.xml"/><Relationship Id="rId5" Type="http://schemas.openxmlformats.org/officeDocument/2006/relationships/slide" Target="slides/slide1.xml"/><Relationship Id="rId19" Type="http://schemas.openxmlformats.org/officeDocument/2006/relationships/slide" Target="slides/slide15.xml"/><Relationship Id="rId43" Type="http://schemas.openxmlformats.org/officeDocument/2006/relationships/slide" Target="slides/slide39.xml"/><Relationship Id="rId4" Type="http://schemas.openxmlformats.org/officeDocument/2006/relationships/notesMaster" Target="notesMasters/notesMaster1.xml"/><Relationship Id="rId9" Type="http://schemas.openxmlformats.org/officeDocument/2006/relationships/slide" Target="slides/slide5.xml"/><Relationship Id="rId48" Type="http://schemas.openxmlformats.org/officeDocument/2006/relationships/slide" Target="slides/slide44.xml"/><Relationship Id="rId30" Type="http://schemas.openxmlformats.org/officeDocument/2006/relationships/slide" Target="slides/slide26.xml"/><Relationship Id="rId35" Type="http://schemas.openxmlformats.org/officeDocument/2006/relationships/slide" Target="slides/slide31.xml"/><Relationship Id="rId22" Type="http://schemas.openxmlformats.org/officeDocument/2006/relationships/slide" Target="slides/slide18.xml"/><Relationship Id="rId27" Type="http://schemas.openxmlformats.org/officeDocument/2006/relationships/slide" Target="slides/slide23.xml"/><Relationship Id="rId56" Type="http://schemas.openxmlformats.org/officeDocument/2006/relationships/font" Target="fonts/Montserrat-boldItalic.fntdata"/><Relationship Id="rId14" Type="http://schemas.openxmlformats.org/officeDocument/2006/relationships/slide" Target="slides/slide10.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1.xml"/><Relationship Id="rId46" Type="http://schemas.openxmlformats.org/officeDocument/2006/relationships/slide" Target="slides/slide42.xml"/><Relationship Id="rId33" Type="http://schemas.openxmlformats.org/officeDocument/2006/relationships/slide" Target="slides/slide29.xml"/><Relationship Id="rId38" Type="http://schemas.openxmlformats.org/officeDocument/2006/relationships/slide" Target="slides/slide34.xml"/><Relationship Id="rId25" Type="http://schemas.openxmlformats.org/officeDocument/2006/relationships/slide" Target="slides/slide21.xml"/><Relationship Id="rId12" Type="http://schemas.openxmlformats.org/officeDocument/2006/relationships/slide" Target="slides/slide8.xml"/><Relationship Id="rId17" Type="http://schemas.openxmlformats.org/officeDocument/2006/relationships/slide" Target="slides/slide13.xml"/><Relationship Id="rId59" Type="http://schemas.openxmlformats.org/officeDocument/2006/relationships/customXml" Target="../customXml/item2.xml"/><Relationship Id="rId41" Type="http://schemas.openxmlformats.org/officeDocument/2006/relationships/slide" Target="slides/slide37.xml"/><Relationship Id="rId20" Type="http://schemas.openxmlformats.org/officeDocument/2006/relationships/slide" Target="slides/slide16.xml"/><Relationship Id="rId54" Type="http://schemas.openxmlformats.org/officeDocument/2006/relationships/font" Target="fonts/Montserrat-bold.fntdata"/><Relationship Id="rId1" Type="http://schemas.openxmlformats.org/officeDocument/2006/relationships/theme" Target="theme/theme2.xml"/><Relationship Id="rId6" Type="http://schemas.openxmlformats.org/officeDocument/2006/relationships/slide" Target="slides/slide2.xml"/><Relationship Id="rId49" Type="http://schemas.openxmlformats.org/officeDocument/2006/relationships/slide" Target="slides/slide45.xml"/><Relationship Id="rId36" Type="http://schemas.openxmlformats.org/officeDocument/2006/relationships/slide" Target="slides/slide32.xml"/><Relationship Id="rId23" Type="http://schemas.openxmlformats.org/officeDocument/2006/relationships/slide" Target="slides/slide19.xml"/><Relationship Id="rId28" Type="http://schemas.openxmlformats.org/officeDocument/2006/relationships/slide" Target="slides/slide24.xml"/><Relationship Id="rId57" Type="http://customschemas.google.com/relationships/presentationmetadata" Target="metadata"/><Relationship Id="rId15" Type="http://schemas.openxmlformats.org/officeDocument/2006/relationships/slide" Target="slides/slide11.xml"/><Relationship Id="rId44" Type="http://schemas.openxmlformats.org/officeDocument/2006/relationships/slide" Target="slides/slide40.xml"/><Relationship Id="rId31" Type="http://schemas.openxmlformats.org/officeDocument/2006/relationships/slide" Target="slides/slide27.xml"/><Relationship Id="rId52" Type="http://schemas.openxmlformats.org/officeDocument/2006/relationships/slide" Target="slides/slide48.xml"/><Relationship Id="rId10"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fi-FI"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 name="Shape 74"/>
        <p:cNvGrpSpPr/>
        <p:nvPr/>
      </p:nvGrpSpPr>
      <p:grpSpPr>
        <a:xfrm>
          <a:off x="0" y="0"/>
          <a:ext cx="0" cy="0"/>
          <a:chOff x="0" y="0"/>
          <a:chExt cx="0" cy="0"/>
        </a:xfrm>
      </p:grpSpPr>
      <p:sp>
        <p:nvSpPr>
          <p:cNvPr id="75" name="Google Shape;75;p4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6" name="Google Shape;76;p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p5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5" name="Google Shape;165;p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p5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6" name="Google Shape;176;p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p5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7" name="Google Shape;187;p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p5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8" name="Google Shape;198;p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p5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3" name="Google Shape;233;p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p5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6" name="Google Shape;246;p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p5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8" name="Google Shape;258;p5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p6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8" name="Google Shape;268;p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p6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1" name="Google Shape;291;p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 name="Shape 294"/>
        <p:cNvGrpSpPr/>
        <p:nvPr/>
      </p:nvGrpSpPr>
      <p:grpSpPr>
        <a:xfrm>
          <a:off x="0" y="0"/>
          <a:ext cx="0" cy="0"/>
          <a:chOff x="0" y="0"/>
          <a:chExt cx="0" cy="0"/>
        </a:xfrm>
      </p:grpSpPr>
      <p:sp>
        <p:nvSpPr>
          <p:cNvPr id="295" name="Google Shape;295;p6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6" name="Google Shape;296;p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 name="Shape 83"/>
        <p:cNvGrpSpPr/>
        <p:nvPr/>
      </p:nvGrpSpPr>
      <p:grpSpPr>
        <a:xfrm>
          <a:off x="0" y="0"/>
          <a:ext cx="0" cy="0"/>
          <a:chOff x="0" y="0"/>
          <a:chExt cx="0" cy="0"/>
        </a:xfrm>
      </p:grpSpPr>
      <p:sp>
        <p:nvSpPr>
          <p:cNvPr id="84" name="Google Shape;84;p4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5" name="Google Shape;85;p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 name="Shape 305"/>
        <p:cNvGrpSpPr/>
        <p:nvPr/>
      </p:nvGrpSpPr>
      <p:grpSpPr>
        <a:xfrm>
          <a:off x="0" y="0"/>
          <a:ext cx="0" cy="0"/>
          <a:chOff x="0" y="0"/>
          <a:chExt cx="0" cy="0"/>
        </a:xfrm>
      </p:grpSpPr>
      <p:sp>
        <p:nvSpPr>
          <p:cNvPr id="306" name="Google Shape;306;p6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7" name="Google Shape;307;p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p6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8" name="Google Shape;318;p6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6" name="Shape 326"/>
        <p:cNvGrpSpPr/>
        <p:nvPr/>
      </p:nvGrpSpPr>
      <p:grpSpPr>
        <a:xfrm>
          <a:off x="0" y="0"/>
          <a:ext cx="0" cy="0"/>
          <a:chOff x="0" y="0"/>
          <a:chExt cx="0" cy="0"/>
        </a:xfrm>
      </p:grpSpPr>
      <p:sp>
        <p:nvSpPr>
          <p:cNvPr id="327" name="Google Shape;327;p6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8" name="Google Shape;328;p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7" name="Shape 337"/>
        <p:cNvGrpSpPr/>
        <p:nvPr/>
      </p:nvGrpSpPr>
      <p:grpSpPr>
        <a:xfrm>
          <a:off x="0" y="0"/>
          <a:ext cx="0" cy="0"/>
          <a:chOff x="0" y="0"/>
          <a:chExt cx="0" cy="0"/>
        </a:xfrm>
      </p:grpSpPr>
      <p:sp>
        <p:nvSpPr>
          <p:cNvPr id="338" name="Google Shape;338;p6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9" name="Google Shape;339;p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 name="Shape 349"/>
        <p:cNvGrpSpPr/>
        <p:nvPr/>
      </p:nvGrpSpPr>
      <p:grpSpPr>
        <a:xfrm>
          <a:off x="0" y="0"/>
          <a:ext cx="0" cy="0"/>
          <a:chOff x="0" y="0"/>
          <a:chExt cx="0" cy="0"/>
        </a:xfrm>
      </p:grpSpPr>
      <p:sp>
        <p:nvSpPr>
          <p:cNvPr id="350" name="Google Shape;350;p6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1" name="Google Shape;351;p6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p6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9" name="Google Shape;369;p6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0" name="Shape 390"/>
        <p:cNvGrpSpPr/>
        <p:nvPr/>
      </p:nvGrpSpPr>
      <p:grpSpPr>
        <a:xfrm>
          <a:off x="0" y="0"/>
          <a:ext cx="0" cy="0"/>
          <a:chOff x="0" y="0"/>
          <a:chExt cx="0" cy="0"/>
        </a:xfrm>
      </p:grpSpPr>
      <p:sp>
        <p:nvSpPr>
          <p:cNvPr id="391" name="Google Shape;391;p6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2" name="Google Shape;392;p6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3" name="Shape 403"/>
        <p:cNvGrpSpPr/>
        <p:nvPr/>
      </p:nvGrpSpPr>
      <p:grpSpPr>
        <a:xfrm>
          <a:off x="0" y="0"/>
          <a:ext cx="0" cy="0"/>
          <a:chOff x="0" y="0"/>
          <a:chExt cx="0" cy="0"/>
        </a:xfrm>
      </p:grpSpPr>
      <p:sp>
        <p:nvSpPr>
          <p:cNvPr id="404" name="Google Shape;404;p7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5" name="Google Shape;405;p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2" name="Shape 422"/>
        <p:cNvGrpSpPr/>
        <p:nvPr/>
      </p:nvGrpSpPr>
      <p:grpSpPr>
        <a:xfrm>
          <a:off x="0" y="0"/>
          <a:ext cx="0" cy="0"/>
          <a:chOff x="0" y="0"/>
          <a:chExt cx="0" cy="0"/>
        </a:xfrm>
      </p:grpSpPr>
      <p:sp>
        <p:nvSpPr>
          <p:cNvPr id="423" name="Google Shape;423;p7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4" name="Google Shape;424;p7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7" name="Shape 437"/>
        <p:cNvGrpSpPr/>
        <p:nvPr/>
      </p:nvGrpSpPr>
      <p:grpSpPr>
        <a:xfrm>
          <a:off x="0" y="0"/>
          <a:ext cx="0" cy="0"/>
          <a:chOff x="0" y="0"/>
          <a:chExt cx="0" cy="0"/>
        </a:xfrm>
      </p:grpSpPr>
      <p:sp>
        <p:nvSpPr>
          <p:cNvPr id="438" name="Google Shape;438;p7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9" name="Google Shape;439;p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 name="Shape 93"/>
        <p:cNvGrpSpPr/>
        <p:nvPr/>
      </p:nvGrpSpPr>
      <p:grpSpPr>
        <a:xfrm>
          <a:off x="0" y="0"/>
          <a:ext cx="0" cy="0"/>
          <a:chOff x="0" y="0"/>
          <a:chExt cx="0" cy="0"/>
        </a:xfrm>
      </p:grpSpPr>
      <p:sp>
        <p:nvSpPr>
          <p:cNvPr id="94" name="Google Shape;94;p46: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lnSpc>
                <a:spcPct val="100000"/>
              </a:lnSpc>
              <a:spcBef>
                <a:spcPts val="0"/>
              </a:spcBef>
              <a:spcAft>
                <a:spcPts val="0"/>
              </a:spcAft>
              <a:buSzPts val="1400"/>
              <a:buNone/>
            </a:pPr>
            <a:r>
              <a:t/>
            </a:r>
            <a:endParaRPr/>
          </a:p>
        </p:txBody>
      </p:sp>
      <p:sp>
        <p:nvSpPr>
          <p:cNvPr id="95" name="Google Shape;95;p46: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7" name="Shape 447"/>
        <p:cNvGrpSpPr/>
        <p:nvPr/>
      </p:nvGrpSpPr>
      <p:grpSpPr>
        <a:xfrm>
          <a:off x="0" y="0"/>
          <a:ext cx="0" cy="0"/>
          <a:chOff x="0" y="0"/>
          <a:chExt cx="0" cy="0"/>
        </a:xfrm>
      </p:grpSpPr>
      <p:sp>
        <p:nvSpPr>
          <p:cNvPr id="448" name="Google Shape;448;p7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9" name="Google Shape;449;p7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5" name="Shape 455"/>
        <p:cNvGrpSpPr/>
        <p:nvPr/>
      </p:nvGrpSpPr>
      <p:grpSpPr>
        <a:xfrm>
          <a:off x="0" y="0"/>
          <a:ext cx="0" cy="0"/>
          <a:chOff x="0" y="0"/>
          <a:chExt cx="0" cy="0"/>
        </a:xfrm>
      </p:grpSpPr>
      <p:sp>
        <p:nvSpPr>
          <p:cNvPr id="456" name="Google Shape;456;p7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7" name="Google Shape;457;p7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2" name="Shape 472"/>
        <p:cNvGrpSpPr/>
        <p:nvPr/>
      </p:nvGrpSpPr>
      <p:grpSpPr>
        <a:xfrm>
          <a:off x="0" y="0"/>
          <a:ext cx="0" cy="0"/>
          <a:chOff x="0" y="0"/>
          <a:chExt cx="0" cy="0"/>
        </a:xfrm>
      </p:grpSpPr>
      <p:sp>
        <p:nvSpPr>
          <p:cNvPr id="473" name="Google Shape;473;p7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4" name="Google Shape;474;p7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3" name="Shape 483"/>
        <p:cNvGrpSpPr/>
        <p:nvPr/>
      </p:nvGrpSpPr>
      <p:grpSpPr>
        <a:xfrm>
          <a:off x="0" y="0"/>
          <a:ext cx="0" cy="0"/>
          <a:chOff x="0" y="0"/>
          <a:chExt cx="0" cy="0"/>
        </a:xfrm>
      </p:grpSpPr>
      <p:sp>
        <p:nvSpPr>
          <p:cNvPr id="484" name="Google Shape;484;p7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5" name="Google Shape;485;p7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7" name="Shape 497"/>
        <p:cNvGrpSpPr/>
        <p:nvPr/>
      </p:nvGrpSpPr>
      <p:grpSpPr>
        <a:xfrm>
          <a:off x="0" y="0"/>
          <a:ext cx="0" cy="0"/>
          <a:chOff x="0" y="0"/>
          <a:chExt cx="0" cy="0"/>
        </a:xfrm>
      </p:grpSpPr>
      <p:sp>
        <p:nvSpPr>
          <p:cNvPr id="498" name="Google Shape;498;p7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9" name="Google Shape;499;p7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7" name="Shape 507"/>
        <p:cNvGrpSpPr/>
        <p:nvPr/>
      </p:nvGrpSpPr>
      <p:grpSpPr>
        <a:xfrm>
          <a:off x="0" y="0"/>
          <a:ext cx="0" cy="0"/>
          <a:chOff x="0" y="0"/>
          <a:chExt cx="0" cy="0"/>
        </a:xfrm>
      </p:grpSpPr>
      <p:sp>
        <p:nvSpPr>
          <p:cNvPr id="508" name="Google Shape;508;p7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9" name="Google Shape;509;p7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6" name="Shape 516"/>
        <p:cNvGrpSpPr/>
        <p:nvPr/>
      </p:nvGrpSpPr>
      <p:grpSpPr>
        <a:xfrm>
          <a:off x="0" y="0"/>
          <a:ext cx="0" cy="0"/>
          <a:chOff x="0" y="0"/>
          <a:chExt cx="0" cy="0"/>
        </a:xfrm>
      </p:grpSpPr>
      <p:sp>
        <p:nvSpPr>
          <p:cNvPr id="517" name="Google Shape;517;p7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8" name="Google Shape;518;p7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5" name="Shape 525"/>
        <p:cNvGrpSpPr/>
        <p:nvPr/>
      </p:nvGrpSpPr>
      <p:grpSpPr>
        <a:xfrm>
          <a:off x="0" y="0"/>
          <a:ext cx="0" cy="0"/>
          <a:chOff x="0" y="0"/>
          <a:chExt cx="0" cy="0"/>
        </a:xfrm>
      </p:grpSpPr>
      <p:sp>
        <p:nvSpPr>
          <p:cNvPr id="526" name="Google Shape;526;p8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7" name="Google Shape;527;p8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4" name="Shape 534"/>
        <p:cNvGrpSpPr/>
        <p:nvPr/>
      </p:nvGrpSpPr>
      <p:grpSpPr>
        <a:xfrm>
          <a:off x="0" y="0"/>
          <a:ext cx="0" cy="0"/>
          <a:chOff x="0" y="0"/>
          <a:chExt cx="0" cy="0"/>
        </a:xfrm>
      </p:grpSpPr>
      <p:sp>
        <p:nvSpPr>
          <p:cNvPr id="535" name="Google Shape;535;p8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6" name="Google Shape;536;p8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2" name="Shape 542"/>
        <p:cNvGrpSpPr/>
        <p:nvPr/>
      </p:nvGrpSpPr>
      <p:grpSpPr>
        <a:xfrm>
          <a:off x="0" y="0"/>
          <a:ext cx="0" cy="0"/>
          <a:chOff x="0" y="0"/>
          <a:chExt cx="0" cy="0"/>
        </a:xfrm>
      </p:grpSpPr>
      <p:sp>
        <p:nvSpPr>
          <p:cNvPr id="543" name="Google Shape;543;p8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4" name="Google Shape;544;p8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p47:notes"/>
          <p:cNvSpPr/>
          <p:nvPr>
            <p:ph idx="2" type="sldImg"/>
          </p:nvPr>
        </p:nvSpPr>
        <p:spPr>
          <a:xfrm>
            <a:off x="-317500" y="1466850"/>
            <a:ext cx="7035800" cy="39576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2" name="Google Shape;102;p47:notes"/>
          <p:cNvSpPr txBox="1"/>
          <p:nvPr>
            <p:ph idx="1" type="body"/>
          </p:nvPr>
        </p:nvSpPr>
        <p:spPr>
          <a:xfrm>
            <a:off x="640080" y="5644317"/>
            <a:ext cx="5120640" cy="4618077"/>
          </a:xfrm>
          <a:prstGeom prst="rect">
            <a:avLst/>
          </a:prstGeom>
          <a:noFill/>
          <a:ln>
            <a:noFill/>
          </a:ln>
        </p:spPr>
        <p:txBody>
          <a:bodyPr anchorCtr="0" anchor="t" bIns="49500" lIns="99025" spcFirstLastPara="1" rIns="99025" wrap="square" tIns="49500">
            <a:noAutofit/>
          </a:bodyPr>
          <a:lstStyle/>
          <a:p>
            <a:pPr indent="0" lvl="0" marL="0" rtl="0" algn="l">
              <a:lnSpc>
                <a:spcPct val="100000"/>
              </a:lnSpc>
              <a:spcBef>
                <a:spcPts val="0"/>
              </a:spcBef>
              <a:spcAft>
                <a:spcPts val="0"/>
              </a:spcAft>
              <a:buSzPts val="1400"/>
              <a:buNone/>
            </a:pPr>
            <a:r>
              <a:t/>
            </a:r>
            <a:endParaRPr/>
          </a:p>
        </p:txBody>
      </p:sp>
      <p:sp>
        <p:nvSpPr>
          <p:cNvPr id="103" name="Google Shape;103;p47:notes"/>
          <p:cNvSpPr txBox="1"/>
          <p:nvPr>
            <p:ph idx="12" type="sldNum"/>
          </p:nvPr>
        </p:nvSpPr>
        <p:spPr>
          <a:xfrm>
            <a:off x="3625639" y="11139994"/>
            <a:ext cx="2773680" cy="588458"/>
          </a:xfrm>
          <a:prstGeom prst="rect">
            <a:avLst/>
          </a:prstGeom>
          <a:noFill/>
          <a:ln>
            <a:noFill/>
          </a:ln>
        </p:spPr>
        <p:txBody>
          <a:bodyPr anchorCtr="0" anchor="b" bIns="49500" lIns="99025" spcFirstLastPara="1" rIns="99025" wrap="square" tIns="495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fi-FI"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0" name="Shape 550"/>
        <p:cNvGrpSpPr/>
        <p:nvPr/>
      </p:nvGrpSpPr>
      <p:grpSpPr>
        <a:xfrm>
          <a:off x="0" y="0"/>
          <a:ext cx="0" cy="0"/>
          <a:chOff x="0" y="0"/>
          <a:chExt cx="0" cy="0"/>
        </a:xfrm>
      </p:grpSpPr>
      <p:sp>
        <p:nvSpPr>
          <p:cNvPr id="551" name="Google Shape;551;p8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2" name="Google Shape;552;p8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7" name="Shape 557"/>
        <p:cNvGrpSpPr/>
        <p:nvPr/>
      </p:nvGrpSpPr>
      <p:grpSpPr>
        <a:xfrm>
          <a:off x="0" y="0"/>
          <a:ext cx="0" cy="0"/>
          <a:chOff x="0" y="0"/>
          <a:chExt cx="0" cy="0"/>
        </a:xfrm>
      </p:grpSpPr>
      <p:sp>
        <p:nvSpPr>
          <p:cNvPr id="558" name="Google Shape;558;p8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9" name="Google Shape;559;p8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5" name="Shape 565"/>
        <p:cNvGrpSpPr/>
        <p:nvPr/>
      </p:nvGrpSpPr>
      <p:grpSpPr>
        <a:xfrm>
          <a:off x="0" y="0"/>
          <a:ext cx="0" cy="0"/>
          <a:chOff x="0" y="0"/>
          <a:chExt cx="0" cy="0"/>
        </a:xfrm>
      </p:grpSpPr>
      <p:sp>
        <p:nvSpPr>
          <p:cNvPr id="566" name="Google Shape;566;p8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7" name="Google Shape;567;p8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4" name="Shape 574"/>
        <p:cNvGrpSpPr/>
        <p:nvPr/>
      </p:nvGrpSpPr>
      <p:grpSpPr>
        <a:xfrm>
          <a:off x="0" y="0"/>
          <a:ext cx="0" cy="0"/>
          <a:chOff x="0" y="0"/>
          <a:chExt cx="0" cy="0"/>
        </a:xfrm>
      </p:grpSpPr>
      <p:sp>
        <p:nvSpPr>
          <p:cNvPr id="575" name="Google Shape;575;p8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6" name="Google Shape;576;p8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3" name="Shape 583"/>
        <p:cNvGrpSpPr/>
        <p:nvPr/>
      </p:nvGrpSpPr>
      <p:grpSpPr>
        <a:xfrm>
          <a:off x="0" y="0"/>
          <a:ext cx="0" cy="0"/>
          <a:chOff x="0" y="0"/>
          <a:chExt cx="0" cy="0"/>
        </a:xfrm>
      </p:grpSpPr>
      <p:sp>
        <p:nvSpPr>
          <p:cNvPr id="584" name="Google Shape;584;p8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85" name="Google Shape;585;p8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1" name="Shape 591"/>
        <p:cNvGrpSpPr/>
        <p:nvPr/>
      </p:nvGrpSpPr>
      <p:grpSpPr>
        <a:xfrm>
          <a:off x="0" y="0"/>
          <a:ext cx="0" cy="0"/>
          <a:chOff x="0" y="0"/>
          <a:chExt cx="0" cy="0"/>
        </a:xfrm>
      </p:grpSpPr>
      <p:sp>
        <p:nvSpPr>
          <p:cNvPr id="592" name="Google Shape;592;p8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93" name="Google Shape;593;p8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9" name="Shape 599"/>
        <p:cNvGrpSpPr/>
        <p:nvPr/>
      </p:nvGrpSpPr>
      <p:grpSpPr>
        <a:xfrm>
          <a:off x="0" y="0"/>
          <a:ext cx="0" cy="0"/>
          <a:chOff x="0" y="0"/>
          <a:chExt cx="0" cy="0"/>
        </a:xfrm>
      </p:grpSpPr>
      <p:sp>
        <p:nvSpPr>
          <p:cNvPr id="600" name="Google Shape;600;p8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01" name="Google Shape;601;p8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7" name="Shape 607"/>
        <p:cNvGrpSpPr/>
        <p:nvPr/>
      </p:nvGrpSpPr>
      <p:grpSpPr>
        <a:xfrm>
          <a:off x="0" y="0"/>
          <a:ext cx="0" cy="0"/>
          <a:chOff x="0" y="0"/>
          <a:chExt cx="0" cy="0"/>
        </a:xfrm>
      </p:grpSpPr>
      <p:sp>
        <p:nvSpPr>
          <p:cNvPr id="608" name="Google Shape;608;p9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09" name="Google Shape;609;p9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5" name="Shape 615"/>
        <p:cNvGrpSpPr/>
        <p:nvPr/>
      </p:nvGrpSpPr>
      <p:grpSpPr>
        <a:xfrm>
          <a:off x="0" y="0"/>
          <a:ext cx="0" cy="0"/>
          <a:chOff x="0" y="0"/>
          <a:chExt cx="0" cy="0"/>
        </a:xfrm>
      </p:grpSpPr>
      <p:sp>
        <p:nvSpPr>
          <p:cNvPr id="616" name="Google Shape;616;p9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17" name="Google Shape;617;p9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p4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3" name="Google Shape;113;p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p4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2" name="Google Shape;122;p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p5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7" name="Google Shape;127;p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p5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8" name="Google Shape;138;p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p5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9" name="Google Shape;149;p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 Id="rId3"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jpg"/><Relationship Id="rId3" Type="http://schemas.openxmlformats.org/officeDocument/2006/relationships/image" Target="../media/image14.png"/><Relationship Id="rId4" Type="http://schemas.openxmlformats.org/officeDocument/2006/relationships/image" Target="../media/image9.png"/><Relationship Id="rId5"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g"/><Relationship Id="rId3"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jpg"/><Relationship Id="rId3" Type="http://schemas.openxmlformats.org/officeDocument/2006/relationships/image" Target="../media/image6.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tsikkodia" type="title">
  <p:cSld name="TITLE">
    <p:spTree>
      <p:nvGrpSpPr>
        <p:cNvPr id="16" name="Shape 16"/>
        <p:cNvGrpSpPr/>
        <p:nvPr/>
      </p:nvGrpSpPr>
      <p:grpSpPr>
        <a:xfrm>
          <a:off x="0" y="0"/>
          <a:ext cx="0" cy="0"/>
          <a:chOff x="0" y="0"/>
          <a:chExt cx="0" cy="0"/>
        </a:xfrm>
      </p:grpSpPr>
      <p:pic>
        <p:nvPicPr>
          <p:cNvPr id="17" name="Google Shape;17;p30"/>
          <p:cNvPicPr preferRelativeResize="0"/>
          <p:nvPr/>
        </p:nvPicPr>
        <p:blipFill rotWithShape="1">
          <a:blip r:embed="rId2">
            <a:alphaModFix/>
          </a:blip>
          <a:srcRect b="0" l="0" r="0" t="0"/>
          <a:stretch/>
        </p:blipFill>
        <p:spPr>
          <a:xfrm>
            <a:off x="1" y="-672"/>
            <a:ext cx="12190803" cy="6858671"/>
          </a:xfrm>
          <a:prstGeom prst="rect">
            <a:avLst/>
          </a:prstGeom>
          <a:noFill/>
          <a:ln>
            <a:noFill/>
          </a:ln>
        </p:spPr>
      </p:pic>
      <p:sp>
        <p:nvSpPr>
          <p:cNvPr id="18" name="Google Shape;18;p30"/>
          <p:cNvSpPr txBox="1"/>
          <p:nvPr>
            <p:ph type="ctrTitle"/>
          </p:nvPr>
        </p:nvSpPr>
        <p:spPr>
          <a:xfrm>
            <a:off x="1524000" y="1527477"/>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rgbClr val="F2F2F2"/>
              </a:buClr>
              <a:buSzPts val="6000"/>
              <a:buFont typeface="Calibri"/>
              <a:buNone/>
              <a:defRPr b="1" sz="6000">
                <a:solidFill>
                  <a:srgbClr val="F2F2F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30"/>
          <p:cNvSpPr txBox="1"/>
          <p:nvPr>
            <p:ph idx="1" type="subTitle"/>
          </p:nvPr>
        </p:nvSpPr>
        <p:spPr>
          <a:xfrm>
            <a:off x="1524000" y="4007152"/>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rgbClr val="F2F2F2"/>
              </a:buClr>
              <a:buSzPts val="2400"/>
              <a:buNone/>
              <a:defRPr sz="2400">
                <a:solidFill>
                  <a:srgbClr val="F2F2F2"/>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pic>
        <p:nvPicPr>
          <p:cNvPr id="20" name="Google Shape;20;p30"/>
          <p:cNvPicPr preferRelativeResize="0"/>
          <p:nvPr/>
        </p:nvPicPr>
        <p:blipFill rotWithShape="1">
          <a:blip r:embed="rId3">
            <a:alphaModFix/>
          </a:blip>
          <a:srcRect b="0" l="0" r="0" t="0"/>
          <a:stretch/>
        </p:blipFill>
        <p:spPr>
          <a:xfrm>
            <a:off x="8886280" y="6347443"/>
            <a:ext cx="3004968" cy="501824"/>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Mukautettu asettelu">
  <p:cSld name="4_Mukautettu asettelu">
    <p:spTree>
      <p:nvGrpSpPr>
        <p:cNvPr id="62" name="Shape 62"/>
        <p:cNvGrpSpPr/>
        <p:nvPr/>
      </p:nvGrpSpPr>
      <p:grpSpPr>
        <a:xfrm>
          <a:off x="0" y="0"/>
          <a:ext cx="0" cy="0"/>
          <a:chOff x="0" y="0"/>
          <a:chExt cx="0" cy="0"/>
        </a:xfrm>
      </p:grpSpPr>
      <p:sp>
        <p:nvSpPr>
          <p:cNvPr id="63" name="Google Shape;63;p42"/>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42"/>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65" name="Google Shape;65;p42"/>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6" name="Google Shape;66;p42"/>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67" name="Google Shape;67;p42"/>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8" name="Google Shape;68;p42"/>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Calibri"/>
                <a:ea typeface="Calibri"/>
                <a:cs typeface="Calibri"/>
                <a:sym typeface="Calibri"/>
              </a:defRPr>
            </a:lvl1pPr>
            <a:lvl2pPr indent="0" lvl="1"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Calibri"/>
                <a:ea typeface="Calibri"/>
                <a:cs typeface="Calibri"/>
                <a:sym typeface="Calibri"/>
              </a:defRPr>
            </a:lvl2pPr>
            <a:lvl3pPr indent="0" lvl="2"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Calibri"/>
                <a:ea typeface="Calibri"/>
                <a:cs typeface="Calibri"/>
                <a:sym typeface="Calibri"/>
              </a:defRPr>
            </a:lvl3pPr>
            <a:lvl4pPr indent="0" lvl="3"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Calibri"/>
                <a:ea typeface="Calibri"/>
                <a:cs typeface="Calibri"/>
                <a:sym typeface="Calibri"/>
              </a:defRPr>
            </a:lvl4pPr>
            <a:lvl5pPr indent="0" lvl="4"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Calibri"/>
                <a:ea typeface="Calibri"/>
                <a:cs typeface="Calibri"/>
                <a:sym typeface="Calibri"/>
              </a:defRPr>
            </a:lvl5pPr>
            <a:lvl6pPr indent="0" lvl="5"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Calibri"/>
                <a:ea typeface="Calibri"/>
                <a:cs typeface="Calibri"/>
                <a:sym typeface="Calibri"/>
              </a:defRPr>
            </a:lvl6pPr>
            <a:lvl7pPr indent="0" lvl="6"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Calibri"/>
                <a:ea typeface="Calibri"/>
                <a:cs typeface="Calibri"/>
                <a:sym typeface="Calibri"/>
              </a:defRPr>
            </a:lvl7pPr>
            <a:lvl8pPr indent="0" lvl="7"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Calibri"/>
                <a:ea typeface="Calibri"/>
                <a:cs typeface="Calibri"/>
                <a:sym typeface="Calibri"/>
              </a:defRPr>
            </a:lvl8pPr>
            <a:lvl9pPr indent="0" lvl="8"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fi-FI"/>
              <a:t>‹#›</a:t>
            </a:fld>
            <a:endParaRPr/>
          </a:p>
        </p:txBody>
      </p:sp>
      <p:sp>
        <p:nvSpPr>
          <p:cNvPr id="69" name="Google Shape;69;p42"/>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200">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yhjä">
  <p:cSld name="Tyhjä">
    <p:spTree>
      <p:nvGrpSpPr>
        <p:cNvPr id="70" name="Shape 70"/>
        <p:cNvGrpSpPr/>
        <p:nvPr/>
      </p:nvGrpSpPr>
      <p:grpSpPr>
        <a:xfrm>
          <a:off x="0" y="0"/>
          <a:ext cx="0" cy="0"/>
          <a:chOff x="0" y="0"/>
          <a:chExt cx="0" cy="0"/>
        </a:xfrm>
      </p:grpSpPr>
      <p:pic>
        <p:nvPicPr>
          <p:cNvPr id="71" name="Google Shape;71;p43"/>
          <p:cNvPicPr preferRelativeResize="0"/>
          <p:nvPr/>
        </p:nvPicPr>
        <p:blipFill rotWithShape="1">
          <a:blip r:embed="rId2">
            <a:alphaModFix/>
          </a:blip>
          <a:srcRect b="0" l="0" r="0" t="0"/>
          <a:stretch/>
        </p:blipFill>
        <p:spPr>
          <a:xfrm>
            <a:off x="1" y="-669"/>
            <a:ext cx="12190800" cy="6858669"/>
          </a:xfrm>
          <a:prstGeom prst="rect">
            <a:avLst/>
          </a:prstGeom>
          <a:noFill/>
          <a:ln>
            <a:noFill/>
          </a:ln>
        </p:spPr>
      </p:pic>
      <p:sp>
        <p:nvSpPr>
          <p:cNvPr id="72" name="Google Shape;72;p43"/>
          <p:cNvSpPr txBox="1"/>
          <p:nvPr>
            <p:ph type="title"/>
          </p:nvPr>
        </p:nvSpPr>
        <p:spPr>
          <a:xfrm>
            <a:off x="352064" y="2662439"/>
            <a:ext cx="11465688" cy="1261379"/>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3" name="Google Shape;73;p43"/>
          <p:cNvSpPr txBox="1"/>
          <p:nvPr>
            <p:ph idx="1" type="body"/>
          </p:nvPr>
        </p:nvSpPr>
        <p:spPr>
          <a:xfrm>
            <a:off x="645069" y="5288163"/>
            <a:ext cx="7609730" cy="7323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ukautettu asettelu">
  <p:cSld name="Mukautettu asettelu">
    <p:spTree>
      <p:nvGrpSpPr>
        <p:cNvPr id="21" name="Shape 21"/>
        <p:cNvGrpSpPr/>
        <p:nvPr/>
      </p:nvGrpSpPr>
      <p:grpSpPr>
        <a:xfrm>
          <a:off x="0" y="0"/>
          <a:ext cx="0" cy="0"/>
          <a:chOff x="0" y="0"/>
          <a:chExt cx="0" cy="0"/>
        </a:xfrm>
      </p:grpSpPr>
      <p:pic>
        <p:nvPicPr>
          <p:cNvPr id="22" name="Google Shape;22;p32"/>
          <p:cNvPicPr preferRelativeResize="0"/>
          <p:nvPr/>
        </p:nvPicPr>
        <p:blipFill rotWithShape="1">
          <a:blip r:embed="rId2">
            <a:alphaModFix/>
          </a:blip>
          <a:srcRect b="0" l="0" r="0" t="0"/>
          <a:stretch/>
        </p:blipFill>
        <p:spPr>
          <a:xfrm>
            <a:off x="1" y="-672"/>
            <a:ext cx="12190802" cy="6858670"/>
          </a:xfrm>
          <a:prstGeom prst="rect">
            <a:avLst/>
          </a:prstGeom>
          <a:noFill/>
          <a:ln>
            <a:noFill/>
          </a:ln>
        </p:spPr>
      </p:pic>
      <p:sp>
        <p:nvSpPr>
          <p:cNvPr id="23" name="Google Shape;23;p32"/>
          <p:cNvSpPr txBox="1"/>
          <p:nvPr>
            <p:ph idx="1" type="body"/>
          </p:nvPr>
        </p:nvSpPr>
        <p:spPr>
          <a:xfrm>
            <a:off x="1749365" y="963559"/>
            <a:ext cx="3737035" cy="309656"/>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24" name="Google Shape;24;p32"/>
          <p:cNvSpPr txBox="1"/>
          <p:nvPr>
            <p:ph idx="2" type="body"/>
          </p:nvPr>
        </p:nvSpPr>
        <p:spPr>
          <a:xfrm>
            <a:off x="805064" y="1706422"/>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 name="Google Shape;25;p32"/>
          <p:cNvSpPr txBox="1"/>
          <p:nvPr>
            <p:ph idx="3" type="body"/>
          </p:nvPr>
        </p:nvSpPr>
        <p:spPr>
          <a:xfrm>
            <a:off x="6485234" y="1706422"/>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 name="Google Shape;26;p32"/>
          <p:cNvSpPr txBox="1"/>
          <p:nvPr>
            <p:ph idx="4" type="body"/>
          </p:nvPr>
        </p:nvSpPr>
        <p:spPr>
          <a:xfrm>
            <a:off x="7457613" y="959551"/>
            <a:ext cx="3737035" cy="309656"/>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pic>
        <p:nvPicPr>
          <p:cNvPr id="27" name="Google Shape;27;p32"/>
          <p:cNvPicPr preferRelativeResize="0"/>
          <p:nvPr/>
        </p:nvPicPr>
        <p:blipFill rotWithShape="1">
          <a:blip r:embed="rId3">
            <a:alphaModFix/>
          </a:blip>
          <a:srcRect b="0" l="0" r="0" t="0"/>
          <a:stretch/>
        </p:blipFill>
        <p:spPr>
          <a:xfrm>
            <a:off x="9326130" y="5598342"/>
            <a:ext cx="1674832" cy="297367"/>
          </a:xfrm>
          <a:prstGeom prst="rect">
            <a:avLst/>
          </a:prstGeom>
          <a:noFill/>
          <a:ln>
            <a:noFill/>
          </a:ln>
        </p:spPr>
      </p:pic>
      <p:pic>
        <p:nvPicPr>
          <p:cNvPr descr="Kuva, joka sisältää kohteen teksti, clipart-kuva&#10;&#10;Kuvaus luotu automaattisesti" id="28" name="Google Shape;28;p32"/>
          <p:cNvPicPr preferRelativeResize="0"/>
          <p:nvPr/>
        </p:nvPicPr>
        <p:blipFill rotWithShape="1">
          <a:blip r:embed="rId4">
            <a:alphaModFix/>
          </a:blip>
          <a:srcRect b="0" l="0" r="0" t="0"/>
          <a:stretch/>
        </p:blipFill>
        <p:spPr>
          <a:xfrm>
            <a:off x="11280942" y="5508229"/>
            <a:ext cx="387480" cy="387480"/>
          </a:xfrm>
          <a:prstGeom prst="rect">
            <a:avLst/>
          </a:prstGeom>
          <a:noFill/>
          <a:ln>
            <a:noFill/>
          </a:ln>
        </p:spPr>
      </p:pic>
      <p:sp>
        <p:nvSpPr>
          <p:cNvPr id="29" name="Google Shape;29;p32"/>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Calibri"/>
                <a:ea typeface="Calibri"/>
                <a:cs typeface="Calibri"/>
                <a:sym typeface="Calibri"/>
              </a:defRPr>
            </a:lvl1pPr>
            <a:lvl2pPr indent="0" lvl="1"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Calibri"/>
                <a:ea typeface="Calibri"/>
                <a:cs typeface="Calibri"/>
                <a:sym typeface="Calibri"/>
              </a:defRPr>
            </a:lvl2pPr>
            <a:lvl3pPr indent="0" lvl="2"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Calibri"/>
                <a:ea typeface="Calibri"/>
                <a:cs typeface="Calibri"/>
                <a:sym typeface="Calibri"/>
              </a:defRPr>
            </a:lvl3pPr>
            <a:lvl4pPr indent="0" lvl="3"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Calibri"/>
                <a:ea typeface="Calibri"/>
                <a:cs typeface="Calibri"/>
                <a:sym typeface="Calibri"/>
              </a:defRPr>
            </a:lvl4pPr>
            <a:lvl5pPr indent="0" lvl="4"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Calibri"/>
                <a:ea typeface="Calibri"/>
                <a:cs typeface="Calibri"/>
                <a:sym typeface="Calibri"/>
              </a:defRPr>
            </a:lvl5pPr>
            <a:lvl6pPr indent="0" lvl="5"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Calibri"/>
                <a:ea typeface="Calibri"/>
                <a:cs typeface="Calibri"/>
                <a:sym typeface="Calibri"/>
              </a:defRPr>
            </a:lvl6pPr>
            <a:lvl7pPr indent="0" lvl="6"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Calibri"/>
                <a:ea typeface="Calibri"/>
                <a:cs typeface="Calibri"/>
                <a:sym typeface="Calibri"/>
              </a:defRPr>
            </a:lvl7pPr>
            <a:lvl8pPr indent="0" lvl="7"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Calibri"/>
                <a:ea typeface="Calibri"/>
                <a:cs typeface="Calibri"/>
                <a:sym typeface="Calibri"/>
              </a:defRPr>
            </a:lvl8pPr>
            <a:lvl9pPr indent="0" lvl="8"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fi-FI"/>
              <a:t>‹#›</a:t>
            </a:fld>
            <a:endParaRPr/>
          </a:p>
        </p:txBody>
      </p:sp>
      <p:sp>
        <p:nvSpPr>
          <p:cNvPr id="30" name="Google Shape;30;p32"/>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200">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31" name="Google Shape;31;p32"/>
          <p:cNvPicPr preferRelativeResize="0"/>
          <p:nvPr/>
        </p:nvPicPr>
        <p:blipFill rotWithShape="1">
          <a:blip r:embed="rId5">
            <a:alphaModFix/>
          </a:blip>
          <a:srcRect b="0" l="0" r="0" t="0"/>
          <a:stretch/>
        </p:blipFill>
        <p:spPr>
          <a:xfrm>
            <a:off x="8886280" y="6347443"/>
            <a:ext cx="3004968" cy="501824"/>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Mukautettu asettelu">
  <p:cSld name="1_Mukautettu asettelu">
    <p:spTree>
      <p:nvGrpSpPr>
        <p:cNvPr id="32" name="Shape 32"/>
        <p:cNvGrpSpPr/>
        <p:nvPr/>
      </p:nvGrpSpPr>
      <p:grpSpPr>
        <a:xfrm>
          <a:off x="0" y="0"/>
          <a:ext cx="0" cy="0"/>
          <a:chOff x="0" y="0"/>
          <a:chExt cx="0" cy="0"/>
        </a:xfrm>
      </p:grpSpPr>
      <p:sp>
        <p:nvSpPr>
          <p:cNvPr id="33" name="Google Shape;33;p3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 name="Google Shape;34;p33"/>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 name="Google Shape;35;p33"/>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Calibri"/>
                <a:ea typeface="Calibri"/>
                <a:cs typeface="Calibri"/>
                <a:sym typeface="Calibri"/>
              </a:defRPr>
            </a:lvl1pPr>
            <a:lvl2pPr indent="0" lvl="1"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Calibri"/>
                <a:ea typeface="Calibri"/>
                <a:cs typeface="Calibri"/>
                <a:sym typeface="Calibri"/>
              </a:defRPr>
            </a:lvl2pPr>
            <a:lvl3pPr indent="0" lvl="2"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Calibri"/>
                <a:ea typeface="Calibri"/>
                <a:cs typeface="Calibri"/>
                <a:sym typeface="Calibri"/>
              </a:defRPr>
            </a:lvl3pPr>
            <a:lvl4pPr indent="0" lvl="3"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Calibri"/>
                <a:ea typeface="Calibri"/>
                <a:cs typeface="Calibri"/>
                <a:sym typeface="Calibri"/>
              </a:defRPr>
            </a:lvl4pPr>
            <a:lvl5pPr indent="0" lvl="4"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Calibri"/>
                <a:ea typeface="Calibri"/>
                <a:cs typeface="Calibri"/>
                <a:sym typeface="Calibri"/>
              </a:defRPr>
            </a:lvl5pPr>
            <a:lvl6pPr indent="0" lvl="5"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Calibri"/>
                <a:ea typeface="Calibri"/>
                <a:cs typeface="Calibri"/>
                <a:sym typeface="Calibri"/>
              </a:defRPr>
            </a:lvl6pPr>
            <a:lvl7pPr indent="0" lvl="6"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Calibri"/>
                <a:ea typeface="Calibri"/>
                <a:cs typeface="Calibri"/>
                <a:sym typeface="Calibri"/>
              </a:defRPr>
            </a:lvl7pPr>
            <a:lvl8pPr indent="0" lvl="7"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Calibri"/>
                <a:ea typeface="Calibri"/>
                <a:cs typeface="Calibri"/>
                <a:sym typeface="Calibri"/>
              </a:defRPr>
            </a:lvl8pPr>
            <a:lvl9pPr indent="0" lvl="8"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fi-FI"/>
              <a:t>‹#›</a:t>
            </a:fld>
            <a:endParaRPr/>
          </a:p>
        </p:txBody>
      </p:sp>
      <p:sp>
        <p:nvSpPr>
          <p:cNvPr id="36" name="Google Shape;36;p33"/>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200">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Otsikko ja sisältö" type="tx">
  <p:cSld name="TITLE_AND_BODY">
    <p:spTree>
      <p:nvGrpSpPr>
        <p:cNvPr id="37" name="Shape 37"/>
        <p:cNvGrpSpPr/>
        <p:nvPr/>
      </p:nvGrpSpPr>
      <p:grpSpPr>
        <a:xfrm>
          <a:off x="0" y="0"/>
          <a:ext cx="0" cy="0"/>
          <a:chOff x="0" y="0"/>
          <a:chExt cx="0" cy="0"/>
        </a:xfrm>
      </p:grpSpPr>
      <p:pic>
        <p:nvPicPr>
          <p:cNvPr id="38" name="Google Shape;38;p92"/>
          <p:cNvPicPr preferRelativeResize="0"/>
          <p:nvPr/>
        </p:nvPicPr>
        <p:blipFill rotWithShape="1">
          <a:blip r:embed="rId2">
            <a:alphaModFix/>
          </a:blip>
          <a:srcRect b="0" l="0" r="0" t="0"/>
          <a:stretch/>
        </p:blipFill>
        <p:spPr>
          <a:xfrm>
            <a:off x="1" y="-673"/>
            <a:ext cx="12190804" cy="6858671"/>
          </a:xfrm>
          <a:prstGeom prst="rect">
            <a:avLst/>
          </a:prstGeom>
          <a:noFill/>
          <a:ln>
            <a:noFill/>
          </a:ln>
        </p:spPr>
      </p:pic>
      <p:sp>
        <p:nvSpPr>
          <p:cNvPr id="39" name="Google Shape;39;p92"/>
          <p:cNvSpPr txBox="1"/>
          <p:nvPr>
            <p:ph type="title"/>
          </p:nvPr>
        </p:nvSpPr>
        <p:spPr>
          <a:xfrm>
            <a:off x="325289" y="2672413"/>
            <a:ext cx="11553960" cy="1255533"/>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SzPts val="4400"/>
              <a:buNone/>
              <a:defRPr>
                <a:solidFill>
                  <a:srgbClr val="FFFFF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40" name="Google Shape;40;p92"/>
          <p:cNvPicPr preferRelativeResize="0"/>
          <p:nvPr/>
        </p:nvPicPr>
        <p:blipFill rotWithShape="1">
          <a:blip r:embed="rId3">
            <a:alphaModFix/>
          </a:blip>
          <a:srcRect b="0" l="0" r="0" t="0"/>
          <a:stretch/>
        </p:blipFill>
        <p:spPr>
          <a:xfrm>
            <a:off x="8886280" y="6347443"/>
            <a:ext cx="3004968" cy="501824"/>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Mukautettu asettelu">
  <p:cSld name="2_Mukautettu asettelu">
    <p:spTree>
      <p:nvGrpSpPr>
        <p:cNvPr id="41" name="Shape 41"/>
        <p:cNvGrpSpPr/>
        <p:nvPr/>
      </p:nvGrpSpPr>
      <p:grpSpPr>
        <a:xfrm>
          <a:off x="0" y="0"/>
          <a:ext cx="0" cy="0"/>
          <a:chOff x="0" y="0"/>
          <a:chExt cx="0" cy="0"/>
        </a:xfrm>
      </p:grpSpPr>
      <p:sp>
        <p:nvSpPr>
          <p:cNvPr id="42" name="Google Shape;42;p3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 name="Google Shape;43;p34"/>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 name="Google Shape;44;p34"/>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5" name="Google Shape;45;p34"/>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Calibri"/>
                <a:ea typeface="Calibri"/>
                <a:cs typeface="Calibri"/>
                <a:sym typeface="Calibri"/>
              </a:defRPr>
            </a:lvl1pPr>
            <a:lvl2pPr indent="0" lvl="1"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Calibri"/>
                <a:ea typeface="Calibri"/>
                <a:cs typeface="Calibri"/>
                <a:sym typeface="Calibri"/>
              </a:defRPr>
            </a:lvl2pPr>
            <a:lvl3pPr indent="0" lvl="2"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Calibri"/>
                <a:ea typeface="Calibri"/>
                <a:cs typeface="Calibri"/>
                <a:sym typeface="Calibri"/>
              </a:defRPr>
            </a:lvl3pPr>
            <a:lvl4pPr indent="0" lvl="3"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Calibri"/>
                <a:ea typeface="Calibri"/>
                <a:cs typeface="Calibri"/>
                <a:sym typeface="Calibri"/>
              </a:defRPr>
            </a:lvl4pPr>
            <a:lvl5pPr indent="0" lvl="4"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Calibri"/>
                <a:ea typeface="Calibri"/>
                <a:cs typeface="Calibri"/>
                <a:sym typeface="Calibri"/>
              </a:defRPr>
            </a:lvl5pPr>
            <a:lvl6pPr indent="0" lvl="5"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Calibri"/>
                <a:ea typeface="Calibri"/>
                <a:cs typeface="Calibri"/>
                <a:sym typeface="Calibri"/>
              </a:defRPr>
            </a:lvl6pPr>
            <a:lvl7pPr indent="0" lvl="6"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Calibri"/>
                <a:ea typeface="Calibri"/>
                <a:cs typeface="Calibri"/>
                <a:sym typeface="Calibri"/>
              </a:defRPr>
            </a:lvl7pPr>
            <a:lvl8pPr indent="0" lvl="7"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Calibri"/>
                <a:ea typeface="Calibri"/>
                <a:cs typeface="Calibri"/>
                <a:sym typeface="Calibri"/>
              </a:defRPr>
            </a:lvl8pPr>
            <a:lvl9pPr indent="0" lvl="8"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fi-FI"/>
              <a:t>‹#›</a:t>
            </a:fld>
            <a:endParaRPr/>
          </a:p>
        </p:txBody>
      </p:sp>
      <p:sp>
        <p:nvSpPr>
          <p:cNvPr id="46" name="Google Shape;46;p34"/>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200">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ain otsikko">
  <p:cSld name="Vain otsikko">
    <p:spTree>
      <p:nvGrpSpPr>
        <p:cNvPr id="47" name="Shape 47"/>
        <p:cNvGrpSpPr/>
        <p:nvPr/>
      </p:nvGrpSpPr>
      <p:grpSpPr>
        <a:xfrm>
          <a:off x="0" y="0"/>
          <a:ext cx="0" cy="0"/>
          <a:chOff x="0" y="0"/>
          <a:chExt cx="0" cy="0"/>
        </a:xfrm>
      </p:grpSpPr>
      <p:pic>
        <p:nvPicPr>
          <p:cNvPr id="48" name="Google Shape;48;p37"/>
          <p:cNvPicPr preferRelativeResize="0"/>
          <p:nvPr/>
        </p:nvPicPr>
        <p:blipFill rotWithShape="1">
          <a:blip r:embed="rId2">
            <a:alphaModFix/>
          </a:blip>
          <a:srcRect b="0" l="0" r="0" t="0"/>
          <a:stretch/>
        </p:blipFill>
        <p:spPr>
          <a:xfrm>
            <a:off x="2" y="-672"/>
            <a:ext cx="12190800" cy="6858669"/>
          </a:xfrm>
          <a:prstGeom prst="rect">
            <a:avLst/>
          </a:prstGeom>
          <a:noFill/>
          <a:ln>
            <a:noFill/>
          </a:ln>
        </p:spPr>
      </p:pic>
      <p:sp>
        <p:nvSpPr>
          <p:cNvPr id="49" name="Google Shape;49;p37"/>
          <p:cNvSpPr txBox="1"/>
          <p:nvPr>
            <p:ph type="title"/>
          </p:nvPr>
        </p:nvSpPr>
        <p:spPr>
          <a:xfrm>
            <a:off x="919223" y="2268899"/>
            <a:ext cx="4023167" cy="2320202"/>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0" name="Google Shape;50;p37"/>
          <p:cNvSpPr txBox="1"/>
          <p:nvPr>
            <p:ph idx="1" type="body"/>
          </p:nvPr>
        </p:nvSpPr>
        <p:spPr>
          <a:xfrm>
            <a:off x="6096000" y="853352"/>
            <a:ext cx="5791200" cy="5130759"/>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1" name="Google Shape;51;p37"/>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Calibri"/>
                <a:ea typeface="Calibri"/>
                <a:cs typeface="Calibri"/>
                <a:sym typeface="Calibri"/>
              </a:defRPr>
            </a:lvl1pPr>
            <a:lvl2pPr indent="0" lvl="1"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Calibri"/>
                <a:ea typeface="Calibri"/>
                <a:cs typeface="Calibri"/>
                <a:sym typeface="Calibri"/>
              </a:defRPr>
            </a:lvl2pPr>
            <a:lvl3pPr indent="0" lvl="2"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Calibri"/>
                <a:ea typeface="Calibri"/>
                <a:cs typeface="Calibri"/>
                <a:sym typeface="Calibri"/>
              </a:defRPr>
            </a:lvl3pPr>
            <a:lvl4pPr indent="0" lvl="3"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Calibri"/>
                <a:ea typeface="Calibri"/>
                <a:cs typeface="Calibri"/>
                <a:sym typeface="Calibri"/>
              </a:defRPr>
            </a:lvl4pPr>
            <a:lvl5pPr indent="0" lvl="4"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Calibri"/>
                <a:ea typeface="Calibri"/>
                <a:cs typeface="Calibri"/>
                <a:sym typeface="Calibri"/>
              </a:defRPr>
            </a:lvl5pPr>
            <a:lvl6pPr indent="0" lvl="5"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Calibri"/>
                <a:ea typeface="Calibri"/>
                <a:cs typeface="Calibri"/>
                <a:sym typeface="Calibri"/>
              </a:defRPr>
            </a:lvl6pPr>
            <a:lvl7pPr indent="0" lvl="6"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Calibri"/>
                <a:ea typeface="Calibri"/>
                <a:cs typeface="Calibri"/>
                <a:sym typeface="Calibri"/>
              </a:defRPr>
            </a:lvl7pPr>
            <a:lvl8pPr indent="0" lvl="7"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Calibri"/>
                <a:ea typeface="Calibri"/>
                <a:cs typeface="Calibri"/>
                <a:sym typeface="Calibri"/>
              </a:defRPr>
            </a:lvl8pPr>
            <a:lvl9pPr indent="0" lvl="8"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fi-FI"/>
              <a:t>‹#›</a:t>
            </a:fld>
            <a:endParaRPr/>
          </a:p>
        </p:txBody>
      </p:sp>
      <p:sp>
        <p:nvSpPr>
          <p:cNvPr id="52" name="Google Shape;52;p37"/>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200">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tsikko ja sisältö">
  <p:cSld name="Otsikko ja sisältö">
    <p:spTree>
      <p:nvGrpSpPr>
        <p:cNvPr id="53" name="Shape 53"/>
        <p:cNvGrpSpPr/>
        <p:nvPr/>
      </p:nvGrpSpPr>
      <p:grpSpPr>
        <a:xfrm>
          <a:off x="0" y="0"/>
          <a:ext cx="0" cy="0"/>
          <a:chOff x="0" y="0"/>
          <a:chExt cx="0" cy="0"/>
        </a:xfrm>
      </p:grpSpPr>
      <p:pic>
        <p:nvPicPr>
          <p:cNvPr id="54" name="Google Shape;54;p31"/>
          <p:cNvPicPr preferRelativeResize="0"/>
          <p:nvPr/>
        </p:nvPicPr>
        <p:blipFill rotWithShape="1">
          <a:blip r:embed="rId2">
            <a:alphaModFix/>
          </a:blip>
          <a:srcRect b="0" l="0" r="0" t="0"/>
          <a:stretch/>
        </p:blipFill>
        <p:spPr>
          <a:xfrm>
            <a:off x="1" y="-672"/>
            <a:ext cx="12190803" cy="6858670"/>
          </a:xfrm>
          <a:prstGeom prst="rect">
            <a:avLst/>
          </a:prstGeom>
          <a:noFill/>
          <a:ln>
            <a:noFill/>
          </a:ln>
        </p:spPr>
      </p:pic>
      <p:sp>
        <p:nvSpPr>
          <p:cNvPr id="55" name="Google Shape;55;p31"/>
          <p:cNvSpPr txBox="1"/>
          <p:nvPr>
            <p:ph type="title"/>
          </p:nvPr>
        </p:nvSpPr>
        <p:spPr>
          <a:xfrm>
            <a:off x="325289" y="2672413"/>
            <a:ext cx="11553959" cy="1255532"/>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lt1"/>
              </a:buClr>
              <a:buSzPts val="4400"/>
              <a:buFont typeface="Calibri"/>
              <a:buNone/>
              <a:defRPr b="1">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56" name="Google Shape;56;p31"/>
          <p:cNvPicPr preferRelativeResize="0"/>
          <p:nvPr/>
        </p:nvPicPr>
        <p:blipFill rotWithShape="1">
          <a:blip r:embed="rId3">
            <a:alphaModFix/>
          </a:blip>
          <a:srcRect b="0" l="0" r="0" t="0"/>
          <a:stretch/>
        </p:blipFill>
        <p:spPr>
          <a:xfrm>
            <a:off x="8886280" y="6347443"/>
            <a:ext cx="3004968" cy="501824"/>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Osan ylätunniste">
  <p:cSld name="1_Osan ylätunniste">
    <p:spTree>
      <p:nvGrpSpPr>
        <p:cNvPr id="57" name="Shape 57"/>
        <p:cNvGrpSpPr/>
        <p:nvPr/>
      </p:nvGrpSpPr>
      <p:grpSpPr>
        <a:xfrm>
          <a:off x="0" y="0"/>
          <a:ext cx="0" cy="0"/>
          <a:chOff x="0" y="0"/>
          <a:chExt cx="0" cy="0"/>
        </a:xfrm>
      </p:grpSpPr>
      <p:sp>
        <p:nvSpPr>
          <p:cNvPr id="58" name="Google Shape;58;p93"/>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lvl1pPr indent="0" lvl="0" marL="0" algn="ctr">
              <a:lnSpc>
                <a:spcPct val="100000"/>
              </a:lnSpc>
              <a:spcBef>
                <a:spcPts val="0"/>
              </a:spcBef>
              <a:spcAft>
                <a:spcPts val="0"/>
              </a:spcAft>
              <a:buSzPts val="1400"/>
              <a:buNone/>
              <a:defRPr b="0" i="0" sz="1400" u="none" cap="none" strike="noStrike">
                <a:solidFill>
                  <a:schemeClr val="lt1"/>
                </a:solidFill>
                <a:latin typeface="Calibri"/>
                <a:ea typeface="Calibri"/>
                <a:cs typeface="Calibri"/>
                <a:sym typeface="Calibri"/>
              </a:defRPr>
            </a:lvl1pPr>
            <a:lvl2pPr indent="0" lvl="1" marL="0" algn="ctr">
              <a:lnSpc>
                <a:spcPct val="100000"/>
              </a:lnSpc>
              <a:spcBef>
                <a:spcPts val="0"/>
              </a:spcBef>
              <a:spcAft>
                <a:spcPts val="0"/>
              </a:spcAft>
              <a:buSzPts val="1400"/>
              <a:buNone/>
              <a:defRPr b="0" i="0" sz="1400" u="none" cap="none" strike="noStrike">
                <a:solidFill>
                  <a:schemeClr val="lt1"/>
                </a:solidFill>
                <a:latin typeface="Calibri"/>
                <a:ea typeface="Calibri"/>
                <a:cs typeface="Calibri"/>
                <a:sym typeface="Calibri"/>
              </a:defRPr>
            </a:lvl2pPr>
            <a:lvl3pPr indent="0" lvl="2" marL="0" algn="ctr">
              <a:lnSpc>
                <a:spcPct val="100000"/>
              </a:lnSpc>
              <a:spcBef>
                <a:spcPts val="0"/>
              </a:spcBef>
              <a:spcAft>
                <a:spcPts val="0"/>
              </a:spcAft>
              <a:buSzPts val="1400"/>
              <a:buNone/>
              <a:defRPr b="0" i="0" sz="1400" u="none" cap="none" strike="noStrike">
                <a:solidFill>
                  <a:schemeClr val="lt1"/>
                </a:solidFill>
                <a:latin typeface="Calibri"/>
                <a:ea typeface="Calibri"/>
                <a:cs typeface="Calibri"/>
                <a:sym typeface="Calibri"/>
              </a:defRPr>
            </a:lvl3pPr>
            <a:lvl4pPr indent="0" lvl="3" marL="0" algn="ctr">
              <a:lnSpc>
                <a:spcPct val="100000"/>
              </a:lnSpc>
              <a:spcBef>
                <a:spcPts val="0"/>
              </a:spcBef>
              <a:spcAft>
                <a:spcPts val="0"/>
              </a:spcAft>
              <a:buSzPts val="1400"/>
              <a:buNone/>
              <a:defRPr b="0" i="0" sz="1400" u="none" cap="none" strike="noStrike">
                <a:solidFill>
                  <a:schemeClr val="lt1"/>
                </a:solidFill>
                <a:latin typeface="Calibri"/>
                <a:ea typeface="Calibri"/>
                <a:cs typeface="Calibri"/>
                <a:sym typeface="Calibri"/>
              </a:defRPr>
            </a:lvl4pPr>
            <a:lvl5pPr indent="0" lvl="4" marL="0" algn="ctr">
              <a:lnSpc>
                <a:spcPct val="100000"/>
              </a:lnSpc>
              <a:spcBef>
                <a:spcPts val="0"/>
              </a:spcBef>
              <a:spcAft>
                <a:spcPts val="0"/>
              </a:spcAft>
              <a:buSzPts val="1400"/>
              <a:buNone/>
              <a:defRPr b="0" i="0" sz="1400" u="none" cap="none" strike="noStrike">
                <a:solidFill>
                  <a:schemeClr val="lt1"/>
                </a:solidFill>
                <a:latin typeface="Calibri"/>
                <a:ea typeface="Calibri"/>
                <a:cs typeface="Calibri"/>
                <a:sym typeface="Calibri"/>
              </a:defRPr>
            </a:lvl5pPr>
            <a:lvl6pPr indent="0" lvl="5" marL="0" algn="ctr">
              <a:lnSpc>
                <a:spcPct val="100000"/>
              </a:lnSpc>
              <a:spcBef>
                <a:spcPts val="0"/>
              </a:spcBef>
              <a:spcAft>
                <a:spcPts val="0"/>
              </a:spcAft>
              <a:buSzPts val="1400"/>
              <a:buNone/>
              <a:defRPr b="0" i="0" sz="1400" u="none" cap="none" strike="noStrike">
                <a:solidFill>
                  <a:schemeClr val="lt1"/>
                </a:solidFill>
                <a:latin typeface="Calibri"/>
                <a:ea typeface="Calibri"/>
                <a:cs typeface="Calibri"/>
                <a:sym typeface="Calibri"/>
              </a:defRPr>
            </a:lvl6pPr>
            <a:lvl7pPr indent="0" lvl="6" marL="0" algn="ctr">
              <a:lnSpc>
                <a:spcPct val="100000"/>
              </a:lnSpc>
              <a:spcBef>
                <a:spcPts val="0"/>
              </a:spcBef>
              <a:spcAft>
                <a:spcPts val="0"/>
              </a:spcAft>
              <a:buSzPts val="1400"/>
              <a:buNone/>
              <a:defRPr b="0" i="0" sz="1400" u="none" cap="none" strike="noStrike">
                <a:solidFill>
                  <a:schemeClr val="lt1"/>
                </a:solidFill>
                <a:latin typeface="Calibri"/>
                <a:ea typeface="Calibri"/>
                <a:cs typeface="Calibri"/>
                <a:sym typeface="Calibri"/>
              </a:defRPr>
            </a:lvl7pPr>
            <a:lvl8pPr indent="0" lvl="7" marL="0" algn="ctr">
              <a:lnSpc>
                <a:spcPct val="100000"/>
              </a:lnSpc>
              <a:spcBef>
                <a:spcPts val="0"/>
              </a:spcBef>
              <a:spcAft>
                <a:spcPts val="0"/>
              </a:spcAft>
              <a:buSzPts val="1400"/>
              <a:buNone/>
              <a:defRPr b="0" i="0" sz="1400" u="none" cap="none" strike="noStrike">
                <a:solidFill>
                  <a:schemeClr val="lt1"/>
                </a:solidFill>
                <a:latin typeface="Calibri"/>
                <a:ea typeface="Calibri"/>
                <a:cs typeface="Calibri"/>
                <a:sym typeface="Calibri"/>
              </a:defRPr>
            </a:lvl8pPr>
            <a:lvl9pPr indent="0" lvl="8" marL="0" algn="ctr">
              <a:lnSpc>
                <a:spcPct val="100000"/>
              </a:lnSpc>
              <a:spcBef>
                <a:spcPts val="0"/>
              </a:spcBef>
              <a:spcAft>
                <a:spcPts val="0"/>
              </a:spcAft>
              <a:buSzPts val="1400"/>
              <a:buNone/>
              <a:defRPr b="0" i="0" sz="1400" u="none" cap="none" strike="noStrike">
                <a:solidFill>
                  <a:schemeClr val="lt1"/>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fi-FI"/>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san ylätunniste">
  <p:cSld name="Osan ylätunniste">
    <p:spTree>
      <p:nvGrpSpPr>
        <p:cNvPr id="59" name="Shape 59"/>
        <p:cNvGrpSpPr/>
        <p:nvPr/>
      </p:nvGrpSpPr>
      <p:grpSpPr>
        <a:xfrm>
          <a:off x="0" y="0"/>
          <a:ext cx="0" cy="0"/>
          <a:chOff x="0" y="0"/>
          <a:chExt cx="0" cy="0"/>
        </a:xfrm>
      </p:grpSpPr>
      <p:sp>
        <p:nvSpPr>
          <p:cNvPr id="60" name="Google Shape;60;p36"/>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Calibri"/>
                <a:ea typeface="Calibri"/>
                <a:cs typeface="Calibri"/>
                <a:sym typeface="Calibri"/>
              </a:defRPr>
            </a:lvl1pPr>
            <a:lvl2pPr indent="0" lvl="1"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Calibri"/>
                <a:ea typeface="Calibri"/>
                <a:cs typeface="Calibri"/>
                <a:sym typeface="Calibri"/>
              </a:defRPr>
            </a:lvl2pPr>
            <a:lvl3pPr indent="0" lvl="2"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Calibri"/>
                <a:ea typeface="Calibri"/>
                <a:cs typeface="Calibri"/>
                <a:sym typeface="Calibri"/>
              </a:defRPr>
            </a:lvl3pPr>
            <a:lvl4pPr indent="0" lvl="3"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Calibri"/>
                <a:ea typeface="Calibri"/>
                <a:cs typeface="Calibri"/>
                <a:sym typeface="Calibri"/>
              </a:defRPr>
            </a:lvl4pPr>
            <a:lvl5pPr indent="0" lvl="4"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Calibri"/>
                <a:ea typeface="Calibri"/>
                <a:cs typeface="Calibri"/>
                <a:sym typeface="Calibri"/>
              </a:defRPr>
            </a:lvl5pPr>
            <a:lvl6pPr indent="0" lvl="5"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Calibri"/>
                <a:ea typeface="Calibri"/>
                <a:cs typeface="Calibri"/>
                <a:sym typeface="Calibri"/>
              </a:defRPr>
            </a:lvl6pPr>
            <a:lvl7pPr indent="0" lvl="6"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Calibri"/>
                <a:ea typeface="Calibri"/>
                <a:cs typeface="Calibri"/>
                <a:sym typeface="Calibri"/>
              </a:defRPr>
            </a:lvl7pPr>
            <a:lvl8pPr indent="0" lvl="7"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Calibri"/>
                <a:ea typeface="Calibri"/>
                <a:cs typeface="Calibri"/>
                <a:sym typeface="Calibri"/>
              </a:defRPr>
            </a:lvl8pPr>
            <a:lvl9pPr indent="0" lvl="8" marL="0" marR="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fi-FI"/>
              <a:t>‹#›</a:t>
            </a:fld>
            <a:endParaRPr/>
          </a:p>
        </p:txBody>
      </p:sp>
      <p:sp>
        <p:nvSpPr>
          <p:cNvPr id="61" name="Google Shape;61;p36"/>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200">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9.xml"/><Relationship Id="rId10" Type="http://schemas.openxmlformats.org/officeDocument/2006/relationships/slideLayout" Target="../slideLayouts/slideLayout8.xml"/><Relationship Id="rId13" Type="http://schemas.openxmlformats.org/officeDocument/2006/relationships/slideLayout" Target="../slideLayouts/slideLayout11.xml"/><Relationship Id="rId12" Type="http://schemas.openxmlformats.org/officeDocument/2006/relationships/slideLayout" Target="../slideLayouts/slideLayout10.xml"/><Relationship Id="rId1" Type="http://schemas.openxmlformats.org/officeDocument/2006/relationships/image" Target="../media/image1.jpg"/><Relationship Id="rId2" Type="http://schemas.openxmlformats.org/officeDocument/2006/relationships/image" Target="../media/image6.png"/><Relationship Id="rId3" Type="http://schemas.openxmlformats.org/officeDocument/2006/relationships/slideLayout" Target="../slideLayouts/slideLayout1.xml"/><Relationship Id="rId4" Type="http://schemas.openxmlformats.org/officeDocument/2006/relationships/slideLayout" Target="../slideLayouts/slideLayout2.xml"/><Relationship Id="rId9" Type="http://schemas.openxmlformats.org/officeDocument/2006/relationships/slideLayout" Target="../slideLayouts/slideLayout7.xml"/><Relationship Id="rId14" Type="http://schemas.openxmlformats.org/officeDocument/2006/relationships/theme" Target="../theme/theme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pic>
        <p:nvPicPr>
          <p:cNvPr id="10" name="Google Shape;10;p29"/>
          <p:cNvPicPr preferRelativeResize="0"/>
          <p:nvPr/>
        </p:nvPicPr>
        <p:blipFill rotWithShape="1">
          <a:blip r:embed="rId1">
            <a:alphaModFix/>
          </a:blip>
          <a:srcRect b="0" l="0" r="0" t="0"/>
          <a:stretch/>
        </p:blipFill>
        <p:spPr>
          <a:xfrm>
            <a:off x="1" y="-672"/>
            <a:ext cx="12190802" cy="6858669"/>
          </a:xfrm>
          <a:prstGeom prst="rect">
            <a:avLst/>
          </a:prstGeom>
          <a:noFill/>
          <a:ln>
            <a:noFill/>
          </a:ln>
        </p:spPr>
      </p:pic>
      <p:sp>
        <p:nvSpPr>
          <p:cNvPr id="11" name="Google Shape;11;p2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2" name="Google Shape;12;p29"/>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3" name="Google Shape;13;p29"/>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29"/>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lvl1pPr indent="0" lvl="0" marL="0" marR="0" rtl="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Calibri"/>
                <a:ea typeface="Calibri"/>
                <a:cs typeface="Calibri"/>
                <a:sym typeface="Calibri"/>
              </a:defRPr>
            </a:lvl1pPr>
            <a:lvl2pPr indent="0" lvl="1" marL="0" marR="0" rtl="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Calibri"/>
                <a:ea typeface="Calibri"/>
                <a:cs typeface="Calibri"/>
                <a:sym typeface="Calibri"/>
              </a:defRPr>
            </a:lvl2pPr>
            <a:lvl3pPr indent="0" lvl="2" marL="0" marR="0" rtl="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Calibri"/>
                <a:ea typeface="Calibri"/>
                <a:cs typeface="Calibri"/>
                <a:sym typeface="Calibri"/>
              </a:defRPr>
            </a:lvl3pPr>
            <a:lvl4pPr indent="0" lvl="3" marL="0" marR="0" rtl="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Calibri"/>
                <a:ea typeface="Calibri"/>
                <a:cs typeface="Calibri"/>
                <a:sym typeface="Calibri"/>
              </a:defRPr>
            </a:lvl4pPr>
            <a:lvl5pPr indent="0" lvl="4" marL="0" marR="0" rtl="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Calibri"/>
                <a:ea typeface="Calibri"/>
                <a:cs typeface="Calibri"/>
                <a:sym typeface="Calibri"/>
              </a:defRPr>
            </a:lvl5pPr>
            <a:lvl6pPr indent="0" lvl="5" marL="0" marR="0" rtl="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Calibri"/>
                <a:ea typeface="Calibri"/>
                <a:cs typeface="Calibri"/>
                <a:sym typeface="Calibri"/>
              </a:defRPr>
            </a:lvl6pPr>
            <a:lvl7pPr indent="0" lvl="6" marL="0" marR="0" rtl="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Calibri"/>
                <a:ea typeface="Calibri"/>
                <a:cs typeface="Calibri"/>
                <a:sym typeface="Calibri"/>
              </a:defRPr>
            </a:lvl7pPr>
            <a:lvl8pPr indent="0" lvl="7" marL="0" marR="0" rtl="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Calibri"/>
                <a:ea typeface="Calibri"/>
                <a:cs typeface="Calibri"/>
                <a:sym typeface="Calibri"/>
              </a:defRPr>
            </a:lvl8pPr>
            <a:lvl9pPr indent="0" lvl="8" marL="0" marR="0" rtl="0" algn="ctr">
              <a:lnSpc>
                <a:spcPct val="100000"/>
              </a:lnSpc>
              <a:spcBef>
                <a:spcPts val="0"/>
              </a:spcBef>
              <a:spcAft>
                <a:spcPts val="0"/>
              </a:spcAft>
              <a:buClr>
                <a:srgbClr val="000000"/>
              </a:buClr>
              <a:buSzPts val="1400"/>
              <a:buFont typeface="Arial"/>
              <a:buNone/>
              <a:defRPr b="0" i="0" sz="1400" u="none" cap="none" strike="noStrike">
                <a:solidFill>
                  <a:schemeClr val="lt1"/>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fi-FI"/>
              <a:t>‹#›</a:t>
            </a:fld>
            <a:endParaRPr/>
          </a:p>
        </p:txBody>
      </p:sp>
      <p:pic>
        <p:nvPicPr>
          <p:cNvPr id="15" name="Google Shape;15;p29"/>
          <p:cNvPicPr preferRelativeResize="0"/>
          <p:nvPr/>
        </p:nvPicPr>
        <p:blipFill rotWithShape="1">
          <a:blip r:embed="rId2">
            <a:alphaModFix/>
          </a:blip>
          <a:srcRect b="0" l="0" r="0" t="0"/>
          <a:stretch/>
        </p:blipFill>
        <p:spPr>
          <a:xfrm>
            <a:off x="8886280" y="6347443"/>
            <a:ext cx="3004968" cy="501824"/>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7.jpg"/><Relationship Id="rId4" Type="http://schemas.openxmlformats.org/officeDocument/2006/relationships/image" Target="../media/image12.png"/><Relationship Id="rId5"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48.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9.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2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2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5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39.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xml"/><Relationship Id="rId3" Type="http://schemas.openxmlformats.org/officeDocument/2006/relationships/image" Target="../media/image23.png"/><Relationship Id="rId4" Type="http://schemas.openxmlformats.org/officeDocument/2006/relationships/image" Target="../media/image18.jpg"/><Relationship Id="rId5" Type="http://schemas.openxmlformats.org/officeDocument/2006/relationships/image" Target="../media/image15.jpg"/><Relationship Id="rId6" Type="http://schemas.openxmlformats.org/officeDocument/2006/relationships/image" Target="../media/image22.jpg"/><Relationship Id="rId7" Type="http://schemas.openxmlformats.org/officeDocument/2006/relationships/image" Target="../media/image17.jpg"/><Relationship Id="rId8" Type="http://schemas.openxmlformats.org/officeDocument/2006/relationships/image" Target="../media/image28.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2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2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42.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3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58.png"/><Relationship Id="rId4" Type="http://schemas.openxmlformats.org/officeDocument/2006/relationships/hyperlink" Target="https://www.metsafibre.com/fi/media/Erinomaisuus-ja-Innovaatiot/Pages/Sahatavara-sitoo-hiilta-koko-elinkaarensa-ajan.aspx"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2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6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3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3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3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6.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0.xml"/><Relationship Id="rId3" Type="http://schemas.openxmlformats.org/officeDocument/2006/relationships/image" Target="../media/image31.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29.jpg"/><Relationship Id="rId4" Type="http://schemas.openxmlformats.org/officeDocument/2006/relationships/image" Target="../media/image34.jpg"/><Relationship Id="rId5" Type="http://schemas.openxmlformats.org/officeDocument/2006/relationships/image" Target="../media/image37.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44.jpg"/><Relationship Id="rId4" Type="http://schemas.openxmlformats.org/officeDocument/2006/relationships/image" Target="../media/image38.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41.jpg"/><Relationship Id="rId4" Type="http://schemas.openxmlformats.org/officeDocument/2006/relationships/image" Target="../media/image47.jpg"/><Relationship Id="rId5" Type="http://schemas.openxmlformats.org/officeDocument/2006/relationships/image" Target="../media/image51.jpg"/><Relationship Id="rId6" Type="http://schemas.openxmlformats.org/officeDocument/2006/relationships/image" Target="../media/image49.jpg"/><Relationship Id="rId7" Type="http://schemas.openxmlformats.org/officeDocument/2006/relationships/hyperlink" Target="http://a-kruunu.fi/"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5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50.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56.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46.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 Id="rId3" Type="http://schemas.openxmlformats.org/officeDocument/2006/relationships/image" Target="../media/image52.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 Id="rId3" Type="http://schemas.openxmlformats.org/officeDocument/2006/relationships/image" Target="../media/image53.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5.xml"/><Relationship Id="rId3" Type="http://schemas.openxmlformats.org/officeDocument/2006/relationships/image" Target="../media/image55.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6.xml"/><Relationship Id="rId3" Type="http://schemas.openxmlformats.org/officeDocument/2006/relationships/image" Target="../media/image61.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8.xml"/><Relationship Id="rId3" Type="http://schemas.openxmlformats.org/officeDocument/2006/relationships/image" Target="../media/image57.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45.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40.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xml"/><Relationship Id="rId3" Type="http://schemas.openxmlformats.org/officeDocument/2006/relationships/image" Target="../media/image43.jpg"/><Relationship Id="rId4" Type="http://schemas.openxmlformats.org/officeDocument/2006/relationships/image" Target="../media/image16.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 name="Shape 77"/>
        <p:cNvGrpSpPr/>
        <p:nvPr/>
      </p:nvGrpSpPr>
      <p:grpSpPr>
        <a:xfrm>
          <a:off x="0" y="0"/>
          <a:ext cx="0" cy="0"/>
          <a:chOff x="0" y="0"/>
          <a:chExt cx="0" cy="0"/>
        </a:xfrm>
      </p:grpSpPr>
      <p:pic>
        <p:nvPicPr>
          <p:cNvPr descr="Kuva, joka sisältää kohteen teksti, puutavara&#10;&#10;Kuvaus luotu automaattisesti" id="78" name="Google Shape;78;p44"/>
          <p:cNvPicPr preferRelativeResize="0"/>
          <p:nvPr/>
        </p:nvPicPr>
        <p:blipFill rotWithShape="1">
          <a:blip r:embed="rId3">
            <a:alphaModFix/>
          </a:blip>
          <a:srcRect b="0" l="0" r="0" t="0"/>
          <a:stretch/>
        </p:blipFill>
        <p:spPr>
          <a:xfrm>
            <a:off x="325289" y="313562"/>
            <a:ext cx="11541420" cy="5744338"/>
          </a:xfrm>
          <a:prstGeom prst="rect">
            <a:avLst/>
          </a:prstGeom>
          <a:noFill/>
          <a:ln>
            <a:noFill/>
          </a:ln>
        </p:spPr>
      </p:pic>
      <p:sp>
        <p:nvSpPr>
          <p:cNvPr id="79" name="Google Shape;79;p44"/>
          <p:cNvSpPr txBox="1"/>
          <p:nvPr>
            <p:ph type="ctrTitle"/>
          </p:nvPr>
        </p:nvSpPr>
        <p:spPr>
          <a:xfrm>
            <a:off x="1524000" y="1527477"/>
            <a:ext cx="9144000" cy="23877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rgbClr val="F2F2F2"/>
              </a:buClr>
              <a:buSzPts val="6000"/>
              <a:buFont typeface="Calibri"/>
              <a:buNone/>
            </a:pPr>
            <a:r>
              <a:rPr lang="fi-FI"/>
              <a:t>Industrial wood construction</a:t>
            </a:r>
            <a:endParaRPr/>
          </a:p>
        </p:txBody>
      </p:sp>
      <p:sp>
        <p:nvSpPr>
          <p:cNvPr id="80" name="Google Shape;80;p44"/>
          <p:cNvSpPr txBox="1"/>
          <p:nvPr>
            <p:ph idx="1" type="subTitle"/>
          </p:nvPr>
        </p:nvSpPr>
        <p:spPr>
          <a:xfrm>
            <a:off x="1524000" y="4007152"/>
            <a:ext cx="9144000" cy="1655700"/>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rgbClr val="F2F2F2"/>
              </a:buClr>
              <a:buSzPts val="2400"/>
              <a:buNone/>
            </a:pPr>
            <a:r>
              <a:rPr lang="fi-FI"/>
              <a:t>Teaching materials for industrial wood construction education</a:t>
            </a:r>
            <a:endParaRPr/>
          </a:p>
          <a:p>
            <a:pPr indent="0" lvl="0" marL="0" rtl="0" algn="ctr">
              <a:lnSpc>
                <a:spcPct val="90000"/>
              </a:lnSpc>
              <a:spcBef>
                <a:spcPts val="0"/>
              </a:spcBef>
              <a:spcAft>
                <a:spcPts val="0"/>
              </a:spcAft>
              <a:buClr>
                <a:srgbClr val="F2F2F2"/>
              </a:buClr>
              <a:buSzPts val="2400"/>
              <a:buNone/>
            </a:pPr>
            <a:r>
              <a:rPr lang="fi-FI"/>
              <a:t>2022</a:t>
            </a:r>
            <a:endParaRPr/>
          </a:p>
        </p:txBody>
      </p:sp>
      <p:pic>
        <p:nvPicPr>
          <p:cNvPr id="81" name="Google Shape;81;p44"/>
          <p:cNvPicPr preferRelativeResize="0"/>
          <p:nvPr/>
        </p:nvPicPr>
        <p:blipFill>
          <a:blip r:embed="rId4">
            <a:alphaModFix/>
          </a:blip>
          <a:stretch>
            <a:fillRect/>
          </a:stretch>
        </p:blipFill>
        <p:spPr>
          <a:xfrm>
            <a:off x="325300" y="6213974"/>
            <a:ext cx="2199815" cy="644025"/>
          </a:xfrm>
          <a:prstGeom prst="rect">
            <a:avLst/>
          </a:prstGeom>
          <a:noFill/>
          <a:ln>
            <a:noFill/>
          </a:ln>
        </p:spPr>
      </p:pic>
      <p:pic>
        <p:nvPicPr>
          <p:cNvPr id="82" name="Google Shape;82;p44"/>
          <p:cNvPicPr preferRelativeResize="0"/>
          <p:nvPr/>
        </p:nvPicPr>
        <p:blipFill>
          <a:blip r:embed="rId5">
            <a:alphaModFix/>
          </a:blip>
          <a:stretch>
            <a:fillRect/>
          </a:stretch>
        </p:blipFill>
        <p:spPr>
          <a:xfrm>
            <a:off x="2525125" y="6292025"/>
            <a:ext cx="2870951" cy="4879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 name="Shape 166"/>
        <p:cNvGrpSpPr/>
        <p:nvPr/>
      </p:nvGrpSpPr>
      <p:grpSpPr>
        <a:xfrm>
          <a:off x="0" y="0"/>
          <a:ext cx="0" cy="0"/>
          <a:chOff x="0" y="0"/>
          <a:chExt cx="0" cy="0"/>
        </a:xfrm>
      </p:grpSpPr>
      <p:sp>
        <p:nvSpPr>
          <p:cNvPr id="167" name="Google Shape;167;p53"/>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fi-FI"/>
              <a:t>Architectural design</a:t>
            </a:r>
            <a:endParaRPr/>
          </a:p>
        </p:txBody>
      </p:sp>
      <p:sp>
        <p:nvSpPr>
          <p:cNvPr id="168" name="Google Shape;168;p53"/>
          <p:cNvSpPr txBox="1"/>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fld id="{00000000-1234-1234-1234-123412341234}" type="slidenum">
              <a:rPr b="0" i="0" lang="fi-FI" sz="1400" u="none" cap="none" strike="noStrike">
                <a:solidFill>
                  <a:srgbClr val="FFFFFF"/>
                </a:solidFill>
                <a:latin typeface="Calibri"/>
                <a:ea typeface="Calibri"/>
                <a:cs typeface="Calibri"/>
                <a:sym typeface="Calibri"/>
              </a:rPr>
              <a:t>‹#›</a:t>
            </a:fld>
            <a:endParaRPr b="0" i="0" sz="1400" u="none" cap="none" strike="noStrike">
              <a:solidFill>
                <a:srgbClr val="FFFFFF"/>
              </a:solidFill>
              <a:latin typeface="Calibri"/>
              <a:ea typeface="Calibri"/>
              <a:cs typeface="Calibri"/>
              <a:sym typeface="Calibri"/>
            </a:endParaRPr>
          </a:p>
        </p:txBody>
      </p:sp>
      <p:pic>
        <p:nvPicPr>
          <p:cNvPr id="169" name="Google Shape;169;p53"/>
          <p:cNvPicPr preferRelativeResize="0"/>
          <p:nvPr/>
        </p:nvPicPr>
        <p:blipFill rotWithShape="1">
          <a:blip r:embed="rId3">
            <a:alphaModFix/>
          </a:blip>
          <a:srcRect b="15692" l="0" r="0" t="23585"/>
          <a:stretch/>
        </p:blipFill>
        <p:spPr>
          <a:xfrm>
            <a:off x="307841" y="932604"/>
            <a:ext cx="11576318" cy="5268471"/>
          </a:xfrm>
          <a:prstGeom prst="rect">
            <a:avLst/>
          </a:prstGeom>
          <a:noFill/>
          <a:ln>
            <a:noFill/>
          </a:ln>
        </p:spPr>
      </p:pic>
      <p:sp>
        <p:nvSpPr>
          <p:cNvPr id="170" name="Google Shape;170;p53"/>
          <p:cNvSpPr/>
          <p:nvPr/>
        </p:nvSpPr>
        <p:spPr>
          <a:xfrm>
            <a:off x="1658838" y="3069724"/>
            <a:ext cx="8994131" cy="994276"/>
          </a:xfrm>
          <a:prstGeom prst="rect">
            <a:avLst/>
          </a:prstGeom>
          <a:solidFill>
            <a:srgbClr val="9CA65D"/>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71" name="Google Shape;171;p53"/>
          <p:cNvSpPr/>
          <p:nvPr/>
        </p:nvSpPr>
        <p:spPr>
          <a:xfrm>
            <a:off x="2018451" y="3343342"/>
            <a:ext cx="8561498" cy="421641"/>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None/>
            </a:pPr>
            <a:r>
              <a:rPr b="0" i="0" lang="fi-FI" sz="2200" u="none" cap="none" strike="noStrike">
                <a:solidFill>
                  <a:srgbClr val="FFFFFF"/>
                </a:solidFill>
                <a:latin typeface="Arial"/>
                <a:ea typeface="Arial"/>
                <a:cs typeface="Arial"/>
                <a:sym typeface="Arial"/>
              </a:rPr>
              <a:t>What are the most common tree species used in construction?</a:t>
            </a:r>
            <a:endParaRPr/>
          </a:p>
        </p:txBody>
      </p:sp>
      <p:sp>
        <p:nvSpPr>
          <p:cNvPr id="172" name="Google Shape;172;p53"/>
          <p:cNvSpPr/>
          <p:nvPr/>
        </p:nvSpPr>
        <p:spPr>
          <a:xfrm>
            <a:off x="371507" y="5865180"/>
            <a:ext cx="3697289" cy="276999"/>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fi-FI" sz="1000" u="none" cap="none" strike="noStrike">
                <a:solidFill>
                  <a:schemeClr val="lt1"/>
                </a:solidFill>
                <a:latin typeface="Calibri"/>
                <a:ea typeface="Calibri"/>
                <a:cs typeface="Calibri"/>
                <a:sym typeface="Calibri"/>
              </a:rPr>
              <a:t>Villa Lena, Architect Olavi Koponen</a:t>
            </a:r>
            <a:endParaRPr/>
          </a:p>
          <a:p>
            <a:pPr indent="0" lvl="0" marL="0" marR="0" rtl="0" algn="l">
              <a:lnSpc>
                <a:spcPct val="90000"/>
              </a:lnSpc>
              <a:spcBef>
                <a:spcPts val="0"/>
              </a:spcBef>
              <a:spcAft>
                <a:spcPts val="0"/>
              </a:spcAft>
              <a:buNone/>
            </a:pPr>
            <a:r>
              <a:rPr b="0" i="0" lang="fi-FI" sz="1000" u="none" cap="none" strike="noStrike">
                <a:solidFill>
                  <a:schemeClr val="lt1"/>
                </a:solidFill>
                <a:latin typeface="Calibri"/>
                <a:ea typeface="Calibri"/>
                <a:cs typeface="Calibri"/>
                <a:sym typeface="Calibri"/>
              </a:rPr>
              <a:t>Image: Jussi Tiainen</a:t>
            </a:r>
            <a:endParaRPr/>
          </a:p>
        </p:txBody>
      </p:sp>
      <p:sp>
        <p:nvSpPr>
          <p:cNvPr id="173" name="Google Shape;173;p53"/>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fld id="{00000000-1234-1234-1234-123412341234}" type="slidenum">
              <a:rPr lang="fi-FI"/>
              <a:t>‹#›</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sp>
        <p:nvSpPr>
          <p:cNvPr id="178" name="Google Shape;178;p54"/>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fi-FI"/>
              <a:t>Architectural design</a:t>
            </a:r>
            <a:endParaRPr/>
          </a:p>
        </p:txBody>
      </p:sp>
      <p:sp>
        <p:nvSpPr>
          <p:cNvPr id="179" name="Google Shape;179;p54"/>
          <p:cNvSpPr txBox="1"/>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fld id="{00000000-1234-1234-1234-123412341234}" type="slidenum">
              <a:rPr b="0" i="0" lang="fi-FI" sz="1400" u="none" cap="none" strike="noStrike">
                <a:solidFill>
                  <a:srgbClr val="FFFFFF"/>
                </a:solidFill>
                <a:latin typeface="Calibri"/>
                <a:ea typeface="Calibri"/>
                <a:cs typeface="Calibri"/>
                <a:sym typeface="Calibri"/>
              </a:rPr>
              <a:t>‹#›</a:t>
            </a:fld>
            <a:endParaRPr b="0" i="0" sz="1400" u="none" cap="none" strike="noStrike">
              <a:solidFill>
                <a:srgbClr val="FFFFFF"/>
              </a:solidFill>
              <a:latin typeface="Calibri"/>
              <a:ea typeface="Calibri"/>
              <a:cs typeface="Calibri"/>
              <a:sym typeface="Calibri"/>
            </a:endParaRPr>
          </a:p>
        </p:txBody>
      </p:sp>
      <p:pic>
        <p:nvPicPr>
          <p:cNvPr id="180" name="Google Shape;180;p54"/>
          <p:cNvPicPr preferRelativeResize="0"/>
          <p:nvPr/>
        </p:nvPicPr>
        <p:blipFill rotWithShape="1">
          <a:blip r:embed="rId3">
            <a:alphaModFix/>
          </a:blip>
          <a:srcRect b="8422" l="0" r="0" t="0"/>
          <a:stretch/>
        </p:blipFill>
        <p:spPr>
          <a:xfrm>
            <a:off x="440317" y="839616"/>
            <a:ext cx="11432390" cy="5185977"/>
          </a:xfrm>
          <a:prstGeom prst="rect">
            <a:avLst/>
          </a:prstGeom>
          <a:noFill/>
          <a:ln>
            <a:noFill/>
          </a:ln>
        </p:spPr>
      </p:pic>
      <p:grpSp>
        <p:nvGrpSpPr>
          <p:cNvPr id="181" name="Google Shape;181;p54"/>
          <p:cNvGrpSpPr/>
          <p:nvPr/>
        </p:nvGrpSpPr>
        <p:grpSpPr>
          <a:xfrm>
            <a:off x="1804292" y="2921000"/>
            <a:ext cx="8583417" cy="1016000"/>
            <a:chOff x="0" y="0"/>
            <a:chExt cx="8583415" cy="1016000"/>
          </a:xfrm>
        </p:grpSpPr>
        <p:sp>
          <p:nvSpPr>
            <p:cNvPr id="182" name="Google Shape;182;p54"/>
            <p:cNvSpPr/>
            <p:nvPr/>
          </p:nvSpPr>
          <p:spPr>
            <a:xfrm>
              <a:off x="0" y="0"/>
              <a:ext cx="8583415" cy="1016000"/>
            </a:xfrm>
            <a:prstGeom prst="rect">
              <a:avLst/>
            </a:prstGeom>
            <a:solidFill>
              <a:srgbClr val="FFFFFF"/>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83" name="Google Shape;183;p54"/>
            <p:cNvSpPr/>
            <p:nvPr/>
          </p:nvSpPr>
          <p:spPr>
            <a:xfrm>
              <a:off x="175542" y="100329"/>
              <a:ext cx="8232330" cy="815341"/>
            </a:xfrm>
            <a:prstGeom prst="rect">
              <a:avLst/>
            </a:prstGeom>
            <a:noFill/>
            <a:ln>
              <a:noFill/>
            </a:ln>
          </p:spPr>
          <p:txBody>
            <a:bodyPr anchorCtr="0" anchor="t" bIns="45700" lIns="45700" spcFirstLastPara="1" rIns="45700" wrap="square" tIns="45700">
              <a:spAutoFit/>
            </a:bodyPr>
            <a:lstStyle/>
            <a:p>
              <a:pPr indent="0" lvl="0" marL="0" marR="0" rtl="0" algn="just">
                <a:lnSpc>
                  <a:spcPct val="100000"/>
                </a:lnSpc>
                <a:spcBef>
                  <a:spcPts val="0"/>
                </a:spcBef>
                <a:spcAft>
                  <a:spcPts val="0"/>
                </a:spcAft>
                <a:buNone/>
              </a:pPr>
              <a:r>
                <a:rPr b="1" i="0" lang="fi-FI" sz="1600" u="none" cap="none" strike="noStrike">
                  <a:solidFill>
                    <a:srgbClr val="9CA65D"/>
                  </a:solidFill>
                  <a:latin typeface="Arial"/>
                  <a:ea typeface="Arial"/>
                  <a:cs typeface="Arial"/>
                  <a:sym typeface="Arial"/>
                </a:rPr>
                <a:t>Pine and spruce</a:t>
              </a:r>
              <a:r>
                <a:rPr b="1" i="0" lang="fi-FI" sz="1600" u="none" cap="none" strike="noStrike">
                  <a:solidFill>
                    <a:srgbClr val="000000"/>
                  </a:solidFill>
                  <a:latin typeface="Arial"/>
                  <a:ea typeface="Arial"/>
                  <a:cs typeface="Arial"/>
                  <a:sym typeface="Arial"/>
                </a:rPr>
                <a:t> </a:t>
              </a:r>
              <a:r>
                <a:rPr b="0" i="0" lang="fi-FI" sz="1600" u="none" cap="none" strike="noStrike">
                  <a:solidFill>
                    <a:srgbClr val="9CA65D"/>
                  </a:solidFill>
                  <a:latin typeface="Arial"/>
                  <a:ea typeface="Arial"/>
                  <a:cs typeface="Arial"/>
                  <a:sym typeface="Arial"/>
                </a:rPr>
                <a:t>are the most common building tree species. The properties of pine and spruce are relatively close to each other, and in structures, for example, their permitted tensile strengths are equal. The pine is slightly harder and heavier than spruce.</a:t>
              </a:r>
              <a:endParaRPr/>
            </a:p>
          </p:txBody>
        </p:sp>
      </p:grpSp>
      <p:sp>
        <p:nvSpPr>
          <p:cNvPr id="184" name="Google Shape;184;p54"/>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fld id="{00000000-1234-1234-1234-123412341234}" type="slidenum">
              <a:rPr lang="fi-FI"/>
              <a:t>‹#›</a:t>
            </a:fld>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sp>
        <p:nvSpPr>
          <p:cNvPr id="189" name="Google Shape;189;p55"/>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fi-FI"/>
              <a:t>Architectural design</a:t>
            </a:r>
            <a:endParaRPr/>
          </a:p>
        </p:txBody>
      </p:sp>
      <p:sp>
        <p:nvSpPr>
          <p:cNvPr id="190" name="Google Shape;190;p55"/>
          <p:cNvSpPr txBox="1"/>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fld id="{00000000-1234-1234-1234-123412341234}" type="slidenum">
              <a:rPr b="0" i="0" lang="fi-FI" sz="1400" u="none" cap="none" strike="noStrike">
                <a:solidFill>
                  <a:srgbClr val="FFFFFF"/>
                </a:solidFill>
                <a:latin typeface="Calibri"/>
                <a:ea typeface="Calibri"/>
                <a:cs typeface="Calibri"/>
                <a:sym typeface="Calibri"/>
              </a:rPr>
              <a:t>‹#›</a:t>
            </a:fld>
            <a:endParaRPr b="0" i="0" sz="1400" u="none" cap="none" strike="noStrike">
              <a:solidFill>
                <a:srgbClr val="FFFFFF"/>
              </a:solidFill>
              <a:latin typeface="Calibri"/>
              <a:ea typeface="Calibri"/>
              <a:cs typeface="Calibri"/>
              <a:sym typeface="Calibri"/>
            </a:endParaRPr>
          </a:p>
        </p:txBody>
      </p:sp>
      <p:pic>
        <p:nvPicPr>
          <p:cNvPr id="191" name="Google Shape;191;p55"/>
          <p:cNvPicPr preferRelativeResize="0"/>
          <p:nvPr/>
        </p:nvPicPr>
        <p:blipFill rotWithShape="1">
          <a:blip r:embed="rId3">
            <a:alphaModFix/>
          </a:blip>
          <a:srcRect b="7941" l="19349" r="17944" t="20230"/>
          <a:stretch/>
        </p:blipFill>
        <p:spPr>
          <a:xfrm>
            <a:off x="3296046" y="1277358"/>
            <a:ext cx="5599878" cy="4008974"/>
          </a:xfrm>
          <a:prstGeom prst="rect">
            <a:avLst/>
          </a:prstGeom>
          <a:noFill/>
          <a:ln>
            <a:noFill/>
          </a:ln>
        </p:spPr>
      </p:pic>
      <p:sp>
        <p:nvSpPr>
          <p:cNvPr id="192" name="Google Shape;192;p55"/>
          <p:cNvSpPr/>
          <p:nvPr/>
        </p:nvSpPr>
        <p:spPr>
          <a:xfrm>
            <a:off x="1204912" y="3144599"/>
            <a:ext cx="9782176" cy="568802"/>
          </a:xfrm>
          <a:prstGeom prst="rect">
            <a:avLst/>
          </a:prstGeom>
          <a:solidFill>
            <a:srgbClr val="9CA65D"/>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93" name="Google Shape;193;p55"/>
          <p:cNvSpPr/>
          <p:nvPr/>
        </p:nvSpPr>
        <p:spPr>
          <a:xfrm>
            <a:off x="2055043" y="3281845"/>
            <a:ext cx="8568965" cy="276999"/>
          </a:xfrm>
          <a:prstGeom prst="rect">
            <a:avLst/>
          </a:prstGeom>
          <a:noFill/>
          <a:ln>
            <a:noFill/>
          </a:ln>
        </p:spPr>
        <p:txBody>
          <a:bodyPr anchorCtr="0" anchor="ctr" bIns="0" lIns="0" spcFirstLastPara="1" rIns="0" wrap="square" tIns="0">
            <a:spAutoFit/>
          </a:bodyPr>
          <a:lstStyle/>
          <a:p>
            <a:pPr indent="0" lvl="0" marL="0" marR="0" rtl="0" algn="ctr">
              <a:lnSpc>
                <a:spcPct val="100000"/>
              </a:lnSpc>
              <a:spcBef>
                <a:spcPts val="0"/>
              </a:spcBef>
              <a:spcAft>
                <a:spcPts val="0"/>
              </a:spcAft>
              <a:buNone/>
            </a:pPr>
            <a:r>
              <a:rPr b="0" i="0" lang="fi-FI" sz="1800" u="none" cap="none" strike="noStrike">
                <a:solidFill>
                  <a:srgbClr val="FFFFFF"/>
                </a:solidFill>
                <a:latin typeface="Arial"/>
                <a:ea typeface="Arial"/>
                <a:cs typeface="Arial"/>
                <a:sym typeface="Arial"/>
              </a:rPr>
              <a:t>Which tree species or wood product is used in which part of the building?</a:t>
            </a:r>
            <a:endParaRPr/>
          </a:p>
        </p:txBody>
      </p:sp>
      <p:sp>
        <p:nvSpPr>
          <p:cNvPr id="194" name="Google Shape;194;p55"/>
          <p:cNvSpPr/>
          <p:nvPr/>
        </p:nvSpPr>
        <p:spPr>
          <a:xfrm>
            <a:off x="9873203" y="5954079"/>
            <a:ext cx="2035171" cy="246221"/>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None/>
            </a:pPr>
            <a:r>
              <a:rPr b="0" i="0" lang="fi-FI" sz="1000" u="none" cap="none" strike="noStrike">
                <a:solidFill>
                  <a:schemeClr val="dk1"/>
                </a:solidFill>
                <a:latin typeface="Calibri"/>
                <a:ea typeface="Calibri"/>
                <a:cs typeface="Calibri"/>
                <a:sym typeface="Calibri"/>
              </a:rPr>
              <a:t>Source: Puuinfon puutavaraopas 2019</a:t>
            </a:r>
            <a:endParaRPr/>
          </a:p>
        </p:txBody>
      </p:sp>
      <p:sp>
        <p:nvSpPr>
          <p:cNvPr id="195" name="Google Shape;195;p55"/>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fld id="{00000000-1234-1234-1234-123412341234}" type="slidenum">
              <a:rPr lang="fi-FI"/>
              <a:t>‹#›</a:t>
            </a:fld>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 name="Shape 199"/>
        <p:cNvGrpSpPr/>
        <p:nvPr/>
      </p:nvGrpSpPr>
      <p:grpSpPr>
        <a:xfrm>
          <a:off x="0" y="0"/>
          <a:ext cx="0" cy="0"/>
          <a:chOff x="0" y="0"/>
          <a:chExt cx="0" cy="0"/>
        </a:xfrm>
      </p:grpSpPr>
      <p:grpSp>
        <p:nvGrpSpPr>
          <p:cNvPr id="200" name="Google Shape;200;p56"/>
          <p:cNvGrpSpPr/>
          <p:nvPr/>
        </p:nvGrpSpPr>
        <p:grpSpPr>
          <a:xfrm>
            <a:off x="1989513" y="1690688"/>
            <a:ext cx="7452810" cy="4433254"/>
            <a:chOff x="2000628" y="1084579"/>
            <a:chExt cx="7452810" cy="4433254"/>
          </a:xfrm>
        </p:grpSpPr>
        <p:pic>
          <p:nvPicPr>
            <p:cNvPr id="201" name="Google Shape;201;p56"/>
            <p:cNvPicPr preferRelativeResize="0"/>
            <p:nvPr/>
          </p:nvPicPr>
          <p:blipFill rotWithShape="1">
            <a:blip r:embed="rId3">
              <a:alphaModFix/>
            </a:blip>
            <a:srcRect b="7941" l="19349" r="17944" t="20230"/>
            <a:stretch/>
          </p:blipFill>
          <p:spPr>
            <a:xfrm>
              <a:off x="3296046" y="1277358"/>
              <a:ext cx="5599878" cy="4008974"/>
            </a:xfrm>
            <a:prstGeom prst="rect">
              <a:avLst/>
            </a:prstGeom>
            <a:noFill/>
            <a:ln>
              <a:noFill/>
            </a:ln>
          </p:spPr>
        </p:pic>
        <p:sp>
          <p:nvSpPr>
            <p:cNvPr id="202" name="Google Shape;202;p56"/>
            <p:cNvSpPr/>
            <p:nvPr/>
          </p:nvSpPr>
          <p:spPr>
            <a:xfrm>
              <a:off x="2255068" y="1624329"/>
              <a:ext cx="2212229" cy="231141"/>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fi-FI" sz="1000" u="none" cap="none" strike="noStrike">
                  <a:solidFill>
                    <a:srgbClr val="9CA65D"/>
                  </a:solidFill>
                  <a:latin typeface="Arial"/>
                  <a:ea typeface="Arial"/>
                  <a:cs typeface="Arial"/>
                  <a:sym typeface="Arial"/>
                </a:rPr>
                <a:t>Prefabricated nail plate truss</a:t>
              </a:r>
              <a:endParaRPr/>
            </a:p>
          </p:txBody>
        </p:sp>
        <p:sp>
          <p:nvSpPr>
            <p:cNvPr id="203" name="Google Shape;203;p56"/>
            <p:cNvSpPr/>
            <p:nvPr/>
          </p:nvSpPr>
          <p:spPr>
            <a:xfrm>
              <a:off x="2589753" y="2030729"/>
              <a:ext cx="1443842" cy="231141"/>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fi-FI" sz="1000" u="none" cap="none" strike="noStrike">
                  <a:solidFill>
                    <a:srgbClr val="9CA65D"/>
                  </a:solidFill>
                  <a:latin typeface="Arial"/>
                  <a:ea typeface="Arial"/>
                  <a:cs typeface="Arial"/>
                  <a:sym typeface="Arial"/>
                </a:rPr>
                <a:t>Possible additional studs</a:t>
              </a:r>
              <a:endParaRPr/>
            </a:p>
          </p:txBody>
        </p:sp>
        <p:sp>
          <p:nvSpPr>
            <p:cNvPr id="204" name="Google Shape;204;p56"/>
            <p:cNvSpPr/>
            <p:nvPr/>
          </p:nvSpPr>
          <p:spPr>
            <a:xfrm>
              <a:off x="2710403" y="2278379"/>
              <a:ext cx="1049385" cy="231141"/>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fi-FI" sz="1000" u="none" cap="none" strike="noStrike">
                  <a:solidFill>
                    <a:srgbClr val="9CA65D"/>
                  </a:solidFill>
                  <a:latin typeface="Arial"/>
                  <a:ea typeface="Arial"/>
                  <a:cs typeface="Arial"/>
                  <a:sym typeface="Arial"/>
                </a:rPr>
                <a:t>Inner lining board</a:t>
              </a:r>
              <a:endParaRPr/>
            </a:p>
          </p:txBody>
        </p:sp>
        <p:sp>
          <p:nvSpPr>
            <p:cNvPr id="205" name="Google Shape;205;p56"/>
            <p:cNvSpPr/>
            <p:nvPr/>
          </p:nvSpPr>
          <p:spPr>
            <a:xfrm>
              <a:off x="3517932" y="2684779"/>
              <a:ext cx="979995" cy="231141"/>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fi-FI" sz="1000" u="none" cap="none" strike="noStrike">
                  <a:solidFill>
                    <a:srgbClr val="9CA65D"/>
                  </a:solidFill>
                  <a:latin typeface="Arial"/>
                  <a:ea typeface="Arial"/>
                  <a:cs typeface="Arial"/>
                  <a:sym typeface="Arial"/>
                </a:rPr>
                <a:t>Joist</a:t>
              </a:r>
              <a:endParaRPr/>
            </a:p>
          </p:txBody>
        </p:sp>
        <p:sp>
          <p:nvSpPr>
            <p:cNvPr id="206" name="Google Shape;206;p56"/>
            <p:cNvSpPr/>
            <p:nvPr/>
          </p:nvSpPr>
          <p:spPr>
            <a:xfrm>
              <a:off x="2116826" y="2849879"/>
              <a:ext cx="1504800" cy="231141"/>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fi-FI" sz="1000" u="none" cap="none" strike="noStrike">
                  <a:solidFill>
                    <a:srgbClr val="9CA65D"/>
                  </a:solidFill>
                  <a:latin typeface="Arial"/>
                  <a:ea typeface="Arial"/>
                  <a:cs typeface="Arial"/>
                  <a:sym typeface="Arial"/>
                </a:rPr>
                <a:t>Top plate for exterior wall</a:t>
              </a:r>
              <a:endParaRPr/>
            </a:p>
          </p:txBody>
        </p:sp>
        <p:sp>
          <p:nvSpPr>
            <p:cNvPr id="207" name="Google Shape;207;p56"/>
            <p:cNvSpPr/>
            <p:nvPr/>
          </p:nvSpPr>
          <p:spPr>
            <a:xfrm>
              <a:off x="2116826" y="3313429"/>
              <a:ext cx="1441362" cy="231141"/>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fi-FI" sz="1000" u="none" cap="none" strike="noStrike">
                  <a:solidFill>
                    <a:srgbClr val="9CA65D"/>
                  </a:solidFill>
                  <a:latin typeface="Arial"/>
                  <a:ea typeface="Arial"/>
                  <a:cs typeface="Arial"/>
                  <a:sym typeface="Arial"/>
                </a:rPr>
                <a:t>Wall stud for exterior wall</a:t>
              </a:r>
              <a:endParaRPr/>
            </a:p>
          </p:txBody>
        </p:sp>
        <p:sp>
          <p:nvSpPr>
            <p:cNvPr id="208" name="Google Shape;208;p56"/>
            <p:cNvSpPr/>
            <p:nvPr/>
          </p:nvSpPr>
          <p:spPr>
            <a:xfrm>
              <a:off x="2000628" y="4192904"/>
              <a:ext cx="1508893" cy="231141"/>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fi-FI" sz="1000" u="none" cap="none" strike="noStrike">
                  <a:solidFill>
                    <a:srgbClr val="9CA65D"/>
                  </a:solidFill>
                  <a:latin typeface="Arial"/>
                  <a:ea typeface="Arial"/>
                  <a:cs typeface="Arial"/>
                  <a:sym typeface="Arial"/>
                </a:rPr>
                <a:t>Bottom plate for exterior wall</a:t>
              </a:r>
              <a:endParaRPr/>
            </a:p>
          </p:txBody>
        </p:sp>
        <p:sp>
          <p:nvSpPr>
            <p:cNvPr id="209" name="Google Shape;209;p56"/>
            <p:cNvSpPr/>
            <p:nvPr/>
          </p:nvSpPr>
          <p:spPr>
            <a:xfrm>
              <a:off x="3114119" y="4408804"/>
              <a:ext cx="717933" cy="231141"/>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fi-FI" sz="1000" u="none" cap="none" strike="noStrike">
                  <a:solidFill>
                    <a:srgbClr val="9CA65D"/>
                  </a:solidFill>
                  <a:latin typeface="Arial"/>
                  <a:ea typeface="Arial"/>
                  <a:cs typeface="Arial"/>
                  <a:sym typeface="Arial"/>
                </a:rPr>
                <a:t>Framing beam</a:t>
              </a:r>
              <a:endParaRPr/>
            </a:p>
          </p:txBody>
        </p:sp>
        <p:sp>
          <p:nvSpPr>
            <p:cNvPr id="210" name="Google Shape;210;p56"/>
            <p:cNvSpPr/>
            <p:nvPr/>
          </p:nvSpPr>
          <p:spPr>
            <a:xfrm>
              <a:off x="3420786" y="4629373"/>
              <a:ext cx="864405" cy="231141"/>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fi-FI" sz="1000" u="none" cap="none" strike="noStrike">
                  <a:solidFill>
                    <a:srgbClr val="9CA65D"/>
                  </a:solidFill>
                  <a:latin typeface="Arial"/>
                  <a:ea typeface="Arial"/>
                  <a:cs typeface="Arial"/>
                  <a:sym typeface="Arial"/>
                </a:rPr>
                <a:t>Bottom plate</a:t>
              </a:r>
              <a:endParaRPr/>
            </a:p>
          </p:txBody>
        </p:sp>
        <p:sp>
          <p:nvSpPr>
            <p:cNvPr id="211" name="Google Shape;211;p56"/>
            <p:cNvSpPr/>
            <p:nvPr/>
          </p:nvSpPr>
          <p:spPr>
            <a:xfrm>
              <a:off x="3811125" y="4926329"/>
              <a:ext cx="874017" cy="231141"/>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fi-FI" sz="1000" u="none" cap="none" strike="noStrike">
                  <a:solidFill>
                    <a:srgbClr val="9CA65D"/>
                  </a:solidFill>
                  <a:latin typeface="Arial"/>
                  <a:ea typeface="Arial"/>
                  <a:cs typeface="Arial"/>
                  <a:sym typeface="Arial"/>
                </a:rPr>
                <a:t>Bottom floor plate</a:t>
              </a:r>
              <a:endParaRPr/>
            </a:p>
          </p:txBody>
        </p:sp>
        <p:sp>
          <p:nvSpPr>
            <p:cNvPr id="212" name="Google Shape;212;p56"/>
            <p:cNvSpPr/>
            <p:nvPr/>
          </p:nvSpPr>
          <p:spPr>
            <a:xfrm>
              <a:off x="3287438" y="5116829"/>
              <a:ext cx="1411038" cy="231141"/>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fi-FI" sz="1000" u="none" cap="none" strike="noStrike">
                  <a:solidFill>
                    <a:srgbClr val="9CA65D"/>
                  </a:solidFill>
                  <a:latin typeface="Arial"/>
                  <a:ea typeface="Arial"/>
                  <a:cs typeface="Arial"/>
                  <a:sym typeface="Arial"/>
                </a:rPr>
                <a:t>Base floor wind protection plate</a:t>
              </a:r>
              <a:endParaRPr/>
            </a:p>
          </p:txBody>
        </p:sp>
        <p:sp>
          <p:nvSpPr>
            <p:cNvPr id="213" name="Google Shape;213;p56"/>
            <p:cNvSpPr/>
            <p:nvPr/>
          </p:nvSpPr>
          <p:spPr>
            <a:xfrm>
              <a:off x="3697945" y="5286692"/>
              <a:ext cx="1915876" cy="231141"/>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fi-FI" sz="1000" u="none" cap="none" strike="noStrike">
                  <a:solidFill>
                    <a:srgbClr val="9CA65D"/>
                  </a:solidFill>
                  <a:latin typeface="Arial"/>
                  <a:ea typeface="Arial"/>
                  <a:cs typeface="Arial"/>
                  <a:sym typeface="Arial"/>
                </a:rPr>
                <a:t>Wind protection plate support board</a:t>
              </a:r>
              <a:endParaRPr/>
            </a:p>
          </p:txBody>
        </p:sp>
        <p:sp>
          <p:nvSpPr>
            <p:cNvPr id="214" name="Google Shape;214;p56"/>
            <p:cNvSpPr/>
            <p:nvPr/>
          </p:nvSpPr>
          <p:spPr>
            <a:xfrm>
              <a:off x="6320495" y="4926329"/>
              <a:ext cx="944090" cy="231141"/>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fi-FI" sz="1000" u="none" cap="none" strike="noStrike">
                  <a:solidFill>
                    <a:srgbClr val="9CA65D"/>
                  </a:solidFill>
                  <a:latin typeface="Arial"/>
                  <a:ea typeface="Arial"/>
                  <a:cs typeface="Arial"/>
                  <a:sym typeface="Arial"/>
                </a:rPr>
                <a:t>Base floor beam</a:t>
              </a:r>
              <a:endParaRPr/>
            </a:p>
          </p:txBody>
        </p:sp>
        <p:sp>
          <p:nvSpPr>
            <p:cNvPr id="215" name="Google Shape;215;p56"/>
            <p:cNvSpPr/>
            <p:nvPr/>
          </p:nvSpPr>
          <p:spPr>
            <a:xfrm>
              <a:off x="6568146" y="4716779"/>
              <a:ext cx="1929890" cy="231141"/>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fi-FI" sz="1000" u="none" cap="none" strike="noStrike">
                  <a:solidFill>
                    <a:srgbClr val="9CA65D"/>
                  </a:solidFill>
                  <a:latin typeface="Arial"/>
                  <a:ea typeface="Arial"/>
                  <a:cs typeface="Arial"/>
                  <a:sym typeface="Arial"/>
                </a:rPr>
                <a:t>Wall stud for a load-bearing partition wall</a:t>
              </a:r>
              <a:endParaRPr/>
            </a:p>
          </p:txBody>
        </p:sp>
        <p:sp>
          <p:nvSpPr>
            <p:cNvPr id="216" name="Google Shape;216;p56"/>
            <p:cNvSpPr/>
            <p:nvPr/>
          </p:nvSpPr>
          <p:spPr>
            <a:xfrm>
              <a:off x="6853896" y="4551679"/>
              <a:ext cx="729467" cy="231141"/>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fi-FI" sz="1000" u="none" cap="none" strike="noStrike">
                  <a:solidFill>
                    <a:srgbClr val="9CA65D"/>
                  </a:solidFill>
                  <a:latin typeface="Arial"/>
                  <a:ea typeface="Arial"/>
                  <a:cs typeface="Arial"/>
                  <a:sym typeface="Arial"/>
                </a:rPr>
                <a:t>Floorboard</a:t>
              </a:r>
              <a:endParaRPr/>
            </a:p>
          </p:txBody>
        </p:sp>
        <p:sp>
          <p:nvSpPr>
            <p:cNvPr id="217" name="Google Shape;217;p56"/>
            <p:cNvSpPr/>
            <p:nvPr/>
          </p:nvSpPr>
          <p:spPr>
            <a:xfrm>
              <a:off x="7085484" y="4396104"/>
              <a:ext cx="1655860" cy="231141"/>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fi-FI" sz="1000" u="none" cap="none" strike="noStrike">
                  <a:solidFill>
                    <a:srgbClr val="9CA65D"/>
                  </a:solidFill>
                  <a:latin typeface="Arial"/>
                  <a:ea typeface="Arial"/>
                  <a:cs typeface="Arial"/>
                  <a:sym typeface="Arial"/>
                </a:rPr>
                <a:t>Exterior wall wind protection plate</a:t>
              </a:r>
              <a:endParaRPr/>
            </a:p>
          </p:txBody>
        </p:sp>
        <p:sp>
          <p:nvSpPr>
            <p:cNvPr id="218" name="Google Shape;218;p56"/>
            <p:cNvSpPr/>
            <p:nvPr/>
          </p:nvSpPr>
          <p:spPr>
            <a:xfrm>
              <a:off x="7243487" y="4192904"/>
              <a:ext cx="1344127" cy="231141"/>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fi-FI" sz="1000" u="none" cap="none" strike="noStrike">
                  <a:solidFill>
                    <a:srgbClr val="9CA65D"/>
                  </a:solidFill>
                  <a:latin typeface="Arial"/>
                  <a:ea typeface="Arial"/>
                  <a:cs typeface="Arial"/>
                  <a:sym typeface="Arial"/>
                </a:rPr>
                <a:t>Wall construction plates</a:t>
              </a:r>
              <a:endParaRPr/>
            </a:p>
          </p:txBody>
        </p:sp>
        <p:sp>
          <p:nvSpPr>
            <p:cNvPr id="219" name="Google Shape;219;p56"/>
            <p:cNvSpPr/>
            <p:nvPr/>
          </p:nvSpPr>
          <p:spPr>
            <a:xfrm>
              <a:off x="7679396" y="4037329"/>
              <a:ext cx="1085972" cy="231141"/>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fi-FI" sz="1000" u="none" cap="none" strike="noStrike">
                  <a:solidFill>
                    <a:srgbClr val="9CA65D"/>
                  </a:solidFill>
                  <a:latin typeface="Arial"/>
                  <a:ea typeface="Arial"/>
                  <a:cs typeface="Arial"/>
                  <a:sym typeface="Arial"/>
                </a:rPr>
                <a:t>Exterior cladding board</a:t>
              </a:r>
              <a:endParaRPr/>
            </a:p>
          </p:txBody>
        </p:sp>
        <p:sp>
          <p:nvSpPr>
            <p:cNvPr id="220" name="Google Shape;220;p56"/>
            <p:cNvSpPr/>
            <p:nvPr/>
          </p:nvSpPr>
          <p:spPr>
            <a:xfrm>
              <a:off x="8676346" y="3421379"/>
              <a:ext cx="777092" cy="231141"/>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fi-FI" sz="1000" u="none" cap="none" strike="noStrike">
                  <a:solidFill>
                    <a:srgbClr val="9CA65D"/>
                  </a:solidFill>
                  <a:latin typeface="Arial"/>
                  <a:ea typeface="Arial"/>
                  <a:cs typeface="Arial"/>
                  <a:sym typeface="Arial"/>
                </a:rPr>
                <a:t>Terrace board</a:t>
              </a:r>
              <a:endParaRPr/>
            </a:p>
          </p:txBody>
        </p:sp>
        <p:sp>
          <p:nvSpPr>
            <p:cNvPr id="221" name="Google Shape;221;p56"/>
            <p:cNvSpPr/>
            <p:nvPr/>
          </p:nvSpPr>
          <p:spPr>
            <a:xfrm>
              <a:off x="3843623" y="1389379"/>
              <a:ext cx="1609041" cy="231141"/>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fi-FI" sz="1000" u="none" cap="none" strike="noStrike">
                  <a:solidFill>
                    <a:srgbClr val="9CA65D"/>
                  </a:solidFill>
                  <a:latin typeface="Arial"/>
                  <a:ea typeface="Arial"/>
                  <a:cs typeface="Arial"/>
                  <a:sym typeface="Arial"/>
                </a:rPr>
                <a:t>Attic floor wind protection plate</a:t>
              </a:r>
              <a:endParaRPr/>
            </a:p>
          </p:txBody>
        </p:sp>
        <p:sp>
          <p:nvSpPr>
            <p:cNvPr id="222" name="Google Shape;222;p56"/>
            <p:cNvSpPr/>
            <p:nvPr/>
          </p:nvSpPr>
          <p:spPr>
            <a:xfrm>
              <a:off x="4332946" y="1084579"/>
              <a:ext cx="1719112" cy="231141"/>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fi-FI" sz="1000" u="none" cap="none" strike="noStrike">
                  <a:solidFill>
                    <a:srgbClr val="9CA65D"/>
                  </a:solidFill>
                  <a:latin typeface="Arial"/>
                  <a:ea typeface="Arial"/>
                  <a:cs typeface="Arial"/>
                  <a:sym typeface="Arial"/>
                </a:rPr>
                <a:t>Substructural panel of the waterproofing</a:t>
              </a:r>
              <a:endParaRPr/>
            </a:p>
          </p:txBody>
        </p:sp>
        <p:sp>
          <p:nvSpPr>
            <p:cNvPr id="223" name="Google Shape;223;p56"/>
            <p:cNvSpPr/>
            <p:nvPr/>
          </p:nvSpPr>
          <p:spPr>
            <a:xfrm>
              <a:off x="7800046" y="1446529"/>
              <a:ext cx="835817" cy="231141"/>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fi-FI" sz="1000" u="none" cap="none" strike="noStrike">
                  <a:solidFill>
                    <a:srgbClr val="9CA65D"/>
                  </a:solidFill>
                  <a:latin typeface="Arial"/>
                  <a:ea typeface="Arial"/>
                  <a:cs typeface="Arial"/>
                  <a:sym typeface="Arial"/>
                </a:rPr>
                <a:t>Ventilation strip</a:t>
              </a:r>
              <a:endParaRPr/>
            </a:p>
          </p:txBody>
        </p:sp>
        <p:sp>
          <p:nvSpPr>
            <p:cNvPr id="224" name="Google Shape;224;p56"/>
            <p:cNvSpPr/>
            <p:nvPr/>
          </p:nvSpPr>
          <p:spPr>
            <a:xfrm>
              <a:off x="7942734" y="1662429"/>
              <a:ext cx="1132047" cy="231141"/>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fi-FI" sz="1000" u="none" cap="none" strike="noStrike">
                  <a:solidFill>
                    <a:srgbClr val="9CA65D"/>
                  </a:solidFill>
                  <a:latin typeface="Arial"/>
                  <a:ea typeface="Arial"/>
                  <a:cs typeface="Arial"/>
                  <a:sym typeface="Arial"/>
                </a:rPr>
                <a:t>Roof batten for waterproofing</a:t>
              </a:r>
              <a:endParaRPr/>
            </a:p>
          </p:txBody>
        </p:sp>
      </p:grpSp>
      <p:sp>
        <p:nvSpPr>
          <p:cNvPr id="225" name="Google Shape;225;p56"/>
          <p:cNvSpPr/>
          <p:nvPr/>
        </p:nvSpPr>
        <p:spPr>
          <a:xfrm>
            <a:off x="598085" y="556432"/>
            <a:ext cx="65" cy="369332"/>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t/>
            </a:r>
            <a:endParaRPr b="0" i="0" sz="2400" u="none" cap="none" strike="noStrike">
              <a:solidFill>
                <a:schemeClr val="dk1"/>
              </a:solidFill>
              <a:latin typeface="Arial"/>
              <a:ea typeface="Arial"/>
              <a:cs typeface="Arial"/>
              <a:sym typeface="Arial"/>
            </a:endParaRPr>
          </a:p>
        </p:txBody>
      </p:sp>
      <p:sp>
        <p:nvSpPr>
          <p:cNvPr id="226" name="Google Shape;226;p56"/>
          <p:cNvSpPr txBox="1"/>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fld id="{00000000-1234-1234-1234-123412341234}" type="slidenum">
              <a:rPr b="0" i="0" lang="fi-FI" sz="1400" u="none" cap="none" strike="noStrike">
                <a:solidFill>
                  <a:srgbClr val="FFFFFF"/>
                </a:solidFill>
                <a:latin typeface="Calibri"/>
                <a:ea typeface="Calibri"/>
                <a:cs typeface="Calibri"/>
                <a:sym typeface="Calibri"/>
              </a:rPr>
              <a:t>‹#›</a:t>
            </a:fld>
            <a:endParaRPr b="0" i="0" sz="1400" u="none" cap="none" strike="noStrike">
              <a:solidFill>
                <a:srgbClr val="FFFFFF"/>
              </a:solidFill>
              <a:latin typeface="Calibri"/>
              <a:ea typeface="Calibri"/>
              <a:cs typeface="Calibri"/>
              <a:sym typeface="Calibri"/>
            </a:endParaRPr>
          </a:p>
        </p:txBody>
      </p:sp>
      <p:sp>
        <p:nvSpPr>
          <p:cNvPr id="227" name="Google Shape;227;p56"/>
          <p:cNvSpPr/>
          <p:nvPr/>
        </p:nvSpPr>
        <p:spPr>
          <a:xfrm>
            <a:off x="9873203" y="5954079"/>
            <a:ext cx="2035171" cy="246221"/>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None/>
            </a:pPr>
            <a:r>
              <a:rPr b="0" i="0" lang="fi-FI" sz="1000" u="none" cap="none" strike="noStrike">
                <a:solidFill>
                  <a:schemeClr val="dk1"/>
                </a:solidFill>
                <a:latin typeface="Calibri"/>
                <a:ea typeface="Calibri"/>
                <a:cs typeface="Calibri"/>
                <a:sym typeface="Calibri"/>
              </a:rPr>
              <a:t>Source: Puuinfon puutavaraopas 2019</a:t>
            </a:r>
            <a:endParaRPr/>
          </a:p>
        </p:txBody>
      </p:sp>
      <p:sp>
        <p:nvSpPr>
          <p:cNvPr id="228" name="Google Shape;228;p5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None/>
            </a:pPr>
            <a:r>
              <a:rPr lang="fi-FI"/>
              <a:t>Products</a:t>
            </a:r>
            <a:endParaRPr/>
          </a:p>
        </p:txBody>
      </p:sp>
      <p:sp>
        <p:nvSpPr>
          <p:cNvPr id="229" name="Google Shape;229;p56"/>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fi-FI"/>
              <a:t>Architectural design</a:t>
            </a:r>
            <a:endParaRPr/>
          </a:p>
        </p:txBody>
      </p:sp>
      <p:sp>
        <p:nvSpPr>
          <p:cNvPr id="230" name="Google Shape;230;p56"/>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fld id="{00000000-1234-1234-1234-123412341234}" type="slidenum">
              <a:rPr lang="fi-FI"/>
              <a:t>‹#›</a:t>
            </a:fld>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 name="Shape 234"/>
        <p:cNvGrpSpPr/>
        <p:nvPr/>
      </p:nvGrpSpPr>
      <p:grpSpPr>
        <a:xfrm>
          <a:off x="0" y="0"/>
          <a:ext cx="0" cy="0"/>
          <a:chOff x="0" y="0"/>
          <a:chExt cx="0" cy="0"/>
        </a:xfrm>
      </p:grpSpPr>
      <p:pic>
        <p:nvPicPr>
          <p:cNvPr id="235" name="Google Shape;235;p57"/>
          <p:cNvPicPr preferRelativeResize="0"/>
          <p:nvPr/>
        </p:nvPicPr>
        <p:blipFill rotWithShape="1">
          <a:blip r:embed="rId3">
            <a:alphaModFix/>
          </a:blip>
          <a:srcRect b="0" l="0" r="0" t="0"/>
          <a:stretch/>
        </p:blipFill>
        <p:spPr>
          <a:xfrm>
            <a:off x="119087" y="639896"/>
            <a:ext cx="11831754" cy="5521090"/>
          </a:xfrm>
          <a:prstGeom prst="rect">
            <a:avLst/>
          </a:prstGeom>
          <a:noFill/>
          <a:ln>
            <a:noFill/>
          </a:ln>
        </p:spPr>
      </p:pic>
      <p:sp>
        <p:nvSpPr>
          <p:cNvPr id="236" name="Google Shape;236;p57"/>
          <p:cNvSpPr/>
          <p:nvPr/>
        </p:nvSpPr>
        <p:spPr>
          <a:xfrm>
            <a:off x="229249" y="263533"/>
            <a:ext cx="5280292" cy="492443"/>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fi-FI" sz="3200" u="none" cap="none" strike="noStrike">
                <a:solidFill>
                  <a:schemeClr val="dk1"/>
                </a:solidFill>
                <a:latin typeface="Calibri"/>
                <a:ea typeface="Calibri"/>
                <a:cs typeface="Calibri"/>
                <a:sym typeface="Calibri"/>
              </a:rPr>
              <a:t>Product tree species and dimensions</a:t>
            </a:r>
            <a:endParaRPr/>
          </a:p>
        </p:txBody>
      </p:sp>
      <p:sp>
        <p:nvSpPr>
          <p:cNvPr id="237" name="Google Shape;237;p57"/>
          <p:cNvSpPr txBox="1"/>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fld id="{00000000-1234-1234-1234-123412341234}" type="slidenum">
              <a:rPr b="0" i="0" lang="fi-FI" sz="1400" u="none" cap="none" strike="noStrike">
                <a:solidFill>
                  <a:srgbClr val="FFFFFF"/>
                </a:solidFill>
                <a:latin typeface="Calibri"/>
                <a:ea typeface="Calibri"/>
                <a:cs typeface="Calibri"/>
                <a:sym typeface="Calibri"/>
              </a:rPr>
              <a:t>‹#›</a:t>
            </a:fld>
            <a:endParaRPr b="0" i="0" sz="1400" u="none" cap="none" strike="noStrike">
              <a:solidFill>
                <a:srgbClr val="FFFFFF"/>
              </a:solidFill>
              <a:latin typeface="Calibri"/>
              <a:ea typeface="Calibri"/>
              <a:cs typeface="Calibri"/>
              <a:sym typeface="Calibri"/>
            </a:endParaRPr>
          </a:p>
        </p:txBody>
      </p:sp>
      <p:sp>
        <p:nvSpPr>
          <p:cNvPr id="238" name="Google Shape;238;p57"/>
          <p:cNvSpPr/>
          <p:nvPr/>
        </p:nvSpPr>
        <p:spPr>
          <a:xfrm>
            <a:off x="9854153" y="6113228"/>
            <a:ext cx="2035171" cy="246221"/>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None/>
            </a:pPr>
            <a:r>
              <a:rPr b="0" i="0" lang="fi-FI" sz="1000" u="none" cap="none" strike="noStrike">
                <a:solidFill>
                  <a:schemeClr val="dk1"/>
                </a:solidFill>
                <a:latin typeface="Calibri"/>
                <a:ea typeface="Calibri"/>
                <a:cs typeface="Calibri"/>
                <a:sym typeface="Calibri"/>
              </a:rPr>
              <a:t>Source: Puuinfon puutavaraopas 2019</a:t>
            </a:r>
            <a:endParaRPr/>
          </a:p>
        </p:txBody>
      </p:sp>
      <p:sp>
        <p:nvSpPr>
          <p:cNvPr id="239" name="Google Shape;239;p57"/>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fi-FI"/>
              <a:t>Architectural design</a:t>
            </a:r>
            <a:endParaRPr/>
          </a:p>
        </p:txBody>
      </p:sp>
      <p:sp>
        <p:nvSpPr>
          <p:cNvPr id="240" name="Google Shape;240;p57"/>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fld id="{00000000-1234-1234-1234-123412341234}" type="slidenum">
              <a:rPr lang="fi-FI"/>
              <a:t>‹#›</a:t>
            </a:fld>
            <a:endParaRPr/>
          </a:p>
        </p:txBody>
      </p:sp>
      <p:sp>
        <p:nvSpPr>
          <p:cNvPr id="241" name="Google Shape;241;p57"/>
          <p:cNvSpPr txBox="1"/>
          <p:nvPr/>
        </p:nvSpPr>
        <p:spPr>
          <a:xfrm>
            <a:off x="565150" y="904908"/>
            <a:ext cx="3435350" cy="5427127"/>
          </a:xfrm>
          <a:prstGeom prst="rect">
            <a:avLst/>
          </a:prstGeom>
          <a:noFill/>
          <a:ln>
            <a:noFill/>
          </a:ln>
        </p:spPr>
        <p:txBody>
          <a:bodyPr anchorCtr="0" anchor="t" bIns="45700" lIns="91425" spcFirstLastPara="1" rIns="91425" wrap="square" tIns="45700">
            <a:spAutoFit/>
          </a:bodyPr>
          <a:lstStyle/>
          <a:p>
            <a:pPr indent="0" lvl="0" marL="0" marR="0" rtl="0" algn="l">
              <a:lnSpc>
                <a:spcPct val="122222"/>
              </a:lnSpc>
              <a:spcBef>
                <a:spcPts val="0"/>
              </a:spcBef>
              <a:spcAft>
                <a:spcPts val="0"/>
              </a:spcAft>
              <a:buNone/>
            </a:pPr>
            <a:r>
              <a:rPr b="1" i="1" lang="fi-FI" sz="900" u="none" cap="none" strike="noStrike">
                <a:solidFill>
                  <a:srgbClr val="000000"/>
                </a:solidFill>
                <a:latin typeface="Arial"/>
                <a:ea typeface="Arial"/>
                <a:cs typeface="Arial"/>
                <a:sym typeface="Arial"/>
              </a:rPr>
              <a:t>Prefabricated nail plate truss </a:t>
            </a:r>
            <a:endParaRPr/>
          </a:p>
          <a:p>
            <a:pPr indent="0" lvl="0" marL="0" marR="0" rtl="0" algn="l">
              <a:lnSpc>
                <a:spcPct val="122222"/>
              </a:lnSpc>
              <a:spcBef>
                <a:spcPts val="0"/>
              </a:spcBef>
              <a:spcAft>
                <a:spcPts val="0"/>
              </a:spcAft>
              <a:buNone/>
            </a:pPr>
            <a:r>
              <a:rPr b="0" i="1" lang="fi-FI" sz="900" u="none" cap="none" strike="noStrike">
                <a:solidFill>
                  <a:srgbClr val="000000"/>
                </a:solidFill>
                <a:latin typeface="Arial"/>
                <a:ea typeface="Arial"/>
                <a:cs typeface="Arial"/>
                <a:sym typeface="Arial"/>
              </a:rPr>
              <a:t>According to the structure plan.</a:t>
            </a:r>
            <a:endParaRPr/>
          </a:p>
          <a:p>
            <a:pPr indent="0" lvl="0" marL="0" marR="0" rtl="0" algn="l">
              <a:lnSpc>
                <a:spcPct val="122222"/>
              </a:lnSpc>
              <a:spcBef>
                <a:spcPts val="0"/>
              </a:spcBef>
              <a:spcAft>
                <a:spcPts val="0"/>
              </a:spcAft>
              <a:buNone/>
            </a:pPr>
            <a:r>
              <a:t/>
            </a:r>
            <a:endParaRPr b="0" i="1" sz="900" u="none" cap="none" strike="noStrike">
              <a:solidFill>
                <a:srgbClr val="000000"/>
              </a:solidFill>
              <a:latin typeface="Arial"/>
              <a:ea typeface="Arial"/>
              <a:cs typeface="Arial"/>
              <a:sym typeface="Arial"/>
            </a:endParaRPr>
          </a:p>
          <a:p>
            <a:pPr indent="0" lvl="0" marL="0" marR="0" rtl="0" algn="l">
              <a:lnSpc>
                <a:spcPct val="133333"/>
              </a:lnSpc>
              <a:spcBef>
                <a:spcPts val="0"/>
              </a:spcBef>
              <a:spcAft>
                <a:spcPts val="0"/>
              </a:spcAft>
              <a:buNone/>
            </a:pPr>
            <a:r>
              <a:rPr b="1" i="1" lang="fi-FI" sz="900" u="none" cap="none" strike="noStrike">
                <a:solidFill>
                  <a:srgbClr val="000000"/>
                </a:solidFill>
                <a:latin typeface="Arial"/>
                <a:ea typeface="Arial"/>
                <a:cs typeface="Arial"/>
                <a:sym typeface="Arial"/>
              </a:rPr>
              <a:t>Possible additional studs</a:t>
            </a:r>
            <a:endParaRPr/>
          </a:p>
          <a:p>
            <a:pPr indent="0" lvl="0" marL="0" marR="0" rtl="0" algn="l">
              <a:lnSpc>
                <a:spcPct val="122222"/>
              </a:lnSpc>
              <a:spcBef>
                <a:spcPts val="0"/>
              </a:spcBef>
              <a:spcAft>
                <a:spcPts val="0"/>
              </a:spcAft>
              <a:buNone/>
            </a:pPr>
            <a:r>
              <a:rPr b="0" i="1" lang="fi-FI" sz="900" u="none" cap="none" strike="noStrike">
                <a:solidFill>
                  <a:srgbClr val="000000"/>
                </a:solidFill>
                <a:latin typeface="Arial"/>
                <a:ea typeface="Arial"/>
                <a:cs typeface="Arial"/>
                <a:sym typeface="Arial"/>
              </a:rPr>
              <a:t>For example: 48 x 48</a:t>
            </a:r>
            <a:endParaRPr/>
          </a:p>
          <a:p>
            <a:pPr indent="0" lvl="0" marL="0" marR="0" rtl="0" algn="l">
              <a:lnSpc>
                <a:spcPct val="122222"/>
              </a:lnSpc>
              <a:spcBef>
                <a:spcPts val="0"/>
              </a:spcBef>
              <a:spcAft>
                <a:spcPts val="0"/>
              </a:spcAft>
              <a:buNone/>
            </a:pPr>
            <a:r>
              <a:t/>
            </a:r>
            <a:endParaRPr b="0" i="1" sz="900" u="none" cap="none" strike="noStrike">
              <a:solidFill>
                <a:srgbClr val="000000"/>
              </a:solidFill>
              <a:latin typeface="Arial"/>
              <a:ea typeface="Arial"/>
              <a:cs typeface="Arial"/>
              <a:sym typeface="Arial"/>
            </a:endParaRPr>
          </a:p>
          <a:p>
            <a:pPr indent="0" lvl="0" marL="0" marR="0" rtl="0" algn="l">
              <a:lnSpc>
                <a:spcPct val="122222"/>
              </a:lnSpc>
              <a:spcBef>
                <a:spcPts val="300"/>
              </a:spcBef>
              <a:spcAft>
                <a:spcPts val="0"/>
              </a:spcAft>
              <a:buNone/>
            </a:pPr>
            <a:r>
              <a:rPr b="1" i="1" lang="fi-FI" sz="900" u="none" cap="none" strike="noStrike">
                <a:solidFill>
                  <a:srgbClr val="000000"/>
                </a:solidFill>
                <a:latin typeface="Arial"/>
                <a:ea typeface="Arial"/>
                <a:cs typeface="Arial"/>
                <a:sym typeface="Arial"/>
              </a:rPr>
              <a:t>Inner lining board</a:t>
            </a:r>
            <a:endParaRPr/>
          </a:p>
          <a:p>
            <a:pPr indent="0" lvl="0" marL="0" marR="0" rtl="0" algn="l">
              <a:lnSpc>
                <a:spcPct val="122222"/>
              </a:lnSpc>
              <a:spcBef>
                <a:spcPts val="0"/>
              </a:spcBef>
              <a:spcAft>
                <a:spcPts val="0"/>
              </a:spcAft>
              <a:buNone/>
            </a:pPr>
            <a:r>
              <a:rPr b="0" i="1" lang="fi-FI" sz="900" u="none" cap="none" strike="noStrike">
                <a:solidFill>
                  <a:srgbClr val="000000"/>
                </a:solidFill>
                <a:latin typeface="Arial"/>
                <a:ea typeface="Arial"/>
                <a:cs typeface="Arial"/>
                <a:sym typeface="Arial"/>
              </a:rPr>
              <a:t>Planed lumber, e.g. STV 13,5 x 95, quality TK. Nailed with a single countersunk nail or with ring shanked nails or threaded nails.</a:t>
            </a:r>
            <a:endParaRPr/>
          </a:p>
          <a:p>
            <a:pPr indent="0" lvl="0" marL="0" marR="0" rtl="0" algn="l">
              <a:lnSpc>
                <a:spcPct val="122222"/>
              </a:lnSpc>
              <a:spcBef>
                <a:spcPts val="0"/>
              </a:spcBef>
              <a:spcAft>
                <a:spcPts val="0"/>
              </a:spcAft>
              <a:buNone/>
            </a:pPr>
            <a:r>
              <a:t/>
            </a:r>
            <a:endParaRPr b="0" i="1" sz="900" u="none" cap="none" strike="noStrike">
              <a:solidFill>
                <a:srgbClr val="000000"/>
              </a:solidFill>
              <a:latin typeface="Arial"/>
              <a:ea typeface="Arial"/>
              <a:cs typeface="Arial"/>
              <a:sym typeface="Arial"/>
            </a:endParaRPr>
          </a:p>
          <a:p>
            <a:pPr indent="0" lvl="0" marL="0" marR="0" rtl="0" algn="l">
              <a:lnSpc>
                <a:spcPct val="122222"/>
              </a:lnSpc>
              <a:spcBef>
                <a:spcPts val="300"/>
              </a:spcBef>
              <a:spcAft>
                <a:spcPts val="0"/>
              </a:spcAft>
              <a:buNone/>
            </a:pPr>
            <a:r>
              <a:rPr b="1" i="1" lang="fi-FI" sz="900" u="none" cap="none" strike="noStrike">
                <a:solidFill>
                  <a:srgbClr val="000000"/>
                </a:solidFill>
                <a:latin typeface="Arial"/>
                <a:ea typeface="Arial"/>
                <a:cs typeface="Arial"/>
                <a:sym typeface="Arial"/>
              </a:rPr>
              <a:t>Joist</a:t>
            </a:r>
            <a:endParaRPr/>
          </a:p>
          <a:p>
            <a:pPr indent="0" lvl="0" marL="0" marR="0" rtl="0" algn="l">
              <a:lnSpc>
                <a:spcPct val="122222"/>
              </a:lnSpc>
              <a:spcBef>
                <a:spcPts val="0"/>
              </a:spcBef>
              <a:spcAft>
                <a:spcPts val="0"/>
              </a:spcAft>
              <a:buNone/>
            </a:pPr>
            <a:r>
              <a:rPr b="0" i="1" lang="fi-FI" sz="900" u="none" cap="none" strike="noStrike">
                <a:solidFill>
                  <a:srgbClr val="000000"/>
                </a:solidFill>
                <a:latin typeface="Arial"/>
                <a:ea typeface="Arial"/>
                <a:cs typeface="Arial"/>
                <a:sym typeface="Arial"/>
              </a:rPr>
              <a:t>According to the structure plan. E.g. sawn timber C24. Dimensioned with taking the vibration into account. Nail the top guide from an angle against the tree. If necessary, the joints are reinforced with metal beam shoes. The designer's instructions are followed in the selection of fasteners.</a:t>
            </a:r>
            <a:endParaRPr/>
          </a:p>
          <a:p>
            <a:pPr indent="0" lvl="0" marL="0" marR="0" rtl="0" algn="l">
              <a:lnSpc>
                <a:spcPct val="122222"/>
              </a:lnSpc>
              <a:spcBef>
                <a:spcPts val="0"/>
              </a:spcBef>
              <a:spcAft>
                <a:spcPts val="0"/>
              </a:spcAft>
              <a:buNone/>
            </a:pPr>
            <a:r>
              <a:t/>
            </a:r>
            <a:endParaRPr b="0" i="1" sz="900" u="none" cap="none" strike="noStrike">
              <a:solidFill>
                <a:srgbClr val="000000"/>
              </a:solidFill>
              <a:latin typeface="Arial"/>
              <a:ea typeface="Arial"/>
              <a:cs typeface="Arial"/>
              <a:sym typeface="Arial"/>
            </a:endParaRPr>
          </a:p>
          <a:p>
            <a:pPr indent="0" lvl="0" marL="0" marR="0" rtl="0" algn="l">
              <a:lnSpc>
                <a:spcPct val="122222"/>
              </a:lnSpc>
              <a:spcBef>
                <a:spcPts val="300"/>
              </a:spcBef>
              <a:spcAft>
                <a:spcPts val="0"/>
              </a:spcAft>
              <a:buNone/>
            </a:pPr>
            <a:r>
              <a:rPr b="1" i="1" lang="fi-FI" sz="900" u="none" cap="none" strike="noStrike">
                <a:solidFill>
                  <a:srgbClr val="000000"/>
                </a:solidFill>
                <a:latin typeface="Arial"/>
                <a:ea typeface="Arial"/>
                <a:cs typeface="Arial"/>
                <a:sym typeface="Arial"/>
              </a:rPr>
              <a:t>Top plate for exterior wall</a:t>
            </a:r>
            <a:endParaRPr/>
          </a:p>
          <a:p>
            <a:pPr indent="0" lvl="0" marL="0" marR="0" rtl="0" algn="l">
              <a:lnSpc>
                <a:spcPct val="122222"/>
              </a:lnSpc>
              <a:spcBef>
                <a:spcPts val="0"/>
              </a:spcBef>
              <a:spcAft>
                <a:spcPts val="0"/>
              </a:spcAft>
              <a:buNone/>
            </a:pPr>
            <a:r>
              <a:rPr b="0" i="1" lang="fi-FI" sz="900" u="none" cap="none" strike="noStrike">
                <a:solidFill>
                  <a:srgbClr val="000000"/>
                </a:solidFill>
                <a:latin typeface="Arial"/>
                <a:ea typeface="Arial"/>
                <a:cs typeface="Arial"/>
                <a:sym typeface="Arial"/>
              </a:rPr>
              <a:t>According to the structure plan. E.g. sawn timber C24. Cf. wall stud for exterior wall</a:t>
            </a:r>
            <a:endParaRPr/>
          </a:p>
          <a:p>
            <a:pPr indent="0" lvl="0" marL="0" marR="0" rtl="0" algn="l">
              <a:lnSpc>
                <a:spcPct val="122222"/>
              </a:lnSpc>
              <a:spcBef>
                <a:spcPts val="0"/>
              </a:spcBef>
              <a:spcAft>
                <a:spcPts val="0"/>
              </a:spcAft>
              <a:buNone/>
            </a:pPr>
            <a:r>
              <a:t/>
            </a:r>
            <a:endParaRPr b="0" i="1" sz="900" u="none" cap="none" strike="noStrike">
              <a:solidFill>
                <a:srgbClr val="000000"/>
              </a:solidFill>
              <a:latin typeface="Arial"/>
              <a:ea typeface="Arial"/>
              <a:cs typeface="Arial"/>
              <a:sym typeface="Arial"/>
            </a:endParaRPr>
          </a:p>
          <a:p>
            <a:pPr indent="0" lvl="0" marL="0" marR="0" rtl="0" algn="l">
              <a:lnSpc>
                <a:spcPct val="122222"/>
              </a:lnSpc>
              <a:spcBef>
                <a:spcPts val="300"/>
              </a:spcBef>
              <a:spcAft>
                <a:spcPts val="0"/>
              </a:spcAft>
              <a:buNone/>
            </a:pPr>
            <a:r>
              <a:rPr b="1" i="1" lang="fi-FI" sz="900" u="none" cap="none" strike="noStrike">
                <a:solidFill>
                  <a:srgbClr val="000000"/>
                </a:solidFill>
                <a:latin typeface="Arial"/>
                <a:ea typeface="Arial"/>
                <a:cs typeface="Arial"/>
                <a:sym typeface="Arial"/>
              </a:rPr>
              <a:t>Wall stud for exterior wall</a:t>
            </a:r>
            <a:endParaRPr/>
          </a:p>
          <a:p>
            <a:pPr indent="0" lvl="0" marL="0" marR="0" rtl="0" algn="l">
              <a:lnSpc>
                <a:spcPct val="133333"/>
              </a:lnSpc>
              <a:spcBef>
                <a:spcPts val="0"/>
              </a:spcBef>
              <a:spcAft>
                <a:spcPts val="0"/>
              </a:spcAft>
              <a:buNone/>
            </a:pPr>
            <a:r>
              <a:rPr b="0" i="1" lang="fi-FI" sz="900" u="none" cap="none" strike="noStrike">
                <a:solidFill>
                  <a:srgbClr val="000000"/>
                </a:solidFill>
                <a:latin typeface="Arial"/>
                <a:ea typeface="Arial"/>
                <a:cs typeface="Arial"/>
                <a:sym typeface="Arial"/>
              </a:rPr>
              <a:t>According to the structure plan. E.g. sawn timber C24. Possible additional studs for thermal insulation</a:t>
            </a:r>
            <a:br>
              <a:rPr b="0" i="1" lang="fi-FI" sz="900" u="none" cap="none" strike="noStrike">
                <a:solidFill>
                  <a:srgbClr val="000000"/>
                </a:solidFill>
                <a:latin typeface="Arial"/>
                <a:ea typeface="Arial"/>
                <a:cs typeface="Arial"/>
                <a:sym typeface="Arial"/>
              </a:rPr>
            </a:br>
            <a:r>
              <a:rPr b="0" i="1" lang="fi-FI" sz="900" u="none" cap="none" strike="noStrike">
                <a:solidFill>
                  <a:srgbClr val="000000"/>
                </a:solidFill>
                <a:latin typeface="Arial"/>
                <a:ea typeface="Arial"/>
                <a:cs typeface="Arial"/>
                <a:sym typeface="Arial"/>
              </a:rPr>
              <a:t>e.g. 48 x 48. The wall frames are assembled horizontally on top of the working platform. The frame components are attached in accordance with the structural plan. The wall frame is lifted upright as a whole and attached to the base and adjacent wall frames.</a:t>
            </a:r>
            <a:endParaRPr/>
          </a:p>
          <a:p>
            <a:pPr indent="0" lvl="0" marL="0" marR="0" rtl="0" algn="l">
              <a:lnSpc>
                <a:spcPct val="122222"/>
              </a:lnSpc>
              <a:spcBef>
                <a:spcPts val="0"/>
              </a:spcBef>
              <a:spcAft>
                <a:spcPts val="0"/>
              </a:spcAft>
              <a:buNone/>
            </a:pPr>
            <a:r>
              <a:t/>
            </a:r>
            <a:endParaRPr b="0" i="1" sz="900" u="none" cap="none" strike="noStrike">
              <a:solidFill>
                <a:srgbClr val="000000"/>
              </a:solidFill>
              <a:latin typeface="Arial"/>
              <a:ea typeface="Arial"/>
              <a:cs typeface="Arial"/>
              <a:sym typeface="Arial"/>
            </a:endParaRPr>
          </a:p>
          <a:p>
            <a:pPr indent="0" lvl="0" marL="0" marR="0" rtl="0" algn="l">
              <a:lnSpc>
                <a:spcPct val="122222"/>
              </a:lnSpc>
              <a:spcBef>
                <a:spcPts val="0"/>
              </a:spcBef>
              <a:spcAft>
                <a:spcPts val="0"/>
              </a:spcAft>
              <a:buNone/>
            </a:pPr>
            <a:r>
              <a:rPr b="1" i="1" lang="fi-FI" sz="900" u="none" cap="none" strike="noStrike">
                <a:solidFill>
                  <a:srgbClr val="000000"/>
                </a:solidFill>
                <a:latin typeface="Arial"/>
                <a:ea typeface="Arial"/>
                <a:cs typeface="Arial"/>
                <a:sym typeface="Arial"/>
              </a:rPr>
              <a:t>Bottom plate for exterior wall </a:t>
            </a:r>
            <a:endParaRPr/>
          </a:p>
          <a:p>
            <a:pPr indent="0" lvl="0" marL="0" marR="0" rtl="0" algn="l">
              <a:lnSpc>
                <a:spcPct val="122222"/>
              </a:lnSpc>
              <a:spcBef>
                <a:spcPts val="0"/>
              </a:spcBef>
              <a:spcAft>
                <a:spcPts val="0"/>
              </a:spcAft>
              <a:buNone/>
            </a:pPr>
            <a:r>
              <a:rPr b="0" i="1" lang="fi-FI" sz="900" u="none" cap="none" strike="noStrike">
                <a:solidFill>
                  <a:srgbClr val="000000"/>
                </a:solidFill>
                <a:latin typeface="Arial"/>
                <a:ea typeface="Arial"/>
                <a:cs typeface="Arial"/>
                <a:sym typeface="Arial"/>
              </a:rPr>
              <a:t>According to the structure plan.</a:t>
            </a:r>
            <a:endParaRPr/>
          </a:p>
          <a:p>
            <a:pPr indent="0" lvl="0" marL="0" marR="0" rtl="0" algn="l">
              <a:lnSpc>
                <a:spcPct val="122222"/>
              </a:lnSpc>
              <a:spcBef>
                <a:spcPts val="0"/>
              </a:spcBef>
              <a:spcAft>
                <a:spcPts val="0"/>
              </a:spcAft>
              <a:buNone/>
            </a:pPr>
            <a:r>
              <a:rPr b="0" i="1" lang="fi-FI" sz="900" u="none" cap="none" strike="noStrike">
                <a:solidFill>
                  <a:srgbClr val="000000"/>
                </a:solidFill>
                <a:latin typeface="Arial"/>
                <a:ea typeface="Arial"/>
                <a:cs typeface="Arial"/>
                <a:sym typeface="Arial"/>
              </a:rPr>
              <a:t>E.g. sawn timber C24</a:t>
            </a:r>
            <a:endParaRPr/>
          </a:p>
          <a:p>
            <a:pPr indent="0" lvl="0" marL="0" marR="0" rtl="0" algn="l">
              <a:lnSpc>
                <a:spcPct val="122222"/>
              </a:lnSpc>
              <a:spcBef>
                <a:spcPts val="0"/>
              </a:spcBef>
              <a:spcAft>
                <a:spcPts val="0"/>
              </a:spcAft>
              <a:buNone/>
            </a:pPr>
            <a:r>
              <a:t/>
            </a:r>
            <a:endParaRPr b="0" i="1" sz="900" u="none" cap="none" strike="noStrike">
              <a:solidFill>
                <a:srgbClr val="000000"/>
              </a:solidFill>
              <a:latin typeface="Arial"/>
              <a:ea typeface="Arial"/>
              <a:cs typeface="Arial"/>
              <a:sym typeface="Arial"/>
            </a:endParaRPr>
          </a:p>
        </p:txBody>
      </p:sp>
      <p:sp>
        <p:nvSpPr>
          <p:cNvPr id="242" name="Google Shape;242;p57"/>
          <p:cNvSpPr txBox="1"/>
          <p:nvPr/>
        </p:nvSpPr>
        <p:spPr>
          <a:xfrm>
            <a:off x="4390500" y="886054"/>
            <a:ext cx="3559699" cy="5260414"/>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None/>
            </a:pPr>
            <a:r>
              <a:rPr b="1" i="1" lang="fi-FI" sz="1000" u="none" cap="none" strike="noStrike">
                <a:solidFill>
                  <a:srgbClr val="000000"/>
                </a:solidFill>
                <a:latin typeface="Arial"/>
                <a:ea typeface="Arial"/>
                <a:cs typeface="Arial"/>
                <a:sym typeface="Arial"/>
              </a:rPr>
              <a:t>Framing beam</a:t>
            </a:r>
            <a:endParaRPr/>
          </a:p>
          <a:p>
            <a:pPr indent="0" lvl="0" marL="0" marR="0" rtl="0" algn="l">
              <a:lnSpc>
                <a:spcPct val="110000"/>
              </a:lnSpc>
              <a:spcBef>
                <a:spcPts val="0"/>
              </a:spcBef>
              <a:spcAft>
                <a:spcPts val="0"/>
              </a:spcAft>
              <a:buNone/>
            </a:pPr>
            <a:r>
              <a:rPr b="0" i="1" lang="fi-FI" sz="1000" u="none" cap="none" strike="noStrike">
                <a:solidFill>
                  <a:srgbClr val="000000"/>
                </a:solidFill>
                <a:latin typeface="Arial"/>
                <a:ea typeface="Arial"/>
                <a:cs typeface="Arial"/>
                <a:sym typeface="Arial"/>
              </a:rPr>
              <a:t>According to the structure plan. E.g. sawn timber C24. Possible additional studs for thermal insulation, e.g. 48 x 48.</a:t>
            </a:r>
            <a:endParaRPr/>
          </a:p>
          <a:p>
            <a:pPr indent="0" lvl="0" marL="0" marR="0" rtl="0" algn="l">
              <a:lnSpc>
                <a:spcPct val="110000"/>
              </a:lnSpc>
              <a:spcBef>
                <a:spcPts val="0"/>
              </a:spcBef>
              <a:spcAft>
                <a:spcPts val="0"/>
              </a:spcAft>
              <a:buNone/>
            </a:pPr>
            <a:r>
              <a:t/>
            </a:r>
            <a:endParaRPr b="0" i="1" sz="1000" u="none" cap="none" strike="noStrike">
              <a:solidFill>
                <a:srgbClr val="000000"/>
              </a:solidFill>
              <a:latin typeface="Arial"/>
              <a:ea typeface="Arial"/>
              <a:cs typeface="Arial"/>
              <a:sym typeface="Arial"/>
            </a:endParaRPr>
          </a:p>
          <a:p>
            <a:pPr indent="0" lvl="0" marL="0" marR="0" rtl="0" algn="l">
              <a:lnSpc>
                <a:spcPct val="110000"/>
              </a:lnSpc>
              <a:spcBef>
                <a:spcPts val="1200"/>
              </a:spcBef>
              <a:spcAft>
                <a:spcPts val="0"/>
              </a:spcAft>
              <a:buNone/>
            </a:pPr>
            <a:r>
              <a:rPr b="1" i="1" lang="fi-FI" sz="1000" u="none" cap="none" strike="noStrike">
                <a:solidFill>
                  <a:srgbClr val="000000"/>
                </a:solidFill>
                <a:latin typeface="Arial"/>
                <a:ea typeface="Arial"/>
                <a:cs typeface="Arial"/>
                <a:sym typeface="Arial"/>
              </a:rPr>
              <a:t>Bottom plate</a:t>
            </a:r>
            <a:endParaRPr/>
          </a:p>
          <a:p>
            <a:pPr indent="0" lvl="0" marL="0" marR="0" rtl="0" algn="l">
              <a:lnSpc>
                <a:spcPct val="110000"/>
              </a:lnSpc>
              <a:spcBef>
                <a:spcPts val="0"/>
              </a:spcBef>
              <a:spcAft>
                <a:spcPts val="0"/>
              </a:spcAft>
              <a:buNone/>
            </a:pPr>
            <a:r>
              <a:rPr b="0" i="1" lang="fi-FI" sz="1000" u="none" cap="none" strike="noStrike">
                <a:solidFill>
                  <a:srgbClr val="000000"/>
                </a:solidFill>
                <a:latin typeface="Arial"/>
                <a:ea typeface="Arial"/>
                <a:cs typeface="Arial"/>
                <a:sym typeface="Arial"/>
              </a:rPr>
              <a:t>According to the structure plan. E.g. sawn timber C24.</a:t>
            </a:r>
            <a:endParaRPr/>
          </a:p>
          <a:p>
            <a:pPr indent="0" lvl="0" marL="0" marR="0" rtl="0" algn="l">
              <a:lnSpc>
                <a:spcPct val="110000"/>
              </a:lnSpc>
              <a:spcBef>
                <a:spcPts val="1200"/>
              </a:spcBef>
              <a:spcAft>
                <a:spcPts val="0"/>
              </a:spcAft>
              <a:buNone/>
            </a:pPr>
            <a:r>
              <a:rPr b="1" i="1" lang="fi-FI" sz="1000" u="none" cap="none" strike="noStrike">
                <a:solidFill>
                  <a:srgbClr val="000000"/>
                </a:solidFill>
                <a:latin typeface="Arial"/>
                <a:ea typeface="Arial"/>
                <a:cs typeface="Arial"/>
                <a:sym typeface="Arial"/>
              </a:rPr>
              <a:t>Subfloor plate</a:t>
            </a:r>
            <a:endParaRPr/>
          </a:p>
          <a:p>
            <a:pPr indent="0" lvl="0" marL="0" marR="0" rtl="0" algn="l">
              <a:lnSpc>
                <a:spcPct val="110000"/>
              </a:lnSpc>
              <a:spcBef>
                <a:spcPts val="0"/>
              </a:spcBef>
              <a:spcAft>
                <a:spcPts val="0"/>
              </a:spcAft>
              <a:buNone/>
            </a:pPr>
            <a:r>
              <a:rPr b="0" i="1" lang="fi-FI" sz="1000" u="none" cap="none" strike="noStrike">
                <a:solidFill>
                  <a:srgbClr val="000000"/>
                </a:solidFill>
                <a:latin typeface="Arial"/>
                <a:ea typeface="Arial"/>
                <a:cs typeface="Arial"/>
                <a:sym typeface="Arial"/>
              </a:rPr>
              <a:t>According to the structure plan. For example, tongued and grooved spruce veneer is fixed by gluing and nailing or screwing it to the base floor beams.</a:t>
            </a:r>
            <a:endParaRPr/>
          </a:p>
          <a:p>
            <a:pPr indent="0" lvl="0" marL="0" marR="0" rtl="0" algn="l">
              <a:lnSpc>
                <a:spcPct val="110000"/>
              </a:lnSpc>
              <a:spcBef>
                <a:spcPts val="1400"/>
              </a:spcBef>
              <a:spcAft>
                <a:spcPts val="0"/>
              </a:spcAft>
              <a:buNone/>
            </a:pPr>
            <a:r>
              <a:rPr b="1" i="1" lang="fi-FI" sz="1000" u="none" cap="none" strike="noStrike">
                <a:solidFill>
                  <a:srgbClr val="000000"/>
                </a:solidFill>
                <a:latin typeface="Arial"/>
                <a:ea typeface="Arial"/>
                <a:cs typeface="Arial"/>
                <a:sym typeface="Arial"/>
              </a:rPr>
              <a:t>Base floor wind protection plate</a:t>
            </a:r>
            <a:endParaRPr/>
          </a:p>
          <a:p>
            <a:pPr indent="0" lvl="0" marL="0" marR="0" rtl="0" algn="l">
              <a:lnSpc>
                <a:spcPct val="110000"/>
              </a:lnSpc>
              <a:spcBef>
                <a:spcPts val="0"/>
              </a:spcBef>
              <a:spcAft>
                <a:spcPts val="0"/>
              </a:spcAft>
              <a:buNone/>
            </a:pPr>
            <a:r>
              <a:rPr b="0" i="1" lang="fi-FI" sz="1000" u="none" cap="none" strike="noStrike">
                <a:solidFill>
                  <a:srgbClr val="000000"/>
                </a:solidFill>
                <a:latin typeface="Arial"/>
                <a:ea typeface="Arial"/>
                <a:cs typeface="Arial"/>
                <a:sym typeface="Arial"/>
              </a:rPr>
              <a:t>Porous wood fibreboard, 25 mm thick</a:t>
            </a:r>
            <a:endParaRPr/>
          </a:p>
          <a:p>
            <a:pPr indent="0" lvl="0" marL="0" marR="0" rtl="0" algn="l">
              <a:lnSpc>
                <a:spcPct val="110000"/>
              </a:lnSpc>
              <a:spcBef>
                <a:spcPts val="1400"/>
              </a:spcBef>
              <a:spcAft>
                <a:spcPts val="0"/>
              </a:spcAft>
              <a:buNone/>
            </a:pPr>
            <a:r>
              <a:rPr b="1" i="1" lang="fi-FI" sz="1000" u="none" cap="none" strike="noStrike">
                <a:solidFill>
                  <a:srgbClr val="000000"/>
                </a:solidFill>
                <a:latin typeface="Arial"/>
                <a:ea typeface="Arial"/>
                <a:cs typeface="Arial"/>
                <a:sym typeface="Arial"/>
              </a:rPr>
              <a:t>Wind protection plate support board</a:t>
            </a:r>
            <a:endParaRPr/>
          </a:p>
          <a:p>
            <a:pPr indent="0" lvl="0" marL="0" marR="0" rtl="0" algn="l">
              <a:lnSpc>
                <a:spcPct val="110000"/>
              </a:lnSpc>
              <a:spcBef>
                <a:spcPts val="0"/>
              </a:spcBef>
              <a:spcAft>
                <a:spcPts val="0"/>
              </a:spcAft>
              <a:buNone/>
            </a:pPr>
            <a:r>
              <a:rPr b="0" i="1" lang="fi-FI" sz="1000" u="none" cap="none" strike="noStrike">
                <a:solidFill>
                  <a:srgbClr val="000000"/>
                </a:solidFill>
                <a:latin typeface="Arial"/>
                <a:ea typeface="Arial"/>
                <a:cs typeface="Arial"/>
                <a:sym typeface="Arial"/>
              </a:rPr>
              <a:t>In addition, transverse support boards  are placed at least at the continuation joints of the plates.</a:t>
            </a:r>
            <a:endParaRPr/>
          </a:p>
          <a:p>
            <a:pPr indent="0" lvl="0" marL="0" marR="0" rtl="0" algn="l">
              <a:lnSpc>
                <a:spcPct val="110000"/>
              </a:lnSpc>
              <a:spcBef>
                <a:spcPts val="1400"/>
              </a:spcBef>
              <a:spcAft>
                <a:spcPts val="0"/>
              </a:spcAft>
              <a:buNone/>
            </a:pPr>
            <a:r>
              <a:rPr b="1" i="1" lang="fi-FI" sz="1000" u="none" cap="none" strike="noStrike">
                <a:solidFill>
                  <a:srgbClr val="000000"/>
                </a:solidFill>
                <a:latin typeface="Arial"/>
                <a:ea typeface="Arial"/>
                <a:cs typeface="Arial"/>
                <a:sym typeface="Arial"/>
              </a:rPr>
              <a:t>Base floor beam</a:t>
            </a:r>
            <a:endParaRPr/>
          </a:p>
          <a:p>
            <a:pPr indent="0" lvl="0" marL="0" marR="0" rtl="0" algn="l">
              <a:lnSpc>
                <a:spcPct val="110000"/>
              </a:lnSpc>
              <a:spcBef>
                <a:spcPts val="0"/>
              </a:spcBef>
              <a:spcAft>
                <a:spcPts val="0"/>
              </a:spcAft>
              <a:buNone/>
            </a:pPr>
            <a:r>
              <a:rPr b="0" i="1" lang="fi-FI" sz="1000" u="none" cap="none" strike="noStrike">
                <a:solidFill>
                  <a:srgbClr val="000000"/>
                </a:solidFill>
                <a:latin typeface="Arial"/>
                <a:ea typeface="Arial"/>
                <a:cs typeface="Arial"/>
                <a:sym typeface="Arial"/>
              </a:rPr>
              <a:t>According to the structural plan, e.g. sawn timber C24. Dimensioned with taking the vibration into account. Possible additional studs for thermal insulation, e.g. 48 x 48. Fixed according to the structural plan</a:t>
            </a:r>
            <a:endParaRPr/>
          </a:p>
          <a:p>
            <a:pPr indent="0" lvl="0" marL="0" marR="0" rtl="0" algn="l">
              <a:lnSpc>
                <a:spcPct val="110000"/>
              </a:lnSpc>
              <a:spcBef>
                <a:spcPts val="1400"/>
              </a:spcBef>
              <a:spcAft>
                <a:spcPts val="0"/>
              </a:spcAft>
              <a:buNone/>
            </a:pPr>
            <a:r>
              <a:rPr b="1" i="1" lang="fi-FI" sz="1000" u="none" cap="none" strike="noStrike">
                <a:solidFill>
                  <a:srgbClr val="000000"/>
                </a:solidFill>
                <a:latin typeface="Arial"/>
                <a:ea typeface="Arial"/>
                <a:cs typeface="Arial"/>
                <a:sym typeface="Arial"/>
              </a:rPr>
              <a:t>Wall stud for a load-bearing partition wall</a:t>
            </a:r>
            <a:endParaRPr/>
          </a:p>
          <a:p>
            <a:pPr indent="0" lvl="0" marL="0" marR="0" rtl="0" algn="l">
              <a:lnSpc>
                <a:spcPct val="110000"/>
              </a:lnSpc>
              <a:spcBef>
                <a:spcPts val="0"/>
              </a:spcBef>
              <a:spcAft>
                <a:spcPts val="0"/>
              </a:spcAft>
              <a:buNone/>
            </a:pPr>
            <a:r>
              <a:rPr b="0" i="1" lang="fi-FI" sz="1000" u="none" cap="none" strike="noStrike">
                <a:solidFill>
                  <a:srgbClr val="000000"/>
                </a:solidFill>
                <a:latin typeface="Arial"/>
                <a:ea typeface="Arial"/>
                <a:cs typeface="Arial"/>
                <a:sym typeface="Arial"/>
              </a:rPr>
              <a:t>According to the structural plan, e.g. sawn timber C24</a:t>
            </a:r>
            <a:endParaRPr/>
          </a:p>
          <a:p>
            <a:pPr indent="0" lvl="0" marL="0" marR="0" rtl="0" algn="l">
              <a:lnSpc>
                <a:spcPct val="110000"/>
              </a:lnSpc>
              <a:spcBef>
                <a:spcPts val="1200"/>
              </a:spcBef>
              <a:spcAft>
                <a:spcPts val="0"/>
              </a:spcAft>
              <a:buNone/>
            </a:pPr>
            <a:r>
              <a:rPr b="1" i="1" lang="fi-FI" sz="1000" u="none" cap="none" strike="noStrike">
                <a:solidFill>
                  <a:srgbClr val="000000"/>
                </a:solidFill>
                <a:latin typeface="Arial"/>
                <a:ea typeface="Arial"/>
                <a:cs typeface="Arial"/>
                <a:sym typeface="Arial"/>
              </a:rPr>
              <a:t>Floorboard</a:t>
            </a:r>
            <a:endParaRPr/>
          </a:p>
          <a:p>
            <a:pPr indent="0" lvl="0" marL="0" marR="0" rtl="0" algn="l">
              <a:lnSpc>
                <a:spcPct val="110000"/>
              </a:lnSpc>
              <a:spcBef>
                <a:spcPts val="0"/>
              </a:spcBef>
              <a:spcAft>
                <a:spcPts val="0"/>
              </a:spcAft>
              <a:buNone/>
            </a:pPr>
            <a:r>
              <a:rPr b="0" i="1" lang="fi-FI" sz="1000" u="none" cap="none" strike="noStrike">
                <a:solidFill>
                  <a:srgbClr val="000000"/>
                </a:solidFill>
                <a:latin typeface="Arial"/>
                <a:ea typeface="Arial"/>
                <a:cs typeface="Arial"/>
                <a:sym typeface="Arial"/>
              </a:rPr>
              <a:t>For example: HLL 28 x 95, quality OM, special dried, tongued and grooved ends.</a:t>
            </a:r>
            <a:endParaRPr/>
          </a:p>
          <a:p>
            <a:pPr indent="0" lvl="0" marL="0" marR="0" rtl="0" algn="l">
              <a:lnSpc>
                <a:spcPct val="110000"/>
              </a:lnSpc>
              <a:spcBef>
                <a:spcPts val="300"/>
              </a:spcBef>
              <a:spcAft>
                <a:spcPts val="0"/>
              </a:spcAft>
              <a:buNone/>
            </a:pPr>
            <a:r>
              <a:rPr b="1" i="1" lang="fi-FI" sz="1000" u="none" cap="none" strike="noStrike">
                <a:solidFill>
                  <a:srgbClr val="000000"/>
                </a:solidFill>
                <a:latin typeface="Arial"/>
                <a:ea typeface="Arial"/>
                <a:cs typeface="Arial"/>
                <a:sym typeface="Arial"/>
              </a:rPr>
              <a:t>Exterior wall wind protection plate</a:t>
            </a:r>
            <a:endParaRPr/>
          </a:p>
          <a:p>
            <a:pPr indent="0" lvl="0" marL="0" marR="0" rtl="0" algn="l">
              <a:lnSpc>
                <a:spcPct val="110000"/>
              </a:lnSpc>
              <a:spcBef>
                <a:spcPts val="0"/>
              </a:spcBef>
              <a:spcAft>
                <a:spcPts val="0"/>
              </a:spcAft>
              <a:buNone/>
            </a:pPr>
            <a:r>
              <a:rPr b="0" i="1" lang="fi-FI" sz="1000" u="none" cap="none" strike="noStrike">
                <a:solidFill>
                  <a:srgbClr val="000000"/>
                </a:solidFill>
                <a:latin typeface="Arial"/>
                <a:ea typeface="Arial"/>
                <a:cs typeface="Arial"/>
                <a:sym typeface="Arial"/>
              </a:rPr>
              <a:t>Porous wood fibreboard, 25 mm thick</a:t>
            </a:r>
            <a:endParaRPr/>
          </a:p>
        </p:txBody>
      </p:sp>
      <p:sp>
        <p:nvSpPr>
          <p:cNvPr id="243" name="Google Shape;243;p57"/>
          <p:cNvSpPr txBox="1"/>
          <p:nvPr/>
        </p:nvSpPr>
        <p:spPr>
          <a:xfrm>
            <a:off x="8232557" y="896769"/>
            <a:ext cx="3559699" cy="4067780"/>
          </a:xfrm>
          <a:prstGeom prst="rect">
            <a:avLst/>
          </a:prstGeom>
          <a:noFill/>
          <a:ln>
            <a:noFill/>
          </a:ln>
        </p:spPr>
        <p:txBody>
          <a:bodyPr anchorCtr="0" anchor="t" bIns="45700" lIns="91425" spcFirstLastPara="1" rIns="91425" wrap="square" tIns="45700">
            <a:spAutoFit/>
          </a:bodyPr>
          <a:lstStyle/>
          <a:p>
            <a:pPr indent="0" lvl="0" marL="0" marR="0" rtl="0" algn="l">
              <a:lnSpc>
                <a:spcPct val="122222"/>
              </a:lnSpc>
              <a:spcBef>
                <a:spcPts val="0"/>
              </a:spcBef>
              <a:spcAft>
                <a:spcPts val="0"/>
              </a:spcAft>
              <a:buNone/>
            </a:pPr>
            <a:r>
              <a:rPr b="1" i="1" lang="fi-FI" sz="900" u="none" cap="none" strike="noStrike">
                <a:solidFill>
                  <a:srgbClr val="000000"/>
                </a:solidFill>
                <a:latin typeface="Arial"/>
                <a:ea typeface="Arial"/>
                <a:cs typeface="Arial"/>
                <a:sym typeface="Arial"/>
              </a:rPr>
              <a:t>Wall construction plates</a:t>
            </a:r>
            <a:endParaRPr/>
          </a:p>
          <a:p>
            <a:pPr indent="0" lvl="0" marL="0" marR="0" rtl="0" algn="l">
              <a:lnSpc>
                <a:spcPct val="122222"/>
              </a:lnSpc>
              <a:spcBef>
                <a:spcPts val="0"/>
              </a:spcBef>
              <a:spcAft>
                <a:spcPts val="0"/>
              </a:spcAft>
              <a:buNone/>
            </a:pPr>
            <a:r>
              <a:rPr b="0" i="1" lang="fi-FI" sz="900" u="none" cap="none" strike="noStrike">
                <a:solidFill>
                  <a:srgbClr val="000000"/>
                </a:solidFill>
                <a:latin typeface="Arial"/>
                <a:ea typeface="Arial"/>
                <a:cs typeface="Arial"/>
                <a:sym typeface="Arial"/>
              </a:rPr>
              <a:t>E.g. plywood, chipboard, wood fibreboard. Nail with ring shanked threaded nails.</a:t>
            </a:r>
            <a:endParaRPr/>
          </a:p>
          <a:p>
            <a:pPr indent="0" lvl="0" marL="0" marR="0" rtl="0" algn="l">
              <a:lnSpc>
                <a:spcPct val="122222"/>
              </a:lnSpc>
              <a:spcBef>
                <a:spcPts val="0"/>
              </a:spcBef>
              <a:spcAft>
                <a:spcPts val="0"/>
              </a:spcAft>
              <a:buNone/>
            </a:pPr>
            <a:r>
              <a:t/>
            </a:r>
            <a:endParaRPr b="0" i="1" sz="900" u="none" cap="none" strike="noStrike">
              <a:solidFill>
                <a:srgbClr val="000000"/>
              </a:solidFill>
              <a:latin typeface="Arial"/>
              <a:ea typeface="Arial"/>
              <a:cs typeface="Arial"/>
              <a:sym typeface="Arial"/>
            </a:endParaRPr>
          </a:p>
          <a:p>
            <a:pPr indent="0" lvl="0" marL="0" marR="0" rtl="0" algn="l">
              <a:lnSpc>
                <a:spcPct val="122222"/>
              </a:lnSpc>
              <a:spcBef>
                <a:spcPts val="300"/>
              </a:spcBef>
              <a:spcAft>
                <a:spcPts val="0"/>
              </a:spcAft>
              <a:buNone/>
            </a:pPr>
            <a:r>
              <a:rPr b="1" i="1" lang="fi-FI" sz="900" u="none" cap="none" strike="noStrike">
                <a:solidFill>
                  <a:srgbClr val="000000"/>
                </a:solidFill>
                <a:latin typeface="Arial"/>
                <a:ea typeface="Arial"/>
                <a:cs typeface="Arial"/>
                <a:sym typeface="Arial"/>
              </a:rPr>
              <a:t>Exterior cladding board</a:t>
            </a:r>
            <a:endParaRPr/>
          </a:p>
          <a:p>
            <a:pPr indent="0" lvl="0" marL="0" marR="0" rtl="0" algn="l">
              <a:lnSpc>
                <a:spcPct val="122222"/>
              </a:lnSpc>
              <a:spcBef>
                <a:spcPts val="0"/>
              </a:spcBef>
              <a:spcAft>
                <a:spcPts val="0"/>
              </a:spcAft>
              <a:buNone/>
            </a:pPr>
            <a:r>
              <a:rPr b="0" i="1" lang="fi-FI" sz="900" u="none" cap="none" strike="noStrike">
                <a:solidFill>
                  <a:srgbClr val="000000"/>
                </a:solidFill>
                <a:latin typeface="Arial"/>
                <a:ea typeface="Arial"/>
                <a:cs typeface="Arial"/>
                <a:sym typeface="Arial"/>
              </a:rPr>
              <a:t>For example: UTV 28 x 145, spruce, fine-cut, primed, quality according to RT 21-11212. Nail with hot galvanized wire nails or hot galvanized threaded nails.</a:t>
            </a:r>
            <a:endParaRPr/>
          </a:p>
          <a:p>
            <a:pPr indent="0" lvl="0" marL="0" marR="0" rtl="0" algn="l">
              <a:lnSpc>
                <a:spcPct val="122222"/>
              </a:lnSpc>
              <a:spcBef>
                <a:spcPts val="0"/>
              </a:spcBef>
              <a:spcAft>
                <a:spcPts val="0"/>
              </a:spcAft>
              <a:buNone/>
            </a:pPr>
            <a:r>
              <a:t/>
            </a:r>
            <a:endParaRPr b="0" i="1" sz="900" u="none" cap="none" strike="noStrike">
              <a:solidFill>
                <a:srgbClr val="000000"/>
              </a:solidFill>
              <a:latin typeface="Arial"/>
              <a:ea typeface="Arial"/>
              <a:cs typeface="Arial"/>
              <a:sym typeface="Arial"/>
            </a:endParaRPr>
          </a:p>
          <a:p>
            <a:pPr indent="0" lvl="0" marL="0" marR="0" rtl="0" algn="l">
              <a:lnSpc>
                <a:spcPct val="122222"/>
              </a:lnSpc>
              <a:spcBef>
                <a:spcPts val="300"/>
              </a:spcBef>
              <a:spcAft>
                <a:spcPts val="0"/>
              </a:spcAft>
              <a:buNone/>
            </a:pPr>
            <a:r>
              <a:rPr b="1" i="1" lang="fi-FI" sz="900" u="none" cap="none" strike="noStrike">
                <a:solidFill>
                  <a:srgbClr val="000000"/>
                </a:solidFill>
                <a:latin typeface="Arial"/>
                <a:ea typeface="Arial"/>
                <a:cs typeface="Arial"/>
                <a:sym typeface="Arial"/>
              </a:rPr>
              <a:t>Terrace board</a:t>
            </a:r>
            <a:endParaRPr/>
          </a:p>
          <a:p>
            <a:pPr indent="0" lvl="0" marL="0" marR="0" rtl="0" algn="l">
              <a:lnSpc>
                <a:spcPct val="122222"/>
              </a:lnSpc>
              <a:spcBef>
                <a:spcPts val="0"/>
              </a:spcBef>
              <a:spcAft>
                <a:spcPts val="0"/>
              </a:spcAft>
              <a:buNone/>
            </a:pPr>
            <a:r>
              <a:rPr b="0" i="1" lang="fi-FI" sz="900" u="none" cap="none" strike="noStrike">
                <a:solidFill>
                  <a:srgbClr val="000000"/>
                </a:solidFill>
                <a:latin typeface="Arial"/>
                <a:ea typeface="Arial"/>
                <a:cs typeface="Arial"/>
                <a:sym typeface="Arial"/>
              </a:rPr>
              <a:t>For example: SHP 28 x 120. Acid resistant ring shanked nails.</a:t>
            </a:r>
            <a:endParaRPr/>
          </a:p>
          <a:p>
            <a:pPr indent="0" lvl="0" marL="0" marR="0" rtl="0" algn="l">
              <a:lnSpc>
                <a:spcPct val="122222"/>
              </a:lnSpc>
              <a:spcBef>
                <a:spcPts val="0"/>
              </a:spcBef>
              <a:spcAft>
                <a:spcPts val="0"/>
              </a:spcAft>
              <a:buNone/>
            </a:pPr>
            <a:r>
              <a:t/>
            </a:r>
            <a:endParaRPr b="0" i="1" sz="900" u="none" cap="none" strike="noStrike">
              <a:solidFill>
                <a:srgbClr val="000000"/>
              </a:solidFill>
              <a:latin typeface="Arial"/>
              <a:ea typeface="Arial"/>
              <a:cs typeface="Arial"/>
              <a:sym typeface="Arial"/>
            </a:endParaRPr>
          </a:p>
          <a:p>
            <a:pPr indent="0" lvl="0" marL="0" marR="0" rtl="0" algn="l">
              <a:lnSpc>
                <a:spcPct val="122222"/>
              </a:lnSpc>
              <a:spcBef>
                <a:spcPts val="300"/>
              </a:spcBef>
              <a:spcAft>
                <a:spcPts val="0"/>
              </a:spcAft>
              <a:buNone/>
            </a:pPr>
            <a:r>
              <a:rPr b="1" i="1" lang="fi-FI" sz="900" u="none" cap="none" strike="noStrike">
                <a:solidFill>
                  <a:srgbClr val="000000"/>
                </a:solidFill>
                <a:latin typeface="Arial"/>
                <a:ea typeface="Arial"/>
                <a:cs typeface="Arial"/>
                <a:sym typeface="Arial"/>
              </a:rPr>
              <a:t>Attic floor wind protection plate</a:t>
            </a:r>
            <a:endParaRPr/>
          </a:p>
          <a:p>
            <a:pPr indent="0" lvl="0" marL="0" marR="0" rtl="0" algn="l">
              <a:lnSpc>
                <a:spcPct val="122222"/>
              </a:lnSpc>
              <a:spcBef>
                <a:spcPts val="0"/>
              </a:spcBef>
              <a:spcAft>
                <a:spcPts val="0"/>
              </a:spcAft>
              <a:buNone/>
            </a:pPr>
            <a:r>
              <a:rPr b="0" i="1" lang="fi-FI" sz="900" u="none" cap="none" strike="noStrike">
                <a:solidFill>
                  <a:srgbClr val="000000"/>
                </a:solidFill>
                <a:latin typeface="Arial"/>
                <a:ea typeface="Arial"/>
                <a:cs typeface="Arial"/>
                <a:sym typeface="Arial"/>
              </a:rPr>
              <a:t>Porous wood fibreboard, 25 mm thick Fixed according to the instructions of the board manufacturer and the structural engineer.</a:t>
            </a:r>
            <a:endParaRPr/>
          </a:p>
          <a:p>
            <a:pPr indent="0" lvl="0" marL="0" marR="0" rtl="0" algn="l">
              <a:lnSpc>
                <a:spcPct val="122222"/>
              </a:lnSpc>
              <a:spcBef>
                <a:spcPts val="0"/>
              </a:spcBef>
              <a:spcAft>
                <a:spcPts val="0"/>
              </a:spcAft>
              <a:buNone/>
            </a:pPr>
            <a:r>
              <a:t/>
            </a:r>
            <a:endParaRPr b="0" i="1" sz="900" u="none" cap="none" strike="noStrike">
              <a:solidFill>
                <a:srgbClr val="000000"/>
              </a:solidFill>
              <a:latin typeface="Arial"/>
              <a:ea typeface="Arial"/>
              <a:cs typeface="Arial"/>
              <a:sym typeface="Arial"/>
            </a:endParaRPr>
          </a:p>
          <a:p>
            <a:pPr indent="0" lvl="0" marL="0" marR="0" rtl="0" algn="l">
              <a:lnSpc>
                <a:spcPct val="122222"/>
              </a:lnSpc>
              <a:spcBef>
                <a:spcPts val="1200"/>
              </a:spcBef>
              <a:spcAft>
                <a:spcPts val="0"/>
              </a:spcAft>
              <a:buNone/>
            </a:pPr>
            <a:r>
              <a:rPr b="1" i="1" lang="fi-FI" sz="900" u="none" cap="none" strike="noStrike">
                <a:solidFill>
                  <a:srgbClr val="000000"/>
                </a:solidFill>
                <a:latin typeface="Arial"/>
                <a:ea typeface="Arial"/>
                <a:cs typeface="Arial"/>
                <a:sym typeface="Arial"/>
              </a:rPr>
              <a:t>Substructural panel of the waterproofing</a:t>
            </a:r>
            <a:endParaRPr/>
          </a:p>
          <a:p>
            <a:pPr indent="0" lvl="0" marL="0" marR="0" rtl="0" algn="l">
              <a:lnSpc>
                <a:spcPct val="122222"/>
              </a:lnSpc>
              <a:spcBef>
                <a:spcPts val="0"/>
              </a:spcBef>
              <a:spcAft>
                <a:spcPts val="0"/>
              </a:spcAft>
              <a:buNone/>
            </a:pPr>
            <a:r>
              <a:rPr b="0" i="1" lang="fi-FI" sz="900" u="none" cap="none" strike="noStrike">
                <a:solidFill>
                  <a:srgbClr val="000000"/>
                </a:solidFill>
                <a:latin typeface="Arial"/>
                <a:ea typeface="Arial"/>
                <a:cs typeface="Arial"/>
                <a:sym typeface="Arial"/>
              </a:rPr>
              <a:t>According to the structure plan. For example, a sheeting veneer with tongued and grooved long sides. Fixed to a nail plate grid.</a:t>
            </a:r>
            <a:endParaRPr/>
          </a:p>
          <a:p>
            <a:pPr indent="0" lvl="0" marL="0" marR="0" rtl="0" algn="l">
              <a:lnSpc>
                <a:spcPct val="122222"/>
              </a:lnSpc>
              <a:spcBef>
                <a:spcPts val="0"/>
              </a:spcBef>
              <a:spcAft>
                <a:spcPts val="0"/>
              </a:spcAft>
              <a:buNone/>
            </a:pPr>
            <a:r>
              <a:t/>
            </a:r>
            <a:endParaRPr b="0" i="1" sz="900" u="none" cap="none" strike="noStrike">
              <a:solidFill>
                <a:srgbClr val="000000"/>
              </a:solidFill>
              <a:latin typeface="Arial"/>
              <a:ea typeface="Arial"/>
              <a:cs typeface="Arial"/>
              <a:sym typeface="Arial"/>
            </a:endParaRPr>
          </a:p>
          <a:p>
            <a:pPr indent="0" lvl="0" marL="0" marR="0" rtl="0" algn="l">
              <a:lnSpc>
                <a:spcPct val="122222"/>
              </a:lnSpc>
              <a:spcBef>
                <a:spcPts val="300"/>
              </a:spcBef>
              <a:spcAft>
                <a:spcPts val="0"/>
              </a:spcAft>
              <a:buNone/>
            </a:pPr>
            <a:r>
              <a:rPr b="1" i="1" lang="fi-FI" sz="900" u="none" cap="none" strike="noStrike">
                <a:solidFill>
                  <a:srgbClr val="000000"/>
                </a:solidFill>
                <a:latin typeface="Arial"/>
                <a:ea typeface="Arial"/>
                <a:cs typeface="Arial"/>
                <a:sym typeface="Arial"/>
              </a:rPr>
              <a:t>Ventilation strip</a:t>
            </a:r>
            <a:endParaRPr/>
          </a:p>
          <a:p>
            <a:pPr indent="0" lvl="0" marL="0" marR="0" rtl="0" algn="l">
              <a:lnSpc>
                <a:spcPct val="122222"/>
              </a:lnSpc>
              <a:spcBef>
                <a:spcPts val="0"/>
              </a:spcBef>
              <a:spcAft>
                <a:spcPts val="0"/>
              </a:spcAft>
              <a:buNone/>
            </a:pPr>
            <a:r>
              <a:rPr b="0" i="1" lang="fi-FI" sz="900" u="none" cap="none" strike="noStrike">
                <a:solidFill>
                  <a:srgbClr val="000000"/>
                </a:solidFill>
                <a:latin typeface="Arial"/>
                <a:ea typeface="Arial"/>
                <a:cs typeface="Arial"/>
                <a:sym typeface="Arial"/>
              </a:rPr>
              <a:t>According to the structure plan. Hot galvanized wire nails.</a:t>
            </a:r>
            <a:endParaRPr/>
          </a:p>
          <a:p>
            <a:pPr indent="0" lvl="0" marL="0" marR="0" rtl="0" algn="l">
              <a:lnSpc>
                <a:spcPct val="122222"/>
              </a:lnSpc>
              <a:spcBef>
                <a:spcPts val="0"/>
              </a:spcBef>
              <a:spcAft>
                <a:spcPts val="0"/>
              </a:spcAft>
              <a:buNone/>
            </a:pPr>
            <a:r>
              <a:t/>
            </a:r>
            <a:endParaRPr b="0" i="1" sz="900" u="none" cap="none" strike="noStrike">
              <a:solidFill>
                <a:srgbClr val="000000"/>
              </a:solidFill>
              <a:latin typeface="Arial"/>
              <a:ea typeface="Arial"/>
              <a:cs typeface="Arial"/>
              <a:sym typeface="Arial"/>
            </a:endParaRPr>
          </a:p>
          <a:p>
            <a:pPr indent="0" lvl="0" marL="0" marR="0" rtl="0" algn="l">
              <a:lnSpc>
                <a:spcPct val="122222"/>
              </a:lnSpc>
              <a:spcBef>
                <a:spcPts val="0"/>
              </a:spcBef>
              <a:spcAft>
                <a:spcPts val="0"/>
              </a:spcAft>
              <a:buNone/>
            </a:pPr>
            <a:r>
              <a:rPr b="1" i="1" lang="fi-FI" sz="900" u="none" cap="none" strike="noStrike">
                <a:solidFill>
                  <a:srgbClr val="000000"/>
                </a:solidFill>
                <a:latin typeface="Arial"/>
                <a:ea typeface="Arial"/>
                <a:cs typeface="Arial"/>
                <a:sym typeface="Arial"/>
              </a:rPr>
              <a:t>Roof batten for waterproofing</a:t>
            </a:r>
            <a:endParaRPr/>
          </a:p>
          <a:p>
            <a:pPr indent="0" lvl="0" marL="0" marR="0" rtl="0" algn="l">
              <a:lnSpc>
                <a:spcPct val="122222"/>
              </a:lnSpc>
              <a:spcBef>
                <a:spcPts val="0"/>
              </a:spcBef>
              <a:spcAft>
                <a:spcPts val="0"/>
              </a:spcAft>
              <a:buNone/>
            </a:pPr>
            <a:r>
              <a:rPr b="0" i="1" lang="fi-FI" sz="900" u="none" cap="none" strike="noStrike">
                <a:solidFill>
                  <a:srgbClr val="000000"/>
                </a:solidFill>
                <a:latin typeface="Arial"/>
                <a:ea typeface="Arial"/>
                <a:cs typeface="Arial"/>
                <a:sym typeface="Arial"/>
              </a:rPr>
              <a:t>According to the structure plan. Nail with hot galvanized wire nail at each intersection.</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 name="Shape 247"/>
        <p:cNvGrpSpPr/>
        <p:nvPr/>
      </p:nvGrpSpPr>
      <p:grpSpPr>
        <a:xfrm>
          <a:off x="0" y="0"/>
          <a:ext cx="0" cy="0"/>
          <a:chOff x="0" y="0"/>
          <a:chExt cx="0" cy="0"/>
        </a:xfrm>
      </p:grpSpPr>
      <p:sp>
        <p:nvSpPr>
          <p:cNvPr id="248" name="Google Shape;248;p58"/>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0" lvl="0" marL="114300" rtl="0" algn="l">
              <a:lnSpc>
                <a:spcPct val="90000"/>
              </a:lnSpc>
              <a:spcBef>
                <a:spcPts val="1000"/>
              </a:spcBef>
              <a:spcAft>
                <a:spcPts val="0"/>
              </a:spcAft>
              <a:buSzPts val="1800"/>
              <a:buNone/>
            </a:pPr>
            <a:r>
              <a:rPr i="1" lang="fi-FI"/>
              <a:t>A well-designed, surface-treated and serviced wood façade lasts for decades. </a:t>
            </a:r>
            <a:r>
              <a:rPr lang="fi-FI"/>
              <a:t>Finland has numerous examples of wood façades that are over 100 years old and still in good condition.</a:t>
            </a:r>
            <a:endParaRPr/>
          </a:p>
          <a:p>
            <a:pPr indent="0" lvl="0" marL="114300" rtl="0" algn="l">
              <a:lnSpc>
                <a:spcPct val="90000"/>
              </a:lnSpc>
              <a:spcBef>
                <a:spcPts val="1000"/>
              </a:spcBef>
              <a:spcAft>
                <a:spcPts val="0"/>
              </a:spcAft>
              <a:buSzPts val="1800"/>
              <a:buNone/>
            </a:pPr>
            <a:r>
              <a:t/>
            </a:r>
            <a:endParaRPr/>
          </a:p>
        </p:txBody>
      </p:sp>
      <p:sp>
        <p:nvSpPr>
          <p:cNvPr id="249" name="Google Shape;249;p58"/>
          <p:cNvSpPr/>
          <p:nvPr/>
        </p:nvSpPr>
        <p:spPr>
          <a:xfrm>
            <a:off x="1120720" y="2849879"/>
            <a:ext cx="9950560" cy="369332"/>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t/>
            </a:r>
            <a:endParaRPr b="0" i="0" sz="2400" u="none" cap="none" strike="noStrike">
              <a:solidFill>
                <a:srgbClr val="9CA65D"/>
              </a:solidFill>
              <a:latin typeface="Arial"/>
              <a:ea typeface="Arial"/>
              <a:cs typeface="Arial"/>
              <a:sym typeface="Arial"/>
            </a:endParaRPr>
          </a:p>
        </p:txBody>
      </p:sp>
      <p:sp>
        <p:nvSpPr>
          <p:cNvPr id="250" name="Google Shape;250;p58"/>
          <p:cNvSpPr/>
          <p:nvPr/>
        </p:nvSpPr>
        <p:spPr>
          <a:xfrm>
            <a:off x="457199" y="188912"/>
            <a:ext cx="9144002" cy="677108"/>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t/>
            </a:r>
            <a:endParaRPr b="1" i="0" sz="4400" u="none" cap="none" strike="noStrike">
              <a:solidFill>
                <a:srgbClr val="9CA65D"/>
              </a:solidFill>
              <a:latin typeface="Arial"/>
              <a:ea typeface="Arial"/>
              <a:cs typeface="Arial"/>
              <a:sym typeface="Arial"/>
            </a:endParaRPr>
          </a:p>
        </p:txBody>
      </p:sp>
      <p:sp>
        <p:nvSpPr>
          <p:cNvPr id="251" name="Google Shape;251;p58"/>
          <p:cNvSpPr txBox="1"/>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fld id="{00000000-1234-1234-1234-123412341234}" type="slidenum">
              <a:rPr b="0" i="0" lang="fi-FI" sz="1400" u="none" cap="none" strike="noStrike">
                <a:solidFill>
                  <a:srgbClr val="FFFFFF"/>
                </a:solidFill>
                <a:latin typeface="Calibri"/>
                <a:ea typeface="Calibri"/>
                <a:cs typeface="Calibri"/>
                <a:sym typeface="Calibri"/>
              </a:rPr>
              <a:t>‹#›</a:t>
            </a:fld>
            <a:endParaRPr b="0" i="0" sz="1400" u="none" cap="none" strike="noStrike">
              <a:solidFill>
                <a:srgbClr val="FFFFFF"/>
              </a:solidFill>
              <a:latin typeface="Calibri"/>
              <a:ea typeface="Calibri"/>
              <a:cs typeface="Calibri"/>
              <a:sym typeface="Calibri"/>
            </a:endParaRPr>
          </a:p>
        </p:txBody>
      </p:sp>
      <p:sp>
        <p:nvSpPr>
          <p:cNvPr id="252" name="Google Shape;252;p5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None/>
            </a:pPr>
            <a:r>
              <a:rPr lang="fi-FI"/>
              <a:t>Example: façade</a:t>
            </a:r>
            <a:endParaRPr/>
          </a:p>
        </p:txBody>
      </p:sp>
      <p:sp>
        <p:nvSpPr>
          <p:cNvPr id="253" name="Google Shape;253;p58"/>
          <p:cNvSpPr/>
          <p:nvPr/>
        </p:nvSpPr>
        <p:spPr>
          <a:xfrm>
            <a:off x="9424491" y="6107713"/>
            <a:ext cx="2418259" cy="138499"/>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fi-FI" sz="1000" u="none" cap="none" strike="noStrike">
                <a:solidFill>
                  <a:srgbClr val="000000"/>
                </a:solidFill>
                <a:latin typeface="Calibri"/>
                <a:ea typeface="Calibri"/>
                <a:cs typeface="Calibri"/>
                <a:sym typeface="Calibri"/>
              </a:rPr>
              <a:t>Source: Puuinfo, Kestävät puujulkisivut</a:t>
            </a:r>
            <a:endParaRPr/>
          </a:p>
        </p:txBody>
      </p:sp>
      <p:sp>
        <p:nvSpPr>
          <p:cNvPr id="254" name="Google Shape;254;p58"/>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fi-FI"/>
              <a:t>Architectural design</a:t>
            </a:r>
            <a:endParaRPr/>
          </a:p>
        </p:txBody>
      </p:sp>
      <p:sp>
        <p:nvSpPr>
          <p:cNvPr id="255" name="Google Shape;255;p58"/>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fld id="{00000000-1234-1234-1234-123412341234}" type="slidenum">
              <a:rPr lang="fi-FI"/>
              <a:t>‹#›</a:t>
            </a:fld>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 name="Shape 259"/>
        <p:cNvGrpSpPr/>
        <p:nvPr/>
      </p:nvGrpSpPr>
      <p:grpSpPr>
        <a:xfrm>
          <a:off x="0" y="0"/>
          <a:ext cx="0" cy="0"/>
          <a:chOff x="0" y="0"/>
          <a:chExt cx="0" cy="0"/>
        </a:xfrm>
      </p:grpSpPr>
      <p:sp>
        <p:nvSpPr>
          <p:cNvPr id="260" name="Google Shape;260;p59"/>
          <p:cNvSpPr txBox="1"/>
          <p:nvPr>
            <p:ph type="title"/>
          </p:nvPr>
        </p:nvSpPr>
        <p:spPr>
          <a:xfrm>
            <a:off x="838200" y="365125"/>
            <a:ext cx="10515600" cy="1325563"/>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None/>
            </a:pPr>
            <a:r>
              <a:rPr lang="fi-FI" sz="3600"/>
              <a:t>Long-term durability</a:t>
            </a:r>
            <a:endParaRPr/>
          </a:p>
        </p:txBody>
      </p:sp>
      <p:sp>
        <p:nvSpPr>
          <p:cNvPr id="261" name="Google Shape;261;p59"/>
          <p:cNvSpPr txBox="1"/>
          <p:nvPr>
            <p:ph idx="1" type="body"/>
          </p:nvPr>
        </p:nvSpPr>
        <p:spPr>
          <a:xfrm>
            <a:off x="4254500" y="1809750"/>
            <a:ext cx="7099300" cy="4367213"/>
          </a:xfrm>
          <a:prstGeom prst="rect">
            <a:avLst/>
          </a:prstGeom>
          <a:noFill/>
          <a:ln>
            <a:noFill/>
          </a:ln>
        </p:spPr>
        <p:txBody>
          <a:bodyPr anchorCtr="0" anchor="t" bIns="45700" lIns="91425" spcFirstLastPara="1" rIns="91425" wrap="square" tIns="45700">
            <a:normAutofit lnSpcReduction="10000"/>
          </a:bodyPr>
          <a:lstStyle/>
          <a:p>
            <a:pPr indent="-342900" lvl="0" marL="457200" rtl="0" algn="l">
              <a:lnSpc>
                <a:spcPct val="90000"/>
              </a:lnSpc>
              <a:spcBef>
                <a:spcPts val="1000"/>
              </a:spcBef>
              <a:spcAft>
                <a:spcPts val="0"/>
              </a:spcAft>
              <a:buClr>
                <a:schemeClr val="dk1"/>
              </a:buClr>
              <a:buSzPts val="1800"/>
              <a:buChar char="•"/>
            </a:pPr>
            <a:r>
              <a:rPr lang="fi-FI"/>
              <a:t>Thick board (recommended min. 28 mm)</a:t>
            </a:r>
            <a:endParaRPr/>
          </a:p>
          <a:p>
            <a:pPr indent="-342900" lvl="0" marL="457200" rtl="0" algn="l">
              <a:lnSpc>
                <a:spcPct val="90000"/>
              </a:lnSpc>
              <a:spcBef>
                <a:spcPts val="1000"/>
              </a:spcBef>
              <a:spcAft>
                <a:spcPts val="0"/>
              </a:spcAft>
              <a:buClr>
                <a:schemeClr val="dk1"/>
              </a:buClr>
              <a:buSzPts val="1800"/>
              <a:buChar char="•"/>
            </a:pPr>
            <a:r>
              <a:rPr lang="fi-FI"/>
              <a:t>Quality timber</a:t>
            </a:r>
            <a:endParaRPr/>
          </a:p>
          <a:p>
            <a:pPr indent="-342900" lvl="0" marL="457200" rtl="0" algn="l">
              <a:lnSpc>
                <a:spcPct val="90000"/>
              </a:lnSpc>
              <a:spcBef>
                <a:spcPts val="1000"/>
              </a:spcBef>
              <a:spcAft>
                <a:spcPts val="0"/>
              </a:spcAft>
              <a:buClr>
                <a:schemeClr val="dk1"/>
              </a:buClr>
              <a:buSzPts val="1800"/>
              <a:buChar char="•"/>
            </a:pPr>
            <a:r>
              <a:rPr lang="fi-FI"/>
              <a:t>Dry timber</a:t>
            </a:r>
            <a:endParaRPr/>
          </a:p>
          <a:p>
            <a:pPr indent="-342900" lvl="0" marL="457200" rtl="0" algn="l">
              <a:lnSpc>
                <a:spcPct val="90000"/>
              </a:lnSpc>
              <a:spcBef>
                <a:spcPts val="1000"/>
              </a:spcBef>
              <a:spcAft>
                <a:spcPts val="0"/>
              </a:spcAft>
              <a:buClr>
                <a:schemeClr val="dk1"/>
              </a:buClr>
              <a:buSzPts val="1800"/>
              <a:buChar char="•"/>
            </a:pPr>
            <a:r>
              <a:rPr lang="fi-FI"/>
              <a:t>Structural protection, careful with the details</a:t>
            </a:r>
            <a:endParaRPr/>
          </a:p>
          <a:p>
            <a:pPr indent="-342900" lvl="0" marL="457200" rtl="0" algn="l">
              <a:lnSpc>
                <a:spcPct val="90000"/>
              </a:lnSpc>
              <a:spcBef>
                <a:spcPts val="1000"/>
              </a:spcBef>
              <a:spcAft>
                <a:spcPts val="0"/>
              </a:spcAft>
              <a:buClr>
                <a:schemeClr val="dk1"/>
              </a:buClr>
              <a:buSzPts val="1800"/>
              <a:buChar char="•"/>
            </a:pPr>
            <a:r>
              <a:rPr lang="fi-FI"/>
              <a:t>Preferrably no extensions</a:t>
            </a:r>
            <a:endParaRPr/>
          </a:p>
          <a:p>
            <a:pPr indent="-342900" lvl="0" marL="457200" rtl="0" algn="l">
              <a:lnSpc>
                <a:spcPct val="90000"/>
              </a:lnSpc>
              <a:spcBef>
                <a:spcPts val="1000"/>
              </a:spcBef>
              <a:spcAft>
                <a:spcPts val="0"/>
              </a:spcAft>
              <a:buClr>
                <a:schemeClr val="dk1"/>
              </a:buClr>
              <a:buSzPts val="1800"/>
              <a:buChar char="•"/>
            </a:pPr>
            <a:r>
              <a:rPr lang="fi-FI"/>
              <a:t>Good surface treatment combination</a:t>
            </a:r>
            <a:endParaRPr/>
          </a:p>
          <a:p>
            <a:pPr indent="-342900" lvl="0" marL="457200" rtl="0" algn="l">
              <a:lnSpc>
                <a:spcPct val="90000"/>
              </a:lnSpc>
              <a:spcBef>
                <a:spcPts val="1000"/>
              </a:spcBef>
              <a:spcAft>
                <a:spcPts val="0"/>
              </a:spcAft>
              <a:buClr>
                <a:schemeClr val="dk1"/>
              </a:buClr>
              <a:buSzPts val="1800"/>
              <a:buChar char="•"/>
            </a:pPr>
            <a:r>
              <a:rPr lang="fi-FI"/>
              <a:t>Background ventilation</a:t>
            </a:r>
            <a:endParaRPr/>
          </a:p>
          <a:p>
            <a:pPr indent="-342900" lvl="0" marL="457200" rtl="0" algn="l">
              <a:lnSpc>
                <a:spcPct val="90000"/>
              </a:lnSpc>
              <a:spcBef>
                <a:spcPts val="1000"/>
              </a:spcBef>
              <a:spcAft>
                <a:spcPts val="0"/>
              </a:spcAft>
              <a:buClr>
                <a:schemeClr val="dk1"/>
              </a:buClr>
              <a:buSzPts val="1800"/>
              <a:buChar char="•"/>
            </a:pPr>
            <a:r>
              <a:rPr lang="fi-FI"/>
              <a:t>Maintenance</a:t>
            </a:r>
            <a:endParaRPr/>
          </a:p>
        </p:txBody>
      </p:sp>
      <p:sp>
        <p:nvSpPr>
          <p:cNvPr id="262" name="Google Shape;262;p59"/>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fi-FI"/>
              <a:t>Architectural design</a:t>
            </a:r>
            <a:endParaRPr/>
          </a:p>
        </p:txBody>
      </p:sp>
      <p:pic>
        <p:nvPicPr>
          <p:cNvPr descr="KustaaV06" id="263" name="Google Shape;263;p59"/>
          <p:cNvPicPr preferRelativeResize="0"/>
          <p:nvPr/>
        </p:nvPicPr>
        <p:blipFill rotWithShape="1">
          <a:blip r:embed="rId3">
            <a:alphaModFix/>
          </a:blip>
          <a:srcRect b="0" l="0" r="7266" t="0"/>
          <a:stretch/>
        </p:blipFill>
        <p:spPr>
          <a:xfrm>
            <a:off x="900006" y="1191382"/>
            <a:ext cx="3077904" cy="4985581"/>
          </a:xfrm>
          <a:prstGeom prst="rect">
            <a:avLst/>
          </a:prstGeom>
          <a:noFill/>
          <a:ln>
            <a:noFill/>
          </a:ln>
        </p:spPr>
      </p:pic>
      <p:sp>
        <p:nvSpPr>
          <p:cNvPr id="264" name="Google Shape;264;p59"/>
          <p:cNvSpPr txBox="1"/>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fld id="{00000000-1234-1234-1234-123412341234}" type="slidenum">
              <a:rPr b="0" i="0" lang="fi-FI" sz="1400" u="none" cap="none" strike="noStrike">
                <a:solidFill>
                  <a:srgbClr val="FFFFFF"/>
                </a:solidFill>
                <a:latin typeface="Calibri"/>
                <a:ea typeface="Calibri"/>
                <a:cs typeface="Calibri"/>
                <a:sym typeface="Calibri"/>
              </a:rPr>
              <a:t>‹#›</a:t>
            </a:fld>
            <a:endParaRPr b="0" i="0" sz="1400" u="none" cap="none" strike="noStrike">
              <a:solidFill>
                <a:srgbClr val="FFFFFF"/>
              </a:solidFill>
              <a:latin typeface="Calibri"/>
              <a:ea typeface="Calibri"/>
              <a:cs typeface="Calibri"/>
              <a:sym typeface="Calibri"/>
            </a:endParaRPr>
          </a:p>
        </p:txBody>
      </p:sp>
      <p:sp>
        <p:nvSpPr>
          <p:cNvPr id="265" name="Google Shape;265;p59"/>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fld id="{00000000-1234-1234-1234-123412341234}" type="slidenum">
              <a:rPr lang="fi-FI"/>
              <a:t>‹#›</a:t>
            </a:fld>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 name="Shape 269"/>
        <p:cNvGrpSpPr/>
        <p:nvPr/>
      </p:nvGrpSpPr>
      <p:grpSpPr>
        <a:xfrm>
          <a:off x="0" y="0"/>
          <a:ext cx="0" cy="0"/>
          <a:chOff x="0" y="0"/>
          <a:chExt cx="0" cy="0"/>
        </a:xfrm>
      </p:grpSpPr>
      <p:sp>
        <p:nvSpPr>
          <p:cNvPr id="270" name="Google Shape;270;p60"/>
          <p:cNvSpPr txBox="1"/>
          <p:nvPr>
            <p:ph type="title"/>
          </p:nvPr>
        </p:nvSpPr>
        <p:spPr>
          <a:xfrm>
            <a:off x="919223" y="2268899"/>
            <a:ext cx="4023167" cy="2320202"/>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None/>
            </a:pPr>
            <a:r>
              <a:rPr lang="fi-FI">
                <a:solidFill>
                  <a:schemeClr val="lt1"/>
                </a:solidFill>
              </a:rPr>
              <a:t>Wood use in façades</a:t>
            </a:r>
            <a:endParaRPr/>
          </a:p>
        </p:txBody>
      </p:sp>
      <p:sp>
        <p:nvSpPr>
          <p:cNvPr id="271" name="Google Shape;271;p60"/>
          <p:cNvSpPr txBox="1"/>
          <p:nvPr>
            <p:ph idx="1" type="body"/>
          </p:nvPr>
        </p:nvSpPr>
        <p:spPr>
          <a:xfrm>
            <a:off x="6096000" y="853352"/>
            <a:ext cx="5791200" cy="5130759"/>
          </a:xfrm>
          <a:prstGeom prst="rect">
            <a:avLst/>
          </a:prstGeom>
          <a:noFill/>
          <a:ln>
            <a:noFill/>
          </a:ln>
        </p:spPr>
        <p:txBody>
          <a:bodyPr anchorCtr="0" anchor="t" bIns="45700" lIns="91425" spcFirstLastPara="1" rIns="91425" wrap="square" tIns="45700">
            <a:normAutofit/>
          </a:bodyPr>
          <a:lstStyle/>
          <a:p>
            <a:pPr indent="0" lvl="0" marL="114300" rtl="0" algn="l">
              <a:lnSpc>
                <a:spcPct val="90000"/>
              </a:lnSpc>
              <a:spcBef>
                <a:spcPts val="1000"/>
              </a:spcBef>
              <a:spcAft>
                <a:spcPts val="0"/>
              </a:spcAft>
              <a:buSzPts val="1800"/>
              <a:buNone/>
            </a:pPr>
            <a:r>
              <a:rPr lang="fi-FI"/>
              <a:t>Textures</a:t>
            </a:r>
            <a:endParaRPr/>
          </a:p>
        </p:txBody>
      </p:sp>
      <p:sp>
        <p:nvSpPr>
          <p:cNvPr id="272" name="Google Shape;272;p60"/>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fi-FI"/>
              <a:t>Architectural design</a:t>
            </a:r>
            <a:endParaRPr/>
          </a:p>
        </p:txBody>
      </p:sp>
      <p:grpSp>
        <p:nvGrpSpPr>
          <p:cNvPr id="273" name="Google Shape;273;p60"/>
          <p:cNvGrpSpPr/>
          <p:nvPr/>
        </p:nvGrpSpPr>
        <p:grpSpPr>
          <a:xfrm>
            <a:off x="6214521" y="1625919"/>
            <a:ext cx="5565139" cy="4699747"/>
            <a:chOff x="6214521" y="1625919"/>
            <a:chExt cx="5565139" cy="4699747"/>
          </a:xfrm>
        </p:grpSpPr>
        <p:sp>
          <p:nvSpPr>
            <p:cNvPr id="274" name="Google Shape;274;p60"/>
            <p:cNvSpPr/>
            <p:nvPr/>
          </p:nvSpPr>
          <p:spPr>
            <a:xfrm>
              <a:off x="6214521" y="5652834"/>
              <a:ext cx="1637052" cy="672832"/>
            </a:xfrm>
            <a:prstGeom prst="rect">
              <a:avLst/>
            </a:prstGeom>
            <a:noFill/>
            <a:ln>
              <a:noFill/>
            </a:ln>
          </p:spPr>
          <p:txBody>
            <a:bodyPr anchorCtr="0" anchor="t" bIns="45700" lIns="45700" spcFirstLastPara="1" rIns="45700" wrap="square" tIns="45700">
              <a:normAutofit/>
            </a:bodyPr>
            <a:lstStyle/>
            <a:p>
              <a:pPr indent="0" lvl="0" marL="0" marR="0" rtl="0" algn="l">
                <a:lnSpc>
                  <a:spcPct val="90000"/>
                </a:lnSpc>
                <a:spcBef>
                  <a:spcPts val="0"/>
                </a:spcBef>
                <a:spcAft>
                  <a:spcPts val="0"/>
                </a:spcAft>
                <a:buNone/>
              </a:pPr>
              <a:r>
                <a:rPr b="0" i="0" lang="fi-FI" sz="1400" u="none" cap="none" strike="noStrike">
                  <a:solidFill>
                    <a:srgbClr val="0D0D0D"/>
                  </a:solidFill>
                  <a:latin typeface="Arial"/>
                  <a:ea typeface="Arial"/>
                  <a:cs typeface="Arial"/>
                  <a:sym typeface="Arial"/>
                </a:rPr>
                <a:t>CNC-milled board</a:t>
              </a:r>
              <a:endParaRPr/>
            </a:p>
          </p:txBody>
        </p:sp>
        <p:sp>
          <p:nvSpPr>
            <p:cNvPr id="275" name="Google Shape;275;p60"/>
            <p:cNvSpPr/>
            <p:nvPr/>
          </p:nvSpPr>
          <p:spPr>
            <a:xfrm>
              <a:off x="8173061" y="5652834"/>
              <a:ext cx="1637053" cy="672832"/>
            </a:xfrm>
            <a:prstGeom prst="rect">
              <a:avLst/>
            </a:prstGeom>
            <a:noFill/>
            <a:ln>
              <a:noFill/>
            </a:ln>
          </p:spPr>
          <p:txBody>
            <a:bodyPr anchorCtr="0" anchor="t" bIns="45700" lIns="45700" spcFirstLastPara="1" rIns="45700" wrap="square" tIns="45700">
              <a:normAutofit/>
            </a:bodyPr>
            <a:lstStyle/>
            <a:p>
              <a:pPr indent="0" lvl="0" marL="0" marR="0" rtl="0" algn="l">
                <a:lnSpc>
                  <a:spcPct val="90000"/>
                </a:lnSpc>
                <a:spcBef>
                  <a:spcPts val="0"/>
                </a:spcBef>
                <a:spcAft>
                  <a:spcPts val="0"/>
                </a:spcAft>
                <a:buNone/>
              </a:pPr>
              <a:r>
                <a:rPr b="0" i="0" lang="fi-FI" sz="1400" u="none" cap="none" strike="noStrike">
                  <a:solidFill>
                    <a:srgbClr val="0D0D0D"/>
                  </a:solidFill>
                  <a:latin typeface="Arial"/>
                  <a:ea typeface="Arial"/>
                  <a:cs typeface="Arial"/>
                  <a:sym typeface="Arial"/>
                </a:rPr>
                <a:t>panel</a:t>
              </a:r>
              <a:endParaRPr/>
            </a:p>
          </p:txBody>
        </p:sp>
        <p:sp>
          <p:nvSpPr>
            <p:cNvPr id="276" name="Google Shape;276;p60"/>
            <p:cNvSpPr/>
            <p:nvPr/>
          </p:nvSpPr>
          <p:spPr>
            <a:xfrm>
              <a:off x="10142608" y="5652834"/>
              <a:ext cx="1637052" cy="672832"/>
            </a:xfrm>
            <a:prstGeom prst="rect">
              <a:avLst/>
            </a:prstGeom>
            <a:noFill/>
            <a:ln>
              <a:noFill/>
            </a:ln>
          </p:spPr>
          <p:txBody>
            <a:bodyPr anchorCtr="0" anchor="t" bIns="45700" lIns="45700" spcFirstLastPara="1" rIns="45700" wrap="square" tIns="45700">
              <a:normAutofit/>
            </a:bodyPr>
            <a:lstStyle/>
            <a:p>
              <a:pPr indent="0" lvl="0" marL="0" marR="0" rtl="0" algn="l">
                <a:lnSpc>
                  <a:spcPct val="90000"/>
                </a:lnSpc>
                <a:spcBef>
                  <a:spcPts val="0"/>
                </a:spcBef>
                <a:spcAft>
                  <a:spcPts val="0"/>
                </a:spcAft>
                <a:buNone/>
              </a:pPr>
              <a:r>
                <a:rPr b="0" i="0" lang="fi-FI" sz="1400" u="none" cap="none" strike="noStrike">
                  <a:solidFill>
                    <a:srgbClr val="0D0D0D"/>
                  </a:solidFill>
                  <a:latin typeface="Arial"/>
                  <a:ea typeface="Arial"/>
                  <a:cs typeface="Arial"/>
                  <a:sym typeface="Arial"/>
                </a:rPr>
                <a:t>stained</a:t>
              </a:r>
              <a:endParaRPr/>
            </a:p>
          </p:txBody>
        </p:sp>
        <p:grpSp>
          <p:nvGrpSpPr>
            <p:cNvPr id="277" name="Google Shape;277;p60"/>
            <p:cNvGrpSpPr/>
            <p:nvPr/>
          </p:nvGrpSpPr>
          <p:grpSpPr>
            <a:xfrm>
              <a:off x="6214521" y="1625919"/>
              <a:ext cx="5565139" cy="3990620"/>
              <a:chOff x="6214521" y="1625919"/>
              <a:chExt cx="5565139" cy="3990620"/>
            </a:xfrm>
          </p:grpSpPr>
          <p:pic>
            <p:nvPicPr>
              <p:cNvPr id="278" name="Google Shape;278;p60"/>
              <p:cNvPicPr preferRelativeResize="0"/>
              <p:nvPr/>
            </p:nvPicPr>
            <p:blipFill rotWithShape="1">
              <a:blip r:embed="rId3">
                <a:alphaModFix/>
              </a:blip>
              <a:srcRect b="0" l="0" r="0" t="0"/>
              <a:stretch/>
            </p:blipFill>
            <p:spPr>
              <a:xfrm>
                <a:off x="6227601" y="1639989"/>
                <a:ext cx="1610892" cy="1610892"/>
              </a:xfrm>
              <a:prstGeom prst="rect">
                <a:avLst/>
              </a:prstGeom>
              <a:noFill/>
              <a:ln>
                <a:noFill/>
              </a:ln>
            </p:spPr>
          </p:pic>
          <p:pic>
            <p:nvPicPr>
              <p:cNvPr id="279" name="Google Shape;279;p60"/>
              <p:cNvPicPr preferRelativeResize="0"/>
              <p:nvPr/>
            </p:nvPicPr>
            <p:blipFill rotWithShape="1">
              <a:blip r:embed="rId4">
                <a:alphaModFix/>
              </a:blip>
              <a:srcRect b="0" l="0" r="0" t="0"/>
              <a:stretch/>
            </p:blipFill>
            <p:spPr>
              <a:xfrm>
                <a:off x="8185832" y="1639369"/>
                <a:ext cx="1611512" cy="1611512"/>
              </a:xfrm>
              <a:prstGeom prst="rect">
                <a:avLst/>
              </a:prstGeom>
              <a:noFill/>
              <a:ln>
                <a:noFill/>
              </a:ln>
            </p:spPr>
          </p:pic>
          <p:pic>
            <p:nvPicPr>
              <p:cNvPr id="280" name="Google Shape;280;p60"/>
              <p:cNvPicPr preferRelativeResize="0"/>
              <p:nvPr/>
            </p:nvPicPr>
            <p:blipFill rotWithShape="1">
              <a:blip r:embed="rId5">
                <a:alphaModFix/>
              </a:blip>
              <a:srcRect b="24847" l="0" r="0" t="0"/>
              <a:stretch/>
            </p:blipFill>
            <p:spPr>
              <a:xfrm>
                <a:off x="10144683" y="1625919"/>
                <a:ext cx="1610891" cy="1616231"/>
              </a:xfrm>
              <a:prstGeom prst="rect">
                <a:avLst/>
              </a:prstGeom>
              <a:noFill/>
              <a:ln>
                <a:noFill/>
              </a:ln>
            </p:spPr>
          </p:pic>
          <p:pic>
            <p:nvPicPr>
              <p:cNvPr id="281" name="Google Shape;281;p60"/>
              <p:cNvPicPr preferRelativeResize="0"/>
              <p:nvPr/>
            </p:nvPicPr>
            <p:blipFill rotWithShape="1">
              <a:blip r:embed="rId6">
                <a:alphaModFix/>
              </a:blip>
              <a:srcRect b="17843" l="9855" r="11349" t="17844"/>
              <a:stretch/>
            </p:blipFill>
            <p:spPr>
              <a:xfrm>
                <a:off x="6226596" y="3994751"/>
                <a:ext cx="1612901" cy="1608712"/>
              </a:xfrm>
              <a:prstGeom prst="rect">
                <a:avLst/>
              </a:prstGeom>
              <a:noFill/>
              <a:ln>
                <a:noFill/>
              </a:ln>
            </p:spPr>
          </p:pic>
          <p:pic>
            <p:nvPicPr>
              <p:cNvPr id="282" name="Google Shape;282;p60"/>
              <p:cNvPicPr preferRelativeResize="0"/>
              <p:nvPr/>
            </p:nvPicPr>
            <p:blipFill rotWithShape="1">
              <a:blip r:embed="rId7">
                <a:alphaModFix/>
              </a:blip>
              <a:srcRect b="0" l="0" r="26626" t="0"/>
              <a:stretch/>
            </p:blipFill>
            <p:spPr>
              <a:xfrm>
                <a:off x="8193220" y="3994844"/>
                <a:ext cx="1607772" cy="1608350"/>
              </a:xfrm>
              <a:prstGeom prst="rect">
                <a:avLst/>
              </a:prstGeom>
              <a:noFill/>
              <a:ln>
                <a:noFill/>
              </a:ln>
            </p:spPr>
          </p:pic>
          <p:sp>
            <p:nvSpPr>
              <p:cNvPr id="283" name="Google Shape;283;p60"/>
              <p:cNvSpPr/>
              <p:nvPr/>
            </p:nvSpPr>
            <p:spPr>
              <a:xfrm>
                <a:off x="6214521" y="3286400"/>
                <a:ext cx="1637052" cy="672832"/>
              </a:xfrm>
              <a:prstGeom prst="rect">
                <a:avLst/>
              </a:prstGeom>
              <a:noFill/>
              <a:ln>
                <a:noFill/>
              </a:ln>
            </p:spPr>
            <p:txBody>
              <a:bodyPr anchorCtr="0" anchor="t" bIns="45700" lIns="45700" spcFirstLastPara="1" rIns="45700" wrap="square" tIns="45700">
                <a:normAutofit/>
              </a:bodyPr>
              <a:lstStyle/>
              <a:p>
                <a:pPr indent="0" lvl="0" marL="0" marR="0" rtl="0" algn="l">
                  <a:lnSpc>
                    <a:spcPct val="90000"/>
                  </a:lnSpc>
                  <a:spcBef>
                    <a:spcPts val="0"/>
                  </a:spcBef>
                  <a:spcAft>
                    <a:spcPts val="0"/>
                  </a:spcAft>
                  <a:buNone/>
                </a:pPr>
                <a:r>
                  <a:rPr b="0" i="0" lang="fi-FI" sz="1400" u="none" cap="none" strike="noStrike">
                    <a:solidFill>
                      <a:srgbClr val="0D0D0D"/>
                    </a:solidFill>
                    <a:latin typeface="Arial"/>
                    <a:ea typeface="Arial"/>
                    <a:cs typeface="Arial"/>
                    <a:sym typeface="Arial"/>
                  </a:rPr>
                  <a:t>CLT unit</a:t>
                </a:r>
                <a:endParaRPr/>
              </a:p>
            </p:txBody>
          </p:sp>
          <p:sp>
            <p:nvSpPr>
              <p:cNvPr id="284" name="Google Shape;284;p60"/>
              <p:cNvSpPr/>
              <p:nvPr/>
            </p:nvSpPr>
            <p:spPr>
              <a:xfrm>
                <a:off x="8173061" y="3286400"/>
                <a:ext cx="1637053" cy="672832"/>
              </a:xfrm>
              <a:prstGeom prst="rect">
                <a:avLst/>
              </a:prstGeom>
              <a:noFill/>
              <a:ln>
                <a:noFill/>
              </a:ln>
            </p:spPr>
            <p:txBody>
              <a:bodyPr anchorCtr="0" anchor="t" bIns="45700" lIns="45700" spcFirstLastPara="1" rIns="45700" wrap="square" tIns="45700">
                <a:normAutofit/>
              </a:bodyPr>
              <a:lstStyle/>
              <a:p>
                <a:pPr indent="0" lvl="0" marL="0" marR="0" rtl="0" algn="l">
                  <a:lnSpc>
                    <a:spcPct val="90000"/>
                  </a:lnSpc>
                  <a:spcBef>
                    <a:spcPts val="0"/>
                  </a:spcBef>
                  <a:spcAft>
                    <a:spcPts val="0"/>
                  </a:spcAft>
                  <a:buNone/>
                </a:pPr>
                <a:r>
                  <a:rPr b="0" i="0" lang="fi-FI" sz="1400" u="none" cap="none" strike="noStrike">
                    <a:solidFill>
                      <a:srgbClr val="0D0D0D"/>
                    </a:solidFill>
                    <a:latin typeface="Arial"/>
                    <a:ea typeface="Arial"/>
                    <a:cs typeface="Arial"/>
                    <a:sym typeface="Arial"/>
                  </a:rPr>
                  <a:t>raw board</a:t>
                </a:r>
                <a:endParaRPr/>
              </a:p>
            </p:txBody>
          </p:sp>
          <p:sp>
            <p:nvSpPr>
              <p:cNvPr id="285" name="Google Shape;285;p60"/>
              <p:cNvSpPr/>
              <p:nvPr/>
            </p:nvSpPr>
            <p:spPr>
              <a:xfrm>
                <a:off x="10142608" y="3286400"/>
                <a:ext cx="1637052" cy="672832"/>
              </a:xfrm>
              <a:prstGeom prst="rect">
                <a:avLst/>
              </a:prstGeom>
              <a:noFill/>
              <a:ln>
                <a:noFill/>
              </a:ln>
            </p:spPr>
            <p:txBody>
              <a:bodyPr anchorCtr="0" anchor="t" bIns="45700" lIns="45700" spcFirstLastPara="1" rIns="45700" wrap="square" tIns="45700">
                <a:normAutofit/>
              </a:bodyPr>
              <a:lstStyle/>
              <a:p>
                <a:pPr indent="0" lvl="0" marL="0" marR="0" rtl="0" algn="l">
                  <a:lnSpc>
                    <a:spcPct val="90000"/>
                  </a:lnSpc>
                  <a:spcBef>
                    <a:spcPts val="0"/>
                  </a:spcBef>
                  <a:spcAft>
                    <a:spcPts val="0"/>
                  </a:spcAft>
                  <a:buNone/>
                </a:pPr>
                <a:r>
                  <a:rPr b="0" i="0" lang="fi-FI" sz="1400" u="none" cap="none" strike="noStrike">
                    <a:solidFill>
                      <a:srgbClr val="0D0D0D"/>
                    </a:solidFill>
                    <a:latin typeface="Arial"/>
                    <a:ea typeface="Arial"/>
                    <a:cs typeface="Arial"/>
                    <a:sym typeface="Arial"/>
                  </a:rPr>
                  <a:t>battening</a:t>
                </a:r>
                <a:endParaRPr/>
              </a:p>
            </p:txBody>
          </p:sp>
          <p:pic>
            <p:nvPicPr>
              <p:cNvPr id="286" name="Google Shape;286;p60"/>
              <p:cNvPicPr preferRelativeResize="0"/>
              <p:nvPr/>
            </p:nvPicPr>
            <p:blipFill rotWithShape="1">
              <a:blip r:embed="rId8">
                <a:alphaModFix/>
              </a:blip>
              <a:srcRect b="0" l="0" r="31242" t="0"/>
              <a:stretch/>
            </p:blipFill>
            <p:spPr>
              <a:xfrm>
                <a:off x="10139920" y="4003638"/>
                <a:ext cx="1620288" cy="1612901"/>
              </a:xfrm>
              <a:prstGeom prst="rect">
                <a:avLst/>
              </a:prstGeom>
              <a:noFill/>
              <a:ln>
                <a:noFill/>
              </a:ln>
            </p:spPr>
          </p:pic>
        </p:grpSp>
      </p:grpSp>
      <p:sp>
        <p:nvSpPr>
          <p:cNvPr id="287" name="Google Shape;287;p60"/>
          <p:cNvSpPr txBox="1"/>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fld id="{00000000-1234-1234-1234-123412341234}" type="slidenum">
              <a:rPr b="0" i="0" lang="fi-FI" sz="1400" u="none" cap="none" strike="noStrike">
                <a:solidFill>
                  <a:srgbClr val="FFFFFF"/>
                </a:solidFill>
                <a:latin typeface="Calibri"/>
                <a:ea typeface="Calibri"/>
                <a:cs typeface="Calibri"/>
                <a:sym typeface="Calibri"/>
              </a:rPr>
              <a:t>‹#›</a:t>
            </a:fld>
            <a:endParaRPr b="0" i="0" sz="1400" u="none" cap="none" strike="noStrike">
              <a:solidFill>
                <a:srgbClr val="FFFFFF"/>
              </a:solidFill>
              <a:latin typeface="Calibri"/>
              <a:ea typeface="Calibri"/>
              <a:cs typeface="Calibri"/>
              <a:sym typeface="Calibri"/>
            </a:endParaRPr>
          </a:p>
        </p:txBody>
      </p:sp>
      <p:sp>
        <p:nvSpPr>
          <p:cNvPr id="288" name="Google Shape;288;p60"/>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fld id="{00000000-1234-1234-1234-123412341234}" type="slidenum">
              <a:rPr lang="fi-FI"/>
              <a:t>‹#›</a:t>
            </a:fld>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2" name="Shape 292"/>
        <p:cNvGrpSpPr/>
        <p:nvPr/>
      </p:nvGrpSpPr>
      <p:grpSpPr>
        <a:xfrm>
          <a:off x="0" y="0"/>
          <a:ext cx="0" cy="0"/>
          <a:chOff x="0" y="0"/>
          <a:chExt cx="0" cy="0"/>
        </a:xfrm>
      </p:grpSpPr>
      <p:sp>
        <p:nvSpPr>
          <p:cNvPr id="293" name="Google Shape;293;p61"/>
          <p:cNvSpPr txBox="1"/>
          <p:nvPr>
            <p:ph type="title"/>
          </p:nvPr>
        </p:nvSpPr>
        <p:spPr>
          <a:xfrm>
            <a:off x="325289" y="2672413"/>
            <a:ext cx="11553959" cy="1255532"/>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Clr>
                <a:schemeClr val="lt1"/>
              </a:buClr>
              <a:buSzPct val="111111"/>
              <a:buFont typeface="Calibri"/>
              <a:buNone/>
            </a:pPr>
            <a:r>
              <a:rPr lang="fi-FI"/>
              <a:t>Helsinki Central Library Oodi</a:t>
            </a:r>
            <a:br>
              <a:rPr lang="fi-FI"/>
            </a:br>
            <a:r>
              <a:rPr lang="fi-FI"/>
              <a:t>ALA Arkkitehdit</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7" name="Shape 297"/>
        <p:cNvGrpSpPr/>
        <p:nvPr/>
      </p:nvGrpSpPr>
      <p:grpSpPr>
        <a:xfrm>
          <a:off x="0" y="0"/>
          <a:ext cx="0" cy="0"/>
          <a:chOff x="0" y="0"/>
          <a:chExt cx="0" cy="0"/>
        </a:xfrm>
      </p:grpSpPr>
      <p:pic>
        <p:nvPicPr>
          <p:cNvPr id="298" name="Google Shape;298;p62"/>
          <p:cNvPicPr preferRelativeResize="0"/>
          <p:nvPr/>
        </p:nvPicPr>
        <p:blipFill rotWithShape="1">
          <a:blip r:embed="rId3">
            <a:alphaModFix/>
          </a:blip>
          <a:srcRect b="0" l="0" r="0" t="0"/>
          <a:stretch/>
        </p:blipFill>
        <p:spPr>
          <a:xfrm>
            <a:off x="5358759" y="1352013"/>
            <a:ext cx="5707816" cy="4745642"/>
          </a:xfrm>
          <a:prstGeom prst="rect">
            <a:avLst/>
          </a:prstGeom>
          <a:noFill/>
          <a:ln>
            <a:noFill/>
          </a:ln>
        </p:spPr>
      </p:pic>
      <p:sp>
        <p:nvSpPr>
          <p:cNvPr id="299" name="Google Shape;299;p62"/>
          <p:cNvSpPr/>
          <p:nvPr/>
        </p:nvSpPr>
        <p:spPr>
          <a:xfrm>
            <a:off x="498404" y="2551176"/>
            <a:ext cx="7518294" cy="697818"/>
          </a:xfrm>
          <a:prstGeom prst="rect">
            <a:avLst/>
          </a:prstGeom>
          <a:noFill/>
          <a:ln>
            <a:noFill/>
          </a:ln>
        </p:spPr>
        <p:txBody>
          <a:bodyPr anchorCtr="0" anchor="t" bIns="65000" lIns="65000" spcFirstLastPara="1" rIns="65000" wrap="square" tIns="65000">
            <a:spAutoFit/>
          </a:bodyPr>
          <a:lstStyle/>
          <a:p>
            <a:pPr indent="-102935" lvl="0" marL="280736" marR="0" rtl="0" algn="l">
              <a:lnSpc>
                <a:spcPct val="150000"/>
              </a:lnSpc>
              <a:spcBef>
                <a:spcPts val="0"/>
              </a:spcBef>
              <a:spcAft>
                <a:spcPts val="0"/>
              </a:spcAft>
              <a:buClr>
                <a:srgbClr val="000000"/>
              </a:buClr>
              <a:buSzPts val="2800"/>
              <a:buFont typeface="Arial"/>
              <a:buNone/>
            </a:pPr>
            <a:r>
              <a:t/>
            </a:r>
            <a:endParaRPr b="0" i="0" sz="2800" u="none" cap="none" strike="noStrike">
              <a:solidFill>
                <a:srgbClr val="9CA65D"/>
              </a:solidFill>
              <a:latin typeface="Arial"/>
              <a:ea typeface="Arial"/>
              <a:cs typeface="Arial"/>
              <a:sym typeface="Arial"/>
            </a:endParaRPr>
          </a:p>
        </p:txBody>
      </p:sp>
      <p:sp>
        <p:nvSpPr>
          <p:cNvPr id="300" name="Google Shape;300;p6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None/>
            </a:pPr>
            <a:r>
              <a:rPr lang="fi-FI">
                <a:latin typeface="Calibri"/>
                <a:ea typeface="Calibri"/>
                <a:cs typeface="Calibri"/>
                <a:sym typeface="Calibri"/>
              </a:rPr>
              <a:t>Helsinki Central Library Oodi</a:t>
            </a:r>
            <a:endParaRPr/>
          </a:p>
        </p:txBody>
      </p:sp>
      <p:sp>
        <p:nvSpPr>
          <p:cNvPr id="301" name="Google Shape;301;p62"/>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342900" lvl="0" marL="457200" rtl="0" algn="l">
              <a:lnSpc>
                <a:spcPct val="90000"/>
              </a:lnSpc>
              <a:spcBef>
                <a:spcPts val="1000"/>
              </a:spcBef>
              <a:spcAft>
                <a:spcPts val="0"/>
              </a:spcAft>
              <a:buClr>
                <a:schemeClr val="dk1"/>
              </a:buClr>
              <a:buSzPts val="1800"/>
              <a:buChar char="•"/>
            </a:pPr>
            <a:r>
              <a:rPr lang="fi-FI"/>
              <a:t>a challenging site</a:t>
            </a:r>
            <a:endParaRPr/>
          </a:p>
          <a:p>
            <a:pPr indent="-342900" lvl="0" marL="457200" rtl="0" algn="l">
              <a:lnSpc>
                <a:spcPct val="90000"/>
              </a:lnSpc>
              <a:spcBef>
                <a:spcPts val="1000"/>
              </a:spcBef>
              <a:spcAft>
                <a:spcPts val="0"/>
              </a:spcAft>
              <a:buClr>
                <a:schemeClr val="dk1"/>
              </a:buClr>
              <a:buSzPts val="1800"/>
              <a:buChar char="•"/>
            </a:pPr>
            <a:r>
              <a:rPr lang="fi-FI"/>
              <a:t>complex geometry</a:t>
            </a:r>
            <a:endParaRPr/>
          </a:p>
          <a:p>
            <a:pPr indent="-342900" lvl="0" marL="457200" rtl="0" algn="l">
              <a:lnSpc>
                <a:spcPct val="90000"/>
              </a:lnSpc>
              <a:spcBef>
                <a:spcPts val="1000"/>
              </a:spcBef>
              <a:spcAft>
                <a:spcPts val="0"/>
              </a:spcAft>
              <a:buClr>
                <a:schemeClr val="dk1"/>
              </a:buClr>
              <a:buSzPts val="1800"/>
              <a:buChar char="•"/>
            </a:pPr>
            <a:r>
              <a:rPr lang="fi-FI"/>
              <a:t>public building</a:t>
            </a:r>
            <a:endParaRPr/>
          </a:p>
          <a:p>
            <a:pPr indent="-228600" lvl="0" marL="457200" rtl="0" algn="l">
              <a:lnSpc>
                <a:spcPct val="90000"/>
              </a:lnSpc>
              <a:spcBef>
                <a:spcPts val="1000"/>
              </a:spcBef>
              <a:spcAft>
                <a:spcPts val="0"/>
              </a:spcAft>
              <a:buClr>
                <a:schemeClr val="dk1"/>
              </a:buClr>
              <a:buSzPts val="1800"/>
              <a:buNone/>
            </a:pPr>
            <a:r>
              <a:t/>
            </a:r>
            <a:endParaRPr/>
          </a:p>
        </p:txBody>
      </p:sp>
      <p:sp>
        <p:nvSpPr>
          <p:cNvPr id="302" name="Google Shape;302;p62"/>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fld id="{00000000-1234-1234-1234-123412341234}" type="slidenum">
              <a:rPr lang="fi-FI"/>
              <a:t>‹#›</a:t>
            </a:fld>
            <a:endParaRPr/>
          </a:p>
        </p:txBody>
      </p:sp>
      <p:sp>
        <p:nvSpPr>
          <p:cNvPr id="303" name="Google Shape;303;p62"/>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fi-FI"/>
              <a:t>Architectural design</a:t>
            </a:r>
            <a:endParaRPr/>
          </a:p>
        </p:txBody>
      </p:sp>
      <p:sp>
        <p:nvSpPr>
          <p:cNvPr id="304" name="Google Shape;304;p62"/>
          <p:cNvSpPr txBox="1"/>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fld id="{00000000-1234-1234-1234-123412341234}" type="slidenum">
              <a:rPr b="0" i="0" lang="fi-FI" sz="1400" u="none" cap="none" strike="noStrike">
                <a:solidFill>
                  <a:srgbClr val="FFFFFF"/>
                </a:solidFill>
                <a:latin typeface="Calibri"/>
                <a:ea typeface="Calibri"/>
                <a:cs typeface="Calibri"/>
                <a:sym typeface="Calibri"/>
              </a:rPr>
              <a:t>‹#›</a:t>
            </a:fld>
            <a:endParaRPr b="0" i="0" sz="1400" u="none" cap="none" strike="noStrike">
              <a:solidFill>
                <a:srgbClr val="FFFFFF"/>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 name="Shape 86"/>
        <p:cNvGrpSpPr/>
        <p:nvPr/>
      </p:nvGrpSpPr>
      <p:grpSpPr>
        <a:xfrm>
          <a:off x="0" y="0"/>
          <a:ext cx="0" cy="0"/>
          <a:chOff x="0" y="0"/>
          <a:chExt cx="0" cy="0"/>
        </a:xfrm>
      </p:grpSpPr>
      <p:sp>
        <p:nvSpPr>
          <p:cNvPr id="87" name="Google Shape;87;p45"/>
          <p:cNvSpPr txBox="1"/>
          <p:nvPr>
            <p:ph idx="1" type="body"/>
          </p:nvPr>
        </p:nvSpPr>
        <p:spPr>
          <a:xfrm>
            <a:off x="1749365" y="963559"/>
            <a:ext cx="3737100" cy="309600"/>
          </a:xfrm>
          <a:prstGeom prst="rect">
            <a:avLst/>
          </a:prstGeom>
          <a:noFill/>
          <a:ln>
            <a:noFill/>
          </a:ln>
        </p:spPr>
        <p:txBody>
          <a:bodyPr anchorCtr="0" anchor="b" bIns="45700" lIns="91425" spcFirstLastPara="1" rIns="91425" wrap="square" tIns="45700">
            <a:normAutofit fontScale="85000" lnSpcReduction="20000"/>
          </a:bodyPr>
          <a:lstStyle/>
          <a:p>
            <a:pPr indent="0" lvl="0" marL="0" rtl="0" algn="l">
              <a:lnSpc>
                <a:spcPct val="90000"/>
              </a:lnSpc>
              <a:spcBef>
                <a:spcPts val="0"/>
              </a:spcBef>
              <a:spcAft>
                <a:spcPts val="0"/>
              </a:spcAft>
              <a:buClr>
                <a:schemeClr val="dk1"/>
              </a:buClr>
              <a:buSzPct val="100000"/>
              <a:buNone/>
            </a:pPr>
            <a:r>
              <a:rPr lang="fi-FI"/>
              <a:t>Origin of the materials</a:t>
            </a:r>
            <a:endParaRPr/>
          </a:p>
        </p:txBody>
      </p:sp>
      <p:sp>
        <p:nvSpPr>
          <p:cNvPr id="88" name="Google Shape;88;p45"/>
          <p:cNvSpPr txBox="1"/>
          <p:nvPr>
            <p:ph idx="2" type="body"/>
          </p:nvPr>
        </p:nvSpPr>
        <p:spPr>
          <a:xfrm>
            <a:off x="805064" y="1706422"/>
            <a:ext cx="5157900" cy="36846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SzPts val="2800"/>
              <a:buFont typeface="Arial"/>
              <a:buNone/>
            </a:pPr>
            <a:r>
              <a:rPr lang="fi-FI" sz="1600"/>
              <a:t>These learning materials for industrial wood construction have been prepared in a project led by Puuinfo Oy in 2021–2022. Also involved in the project were </a:t>
            </a:r>
            <a:endParaRPr/>
          </a:p>
          <a:p>
            <a:pPr indent="-355600" lvl="0" marL="647700" rtl="0" algn="l">
              <a:lnSpc>
                <a:spcPct val="115000"/>
              </a:lnSpc>
              <a:spcBef>
                <a:spcPts val="1700"/>
              </a:spcBef>
              <a:spcAft>
                <a:spcPts val="0"/>
              </a:spcAft>
              <a:buClr>
                <a:srgbClr val="272117"/>
              </a:buClr>
              <a:buSzPts val="2000"/>
              <a:buChar char="●"/>
            </a:pPr>
            <a:r>
              <a:rPr lang="fi-FI" sz="1600"/>
              <a:t>Lappia Vocational College,</a:t>
            </a:r>
            <a:endParaRPr/>
          </a:p>
          <a:p>
            <a:pPr indent="-355600" lvl="0" marL="647700" rtl="0" algn="l">
              <a:lnSpc>
                <a:spcPct val="115000"/>
              </a:lnSpc>
              <a:spcBef>
                <a:spcPts val="0"/>
              </a:spcBef>
              <a:spcAft>
                <a:spcPts val="0"/>
              </a:spcAft>
              <a:buClr>
                <a:srgbClr val="272117"/>
              </a:buClr>
              <a:buSzPts val="2000"/>
              <a:buChar char="●"/>
            </a:pPr>
            <a:r>
              <a:rPr lang="fi-FI" sz="1600"/>
              <a:t>TTS-Työtehoseura ry</a:t>
            </a:r>
            <a:endParaRPr sz="1600"/>
          </a:p>
          <a:p>
            <a:pPr indent="-355600" lvl="0" marL="647700" rtl="0" algn="l">
              <a:lnSpc>
                <a:spcPct val="115000"/>
              </a:lnSpc>
              <a:spcBef>
                <a:spcPts val="0"/>
              </a:spcBef>
              <a:spcAft>
                <a:spcPts val="0"/>
              </a:spcAft>
              <a:buClr>
                <a:srgbClr val="272117"/>
              </a:buClr>
              <a:buSzPts val="2000"/>
              <a:buChar char="●"/>
            </a:pPr>
            <a:r>
              <a:rPr lang="fi-FI" sz="1600"/>
              <a:t>South-Eastern Finland University of Applied Sciences,</a:t>
            </a:r>
            <a:endParaRPr/>
          </a:p>
          <a:p>
            <a:pPr indent="-355600" lvl="0" marL="647700" rtl="0" algn="l">
              <a:lnSpc>
                <a:spcPct val="115000"/>
              </a:lnSpc>
              <a:spcBef>
                <a:spcPts val="0"/>
              </a:spcBef>
              <a:spcAft>
                <a:spcPts val="0"/>
              </a:spcAft>
              <a:buClr>
                <a:srgbClr val="272117"/>
              </a:buClr>
              <a:buSzPts val="2000"/>
              <a:buChar char="●"/>
            </a:pPr>
            <a:r>
              <a:rPr lang="fi-FI" sz="1600"/>
              <a:t>Metropolia University of Applied Sciences,</a:t>
            </a:r>
            <a:endParaRPr/>
          </a:p>
          <a:p>
            <a:pPr indent="-355600" lvl="0" marL="647700" rtl="0" algn="l">
              <a:lnSpc>
                <a:spcPct val="115000"/>
              </a:lnSpc>
              <a:spcBef>
                <a:spcPts val="0"/>
              </a:spcBef>
              <a:spcAft>
                <a:spcPts val="0"/>
              </a:spcAft>
              <a:buClr>
                <a:srgbClr val="272117"/>
              </a:buClr>
              <a:buSzPts val="2000"/>
              <a:buChar char="●"/>
            </a:pPr>
            <a:r>
              <a:rPr lang="fi-FI" sz="1600"/>
              <a:t>Jyväskylä University of Applied Sciences,</a:t>
            </a:r>
            <a:endParaRPr/>
          </a:p>
          <a:p>
            <a:pPr indent="-355600" lvl="0" marL="647700" marR="0" rtl="0" algn="l">
              <a:lnSpc>
                <a:spcPct val="115000"/>
              </a:lnSpc>
              <a:spcBef>
                <a:spcPts val="0"/>
              </a:spcBef>
              <a:spcAft>
                <a:spcPts val="0"/>
              </a:spcAft>
              <a:buClr>
                <a:srgbClr val="272117"/>
              </a:buClr>
              <a:buSzPts val="2000"/>
              <a:buChar char="●"/>
            </a:pPr>
            <a:r>
              <a:rPr lang="fi-FI" sz="1600"/>
              <a:t>University of Tampere, and</a:t>
            </a:r>
            <a:endParaRPr/>
          </a:p>
          <a:p>
            <a:pPr indent="-355600" lvl="0" marL="647700" marR="0" rtl="0" algn="l">
              <a:lnSpc>
                <a:spcPct val="115000"/>
              </a:lnSpc>
              <a:spcBef>
                <a:spcPts val="0"/>
              </a:spcBef>
              <a:spcAft>
                <a:spcPts val="0"/>
              </a:spcAft>
              <a:buClr>
                <a:srgbClr val="272117"/>
              </a:buClr>
              <a:buSzPts val="2000"/>
              <a:buChar char="●"/>
            </a:pPr>
            <a:r>
              <a:rPr lang="fi-FI" sz="1600"/>
              <a:t>Federation of the Finnish Woodworking Industries Puutuoteteollisuus ry</a:t>
            </a:r>
            <a:endParaRPr sz="1600"/>
          </a:p>
          <a:p>
            <a:pPr indent="0" lvl="0" marL="0" rtl="0" algn="l">
              <a:lnSpc>
                <a:spcPct val="115000"/>
              </a:lnSpc>
              <a:spcBef>
                <a:spcPts val="1700"/>
              </a:spcBef>
              <a:spcAft>
                <a:spcPts val="0"/>
              </a:spcAft>
              <a:buSzPts val="1800"/>
              <a:buNone/>
            </a:pPr>
            <a:r>
              <a:rPr lang="fi-FI" sz="1600"/>
              <a:t>The project was funded by the Ministry of the Environment. </a:t>
            </a:r>
            <a:endParaRPr/>
          </a:p>
          <a:p>
            <a:pPr indent="0" lvl="0" marL="0" rtl="0" algn="l">
              <a:lnSpc>
                <a:spcPct val="90000"/>
              </a:lnSpc>
              <a:spcBef>
                <a:spcPts val="4200"/>
              </a:spcBef>
              <a:spcAft>
                <a:spcPts val="0"/>
              </a:spcAft>
              <a:buClr>
                <a:schemeClr val="lt2"/>
              </a:buClr>
              <a:buSzPts val="2400"/>
              <a:buNone/>
            </a:pPr>
            <a:r>
              <a:t/>
            </a:r>
            <a:endParaRPr sz="1600"/>
          </a:p>
        </p:txBody>
      </p:sp>
      <p:sp>
        <p:nvSpPr>
          <p:cNvPr id="89" name="Google Shape;89;p45"/>
          <p:cNvSpPr txBox="1"/>
          <p:nvPr>
            <p:ph idx="3" type="body"/>
          </p:nvPr>
        </p:nvSpPr>
        <p:spPr>
          <a:xfrm>
            <a:off x="6485234" y="1706422"/>
            <a:ext cx="5183100" cy="3684600"/>
          </a:xfrm>
          <a:prstGeom prst="rect">
            <a:avLst/>
          </a:prstGeom>
          <a:noFill/>
          <a:ln>
            <a:noFill/>
          </a:ln>
        </p:spPr>
        <p:txBody>
          <a:bodyPr anchorCtr="0" anchor="t" bIns="45700" lIns="91425" spcFirstLastPara="1" rIns="91425" wrap="square" tIns="45700">
            <a:normAutofit fontScale="92500" lnSpcReduction="10000"/>
          </a:bodyPr>
          <a:lstStyle/>
          <a:p>
            <a:pPr indent="0" lvl="0" marL="0" rtl="0" algn="l">
              <a:lnSpc>
                <a:spcPct val="90000"/>
              </a:lnSpc>
              <a:spcBef>
                <a:spcPts val="0"/>
              </a:spcBef>
              <a:spcAft>
                <a:spcPts val="0"/>
              </a:spcAft>
              <a:buClr>
                <a:schemeClr val="dk1"/>
              </a:buClr>
              <a:buSzPct val="151351"/>
              <a:buNone/>
            </a:pPr>
            <a:r>
              <a:rPr lang="fi-FI" sz="2000"/>
              <a:t>The materials are intended to be used as extensively as possible in industrial wood construction education and studies.</a:t>
            </a:r>
            <a:endParaRPr/>
          </a:p>
          <a:p>
            <a:pPr indent="0" lvl="0" marL="0" rtl="0" algn="l">
              <a:lnSpc>
                <a:spcPct val="90000"/>
              </a:lnSpc>
              <a:spcBef>
                <a:spcPts val="0"/>
              </a:spcBef>
              <a:spcAft>
                <a:spcPts val="0"/>
              </a:spcAft>
              <a:buClr>
                <a:schemeClr val="dk1"/>
              </a:buClr>
              <a:buSzPct val="151351"/>
              <a:buNone/>
            </a:pPr>
            <a:r>
              <a:t/>
            </a:r>
            <a:endParaRPr sz="2000"/>
          </a:p>
          <a:p>
            <a:pPr indent="0" lvl="0" marL="0" rtl="0" algn="l">
              <a:lnSpc>
                <a:spcPct val="90000"/>
              </a:lnSpc>
              <a:spcBef>
                <a:spcPts val="0"/>
              </a:spcBef>
              <a:spcAft>
                <a:spcPts val="0"/>
              </a:spcAft>
              <a:buClr>
                <a:schemeClr val="dk1"/>
              </a:buClr>
              <a:buSzPct val="151351"/>
              <a:buNone/>
            </a:pPr>
            <a:r>
              <a:rPr lang="fi-FI" sz="2000"/>
              <a:t>The materials are released under the Creative Commons licence Attribution-ShareAlike (CC BY-SA), which requires that the author be properly credited when the materials are used and that derivative works may only be distributed under the same licence as the original work.</a:t>
            </a:r>
            <a:endParaRPr/>
          </a:p>
          <a:p>
            <a:pPr indent="0" lvl="0" marL="0" rtl="0" algn="l">
              <a:lnSpc>
                <a:spcPct val="90000"/>
              </a:lnSpc>
              <a:spcBef>
                <a:spcPts val="0"/>
              </a:spcBef>
              <a:spcAft>
                <a:spcPts val="0"/>
              </a:spcAft>
              <a:buClr>
                <a:schemeClr val="dk1"/>
              </a:buClr>
              <a:buSzPct val="151351"/>
              <a:buNone/>
            </a:pPr>
            <a:r>
              <a:t/>
            </a:r>
            <a:endParaRPr sz="2000"/>
          </a:p>
          <a:p>
            <a:pPr indent="0" lvl="0" marL="0" rtl="0" algn="l">
              <a:lnSpc>
                <a:spcPct val="90000"/>
              </a:lnSpc>
              <a:spcBef>
                <a:spcPts val="0"/>
              </a:spcBef>
              <a:spcAft>
                <a:spcPts val="0"/>
              </a:spcAft>
              <a:buClr>
                <a:schemeClr val="dk1"/>
              </a:buClr>
              <a:buSzPct val="151351"/>
              <a:buNone/>
            </a:pPr>
            <a:r>
              <a:rPr lang="fi-FI" sz="2000"/>
              <a:t>The original materials and any updates to them by Puuinfo will be published on the Library of Open Educational Resources website (aoe.fi) and the Puuinfo.fi website. </a:t>
            </a:r>
            <a:endParaRPr/>
          </a:p>
        </p:txBody>
      </p:sp>
      <p:sp>
        <p:nvSpPr>
          <p:cNvPr id="90" name="Google Shape;90;p45"/>
          <p:cNvSpPr txBox="1"/>
          <p:nvPr>
            <p:ph idx="4" type="body"/>
          </p:nvPr>
        </p:nvSpPr>
        <p:spPr>
          <a:xfrm>
            <a:off x="7457613" y="959551"/>
            <a:ext cx="3737100" cy="309600"/>
          </a:xfrm>
          <a:prstGeom prst="rect">
            <a:avLst/>
          </a:prstGeom>
          <a:noFill/>
          <a:ln>
            <a:noFill/>
          </a:ln>
        </p:spPr>
        <p:txBody>
          <a:bodyPr anchorCtr="0" anchor="b" bIns="45700" lIns="91425" spcFirstLastPara="1" rIns="91425" wrap="square" tIns="45700">
            <a:normAutofit fontScale="85000" lnSpcReduction="20000"/>
          </a:bodyPr>
          <a:lstStyle/>
          <a:p>
            <a:pPr indent="0" lvl="0" marL="0" rtl="0" algn="l">
              <a:lnSpc>
                <a:spcPct val="90000"/>
              </a:lnSpc>
              <a:spcBef>
                <a:spcPts val="0"/>
              </a:spcBef>
              <a:spcAft>
                <a:spcPts val="0"/>
              </a:spcAft>
              <a:buClr>
                <a:schemeClr val="dk1"/>
              </a:buClr>
              <a:buSzPct val="100000"/>
              <a:buNone/>
            </a:pPr>
            <a:r>
              <a:rPr lang="fi-FI"/>
              <a:t>Use of the materials</a:t>
            </a:r>
            <a:endParaRPr/>
          </a:p>
        </p:txBody>
      </p:sp>
      <p:sp>
        <p:nvSpPr>
          <p:cNvPr id="91" name="Google Shape;91;p45"/>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fi-FI"/>
              <a:t>Architectural design</a:t>
            </a:r>
            <a:endParaRPr/>
          </a:p>
        </p:txBody>
      </p:sp>
      <p:sp>
        <p:nvSpPr>
          <p:cNvPr id="92" name="Google Shape;92;p45"/>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fld id="{00000000-1234-1234-1234-123412341234}" type="slidenum">
              <a:rPr lang="fi-FI"/>
              <a:t>‹#›</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8" name="Shape 308"/>
        <p:cNvGrpSpPr/>
        <p:nvPr/>
      </p:nvGrpSpPr>
      <p:grpSpPr>
        <a:xfrm>
          <a:off x="0" y="0"/>
          <a:ext cx="0" cy="0"/>
          <a:chOff x="0" y="0"/>
          <a:chExt cx="0" cy="0"/>
        </a:xfrm>
      </p:grpSpPr>
      <p:sp>
        <p:nvSpPr>
          <p:cNvPr id="309" name="Google Shape;309;p63"/>
          <p:cNvSpPr/>
          <p:nvPr/>
        </p:nvSpPr>
        <p:spPr>
          <a:xfrm>
            <a:off x="498404" y="2551176"/>
            <a:ext cx="7518294" cy="697818"/>
          </a:xfrm>
          <a:prstGeom prst="rect">
            <a:avLst/>
          </a:prstGeom>
          <a:noFill/>
          <a:ln>
            <a:noFill/>
          </a:ln>
        </p:spPr>
        <p:txBody>
          <a:bodyPr anchorCtr="0" anchor="t" bIns="65000" lIns="65000" spcFirstLastPara="1" rIns="65000" wrap="square" tIns="65000">
            <a:spAutoFit/>
          </a:bodyPr>
          <a:lstStyle/>
          <a:p>
            <a:pPr indent="-102935" lvl="0" marL="280736" marR="0" rtl="0" algn="l">
              <a:lnSpc>
                <a:spcPct val="150000"/>
              </a:lnSpc>
              <a:spcBef>
                <a:spcPts val="0"/>
              </a:spcBef>
              <a:spcAft>
                <a:spcPts val="0"/>
              </a:spcAft>
              <a:buClr>
                <a:srgbClr val="000000"/>
              </a:buClr>
              <a:buSzPts val="2800"/>
              <a:buFont typeface="Arial"/>
              <a:buNone/>
            </a:pPr>
            <a:r>
              <a:t/>
            </a:r>
            <a:endParaRPr b="0" i="0" sz="2800" u="none" cap="none" strike="noStrike">
              <a:solidFill>
                <a:srgbClr val="9CA65D"/>
              </a:solidFill>
              <a:latin typeface="Arial"/>
              <a:ea typeface="Arial"/>
              <a:cs typeface="Arial"/>
              <a:sym typeface="Arial"/>
            </a:endParaRPr>
          </a:p>
        </p:txBody>
      </p:sp>
      <p:sp>
        <p:nvSpPr>
          <p:cNvPr id="310" name="Google Shape;310;p6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None/>
            </a:pPr>
            <a:r>
              <a:rPr lang="fi-FI">
                <a:latin typeface="Calibri"/>
                <a:ea typeface="Calibri"/>
                <a:cs typeface="Calibri"/>
                <a:sym typeface="Calibri"/>
              </a:rPr>
              <a:t>Helsinki Central Library Oodi</a:t>
            </a:r>
            <a:endParaRPr/>
          </a:p>
        </p:txBody>
      </p:sp>
      <p:sp>
        <p:nvSpPr>
          <p:cNvPr id="311" name="Google Shape;311;p63"/>
          <p:cNvSpPr txBox="1"/>
          <p:nvPr>
            <p:ph idx="1" type="body"/>
          </p:nvPr>
        </p:nvSpPr>
        <p:spPr>
          <a:xfrm>
            <a:off x="838200" y="1825625"/>
            <a:ext cx="3518647" cy="4351338"/>
          </a:xfrm>
          <a:prstGeom prst="rect">
            <a:avLst/>
          </a:prstGeom>
          <a:noFill/>
          <a:ln>
            <a:noFill/>
          </a:ln>
        </p:spPr>
        <p:txBody>
          <a:bodyPr anchorCtr="0" anchor="t" bIns="45700" lIns="91425" spcFirstLastPara="1" rIns="91425" wrap="square" tIns="45700">
            <a:normAutofit/>
          </a:bodyPr>
          <a:lstStyle/>
          <a:p>
            <a:pPr indent="-342900" lvl="0" marL="457200" rtl="0" algn="l">
              <a:lnSpc>
                <a:spcPct val="90000"/>
              </a:lnSpc>
              <a:spcBef>
                <a:spcPts val="1000"/>
              </a:spcBef>
              <a:spcAft>
                <a:spcPts val="0"/>
              </a:spcAft>
              <a:buClr>
                <a:schemeClr val="dk1"/>
              </a:buClr>
              <a:buSzPts val="1800"/>
              <a:buChar char="•"/>
            </a:pPr>
            <a:r>
              <a:rPr lang="fi-FI"/>
              <a:t>board façade </a:t>
            </a:r>
            <a:endParaRPr/>
          </a:p>
          <a:p>
            <a:pPr indent="-342900" lvl="0" marL="457200" rtl="0" algn="l">
              <a:lnSpc>
                <a:spcPct val="90000"/>
              </a:lnSpc>
              <a:spcBef>
                <a:spcPts val="1000"/>
              </a:spcBef>
              <a:spcAft>
                <a:spcPts val="0"/>
              </a:spcAft>
              <a:buClr>
                <a:schemeClr val="dk1"/>
              </a:buClr>
              <a:buSzPts val="1800"/>
              <a:buChar char="•"/>
            </a:pPr>
            <a:r>
              <a:rPr lang="fi-FI"/>
              <a:t>product developed for the project</a:t>
            </a:r>
            <a:endParaRPr/>
          </a:p>
        </p:txBody>
      </p:sp>
      <p:sp>
        <p:nvSpPr>
          <p:cNvPr id="312" name="Google Shape;312;p63"/>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fld id="{00000000-1234-1234-1234-123412341234}" type="slidenum">
              <a:rPr lang="fi-FI"/>
              <a:t>‹#›</a:t>
            </a:fld>
            <a:endParaRPr/>
          </a:p>
        </p:txBody>
      </p:sp>
      <p:sp>
        <p:nvSpPr>
          <p:cNvPr id="313" name="Google Shape;313;p63"/>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fi-FI"/>
              <a:t>Architectural design</a:t>
            </a:r>
            <a:endParaRPr/>
          </a:p>
        </p:txBody>
      </p:sp>
      <p:sp>
        <p:nvSpPr>
          <p:cNvPr id="314" name="Google Shape;314;p63"/>
          <p:cNvSpPr txBox="1"/>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fld id="{00000000-1234-1234-1234-123412341234}" type="slidenum">
              <a:rPr b="0" i="0" lang="fi-FI" sz="1400" u="none" cap="none" strike="noStrike">
                <a:solidFill>
                  <a:srgbClr val="FFFFFF"/>
                </a:solidFill>
                <a:latin typeface="Calibri"/>
                <a:ea typeface="Calibri"/>
                <a:cs typeface="Calibri"/>
                <a:sym typeface="Calibri"/>
              </a:rPr>
              <a:t>‹#›</a:t>
            </a:fld>
            <a:endParaRPr b="0" i="0" sz="1400" u="none" cap="none" strike="noStrike">
              <a:solidFill>
                <a:srgbClr val="FFFFFF"/>
              </a:solidFill>
              <a:latin typeface="Calibri"/>
              <a:ea typeface="Calibri"/>
              <a:cs typeface="Calibri"/>
              <a:sym typeface="Calibri"/>
            </a:endParaRPr>
          </a:p>
        </p:txBody>
      </p:sp>
      <p:pic>
        <p:nvPicPr>
          <p:cNvPr id="315" name="Google Shape;315;p63"/>
          <p:cNvPicPr preferRelativeResize="0"/>
          <p:nvPr/>
        </p:nvPicPr>
        <p:blipFill rotWithShape="1">
          <a:blip r:embed="rId3">
            <a:alphaModFix/>
          </a:blip>
          <a:srcRect b="0" l="0" r="0" t="0"/>
          <a:stretch/>
        </p:blipFill>
        <p:spPr>
          <a:xfrm>
            <a:off x="4574269" y="1485337"/>
            <a:ext cx="7219476" cy="4286564"/>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9" name="Shape 319"/>
        <p:cNvGrpSpPr/>
        <p:nvPr/>
      </p:nvGrpSpPr>
      <p:grpSpPr>
        <a:xfrm>
          <a:off x="0" y="0"/>
          <a:ext cx="0" cy="0"/>
          <a:chOff x="0" y="0"/>
          <a:chExt cx="0" cy="0"/>
        </a:xfrm>
      </p:grpSpPr>
      <p:sp>
        <p:nvSpPr>
          <p:cNvPr id="320" name="Google Shape;320;p64"/>
          <p:cNvSpPr/>
          <p:nvPr/>
        </p:nvSpPr>
        <p:spPr>
          <a:xfrm>
            <a:off x="498404" y="2551176"/>
            <a:ext cx="7518294" cy="697818"/>
          </a:xfrm>
          <a:prstGeom prst="rect">
            <a:avLst/>
          </a:prstGeom>
          <a:noFill/>
          <a:ln>
            <a:noFill/>
          </a:ln>
        </p:spPr>
        <p:txBody>
          <a:bodyPr anchorCtr="0" anchor="t" bIns="65000" lIns="65000" spcFirstLastPara="1" rIns="65000" wrap="square" tIns="65000">
            <a:spAutoFit/>
          </a:bodyPr>
          <a:lstStyle/>
          <a:p>
            <a:pPr indent="-102935" lvl="0" marL="280736" marR="0" rtl="0" algn="l">
              <a:lnSpc>
                <a:spcPct val="150000"/>
              </a:lnSpc>
              <a:spcBef>
                <a:spcPts val="0"/>
              </a:spcBef>
              <a:spcAft>
                <a:spcPts val="0"/>
              </a:spcAft>
              <a:buClr>
                <a:srgbClr val="000000"/>
              </a:buClr>
              <a:buSzPts val="2800"/>
              <a:buFont typeface="Arial"/>
              <a:buNone/>
            </a:pPr>
            <a:r>
              <a:t/>
            </a:r>
            <a:endParaRPr b="0" i="0" sz="2800" u="none" cap="none" strike="noStrike">
              <a:solidFill>
                <a:srgbClr val="9CA65D"/>
              </a:solidFill>
              <a:latin typeface="Arial"/>
              <a:ea typeface="Arial"/>
              <a:cs typeface="Arial"/>
              <a:sym typeface="Arial"/>
            </a:endParaRPr>
          </a:p>
        </p:txBody>
      </p:sp>
      <p:sp>
        <p:nvSpPr>
          <p:cNvPr id="321" name="Google Shape;321;p64"/>
          <p:cNvSpPr txBox="1"/>
          <p:nvPr>
            <p:ph idx="1" type="body"/>
          </p:nvPr>
        </p:nvSpPr>
        <p:spPr>
          <a:xfrm>
            <a:off x="6172200" y="1825625"/>
            <a:ext cx="5403850" cy="4351338"/>
          </a:xfrm>
          <a:prstGeom prst="rect">
            <a:avLst/>
          </a:prstGeom>
          <a:noFill/>
          <a:ln>
            <a:noFill/>
          </a:ln>
        </p:spPr>
        <p:txBody>
          <a:bodyPr anchorCtr="0" anchor="t" bIns="45700" lIns="91425" spcFirstLastPara="1" rIns="91425" wrap="square" tIns="45700">
            <a:normAutofit/>
          </a:bodyPr>
          <a:lstStyle/>
          <a:p>
            <a:pPr indent="0" lvl="0" marL="114300" rtl="0" algn="l">
              <a:lnSpc>
                <a:spcPct val="90000"/>
              </a:lnSpc>
              <a:spcBef>
                <a:spcPts val="1000"/>
              </a:spcBef>
              <a:spcAft>
                <a:spcPts val="0"/>
              </a:spcAft>
              <a:buSzPts val="1800"/>
              <a:buNone/>
            </a:pPr>
            <a:r>
              <a:rPr b="1" lang="fi-FI" sz="2400"/>
              <a:t>Wood is a natural material</a:t>
            </a:r>
            <a:r>
              <a:rPr lang="fi-FI" sz="2400"/>
              <a:t> that can be returned to the ecological cycle after use without damaging the environment. It is easy to work on wood with simple tools.</a:t>
            </a:r>
            <a:endParaRPr/>
          </a:p>
        </p:txBody>
      </p:sp>
      <p:sp>
        <p:nvSpPr>
          <p:cNvPr id="322" name="Google Shape;322;p64"/>
          <p:cNvSpPr txBox="1"/>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fld id="{00000000-1234-1234-1234-123412341234}" type="slidenum">
              <a:rPr b="0" i="0" lang="fi-FI" sz="1400" u="none" cap="none" strike="noStrike">
                <a:solidFill>
                  <a:srgbClr val="FFFFFF"/>
                </a:solidFill>
                <a:latin typeface="Calibri"/>
                <a:ea typeface="Calibri"/>
                <a:cs typeface="Calibri"/>
                <a:sym typeface="Calibri"/>
              </a:rPr>
              <a:t>‹#›</a:t>
            </a:fld>
            <a:endParaRPr b="0" i="0" sz="1400" u="none" cap="none" strike="noStrike">
              <a:solidFill>
                <a:srgbClr val="FFFFFF"/>
              </a:solidFill>
              <a:latin typeface="Calibri"/>
              <a:ea typeface="Calibri"/>
              <a:cs typeface="Calibri"/>
              <a:sym typeface="Calibri"/>
            </a:endParaRPr>
          </a:p>
        </p:txBody>
      </p:sp>
      <p:sp>
        <p:nvSpPr>
          <p:cNvPr id="323" name="Google Shape;323;p64"/>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fi-FI"/>
              <a:t>Architectural design</a:t>
            </a:r>
            <a:endParaRPr/>
          </a:p>
        </p:txBody>
      </p:sp>
      <p:pic>
        <p:nvPicPr>
          <p:cNvPr id="324" name="Google Shape;324;p64"/>
          <p:cNvPicPr preferRelativeResize="0"/>
          <p:nvPr/>
        </p:nvPicPr>
        <p:blipFill rotWithShape="1">
          <a:blip r:embed="rId3">
            <a:alphaModFix/>
          </a:blip>
          <a:srcRect b="0" l="0" r="0" t="0"/>
          <a:stretch/>
        </p:blipFill>
        <p:spPr>
          <a:xfrm>
            <a:off x="1886241" y="775362"/>
            <a:ext cx="3533433" cy="5307276"/>
          </a:xfrm>
          <a:prstGeom prst="rect">
            <a:avLst/>
          </a:prstGeom>
          <a:noFill/>
          <a:ln>
            <a:noFill/>
          </a:ln>
        </p:spPr>
      </p:pic>
      <p:sp>
        <p:nvSpPr>
          <p:cNvPr id="325" name="Google Shape;325;p64"/>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fld id="{00000000-1234-1234-1234-123412341234}" type="slidenum">
              <a:rPr lang="fi-FI"/>
              <a:t>‹#›</a:t>
            </a:fld>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9" name="Shape 329"/>
        <p:cNvGrpSpPr/>
        <p:nvPr/>
      </p:nvGrpSpPr>
      <p:grpSpPr>
        <a:xfrm>
          <a:off x="0" y="0"/>
          <a:ext cx="0" cy="0"/>
          <a:chOff x="0" y="0"/>
          <a:chExt cx="0" cy="0"/>
        </a:xfrm>
      </p:grpSpPr>
      <p:sp>
        <p:nvSpPr>
          <p:cNvPr id="330" name="Google Shape;330;p6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None/>
            </a:pPr>
            <a:r>
              <a:rPr lang="fi-FI">
                <a:latin typeface="Calibri"/>
                <a:ea typeface="Calibri"/>
                <a:cs typeface="Calibri"/>
                <a:sym typeface="Calibri"/>
              </a:rPr>
              <a:t>Wood absorbs carbon dioxide efficiently</a:t>
            </a:r>
            <a:endParaRPr/>
          </a:p>
        </p:txBody>
      </p:sp>
      <p:sp>
        <p:nvSpPr>
          <p:cNvPr id="331" name="Google Shape;331;p65"/>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fi-FI"/>
              <a:t>Architectural design</a:t>
            </a:r>
            <a:endParaRPr/>
          </a:p>
        </p:txBody>
      </p:sp>
      <p:pic>
        <p:nvPicPr>
          <p:cNvPr id="332" name="Google Shape;332;p65"/>
          <p:cNvPicPr preferRelativeResize="0"/>
          <p:nvPr/>
        </p:nvPicPr>
        <p:blipFill rotWithShape="1">
          <a:blip r:embed="rId3">
            <a:alphaModFix/>
          </a:blip>
          <a:srcRect b="5371" l="0" r="0" t="0"/>
          <a:stretch/>
        </p:blipFill>
        <p:spPr>
          <a:xfrm>
            <a:off x="3570332" y="1347438"/>
            <a:ext cx="5051336" cy="4779985"/>
          </a:xfrm>
          <a:prstGeom prst="rect">
            <a:avLst/>
          </a:prstGeom>
          <a:noFill/>
          <a:ln>
            <a:noFill/>
          </a:ln>
        </p:spPr>
      </p:pic>
      <p:sp>
        <p:nvSpPr>
          <p:cNvPr id="333" name="Google Shape;333;p65"/>
          <p:cNvSpPr/>
          <p:nvPr/>
        </p:nvSpPr>
        <p:spPr>
          <a:xfrm>
            <a:off x="10824007" y="6055524"/>
            <a:ext cx="998671" cy="153888"/>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fi-FI" sz="1000" u="none" cap="none" strike="noStrike">
                <a:solidFill>
                  <a:schemeClr val="dk1"/>
                </a:solidFill>
                <a:latin typeface="Calibri"/>
                <a:ea typeface="Calibri"/>
                <a:cs typeface="Calibri"/>
                <a:sym typeface="Calibri"/>
              </a:rPr>
              <a:t>Image: Metsä Group</a:t>
            </a:r>
            <a:endParaRPr/>
          </a:p>
        </p:txBody>
      </p:sp>
      <p:sp>
        <p:nvSpPr>
          <p:cNvPr id="334" name="Google Shape;334;p65"/>
          <p:cNvSpPr txBox="1"/>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fld id="{00000000-1234-1234-1234-123412341234}" type="slidenum">
              <a:rPr b="0" i="0" lang="fi-FI" sz="1400" u="none" cap="none" strike="noStrike">
                <a:solidFill>
                  <a:srgbClr val="FFFFFF"/>
                </a:solidFill>
                <a:latin typeface="Calibri"/>
                <a:ea typeface="Calibri"/>
                <a:cs typeface="Calibri"/>
                <a:sym typeface="Calibri"/>
              </a:rPr>
              <a:t>‹#›</a:t>
            </a:fld>
            <a:endParaRPr b="0" i="0" sz="1400" u="none" cap="none" strike="noStrike">
              <a:solidFill>
                <a:srgbClr val="FFFFFF"/>
              </a:solidFill>
              <a:latin typeface="Calibri"/>
              <a:ea typeface="Calibri"/>
              <a:cs typeface="Calibri"/>
              <a:sym typeface="Calibri"/>
            </a:endParaRPr>
          </a:p>
        </p:txBody>
      </p:sp>
      <p:sp>
        <p:nvSpPr>
          <p:cNvPr id="335" name="Google Shape;335;p65"/>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fld id="{00000000-1234-1234-1234-123412341234}" type="slidenum">
              <a:rPr lang="fi-FI"/>
              <a:t>‹#›</a:t>
            </a:fld>
            <a:endParaRPr/>
          </a:p>
        </p:txBody>
      </p:sp>
      <p:sp>
        <p:nvSpPr>
          <p:cNvPr id="336" name="Google Shape;336;p65"/>
          <p:cNvSpPr txBox="1"/>
          <p:nvPr/>
        </p:nvSpPr>
        <p:spPr>
          <a:xfrm>
            <a:off x="3685096" y="6068142"/>
            <a:ext cx="4114800" cy="36512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0" lang="fi-FI" sz="1050" u="none" cap="none" strike="noStrike">
                <a:solidFill>
                  <a:schemeClr val="dk1"/>
                </a:solidFill>
                <a:latin typeface="Calibri"/>
                <a:ea typeface="Calibri"/>
                <a:cs typeface="Calibri"/>
                <a:sym typeface="Calibri"/>
              </a:rPr>
              <a:t>1 cubic metre of wood binds approximately 1,000 kg of carbon dioxide.</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0" name="Shape 340"/>
        <p:cNvGrpSpPr/>
        <p:nvPr/>
      </p:nvGrpSpPr>
      <p:grpSpPr>
        <a:xfrm>
          <a:off x="0" y="0"/>
          <a:ext cx="0" cy="0"/>
          <a:chOff x="0" y="0"/>
          <a:chExt cx="0" cy="0"/>
        </a:xfrm>
      </p:grpSpPr>
      <p:pic>
        <p:nvPicPr>
          <p:cNvPr id="341" name="Google Shape;341;p66"/>
          <p:cNvPicPr preferRelativeResize="0"/>
          <p:nvPr/>
        </p:nvPicPr>
        <p:blipFill rotWithShape="1">
          <a:blip r:embed="rId3">
            <a:alphaModFix/>
          </a:blip>
          <a:srcRect b="11479" l="0" r="0" t="16735"/>
          <a:stretch/>
        </p:blipFill>
        <p:spPr>
          <a:xfrm>
            <a:off x="965478" y="1388311"/>
            <a:ext cx="10076691" cy="4821101"/>
          </a:xfrm>
          <a:prstGeom prst="rect">
            <a:avLst/>
          </a:prstGeom>
          <a:noFill/>
          <a:ln>
            <a:noFill/>
          </a:ln>
        </p:spPr>
      </p:pic>
      <p:sp>
        <p:nvSpPr>
          <p:cNvPr id="342" name="Google Shape;342;p66"/>
          <p:cNvSpPr/>
          <p:nvPr/>
        </p:nvSpPr>
        <p:spPr>
          <a:xfrm>
            <a:off x="2047634" y="2843666"/>
            <a:ext cx="7767267" cy="1055041"/>
          </a:xfrm>
          <a:prstGeom prst="rect">
            <a:avLst/>
          </a:prstGeom>
          <a:solidFill>
            <a:srgbClr val="9CA65D"/>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43" name="Google Shape;343;p66"/>
          <p:cNvSpPr/>
          <p:nvPr/>
        </p:nvSpPr>
        <p:spPr>
          <a:xfrm>
            <a:off x="2155840" y="2963967"/>
            <a:ext cx="7550853" cy="1046440"/>
          </a:xfrm>
          <a:prstGeom prst="rect">
            <a:avLst/>
          </a:prstGeom>
          <a:noFill/>
          <a:ln>
            <a:noFill/>
          </a:ln>
        </p:spPr>
        <p:txBody>
          <a:bodyPr anchorCtr="0" anchor="t" bIns="45700" lIns="45700" spcFirstLastPara="1" rIns="45700" wrap="square" tIns="45700">
            <a:spAutoFit/>
          </a:bodyPr>
          <a:lstStyle/>
          <a:p>
            <a:pPr indent="0" lvl="0" marL="0" marR="0" rtl="0" algn="just">
              <a:lnSpc>
                <a:spcPct val="100000"/>
              </a:lnSpc>
              <a:spcBef>
                <a:spcPts val="0"/>
              </a:spcBef>
              <a:spcAft>
                <a:spcPts val="0"/>
              </a:spcAft>
              <a:buNone/>
            </a:pPr>
            <a:r>
              <a:rPr b="0" i="0" lang="fi-FI" sz="1600" u="none" cap="none" strike="noStrike">
                <a:solidFill>
                  <a:srgbClr val="FFFFFF"/>
                </a:solidFill>
                <a:latin typeface="Arial"/>
                <a:ea typeface="Arial"/>
                <a:cs typeface="Arial"/>
                <a:sym typeface="Arial"/>
              </a:rPr>
              <a:t>For example, a Finnish wooden single-family house binds an average of 30 tonnes of carbon dioxide in its structures. This carbon fixation value of wood is equivalent to more than 10 years of carbon dioxide emissions from an average consumer car.</a:t>
            </a:r>
            <a:endParaRPr/>
          </a:p>
          <a:p>
            <a:pPr indent="0" lvl="0" marL="0" marR="0" rtl="0" algn="l">
              <a:lnSpc>
                <a:spcPct val="100000"/>
              </a:lnSpc>
              <a:spcBef>
                <a:spcPts val="0"/>
              </a:spcBef>
              <a:spcAft>
                <a:spcPts val="0"/>
              </a:spcAft>
              <a:buNone/>
            </a:pPr>
            <a:r>
              <a:t/>
            </a:r>
            <a:endParaRPr b="0" i="0" sz="1400" u="none" cap="none" strike="noStrike">
              <a:solidFill>
                <a:srgbClr val="0D0D0D"/>
              </a:solidFill>
              <a:latin typeface="Arial"/>
              <a:ea typeface="Arial"/>
              <a:cs typeface="Arial"/>
              <a:sym typeface="Arial"/>
            </a:endParaRPr>
          </a:p>
        </p:txBody>
      </p:sp>
      <p:sp>
        <p:nvSpPr>
          <p:cNvPr id="344" name="Google Shape;344;p6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None/>
            </a:pPr>
            <a:r>
              <a:rPr lang="fi-FI">
                <a:latin typeface="Calibri"/>
                <a:ea typeface="Calibri"/>
                <a:cs typeface="Calibri"/>
                <a:sym typeface="Calibri"/>
              </a:rPr>
              <a:t>Wood absorbs carbon dioxide efficiently</a:t>
            </a:r>
            <a:endParaRPr/>
          </a:p>
        </p:txBody>
      </p:sp>
      <p:sp>
        <p:nvSpPr>
          <p:cNvPr id="345" name="Google Shape;345;p66"/>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fi-FI"/>
              <a:t>Architectural design</a:t>
            </a:r>
            <a:endParaRPr/>
          </a:p>
        </p:txBody>
      </p:sp>
      <p:sp>
        <p:nvSpPr>
          <p:cNvPr id="346" name="Google Shape;346;p66"/>
          <p:cNvSpPr txBox="1"/>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fld id="{00000000-1234-1234-1234-123412341234}" type="slidenum">
              <a:rPr b="0" i="0" lang="fi-FI" sz="1400" u="none" cap="none" strike="noStrike">
                <a:solidFill>
                  <a:srgbClr val="FFFFFF"/>
                </a:solidFill>
                <a:latin typeface="Calibri"/>
                <a:ea typeface="Calibri"/>
                <a:cs typeface="Calibri"/>
                <a:sym typeface="Calibri"/>
              </a:rPr>
              <a:t>‹#›</a:t>
            </a:fld>
            <a:endParaRPr b="0" i="0" sz="1400" u="none" cap="none" strike="noStrike">
              <a:solidFill>
                <a:srgbClr val="FFFFFF"/>
              </a:solidFill>
              <a:latin typeface="Calibri"/>
              <a:ea typeface="Calibri"/>
              <a:cs typeface="Calibri"/>
              <a:sym typeface="Calibri"/>
            </a:endParaRPr>
          </a:p>
        </p:txBody>
      </p:sp>
      <p:sp>
        <p:nvSpPr>
          <p:cNvPr id="347" name="Google Shape;347;p66"/>
          <p:cNvSpPr/>
          <p:nvPr/>
        </p:nvSpPr>
        <p:spPr>
          <a:xfrm>
            <a:off x="1024336" y="5809302"/>
            <a:ext cx="6889501" cy="400110"/>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None/>
            </a:pPr>
            <a:r>
              <a:rPr b="0" i="0" lang="fi-FI" sz="1000" u="none" cap="none" strike="noStrike">
                <a:solidFill>
                  <a:schemeClr val="dk1"/>
                </a:solidFill>
                <a:latin typeface="Calibri"/>
                <a:ea typeface="Calibri"/>
                <a:cs typeface="Calibri"/>
                <a:sym typeface="Calibri"/>
              </a:rPr>
              <a:t>Source: </a:t>
            </a:r>
            <a:br>
              <a:rPr b="0" i="0" lang="fi-FI" sz="1000" u="none" cap="none" strike="noStrike">
                <a:solidFill>
                  <a:schemeClr val="dk1"/>
                </a:solidFill>
                <a:latin typeface="Calibri"/>
                <a:ea typeface="Calibri"/>
                <a:cs typeface="Calibri"/>
                <a:sym typeface="Calibri"/>
              </a:rPr>
            </a:br>
            <a:r>
              <a:rPr b="0" i="0" lang="fi-FI" sz="1000" u="sng" cap="none" strike="noStrike">
                <a:solidFill>
                  <a:schemeClr val="dk1"/>
                </a:solidFill>
                <a:latin typeface="Calibri"/>
                <a:ea typeface="Calibri"/>
                <a:cs typeface="Calibri"/>
                <a:sym typeface="Calibri"/>
                <a:hlinkClick r:id="rId4">
                  <a:extLst>
                    <a:ext uri="{A12FA001-AC4F-418D-AE19-62706E023703}">
                      <ahyp:hlinkClr val="tx"/>
                    </a:ext>
                  </a:extLst>
                </a:hlinkClick>
              </a:rPr>
              <a:t>https://www.metsafibre.com/fi/media/Erinomaisuus-ja-Innovaatiot/Pages/Sahatavara-sitoo-hiilta-koko-elinkaarensa-ajan.aspx</a:t>
            </a:r>
            <a:endParaRPr/>
          </a:p>
        </p:txBody>
      </p:sp>
      <p:sp>
        <p:nvSpPr>
          <p:cNvPr id="348" name="Google Shape;348;p66"/>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fld id="{00000000-1234-1234-1234-123412341234}" type="slidenum">
              <a:rPr lang="fi-FI"/>
              <a:t>‹#›</a:t>
            </a:fld>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2" name="Shape 352"/>
        <p:cNvGrpSpPr/>
        <p:nvPr/>
      </p:nvGrpSpPr>
      <p:grpSpPr>
        <a:xfrm>
          <a:off x="0" y="0"/>
          <a:ext cx="0" cy="0"/>
          <a:chOff x="0" y="0"/>
          <a:chExt cx="0" cy="0"/>
        </a:xfrm>
      </p:grpSpPr>
      <p:sp>
        <p:nvSpPr>
          <p:cNvPr id="353" name="Google Shape;353;p67"/>
          <p:cNvSpPr txBox="1"/>
          <p:nvPr>
            <p:ph idx="1" type="body"/>
          </p:nvPr>
        </p:nvSpPr>
        <p:spPr>
          <a:xfrm>
            <a:off x="5624546" y="1825625"/>
            <a:ext cx="5729253" cy="4351338"/>
          </a:xfrm>
          <a:prstGeom prst="rect">
            <a:avLst/>
          </a:prstGeom>
          <a:noFill/>
          <a:ln>
            <a:noFill/>
          </a:ln>
        </p:spPr>
        <p:txBody>
          <a:bodyPr anchorCtr="0" anchor="ctr" bIns="45700" lIns="91425" spcFirstLastPara="1" rIns="91425" wrap="square" tIns="45700">
            <a:normAutofit/>
          </a:bodyPr>
          <a:lstStyle/>
          <a:p>
            <a:pPr indent="0" lvl="0" marL="114300" rtl="0" algn="l">
              <a:lnSpc>
                <a:spcPct val="90000"/>
              </a:lnSpc>
              <a:spcBef>
                <a:spcPts val="1000"/>
              </a:spcBef>
              <a:spcAft>
                <a:spcPts val="0"/>
              </a:spcAft>
              <a:buSzPts val="1800"/>
              <a:buNone/>
            </a:pPr>
            <a:r>
              <a:rPr b="1" lang="fi-FI" sz="2400">
                <a:solidFill>
                  <a:schemeClr val="dk1"/>
                </a:solidFill>
              </a:rPr>
              <a:t>Wood is strong and light. </a:t>
            </a:r>
            <a:r>
              <a:rPr lang="fi-FI" sz="2400">
                <a:solidFill>
                  <a:schemeClr val="dk1"/>
                </a:solidFill>
              </a:rPr>
              <a:t>As a natural material, wood has different properties that vary, such as appearance, strength and other physical properties.</a:t>
            </a:r>
            <a:endParaRPr/>
          </a:p>
        </p:txBody>
      </p:sp>
      <p:sp>
        <p:nvSpPr>
          <p:cNvPr id="354" name="Google Shape;354;p67"/>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fi-FI"/>
              <a:t>Architectural design</a:t>
            </a:r>
            <a:endParaRPr/>
          </a:p>
        </p:txBody>
      </p:sp>
      <p:sp>
        <p:nvSpPr>
          <p:cNvPr id="355" name="Google Shape;355;p67"/>
          <p:cNvSpPr txBox="1"/>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fld id="{00000000-1234-1234-1234-123412341234}" type="slidenum">
              <a:rPr b="0" i="0" lang="fi-FI" sz="1400" u="none" cap="none" strike="noStrike">
                <a:solidFill>
                  <a:srgbClr val="FFFFFF"/>
                </a:solidFill>
                <a:latin typeface="Calibri"/>
                <a:ea typeface="Calibri"/>
                <a:cs typeface="Calibri"/>
                <a:sym typeface="Calibri"/>
              </a:rPr>
              <a:t>‹#›</a:t>
            </a:fld>
            <a:endParaRPr b="0" i="0" sz="1400" u="none" cap="none" strike="noStrike">
              <a:solidFill>
                <a:srgbClr val="FFFFFF"/>
              </a:solidFill>
              <a:latin typeface="Calibri"/>
              <a:ea typeface="Calibri"/>
              <a:cs typeface="Calibri"/>
              <a:sym typeface="Calibri"/>
            </a:endParaRPr>
          </a:p>
        </p:txBody>
      </p:sp>
      <p:sp>
        <p:nvSpPr>
          <p:cNvPr id="356" name="Google Shape;356;p67"/>
          <p:cNvSpPr/>
          <p:nvPr/>
        </p:nvSpPr>
        <p:spPr>
          <a:xfrm>
            <a:off x="9870508" y="6052471"/>
            <a:ext cx="2035171" cy="246221"/>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None/>
            </a:pPr>
            <a:r>
              <a:rPr b="0" i="0" lang="fi-FI" sz="1000" u="none" cap="none" strike="noStrike">
                <a:solidFill>
                  <a:schemeClr val="dk1"/>
                </a:solidFill>
                <a:latin typeface="Calibri"/>
                <a:ea typeface="Calibri"/>
                <a:cs typeface="Calibri"/>
                <a:sym typeface="Calibri"/>
              </a:rPr>
              <a:t>Source: Puuinfon puutavaraopas 2019</a:t>
            </a:r>
            <a:endParaRPr/>
          </a:p>
        </p:txBody>
      </p:sp>
      <p:pic>
        <p:nvPicPr>
          <p:cNvPr id="357" name="Google Shape;357;p67"/>
          <p:cNvPicPr preferRelativeResize="0"/>
          <p:nvPr/>
        </p:nvPicPr>
        <p:blipFill rotWithShape="1">
          <a:blip r:embed="rId3">
            <a:alphaModFix/>
          </a:blip>
          <a:srcRect b="0" l="0" r="0" t="0"/>
          <a:stretch/>
        </p:blipFill>
        <p:spPr>
          <a:xfrm>
            <a:off x="996310" y="1739984"/>
            <a:ext cx="4581412" cy="4038056"/>
          </a:xfrm>
          <a:prstGeom prst="rect">
            <a:avLst/>
          </a:prstGeom>
          <a:noFill/>
          <a:ln>
            <a:noFill/>
          </a:ln>
        </p:spPr>
      </p:pic>
      <p:sp>
        <p:nvSpPr>
          <p:cNvPr id="358" name="Google Shape;358;p67"/>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fld id="{00000000-1234-1234-1234-123412341234}" type="slidenum">
              <a:rPr lang="fi-FI"/>
              <a:t>‹#›</a:t>
            </a:fld>
            <a:endParaRPr/>
          </a:p>
        </p:txBody>
      </p:sp>
      <p:sp>
        <p:nvSpPr>
          <p:cNvPr id="359" name="Google Shape;359;p67"/>
          <p:cNvSpPr txBox="1"/>
          <p:nvPr/>
        </p:nvSpPr>
        <p:spPr>
          <a:xfrm>
            <a:off x="3369125" y="1998081"/>
            <a:ext cx="826012" cy="36512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0" lang="fi-FI" sz="1000" u="none" cap="none" strike="noStrike">
                <a:solidFill>
                  <a:schemeClr val="dk1"/>
                </a:solidFill>
                <a:latin typeface="Montserrat"/>
                <a:ea typeface="Montserrat"/>
                <a:cs typeface="Montserrat"/>
                <a:sym typeface="Montserrat"/>
              </a:rPr>
              <a:t>Cambium</a:t>
            </a:r>
            <a:endParaRPr/>
          </a:p>
        </p:txBody>
      </p:sp>
      <p:sp>
        <p:nvSpPr>
          <p:cNvPr id="360" name="Google Shape;360;p67"/>
          <p:cNvSpPr txBox="1"/>
          <p:nvPr/>
        </p:nvSpPr>
        <p:spPr>
          <a:xfrm>
            <a:off x="4510498" y="2833156"/>
            <a:ext cx="826012" cy="36512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0" lang="fi-FI" sz="900" u="none" cap="none" strike="noStrike">
                <a:solidFill>
                  <a:schemeClr val="dk1"/>
                </a:solidFill>
                <a:latin typeface="Montserrat"/>
                <a:ea typeface="Montserrat"/>
                <a:cs typeface="Montserrat"/>
                <a:sym typeface="Montserrat"/>
              </a:rPr>
              <a:t>Sapwood</a:t>
            </a:r>
            <a:endParaRPr/>
          </a:p>
        </p:txBody>
      </p:sp>
      <p:sp>
        <p:nvSpPr>
          <p:cNvPr id="361" name="Google Shape;361;p67"/>
          <p:cNvSpPr txBox="1"/>
          <p:nvPr/>
        </p:nvSpPr>
        <p:spPr>
          <a:xfrm>
            <a:off x="4500718" y="4822055"/>
            <a:ext cx="826012" cy="36512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0" lang="fi-FI" sz="900" u="none" cap="none" strike="noStrike">
                <a:solidFill>
                  <a:schemeClr val="dk1"/>
                </a:solidFill>
                <a:latin typeface="Montserrat"/>
                <a:ea typeface="Montserrat"/>
                <a:cs typeface="Montserrat"/>
                <a:sym typeface="Montserrat"/>
              </a:rPr>
              <a:t>Sapwood</a:t>
            </a:r>
            <a:endParaRPr/>
          </a:p>
        </p:txBody>
      </p:sp>
      <p:sp>
        <p:nvSpPr>
          <p:cNvPr id="362" name="Google Shape;362;p67"/>
          <p:cNvSpPr txBox="1"/>
          <p:nvPr/>
        </p:nvSpPr>
        <p:spPr>
          <a:xfrm>
            <a:off x="1603194" y="1845217"/>
            <a:ext cx="826012" cy="36512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0" lang="fi-FI" sz="900" u="none" cap="none" strike="noStrike">
                <a:solidFill>
                  <a:schemeClr val="dk1"/>
                </a:solidFill>
                <a:latin typeface="Montserrat"/>
                <a:ea typeface="Montserrat"/>
                <a:cs typeface="Montserrat"/>
                <a:sym typeface="Montserrat"/>
              </a:rPr>
              <a:t>Outer shell i.e. bark</a:t>
            </a:r>
            <a:endParaRPr/>
          </a:p>
        </p:txBody>
      </p:sp>
      <p:sp>
        <p:nvSpPr>
          <p:cNvPr id="363" name="Google Shape;363;p67"/>
          <p:cNvSpPr txBox="1"/>
          <p:nvPr/>
        </p:nvSpPr>
        <p:spPr>
          <a:xfrm>
            <a:off x="4510498" y="3778518"/>
            <a:ext cx="826012" cy="36512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0" lang="fi-FI" sz="900" u="none" cap="none" strike="noStrike">
                <a:solidFill>
                  <a:schemeClr val="dk1"/>
                </a:solidFill>
                <a:latin typeface="Montserrat"/>
                <a:ea typeface="Montserrat"/>
                <a:cs typeface="Montserrat"/>
                <a:sym typeface="Montserrat"/>
              </a:rPr>
              <a:t>Heartwood</a:t>
            </a:r>
            <a:endParaRPr/>
          </a:p>
        </p:txBody>
      </p:sp>
      <p:sp>
        <p:nvSpPr>
          <p:cNvPr id="364" name="Google Shape;364;p67"/>
          <p:cNvSpPr txBox="1"/>
          <p:nvPr/>
        </p:nvSpPr>
        <p:spPr>
          <a:xfrm>
            <a:off x="2621868" y="1885559"/>
            <a:ext cx="969364" cy="36512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0" lang="fi-FI" sz="900" u="none" cap="none" strike="noStrike">
                <a:solidFill>
                  <a:schemeClr val="dk1"/>
                </a:solidFill>
                <a:latin typeface="Montserrat"/>
                <a:ea typeface="Montserrat"/>
                <a:cs typeface="Montserrat"/>
                <a:sym typeface="Montserrat"/>
              </a:rPr>
              <a:t>Inner lining i.e. bast</a:t>
            </a:r>
            <a:endParaRPr b="0" i="0" sz="900" u="none" cap="none" strike="noStrike">
              <a:solidFill>
                <a:schemeClr val="dk1"/>
              </a:solidFill>
              <a:latin typeface="Montserrat"/>
              <a:ea typeface="Montserrat"/>
              <a:cs typeface="Montserrat"/>
              <a:sym typeface="Montserrat"/>
            </a:endParaRPr>
          </a:p>
        </p:txBody>
      </p:sp>
      <p:sp>
        <p:nvSpPr>
          <p:cNvPr id="365" name="Google Shape;365;p67"/>
          <p:cNvSpPr txBox="1"/>
          <p:nvPr/>
        </p:nvSpPr>
        <p:spPr>
          <a:xfrm>
            <a:off x="2621868" y="5412915"/>
            <a:ext cx="969364" cy="36512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0" lang="fi-FI" sz="900" u="none" cap="none" strike="noStrike">
                <a:solidFill>
                  <a:schemeClr val="dk1"/>
                </a:solidFill>
                <a:latin typeface="Montserrat"/>
                <a:ea typeface="Montserrat"/>
                <a:cs typeface="Montserrat"/>
                <a:sym typeface="Montserrat"/>
              </a:rPr>
              <a:t>Growth rings</a:t>
            </a:r>
            <a:endParaRPr/>
          </a:p>
        </p:txBody>
      </p:sp>
      <p:sp>
        <p:nvSpPr>
          <p:cNvPr id="366" name="Google Shape;366;p67"/>
          <p:cNvSpPr txBox="1"/>
          <p:nvPr/>
        </p:nvSpPr>
        <p:spPr>
          <a:xfrm>
            <a:off x="1508365" y="5412914"/>
            <a:ext cx="826012" cy="36512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0" lang="fi-FI" sz="900" u="none" cap="none" strike="noStrike">
                <a:solidFill>
                  <a:schemeClr val="dk1"/>
                </a:solidFill>
                <a:latin typeface="Montserrat"/>
                <a:ea typeface="Montserrat"/>
                <a:cs typeface="Montserrat"/>
                <a:sym typeface="Montserrat"/>
              </a:rPr>
              <a:t>Pith</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0" name="Shape 370"/>
        <p:cNvGrpSpPr/>
        <p:nvPr/>
      </p:nvGrpSpPr>
      <p:grpSpPr>
        <a:xfrm>
          <a:off x="0" y="0"/>
          <a:ext cx="0" cy="0"/>
          <a:chOff x="0" y="0"/>
          <a:chExt cx="0" cy="0"/>
        </a:xfrm>
      </p:grpSpPr>
      <p:pic>
        <p:nvPicPr>
          <p:cNvPr id="371" name="Google Shape;371;p68"/>
          <p:cNvPicPr preferRelativeResize="0"/>
          <p:nvPr/>
        </p:nvPicPr>
        <p:blipFill rotWithShape="1">
          <a:blip r:embed="rId3">
            <a:alphaModFix/>
          </a:blip>
          <a:srcRect b="0" l="0" r="0" t="0"/>
          <a:stretch/>
        </p:blipFill>
        <p:spPr>
          <a:xfrm>
            <a:off x="1572751" y="1474380"/>
            <a:ext cx="8757119" cy="4311790"/>
          </a:xfrm>
          <a:prstGeom prst="rect">
            <a:avLst/>
          </a:prstGeom>
          <a:noFill/>
          <a:ln>
            <a:noFill/>
          </a:ln>
        </p:spPr>
      </p:pic>
      <p:sp>
        <p:nvSpPr>
          <p:cNvPr id="372" name="Google Shape;372;p6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None/>
            </a:pPr>
            <a:r>
              <a:rPr lang="fi-FI" sz="3200">
                <a:latin typeface="Calibri"/>
                <a:ea typeface="Calibri"/>
                <a:cs typeface="Calibri"/>
                <a:sym typeface="Calibri"/>
              </a:rPr>
              <a:t>Breakdown of sawn timber from different parts of the wood into quality grades</a:t>
            </a:r>
            <a:endParaRPr/>
          </a:p>
        </p:txBody>
      </p:sp>
      <p:sp>
        <p:nvSpPr>
          <p:cNvPr id="373" name="Google Shape;373;p68"/>
          <p:cNvSpPr txBox="1"/>
          <p:nvPr>
            <p:ph idx="1" type="body"/>
          </p:nvPr>
        </p:nvSpPr>
        <p:spPr>
          <a:xfrm>
            <a:off x="838200" y="2001762"/>
            <a:ext cx="10515600" cy="4351338"/>
          </a:xfrm>
          <a:prstGeom prst="rect">
            <a:avLst/>
          </a:prstGeom>
          <a:noFill/>
          <a:ln>
            <a:noFill/>
          </a:ln>
        </p:spPr>
        <p:txBody>
          <a:bodyPr anchorCtr="0" anchor="b" bIns="45700" lIns="91425" spcFirstLastPara="1" rIns="91425" wrap="square" tIns="45700">
            <a:normAutofit/>
          </a:bodyPr>
          <a:lstStyle/>
          <a:p>
            <a:pPr indent="0" lvl="0" marL="114300" rtl="0" algn="l">
              <a:lnSpc>
                <a:spcPct val="90000"/>
              </a:lnSpc>
              <a:spcBef>
                <a:spcPts val="1000"/>
              </a:spcBef>
              <a:spcAft>
                <a:spcPts val="0"/>
              </a:spcAft>
              <a:buSzPts val="1800"/>
              <a:buNone/>
            </a:pPr>
            <a:r>
              <a:rPr lang="fi-FI" sz="1800">
                <a:solidFill>
                  <a:schemeClr val="dk1"/>
                </a:solidFill>
              </a:rPr>
              <a:t>Logs are sorted by quality using ABC sorting:</a:t>
            </a:r>
            <a:br>
              <a:rPr lang="fi-FI" sz="1800">
                <a:solidFill>
                  <a:schemeClr val="dk1"/>
                </a:solidFill>
              </a:rPr>
            </a:br>
            <a:r>
              <a:rPr lang="fi-FI" sz="1800">
                <a:solidFill>
                  <a:schemeClr val="dk1"/>
                </a:solidFill>
              </a:rPr>
              <a:t>The best </a:t>
            </a:r>
            <a:r>
              <a:rPr b="1" lang="fi-FI" sz="1800">
                <a:solidFill>
                  <a:schemeClr val="dk1"/>
                </a:solidFill>
              </a:rPr>
              <a:t>branchless butt log</a:t>
            </a:r>
            <a:r>
              <a:rPr lang="fi-FI" sz="1800">
                <a:solidFill>
                  <a:schemeClr val="dk1"/>
                </a:solidFill>
              </a:rPr>
              <a:t> is A-grade, a </a:t>
            </a:r>
            <a:r>
              <a:rPr b="1" lang="fi-FI" sz="1800">
                <a:solidFill>
                  <a:schemeClr val="dk1"/>
                </a:solidFill>
              </a:rPr>
              <a:t>sound top log</a:t>
            </a:r>
            <a:r>
              <a:rPr lang="fi-FI" sz="1800">
                <a:solidFill>
                  <a:schemeClr val="dk1"/>
                </a:solidFill>
              </a:rPr>
              <a:t> is B-grade and the </a:t>
            </a:r>
            <a:r>
              <a:rPr b="1" lang="fi-FI" sz="1800">
                <a:solidFill>
                  <a:schemeClr val="dk1"/>
                </a:solidFill>
              </a:rPr>
              <a:t>middle log</a:t>
            </a:r>
            <a:r>
              <a:rPr lang="fi-FI" sz="1800">
                <a:solidFill>
                  <a:schemeClr val="dk1"/>
                </a:solidFill>
              </a:rPr>
              <a:t> is C-grade.</a:t>
            </a:r>
            <a:endParaRPr/>
          </a:p>
        </p:txBody>
      </p:sp>
      <p:sp>
        <p:nvSpPr>
          <p:cNvPr id="374" name="Google Shape;374;p68"/>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fi-FI"/>
              <a:t>Architectural design</a:t>
            </a:r>
            <a:endParaRPr/>
          </a:p>
        </p:txBody>
      </p:sp>
      <p:sp>
        <p:nvSpPr>
          <p:cNvPr id="375" name="Google Shape;375;p68"/>
          <p:cNvSpPr txBox="1"/>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fld id="{00000000-1234-1234-1234-123412341234}" type="slidenum">
              <a:rPr b="0" i="0" lang="fi-FI" sz="1400" u="none" cap="none" strike="noStrike">
                <a:solidFill>
                  <a:srgbClr val="FFFFFF"/>
                </a:solidFill>
                <a:latin typeface="Calibri"/>
                <a:ea typeface="Calibri"/>
                <a:cs typeface="Calibri"/>
                <a:sym typeface="Calibri"/>
              </a:rPr>
              <a:t>‹#›</a:t>
            </a:fld>
            <a:endParaRPr b="0" i="0" sz="1400" u="none" cap="none" strike="noStrike">
              <a:solidFill>
                <a:srgbClr val="FFFFFF"/>
              </a:solidFill>
              <a:latin typeface="Calibri"/>
              <a:ea typeface="Calibri"/>
              <a:cs typeface="Calibri"/>
              <a:sym typeface="Calibri"/>
            </a:endParaRPr>
          </a:p>
        </p:txBody>
      </p:sp>
      <p:sp>
        <p:nvSpPr>
          <p:cNvPr id="376" name="Google Shape;376;p68"/>
          <p:cNvSpPr/>
          <p:nvPr/>
        </p:nvSpPr>
        <p:spPr>
          <a:xfrm>
            <a:off x="9883956" y="5855128"/>
            <a:ext cx="2035171" cy="246221"/>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None/>
            </a:pPr>
            <a:r>
              <a:rPr b="0" i="0" lang="fi-FI" sz="1000" u="none" cap="none" strike="noStrike">
                <a:solidFill>
                  <a:schemeClr val="dk1"/>
                </a:solidFill>
                <a:latin typeface="Calibri"/>
                <a:ea typeface="Calibri"/>
                <a:cs typeface="Calibri"/>
                <a:sym typeface="Calibri"/>
              </a:rPr>
              <a:t>Source: Puuinfon puutavaraopas 2019</a:t>
            </a:r>
            <a:endParaRPr/>
          </a:p>
        </p:txBody>
      </p:sp>
      <p:sp>
        <p:nvSpPr>
          <p:cNvPr id="377" name="Google Shape;377;p68"/>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fld id="{00000000-1234-1234-1234-123412341234}" type="slidenum">
              <a:rPr lang="fi-FI"/>
              <a:t>‹#›</a:t>
            </a:fld>
            <a:endParaRPr/>
          </a:p>
        </p:txBody>
      </p:sp>
      <p:sp>
        <p:nvSpPr>
          <p:cNvPr id="378" name="Google Shape;378;p68"/>
          <p:cNvSpPr txBox="1"/>
          <p:nvPr/>
        </p:nvSpPr>
        <p:spPr>
          <a:xfrm rot="-5400000">
            <a:off x="130542" y="3707710"/>
            <a:ext cx="2992640" cy="36512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0" lang="fi-FI" sz="900" u="none" cap="none" strike="noStrike">
                <a:solidFill>
                  <a:schemeClr val="dk1"/>
                </a:solidFill>
                <a:latin typeface="Montserrat"/>
                <a:ea typeface="Montserrat"/>
                <a:cs typeface="Montserrat"/>
                <a:sym typeface="Montserrat"/>
              </a:rPr>
              <a:t>Butt log	    Middle log	         Top log</a:t>
            </a:r>
            <a:endParaRPr/>
          </a:p>
        </p:txBody>
      </p:sp>
      <p:sp>
        <p:nvSpPr>
          <p:cNvPr id="379" name="Google Shape;379;p68"/>
          <p:cNvSpPr txBox="1"/>
          <p:nvPr/>
        </p:nvSpPr>
        <p:spPr>
          <a:xfrm>
            <a:off x="3886306" y="2567759"/>
            <a:ext cx="1606444" cy="677091"/>
          </a:xfrm>
          <a:prstGeom prst="rect">
            <a:avLst/>
          </a:prstGeom>
          <a:noFill/>
          <a:ln>
            <a:noFill/>
          </a:ln>
        </p:spPr>
        <p:txBody>
          <a:bodyPr anchorCtr="0" anchor="t" bIns="45700" lIns="91425" spcFirstLastPara="1" rIns="91425" wrap="square" tIns="45700">
            <a:noAutofit/>
          </a:bodyPr>
          <a:lstStyle/>
          <a:p>
            <a:pPr indent="0" lvl="0" marL="0" marR="0" rtl="0" algn="l">
              <a:lnSpc>
                <a:spcPct val="144444"/>
              </a:lnSpc>
              <a:spcBef>
                <a:spcPts val="0"/>
              </a:spcBef>
              <a:spcAft>
                <a:spcPts val="0"/>
              </a:spcAft>
              <a:buClr>
                <a:srgbClr val="000000"/>
              </a:buClr>
              <a:buSzPts val="1400"/>
              <a:buFont typeface="Arial"/>
              <a:buNone/>
            </a:pPr>
            <a:r>
              <a:rPr b="0" i="0" lang="fi-FI" sz="900" u="none" cap="none" strike="noStrike">
                <a:solidFill>
                  <a:schemeClr val="dk1"/>
                </a:solidFill>
                <a:latin typeface="Montserrat"/>
                <a:ea typeface="Montserrat"/>
                <a:cs typeface="Montserrat"/>
                <a:sym typeface="Montserrat"/>
              </a:rPr>
              <a:t>Sound side boards: grade VII middle boards: grades V and VI</a:t>
            </a:r>
            <a:endParaRPr/>
          </a:p>
        </p:txBody>
      </p:sp>
      <p:sp>
        <p:nvSpPr>
          <p:cNvPr id="380" name="Google Shape;380;p68"/>
          <p:cNvSpPr txBox="1"/>
          <p:nvPr/>
        </p:nvSpPr>
        <p:spPr>
          <a:xfrm>
            <a:off x="3706638" y="3759201"/>
            <a:ext cx="1786112" cy="677091"/>
          </a:xfrm>
          <a:prstGeom prst="rect">
            <a:avLst/>
          </a:prstGeom>
          <a:noFill/>
          <a:ln>
            <a:noFill/>
          </a:ln>
        </p:spPr>
        <p:txBody>
          <a:bodyPr anchorCtr="0" anchor="t" bIns="45700" lIns="91425" spcFirstLastPara="1" rIns="91425" wrap="square" tIns="45700">
            <a:noAutofit/>
          </a:bodyPr>
          <a:lstStyle/>
          <a:p>
            <a:pPr indent="0" lvl="0" marL="0" marR="0" rtl="0" algn="l">
              <a:lnSpc>
                <a:spcPct val="144444"/>
              </a:lnSpc>
              <a:spcBef>
                <a:spcPts val="0"/>
              </a:spcBef>
              <a:spcAft>
                <a:spcPts val="0"/>
              </a:spcAft>
              <a:buClr>
                <a:srgbClr val="000000"/>
              </a:buClr>
              <a:buSzPts val="1400"/>
              <a:buFont typeface="Arial"/>
              <a:buNone/>
            </a:pPr>
            <a:r>
              <a:rPr b="0" i="0" lang="fi-FI" sz="900" u="none" cap="none" strike="noStrike">
                <a:solidFill>
                  <a:schemeClr val="dk1"/>
                </a:solidFill>
                <a:latin typeface="Montserrat"/>
                <a:ea typeface="Montserrat"/>
                <a:cs typeface="Montserrat"/>
                <a:sym typeface="Montserrat"/>
              </a:rPr>
              <a:t>Removable black-knot side boards: grades V, VI (and VII) middle boards: grades V and VI</a:t>
            </a:r>
            <a:endParaRPr/>
          </a:p>
        </p:txBody>
      </p:sp>
      <p:sp>
        <p:nvSpPr>
          <p:cNvPr id="381" name="Google Shape;381;p68"/>
          <p:cNvSpPr txBox="1"/>
          <p:nvPr/>
        </p:nvSpPr>
        <p:spPr>
          <a:xfrm>
            <a:off x="3198637" y="4718212"/>
            <a:ext cx="2551713" cy="677091"/>
          </a:xfrm>
          <a:prstGeom prst="rect">
            <a:avLst/>
          </a:prstGeom>
          <a:noFill/>
          <a:ln>
            <a:noFill/>
          </a:ln>
        </p:spPr>
        <p:txBody>
          <a:bodyPr anchorCtr="0" anchor="t" bIns="45700" lIns="91425" spcFirstLastPara="1" rIns="91425" wrap="square" tIns="45700">
            <a:noAutofit/>
          </a:bodyPr>
          <a:lstStyle/>
          <a:p>
            <a:pPr indent="0" lvl="0" marL="0" marR="0" rtl="0" algn="l">
              <a:lnSpc>
                <a:spcPct val="144444"/>
              </a:lnSpc>
              <a:spcBef>
                <a:spcPts val="0"/>
              </a:spcBef>
              <a:spcAft>
                <a:spcPts val="0"/>
              </a:spcAft>
              <a:buClr>
                <a:srgbClr val="000000"/>
              </a:buClr>
              <a:buSzPts val="1400"/>
              <a:buFont typeface="Arial"/>
              <a:buNone/>
            </a:pPr>
            <a:r>
              <a:rPr b="0" i="0" lang="fi-FI" sz="900" u="none" cap="none" strike="noStrike">
                <a:solidFill>
                  <a:schemeClr val="dk1"/>
                </a:solidFill>
                <a:latin typeface="Montserrat"/>
                <a:ea typeface="Montserrat"/>
                <a:cs typeface="Montserrat"/>
                <a:sym typeface="Montserrat"/>
              </a:rPr>
              <a:t>Surface almost knotless </a:t>
            </a:r>
            <a:br>
              <a:rPr b="0" i="0" lang="fi-FI" sz="900" u="none" cap="none" strike="noStrike">
                <a:solidFill>
                  <a:schemeClr val="dk1"/>
                </a:solidFill>
                <a:latin typeface="Montserrat"/>
                <a:ea typeface="Montserrat"/>
                <a:cs typeface="Montserrat"/>
                <a:sym typeface="Montserrat"/>
              </a:rPr>
            </a:br>
            <a:r>
              <a:rPr b="0" i="0" lang="fi-FI" sz="900" u="none" cap="none" strike="noStrike">
                <a:solidFill>
                  <a:schemeClr val="dk1"/>
                </a:solidFill>
                <a:latin typeface="Montserrat"/>
                <a:ea typeface="Montserrat"/>
                <a:cs typeface="Montserrat"/>
                <a:sym typeface="Montserrat"/>
              </a:rPr>
              <a:t>pith the same as in middle and top logs, side boards: grades US I...US IV (V, VI, VII) middle boards: grads US IV, V and VI</a:t>
            </a:r>
            <a:endParaRPr/>
          </a:p>
        </p:txBody>
      </p:sp>
      <p:sp>
        <p:nvSpPr>
          <p:cNvPr id="382" name="Google Shape;382;p68"/>
          <p:cNvSpPr txBox="1"/>
          <p:nvPr/>
        </p:nvSpPr>
        <p:spPr>
          <a:xfrm>
            <a:off x="1613092" y="2863943"/>
            <a:ext cx="992649" cy="317707"/>
          </a:xfrm>
          <a:prstGeom prst="rect">
            <a:avLst/>
          </a:prstGeom>
          <a:noFill/>
          <a:ln>
            <a:noFill/>
          </a:ln>
        </p:spPr>
        <p:txBody>
          <a:bodyPr anchorCtr="0" anchor="t" bIns="45700" lIns="91425" spcFirstLastPara="1" rIns="91425" wrap="square" tIns="45700">
            <a:noAutofit/>
          </a:bodyPr>
          <a:lstStyle/>
          <a:p>
            <a:pPr indent="0" lvl="0" marL="0" marR="0" rtl="0" algn="ctr">
              <a:lnSpc>
                <a:spcPct val="144444"/>
              </a:lnSpc>
              <a:spcBef>
                <a:spcPts val="0"/>
              </a:spcBef>
              <a:spcAft>
                <a:spcPts val="0"/>
              </a:spcAft>
              <a:buClr>
                <a:srgbClr val="000000"/>
              </a:buClr>
              <a:buSzPts val="1400"/>
              <a:buFont typeface="Arial"/>
              <a:buNone/>
            </a:pPr>
            <a:r>
              <a:rPr b="0" i="0" lang="fi-FI" sz="900" u="none" cap="none" strike="noStrike">
                <a:solidFill>
                  <a:schemeClr val="dk1"/>
                </a:solidFill>
                <a:latin typeface="Montserrat"/>
                <a:ea typeface="Montserrat"/>
                <a:cs typeface="Montserrat"/>
                <a:sym typeface="Montserrat"/>
              </a:rPr>
              <a:t>approx. 4 m</a:t>
            </a:r>
            <a:endParaRPr/>
          </a:p>
        </p:txBody>
      </p:sp>
      <p:sp>
        <p:nvSpPr>
          <p:cNvPr id="383" name="Google Shape;383;p68"/>
          <p:cNvSpPr txBox="1"/>
          <p:nvPr/>
        </p:nvSpPr>
        <p:spPr>
          <a:xfrm>
            <a:off x="8248365" y="4718212"/>
            <a:ext cx="1060450" cy="239759"/>
          </a:xfrm>
          <a:prstGeom prst="rect">
            <a:avLst/>
          </a:prstGeom>
          <a:noFill/>
          <a:ln>
            <a:noFill/>
          </a:ln>
        </p:spPr>
        <p:txBody>
          <a:bodyPr anchorCtr="0" anchor="t" bIns="45700" lIns="91425" spcFirstLastPara="1" rIns="91425" wrap="square" tIns="45700">
            <a:noAutofit/>
          </a:bodyPr>
          <a:lstStyle/>
          <a:p>
            <a:pPr indent="0" lvl="0" marL="0" marR="0" rtl="0" algn="l">
              <a:lnSpc>
                <a:spcPct val="144444"/>
              </a:lnSpc>
              <a:spcBef>
                <a:spcPts val="0"/>
              </a:spcBef>
              <a:spcAft>
                <a:spcPts val="0"/>
              </a:spcAft>
              <a:buClr>
                <a:srgbClr val="000000"/>
              </a:buClr>
              <a:buSzPts val="1400"/>
              <a:buFont typeface="Arial"/>
              <a:buNone/>
            </a:pPr>
            <a:r>
              <a:rPr b="0" i="0" lang="fi-FI" sz="900" u="none" cap="none" strike="noStrike">
                <a:solidFill>
                  <a:schemeClr val="dk1"/>
                </a:solidFill>
                <a:latin typeface="Montserrat"/>
                <a:ea typeface="Montserrat"/>
                <a:cs typeface="Montserrat"/>
                <a:sym typeface="Montserrat"/>
              </a:rPr>
              <a:t>Black and sound knots</a:t>
            </a:r>
            <a:endParaRPr/>
          </a:p>
        </p:txBody>
      </p:sp>
      <p:sp>
        <p:nvSpPr>
          <p:cNvPr id="384" name="Google Shape;384;p68"/>
          <p:cNvSpPr txBox="1"/>
          <p:nvPr/>
        </p:nvSpPr>
        <p:spPr>
          <a:xfrm>
            <a:off x="1626539" y="2042103"/>
            <a:ext cx="992649" cy="247921"/>
          </a:xfrm>
          <a:prstGeom prst="rect">
            <a:avLst/>
          </a:prstGeom>
          <a:noFill/>
          <a:ln>
            <a:noFill/>
          </a:ln>
        </p:spPr>
        <p:txBody>
          <a:bodyPr anchorCtr="0" anchor="t" bIns="45700" lIns="91425" spcFirstLastPara="1" rIns="91425" wrap="square" tIns="45700">
            <a:noAutofit/>
          </a:bodyPr>
          <a:lstStyle/>
          <a:p>
            <a:pPr indent="0" lvl="0" marL="0" marR="0" rtl="0" algn="ctr">
              <a:lnSpc>
                <a:spcPct val="144444"/>
              </a:lnSpc>
              <a:spcBef>
                <a:spcPts val="0"/>
              </a:spcBef>
              <a:spcAft>
                <a:spcPts val="0"/>
              </a:spcAft>
              <a:buClr>
                <a:srgbClr val="000000"/>
              </a:buClr>
              <a:buSzPts val="1400"/>
              <a:buFont typeface="Arial"/>
              <a:buNone/>
            </a:pPr>
            <a:r>
              <a:rPr b="0" i="0" lang="fi-FI" sz="900" u="none" cap="none" strike="noStrike">
                <a:solidFill>
                  <a:schemeClr val="dk1"/>
                </a:solidFill>
                <a:latin typeface="Montserrat"/>
                <a:ea typeface="Montserrat"/>
                <a:cs typeface="Montserrat"/>
                <a:sym typeface="Montserrat"/>
              </a:rPr>
              <a:t>approx. 3 m</a:t>
            </a:r>
            <a:endParaRPr/>
          </a:p>
        </p:txBody>
      </p:sp>
      <p:sp>
        <p:nvSpPr>
          <p:cNvPr id="385" name="Google Shape;385;p68"/>
          <p:cNvSpPr txBox="1"/>
          <p:nvPr/>
        </p:nvSpPr>
        <p:spPr>
          <a:xfrm>
            <a:off x="1666880" y="3758184"/>
            <a:ext cx="980152" cy="347634"/>
          </a:xfrm>
          <a:prstGeom prst="rect">
            <a:avLst/>
          </a:prstGeom>
          <a:noFill/>
          <a:ln>
            <a:noFill/>
          </a:ln>
        </p:spPr>
        <p:txBody>
          <a:bodyPr anchorCtr="0" anchor="t" bIns="45700" lIns="91425" spcFirstLastPara="1" rIns="91425" wrap="square" tIns="45700">
            <a:noAutofit/>
          </a:bodyPr>
          <a:lstStyle/>
          <a:p>
            <a:pPr indent="0" lvl="0" marL="0" marR="0" rtl="0" algn="ctr">
              <a:lnSpc>
                <a:spcPct val="144444"/>
              </a:lnSpc>
              <a:spcBef>
                <a:spcPts val="0"/>
              </a:spcBef>
              <a:spcAft>
                <a:spcPts val="0"/>
              </a:spcAft>
              <a:buClr>
                <a:srgbClr val="000000"/>
              </a:buClr>
              <a:buSzPts val="1400"/>
              <a:buFont typeface="Arial"/>
              <a:buNone/>
            </a:pPr>
            <a:r>
              <a:rPr b="0" i="0" lang="fi-FI" sz="900" u="none" cap="none" strike="noStrike">
                <a:solidFill>
                  <a:schemeClr val="dk1"/>
                </a:solidFill>
                <a:latin typeface="Montserrat"/>
                <a:ea typeface="Montserrat"/>
                <a:cs typeface="Montserrat"/>
                <a:sym typeface="Montserrat"/>
              </a:rPr>
              <a:t>approx. 5 m</a:t>
            </a:r>
            <a:endParaRPr/>
          </a:p>
        </p:txBody>
      </p:sp>
      <p:sp>
        <p:nvSpPr>
          <p:cNvPr id="386" name="Google Shape;386;p68"/>
          <p:cNvSpPr txBox="1"/>
          <p:nvPr/>
        </p:nvSpPr>
        <p:spPr>
          <a:xfrm>
            <a:off x="1846662" y="4911191"/>
            <a:ext cx="1152032" cy="286539"/>
          </a:xfrm>
          <a:prstGeom prst="rect">
            <a:avLst/>
          </a:prstGeom>
          <a:noFill/>
          <a:ln>
            <a:noFill/>
          </a:ln>
        </p:spPr>
        <p:txBody>
          <a:bodyPr anchorCtr="0" anchor="t" bIns="45700" lIns="91425" spcFirstLastPara="1" rIns="91425" wrap="square" tIns="45700">
            <a:noAutofit/>
          </a:bodyPr>
          <a:lstStyle/>
          <a:p>
            <a:pPr indent="0" lvl="0" marL="0" marR="0" rtl="0" algn="ctr">
              <a:lnSpc>
                <a:spcPct val="144444"/>
              </a:lnSpc>
              <a:spcBef>
                <a:spcPts val="0"/>
              </a:spcBef>
              <a:spcAft>
                <a:spcPts val="0"/>
              </a:spcAft>
              <a:buClr>
                <a:srgbClr val="000000"/>
              </a:buClr>
              <a:buSzPts val="1400"/>
              <a:buFont typeface="Arial"/>
              <a:buNone/>
            </a:pPr>
            <a:r>
              <a:rPr b="0" i="0" lang="fi-FI" sz="900" u="none" cap="none" strike="noStrike">
                <a:solidFill>
                  <a:schemeClr val="dk1"/>
                </a:solidFill>
                <a:latin typeface="Montserrat"/>
                <a:ea typeface="Montserrat"/>
                <a:cs typeface="Montserrat"/>
                <a:sym typeface="Montserrat"/>
              </a:rPr>
              <a:t>approx. 3.5 m</a:t>
            </a:r>
            <a:endParaRPr/>
          </a:p>
        </p:txBody>
      </p:sp>
      <p:sp>
        <p:nvSpPr>
          <p:cNvPr id="387" name="Google Shape;387;p68"/>
          <p:cNvSpPr txBox="1"/>
          <p:nvPr/>
        </p:nvSpPr>
        <p:spPr>
          <a:xfrm>
            <a:off x="1792873" y="5537421"/>
            <a:ext cx="1284741" cy="317707"/>
          </a:xfrm>
          <a:prstGeom prst="rect">
            <a:avLst/>
          </a:prstGeom>
          <a:noFill/>
          <a:ln>
            <a:noFill/>
          </a:ln>
        </p:spPr>
        <p:txBody>
          <a:bodyPr anchorCtr="0" anchor="t" bIns="45700" lIns="91425" spcFirstLastPara="1" rIns="91425" wrap="square" tIns="45700">
            <a:noAutofit/>
          </a:bodyPr>
          <a:lstStyle/>
          <a:p>
            <a:pPr indent="0" lvl="0" marL="0" marR="0" rtl="0" algn="ctr">
              <a:lnSpc>
                <a:spcPct val="144444"/>
              </a:lnSpc>
              <a:spcBef>
                <a:spcPts val="0"/>
              </a:spcBef>
              <a:spcAft>
                <a:spcPts val="0"/>
              </a:spcAft>
              <a:buClr>
                <a:srgbClr val="000000"/>
              </a:buClr>
              <a:buSzPts val="1400"/>
              <a:buFont typeface="Arial"/>
              <a:buNone/>
            </a:pPr>
            <a:r>
              <a:rPr b="0" i="0" lang="fi-FI" sz="900" u="none" cap="none" strike="noStrike">
                <a:solidFill>
                  <a:schemeClr val="dk1"/>
                </a:solidFill>
                <a:latin typeface="Montserrat"/>
                <a:ea typeface="Montserrat"/>
                <a:cs typeface="Montserrat"/>
                <a:sym typeface="Montserrat"/>
              </a:rPr>
              <a:t>approx. 0.3 m</a:t>
            </a:r>
            <a:endParaRPr/>
          </a:p>
        </p:txBody>
      </p:sp>
      <p:sp>
        <p:nvSpPr>
          <p:cNvPr id="388" name="Google Shape;388;p68"/>
          <p:cNvSpPr txBox="1"/>
          <p:nvPr/>
        </p:nvSpPr>
        <p:spPr>
          <a:xfrm>
            <a:off x="8248365" y="2558032"/>
            <a:ext cx="1060450" cy="239759"/>
          </a:xfrm>
          <a:prstGeom prst="rect">
            <a:avLst/>
          </a:prstGeom>
          <a:noFill/>
          <a:ln>
            <a:noFill/>
          </a:ln>
        </p:spPr>
        <p:txBody>
          <a:bodyPr anchorCtr="0" anchor="t" bIns="45700" lIns="91425" spcFirstLastPara="1" rIns="91425" wrap="square" tIns="45700">
            <a:noAutofit/>
          </a:bodyPr>
          <a:lstStyle/>
          <a:p>
            <a:pPr indent="0" lvl="0" marL="0" marR="0" rtl="0" algn="l">
              <a:lnSpc>
                <a:spcPct val="144444"/>
              </a:lnSpc>
              <a:spcBef>
                <a:spcPts val="0"/>
              </a:spcBef>
              <a:spcAft>
                <a:spcPts val="0"/>
              </a:spcAft>
              <a:buClr>
                <a:srgbClr val="000000"/>
              </a:buClr>
              <a:buSzPts val="1400"/>
              <a:buFont typeface="Arial"/>
              <a:buNone/>
            </a:pPr>
            <a:r>
              <a:rPr b="0" i="0" lang="fi-FI" sz="900" u="none" cap="none" strike="noStrike">
                <a:solidFill>
                  <a:schemeClr val="dk1"/>
                </a:solidFill>
                <a:latin typeface="Montserrat"/>
                <a:ea typeface="Montserrat"/>
                <a:cs typeface="Montserrat"/>
                <a:sym typeface="Montserrat"/>
              </a:rPr>
              <a:t>Sound knotted</a:t>
            </a:r>
            <a:endParaRPr/>
          </a:p>
        </p:txBody>
      </p:sp>
      <p:sp>
        <p:nvSpPr>
          <p:cNvPr id="389" name="Google Shape;389;p68"/>
          <p:cNvSpPr txBox="1"/>
          <p:nvPr/>
        </p:nvSpPr>
        <p:spPr>
          <a:xfrm>
            <a:off x="8409356" y="3758183"/>
            <a:ext cx="1060450" cy="239759"/>
          </a:xfrm>
          <a:prstGeom prst="rect">
            <a:avLst/>
          </a:prstGeom>
          <a:noFill/>
          <a:ln>
            <a:noFill/>
          </a:ln>
        </p:spPr>
        <p:txBody>
          <a:bodyPr anchorCtr="0" anchor="t" bIns="45700" lIns="91425" spcFirstLastPara="1" rIns="91425" wrap="square" tIns="45700">
            <a:noAutofit/>
          </a:bodyPr>
          <a:lstStyle/>
          <a:p>
            <a:pPr indent="0" lvl="0" marL="0" marR="0" rtl="0" algn="l">
              <a:lnSpc>
                <a:spcPct val="144444"/>
              </a:lnSpc>
              <a:spcBef>
                <a:spcPts val="0"/>
              </a:spcBef>
              <a:spcAft>
                <a:spcPts val="0"/>
              </a:spcAft>
              <a:buClr>
                <a:srgbClr val="000000"/>
              </a:buClr>
              <a:buSzPts val="1400"/>
              <a:buFont typeface="Arial"/>
              <a:buNone/>
            </a:pPr>
            <a:r>
              <a:rPr b="0" i="0" lang="fi-FI" sz="900" u="none" cap="none" strike="noStrike">
                <a:solidFill>
                  <a:schemeClr val="dk1"/>
                </a:solidFill>
                <a:latin typeface="Montserrat"/>
                <a:ea typeface="Montserrat"/>
                <a:cs typeface="Montserrat"/>
                <a:sym typeface="Montserrat"/>
              </a:rPr>
              <a:t>Sound black knots</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3" name="Shape 393"/>
        <p:cNvGrpSpPr/>
        <p:nvPr/>
      </p:nvGrpSpPr>
      <p:grpSpPr>
        <a:xfrm>
          <a:off x="0" y="0"/>
          <a:ext cx="0" cy="0"/>
          <a:chOff x="0" y="0"/>
          <a:chExt cx="0" cy="0"/>
        </a:xfrm>
      </p:grpSpPr>
      <p:pic>
        <p:nvPicPr>
          <p:cNvPr id="394" name="Google Shape;394;p69"/>
          <p:cNvPicPr preferRelativeResize="0"/>
          <p:nvPr/>
        </p:nvPicPr>
        <p:blipFill rotWithShape="1">
          <a:blip r:embed="rId3">
            <a:alphaModFix/>
          </a:blip>
          <a:srcRect b="0" l="0" r="0" t="0"/>
          <a:stretch/>
        </p:blipFill>
        <p:spPr>
          <a:xfrm>
            <a:off x="6026441" y="1691961"/>
            <a:ext cx="5773471" cy="4154879"/>
          </a:xfrm>
          <a:prstGeom prst="rect">
            <a:avLst/>
          </a:prstGeom>
          <a:noFill/>
          <a:ln>
            <a:noFill/>
          </a:ln>
        </p:spPr>
      </p:pic>
      <p:sp>
        <p:nvSpPr>
          <p:cNvPr id="395" name="Google Shape;395;p6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None/>
            </a:pPr>
            <a:r>
              <a:rPr lang="fi-FI">
                <a:latin typeface="Calibri"/>
                <a:ea typeface="Calibri"/>
                <a:cs typeface="Calibri"/>
                <a:sym typeface="Calibri"/>
              </a:rPr>
              <a:t>Cutting</a:t>
            </a:r>
            <a:endParaRPr/>
          </a:p>
        </p:txBody>
      </p:sp>
      <p:sp>
        <p:nvSpPr>
          <p:cNvPr id="396" name="Google Shape;396;p69"/>
          <p:cNvSpPr txBox="1"/>
          <p:nvPr>
            <p:ph idx="1" type="body"/>
          </p:nvPr>
        </p:nvSpPr>
        <p:spPr>
          <a:xfrm>
            <a:off x="838200" y="1825625"/>
            <a:ext cx="4977121" cy="4351338"/>
          </a:xfrm>
          <a:prstGeom prst="rect">
            <a:avLst/>
          </a:prstGeom>
          <a:noFill/>
          <a:ln>
            <a:noFill/>
          </a:ln>
        </p:spPr>
        <p:txBody>
          <a:bodyPr anchorCtr="0" anchor="t" bIns="45700" lIns="91425" spcFirstLastPara="1" rIns="91425" wrap="square" tIns="45700">
            <a:normAutofit fontScale="85000" lnSpcReduction="20000"/>
          </a:bodyPr>
          <a:lstStyle/>
          <a:p>
            <a:pPr indent="0" lvl="0" marL="114300" rtl="0" algn="l">
              <a:lnSpc>
                <a:spcPct val="90000"/>
              </a:lnSpc>
              <a:spcBef>
                <a:spcPts val="1000"/>
              </a:spcBef>
              <a:spcAft>
                <a:spcPts val="0"/>
              </a:spcAft>
              <a:buSzPct val="75630"/>
              <a:buNone/>
            </a:pPr>
            <a:r>
              <a:rPr lang="fi-FI"/>
              <a:t>Nordic sawing practice consists of two sawing methods, the </a:t>
            </a:r>
            <a:r>
              <a:rPr b="1" lang="fi-FI"/>
              <a:t>normal cut</a:t>
            </a:r>
            <a:r>
              <a:rPr lang="fi-FI"/>
              <a:t> and the </a:t>
            </a:r>
            <a:r>
              <a:rPr b="1" lang="fi-FI"/>
              <a:t>pith-free cut</a:t>
            </a:r>
            <a:r>
              <a:rPr lang="fi-FI"/>
              <a:t>. </a:t>
            </a:r>
            <a:endParaRPr/>
          </a:p>
          <a:p>
            <a:pPr indent="0" lvl="0" marL="114300" rtl="0" algn="l">
              <a:lnSpc>
                <a:spcPct val="90000"/>
              </a:lnSpc>
              <a:spcBef>
                <a:spcPts val="1000"/>
              </a:spcBef>
              <a:spcAft>
                <a:spcPts val="0"/>
              </a:spcAft>
              <a:buSzPct val="75630"/>
              <a:buNone/>
            </a:pPr>
            <a:r>
              <a:rPr lang="fi-FI"/>
              <a:t>Nordic sawing is a common sawing method in the Finnish sawmill industry and provides good dimensional stability of the sawn pieces, as internal stresses in the wood are removed during the sawing process. </a:t>
            </a:r>
            <a:endParaRPr/>
          </a:p>
          <a:p>
            <a:pPr indent="0" lvl="0" marL="114300" rtl="0" algn="l">
              <a:lnSpc>
                <a:spcPct val="90000"/>
              </a:lnSpc>
              <a:spcBef>
                <a:spcPts val="1000"/>
              </a:spcBef>
              <a:spcAft>
                <a:spcPts val="0"/>
              </a:spcAft>
              <a:buSzPct val="75630"/>
              <a:buNone/>
            </a:pPr>
            <a:r>
              <a:rPr lang="fi-FI"/>
              <a:t>This is done in normal cutting with the help of pith splitting and in pith-free cutting by removing the pith of the wood from the actual main products.</a:t>
            </a:r>
            <a:endParaRPr/>
          </a:p>
          <a:p>
            <a:pPr indent="0" lvl="0" marL="114300" rtl="0" algn="l">
              <a:lnSpc>
                <a:spcPct val="90000"/>
              </a:lnSpc>
              <a:spcBef>
                <a:spcPts val="1000"/>
              </a:spcBef>
              <a:spcAft>
                <a:spcPts val="0"/>
              </a:spcAft>
              <a:buSzPct val="75630"/>
              <a:buNone/>
            </a:pPr>
            <a:r>
              <a:t/>
            </a:r>
            <a:endParaRPr/>
          </a:p>
        </p:txBody>
      </p:sp>
      <p:sp>
        <p:nvSpPr>
          <p:cNvPr id="397" name="Google Shape;397;p69"/>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fi-FI"/>
              <a:t>Architectural design</a:t>
            </a:r>
            <a:endParaRPr/>
          </a:p>
        </p:txBody>
      </p:sp>
      <p:sp>
        <p:nvSpPr>
          <p:cNvPr id="398" name="Google Shape;398;p69"/>
          <p:cNvSpPr txBox="1"/>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fld id="{00000000-1234-1234-1234-123412341234}" type="slidenum">
              <a:rPr b="0" i="0" lang="fi-FI" sz="1400" u="none" cap="none" strike="noStrike">
                <a:solidFill>
                  <a:srgbClr val="FFFFFF"/>
                </a:solidFill>
                <a:latin typeface="Calibri"/>
                <a:ea typeface="Calibri"/>
                <a:cs typeface="Calibri"/>
                <a:sym typeface="Calibri"/>
              </a:rPr>
              <a:t>‹#›</a:t>
            </a:fld>
            <a:endParaRPr b="0" i="0" sz="1400" u="none" cap="none" strike="noStrike">
              <a:solidFill>
                <a:srgbClr val="FFFFFF"/>
              </a:solidFill>
              <a:latin typeface="Calibri"/>
              <a:ea typeface="Calibri"/>
              <a:cs typeface="Calibri"/>
              <a:sym typeface="Calibri"/>
            </a:endParaRPr>
          </a:p>
        </p:txBody>
      </p:sp>
      <p:sp>
        <p:nvSpPr>
          <p:cNvPr id="399" name="Google Shape;399;p69"/>
          <p:cNvSpPr/>
          <p:nvPr/>
        </p:nvSpPr>
        <p:spPr>
          <a:xfrm>
            <a:off x="9870508" y="6052471"/>
            <a:ext cx="2035171" cy="246221"/>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None/>
            </a:pPr>
            <a:r>
              <a:rPr b="0" i="0" lang="fi-FI" sz="1000" u="none" cap="none" strike="noStrike">
                <a:solidFill>
                  <a:schemeClr val="dk1"/>
                </a:solidFill>
                <a:latin typeface="Calibri"/>
                <a:ea typeface="Calibri"/>
                <a:cs typeface="Calibri"/>
                <a:sym typeface="Calibri"/>
              </a:rPr>
              <a:t>Source: Puuinfon puutavaraopas 2019</a:t>
            </a:r>
            <a:endParaRPr/>
          </a:p>
        </p:txBody>
      </p:sp>
      <p:sp>
        <p:nvSpPr>
          <p:cNvPr id="400" name="Google Shape;400;p69"/>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fld id="{00000000-1234-1234-1234-123412341234}" type="slidenum">
              <a:rPr lang="fi-FI"/>
              <a:t>‹#›</a:t>
            </a:fld>
            <a:endParaRPr/>
          </a:p>
        </p:txBody>
      </p:sp>
      <p:sp>
        <p:nvSpPr>
          <p:cNvPr id="401" name="Google Shape;401;p69"/>
          <p:cNvSpPr txBox="1"/>
          <p:nvPr/>
        </p:nvSpPr>
        <p:spPr>
          <a:xfrm>
            <a:off x="9469354" y="1762927"/>
            <a:ext cx="1622143" cy="239759"/>
          </a:xfrm>
          <a:prstGeom prst="rect">
            <a:avLst/>
          </a:prstGeom>
          <a:noFill/>
          <a:ln>
            <a:noFill/>
          </a:ln>
        </p:spPr>
        <p:txBody>
          <a:bodyPr anchorCtr="0" anchor="t" bIns="45700" lIns="91425" spcFirstLastPara="1" rIns="91425" wrap="square" tIns="45700">
            <a:noAutofit/>
          </a:bodyPr>
          <a:lstStyle/>
          <a:p>
            <a:pPr indent="0" lvl="0" marL="0" marR="0" rtl="0" algn="l">
              <a:lnSpc>
                <a:spcPct val="130000"/>
              </a:lnSpc>
              <a:spcBef>
                <a:spcPts val="0"/>
              </a:spcBef>
              <a:spcAft>
                <a:spcPts val="0"/>
              </a:spcAft>
              <a:buClr>
                <a:srgbClr val="000000"/>
              </a:buClr>
              <a:buSzPts val="1400"/>
              <a:buFont typeface="Arial"/>
              <a:buNone/>
            </a:pPr>
            <a:r>
              <a:rPr b="0" i="0" lang="fi-FI" sz="1000" u="none" cap="none" strike="noStrike">
                <a:solidFill>
                  <a:schemeClr val="dk1"/>
                </a:solidFill>
                <a:latin typeface="Montserrat"/>
                <a:ea typeface="Montserrat"/>
                <a:cs typeface="Montserrat"/>
                <a:sym typeface="Montserrat"/>
              </a:rPr>
              <a:t>normal cut</a:t>
            </a:r>
            <a:endParaRPr/>
          </a:p>
        </p:txBody>
      </p:sp>
      <p:sp>
        <p:nvSpPr>
          <p:cNvPr id="402" name="Google Shape;402;p69"/>
          <p:cNvSpPr txBox="1"/>
          <p:nvPr/>
        </p:nvSpPr>
        <p:spPr>
          <a:xfrm>
            <a:off x="9487388" y="3565761"/>
            <a:ext cx="2201029" cy="239759"/>
          </a:xfrm>
          <a:prstGeom prst="rect">
            <a:avLst/>
          </a:prstGeom>
          <a:noFill/>
          <a:ln>
            <a:noFill/>
          </a:ln>
        </p:spPr>
        <p:txBody>
          <a:bodyPr anchorCtr="0" anchor="t" bIns="45700" lIns="91425" spcFirstLastPara="1" rIns="91425" wrap="square" tIns="45700">
            <a:noAutofit/>
          </a:bodyPr>
          <a:lstStyle/>
          <a:p>
            <a:pPr indent="0" lvl="0" marL="0" marR="0" rtl="0" algn="l">
              <a:lnSpc>
                <a:spcPct val="130000"/>
              </a:lnSpc>
              <a:spcBef>
                <a:spcPts val="0"/>
              </a:spcBef>
              <a:spcAft>
                <a:spcPts val="0"/>
              </a:spcAft>
              <a:buClr>
                <a:srgbClr val="000000"/>
              </a:buClr>
              <a:buSzPts val="1400"/>
              <a:buFont typeface="Arial"/>
              <a:buNone/>
            </a:pPr>
            <a:r>
              <a:rPr b="0" i="0" lang="fi-FI" sz="1000" u="none" cap="none" strike="noStrike">
                <a:solidFill>
                  <a:schemeClr val="dk1"/>
                </a:solidFill>
                <a:latin typeface="Montserrat"/>
                <a:ea typeface="Montserrat"/>
                <a:cs typeface="Montserrat"/>
                <a:sym typeface="Montserrat"/>
              </a:rPr>
              <a:t>pith-free cut</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6" name="Shape 406"/>
        <p:cNvGrpSpPr/>
        <p:nvPr/>
      </p:nvGrpSpPr>
      <p:grpSpPr>
        <a:xfrm>
          <a:off x="0" y="0"/>
          <a:ext cx="0" cy="0"/>
          <a:chOff x="0" y="0"/>
          <a:chExt cx="0" cy="0"/>
        </a:xfrm>
      </p:grpSpPr>
      <p:sp>
        <p:nvSpPr>
          <p:cNvPr id="407" name="Google Shape;407;p7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None/>
            </a:pPr>
            <a:r>
              <a:rPr lang="fi-FI">
                <a:latin typeface="Calibri"/>
                <a:ea typeface="Calibri"/>
                <a:cs typeface="Calibri"/>
                <a:sym typeface="Calibri"/>
              </a:rPr>
              <a:t>Strength of wood</a:t>
            </a:r>
            <a:endParaRPr/>
          </a:p>
        </p:txBody>
      </p:sp>
      <p:sp>
        <p:nvSpPr>
          <p:cNvPr id="408" name="Google Shape;408;p70"/>
          <p:cNvSpPr txBox="1"/>
          <p:nvPr>
            <p:ph idx="1" type="body"/>
          </p:nvPr>
        </p:nvSpPr>
        <p:spPr>
          <a:xfrm>
            <a:off x="838200" y="1825625"/>
            <a:ext cx="4891187" cy="4351338"/>
          </a:xfrm>
          <a:prstGeom prst="rect">
            <a:avLst/>
          </a:prstGeom>
          <a:noFill/>
          <a:ln>
            <a:noFill/>
          </a:ln>
        </p:spPr>
        <p:txBody>
          <a:bodyPr anchorCtr="0" anchor="t" bIns="45700" lIns="91425" spcFirstLastPara="1" rIns="91425" wrap="square" tIns="45700">
            <a:normAutofit/>
          </a:bodyPr>
          <a:lstStyle/>
          <a:p>
            <a:pPr indent="0" lvl="0" marL="114300" rtl="0" algn="l">
              <a:lnSpc>
                <a:spcPct val="90000"/>
              </a:lnSpc>
              <a:spcBef>
                <a:spcPts val="1000"/>
              </a:spcBef>
              <a:spcAft>
                <a:spcPts val="0"/>
              </a:spcAft>
              <a:buSzPts val="1800"/>
              <a:buNone/>
            </a:pPr>
            <a:r>
              <a:rPr b="1" lang="fi-FI" sz="2000"/>
              <a:t>Relative to its weight, wood is stronger than any other building material. </a:t>
            </a:r>
            <a:endParaRPr/>
          </a:p>
          <a:p>
            <a:pPr indent="0" lvl="0" marL="114300" rtl="0" algn="l">
              <a:lnSpc>
                <a:spcPct val="90000"/>
              </a:lnSpc>
              <a:spcBef>
                <a:spcPts val="1000"/>
              </a:spcBef>
              <a:spcAft>
                <a:spcPts val="0"/>
              </a:spcAft>
              <a:buSzPts val="1800"/>
              <a:buNone/>
            </a:pPr>
            <a:r>
              <a:t/>
            </a:r>
            <a:endParaRPr sz="2000"/>
          </a:p>
          <a:p>
            <a:pPr indent="0" lvl="0" marL="114300" rtl="0" algn="l">
              <a:lnSpc>
                <a:spcPct val="90000"/>
              </a:lnSpc>
              <a:spcBef>
                <a:spcPts val="1000"/>
              </a:spcBef>
              <a:spcAft>
                <a:spcPts val="0"/>
              </a:spcAft>
              <a:buSzPts val="1800"/>
              <a:buNone/>
            </a:pPr>
            <a:r>
              <a:rPr lang="fi-FI" sz="2000"/>
              <a:t>The density of air-dry spruce and pine wood, unit of which is kg/m</a:t>
            </a:r>
            <a:r>
              <a:rPr baseline="30000" lang="fi-FI" sz="2000"/>
              <a:t>3</a:t>
            </a:r>
            <a:r>
              <a:rPr lang="fi-FI" sz="2000"/>
              <a:t>, is only 1/13 of the density of steel and 1/4 of concrete.</a:t>
            </a:r>
            <a:endParaRPr/>
          </a:p>
          <a:p>
            <a:pPr indent="0" lvl="0" marL="114300" rtl="0" algn="l">
              <a:lnSpc>
                <a:spcPct val="90000"/>
              </a:lnSpc>
              <a:spcBef>
                <a:spcPts val="1000"/>
              </a:spcBef>
              <a:spcAft>
                <a:spcPts val="0"/>
              </a:spcAft>
              <a:buSzPts val="1800"/>
              <a:buNone/>
            </a:pPr>
            <a:r>
              <a:t/>
            </a:r>
            <a:endParaRPr/>
          </a:p>
        </p:txBody>
      </p:sp>
      <p:sp>
        <p:nvSpPr>
          <p:cNvPr id="409" name="Google Shape;409;p70"/>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fi-FI"/>
              <a:t>Architectural design</a:t>
            </a:r>
            <a:endParaRPr/>
          </a:p>
        </p:txBody>
      </p:sp>
      <p:pic>
        <p:nvPicPr>
          <p:cNvPr id="410" name="Google Shape;410;p70"/>
          <p:cNvPicPr preferRelativeResize="0"/>
          <p:nvPr/>
        </p:nvPicPr>
        <p:blipFill rotWithShape="1">
          <a:blip r:embed="rId3">
            <a:alphaModFix/>
          </a:blip>
          <a:srcRect b="0" l="0" r="0" t="0"/>
          <a:stretch/>
        </p:blipFill>
        <p:spPr>
          <a:xfrm>
            <a:off x="6297185" y="812972"/>
            <a:ext cx="4665183" cy="5045288"/>
          </a:xfrm>
          <a:prstGeom prst="rect">
            <a:avLst/>
          </a:prstGeom>
          <a:noFill/>
          <a:ln>
            <a:noFill/>
          </a:ln>
        </p:spPr>
      </p:pic>
      <p:sp>
        <p:nvSpPr>
          <p:cNvPr id="411" name="Google Shape;411;p70"/>
          <p:cNvSpPr/>
          <p:nvPr/>
        </p:nvSpPr>
        <p:spPr>
          <a:xfrm>
            <a:off x="8910854" y="5968084"/>
            <a:ext cx="2056729" cy="153888"/>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fi-FI" sz="1000" u="none" cap="none" strike="noStrike">
                <a:solidFill>
                  <a:srgbClr val="000000"/>
                </a:solidFill>
                <a:latin typeface="Arial"/>
                <a:ea typeface="Arial"/>
                <a:cs typeface="Arial"/>
                <a:sym typeface="Arial"/>
              </a:rPr>
              <a:t>Arkkitehtitoimisto Sarc, Metla-Talo</a:t>
            </a:r>
            <a:endParaRPr/>
          </a:p>
        </p:txBody>
      </p:sp>
      <p:sp>
        <p:nvSpPr>
          <p:cNvPr id="412" name="Google Shape;412;p70"/>
          <p:cNvSpPr txBox="1"/>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fld id="{00000000-1234-1234-1234-123412341234}" type="slidenum">
              <a:rPr b="0" i="0" lang="fi-FI" sz="1400" u="none" cap="none" strike="noStrike">
                <a:solidFill>
                  <a:srgbClr val="FFFFFF"/>
                </a:solidFill>
                <a:latin typeface="Calibri"/>
                <a:ea typeface="Calibri"/>
                <a:cs typeface="Calibri"/>
                <a:sym typeface="Calibri"/>
              </a:rPr>
              <a:t>‹#›</a:t>
            </a:fld>
            <a:endParaRPr b="0" i="0" sz="1400" u="none" cap="none" strike="noStrike">
              <a:solidFill>
                <a:srgbClr val="FFFFFF"/>
              </a:solidFill>
              <a:latin typeface="Calibri"/>
              <a:ea typeface="Calibri"/>
              <a:cs typeface="Calibri"/>
              <a:sym typeface="Calibri"/>
            </a:endParaRPr>
          </a:p>
        </p:txBody>
      </p:sp>
      <p:sp>
        <p:nvSpPr>
          <p:cNvPr id="413" name="Google Shape;413;p70"/>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fld id="{00000000-1234-1234-1234-123412341234}" type="slidenum">
              <a:rPr lang="fi-FI"/>
              <a:t>‹#›</a:t>
            </a:fld>
            <a:endParaRPr/>
          </a:p>
        </p:txBody>
      </p:sp>
      <p:sp>
        <p:nvSpPr>
          <p:cNvPr id="414" name="Google Shape;414;p70"/>
          <p:cNvSpPr txBox="1"/>
          <p:nvPr/>
        </p:nvSpPr>
        <p:spPr>
          <a:xfrm>
            <a:off x="7947382" y="1489869"/>
            <a:ext cx="267931" cy="50799"/>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rPr b="0" i="0" lang="fi-FI" sz="250" u="none" cap="none" strike="noStrike">
                <a:solidFill>
                  <a:schemeClr val="dk1"/>
                </a:solidFill>
                <a:latin typeface="Arial"/>
                <a:ea typeface="Arial"/>
                <a:cs typeface="Arial"/>
                <a:sym typeface="Arial"/>
              </a:rPr>
              <a:t>beam</a:t>
            </a:r>
            <a:endParaRPr/>
          </a:p>
        </p:txBody>
      </p:sp>
      <p:sp>
        <p:nvSpPr>
          <p:cNvPr id="415" name="Google Shape;415;p70"/>
          <p:cNvSpPr txBox="1"/>
          <p:nvPr/>
        </p:nvSpPr>
        <p:spPr>
          <a:xfrm>
            <a:off x="8992750" y="1577975"/>
            <a:ext cx="267931" cy="50799"/>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rPr b="0" i="0" lang="fi-FI" sz="250" u="none" cap="none" strike="noStrike">
                <a:solidFill>
                  <a:schemeClr val="dk1"/>
                </a:solidFill>
                <a:latin typeface="Arial"/>
                <a:ea typeface="Arial"/>
                <a:cs typeface="Arial"/>
                <a:sym typeface="Arial"/>
              </a:rPr>
              <a:t>ceiling</a:t>
            </a:r>
            <a:endParaRPr/>
          </a:p>
        </p:txBody>
      </p:sp>
      <p:sp>
        <p:nvSpPr>
          <p:cNvPr id="416" name="Google Shape;416;p70"/>
          <p:cNvSpPr txBox="1"/>
          <p:nvPr/>
        </p:nvSpPr>
        <p:spPr>
          <a:xfrm>
            <a:off x="7947381" y="1581945"/>
            <a:ext cx="687032" cy="4683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rPr b="0" i="0" lang="fi-FI" sz="250" u="none" cap="none" strike="noStrike">
                <a:solidFill>
                  <a:schemeClr val="dk1"/>
                </a:solidFill>
                <a:latin typeface="Arial"/>
                <a:ea typeface="Arial"/>
                <a:cs typeface="Arial"/>
                <a:sym typeface="Arial"/>
              </a:rPr>
              <a:t>Supporting the top end of the beam in the direction of the building</a:t>
            </a:r>
            <a:endParaRPr/>
          </a:p>
        </p:txBody>
      </p:sp>
      <p:sp>
        <p:nvSpPr>
          <p:cNvPr id="417" name="Google Shape;417;p70"/>
          <p:cNvSpPr txBox="1"/>
          <p:nvPr/>
        </p:nvSpPr>
        <p:spPr>
          <a:xfrm>
            <a:off x="7947381" y="1709568"/>
            <a:ext cx="538083" cy="163683"/>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rPr b="0" i="0" lang="fi-FI" sz="250" u="none" cap="none" strike="noStrike">
                <a:solidFill>
                  <a:schemeClr val="dk1"/>
                </a:solidFill>
                <a:latin typeface="Arial"/>
                <a:ea typeface="Arial"/>
                <a:cs typeface="Arial"/>
                <a:sym typeface="Arial"/>
              </a:rPr>
              <a:t>top base the same as the halved bottom base, the bottom of the base plate bottom side up to ceiling level</a:t>
            </a:r>
            <a:endParaRPr/>
          </a:p>
        </p:txBody>
      </p:sp>
      <p:sp>
        <p:nvSpPr>
          <p:cNvPr id="418" name="Google Shape;418;p70"/>
          <p:cNvSpPr txBox="1"/>
          <p:nvPr/>
        </p:nvSpPr>
        <p:spPr>
          <a:xfrm>
            <a:off x="9117192" y="5484098"/>
            <a:ext cx="562590" cy="163683"/>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rPr b="0" i="0" lang="fi-FI" sz="260" u="none" cap="none" strike="noStrike">
                <a:solidFill>
                  <a:schemeClr val="dk1"/>
                </a:solidFill>
                <a:latin typeface="Arial"/>
                <a:ea typeface="Arial"/>
                <a:cs typeface="Arial"/>
                <a:sym typeface="Arial"/>
              </a:rPr>
              <a:t>support the pillar against the load-bearing subfloor according to the construction plan, the bottom plate of the base to the level of the finished floor</a:t>
            </a:r>
            <a:endParaRPr/>
          </a:p>
        </p:txBody>
      </p:sp>
      <p:sp>
        <p:nvSpPr>
          <p:cNvPr id="419" name="Google Shape;419;p70"/>
          <p:cNvSpPr txBox="1"/>
          <p:nvPr/>
        </p:nvSpPr>
        <p:spPr>
          <a:xfrm>
            <a:off x="8309028" y="5176917"/>
            <a:ext cx="281298" cy="68978"/>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rPr b="0" i="0" lang="fi-FI" sz="260" u="none" cap="none" strike="noStrike">
                <a:solidFill>
                  <a:schemeClr val="dk1"/>
                </a:solidFill>
                <a:latin typeface="Arial"/>
                <a:ea typeface="Arial"/>
                <a:cs typeface="Arial"/>
                <a:sym typeface="Arial"/>
              </a:rPr>
              <a:t>studded floor</a:t>
            </a:r>
            <a:endParaRPr/>
          </a:p>
        </p:txBody>
      </p:sp>
      <p:sp>
        <p:nvSpPr>
          <p:cNvPr id="420" name="Google Shape;420;p70"/>
          <p:cNvSpPr txBox="1"/>
          <p:nvPr/>
        </p:nvSpPr>
        <p:spPr>
          <a:xfrm>
            <a:off x="7685133" y="5176917"/>
            <a:ext cx="281298" cy="68978"/>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rPr b="0" i="0" lang="fi-FI" sz="260" u="none" cap="none" strike="noStrike">
                <a:solidFill>
                  <a:schemeClr val="dk1"/>
                </a:solidFill>
                <a:latin typeface="Arial"/>
                <a:ea typeface="Arial"/>
                <a:cs typeface="Arial"/>
                <a:sym typeface="Arial"/>
              </a:rPr>
              <a:t>auditorium</a:t>
            </a:r>
            <a:endParaRPr/>
          </a:p>
        </p:txBody>
      </p:sp>
      <p:sp>
        <p:nvSpPr>
          <p:cNvPr id="421" name="Google Shape;421;p70"/>
          <p:cNvSpPr txBox="1"/>
          <p:nvPr/>
        </p:nvSpPr>
        <p:spPr>
          <a:xfrm>
            <a:off x="6291971" y="5484098"/>
            <a:ext cx="1189917" cy="102315"/>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rPr b="0" i="0" lang="fi-FI" sz="350" u="none" cap="none" strike="noStrike">
                <a:solidFill>
                  <a:schemeClr val="dk1"/>
                </a:solidFill>
                <a:latin typeface="Arial"/>
                <a:ea typeface="Arial"/>
                <a:cs typeface="Arial"/>
                <a:sym typeface="Arial"/>
              </a:rPr>
              <a:t>PROJECTION FROM CENTRE OF OF A CLUSTERED COLUMN 1/25</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5" name="Shape 425"/>
        <p:cNvGrpSpPr/>
        <p:nvPr/>
      </p:nvGrpSpPr>
      <p:grpSpPr>
        <a:xfrm>
          <a:off x="0" y="0"/>
          <a:ext cx="0" cy="0"/>
          <a:chOff x="0" y="0"/>
          <a:chExt cx="0" cy="0"/>
        </a:xfrm>
      </p:grpSpPr>
      <p:sp>
        <p:nvSpPr>
          <p:cNvPr id="426" name="Google Shape;426;p7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None/>
            </a:pPr>
            <a:r>
              <a:rPr lang="fi-FI">
                <a:latin typeface="Calibri"/>
                <a:ea typeface="Calibri"/>
                <a:cs typeface="Calibri"/>
                <a:sym typeface="Calibri"/>
              </a:rPr>
              <a:t>Extraction of water from tree tissue</a:t>
            </a:r>
            <a:endParaRPr/>
          </a:p>
        </p:txBody>
      </p:sp>
      <p:sp>
        <p:nvSpPr>
          <p:cNvPr id="427" name="Google Shape;427;p71"/>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fi-FI"/>
              <a:t>Architectural design</a:t>
            </a:r>
            <a:endParaRPr/>
          </a:p>
        </p:txBody>
      </p:sp>
      <p:pic>
        <p:nvPicPr>
          <p:cNvPr id="428" name="Google Shape;428;p71"/>
          <p:cNvPicPr preferRelativeResize="0"/>
          <p:nvPr/>
        </p:nvPicPr>
        <p:blipFill rotWithShape="1">
          <a:blip r:embed="rId3">
            <a:alphaModFix/>
          </a:blip>
          <a:srcRect b="47975" l="50300" r="20710" t="25943"/>
          <a:stretch/>
        </p:blipFill>
        <p:spPr>
          <a:xfrm>
            <a:off x="1181874" y="2714017"/>
            <a:ext cx="4914126" cy="2763305"/>
          </a:xfrm>
          <a:prstGeom prst="rect">
            <a:avLst/>
          </a:prstGeom>
          <a:noFill/>
          <a:ln>
            <a:noFill/>
          </a:ln>
        </p:spPr>
      </p:pic>
      <p:pic>
        <p:nvPicPr>
          <p:cNvPr id="429" name="Google Shape;429;p71"/>
          <p:cNvPicPr preferRelativeResize="0"/>
          <p:nvPr/>
        </p:nvPicPr>
        <p:blipFill rotWithShape="1">
          <a:blip r:embed="rId3">
            <a:alphaModFix/>
          </a:blip>
          <a:srcRect b="9129" l="50300" r="20710" t="63474"/>
          <a:stretch/>
        </p:blipFill>
        <p:spPr>
          <a:xfrm>
            <a:off x="6439674" y="2626468"/>
            <a:ext cx="4914126" cy="2902547"/>
          </a:xfrm>
          <a:prstGeom prst="rect">
            <a:avLst/>
          </a:prstGeom>
          <a:noFill/>
          <a:ln>
            <a:noFill/>
          </a:ln>
        </p:spPr>
      </p:pic>
      <p:sp>
        <p:nvSpPr>
          <p:cNvPr id="430" name="Google Shape;430;p71"/>
          <p:cNvSpPr/>
          <p:nvPr/>
        </p:nvSpPr>
        <p:spPr>
          <a:xfrm>
            <a:off x="9879553" y="6088697"/>
            <a:ext cx="2035171" cy="246221"/>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None/>
            </a:pPr>
            <a:r>
              <a:rPr b="0" i="0" lang="fi-FI" sz="1000" u="none" cap="none" strike="noStrike">
                <a:solidFill>
                  <a:schemeClr val="dk1"/>
                </a:solidFill>
                <a:latin typeface="Calibri"/>
                <a:ea typeface="Calibri"/>
                <a:cs typeface="Calibri"/>
                <a:sym typeface="Calibri"/>
              </a:rPr>
              <a:t>Source: Puuinfon puutavaraopas 2019</a:t>
            </a:r>
            <a:endParaRPr/>
          </a:p>
        </p:txBody>
      </p:sp>
      <p:sp>
        <p:nvSpPr>
          <p:cNvPr id="431" name="Google Shape;431;p71"/>
          <p:cNvSpPr txBox="1"/>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fld id="{00000000-1234-1234-1234-123412341234}" type="slidenum">
              <a:rPr b="0" i="0" lang="fi-FI" sz="1400" u="none" cap="none" strike="noStrike">
                <a:solidFill>
                  <a:srgbClr val="FFFFFF"/>
                </a:solidFill>
                <a:latin typeface="Calibri"/>
                <a:ea typeface="Calibri"/>
                <a:cs typeface="Calibri"/>
                <a:sym typeface="Calibri"/>
              </a:rPr>
              <a:t>‹#›</a:t>
            </a:fld>
            <a:endParaRPr b="0" i="0" sz="1400" u="none" cap="none" strike="noStrike">
              <a:solidFill>
                <a:srgbClr val="FFFFFF"/>
              </a:solidFill>
              <a:latin typeface="Calibri"/>
              <a:ea typeface="Calibri"/>
              <a:cs typeface="Calibri"/>
              <a:sym typeface="Calibri"/>
            </a:endParaRPr>
          </a:p>
        </p:txBody>
      </p:sp>
      <p:sp>
        <p:nvSpPr>
          <p:cNvPr id="432" name="Google Shape;432;p71"/>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fld id="{00000000-1234-1234-1234-123412341234}" type="slidenum">
              <a:rPr lang="fi-FI"/>
              <a:t>‹#›</a:t>
            </a:fld>
            <a:endParaRPr/>
          </a:p>
        </p:txBody>
      </p:sp>
      <p:sp>
        <p:nvSpPr>
          <p:cNvPr id="433" name="Google Shape;433;p71"/>
          <p:cNvSpPr txBox="1"/>
          <p:nvPr/>
        </p:nvSpPr>
        <p:spPr>
          <a:xfrm>
            <a:off x="1340717" y="1909107"/>
            <a:ext cx="2298220" cy="677091"/>
          </a:xfrm>
          <a:prstGeom prst="rect">
            <a:avLst/>
          </a:prstGeom>
          <a:noFill/>
          <a:ln>
            <a:noFill/>
          </a:ln>
        </p:spPr>
        <p:txBody>
          <a:bodyPr anchorCtr="0" anchor="t" bIns="45700" lIns="91425" spcFirstLastPara="1" rIns="91425" wrap="square" tIns="45700">
            <a:noAutofit/>
          </a:bodyPr>
          <a:lstStyle/>
          <a:p>
            <a:pPr indent="0" lvl="0" marL="0" marR="0" rtl="0" algn="l">
              <a:lnSpc>
                <a:spcPct val="140000"/>
              </a:lnSpc>
              <a:spcBef>
                <a:spcPts val="0"/>
              </a:spcBef>
              <a:spcAft>
                <a:spcPts val="0"/>
              </a:spcAft>
              <a:buClr>
                <a:srgbClr val="000000"/>
              </a:buClr>
              <a:buSzPts val="1400"/>
              <a:buFont typeface="Arial"/>
              <a:buNone/>
            </a:pPr>
            <a:r>
              <a:rPr b="0" i="0" lang="fi-FI" sz="1000" u="none" cap="none" strike="noStrike">
                <a:solidFill>
                  <a:schemeClr val="dk1"/>
                </a:solidFill>
                <a:latin typeface="Montserrat"/>
                <a:ea typeface="Montserrat"/>
                <a:cs typeface="Montserrat"/>
                <a:sym typeface="Montserrat"/>
              </a:rPr>
              <a:t>Moisture content in wood &gt; 30%</a:t>
            </a:r>
            <a:br>
              <a:rPr b="0" i="0" lang="fi-FI" sz="1000" u="none" cap="none" strike="noStrike">
                <a:solidFill>
                  <a:schemeClr val="dk1"/>
                </a:solidFill>
                <a:latin typeface="Montserrat"/>
                <a:ea typeface="Montserrat"/>
                <a:cs typeface="Montserrat"/>
                <a:sym typeface="Montserrat"/>
              </a:rPr>
            </a:br>
            <a:r>
              <a:rPr b="0" i="0" lang="fi-FI" sz="1000" u="none" cap="none" strike="noStrike">
                <a:solidFill>
                  <a:schemeClr val="dk1"/>
                </a:solidFill>
                <a:latin typeface="Montserrat"/>
                <a:ea typeface="Montserrat"/>
                <a:cs typeface="Montserrat"/>
                <a:sym typeface="Montserrat"/>
              </a:rPr>
              <a:t>Free water in cellular cavities</a:t>
            </a:r>
            <a:endParaRPr/>
          </a:p>
        </p:txBody>
      </p:sp>
      <p:sp>
        <p:nvSpPr>
          <p:cNvPr id="434" name="Google Shape;434;p71"/>
          <p:cNvSpPr txBox="1"/>
          <p:nvPr/>
        </p:nvSpPr>
        <p:spPr>
          <a:xfrm>
            <a:off x="3735698" y="1909106"/>
            <a:ext cx="2584027" cy="677091"/>
          </a:xfrm>
          <a:prstGeom prst="rect">
            <a:avLst/>
          </a:prstGeom>
          <a:noFill/>
          <a:ln>
            <a:noFill/>
          </a:ln>
        </p:spPr>
        <p:txBody>
          <a:bodyPr anchorCtr="0" anchor="t" bIns="45700" lIns="91425" spcFirstLastPara="1" rIns="91425" wrap="square" tIns="45700">
            <a:noAutofit/>
          </a:bodyPr>
          <a:lstStyle/>
          <a:p>
            <a:pPr indent="0" lvl="0" marL="0" marR="0" rtl="0" algn="l">
              <a:lnSpc>
                <a:spcPct val="140000"/>
              </a:lnSpc>
              <a:spcBef>
                <a:spcPts val="0"/>
              </a:spcBef>
              <a:spcAft>
                <a:spcPts val="0"/>
              </a:spcAft>
              <a:buClr>
                <a:srgbClr val="000000"/>
              </a:buClr>
              <a:buSzPts val="1400"/>
              <a:buFont typeface="Arial"/>
              <a:buNone/>
            </a:pPr>
            <a:r>
              <a:rPr b="0" i="0" lang="fi-FI" sz="1000" u="none" cap="none" strike="noStrike">
                <a:solidFill>
                  <a:schemeClr val="dk1"/>
                </a:solidFill>
                <a:latin typeface="Montserrat"/>
                <a:ea typeface="Montserrat"/>
                <a:cs typeface="Montserrat"/>
                <a:sym typeface="Montserrat"/>
              </a:rPr>
              <a:t>Moisture content in wood~ 30%</a:t>
            </a:r>
            <a:br>
              <a:rPr b="0" i="0" lang="fi-FI" sz="1000" u="none" cap="none" strike="noStrike">
                <a:solidFill>
                  <a:schemeClr val="dk1"/>
                </a:solidFill>
                <a:latin typeface="Montserrat"/>
                <a:ea typeface="Montserrat"/>
                <a:cs typeface="Montserrat"/>
                <a:sym typeface="Montserrat"/>
              </a:rPr>
            </a:br>
            <a:r>
              <a:rPr b="0" i="0" lang="fi-FI" sz="1000" u="none" cap="none" strike="noStrike">
                <a:solidFill>
                  <a:schemeClr val="dk1"/>
                </a:solidFill>
                <a:latin typeface="Montserrat"/>
                <a:ea typeface="Montserrat"/>
                <a:cs typeface="Montserrat"/>
                <a:sym typeface="Montserrat"/>
              </a:rPr>
              <a:t>Maximum volume of water in the cell walls</a:t>
            </a:r>
            <a:endParaRPr/>
          </a:p>
          <a:p>
            <a:pPr indent="0" lvl="0" marL="0" marR="0" rtl="0" algn="l">
              <a:lnSpc>
                <a:spcPct val="140000"/>
              </a:lnSpc>
              <a:spcBef>
                <a:spcPts val="0"/>
              </a:spcBef>
              <a:spcAft>
                <a:spcPts val="0"/>
              </a:spcAft>
              <a:buClr>
                <a:srgbClr val="000000"/>
              </a:buClr>
              <a:buSzPts val="1400"/>
              <a:buFont typeface="Arial"/>
              <a:buNone/>
            </a:pPr>
            <a:r>
              <a:rPr b="1" i="0" lang="fi-FI" sz="1000" u="none" cap="none" strike="noStrike">
                <a:solidFill>
                  <a:schemeClr val="dk1"/>
                </a:solidFill>
                <a:latin typeface="Montserrat"/>
                <a:ea typeface="Montserrat"/>
                <a:cs typeface="Montserrat"/>
                <a:sym typeface="Montserrat"/>
              </a:rPr>
              <a:t>Fibre saturation point</a:t>
            </a:r>
            <a:endParaRPr/>
          </a:p>
        </p:txBody>
      </p:sp>
      <p:sp>
        <p:nvSpPr>
          <p:cNvPr id="435" name="Google Shape;435;p71"/>
          <p:cNvSpPr txBox="1"/>
          <p:nvPr/>
        </p:nvSpPr>
        <p:spPr>
          <a:xfrm>
            <a:off x="6579362" y="1873251"/>
            <a:ext cx="2164215" cy="677091"/>
          </a:xfrm>
          <a:prstGeom prst="rect">
            <a:avLst/>
          </a:prstGeom>
          <a:noFill/>
          <a:ln>
            <a:noFill/>
          </a:ln>
        </p:spPr>
        <p:txBody>
          <a:bodyPr anchorCtr="0" anchor="t" bIns="45700" lIns="91425" spcFirstLastPara="1" rIns="91425" wrap="square" tIns="45700">
            <a:noAutofit/>
          </a:bodyPr>
          <a:lstStyle/>
          <a:p>
            <a:pPr indent="0" lvl="0" marL="0" marR="0" rtl="0" algn="l">
              <a:lnSpc>
                <a:spcPct val="140000"/>
              </a:lnSpc>
              <a:spcBef>
                <a:spcPts val="0"/>
              </a:spcBef>
              <a:spcAft>
                <a:spcPts val="0"/>
              </a:spcAft>
              <a:buClr>
                <a:srgbClr val="000000"/>
              </a:buClr>
              <a:buSzPts val="1400"/>
              <a:buFont typeface="Arial"/>
              <a:buNone/>
            </a:pPr>
            <a:r>
              <a:rPr b="0" i="0" lang="fi-FI" sz="1000" u="none" cap="none" strike="noStrike">
                <a:solidFill>
                  <a:schemeClr val="dk1"/>
                </a:solidFill>
                <a:latin typeface="Montserrat"/>
                <a:ea typeface="Montserrat"/>
                <a:cs typeface="Montserrat"/>
                <a:sym typeface="Montserrat"/>
              </a:rPr>
              <a:t>Wood moisture content &lt; 30%</a:t>
            </a:r>
            <a:br>
              <a:rPr b="0" i="0" lang="fi-FI" sz="1000" u="none" cap="none" strike="noStrike">
                <a:solidFill>
                  <a:schemeClr val="dk1"/>
                </a:solidFill>
                <a:latin typeface="Montserrat"/>
                <a:ea typeface="Montserrat"/>
                <a:cs typeface="Montserrat"/>
                <a:sym typeface="Montserrat"/>
              </a:rPr>
            </a:br>
            <a:r>
              <a:rPr b="0" i="0" lang="fi-FI" sz="1000" u="none" cap="none" strike="noStrike">
                <a:solidFill>
                  <a:schemeClr val="dk1"/>
                </a:solidFill>
                <a:latin typeface="Montserrat"/>
                <a:ea typeface="Montserrat"/>
                <a:cs typeface="Montserrat"/>
                <a:sym typeface="Montserrat"/>
              </a:rPr>
              <a:t>Discharging water from the cell walls begins</a:t>
            </a:r>
            <a:endParaRPr/>
          </a:p>
        </p:txBody>
      </p:sp>
      <p:sp>
        <p:nvSpPr>
          <p:cNvPr id="436" name="Google Shape;436;p71"/>
          <p:cNvSpPr txBox="1"/>
          <p:nvPr/>
        </p:nvSpPr>
        <p:spPr>
          <a:xfrm>
            <a:off x="9003214" y="1876997"/>
            <a:ext cx="2164215" cy="677091"/>
          </a:xfrm>
          <a:prstGeom prst="rect">
            <a:avLst/>
          </a:prstGeom>
          <a:noFill/>
          <a:ln>
            <a:noFill/>
          </a:ln>
        </p:spPr>
        <p:txBody>
          <a:bodyPr anchorCtr="0" anchor="t" bIns="45700" lIns="91425" spcFirstLastPara="1" rIns="91425" wrap="square" tIns="45700">
            <a:noAutofit/>
          </a:bodyPr>
          <a:lstStyle/>
          <a:p>
            <a:pPr indent="0" lvl="0" marL="0" marR="0" rtl="0" algn="l">
              <a:lnSpc>
                <a:spcPct val="140000"/>
              </a:lnSpc>
              <a:spcBef>
                <a:spcPts val="0"/>
              </a:spcBef>
              <a:spcAft>
                <a:spcPts val="0"/>
              </a:spcAft>
              <a:buClr>
                <a:srgbClr val="000000"/>
              </a:buClr>
              <a:buSzPts val="1400"/>
              <a:buFont typeface="Arial"/>
              <a:buNone/>
            </a:pPr>
            <a:r>
              <a:rPr b="0" i="0" lang="fi-FI" sz="1000" u="none" cap="none" strike="noStrike">
                <a:solidFill>
                  <a:schemeClr val="dk1"/>
                </a:solidFill>
                <a:latin typeface="Montserrat"/>
                <a:ea typeface="Montserrat"/>
                <a:cs typeface="Montserrat"/>
                <a:sym typeface="Montserrat"/>
              </a:rPr>
              <a:t>Continued discharge of water from cell walls </a:t>
            </a:r>
            <a:endParaRPr/>
          </a:p>
          <a:p>
            <a:pPr indent="0" lvl="0" marL="0" marR="0" rtl="0" algn="l">
              <a:lnSpc>
                <a:spcPct val="140000"/>
              </a:lnSpc>
              <a:spcBef>
                <a:spcPts val="0"/>
              </a:spcBef>
              <a:spcAft>
                <a:spcPts val="0"/>
              </a:spcAft>
              <a:buClr>
                <a:srgbClr val="000000"/>
              </a:buClr>
              <a:buSzPts val="1400"/>
              <a:buFont typeface="Arial"/>
              <a:buNone/>
            </a:pPr>
            <a:r>
              <a:rPr b="0" i="0" lang="fi-FI" sz="1000" u="none" cap="none" strike="noStrike">
                <a:solidFill>
                  <a:schemeClr val="dk1"/>
                </a:solidFill>
                <a:latin typeface="Montserrat"/>
                <a:ea typeface="Montserrat"/>
                <a:cs typeface="Montserrat"/>
                <a:sym typeface="Montserrat"/>
              </a:rPr>
              <a:t>Wood begins to shrink</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0" name="Shape 440"/>
        <p:cNvGrpSpPr/>
        <p:nvPr/>
      </p:nvGrpSpPr>
      <p:grpSpPr>
        <a:xfrm>
          <a:off x="0" y="0"/>
          <a:ext cx="0" cy="0"/>
          <a:chOff x="0" y="0"/>
          <a:chExt cx="0" cy="0"/>
        </a:xfrm>
      </p:grpSpPr>
      <p:sp>
        <p:nvSpPr>
          <p:cNvPr id="441" name="Google Shape;441;p7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None/>
            </a:pPr>
            <a:r>
              <a:rPr lang="fi-FI">
                <a:latin typeface="Calibri"/>
                <a:ea typeface="Calibri"/>
                <a:cs typeface="Calibri"/>
                <a:sym typeface="Calibri"/>
              </a:rPr>
              <a:t>Thermal insulation capacity of wood</a:t>
            </a:r>
            <a:endParaRPr/>
          </a:p>
        </p:txBody>
      </p:sp>
      <p:sp>
        <p:nvSpPr>
          <p:cNvPr id="442" name="Google Shape;442;p72"/>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342900" lvl="0" marL="457200" rtl="0" algn="l">
              <a:lnSpc>
                <a:spcPct val="90000"/>
              </a:lnSpc>
              <a:spcBef>
                <a:spcPts val="1000"/>
              </a:spcBef>
              <a:spcAft>
                <a:spcPts val="0"/>
              </a:spcAft>
              <a:buClr>
                <a:schemeClr val="dk1"/>
              </a:buClr>
              <a:buSzPts val="1800"/>
              <a:buChar char="•"/>
            </a:pPr>
            <a:r>
              <a:rPr lang="fi-FI"/>
              <a:t>The thermal insulation capacity of wood is 400 times better than that of steel, 1,500 times better than aluminium and 12 times better than concrete when comparing the thermal conductivity of the materials. This is why moisture does not condense on the surface of the wood and it feels comfortable in both hot and cold conditions. Wood expands only a third as much as steel and concrete when exposed to heat. On the other hand, wood swells somewhat when it gets wet and shrinks when it dries.</a:t>
            </a:r>
            <a:endParaRPr/>
          </a:p>
          <a:p>
            <a:pPr indent="-228600" lvl="0" marL="457200" rtl="0" algn="l">
              <a:lnSpc>
                <a:spcPct val="90000"/>
              </a:lnSpc>
              <a:spcBef>
                <a:spcPts val="1000"/>
              </a:spcBef>
              <a:spcAft>
                <a:spcPts val="0"/>
              </a:spcAft>
              <a:buClr>
                <a:schemeClr val="dk1"/>
              </a:buClr>
              <a:buSzPts val="1800"/>
              <a:buNone/>
            </a:pPr>
            <a:r>
              <a:t/>
            </a:r>
            <a:endParaRPr/>
          </a:p>
        </p:txBody>
      </p:sp>
      <p:sp>
        <p:nvSpPr>
          <p:cNvPr id="443" name="Google Shape;443;p72"/>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fld id="{00000000-1234-1234-1234-123412341234}" type="slidenum">
              <a:rPr lang="fi-FI"/>
              <a:t>‹#›</a:t>
            </a:fld>
            <a:endParaRPr/>
          </a:p>
        </p:txBody>
      </p:sp>
      <p:sp>
        <p:nvSpPr>
          <p:cNvPr id="444" name="Google Shape;444;p72"/>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fi-FI"/>
              <a:t>Architectural design</a:t>
            </a:r>
            <a:endParaRPr/>
          </a:p>
        </p:txBody>
      </p:sp>
      <p:sp>
        <p:nvSpPr>
          <p:cNvPr id="445" name="Google Shape;445;p72"/>
          <p:cNvSpPr/>
          <p:nvPr/>
        </p:nvSpPr>
        <p:spPr>
          <a:xfrm>
            <a:off x="1298743" y="2659379"/>
            <a:ext cx="9594514" cy="400110"/>
          </a:xfrm>
          <a:prstGeom prst="rect">
            <a:avLst/>
          </a:prstGeom>
          <a:noFill/>
          <a:ln>
            <a:noFill/>
          </a:ln>
        </p:spPr>
        <p:txBody>
          <a:bodyPr anchorCtr="0" anchor="t" bIns="45700" lIns="45700" spcFirstLastPara="1" rIns="45700" wrap="square" tIns="45700">
            <a:spAutoFit/>
          </a:bodyPr>
          <a:lstStyle/>
          <a:p>
            <a:pPr indent="0" lvl="0" marL="0" marR="0" rtl="0" algn="just">
              <a:lnSpc>
                <a:spcPct val="100000"/>
              </a:lnSpc>
              <a:spcBef>
                <a:spcPts val="0"/>
              </a:spcBef>
              <a:spcAft>
                <a:spcPts val="0"/>
              </a:spcAft>
              <a:buNone/>
            </a:pPr>
            <a:r>
              <a:t/>
            </a:r>
            <a:endParaRPr b="0" i="0" sz="2000" u="none" cap="none" strike="noStrike">
              <a:solidFill>
                <a:schemeClr val="dk1"/>
              </a:solidFill>
              <a:latin typeface="Calibri"/>
              <a:ea typeface="Calibri"/>
              <a:cs typeface="Calibri"/>
              <a:sym typeface="Calibri"/>
            </a:endParaRPr>
          </a:p>
        </p:txBody>
      </p:sp>
      <p:sp>
        <p:nvSpPr>
          <p:cNvPr id="446" name="Google Shape;446;p72"/>
          <p:cNvSpPr txBox="1"/>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fld id="{00000000-1234-1234-1234-123412341234}" type="slidenum">
              <a:rPr b="0" i="0" lang="fi-FI" sz="1400" u="none" cap="none" strike="noStrike">
                <a:solidFill>
                  <a:srgbClr val="FFFFFF"/>
                </a:solidFill>
                <a:latin typeface="Calibri"/>
                <a:ea typeface="Calibri"/>
                <a:cs typeface="Calibri"/>
                <a:sym typeface="Calibri"/>
              </a:rPr>
              <a:t>‹#›</a:t>
            </a:fld>
            <a:endParaRPr b="0" i="0" sz="1400" u="none" cap="none" strike="noStrike">
              <a:solidFill>
                <a:srgbClr val="FFFFFF"/>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 name="Shape 96"/>
        <p:cNvGrpSpPr/>
        <p:nvPr/>
      </p:nvGrpSpPr>
      <p:grpSpPr>
        <a:xfrm>
          <a:off x="0" y="0"/>
          <a:ext cx="0" cy="0"/>
          <a:chOff x="0" y="0"/>
          <a:chExt cx="0" cy="0"/>
        </a:xfrm>
      </p:grpSpPr>
      <p:pic>
        <p:nvPicPr>
          <p:cNvPr id="97" name="Google Shape;97;p46"/>
          <p:cNvPicPr preferRelativeResize="0"/>
          <p:nvPr/>
        </p:nvPicPr>
        <p:blipFill rotWithShape="1">
          <a:blip r:embed="rId3">
            <a:alphaModFix/>
          </a:blip>
          <a:srcRect b="32683" l="0" r="0" t="36"/>
          <a:stretch/>
        </p:blipFill>
        <p:spPr>
          <a:xfrm>
            <a:off x="325111" y="327216"/>
            <a:ext cx="11541600" cy="5716800"/>
          </a:xfrm>
          <a:prstGeom prst="rect">
            <a:avLst/>
          </a:prstGeom>
          <a:noFill/>
          <a:ln>
            <a:noFill/>
          </a:ln>
        </p:spPr>
      </p:pic>
      <p:sp>
        <p:nvSpPr>
          <p:cNvPr id="98" name="Google Shape;98;p46"/>
          <p:cNvSpPr txBox="1"/>
          <p:nvPr>
            <p:ph type="ctrTitle"/>
          </p:nvPr>
        </p:nvSpPr>
        <p:spPr>
          <a:xfrm>
            <a:off x="1524000" y="1527477"/>
            <a:ext cx="9144000" cy="23876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rgbClr val="F2F2F2"/>
              </a:buClr>
              <a:buSzPts val="6000"/>
              <a:buFont typeface="Calibri"/>
              <a:buNone/>
            </a:pPr>
            <a:r>
              <a:rPr lang="fi-FI"/>
              <a:t>Architectural design</a:t>
            </a:r>
            <a:endParaRPr/>
          </a:p>
        </p:txBody>
      </p:sp>
      <p:sp>
        <p:nvSpPr>
          <p:cNvPr id="99" name="Google Shape;99;p46"/>
          <p:cNvSpPr txBox="1"/>
          <p:nvPr>
            <p:ph idx="1" type="subTitle"/>
          </p:nvPr>
        </p:nvSpPr>
        <p:spPr>
          <a:xfrm>
            <a:off x="1524000" y="4007152"/>
            <a:ext cx="9144000" cy="1655762"/>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rgbClr val="F2F2F2"/>
              </a:buClr>
              <a:buSzPts val="2400"/>
              <a:buNone/>
            </a:pPr>
            <a:r>
              <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0" name="Shape 450"/>
        <p:cNvGrpSpPr/>
        <p:nvPr/>
      </p:nvGrpSpPr>
      <p:grpSpPr>
        <a:xfrm>
          <a:off x="0" y="0"/>
          <a:ext cx="0" cy="0"/>
          <a:chOff x="0" y="0"/>
          <a:chExt cx="0" cy="0"/>
        </a:xfrm>
      </p:grpSpPr>
      <p:pic>
        <p:nvPicPr>
          <p:cNvPr id="451" name="Google Shape;451;p73"/>
          <p:cNvPicPr preferRelativeResize="0"/>
          <p:nvPr/>
        </p:nvPicPr>
        <p:blipFill rotWithShape="1">
          <a:blip r:embed="rId3">
            <a:alphaModFix amt="29975"/>
          </a:blip>
          <a:srcRect b="20696" l="0" r="0" t="22602"/>
          <a:stretch/>
        </p:blipFill>
        <p:spPr>
          <a:xfrm>
            <a:off x="-64703" y="860424"/>
            <a:ext cx="12321469" cy="5137345"/>
          </a:xfrm>
          <a:prstGeom prst="rect">
            <a:avLst/>
          </a:prstGeom>
          <a:noFill/>
          <a:ln>
            <a:noFill/>
          </a:ln>
        </p:spPr>
      </p:pic>
      <p:sp>
        <p:nvSpPr>
          <p:cNvPr id="452" name="Google Shape;452;p73"/>
          <p:cNvSpPr/>
          <p:nvPr/>
        </p:nvSpPr>
        <p:spPr>
          <a:xfrm>
            <a:off x="1360085" y="3205479"/>
            <a:ext cx="9471830" cy="447041"/>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None/>
            </a:pPr>
            <a:r>
              <a:rPr b="1" i="0" lang="fi-FI" sz="2400" u="none" cap="none" strike="noStrike">
                <a:solidFill>
                  <a:srgbClr val="9CA65D"/>
                </a:solidFill>
                <a:latin typeface="Arial"/>
                <a:ea typeface="Arial"/>
                <a:cs typeface="Arial"/>
                <a:sym typeface="Arial"/>
              </a:rPr>
              <a:t>There are also specific issues to be aware of in wood construction:</a:t>
            </a:r>
            <a:endParaRPr/>
          </a:p>
        </p:txBody>
      </p:sp>
      <p:sp>
        <p:nvSpPr>
          <p:cNvPr id="453" name="Google Shape;453;p73"/>
          <p:cNvSpPr/>
          <p:nvPr/>
        </p:nvSpPr>
        <p:spPr>
          <a:xfrm>
            <a:off x="9938611" y="5735965"/>
            <a:ext cx="2211501" cy="261610"/>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None/>
            </a:pPr>
            <a:r>
              <a:rPr b="0" i="0" lang="fi-FI" sz="1100" u="none" cap="none" strike="noStrike">
                <a:solidFill>
                  <a:schemeClr val="dk1"/>
                </a:solidFill>
                <a:latin typeface="Calibri"/>
                <a:ea typeface="Calibri"/>
                <a:cs typeface="Calibri"/>
                <a:sym typeface="Calibri"/>
              </a:rPr>
              <a:t>Source: Puuinfon puutavaraopas 2019</a:t>
            </a:r>
            <a:endParaRPr/>
          </a:p>
        </p:txBody>
      </p:sp>
      <p:sp>
        <p:nvSpPr>
          <p:cNvPr id="454" name="Google Shape;454;p73"/>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fld id="{00000000-1234-1234-1234-123412341234}" type="slidenum">
              <a:rPr lang="fi-FI"/>
              <a:t>‹#›</a:t>
            </a:fld>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8" name="Shape 458"/>
        <p:cNvGrpSpPr/>
        <p:nvPr/>
      </p:nvGrpSpPr>
      <p:grpSpPr>
        <a:xfrm>
          <a:off x="0" y="0"/>
          <a:ext cx="0" cy="0"/>
          <a:chOff x="0" y="0"/>
          <a:chExt cx="0" cy="0"/>
        </a:xfrm>
      </p:grpSpPr>
      <p:sp>
        <p:nvSpPr>
          <p:cNvPr id="459" name="Google Shape;459;p74"/>
          <p:cNvSpPr txBox="1"/>
          <p:nvPr>
            <p:ph type="title"/>
          </p:nvPr>
        </p:nvSpPr>
        <p:spPr>
          <a:xfrm>
            <a:off x="838200" y="365125"/>
            <a:ext cx="10515600" cy="1667722"/>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None/>
            </a:pPr>
            <a:r>
              <a:rPr lang="fi-FI" sz="3600">
                <a:latin typeface="Calibri"/>
                <a:ea typeface="Calibri"/>
                <a:cs typeface="Calibri"/>
                <a:sym typeface="Calibri"/>
              </a:rPr>
              <a:t>Frame systems</a:t>
            </a:r>
            <a:br>
              <a:rPr lang="fi-FI" sz="3600"/>
            </a:br>
            <a:br>
              <a:rPr lang="fi-FI" sz="3600"/>
            </a:br>
            <a:r>
              <a:rPr b="1" lang="fi-FI" sz="2000"/>
              <a:t>The frame system of a wooden building should be known and included in the design before the first line of the house is drawn.</a:t>
            </a:r>
            <a:endParaRPr/>
          </a:p>
        </p:txBody>
      </p:sp>
      <p:sp>
        <p:nvSpPr>
          <p:cNvPr id="460" name="Google Shape;460;p74"/>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fi-FI"/>
              <a:t>Architectural design</a:t>
            </a:r>
            <a:endParaRPr/>
          </a:p>
        </p:txBody>
      </p:sp>
      <p:pic>
        <p:nvPicPr>
          <p:cNvPr id="461" name="Google Shape;461;p74"/>
          <p:cNvPicPr preferRelativeResize="0"/>
          <p:nvPr/>
        </p:nvPicPr>
        <p:blipFill rotWithShape="1">
          <a:blip r:embed="rId3">
            <a:alphaModFix/>
          </a:blip>
          <a:srcRect b="0" l="0" r="0" t="0"/>
          <a:stretch/>
        </p:blipFill>
        <p:spPr>
          <a:xfrm>
            <a:off x="4763492" y="2196850"/>
            <a:ext cx="2652316" cy="3975601"/>
          </a:xfrm>
          <a:prstGeom prst="rect">
            <a:avLst/>
          </a:prstGeom>
          <a:noFill/>
          <a:ln>
            <a:noFill/>
          </a:ln>
        </p:spPr>
      </p:pic>
      <p:pic>
        <p:nvPicPr>
          <p:cNvPr id="462" name="Google Shape;462;p74"/>
          <p:cNvPicPr preferRelativeResize="0"/>
          <p:nvPr/>
        </p:nvPicPr>
        <p:blipFill rotWithShape="1">
          <a:blip r:embed="rId4">
            <a:alphaModFix/>
          </a:blip>
          <a:srcRect b="0" l="0" r="0" t="0"/>
          <a:stretch/>
        </p:blipFill>
        <p:spPr>
          <a:xfrm>
            <a:off x="7596456" y="2195772"/>
            <a:ext cx="2652317" cy="3977756"/>
          </a:xfrm>
          <a:prstGeom prst="rect">
            <a:avLst/>
          </a:prstGeom>
          <a:noFill/>
          <a:ln>
            <a:noFill/>
          </a:ln>
        </p:spPr>
      </p:pic>
      <p:pic>
        <p:nvPicPr>
          <p:cNvPr descr="m.jpg" id="463" name="Google Shape;463;p74"/>
          <p:cNvPicPr preferRelativeResize="0"/>
          <p:nvPr/>
        </p:nvPicPr>
        <p:blipFill rotWithShape="1">
          <a:blip r:embed="rId5">
            <a:alphaModFix/>
          </a:blip>
          <a:srcRect b="180" l="37920" r="12081" t="685"/>
          <a:stretch/>
        </p:blipFill>
        <p:spPr>
          <a:xfrm>
            <a:off x="1930528" y="2195314"/>
            <a:ext cx="2652343" cy="3978514"/>
          </a:xfrm>
          <a:prstGeom prst="rect">
            <a:avLst/>
          </a:prstGeom>
          <a:noFill/>
          <a:ln>
            <a:noFill/>
          </a:ln>
        </p:spPr>
      </p:pic>
      <p:sp>
        <p:nvSpPr>
          <p:cNvPr id="464" name="Google Shape;464;p74"/>
          <p:cNvSpPr/>
          <p:nvPr/>
        </p:nvSpPr>
        <p:spPr>
          <a:xfrm>
            <a:off x="2328109" y="3963748"/>
            <a:ext cx="1857154" cy="624841"/>
          </a:xfrm>
          <a:prstGeom prst="rect">
            <a:avLst/>
          </a:prstGeom>
          <a:solidFill>
            <a:srgbClr val="9CA65D"/>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65" name="Google Shape;465;p74"/>
          <p:cNvSpPr/>
          <p:nvPr/>
        </p:nvSpPr>
        <p:spPr>
          <a:xfrm>
            <a:off x="2539841" y="3982918"/>
            <a:ext cx="1583510" cy="371349"/>
          </a:xfrm>
          <a:prstGeom prst="rect">
            <a:avLst/>
          </a:prstGeom>
          <a:noFill/>
          <a:ln>
            <a:noFill/>
          </a:ln>
        </p:spPr>
        <p:txBody>
          <a:bodyPr anchorCtr="0" anchor="t" bIns="65000" lIns="65000" spcFirstLastPara="1" rIns="65000" wrap="square" tIns="65000">
            <a:spAutoFit/>
          </a:bodyPr>
          <a:lstStyle/>
          <a:p>
            <a:pPr indent="0" lvl="0" marL="0" marR="0" rtl="0" algn="l">
              <a:lnSpc>
                <a:spcPct val="100000"/>
              </a:lnSpc>
              <a:spcBef>
                <a:spcPts val="0"/>
              </a:spcBef>
              <a:spcAft>
                <a:spcPts val="0"/>
              </a:spcAft>
              <a:buNone/>
            </a:pPr>
            <a:r>
              <a:rPr b="1" i="0" lang="fi-FI" sz="1600" u="none" cap="none" strike="noStrike">
                <a:solidFill>
                  <a:srgbClr val="FFFFFF"/>
                </a:solidFill>
                <a:latin typeface="Arial"/>
                <a:ea typeface="Arial"/>
                <a:cs typeface="Arial"/>
                <a:sym typeface="Arial"/>
              </a:rPr>
              <a:t>Prefabricated panel units</a:t>
            </a:r>
            <a:endParaRPr/>
          </a:p>
        </p:txBody>
      </p:sp>
      <p:sp>
        <p:nvSpPr>
          <p:cNvPr id="466" name="Google Shape;466;p74"/>
          <p:cNvSpPr/>
          <p:nvPr/>
        </p:nvSpPr>
        <p:spPr>
          <a:xfrm>
            <a:off x="5161073" y="3963748"/>
            <a:ext cx="1857154" cy="624841"/>
          </a:xfrm>
          <a:prstGeom prst="rect">
            <a:avLst/>
          </a:prstGeom>
          <a:solidFill>
            <a:srgbClr val="9CA65D"/>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67" name="Google Shape;467;p74"/>
          <p:cNvSpPr/>
          <p:nvPr/>
        </p:nvSpPr>
        <p:spPr>
          <a:xfrm>
            <a:off x="5482307" y="3982918"/>
            <a:ext cx="1335613" cy="371349"/>
          </a:xfrm>
          <a:prstGeom prst="rect">
            <a:avLst/>
          </a:prstGeom>
          <a:noFill/>
          <a:ln>
            <a:noFill/>
          </a:ln>
        </p:spPr>
        <p:txBody>
          <a:bodyPr anchorCtr="0" anchor="t" bIns="65000" lIns="65000" spcFirstLastPara="1" rIns="65000" wrap="square" tIns="65000">
            <a:spAutoFit/>
          </a:bodyPr>
          <a:lstStyle/>
          <a:p>
            <a:pPr indent="0" lvl="0" marL="0" marR="0" rtl="0" algn="l">
              <a:lnSpc>
                <a:spcPct val="100000"/>
              </a:lnSpc>
              <a:spcBef>
                <a:spcPts val="0"/>
              </a:spcBef>
              <a:spcAft>
                <a:spcPts val="0"/>
              </a:spcAft>
              <a:buNone/>
            </a:pPr>
            <a:r>
              <a:rPr b="1" i="0" lang="fi-FI" sz="1600" u="none" cap="none" strike="noStrike">
                <a:solidFill>
                  <a:srgbClr val="FFFFFF"/>
                </a:solidFill>
                <a:latin typeface="Arial"/>
                <a:ea typeface="Arial"/>
                <a:cs typeface="Arial"/>
                <a:sym typeface="Arial"/>
              </a:rPr>
              <a:t>Column-and-beam</a:t>
            </a:r>
            <a:endParaRPr/>
          </a:p>
        </p:txBody>
      </p:sp>
      <p:sp>
        <p:nvSpPr>
          <p:cNvPr id="468" name="Google Shape;468;p74"/>
          <p:cNvSpPr/>
          <p:nvPr/>
        </p:nvSpPr>
        <p:spPr>
          <a:xfrm>
            <a:off x="7994037" y="3963748"/>
            <a:ext cx="1857154" cy="624841"/>
          </a:xfrm>
          <a:prstGeom prst="rect">
            <a:avLst/>
          </a:prstGeom>
          <a:solidFill>
            <a:srgbClr val="9CA65D"/>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69" name="Google Shape;469;p74"/>
          <p:cNvSpPr/>
          <p:nvPr/>
        </p:nvSpPr>
        <p:spPr>
          <a:xfrm>
            <a:off x="8254029" y="3969471"/>
            <a:ext cx="1474409" cy="371349"/>
          </a:xfrm>
          <a:prstGeom prst="rect">
            <a:avLst/>
          </a:prstGeom>
          <a:noFill/>
          <a:ln>
            <a:noFill/>
          </a:ln>
        </p:spPr>
        <p:txBody>
          <a:bodyPr anchorCtr="0" anchor="t" bIns="65000" lIns="65000" spcFirstLastPara="1" rIns="65000" wrap="square" tIns="65000">
            <a:spAutoFit/>
          </a:bodyPr>
          <a:lstStyle/>
          <a:p>
            <a:pPr indent="0" lvl="0" marL="0" marR="0" rtl="0" algn="l">
              <a:lnSpc>
                <a:spcPct val="100000"/>
              </a:lnSpc>
              <a:spcBef>
                <a:spcPts val="0"/>
              </a:spcBef>
              <a:spcAft>
                <a:spcPts val="0"/>
              </a:spcAft>
              <a:buNone/>
            </a:pPr>
            <a:r>
              <a:rPr b="1" i="0" lang="fi-FI" sz="1600" u="none" cap="none" strike="noStrike">
                <a:solidFill>
                  <a:srgbClr val="FFFFFF"/>
                </a:solidFill>
                <a:latin typeface="Arial"/>
                <a:ea typeface="Arial"/>
                <a:cs typeface="Arial"/>
                <a:sym typeface="Arial"/>
              </a:rPr>
              <a:t>Prefabricated box units</a:t>
            </a:r>
            <a:endParaRPr/>
          </a:p>
        </p:txBody>
      </p:sp>
      <p:sp>
        <p:nvSpPr>
          <p:cNvPr id="470" name="Google Shape;470;p74"/>
          <p:cNvSpPr txBox="1"/>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fld id="{00000000-1234-1234-1234-123412341234}" type="slidenum">
              <a:rPr b="0" i="0" lang="fi-FI" sz="1400" u="none" cap="none" strike="noStrike">
                <a:solidFill>
                  <a:srgbClr val="FFFFFF"/>
                </a:solidFill>
                <a:latin typeface="Calibri"/>
                <a:ea typeface="Calibri"/>
                <a:cs typeface="Calibri"/>
                <a:sym typeface="Calibri"/>
              </a:rPr>
              <a:t>‹#›</a:t>
            </a:fld>
            <a:endParaRPr b="0" i="0" sz="1400" u="none" cap="none" strike="noStrike">
              <a:solidFill>
                <a:srgbClr val="FFFFFF"/>
              </a:solidFill>
              <a:latin typeface="Calibri"/>
              <a:ea typeface="Calibri"/>
              <a:cs typeface="Calibri"/>
              <a:sym typeface="Calibri"/>
            </a:endParaRPr>
          </a:p>
        </p:txBody>
      </p:sp>
      <p:sp>
        <p:nvSpPr>
          <p:cNvPr id="471" name="Google Shape;471;p74"/>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fld id="{00000000-1234-1234-1234-123412341234}" type="slidenum">
              <a:rPr lang="fi-FI"/>
              <a:t>‹#›</a:t>
            </a:fld>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5" name="Shape 475"/>
        <p:cNvGrpSpPr/>
        <p:nvPr/>
      </p:nvGrpSpPr>
      <p:grpSpPr>
        <a:xfrm>
          <a:off x="0" y="0"/>
          <a:ext cx="0" cy="0"/>
          <a:chOff x="0" y="0"/>
          <a:chExt cx="0" cy="0"/>
        </a:xfrm>
      </p:grpSpPr>
      <p:sp>
        <p:nvSpPr>
          <p:cNvPr id="476" name="Google Shape;476;p7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None/>
            </a:pPr>
            <a:r>
              <a:rPr lang="fi-FI" sz="3600">
                <a:latin typeface="Calibri"/>
                <a:ea typeface="Calibri"/>
                <a:cs typeface="Calibri"/>
                <a:sym typeface="Calibri"/>
              </a:rPr>
              <a:t>Prefabricated panel unit</a:t>
            </a:r>
            <a:endParaRPr/>
          </a:p>
        </p:txBody>
      </p:sp>
      <p:sp>
        <p:nvSpPr>
          <p:cNvPr id="477" name="Google Shape;477;p75"/>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fi-FI"/>
              <a:t>Architectural design</a:t>
            </a:r>
            <a:endParaRPr/>
          </a:p>
        </p:txBody>
      </p:sp>
      <p:sp>
        <p:nvSpPr>
          <p:cNvPr id="478" name="Google Shape;478;p75"/>
          <p:cNvSpPr txBox="1"/>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fld id="{00000000-1234-1234-1234-123412341234}" type="slidenum">
              <a:rPr b="0" i="0" lang="fi-FI" sz="1400" u="none" cap="none" strike="noStrike">
                <a:solidFill>
                  <a:srgbClr val="FFFFFF"/>
                </a:solidFill>
                <a:latin typeface="Calibri"/>
                <a:ea typeface="Calibri"/>
                <a:cs typeface="Calibri"/>
                <a:sym typeface="Calibri"/>
              </a:rPr>
              <a:t>‹#›</a:t>
            </a:fld>
            <a:endParaRPr b="0" i="0" sz="1400" u="none" cap="none" strike="noStrike">
              <a:solidFill>
                <a:srgbClr val="FFFFFF"/>
              </a:solidFill>
              <a:latin typeface="Calibri"/>
              <a:ea typeface="Calibri"/>
              <a:cs typeface="Calibri"/>
              <a:sym typeface="Calibri"/>
            </a:endParaRPr>
          </a:p>
        </p:txBody>
      </p:sp>
      <p:pic>
        <p:nvPicPr>
          <p:cNvPr id="479" name="Google Shape;479;p75"/>
          <p:cNvPicPr preferRelativeResize="0"/>
          <p:nvPr/>
        </p:nvPicPr>
        <p:blipFill rotWithShape="1">
          <a:blip r:embed="rId3">
            <a:alphaModFix/>
          </a:blip>
          <a:srcRect b="0" l="0" r="0" t="0"/>
          <a:stretch/>
        </p:blipFill>
        <p:spPr>
          <a:xfrm>
            <a:off x="5735669" y="1705230"/>
            <a:ext cx="6127387" cy="4082371"/>
          </a:xfrm>
          <a:prstGeom prst="rect">
            <a:avLst/>
          </a:prstGeom>
          <a:noFill/>
          <a:ln>
            <a:noFill/>
          </a:ln>
        </p:spPr>
      </p:pic>
      <p:sp>
        <p:nvSpPr>
          <p:cNvPr id="480" name="Google Shape;480;p75"/>
          <p:cNvSpPr/>
          <p:nvPr/>
        </p:nvSpPr>
        <p:spPr>
          <a:xfrm>
            <a:off x="2895600" y="5837354"/>
            <a:ext cx="4445001" cy="307777"/>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fi-FI" sz="1000" u="none" cap="none" strike="noStrike">
                <a:solidFill>
                  <a:srgbClr val="000000"/>
                </a:solidFill>
                <a:latin typeface="Calibri"/>
                <a:ea typeface="Calibri"/>
                <a:cs typeface="Calibri"/>
                <a:sym typeface="Calibri"/>
              </a:rPr>
              <a:t>Arkkitehdit Rudanko-Kankkunen Oy / Trekoli, Pori, 2018</a:t>
            </a:r>
            <a:endParaRPr/>
          </a:p>
          <a:p>
            <a:pPr indent="0" lvl="0" marL="0" marR="0" rtl="0" algn="l">
              <a:lnSpc>
                <a:spcPct val="100000"/>
              </a:lnSpc>
              <a:spcBef>
                <a:spcPts val="0"/>
              </a:spcBef>
              <a:spcAft>
                <a:spcPts val="0"/>
              </a:spcAft>
              <a:buNone/>
            </a:pPr>
            <a:r>
              <a:rPr b="0" i="0" lang="fi-FI" sz="1000" u="none" cap="none" strike="noStrike">
                <a:solidFill>
                  <a:srgbClr val="000000"/>
                </a:solidFill>
                <a:latin typeface="Calibri"/>
                <a:ea typeface="Calibri"/>
                <a:cs typeface="Calibri"/>
                <a:sym typeface="Calibri"/>
              </a:rPr>
              <a:t>Image: Rudanko-Kankkunen</a:t>
            </a:r>
            <a:endParaRPr/>
          </a:p>
        </p:txBody>
      </p:sp>
      <p:pic>
        <p:nvPicPr>
          <p:cNvPr id="481" name="Google Shape;481;p75"/>
          <p:cNvPicPr preferRelativeResize="0"/>
          <p:nvPr/>
        </p:nvPicPr>
        <p:blipFill rotWithShape="1">
          <a:blip r:embed="rId4">
            <a:alphaModFix/>
          </a:blip>
          <a:srcRect b="0" l="0" r="0" t="0"/>
          <a:stretch/>
        </p:blipFill>
        <p:spPr>
          <a:xfrm>
            <a:off x="2908720" y="1698855"/>
            <a:ext cx="2730935" cy="4095122"/>
          </a:xfrm>
          <a:prstGeom prst="rect">
            <a:avLst/>
          </a:prstGeom>
          <a:noFill/>
          <a:ln>
            <a:noFill/>
          </a:ln>
        </p:spPr>
      </p:pic>
      <p:sp>
        <p:nvSpPr>
          <p:cNvPr id="482" name="Google Shape;482;p75"/>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fld id="{00000000-1234-1234-1234-123412341234}" type="slidenum">
              <a:rPr lang="fi-FI"/>
              <a:t>‹#›</a:t>
            </a:fld>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6" name="Shape 486"/>
        <p:cNvGrpSpPr/>
        <p:nvPr/>
      </p:nvGrpSpPr>
      <p:grpSpPr>
        <a:xfrm>
          <a:off x="0" y="0"/>
          <a:ext cx="0" cy="0"/>
          <a:chOff x="0" y="0"/>
          <a:chExt cx="0" cy="0"/>
        </a:xfrm>
      </p:grpSpPr>
      <p:sp>
        <p:nvSpPr>
          <p:cNvPr id="487" name="Google Shape;487;p76"/>
          <p:cNvSpPr txBox="1"/>
          <p:nvPr>
            <p:ph type="title"/>
          </p:nvPr>
        </p:nvSpPr>
        <p:spPr>
          <a:xfrm>
            <a:off x="838200" y="365125"/>
            <a:ext cx="28194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None/>
            </a:pPr>
            <a:r>
              <a:rPr lang="fi-FI" sz="3600">
                <a:latin typeface="Calibri"/>
                <a:ea typeface="Calibri"/>
                <a:cs typeface="Calibri"/>
                <a:sym typeface="Calibri"/>
              </a:rPr>
              <a:t>Prefabricated box unit</a:t>
            </a:r>
            <a:endParaRPr/>
          </a:p>
        </p:txBody>
      </p:sp>
      <p:sp>
        <p:nvSpPr>
          <p:cNvPr id="488" name="Google Shape;488;p76"/>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fi-FI"/>
              <a:t>Architectural design</a:t>
            </a:r>
            <a:endParaRPr/>
          </a:p>
        </p:txBody>
      </p:sp>
      <p:sp>
        <p:nvSpPr>
          <p:cNvPr id="489" name="Google Shape;489;p76"/>
          <p:cNvSpPr txBox="1"/>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fld id="{00000000-1234-1234-1234-123412341234}" type="slidenum">
              <a:rPr b="0" i="0" lang="fi-FI" sz="1400" u="none" cap="none" strike="noStrike">
                <a:solidFill>
                  <a:srgbClr val="FFFFFF"/>
                </a:solidFill>
                <a:latin typeface="Calibri"/>
                <a:ea typeface="Calibri"/>
                <a:cs typeface="Calibri"/>
                <a:sym typeface="Calibri"/>
              </a:rPr>
              <a:t>‹#›</a:t>
            </a:fld>
            <a:endParaRPr b="0" i="0" sz="1400" u="none" cap="none" strike="noStrike">
              <a:solidFill>
                <a:srgbClr val="FFFFFF"/>
              </a:solidFill>
              <a:latin typeface="Calibri"/>
              <a:ea typeface="Calibri"/>
              <a:cs typeface="Calibri"/>
              <a:sym typeface="Calibri"/>
            </a:endParaRPr>
          </a:p>
        </p:txBody>
      </p:sp>
      <p:grpSp>
        <p:nvGrpSpPr>
          <p:cNvPr id="490" name="Google Shape;490;p76"/>
          <p:cNvGrpSpPr/>
          <p:nvPr/>
        </p:nvGrpSpPr>
        <p:grpSpPr>
          <a:xfrm>
            <a:off x="3817952" y="760091"/>
            <a:ext cx="8035897" cy="5337819"/>
            <a:chOff x="0" y="0"/>
            <a:chExt cx="8035895" cy="5337818"/>
          </a:xfrm>
        </p:grpSpPr>
        <p:pic>
          <p:nvPicPr>
            <p:cNvPr id="491" name="Google Shape;491;p76"/>
            <p:cNvPicPr preferRelativeResize="0"/>
            <p:nvPr/>
          </p:nvPicPr>
          <p:blipFill rotWithShape="1">
            <a:blip r:embed="rId3">
              <a:alphaModFix/>
            </a:blip>
            <a:srcRect b="0" l="0" r="0" t="0"/>
            <a:stretch/>
          </p:blipFill>
          <p:spPr>
            <a:xfrm>
              <a:off x="0" y="0"/>
              <a:ext cx="3902605" cy="2600280"/>
            </a:xfrm>
            <a:prstGeom prst="rect">
              <a:avLst/>
            </a:prstGeom>
            <a:noFill/>
            <a:ln>
              <a:noFill/>
            </a:ln>
          </p:spPr>
        </p:pic>
        <p:pic>
          <p:nvPicPr>
            <p:cNvPr id="492" name="Google Shape;492;p76"/>
            <p:cNvPicPr preferRelativeResize="0"/>
            <p:nvPr/>
          </p:nvPicPr>
          <p:blipFill rotWithShape="1">
            <a:blip r:embed="rId4">
              <a:alphaModFix/>
            </a:blip>
            <a:srcRect b="0" l="0" r="0" t="0"/>
            <a:stretch/>
          </p:blipFill>
          <p:spPr>
            <a:xfrm>
              <a:off x="4128337" y="0"/>
              <a:ext cx="3902605" cy="2600280"/>
            </a:xfrm>
            <a:prstGeom prst="rect">
              <a:avLst/>
            </a:prstGeom>
            <a:noFill/>
            <a:ln>
              <a:noFill/>
            </a:ln>
          </p:spPr>
        </p:pic>
        <p:pic>
          <p:nvPicPr>
            <p:cNvPr id="493" name="Google Shape;493;p76"/>
            <p:cNvPicPr preferRelativeResize="0"/>
            <p:nvPr/>
          </p:nvPicPr>
          <p:blipFill rotWithShape="1">
            <a:blip r:embed="rId5">
              <a:alphaModFix/>
            </a:blip>
            <a:srcRect b="0" l="0" r="0" t="0"/>
            <a:stretch/>
          </p:blipFill>
          <p:spPr>
            <a:xfrm>
              <a:off x="4133289" y="2737538"/>
              <a:ext cx="3902606" cy="2600280"/>
            </a:xfrm>
            <a:prstGeom prst="rect">
              <a:avLst/>
            </a:prstGeom>
            <a:noFill/>
            <a:ln>
              <a:noFill/>
            </a:ln>
          </p:spPr>
        </p:pic>
        <p:pic>
          <p:nvPicPr>
            <p:cNvPr id="494" name="Google Shape;494;p76"/>
            <p:cNvPicPr preferRelativeResize="0"/>
            <p:nvPr/>
          </p:nvPicPr>
          <p:blipFill rotWithShape="1">
            <a:blip r:embed="rId6">
              <a:alphaModFix/>
            </a:blip>
            <a:srcRect b="0" l="0" r="0" t="0"/>
            <a:stretch/>
          </p:blipFill>
          <p:spPr>
            <a:xfrm>
              <a:off x="0" y="2737538"/>
              <a:ext cx="3902605" cy="2600280"/>
            </a:xfrm>
            <a:prstGeom prst="rect">
              <a:avLst/>
            </a:prstGeom>
            <a:noFill/>
            <a:ln>
              <a:noFill/>
            </a:ln>
          </p:spPr>
        </p:pic>
      </p:grpSp>
      <p:sp>
        <p:nvSpPr>
          <p:cNvPr id="495" name="Google Shape;495;p76"/>
          <p:cNvSpPr/>
          <p:nvPr/>
        </p:nvSpPr>
        <p:spPr>
          <a:xfrm>
            <a:off x="3806695" y="6170929"/>
            <a:ext cx="2712281" cy="307777"/>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fi-FI" sz="1000" u="none" cap="none" strike="noStrike">
                <a:solidFill>
                  <a:srgbClr val="0D0D0D"/>
                </a:solidFill>
                <a:latin typeface="Calibri"/>
                <a:ea typeface="Calibri"/>
                <a:cs typeface="Calibri"/>
                <a:sym typeface="Calibri"/>
              </a:rPr>
              <a:t>Arkkitehtitoimisto Avarion, architect Markku Ranne</a:t>
            </a:r>
            <a:endParaRPr/>
          </a:p>
          <a:p>
            <a:pPr indent="0" lvl="0" marL="0" marR="0" rtl="0" algn="l">
              <a:lnSpc>
                <a:spcPct val="100000"/>
              </a:lnSpc>
              <a:spcBef>
                <a:spcPts val="0"/>
              </a:spcBef>
              <a:spcAft>
                <a:spcPts val="0"/>
              </a:spcAft>
              <a:buNone/>
            </a:pPr>
            <a:r>
              <a:rPr b="0" i="0" lang="fi-FI" sz="1000" u="none" cap="none" strike="noStrike">
                <a:solidFill>
                  <a:srgbClr val="0D0D0D"/>
                </a:solidFill>
                <a:latin typeface="Calibri"/>
                <a:ea typeface="Calibri"/>
                <a:cs typeface="Calibri"/>
                <a:sym typeface="Calibri"/>
              </a:rPr>
              <a:t>Photos: </a:t>
            </a:r>
            <a:r>
              <a:rPr b="0" i="0" lang="fi-FI" sz="1000" u="sng" cap="none" strike="noStrike">
                <a:solidFill>
                  <a:srgbClr val="A65A4A"/>
                </a:solidFill>
                <a:latin typeface="Calibri"/>
                <a:ea typeface="Calibri"/>
                <a:cs typeface="Calibri"/>
                <a:sym typeface="Calibri"/>
                <a:hlinkClick r:id="rId7">
                  <a:extLst>
                    <a:ext uri="{A12FA001-AC4F-418D-AE19-62706E023703}">
                      <ahyp:hlinkClr val="tx"/>
                    </a:ext>
                  </a:extLst>
                </a:hlinkClick>
              </a:rPr>
              <a:t>a-kruunu.fi</a:t>
            </a:r>
            <a:endParaRPr/>
          </a:p>
        </p:txBody>
      </p:sp>
      <p:sp>
        <p:nvSpPr>
          <p:cNvPr id="496" name="Google Shape;496;p76"/>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fld id="{00000000-1234-1234-1234-123412341234}" type="slidenum">
              <a:rPr lang="fi-FI"/>
              <a:t>‹#›</a:t>
            </a:fld>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0" name="Shape 500"/>
        <p:cNvGrpSpPr/>
        <p:nvPr/>
      </p:nvGrpSpPr>
      <p:grpSpPr>
        <a:xfrm>
          <a:off x="0" y="0"/>
          <a:ext cx="0" cy="0"/>
          <a:chOff x="0" y="0"/>
          <a:chExt cx="0" cy="0"/>
        </a:xfrm>
      </p:grpSpPr>
      <p:sp>
        <p:nvSpPr>
          <p:cNvPr id="501" name="Google Shape;501;p7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None/>
            </a:pPr>
            <a:r>
              <a:rPr lang="fi-FI" sz="3600">
                <a:latin typeface="Calibri"/>
                <a:ea typeface="Calibri"/>
                <a:cs typeface="Calibri"/>
                <a:sym typeface="Calibri"/>
              </a:rPr>
              <a:t>Column-and-beam</a:t>
            </a:r>
            <a:endParaRPr/>
          </a:p>
        </p:txBody>
      </p:sp>
      <p:sp>
        <p:nvSpPr>
          <p:cNvPr id="502" name="Google Shape;502;p77"/>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fi-FI"/>
              <a:t>Architectural design</a:t>
            </a:r>
            <a:endParaRPr/>
          </a:p>
        </p:txBody>
      </p:sp>
      <p:sp>
        <p:nvSpPr>
          <p:cNvPr id="503" name="Google Shape;503;p77"/>
          <p:cNvSpPr txBox="1"/>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fld id="{00000000-1234-1234-1234-123412341234}" type="slidenum">
              <a:rPr b="0" i="0" lang="fi-FI" sz="1400" u="none" cap="none" strike="noStrike">
                <a:solidFill>
                  <a:srgbClr val="FFFFFF"/>
                </a:solidFill>
                <a:latin typeface="Calibri"/>
                <a:ea typeface="Calibri"/>
                <a:cs typeface="Calibri"/>
                <a:sym typeface="Calibri"/>
              </a:rPr>
              <a:t>‹#›</a:t>
            </a:fld>
            <a:endParaRPr b="0" i="0" sz="1400" u="none" cap="none" strike="noStrike">
              <a:solidFill>
                <a:srgbClr val="FFFFFF"/>
              </a:solidFill>
              <a:latin typeface="Calibri"/>
              <a:ea typeface="Calibri"/>
              <a:cs typeface="Calibri"/>
              <a:sym typeface="Calibri"/>
            </a:endParaRPr>
          </a:p>
        </p:txBody>
      </p:sp>
      <p:pic>
        <p:nvPicPr>
          <p:cNvPr id="504" name="Google Shape;504;p77"/>
          <p:cNvPicPr preferRelativeResize="0"/>
          <p:nvPr/>
        </p:nvPicPr>
        <p:blipFill rotWithShape="1">
          <a:blip r:embed="rId3">
            <a:alphaModFix/>
          </a:blip>
          <a:srcRect b="0" l="0" r="0" t="0"/>
          <a:stretch/>
        </p:blipFill>
        <p:spPr>
          <a:xfrm>
            <a:off x="493893" y="1606698"/>
            <a:ext cx="11306148" cy="3727302"/>
          </a:xfrm>
          <a:prstGeom prst="rect">
            <a:avLst/>
          </a:prstGeom>
          <a:noFill/>
          <a:ln>
            <a:noFill/>
          </a:ln>
        </p:spPr>
      </p:pic>
      <p:sp>
        <p:nvSpPr>
          <p:cNvPr id="505" name="Google Shape;505;p77"/>
          <p:cNvSpPr/>
          <p:nvPr/>
        </p:nvSpPr>
        <p:spPr>
          <a:xfrm>
            <a:off x="493893" y="5389879"/>
            <a:ext cx="1823574" cy="400110"/>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None/>
            </a:pPr>
            <a:r>
              <a:rPr b="0" i="0" lang="fi-FI" sz="1000" u="none" cap="none" strike="noStrike">
                <a:solidFill>
                  <a:srgbClr val="000000"/>
                </a:solidFill>
                <a:latin typeface="Calibri"/>
                <a:ea typeface="Calibri"/>
                <a:cs typeface="Calibri"/>
                <a:sym typeface="Calibri"/>
              </a:rPr>
              <a:t>Latokartano in Viikki, Helsinki, 2012</a:t>
            </a:r>
            <a:endParaRPr/>
          </a:p>
          <a:p>
            <a:pPr indent="0" lvl="0" marL="0" marR="0" rtl="0" algn="l">
              <a:lnSpc>
                <a:spcPct val="100000"/>
              </a:lnSpc>
              <a:spcBef>
                <a:spcPts val="0"/>
              </a:spcBef>
              <a:spcAft>
                <a:spcPts val="0"/>
              </a:spcAft>
              <a:buNone/>
            </a:pPr>
            <a:r>
              <a:rPr b="0" i="0" lang="fi-FI" sz="1000" u="none" cap="none" strike="noStrike">
                <a:solidFill>
                  <a:srgbClr val="000000"/>
                </a:solidFill>
                <a:latin typeface="Calibri"/>
                <a:ea typeface="Calibri"/>
                <a:cs typeface="Calibri"/>
                <a:sym typeface="Calibri"/>
              </a:rPr>
              <a:t>Image: Metsä Wood</a:t>
            </a:r>
            <a:endParaRPr/>
          </a:p>
        </p:txBody>
      </p:sp>
      <p:sp>
        <p:nvSpPr>
          <p:cNvPr id="506" name="Google Shape;506;p77"/>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fld id="{00000000-1234-1234-1234-123412341234}" type="slidenum">
              <a:rPr lang="fi-FI"/>
              <a:t>‹#›</a:t>
            </a:fld>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0" name="Shape 510"/>
        <p:cNvGrpSpPr/>
        <p:nvPr/>
      </p:nvGrpSpPr>
      <p:grpSpPr>
        <a:xfrm>
          <a:off x="0" y="0"/>
          <a:ext cx="0" cy="0"/>
          <a:chOff x="0" y="0"/>
          <a:chExt cx="0" cy="0"/>
        </a:xfrm>
      </p:grpSpPr>
      <p:sp>
        <p:nvSpPr>
          <p:cNvPr id="511" name="Google Shape;511;p7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None/>
            </a:pPr>
            <a:r>
              <a:rPr lang="fi-FI" sz="3600">
                <a:latin typeface="Calibri"/>
                <a:ea typeface="Calibri"/>
                <a:cs typeface="Calibri"/>
                <a:sym typeface="Calibri"/>
              </a:rPr>
              <a:t>The column-beam system</a:t>
            </a:r>
            <a:endParaRPr/>
          </a:p>
        </p:txBody>
      </p:sp>
      <p:sp>
        <p:nvSpPr>
          <p:cNvPr id="512" name="Google Shape;512;p78"/>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fi-FI"/>
              <a:t>Architectural design</a:t>
            </a:r>
            <a:endParaRPr/>
          </a:p>
        </p:txBody>
      </p:sp>
      <p:sp>
        <p:nvSpPr>
          <p:cNvPr id="513" name="Google Shape;513;p78"/>
          <p:cNvSpPr txBox="1"/>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fld id="{00000000-1234-1234-1234-123412341234}" type="slidenum">
              <a:rPr b="0" i="0" lang="fi-FI" sz="1400" u="none" cap="none" strike="noStrike">
                <a:solidFill>
                  <a:srgbClr val="FFFFFF"/>
                </a:solidFill>
                <a:latin typeface="Calibri"/>
                <a:ea typeface="Calibri"/>
                <a:cs typeface="Calibri"/>
                <a:sym typeface="Calibri"/>
              </a:rPr>
              <a:t>‹#›</a:t>
            </a:fld>
            <a:endParaRPr b="0" i="0" sz="1400" u="none" cap="none" strike="noStrike">
              <a:solidFill>
                <a:srgbClr val="FFFFFF"/>
              </a:solidFill>
              <a:latin typeface="Calibri"/>
              <a:ea typeface="Calibri"/>
              <a:cs typeface="Calibri"/>
              <a:sym typeface="Calibri"/>
            </a:endParaRPr>
          </a:p>
        </p:txBody>
      </p:sp>
      <p:pic>
        <p:nvPicPr>
          <p:cNvPr id="514" name="Google Shape;514;p78"/>
          <p:cNvPicPr preferRelativeResize="0"/>
          <p:nvPr/>
        </p:nvPicPr>
        <p:blipFill rotWithShape="1">
          <a:blip r:embed="rId3">
            <a:alphaModFix/>
          </a:blip>
          <a:srcRect b="0" l="0" r="0" t="0"/>
          <a:stretch/>
        </p:blipFill>
        <p:spPr>
          <a:xfrm>
            <a:off x="4603750" y="1498600"/>
            <a:ext cx="2984500" cy="3860800"/>
          </a:xfrm>
          <a:prstGeom prst="rect">
            <a:avLst/>
          </a:prstGeom>
          <a:noFill/>
          <a:ln>
            <a:noFill/>
          </a:ln>
        </p:spPr>
      </p:pic>
      <p:sp>
        <p:nvSpPr>
          <p:cNvPr id="515" name="Google Shape;515;p78"/>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fld id="{00000000-1234-1234-1234-123412341234}" type="slidenum">
              <a:rPr lang="fi-FI"/>
              <a:t>‹#›</a:t>
            </a:fld>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9" name="Shape 519"/>
        <p:cNvGrpSpPr/>
        <p:nvPr/>
      </p:nvGrpSpPr>
      <p:grpSpPr>
        <a:xfrm>
          <a:off x="0" y="0"/>
          <a:ext cx="0" cy="0"/>
          <a:chOff x="0" y="0"/>
          <a:chExt cx="0" cy="0"/>
        </a:xfrm>
      </p:grpSpPr>
      <p:sp>
        <p:nvSpPr>
          <p:cNvPr id="520" name="Google Shape;520;p7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None/>
            </a:pPr>
            <a:r>
              <a:rPr lang="fi-FI" sz="3600">
                <a:latin typeface="Calibri"/>
                <a:ea typeface="Calibri"/>
                <a:cs typeface="Calibri"/>
                <a:sym typeface="Calibri"/>
              </a:rPr>
              <a:t>CLT technology</a:t>
            </a:r>
            <a:endParaRPr/>
          </a:p>
        </p:txBody>
      </p:sp>
      <p:sp>
        <p:nvSpPr>
          <p:cNvPr id="521" name="Google Shape;521;p79"/>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fi-FI"/>
              <a:t>Architectural design</a:t>
            </a:r>
            <a:endParaRPr/>
          </a:p>
        </p:txBody>
      </p:sp>
      <p:sp>
        <p:nvSpPr>
          <p:cNvPr id="522" name="Google Shape;522;p79"/>
          <p:cNvSpPr txBox="1"/>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fld id="{00000000-1234-1234-1234-123412341234}" type="slidenum">
              <a:rPr b="0" i="0" lang="fi-FI" sz="1400" u="none" cap="none" strike="noStrike">
                <a:solidFill>
                  <a:srgbClr val="FFFFFF"/>
                </a:solidFill>
                <a:latin typeface="Calibri"/>
                <a:ea typeface="Calibri"/>
                <a:cs typeface="Calibri"/>
                <a:sym typeface="Calibri"/>
              </a:rPr>
              <a:t>‹#›</a:t>
            </a:fld>
            <a:endParaRPr b="0" i="0" sz="1400" u="none" cap="none" strike="noStrike">
              <a:solidFill>
                <a:srgbClr val="FFFFFF"/>
              </a:solidFill>
              <a:latin typeface="Calibri"/>
              <a:ea typeface="Calibri"/>
              <a:cs typeface="Calibri"/>
              <a:sym typeface="Calibri"/>
            </a:endParaRPr>
          </a:p>
        </p:txBody>
      </p:sp>
      <p:pic>
        <p:nvPicPr>
          <p:cNvPr id="523" name="Google Shape;523;p79"/>
          <p:cNvPicPr preferRelativeResize="0"/>
          <p:nvPr/>
        </p:nvPicPr>
        <p:blipFill rotWithShape="1">
          <a:blip r:embed="rId3">
            <a:alphaModFix/>
          </a:blip>
          <a:srcRect b="0" l="0" r="0" t="0"/>
          <a:stretch/>
        </p:blipFill>
        <p:spPr>
          <a:xfrm>
            <a:off x="4603750" y="1447800"/>
            <a:ext cx="2984500" cy="3962400"/>
          </a:xfrm>
          <a:prstGeom prst="rect">
            <a:avLst/>
          </a:prstGeom>
          <a:noFill/>
          <a:ln>
            <a:noFill/>
          </a:ln>
        </p:spPr>
      </p:pic>
      <p:sp>
        <p:nvSpPr>
          <p:cNvPr id="524" name="Google Shape;524;p79"/>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fld id="{00000000-1234-1234-1234-123412341234}" type="slidenum">
              <a:rPr lang="fi-FI"/>
              <a:t>‹#›</a:t>
            </a:fld>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8" name="Shape 528"/>
        <p:cNvGrpSpPr/>
        <p:nvPr/>
      </p:nvGrpSpPr>
      <p:grpSpPr>
        <a:xfrm>
          <a:off x="0" y="0"/>
          <a:ext cx="0" cy="0"/>
          <a:chOff x="0" y="0"/>
          <a:chExt cx="0" cy="0"/>
        </a:xfrm>
      </p:grpSpPr>
      <p:sp>
        <p:nvSpPr>
          <p:cNvPr id="529" name="Google Shape;529;p8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None/>
            </a:pPr>
            <a:r>
              <a:rPr lang="fi-FI" sz="3600">
                <a:latin typeface="Calibri"/>
                <a:ea typeface="Calibri"/>
                <a:cs typeface="Calibri"/>
                <a:sym typeface="Calibri"/>
              </a:rPr>
              <a:t>Large prefabricated house with a frame</a:t>
            </a:r>
            <a:endParaRPr/>
          </a:p>
        </p:txBody>
      </p:sp>
      <p:sp>
        <p:nvSpPr>
          <p:cNvPr id="530" name="Google Shape;530;p80"/>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fi-FI"/>
              <a:t>Architectural design</a:t>
            </a:r>
            <a:endParaRPr/>
          </a:p>
        </p:txBody>
      </p:sp>
      <p:sp>
        <p:nvSpPr>
          <p:cNvPr id="531" name="Google Shape;531;p80"/>
          <p:cNvSpPr txBox="1"/>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fld id="{00000000-1234-1234-1234-123412341234}" type="slidenum">
              <a:rPr b="0" i="0" lang="fi-FI" sz="1400" u="none" cap="none" strike="noStrike">
                <a:solidFill>
                  <a:srgbClr val="FFFFFF"/>
                </a:solidFill>
                <a:latin typeface="Calibri"/>
                <a:ea typeface="Calibri"/>
                <a:cs typeface="Calibri"/>
                <a:sym typeface="Calibri"/>
              </a:rPr>
              <a:t>‹#›</a:t>
            </a:fld>
            <a:endParaRPr b="0" i="0" sz="1400" u="none" cap="none" strike="noStrike">
              <a:solidFill>
                <a:srgbClr val="FFFFFF"/>
              </a:solidFill>
              <a:latin typeface="Calibri"/>
              <a:ea typeface="Calibri"/>
              <a:cs typeface="Calibri"/>
              <a:sym typeface="Calibri"/>
            </a:endParaRPr>
          </a:p>
        </p:txBody>
      </p:sp>
      <p:pic>
        <p:nvPicPr>
          <p:cNvPr id="532" name="Google Shape;532;p80"/>
          <p:cNvPicPr preferRelativeResize="0"/>
          <p:nvPr/>
        </p:nvPicPr>
        <p:blipFill rotWithShape="1">
          <a:blip r:embed="rId3">
            <a:alphaModFix/>
          </a:blip>
          <a:srcRect b="0" l="0" r="0" t="0"/>
          <a:stretch/>
        </p:blipFill>
        <p:spPr>
          <a:xfrm>
            <a:off x="4603750" y="1454150"/>
            <a:ext cx="2984500" cy="3949700"/>
          </a:xfrm>
          <a:prstGeom prst="rect">
            <a:avLst/>
          </a:prstGeom>
          <a:noFill/>
          <a:ln>
            <a:noFill/>
          </a:ln>
        </p:spPr>
      </p:pic>
      <p:sp>
        <p:nvSpPr>
          <p:cNvPr id="533" name="Google Shape;533;p80"/>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fld id="{00000000-1234-1234-1234-123412341234}" type="slidenum">
              <a:rPr lang="fi-FI"/>
              <a:t>‹#›</a:t>
            </a:fld>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7" name="Shape 537"/>
        <p:cNvGrpSpPr/>
        <p:nvPr/>
      </p:nvGrpSpPr>
      <p:grpSpPr>
        <a:xfrm>
          <a:off x="0" y="0"/>
          <a:ext cx="0" cy="0"/>
          <a:chOff x="0" y="0"/>
          <a:chExt cx="0" cy="0"/>
        </a:xfrm>
      </p:grpSpPr>
      <p:sp>
        <p:nvSpPr>
          <p:cNvPr id="538" name="Google Shape;538;p81"/>
          <p:cNvSpPr txBox="1"/>
          <p:nvPr>
            <p:ph type="title"/>
          </p:nvPr>
        </p:nvSpPr>
        <p:spPr>
          <a:xfrm>
            <a:off x="325289" y="2672413"/>
            <a:ext cx="11553959" cy="1255532"/>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4400"/>
              <a:buFont typeface="Calibri"/>
              <a:buNone/>
            </a:pPr>
            <a:r>
              <a:rPr lang="fi-FI"/>
              <a:t>A few things about building regulations...</a:t>
            </a:r>
            <a:endParaRPr/>
          </a:p>
        </p:txBody>
      </p:sp>
      <p:sp>
        <p:nvSpPr>
          <p:cNvPr id="539" name="Google Shape;539;p81"/>
          <p:cNvSpPr txBox="1"/>
          <p:nvPr>
            <p:ph idx="4294967295" type="sldNum"/>
          </p:nvPr>
        </p:nvSpPr>
        <p:spPr>
          <a:xfrm>
            <a:off x="11547475" y="182563"/>
            <a:ext cx="644525" cy="382587"/>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fld id="{00000000-1234-1234-1234-123412341234}" type="slidenum">
              <a:rPr lang="fi-FI"/>
              <a:t>‹#›</a:t>
            </a:fld>
            <a:endParaRPr/>
          </a:p>
        </p:txBody>
      </p:sp>
      <p:sp>
        <p:nvSpPr>
          <p:cNvPr id="540" name="Google Shape;540;p81"/>
          <p:cNvSpPr txBox="1"/>
          <p:nvPr>
            <p:ph idx="4294967295" type="ftr"/>
          </p:nvPr>
        </p:nvSpPr>
        <p:spPr>
          <a:xfrm>
            <a:off x="0" y="6334125"/>
            <a:ext cx="4114800" cy="36512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SzPts val="1400"/>
              <a:buNone/>
            </a:pPr>
            <a:r>
              <a:rPr lang="fi-FI"/>
              <a:t>Architectural design</a:t>
            </a:r>
            <a:endParaRPr/>
          </a:p>
        </p:txBody>
      </p:sp>
      <p:sp>
        <p:nvSpPr>
          <p:cNvPr id="541" name="Google Shape;541;p81"/>
          <p:cNvSpPr/>
          <p:nvPr/>
        </p:nvSpPr>
        <p:spPr>
          <a:xfrm>
            <a:off x="2128653" y="3222181"/>
            <a:ext cx="7934694" cy="472758"/>
          </a:xfrm>
          <a:prstGeom prst="rect">
            <a:avLst/>
          </a:prstGeom>
          <a:noFill/>
          <a:ln>
            <a:noFill/>
          </a:ln>
        </p:spPr>
        <p:txBody>
          <a:bodyPr anchorCtr="0" anchor="t" bIns="0" lIns="0" spcFirstLastPara="1" rIns="0" wrap="square" tIns="0">
            <a:spAutoFit/>
          </a:bodyPr>
          <a:lstStyle/>
          <a:p>
            <a:pPr indent="0" lvl="0" marL="0" marR="0" rtl="0" algn="l">
              <a:lnSpc>
                <a:spcPct val="96299"/>
              </a:lnSpc>
              <a:spcBef>
                <a:spcPts val="0"/>
              </a:spcBef>
              <a:spcAft>
                <a:spcPts val="0"/>
              </a:spcAft>
              <a:buNone/>
            </a:pPr>
            <a:r>
              <a:t/>
            </a:r>
            <a:endParaRPr b="0" i="0" sz="3200" u="none" cap="none" strike="noStrike">
              <a:solidFill>
                <a:srgbClr val="9CA65D"/>
              </a:solidFill>
              <a:latin typeface="Calibri"/>
              <a:ea typeface="Calibri"/>
              <a:cs typeface="Calibri"/>
              <a:sym typeface="Calibri"/>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5" name="Shape 545"/>
        <p:cNvGrpSpPr/>
        <p:nvPr/>
      </p:nvGrpSpPr>
      <p:grpSpPr>
        <a:xfrm>
          <a:off x="0" y="0"/>
          <a:ext cx="0" cy="0"/>
          <a:chOff x="0" y="0"/>
          <a:chExt cx="0" cy="0"/>
        </a:xfrm>
      </p:grpSpPr>
      <p:sp>
        <p:nvSpPr>
          <p:cNvPr id="546" name="Google Shape;546;p82"/>
          <p:cNvSpPr txBox="1"/>
          <p:nvPr>
            <p:ph type="title"/>
          </p:nvPr>
        </p:nvSpPr>
        <p:spPr>
          <a:xfrm>
            <a:off x="838200" y="365125"/>
            <a:ext cx="10515600" cy="1325563"/>
          </a:xfrm>
          <a:prstGeom prst="rect">
            <a:avLst/>
          </a:prstGeom>
          <a:noFill/>
          <a:ln>
            <a:noFill/>
          </a:ln>
        </p:spPr>
        <p:txBody>
          <a:bodyPr anchorCtr="0" anchor="ctr" bIns="0" lIns="0" spcFirstLastPara="1" rIns="0" wrap="square" tIns="0">
            <a:normAutofit/>
          </a:bodyPr>
          <a:lstStyle/>
          <a:p>
            <a:pPr indent="0" lvl="0" marL="0" rtl="0" algn="l">
              <a:lnSpc>
                <a:spcPct val="90000"/>
              </a:lnSpc>
              <a:spcBef>
                <a:spcPts val="0"/>
              </a:spcBef>
              <a:spcAft>
                <a:spcPts val="0"/>
              </a:spcAft>
              <a:buSzPts val="1800"/>
              <a:buNone/>
            </a:pPr>
            <a:r>
              <a:rPr lang="fi-FI" sz="3200">
                <a:solidFill>
                  <a:schemeClr val="dk1"/>
                </a:solidFill>
                <a:latin typeface="Calibri"/>
                <a:ea typeface="Calibri"/>
                <a:cs typeface="Calibri"/>
                <a:sym typeface="Calibri"/>
              </a:rPr>
              <a:t>Finnish building regulations were revised from 1 January 2018 onwards</a:t>
            </a:r>
            <a:endParaRPr/>
          </a:p>
        </p:txBody>
      </p:sp>
      <p:sp>
        <p:nvSpPr>
          <p:cNvPr id="547" name="Google Shape;547;p82"/>
          <p:cNvSpPr txBox="1"/>
          <p:nvPr>
            <p:ph idx="1" type="body"/>
          </p:nvPr>
        </p:nvSpPr>
        <p:spPr>
          <a:xfrm>
            <a:off x="838200" y="1825625"/>
            <a:ext cx="10515600" cy="4351338"/>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700"/>
              </a:spcBef>
              <a:spcAft>
                <a:spcPts val="0"/>
              </a:spcAft>
              <a:buSzPts val="2000"/>
              <a:buFont typeface="Arial"/>
              <a:buNone/>
            </a:pPr>
            <a:r>
              <a:rPr lang="fi-FI" sz="2000">
                <a:latin typeface="Arial"/>
                <a:ea typeface="Arial"/>
                <a:cs typeface="Arial"/>
                <a:sym typeface="Arial"/>
              </a:rPr>
              <a:t>Housing design:</a:t>
            </a:r>
            <a:r>
              <a:rPr lang="fi-FI" sz="2000">
                <a:solidFill>
                  <a:srgbClr val="9CA65D"/>
                </a:solidFill>
                <a:latin typeface="Arial"/>
                <a:ea typeface="Arial"/>
                <a:cs typeface="Arial"/>
                <a:sym typeface="Arial"/>
              </a:rPr>
              <a:t> Decree of the Ministry of the Environment on Residential, Accommodation and Work Premises 1008/2017 + Decree on Accessibility 241/2017</a:t>
            </a:r>
            <a:endParaRPr/>
          </a:p>
          <a:p>
            <a:pPr indent="-134937" lvl="0" marL="134937" rtl="0" algn="l">
              <a:lnSpc>
                <a:spcPct val="90000"/>
              </a:lnSpc>
              <a:spcBef>
                <a:spcPts val="700"/>
              </a:spcBef>
              <a:spcAft>
                <a:spcPts val="0"/>
              </a:spcAft>
              <a:buSzPts val="2000"/>
              <a:buFont typeface="Calibri"/>
              <a:buNone/>
            </a:pPr>
            <a:r>
              <a:t/>
            </a:r>
            <a:endParaRPr sz="2000">
              <a:solidFill>
                <a:srgbClr val="9CA65D"/>
              </a:solidFill>
              <a:latin typeface="Arial"/>
              <a:ea typeface="Arial"/>
              <a:cs typeface="Arial"/>
              <a:sym typeface="Arial"/>
            </a:endParaRPr>
          </a:p>
          <a:p>
            <a:pPr indent="0" lvl="0" marL="0" rtl="0" algn="l">
              <a:lnSpc>
                <a:spcPct val="90000"/>
              </a:lnSpc>
              <a:spcBef>
                <a:spcPts val="700"/>
              </a:spcBef>
              <a:spcAft>
                <a:spcPts val="0"/>
              </a:spcAft>
              <a:buSzPts val="2000"/>
              <a:buFont typeface="Arial"/>
              <a:buNone/>
            </a:pPr>
            <a:r>
              <a:rPr lang="fi-FI" sz="2000">
                <a:latin typeface="Arial"/>
                <a:ea typeface="Arial"/>
                <a:cs typeface="Arial"/>
                <a:sym typeface="Arial"/>
              </a:rPr>
              <a:t>Energy efficiency and thermal insulation:</a:t>
            </a:r>
            <a:r>
              <a:rPr lang="fi-FI" sz="2000">
                <a:solidFill>
                  <a:srgbClr val="9CA65D"/>
                </a:solidFill>
                <a:latin typeface="Arial"/>
                <a:ea typeface="Arial"/>
                <a:cs typeface="Arial"/>
                <a:sym typeface="Arial"/>
              </a:rPr>
              <a:t> Decree of the Ministry of the Environment on the Energy Performance of Buildings 1010/2017</a:t>
            </a:r>
            <a:endParaRPr/>
          </a:p>
          <a:p>
            <a:pPr indent="-134937" lvl="0" marL="134937" rtl="0" algn="l">
              <a:lnSpc>
                <a:spcPct val="90000"/>
              </a:lnSpc>
              <a:spcBef>
                <a:spcPts val="700"/>
              </a:spcBef>
              <a:spcAft>
                <a:spcPts val="0"/>
              </a:spcAft>
              <a:buSzPts val="2000"/>
              <a:buFont typeface="Calibri"/>
              <a:buNone/>
            </a:pPr>
            <a:r>
              <a:t/>
            </a:r>
            <a:endParaRPr sz="2000">
              <a:solidFill>
                <a:srgbClr val="9CA65D"/>
              </a:solidFill>
              <a:latin typeface="Arial"/>
              <a:ea typeface="Arial"/>
              <a:cs typeface="Arial"/>
              <a:sym typeface="Arial"/>
            </a:endParaRPr>
          </a:p>
          <a:p>
            <a:pPr indent="0" lvl="0" marL="0" rtl="0" algn="l">
              <a:lnSpc>
                <a:spcPct val="90000"/>
              </a:lnSpc>
              <a:spcBef>
                <a:spcPts val="700"/>
              </a:spcBef>
              <a:spcAft>
                <a:spcPts val="0"/>
              </a:spcAft>
              <a:buSzPts val="2000"/>
              <a:buFont typeface="Arial"/>
              <a:buNone/>
            </a:pPr>
            <a:r>
              <a:rPr lang="fi-FI" sz="2000">
                <a:latin typeface="Arial"/>
                <a:ea typeface="Arial"/>
                <a:cs typeface="Arial"/>
                <a:sym typeface="Arial"/>
              </a:rPr>
              <a:t>Fire safety:</a:t>
            </a:r>
            <a:r>
              <a:rPr lang="fi-FI" sz="2000">
                <a:solidFill>
                  <a:srgbClr val="9CA65D"/>
                </a:solidFill>
                <a:latin typeface="Arial"/>
                <a:ea typeface="Arial"/>
                <a:cs typeface="Arial"/>
                <a:sym typeface="Arial"/>
              </a:rPr>
              <a:t> Decree of the Ministry of the Environment on the Fire Safety of Buildings 848/2017</a:t>
            </a:r>
            <a:endParaRPr/>
          </a:p>
          <a:p>
            <a:pPr indent="-134937" lvl="0" marL="134937" rtl="0" algn="l">
              <a:lnSpc>
                <a:spcPct val="90000"/>
              </a:lnSpc>
              <a:spcBef>
                <a:spcPts val="700"/>
              </a:spcBef>
              <a:spcAft>
                <a:spcPts val="0"/>
              </a:spcAft>
              <a:buSzPts val="2000"/>
              <a:buFont typeface="Calibri"/>
              <a:buNone/>
            </a:pPr>
            <a:r>
              <a:t/>
            </a:r>
            <a:endParaRPr sz="2000">
              <a:solidFill>
                <a:srgbClr val="9CA65D"/>
              </a:solidFill>
              <a:latin typeface="Arial"/>
              <a:ea typeface="Arial"/>
              <a:cs typeface="Arial"/>
              <a:sym typeface="Arial"/>
            </a:endParaRPr>
          </a:p>
          <a:p>
            <a:pPr indent="0" lvl="0" marL="0" rtl="0" algn="l">
              <a:lnSpc>
                <a:spcPct val="90000"/>
              </a:lnSpc>
              <a:spcBef>
                <a:spcPts val="700"/>
              </a:spcBef>
              <a:spcAft>
                <a:spcPts val="0"/>
              </a:spcAft>
              <a:buSzPts val="2000"/>
              <a:buFont typeface="Arial"/>
              <a:buNone/>
            </a:pPr>
            <a:r>
              <a:rPr lang="fi-FI" sz="2000">
                <a:latin typeface="Arial"/>
                <a:ea typeface="Arial"/>
                <a:cs typeface="Arial"/>
                <a:sym typeface="Arial"/>
              </a:rPr>
              <a:t>Sound insulation: </a:t>
            </a:r>
            <a:r>
              <a:rPr lang="fi-FI" sz="2000">
                <a:solidFill>
                  <a:srgbClr val="9CA65D"/>
                </a:solidFill>
                <a:latin typeface="Arial"/>
                <a:ea typeface="Arial"/>
                <a:cs typeface="Arial"/>
                <a:sym typeface="Arial"/>
              </a:rPr>
              <a:t>Decree of the Ministry of the Acoustic Environment of Buildings 796/2017</a:t>
            </a:r>
            <a:endParaRPr/>
          </a:p>
        </p:txBody>
      </p:sp>
      <p:sp>
        <p:nvSpPr>
          <p:cNvPr id="548" name="Google Shape;548;p82"/>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fi-FI"/>
              <a:t>Architectural design</a:t>
            </a:r>
            <a:endParaRPr/>
          </a:p>
        </p:txBody>
      </p:sp>
      <p:sp>
        <p:nvSpPr>
          <p:cNvPr id="549" name="Google Shape;549;p82"/>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fld id="{00000000-1234-1234-1234-123412341234}" type="slidenum">
              <a:rPr lang="fi-FI"/>
              <a:t>‹#›</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 name="Shape 104"/>
        <p:cNvGrpSpPr/>
        <p:nvPr/>
      </p:nvGrpSpPr>
      <p:grpSpPr>
        <a:xfrm>
          <a:off x="0" y="0"/>
          <a:ext cx="0" cy="0"/>
          <a:chOff x="0" y="0"/>
          <a:chExt cx="0" cy="0"/>
        </a:xfrm>
      </p:grpSpPr>
      <p:sp>
        <p:nvSpPr>
          <p:cNvPr id="105" name="Google Shape;105;p47"/>
          <p:cNvSpPr txBox="1"/>
          <p:nvPr>
            <p:ph idx="1" type="body"/>
          </p:nvPr>
        </p:nvSpPr>
        <p:spPr>
          <a:xfrm>
            <a:off x="1749365" y="963559"/>
            <a:ext cx="3737035" cy="309656"/>
          </a:xfrm>
          <a:prstGeom prst="rect">
            <a:avLst/>
          </a:prstGeom>
          <a:noFill/>
          <a:ln>
            <a:noFill/>
          </a:ln>
        </p:spPr>
        <p:txBody>
          <a:bodyPr anchorCtr="0" anchor="b" bIns="45700" lIns="91425" spcFirstLastPara="1" rIns="91425" wrap="square" tIns="45700">
            <a:normAutofit fontScale="85000" lnSpcReduction="20000"/>
          </a:bodyPr>
          <a:lstStyle/>
          <a:p>
            <a:pPr indent="0" lvl="0" marL="0" rtl="0" algn="l">
              <a:lnSpc>
                <a:spcPct val="90000"/>
              </a:lnSpc>
              <a:spcBef>
                <a:spcPts val="0"/>
              </a:spcBef>
              <a:spcAft>
                <a:spcPts val="0"/>
              </a:spcAft>
              <a:buClr>
                <a:schemeClr val="dk1"/>
              </a:buClr>
              <a:buSzPct val="100000"/>
              <a:buNone/>
            </a:pPr>
            <a:r>
              <a:rPr lang="fi-FI"/>
              <a:t>Authors</a:t>
            </a:r>
            <a:endParaRPr/>
          </a:p>
        </p:txBody>
      </p:sp>
      <p:sp>
        <p:nvSpPr>
          <p:cNvPr id="106" name="Google Shape;106;p47"/>
          <p:cNvSpPr txBox="1"/>
          <p:nvPr>
            <p:ph idx="2" type="body"/>
          </p:nvPr>
        </p:nvSpPr>
        <p:spPr>
          <a:xfrm>
            <a:off x="805064" y="1706422"/>
            <a:ext cx="5157787" cy="3684588"/>
          </a:xfrm>
          <a:prstGeom prst="rect">
            <a:avLst/>
          </a:prstGeom>
          <a:noFill/>
          <a:ln>
            <a:noFill/>
          </a:ln>
        </p:spPr>
        <p:txBody>
          <a:bodyPr anchorCtr="0" anchor="t" bIns="45700" lIns="91425" spcFirstLastPara="1" rIns="91425" wrap="square" tIns="45700">
            <a:normAutofit/>
          </a:bodyPr>
          <a:lstStyle/>
          <a:p>
            <a:pPr indent="0" lvl="0" marL="114300" rtl="0" algn="l">
              <a:lnSpc>
                <a:spcPct val="90000"/>
              </a:lnSpc>
              <a:spcBef>
                <a:spcPts val="1000"/>
              </a:spcBef>
              <a:spcAft>
                <a:spcPts val="0"/>
              </a:spcAft>
              <a:buSzPts val="1800"/>
              <a:buNone/>
            </a:pPr>
            <a:r>
              <a:rPr lang="fi-FI" sz="2000">
                <a:solidFill>
                  <a:schemeClr val="dk1"/>
                </a:solidFill>
              </a:rPr>
              <a:t>Markku Karjalainen, Architect D.Sc. (Tech.), Professor</a:t>
            </a:r>
            <a:endParaRPr/>
          </a:p>
          <a:p>
            <a:pPr indent="0" lvl="0" marL="114300" rtl="0" algn="l">
              <a:lnSpc>
                <a:spcPct val="90000"/>
              </a:lnSpc>
              <a:spcBef>
                <a:spcPts val="1000"/>
              </a:spcBef>
              <a:spcAft>
                <a:spcPts val="0"/>
              </a:spcAft>
              <a:buSzPts val="1800"/>
              <a:buNone/>
            </a:pPr>
            <a:r>
              <a:rPr lang="fi-FI" sz="2000">
                <a:solidFill>
                  <a:schemeClr val="dk1"/>
                </a:solidFill>
              </a:rPr>
              <a:t>Henri Käpynen, Architect, Researcher</a:t>
            </a:r>
            <a:endParaRPr/>
          </a:p>
          <a:p>
            <a:pPr indent="0" lvl="0" marL="114300" rtl="0" algn="l">
              <a:lnSpc>
                <a:spcPct val="90000"/>
              </a:lnSpc>
              <a:spcBef>
                <a:spcPts val="1000"/>
              </a:spcBef>
              <a:spcAft>
                <a:spcPts val="0"/>
              </a:spcAft>
              <a:buSzPts val="1800"/>
              <a:buNone/>
            </a:pPr>
            <a:r>
              <a:t/>
            </a:r>
            <a:endParaRPr sz="2000">
              <a:solidFill>
                <a:schemeClr val="dk1"/>
              </a:solidFill>
            </a:endParaRPr>
          </a:p>
          <a:p>
            <a:pPr indent="0" lvl="0" marL="114300" rtl="0" algn="l">
              <a:lnSpc>
                <a:spcPct val="90000"/>
              </a:lnSpc>
              <a:spcBef>
                <a:spcPts val="1000"/>
              </a:spcBef>
              <a:spcAft>
                <a:spcPts val="0"/>
              </a:spcAft>
              <a:buSzPts val="1800"/>
              <a:buNone/>
            </a:pPr>
            <a:r>
              <a:rPr lang="fi-FI" sz="2000">
                <a:solidFill>
                  <a:schemeClr val="dk1"/>
                </a:solidFill>
              </a:rPr>
              <a:t>University of Tampere</a:t>
            </a:r>
            <a:endParaRPr/>
          </a:p>
        </p:txBody>
      </p:sp>
      <p:sp>
        <p:nvSpPr>
          <p:cNvPr id="107" name="Google Shape;107;p47"/>
          <p:cNvSpPr txBox="1"/>
          <p:nvPr>
            <p:ph idx="3" type="body"/>
          </p:nvPr>
        </p:nvSpPr>
        <p:spPr>
          <a:xfrm>
            <a:off x="6485234" y="1706422"/>
            <a:ext cx="5183188" cy="368458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None/>
            </a:pPr>
            <a:r>
              <a:rPr lang="fi-FI" sz="2000"/>
              <a:t>Release date: 12/05/2022 </a:t>
            </a:r>
            <a:endParaRPr/>
          </a:p>
        </p:txBody>
      </p:sp>
      <p:sp>
        <p:nvSpPr>
          <p:cNvPr id="108" name="Google Shape;108;p47"/>
          <p:cNvSpPr txBox="1"/>
          <p:nvPr>
            <p:ph idx="4" type="body"/>
          </p:nvPr>
        </p:nvSpPr>
        <p:spPr>
          <a:xfrm>
            <a:off x="7457613" y="959551"/>
            <a:ext cx="3737035" cy="309656"/>
          </a:xfrm>
          <a:prstGeom prst="rect">
            <a:avLst/>
          </a:prstGeom>
          <a:noFill/>
          <a:ln>
            <a:noFill/>
          </a:ln>
        </p:spPr>
        <p:txBody>
          <a:bodyPr anchorCtr="0" anchor="b" bIns="45700" lIns="91425" spcFirstLastPara="1" rIns="91425" wrap="square" tIns="45700">
            <a:normAutofit fontScale="85000" lnSpcReduction="20000"/>
          </a:bodyPr>
          <a:lstStyle/>
          <a:p>
            <a:pPr indent="0" lvl="0" marL="0" rtl="0" algn="l">
              <a:lnSpc>
                <a:spcPct val="90000"/>
              </a:lnSpc>
              <a:spcBef>
                <a:spcPts val="0"/>
              </a:spcBef>
              <a:spcAft>
                <a:spcPts val="0"/>
              </a:spcAft>
              <a:buClr>
                <a:schemeClr val="dk1"/>
              </a:buClr>
              <a:buSzPct val="100000"/>
              <a:buNone/>
            </a:pPr>
            <a:r>
              <a:t/>
            </a:r>
            <a:endParaRPr/>
          </a:p>
        </p:txBody>
      </p:sp>
      <p:sp>
        <p:nvSpPr>
          <p:cNvPr id="109" name="Google Shape;109;p47"/>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fi-FI"/>
              <a:t>Architectural design</a:t>
            </a:r>
            <a:endParaRPr/>
          </a:p>
        </p:txBody>
      </p:sp>
      <p:sp>
        <p:nvSpPr>
          <p:cNvPr id="110" name="Google Shape;110;p47"/>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fld id="{00000000-1234-1234-1234-123412341234}" type="slidenum">
              <a:rPr lang="fi-FI"/>
              <a:t>‹#›</a:t>
            </a:fld>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3" name="Shape 553"/>
        <p:cNvGrpSpPr/>
        <p:nvPr/>
      </p:nvGrpSpPr>
      <p:grpSpPr>
        <a:xfrm>
          <a:off x="0" y="0"/>
          <a:ext cx="0" cy="0"/>
          <a:chOff x="0" y="0"/>
          <a:chExt cx="0" cy="0"/>
        </a:xfrm>
      </p:grpSpPr>
      <p:sp>
        <p:nvSpPr>
          <p:cNvPr id="554" name="Google Shape;554;p83"/>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fld id="{00000000-1234-1234-1234-123412341234}" type="slidenum">
              <a:rPr lang="fi-FI"/>
              <a:t>‹#›</a:t>
            </a:fld>
            <a:endParaRPr/>
          </a:p>
        </p:txBody>
      </p:sp>
      <p:sp>
        <p:nvSpPr>
          <p:cNvPr id="555" name="Google Shape;555;p83"/>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fi-FI"/>
              <a:t>Architectural design</a:t>
            </a:r>
            <a:endParaRPr/>
          </a:p>
        </p:txBody>
      </p:sp>
      <p:sp>
        <p:nvSpPr>
          <p:cNvPr id="556" name="Google Shape;556;p83"/>
          <p:cNvSpPr/>
          <p:nvPr/>
        </p:nvSpPr>
        <p:spPr>
          <a:xfrm>
            <a:off x="1921904" y="3109719"/>
            <a:ext cx="8741613" cy="1077218"/>
          </a:xfrm>
          <a:prstGeom prst="rect">
            <a:avLst/>
          </a:prstGeom>
          <a:noFill/>
          <a:ln>
            <a:noFill/>
          </a:ln>
        </p:spPr>
        <p:txBody>
          <a:bodyPr anchorCtr="0" anchor="t" bIns="45700" lIns="45700" spcFirstLastPara="1" rIns="45700" wrap="square" tIns="45700">
            <a:spAutoFit/>
          </a:bodyPr>
          <a:lstStyle/>
          <a:p>
            <a:pPr indent="0" lvl="0" marL="0" marR="0" rtl="0" algn="ctr">
              <a:lnSpc>
                <a:spcPct val="100000"/>
              </a:lnSpc>
              <a:spcBef>
                <a:spcPts val="0"/>
              </a:spcBef>
              <a:spcAft>
                <a:spcPts val="0"/>
              </a:spcAft>
              <a:buNone/>
            </a:pPr>
            <a:r>
              <a:rPr b="0" i="0" lang="fi-FI" sz="3200" u="none" cap="none" strike="noStrike">
                <a:solidFill>
                  <a:srgbClr val="9CA65D"/>
                </a:solidFill>
                <a:latin typeface="Calibri"/>
                <a:ea typeface="Calibri"/>
                <a:cs typeface="Calibri"/>
                <a:sym typeface="Calibri"/>
              </a:rPr>
              <a:t>Can wood construction be controlled, for example, by </a:t>
            </a:r>
            <a:r>
              <a:rPr b="1" i="0" lang="fi-FI" sz="3200" u="none" cap="none" strike="noStrike">
                <a:solidFill>
                  <a:srgbClr val="9CA65D"/>
                </a:solidFill>
                <a:latin typeface="Calibri"/>
                <a:ea typeface="Calibri"/>
                <a:cs typeface="Calibri"/>
                <a:sym typeface="Calibri"/>
              </a:rPr>
              <a:t>land use planning</a:t>
            </a:r>
            <a:r>
              <a:rPr b="0" i="0" lang="fi-FI" sz="3200" u="none" cap="none" strike="noStrike">
                <a:solidFill>
                  <a:srgbClr val="9CA65D"/>
                </a:solidFill>
                <a:latin typeface="Calibri"/>
                <a:ea typeface="Calibri"/>
                <a:cs typeface="Calibri"/>
                <a:sym typeface="Calibri"/>
              </a:rPr>
              <a:t>?</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0" name="Shape 560"/>
        <p:cNvGrpSpPr/>
        <p:nvPr/>
      </p:nvGrpSpPr>
      <p:grpSpPr>
        <a:xfrm>
          <a:off x="0" y="0"/>
          <a:ext cx="0" cy="0"/>
          <a:chOff x="0" y="0"/>
          <a:chExt cx="0" cy="0"/>
        </a:xfrm>
      </p:grpSpPr>
      <p:sp>
        <p:nvSpPr>
          <p:cNvPr id="561" name="Google Shape;561;p84"/>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fld id="{00000000-1234-1234-1234-123412341234}" type="slidenum">
              <a:rPr lang="fi-FI"/>
              <a:t>‹#›</a:t>
            </a:fld>
            <a:endParaRPr/>
          </a:p>
        </p:txBody>
      </p:sp>
      <p:sp>
        <p:nvSpPr>
          <p:cNvPr id="562" name="Google Shape;562;p84"/>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fi-FI"/>
              <a:t>Architectural design</a:t>
            </a:r>
            <a:endParaRPr/>
          </a:p>
        </p:txBody>
      </p:sp>
      <p:sp>
        <p:nvSpPr>
          <p:cNvPr id="563" name="Google Shape;563;p84"/>
          <p:cNvSpPr/>
          <p:nvPr/>
        </p:nvSpPr>
        <p:spPr>
          <a:xfrm>
            <a:off x="1390588" y="2644170"/>
            <a:ext cx="9410824" cy="1569660"/>
          </a:xfrm>
          <a:prstGeom prst="rect">
            <a:avLst/>
          </a:prstGeom>
          <a:noFill/>
          <a:ln>
            <a:noFill/>
          </a:ln>
        </p:spPr>
        <p:txBody>
          <a:bodyPr anchorCtr="0" anchor="ctr" bIns="45700" lIns="45700" spcFirstLastPara="1" rIns="45700" wrap="square" tIns="45700">
            <a:spAutoFit/>
          </a:bodyPr>
          <a:lstStyle/>
          <a:p>
            <a:pPr indent="0" lvl="0" marL="0" marR="0" rtl="0" algn="l">
              <a:lnSpc>
                <a:spcPct val="100000"/>
              </a:lnSpc>
              <a:spcBef>
                <a:spcPts val="0"/>
              </a:spcBef>
              <a:spcAft>
                <a:spcPts val="0"/>
              </a:spcAft>
              <a:buNone/>
            </a:pPr>
            <a:r>
              <a:rPr b="1" i="0" lang="fi-FI" sz="3200" u="none" cap="none" strike="noStrike">
                <a:solidFill>
                  <a:srgbClr val="7D854A"/>
                </a:solidFill>
                <a:latin typeface="Calibri"/>
                <a:ea typeface="Calibri"/>
                <a:cs typeface="Calibri"/>
                <a:sym typeface="Calibri"/>
              </a:rPr>
              <a:t>Yes.</a:t>
            </a:r>
            <a:r>
              <a:rPr b="0" i="0" lang="fi-FI" sz="3200" u="none" cap="none" strike="noStrike">
                <a:solidFill>
                  <a:srgbClr val="9CA65D"/>
                </a:solidFill>
                <a:latin typeface="Calibri"/>
                <a:ea typeface="Calibri"/>
                <a:cs typeface="Calibri"/>
                <a:sym typeface="Calibri"/>
              </a:rPr>
              <a:t> Wood construction can be specified in the local detailed plan and local detailed plan regulations for façades as well as in the building structure.</a:t>
            </a:r>
            <a:endParaRPr/>
          </a:p>
        </p:txBody>
      </p:sp>
      <p:sp>
        <p:nvSpPr>
          <p:cNvPr id="564" name="Google Shape;564;p84"/>
          <p:cNvSpPr/>
          <p:nvPr/>
        </p:nvSpPr>
        <p:spPr>
          <a:xfrm>
            <a:off x="7205876" y="6041688"/>
            <a:ext cx="3595536" cy="153888"/>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fi-FI" sz="1000" u="none" cap="none" strike="noStrike">
                <a:solidFill>
                  <a:schemeClr val="dk1"/>
                </a:solidFill>
                <a:latin typeface="Calibri"/>
                <a:ea typeface="Calibri"/>
                <a:cs typeface="Calibri"/>
                <a:sym typeface="Calibri"/>
              </a:rPr>
              <a:t>Decision of the Supreme Administrative Court of 10 April 2015; Record No 2337 / 1 / 13</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8" name="Shape 568"/>
        <p:cNvGrpSpPr/>
        <p:nvPr/>
      </p:nvGrpSpPr>
      <p:grpSpPr>
        <a:xfrm>
          <a:off x="0" y="0"/>
          <a:ext cx="0" cy="0"/>
          <a:chOff x="0" y="0"/>
          <a:chExt cx="0" cy="0"/>
        </a:xfrm>
      </p:grpSpPr>
      <p:sp>
        <p:nvSpPr>
          <p:cNvPr id="569" name="Google Shape;569;p8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None/>
            </a:pPr>
            <a:r>
              <a:rPr lang="fi-FI" sz="2800">
                <a:latin typeface="Calibri"/>
                <a:ea typeface="Calibri"/>
                <a:cs typeface="Calibri"/>
                <a:sym typeface="Calibri"/>
              </a:rPr>
              <a:t>Decision of the Supreme Administrative Court of 10 April 2015; Record No 2337 / 1 / 13</a:t>
            </a:r>
            <a:endParaRPr/>
          </a:p>
        </p:txBody>
      </p:sp>
      <p:sp>
        <p:nvSpPr>
          <p:cNvPr id="570" name="Google Shape;570;p85"/>
          <p:cNvSpPr txBox="1"/>
          <p:nvPr>
            <p:ph idx="1" type="body"/>
          </p:nvPr>
        </p:nvSpPr>
        <p:spPr>
          <a:xfrm>
            <a:off x="838200" y="1825625"/>
            <a:ext cx="6521450" cy="4351338"/>
          </a:xfrm>
          <a:prstGeom prst="rect">
            <a:avLst/>
          </a:prstGeom>
          <a:noFill/>
          <a:ln>
            <a:noFill/>
          </a:ln>
        </p:spPr>
        <p:txBody>
          <a:bodyPr anchorCtr="0" anchor="t" bIns="45700" lIns="91425" spcFirstLastPara="1" rIns="91425" wrap="square" tIns="45700">
            <a:normAutofit/>
          </a:bodyPr>
          <a:lstStyle/>
          <a:p>
            <a:pPr indent="-342900" lvl="0" marL="457200" rtl="0" algn="l">
              <a:lnSpc>
                <a:spcPct val="90000"/>
              </a:lnSpc>
              <a:spcBef>
                <a:spcPts val="1000"/>
              </a:spcBef>
              <a:spcAft>
                <a:spcPts val="0"/>
              </a:spcAft>
              <a:buClr>
                <a:schemeClr val="dk1"/>
              </a:buClr>
              <a:buSzPts val="1800"/>
              <a:buChar char="•"/>
            </a:pPr>
            <a:r>
              <a:rPr lang="fi-FI" sz="2400"/>
              <a:t>Wood construction can be specified in the local detailed plan and local detailed plan regulations for façades as well as in the building structure.</a:t>
            </a:r>
            <a:endParaRPr/>
          </a:p>
          <a:p>
            <a:pPr indent="0" lvl="0" marL="114300" rtl="0" algn="l">
              <a:lnSpc>
                <a:spcPct val="90000"/>
              </a:lnSpc>
              <a:spcBef>
                <a:spcPts val="1000"/>
              </a:spcBef>
              <a:spcAft>
                <a:spcPts val="0"/>
              </a:spcAft>
              <a:buSzPts val="1800"/>
              <a:buNone/>
            </a:pPr>
            <a:r>
              <a:t/>
            </a:r>
            <a:endParaRPr sz="2400"/>
          </a:p>
          <a:p>
            <a:pPr indent="-342900" lvl="0" marL="457200" rtl="0" algn="l">
              <a:lnSpc>
                <a:spcPct val="90000"/>
              </a:lnSpc>
              <a:spcBef>
                <a:spcPts val="1000"/>
              </a:spcBef>
              <a:spcAft>
                <a:spcPts val="0"/>
              </a:spcAft>
              <a:buClr>
                <a:schemeClr val="dk1"/>
              </a:buClr>
              <a:buSzPts val="1800"/>
              <a:buChar char="•"/>
            </a:pPr>
            <a:r>
              <a:rPr lang="fi-FI" sz="2400"/>
              <a:t>Another effective way is to determine and steer wood construction on the basis of the terms and conditions of land transfer.</a:t>
            </a:r>
            <a:endParaRPr/>
          </a:p>
          <a:p>
            <a:pPr indent="-228600" lvl="0" marL="457200" rtl="0" algn="l">
              <a:lnSpc>
                <a:spcPct val="90000"/>
              </a:lnSpc>
              <a:spcBef>
                <a:spcPts val="1000"/>
              </a:spcBef>
              <a:spcAft>
                <a:spcPts val="0"/>
              </a:spcAft>
              <a:buClr>
                <a:schemeClr val="dk1"/>
              </a:buClr>
              <a:buSzPts val="1800"/>
              <a:buNone/>
            </a:pPr>
            <a:r>
              <a:t/>
            </a:r>
            <a:endParaRPr/>
          </a:p>
        </p:txBody>
      </p:sp>
      <p:sp>
        <p:nvSpPr>
          <p:cNvPr id="571" name="Google Shape;571;p85"/>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fld id="{00000000-1234-1234-1234-123412341234}" type="slidenum">
              <a:rPr lang="fi-FI"/>
              <a:t>‹#›</a:t>
            </a:fld>
            <a:endParaRPr/>
          </a:p>
        </p:txBody>
      </p:sp>
      <p:sp>
        <p:nvSpPr>
          <p:cNvPr id="572" name="Google Shape;572;p85"/>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fi-FI"/>
              <a:t>Architectural design</a:t>
            </a:r>
            <a:endParaRPr/>
          </a:p>
        </p:txBody>
      </p:sp>
      <p:pic>
        <p:nvPicPr>
          <p:cNvPr descr="A" id="573" name="Google Shape;573;p85"/>
          <p:cNvPicPr preferRelativeResize="0"/>
          <p:nvPr/>
        </p:nvPicPr>
        <p:blipFill rotWithShape="1">
          <a:blip r:embed="rId3">
            <a:alphaModFix/>
          </a:blip>
          <a:srcRect b="0" l="17179" r="17178" t="0"/>
          <a:stretch/>
        </p:blipFill>
        <p:spPr>
          <a:xfrm>
            <a:off x="7470321" y="1948863"/>
            <a:ext cx="3064513" cy="3672001"/>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7" name="Shape 577"/>
        <p:cNvGrpSpPr/>
        <p:nvPr/>
      </p:nvGrpSpPr>
      <p:grpSpPr>
        <a:xfrm>
          <a:off x="0" y="0"/>
          <a:ext cx="0" cy="0"/>
          <a:chOff x="0" y="0"/>
          <a:chExt cx="0" cy="0"/>
        </a:xfrm>
      </p:grpSpPr>
      <p:pic>
        <p:nvPicPr>
          <p:cNvPr id="578" name="Google Shape;578;p86"/>
          <p:cNvPicPr preferRelativeResize="0"/>
          <p:nvPr/>
        </p:nvPicPr>
        <p:blipFill rotWithShape="1">
          <a:blip r:embed="rId3">
            <a:alphaModFix/>
          </a:blip>
          <a:srcRect b="9057" l="28679" r="13991" t="26884"/>
          <a:stretch/>
        </p:blipFill>
        <p:spPr>
          <a:xfrm>
            <a:off x="2533009" y="959857"/>
            <a:ext cx="7696635" cy="5375061"/>
          </a:xfrm>
          <a:prstGeom prst="rect">
            <a:avLst/>
          </a:prstGeom>
          <a:noFill/>
          <a:ln>
            <a:noFill/>
          </a:ln>
        </p:spPr>
      </p:pic>
      <p:sp>
        <p:nvSpPr>
          <p:cNvPr id="579" name="Google Shape;579;p86"/>
          <p:cNvSpPr txBox="1"/>
          <p:nvPr>
            <p:ph type="title"/>
          </p:nvPr>
        </p:nvSpPr>
        <p:spPr>
          <a:xfrm>
            <a:off x="838200" y="365125"/>
            <a:ext cx="10515600" cy="1325563"/>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None/>
            </a:pPr>
            <a:r>
              <a:rPr lang="fi-FI" sz="4000">
                <a:latin typeface="Calibri"/>
                <a:ea typeface="Calibri"/>
                <a:cs typeface="Calibri"/>
                <a:sym typeface="Calibri"/>
              </a:rPr>
              <a:t>Case: The Honkasuo local detailed plan</a:t>
            </a:r>
            <a:endParaRPr/>
          </a:p>
        </p:txBody>
      </p:sp>
      <p:sp>
        <p:nvSpPr>
          <p:cNvPr id="580" name="Google Shape;580;p86"/>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fld id="{00000000-1234-1234-1234-123412341234}" type="slidenum">
              <a:rPr lang="fi-FI"/>
              <a:t>‹#›</a:t>
            </a:fld>
            <a:endParaRPr/>
          </a:p>
        </p:txBody>
      </p:sp>
      <p:sp>
        <p:nvSpPr>
          <p:cNvPr id="581" name="Google Shape;581;p86"/>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fi-FI"/>
              <a:t>Architectural design</a:t>
            </a:r>
            <a:endParaRPr/>
          </a:p>
        </p:txBody>
      </p:sp>
      <p:sp>
        <p:nvSpPr>
          <p:cNvPr id="582" name="Google Shape;582;p86"/>
          <p:cNvSpPr/>
          <p:nvPr/>
        </p:nvSpPr>
        <p:spPr>
          <a:xfrm>
            <a:off x="10564261" y="5949454"/>
            <a:ext cx="1308050" cy="307777"/>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fi-FI" sz="1000" u="none" cap="none" strike="noStrike">
                <a:solidFill>
                  <a:srgbClr val="000000"/>
                </a:solidFill>
                <a:latin typeface="Calibri"/>
                <a:ea typeface="Calibri"/>
                <a:cs typeface="Calibri"/>
                <a:sym typeface="Calibri"/>
              </a:rPr>
              <a:t>Honkasuo, Helsinki, 2017</a:t>
            </a:r>
            <a:endParaRPr/>
          </a:p>
          <a:p>
            <a:pPr indent="0" lvl="0" marL="0" marR="0" rtl="0" algn="l">
              <a:lnSpc>
                <a:spcPct val="100000"/>
              </a:lnSpc>
              <a:spcBef>
                <a:spcPts val="0"/>
              </a:spcBef>
              <a:spcAft>
                <a:spcPts val="0"/>
              </a:spcAft>
              <a:buNone/>
            </a:pPr>
            <a:r>
              <a:rPr b="0" i="0" lang="fi-FI" sz="1000" u="none" cap="none" strike="noStrike">
                <a:solidFill>
                  <a:srgbClr val="000000"/>
                </a:solidFill>
                <a:latin typeface="Calibri"/>
                <a:ea typeface="Calibri"/>
                <a:cs typeface="Calibri"/>
                <a:sym typeface="Calibri"/>
              </a:rPr>
              <a:t>Image: City of Helsinki</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6" name="Shape 586"/>
        <p:cNvGrpSpPr/>
        <p:nvPr/>
      </p:nvGrpSpPr>
      <p:grpSpPr>
        <a:xfrm>
          <a:off x="0" y="0"/>
          <a:ext cx="0" cy="0"/>
          <a:chOff x="0" y="0"/>
          <a:chExt cx="0" cy="0"/>
        </a:xfrm>
      </p:grpSpPr>
      <p:sp>
        <p:nvSpPr>
          <p:cNvPr id="587" name="Google Shape;587;p8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None/>
            </a:pPr>
            <a:r>
              <a:rPr lang="fi-FI" sz="3600">
                <a:latin typeface="Calibri"/>
                <a:ea typeface="Calibri"/>
                <a:cs typeface="Calibri"/>
                <a:sym typeface="Calibri"/>
              </a:rPr>
              <a:t>Extract from the summary of Honkasuo local detailed plan</a:t>
            </a:r>
            <a:endParaRPr/>
          </a:p>
        </p:txBody>
      </p:sp>
      <p:sp>
        <p:nvSpPr>
          <p:cNvPr id="588" name="Google Shape;588;p87"/>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fontScale="70000" lnSpcReduction="20000"/>
          </a:bodyPr>
          <a:lstStyle/>
          <a:p>
            <a:pPr indent="0" lvl="0" marL="114300" rtl="0" algn="l">
              <a:lnSpc>
                <a:spcPct val="90000"/>
              </a:lnSpc>
              <a:spcBef>
                <a:spcPts val="1000"/>
              </a:spcBef>
              <a:spcAft>
                <a:spcPts val="0"/>
              </a:spcAft>
              <a:buSzPct val="91836"/>
              <a:buNone/>
            </a:pPr>
            <a:r>
              <a:rPr lang="fi-FI"/>
              <a:t>“The local detailed plan allows for the construction of a dense ecological urban village of almost 1,600 inhabitants in Honkasuo. The total floor area is approximately 65,000 m</a:t>
            </a:r>
            <a:r>
              <a:rPr baseline="30000" lang="fi-FI"/>
              <a:t>2</a:t>
            </a:r>
            <a:r>
              <a:rPr lang="fi-FI"/>
              <a:t>.</a:t>
            </a:r>
            <a:endParaRPr/>
          </a:p>
          <a:p>
            <a:pPr indent="0" lvl="0" marL="114300" rtl="0" algn="l">
              <a:lnSpc>
                <a:spcPct val="90000"/>
              </a:lnSpc>
              <a:spcBef>
                <a:spcPts val="1000"/>
              </a:spcBef>
              <a:spcAft>
                <a:spcPts val="0"/>
              </a:spcAft>
              <a:buSzPct val="91836"/>
              <a:buNone/>
            </a:pPr>
            <a:r>
              <a:t/>
            </a:r>
            <a:endParaRPr/>
          </a:p>
          <a:p>
            <a:pPr indent="0" lvl="0" marL="114300" rtl="0" algn="l">
              <a:lnSpc>
                <a:spcPct val="90000"/>
              </a:lnSpc>
              <a:spcBef>
                <a:spcPts val="1000"/>
              </a:spcBef>
              <a:spcAft>
                <a:spcPts val="0"/>
              </a:spcAft>
              <a:buSzPct val="91836"/>
              <a:buNone/>
            </a:pPr>
            <a:r>
              <a:rPr lang="fi-FI"/>
              <a:t>The area will have a diverse building stock, from single-family houses to townhouses, from terraced houses to detached houses and low-rise apartment blocks. Honkasuo will follow the principles of low-energy construction. The equipment intended for producing renewable energy will be designed as part of the architectural appearance of buildings.</a:t>
            </a:r>
            <a:endParaRPr/>
          </a:p>
          <a:p>
            <a:pPr indent="0" lvl="0" marL="114300" rtl="0" algn="l">
              <a:lnSpc>
                <a:spcPct val="90000"/>
              </a:lnSpc>
              <a:spcBef>
                <a:spcPts val="1000"/>
              </a:spcBef>
              <a:spcAft>
                <a:spcPts val="0"/>
              </a:spcAft>
              <a:buSzPct val="91836"/>
              <a:buNone/>
            </a:pPr>
            <a:r>
              <a:t/>
            </a:r>
            <a:endParaRPr/>
          </a:p>
          <a:p>
            <a:pPr indent="0" lvl="0" marL="114300" rtl="0" algn="l">
              <a:lnSpc>
                <a:spcPct val="90000"/>
              </a:lnSpc>
              <a:spcBef>
                <a:spcPts val="1000"/>
              </a:spcBef>
              <a:spcAft>
                <a:spcPts val="0"/>
              </a:spcAft>
              <a:buSzPct val="91836"/>
              <a:buNone/>
            </a:pPr>
            <a:r>
              <a:rPr lang="fi-FI"/>
              <a:t>Honkasuo is a wood construction area. The area will have a day-care centre and facilities for the lower grades of comprehensive school. Commercial spaces and workspaces that enable remote work and the creation of local services are allocated to the ground floors of the residential buildings. At the heart of the area is a meadow park that wraps around a rocky knoll, with all its parcels of greenery, playing fields and playgrounds. Smaller block parks will be established alongside the construction. A regionally significant recreation route from south to north will be built at the edge of the geologically valuable peat bog in the western part of Honkasuo.”</a:t>
            </a:r>
            <a:endParaRPr/>
          </a:p>
          <a:p>
            <a:pPr indent="0" lvl="0" marL="114300" rtl="0" algn="l">
              <a:lnSpc>
                <a:spcPct val="90000"/>
              </a:lnSpc>
              <a:spcBef>
                <a:spcPts val="1000"/>
              </a:spcBef>
              <a:spcAft>
                <a:spcPts val="0"/>
              </a:spcAft>
              <a:buSzPct val="91836"/>
              <a:buNone/>
            </a:pPr>
            <a:r>
              <a:t/>
            </a:r>
            <a:endParaRPr/>
          </a:p>
        </p:txBody>
      </p:sp>
      <p:sp>
        <p:nvSpPr>
          <p:cNvPr id="589" name="Google Shape;589;p87"/>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fld id="{00000000-1234-1234-1234-123412341234}" type="slidenum">
              <a:rPr lang="fi-FI"/>
              <a:t>‹#›</a:t>
            </a:fld>
            <a:endParaRPr/>
          </a:p>
        </p:txBody>
      </p:sp>
      <p:sp>
        <p:nvSpPr>
          <p:cNvPr id="590" name="Google Shape;590;p87"/>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fi-FI"/>
              <a:t>Architectural design</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4" name="Shape 594"/>
        <p:cNvGrpSpPr/>
        <p:nvPr/>
      </p:nvGrpSpPr>
      <p:grpSpPr>
        <a:xfrm>
          <a:off x="0" y="0"/>
          <a:ext cx="0" cy="0"/>
          <a:chOff x="0" y="0"/>
          <a:chExt cx="0" cy="0"/>
        </a:xfrm>
      </p:grpSpPr>
      <p:sp>
        <p:nvSpPr>
          <p:cNvPr id="595" name="Google Shape;595;p88"/>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fld id="{00000000-1234-1234-1234-123412341234}" type="slidenum">
              <a:rPr lang="fi-FI"/>
              <a:t>‹#›</a:t>
            </a:fld>
            <a:endParaRPr/>
          </a:p>
        </p:txBody>
      </p:sp>
      <p:sp>
        <p:nvSpPr>
          <p:cNvPr id="596" name="Google Shape;596;p88"/>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fi-FI"/>
              <a:t>Architectural design</a:t>
            </a:r>
            <a:endParaRPr/>
          </a:p>
        </p:txBody>
      </p:sp>
      <p:pic>
        <p:nvPicPr>
          <p:cNvPr id="597" name="Google Shape;597;p88"/>
          <p:cNvPicPr preferRelativeResize="0"/>
          <p:nvPr/>
        </p:nvPicPr>
        <p:blipFill rotWithShape="1">
          <a:blip r:embed="rId3">
            <a:alphaModFix/>
          </a:blip>
          <a:srcRect b="19369" l="1394" r="1393" t="14277"/>
          <a:stretch/>
        </p:blipFill>
        <p:spPr>
          <a:xfrm>
            <a:off x="762644" y="1153715"/>
            <a:ext cx="10666712" cy="4550421"/>
          </a:xfrm>
          <a:prstGeom prst="rect">
            <a:avLst/>
          </a:prstGeom>
          <a:noFill/>
          <a:ln>
            <a:noFill/>
          </a:ln>
        </p:spPr>
      </p:pic>
      <p:sp>
        <p:nvSpPr>
          <p:cNvPr id="598" name="Google Shape;598;p88"/>
          <p:cNvSpPr/>
          <p:nvPr/>
        </p:nvSpPr>
        <p:spPr>
          <a:xfrm>
            <a:off x="10121306" y="5780924"/>
            <a:ext cx="1308050" cy="307777"/>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fi-FI" sz="1000" u="none" cap="none" strike="noStrike">
                <a:solidFill>
                  <a:srgbClr val="000000"/>
                </a:solidFill>
                <a:latin typeface="Calibri"/>
                <a:ea typeface="Calibri"/>
                <a:cs typeface="Calibri"/>
                <a:sym typeface="Calibri"/>
              </a:rPr>
              <a:t>Honkasuo, Helsinki, 2017</a:t>
            </a:r>
            <a:endParaRPr/>
          </a:p>
          <a:p>
            <a:pPr indent="0" lvl="0" marL="0" marR="0" rtl="0" algn="l">
              <a:lnSpc>
                <a:spcPct val="100000"/>
              </a:lnSpc>
              <a:spcBef>
                <a:spcPts val="0"/>
              </a:spcBef>
              <a:spcAft>
                <a:spcPts val="0"/>
              </a:spcAft>
              <a:buNone/>
            </a:pPr>
            <a:r>
              <a:rPr b="0" i="0" lang="fi-FI" sz="1000" u="none" cap="none" strike="noStrike">
                <a:solidFill>
                  <a:srgbClr val="000000"/>
                </a:solidFill>
                <a:latin typeface="Calibri"/>
                <a:ea typeface="Calibri"/>
                <a:cs typeface="Calibri"/>
                <a:sym typeface="Calibri"/>
              </a:rPr>
              <a:t>Image: City of Helsinki</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2" name="Shape 602"/>
        <p:cNvGrpSpPr/>
        <p:nvPr/>
      </p:nvGrpSpPr>
      <p:grpSpPr>
        <a:xfrm>
          <a:off x="0" y="0"/>
          <a:ext cx="0" cy="0"/>
          <a:chOff x="0" y="0"/>
          <a:chExt cx="0" cy="0"/>
        </a:xfrm>
      </p:grpSpPr>
      <p:sp>
        <p:nvSpPr>
          <p:cNvPr id="603" name="Google Shape;603;p89"/>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fld id="{00000000-1234-1234-1234-123412341234}" type="slidenum">
              <a:rPr lang="fi-FI"/>
              <a:t>‹#›</a:t>
            </a:fld>
            <a:endParaRPr/>
          </a:p>
        </p:txBody>
      </p:sp>
      <p:sp>
        <p:nvSpPr>
          <p:cNvPr id="604" name="Google Shape;604;p89"/>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fi-FI"/>
              <a:t>Architectural design</a:t>
            </a:r>
            <a:endParaRPr/>
          </a:p>
        </p:txBody>
      </p:sp>
      <p:sp>
        <p:nvSpPr>
          <p:cNvPr id="605" name="Google Shape;605;p89"/>
          <p:cNvSpPr/>
          <p:nvPr/>
        </p:nvSpPr>
        <p:spPr>
          <a:xfrm>
            <a:off x="10121306" y="5780924"/>
            <a:ext cx="1308050" cy="307777"/>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fi-FI" sz="1000" u="none" cap="none" strike="noStrike">
                <a:solidFill>
                  <a:srgbClr val="000000"/>
                </a:solidFill>
                <a:latin typeface="Calibri"/>
                <a:ea typeface="Calibri"/>
                <a:cs typeface="Calibri"/>
                <a:sym typeface="Calibri"/>
              </a:rPr>
              <a:t>Honkasuo, Helsinki, 2017</a:t>
            </a:r>
            <a:endParaRPr/>
          </a:p>
          <a:p>
            <a:pPr indent="0" lvl="0" marL="0" marR="0" rtl="0" algn="l">
              <a:lnSpc>
                <a:spcPct val="100000"/>
              </a:lnSpc>
              <a:spcBef>
                <a:spcPts val="0"/>
              </a:spcBef>
              <a:spcAft>
                <a:spcPts val="0"/>
              </a:spcAft>
              <a:buNone/>
            </a:pPr>
            <a:r>
              <a:rPr b="0" i="0" lang="fi-FI" sz="1000" u="none" cap="none" strike="noStrike">
                <a:solidFill>
                  <a:srgbClr val="000000"/>
                </a:solidFill>
                <a:latin typeface="Calibri"/>
                <a:ea typeface="Calibri"/>
                <a:cs typeface="Calibri"/>
                <a:sym typeface="Calibri"/>
              </a:rPr>
              <a:t>Image: City of Helsinki</a:t>
            </a:r>
            <a:endParaRPr/>
          </a:p>
        </p:txBody>
      </p:sp>
      <p:pic>
        <p:nvPicPr>
          <p:cNvPr id="606" name="Google Shape;606;p89"/>
          <p:cNvPicPr preferRelativeResize="0"/>
          <p:nvPr/>
        </p:nvPicPr>
        <p:blipFill rotWithShape="1">
          <a:blip r:embed="rId3">
            <a:alphaModFix/>
          </a:blip>
          <a:srcRect b="0" l="0" r="0" t="0"/>
          <a:stretch/>
        </p:blipFill>
        <p:spPr>
          <a:xfrm>
            <a:off x="2857575" y="1074852"/>
            <a:ext cx="6476850" cy="4708296"/>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0" name="Shape 610"/>
        <p:cNvGrpSpPr/>
        <p:nvPr/>
      </p:nvGrpSpPr>
      <p:grpSpPr>
        <a:xfrm>
          <a:off x="0" y="0"/>
          <a:ext cx="0" cy="0"/>
          <a:chOff x="0" y="0"/>
          <a:chExt cx="0" cy="0"/>
        </a:xfrm>
      </p:grpSpPr>
      <p:sp>
        <p:nvSpPr>
          <p:cNvPr id="611" name="Google Shape;611;p90"/>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fld id="{00000000-1234-1234-1234-123412341234}" type="slidenum">
              <a:rPr lang="fi-FI"/>
              <a:t>‹#›</a:t>
            </a:fld>
            <a:endParaRPr/>
          </a:p>
        </p:txBody>
      </p:sp>
      <p:sp>
        <p:nvSpPr>
          <p:cNvPr id="612" name="Google Shape;612;p90"/>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fi-FI"/>
              <a:t>Architectural design</a:t>
            </a:r>
            <a:endParaRPr/>
          </a:p>
        </p:txBody>
      </p:sp>
      <p:sp>
        <p:nvSpPr>
          <p:cNvPr id="613" name="Google Shape;613;p90"/>
          <p:cNvSpPr/>
          <p:nvPr/>
        </p:nvSpPr>
        <p:spPr>
          <a:xfrm>
            <a:off x="2044451" y="2644170"/>
            <a:ext cx="8103099" cy="1569660"/>
          </a:xfrm>
          <a:prstGeom prst="rect">
            <a:avLst/>
          </a:prstGeom>
          <a:noFill/>
          <a:ln>
            <a:noFill/>
          </a:ln>
        </p:spPr>
        <p:txBody>
          <a:bodyPr anchorCtr="0" anchor="ctr" bIns="45700" lIns="45700" spcFirstLastPara="1" rIns="45700" wrap="square" tIns="45700">
            <a:spAutoFit/>
          </a:bodyPr>
          <a:lstStyle/>
          <a:p>
            <a:pPr indent="0" lvl="0" marL="0" marR="0" rtl="0" algn="l">
              <a:lnSpc>
                <a:spcPct val="100000"/>
              </a:lnSpc>
              <a:spcBef>
                <a:spcPts val="0"/>
              </a:spcBef>
              <a:spcAft>
                <a:spcPts val="0"/>
              </a:spcAft>
              <a:buNone/>
            </a:pPr>
            <a:r>
              <a:rPr b="0" i="0" lang="fi-FI" sz="3200" u="none" cap="none" strike="noStrike">
                <a:solidFill>
                  <a:srgbClr val="9CA65D"/>
                </a:solidFill>
                <a:latin typeface="Calibri"/>
                <a:ea typeface="Calibri"/>
                <a:cs typeface="Calibri"/>
                <a:sym typeface="Calibri"/>
              </a:rPr>
              <a:t>Another effective way is to determine and steer wood construction on the basis of the terms and conditions of land transfer, but more on that later...</a:t>
            </a:r>
            <a:endParaRPr/>
          </a:p>
        </p:txBody>
      </p:sp>
      <p:sp>
        <p:nvSpPr>
          <p:cNvPr id="614" name="Google Shape;614;p90"/>
          <p:cNvSpPr/>
          <p:nvPr/>
        </p:nvSpPr>
        <p:spPr>
          <a:xfrm>
            <a:off x="7266544" y="6038036"/>
            <a:ext cx="3595536" cy="153888"/>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fi-FI" sz="1000" u="none" cap="none" strike="noStrike">
                <a:solidFill>
                  <a:srgbClr val="000000"/>
                </a:solidFill>
                <a:latin typeface="Calibri"/>
                <a:ea typeface="Calibri"/>
                <a:cs typeface="Calibri"/>
                <a:sym typeface="Calibri"/>
              </a:rPr>
              <a:t>Decision of the Supreme Administrative Court of 10 April 2015; Record No 2337 / 1 / 13</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8" name="Shape 618"/>
        <p:cNvGrpSpPr/>
        <p:nvPr/>
      </p:nvGrpSpPr>
      <p:grpSpPr>
        <a:xfrm>
          <a:off x="0" y="0"/>
          <a:ext cx="0" cy="0"/>
          <a:chOff x="0" y="0"/>
          <a:chExt cx="0" cy="0"/>
        </a:xfrm>
      </p:grpSpPr>
      <p:sp>
        <p:nvSpPr>
          <p:cNvPr id="619" name="Google Shape;619;p91"/>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fld id="{00000000-1234-1234-1234-123412341234}" type="slidenum">
              <a:rPr lang="fi-FI"/>
              <a:t>‹#›</a:t>
            </a:fld>
            <a:endParaRPr/>
          </a:p>
        </p:txBody>
      </p:sp>
      <p:sp>
        <p:nvSpPr>
          <p:cNvPr id="620" name="Google Shape;620;p91"/>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fi-FI"/>
              <a:t>Architectural design</a:t>
            </a:r>
            <a:endParaRPr/>
          </a:p>
        </p:txBody>
      </p:sp>
      <p:pic>
        <p:nvPicPr>
          <p:cNvPr id="621" name="Google Shape;621;p91"/>
          <p:cNvPicPr preferRelativeResize="0"/>
          <p:nvPr/>
        </p:nvPicPr>
        <p:blipFill rotWithShape="1">
          <a:blip r:embed="rId3">
            <a:alphaModFix/>
          </a:blip>
          <a:srcRect b="25983" l="0" r="0" t="13384"/>
          <a:stretch/>
        </p:blipFill>
        <p:spPr>
          <a:xfrm>
            <a:off x="-19269" y="1091902"/>
            <a:ext cx="12230538" cy="4946012"/>
          </a:xfrm>
          <a:prstGeom prst="rect">
            <a:avLst/>
          </a:prstGeom>
          <a:noFill/>
          <a:ln>
            <a:noFill/>
          </a:ln>
        </p:spPr>
      </p:pic>
      <p:sp>
        <p:nvSpPr>
          <p:cNvPr id="622" name="Google Shape;622;p91"/>
          <p:cNvSpPr/>
          <p:nvPr/>
        </p:nvSpPr>
        <p:spPr>
          <a:xfrm>
            <a:off x="2642392" y="2918461"/>
            <a:ext cx="7559679" cy="1094740"/>
          </a:xfrm>
          <a:prstGeom prst="rect">
            <a:avLst/>
          </a:prstGeom>
          <a:solidFill>
            <a:srgbClr val="9CA65D"/>
          </a:solidFill>
          <a:ln cap="flat" cmpd="sng" w="12700">
            <a:solidFill>
              <a:srgbClr val="9CA65D"/>
            </a:solidFill>
            <a:prstDash val="solid"/>
            <a:miter lim="8000"/>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623" name="Google Shape;623;p91"/>
          <p:cNvSpPr/>
          <p:nvPr/>
        </p:nvSpPr>
        <p:spPr>
          <a:xfrm>
            <a:off x="2713431" y="3096499"/>
            <a:ext cx="7417601" cy="738664"/>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fi-FI" sz="2400" u="none" cap="none" strike="noStrike">
                <a:solidFill>
                  <a:srgbClr val="FFFFFF"/>
                </a:solidFill>
                <a:latin typeface="Calibri"/>
                <a:ea typeface="Calibri"/>
                <a:cs typeface="Calibri"/>
                <a:sym typeface="Calibri"/>
              </a:rPr>
              <a:t>Now we can start studying the possibilities of industrial wood construction in architectural design!</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 name="Shape 114"/>
        <p:cNvGrpSpPr/>
        <p:nvPr/>
      </p:nvGrpSpPr>
      <p:grpSpPr>
        <a:xfrm>
          <a:off x="0" y="0"/>
          <a:ext cx="0" cy="0"/>
          <a:chOff x="0" y="0"/>
          <a:chExt cx="0" cy="0"/>
        </a:xfrm>
      </p:grpSpPr>
      <p:sp>
        <p:nvSpPr>
          <p:cNvPr id="115" name="Google Shape;115;p48"/>
          <p:cNvSpPr txBox="1"/>
          <p:nvPr>
            <p:ph type="title"/>
          </p:nvPr>
        </p:nvSpPr>
        <p:spPr>
          <a:xfrm>
            <a:off x="838200" y="365125"/>
            <a:ext cx="10515600" cy="1325563"/>
          </a:xfrm>
          <a:prstGeom prst="rect">
            <a:avLst/>
          </a:prstGeom>
          <a:noFill/>
          <a:ln>
            <a:noFill/>
          </a:ln>
          <a:effectLst>
            <a:outerShdw blurRad="101600" rotWithShape="0" dir="5400000" dist="25400">
              <a:srgbClr val="000000">
                <a:alpha val="4705"/>
              </a:srgbClr>
            </a:outerShdw>
          </a:effectLst>
        </p:spPr>
        <p:txBody>
          <a:bodyPr anchorCtr="0" anchor="ctr" bIns="0" lIns="0" spcFirstLastPara="1" rIns="0" wrap="square" tIns="0">
            <a:normAutofit/>
          </a:bodyPr>
          <a:lstStyle/>
          <a:p>
            <a:pPr indent="0" lvl="0" marL="0" marR="0" rtl="0" algn="l">
              <a:lnSpc>
                <a:spcPct val="90000"/>
              </a:lnSpc>
              <a:spcBef>
                <a:spcPts val="0"/>
              </a:spcBef>
              <a:spcAft>
                <a:spcPts val="0"/>
              </a:spcAft>
              <a:buClr>
                <a:schemeClr val="dk1"/>
              </a:buClr>
              <a:buSzPts val="1800"/>
              <a:buFont typeface="Calibri"/>
              <a:buNone/>
            </a:pPr>
            <a:r>
              <a:rPr b="0" i="0" lang="fi-FI" sz="4400" u="none" cap="none" strike="noStrike">
                <a:solidFill>
                  <a:schemeClr val="dk1"/>
                </a:solidFill>
                <a:latin typeface="Calibri"/>
                <a:ea typeface="Calibri"/>
                <a:cs typeface="Calibri"/>
                <a:sym typeface="Calibri"/>
              </a:rPr>
              <a:t>Architectural design – content</a:t>
            </a:r>
            <a:endParaRPr/>
          </a:p>
        </p:txBody>
      </p:sp>
      <p:sp>
        <p:nvSpPr>
          <p:cNvPr id="116" name="Google Shape;116;p48"/>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342900" lvl="0" marL="342900" rtl="0" algn="l">
              <a:lnSpc>
                <a:spcPct val="100000"/>
              </a:lnSpc>
              <a:spcBef>
                <a:spcPts val="0"/>
              </a:spcBef>
              <a:spcAft>
                <a:spcPts val="0"/>
              </a:spcAft>
              <a:buSzPts val="1800"/>
              <a:buFont typeface="Arial"/>
              <a:buAutoNum type="arabicPeriod"/>
            </a:pPr>
            <a:r>
              <a:rPr b="1" lang="fi-FI">
                <a:solidFill>
                  <a:schemeClr val="dk1"/>
                </a:solidFill>
              </a:rPr>
              <a:t>Introduction – Wood construction and architecture</a:t>
            </a:r>
            <a:br>
              <a:rPr b="1" lang="fi-FI">
                <a:solidFill>
                  <a:schemeClr val="dk1"/>
                </a:solidFill>
              </a:rPr>
            </a:br>
            <a:r>
              <a:rPr b="1" lang="fi-FI">
                <a:solidFill>
                  <a:schemeClr val="dk1"/>
                </a:solidFill>
              </a:rPr>
              <a:t>	</a:t>
            </a:r>
            <a:endParaRPr/>
          </a:p>
          <a:p>
            <a:pPr indent="-342900" lvl="0" marL="342900" rtl="0" algn="l">
              <a:lnSpc>
                <a:spcPct val="100000"/>
              </a:lnSpc>
              <a:spcBef>
                <a:spcPts val="0"/>
              </a:spcBef>
              <a:spcAft>
                <a:spcPts val="0"/>
              </a:spcAft>
              <a:buSzPts val="1800"/>
              <a:buFont typeface="Arial"/>
              <a:buAutoNum type="arabicPeriod"/>
            </a:pPr>
            <a:r>
              <a:rPr b="1" lang="fi-FI">
                <a:solidFill>
                  <a:schemeClr val="dk1"/>
                </a:solidFill>
              </a:rPr>
              <a:t>Planning and building types from the perspective of wood architecture</a:t>
            </a:r>
            <a:endParaRPr/>
          </a:p>
          <a:p>
            <a:pPr indent="0" lvl="0" marL="0" rtl="0" algn="l">
              <a:lnSpc>
                <a:spcPct val="100000"/>
              </a:lnSpc>
              <a:spcBef>
                <a:spcPts val="0"/>
              </a:spcBef>
              <a:spcAft>
                <a:spcPts val="0"/>
              </a:spcAft>
              <a:buSzPts val="1500"/>
              <a:buFont typeface="Calibri"/>
              <a:buNone/>
            </a:pPr>
            <a:r>
              <a:rPr lang="fi-FI" sz="1500">
                <a:solidFill>
                  <a:schemeClr val="dk1"/>
                </a:solidFill>
              </a:rPr>
              <a:t>	</a:t>
            </a:r>
            <a:r>
              <a:rPr lang="fi-FI" sz="1600"/>
              <a:t>land use planning processes, land transfer, building codes, wood architecture and building types</a:t>
            </a:r>
            <a:endParaRPr/>
          </a:p>
          <a:p>
            <a:pPr indent="0" lvl="0" marL="0" rtl="0" algn="l">
              <a:lnSpc>
                <a:spcPct val="100000"/>
              </a:lnSpc>
              <a:spcBef>
                <a:spcPts val="0"/>
              </a:spcBef>
              <a:spcAft>
                <a:spcPts val="0"/>
              </a:spcAft>
              <a:buSzPts val="1500"/>
              <a:buFont typeface="Calibri"/>
              <a:buNone/>
            </a:pPr>
            <a:r>
              <a:rPr lang="fi-FI" sz="1500">
                <a:solidFill>
                  <a:schemeClr val="dk1"/>
                </a:solidFill>
              </a:rPr>
              <a:t>  </a:t>
            </a:r>
            <a:endParaRPr/>
          </a:p>
          <a:p>
            <a:pPr indent="-342900" lvl="0" marL="342900" rtl="0" algn="l">
              <a:lnSpc>
                <a:spcPct val="100000"/>
              </a:lnSpc>
              <a:spcBef>
                <a:spcPts val="0"/>
              </a:spcBef>
              <a:spcAft>
                <a:spcPts val="0"/>
              </a:spcAft>
              <a:buSzPts val="1800"/>
              <a:buFont typeface="Arial"/>
              <a:buAutoNum type="arabicPeriod" startAt="3"/>
            </a:pPr>
            <a:r>
              <a:rPr b="1" lang="fi-FI">
                <a:solidFill>
                  <a:schemeClr val="dk1"/>
                </a:solidFill>
              </a:rPr>
              <a:t>Building regulations from the perspective of wood use in construction</a:t>
            </a:r>
            <a:endParaRPr/>
          </a:p>
          <a:p>
            <a:pPr indent="0" lvl="0" marL="0" rtl="0" algn="l">
              <a:lnSpc>
                <a:spcPct val="100000"/>
              </a:lnSpc>
              <a:spcBef>
                <a:spcPts val="0"/>
              </a:spcBef>
              <a:spcAft>
                <a:spcPts val="0"/>
              </a:spcAft>
              <a:buSzPts val="1600"/>
              <a:buFont typeface="Calibri"/>
              <a:buNone/>
            </a:pPr>
            <a:r>
              <a:rPr lang="fi-FI" sz="1600">
                <a:solidFill>
                  <a:schemeClr val="dk1"/>
                </a:solidFill>
              </a:rPr>
              <a:t>	housing design, energy efficiency and thermal insulation, fire safety and sound insulation</a:t>
            </a:r>
            <a:endParaRPr/>
          </a:p>
          <a:p>
            <a:pPr indent="0" lvl="0" marL="0" rtl="0" algn="l">
              <a:lnSpc>
                <a:spcPct val="100000"/>
              </a:lnSpc>
              <a:spcBef>
                <a:spcPts val="0"/>
              </a:spcBef>
              <a:spcAft>
                <a:spcPts val="0"/>
              </a:spcAft>
              <a:buSzPts val="1500"/>
              <a:buFont typeface="Calibri"/>
              <a:buNone/>
            </a:pPr>
            <a:r>
              <a:t/>
            </a:r>
            <a:endParaRPr b="1" sz="1500">
              <a:solidFill>
                <a:schemeClr val="dk1"/>
              </a:solidFill>
            </a:endParaRPr>
          </a:p>
          <a:p>
            <a:pPr indent="-342900" lvl="0" marL="342900" rtl="0" algn="l">
              <a:lnSpc>
                <a:spcPct val="100000"/>
              </a:lnSpc>
              <a:spcBef>
                <a:spcPts val="0"/>
              </a:spcBef>
              <a:spcAft>
                <a:spcPts val="0"/>
              </a:spcAft>
              <a:buSzPts val="1800"/>
              <a:buFont typeface="Arial"/>
              <a:buAutoNum type="arabicPeriod" startAt="4"/>
            </a:pPr>
            <a:r>
              <a:rPr b="1" lang="fi-FI">
                <a:solidFill>
                  <a:schemeClr val="dk1"/>
                </a:solidFill>
              </a:rPr>
              <a:t>Construction processes and the potential of wood at different stages of the construction process</a:t>
            </a:r>
            <a:endParaRPr/>
          </a:p>
          <a:p>
            <a:pPr indent="0" lvl="0" marL="0" rtl="0" algn="l">
              <a:lnSpc>
                <a:spcPct val="100000"/>
              </a:lnSpc>
              <a:spcBef>
                <a:spcPts val="0"/>
              </a:spcBef>
              <a:spcAft>
                <a:spcPts val="0"/>
              </a:spcAft>
              <a:buSzPts val="1600"/>
              <a:buFont typeface="Calibri"/>
              <a:buNone/>
            </a:pPr>
            <a:r>
              <a:rPr lang="fi-FI" sz="1600">
                <a:solidFill>
                  <a:schemeClr val="dk1"/>
                </a:solidFill>
              </a:rPr>
              <a:t>	project planning, architectural planning, cooperation with structural planning and HVAC planning</a:t>
            </a:r>
            <a:endParaRPr/>
          </a:p>
          <a:p>
            <a:pPr indent="0" lvl="0" marL="0" rtl="0" algn="l">
              <a:lnSpc>
                <a:spcPct val="100000"/>
              </a:lnSpc>
              <a:spcBef>
                <a:spcPts val="0"/>
              </a:spcBef>
              <a:spcAft>
                <a:spcPts val="0"/>
              </a:spcAft>
              <a:buSzPts val="1800"/>
              <a:buFont typeface="Calibri"/>
              <a:buNone/>
            </a:pPr>
            <a:r>
              <a:rPr lang="fi-FI">
                <a:solidFill>
                  <a:srgbClr val="FFFFFF"/>
                </a:solidFill>
              </a:rPr>
              <a:t> </a:t>
            </a:r>
            <a:endParaRPr/>
          </a:p>
        </p:txBody>
      </p:sp>
      <p:sp>
        <p:nvSpPr>
          <p:cNvPr id="117" name="Google Shape;117;p48"/>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fi-FI"/>
              <a:t>Architectural design</a:t>
            </a:r>
            <a:endParaRPr/>
          </a:p>
        </p:txBody>
      </p:sp>
      <p:sp>
        <p:nvSpPr>
          <p:cNvPr id="118" name="Google Shape;118;p48"/>
          <p:cNvSpPr txBox="1"/>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fld id="{00000000-1234-1234-1234-123412341234}" type="slidenum">
              <a:rPr b="0" i="0" lang="fi-FI" sz="1400" u="none" cap="none" strike="noStrike">
                <a:solidFill>
                  <a:srgbClr val="FFFFFF"/>
                </a:solidFill>
                <a:latin typeface="Calibri"/>
                <a:ea typeface="Calibri"/>
                <a:cs typeface="Calibri"/>
                <a:sym typeface="Calibri"/>
              </a:rPr>
              <a:t>‹#›</a:t>
            </a:fld>
            <a:endParaRPr b="0" i="0" sz="1400" u="none" cap="none" strike="noStrike">
              <a:solidFill>
                <a:srgbClr val="FFFFFF"/>
              </a:solidFill>
              <a:latin typeface="Calibri"/>
              <a:ea typeface="Calibri"/>
              <a:cs typeface="Calibri"/>
              <a:sym typeface="Calibri"/>
            </a:endParaRPr>
          </a:p>
        </p:txBody>
      </p:sp>
      <p:sp>
        <p:nvSpPr>
          <p:cNvPr id="119" name="Google Shape;119;p48"/>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fld id="{00000000-1234-1234-1234-123412341234}" type="slidenum">
              <a:rPr lang="fi-FI"/>
              <a:t>‹#›</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 name="Shape 123"/>
        <p:cNvGrpSpPr/>
        <p:nvPr/>
      </p:nvGrpSpPr>
      <p:grpSpPr>
        <a:xfrm>
          <a:off x="0" y="0"/>
          <a:ext cx="0" cy="0"/>
          <a:chOff x="0" y="0"/>
          <a:chExt cx="0" cy="0"/>
        </a:xfrm>
      </p:grpSpPr>
      <p:sp>
        <p:nvSpPr>
          <p:cNvPr id="124" name="Google Shape;124;p49"/>
          <p:cNvSpPr txBox="1"/>
          <p:nvPr>
            <p:ph type="title"/>
          </p:nvPr>
        </p:nvSpPr>
        <p:spPr>
          <a:xfrm>
            <a:off x="325289" y="2672413"/>
            <a:ext cx="11553960" cy="1255533"/>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SzPct val="111111"/>
              <a:buNone/>
            </a:pPr>
            <a:r>
              <a:rPr lang="fi-FI"/>
              <a:t>Introduction – Wood construction and architecture</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 name="Shape 128"/>
        <p:cNvGrpSpPr/>
        <p:nvPr/>
      </p:nvGrpSpPr>
      <p:grpSpPr>
        <a:xfrm>
          <a:off x="0" y="0"/>
          <a:ext cx="0" cy="0"/>
          <a:chOff x="0" y="0"/>
          <a:chExt cx="0" cy="0"/>
        </a:xfrm>
      </p:grpSpPr>
      <p:sp>
        <p:nvSpPr>
          <p:cNvPr id="129" name="Google Shape;129;p50"/>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fi-FI"/>
              <a:t>Architectural design</a:t>
            </a:r>
            <a:endParaRPr/>
          </a:p>
        </p:txBody>
      </p:sp>
      <p:sp>
        <p:nvSpPr>
          <p:cNvPr id="130" name="Google Shape;130;p50"/>
          <p:cNvSpPr txBox="1"/>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fld id="{00000000-1234-1234-1234-123412341234}" type="slidenum">
              <a:rPr b="0" i="0" lang="fi-FI" sz="1400" u="none" cap="none" strike="noStrike">
                <a:solidFill>
                  <a:srgbClr val="FFFFFF"/>
                </a:solidFill>
                <a:latin typeface="Calibri"/>
                <a:ea typeface="Calibri"/>
                <a:cs typeface="Calibri"/>
                <a:sym typeface="Calibri"/>
              </a:rPr>
              <a:t>‹#›</a:t>
            </a:fld>
            <a:endParaRPr b="0" i="0" sz="1400" u="none" cap="none" strike="noStrike">
              <a:solidFill>
                <a:srgbClr val="FFFFFF"/>
              </a:solidFill>
              <a:latin typeface="Calibri"/>
              <a:ea typeface="Calibri"/>
              <a:cs typeface="Calibri"/>
              <a:sym typeface="Calibri"/>
            </a:endParaRPr>
          </a:p>
        </p:txBody>
      </p:sp>
      <p:pic>
        <p:nvPicPr>
          <p:cNvPr id="131" name="Google Shape;131;p50"/>
          <p:cNvPicPr preferRelativeResize="0"/>
          <p:nvPr/>
        </p:nvPicPr>
        <p:blipFill rotWithShape="1">
          <a:blip r:embed="rId3">
            <a:alphaModFix/>
          </a:blip>
          <a:srcRect b="13440" l="7899" r="7898" t="14934"/>
          <a:stretch/>
        </p:blipFill>
        <p:spPr>
          <a:xfrm>
            <a:off x="1561107" y="392636"/>
            <a:ext cx="9069983" cy="5752516"/>
          </a:xfrm>
          <a:prstGeom prst="rect">
            <a:avLst/>
          </a:prstGeom>
          <a:noFill/>
          <a:ln>
            <a:noFill/>
          </a:ln>
        </p:spPr>
      </p:pic>
      <p:sp>
        <p:nvSpPr>
          <p:cNvPr id="132" name="Google Shape;132;p50"/>
          <p:cNvSpPr/>
          <p:nvPr/>
        </p:nvSpPr>
        <p:spPr>
          <a:xfrm>
            <a:off x="2605434" y="3033787"/>
            <a:ext cx="7539838" cy="470402"/>
          </a:xfrm>
          <a:prstGeom prst="rect">
            <a:avLst/>
          </a:prstGeom>
          <a:solidFill>
            <a:srgbClr val="9CA65D"/>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33" name="Google Shape;133;p50"/>
          <p:cNvSpPr/>
          <p:nvPr/>
        </p:nvSpPr>
        <p:spPr>
          <a:xfrm>
            <a:off x="2809721" y="3103066"/>
            <a:ext cx="7335551" cy="332741"/>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None/>
            </a:pPr>
            <a:r>
              <a:rPr b="0" i="0" lang="fi-FI" sz="1600" u="none" cap="none" strike="noStrike">
                <a:solidFill>
                  <a:srgbClr val="FFFFFF"/>
                </a:solidFill>
                <a:latin typeface="Arial"/>
                <a:ea typeface="Arial"/>
                <a:cs typeface="Arial"/>
                <a:sym typeface="Arial"/>
              </a:rPr>
              <a:t>First of all, some general observations about wood as a construction material...</a:t>
            </a:r>
            <a:endParaRPr/>
          </a:p>
        </p:txBody>
      </p:sp>
      <p:sp>
        <p:nvSpPr>
          <p:cNvPr id="134" name="Google Shape;134;p50"/>
          <p:cNvSpPr/>
          <p:nvPr/>
        </p:nvSpPr>
        <p:spPr>
          <a:xfrm>
            <a:off x="1641507" y="5833430"/>
            <a:ext cx="3697289" cy="276999"/>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fi-FI" sz="1000" u="none" cap="none" strike="noStrike">
                <a:solidFill>
                  <a:schemeClr val="lt1"/>
                </a:solidFill>
                <a:latin typeface="Calibri"/>
                <a:ea typeface="Calibri"/>
                <a:cs typeface="Calibri"/>
                <a:sym typeface="Calibri"/>
              </a:rPr>
              <a:t>Villa Lena, Architect Olavi Koponen</a:t>
            </a:r>
            <a:endParaRPr/>
          </a:p>
          <a:p>
            <a:pPr indent="0" lvl="0" marL="0" marR="0" rtl="0" algn="l">
              <a:lnSpc>
                <a:spcPct val="90000"/>
              </a:lnSpc>
              <a:spcBef>
                <a:spcPts val="0"/>
              </a:spcBef>
              <a:spcAft>
                <a:spcPts val="0"/>
              </a:spcAft>
              <a:buNone/>
            </a:pPr>
            <a:r>
              <a:rPr b="0" i="0" lang="fi-FI" sz="1000" u="none" cap="none" strike="noStrike">
                <a:solidFill>
                  <a:schemeClr val="lt1"/>
                </a:solidFill>
                <a:latin typeface="Calibri"/>
                <a:ea typeface="Calibri"/>
                <a:cs typeface="Calibri"/>
                <a:sym typeface="Calibri"/>
              </a:rPr>
              <a:t>Image: Jussi Tiainen</a:t>
            </a:r>
            <a:endParaRPr/>
          </a:p>
        </p:txBody>
      </p:sp>
      <p:sp>
        <p:nvSpPr>
          <p:cNvPr id="135" name="Google Shape;135;p50"/>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fld id="{00000000-1234-1234-1234-123412341234}" type="slidenum">
              <a:rPr lang="fi-FI"/>
              <a:t>‹#›</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 name="Shape 139"/>
        <p:cNvGrpSpPr/>
        <p:nvPr/>
      </p:nvGrpSpPr>
      <p:grpSpPr>
        <a:xfrm>
          <a:off x="0" y="0"/>
          <a:ext cx="0" cy="0"/>
          <a:chOff x="0" y="0"/>
          <a:chExt cx="0" cy="0"/>
        </a:xfrm>
      </p:grpSpPr>
      <p:sp>
        <p:nvSpPr>
          <p:cNvPr id="140" name="Google Shape;140;p51"/>
          <p:cNvSpPr txBox="1"/>
          <p:nvPr>
            <p:ph idx="1" type="body"/>
          </p:nvPr>
        </p:nvSpPr>
        <p:spPr>
          <a:xfrm>
            <a:off x="6821251" y="1348741"/>
            <a:ext cx="4545138" cy="4351338"/>
          </a:xfrm>
          <a:prstGeom prst="rect">
            <a:avLst/>
          </a:prstGeom>
          <a:noFill/>
          <a:ln>
            <a:noFill/>
          </a:ln>
        </p:spPr>
        <p:txBody>
          <a:bodyPr anchorCtr="0" anchor="ctr" bIns="45700" lIns="91425" spcFirstLastPara="1" rIns="91425" wrap="square" tIns="45700">
            <a:normAutofit/>
          </a:bodyPr>
          <a:lstStyle/>
          <a:p>
            <a:pPr indent="0" lvl="0" marL="114300" rtl="0" algn="l">
              <a:lnSpc>
                <a:spcPct val="96299"/>
              </a:lnSpc>
              <a:spcBef>
                <a:spcPts val="800"/>
              </a:spcBef>
              <a:spcAft>
                <a:spcPts val="0"/>
              </a:spcAft>
              <a:buSzPts val="1800"/>
              <a:buNone/>
            </a:pPr>
            <a:r>
              <a:rPr lang="fi-FI" sz="1800">
                <a:solidFill>
                  <a:schemeClr val="dk1"/>
                </a:solidFill>
                <a:latin typeface="Arial"/>
                <a:ea typeface="Arial"/>
                <a:cs typeface="Arial"/>
                <a:sym typeface="Arial"/>
              </a:rPr>
              <a:t>..for a successful outcome, the designer needs to know, among other things, the right species of wood for the project.</a:t>
            </a:r>
            <a:endParaRPr/>
          </a:p>
          <a:p>
            <a:pPr indent="0" lvl="0" marL="0" rtl="0" algn="l">
              <a:lnSpc>
                <a:spcPct val="100000"/>
              </a:lnSpc>
              <a:spcBef>
                <a:spcPts val="0"/>
              </a:spcBef>
              <a:spcAft>
                <a:spcPts val="0"/>
              </a:spcAft>
              <a:buSzPts val="1800"/>
              <a:buFont typeface="Calibri"/>
              <a:buNone/>
            </a:pPr>
            <a:r>
              <a:rPr lang="fi-FI">
                <a:solidFill>
                  <a:srgbClr val="FFFFFF"/>
                </a:solidFill>
              </a:rPr>
              <a:t> </a:t>
            </a:r>
            <a:endParaRPr/>
          </a:p>
        </p:txBody>
      </p:sp>
      <p:sp>
        <p:nvSpPr>
          <p:cNvPr id="141" name="Google Shape;141;p51"/>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fi-FI"/>
              <a:t>Architectural design</a:t>
            </a:r>
            <a:endParaRPr/>
          </a:p>
        </p:txBody>
      </p:sp>
      <p:sp>
        <p:nvSpPr>
          <p:cNvPr id="142" name="Google Shape;142;p51"/>
          <p:cNvSpPr txBox="1"/>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fld id="{00000000-1234-1234-1234-123412341234}" type="slidenum">
              <a:rPr b="0" i="0" lang="fi-FI" sz="1400" u="none" cap="none" strike="noStrike">
                <a:solidFill>
                  <a:srgbClr val="FFFFFF"/>
                </a:solidFill>
                <a:latin typeface="Calibri"/>
                <a:ea typeface="Calibri"/>
                <a:cs typeface="Calibri"/>
                <a:sym typeface="Calibri"/>
              </a:rPr>
              <a:t>‹#›</a:t>
            </a:fld>
            <a:endParaRPr b="0" i="0" sz="1400" u="none" cap="none" strike="noStrike">
              <a:solidFill>
                <a:srgbClr val="FFFFFF"/>
              </a:solidFill>
              <a:latin typeface="Calibri"/>
              <a:ea typeface="Calibri"/>
              <a:cs typeface="Calibri"/>
              <a:sym typeface="Calibri"/>
            </a:endParaRPr>
          </a:p>
        </p:txBody>
      </p:sp>
      <p:grpSp>
        <p:nvGrpSpPr>
          <p:cNvPr id="143" name="Google Shape;143;p51"/>
          <p:cNvGrpSpPr/>
          <p:nvPr/>
        </p:nvGrpSpPr>
        <p:grpSpPr>
          <a:xfrm>
            <a:off x="1123882" y="1348741"/>
            <a:ext cx="5562622" cy="4379176"/>
            <a:chOff x="1123882" y="1348741"/>
            <a:chExt cx="5562622" cy="4379176"/>
          </a:xfrm>
        </p:grpSpPr>
        <p:pic>
          <p:nvPicPr>
            <p:cNvPr id="144" name="Google Shape;144;p51"/>
            <p:cNvPicPr preferRelativeResize="0"/>
            <p:nvPr/>
          </p:nvPicPr>
          <p:blipFill rotWithShape="1">
            <a:blip r:embed="rId3">
              <a:alphaModFix/>
            </a:blip>
            <a:srcRect b="0" l="0" r="0" t="0"/>
            <a:stretch/>
          </p:blipFill>
          <p:spPr>
            <a:xfrm>
              <a:off x="1123882" y="1348741"/>
              <a:ext cx="5562622" cy="4160518"/>
            </a:xfrm>
            <a:prstGeom prst="rect">
              <a:avLst/>
            </a:prstGeom>
            <a:noFill/>
            <a:ln>
              <a:noFill/>
            </a:ln>
          </p:spPr>
        </p:pic>
        <p:sp>
          <p:nvSpPr>
            <p:cNvPr id="145" name="Google Shape;145;p51"/>
            <p:cNvSpPr/>
            <p:nvPr/>
          </p:nvSpPr>
          <p:spPr>
            <a:xfrm>
              <a:off x="1123882" y="5574029"/>
              <a:ext cx="1546898" cy="153888"/>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fi-FI" sz="1000" u="none" cap="none" strike="noStrike">
                  <a:solidFill>
                    <a:schemeClr val="dk1"/>
                  </a:solidFill>
                  <a:latin typeface="Calibri"/>
                  <a:ea typeface="Calibri"/>
                  <a:cs typeface="Calibri"/>
                  <a:sym typeface="Calibri"/>
                </a:rPr>
                <a:t>Image: Shingle Church of Kärsämäki</a:t>
              </a:r>
              <a:endParaRPr/>
            </a:p>
          </p:txBody>
        </p:sp>
      </p:grpSp>
      <p:sp>
        <p:nvSpPr>
          <p:cNvPr id="146" name="Google Shape;146;p51"/>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fld id="{00000000-1234-1234-1234-123412341234}" type="slidenum">
              <a:rPr lang="fi-FI"/>
              <a:t>‹#›</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 name="Shape 150"/>
        <p:cNvGrpSpPr/>
        <p:nvPr/>
      </p:nvGrpSpPr>
      <p:grpSpPr>
        <a:xfrm>
          <a:off x="0" y="0"/>
          <a:ext cx="0" cy="0"/>
          <a:chOff x="0" y="0"/>
          <a:chExt cx="0" cy="0"/>
        </a:xfrm>
      </p:grpSpPr>
      <p:sp>
        <p:nvSpPr>
          <p:cNvPr id="151" name="Google Shape;151;p52"/>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p>
            <a:pPr indent="0" lvl="0" marL="114300" rtl="0" algn="l">
              <a:lnSpc>
                <a:spcPct val="90000"/>
              </a:lnSpc>
              <a:spcBef>
                <a:spcPts val="1000"/>
              </a:spcBef>
              <a:spcAft>
                <a:spcPts val="0"/>
              </a:spcAft>
              <a:buSzPts val="1800"/>
              <a:buNone/>
            </a:pPr>
            <a:r>
              <a:rPr b="1" lang="fi-FI" sz="1600"/>
              <a:t>Architectural objective and construction site</a:t>
            </a:r>
            <a:endParaRPr/>
          </a:p>
          <a:p>
            <a:pPr indent="0" lvl="0" marL="114300" rtl="0" algn="l">
              <a:lnSpc>
                <a:spcPct val="90000"/>
              </a:lnSpc>
              <a:spcBef>
                <a:spcPts val="1000"/>
              </a:spcBef>
              <a:spcAft>
                <a:spcPts val="0"/>
              </a:spcAft>
              <a:buSzPts val="1800"/>
              <a:buNone/>
            </a:pPr>
            <a:r>
              <a:rPr lang="fi-FI" sz="1600"/>
              <a:t>environmental requirements, integration into the surrounding environment, spatiality, scale, architectural modelling, orientation, natural light, opening up views</a:t>
            </a:r>
            <a:endParaRPr/>
          </a:p>
          <a:p>
            <a:pPr indent="0" lvl="0" marL="114300" rtl="0" algn="l">
              <a:lnSpc>
                <a:spcPct val="90000"/>
              </a:lnSpc>
              <a:spcBef>
                <a:spcPts val="1000"/>
              </a:spcBef>
              <a:spcAft>
                <a:spcPts val="0"/>
              </a:spcAft>
              <a:buSzPts val="1800"/>
              <a:buNone/>
            </a:pPr>
            <a:r>
              <a:t/>
            </a:r>
            <a:endParaRPr sz="1600"/>
          </a:p>
          <a:p>
            <a:pPr indent="0" lvl="0" marL="114300" rtl="0" algn="l">
              <a:lnSpc>
                <a:spcPct val="90000"/>
              </a:lnSpc>
              <a:spcBef>
                <a:spcPts val="1000"/>
              </a:spcBef>
              <a:spcAft>
                <a:spcPts val="0"/>
              </a:spcAft>
              <a:buSzPts val="1800"/>
              <a:buNone/>
            </a:pPr>
            <a:r>
              <a:rPr b="1" lang="fi-FI" sz="1600"/>
              <a:t>Target group and activities required</a:t>
            </a:r>
            <a:endParaRPr/>
          </a:p>
          <a:p>
            <a:pPr indent="0" lvl="0" marL="114300" rtl="0" algn="l">
              <a:lnSpc>
                <a:spcPct val="90000"/>
              </a:lnSpc>
              <a:spcBef>
                <a:spcPts val="1000"/>
              </a:spcBef>
              <a:spcAft>
                <a:spcPts val="0"/>
              </a:spcAft>
              <a:buSzPts val="1800"/>
              <a:buNone/>
            </a:pPr>
            <a:r>
              <a:rPr lang="fi-FI" sz="1600"/>
              <a:t>spatial programme, connectivity needs, expansion capacity, accessibility, arrival, operational links, transport and maintenance</a:t>
            </a:r>
            <a:endParaRPr/>
          </a:p>
          <a:p>
            <a:pPr indent="0" lvl="0" marL="114300" rtl="0" algn="l">
              <a:lnSpc>
                <a:spcPct val="90000"/>
              </a:lnSpc>
              <a:spcBef>
                <a:spcPts val="1000"/>
              </a:spcBef>
              <a:spcAft>
                <a:spcPts val="0"/>
              </a:spcAft>
              <a:buSzPts val="1800"/>
              <a:buNone/>
            </a:pPr>
            <a:r>
              <a:t/>
            </a:r>
            <a:endParaRPr sz="1600"/>
          </a:p>
          <a:p>
            <a:pPr indent="0" lvl="0" marL="114300" rtl="0" algn="l">
              <a:lnSpc>
                <a:spcPct val="90000"/>
              </a:lnSpc>
              <a:spcBef>
                <a:spcPts val="1000"/>
              </a:spcBef>
              <a:spcAft>
                <a:spcPts val="0"/>
              </a:spcAft>
              <a:buSzPts val="1800"/>
              <a:buNone/>
            </a:pPr>
            <a:r>
              <a:rPr b="1" lang="fi-FI" sz="1600"/>
              <a:t>Preconditions</a:t>
            </a:r>
            <a:endParaRPr/>
          </a:p>
          <a:p>
            <a:pPr indent="0" lvl="0" marL="114300" rtl="0" algn="l">
              <a:lnSpc>
                <a:spcPct val="90000"/>
              </a:lnSpc>
              <a:spcBef>
                <a:spcPts val="1000"/>
              </a:spcBef>
              <a:spcAft>
                <a:spcPts val="0"/>
              </a:spcAft>
              <a:buSzPts val="1800"/>
              <a:buNone/>
            </a:pPr>
            <a:r>
              <a:rPr lang="fi-FI" sz="1600"/>
              <a:t>planning regulations  (location, material, height, roof form, building regulations), building stock in the area, history, building traditions, vegetation</a:t>
            </a:r>
            <a:endParaRPr/>
          </a:p>
          <a:p>
            <a:pPr indent="0" lvl="0" marL="114300" rtl="0" algn="l">
              <a:lnSpc>
                <a:spcPct val="90000"/>
              </a:lnSpc>
              <a:spcBef>
                <a:spcPts val="1000"/>
              </a:spcBef>
              <a:spcAft>
                <a:spcPts val="0"/>
              </a:spcAft>
              <a:buSzPts val="1800"/>
              <a:buNone/>
            </a:pPr>
            <a:r>
              <a:t/>
            </a:r>
            <a:endParaRPr sz="1800"/>
          </a:p>
          <a:p>
            <a:pPr indent="0" lvl="0" marL="114300" rtl="0" algn="l">
              <a:lnSpc>
                <a:spcPct val="90000"/>
              </a:lnSpc>
              <a:spcBef>
                <a:spcPts val="1000"/>
              </a:spcBef>
              <a:spcAft>
                <a:spcPts val="0"/>
              </a:spcAft>
              <a:buSzPts val="1800"/>
              <a:buNone/>
            </a:pPr>
            <a:r>
              <a:t/>
            </a:r>
            <a:endParaRPr sz="1800"/>
          </a:p>
          <a:p>
            <a:pPr indent="0" lvl="0" marL="114300" rtl="0" algn="l">
              <a:lnSpc>
                <a:spcPct val="90000"/>
              </a:lnSpc>
              <a:spcBef>
                <a:spcPts val="1000"/>
              </a:spcBef>
              <a:spcAft>
                <a:spcPts val="0"/>
              </a:spcAft>
              <a:buSzPts val="1800"/>
              <a:buNone/>
            </a:pPr>
            <a:r>
              <a:t/>
            </a:r>
            <a:endParaRPr/>
          </a:p>
        </p:txBody>
      </p:sp>
      <p:sp>
        <p:nvSpPr>
          <p:cNvPr id="152" name="Google Shape;152;p52"/>
          <p:cNvSpPr txBox="1"/>
          <p:nvPr>
            <p:ph type="title"/>
          </p:nvPr>
        </p:nvSpPr>
        <p:spPr>
          <a:xfrm>
            <a:off x="6221757" y="365689"/>
            <a:ext cx="5298298" cy="1325563"/>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dk1"/>
              </a:buClr>
              <a:buSzPts val="1800"/>
              <a:buNone/>
            </a:pPr>
            <a:r>
              <a:rPr lang="fi-FI" sz="2000"/>
              <a:t>Above all, it is important for the work of the architect to take note of the starting data of the site</a:t>
            </a:r>
            <a:endParaRPr/>
          </a:p>
        </p:txBody>
      </p:sp>
      <p:pic>
        <p:nvPicPr>
          <p:cNvPr id="153" name="Google Shape;153;p52"/>
          <p:cNvPicPr preferRelativeResize="0"/>
          <p:nvPr/>
        </p:nvPicPr>
        <p:blipFill rotWithShape="1">
          <a:blip r:embed="rId3">
            <a:alphaModFix/>
          </a:blip>
          <a:srcRect b="0" l="0" r="0" t="0"/>
          <a:stretch/>
        </p:blipFill>
        <p:spPr>
          <a:xfrm>
            <a:off x="-11737" y="0"/>
            <a:ext cx="5123794" cy="6858000"/>
          </a:xfrm>
          <a:prstGeom prst="rect">
            <a:avLst/>
          </a:prstGeom>
          <a:noFill/>
          <a:ln>
            <a:noFill/>
          </a:ln>
        </p:spPr>
      </p:pic>
      <p:sp>
        <p:nvSpPr>
          <p:cNvPr id="154" name="Google Shape;154;p52"/>
          <p:cNvSpPr/>
          <p:nvPr/>
        </p:nvSpPr>
        <p:spPr>
          <a:xfrm>
            <a:off x="6438519" y="1176381"/>
            <a:ext cx="4289760" cy="328680"/>
          </a:xfrm>
          <a:prstGeom prst="rect">
            <a:avLst/>
          </a:prstGeom>
          <a:noFill/>
          <a:ln>
            <a:noFill/>
          </a:ln>
        </p:spPr>
        <p:txBody>
          <a:bodyPr anchorCtr="0" anchor="t" bIns="45700" lIns="45700" spcFirstLastPara="1" rIns="45700" wrap="square" tIns="45700">
            <a:spAutoFit/>
          </a:bodyPr>
          <a:lstStyle/>
          <a:p>
            <a:pPr indent="0" lvl="0" marL="0" marR="0" rtl="0" algn="just">
              <a:lnSpc>
                <a:spcPct val="96299"/>
              </a:lnSpc>
              <a:spcBef>
                <a:spcPts val="0"/>
              </a:spcBef>
              <a:spcAft>
                <a:spcPts val="0"/>
              </a:spcAft>
              <a:buNone/>
            </a:pPr>
            <a:r>
              <a:t/>
            </a:r>
            <a:endParaRPr b="1" i="0" sz="1600" u="none" cap="none" strike="noStrike">
              <a:solidFill>
                <a:srgbClr val="9CA65D"/>
              </a:solidFill>
              <a:latin typeface="Arial"/>
              <a:ea typeface="Arial"/>
              <a:cs typeface="Arial"/>
              <a:sym typeface="Arial"/>
            </a:endParaRPr>
          </a:p>
        </p:txBody>
      </p:sp>
      <p:sp>
        <p:nvSpPr>
          <p:cNvPr id="155" name="Google Shape;155;p52"/>
          <p:cNvSpPr/>
          <p:nvPr/>
        </p:nvSpPr>
        <p:spPr>
          <a:xfrm>
            <a:off x="115391" y="6422452"/>
            <a:ext cx="4445001" cy="307777"/>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fi-FI" sz="1000" u="none" cap="none" strike="noStrike">
                <a:solidFill>
                  <a:srgbClr val="FFFFFF"/>
                </a:solidFill>
                <a:latin typeface="Calibri"/>
                <a:ea typeface="Calibri"/>
                <a:cs typeface="Calibri"/>
                <a:sym typeface="Calibri"/>
              </a:rPr>
              <a:t>Arkkitehtitoimisto Sarc, Metla-Talo</a:t>
            </a:r>
            <a:endParaRPr/>
          </a:p>
          <a:p>
            <a:pPr indent="0" lvl="0" marL="0" marR="0" rtl="0" algn="l">
              <a:lnSpc>
                <a:spcPct val="100000"/>
              </a:lnSpc>
              <a:spcBef>
                <a:spcPts val="0"/>
              </a:spcBef>
              <a:spcAft>
                <a:spcPts val="0"/>
              </a:spcAft>
              <a:buNone/>
            </a:pPr>
            <a:r>
              <a:rPr b="0" i="0" lang="fi-FI" sz="1000" u="none" cap="none" strike="noStrike">
                <a:solidFill>
                  <a:srgbClr val="FFFFFF"/>
                </a:solidFill>
                <a:latin typeface="Calibri"/>
                <a:ea typeface="Calibri"/>
                <a:cs typeface="Calibri"/>
                <a:sym typeface="Calibri"/>
              </a:rPr>
              <a:t>Image: Jussi Tiainen</a:t>
            </a:r>
            <a:endParaRPr/>
          </a:p>
        </p:txBody>
      </p:sp>
      <p:pic>
        <p:nvPicPr>
          <p:cNvPr id="156" name="Google Shape;156;p52"/>
          <p:cNvPicPr preferRelativeResize="0"/>
          <p:nvPr/>
        </p:nvPicPr>
        <p:blipFill rotWithShape="1">
          <a:blip r:embed="rId4">
            <a:alphaModFix/>
          </a:blip>
          <a:srcRect b="8391" l="0" r="0" t="0"/>
          <a:stretch/>
        </p:blipFill>
        <p:spPr>
          <a:xfrm>
            <a:off x="9783260" y="7345394"/>
            <a:ext cx="5142567" cy="3533252"/>
          </a:xfrm>
          <a:prstGeom prst="rect">
            <a:avLst/>
          </a:prstGeom>
          <a:noFill/>
          <a:ln>
            <a:noFill/>
          </a:ln>
        </p:spPr>
      </p:pic>
      <p:sp>
        <p:nvSpPr>
          <p:cNvPr id="157" name="Google Shape;157;p52"/>
          <p:cNvSpPr/>
          <p:nvPr/>
        </p:nvSpPr>
        <p:spPr>
          <a:xfrm>
            <a:off x="6438519" y="2083485"/>
            <a:ext cx="4591161" cy="269626"/>
          </a:xfrm>
          <a:prstGeom prst="rect">
            <a:avLst/>
          </a:prstGeom>
          <a:noFill/>
          <a:ln>
            <a:noFill/>
          </a:ln>
        </p:spPr>
        <p:txBody>
          <a:bodyPr anchorCtr="0" anchor="t" bIns="45700" lIns="45700" spcFirstLastPara="1" rIns="45700" wrap="square" tIns="45700">
            <a:spAutoFit/>
          </a:bodyPr>
          <a:lstStyle/>
          <a:p>
            <a:pPr indent="0" lvl="0" marL="0" marR="0" rtl="0" algn="just">
              <a:lnSpc>
                <a:spcPct val="96299"/>
              </a:lnSpc>
              <a:spcBef>
                <a:spcPts val="0"/>
              </a:spcBef>
              <a:spcAft>
                <a:spcPts val="0"/>
              </a:spcAft>
              <a:buNone/>
            </a:pPr>
            <a:r>
              <a:t/>
            </a:r>
            <a:endParaRPr b="0" i="0" sz="1200" u="none" cap="none" strike="noStrike">
              <a:solidFill>
                <a:srgbClr val="9CA65D"/>
              </a:solidFill>
              <a:latin typeface="Arial"/>
              <a:ea typeface="Arial"/>
              <a:cs typeface="Arial"/>
              <a:sym typeface="Arial"/>
            </a:endParaRPr>
          </a:p>
        </p:txBody>
      </p:sp>
      <p:sp>
        <p:nvSpPr>
          <p:cNvPr id="158" name="Google Shape;158;p52"/>
          <p:cNvSpPr/>
          <p:nvPr/>
        </p:nvSpPr>
        <p:spPr>
          <a:xfrm>
            <a:off x="6438519" y="3309982"/>
            <a:ext cx="4445001" cy="269626"/>
          </a:xfrm>
          <a:prstGeom prst="rect">
            <a:avLst/>
          </a:prstGeom>
          <a:noFill/>
          <a:ln>
            <a:noFill/>
          </a:ln>
        </p:spPr>
        <p:txBody>
          <a:bodyPr anchorCtr="0" anchor="t" bIns="45700" lIns="45700" spcFirstLastPara="1" rIns="45700" wrap="square" tIns="45700">
            <a:spAutoFit/>
          </a:bodyPr>
          <a:lstStyle/>
          <a:p>
            <a:pPr indent="0" lvl="0" marL="0" marR="0" rtl="0" algn="just">
              <a:lnSpc>
                <a:spcPct val="96299"/>
              </a:lnSpc>
              <a:spcBef>
                <a:spcPts val="0"/>
              </a:spcBef>
              <a:spcAft>
                <a:spcPts val="0"/>
              </a:spcAft>
              <a:buNone/>
            </a:pPr>
            <a:r>
              <a:t/>
            </a:r>
            <a:endParaRPr b="0" i="0" sz="1200" u="none" cap="none" strike="noStrike">
              <a:solidFill>
                <a:srgbClr val="9CA65D"/>
              </a:solidFill>
              <a:latin typeface="Arial"/>
              <a:ea typeface="Arial"/>
              <a:cs typeface="Arial"/>
              <a:sym typeface="Arial"/>
            </a:endParaRPr>
          </a:p>
        </p:txBody>
      </p:sp>
      <p:sp>
        <p:nvSpPr>
          <p:cNvPr id="159" name="Google Shape;159;p52"/>
          <p:cNvSpPr/>
          <p:nvPr/>
        </p:nvSpPr>
        <p:spPr>
          <a:xfrm>
            <a:off x="6438519" y="4463141"/>
            <a:ext cx="4830539" cy="269626"/>
          </a:xfrm>
          <a:prstGeom prst="rect">
            <a:avLst/>
          </a:prstGeom>
          <a:noFill/>
          <a:ln>
            <a:noFill/>
          </a:ln>
        </p:spPr>
        <p:txBody>
          <a:bodyPr anchorCtr="0" anchor="t" bIns="45700" lIns="45700" spcFirstLastPara="1" rIns="45700" wrap="square" tIns="45700">
            <a:spAutoFit/>
          </a:bodyPr>
          <a:lstStyle/>
          <a:p>
            <a:pPr indent="0" lvl="0" marL="0" marR="0" rtl="0" algn="just">
              <a:lnSpc>
                <a:spcPct val="96299"/>
              </a:lnSpc>
              <a:spcBef>
                <a:spcPts val="0"/>
              </a:spcBef>
              <a:spcAft>
                <a:spcPts val="0"/>
              </a:spcAft>
              <a:buNone/>
            </a:pPr>
            <a:r>
              <a:t/>
            </a:r>
            <a:endParaRPr b="0" i="0" sz="1200" u="none" cap="none" strike="noStrike">
              <a:solidFill>
                <a:srgbClr val="9CA65D"/>
              </a:solidFill>
              <a:latin typeface="Arial"/>
              <a:ea typeface="Arial"/>
              <a:cs typeface="Arial"/>
              <a:sym typeface="Arial"/>
            </a:endParaRPr>
          </a:p>
        </p:txBody>
      </p:sp>
      <p:sp>
        <p:nvSpPr>
          <p:cNvPr id="160" name="Google Shape;160;p52"/>
          <p:cNvSpPr txBox="1"/>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fld id="{00000000-1234-1234-1234-123412341234}" type="slidenum">
              <a:rPr b="0" i="0" lang="fi-FI" sz="1400" u="none" cap="none" strike="noStrike">
                <a:solidFill>
                  <a:srgbClr val="FFFFFF"/>
                </a:solidFill>
                <a:latin typeface="Calibri"/>
                <a:ea typeface="Calibri"/>
                <a:cs typeface="Calibri"/>
                <a:sym typeface="Calibri"/>
              </a:rPr>
              <a:t>‹#›</a:t>
            </a:fld>
            <a:endParaRPr b="0" i="0" sz="1400" u="none" cap="none" strike="noStrike">
              <a:solidFill>
                <a:srgbClr val="FFFFFF"/>
              </a:solidFill>
              <a:latin typeface="Calibri"/>
              <a:ea typeface="Calibri"/>
              <a:cs typeface="Calibri"/>
              <a:sym typeface="Calibri"/>
            </a:endParaRPr>
          </a:p>
        </p:txBody>
      </p:sp>
      <p:sp>
        <p:nvSpPr>
          <p:cNvPr id="161" name="Google Shape;161;p52"/>
          <p:cNvSpPr txBox="1"/>
          <p:nvPr>
            <p:ph idx="11" type="ftr"/>
          </p:nvPr>
        </p:nvSpPr>
        <p:spPr>
          <a:xfrm>
            <a:off x="838200" y="6334918"/>
            <a:ext cx="4114800" cy="365125"/>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fi-FI"/>
              <a:t>Architectural design</a:t>
            </a:r>
            <a:endParaRPr/>
          </a:p>
        </p:txBody>
      </p:sp>
      <p:sp>
        <p:nvSpPr>
          <p:cNvPr id="162" name="Google Shape;162;p52"/>
          <p:cNvSpPr txBox="1"/>
          <p:nvPr>
            <p:ph idx="12" type="sldNum"/>
          </p:nvPr>
        </p:nvSpPr>
        <p:spPr>
          <a:xfrm>
            <a:off x="11044362" y="182562"/>
            <a:ext cx="644055" cy="381981"/>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fld id="{00000000-1234-1234-1234-123412341234}" type="slidenum">
              <a:rPr lang="fi-FI"/>
              <a:t>‹#›</a:t>
            </a:fld>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teema">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teema">
  <a:themeElements>
    <a:clrScheme name="Mukautettu 12">
      <a:dk1>
        <a:srgbClr val="0D0D0D"/>
      </a:dk1>
      <a:lt1>
        <a:srgbClr val="FFFFFF"/>
      </a:lt1>
      <a:dk2>
        <a:srgbClr val="0D0D0D"/>
      </a:dk2>
      <a:lt2>
        <a:srgbClr val="F2F2F2"/>
      </a:lt2>
      <a:accent1>
        <a:srgbClr val="9CA65D"/>
      </a:accent1>
      <a:accent2>
        <a:srgbClr val="F2AE31"/>
      </a:accent2>
      <a:accent3>
        <a:srgbClr val="44A8F2"/>
      </a:accent3>
      <a:accent4>
        <a:srgbClr val="106141"/>
      </a:accent4>
      <a:accent5>
        <a:srgbClr val="6C733D"/>
      </a:accent5>
      <a:accent6>
        <a:srgbClr val="9CA65D"/>
      </a:accent6>
      <a:hlink>
        <a:srgbClr val="A65A4A"/>
      </a:hlink>
      <a:folHlink>
        <a:srgbClr val="8C8D8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Asiakirja" ma:contentTypeID="0x010100E8ADB7D81E548242AADAF4F738AFBBB6" ma:contentTypeVersion="18" ma:contentTypeDescription="Luo uusi asiakirja." ma:contentTypeScope="" ma:versionID="5564902e2418ed2d310d67064791fa18">
  <xsd:schema xmlns:xsd="http://www.w3.org/2001/XMLSchema" xmlns:xs="http://www.w3.org/2001/XMLSchema" xmlns:p="http://schemas.microsoft.com/office/2006/metadata/properties" xmlns:ns2="fc5e7852-1d48-46b2-bc1d-4cc9199c0b03" xmlns:ns3="c1f06602-16da-48b0-838f-ec77d40fd7d9" targetNamespace="http://schemas.microsoft.com/office/2006/metadata/properties" ma:root="true" ma:fieldsID="86e63fbd4f933ea8be9469be68714acf" ns2:_="" ns3:_="">
    <xsd:import namespace="fc5e7852-1d48-46b2-bc1d-4cc9199c0b03"/>
    <xsd:import namespace="c1f06602-16da-48b0-838f-ec77d40fd7d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ObjectDetectorVersions" minOccurs="0"/>
                <xsd:element ref="ns2:MediaServiceLocation" minOccurs="0"/>
                <xsd:element ref="ns2:MediaLengthInSeconds"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5e7852-1d48-46b2-bc1d-4cc9199c0b0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lcf76f155ced4ddcb4097134ff3c332f" ma:index="18" nillable="true" ma:taxonomy="true" ma:internalName="lcf76f155ced4ddcb4097134ff3c332f" ma:taxonomyFieldName="MediaServiceImageTags" ma:displayName="Kuvien tunnisteet" ma:readOnly="false" ma:fieldId="{5cf76f15-5ced-4ddc-b409-7134ff3c332f}" ma:taxonomyMulti="true" ma:sspId="8a690100-20d8-4d2f-b8c5-de4322e574f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Location" ma:index="21" nillable="true" ma:displayName="Location" ma:indexed="true" ma:internalName="MediaServiceLocatio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1f06602-16da-48b0-838f-ec77d40fd7d9"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a9c604b2-f74f-4e1f-be0e-cfec624efd8d}" ma:internalName="TaxCatchAll" ma:showField="CatchAllData" ma:web="c1f06602-16da-48b0-838f-ec77d40fd7d9">
      <xsd:complexType>
        <xsd:complexContent>
          <xsd:extension base="dms:MultiChoiceLookup">
            <xsd:sequence>
              <xsd:element name="Value" type="dms:Lookup" maxOccurs="unbounded" minOccurs="0" nillable="true"/>
            </xsd:sequence>
          </xsd:extension>
        </xsd:complexContent>
      </xsd:complexType>
    </xsd:element>
    <xsd:element name="SharedWithUsers" ma:index="23" nillable="true" ma:displayName="Jaettu"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4" nillable="true" ma:displayName="Jakamisen tiedot"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0BB8C40-6EB8-4ABA-AA3A-BE3CAB02382E}"/>
</file>

<file path=customXml/itemProps2.xml><?xml version="1.0" encoding="utf-8"?>
<ds:datastoreItem xmlns:ds="http://schemas.openxmlformats.org/officeDocument/2006/customXml" ds:itemID="{BD4F6764-6ED3-4F3A-9FDC-4B582BB0A63D}"/>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2021-05-03T10:20:21Z</dcterms:created>
  <dc:creator>atte Kalke</dc:creator>
</cp:coreProperties>
</file>