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</p:sldIdLst>
  <p:sldSz cy="6858000" cx="12192000"/>
  <p:notesSz cx="6400800" cy="11728450"/>
  <p:embeddedFontLst>
    <p:embeddedFont>
      <p:font typeface="Arial Narrow"/>
      <p:regular r:id="rId65"/>
      <p:bold r:id="rId66"/>
      <p:italic r:id="rId67"/>
      <p:boldItalic r:id="rId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9" roundtripDataSignature="AMtx7mjadBlJ3k6U8j2JYQoJGz6Sxq15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21" Type="http://schemas.openxmlformats.org/officeDocument/2006/relationships/slide" Target="slides/slide17.xml"/><Relationship Id="rId68" Type="http://schemas.openxmlformats.org/officeDocument/2006/relationships/font" Target="fonts/ArialNarrow-boldItalic.fntdata"/><Relationship Id="rId7" Type="http://schemas.openxmlformats.org/officeDocument/2006/relationships/slide" Target="slides/slide3.xml"/><Relationship Id="rId71" Type="http://schemas.openxmlformats.org/officeDocument/2006/relationships/customXml" Target="../customXml/item2.xml"/><Relationship Id="rId2" Type="http://schemas.openxmlformats.org/officeDocument/2006/relationships/presProps" Target="presProps.xml"/><Relationship Id="rId29" Type="http://schemas.openxmlformats.org/officeDocument/2006/relationships/slide" Target="slides/slide25.xml"/><Relationship Id="rId16" Type="http://schemas.openxmlformats.org/officeDocument/2006/relationships/slide" Target="slides/slide12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66" Type="http://schemas.openxmlformats.org/officeDocument/2006/relationships/font" Target="fonts/ArialNarrow-bold.fntdata"/><Relationship Id="rId24" Type="http://schemas.openxmlformats.org/officeDocument/2006/relationships/slide" Target="slides/slide20.xml"/><Relationship Id="rId53" Type="http://schemas.openxmlformats.org/officeDocument/2006/relationships/slide" Target="slides/slide49.xml"/><Relationship Id="rId11" Type="http://schemas.openxmlformats.org/officeDocument/2006/relationships/slide" Target="slides/slide7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64" Type="http://schemas.openxmlformats.org/officeDocument/2006/relationships/slide" Target="slides/slide60.xml"/><Relationship Id="rId22" Type="http://schemas.openxmlformats.org/officeDocument/2006/relationships/slide" Target="slides/slide18.xml"/><Relationship Id="rId69" Type="http://customschemas.google.com/relationships/presentationmetadata" Target="metadata"/><Relationship Id="rId27" Type="http://schemas.openxmlformats.org/officeDocument/2006/relationships/slide" Target="slides/slide23.xml"/><Relationship Id="rId56" Type="http://schemas.openxmlformats.org/officeDocument/2006/relationships/slide" Target="slides/slide52.xml"/><Relationship Id="rId14" Type="http://schemas.openxmlformats.org/officeDocument/2006/relationships/slide" Target="slides/slide10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1.xml"/><Relationship Id="rId46" Type="http://schemas.openxmlformats.org/officeDocument/2006/relationships/slide" Target="slides/slide42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67" Type="http://schemas.openxmlformats.org/officeDocument/2006/relationships/font" Target="fonts/ArialNarrow-italic.fntdata"/><Relationship Id="rId25" Type="http://schemas.openxmlformats.org/officeDocument/2006/relationships/slide" Target="slides/slide21.xml"/><Relationship Id="rId12" Type="http://schemas.openxmlformats.org/officeDocument/2006/relationships/slide" Target="slides/slide8.xml"/><Relationship Id="rId59" Type="http://schemas.openxmlformats.org/officeDocument/2006/relationships/slide" Target="slides/slide55.xml"/><Relationship Id="rId17" Type="http://schemas.openxmlformats.org/officeDocument/2006/relationships/slide" Target="slides/slide13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20" Type="http://schemas.openxmlformats.org/officeDocument/2006/relationships/slide" Target="slides/slide16.xml"/><Relationship Id="rId54" Type="http://schemas.openxmlformats.org/officeDocument/2006/relationships/slide" Target="slides/slide50.xml"/><Relationship Id="rId70" Type="http://schemas.openxmlformats.org/officeDocument/2006/relationships/customXml" Target="../customXml/item1.xml"/><Relationship Id="rId1" Type="http://schemas.openxmlformats.org/officeDocument/2006/relationships/theme" Target="theme/theme1.xml"/><Relationship Id="rId6" Type="http://schemas.openxmlformats.org/officeDocument/2006/relationships/slide" Target="slides/slide2.xml"/><Relationship Id="rId49" Type="http://schemas.openxmlformats.org/officeDocument/2006/relationships/slide" Target="slides/slide45.xml"/><Relationship Id="rId36" Type="http://schemas.openxmlformats.org/officeDocument/2006/relationships/slide" Target="slides/slide3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57" Type="http://schemas.openxmlformats.org/officeDocument/2006/relationships/slide" Target="slides/slide53.xml"/><Relationship Id="rId15" Type="http://schemas.openxmlformats.org/officeDocument/2006/relationships/slide" Target="slides/slide11.xml"/><Relationship Id="rId44" Type="http://schemas.openxmlformats.org/officeDocument/2006/relationships/slide" Target="slides/slide40.xml"/><Relationship Id="rId31" Type="http://schemas.openxmlformats.org/officeDocument/2006/relationships/slide" Target="slides/slide27.xml"/><Relationship Id="rId65" Type="http://schemas.openxmlformats.org/officeDocument/2006/relationships/font" Target="fonts/ArialNarrow-regular.fntdata"/><Relationship Id="rId60" Type="http://schemas.openxmlformats.org/officeDocument/2006/relationships/slide" Target="slides/slide56.xml"/><Relationship Id="rId52" Type="http://schemas.openxmlformats.org/officeDocument/2006/relationships/slide" Target="slides/slide48.xml"/><Relationship Id="rId10" Type="http://schemas.openxmlformats.org/officeDocument/2006/relationships/slide" Target="slides/slide6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39" Type="http://schemas.openxmlformats.org/officeDocument/2006/relationships/slide" Target="slides/slide3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625639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3" name="Google Shape;10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1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p1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1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1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p1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1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1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p1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p1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p1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1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2" name="Google Shape;11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p2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2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p2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p2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p2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2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p2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2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p2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2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9" name="Google Shape;389;p2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2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7" name="Google Shape;407;p2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2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p2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2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4" name="Google Shape;434;p2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2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" name="Google Shape;444;p3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3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3" name="Google Shape;453;p3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3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4" name="Google Shape;474;p3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3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7" name="Google Shape;487;p3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3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6" name="Google Shape;496;p3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3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5" name="Google Shape;505;p3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3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4" name="Google Shape;514;p3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3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4" name="Google Shape;524;p3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3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3" name="Google Shape;533;p3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3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2" name="Google Shape;542;p3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3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8" name="Google Shape;128;p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1" name="Google Shape;551;p4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4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0" name="Google Shape;560;p4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4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9" name="Google Shape;569;p4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4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1" name="Google Shape;581;p4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4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2" name="Google Shape;592;p4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4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4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0" name="Google Shape;600;p4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4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9" name="Google Shape;609;p4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4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4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6" name="Google Shape;626;p4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4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4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7" name="Google Shape;637;p4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4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4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8" name="Google Shape;648;p4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4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5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7" name="Google Shape;657;p5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5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5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6" name="Google Shape;666;p5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5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5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9" name="Google Shape;679;p5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5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5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8" name="Google Shape;688;p5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5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7" name="Google Shape;697;p5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5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5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6" name="Google Shape;706;p5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5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5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8" name="Google Shape;718;p5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5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5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6" name="Google Shape;726;p5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5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5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6" name="Google Shape;736;p5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5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5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6" name="Google Shape;746;p5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5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6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6" name="Google Shape;756;p6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p6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9.png"/><Relationship Id="rId4" Type="http://schemas.openxmlformats.org/officeDocument/2006/relationships/image" Target="../media/image11.png"/><Relationship Id="rId5" Type="http://schemas.openxmlformats.org/officeDocument/2006/relationships/image" Target="../media/image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2"/>
          <p:cNvSpPr txBox="1"/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b="1" sz="6000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2"/>
          <p:cNvSpPr txBox="1"/>
          <p:nvPr>
            <p:ph idx="1" type="subTitle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20" name="Google Shape;20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ksi sisältökohdetta">
  <p:cSld name="Kaksi sisältökohdetta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1"/>
          <p:cNvSpPr/>
          <p:nvPr>
            <p:ph idx="2" type="pic"/>
          </p:nvPr>
        </p:nvSpPr>
        <p:spPr>
          <a:xfrm>
            <a:off x="838199" y="992187"/>
            <a:ext cx="10595777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71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" name="Google Shape;78;p7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in otsikko">
  <p:cSld name="Vain otsikko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72"/>
          <p:cNvSpPr txBox="1"/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72"/>
          <p:cNvSpPr txBox="1"/>
          <p:nvPr>
            <p:ph idx="1" type="body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72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4" name="Google Shape;84;p7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hjä">
  <p:cSld name="Tyhjä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73"/>
          <p:cNvSpPr txBox="1"/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73"/>
          <p:cNvSpPr txBox="1"/>
          <p:nvPr>
            <p:ph idx="1" type="body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tekstillinen sisältö">
  <p:cSld name="Kuvatekstillinen sisältö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74"/>
          <p:cNvSpPr txBox="1"/>
          <p:nvPr>
            <p:ph type="title"/>
          </p:nvPr>
        </p:nvSpPr>
        <p:spPr>
          <a:xfrm>
            <a:off x="347253" y="1073426"/>
            <a:ext cx="11497493" cy="1375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Mukautettu asettelu">
  <p:cSld name="5_Mukautettu asettelu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75"/>
          <p:cNvSpPr txBox="1"/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75"/>
          <p:cNvSpPr txBox="1"/>
          <p:nvPr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ylävalikosta ”Lisää” -&gt; ”Ylä- ja alatunniste”</a:t>
            </a:r>
            <a:endParaRPr/>
          </a:p>
        </p:txBody>
      </p:sp>
      <p:sp>
        <p:nvSpPr>
          <p:cNvPr id="96" name="Google Shape;96;p75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avautuvasta valikosta alatunniste-kohtaa.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Kirjoita kenttään esityksen otsikko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lopuksi ”Käytä kaikissa”.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Mukautettu asettelu">
  <p:cSld name="6_Mukautettu asettelu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76"/>
          <p:cNvSpPr txBox="1"/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76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haluaamasi diaa hiiren oikealla näppäimellä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valikosto ”Asettelu”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haluamasi diapohja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kautettu asettelu">
  <p:cSld name="7_Mukautettu asettelu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63"/>
          <p:cNvSpPr txBox="1"/>
          <p:nvPr>
            <p:ph idx="1" type="body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4" name="Google Shape;24;p63"/>
          <p:cNvSpPr txBox="1"/>
          <p:nvPr>
            <p:ph idx="2" type="body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63"/>
          <p:cNvSpPr txBox="1"/>
          <p:nvPr>
            <p:ph idx="3" type="body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63"/>
          <p:cNvSpPr txBox="1"/>
          <p:nvPr>
            <p:ph idx="4" type="body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id="27" name="Google Shape;2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clipart-kuva&#10;&#10;Kuvaus luotu automaattisesti" id="28" name="Google Shape;28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63"/>
          <p:cNvSpPr txBox="1"/>
          <p:nvPr>
            <p:ph idx="12" type="sldNum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63"/>
          <p:cNvSpPr txBox="1"/>
          <p:nvPr>
            <p:ph idx="11" type="ftr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pic>
        <p:nvPicPr>
          <p:cNvPr id="31" name="Google Shape;31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sisältö">
  <p:cSld name="Otsikko ja sisältö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64"/>
          <p:cNvSpPr txBox="1"/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5" name="Google Shape;35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Mukautettu asettelu">
  <p:cSld name="2_Mukautettu asettelu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6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5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" name="Google Shape;41;p6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Mukautettu asettelu">
  <p:cSld name="1_Mukautettu asettelu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6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" name="Google Shape;46;p6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kautettu asettelu">
  <p:cSld name="Mukautettu asettelu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/>
          <p:nvPr>
            <p:ph idx="1" type="body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67"/>
          <p:cNvSpPr txBox="1"/>
          <p:nvPr>
            <p:ph idx="2" type="body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67"/>
          <p:cNvSpPr txBox="1"/>
          <p:nvPr>
            <p:ph idx="3" type="body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67"/>
          <p:cNvSpPr txBox="1"/>
          <p:nvPr>
            <p:ph idx="4" type="body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id="53" name="Google Shape;53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clipart-kuva&#10;&#10;Kuvaus luotu automaattisesti" id="54" name="Google Shape;54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6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" name="Google Shape;56;p6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Mukautettu asettelu">
  <p:cSld name="4_Mukautettu asettelu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6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6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6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6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" name="Google Shape;65;p6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Mukautettu asettelu">
  <p:cSld name="3_Mukautettu asettelu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6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6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6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1" name="Google Shape;71;p6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san ylätunniste">
  <p:cSld name="Osan ylätunnist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0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4" name="Google Shape;74;p7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6.jp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6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6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6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61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" name="Google Shape;15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2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4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Relationship Id="rId4" Type="http://schemas.openxmlformats.org/officeDocument/2006/relationships/image" Target="../media/image2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jpg"/><Relationship Id="rId4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3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0.png"/><Relationship Id="rId4" Type="http://schemas.openxmlformats.org/officeDocument/2006/relationships/image" Target="../media/image5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9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2.png"/><Relationship Id="rId4" Type="http://schemas.openxmlformats.org/officeDocument/2006/relationships/image" Target="../media/image5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1.jpg"/><Relationship Id="rId4" Type="http://schemas.openxmlformats.org/officeDocument/2006/relationships/image" Target="../media/image6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5.jpg"/><Relationship Id="rId4" Type="http://schemas.openxmlformats.org/officeDocument/2006/relationships/image" Target="../media/image59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8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va, joka sisältää kohteen teksti, puutavara&#10;&#10;Kuvaus luotu automaattisesti" id="105" name="Google Shape;10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"/>
          <p:cNvSpPr txBox="1"/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en-GB"/>
              <a:t>Industrial wood construction</a:t>
            </a:r>
            <a:endParaRPr/>
          </a:p>
        </p:txBody>
      </p:sp>
      <p:sp>
        <p:nvSpPr>
          <p:cNvPr id="107" name="Google Shape;107;p1"/>
          <p:cNvSpPr txBox="1"/>
          <p:nvPr>
            <p:ph idx="1" type="subTitle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GB"/>
              <a:t>Teaching materials for industrial wood construction education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GB"/>
              <a:t>2022</a:t>
            </a:r>
            <a:endParaRPr/>
          </a:p>
        </p:txBody>
      </p:sp>
      <p:pic>
        <p:nvPicPr>
          <p:cNvPr id="108" name="Google Shape;108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5125" y="6292025"/>
            <a:ext cx="2870951" cy="48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300" y="6213974"/>
            <a:ext cx="2199815" cy="64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382" y="1991373"/>
            <a:ext cx="11897249" cy="323876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Special end supports </a:t>
            </a:r>
            <a:endParaRPr/>
          </a:p>
        </p:txBody>
      </p:sp>
      <p:sp>
        <p:nvSpPr>
          <p:cNvPr id="208" name="Google Shape;208;p1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  <p:sp>
        <p:nvSpPr>
          <p:cNvPr id="209" name="Google Shape;209;p10"/>
          <p:cNvSpPr txBox="1"/>
          <p:nvPr/>
        </p:nvSpPr>
        <p:spPr>
          <a:xfrm>
            <a:off x="2166293" y="2731895"/>
            <a:ext cx="1352124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Boomerang beam</a:t>
            </a:r>
            <a:endParaRPr/>
          </a:p>
        </p:txBody>
      </p:sp>
      <p:sp>
        <p:nvSpPr>
          <p:cNvPr id="210" name="Google Shape;210;p10"/>
          <p:cNvSpPr txBox="1"/>
          <p:nvPr/>
        </p:nvSpPr>
        <p:spPr>
          <a:xfrm>
            <a:off x="1482571" y="4829208"/>
            <a:ext cx="2876365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Recommendation 15...20 m</a:t>
            </a:r>
            <a:endParaRPr/>
          </a:p>
        </p:txBody>
      </p:sp>
      <p:sp>
        <p:nvSpPr>
          <p:cNvPr id="211" name="Google Shape;211;p10"/>
          <p:cNvSpPr txBox="1"/>
          <p:nvPr/>
        </p:nvSpPr>
        <p:spPr>
          <a:xfrm rot="-5400000">
            <a:off x="5148071" y="3532996"/>
            <a:ext cx="11995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max 6m</a:t>
            </a:r>
            <a:endParaRPr/>
          </a:p>
        </p:txBody>
      </p:sp>
      <p:sp>
        <p:nvSpPr>
          <p:cNvPr id="212" name="Google Shape;212;p10"/>
          <p:cNvSpPr txBox="1"/>
          <p:nvPr/>
        </p:nvSpPr>
        <p:spPr>
          <a:xfrm>
            <a:off x="856917" y="3640610"/>
            <a:ext cx="2147917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Cantilever columns k6000...k8000</a:t>
            </a:r>
            <a:endParaRPr/>
          </a:p>
        </p:txBody>
      </p:sp>
      <p:sp>
        <p:nvSpPr>
          <p:cNvPr id="213" name="Google Shape;213;p10"/>
          <p:cNvSpPr txBox="1"/>
          <p:nvPr/>
        </p:nvSpPr>
        <p:spPr>
          <a:xfrm>
            <a:off x="8240677" y="2920136"/>
            <a:ext cx="1199573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Lean-to girder</a:t>
            </a:r>
            <a:endParaRPr/>
          </a:p>
        </p:txBody>
      </p:sp>
      <p:sp>
        <p:nvSpPr>
          <p:cNvPr id="214" name="Google Shape;214;p10"/>
          <p:cNvSpPr txBox="1"/>
          <p:nvPr/>
        </p:nvSpPr>
        <p:spPr>
          <a:xfrm>
            <a:off x="7963730" y="4819323"/>
            <a:ext cx="2387633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Recommendation 15...20 m</a:t>
            </a:r>
            <a:endParaRPr/>
          </a:p>
        </p:txBody>
      </p:sp>
      <p:sp>
        <p:nvSpPr>
          <p:cNvPr id="215" name="Google Shape;215;p10"/>
          <p:cNvSpPr txBox="1"/>
          <p:nvPr/>
        </p:nvSpPr>
        <p:spPr>
          <a:xfrm rot="-5400000">
            <a:off x="11180923" y="3558621"/>
            <a:ext cx="11995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max 6m</a:t>
            </a:r>
            <a:endParaRPr/>
          </a:p>
        </p:txBody>
      </p:sp>
      <p:sp>
        <p:nvSpPr>
          <p:cNvPr id="216" name="Google Shape;216;p10"/>
          <p:cNvSpPr txBox="1"/>
          <p:nvPr/>
        </p:nvSpPr>
        <p:spPr>
          <a:xfrm>
            <a:off x="6818751" y="3653422"/>
            <a:ext cx="2147917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Cantilever columns k6000...k8000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7257" y="1755180"/>
            <a:ext cx="10812205" cy="399000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Other special end supports </a:t>
            </a:r>
            <a:endParaRPr/>
          </a:p>
        </p:txBody>
      </p:sp>
      <p:sp>
        <p:nvSpPr>
          <p:cNvPr id="224" name="Google Shape;224;p1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  <p:sp>
        <p:nvSpPr>
          <p:cNvPr id="225" name="Google Shape;225;p11"/>
          <p:cNvSpPr txBox="1"/>
          <p:nvPr/>
        </p:nvSpPr>
        <p:spPr>
          <a:xfrm>
            <a:off x="2655922" y="1804854"/>
            <a:ext cx="1352124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 support</a:t>
            </a:r>
            <a:endParaRPr/>
          </a:p>
        </p:txBody>
      </p:sp>
      <p:sp>
        <p:nvSpPr>
          <p:cNvPr id="226" name="Google Shape;226;p11"/>
          <p:cNvSpPr txBox="1"/>
          <p:nvPr/>
        </p:nvSpPr>
        <p:spPr>
          <a:xfrm>
            <a:off x="2455253" y="5208661"/>
            <a:ext cx="1753465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Recommendation 25...50 m</a:t>
            </a:r>
            <a:endParaRPr/>
          </a:p>
        </p:txBody>
      </p:sp>
      <p:sp>
        <p:nvSpPr>
          <p:cNvPr id="227" name="Google Shape;227;p11"/>
          <p:cNvSpPr txBox="1"/>
          <p:nvPr/>
        </p:nvSpPr>
        <p:spPr>
          <a:xfrm>
            <a:off x="8095838" y="2971326"/>
            <a:ext cx="1560271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Recommendation 25...50 m</a:t>
            </a:r>
            <a:endParaRPr/>
          </a:p>
        </p:txBody>
      </p:sp>
      <p:sp>
        <p:nvSpPr>
          <p:cNvPr id="228" name="Google Shape;228;p11"/>
          <p:cNvSpPr txBox="1"/>
          <p:nvPr/>
        </p:nvSpPr>
        <p:spPr>
          <a:xfrm>
            <a:off x="7999240" y="5183261"/>
            <a:ext cx="1753465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Recommendation 25...65 m</a:t>
            </a:r>
            <a:endParaRPr/>
          </a:p>
        </p:txBody>
      </p:sp>
      <p:sp>
        <p:nvSpPr>
          <p:cNvPr id="229" name="Google Shape;229;p11"/>
          <p:cNvSpPr txBox="1"/>
          <p:nvPr/>
        </p:nvSpPr>
        <p:spPr>
          <a:xfrm>
            <a:off x="2551849" y="2996726"/>
            <a:ext cx="1560271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Recommendation 15...30 m</a:t>
            </a:r>
            <a:endParaRPr/>
          </a:p>
        </p:txBody>
      </p:sp>
      <p:sp>
        <p:nvSpPr>
          <p:cNvPr id="230" name="Google Shape;230;p11"/>
          <p:cNvSpPr txBox="1"/>
          <p:nvPr/>
        </p:nvSpPr>
        <p:spPr>
          <a:xfrm>
            <a:off x="2233661" y="3991389"/>
            <a:ext cx="2196646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Drawbar arch beam</a:t>
            </a:r>
            <a:endParaRPr/>
          </a:p>
        </p:txBody>
      </p:sp>
      <p:sp>
        <p:nvSpPr>
          <p:cNvPr id="231" name="Google Shape;231;p11"/>
          <p:cNvSpPr txBox="1"/>
          <p:nvPr/>
        </p:nvSpPr>
        <p:spPr>
          <a:xfrm>
            <a:off x="7999240" y="4134503"/>
            <a:ext cx="1753465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Dowelled grid</a:t>
            </a:r>
            <a:endParaRPr/>
          </a:p>
        </p:txBody>
      </p:sp>
      <p:sp>
        <p:nvSpPr>
          <p:cNvPr id="232" name="Google Shape;232;p11"/>
          <p:cNvSpPr txBox="1"/>
          <p:nvPr/>
        </p:nvSpPr>
        <p:spPr>
          <a:xfrm>
            <a:off x="7999239" y="1777396"/>
            <a:ext cx="1753465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Truss support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2"/>
          <p:cNvPicPr preferRelativeResize="0"/>
          <p:nvPr/>
        </p:nvPicPr>
        <p:blipFill rotWithShape="1">
          <a:blip r:embed="rId3">
            <a:alphaModFix/>
          </a:blip>
          <a:srcRect b="14355" l="28069" r="1" t="45"/>
          <a:stretch/>
        </p:blipFill>
        <p:spPr>
          <a:xfrm>
            <a:off x="6178378" y="1692876"/>
            <a:ext cx="5673046" cy="424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Special end supports </a:t>
            </a:r>
            <a:endParaRPr/>
          </a:p>
        </p:txBody>
      </p:sp>
      <p:pic>
        <p:nvPicPr>
          <p:cNvPr descr="Aiheeseen liittyvÃ¤ kuva" id="240" name="Google Shape;240;p12"/>
          <p:cNvPicPr preferRelativeResize="0"/>
          <p:nvPr/>
        </p:nvPicPr>
        <p:blipFill rotWithShape="1">
          <a:blip r:embed="rId4">
            <a:alphaModFix/>
          </a:blip>
          <a:srcRect b="105" l="13826" r="11174" t="0"/>
          <a:stretch/>
        </p:blipFill>
        <p:spPr>
          <a:xfrm>
            <a:off x="340577" y="1690688"/>
            <a:ext cx="5666059" cy="4245047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2"/>
          <p:cNvSpPr txBox="1"/>
          <p:nvPr/>
        </p:nvSpPr>
        <p:spPr>
          <a:xfrm>
            <a:off x="4338474" y="572029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Binderholz</a:t>
            </a:r>
            <a:endParaRPr/>
          </a:p>
        </p:txBody>
      </p:sp>
      <p:sp>
        <p:nvSpPr>
          <p:cNvPr id="242" name="Google Shape;242;p12"/>
          <p:cNvSpPr txBox="1"/>
          <p:nvPr/>
        </p:nvSpPr>
        <p:spPr>
          <a:xfrm>
            <a:off x="10183262" y="5720290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Puuinfo</a:t>
            </a:r>
            <a:endParaRPr/>
          </a:p>
        </p:txBody>
      </p:sp>
      <p:sp>
        <p:nvSpPr>
          <p:cNvPr id="243" name="Google Shape;243;p1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3376" y="1501324"/>
            <a:ext cx="10758863" cy="4787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1324" y="1547518"/>
            <a:ext cx="10601751" cy="469870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Multi-span cantilever column hall</a:t>
            </a:r>
            <a:endParaRPr/>
          </a:p>
        </p:txBody>
      </p:sp>
      <p:sp>
        <p:nvSpPr>
          <p:cNvPr id="252" name="Google Shape;252;p1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  <p:sp>
        <p:nvSpPr>
          <p:cNvPr id="253" name="Google Shape;253;p13"/>
          <p:cNvSpPr txBox="1"/>
          <p:nvPr/>
        </p:nvSpPr>
        <p:spPr>
          <a:xfrm>
            <a:off x="3789805" y="1982406"/>
            <a:ext cx="1352124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Fish-bellied beam</a:t>
            </a:r>
            <a:endParaRPr/>
          </a:p>
        </p:txBody>
      </p:sp>
      <p:sp>
        <p:nvSpPr>
          <p:cNvPr id="254" name="Google Shape;254;p13"/>
          <p:cNvSpPr txBox="1"/>
          <p:nvPr/>
        </p:nvSpPr>
        <p:spPr>
          <a:xfrm>
            <a:off x="1916973" y="5849210"/>
            <a:ext cx="1753465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Recommendation 24...32 m</a:t>
            </a:r>
            <a:endParaRPr/>
          </a:p>
        </p:txBody>
      </p:sp>
      <p:sp>
        <p:nvSpPr>
          <p:cNvPr id="255" name="Google Shape;255;p13"/>
          <p:cNvSpPr txBox="1"/>
          <p:nvPr/>
        </p:nvSpPr>
        <p:spPr>
          <a:xfrm>
            <a:off x="6923986" y="3254301"/>
            <a:ext cx="1927051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Recommendation 24...32 m</a:t>
            </a:r>
            <a:endParaRPr/>
          </a:p>
        </p:txBody>
      </p:sp>
      <p:sp>
        <p:nvSpPr>
          <p:cNvPr id="256" name="Google Shape;256;p13"/>
          <p:cNvSpPr txBox="1"/>
          <p:nvPr/>
        </p:nvSpPr>
        <p:spPr>
          <a:xfrm>
            <a:off x="3338004" y="3254301"/>
            <a:ext cx="1857193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Recommendation 24...32 m</a:t>
            </a:r>
            <a:endParaRPr/>
          </a:p>
        </p:txBody>
      </p:sp>
      <p:sp>
        <p:nvSpPr>
          <p:cNvPr id="257" name="Google Shape;257;p13"/>
          <p:cNvSpPr txBox="1"/>
          <p:nvPr/>
        </p:nvSpPr>
        <p:spPr>
          <a:xfrm>
            <a:off x="3027425" y="2422430"/>
            <a:ext cx="1352124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Cantilever columns</a:t>
            </a:r>
            <a:endParaRPr/>
          </a:p>
        </p:txBody>
      </p:sp>
      <p:sp>
        <p:nvSpPr>
          <p:cNvPr id="258" name="Google Shape;258;p13"/>
          <p:cNvSpPr txBox="1"/>
          <p:nvPr/>
        </p:nvSpPr>
        <p:spPr>
          <a:xfrm rot="-5400000">
            <a:off x="9113311" y="2435393"/>
            <a:ext cx="1199573" cy="2112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max 6m</a:t>
            </a:r>
            <a:endParaRPr/>
          </a:p>
        </p:txBody>
      </p:sp>
      <p:sp>
        <p:nvSpPr>
          <p:cNvPr id="259" name="Google Shape;259;p13"/>
          <p:cNvSpPr txBox="1"/>
          <p:nvPr/>
        </p:nvSpPr>
        <p:spPr>
          <a:xfrm rot="-5400000">
            <a:off x="10829481" y="5043978"/>
            <a:ext cx="1085815" cy="2483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max 6m</a:t>
            </a:r>
            <a:endParaRPr/>
          </a:p>
        </p:txBody>
      </p:sp>
      <p:sp>
        <p:nvSpPr>
          <p:cNvPr id="260" name="Google Shape;260;p13"/>
          <p:cNvSpPr txBox="1"/>
          <p:nvPr/>
        </p:nvSpPr>
        <p:spPr>
          <a:xfrm>
            <a:off x="8256233" y="5810486"/>
            <a:ext cx="2281561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Recommendation 24...32 m</a:t>
            </a:r>
            <a:endParaRPr/>
          </a:p>
        </p:txBody>
      </p:sp>
      <p:sp>
        <p:nvSpPr>
          <p:cNvPr id="261" name="Google Shape;261;p13"/>
          <p:cNvSpPr txBox="1"/>
          <p:nvPr/>
        </p:nvSpPr>
        <p:spPr>
          <a:xfrm>
            <a:off x="5060272" y="5797786"/>
            <a:ext cx="2004669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Recommendation 24...32 m</a:t>
            </a:r>
            <a:endParaRPr/>
          </a:p>
        </p:txBody>
      </p:sp>
      <p:sp>
        <p:nvSpPr>
          <p:cNvPr id="262" name="Google Shape;262;p13"/>
          <p:cNvSpPr txBox="1"/>
          <p:nvPr/>
        </p:nvSpPr>
        <p:spPr>
          <a:xfrm>
            <a:off x="2144277" y="4592412"/>
            <a:ext cx="1352124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Fish-bellied beam</a:t>
            </a:r>
            <a:endParaRPr/>
          </a:p>
        </p:txBody>
      </p:sp>
      <p:sp>
        <p:nvSpPr>
          <p:cNvPr id="263" name="Google Shape;263;p13"/>
          <p:cNvSpPr txBox="1"/>
          <p:nvPr/>
        </p:nvSpPr>
        <p:spPr>
          <a:xfrm>
            <a:off x="1376179" y="5043973"/>
            <a:ext cx="1352124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Cantilever columns</a:t>
            </a:r>
            <a:endParaRPr/>
          </a:p>
        </p:txBody>
      </p:sp>
      <p:sp>
        <p:nvSpPr>
          <p:cNvPr id="264" name="Google Shape;264;p13"/>
          <p:cNvSpPr txBox="1"/>
          <p:nvPr/>
        </p:nvSpPr>
        <p:spPr>
          <a:xfrm>
            <a:off x="7064941" y="1982406"/>
            <a:ext cx="1352124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Fish-bellied beam</a:t>
            </a:r>
            <a:endParaRPr/>
          </a:p>
        </p:txBody>
      </p:sp>
      <p:sp>
        <p:nvSpPr>
          <p:cNvPr id="265" name="Google Shape;265;p13"/>
          <p:cNvSpPr txBox="1"/>
          <p:nvPr/>
        </p:nvSpPr>
        <p:spPr>
          <a:xfrm>
            <a:off x="6296843" y="2433967"/>
            <a:ext cx="1352124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Cantilever columns</a:t>
            </a:r>
            <a:endParaRPr/>
          </a:p>
        </p:txBody>
      </p:sp>
      <p:sp>
        <p:nvSpPr>
          <p:cNvPr id="266" name="Google Shape;266;p13"/>
          <p:cNvSpPr txBox="1"/>
          <p:nvPr/>
        </p:nvSpPr>
        <p:spPr>
          <a:xfrm>
            <a:off x="7741003" y="2426218"/>
            <a:ext cx="1352124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Cantilever columns</a:t>
            </a:r>
            <a:endParaRPr/>
          </a:p>
        </p:txBody>
      </p:sp>
      <p:sp>
        <p:nvSpPr>
          <p:cNvPr id="267" name="Google Shape;267;p13"/>
          <p:cNvSpPr txBox="1"/>
          <p:nvPr/>
        </p:nvSpPr>
        <p:spPr>
          <a:xfrm>
            <a:off x="8647446" y="4580388"/>
            <a:ext cx="1352124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Fish-bellied beam</a:t>
            </a:r>
            <a:endParaRPr/>
          </a:p>
        </p:txBody>
      </p:sp>
      <p:sp>
        <p:nvSpPr>
          <p:cNvPr id="268" name="Google Shape;268;p13"/>
          <p:cNvSpPr txBox="1"/>
          <p:nvPr/>
        </p:nvSpPr>
        <p:spPr>
          <a:xfrm>
            <a:off x="7932610" y="5031949"/>
            <a:ext cx="1352124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Cantilever columns</a:t>
            </a:r>
            <a:endParaRPr/>
          </a:p>
        </p:txBody>
      </p:sp>
      <p:sp>
        <p:nvSpPr>
          <p:cNvPr id="269" name="Google Shape;269;p13"/>
          <p:cNvSpPr txBox="1"/>
          <p:nvPr/>
        </p:nvSpPr>
        <p:spPr>
          <a:xfrm>
            <a:off x="9403404" y="5024200"/>
            <a:ext cx="1352124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Cantilever columns</a:t>
            </a:r>
            <a:endParaRPr/>
          </a:p>
        </p:txBody>
      </p:sp>
      <p:sp>
        <p:nvSpPr>
          <p:cNvPr id="270" name="Google Shape;270;p13"/>
          <p:cNvSpPr txBox="1"/>
          <p:nvPr/>
        </p:nvSpPr>
        <p:spPr>
          <a:xfrm>
            <a:off x="5381367" y="4333744"/>
            <a:ext cx="1352124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Ridge beam</a:t>
            </a:r>
            <a:endParaRPr/>
          </a:p>
        </p:txBody>
      </p:sp>
      <p:sp>
        <p:nvSpPr>
          <p:cNvPr id="271" name="Google Shape;271;p13"/>
          <p:cNvSpPr txBox="1"/>
          <p:nvPr/>
        </p:nvSpPr>
        <p:spPr>
          <a:xfrm>
            <a:off x="4653094" y="5020412"/>
            <a:ext cx="1352124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Cantilever columns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14"/>
          <p:cNvPicPr preferRelativeResize="0"/>
          <p:nvPr/>
        </p:nvPicPr>
        <p:blipFill rotWithShape="1">
          <a:blip r:embed="rId3">
            <a:alphaModFix/>
          </a:blip>
          <a:srcRect b="0" l="7209" r="3933" t="0"/>
          <a:stretch/>
        </p:blipFill>
        <p:spPr>
          <a:xfrm>
            <a:off x="6187601" y="1690688"/>
            <a:ext cx="5663822" cy="424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4"/>
          <p:cNvPicPr preferRelativeResize="0"/>
          <p:nvPr/>
        </p:nvPicPr>
        <p:blipFill rotWithShape="1">
          <a:blip r:embed="rId4">
            <a:alphaModFix/>
          </a:blip>
          <a:srcRect b="0" l="11204" r="0" t="0"/>
          <a:stretch/>
        </p:blipFill>
        <p:spPr>
          <a:xfrm>
            <a:off x="340577" y="1690688"/>
            <a:ext cx="5660063" cy="4249479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Cantilever column halls</a:t>
            </a:r>
            <a:endParaRPr/>
          </a:p>
        </p:txBody>
      </p:sp>
      <p:sp>
        <p:nvSpPr>
          <p:cNvPr id="280" name="Google Shape;280;p14"/>
          <p:cNvSpPr txBox="1"/>
          <p:nvPr/>
        </p:nvSpPr>
        <p:spPr>
          <a:xfrm>
            <a:off x="7781606" y="6642556"/>
            <a:ext cx="1362394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Binderholz</a:t>
            </a:r>
            <a:endParaRPr/>
          </a:p>
        </p:txBody>
      </p:sp>
      <p:sp>
        <p:nvSpPr>
          <p:cNvPr id="281" name="Google Shape;281;p14"/>
          <p:cNvSpPr txBox="1"/>
          <p:nvPr/>
        </p:nvSpPr>
        <p:spPr>
          <a:xfrm>
            <a:off x="4338387" y="5723180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Puuinfo</a:t>
            </a:r>
            <a:endParaRPr/>
          </a:p>
        </p:txBody>
      </p:sp>
      <p:sp>
        <p:nvSpPr>
          <p:cNvPr id="282" name="Google Shape;282;p14"/>
          <p:cNvSpPr txBox="1"/>
          <p:nvPr/>
        </p:nvSpPr>
        <p:spPr>
          <a:xfrm>
            <a:off x="10183261" y="5723180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Puuinfo</a:t>
            </a:r>
            <a:endParaRPr/>
          </a:p>
        </p:txBody>
      </p:sp>
      <p:sp>
        <p:nvSpPr>
          <p:cNvPr id="283" name="Google Shape;283;p1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Foundation of a cantilever column hall</a:t>
            </a:r>
            <a:endParaRPr/>
          </a:p>
        </p:txBody>
      </p:sp>
      <p:sp>
        <p:nvSpPr>
          <p:cNvPr id="290" name="Google Shape;290;p15"/>
          <p:cNvSpPr txBox="1"/>
          <p:nvPr>
            <p:ph idx="1" type="body"/>
          </p:nvPr>
        </p:nvSpPr>
        <p:spPr>
          <a:xfrm>
            <a:off x="838200" y="1825625"/>
            <a:ext cx="5181600" cy="4890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foundations of cantilever columns are relatively large if the vertical load is small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For the foundations, plinth beams are usually used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Challenges	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Junction between the column and the foundation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Vertical dimensional accuracy of the foundation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Dimensional accuracy of foundation bolt locations</a:t>
            </a:r>
            <a:endParaRPr/>
          </a:p>
        </p:txBody>
      </p:sp>
      <p:pic>
        <p:nvPicPr>
          <p:cNvPr id="291" name="Google Shape;291;p15"/>
          <p:cNvPicPr preferRelativeResize="0"/>
          <p:nvPr/>
        </p:nvPicPr>
        <p:blipFill rotWithShape="1">
          <a:blip r:embed="rId3">
            <a:alphaModFix/>
          </a:blip>
          <a:srcRect b="10824" l="20827" r="16182" t="8839"/>
          <a:stretch/>
        </p:blipFill>
        <p:spPr>
          <a:xfrm>
            <a:off x="6221627" y="1616547"/>
            <a:ext cx="5788013" cy="414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16"/>
          <p:cNvPicPr preferRelativeResize="0"/>
          <p:nvPr/>
        </p:nvPicPr>
        <p:blipFill rotWithShape="1">
          <a:blip r:embed="rId3">
            <a:alphaModFix/>
          </a:blip>
          <a:srcRect b="13261" l="36232" r="42737" t="18948"/>
          <a:stretch/>
        </p:blipFill>
        <p:spPr>
          <a:xfrm>
            <a:off x="6882714" y="1271093"/>
            <a:ext cx="2395151" cy="433435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Joint between a cantilever column and the foundation</a:t>
            </a:r>
            <a:endParaRPr/>
          </a:p>
        </p:txBody>
      </p:sp>
      <p:sp>
        <p:nvSpPr>
          <p:cNvPr id="300" name="Google Shape;300;p16"/>
          <p:cNvSpPr txBox="1"/>
          <p:nvPr>
            <p:ph idx="1" type="body"/>
          </p:nvPr>
        </p:nvSpPr>
        <p:spPr>
          <a:xfrm>
            <a:off x="838200" y="1831720"/>
            <a:ext cx="5719978" cy="49026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For the joint between a cantilever column and the foundation, e.g. a column shoe is used, which is attached to the column with a glued-in rod joint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gap between the wood column and the foundation column is filled with grouting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Waterproofing between the timber and concrete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column is reinforced as needed, to prevent cracking due to drying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01" name="Google Shape;301;p16"/>
          <p:cNvPicPr preferRelativeResize="0"/>
          <p:nvPr/>
        </p:nvPicPr>
        <p:blipFill rotWithShape="1">
          <a:blip r:embed="rId4">
            <a:alphaModFix/>
          </a:blip>
          <a:srcRect b="13172" l="36994" r="43293" t="19581"/>
          <a:stretch/>
        </p:blipFill>
        <p:spPr>
          <a:xfrm>
            <a:off x="9602401" y="1318421"/>
            <a:ext cx="2238462" cy="4287028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Joint between a timber column and the foundation</a:t>
            </a:r>
            <a:endParaRPr/>
          </a:p>
        </p:txBody>
      </p:sp>
      <p:sp>
        <p:nvSpPr>
          <p:cNvPr id="309" name="Google Shape;309;p17"/>
          <p:cNvSpPr txBox="1"/>
          <p:nvPr>
            <p:ph idx="1" type="body"/>
          </p:nvPr>
        </p:nvSpPr>
        <p:spPr>
          <a:xfrm>
            <a:off x="838200" y="1825624"/>
            <a:ext cx="5181600" cy="48099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At least in production and storage buildings, having the bottom edge of a timber column above the floor level is recommended (moisture stress)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height of the column shoes affects the timing of the slab-on-grade casting (ease of installation)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Grouting of the joints will affect the workflow and work schedule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10" name="Google Shape;310;p17"/>
          <p:cNvPicPr preferRelativeResize="0"/>
          <p:nvPr/>
        </p:nvPicPr>
        <p:blipFill rotWithShape="1">
          <a:blip r:embed="rId3">
            <a:alphaModFix/>
          </a:blip>
          <a:srcRect b="11989" l="44138" r="21554" t="27832"/>
          <a:stretch/>
        </p:blipFill>
        <p:spPr>
          <a:xfrm>
            <a:off x="6491953" y="1338465"/>
            <a:ext cx="5029156" cy="4952399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18"/>
          <p:cNvPicPr preferRelativeResize="0"/>
          <p:nvPr/>
        </p:nvPicPr>
        <p:blipFill rotWithShape="1">
          <a:blip r:embed="rId3">
            <a:alphaModFix/>
          </a:blip>
          <a:srcRect b="9741" l="15861" r="17905" t="9741"/>
          <a:stretch/>
        </p:blipFill>
        <p:spPr>
          <a:xfrm>
            <a:off x="6352149" y="1933834"/>
            <a:ext cx="5757473" cy="392935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Vertical load transfer</a:t>
            </a:r>
            <a:endParaRPr/>
          </a:p>
        </p:txBody>
      </p:sp>
      <p:sp>
        <p:nvSpPr>
          <p:cNvPr id="319" name="Google Shape;319;p18"/>
          <p:cNvSpPr txBox="1"/>
          <p:nvPr>
            <p:ph idx="1" type="body"/>
          </p:nvPr>
        </p:nvSpPr>
        <p:spPr>
          <a:xfrm>
            <a:off x="838199" y="1825625"/>
            <a:ext cx="5309287" cy="4674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bearing pressure resistance of the joint between the main column and main support is often a challenge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large vertical load of the main column is an advantage from the perspective of foundation stability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wind columns and corner columns of the end wall transfer the vertical load to the foundations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20" name="Google Shape;320;p1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19"/>
          <p:cNvPicPr preferRelativeResize="0"/>
          <p:nvPr/>
        </p:nvPicPr>
        <p:blipFill rotWithShape="1">
          <a:blip r:embed="rId3">
            <a:alphaModFix/>
          </a:blip>
          <a:srcRect b="3241" l="25439" r="13852" t="4686"/>
          <a:stretch/>
        </p:blipFill>
        <p:spPr>
          <a:xfrm>
            <a:off x="6376323" y="1295930"/>
            <a:ext cx="5604865" cy="477209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Vertical load transfer</a:t>
            </a:r>
            <a:endParaRPr/>
          </a:p>
        </p:txBody>
      </p:sp>
      <p:sp>
        <p:nvSpPr>
          <p:cNvPr id="328" name="Google Shape;328;p19"/>
          <p:cNvSpPr txBox="1"/>
          <p:nvPr>
            <p:ph idx="1" type="body"/>
          </p:nvPr>
        </p:nvSpPr>
        <p:spPr>
          <a:xfrm>
            <a:off x="838200" y="1825625"/>
            <a:ext cx="5173362" cy="4674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For the end wall, straight beams fitted to the roof slope can also be used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If there is e.g. a wide door in the middle of the end wall, a separate beam must be placed on top of the opening if necessary, because the wind pillar cannot be placed in the middle of an opening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29" name="Google Shape;329;p1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"/>
          <p:cNvSpPr txBox="1"/>
          <p:nvPr>
            <p:ph idx="1" type="body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Origin of the materials</a:t>
            </a:r>
            <a:endParaRPr/>
          </a:p>
        </p:txBody>
      </p:sp>
      <p:sp>
        <p:nvSpPr>
          <p:cNvPr id="115" name="Google Shape;115;p2"/>
          <p:cNvSpPr txBox="1"/>
          <p:nvPr>
            <p:ph idx="2" type="body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1600"/>
              <a:t>These learning materials for industrial wood construction have been prepared in a project led by Puuinfo Oy in 2021–2022. Also involved in the project were 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Lappia Vocational College,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TTS-Työtehoseura ry</a:t>
            </a:r>
            <a:endParaRPr sz="1600"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South-Eastern Finland University of Applied Sciences,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Metropolia University of Applied Sciences,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Jyväskylä University of Applied Sciences,</a:t>
            </a:r>
            <a:endParaRPr/>
          </a:p>
          <a:p>
            <a:pPr indent="-355600" lvl="0" marL="647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University of Tampere, and</a:t>
            </a:r>
            <a:endParaRPr/>
          </a:p>
          <a:p>
            <a:pPr indent="-355600" lvl="0" marL="647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Federation of the Finnish Woodworking Industries Puutuoteteollisuus ry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SzPts val="1800"/>
              <a:buNone/>
            </a:pPr>
            <a:r>
              <a:rPr lang="en-GB" sz="1600"/>
              <a:t>The project was funded by the Ministry of the Environment.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r>
              <a:t/>
            </a:r>
            <a:endParaRPr sz="1600"/>
          </a:p>
        </p:txBody>
      </p:sp>
      <p:sp>
        <p:nvSpPr>
          <p:cNvPr id="116" name="Google Shape;116;p2"/>
          <p:cNvSpPr txBox="1"/>
          <p:nvPr>
            <p:ph idx="3" type="body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en-GB" sz="2000"/>
              <a:t>The materials are intended to be used as extensively as possible in industrial wood construction education and studies.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en-GB" sz="2000"/>
              <a:t>The materials are released under the Creative Commons licence Attribution-ShareAlike (CC BY-SA), which requires that the author be properly credited when the materials are used and that derivative works may only be distributed under the same licence as the original work.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en-GB" sz="2000"/>
              <a:t>The original materials and any updates to them by Puuinfo will be published on the Library of Open Educational Resources website (aoe.fi) and the Puuinfo.fi website. </a:t>
            </a:r>
            <a:endParaRPr/>
          </a:p>
        </p:txBody>
      </p:sp>
      <p:sp>
        <p:nvSpPr>
          <p:cNvPr id="117" name="Google Shape;117;p2"/>
          <p:cNvSpPr txBox="1"/>
          <p:nvPr>
            <p:ph idx="4" type="body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Use of the materials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20"/>
          <p:cNvPicPr preferRelativeResize="0"/>
          <p:nvPr/>
        </p:nvPicPr>
        <p:blipFill rotWithShape="1">
          <a:blip r:embed="rId3">
            <a:alphaModFix/>
          </a:blip>
          <a:srcRect b="10464" l="16063" r="18513" t="9921"/>
          <a:stretch/>
        </p:blipFill>
        <p:spPr>
          <a:xfrm>
            <a:off x="6368199" y="1943055"/>
            <a:ext cx="5688303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Transversal stiffening of a cantilever column frame</a:t>
            </a:r>
            <a:endParaRPr/>
          </a:p>
        </p:txBody>
      </p:sp>
      <p:sp>
        <p:nvSpPr>
          <p:cNvPr id="337" name="Google Shape;337;p20"/>
          <p:cNvSpPr txBox="1"/>
          <p:nvPr>
            <p:ph idx="1" type="body"/>
          </p:nvPr>
        </p:nvSpPr>
        <p:spPr>
          <a:xfrm>
            <a:off x="838199" y="1825625"/>
            <a:ext cx="5309287" cy="4674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For transversal stiffening of the hall, the cantilever columns of the side walls are used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hall length does not affect the transversal stiffening because the cantilever column ring-beam is a stiffening structural component at its level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38" name="Google Shape;338;p2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21"/>
          <p:cNvPicPr preferRelativeResize="0"/>
          <p:nvPr/>
        </p:nvPicPr>
        <p:blipFill rotWithShape="1">
          <a:blip r:embed="rId3">
            <a:alphaModFix/>
          </a:blip>
          <a:srcRect b="10464" l="16267" r="18665" t="9921"/>
          <a:stretch/>
        </p:blipFill>
        <p:spPr>
          <a:xfrm>
            <a:off x="6388080" y="1952368"/>
            <a:ext cx="5641223" cy="387504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Longitudinal stiffening of a cantilever column frame</a:t>
            </a:r>
            <a:endParaRPr/>
          </a:p>
        </p:txBody>
      </p:sp>
      <p:sp>
        <p:nvSpPr>
          <p:cNvPr id="346" name="Google Shape;346;p21"/>
          <p:cNvSpPr txBox="1"/>
          <p:nvPr>
            <p:ph idx="1" type="body"/>
          </p:nvPr>
        </p:nvSpPr>
        <p:spPr>
          <a:xfrm>
            <a:off x="838199" y="1825625"/>
            <a:ext cx="5309287" cy="4674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Stiffening a ring-beam structure in the longitudinal direction of the building is more challenging than in the transversal direction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Loads that affect longitudinal stiffeners are created by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The end wind load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Transversal supports of load-bearing structures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Additional horizontal load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47" name="Google Shape;347;p2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87601" y="1690688"/>
            <a:ext cx="5663822" cy="424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0577" y="1690688"/>
            <a:ext cx="5665972" cy="424947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Stiffeners for a cantilever column frame</a:t>
            </a:r>
            <a:endParaRPr/>
          </a:p>
        </p:txBody>
      </p:sp>
      <p:sp>
        <p:nvSpPr>
          <p:cNvPr id="356" name="Google Shape;356;p22"/>
          <p:cNvSpPr txBox="1"/>
          <p:nvPr/>
        </p:nvSpPr>
        <p:spPr>
          <a:xfrm>
            <a:off x="4338387" y="5723180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357" name="Google Shape;357;p22"/>
          <p:cNvSpPr txBox="1"/>
          <p:nvPr/>
        </p:nvSpPr>
        <p:spPr>
          <a:xfrm>
            <a:off x="10183261" y="5723180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358" name="Google Shape;358;p2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Stiffeners for a cantilever column frame</a:t>
            </a:r>
            <a:endParaRPr/>
          </a:p>
        </p:txBody>
      </p:sp>
      <p:pic>
        <p:nvPicPr>
          <p:cNvPr id="365" name="Google Shape;36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87601" y="1690757"/>
            <a:ext cx="5663822" cy="424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0577" y="1690689"/>
            <a:ext cx="5665972" cy="424948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3"/>
          <p:cNvSpPr txBox="1"/>
          <p:nvPr/>
        </p:nvSpPr>
        <p:spPr>
          <a:xfrm>
            <a:off x="4338387" y="5723180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368" name="Google Shape;368;p23"/>
          <p:cNvSpPr txBox="1"/>
          <p:nvPr/>
        </p:nvSpPr>
        <p:spPr>
          <a:xfrm>
            <a:off x="10183261" y="5723180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369" name="Google Shape;369;p2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24"/>
          <p:cNvPicPr preferRelativeResize="0"/>
          <p:nvPr/>
        </p:nvPicPr>
        <p:blipFill rotWithShape="1">
          <a:blip r:embed="rId3">
            <a:alphaModFix/>
          </a:blip>
          <a:srcRect b="10101" l="16874" r="13953" t="9471"/>
          <a:stretch/>
        </p:blipFill>
        <p:spPr>
          <a:xfrm>
            <a:off x="6317917" y="2001966"/>
            <a:ext cx="5658341" cy="3693467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Longitudinal stiffening of a cantilever column frame</a:t>
            </a:r>
            <a:endParaRPr/>
          </a:p>
        </p:txBody>
      </p:sp>
      <p:sp>
        <p:nvSpPr>
          <p:cNvPr id="377" name="Google Shape;377;p24"/>
          <p:cNvSpPr txBox="1"/>
          <p:nvPr>
            <p:ph idx="1" type="body"/>
          </p:nvPr>
        </p:nvSpPr>
        <p:spPr>
          <a:xfrm>
            <a:off x="838199" y="1825625"/>
            <a:ext cx="5309287" cy="4674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A roof structure that works as a stiffening plate can be designed using stiffening roof elements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This provides the following advantages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The stiffening plate can be designed as the lateral buckle support structure of the main support, in which case separate roof stiffeners are not needed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The stiffening plate transfers the end wind load and the additional horizontal load to the side wall stiffeners</a:t>
            </a:r>
            <a:endParaRPr/>
          </a:p>
        </p:txBody>
      </p:sp>
      <p:sp>
        <p:nvSpPr>
          <p:cNvPr id="378" name="Google Shape;378;p2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25"/>
          <p:cNvPicPr preferRelativeResize="0"/>
          <p:nvPr/>
        </p:nvPicPr>
        <p:blipFill rotWithShape="1">
          <a:blip r:embed="rId3">
            <a:alphaModFix/>
          </a:blip>
          <a:srcRect b="9290" l="7853" r="10912" t="11275"/>
          <a:stretch/>
        </p:blipFill>
        <p:spPr>
          <a:xfrm>
            <a:off x="1655805" y="1414201"/>
            <a:ext cx="8785394" cy="4822924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Roof stiffening plate </a:t>
            </a:r>
            <a:endParaRPr/>
          </a:p>
        </p:txBody>
      </p:sp>
      <p:sp>
        <p:nvSpPr>
          <p:cNvPr id="386" name="Google Shape;386;p2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Roof element</a:t>
            </a:r>
            <a:endParaRPr/>
          </a:p>
        </p:txBody>
      </p:sp>
      <p:sp>
        <p:nvSpPr>
          <p:cNvPr id="393" name="Google Shape;393;p26"/>
          <p:cNvSpPr txBox="1"/>
          <p:nvPr>
            <p:ph idx="1" type="body"/>
          </p:nvPr>
        </p:nvSpPr>
        <p:spPr>
          <a:xfrm>
            <a:off x="838199" y="1825625"/>
            <a:ext cx="4981833" cy="4674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Roof units are manufactured to order, with properties and dimensions specific to the site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roof unit with beam structure is the traditional roof unit type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Roof units are usually designed to have multiple openings</a:t>
            </a:r>
            <a:endParaRPr/>
          </a:p>
        </p:txBody>
      </p:sp>
      <p:pic>
        <p:nvPicPr>
          <p:cNvPr id="394" name="Google Shape;39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93026" y="995242"/>
            <a:ext cx="6018771" cy="4675984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  <p:sp>
        <p:nvSpPr>
          <p:cNvPr id="396" name="Google Shape;396;p26"/>
          <p:cNvSpPr txBox="1"/>
          <p:nvPr/>
        </p:nvSpPr>
        <p:spPr>
          <a:xfrm>
            <a:off x="6247075" y="994718"/>
            <a:ext cx="2106812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With a beam structure</a:t>
            </a:r>
            <a:endParaRPr/>
          </a:p>
        </p:txBody>
      </p:sp>
      <p:sp>
        <p:nvSpPr>
          <p:cNvPr id="397" name="Google Shape;397;p26"/>
          <p:cNvSpPr txBox="1"/>
          <p:nvPr/>
        </p:nvSpPr>
        <p:spPr>
          <a:xfrm>
            <a:off x="9300505" y="1145896"/>
            <a:ext cx="2053295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Asphalt roll or PVC roofing</a:t>
            </a:r>
            <a:endParaRPr/>
          </a:p>
        </p:txBody>
      </p:sp>
      <p:sp>
        <p:nvSpPr>
          <p:cNvPr id="398" name="Google Shape;398;p26"/>
          <p:cNvSpPr txBox="1"/>
          <p:nvPr/>
        </p:nvSpPr>
        <p:spPr>
          <a:xfrm>
            <a:off x="9300505" y="3745972"/>
            <a:ext cx="2053295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Asphalt roll or PVC roofing</a:t>
            </a:r>
            <a:endParaRPr/>
          </a:p>
        </p:txBody>
      </p:sp>
      <p:sp>
        <p:nvSpPr>
          <p:cNvPr id="399" name="Google Shape;399;p26"/>
          <p:cNvSpPr txBox="1"/>
          <p:nvPr/>
        </p:nvSpPr>
        <p:spPr>
          <a:xfrm>
            <a:off x="6247075" y="3562650"/>
            <a:ext cx="1791694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Kerto closed rib panel</a:t>
            </a:r>
            <a:endParaRPr/>
          </a:p>
        </p:txBody>
      </p:sp>
      <p:sp>
        <p:nvSpPr>
          <p:cNvPr id="400" name="Google Shape;400;p26"/>
          <p:cNvSpPr txBox="1"/>
          <p:nvPr/>
        </p:nvSpPr>
        <p:spPr>
          <a:xfrm>
            <a:off x="11322788" y="4082616"/>
            <a:ext cx="869212" cy="2236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Structural gluing at the factory</a:t>
            </a:r>
            <a:endParaRPr/>
          </a:p>
        </p:txBody>
      </p:sp>
      <p:sp>
        <p:nvSpPr>
          <p:cNvPr id="401" name="Google Shape;401;p26"/>
          <p:cNvSpPr txBox="1"/>
          <p:nvPr/>
        </p:nvSpPr>
        <p:spPr>
          <a:xfrm>
            <a:off x="11336067" y="5076529"/>
            <a:ext cx="869212" cy="2236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Structural gluing at the factory</a:t>
            </a:r>
            <a:endParaRPr/>
          </a:p>
        </p:txBody>
      </p:sp>
      <p:sp>
        <p:nvSpPr>
          <p:cNvPr id="402" name="Google Shape;402;p26"/>
          <p:cNvSpPr txBox="1"/>
          <p:nvPr/>
        </p:nvSpPr>
        <p:spPr>
          <a:xfrm>
            <a:off x="7621638" y="5212208"/>
            <a:ext cx="1380773" cy="2236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Additional ribs if necessary</a:t>
            </a:r>
            <a:endParaRPr/>
          </a:p>
        </p:txBody>
      </p:sp>
      <p:sp>
        <p:nvSpPr>
          <p:cNvPr id="403" name="Google Shape;403;p26"/>
          <p:cNvSpPr txBox="1"/>
          <p:nvPr/>
        </p:nvSpPr>
        <p:spPr>
          <a:xfrm>
            <a:off x="7789757" y="2826477"/>
            <a:ext cx="2053295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max 2500mm</a:t>
            </a:r>
            <a:endParaRPr/>
          </a:p>
        </p:txBody>
      </p:sp>
      <p:sp>
        <p:nvSpPr>
          <p:cNvPr id="404" name="Google Shape;404;p26"/>
          <p:cNvSpPr txBox="1"/>
          <p:nvPr/>
        </p:nvSpPr>
        <p:spPr>
          <a:xfrm>
            <a:off x="7789756" y="5346489"/>
            <a:ext cx="2053295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max 2500mm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Roof element</a:t>
            </a:r>
            <a:endParaRPr/>
          </a:p>
        </p:txBody>
      </p:sp>
      <p:sp>
        <p:nvSpPr>
          <p:cNvPr id="411" name="Google Shape;411;p27"/>
          <p:cNvSpPr txBox="1"/>
          <p:nvPr>
            <p:ph idx="1" type="body"/>
          </p:nvPr>
        </p:nvSpPr>
        <p:spPr>
          <a:xfrm>
            <a:off x="838199" y="1825625"/>
            <a:ext cx="4981833" cy="4674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Unit with beam structure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Length ≤ 24 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Span 4…9 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R 15, R 30, R 60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Kerto closed rib panel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Length ≤ 25 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Span ≤ 18 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R 15, R 30, R 60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412" name="Google Shape;41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93026" y="995242"/>
            <a:ext cx="6018771" cy="4675984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2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  <p:sp>
        <p:nvSpPr>
          <p:cNvPr id="414" name="Google Shape;414;p27"/>
          <p:cNvSpPr txBox="1"/>
          <p:nvPr/>
        </p:nvSpPr>
        <p:spPr>
          <a:xfrm>
            <a:off x="6247075" y="994718"/>
            <a:ext cx="2231100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With a beam structure</a:t>
            </a:r>
            <a:endParaRPr/>
          </a:p>
        </p:txBody>
      </p:sp>
      <p:sp>
        <p:nvSpPr>
          <p:cNvPr id="415" name="Google Shape;415;p27"/>
          <p:cNvSpPr txBox="1"/>
          <p:nvPr/>
        </p:nvSpPr>
        <p:spPr>
          <a:xfrm>
            <a:off x="9300505" y="1145896"/>
            <a:ext cx="2053295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Asphalt roll or PVC roofing</a:t>
            </a:r>
            <a:endParaRPr/>
          </a:p>
        </p:txBody>
      </p:sp>
      <p:sp>
        <p:nvSpPr>
          <p:cNvPr id="416" name="Google Shape;416;p27"/>
          <p:cNvSpPr txBox="1"/>
          <p:nvPr/>
        </p:nvSpPr>
        <p:spPr>
          <a:xfrm>
            <a:off x="9300505" y="3745972"/>
            <a:ext cx="2053295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Asphalt roll or PVC roofing</a:t>
            </a:r>
            <a:endParaRPr/>
          </a:p>
        </p:txBody>
      </p:sp>
      <p:sp>
        <p:nvSpPr>
          <p:cNvPr id="417" name="Google Shape;417;p27"/>
          <p:cNvSpPr txBox="1"/>
          <p:nvPr/>
        </p:nvSpPr>
        <p:spPr>
          <a:xfrm>
            <a:off x="6247075" y="3562650"/>
            <a:ext cx="1791694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Kerto closed rib panel</a:t>
            </a:r>
            <a:endParaRPr/>
          </a:p>
        </p:txBody>
      </p:sp>
      <p:sp>
        <p:nvSpPr>
          <p:cNvPr id="418" name="Google Shape;418;p27"/>
          <p:cNvSpPr txBox="1"/>
          <p:nvPr/>
        </p:nvSpPr>
        <p:spPr>
          <a:xfrm>
            <a:off x="11322788" y="4082616"/>
            <a:ext cx="869212" cy="2236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Structural gluing at the factory</a:t>
            </a:r>
            <a:endParaRPr/>
          </a:p>
        </p:txBody>
      </p:sp>
      <p:sp>
        <p:nvSpPr>
          <p:cNvPr id="419" name="Google Shape;419;p27"/>
          <p:cNvSpPr txBox="1"/>
          <p:nvPr/>
        </p:nvSpPr>
        <p:spPr>
          <a:xfrm>
            <a:off x="11336067" y="5076529"/>
            <a:ext cx="869212" cy="2236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Structural gluing at the factory</a:t>
            </a:r>
            <a:endParaRPr/>
          </a:p>
        </p:txBody>
      </p:sp>
      <p:sp>
        <p:nvSpPr>
          <p:cNvPr id="420" name="Google Shape;420;p27"/>
          <p:cNvSpPr txBox="1"/>
          <p:nvPr/>
        </p:nvSpPr>
        <p:spPr>
          <a:xfrm>
            <a:off x="7621638" y="5212208"/>
            <a:ext cx="1380773" cy="2236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Additional ribs if necessary</a:t>
            </a:r>
            <a:endParaRPr/>
          </a:p>
        </p:txBody>
      </p:sp>
      <p:sp>
        <p:nvSpPr>
          <p:cNvPr id="421" name="Google Shape;421;p27"/>
          <p:cNvSpPr txBox="1"/>
          <p:nvPr/>
        </p:nvSpPr>
        <p:spPr>
          <a:xfrm>
            <a:off x="7789757" y="2826477"/>
            <a:ext cx="2053295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max 2500mm</a:t>
            </a:r>
            <a:endParaRPr/>
          </a:p>
        </p:txBody>
      </p:sp>
      <p:sp>
        <p:nvSpPr>
          <p:cNvPr id="422" name="Google Shape;422;p27"/>
          <p:cNvSpPr txBox="1"/>
          <p:nvPr/>
        </p:nvSpPr>
        <p:spPr>
          <a:xfrm>
            <a:off x="7767438" y="5365797"/>
            <a:ext cx="2053295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max 2500mm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Installation of roof units</a:t>
            </a:r>
            <a:endParaRPr/>
          </a:p>
        </p:txBody>
      </p:sp>
      <p:pic>
        <p:nvPicPr>
          <p:cNvPr id="429" name="Google Shape;42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1540" y="1357055"/>
            <a:ext cx="7797115" cy="4843462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28"/>
          <p:cNvSpPr txBox="1"/>
          <p:nvPr/>
        </p:nvSpPr>
        <p:spPr>
          <a:xfrm>
            <a:off x="8248137" y="5963964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Images: Metsä Wood</a:t>
            </a:r>
            <a:endParaRPr/>
          </a:p>
        </p:txBody>
      </p:sp>
      <p:sp>
        <p:nvSpPr>
          <p:cNvPr id="431" name="Google Shape;431;p2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Exterior walls of a cantilever column hall</a:t>
            </a:r>
            <a:endParaRPr/>
          </a:p>
        </p:txBody>
      </p:sp>
      <p:sp>
        <p:nvSpPr>
          <p:cNvPr id="438" name="Google Shape;438;p29"/>
          <p:cNvSpPr txBox="1"/>
          <p:nvPr>
            <p:ph idx="1" type="body"/>
          </p:nvPr>
        </p:nvSpPr>
        <p:spPr>
          <a:xfrm>
            <a:off x="838199" y="1825625"/>
            <a:ext cx="5309287" cy="4674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For the exterior walls of hall buildings with ring-beam structure, the following are usually used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Timber units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Metal sandwich units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exterior walls of hall buildings with ring-beam structure are non-load-bearing building elements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439" name="Google Shape;439;p29"/>
          <p:cNvPicPr preferRelativeResize="0"/>
          <p:nvPr/>
        </p:nvPicPr>
        <p:blipFill rotWithShape="1">
          <a:blip r:embed="rId3">
            <a:alphaModFix/>
          </a:blip>
          <a:srcRect b="0" l="0" r="28028" t="2176"/>
          <a:stretch/>
        </p:blipFill>
        <p:spPr>
          <a:xfrm>
            <a:off x="7116416" y="1396314"/>
            <a:ext cx="4746070" cy="483811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29"/>
          <p:cNvSpPr txBox="1"/>
          <p:nvPr/>
        </p:nvSpPr>
        <p:spPr>
          <a:xfrm>
            <a:off x="10194324" y="6018980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441" name="Google Shape;441;p2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 txBox="1"/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en-GB"/>
              <a:t>Industrial construction systems</a:t>
            </a:r>
            <a:endParaRPr/>
          </a:p>
        </p:txBody>
      </p:sp>
      <p:sp>
        <p:nvSpPr>
          <p:cNvPr id="124" name="Google Shape;124;p3"/>
          <p:cNvSpPr txBox="1"/>
          <p:nvPr>
            <p:ph idx="1" type="subTitle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Frame with 3-pin joints</a:t>
            </a:r>
            <a:endParaRPr/>
          </a:p>
        </p:txBody>
      </p:sp>
      <p:sp>
        <p:nvSpPr>
          <p:cNvPr id="448" name="Google Shape;448;p3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Traditional construction system for industrial halls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Enables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 high space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 wide continuous space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Typical uses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Agricultural buildings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Production facilities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Sports facilities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449" name="Google Shape;449;p30"/>
          <p:cNvPicPr preferRelativeResize="0"/>
          <p:nvPr/>
        </p:nvPicPr>
        <p:blipFill rotWithShape="1">
          <a:blip r:embed="rId3">
            <a:alphaModFix/>
          </a:blip>
          <a:srcRect b="9741" l="15862" r="14105" t="7033"/>
          <a:stretch/>
        </p:blipFill>
        <p:spPr>
          <a:xfrm>
            <a:off x="5835198" y="1421027"/>
            <a:ext cx="6150858" cy="4103539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3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31"/>
          <p:cNvPicPr preferRelativeResize="0"/>
          <p:nvPr/>
        </p:nvPicPr>
        <p:blipFill rotWithShape="1">
          <a:blip r:embed="rId3">
            <a:alphaModFix/>
          </a:blip>
          <a:srcRect b="11908" l="22500" r="24747" t="8839"/>
          <a:stretch/>
        </p:blipFill>
        <p:spPr>
          <a:xfrm>
            <a:off x="6134625" y="1175054"/>
            <a:ext cx="5877411" cy="4957127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Components of a frame with a 3-pin joint ring-beam </a:t>
            </a:r>
            <a:endParaRPr/>
          </a:p>
        </p:txBody>
      </p:sp>
      <p:sp>
        <p:nvSpPr>
          <p:cNvPr id="458" name="Google Shape;458;p31"/>
          <p:cNvSpPr txBox="1"/>
          <p:nvPr>
            <p:ph idx="1" type="body"/>
          </p:nvPr>
        </p:nvSpPr>
        <p:spPr>
          <a:xfrm>
            <a:off x="838199" y="1825625"/>
            <a:ext cx="505289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arenR"/>
            </a:pPr>
            <a:r>
              <a:rPr lang="en-GB"/>
              <a:t>3-pin joint ring-beam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arenR"/>
            </a:pPr>
            <a:r>
              <a:rPr lang="en-GB"/>
              <a:t>End beam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arenR"/>
            </a:pPr>
            <a:r>
              <a:rPr lang="en-GB"/>
              <a:t>Corner column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arenR"/>
            </a:pPr>
            <a:r>
              <a:rPr lang="en-GB"/>
              <a:t>Wind column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arenR"/>
            </a:pPr>
            <a:r>
              <a:rPr lang="en-GB"/>
              <a:t>Stiffeners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Sideways support of a 3-pin joint ring-beam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End wind load</a:t>
            </a:r>
            <a:endParaRPr/>
          </a:p>
        </p:txBody>
      </p:sp>
      <p:sp>
        <p:nvSpPr>
          <p:cNvPr id="459" name="Google Shape;459;p31"/>
          <p:cNvSpPr txBox="1"/>
          <p:nvPr/>
        </p:nvSpPr>
        <p:spPr>
          <a:xfrm>
            <a:off x="8839993" y="3497649"/>
            <a:ext cx="3768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cxnSp>
        <p:nvCxnSpPr>
          <p:cNvPr id="460" name="Google Shape;460;p31"/>
          <p:cNvCxnSpPr/>
          <p:nvPr/>
        </p:nvCxnSpPr>
        <p:spPr>
          <a:xfrm>
            <a:off x="9073330" y="3700849"/>
            <a:ext cx="163352" cy="106651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61" name="Google Shape;461;p31"/>
          <p:cNvSpPr txBox="1"/>
          <p:nvPr/>
        </p:nvSpPr>
        <p:spPr>
          <a:xfrm>
            <a:off x="6845651" y="1237932"/>
            <a:ext cx="3768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cxnSp>
        <p:nvCxnSpPr>
          <p:cNvPr id="462" name="Google Shape;462;p31"/>
          <p:cNvCxnSpPr/>
          <p:nvPr/>
        </p:nvCxnSpPr>
        <p:spPr>
          <a:xfrm>
            <a:off x="7092778" y="1439562"/>
            <a:ext cx="148290" cy="118273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63" name="Google Shape;463;p31"/>
          <p:cNvSpPr txBox="1"/>
          <p:nvPr/>
        </p:nvSpPr>
        <p:spPr>
          <a:xfrm>
            <a:off x="5985838" y="2692446"/>
            <a:ext cx="3768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cxnSp>
        <p:nvCxnSpPr>
          <p:cNvPr id="464" name="Google Shape;464;p31"/>
          <p:cNvCxnSpPr/>
          <p:nvPr/>
        </p:nvCxnSpPr>
        <p:spPr>
          <a:xfrm flipH="1" rot="10800000">
            <a:off x="6226288" y="2748126"/>
            <a:ext cx="207970" cy="11999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65" name="Google Shape;465;p31"/>
          <p:cNvSpPr txBox="1"/>
          <p:nvPr/>
        </p:nvSpPr>
        <p:spPr>
          <a:xfrm>
            <a:off x="7311327" y="1745316"/>
            <a:ext cx="3768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cxnSp>
        <p:nvCxnSpPr>
          <p:cNvPr id="466" name="Google Shape;466;p31"/>
          <p:cNvCxnSpPr/>
          <p:nvPr/>
        </p:nvCxnSpPr>
        <p:spPr>
          <a:xfrm>
            <a:off x="7551414" y="1930042"/>
            <a:ext cx="218402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67" name="Google Shape;467;p31"/>
          <p:cNvCxnSpPr/>
          <p:nvPr/>
        </p:nvCxnSpPr>
        <p:spPr>
          <a:xfrm flipH="1" rot="10800000">
            <a:off x="7852719" y="2584834"/>
            <a:ext cx="118439" cy="16329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68" name="Google Shape;468;p31"/>
          <p:cNvSpPr txBox="1"/>
          <p:nvPr/>
        </p:nvSpPr>
        <p:spPr>
          <a:xfrm>
            <a:off x="7621744" y="2595411"/>
            <a:ext cx="3768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cxnSp>
        <p:nvCxnSpPr>
          <p:cNvPr id="469" name="Google Shape;469;p31"/>
          <p:cNvCxnSpPr/>
          <p:nvPr/>
        </p:nvCxnSpPr>
        <p:spPr>
          <a:xfrm flipH="1">
            <a:off x="8477329" y="2499516"/>
            <a:ext cx="190936" cy="66336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70" name="Google Shape;470;p31"/>
          <p:cNvSpPr txBox="1"/>
          <p:nvPr/>
        </p:nvSpPr>
        <p:spPr>
          <a:xfrm>
            <a:off x="8603899" y="2309773"/>
            <a:ext cx="3768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471" name="Google Shape;471;p3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6279" y="1090895"/>
            <a:ext cx="5368883" cy="4721529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Frame with 3-pin joints</a:t>
            </a:r>
            <a:endParaRPr/>
          </a:p>
        </p:txBody>
      </p:sp>
      <p:sp>
        <p:nvSpPr>
          <p:cNvPr id="479" name="Google Shape;479;p32"/>
          <p:cNvSpPr txBox="1"/>
          <p:nvPr>
            <p:ph idx="1" type="body"/>
          </p:nvPr>
        </p:nvSpPr>
        <p:spPr>
          <a:xfrm>
            <a:off x="838200" y="1825624"/>
            <a:ext cx="5266038" cy="48717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 3-pin joint ring-beam is built with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Curved corners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Sharp corners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 3-pin joint ring-beam building is stiff at the ring-beam level, which is why the length of the building does not affect its transverse stiffening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Stiffening a ring-beam system in the longitudinal direction of the building is challenging (wind load + lateral supports for the 3-pin joint ring beam)</a:t>
            </a:r>
            <a:endParaRPr/>
          </a:p>
          <a:p>
            <a:pPr indent="-101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480" name="Google Shape;480;p3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  <p:sp>
        <p:nvSpPr>
          <p:cNvPr id="481" name="Google Shape;481;p32"/>
          <p:cNvSpPr txBox="1"/>
          <p:nvPr/>
        </p:nvSpPr>
        <p:spPr>
          <a:xfrm>
            <a:off x="7376160" y="2211268"/>
            <a:ext cx="3977640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Curved-corner 3-pin joint ring-beam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k4800...k8000</a:t>
            </a:r>
            <a:endParaRPr/>
          </a:p>
        </p:txBody>
      </p:sp>
      <p:sp>
        <p:nvSpPr>
          <p:cNvPr id="482" name="Google Shape;482;p32"/>
          <p:cNvSpPr txBox="1"/>
          <p:nvPr/>
        </p:nvSpPr>
        <p:spPr>
          <a:xfrm>
            <a:off x="7344356" y="4715930"/>
            <a:ext cx="2825363" cy="4047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3-pin joint ring-beams </a:t>
            </a:r>
            <a:b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k4800...k8000</a:t>
            </a:r>
            <a:endParaRPr/>
          </a:p>
        </p:txBody>
      </p:sp>
      <p:sp>
        <p:nvSpPr>
          <p:cNvPr id="483" name="Google Shape;483;p32"/>
          <p:cNvSpPr txBox="1"/>
          <p:nvPr/>
        </p:nvSpPr>
        <p:spPr>
          <a:xfrm>
            <a:off x="7858038" y="2850417"/>
            <a:ext cx="2825363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Recommendation 20...40 m</a:t>
            </a:r>
            <a:endParaRPr/>
          </a:p>
        </p:txBody>
      </p:sp>
      <p:sp>
        <p:nvSpPr>
          <p:cNvPr id="484" name="Google Shape;484;p32"/>
          <p:cNvSpPr txBox="1"/>
          <p:nvPr/>
        </p:nvSpPr>
        <p:spPr>
          <a:xfrm>
            <a:off x="7886855" y="5458447"/>
            <a:ext cx="2825363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Recommendation 10...20 m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3-pin joint ring-beam with curved corners</a:t>
            </a:r>
            <a:endParaRPr/>
          </a:p>
        </p:txBody>
      </p:sp>
      <p:pic>
        <p:nvPicPr>
          <p:cNvPr descr="https://www.versowood.fi/application/files/4114/9449/3217/liimapuu-pihatto.jpg" id="491" name="Google Shape;49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7987" y="1465823"/>
            <a:ext cx="8157297" cy="4758423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33"/>
          <p:cNvSpPr txBox="1"/>
          <p:nvPr/>
        </p:nvSpPr>
        <p:spPr>
          <a:xfrm>
            <a:off x="8417122" y="6008802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Versowood</a:t>
            </a:r>
            <a:endParaRPr/>
          </a:p>
        </p:txBody>
      </p:sp>
      <p:sp>
        <p:nvSpPr>
          <p:cNvPr id="493" name="Google Shape;493;p3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puuinfo.fi/wp-content/uploads/2020/07/Kosken_Kartano3_43361.jpg" id="499" name="Google Shape;499;p34"/>
          <p:cNvPicPr preferRelativeResize="0"/>
          <p:nvPr/>
        </p:nvPicPr>
        <p:blipFill rotWithShape="1">
          <a:blip r:embed="rId3">
            <a:alphaModFix/>
          </a:blip>
          <a:srcRect b="7793" l="0" r="0" t="4493"/>
          <a:stretch/>
        </p:blipFill>
        <p:spPr>
          <a:xfrm>
            <a:off x="1927985" y="1451918"/>
            <a:ext cx="8157298" cy="4772327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3-pin joint ring-beam with sharp corners</a:t>
            </a:r>
            <a:endParaRPr/>
          </a:p>
        </p:txBody>
      </p:sp>
      <p:sp>
        <p:nvSpPr>
          <p:cNvPr id="501" name="Google Shape;501;p34"/>
          <p:cNvSpPr txBox="1"/>
          <p:nvPr/>
        </p:nvSpPr>
        <p:spPr>
          <a:xfrm>
            <a:off x="8417122" y="6008802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Puuinfo</a:t>
            </a:r>
            <a:endParaRPr/>
          </a:p>
        </p:txBody>
      </p:sp>
      <p:sp>
        <p:nvSpPr>
          <p:cNvPr id="502" name="Google Shape;502;p3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35"/>
          <p:cNvPicPr preferRelativeResize="0"/>
          <p:nvPr/>
        </p:nvPicPr>
        <p:blipFill rotWithShape="1">
          <a:blip r:embed="rId3">
            <a:alphaModFix/>
          </a:blip>
          <a:srcRect b="21295" l="24476" r="29306" t="17504"/>
          <a:stretch/>
        </p:blipFill>
        <p:spPr>
          <a:xfrm>
            <a:off x="6139249" y="1592826"/>
            <a:ext cx="5788013" cy="4302929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Foundation of a 3-pin joint ring-beam hall</a:t>
            </a:r>
            <a:endParaRPr/>
          </a:p>
        </p:txBody>
      </p:sp>
      <p:sp>
        <p:nvSpPr>
          <p:cNvPr id="510" name="Google Shape;510;p35"/>
          <p:cNvSpPr txBox="1"/>
          <p:nvPr>
            <p:ph idx="1" type="body"/>
          </p:nvPr>
        </p:nvSpPr>
        <p:spPr>
          <a:xfrm>
            <a:off x="838200" y="1825624"/>
            <a:ext cx="5080686" cy="4964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3-pin joint ring-beam creates a horizontal load on the foundation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For the foundations, plinth beams are usually used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Challenges	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Junction between a 3-pin joint ring-beam and the foundation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Vertical dimensional accuracy of the foundation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Dimensional accuracy of joint component locations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Horizontal load on the foundation 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511" name="Google Shape;511;p3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Joint between a 3-pin joint ring-beam and the foundation</a:t>
            </a:r>
            <a:endParaRPr/>
          </a:p>
        </p:txBody>
      </p:sp>
      <p:sp>
        <p:nvSpPr>
          <p:cNvPr id="518" name="Google Shape;518;p36"/>
          <p:cNvSpPr txBox="1"/>
          <p:nvPr>
            <p:ph idx="1" type="body"/>
          </p:nvPr>
        </p:nvSpPr>
        <p:spPr>
          <a:xfrm>
            <a:off x="838200" y="1825624"/>
            <a:ext cx="5438848" cy="4970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 contact joint to support the vertical load is recommended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Horizontal loads are supported using ties that connect the foundation pads of the ring-beam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steel part should be equipped with height adjustment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support surface for the vertical load should be implemented with grouting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Waterproofing between the timber and concrete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id="519" name="Google Shape;519;p36"/>
          <p:cNvPicPr preferRelativeResize="0"/>
          <p:nvPr/>
        </p:nvPicPr>
        <p:blipFill rotWithShape="1">
          <a:blip r:embed="rId3">
            <a:alphaModFix/>
          </a:blip>
          <a:srcRect b="16962" l="28074" r="41267" t="15879"/>
          <a:stretch/>
        </p:blipFill>
        <p:spPr>
          <a:xfrm>
            <a:off x="6469571" y="1873251"/>
            <a:ext cx="2865142" cy="352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6"/>
          <p:cNvPicPr preferRelativeResize="0"/>
          <p:nvPr/>
        </p:nvPicPr>
        <p:blipFill rotWithShape="1">
          <a:blip r:embed="rId4">
            <a:alphaModFix/>
          </a:blip>
          <a:srcRect b="17051" l="28733" r="43446" t="42869"/>
          <a:stretch/>
        </p:blipFill>
        <p:spPr>
          <a:xfrm>
            <a:off x="9186432" y="3276375"/>
            <a:ext cx="2621712" cy="2120291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3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Joint between a 3-pin joint ring-beam and the foundation</a:t>
            </a:r>
            <a:endParaRPr/>
          </a:p>
        </p:txBody>
      </p:sp>
      <p:sp>
        <p:nvSpPr>
          <p:cNvPr id="528" name="Google Shape;528;p37"/>
          <p:cNvSpPr txBox="1"/>
          <p:nvPr>
            <p:ph idx="1" type="body"/>
          </p:nvPr>
        </p:nvSpPr>
        <p:spPr>
          <a:xfrm>
            <a:off x="838200" y="1825624"/>
            <a:ext cx="5099222" cy="48099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At least in production and storage buildings, having the foot of the ring-beam above the floor level is recommended (moisture stress)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height of the steel parts affects the timing of the slab-on-grade casting (ease of installation)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Grouting of the joints will affect the workflow and work schedule 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id="529" name="Google Shape;529;p37"/>
          <p:cNvPicPr preferRelativeResize="0"/>
          <p:nvPr/>
        </p:nvPicPr>
        <p:blipFill rotWithShape="1">
          <a:blip r:embed="rId3">
            <a:alphaModFix/>
          </a:blip>
          <a:srcRect b="11997" l="36030" r="23125" t="11367"/>
          <a:stretch/>
        </p:blipFill>
        <p:spPr>
          <a:xfrm>
            <a:off x="7017517" y="1595775"/>
            <a:ext cx="4503592" cy="4743857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3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Vertical load transfer</a:t>
            </a:r>
            <a:endParaRPr/>
          </a:p>
        </p:txBody>
      </p:sp>
      <p:sp>
        <p:nvSpPr>
          <p:cNvPr id="537" name="Google Shape;537;p38"/>
          <p:cNvSpPr txBox="1"/>
          <p:nvPr>
            <p:ph idx="1" type="body"/>
          </p:nvPr>
        </p:nvSpPr>
        <p:spPr>
          <a:xfrm>
            <a:off x="838199" y="1825625"/>
            <a:ext cx="5309287" cy="4674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3-pin joint ring-beam transfers the vertical load directly to the foundation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wind columns and corner columns of the end wall transfer the vertical load to the foundations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538" name="Google Shape;538;p38"/>
          <p:cNvPicPr preferRelativeResize="0"/>
          <p:nvPr/>
        </p:nvPicPr>
        <p:blipFill rotWithShape="1">
          <a:blip r:embed="rId3">
            <a:alphaModFix/>
          </a:blip>
          <a:srcRect b="24002" l="26098" r="28293" t="20664"/>
          <a:stretch/>
        </p:blipFill>
        <p:spPr>
          <a:xfrm>
            <a:off x="6339792" y="1770020"/>
            <a:ext cx="5708046" cy="3887814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3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Vertical load transfer</a:t>
            </a:r>
            <a:endParaRPr/>
          </a:p>
        </p:txBody>
      </p:sp>
      <p:sp>
        <p:nvSpPr>
          <p:cNvPr id="546" name="Google Shape;546;p39"/>
          <p:cNvSpPr txBox="1"/>
          <p:nvPr>
            <p:ph idx="1" type="body"/>
          </p:nvPr>
        </p:nvSpPr>
        <p:spPr>
          <a:xfrm>
            <a:off x="838200" y="1825625"/>
            <a:ext cx="5173362" cy="4674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For the end wall, straight beams fitted to the roof slope are usually used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If there is e.g. a wide door in the middle of the end wall, a separate beam must be placed on top of the opening if necessary, because the wind pillar cannot be placed in the middle of an opening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547" name="Google Shape;547;p39"/>
          <p:cNvPicPr preferRelativeResize="0"/>
          <p:nvPr/>
        </p:nvPicPr>
        <p:blipFill rotWithShape="1">
          <a:blip r:embed="rId3">
            <a:alphaModFix/>
          </a:blip>
          <a:srcRect b="22017" l="32382" r="31182" t="15789"/>
          <a:stretch/>
        </p:blipFill>
        <p:spPr>
          <a:xfrm>
            <a:off x="6729030" y="1248033"/>
            <a:ext cx="5151992" cy="4937028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3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 txBox="1"/>
          <p:nvPr>
            <p:ph idx="1" type="body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31" name="Google Shape;131;p4"/>
          <p:cNvSpPr txBox="1"/>
          <p:nvPr>
            <p:ph idx="2" type="body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Tero Lahtela, </a:t>
            </a:r>
            <a:br>
              <a:rPr lang="en-GB"/>
            </a:br>
            <a:r>
              <a:rPr lang="en-GB"/>
              <a:t>Insinööritoimisto Tero Lahtela Oy</a:t>
            </a:r>
            <a:endParaRPr/>
          </a:p>
        </p:txBody>
      </p:sp>
      <p:sp>
        <p:nvSpPr>
          <p:cNvPr id="132" name="Google Shape;132;p4"/>
          <p:cNvSpPr txBox="1"/>
          <p:nvPr>
            <p:ph idx="3" type="body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Release date: 22/10/2021 </a:t>
            </a:r>
            <a:endParaRPr/>
          </a:p>
        </p:txBody>
      </p:sp>
      <p:sp>
        <p:nvSpPr>
          <p:cNvPr id="133" name="Google Shape;133;p4"/>
          <p:cNvSpPr txBox="1"/>
          <p:nvPr>
            <p:ph idx="4" type="body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34" name="Google Shape;134;p4"/>
          <p:cNvSpPr txBox="1"/>
          <p:nvPr>
            <p:ph idx="11" type="ftr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0"/>
          <p:cNvSpPr txBox="1"/>
          <p:nvPr>
            <p:ph type="title"/>
          </p:nvPr>
        </p:nvSpPr>
        <p:spPr>
          <a:xfrm>
            <a:off x="838199" y="365125"/>
            <a:ext cx="1116638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Transversal stiffening of a 3-pin joint ring-beam structure</a:t>
            </a:r>
            <a:endParaRPr/>
          </a:p>
        </p:txBody>
      </p:sp>
      <p:sp>
        <p:nvSpPr>
          <p:cNvPr id="555" name="Google Shape;555;p40"/>
          <p:cNvSpPr txBox="1"/>
          <p:nvPr>
            <p:ph idx="1" type="body"/>
          </p:nvPr>
        </p:nvSpPr>
        <p:spPr>
          <a:xfrm>
            <a:off x="838199" y="1825625"/>
            <a:ext cx="5309287" cy="4674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In the transversal direction, 3-pin joint ring-beams and the cantilever columns of the end walls are used to stiffen the hall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For stiffening the end wall, diagonal stiffeners can also be used, in which case there is no need for cantilever columns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hall length does not affect the transversal stiffening because the 3-pin joint ring-beam is a stiffening structural component at its level</a:t>
            </a:r>
            <a:endParaRPr/>
          </a:p>
          <a:p>
            <a:pPr indent="-101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id="556" name="Google Shape;556;p40"/>
          <p:cNvPicPr preferRelativeResize="0"/>
          <p:nvPr/>
        </p:nvPicPr>
        <p:blipFill rotWithShape="1">
          <a:blip r:embed="rId3">
            <a:alphaModFix/>
          </a:blip>
          <a:srcRect b="9650" l="20118" r="17246" t="10374"/>
          <a:stretch/>
        </p:blipFill>
        <p:spPr>
          <a:xfrm>
            <a:off x="6483176" y="1782376"/>
            <a:ext cx="5521412" cy="3957905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4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1"/>
          <p:cNvSpPr txBox="1"/>
          <p:nvPr>
            <p:ph type="title"/>
          </p:nvPr>
        </p:nvSpPr>
        <p:spPr>
          <a:xfrm>
            <a:off x="838199" y="365125"/>
            <a:ext cx="11104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Longitudinal stiffening of a 3-pin joint ring-beam structure</a:t>
            </a:r>
            <a:endParaRPr/>
          </a:p>
        </p:txBody>
      </p:sp>
      <p:sp>
        <p:nvSpPr>
          <p:cNvPr id="564" name="Google Shape;564;p41"/>
          <p:cNvSpPr txBox="1"/>
          <p:nvPr>
            <p:ph idx="1" type="body"/>
          </p:nvPr>
        </p:nvSpPr>
        <p:spPr>
          <a:xfrm>
            <a:off x="838199" y="1825625"/>
            <a:ext cx="5309287" cy="4674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Stiffening a ring-beam structure in the longitudinal direction of the building is more challenging than in the transversal direction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Loads that affect longitudinal stiffeners are created by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The end wind load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Transversal supports of load-bearing structures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Additional horizontal load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565" name="Google Shape;565;p41"/>
          <p:cNvPicPr preferRelativeResize="0"/>
          <p:nvPr/>
        </p:nvPicPr>
        <p:blipFill rotWithShape="1">
          <a:blip r:embed="rId3">
            <a:alphaModFix/>
          </a:blip>
          <a:srcRect b="15519" l="25338" r="27533" t="14616"/>
          <a:stretch/>
        </p:blipFill>
        <p:spPr>
          <a:xfrm>
            <a:off x="6444047" y="1589638"/>
            <a:ext cx="5498757" cy="4576384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4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2"/>
          <p:cNvSpPr txBox="1"/>
          <p:nvPr>
            <p:ph type="title"/>
          </p:nvPr>
        </p:nvSpPr>
        <p:spPr>
          <a:xfrm>
            <a:off x="838199" y="365125"/>
            <a:ext cx="11104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Sideways support of a 3-pin joint ring-beam</a:t>
            </a:r>
            <a:endParaRPr/>
          </a:p>
        </p:txBody>
      </p:sp>
      <p:sp>
        <p:nvSpPr>
          <p:cNvPr id="573" name="Google Shape;573;p42"/>
          <p:cNvSpPr txBox="1"/>
          <p:nvPr>
            <p:ph idx="1" type="body"/>
          </p:nvPr>
        </p:nvSpPr>
        <p:spPr>
          <a:xfrm>
            <a:off x="838200" y="1825625"/>
            <a:ext cx="4697628" cy="4674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In the structural components of a 3-pin joint ring-beam, the pressed edge may be on the external or internal edge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Lateral support may also be needed on the inner edge of the 3-pin joint ring-beam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cross-section width of the 3-pin joint ring-beam should be large enough to avoid lateral supports on the inner edge</a:t>
            </a:r>
            <a:endParaRPr/>
          </a:p>
        </p:txBody>
      </p:sp>
      <p:pic>
        <p:nvPicPr>
          <p:cNvPr descr="Open Source Wood - Idea" id="574" name="Google Shape;574;p42"/>
          <p:cNvPicPr preferRelativeResize="0"/>
          <p:nvPr/>
        </p:nvPicPr>
        <p:blipFill rotWithShape="1">
          <a:blip r:embed="rId3">
            <a:alphaModFix/>
          </a:blip>
          <a:srcRect b="0" l="13032" r="0" t="0"/>
          <a:stretch/>
        </p:blipFill>
        <p:spPr>
          <a:xfrm>
            <a:off x="6335890" y="1690688"/>
            <a:ext cx="5521633" cy="4285006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42"/>
          <p:cNvSpPr txBox="1"/>
          <p:nvPr/>
        </p:nvSpPr>
        <p:spPr>
          <a:xfrm>
            <a:off x="10189361" y="5760250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Metsä Wood</a:t>
            </a:r>
            <a:endParaRPr/>
          </a:p>
        </p:txBody>
      </p:sp>
      <p:sp>
        <p:nvSpPr>
          <p:cNvPr id="576" name="Google Shape;576;p42"/>
          <p:cNvSpPr txBox="1"/>
          <p:nvPr/>
        </p:nvSpPr>
        <p:spPr>
          <a:xfrm>
            <a:off x="6761279" y="2143897"/>
            <a:ext cx="233542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Lateral support of the inner edge</a:t>
            </a:r>
            <a:endParaRPr/>
          </a:p>
        </p:txBody>
      </p:sp>
      <p:cxnSp>
        <p:nvCxnSpPr>
          <p:cNvPr id="577" name="Google Shape;577;p42"/>
          <p:cNvCxnSpPr/>
          <p:nvPr/>
        </p:nvCxnSpPr>
        <p:spPr>
          <a:xfrm>
            <a:off x="8414951" y="2389661"/>
            <a:ext cx="0" cy="1267939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78" name="Google Shape;578;p4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43"/>
          <p:cNvPicPr preferRelativeResize="0"/>
          <p:nvPr/>
        </p:nvPicPr>
        <p:blipFill rotWithShape="1">
          <a:blip r:embed="rId3">
            <a:alphaModFix/>
          </a:blip>
          <a:srcRect b="0" l="0" r="4272" t="0"/>
          <a:stretch/>
        </p:blipFill>
        <p:spPr>
          <a:xfrm>
            <a:off x="6172200" y="1691428"/>
            <a:ext cx="5684109" cy="425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43"/>
          <p:cNvPicPr preferRelativeResize="0"/>
          <p:nvPr/>
        </p:nvPicPr>
        <p:blipFill rotWithShape="1">
          <a:blip r:embed="rId4">
            <a:alphaModFix/>
          </a:blip>
          <a:srcRect b="0" l="4084" r="0" t="0"/>
          <a:stretch/>
        </p:blipFill>
        <p:spPr>
          <a:xfrm>
            <a:off x="339811" y="1698983"/>
            <a:ext cx="5659394" cy="4238437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Stiffeners for a 3-pin joint ring-beam structure</a:t>
            </a:r>
            <a:endParaRPr/>
          </a:p>
        </p:txBody>
      </p:sp>
      <p:sp>
        <p:nvSpPr>
          <p:cNvPr id="587" name="Google Shape;587;p43"/>
          <p:cNvSpPr txBox="1"/>
          <p:nvPr/>
        </p:nvSpPr>
        <p:spPr>
          <a:xfrm>
            <a:off x="4331043" y="5723180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Ligna-systems</a:t>
            </a:r>
            <a:endParaRPr/>
          </a:p>
        </p:txBody>
      </p:sp>
      <p:sp>
        <p:nvSpPr>
          <p:cNvPr id="588" name="Google Shape;588;p43"/>
          <p:cNvSpPr txBox="1"/>
          <p:nvPr/>
        </p:nvSpPr>
        <p:spPr>
          <a:xfrm>
            <a:off x="10188147" y="5732585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Ligna-systems</a:t>
            </a:r>
            <a:endParaRPr/>
          </a:p>
        </p:txBody>
      </p:sp>
      <p:sp>
        <p:nvSpPr>
          <p:cNvPr id="589" name="Google Shape;589;p4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External sheathing of a 3-pin joint ring-beam hall</a:t>
            </a:r>
            <a:endParaRPr/>
          </a:p>
        </p:txBody>
      </p:sp>
      <p:sp>
        <p:nvSpPr>
          <p:cNvPr id="596" name="Google Shape;596;p44"/>
          <p:cNvSpPr txBox="1"/>
          <p:nvPr>
            <p:ph idx="1" type="body"/>
          </p:nvPr>
        </p:nvSpPr>
        <p:spPr>
          <a:xfrm>
            <a:off x="838199" y="1825625"/>
            <a:ext cx="1074187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Roof units can be used in a 3-pin joint ring-beam hall in the same way as in a cantilever column hall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Stiffening roof units can be used for stiffening in the same way as in a cantilever column hall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For the exterior walls, timber or metal can be used, similarly to a cantilever column hall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597" name="Google Shape;597;p4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Arched frame with 3-pin joint</a:t>
            </a:r>
            <a:endParaRPr/>
          </a:p>
        </p:txBody>
      </p:sp>
      <p:sp>
        <p:nvSpPr>
          <p:cNvPr id="604" name="Google Shape;604;p4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Traditional construction system for industrial halls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Enables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 high space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 wide continuous space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Typical uses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Sports facilities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Fair facilities 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605" name="Google Shape;605;p45"/>
          <p:cNvPicPr preferRelativeResize="0"/>
          <p:nvPr/>
        </p:nvPicPr>
        <p:blipFill rotWithShape="1">
          <a:blip r:embed="rId3">
            <a:alphaModFix/>
          </a:blip>
          <a:srcRect b="10282" l="15303" r="9289" t="9290"/>
          <a:stretch/>
        </p:blipFill>
        <p:spPr>
          <a:xfrm>
            <a:off x="5631364" y="1532238"/>
            <a:ext cx="6319679" cy="3784164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4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46"/>
          <p:cNvPicPr preferRelativeResize="0"/>
          <p:nvPr/>
        </p:nvPicPr>
        <p:blipFill rotWithShape="1">
          <a:blip r:embed="rId3">
            <a:alphaModFix/>
          </a:blip>
          <a:srcRect b="4687" l="22094" r="16790" t="5499"/>
          <a:stretch/>
        </p:blipFill>
        <p:spPr>
          <a:xfrm>
            <a:off x="5896623" y="1207658"/>
            <a:ext cx="6094507" cy="5028221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Components of a 3-pin joint arched frame </a:t>
            </a:r>
            <a:endParaRPr/>
          </a:p>
        </p:txBody>
      </p:sp>
      <p:sp>
        <p:nvSpPr>
          <p:cNvPr id="614" name="Google Shape;614;p46"/>
          <p:cNvSpPr txBox="1"/>
          <p:nvPr>
            <p:ph idx="1" type="body"/>
          </p:nvPr>
        </p:nvSpPr>
        <p:spPr>
          <a:xfrm>
            <a:off x="838199" y="1825625"/>
            <a:ext cx="505289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arenR"/>
            </a:pPr>
            <a:r>
              <a:rPr lang="en-GB"/>
              <a:t>3-pin joint arch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arenR"/>
            </a:pPr>
            <a:r>
              <a:rPr lang="en-GB"/>
              <a:t>Wind column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arenR"/>
            </a:pPr>
            <a:r>
              <a:rPr lang="en-GB"/>
              <a:t>Stiffeners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Lateral supports of a 3-pin joint arch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End wind load</a:t>
            </a:r>
            <a:endParaRPr/>
          </a:p>
        </p:txBody>
      </p:sp>
      <p:sp>
        <p:nvSpPr>
          <p:cNvPr id="615" name="Google Shape;615;p46"/>
          <p:cNvSpPr txBox="1"/>
          <p:nvPr/>
        </p:nvSpPr>
        <p:spPr>
          <a:xfrm>
            <a:off x="8808254" y="3515073"/>
            <a:ext cx="3768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cxnSp>
        <p:nvCxnSpPr>
          <p:cNvPr id="616" name="Google Shape;616;p46"/>
          <p:cNvCxnSpPr/>
          <p:nvPr/>
        </p:nvCxnSpPr>
        <p:spPr>
          <a:xfrm>
            <a:off x="9038968" y="3700848"/>
            <a:ext cx="185358" cy="10665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17" name="Google Shape;617;p46"/>
          <p:cNvSpPr txBox="1"/>
          <p:nvPr/>
        </p:nvSpPr>
        <p:spPr>
          <a:xfrm>
            <a:off x="7284092" y="1907569"/>
            <a:ext cx="3768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cxnSp>
        <p:nvCxnSpPr>
          <p:cNvPr id="618" name="Google Shape;618;p46"/>
          <p:cNvCxnSpPr/>
          <p:nvPr/>
        </p:nvCxnSpPr>
        <p:spPr>
          <a:xfrm>
            <a:off x="7524179" y="2098473"/>
            <a:ext cx="218402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19" name="Google Shape;619;p46"/>
          <p:cNvCxnSpPr/>
          <p:nvPr/>
        </p:nvCxnSpPr>
        <p:spPr>
          <a:xfrm flipH="1" rot="10800000">
            <a:off x="7945422" y="2859967"/>
            <a:ext cx="118439" cy="16329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20" name="Google Shape;620;p46"/>
          <p:cNvSpPr txBox="1"/>
          <p:nvPr/>
        </p:nvSpPr>
        <p:spPr>
          <a:xfrm>
            <a:off x="7711691" y="2875590"/>
            <a:ext cx="3768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621" name="Google Shape;621;p46"/>
          <p:cNvSpPr txBox="1"/>
          <p:nvPr/>
        </p:nvSpPr>
        <p:spPr>
          <a:xfrm>
            <a:off x="7920882" y="3318051"/>
            <a:ext cx="3768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cxnSp>
        <p:nvCxnSpPr>
          <p:cNvPr id="622" name="Google Shape;622;p46"/>
          <p:cNvCxnSpPr/>
          <p:nvPr/>
        </p:nvCxnSpPr>
        <p:spPr>
          <a:xfrm rot="10800000">
            <a:off x="8036780" y="3199807"/>
            <a:ext cx="22168" cy="19643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23" name="Google Shape;623;p4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Arched frame with 3-pin joint</a:t>
            </a:r>
            <a:endParaRPr/>
          </a:p>
        </p:txBody>
      </p:sp>
      <p:sp>
        <p:nvSpPr>
          <p:cNvPr id="630" name="Google Shape;630;p47"/>
          <p:cNvSpPr txBox="1"/>
          <p:nvPr>
            <p:ph idx="1" type="body"/>
          </p:nvPr>
        </p:nvSpPr>
        <p:spPr>
          <a:xfrm>
            <a:off x="838200" y="1825624"/>
            <a:ext cx="5266038" cy="48717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3-pin joint arch is stiff at the arch level, which is why the length of the building does not affect its transverse stiffening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Stiffening an arched frame in the longitudinal direction of the building is challenging (wind load + lateral supports of the 3-pin joint arch)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631" name="Google Shape;631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08125" y="2239094"/>
            <a:ext cx="5655276" cy="2391017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4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  <p:sp>
        <p:nvSpPr>
          <p:cNvPr id="633" name="Google Shape;633;p47"/>
          <p:cNvSpPr txBox="1"/>
          <p:nvPr/>
        </p:nvSpPr>
        <p:spPr>
          <a:xfrm>
            <a:off x="7320501" y="3355788"/>
            <a:ext cx="2825363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3-pin joint arches k6000...k8000</a:t>
            </a:r>
            <a:endParaRPr/>
          </a:p>
        </p:txBody>
      </p:sp>
      <p:sp>
        <p:nvSpPr>
          <p:cNvPr id="634" name="Google Shape;634;p47"/>
          <p:cNvSpPr txBox="1"/>
          <p:nvPr/>
        </p:nvSpPr>
        <p:spPr>
          <a:xfrm>
            <a:off x="7723081" y="4174727"/>
            <a:ext cx="2825363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Recommendation 50...100 m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Installation of a 3-pin joint arch</a:t>
            </a:r>
            <a:endParaRPr/>
          </a:p>
        </p:txBody>
      </p:sp>
      <p:pic>
        <p:nvPicPr>
          <p:cNvPr descr="https://www.fgpconstruction.com/wp-content/uploads/2019/09/Stade-PEPS-StephaneGroleau-479.jpg" id="641" name="Google Shape;64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285" y="1519881"/>
            <a:ext cx="5470247" cy="45654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fgpconstruction.com/wp-content/uploads/2019/09/PEPS3.jpg" id="642" name="Google Shape;642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30641" y="1519914"/>
            <a:ext cx="5931007" cy="4567854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48"/>
          <p:cNvSpPr txBox="1"/>
          <p:nvPr/>
        </p:nvSpPr>
        <p:spPr>
          <a:xfrm>
            <a:off x="4158370" y="5869882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Stéphane Groleau</a:t>
            </a:r>
            <a:endParaRPr/>
          </a:p>
        </p:txBody>
      </p:sp>
      <p:sp>
        <p:nvSpPr>
          <p:cNvPr id="644" name="Google Shape;644;p48"/>
          <p:cNvSpPr txBox="1"/>
          <p:nvPr/>
        </p:nvSpPr>
        <p:spPr>
          <a:xfrm>
            <a:off x="10193486" y="5869882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FGP Construction</a:t>
            </a:r>
            <a:endParaRPr/>
          </a:p>
        </p:txBody>
      </p:sp>
      <p:sp>
        <p:nvSpPr>
          <p:cNvPr id="645" name="Google Shape;645;p4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4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Foundation of a 3-pin joint ring-beam hall</a:t>
            </a:r>
            <a:endParaRPr/>
          </a:p>
        </p:txBody>
      </p:sp>
      <p:sp>
        <p:nvSpPr>
          <p:cNvPr id="652" name="Google Shape;652;p49"/>
          <p:cNvSpPr txBox="1"/>
          <p:nvPr>
            <p:ph idx="1" type="body"/>
          </p:nvPr>
        </p:nvSpPr>
        <p:spPr>
          <a:xfrm>
            <a:off x="838200" y="1825625"/>
            <a:ext cx="5080686" cy="4890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3-pin joint arch creates a horizontal load on the foundation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For the foundations, plinth beams are usually used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Challenges	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Junction between a 3-pin joint and the foundation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Vertical dimensional accuracy of the foundation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Dimensional accuracy of joint component locations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Horizontal load on the foundation </a:t>
            </a:r>
            <a:endParaRPr/>
          </a:p>
        </p:txBody>
      </p:sp>
      <p:pic>
        <p:nvPicPr>
          <p:cNvPr id="653" name="Google Shape;653;p49"/>
          <p:cNvPicPr preferRelativeResize="0"/>
          <p:nvPr/>
        </p:nvPicPr>
        <p:blipFill rotWithShape="1">
          <a:blip r:embed="rId3">
            <a:alphaModFix/>
          </a:blip>
          <a:srcRect b="10824" l="14848" r="9239" t="10824"/>
          <a:stretch/>
        </p:blipFill>
        <p:spPr>
          <a:xfrm>
            <a:off x="5565435" y="1873251"/>
            <a:ext cx="6386541" cy="3700612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4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 txBox="1"/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GB"/>
              <a:t>Ring-beam construction and arched frames</a:t>
            </a:r>
            <a:br>
              <a:rPr lang="en-GB"/>
            </a:br>
            <a:r>
              <a:rPr lang="en-GB"/>
              <a:t>Construction of industrial halls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Joint between a 3-pin joint and the foundation</a:t>
            </a:r>
            <a:endParaRPr/>
          </a:p>
        </p:txBody>
      </p:sp>
      <p:sp>
        <p:nvSpPr>
          <p:cNvPr id="661" name="Google Shape;661;p50"/>
          <p:cNvSpPr txBox="1"/>
          <p:nvPr>
            <p:ph idx="1" type="body"/>
          </p:nvPr>
        </p:nvSpPr>
        <p:spPr>
          <a:xfrm>
            <a:off x="838199" y="1825624"/>
            <a:ext cx="5477463" cy="49026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horizontal load can be supported using ties connecting the foundation pads of the arch under the floor 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joint component should eliminate all work on site except joining the steel parts with a bolt or pin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62" name="Google Shape;662;p50"/>
          <p:cNvPicPr preferRelativeResize="0"/>
          <p:nvPr/>
        </p:nvPicPr>
        <p:blipFill rotWithShape="1">
          <a:blip r:embed="rId3">
            <a:alphaModFix/>
          </a:blip>
          <a:srcRect b="23191" l="34207" r="35742" t="13713"/>
          <a:stretch/>
        </p:blipFill>
        <p:spPr>
          <a:xfrm>
            <a:off x="7300262" y="1439562"/>
            <a:ext cx="3973218" cy="4683436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5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Joints of a 3-pin joint arch</a:t>
            </a:r>
            <a:endParaRPr/>
          </a:p>
        </p:txBody>
      </p:sp>
      <p:pic>
        <p:nvPicPr>
          <p:cNvPr descr="https://www.fgpconstruction.com/wp-content/uploads/2019/09/PEPS_mod.jpg" id="670" name="Google Shape;670;p51"/>
          <p:cNvPicPr preferRelativeResize="0"/>
          <p:nvPr/>
        </p:nvPicPr>
        <p:blipFill rotWithShape="1">
          <a:blip r:embed="rId3">
            <a:alphaModFix/>
          </a:blip>
          <a:srcRect b="0" l="15471" r="5372" t="0"/>
          <a:stretch/>
        </p:blipFill>
        <p:spPr>
          <a:xfrm>
            <a:off x="1357015" y="1873050"/>
            <a:ext cx="4512444" cy="4275323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51"/>
          <p:cNvSpPr txBox="1"/>
          <p:nvPr/>
        </p:nvSpPr>
        <p:spPr>
          <a:xfrm>
            <a:off x="4201297" y="5932929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FGP Construction</a:t>
            </a:r>
            <a:endParaRPr/>
          </a:p>
        </p:txBody>
      </p:sp>
      <p:pic>
        <p:nvPicPr>
          <p:cNvPr descr="Chauveau soccer stadium" id="672" name="Google Shape;672;p51"/>
          <p:cNvPicPr preferRelativeResize="0"/>
          <p:nvPr/>
        </p:nvPicPr>
        <p:blipFill rotWithShape="1">
          <a:blip r:embed="rId4">
            <a:alphaModFix/>
          </a:blip>
          <a:srcRect b="0" l="42948" r="0" t="0"/>
          <a:stretch/>
        </p:blipFill>
        <p:spPr>
          <a:xfrm>
            <a:off x="6330614" y="1873251"/>
            <a:ext cx="4503445" cy="4277367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51"/>
          <p:cNvSpPr txBox="1"/>
          <p:nvPr/>
        </p:nvSpPr>
        <p:spPr>
          <a:xfrm>
            <a:off x="8625016" y="5932929"/>
            <a:ext cx="2209044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ABCP architecture</a:t>
            </a:r>
            <a:endParaRPr/>
          </a:p>
        </p:txBody>
      </p:sp>
      <p:sp>
        <p:nvSpPr>
          <p:cNvPr id="674" name="Google Shape;674;p51"/>
          <p:cNvSpPr txBox="1"/>
          <p:nvPr>
            <p:ph idx="1" type="body"/>
          </p:nvPr>
        </p:nvSpPr>
        <p:spPr>
          <a:xfrm>
            <a:off x="1248950" y="1523886"/>
            <a:ext cx="2989419" cy="349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Ridge joint</a:t>
            </a:r>
            <a:endParaRPr/>
          </a:p>
        </p:txBody>
      </p:sp>
      <p:sp>
        <p:nvSpPr>
          <p:cNvPr id="675" name="Google Shape;675;p51"/>
          <p:cNvSpPr txBox="1"/>
          <p:nvPr>
            <p:ph idx="1" type="body"/>
          </p:nvPr>
        </p:nvSpPr>
        <p:spPr>
          <a:xfrm>
            <a:off x="6227235" y="1523886"/>
            <a:ext cx="2989419" cy="349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Foundation joint</a:t>
            </a:r>
            <a:endParaRPr/>
          </a:p>
        </p:txBody>
      </p:sp>
      <p:sp>
        <p:nvSpPr>
          <p:cNvPr id="676" name="Google Shape;676;p5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52"/>
          <p:cNvPicPr preferRelativeResize="0"/>
          <p:nvPr/>
        </p:nvPicPr>
        <p:blipFill rotWithShape="1">
          <a:blip r:embed="rId3">
            <a:alphaModFix/>
          </a:blip>
          <a:srcRect b="9198" l="12517" r="14661" t="12179"/>
          <a:stretch/>
        </p:blipFill>
        <p:spPr>
          <a:xfrm>
            <a:off x="6242997" y="1873251"/>
            <a:ext cx="5784780" cy="3506294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Vertical load transfer</a:t>
            </a:r>
            <a:endParaRPr/>
          </a:p>
        </p:txBody>
      </p:sp>
      <p:sp>
        <p:nvSpPr>
          <p:cNvPr id="684" name="Google Shape;684;p52"/>
          <p:cNvSpPr txBox="1"/>
          <p:nvPr>
            <p:ph idx="1" type="body"/>
          </p:nvPr>
        </p:nvSpPr>
        <p:spPr>
          <a:xfrm>
            <a:off x="838199" y="1825625"/>
            <a:ext cx="5309287" cy="4674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3-pin joint arch transfers the vertical load directly to the foundation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wind columns of the end wall transfer the vertical load of the end arch to the foundations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end arch can also be replaced by separate beams that extend from one column to the next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685" name="Google Shape;685;p5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p53"/>
          <p:cNvPicPr preferRelativeResize="0"/>
          <p:nvPr/>
        </p:nvPicPr>
        <p:blipFill rotWithShape="1">
          <a:blip r:embed="rId3">
            <a:alphaModFix/>
          </a:blip>
          <a:srcRect b="8838" l="13125" r="14561" t="11909"/>
          <a:stretch/>
        </p:blipFill>
        <p:spPr>
          <a:xfrm>
            <a:off x="6290292" y="1867072"/>
            <a:ext cx="5731308" cy="3526341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53"/>
          <p:cNvSpPr txBox="1"/>
          <p:nvPr>
            <p:ph type="title"/>
          </p:nvPr>
        </p:nvSpPr>
        <p:spPr>
          <a:xfrm>
            <a:off x="838199" y="365125"/>
            <a:ext cx="1116638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Transversal stiffening of a 3-pin joint arched frame</a:t>
            </a:r>
            <a:endParaRPr/>
          </a:p>
        </p:txBody>
      </p:sp>
      <p:sp>
        <p:nvSpPr>
          <p:cNvPr id="693" name="Google Shape;693;p53"/>
          <p:cNvSpPr txBox="1"/>
          <p:nvPr>
            <p:ph idx="1" type="body"/>
          </p:nvPr>
        </p:nvSpPr>
        <p:spPr>
          <a:xfrm>
            <a:off x="838199" y="1825625"/>
            <a:ext cx="5309287" cy="4674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3-pin joint arches are used to stiffen the hall in the transversal direction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If the end arch is replaced with a column-and-beam frame, diagonal stiffeners must be used to stiffen the end wall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hall length does not affect the transversal stiffening because the 3-pin joint arch is a stiffening structural component at its level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694" name="Google Shape;694;p5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54"/>
          <p:cNvSpPr txBox="1"/>
          <p:nvPr>
            <p:ph type="title"/>
          </p:nvPr>
        </p:nvSpPr>
        <p:spPr>
          <a:xfrm>
            <a:off x="838199" y="365125"/>
            <a:ext cx="11104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Longitudinal stiffening of a 3-pin joint arch frame</a:t>
            </a:r>
            <a:endParaRPr/>
          </a:p>
        </p:txBody>
      </p:sp>
      <p:sp>
        <p:nvSpPr>
          <p:cNvPr id="701" name="Google Shape;701;p54"/>
          <p:cNvSpPr txBox="1"/>
          <p:nvPr>
            <p:ph idx="1" type="body"/>
          </p:nvPr>
        </p:nvSpPr>
        <p:spPr>
          <a:xfrm>
            <a:off x="838199" y="1825625"/>
            <a:ext cx="5309287" cy="4674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Stiffening a ring-beam structure in the longitudinal direction of the building is more challenging than in the transversal direction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Loads that affect longitudinal stiffeners are created by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The end wind load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Transversal supports of load-bearing structures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Additional horizontal load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702" name="Google Shape;702;p54"/>
          <p:cNvPicPr preferRelativeResize="0"/>
          <p:nvPr/>
        </p:nvPicPr>
        <p:blipFill rotWithShape="1">
          <a:blip r:embed="rId3">
            <a:alphaModFix/>
          </a:blip>
          <a:srcRect b="4145" l="15759" r="13345" t="4325"/>
          <a:stretch/>
        </p:blipFill>
        <p:spPr>
          <a:xfrm>
            <a:off x="6427814" y="1935034"/>
            <a:ext cx="5496456" cy="3983851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5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www.fgpconstruction.com/wp-content/uploads/2019/09/Stade_Telus_Int-Stephane_Groleau-288.jpg" id="709" name="Google Shape;709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3942" y="2080682"/>
            <a:ext cx="5773581" cy="3849054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55"/>
          <p:cNvSpPr txBox="1"/>
          <p:nvPr>
            <p:ph type="title"/>
          </p:nvPr>
        </p:nvSpPr>
        <p:spPr>
          <a:xfrm>
            <a:off x="838199" y="365125"/>
            <a:ext cx="11104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Lateral supports of a 3-pin joint arch</a:t>
            </a:r>
            <a:endParaRPr/>
          </a:p>
        </p:txBody>
      </p:sp>
      <p:sp>
        <p:nvSpPr>
          <p:cNvPr id="711" name="Google Shape;711;p55"/>
          <p:cNvSpPr txBox="1"/>
          <p:nvPr>
            <p:ph idx="1" type="body"/>
          </p:nvPr>
        </p:nvSpPr>
        <p:spPr>
          <a:xfrm>
            <a:off x="838200" y="1825625"/>
            <a:ext cx="4697628" cy="4674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 the structural components of a 3-pin joint arch, the pressed edge may be on the external or internal edge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Lateral supports may also be needed on the inner edge of the 3-pin joint arch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cross-section width of the 3-pin joint arch should be large enough to avoid lateral supports on the inner edge</a:t>
            </a:r>
            <a:endParaRPr/>
          </a:p>
        </p:txBody>
      </p:sp>
      <p:sp>
        <p:nvSpPr>
          <p:cNvPr id="712" name="Google Shape;712;p55"/>
          <p:cNvSpPr txBox="1"/>
          <p:nvPr/>
        </p:nvSpPr>
        <p:spPr>
          <a:xfrm>
            <a:off x="10189361" y="5714292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Stéphane Groleau</a:t>
            </a:r>
            <a:endParaRPr/>
          </a:p>
        </p:txBody>
      </p:sp>
      <p:sp>
        <p:nvSpPr>
          <p:cNvPr id="713" name="Google Shape;713;p55"/>
          <p:cNvSpPr txBox="1"/>
          <p:nvPr/>
        </p:nvSpPr>
        <p:spPr>
          <a:xfrm>
            <a:off x="7045485" y="1438985"/>
            <a:ext cx="338577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Lateral support of the inner edge</a:t>
            </a:r>
            <a:endParaRPr/>
          </a:p>
        </p:txBody>
      </p:sp>
      <p:cxnSp>
        <p:nvCxnSpPr>
          <p:cNvPr id="714" name="Google Shape;714;p55"/>
          <p:cNvCxnSpPr/>
          <p:nvPr/>
        </p:nvCxnSpPr>
        <p:spPr>
          <a:xfrm>
            <a:off x="8699157" y="1746762"/>
            <a:ext cx="0" cy="96016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715" name="Google Shape;715;p5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5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External sheathing of a hall with 3-pin joint arch structure</a:t>
            </a:r>
            <a:endParaRPr/>
          </a:p>
        </p:txBody>
      </p:sp>
      <p:sp>
        <p:nvSpPr>
          <p:cNvPr id="722" name="Google Shape;722;p56"/>
          <p:cNvSpPr txBox="1"/>
          <p:nvPr>
            <p:ph idx="1" type="body"/>
          </p:nvPr>
        </p:nvSpPr>
        <p:spPr>
          <a:xfrm>
            <a:off x="838199" y="1825625"/>
            <a:ext cx="1074187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 a 3-pin joint arch hall, almost the entire stretch of external sheathing is part of the roof structure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Roof units can be used in a 3-pin joint arch hall in the same way as in a cantilever column hall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Stiffening roof units can be used for stiffening in the same way as in a cantilever column hall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723" name="Google Shape;723;p5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94785" y="1938191"/>
            <a:ext cx="5805010" cy="3398127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Preventing progressive collapse</a:t>
            </a:r>
            <a:endParaRPr/>
          </a:p>
        </p:txBody>
      </p:sp>
      <p:sp>
        <p:nvSpPr>
          <p:cNvPr id="731" name="Google Shape;731;p57"/>
          <p:cNvSpPr txBox="1"/>
          <p:nvPr>
            <p:ph idx="1" type="body"/>
          </p:nvPr>
        </p:nvSpPr>
        <p:spPr>
          <a:xfrm>
            <a:off x="838200" y="1825625"/>
            <a:ext cx="5271169" cy="48840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Local damage is permitted in hall type buildings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permissible collapse area in a single-bay hall with cantilever columns is L x 2K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permissible collapse area in a multi-bay hall with cantilever columns is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L x 2K, when an edge column is lost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2L x 2K, when a centre column is lost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Hall stability must be maintained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sp>
        <p:nvSpPr>
          <p:cNvPr id="732" name="Google Shape;732;p5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  <p:sp>
        <p:nvSpPr>
          <p:cNvPr id="733" name="Google Shape;733;p57"/>
          <p:cNvSpPr txBox="1"/>
          <p:nvPr/>
        </p:nvSpPr>
        <p:spPr>
          <a:xfrm>
            <a:off x="7074827" y="3525477"/>
            <a:ext cx="3532244" cy="5087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Local damage</a:t>
            </a:r>
            <a:endParaRPr/>
          </a:p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Permitted area of collapse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Preventing progressive collapse</a:t>
            </a:r>
            <a:endParaRPr/>
          </a:p>
        </p:txBody>
      </p:sp>
      <p:sp>
        <p:nvSpPr>
          <p:cNvPr id="740" name="Google Shape;740;p58"/>
          <p:cNvSpPr txBox="1"/>
          <p:nvPr>
            <p:ph idx="1" type="body"/>
          </p:nvPr>
        </p:nvSpPr>
        <p:spPr>
          <a:xfrm>
            <a:off x="838200" y="1825625"/>
            <a:ext cx="5271169" cy="48840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Local damage is permitted in hall type buildings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permissible collapse area in a hall with 3-pin joint arch structure is L x 2K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Hall stability must be maintained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41" name="Google Shape;741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5048" y="1604191"/>
            <a:ext cx="5942603" cy="4172593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5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  <p:sp>
        <p:nvSpPr>
          <p:cNvPr id="743" name="Google Shape;743;p58"/>
          <p:cNvSpPr txBox="1"/>
          <p:nvPr/>
        </p:nvSpPr>
        <p:spPr>
          <a:xfrm rot="2547551">
            <a:off x="7125627" y="3616917"/>
            <a:ext cx="3532244" cy="5087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Local damage</a:t>
            </a:r>
            <a:endParaRPr/>
          </a:p>
          <a:p>
            <a:pPr indent="0" lvl="0" marL="0" marR="0" rtl="0" algn="ctr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Permitted area of</a:t>
            </a:r>
            <a:br>
              <a:rPr lang="en-GB" sz="140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GB" sz="140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 collapse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5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Preventing progressive collapse</a:t>
            </a:r>
            <a:endParaRPr/>
          </a:p>
        </p:txBody>
      </p:sp>
      <p:sp>
        <p:nvSpPr>
          <p:cNvPr id="750" name="Google Shape;750;p59"/>
          <p:cNvSpPr txBox="1"/>
          <p:nvPr>
            <p:ph idx="1" type="body"/>
          </p:nvPr>
        </p:nvSpPr>
        <p:spPr>
          <a:xfrm>
            <a:off x="838200" y="1825625"/>
            <a:ext cx="5271169" cy="48840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Local damage is permitted in hall type buildings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permissible collapse area in a hall with 3-pin joint arch structure is L x 2K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Hall stability must be maintained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51" name="Google Shape;751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09369" y="1418848"/>
            <a:ext cx="5907578" cy="4347645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5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  <p:sp>
        <p:nvSpPr>
          <p:cNvPr id="753" name="Google Shape;753;p59"/>
          <p:cNvSpPr txBox="1"/>
          <p:nvPr/>
        </p:nvSpPr>
        <p:spPr>
          <a:xfrm>
            <a:off x="7054507" y="3338316"/>
            <a:ext cx="3532244" cy="5087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Local damage</a:t>
            </a:r>
            <a:endParaRPr/>
          </a:p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Permitted area of collapse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6"/>
          <p:cNvPicPr preferRelativeResize="0"/>
          <p:nvPr/>
        </p:nvPicPr>
        <p:blipFill rotWithShape="1">
          <a:blip r:embed="rId3">
            <a:alphaModFix/>
          </a:blip>
          <a:srcRect b="6672" l="18750" r="12788" t="5769"/>
          <a:stretch/>
        </p:blipFill>
        <p:spPr>
          <a:xfrm>
            <a:off x="5918885" y="1355842"/>
            <a:ext cx="6090099" cy="437261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Cantilever column frame </a:t>
            </a:r>
            <a:endParaRPr/>
          </a:p>
        </p:txBody>
      </p:sp>
      <p:sp>
        <p:nvSpPr>
          <p:cNvPr id="147" name="Google Shape;147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Traditional construction system for industrial halls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Enables the use of different types of end supports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Typical uses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Production buildings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Warehouse buildings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Commercial premises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Agricultural buildings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48" name="Google Shape;148;p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Preventing progressive collapse</a:t>
            </a:r>
            <a:endParaRPr/>
          </a:p>
        </p:txBody>
      </p:sp>
      <p:sp>
        <p:nvSpPr>
          <p:cNvPr id="760" name="Google Shape;760;p6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preferred method for preventing progressive collapse is the </a:t>
            </a:r>
            <a:r>
              <a:rPr i="1" lang="en-GB"/>
              <a:t>alternative load transfer path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Using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Continuity of the horizontal structures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Continuity of primary columns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Joint components between prefabricated units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761" name="Google Shape;761;p60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pic>
        <p:nvPicPr>
          <p:cNvPr id="762" name="Google Shape;762;p60"/>
          <p:cNvPicPr preferRelativeResize="0"/>
          <p:nvPr/>
        </p:nvPicPr>
        <p:blipFill rotWithShape="1">
          <a:blip r:embed="rId3">
            <a:alphaModFix/>
          </a:blip>
          <a:srcRect b="9019" l="23412" r="14713" t="9109"/>
          <a:stretch/>
        </p:blipFill>
        <p:spPr>
          <a:xfrm>
            <a:off x="6032156" y="1684510"/>
            <a:ext cx="5947720" cy="4418167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6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7"/>
          <p:cNvPicPr preferRelativeResize="0"/>
          <p:nvPr/>
        </p:nvPicPr>
        <p:blipFill rotWithShape="1">
          <a:blip r:embed="rId3">
            <a:alphaModFix/>
          </a:blip>
          <a:srcRect b="5951" l="24273" r="22567" t="4684"/>
          <a:stretch/>
        </p:blipFill>
        <p:spPr>
          <a:xfrm>
            <a:off x="6217285" y="961468"/>
            <a:ext cx="5712092" cy="539082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Parts of a cantilever column frame </a:t>
            </a:r>
            <a:endParaRPr/>
          </a:p>
        </p:txBody>
      </p:sp>
      <p:sp>
        <p:nvSpPr>
          <p:cNvPr id="156" name="Google Shape;156;p7"/>
          <p:cNvSpPr txBox="1"/>
          <p:nvPr>
            <p:ph idx="1" type="body"/>
          </p:nvPr>
        </p:nvSpPr>
        <p:spPr>
          <a:xfrm>
            <a:off x="838199" y="1825625"/>
            <a:ext cx="505289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arenR"/>
            </a:pPr>
            <a:r>
              <a:rPr lang="en-GB"/>
              <a:t>Main support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arenR"/>
            </a:pPr>
            <a:r>
              <a:rPr lang="en-GB"/>
              <a:t>Main column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arenR"/>
            </a:pPr>
            <a:r>
              <a:rPr lang="en-GB"/>
              <a:t>End beam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arenR"/>
            </a:pPr>
            <a:r>
              <a:rPr lang="en-GB"/>
              <a:t>Corner column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arenR"/>
            </a:pPr>
            <a:r>
              <a:rPr lang="en-GB"/>
              <a:t>Wind column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arenR"/>
            </a:pPr>
            <a:r>
              <a:rPr lang="en-GB"/>
              <a:t>Stiffeners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Lateral supports for the main support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End wind load</a:t>
            </a:r>
            <a:endParaRPr/>
          </a:p>
        </p:txBody>
      </p:sp>
      <p:sp>
        <p:nvSpPr>
          <p:cNvPr id="157" name="Google Shape;157;p7"/>
          <p:cNvSpPr txBox="1"/>
          <p:nvPr/>
        </p:nvSpPr>
        <p:spPr>
          <a:xfrm>
            <a:off x="7265780" y="4124448"/>
            <a:ext cx="3768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cxnSp>
        <p:nvCxnSpPr>
          <p:cNvPr id="158" name="Google Shape;158;p7"/>
          <p:cNvCxnSpPr/>
          <p:nvPr/>
        </p:nvCxnSpPr>
        <p:spPr>
          <a:xfrm flipH="1" rot="10800000">
            <a:off x="7499768" y="3936390"/>
            <a:ext cx="434706" cy="33904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9" name="Google Shape;159;p7"/>
          <p:cNvSpPr txBox="1"/>
          <p:nvPr/>
        </p:nvSpPr>
        <p:spPr>
          <a:xfrm>
            <a:off x="8847437" y="3653618"/>
            <a:ext cx="3768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cxnSp>
        <p:nvCxnSpPr>
          <p:cNvPr id="160" name="Google Shape;160;p7"/>
          <p:cNvCxnSpPr/>
          <p:nvPr/>
        </p:nvCxnSpPr>
        <p:spPr>
          <a:xfrm>
            <a:off x="9076038" y="3849130"/>
            <a:ext cx="173002" cy="14910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61" name="Google Shape;161;p7"/>
          <p:cNvSpPr txBox="1"/>
          <p:nvPr/>
        </p:nvSpPr>
        <p:spPr>
          <a:xfrm>
            <a:off x="6907432" y="1147900"/>
            <a:ext cx="3768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cxnSp>
        <p:nvCxnSpPr>
          <p:cNvPr id="162" name="Google Shape;162;p7"/>
          <p:cNvCxnSpPr/>
          <p:nvPr/>
        </p:nvCxnSpPr>
        <p:spPr>
          <a:xfrm>
            <a:off x="7136027" y="1414849"/>
            <a:ext cx="135931" cy="15534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63" name="Google Shape;163;p7"/>
          <p:cNvSpPr txBox="1"/>
          <p:nvPr/>
        </p:nvSpPr>
        <p:spPr>
          <a:xfrm>
            <a:off x="5968909" y="2484858"/>
            <a:ext cx="3768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cxnSp>
        <p:nvCxnSpPr>
          <p:cNvPr id="164" name="Google Shape;164;p7"/>
          <p:cNvCxnSpPr/>
          <p:nvPr/>
        </p:nvCxnSpPr>
        <p:spPr>
          <a:xfrm flipH="1" rot="10800000">
            <a:off x="6213675" y="2568420"/>
            <a:ext cx="226787" cy="78887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65" name="Google Shape;165;p7"/>
          <p:cNvSpPr txBox="1"/>
          <p:nvPr/>
        </p:nvSpPr>
        <p:spPr>
          <a:xfrm>
            <a:off x="7499768" y="1744556"/>
            <a:ext cx="3768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cxnSp>
        <p:nvCxnSpPr>
          <p:cNvPr id="166" name="Google Shape;166;p7"/>
          <p:cNvCxnSpPr/>
          <p:nvPr/>
        </p:nvCxnSpPr>
        <p:spPr>
          <a:xfrm>
            <a:off x="7739855" y="1923104"/>
            <a:ext cx="218402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67" name="Google Shape;167;p7"/>
          <p:cNvCxnSpPr/>
          <p:nvPr/>
        </p:nvCxnSpPr>
        <p:spPr>
          <a:xfrm flipH="1" rot="10800000">
            <a:off x="7797623" y="2638449"/>
            <a:ext cx="137992" cy="111574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68" name="Google Shape;168;p7"/>
          <p:cNvSpPr txBox="1"/>
          <p:nvPr/>
        </p:nvSpPr>
        <p:spPr>
          <a:xfrm>
            <a:off x="7551414" y="2602903"/>
            <a:ext cx="3768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cxnSp>
        <p:nvCxnSpPr>
          <p:cNvPr id="169" name="Google Shape;169;p7"/>
          <p:cNvCxnSpPr/>
          <p:nvPr/>
        </p:nvCxnSpPr>
        <p:spPr>
          <a:xfrm flipH="1">
            <a:off x="8425402" y="2588633"/>
            <a:ext cx="173077" cy="45171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70" name="Google Shape;170;p7"/>
          <p:cNvSpPr txBox="1"/>
          <p:nvPr/>
        </p:nvSpPr>
        <p:spPr>
          <a:xfrm>
            <a:off x="8558090" y="2397789"/>
            <a:ext cx="3768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171" name="Google Shape;171;p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63416" y="2154780"/>
            <a:ext cx="5740216" cy="272170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Cantilever column frame</a:t>
            </a:r>
            <a:endParaRPr/>
          </a:p>
        </p:txBody>
      </p:sp>
      <p:sp>
        <p:nvSpPr>
          <p:cNvPr id="179" name="Google Shape;179;p8"/>
          <p:cNvSpPr txBox="1"/>
          <p:nvPr>
            <p:ph idx="1" type="body"/>
          </p:nvPr>
        </p:nvSpPr>
        <p:spPr>
          <a:xfrm>
            <a:off x="838199" y="1825624"/>
            <a:ext cx="5352535" cy="48717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cantilever column frame is a ring-beam system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ring-beam building with cantilever columns is stiff at the ring-beam level, which is why the length of the building does not affect its transversal stiffening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Stiffening a ring-beam system in the longitudinal direction of the building is challenging (wind load + lateral supports of main supports)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80" name="Google Shape;180;p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  <p:sp>
        <p:nvSpPr>
          <p:cNvPr id="181" name="Google Shape;181;p8"/>
          <p:cNvSpPr txBox="1"/>
          <p:nvPr/>
        </p:nvSpPr>
        <p:spPr>
          <a:xfrm>
            <a:off x="8386680" y="2611520"/>
            <a:ext cx="1199573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Ridge beam</a:t>
            </a:r>
            <a:endParaRPr/>
          </a:p>
        </p:txBody>
      </p:sp>
      <p:sp>
        <p:nvSpPr>
          <p:cNvPr id="182" name="Google Shape;182;p8"/>
          <p:cNvSpPr txBox="1"/>
          <p:nvPr/>
        </p:nvSpPr>
        <p:spPr>
          <a:xfrm>
            <a:off x="7785717" y="4471262"/>
            <a:ext cx="2476869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Recommendation 24...32 m</a:t>
            </a:r>
            <a:endParaRPr/>
          </a:p>
        </p:txBody>
      </p:sp>
      <p:sp>
        <p:nvSpPr>
          <p:cNvPr id="183" name="Google Shape;183;p8"/>
          <p:cNvSpPr txBox="1"/>
          <p:nvPr/>
        </p:nvSpPr>
        <p:spPr>
          <a:xfrm rot="-5400000">
            <a:off x="11229274" y="3210558"/>
            <a:ext cx="11995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max 6m</a:t>
            </a:r>
            <a:endParaRPr/>
          </a:p>
        </p:txBody>
      </p:sp>
      <p:sp>
        <p:nvSpPr>
          <p:cNvPr id="184" name="Google Shape;184;p8"/>
          <p:cNvSpPr txBox="1"/>
          <p:nvPr/>
        </p:nvSpPr>
        <p:spPr>
          <a:xfrm>
            <a:off x="7022716" y="3334515"/>
            <a:ext cx="2147917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Cantilever columns k6000...k8000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443" y="2088277"/>
            <a:ext cx="11893826" cy="3017969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Most typical main supports</a:t>
            </a:r>
            <a:endParaRPr/>
          </a:p>
        </p:txBody>
      </p:sp>
      <p:sp>
        <p:nvSpPr>
          <p:cNvPr id="192" name="Google Shape;192;p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Arched and curved frames</a:t>
            </a:r>
            <a:endParaRPr/>
          </a:p>
        </p:txBody>
      </p:sp>
      <p:sp>
        <p:nvSpPr>
          <p:cNvPr id="193" name="Google Shape;193;p9"/>
          <p:cNvSpPr txBox="1"/>
          <p:nvPr/>
        </p:nvSpPr>
        <p:spPr>
          <a:xfrm>
            <a:off x="2278843" y="2747523"/>
            <a:ext cx="1199573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Ridge beam</a:t>
            </a:r>
            <a:endParaRPr/>
          </a:p>
        </p:txBody>
      </p:sp>
      <p:sp>
        <p:nvSpPr>
          <p:cNvPr id="194" name="Google Shape;194;p9"/>
          <p:cNvSpPr txBox="1"/>
          <p:nvPr/>
        </p:nvSpPr>
        <p:spPr>
          <a:xfrm>
            <a:off x="1589103" y="4669407"/>
            <a:ext cx="2601157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Recommendation 24...32 m</a:t>
            </a:r>
            <a:endParaRPr/>
          </a:p>
        </p:txBody>
      </p:sp>
      <p:sp>
        <p:nvSpPr>
          <p:cNvPr id="195" name="Google Shape;195;p9"/>
          <p:cNvSpPr txBox="1"/>
          <p:nvPr/>
        </p:nvSpPr>
        <p:spPr>
          <a:xfrm rot="-5400000">
            <a:off x="5130315" y="3386008"/>
            <a:ext cx="11995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max 6m</a:t>
            </a:r>
            <a:endParaRPr/>
          </a:p>
        </p:txBody>
      </p:sp>
      <p:sp>
        <p:nvSpPr>
          <p:cNvPr id="196" name="Google Shape;196;p9"/>
          <p:cNvSpPr txBox="1"/>
          <p:nvPr/>
        </p:nvSpPr>
        <p:spPr>
          <a:xfrm>
            <a:off x="856917" y="3480809"/>
            <a:ext cx="2147917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Cantilever columns k6000...k8000</a:t>
            </a:r>
            <a:endParaRPr/>
          </a:p>
        </p:txBody>
      </p:sp>
      <p:sp>
        <p:nvSpPr>
          <p:cNvPr id="197" name="Google Shape;197;p9"/>
          <p:cNvSpPr txBox="1"/>
          <p:nvPr/>
        </p:nvSpPr>
        <p:spPr>
          <a:xfrm>
            <a:off x="8240677" y="2849235"/>
            <a:ext cx="1199573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Fish-bellied beam</a:t>
            </a:r>
            <a:endParaRPr/>
          </a:p>
        </p:txBody>
      </p:sp>
      <p:sp>
        <p:nvSpPr>
          <p:cNvPr id="198" name="Google Shape;198;p9"/>
          <p:cNvSpPr txBox="1"/>
          <p:nvPr/>
        </p:nvSpPr>
        <p:spPr>
          <a:xfrm>
            <a:off x="7954854" y="4682219"/>
            <a:ext cx="2218956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Recommendation 24...32 m</a:t>
            </a:r>
            <a:endParaRPr/>
          </a:p>
        </p:txBody>
      </p:sp>
      <p:sp>
        <p:nvSpPr>
          <p:cNvPr id="199" name="Google Shape;199;p9"/>
          <p:cNvSpPr txBox="1"/>
          <p:nvPr/>
        </p:nvSpPr>
        <p:spPr>
          <a:xfrm rot="-5400000">
            <a:off x="11180923" y="3398820"/>
            <a:ext cx="11995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max 6m</a:t>
            </a:r>
            <a:endParaRPr/>
          </a:p>
        </p:txBody>
      </p:sp>
      <p:sp>
        <p:nvSpPr>
          <p:cNvPr id="200" name="Google Shape;200;p9"/>
          <p:cNvSpPr txBox="1"/>
          <p:nvPr/>
        </p:nvSpPr>
        <p:spPr>
          <a:xfrm>
            <a:off x="6818751" y="3493621"/>
            <a:ext cx="2147917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Cantilever columns k6000...k8000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8ADB7D81E548242AADAF4F738AFBBB6" ma:contentTypeVersion="18" ma:contentTypeDescription="Luo uusi asiakirja." ma:contentTypeScope="" ma:versionID="5564902e2418ed2d310d67064791fa18">
  <xsd:schema xmlns:xsd="http://www.w3.org/2001/XMLSchema" xmlns:xs="http://www.w3.org/2001/XMLSchema" xmlns:p="http://schemas.microsoft.com/office/2006/metadata/properties" xmlns:ns2="fc5e7852-1d48-46b2-bc1d-4cc9199c0b03" xmlns:ns3="c1f06602-16da-48b0-838f-ec77d40fd7d9" targetNamespace="http://schemas.microsoft.com/office/2006/metadata/properties" ma:root="true" ma:fieldsID="86e63fbd4f933ea8be9469be68714acf" ns2:_="" ns3:_="">
    <xsd:import namespace="fc5e7852-1d48-46b2-bc1d-4cc9199c0b03"/>
    <xsd:import namespace="c1f06602-16da-48b0-838f-ec77d40fd7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5e7852-1d48-46b2-bc1d-4cc9199c0b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Kuvien tunnisteet" ma:readOnly="false" ma:fieldId="{5cf76f15-5ced-4ddc-b409-7134ff3c332f}" ma:taxonomyMulti="true" ma:sspId="8a690100-20d8-4d2f-b8c5-de4322e574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06602-16da-48b0-838f-ec77d40fd7d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9c604b2-f74f-4e1f-be0e-cfec624efd8d}" ma:internalName="TaxCatchAll" ma:showField="CatchAllData" ma:web="c1f06602-16da-48b0-838f-ec77d40fd7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44A3FF-5D79-42A4-895A-B6F7EC0F7DB2}"/>
</file>

<file path=customXml/itemProps2.xml><?xml version="1.0" encoding="utf-8"?>
<ds:datastoreItem xmlns:ds="http://schemas.openxmlformats.org/officeDocument/2006/customXml" ds:itemID="{6B12A4C0-FF10-40E5-891B-D003BF74D406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2021-05-03T10:20:21Z</dcterms:created>
  <dc:creator>atte Kalke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