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12192000"/>
  <p:notesSz cx="6400800" cy="11728450"/>
  <p:embeddedFontLst>
    <p:embeddedFont>
      <p:font typeface="Arial Narrow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guPBsbosekfhw2hoSr7JZF1xJ4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39" Type="http://schemas.openxmlformats.org/officeDocument/2006/relationships/slide" Target="slides/slide35.xml"/><Relationship Id="rId18" Type="http://schemas.openxmlformats.org/officeDocument/2006/relationships/slide" Target="slides/slide14.xml"/><Relationship Id="rId42" Type="http://schemas.openxmlformats.org/officeDocument/2006/relationships/font" Target="fonts/ArialNarrow-bold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7" Type="http://schemas.openxmlformats.org/officeDocument/2006/relationships/customXml" Target="../customXml/item2.xml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40" Type="http://schemas.openxmlformats.org/officeDocument/2006/relationships/slide" Target="slides/slide36.xml"/><Relationship Id="rId24" Type="http://schemas.openxmlformats.org/officeDocument/2006/relationships/slide" Target="slides/slide20.xml"/><Relationship Id="rId45" Type="http://customschemas.google.com/relationships/presentationmetadata" Target="meta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44" Type="http://schemas.openxmlformats.org/officeDocument/2006/relationships/font" Target="fonts/ArialNarrow-boldItalic.fntdata"/><Relationship Id="rId31" Type="http://schemas.openxmlformats.org/officeDocument/2006/relationships/slide" Target="slides/slide2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43" Type="http://schemas.openxmlformats.org/officeDocument/2006/relationships/font" Target="fonts/ArialNarrow-italic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14" Type="http://schemas.openxmlformats.org/officeDocument/2006/relationships/slide" Target="slides/slide10.xml"/><Relationship Id="rId48" Type="http://schemas.openxmlformats.org/officeDocument/2006/relationships/customXml" Target="../customXml/item3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46" Type="http://schemas.openxmlformats.org/officeDocument/2006/relationships/customXml" Target="../customXml/item1.xml"/><Relationship Id="rId20" Type="http://schemas.openxmlformats.org/officeDocument/2006/relationships/slide" Target="slides/slide16.xml"/><Relationship Id="rId41" Type="http://schemas.openxmlformats.org/officeDocument/2006/relationships/font" Target="fonts/ArialNarrow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8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4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4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48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8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4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9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9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0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1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1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95" name="Google Shape;95;p5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2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7_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9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39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9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9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31" name="Google Shape;3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0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4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2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2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2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42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48" name="Google Shape;4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49" name="Google Shape;49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4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4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4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4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4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4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4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Relationship Id="rId5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04" name="Google Shape;10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106" name="Google Shape;106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107" name="Google Shape;10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192" name="Google Shape;192;p10"/>
          <p:cNvSpPr txBox="1"/>
          <p:nvPr>
            <p:ph idx="1" type="body"/>
          </p:nvPr>
        </p:nvSpPr>
        <p:spPr>
          <a:xfrm>
            <a:off x="838201" y="1825626"/>
            <a:ext cx="5272216" cy="4964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For transversal stiffening of the building, stiffening plates in end walls are used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In a long hall, the end walls are exposed to a heavy horizontal load, and the stiffening capacity of the roof must be large to enable it to transfer the horizontal loads to the end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end walls cannot have large doors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stiffening plates can be replaced by transverse stiffeners (batten or board)</a:t>
            </a:r>
            <a:endParaRPr/>
          </a:p>
        </p:txBody>
      </p:sp>
      <p:sp>
        <p:nvSpPr>
          <p:cNvPr id="193" name="Google Shape;193;p1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 b="2701" l="15457" r="9544" t="3513"/>
          <a:stretch/>
        </p:blipFill>
        <p:spPr>
          <a:xfrm>
            <a:off x="6050567" y="1690688"/>
            <a:ext cx="5892238" cy="41365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 txBox="1"/>
          <p:nvPr>
            <p:ph idx="11" type="ftr"/>
          </p:nvPr>
        </p:nvSpPr>
        <p:spPr>
          <a:xfrm>
            <a:off x="838200" y="6334918"/>
            <a:ext cx="55004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02" name="Google Shape;202;p11"/>
          <p:cNvSpPr txBox="1"/>
          <p:nvPr>
            <p:ph idx="1" type="body"/>
          </p:nvPr>
        </p:nvSpPr>
        <p:spPr>
          <a:xfrm>
            <a:off x="838199" y="1825626"/>
            <a:ext cx="5165681" cy="4964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longitudinal stiffening of the building, stiffening plates in side walls are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sufficient area of stiffening wall must be left between door openings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Wall units with framed structure that have openings do not work as stiffening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plates can be replaced by transverse stiffeners (batten or board)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03" name="Google Shape;203;p1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 b="4866" l="16063" r="10151" t="5860"/>
          <a:stretch/>
        </p:blipFill>
        <p:spPr>
          <a:xfrm>
            <a:off x="6003880" y="1828800"/>
            <a:ext cx="5926568" cy="402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1"/>
          <p:cNvSpPr txBox="1"/>
          <p:nvPr>
            <p:ph idx="11" type="ftr"/>
          </p:nvPr>
        </p:nvSpPr>
        <p:spPr>
          <a:xfrm>
            <a:off x="838199" y="6334918"/>
            <a:ext cx="526963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12" name="Google Shape;212;p12"/>
          <p:cNvSpPr txBox="1"/>
          <p:nvPr>
            <p:ph idx="1" type="body"/>
          </p:nvPr>
        </p:nvSpPr>
        <p:spPr>
          <a:xfrm>
            <a:off x="838200" y="1825626"/>
            <a:ext cx="5123935" cy="4402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stiffening plate at the bottom chord level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the building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nail plate trusses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stiffening plate at the bottom chord level can be replaced by transverse stiffeners (batten or board)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13" name="Google Shape;213;p1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4" name="Google Shape;214;p12"/>
          <p:cNvPicPr preferRelativeResize="0"/>
          <p:nvPr/>
        </p:nvPicPr>
        <p:blipFill rotWithShape="1">
          <a:blip r:embed="rId3">
            <a:alphaModFix/>
          </a:blip>
          <a:srcRect b="3873" l="21031" r="16992" t="4506"/>
          <a:stretch/>
        </p:blipFill>
        <p:spPr>
          <a:xfrm>
            <a:off x="5938922" y="1285103"/>
            <a:ext cx="6033271" cy="500717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2"/>
          <p:cNvSpPr txBox="1"/>
          <p:nvPr>
            <p:ph idx="11" type="ftr"/>
          </p:nvPr>
        </p:nvSpPr>
        <p:spPr>
          <a:xfrm>
            <a:off x="838200" y="6334918"/>
            <a:ext cx="53051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22" name="Google Shape;222;p13"/>
          <p:cNvSpPr txBox="1"/>
          <p:nvPr>
            <p:ph idx="1" type="body"/>
          </p:nvPr>
        </p:nvSpPr>
        <p:spPr>
          <a:xfrm>
            <a:off x="838200" y="1825626"/>
            <a:ext cx="4988011" cy="4402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roof stiffener and nail plate truss stiffener needed for stiffening the building can be implemented with a stiffening plate on top of the top chord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stiffener, tongue-and-groove plywood board or LVL panel designed for this purpose are used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23" name="Google Shape;223;p1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4" name="Google Shape;224;p13"/>
          <p:cNvPicPr preferRelativeResize="0"/>
          <p:nvPr/>
        </p:nvPicPr>
        <p:blipFill rotWithShape="1">
          <a:blip r:embed="rId3">
            <a:alphaModFix/>
          </a:blip>
          <a:srcRect b="6131" l="18850" r="12889" t="5679"/>
          <a:stretch/>
        </p:blipFill>
        <p:spPr>
          <a:xfrm>
            <a:off x="5910099" y="1612557"/>
            <a:ext cx="6075956" cy="440698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/>
          <p:nvPr>
            <p:ph idx="11" type="ftr"/>
          </p:nvPr>
        </p:nvSpPr>
        <p:spPr>
          <a:xfrm>
            <a:off x="838200" y="6334918"/>
            <a:ext cx="529627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32" name="Google Shape;232;p14"/>
          <p:cNvSpPr txBox="1"/>
          <p:nvPr>
            <p:ph idx="1" type="body"/>
          </p:nvPr>
        </p:nvSpPr>
        <p:spPr>
          <a:xfrm>
            <a:off x="838200" y="1825625"/>
            <a:ext cx="490151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 system with foundation walls, a multi-bay hall can be built using rows of cantilever columns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Using cantilever columns makes stiffening the hall simpler than only using plate stiffeners</a:t>
            </a:r>
            <a:endParaRPr/>
          </a:p>
        </p:txBody>
      </p:sp>
      <p:sp>
        <p:nvSpPr>
          <p:cNvPr id="233" name="Google Shape;233;p1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4" name="Google Shape;234;p14"/>
          <p:cNvPicPr preferRelativeResize="0"/>
          <p:nvPr/>
        </p:nvPicPr>
        <p:blipFill rotWithShape="1">
          <a:blip r:embed="rId3">
            <a:alphaModFix/>
          </a:blip>
          <a:srcRect b="6763" l="18142" r="17095" t="6582"/>
          <a:stretch/>
        </p:blipFill>
        <p:spPr>
          <a:xfrm>
            <a:off x="5910099" y="1507960"/>
            <a:ext cx="6045063" cy="454089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4"/>
          <p:cNvSpPr txBox="1"/>
          <p:nvPr>
            <p:ph idx="11" type="ftr"/>
          </p:nvPr>
        </p:nvSpPr>
        <p:spPr>
          <a:xfrm>
            <a:off x="838200" y="6334918"/>
            <a:ext cx="53939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42" name="Google Shape;242;p1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3" name="Google Shape;2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668" y="2032686"/>
            <a:ext cx="10017271" cy="30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5"/>
          <p:cNvSpPr txBox="1"/>
          <p:nvPr>
            <p:ph idx="11" type="ftr"/>
          </p:nvPr>
        </p:nvSpPr>
        <p:spPr>
          <a:xfrm>
            <a:off x="838199" y="6334918"/>
            <a:ext cx="542055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  <p:sp>
        <p:nvSpPr>
          <p:cNvPr id="245" name="Google Shape;245;p15"/>
          <p:cNvSpPr txBox="1"/>
          <p:nvPr/>
        </p:nvSpPr>
        <p:spPr>
          <a:xfrm rot="-5400000">
            <a:off x="1406574" y="3417955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</a:t>
            </a:r>
            <a:endParaRPr/>
          </a:p>
        </p:txBody>
      </p:sp>
      <p:sp>
        <p:nvSpPr>
          <p:cNvPr id="246" name="Google Shape;246;p15"/>
          <p:cNvSpPr txBox="1"/>
          <p:nvPr/>
        </p:nvSpPr>
        <p:spPr>
          <a:xfrm rot="-5400000">
            <a:off x="9560470" y="3417954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</a:t>
            </a:r>
            <a:endParaRPr/>
          </a:p>
        </p:txBody>
      </p:sp>
      <p:sp>
        <p:nvSpPr>
          <p:cNvPr id="247" name="Google Shape;247;p15"/>
          <p:cNvSpPr txBox="1"/>
          <p:nvPr/>
        </p:nvSpPr>
        <p:spPr>
          <a:xfrm>
            <a:off x="3228756" y="3040744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trusses</a:t>
            </a:r>
            <a:endParaRPr/>
          </a:p>
        </p:txBody>
      </p:sp>
      <p:sp>
        <p:nvSpPr>
          <p:cNvPr id="248" name="Google Shape;248;p15"/>
          <p:cNvSpPr txBox="1"/>
          <p:nvPr/>
        </p:nvSpPr>
        <p:spPr>
          <a:xfrm>
            <a:off x="7364011" y="4606869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Recommended max 15...20 m</a:t>
            </a:r>
            <a:endParaRPr/>
          </a:p>
        </p:txBody>
      </p:sp>
      <p:sp>
        <p:nvSpPr>
          <p:cNvPr id="249" name="Google Shape;249;p15"/>
          <p:cNvSpPr txBox="1"/>
          <p:nvPr/>
        </p:nvSpPr>
        <p:spPr>
          <a:xfrm rot="-5400000">
            <a:off x="10391307" y="3573639"/>
            <a:ext cx="1199573" cy="233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5m</a:t>
            </a:r>
            <a:endParaRPr/>
          </a:p>
        </p:txBody>
      </p:sp>
      <p:sp>
        <p:nvSpPr>
          <p:cNvPr id="250" name="Google Shape;250;p15"/>
          <p:cNvSpPr txBox="1"/>
          <p:nvPr/>
        </p:nvSpPr>
        <p:spPr>
          <a:xfrm>
            <a:off x="2951809" y="4606869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Recommended max 15...20 m</a:t>
            </a:r>
            <a:endParaRPr/>
          </a:p>
        </p:txBody>
      </p:sp>
      <p:sp>
        <p:nvSpPr>
          <p:cNvPr id="251" name="Google Shape;251;p15"/>
          <p:cNvSpPr txBox="1"/>
          <p:nvPr/>
        </p:nvSpPr>
        <p:spPr>
          <a:xfrm>
            <a:off x="7640956" y="3040744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trusses</a:t>
            </a:r>
            <a:endParaRPr/>
          </a:p>
        </p:txBody>
      </p:sp>
      <p:sp>
        <p:nvSpPr>
          <p:cNvPr id="252" name="Google Shape;252;p15"/>
          <p:cNvSpPr txBox="1"/>
          <p:nvPr/>
        </p:nvSpPr>
        <p:spPr>
          <a:xfrm>
            <a:off x="6433597" y="3624286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 e.g. k6000</a:t>
            </a:r>
            <a:endParaRPr/>
          </a:p>
        </p:txBody>
      </p:sp>
      <p:sp>
        <p:nvSpPr>
          <p:cNvPr id="253" name="Google Shape;253;p15"/>
          <p:cNvSpPr txBox="1"/>
          <p:nvPr/>
        </p:nvSpPr>
        <p:spPr>
          <a:xfrm>
            <a:off x="6429611" y="3084052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Beam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60" name="Google Shape;260;p16"/>
          <p:cNvSpPr txBox="1"/>
          <p:nvPr>
            <p:ph idx="1" type="body"/>
          </p:nvPr>
        </p:nvSpPr>
        <p:spPr>
          <a:xfrm>
            <a:off x="838200" y="1825625"/>
            <a:ext cx="490151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transversal stiffening of the building, cantilever columns and stiffening plates in end walls are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of nail plate trusses as in a single-bay hall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plates can be replaced by transverse stiffeners (batten or board)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61" name="Google Shape;261;p1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2" name="Google Shape;262;p16"/>
          <p:cNvPicPr preferRelativeResize="0"/>
          <p:nvPr/>
        </p:nvPicPr>
        <p:blipFill rotWithShape="1">
          <a:blip r:embed="rId3">
            <a:alphaModFix/>
          </a:blip>
          <a:srcRect b="4596" l="14088" r="14965" t="4776"/>
          <a:stretch/>
        </p:blipFill>
        <p:spPr>
          <a:xfrm>
            <a:off x="5894172" y="1690688"/>
            <a:ext cx="6091882" cy="43687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6"/>
          <p:cNvSpPr txBox="1"/>
          <p:nvPr>
            <p:ph idx="11" type="ftr"/>
          </p:nvPr>
        </p:nvSpPr>
        <p:spPr>
          <a:xfrm>
            <a:off x="838199" y="6334918"/>
            <a:ext cx="5438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7"/>
          <p:cNvPicPr preferRelativeResize="0"/>
          <p:nvPr/>
        </p:nvPicPr>
        <p:blipFill rotWithShape="1">
          <a:blip r:embed="rId3">
            <a:alphaModFix/>
          </a:blip>
          <a:srcRect b="4415" l="14138" r="14814" t="4686"/>
          <a:stretch/>
        </p:blipFill>
        <p:spPr>
          <a:xfrm>
            <a:off x="5897587" y="1683640"/>
            <a:ext cx="6100823" cy="43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71" name="Google Shape;271;p17"/>
          <p:cNvSpPr txBox="1"/>
          <p:nvPr>
            <p:ph idx="1" type="body"/>
          </p:nvPr>
        </p:nvSpPr>
        <p:spPr>
          <a:xfrm>
            <a:off x="838200" y="1825625"/>
            <a:ext cx="500654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Longitudinal stiffening of the building is implemented with cantilever columns and stiffening plates in side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of nail plate trusses as in a single-bay hall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plates can be replaced by transverse stiffeners (batten or board)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72" name="Google Shape;272;p1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3" name="Google Shape;273;p17"/>
          <p:cNvSpPr txBox="1"/>
          <p:nvPr>
            <p:ph idx="11" type="ftr"/>
          </p:nvPr>
        </p:nvSpPr>
        <p:spPr>
          <a:xfrm>
            <a:off x="838200" y="6334918"/>
            <a:ext cx="5606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80" name="Google Shape;280;p18"/>
          <p:cNvSpPr txBox="1"/>
          <p:nvPr>
            <p:ph idx="1" type="body"/>
          </p:nvPr>
        </p:nvSpPr>
        <p:spPr>
          <a:xfrm>
            <a:off x="838200" y="1825625"/>
            <a:ext cx="500654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stiffening plate at the bottom chord level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the building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nail plate trusses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stiffening plate at the bottom chord level can be replaced by transverse stiffeners (batten or board)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1" name="Google Shape;281;p1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2" name="Google Shape;282;p18"/>
          <p:cNvPicPr preferRelativeResize="0"/>
          <p:nvPr/>
        </p:nvPicPr>
        <p:blipFill rotWithShape="1">
          <a:blip r:embed="rId3">
            <a:alphaModFix/>
          </a:blip>
          <a:srcRect b="3693" l="18953" r="16333" t="5138"/>
          <a:stretch/>
        </p:blipFill>
        <p:spPr>
          <a:xfrm>
            <a:off x="5844746" y="1340708"/>
            <a:ext cx="6114751" cy="483625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8"/>
          <p:cNvSpPr txBox="1"/>
          <p:nvPr>
            <p:ph idx="11" type="ftr"/>
          </p:nvPr>
        </p:nvSpPr>
        <p:spPr>
          <a:xfrm>
            <a:off x="838199" y="6334918"/>
            <a:ext cx="54294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9"/>
          <p:cNvPicPr preferRelativeResize="0"/>
          <p:nvPr/>
        </p:nvPicPr>
        <p:blipFill rotWithShape="1">
          <a:blip r:embed="rId3">
            <a:alphaModFix/>
          </a:blip>
          <a:srcRect b="6220" l="17533" r="14408" t="6764"/>
          <a:stretch/>
        </p:blipFill>
        <p:spPr>
          <a:xfrm>
            <a:off x="6018053" y="1624912"/>
            <a:ext cx="5968001" cy="428380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291" name="Google Shape;291;p19"/>
          <p:cNvSpPr txBox="1"/>
          <p:nvPr>
            <p:ph idx="1" type="body"/>
          </p:nvPr>
        </p:nvSpPr>
        <p:spPr>
          <a:xfrm>
            <a:off x="838200" y="1825626"/>
            <a:ext cx="4988011" cy="4402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roof stiffener and nail plate truss stiffener needed for stiffening the building can be implemented with a stiffening plate on top of the top chord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stiffener, tongue-and-groove plywood board or LVL panel designed for this purpose are used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92" name="Google Shape;292;p1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3" name="Google Shape;293;p19"/>
          <p:cNvSpPr txBox="1"/>
          <p:nvPr>
            <p:ph idx="11" type="ftr"/>
          </p:nvPr>
        </p:nvSpPr>
        <p:spPr>
          <a:xfrm>
            <a:off x="838199" y="6334918"/>
            <a:ext cx="53672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114" name="Google Shape;114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5" name="Google Shape;115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16" name="Google Shape;116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  <p:sp>
        <p:nvSpPr>
          <p:cNvPr id="117" name="Google Shape;117;p2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0"/>
          <p:cNvPicPr preferRelativeResize="0"/>
          <p:nvPr/>
        </p:nvPicPr>
        <p:blipFill rotWithShape="1">
          <a:blip r:embed="rId3">
            <a:alphaModFix/>
          </a:blip>
          <a:srcRect b="10373" l="26554" r="22618" t="11908"/>
          <a:stretch/>
        </p:blipFill>
        <p:spPr>
          <a:xfrm>
            <a:off x="6096000" y="1327100"/>
            <a:ext cx="5795318" cy="497484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columns + nail plate trusses</a:t>
            </a:r>
            <a:endParaRPr/>
          </a:p>
        </p:txBody>
      </p:sp>
      <p:sp>
        <p:nvSpPr>
          <p:cNvPr id="301" name="Google Shape;301;p2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20"/>
          <p:cNvSpPr txBox="1"/>
          <p:nvPr>
            <p:ph idx="1" type="body"/>
          </p:nvPr>
        </p:nvSpPr>
        <p:spPr>
          <a:xfrm>
            <a:off x="838200" y="1825624"/>
            <a:ext cx="5117757" cy="487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frame of a hall with a nail plate truss roof can be implemented using cantilever columns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advantages of cantilever columns are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Simple method for stiffening the building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No restrictions on hall length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Great indoor height</a:t>
            </a:r>
            <a:endParaRPr/>
          </a:p>
        </p:txBody>
      </p:sp>
      <p:sp>
        <p:nvSpPr>
          <p:cNvPr id="303" name="Google Shape;303;p20"/>
          <p:cNvSpPr txBox="1"/>
          <p:nvPr>
            <p:ph idx="11" type="ftr"/>
          </p:nvPr>
        </p:nvSpPr>
        <p:spPr>
          <a:xfrm>
            <a:off x="838200" y="6334918"/>
            <a:ext cx="55004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4802" y="2066215"/>
            <a:ext cx="5623307" cy="325528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columns + nail plate trusses</a:t>
            </a:r>
            <a:endParaRPr/>
          </a:p>
        </p:txBody>
      </p:sp>
      <p:sp>
        <p:nvSpPr>
          <p:cNvPr id="311" name="Google Shape;311;p2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p21"/>
          <p:cNvSpPr txBox="1"/>
          <p:nvPr>
            <p:ph idx="1" type="body"/>
          </p:nvPr>
        </p:nvSpPr>
        <p:spPr>
          <a:xfrm>
            <a:off x="838200" y="1825624"/>
            <a:ext cx="5136292" cy="487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walls can be replaced by cantilever columns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this case, exterior walls are built as non-load-bearing structures from timber units or sandwich elements with metal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Using cantilever columns, a hall with a single or multiple bays can be built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13" name="Google Shape;313;p21"/>
          <p:cNvSpPr txBox="1"/>
          <p:nvPr>
            <p:ph idx="11" type="ftr"/>
          </p:nvPr>
        </p:nvSpPr>
        <p:spPr>
          <a:xfrm>
            <a:off x="838200" y="6334918"/>
            <a:ext cx="546494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  <p:sp>
        <p:nvSpPr>
          <p:cNvPr id="314" name="Google Shape;314;p21"/>
          <p:cNvSpPr txBox="1"/>
          <p:nvPr/>
        </p:nvSpPr>
        <p:spPr>
          <a:xfrm>
            <a:off x="8100858" y="4830032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Recommended max 15...20 m</a:t>
            </a:r>
            <a:endParaRPr/>
          </a:p>
        </p:txBody>
      </p:sp>
      <p:sp>
        <p:nvSpPr>
          <p:cNvPr id="315" name="Google Shape;315;p21"/>
          <p:cNvSpPr txBox="1"/>
          <p:nvPr/>
        </p:nvSpPr>
        <p:spPr>
          <a:xfrm rot="-5400000">
            <a:off x="11161121" y="3626544"/>
            <a:ext cx="1199573" cy="233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6m</a:t>
            </a:r>
            <a:endParaRPr/>
          </a:p>
        </p:txBody>
      </p:sp>
      <p:sp>
        <p:nvSpPr>
          <p:cNvPr id="316" name="Google Shape;316;p21"/>
          <p:cNvSpPr txBox="1"/>
          <p:nvPr/>
        </p:nvSpPr>
        <p:spPr>
          <a:xfrm>
            <a:off x="7275884" y="3724635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Cantilever columns e.g. k6000</a:t>
            </a:r>
            <a:endParaRPr/>
          </a:p>
        </p:txBody>
      </p:sp>
      <p:sp>
        <p:nvSpPr>
          <p:cNvPr id="317" name="Google Shape;317;p21"/>
          <p:cNvSpPr txBox="1"/>
          <p:nvPr/>
        </p:nvSpPr>
        <p:spPr>
          <a:xfrm>
            <a:off x="7264112" y="2888744"/>
            <a:ext cx="11995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Beam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2"/>
          <p:cNvPicPr preferRelativeResize="0"/>
          <p:nvPr/>
        </p:nvPicPr>
        <p:blipFill rotWithShape="1">
          <a:blip r:embed="rId3">
            <a:alphaModFix/>
          </a:blip>
          <a:srcRect b="7936" l="21639" r="20794" t="8024"/>
          <a:stretch/>
        </p:blipFill>
        <p:spPr>
          <a:xfrm>
            <a:off x="5894172" y="1285987"/>
            <a:ext cx="6159843" cy="504825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columns + nail plate trusses</a:t>
            </a:r>
            <a:endParaRPr/>
          </a:p>
        </p:txBody>
      </p:sp>
      <p:sp>
        <p:nvSpPr>
          <p:cNvPr id="325" name="Google Shape;325;p22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transversal stiffening of the building, cantilever columns are used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of nail plate trusses as in a load-bearing wall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end walls need not work as stiffeners, and large doors can be provided in them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6" name="Google Shape;326;p2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7" name="Google Shape;327;p22"/>
          <p:cNvSpPr txBox="1"/>
          <p:nvPr>
            <p:ph idx="11" type="ftr"/>
          </p:nvPr>
        </p:nvSpPr>
        <p:spPr>
          <a:xfrm>
            <a:off x="838199" y="6334918"/>
            <a:ext cx="5438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3"/>
          <p:cNvPicPr preferRelativeResize="0"/>
          <p:nvPr/>
        </p:nvPicPr>
        <p:blipFill rotWithShape="1">
          <a:blip r:embed="rId3">
            <a:alphaModFix/>
          </a:blip>
          <a:srcRect b="8388" l="21283" r="20288" t="7935"/>
          <a:stretch/>
        </p:blipFill>
        <p:spPr>
          <a:xfrm>
            <a:off x="5857102" y="1278924"/>
            <a:ext cx="6247621" cy="502302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columns + nail plate trusses</a:t>
            </a:r>
            <a:endParaRPr/>
          </a:p>
        </p:txBody>
      </p:sp>
      <p:sp>
        <p:nvSpPr>
          <p:cNvPr id="335" name="Google Shape;335;p23"/>
          <p:cNvSpPr txBox="1"/>
          <p:nvPr>
            <p:ph idx="1" type="body"/>
          </p:nvPr>
        </p:nvSpPr>
        <p:spPr>
          <a:xfrm>
            <a:off x="838200" y="1825625"/>
            <a:ext cx="500654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longitudinal stiffening of the building, diagonal stiffeners along the column lines are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of nail plate trusses as in a load-bearing wall system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36" name="Google Shape;336;p2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7" name="Google Shape;337;p23"/>
          <p:cNvSpPr txBox="1"/>
          <p:nvPr>
            <p:ph idx="11" type="ftr"/>
          </p:nvPr>
        </p:nvSpPr>
        <p:spPr>
          <a:xfrm>
            <a:off x="838200" y="6334918"/>
            <a:ext cx="53584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4"/>
          <p:cNvPicPr preferRelativeResize="0"/>
          <p:nvPr/>
        </p:nvPicPr>
        <p:blipFill rotWithShape="1">
          <a:blip r:embed="rId3">
            <a:alphaModFix/>
          </a:blip>
          <a:srcRect b="6492" l="19257" r="19578" t="7304"/>
          <a:stretch/>
        </p:blipFill>
        <p:spPr>
          <a:xfrm>
            <a:off x="5850924" y="1340708"/>
            <a:ext cx="6172200" cy="488355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columns + nail plate trusses</a:t>
            </a:r>
            <a:endParaRPr/>
          </a:p>
        </p:txBody>
      </p:sp>
      <p:sp>
        <p:nvSpPr>
          <p:cNvPr id="345" name="Google Shape;345;p24"/>
          <p:cNvSpPr txBox="1"/>
          <p:nvPr>
            <p:ph idx="1" type="body"/>
          </p:nvPr>
        </p:nvSpPr>
        <p:spPr>
          <a:xfrm>
            <a:off x="838200" y="1825625"/>
            <a:ext cx="500654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stiffening plate at the bottom chord level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the building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nail plate trusses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stiffening plate at the bottom chord level can be replaced by transverse stiffeners (batten or board)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46" name="Google Shape;346;p2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7" name="Google Shape;347;p24"/>
          <p:cNvSpPr txBox="1"/>
          <p:nvPr>
            <p:ph idx="11" type="ftr"/>
          </p:nvPr>
        </p:nvSpPr>
        <p:spPr>
          <a:xfrm>
            <a:off x="838200" y="6334918"/>
            <a:ext cx="5606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 columns + nail plate trusses</a:t>
            </a:r>
            <a:endParaRPr/>
          </a:p>
        </p:txBody>
      </p:sp>
      <p:sp>
        <p:nvSpPr>
          <p:cNvPr id="354" name="Google Shape;354;p25"/>
          <p:cNvSpPr txBox="1"/>
          <p:nvPr>
            <p:ph idx="1" type="body"/>
          </p:nvPr>
        </p:nvSpPr>
        <p:spPr>
          <a:xfrm>
            <a:off x="838200" y="1825626"/>
            <a:ext cx="4988011" cy="4402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roof stiffener and nail plate truss stiffener needed for stiffening the building can be implemented with a stiffening plate on top of the top chord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the stiffener, tongue-and-groove plywood board or LVL panel designed for this purpose are used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55" name="Google Shape;355;p2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6" name="Google Shape;356;p25"/>
          <p:cNvPicPr preferRelativeResize="0"/>
          <p:nvPr/>
        </p:nvPicPr>
        <p:blipFill rotWithShape="1">
          <a:blip r:embed="rId3">
            <a:alphaModFix/>
          </a:blip>
          <a:srcRect b="7034" l="20372" r="18715" t="9381"/>
          <a:stretch/>
        </p:blipFill>
        <p:spPr>
          <a:xfrm>
            <a:off x="5850924" y="1439562"/>
            <a:ext cx="6124631" cy="471830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5"/>
          <p:cNvSpPr txBox="1"/>
          <p:nvPr>
            <p:ph idx="11" type="ftr"/>
          </p:nvPr>
        </p:nvSpPr>
        <p:spPr>
          <a:xfrm>
            <a:off x="838200" y="6334918"/>
            <a:ext cx="53495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6"/>
          <p:cNvPicPr preferRelativeResize="0"/>
          <p:nvPr/>
        </p:nvPicPr>
        <p:blipFill rotWithShape="1">
          <a:blip r:embed="rId3">
            <a:alphaModFix/>
          </a:blip>
          <a:srcRect b="5318" l="21689" r="31384" t="7124"/>
          <a:stretch/>
        </p:blipFill>
        <p:spPr>
          <a:xfrm>
            <a:off x="6486222" y="747106"/>
            <a:ext cx="5257800" cy="550763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Nail plate truss blocks</a:t>
            </a:r>
            <a:endParaRPr/>
          </a:p>
        </p:txBody>
      </p:sp>
      <p:sp>
        <p:nvSpPr>
          <p:cNvPr id="365" name="Google Shape;365;p26"/>
          <p:cNvSpPr txBox="1"/>
          <p:nvPr>
            <p:ph idx="1" type="body"/>
          </p:nvPr>
        </p:nvSpPr>
        <p:spPr>
          <a:xfrm>
            <a:off x="838200" y="1825625"/>
            <a:ext cx="5111578" cy="49335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Nail plate trusses can be assembled into roof blocks on site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Roof blocks enable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Faster and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Safer construction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Less need for scaffolding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Roof blocks can also be assembled at the factory if this is technically possible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end overhang can be built as a panelised unit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366" name="Google Shape;366;p2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7" name="Google Shape;367;p26"/>
          <p:cNvSpPr txBox="1"/>
          <p:nvPr>
            <p:ph idx="11" type="ftr"/>
          </p:nvPr>
        </p:nvSpPr>
        <p:spPr>
          <a:xfrm>
            <a:off x="838200" y="6334918"/>
            <a:ext cx="511157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Nail plate trusses in case of fire</a:t>
            </a:r>
            <a:endParaRPr/>
          </a:p>
        </p:txBody>
      </p:sp>
      <p:sp>
        <p:nvSpPr>
          <p:cNvPr id="374" name="Google Shape;374;p27"/>
          <p:cNvSpPr txBox="1"/>
          <p:nvPr>
            <p:ph idx="1" type="body"/>
          </p:nvPr>
        </p:nvSpPr>
        <p:spPr>
          <a:xfrm>
            <a:off x="838200" y="1825625"/>
            <a:ext cx="4988011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Nail plate trusses with a long span are challenging from fire technical point of view if load-bearing capacity is required of the roof in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an attic fire, the load-bearing capacity of the nail plate truss roof is designed to depend on the bottom chord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Partitions are often needed to reduce the bottom chord span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75" name="Google Shape;375;p2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6" name="Google Shape;376;p27"/>
          <p:cNvPicPr preferRelativeResize="0"/>
          <p:nvPr/>
        </p:nvPicPr>
        <p:blipFill rotWithShape="1">
          <a:blip r:embed="rId3">
            <a:alphaModFix/>
          </a:blip>
          <a:srcRect b="3152" l="18446" r="12634" t="2250"/>
          <a:stretch/>
        </p:blipFill>
        <p:spPr>
          <a:xfrm>
            <a:off x="6431692" y="1690688"/>
            <a:ext cx="5498756" cy="4237277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7"/>
          <p:cNvSpPr txBox="1"/>
          <p:nvPr>
            <p:ph idx="11" type="ftr"/>
          </p:nvPr>
        </p:nvSpPr>
        <p:spPr>
          <a:xfrm>
            <a:off x="838199" y="6334918"/>
            <a:ext cx="542943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8"/>
          <p:cNvPicPr preferRelativeResize="0"/>
          <p:nvPr/>
        </p:nvPicPr>
        <p:blipFill rotWithShape="1">
          <a:blip r:embed="rId3">
            <a:alphaModFix/>
          </a:blip>
          <a:srcRect b="11726" l="9831" r="6049" t="7123"/>
          <a:stretch/>
        </p:blipFill>
        <p:spPr>
          <a:xfrm>
            <a:off x="6363728" y="2135308"/>
            <a:ext cx="5617359" cy="304217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Foundation of an industrial hall</a:t>
            </a:r>
            <a:endParaRPr/>
          </a:p>
        </p:txBody>
      </p:sp>
      <p:sp>
        <p:nvSpPr>
          <p:cNvPr id="385" name="Google Shape;385;p28"/>
          <p:cNvSpPr txBox="1"/>
          <p:nvPr>
            <p:ph idx="1" type="body"/>
          </p:nvPr>
        </p:nvSpPr>
        <p:spPr>
          <a:xfrm>
            <a:off x="838199" y="1825624"/>
            <a:ext cx="5364893" cy="4952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Ribbon foundation for load-bearing walls and column foundations for columns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foundations of cantilever columns are relatively large if the vertical load is small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Junction between the wall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Junction between the column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Vertical dimensional accuracy of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Dimensional accuracy of foundation bolt locations</a:t>
            </a:r>
            <a:endParaRPr/>
          </a:p>
        </p:txBody>
      </p:sp>
      <p:sp>
        <p:nvSpPr>
          <p:cNvPr id="386" name="Google Shape;386;p2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7" name="Google Shape;387;p28"/>
          <p:cNvSpPr txBox="1"/>
          <p:nvPr>
            <p:ph idx="11" type="ftr"/>
          </p:nvPr>
        </p:nvSpPr>
        <p:spPr>
          <a:xfrm>
            <a:off x="838200" y="6334918"/>
            <a:ext cx="552552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9"/>
          <p:cNvPicPr preferRelativeResize="0"/>
          <p:nvPr/>
        </p:nvPicPr>
        <p:blipFill rotWithShape="1">
          <a:blip r:embed="rId3">
            <a:alphaModFix/>
          </a:blip>
          <a:srcRect b="13261" l="36232" r="42737" t="18948"/>
          <a:stretch/>
        </p:blipFill>
        <p:spPr>
          <a:xfrm>
            <a:off x="6882714" y="1271093"/>
            <a:ext cx="2395151" cy="433435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between a cantilever column and the foundation</a:t>
            </a:r>
            <a:endParaRPr/>
          </a:p>
        </p:txBody>
      </p:sp>
      <p:sp>
        <p:nvSpPr>
          <p:cNvPr id="395" name="Google Shape;395;p29"/>
          <p:cNvSpPr txBox="1"/>
          <p:nvPr>
            <p:ph idx="1" type="body"/>
          </p:nvPr>
        </p:nvSpPr>
        <p:spPr>
          <a:xfrm>
            <a:off x="838200" y="1825624"/>
            <a:ext cx="5181600" cy="4902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For the joint between a cantilever column and the foundation, e.g. a column shoe is used, which is attached to the column with a glued-in rod joint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gap between the wood column and the foundation column is filled with grouting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Waterproofing between the timber and concrete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column is reinforced as needed, to prevent cracking due to drying 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96" name="Google Shape;396;p2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7" name="Google Shape;397;p29"/>
          <p:cNvPicPr preferRelativeResize="0"/>
          <p:nvPr/>
        </p:nvPicPr>
        <p:blipFill rotWithShape="1">
          <a:blip r:embed="rId4">
            <a:alphaModFix/>
          </a:blip>
          <a:srcRect b="13172" l="36994" r="43293" t="19581"/>
          <a:stretch/>
        </p:blipFill>
        <p:spPr>
          <a:xfrm>
            <a:off x="9602401" y="1318421"/>
            <a:ext cx="2238462" cy="428702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9"/>
          <p:cNvSpPr txBox="1"/>
          <p:nvPr>
            <p:ph idx="11" type="ftr"/>
          </p:nvPr>
        </p:nvSpPr>
        <p:spPr>
          <a:xfrm>
            <a:off x="838199" y="6334918"/>
            <a:ext cx="536729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construction systems</a:t>
            </a:r>
            <a:endParaRPr/>
          </a:p>
        </p:txBody>
      </p:sp>
      <p:sp>
        <p:nvSpPr>
          <p:cNvPr id="124" name="Google Shape;124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between a timber column and the foundation</a:t>
            </a:r>
            <a:endParaRPr/>
          </a:p>
        </p:txBody>
      </p:sp>
      <p:sp>
        <p:nvSpPr>
          <p:cNvPr id="405" name="Google Shape;405;p30"/>
          <p:cNvSpPr txBox="1"/>
          <p:nvPr>
            <p:ph idx="1" type="body"/>
          </p:nvPr>
        </p:nvSpPr>
        <p:spPr>
          <a:xfrm>
            <a:off x="838200" y="1825624"/>
            <a:ext cx="5181600" cy="4809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 least in production and storage buildings, having the bottom edge of a timber column above the floor level is recommended (moisture stress)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column shoes affects the timing of the slab-on-grade casting (ease of installation)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Grouting the column joints will affect the workflow and work schedule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06" name="Google Shape;406;p3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7" name="Google Shape;407;p30"/>
          <p:cNvPicPr preferRelativeResize="0"/>
          <p:nvPr/>
        </p:nvPicPr>
        <p:blipFill rotWithShape="1">
          <a:blip r:embed="rId3">
            <a:alphaModFix/>
          </a:blip>
          <a:srcRect b="9289" l="42226" r="12196" t="14796"/>
          <a:stretch/>
        </p:blipFill>
        <p:spPr>
          <a:xfrm>
            <a:off x="6598507" y="1322461"/>
            <a:ext cx="5270157" cy="492781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0"/>
          <p:cNvSpPr txBox="1"/>
          <p:nvPr>
            <p:ph idx="11" type="ftr"/>
          </p:nvPr>
        </p:nvSpPr>
        <p:spPr>
          <a:xfrm>
            <a:off x="838200" y="6334918"/>
            <a:ext cx="545606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415" name="Google Shape;415;p31"/>
          <p:cNvSpPr txBox="1"/>
          <p:nvPr>
            <p:ph idx="1" type="body"/>
          </p:nvPr>
        </p:nvSpPr>
        <p:spPr>
          <a:xfrm>
            <a:off x="838201" y="1825625"/>
            <a:ext cx="5340178" cy="4976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Local damage is permitted in hall type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permissible collapse area in a single-bay hall with load-bearing walls is L x 2H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permissible collapse area in a multi-bay hall with load-bearing walls 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 x 2H, when the side line is lost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2L x 2H, when the centre line is lost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Hall stability must be maintained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416" name="Google Shape;416;p3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7" name="Google Shape;41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8810" y="1965928"/>
            <a:ext cx="5625727" cy="340926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1"/>
          <p:cNvSpPr txBox="1"/>
          <p:nvPr>
            <p:ph idx="11" type="ftr"/>
          </p:nvPr>
        </p:nvSpPr>
        <p:spPr>
          <a:xfrm>
            <a:off x="838199" y="6334918"/>
            <a:ext cx="53401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  <p:sp>
        <p:nvSpPr>
          <p:cNvPr id="419" name="Google Shape;419;p31"/>
          <p:cNvSpPr txBox="1"/>
          <p:nvPr/>
        </p:nvSpPr>
        <p:spPr>
          <a:xfrm>
            <a:off x="7751110" y="3761583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Local damage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Permitted area </a:t>
            </a:r>
            <a:br>
              <a:rPr b="0" i="0" lang="en-GB" sz="1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1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of collapse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426" name="Google Shape;426;p32"/>
          <p:cNvSpPr txBox="1"/>
          <p:nvPr>
            <p:ph idx="1" type="body"/>
          </p:nvPr>
        </p:nvSpPr>
        <p:spPr>
          <a:xfrm>
            <a:off x="838200" y="1825625"/>
            <a:ext cx="5271169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Local damage is permitted in hall type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permissible collapse area in a single-bay hall with cantilever columns is L x 2K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permissible collapse area in a multi-bay hall with cantilever columns 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 x 2K, when an edge column is lost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2L x 2K, when a centre column is lost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Hall stability must be maintained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427" name="Google Shape;427;p3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8" name="Google Shape;42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4100" y="2094317"/>
            <a:ext cx="5627141" cy="309552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2"/>
          <p:cNvSpPr txBox="1"/>
          <p:nvPr>
            <p:ph idx="11" type="ftr"/>
          </p:nvPr>
        </p:nvSpPr>
        <p:spPr>
          <a:xfrm>
            <a:off x="838199" y="6334918"/>
            <a:ext cx="520749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  <p:sp>
        <p:nvSpPr>
          <p:cNvPr id="430" name="Google Shape;430;p32"/>
          <p:cNvSpPr txBox="1"/>
          <p:nvPr/>
        </p:nvSpPr>
        <p:spPr>
          <a:xfrm>
            <a:off x="7803497" y="364207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Local damage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Permitted area of collapse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437" name="Google Shape;437;p33"/>
          <p:cNvSpPr txBox="1"/>
          <p:nvPr>
            <p:ph idx="1" type="body"/>
          </p:nvPr>
        </p:nvSpPr>
        <p:spPr>
          <a:xfrm>
            <a:off x="838200" y="1825625"/>
            <a:ext cx="4989576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preferred method for preventing progressive collapse is the </a:t>
            </a:r>
            <a:r>
              <a:rPr i="1" lang="en-GB"/>
              <a:t>alternative load transfer path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Continuity of primary columns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Joint components between beams and columns</a:t>
            </a:r>
            <a:endParaRPr/>
          </a:p>
        </p:txBody>
      </p:sp>
      <p:sp>
        <p:nvSpPr>
          <p:cNvPr id="438" name="Google Shape;438;p3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9" name="Google Shape;439;p33"/>
          <p:cNvPicPr preferRelativeResize="0"/>
          <p:nvPr/>
        </p:nvPicPr>
        <p:blipFill rotWithShape="1">
          <a:blip r:embed="rId3">
            <a:alphaModFix/>
          </a:blip>
          <a:srcRect b="5950" l="6638" r="4729" t="5680"/>
          <a:stretch/>
        </p:blipFill>
        <p:spPr>
          <a:xfrm>
            <a:off x="6196913" y="2123133"/>
            <a:ext cx="5733535" cy="320933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3"/>
          <p:cNvSpPr txBox="1"/>
          <p:nvPr>
            <p:ph idx="11" type="ftr"/>
          </p:nvPr>
        </p:nvSpPr>
        <p:spPr>
          <a:xfrm>
            <a:off x="838200" y="6334918"/>
            <a:ext cx="52873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7492" y="1825625"/>
            <a:ext cx="5700462" cy="356093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448" name="Google Shape;448;p34"/>
          <p:cNvSpPr txBox="1"/>
          <p:nvPr>
            <p:ph idx="1" type="body"/>
          </p:nvPr>
        </p:nvSpPr>
        <p:spPr>
          <a:xfrm>
            <a:off x="838200" y="1825625"/>
            <a:ext cx="5154827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Local damage is permitted in hall type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permissible collapse area in a two-bay hall with load-bearing walls and a column line 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L/2 x 2H, when a load-bearing wall on the side line is lost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Hall stability must be maintained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49" name="Google Shape;449;p3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0" name="Google Shape;450;p34"/>
          <p:cNvSpPr txBox="1"/>
          <p:nvPr>
            <p:ph idx="11" type="ftr"/>
          </p:nvPr>
        </p:nvSpPr>
        <p:spPr>
          <a:xfrm>
            <a:off x="838200" y="6334918"/>
            <a:ext cx="54992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  <p:sp>
        <p:nvSpPr>
          <p:cNvPr id="451" name="Google Shape;451;p34"/>
          <p:cNvSpPr txBox="1"/>
          <p:nvPr/>
        </p:nvSpPr>
        <p:spPr>
          <a:xfrm>
            <a:off x="7738209" y="3514652"/>
            <a:ext cx="3028740" cy="5087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Local damage</a:t>
            </a:r>
            <a:endParaRPr/>
          </a:p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Permitted</a:t>
            </a:r>
            <a:br>
              <a:rPr b="0" i="0" lang="en-GB" sz="20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20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area of collapse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458" name="Google Shape;458;p35"/>
          <p:cNvSpPr txBox="1"/>
          <p:nvPr>
            <p:ph idx="1" type="body"/>
          </p:nvPr>
        </p:nvSpPr>
        <p:spPr>
          <a:xfrm>
            <a:off x="838200" y="1825625"/>
            <a:ext cx="5154827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Local damage is permitted in hall type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permissible collapse area in a two-bay hall with load-bearing walls and a column line 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 x 2K, when a centre column is lost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Hall stability must be maintained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59" name="Google Shape;459;p3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0" name="Google Shape;46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3416" y="1502818"/>
            <a:ext cx="5580443" cy="436046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5"/>
          <p:cNvSpPr txBox="1"/>
          <p:nvPr>
            <p:ph idx="11" type="ftr"/>
          </p:nvPr>
        </p:nvSpPr>
        <p:spPr>
          <a:xfrm>
            <a:off x="838199" y="6334918"/>
            <a:ext cx="53229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  <p:sp>
        <p:nvSpPr>
          <p:cNvPr id="462" name="Google Shape;462;p35"/>
          <p:cNvSpPr txBox="1"/>
          <p:nvPr/>
        </p:nvSpPr>
        <p:spPr>
          <a:xfrm rot="2018171">
            <a:off x="7588877" y="3363554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Local damage</a:t>
            </a:r>
            <a:endParaRPr/>
          </a:p>
          <a:p>
            <a:pPr indent="0" lvl="0" marL="0" marR="0" rtl="0" algn="ctr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Permitted</a:t>
            </a:r>
            <a:br>
              <a:rPr b="0" i="0" lang="en-GB" sz="1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1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area of collapse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469" name="Google Shape;469;p36"/>
          <p:cNvSpPr txBox="1"/>
          <p:nvPr>
            <p:ph idx="1" type="body"/>
          </p:nvPr>
        </p:nvSpPr>
        <p:spPr>
          <a:xfrm>
            <a:off x="838200" y="1825625"/>
            <a:ext cx="5154827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preferred method for preventing progressive collapse is the </a:t>
            </a:r>
            <a:r>
              <a:rPr i="1" lang="en-GB"/>
              <a:t>alternative load transfer path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Continuity of primary columns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Joint components between beams and columns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70" name="Google Shape;470;p3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1" name="Google Shape;471;p36"/>
          <p:cNvPicPr preferRelativeResize="0"/>
          <p:nvPr/>
        </p:nvPicPr>
        <p:blipFill rotWithShape="1">
          <a:blip r:embed="rId3">
            <a:alphaModFix/>
          </a:blip>
          <a:srcRect b="11276" l="16216" r="12787" t="6582"/>
          <a:stretch/>
        </p:blipFill>
        <p:spPr>
          <a:xfrm>
            <a:off x="6283409" y="1733937"/>
            <a:ext cx="5684107" cy="369203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6"/>
          <p:cNvSpPr txBox="1"/>
          <p:nvPr>
            <p:ph idx="11" type="ftr"/>
          </p:nvPr>
        </p:nvSpPr>
        <p:spPr>
          <a:xfrm>
            <a:off x="838199" y="6334918"/>
            <a:ext cx="559811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131" name="Google Shape;131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Tero Lahtela, </a:t>
            </a:r>
            <a:br>
              <a:rPr lang="en-GB"/>
            </a:br>
            <a:r>
              <a:rPr lang="en-GB"/>
              <a:t>Insinööritoimisto Tero Lahtela Oy</a:t>
            </a:r>
            <a:endParaRPr/>
          </a:p>
        </p:txBody>
      </p:sp>
      <p:sp>
        <p:nvSpPr>
          <p:cNvPr id="132" name="Google Shape;132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Release date: 01/07/2021 </a:t>
            </a:r>
            <a:endParaRPr/>
          </a:p>
        </p:txBody>
      </p:sp>
      <p:sp>
        <p:nvSpPr>
          <p:cNvPr id="133" name="Google Shape;133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4" name="Google Shape;134;p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>
            <p:ph idx="11" type="ftr"/>
          </p:nvPr>
        </p:nvSpPr>
        <p:spPr>
          <a:xfrm>
            <a:off x="838199" y="6334918"/>
            <a:ext cx="53229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Panelised units + Nail plate trusses</a:t>
            </a:r>
            <a:br>
              <a:rPr lang="en-GB"/>
            </a:br>
            <a:r>
              <a:rPr lang="en-GB"/>
              <a:t>Construction of industrial halls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147" name="Google Shape;147;p6"/>
          <p:cNvSpPr txBox="1"/>
          <p:nvPr>
            <p:ph idx="1" type="body"/>
          </p:nvPr>
        </p:nvSpPr>
        <p:spPr>
          <a:xfrm>
            <a:off x="838200" y="1825625"/>
            <a:ext cx="5181600" cy="4871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Traditional construction system for small industrial halls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Due to the nail plate trusses, best suited for fire class P3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Typical uses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Production buildings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Warehouse buildings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Commercial premises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Agricultural buildings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48" name="Google Shape;148;p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7845" l="18649" r="13243" t="7033"/>
          <a:stretch/>
        </p:blipFill>
        <p:spPr>
          <a:xfrm>
            <a:off x="5741909" y="1622725"/>
            <a:ext cx="6262679" cy="439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>
            <p:ph idx="11" type="ftr"/>
          </p:nvPr>
        </p:nvSpPr>
        <p:spPr>
          <a:xfrm>
            <a:off x="838199" y="6334918"/>
            <a:ext cx="52785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8667" y="2208063"/>
            <a:ext cx="5598824" cy="297159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158" name="Google Shape;158;p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7"/>
          <p:cNvSpPr txBox="1"/>
          <p:nvPr>
            <p:ph idx="1" type="body"/>
          </p:nvPr>
        </p:nvSpPr>
        <p:spPr>
          <a:xfrm>
            <a:off x="838200" y="1825624"/>
            <a:ext cx="5364892" cy="487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Design challenges that limit the size of the building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of the building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of nail plate truss roof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resistance of a nail plate truss roof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Load-bearing capacity of a wall with framed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walls can also be built with solid wood panel units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60" name="Google Shape;160;p7"/>
          <p:cNvSpPr txBox="1"/>
          <p:nvPr>
            <p:ph idx="11" type="ftr"/>
          </p:nvPr>
        </p:nvSpPr>
        <p:spPr>
          <a:xfrm>
            <a:off x="838199" y="6334918"/>
            <a:ext cx="54827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  <p:sp>
        <p:nvSpPr>
          <p:cNvPr id="161" name="Google Shape;161;p7"/>
          <p:cNvSpPr txBox="1"/>
          <p:nvPr/>
        </p:nvSpPr>
        <p:spPr>
          <a:xfrm rot="-5400000">
            <a:off x="6451662" y="3415818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</a:t>
            </a:r>
            <a:endParaRPr/>
          </a:p>
        </p:txBody>
      </p:sp>
      <p:sp>
        <p:nvSpPr>
          <p:cNvPr id="162" name="Google Shape;162;p7"/>
          <p:cNvSpPr txBox="1"/>
          <p:nvPr/>
        </p:nvSpPr>
        <p:spPr>
          <a:xfrm rot="-5400000">
            <a:off x="10243939" y="3464850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</a:t>
            </a:r>
            <a:endParaRPr/>
          </a:p>
        </p:txBody>
      </p:sp>
      <p:sp>
        <p:nvSpPr>
          <p:cNvPr id="163" name="Google Shape;163;p7"/>
          <p:cNvSpPr txBox="1"/>
          <p:nvPr/>
        </p:nvSpPr>
        <p:spPr>
          <a:xfrm>
            <a:off x="7918882" y="3041531"/>
            <a:ext cx="1667373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trusses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8109735" y="4655030"/>
            <a:ext cx="175346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Recommended max 15...20 m</a:t>
            </a:r>
            <a:endParaRPr/>
          </a:p>
        </p:txBody>
      </p:sp>
      <p:sp>
        <p:nvSpPr>
          <p:cNvPr id="165" name="Google Shape;165;p7"/>
          <p:cNvSpPr txBox="1"/>
          <p:nvPr/>
        </p:nvSpPr>
        <p:spPr>
          <a:xfrm rot="-5400000">
            <a:off x="11167251" y="3491484"/>
            <a:ext cx="11995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Max 5m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172" name="Google Shape;172;p8"/>
          <p:cNvSpPr txBox="1"/>
          <p:nvPr>
            <p:ph idx="1" type="body"/>
          </p:nvPr>
        </p:nvSpPr>
        <p:spPr>
          <a:xfrm>
            <a:off x="838200" y="1825625"/>
            <a:ext cx="5181600" cy="4884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Due to internal height, wall units are usually vertical elements that are transported flat or on their sides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Door openings are typically large, which is why their jambs are subjected to large point loads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73" name="Google Shape;173;p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4" name="Google Shape;174;p8"/>
          <p:cNvPicPr preferRelativeResize="0"/>
          <p:nvPr/>
        </p:nvPicPr>
        <p:blipFill rotWithShape="1">
          <a:blip r:embed="rId3">
            <a:alphaModFix/>
          </a:blip>
          <a:srcRect b="3965" l="14897" r="11519" t="6220"/>
          <a:stretch/>
        </p:blipFill>
        <p:spPr>
          <a:xfrm>
            <a:off x="6138552" y="1825624"/>
            <a:ext cx="5818995" cy="398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8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panelised units + Nail plate trusses</a:t>
            </a:r>
            <a:endParaRPr/>
          </a:p>
        </p:txBody>
      </p:sp>
      <p:sp>
        <p:nvSpPr>
          <p:cNvPr id="182" name="Google Shape;182;p9"/>
          <p:cNvSpPr txBox="1"/>
          <p:nvPr>
            <p:ph idx="1" type="body"/>
          </p:nvPr>
        </p:nvSpPr>
        <p:spPr>
          <a:xfrm>
            <a:off x="838199" y="1825625"/>
            <a:ext cx="5309287" cy="4674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of a nail plate truss roof is a challenging design task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Large span of trusses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Trusses are often high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Using joists between nail plate trusses and a stiffener above the top chord (board/plank) as stiffeners for nail plate trusses is advisable</a:t>
            </a:r>
            <a:endParaRPr/>
          </a:p>
        </p:txBody>
      </p:sp>
      <p:sp>
        <p:nvSpPr>
          <p:cNvPr id="183" name="Google Shape;183;p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</a:blip>
          <a:srcRect b="4325" l="17736" r="13953" t="5047"/>
          <a:stretch/>
        </p:blipFill>
        <p:spPr>
          <a:xfrm>
            <a:off x="6249139" y="1690688"/>
            <a:ext cx="5718380" cy="425909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>
            <p:ph idx="11" type="ftr"/>
          </p:nvPr>
        </p:nvSpPr>
        <p:spPr>
          <a:xfrm>
            <a:off x="838200" y="6334918"/>
            <a:ext cx="57223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Panelised units + nail plate trusses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e7852-1d48-46b2-bc1d-4cc9199c0b03">
      <Terms xmlns="http://schemas.microsoft.com/office/infopath/2007/PartnerControls"/>
    </lcf76f155ced4ddcb4097134ff3c332f>
    <TaxCatchAll xmlns="c1f06602-16da-48b0-838f-ec77d40fd7d9" xsi:nil="true"/>
  </documentManagement>
</p:properties>
</file>

<file path=customXml/itemProps1.xml><?xml version="1.0" encoding="utf-8"?>
<ds:datastoreItem xmlns:ds="http://schemas.openxmlformats.org/officeDocument/2006/customXml" ds:itemID="{53292C7F-2DA7-4902-A0CC-ED8BEF888140}"/>
</file>

<file path=customXml/itemProps2.xml><?xml version="1.0" encoding="utf-8"?>
<ds:datastoreItem xmlns:ds="http://schemas.openxmlformats.org/officeDocument/2006/customXml" ds:itemID="{A6F60FAD-E860-4A79-A17F-DF67F2E344AA}"/>
</file>

<file path=customXml/itemProps3.xml><?xml version="1.0" encoding="utf-8"?>
<ds:datastoreItem xmlns:ds="http://schemas.openxmlformats.org/officeDocument/2006/customXml" ds:itemID="{BD479B7A-3D8D-4235-9066-E6E6D907FB99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atte Kalke</dc:creator>
  <dcterms:created xsi:type="dcterms:W3CDTF">2021-05-03T10:20:21Z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0x010100E8ADB7D81E548242AADAF4F738AFBBB6</vt:lpwstr>
  </property>
</Properties>
</file>