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</p:sldIdLst>
  <p:sldSz cy="6858000" cx="12192000"/>
  <p:notesSz cx="6400800" cy="11728450"/>
  <p:embeddedFontLst>
    <p:embeddedFont>
      <p:font typeface="Arial Narrow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6" roundtripDataSignature="AMtx7mgHz0JWfQrrZyMBkPO2yvjK5Cud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34" Type="http://schemas.openxmlformats.org/officeDocument/2006/relationships/slide" Target="slides/slide30.xml"/><Relationship Id="rId63" Type="http://schemas.openxmlformats.org/officeDocument/2006/relationships/font" Target="fonts/ArialNarrow-bold.fntdata"/><Relationship Id="rId21" Type="http://schemas.openxmlformats.org/officeDocument/2006/relationships/slide" Target="slides/slide17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8" Type="http://schemas.openxmlformats.org/officeDocument/2006/relationships/customXml" Target="../customXml/item2.xml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66" Type="http://customschemas.google.com/relationships/presentationmetadata" Target="metadata"/><Relationship Id="rId24" Type="http://schemas.openxmlformats.org/officeDocument/2006/relationships/slide" Target="slides/slide20.xml"/><Relationship Id="rId53" Type="http://schemas.openxmlformats.org/officeDocument/2006/relationships/slide" Target="slides/slide49.xml"/><Relationship Id="rId11" Type="http://schemas.openxmlformats.org/officeDocument/2006/relationships/slide" Target="slides/slide7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64" Type="http://schemas.openxmlformats.org/officeDocument/2006/relationships/font" Target="fonts/ArialNarrow-italic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56" Type="http://schemas.openxmlformats.org/officeDocument/2006/relationships/slide" Target="slides/slide52.xml"/><Relationship Id="rId14" Type="http://schemas.openxmlformats.org/officeDocument/2006/relationships/slide" Target="slides/slide10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1.xml"/><Relationship Id="rId46" Type="http://schemas.openxmlformats.org/officeDocument/2006/relationships/slide" Target="slides/slide42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5" Type="http://schemas.openxmlformats.org/officeDocument/2006/relationships/slide" Target="slides/slide21.xml"/><Relationship Id="rId12" Type="http://schemas.openxmlformats.org/officeDocument/2006/relationships/slide" Target="slides/slide8.xml"/><Relationship Id="rId59" Type="http://schemas.openxmlformats.org/officeDocument/2006/relationships/slide" Target="slides/slide55.xml"/><Relationship Id="rId17" Type="http://schemas.openxmlformats.org/officeDocument/2006/relationships/slide" Target="slides/slide13.xml"/><Relationship Id="rId67" Type="http://schemas.openxmlformats.org/officeDocument/2006/relationships/customXml" Target="../customXml/item1.xml"/><Relationship Id="rId41" Type="http://schemas.openxmlformats.org/officeDocument/2006/relationships/slide" Target="slides/slide37.xml"/><Relationship Id="rId62" Type="http://schemas.openxmlformats.org/officeDocument/2006/relationships/font" Target="fonts/ArialNarrow-regular.fntdata"/><Relationship Id="rId20" Type="http://schemas.openxmlformats.org/officeDocument/2006/relationships/slide" Target="slides/slide16.xml"/><Relationship Id="rId54" Type="http://schemas.openxmlformats.org/officeDocument/2006/relationships/slide" Target="slides/slide50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49" Type="http://schemas.openxmlformats.org/officeDocument/2006/relationships/slide" Target="slides/slide45.xml"/><Relationship Id="rId36" Type="http://schemas.openxmlformats.org/officeDocument/2006/relationships/slide" Target="slides/slide3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7" Type="http://schemas.openxmlformats.org/officeDocument/2006/relationships/slide" Target="slides/slide53.xml"/><Relationship Id="rId15" Type="http://schemas.openxmlformats.org/officeDocument/2006/relationships/slide" Target="slides/slide11.xml"/><Relationship Id="rId44" Type="http://schemas.openxmlformats.org/officeDocument/2006/relationships/slide" Target="slides/slide40.xml"/><Relationship Id="rId31" Type="http://schemas.openxmlformats.org/officeDocument/2006/relationships/slide" Target="slides/slide27.xml"/><Relationship Id="rId65" Type="http://schemas.openxmlformats.org/officeDocument/2006/relationships/font" Target="fonts/ArialNarrow-boldItalic.fntdata"/><Relationship Id="rId60" Type="http://schemas.openxmlformats.org/officeDocument/2006/relationships/slide" Target="slides/slide56.xml"/><Relationship Id="rId52" Type="http://schemas.openxmlformats.org/officeDocument/2006/relationships/slide" Target="slides/slide48.xml"/><Relationship Id="rId10" Type="http://schemas.openxmlformats.org/officeDocument/2006/relationships/slide" Target="slides/slide6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39" Type="http://schemas.openxmlformats.org/officeDocument/2006/relationships/slide" Target="slides/slide35.xml"/><Relationship Id="rId13" Type="http://schemas.openxmlformats.org/officeDocument/2006/relationships/slide" Target="slides/slide9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6" name="Google Shape;426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3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3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3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p3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3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3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3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3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3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3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p4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4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4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4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4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p4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4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4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4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p4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p4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4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4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4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4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4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1" name="Google Shape;621;p5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5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p5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5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5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p5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5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p5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5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5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5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5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5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7" name="Google Shape;697;p5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5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9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9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8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6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6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69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9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6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" name="Google Shape;84;p6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70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70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pic>
        <p:nvPicPr>
          <p:cNvPr id="89" name="Google Shape;89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71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72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72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97" name="Google Shape;97;p7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73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73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7_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0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60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60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60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0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60"/>
          <p:cNvSpPr txBox="1"/>
          <p:nvPr>
            <p:ph idx="11" type="ftr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31" name="Google Shape;31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1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6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6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6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6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6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53" name="Google Shape;53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54" name="Google Shape;54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6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7" name="Google Shape;57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6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6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6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6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6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6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6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6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" name="Google Shape;71;p6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p6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4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06" name="Google Shape;10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  <a:endParaRPr/>
          </a:p>
        </p:txBody>
      </p:sp>
      <p:sp>
        <p:nvSpPr>
          <p:cNvPr id="108" name="Google Shape;108;p1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  <p:pic>
        <p:nvPicPr>
          <p:cNvPr id="109" name="Google Shape;10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Panelised unit with framed structure</a:t>
            </a:r>
            <a:endParaRPr/>
          </a:p>
        </p:txBody>
      </p:sp>
      <p:sp>
        <p:nvSpPr>
          <p:cNvPr id="191" name="Google Shape;191;p10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load-bearing frame consists of timber frames and/or beams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 effort should be made to coordinate the spacing of frames and beams with the width of wool slabs (600 mm spacing)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There are no standardized dimensions for panelised units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Panelised units are manufactured to order as required by designs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Panelised units can be either horizontal or vertical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Horizontal units create fewer vertical joints than vertical units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higher space can be created with vertical units than horizontal ones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92" name="Google Shape;192;p10"/>
          <p:cNvSpPr txBox="1"/>
          <p:nvPr>
            <p:ph idx="11" type="ftr"/>
          </p:nvPr>
        </p:nvSpPr>
        <p:spPr>
          <a:xfrm>
            <a:off x="838199" y="6334918"/>
            <a:ext cx="62728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Prefabrication degree of panelised units with framed structure </a:t>
            </a:r>
            <a:endParaRPr/>
          </a:p>
        </p:txBody>
      </p:sp>
      <p:sp>
        <p:nvSpPr>
          <p:cNvPr id="199" name="Google Shape;199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 effort is made to prefabricate panelised units with framed structure to a high degree of completion at the factory as this reduces the amount of work to be performed on site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Typical panelised units contain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Heat insulation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Panelling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Exterior cladding (exterior cladding panel, panel-type exterior cladding etc.)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Windows, external doors and their jamb structures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Electrical installations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Building-service penetration products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Joint seals (possibly)</a:t>
            </a:r>
            <a:endParaRPr/>
          </a:p>
        </p:txBody>
      </p:sp>
      <p:sp>
        <p:nvSpPr>
          <p:cNvPr id="200" name="Google Shape;200;p11"/>
          <p:cNvSpPr txBox="1"/>
          <p:nvPr>
            <p:ph idx="11" type="ftr"/>
          </p:nvPr>
        </p:nvSpPr>
        <p:spPr>
          <a:xfrm>
            <a:off x="838200" y="6334918"/>
            <a:ext cx="58733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Dimensions of panelised units with framed structure</a:t>
            </a:r>
            <a:endParaRPr/>
          </a:p>
        </p:txBody>
      </p:sp>
      <p:sp>
        <p:nvSpPr>
          <p:cNvPr id="207" name="Google Shape;207;p12"/>
          <p:cNvSpPr txBox="1"/>
          <p:nvPr>
            <p:ph idx="1" type="body"/>
          </p:nvPr>
        </p:nvSpPr>
        <p:spPr>
          <a:xfrm>
            <a:off x="838200" y="1825625"/>
            <a:ext cx="1095127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Wall unit (indicative)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Height ≤ 3.2 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Length ≤ 12 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 unit (indicative)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Width ≤ 2.4 m…2.5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Length ≤ 12 m (shorter span)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Roof unit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Width ≤ 2.4 m…2.5 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Length ≤ 12 m (shorter span</a:t>
            </a:r>
            <a:r>
              <a:rPr lang="en-GB" sz="2800"/>
              <a:t>)</a:t>
            </a:r>
            <a:endParaRPr/>
          </a:p>
        </p:txBody>
      </p:sp>
      <p:sp>
        <p:nvSpPr>
          <p:cNvPr id="208" name="Google Shape;208;p12"/>
          <p:cNvSpPr txBox="1"/>
          <p:nvPr>
            <p:ph idx="11" type="ftr"/>
          </p:nvPr>
        </p:nvSpPr>
        <p:spPr>
          <a:xfrm>
            <a:off x="838200" y="6334918"/>
            <a:ext cx="58378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Wall units with framed structure</a:t>
            </a:r>
            <a:endParaRPr/>
          </a:p>
        </p:txBody>
      </p:sp>
      <p:pic>
        <p:nvPicPr>
          <p:cNvPr id="215" name="Google Shape;21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1575" y="1587125"/>
            <a:ext cx="5770930" cy="432754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/>
          <p:nvPr/>
        </p:nvSpPr>
        <p:spPr>
          <a:xfrm>
            <a:off x="5534343" y="569922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217" name="Google Shape;21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612" y="1587442"/>
            <a:ext cx="3243444" cy="432459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3"/>
          <p:cNvSpPr txBox="1"/>
          <p:nvPr/>
        </p:nvSpPr>
        <p:spPr>
          <a:xfrm>
            <a:off x="9131894" y="569922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219" name="Google Shape;219;p13"/>
          <p:cNvSpPr txBox="1"/>
          <p:nvPr>
            <p:ph idx="11" type="ftr"/>
          </p:nvPr>
        </p:nvSpPr>
        <p:spPr>
          <a:xfrm>
            <a:off x="838200" y="6334918"/>
            <a:ext cx="58200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4"/>
          <p:cNvPicPr preferRelativeResize="0"/>
          <p:nvPr/>
        </p:nvPicPr>
        <p:blipFill rotWithShape="1">
          <a:blip r:embed="rId3">
            <a:alphaModFix/>
          </a:blip>
          <a:srcRect b="25060" l="0" r="0" t="10235"/>
          <a:stretch/>
        </p:blipFill>
        <p:spPr>
          <a:xfrm>
            <a:off x="7786219" y="1411550"/>
            <a:ext cx="3112662" cy="333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Exterior wall structure</a:t>
            </a:r>
            <a:endParaRPr/>
          </a:p>
        </p:txBody>
      </p:sp>
      <p:sp>
        <p:nvSpPr>
          <p:cNvPr id="227" name="Google Shape;227;p14"/>
          <p:cNvSpPr txBox="1"/>
          <p:nvPr>
            <p:ph idx="1" type="body"/>
          </p:nvPr>
        </p:nvSpPr>
        <p:spPr>
          <a:xfrm>
            <a:off x="838200" y="1825625"/>
            <a:ext cx="555024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Plates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 carrying capacity of frames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Bearing pressure resistance (often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Buckling resistance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External heat insulation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Improves thermal and humidity performance</a:t>
            </a:r>
            <a:endParaRPr/>
          </a:p>
        </p:txBody>
      </p:sp>
      <p:sp>
        <p:nvSpPr>
          <p:cNvPr id="228" name="Google Shape;228;p14"/>
          <p:cNvSpPr txBox="1"/>
          <p:nvPr>
            <p:ph idx="11" type="ftr"/>
          </p:nvPr>
        </p:nvSpPr>
        <p:spPr>
          <a:xfrm>
            <a:off x="838200" y="6334918"/>
            <a:ext cx="5882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229" name="Google Shape;229;p14"/>
          <p:cNvSpPr txBox="1"/>
          <p:nvPr/>
        </p:nvSpPr>
        <p:spPr>
          <a:xfrm>
            <a:off x="7256229" y="825979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exterior wall</a:t>
            </a:r>
            <a:endParaRPr/>
          </a:p>
        </p:txBody>
      </p:sp>
      <p:sp>
        <p:nvSpPr>
          <p:cNvPr id="230" name="Google Shape;230;p14"/>
          <p:cNvSpPr txBox="1"/>
          <p:nvPr/>
        </p:nvSpPr>
        <p:spPr>
          <a:xfrm>
            <a:off x="8005537" y="4782838"/>
            <a:ext cx="3127061" cy="1072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Plasterboard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Spruce plywood (stiffening plates)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Air and vapour barrier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Load-bearing frame + Mineral wool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Plasterboard for wind proofing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Stiff mineral wool for wind protection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Exterior cladding fastening studs (vertical or in a grid)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Exterior cladding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Partition structure</a:t>
            </a:r>
            <a:endParaRPr/>
          </a:p>
        </p:txBody>
      </p:sp>
      <p:sp>
        <p:nvSpPr>
          <p:cNvPr id="237" name="Google Shape;237;p15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Plates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 carrying capacity of frames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Bearing pressure resistance (often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Buckling resistance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Double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Enables airborne sound insulation between spaces of </a:t>
            </a:r>
            <a:r>
              <a:rPr i="1" lang="en-GB"/>
              <a:t>D</a:t>
            </a:r>
            <a:r>
              <a:rPr baseline="-25000" lang="en-GB"/>
              <a:t>n,T,w</a:t>
            </a:r>
            <a:r>
              <a:rPr lang="en-GB"/>
              <a:t> ≥ 55 dB</a:t>
            </a:r>
            <a:endParaRPr/>
          </a:p>
        </p:txBody>
      </p:sp>
      <p:pic>
        <p:nvPicPr>
          <p:cNvPr id="238" name="Google Shape;238;p15"/>
          <p:cNvPicPr preferRelativeResize="0"/>
          <p:nvPr/>
        </p:nvPicPr>
        <p:blipFill rotWithShape="1">
          <a:blip r:embed="rId3">
            <a:alphaModFix/>
          </a:blip>
          <a:srcRect b="14524" l="0" r="0" t="16291"/>
          <a:stretch/>
        </p:blipFill>
        <p:spPr>
          <a:xfrm>
            <a:off x="7494372" y="1740023"/>
            <a:ext cx="3337397" cy="348004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5"/>
          <p:cNvSpPr txBox="1"/>
          <p:nvPr>
            <p:ph idx="11" type="ftr"/>
          </p:nvPr>
        </p:nvSpPr>
        <p:spPr>
          <a:xfrm>
            <a:off x="838200" y="6334918"/>
            <a:ext cx="5606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240" name="Google Shape;240;p15"/>
          <p:cNvSpPr txBox="1"/>
          <p:nvPr/>
        </p:nvSpPr>
        <p:spPr>
          <a:xfrm>
            <a:off x="6934131" y="858530"/>
            <a:ext cx="4460051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 between flats</a:t>
            </a:r>
            <a:endParaRPr/>
          </a:p>
        </p:txBody>
      </p:sp>
      <p:sp>
        <p:nvSpPr>
          <p:cNvPr id="241" name="Google Shape;241;p15"/>
          <p:cNvSpPr txBox="1"/>
          <p:nvPr/>
        </p:nvSpPr>
        <p:spPr>
          <a:xfrm>
            <a:off x="8202623" y="5262588"/>
            <a:ext cx="2828041" cy="862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Plasterboard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Spruce plywood (stiffening plates)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Load-bearing frame + Mineral wool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Gap between frame halves</a:t>
            </a:r>
            <a:endParaRPr/>
          </a:p>
        </p:txBody>
      </p:sp>
      <p:sp>
        <p:nvSpPr>
          <p:cNvPr id="242" name="Google Shape;242;p15"/>
          <p:cNvSpPr txBox="1"/>
          <p:nvPr/>
        </p:nvSpPr>
        <p:spPr>
          <a:xfrm>
            <a:off x="8202623" y="1432445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Separate frame halves</a:t>
            </a:r>
            <a:endParaRPr/>
          </a:p>
        </p:txBody>
      </p:sp>
      <p:sp>
        <p:nvSpPr>
          <p:cNvPr id="243" name="Google Shape;243;p15"/>
          <p:cNvSpPr txBox="1"/>
          <p:nvPr/>
        </p:nvSpPr>
        <p:spPr>
          <a:xfrm>
            <a:off x="9164157" y="1556853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2</a:t>
            </a:r>
            <a:endParaRPr/>
          </a:p>
        </p:txBody>
      </p:sp>
      <p:sp>
        <p:nvSpPr>
          <p:cNvPr id="244" name="Google Shape;244;p15"/>
          <p:cNvSpPr txBox="1"/>
          <p:nvPr/>
        </p:nvSpPr>
        <p:spPr>
          <a:xfrm>
            <a:off x="8539104" y="1559491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1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481" y="929779"/>
            <a:ext cx="4697223" cy="521913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Partition structure</a:t>
            </a:r>
            <a:endParaRPr/>
          </a:p>
        </p:txBody>
      </p:sp>
      <p:sp>
        <p:nvSpPr>
          <p:cNvPr id="252" name="Google Shape;252;p16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Plates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 carrying capacity of frames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Bearing pressure resistance (often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Buckling resistance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</a:t>
            </a:r>
            <a:r>
              <a:rPr i="1" lang="en-GB"/>
              <a:t>zigzag</a:t>
            </a:r>
            <a:r>
              <a:rPr lang="en-GB"/>
              <a:t> frame enables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Sturdier framed structures in walls (buckle resistance)</a:t>
            </a:r>
            <a:endParaRPr/>
          </a:p>
        </p:txBody>
      </p:sp>
      <p:sp>
        <p:nvSpPr>
          <p:cNvPr id="253" name="Google Shape;253;p16"/>
          <p:cNvSpPr txBox="1"/>
          <p:nvPr>
            <p:ph idx="11" type="ftr"/>
          </p:nvPr>
        </p:nvSpPr>
        <p:spPr>
          <a:xfrm>
            <a:off x="838200" y="6334918"/>
            <a:ext cx="56165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254" name="Google Shape;254;p16"/>
          <p:cNvSpPr txBox="1"/>
          <p:nvPr/>
        </p:nvSpPr>
        <p:spPr>
          <a:xfrm>
            <a:off x="6454736" y="876190"/>
            <a:ext cx="4460051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 between flats</a:t>
            </a:r>
            <a:endParaRPr/>
          </a:p>
        </p:txBody>
      </p:sp>
      <p:sp>
        <p:nvSpPr>
          <p:cNvPr id="255" name="Google Shape;255;p16"/>
          <p:cNvSpPr txBox="1"/>
          <p:nvPr/>
        </p:nvSpPr>
        <p:spPr>
          <a:xfrm>
            <a:off x="7767891" y="5446365"/>
            <a:ext cx="2828041" cy="862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Plasterboard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Spruce plywood (stiffening plates)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Load-bearing frame + Mineral wool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Gap between frame halves</a:t>
            </a:r>
            <a:endParaRPr/>
          </a:p>
        </p:txBody>
      </p:sp>
      <p:sp>
        <p:nvSpPr>
          <p:cNvPr id="256" name="Google Shape;256;p16"/>
          <p:cNvSpPr txBox="1"/>
          <p:nvPr/>
        </p:nvSpPr>
        <p:spPr>
          <a:xfrm>
            <a:off x="8427443" y="1522935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2</a:t>
            </a:r>
            <a:endParaRPr/>
          </a:p>
        </p:txBody>
      </p:sp>
      <p:sp>
        <p:nvSpPr>
          <p:cNvPr id="257" name="Google Shape;257;p16"/>
          <p:cNvSpPr txBox="1"/>
          <p:nvPr/>
        </p:nvSpPr>
        <p:spPr>
          <a:xfrm>
            <a:off x="8255908" y="1749024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1</a:t>
            </a:r>
            <a:endParaRPr/>
          </a:p>
        </p:txBody>
      </p:sp>
      <p:sp>
        <p:nvSpPr>
          <p:cNvPr id="258" name="Google Shape;258;p16"/>
          <p:cNvSpPr txBox="1"/>
          <p:nvPr/>
        </p:nvSpPr>
        <p:spPr>
          <a:xfrm>
            <a:off x="7723226" y="1376442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Separate frame halves</a:t>
            </a:r>
            <a:endParaRPr/>
          </a:p>
        </p:txBody>
      </p:sp>
      <p:sp>
        <p:nvSpPr>
          <p:cNvPr id="259" name="Google Shape;259;p16"/>
          <p:cNvSpPr txBox="1"/>
          <p:nvPr/>
        </p:nvSpPr>
        <p:spPr>
          <a:xfrm>
            <a:off x="9883263" y="2184402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Principle of using guide pieces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7557" y="911396"/>
            <a:ext cx="4668624" cy="526556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Partition structure</a:t>
            </a:r>
            <a:endParaRPr/>
          </a:p>
        </p:txBody>
      </p:sp>
      <p:sp>
        <p:nvSpPr>
          <p:cNvPr id="267" name="Google Shape;267;p17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Continuous guide pieces that connect the frame halves can also be used in a </a:t>
            </a:r>
            <a:r>
              <a:rPr i="1" lang="en-GB"/>
              <a:t>zigzag</a:t>
            </a:r>
            <a:r>
              <a:rPr lang="en-GB"/>
              <a:t> frame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This must be approved by the acoustics designer of the site, however</a:t>
            </a:r>
            <a:endParaRPr/>
          </a:p>
        </p:txBody>
      </p:sp>
      <p:sp>
        <p:nvSpPr>
          <p:cNvPr id="268" name="Google Shape;268;p17"/>
          <p:cNvSpPr txBox="1"/>
          <p:nvPr>
            <p:ph idx="11" type="ftr"/>
          </p:nvPr>
        </p:nvSpPr>
        <p:spPr>
          <a:xfrm>
            <a:off x="838199" y="6334918"/>
            <a:ext cx="656577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269" name="Google Shape;269;p17"/>
          <p:cNvSpPr txBox="1"/>
          <p:nvPr/>
        </p:nvSpPr>
        <p:spPr>
          <a:xfrm>
            <a:off x="7787958" y="5418572"/>
            <a:ext cx="2021870" cy="831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Plasterboard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Spruce plywood (stiffening plates)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Load-bearing frame + Mineral wool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Gap between frame halves</a:t>
            </a:r>
            <a:endParaRPr/>
          </a:p>
        </p:txBody>
      </p:sp>
      <p:sp>
        <p:nvSpPr>
          <p:cNvPr id="270" name="Google Shape;270;p17"/>
          <p:cNvSpPr txBox="1"/>
          <p:nvPr/>
        </p:nvSpPr>
        <p:spPr>
          <a:xfrm>
            <a:off x="6454734" y="850458"/>
            <a:ext cx="4460051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wall between flats</a:t>
            </a:r>
            <a:endParaRPr/>
          </a:p>
        </p:txBody>
      </p:sp>
      <p:sp>
        <p:nvSpPr>
          <p:cNvPr id="271" name="Google Shape;271;p17"/>
          <p:cNvSpPr txBox="1"/>
          <p:nvPr/>
        </p:nvSpPr>
        <p:spPr>
          <a:xfrm>
            <a:off x="8427443" y="1522935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2</a:t>
            </a:r>
            <a:endParaRPr/>
          </a:p>
        </p:txBody>
      </p:sp>
      <p:sp>
        <p:nvSpPr>
          <p:cNvPr id="272" name="Google Shape;272;p17"/>
          <p:cNvSpPr txBox="1"/>
          <p:nvPr/>
        </p:nvSpPr>
        <p:spPr>
          <a:xfrm>
            <a:off x="8238152" y="1775658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1</a:t>
            </a:r>
            <a:endParaRPr/>
          </a:p>
        </p:txBody>
      </p:sp>
      <p:sp>
        <p:nvSpPr>
          <p:cNvPr id="273" name="Google Shape;273;p17"/>
          <p:cNvSpPr txBox="1"/>
          <p:nvPr/>
        </p:nvSpPr>
        <p:spPr>
          <a:xfrm>
            <a:off x="7723226" y="1376442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Separate frame halves</a:t>
            </a:r>
            <a:endParaRPr/>
          </a:p>
        </p:txBody>
      </p:sp>
      <p:sp>
        <p:nvSpPr>
          <p:cNvPr id="274" name="Google Shape;274;p17"/>
          <p:cNvSpPr txBox="1"/>
          <p:nvPr/>
        </p:nvSpPr>
        <p:spPr>
          <a:xfrm>
            <a:off x="9883263" y="2184402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Principle of using guide pieces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8"/>
          <p:cNvPicPr preferRelativeResize="0"/>
          <p:nvPr/>
        </p:nvPicPr>
        <p:blipFill rotWithShape="1">
          <a:blip r:embed="rId3">
            <a:alphaModFix/>
          </a:blip>
          <a:srcRect b="13896" l="0" r="0" t="11657"/>
          <a:stretch/>
        </p:blipFill>
        <p:spPr>
          <a:xfrm>
            <a:off x="8200946" y="1660124"/>
            <a:ext cx="2176932" cy="330249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Partition structure</a:t>
            </a:r>
            <a:endParaRPr/>
          </a:p>
        </p:txBody>
      </p:sp>
      <p:sp>
        <p:nvSpPr>
          <p:cNvPr id="282" name="Google Shape;282;p18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Plates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Stiffening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Load carrying capacity of frames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Bearing pressure resistance (often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Buckling resistance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Sound insulation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ct val="100000"/>
              <a:buChar char="•"/>
            </a:pPr>
            <a:r>
              <a:rPr lang="en-GB">
                <a:solidFill>
                  <a:srgbClr val="0D0D0D"/>
                </a:solidFill>
              </a:rPr>
              <a:t>Airborne sound insulation between spaces of </a:t>
            </a:r>
            <a:r>
              <a:rPr i="1" lang="en-GB">
                <a:solidFill>
                  <a:srgbClr val="0D0D0D"/>
                </a:solidFill>
              </a:rPr>
              <a:t>D</a:t>
            </a:r>
            <a:r>
              <a:rPr baseline="-25000" lang="en-GB">
                <a:solidFill>
                  <a:srgbClr val="0D0D0D"/>
                </a:solidFill>
              </a:rPr>
              <a:t>n,T,w</a:t>
            </a:r>
            <a:r>
              <a:rPr lang="en-GB">
                <a:solidFill>
                  <a:srgbClr val="0D0D0D"/>
                </a:solidFill>
              </a:rPr>
              <a:t>≈ 40 dB must be achieved</a:t>
            </a:r>
            <a:endParaRPr/>
          </a:p>
        </p:txBody>
      </p:sp>
      <p:sp>
        <p:nvSpPr>
          <p:cNvPr id="283" name="Google Shape;283;p18"/>
          <p:cNvSpPr txBox="1"/>
          <p:nvPr>
            <p:ph idx="11" type="ftr"/>
          </p:nvPr>
        </p:nvSpPr>
        <p:spPr>
          <a:xfrm>
            <a:off x="838199" y="6334918"/>
            <a:ext cx="58644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284" name="Google Shape;284;p18"/>
          <p:cNvSpPr txBox="1"/>
          <p:nvPr/>
        </p:nvSpPr>
        <p:spPr>
          <a:xfrm>
            <a:off x="7442660" y="1089731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partition</a:t>
            </a:r>
            <a:endParaRPr/>
          </a:p>
        </p:txBody>
      </p:sp>
      <p:sp>
        <p:nvSpPr>
          <p:cNvPr id="285" name="Google Shape;285;p18"/>
          <p:cNvSpPr txBox="1"/>
          <p:nvPr/>
        </p:nvSpPr>
        <p:spPr>
          <a:xfrm>
            <a:off x="8524805" y="5027955"/>
            <a:ext cx="2021870" cy="8313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Plasterboard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Spruce plywood (stiffening plates)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Load-bearing frame + Mineral wool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5933" y="1221261"/>
            <a:ext cx="3628429" cy="466469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structure</a:t>
            </a:r>
            <a:endParaRPr/>
          </a:p>
        </p:txBody>
      </p:sp>
      <p:sp>
        <p:nvSpPr>
          <p:cNvPr id="293" name="Google Shape;293;p19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The top surface panel is used for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Stiffening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Plasterboard and castings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en-GB">
                <a:solidFill>
                  <a:srgbClr val="0D0D0D"/>
                </a:solidFill>
              </a:rPr>
              <a:t>The height of the rib panel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Vibration (often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>
                <a:solidFill>
                  <a:srgbClr val="0D0D0D"/>
                </a:solidFill>
              </a:rPr>
              <a:t>Bend</a:t>
            </a:r>
            <a:endParaRPr/>
          </a:p>
        </p:txBody>
      </p:sp>
      <p:sp>
        <p:nvSpPr>
          <p:cNvPr id="294" name="Google Shape;294;p19"/>
          <p:cNvSpPr txBox="1"/>
          <p:nvPr>
            <p:ph idx="11" type="ftr"/>
          </p:nvPr>
        </p:nvSpPr>
        <p:spPr>
          <a:xfrm>
            <a:off x="838200" y="6334918"/>
            <a:ext cx="59798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295" name="Google Shape;295;p19"/>
          <p:cNvSpPr txBox="1"/>
          <p:nvPr/>
        </p:nvSpPr>
        <p:spPr>
          <a:xfrm>
            <a:off x="7265107" y="1154433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296" name="Google Shape;296;p19"/>
          <p:cNvSpPr txBox="1"/>
          <p:nvPr/>
        </p:nvSpPr>
        <p:spPr>
          <a:xfrm>
            <a:off x="7477238" y="4521929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Cast floor (possible underfloor heating)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Industrially manufactured LVL semi-open rib panel or LVL rib panel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Studs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Acoustic ceiling profiles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2 x plasterboard</a:t>
            </a:r>
            <a:endParaRPr/>
          </a:p>
        </p:txBody>
      </p:sp>
      <p:sp>
        <p:nvSpPr>
          <p:cNvPr id="297" name="Google Shape;297;p19"/>
          <p:cNvSpPr txBox="1"/>
          <p:nvPr/>
        </p:nvSpPr>
        <p:spPr>
          <a:xfrm rot="-5400000">
            <a:off x="9581813" y="2981881"/>
            <a:ext cx="2320247" cy="24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  <a:endParaRPr/>
          </a:p>
        </p:txBody>
      </p:sp>
      <p:sp>
        <p:nvSpPr>
          <p:cNvPr id="116" name="Google Shape;116;p2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17" name="Google Shape;117;p2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18" name="Google Shape;118;p2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5020" y="1222348"/>
            <a:ext cx="3639704" cy="448442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structure</a:t>
            </a:r>
            <a:endParaRPr/>
          </a:p>
        </p:txBody>
      </p:sp>
      <p:sp>
        <p:nvSpPr>
          <p:cNvPr id="305" name="Google Shape;305;p20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top surface panel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Plasterboards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height of the rib panel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Vibration (often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</a:t>
            </a:r>
            <a:endParaRPr/>
          </a:p>
        </p:txBody>
      </p:sp>
      <p:sp>
        <p:nvSpPr>
          <p:cNvPr id="306" name="Google Shape;306;p20"/>
          <p:cNvSpPr txBox="1"/>
          <p:nvPr>
            <p:ph idx="11" type="ftr"/>
          </p:nvPr>
        </p:nvSpPr>
        <p:spPr>
          <a:xfrm>
            <a:off x="838200" y="6334918"/>
            <a:ext cx="6326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307" name="Google Shape;307;p20"/>
          <p:cNvSpPr txBox="1"/>
          <p:nvPr/>
        </p:nvSpPr>
        <p:spPr>
          <a:xfrm>
            <a:off x="7265107" y="1154433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308" name="Google Shape;308;p20"/>
          <p:cNvSpPr txBox="1"/>
          <p:nvPr/>
        </p:nvSpPr>
        <p:spPr>
          <a:xfrm>
            <a:off x="7485189" y="4477163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3 x Floor plasterboard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Industrially manufactured LVL semi-open rib panel or LVL rib panel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Mineral wool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Studs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Acoustic ceiling profiles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2 x plasterboard</a:t>
            </a:r>
            <a:endParaRPr/>
          </a:p>
        </p:txBody>
      </p:sp>
      <p:sp>
        <p:nvSpPr>
          <p:cNvPr id="309" name="Google Shape;309;p20"/>
          <p:cNvSpPr txBox="1"/>
          <p:nvPr/>
        </p:nvSpPr>
        <p:spPr>
          <a:xfrm rot="-5400000">
            <a:off x="10196512" y="2844262"/>
            <a:ext cx="1250923" cy="24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3165" y="663554"/>
            <a:ext cx="3661200" cy="557487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structure</a:t>
            </a:r>
            <a:endParaRPr/>
          </a:p>
        </p:txBody>
      </p:sp>
      <p:sp>
        <p:nvSpPr>
          <p:cNvPr id="317" name="Google Shape;317;p21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panel on top of the beams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Plasterboards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technology (fire underneath)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Rock wool panels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technology (fire above)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height of the beams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</a:t>
            </a:r>
            <a:endParaRPr/>
          </a:p>
        </p:txBody>
      </p:sp>
      <p:sp>
        <p:nvSpPr>
          <p:cNvPr id="318" name="Google Shape;318;p21"/>
          <p:cNvSpPr txBox="1"/>
          <p:nvPr>
            <p:ph idx="11" type="ftr"/>
          </p:nvPr>
        </p:nvSpPr>
        <p:spPr>
          <a:xfrm>
            <a:off x="838199" y="6334918"/>
            <a:ext cx="60153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319" name="Google Shape;319;p21"/>
          <p:cNvSpPr txBox="1"/>
          <p:nvPr/>
        </p:nvSpPr>
        <p:spPr>
          <a:xfrm>
            <a:off x="7378229" y="628419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Beam frame roof structure</a:t>
            </a:r>
            <a:endParaRPr/>
          </a:p>
        </p:txBody>
      </p:sp>
      <p:sp>
        <p:nvSpPr>
          <p:cNvPr id="320" name="Google Shape;320;p21"/>
          <p:cNvSpPr txBox="1"/>
          <p:nvPr/>
        </p:nvSpPr>
        <p:spPr>
          <a:xfrm>
            <a:off x="7560603" y="4893668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2 x plasterboard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Studs in a grid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Air and vapour barrier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Beams + Rock wool panels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Stiff mineral wool for wind protection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Ventilation gap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Spruce plywood or LVL (stiffening plate)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Water resistant roof material</a:t>
            </a:r>
            <a:endParaRPr/>
          </a:p>
        </p:txBody>
      </p:sp>
      <p:sp>
        <p:nvSpPr>
          <p:cNvPr id="321" name="Google Shape;321;p21"/>
          <p:cNvSpPr txBox="1"/>
          <p:nvPr/>
        </p:nvSpPr>
        <p:spPr>
          <a:xfrm rot="-5400000">
            <a:off x="9661850" y="2861321"/>
            <a:ext cx="2320247" cy="2488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9190" y="747106"/>
            <a:ext cx="5277426" cy="547651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structure</a:t>
            </a:r>
            <a:endParaRPr/>
          </a:p>
        </p:txBody>
      </p:sp>
      <p:sp>
        <p:nvSpPr>
          <p:cNvPr id="329" name="Google Shape;329;p22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panel on top of the truss is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Plasterboards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technology (fire underneath)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Rock wool panels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Fire protection technology (fire above)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height of the beams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Bend</a:t>
            </a:r>
            <a:endParaRPr/>
          </a:p>
        </p:txBody>
      </p:sp>
      <p:sp>
        <p:nvSpPr>
          <p:cNvPr id="330" name="Google Shape;330;p22"/>
          <p:cNvSpPr txBox="1"/>
          <p:nvPr>
            <p:ph idx="11" type="ftr"/>
          </p:nvPr>
        </p:nvSpPr>
        <p:spPr>
          <a:xfrm>
            <a:off x="838200" y="6334918"/>
            <a:ext cx="59354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331" name="Google Shape;331;p22"/>
          <p:cNvSpPr txBox="1"/>
          <p:nvPr/>
        </p:nvSpPr>
        <p:spPr>
          <a:xfrm>
            <a:off x="6492519" y="689951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Nail plate truss</a:t>
            </a:r>
            <a:endParaRPr/>
          </a:p>
        </p:txBody>
      </p:sp>
      <p:sp>
        <p:nvSpPr>
          <p:cNvPr id="332" name="Google Shape;332;p22"/>
          <p:cNvSpPr txBox="1"/>
          <p:nvPr/>
        </p:nvSpPr>
        <p:spPr>
          <a:xfrm>
            <a:off x="9850398" y="4657998"/>
            <a:ext cx="2052176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2 x plasterboard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Studs in a grid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Air and vapour barrier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Tie beam + Rock wool panels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Nail plate trusses and ventilated attic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Spruce plywood or LVL (stiffening plate)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8	Water resistant roof material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3"/>
          <p:cNvPicPr preferRelativeResize="0"/>
          <p:nvPr/>
        </p:nvPicPr>
        <p:blipFill rotWithShape="1">
          <a:blip r:embed="rId3">
            <a:alphaModFix/>
          </a:blip>
          <a:srcRect b="2429" l="18141" r="21858" t="3965"/>
          <a:stretch/>
        </p:blipFill>
        <p:spPr>
          <a:xfrm>
            <a:off x="6375401" y="1089689"/>
            <a:ext cx="5626628" cy="492805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unit joints</a:t>
            </a:r>
            <a:endParaRPr/>
          </a:p>
        </p:txBody>
      </p:sp>
      <p:sp>
        <p:nvSpPr>
          <p:cNvPr id="340" name="Google Shape;340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Exterior cladding with horizontal panels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Makes it possible to hide horizontal joints between units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E.g. balcony partitions can be used to hide vertical joints in horizontal panels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frame of a wall unit must not continue past sound insulation walls and intermediate floors (flanking transmission)</a:t>
            </a:r>
            <a:endParaRPr/>
          </a:p>
        </p:txBody>
      </p:sp>
      <p:sp>
        <p:nvSpPr>
          <p:cNvPr id="341" name="Google Shape;341;p23"/>
          <p:cNvSpPr txBox="1"/>
          <p:nvPr>
            <p:ph idx="11" type="ftr"/>
          </p:nvPr>
        </p:nvSpPr>
        <p:spPr>
          <a:xfrm>
            <a:off x="838199" y="6334918"/>
            <a:ext cx="55372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4"/>
          <p:cNvPicPr preferRelativeResize="0"/>
          <p:nvPr/>
        </p:nvPicPr>
        <p:blipFill rotWithShape="1">
          <a:blip r:embed="rId3">
            <a:alphaModFix/>
          </a:blip>
          <a:srcRect b="3603" l="18699" r="22314" t="5228"/>
          <a:stretch/>
        </p:blipFill>
        <p:spPr>
          <a:xfrm>
            <a:off x="6391132" y="1124464"/>
            <a:ext cx="5603780" cy="4862387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unit joints</a:t>
            </a:r>
            <a:endParaRPr/>
          </a:p>
        </p:txBody>
      </p:sp>
      <p:sp>
        <p:nvSpPr>
          <p:cNvPr id="349" name="Google Shape;349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Exterior cladding with vertical panels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Makes it possible to hide vertical joints between units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E.g. balcony slabs can be used to hide horizontal joints in a vertical panel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frame of a wall unit must not continue past sound insulation walls and intermediate floors (flanking transmission)</a:t>
            </a:r>
            <a:endParaRPr/>
          </a:p>
        </p:txBody>
      </p:sp>
      <p:sp>
        <p:nvSpPr>
          <p:cNvPr id="350" name="Google Shape;350;p24"/>
          <p:cNvSpPr txBox="1"/>
          <p:nvPr>
            <p:ph idx="11" type="ftr"/>
          </p:nvPr>
        </p:nvSpPr>
        <p:spPr>
          <a:xfrm>
            <a:off x="838200" y="6334918"/>
            <a:ext cx="599760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units </a:t>
            </a:r>
            <a:endParaRPr/>
          </a:p>
        </p:txBody>
      </p:sp>
      <p:sp>
        <p:nvSpPr>
          <p:cNvPr id="357" name="Google Shape;357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At its simplest, a panelised unit with framed structure can be manufactured manually on an element bed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CNC technology in its different forms can be used for machining framed structures</a:t>
            </a:r>
            <a:endParaRPr/>
          </a:p>
        </p:txBody>
      </p:sp>
      <p:pic>
        <p:nvPicPr>
          <p:cNvPr id="358" name="Google Shape;358;p25"/>
          <p:cNvPicPr preferRelativeResize="0"/>
          <p:nvPr/>
        </p:nvPicPr>
        <p:blipFill rotWithShape="1">
          <a:blip r:embed="rId3">
            <a:alphaModFix/>
          </a:blip>
          <a:srcRect b="0" l="23986" r="4849" t="0"/>
          <a:stretch/>
        </p:blipFill>
        <p:spPr>
          <a:xfrm>
            <a:off x="7073169" y="1267861"/>
            <a:ext cx="4807853" cy="506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5"/>
          <p:cNvPicPr preferRelativeResize="0"/>
          <p:nvPr/>
        </p:nvPicPr>
        <p:blipFill rotWithShape="1">
          <a:blip r:embed="rId4">
            <a:alphaModFix/>
          </a:blip>
          <a:srcRect b="32312" l="26339" r="12024" t="-1"/>
          <a:stretch/>
        </p:blipFill>
        <p:spPr>
          <a:xfrm>
            <a:off x="7073169" y="3838454"/>
            <a:ext cx="2392907" cy="1970902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0" name="Google Shape;360;p25"/>
          <p:cNvSpPr/>
          <p:nvPr/>
        </p:nvSpPr>
        <p:spPr>
          <a:xfrm>
            <a:off x="10004047" y="4389854"/>
            <a:ext cx="1122744" cy="868101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1" name="Google Shape;361;p25"/>
          <p:cNvCxnSpPr>
            <a:stCxn id="360" idx="1"/>
            <a:endCxn id="359" idx="3"/>
          </p:cNvCxnSpPr>
          <p:nvPr/>
        </p:nvCxnSpPr>
        <p:spPr>
          <a:xfrm rot="10800000">
            <a:off x="9466147" y="4823905"/>
            <a:ext cx="5379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2" name="Google Shape;362;p25"/>
          <p:cNvSpPr txBox="1"/>
          <p:nvPr/>
        </p:nvSpPr>
        <p:spPr>
          <a:xfrm>
            <a:off x="10212860" y="5777579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63" name="Google Shape;363;p25"/>
          <p:cNvSpPr txBox="1"/>
          <p:nvPr>
            <p:ph idx="11" type="ftr"/>
          </p:nvPr>
        </p:nvSpPr>
        <p:spPr>
          <a:xfrm>
            <a:off x="838200" y="6334918"/>
            <a:ext cx="5713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units </a:t>
            </a:r>
            <a:endParaRPr/>
          </a:p>
        </p:txBody>
      </p:sp>
      <p:sp>
        <p:nvSpPr>
          <p:cNvPr id="370" name="Google Shape;370;p26"/>
          <p:cNvSpPr txBox="1"/>
          <p:nvPr>
            <p:ph idx="1" type="body"/>
          </p:nvPr>
        </p:nvSpPr>
        <p:spPr>
          <a:xfrm>
            <a:off x="838200" y="1825625"/>
            <a:ext cx="531876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Various automated production lines exist for manufacturing wall units with framed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line can be used to manufacture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The frame only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Entire element with heat insulation and plates</a:t>
            </a:r>
            <a:endParaRPr/>
          </a:p>
        </p:txBody>
      </p:sp>
      <p:pic>
        <p:nvPicPr>
          <p:cNvPr id="371" name="Google Shape;371;p26"/>
          <p:cNvPicPr preferRelativeResize="0"/>
          <p:nvPr/>
        </p:nvPicPr>
        <p:blipFill rotWithShape="1">
          <a:blip r:embed="rId3">
            <a:alphaModFix/>
          </a:blip>
          <a:srcRect b="1872" l="8483" r="-2" t="25773"/>
          <a:stretch/>
        </p:blipFill>
        <p:spPr>
          <a:xfrm>
            <a:off x="7055708" y="1262474"/>
            <a:ext cx="4811882" cy="507244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6"/>
          <p:cNvSpPr txBox="1"/>
          <p:nvPr/>
        </p:nvSpPr>
        <p:spPr>
          <a:xfrm>
            <a:off x="10199428" y="5777579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73" name="Google Shape;373;p26"/>
          <p:cNvSpPr txBox="1"/>
          <p:nvPr>
            <p:ph idx="11" type="ftr"/>
          </p:nvPr>
        </p:nvSpPr>
        <p:spPr>
          <a:xfrm>
            <a:off x="838199" y="6334918"/>
            <a:ext cx="60242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Transport of panelised units</a:t>
            </a:r>
            <a:endParaRPr/>
          </a:p>
        </p:txBody>
      </p:sp>
      <p:sp>
        <p:nvSpPr>
          <p:cNvPr id="380" name="Google Shape;380;p27"/>
          <p:cNvSpPr txBox="1"/>
          <p:nvPr>
            <p:ph idx="1" type="body"/>
          </p:nvPr>
        </p:nvSpPr>
        <p:spPr>
          <a:xfrm>
            <a:off x="838200" y="1825625"/>
            <a:ext cx="548375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 and roof units 2,400…2,450 mm in width can be transported normally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Special vehicles are used for units higher than 3 m (lowered chassis)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Covered transport equipment can be used to reduce the accumulation of protective plastic at the construction site</a:t>
            </a:r>
            <a:endParaRPr/>
          </a:p>
        </p:txBody>
      </p:sp>
      <p:pic>
        <p:nvPicPr>
          <p:cNvPr id="381" name="Google Shape;381;p27"/>
          <p:cNvPicPr preferRelativeResize="0"/>
          <p:nvPr/>
        </p:nvPicPr>
        <p:blipFill rotWithShape="1">
          <a:blip r:embed="rId3">
            <a:alphaModFix/>
          </a:blip>
          <a:srcRect b="10987" l="30381" r="12947" t="5858"/>
          <a:stretch/>
        </p:blipFill>
        <p:spPr>
          <a:xfrm>
            <a:off x="7321378" y="1274866"/>
            <a:ext cx="4537901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7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cxnSp>
        <p:nvCxnSpPr>
          <p:cNvPr id="383" name="Google Shape;383;p27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84" name="Google Shape;384;p27"/>
          <p:cNvSpPr txBox="1"/>
          <p:nvPr/>
        </p:nvSpPr>
        <p:spPr>
          <a:xfrm rot="-5400000">
            <a:off x="10048912" y="2795118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endParaRPr/>
          </a:p>
        </p:txBody>
      </p:sp>
      <p:cxnSp>
        <p:nvCxnSpPr>
          <p:cNvPr id="385" name="Google Shape;385;p27"/>
          <p:cNvCxnSpPr/>
          <p:nvPr/>
        </p:nvCxnSpPr>
        <p:spPr>
          <a:xfrm flipH="1" rot="10800000">
            <a:off x="7577782" y="1367575"/>
            <a:ext cx="2579471" cy="1159741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86" name="Google Shape;386;p27"/>
          <p:cNvSpPr txBox="1"/>
          <p:nvPr/>
        </p:nvSpPr>
        <p:spPr>
          <a:xfrm rot="-1445046">
            <a:off x="8154169" y="171819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13600 </a:t>
            </a:r>
            <a:endParaRPr/>
          </a:p>
        </p:txBody>
      </p:sp>
      <p:cxnSp>
        <p:nvCxnSpPr>
          <p:cNvPr id="387" name="Google Shape;387;p27"/>
          <p:cNvCxnSpPr/>
          <p:nvPr/>
        </p:nvCxnSpPr>
        <p:spPr>
          <a:xfrm rot="10800000">
            <a:off x="10157253" y="1315994"/>
            <a:ext cx="0" cy="27802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8" name="Google Shape;388;p27"/>
          <p:cNvCxnSpPr/>
          <p:nvPr/>
        </p:nvCxnSpPr>
        <p:spPr>
          <a:xfrm>
            <a:off x="10151075" y="1604430"/>
            <a:ext cx="57582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27"/>
          <p:cNvCxnSpPr/>
          <p:nvPr/>
        </p:nvCxnSpPr>
        <p:spPr>
          <a:xfrm>
            <a:off x="10151075" y="4285850"/>
            <a:ext cx="57582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27"/>
          <p:cNvCxnSpPr/>
          <p:nvPr/>
        </p:nvCxnSpPr>
        <p:spPr>
          <a:xfrm rot="10800000">
            <a:off x="7580870" y="2434281"/>
            <a:ext cx="0" cy="27630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1" name="Google Shape;391;p27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92" name="Google Shape;392;p27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2450 </a:t>
            </a:r>
            <a:endParaRPr/>
          </a:p>
        </p:txBody>
      </p:sp>
      <p:cxnSp>
        <p:nvCxnSpPr>
          <p:cNvPr id="393" name="Google Shape;393;p27"/>
          <p:cNvCxnSpPr/>
          <p:nvPr/>
        </p:nvCxnSpPr>
        <p:spPr>
          <a:xfrm rot="10800000">
            <a:off x="11794522" y="1536359"/>
            <a:ext cx="0" cy="2800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4" name="Google Shape;394;p27"/>
          <p:cNvSpPr txBox="1"/>
          <p:nvPr>
            <p:ph idx="11" type="ftr"/>
          </p:nvPr>
        </p:nvSpPr>
        <p:spPr>
          <a:xfrm>
            <a:off x="838199" y="6334918"/>
            <a:ext cx="565137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Foundation of units with framed structure </a:t>
            </a:r>
            <a:endParaRPr/>
          </a:p>
        </p:txBody>
      </p:sp>
      <p:sp>
        <p:nvSpPr>
          <p:cNvPr id="401" name="Google Shape;401;p2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continuous foundation is needed under load-bearing walls with framed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Foundation types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Ground-supported shallow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Ventilated base floor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Basement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Challenges	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Junction between the wall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Vertical dimensional accuracy of the foundation</a:t>
            </a:r>
            <a:endParaRPr/>
          </a:p>
        </p:txBody>
      </p:sp>
      <p:pic>
        <p:nvPicPr>
          <p:cNvPr id="402" name="Google Shape;402;p28"/>
          <p:cNvPicPr preferRelativeResize="0"/>
          <p:nvPr/>
        </p:nvPicPr>
        <p:blipFill rotWithShape="1">
          <a:blip r:embed="rId3">
            <a:alphaModFix/>
          </a:blip>
          <a:srcRect b="10825" l="15962" r="11013" t="20844"/>
          <a:stretch/>
        </p:blipFill>
        <p:spPr>
          <a:xfrm>
            <a:off x="6388442" y="2213855"/>
            <a:ext cx="5369011" cy="282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8"/>
          <p:cNvSpPr txBox="1"/>
          <p:nvPr>
            <p:ph idx="11" type="ftr"/>
          </p:nvPr>
        </p:nvSpPr>
        <p:spPr>
          <a:xfrm>
            <a:off x="838199" y="6334918"/>
            <a:ext cx="58644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Span of intermediate floor with frame structure</a:t>
            </a:r>
            <a:endParaRPr/>
          </a:p>
        </p:txBody>
      </p:sp>
      <p:sp>
        <p:nvSpPr>
          <p:cNvPr id="410" name="Google Shape;410;p29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span of the intermediate floor is usually determined by vibration design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 Vibration caused by walking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using an industrially manufactured glued LVL rib panel or LVL semi-open rib panel, the span is L ≤ 7 m</a:t>
            </a:r>
            <a:endParaRPr/>
          </a:p>
        </p:txBody>
      </p:sp>
      <p:pic>
        <p:nvPicPr>
          <p:cNvPr id="411" name="Google Shape;41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6459" y="1906048"/>
            <a:ext cx="4745326" cy="299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9"/>
          <p:cNvSpPr txBox="1"/>
          <p:nvPr>
            <p:ph idx="11" type="ftr"/>
          </p:nvPr>
        </p:nvSpPr>
        <p:spPr>
          <a:xfrm>
            <a:off x="838200" y="6334918"/>
            <a:ext cx="57756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413" name="Google Shape;413;p29"/>
          <p:cNvSpPr txBox="1"/>
          <p:nvPr/>
        </p:nvSpPr>
        <p:spPr>
          <a:xfrm>
            <a:off x="6702069" y="1887770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Industrially manufactured rib panel Structural gluing</a:t>
            </a:r>
            <a:endParaRPr/>
          </a:p>
        </p:txBody>
      </p:sp>
      <p:sp>
        <p:nvSpPr>
          <p:cNvPr id="414" name="Google Shape;414;p29"/>
          <p:cNvSpPr txBox="1"/>
          <p:nvPr/>
        </p:nvSpPr>
        <p:spPr>
          <a:xfrm>
            <a:off x="6711076" y="3637759"/>
            <a:ext cx="2379658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Industrially manufactured semi-open rib panel Structural gluing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construction systems</a:t>
            </a:r>
            <a:endParaRPr/>
          </a:p>
        </p:txBody>
      </p:sp>
      <p:sp>
        <p:nvSpPr>
          <p:cNvPr id="125" name="Google Shape;125;p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8003" y="1537039"/>
            <a:ext cx="4513014" cy="457691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Supporting an intermediate floor with frame structure</a:t>
            </a:r>
            <a:endParaRPr/>
          </a:p>
        </p:txBody>
      </p:sp>
      <p:sp>
        <p:nvSpPr>
          <p:cNvPr id="422" name="Google Shape;422;p30"/>
          <p:cNvSpPr txBox="1"/>
          <p:nvPr>
            <p:ph idx="1" type="body"/>
          </p:nvPr>
        </p:nvSpPr>
        <p:spPr>
          <a:xfrm>
            <a:off x="838199" y="1825623"/>
            <a:ext cx="5618205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Industrially manufactured glued LVL rib panels and LVL semi-open rib panels are supported by the top surface panel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Issues that always require attention in the support area in general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Fire technical issues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Acoustics (flanking transmission)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Vertical load-bearing capacity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Minimisation of settlement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Horizontal load transmission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Preventing progressive collapse</a:t>
            </a:r>
            <a:endParaRPr/>
          </a:p>
        </p:txBody>
      </p:sp>
      <p:sp>
        <p:nvSpPr>
          <p:cNvPr id="423" name="Google Shape;423;p30"/>
          <p:cNvSpPr txBox="1"/>
          <p:nvPr>
            <p:ph idx="11" type="ftr"/>
          </p:nvPr>
        </p:nvSpPr>
        <p:spPr>
          <a:xfrm>
            <a:off x="838200" y="6334918"/>
            <a:ext cx="56182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Span of intermediate floor with frame structure</a:t>
            </a:r>
            <a:endParaRPr/>
          </a:p>
        </p:txBody>
      </p:sp>
      <p:sp>
        <p:nvSpPr>
          <p:cNvPr id="430" name="Google Shape;430;p31"/>
          <p:cNvSpPr txBox="1"/>
          <p:nvPr>
            <p:ph idx="1" type="body"/>
          </p:nvPr>
        </p:nvSpPr>
        <p:spPr>
          <a:xfrm>
            <a:off x="838200" y="1825625"/>
            <a:ext cx="54406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span of the intermediate floor is usually determined by vibration design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 Vibration caused by walking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using an intermediate floor with beam structure, the span is L ≤ 6 m</a:t>
            </a:r>
            <a:endParaRPr/>
          </a:p>
        </p:txBody>
      </p:sp>
      <p:pic>
        <p:nvPicPr>
          <p:cNvPr id="431" name="Google Shape;43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8747" y="1432458"/>
            <a:ext cx="4792361" cy="479236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1"/>
          <p:cNvSpPr txBox="1"/>
          <p:nvPr>
            <p:ph idx="11" type="ftr"/>
          </p:nvPr>
        </p:nvSpPr>
        <p:spPr>
          <a:xfrm>
            <a:off x="838200" y="6334918"/>
            <a:ext cx="566025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433" name="Google Shape;433;p31"/>
          <p:cNvSpPr txBox="1"/>
          <p:nvPr/>
        </p:nvSpPr>
        <p:spPr>
          <a:xfrm>
            <a:off x="6727408" y="1394242"/>
            <a:ext cx="2212406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unit with beam structure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(LVL)</a:t>
            </a:r>
            <a:endParaRPr/>
          </a:p>
        </p:txBody>
      </p:sp>
      <p:sp>
        <p:nvSpPr>
          <p:cNvPr id="434" name="Google Shape;434;p31"/>
          <p:cNvSpPr txBox="1"/>
          <p:nvPr/>
        </p:nvSpPr>
        <p:spPr>
          <a:xfrm>
            <a:off x="6727408" y="4896392"/>
            <a:ext cx="2398837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unit with beam structure (industrially manufactured glued truss)</a:t>
            </a:r>
            <a:endParaRPr/>
          </a:p>
        </p:txBody>
      </p:sp>
      <p:sp>
        <p:nvSpPr>
          <p:cNvPr id="435" name="Google Shape;435;p31"/>
          <p:cNvSpPr txBox="1"/>
          <p:nvPr/>
        </p:nvSpPr>
        <p:spPr>
          <a:xfrm>
            <a:off x="6727407" y="3138742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unit with beam structure (glulam timber)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2"/>
          <p:cNvPicPr preferRelativeResize="0"/>
          <p:nvPr/>
        </p:nvPicPr>
        <p:blipFill rotWithShape="1">
          <a:blip r:embed="rId3">
            <a:alphaModFix/>
          </a:blip>
          <a:srcRect b="8026" l="21791" r="26671" t="6671"/>
          <a:stretch/>
        </p:blipFill>
        <p:spPr>
          <a:xfrm>
            <a:off x="6309107" y="1027906"/>
            <a:ext cx="5521412" cy="513051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Supporting nail plate trusses</a:t>
            </a:r>
            <a:endParaRPr/>
          </a:p>
        </p:txBody>
      </p:sp>
      <p:sp>
        <p:nvSpPr>
          <p:cNvPr id="443" name="Google Shape;443;p32"/>
          <p:cNvSpPr txBox="1"/>
          <p:nvPr>
            <p:ph idx="1" type="body"/>
          </p:nvPr>
        </p:nvSpPr>
        <p:spPr>
          <a:xfrm>
            <a:off x="838199" y="1825624"/>
            <a:ext cx="5470908" cy="4908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Cross-veneered LVL beam notched for nail plate truss on top of the wall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Beams notched to connect with wall frames and separate beams to span openings can be avoided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A cross-veneered LVL beam enables high bearing pressure tolerance for the nail plate truss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An LVL beam notched for nail plate trusses can be used as a lifting beam when a roof with nail plate trusses is built as prefabricated blocks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44" name="Google Shape;444;p32"/>
          <p:cNvSpPr txBox="1"/>
          <p:nvPr>
            <p:ph idx="11" type="ftr"/>
          </p:nvPr>
        </p:nvSpPr>
        <p:spPr>
          <a:xfrm>
            <a:off x="838200" y="6334918"/>
            <a:ext cx="5713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Notched wall beam</a:t>
            </a:r>
            <a:endParaRPr/>
          </a:p>
        </p:txBody>
      </p:sp>
      <p:sp>
        <p:nvSpPr>
          <p:cNvPr id="451" name="Google Shape;451;p3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beam is needed at the top end of the wall frame to support the intermediate floor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beam is notched to attach it to the wall frames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beam in question can also be used to transfer loading from upper storey wall frames, but for this a significantly higher beam is needed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3">
            <a:alphaModFix/>
          </a:blip>
          <a:srcRect b="4415" l="15760" r="18615" t="3151"/>
          <a:stretch/>
        </p:blipFill>
        <p:spPr>
          <a:xfrm>
            <a:off x="5946096" y="1118287"/>
            <a:ext cx="6086697" cy="481295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3"/>
          <p:cNvSpPr txBox="1"/>
          <p:nvPr>
            <p:ph idx="11" type="ftr"/>
          </p:nvPr>
        </p:nvSpPr>
        <p:spPr>
          <a:xfrm>
            <a:off x="838200" y="6334918"/>
            <a:ext cx="5882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 b="5499" l="23413" r="22668" t="3873"/>
          <a:stretch/>
        </p:blipFill>
        <p:spPr>
          <a:xfrm>
            <a:off x="6382265" y="969845"/>
            <a:ext cx="5609967" cy="529361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461" name="Google Shape;461;p3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Stacked wall frames should be designed to be placed at the same location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Openings vertically on top of each other should be designed to be placed at the same location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Several frames are needed for the jambs of openings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Bearing pressure resistance is crucial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62" name="Google Shape;462;p34"/>
          <p:cNvSpPr txBox="1"/>
          <p:nvPr>
            <p:ph idx="11" type="ftr"/>
          </p:nvPr>
        </p:nvSpPr>
        <p:spPr>
          <a:xfrm>
            <a:off x="838199" y="6334918"/>
            <a:ext cx="55440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35"/>
          <p:cNvPicPr preferRelativeResize="0"/>
          <p:nvPr/>
        </p:nvPicPr>
        <p:blipFill rotWithShape="1">
          <a:blip r:embed="rId3">
            <a:alphaModFix/>
          </a:blip>
          <a:srcRect b="1977" l="18496" r="20134" t="2250"/>
          <a:stretch/>
        </p:blipFill>
        <p:spPr>
          <a:xfrm>
            <a:off x="6019800" y="1027906"/>
            <a:ext cx="6030097" cy="528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470" name="Google Shape;470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loading on frames for opening jambs should not be transferred to the top of a lower opening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wider space can be reserved for a narrower opening, in which case stacked frames can be placed together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71" name="Google Shape;471;p35"/>
          <p:cNvSpPr txBox="1"/>
          <p:nvPr>
            <p:ph idx="11" type="ftr"/>
          </p:nvPr>
        </p:nvSpPr>
        <p:spPr>
          <a:xfrm>
            <a:off x="838199" y="6334918"/>
            <a:ext cx="55270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Bearing pressure resistance of the wall frame</a:t>
            </a:r>
            <a:endParaRPr/>
          </a:p>
        </p:txBody>
      </p:sp>
      <p:sp>
        <p:nvSpPr>
          <p:cNvPr id="478" name="Google Shape;478;p36"/>
          <p:cNvSpPr txBox="1"/>
          <p:nvPr>
            <p:ph idx="1" type="body"/>
          </p:nvPr>
        </p:nvSpPr>
        <p:spPr>
          <a:xfrm>
            <a:off x="838201" y="1825625"/>
            <a:ext cx="4753232" cy="4914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a wall with framed structure, the wall frames are supported by guiding timbers at top and bottom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Bearing pressure resistance is often a determining factor in wall frame design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Bearing pressure resistance is determined by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frame cross-section size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transverse compression strength of guiding timbers 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479" name="Google Shape;47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8377" y="1993429"/>
            <a:ext cx="6013623" cy="338266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6"/>
          <p:cNvSpPr txBox="1"/>
          <p:nvPr/>
        </p:nvSpPr>
        <p:spPr>
          <a:xfrm>
            <a:off x="10523838" y="5160648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Video: Puuinfo</a:t>
            </a:r>
            <a:endParaRPr/>
          </a:p>
        </p:txBody>
      </p:sp>
      <p:sp>
        <p:nvSpPr>
          <p:cNvPr id="481" name="Google Shape;481;p36"/>
          <p:cNvSpPr txBox="1"/>
          <p:nvPr>
            <p:ph idx="11" type="ftr"/>
          </p:nvPr>
        </p:nvSpPr>
        <p:spPr>
          <a:xfrm>
            <a:off x="838200" y="6334918"/>
            <a:ext cx="5713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Buckling of a wall with framed structure</a:t>
            </a:r>
            <a:endParaRPr/>
          </a:p>
        </p:txBody>
      </p:sp>
      <p:sp>
        <p:nvSpPr>
          <p:cNvPr id="488" name="Google Shape;488;p37"/>
          <p:cNvSpPr txBox="1"/>
          <p:nvPr>
            <p:ph idx="1" type="body"/>
          </p:nvPr>
        </p:nvSpPr>
        <p:spPr>
          <a:xfrm>
            <a:off x="838200" y="1825625"/>
            <a:ext cx="553821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Buckling resistance of a wall frame can be increased by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Enlarging the cross-section of the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Using several parallel frames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use of several parallel frames slightly reduces the U-value of an exterior wall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89" name="Google Shape;489;p37"/>
          <p:cNvPicPr preferRelativeResize="0"/>
          <p:nvPr/>
        </p:nvPicPr>
        <p:blipFill rotWithShape="1">
          <a:blip r:embed="rId3">
            <a:alphaModFix/>
          </a:blip>
          <a:srcRect b="9651" l="24375" r="25861" t="10192"/>
          <a:stretch/>
        </p:blipFill>
        <p:spPr>
          <a:xfrm>
            <a:off x="6592748" y="1339293"/>
            <a:ext cx="5288274" cy="478206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7"/>
          <p:cNvSpPr txBox="1"/>
          <p:nvPr>
            <p:ph idx="11" type="ftr"/>
          </p:nvPr>
        </p:nvSpPr>
        <p:spPr>
          <a:xfrm>
            <a:off x="838200" y="6334918"/>
            <a:ext cx="625505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Buckling of a wall with framed structure out of plane</a:t>
            </a:r>
            <a:endParaRPr/>
          </a:p>
        </p:txBody>
      </p:sp>
      <p:sp>
        <p:nvSpPr>
          <p:cNvPr id="497" name="Google Shape;497;p3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buckling of the wall frame out of plane can be prevented by plating the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All frames in the wall must be connected to the plating (also parallel ones)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98" name="Google Shape;498;p38"/>
          <p:cNvPicPr preferRelativeResize="0"/>
          <p:nvPr/>
        </p:nvPicPr>
        <p:blipFill rotWithShape="1">
          <a:blip r:embed="rId3">
            <a:alphaModFix/>
          </a:blip>
          <a:srcRect b="7845" l="24983" r="32397" t="11726"/>
          <a:stretch/>
        </p:blipFill>
        <p:spPr>
          <a:xfrm>
            <a:off x="7009053" y="1554763"/>
            <a:ext cx="4234520" cy="448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8"/>
          <p:cNvSpPr txBox="1"/>
          <p:nvPr>
            <p:ph idx="11" type="ftr"/>
          </p:nvPr>
        </p:nvSpPr>
        <p:spPr>
          <a:xfrm>
            <a:off x="838199" y="6334918"/>
            <a:ext cx="617085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500" name="Google Shape;500;p38"/>
          <p:cNvSpPr txBox="1"/>
          <p:nvPr/>
        </p:nvSpPr>
        <p:spPr>
          <a:xfrm rot="-3342479">
            <a:off x="9118945" y="2863810"/>
            <a:ext cx="1707393" cy="3040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plate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2621" y="1572310"/>
            <a:ext cx="4491179" cy="4250898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Buckling of a wall with framed structure out of plane</a:t>
            </a:r>
            <a:endParaRPr/>
          </a:p>
        </p:txBody>
      </p:sp>
      <p:sp>
        <p:nvSpPr>
          <p:cNvPr id="508" name="Google Shape;508;p39"/>
          <p:cNvSpPr txBox="1"/>
          <p:nvPr>
            <p:ph idx="1" type="body"/>
          </p:nvPr>
        </p:nvSpPr>
        <p:spPr>
          <a:xfrm>
            <a:off x="838198" y="1825624"/>
            <a:ext cx="5812537" cy="4828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effective buckling length of wall frames can be shortened with blocks of wood placed between the frames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Horizontal support capable of receiving the force exerted on the support must be designed for these blocks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Support durability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Support stiffness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dimensioning condition applies to stiffness</a:t>
            </a:r>
            <a:endParaRPr/>
          </a:p>
        </p:txBody>
      </p:sp>
      <p:sp>
        <p:nvSpPr>
          <p:cNvPr id="509" name="Google Shape;509;p39"/>
          <p:cNvSpPr txBox="1"/>
          <p:nvPr>
            <p:ph idx="11" type="ftr"/>
          </p:nvPr>
        </p:nvSpPr>
        <p:spPr>
          <a:xfrm>
            <a:off x="838200" y="6334918"/>
            <a:ext cx="589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510" name="Google Shape;510;p39"/>
          <p:cNvSpPr txBox="1"/>
          <p:nvPr/>
        </p:nvSpPr>
        <p:spPr>
          <a:xfrm>
            <a:off x="10813649" y="3103642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2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Support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Authors</a:t>
            </a:r>
            <a:endParaRPr/>
          </a:p>
        </p:txBody>
      </p:sp>
      <p:sp>
        <p:nvSpPr>
          <p:cNvPr id="132" name="Google Shape;132;p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Tero Lahtela, </a:t>
            </a:r>
            <a:br>
              <a:rPr lang="en-GB"/>
            </a:br>
            <a:r>
              <a:rPr lang="en-GB"/>
              <a:t>Insinööritoimisto Tero Lahtela Oy</a:t>
            </a:r>
            <a:endParaRPr/>
          </a:p>
        </p:txBody>
      </p:sp>
      <p:sp>
        <p:nvSpPr>
          <p:cNvPr id="133" name="Google Shape;133;p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Release date: 01/07/2021 </a:t>
            </a:r>
            <a:endParaRPr/>
          </a:p>
        </p:txBody>
      </p:sp>
      <p:sp>
        <p:nvSpPr>
          <p:cNvPr id="134" name="Google Shape;134;p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5" name="Google Shape;135;p4"/>
          <p:cNvSpPr txBox="1"/>
          <p:nvPr>
            <p:ph idx="11" type="ftr"/>
          </p:nvPr>
        </p:nvSpPr>
        <p:spPr>
          <a:xfrm>
            <a:off x="838200" y="6334918"/>
            <a:ext cx="5775664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Lateral buckling of a wall with framed structure</a:t>
            </a:r>
            <a:endParaRPr/>
          </a:p>
        </p:txBody>
      </p:sp>
      <p:sp>
        <p:nvSpPr>
          <p:cNvPr id="517" name="Google Shape;517;p4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compressed, unsupported edge of a bent frame may buckle laterally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Lateral buckling of frames can be prevented with plates on the compressed edge of frames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All frames in the wall must be connected to the plating (also parallel ones)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18" name="Google Shape;51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4977" y="1419101"/>
            <a:ext cx="3464163" cy="429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0"/>
          <p:cNvSpPr txBox="1"/>
          <p:nvPr>
            <p:ph idx="11" type="ftr"/>
          </p:nvPr>
        </p:nvSpPr>
        <p:spPr>
          <a:xfrm>
            <a:off x="838200" y="6334918"/>
            <a:ext cx="60508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520" name="Google Shape;520;p40"/>
          <p:cNvSpPr txBox="1"/>
          <p:nvPr/>
        </p:nvSpPr>
        <p:spPr>
          <a:xfrm rot="-3342479">
            <a:off x="8653860" y="2397041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plate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0536" y="1414849"/>
            <a:ext cx="4020239" cy="4352786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Lateral buckling of a wall with framed structure</a:t>
            </a:r>
            <a:endParaRPr/>
          </a:p>
        </p:txBody>
      </p:sp>
      <p:sp>
        <p:nvSpPr>
          <p:cNvPr id="528" name="Google Shape;528;p41"/>
          <p:cNvSpPr txBox="1"/>
          <p:nvPr>
            <p:ph idx="1" type="body"/>
          </p:nvPr>
        </p:nvSpPr>
        <p:spPr>
          <a:xfrm>
            <a:off x="838199" y="1825625"/>
            <a:ext cx="5885689" cy="4945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Lateral buckling length of wall frames can be shortened with blocks of wood placed between the frames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Horizontal support capable of receiving the force exerted on the support must be designed for these blocks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Support durability and stiffness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 dimensioning condition applies to stiffness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E.g. stiffening plates to which the blocks are attached can function as support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529" name="Google Shape;529;p41"/>
          <p:cNvSpPr txBox="1"/>
          <p:nvPr>
            <p:ph idx="11" type="ftr"/>
          </p:nvPr>
        </p:nvSpPr>
        <p:spPr>
          <a:xfrm>
            <a:off x="838200" y="6334918"/>
            <a:ext cx="58856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530" name="Google Shape;530;p41"/>
          <p:cNvSpPr txBox="1"/>
          <p:nvPr/>
        </p:nvSpPr>
        <p:spPr>
          <a:xfrm>
            <a:off x="10630769" y="2983644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2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Support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Lateral buckling  of beams</a:t>
            </a:r>
            <a:endParaRPr/>
          </a:p>
        </p:txBody>
      </p:sp>
      <p:sp>
        <p:nvSpPr>
          <p:cNvPr id="537" name="Google Shape;537;p4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compressed, unsupported edge of a bent beam may buckle laterally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Lateral buckling of beams can be prevented with plates on the compressed edge of beams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All beams must be connected to the plates ( also parallel ones)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38" name="Google Shape;53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9175" y="1381247"/>
            <a:ext cx="5842377" cy="42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42"/>
          <p:cNvSpPr txBox="1"/>
          <p:nvPr>
            <p:ph idx="11" type="ftr"/>
          </p:nvPr>
        </p:nvSpPr>
        <p:spPr>
          <a:xfrm>
            <a:off x="838199" y="6334918"/>
            <a:ext cx="558923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540" name="Google Shape;540;p42"/>
          <p:cNvSpPr txBox="1"/>
          <p:nvPr/>
        </p:nvSpPr>
        <p:spPr>
          <a:xfrm rot="1313111">
            <a:off x="7861380" y="2569508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plate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4666" y="1408671"/>
            <a:ext cx="5987671" cy="418276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Lateral buckling  of beams</a:t>
            </a:r>
            <a:endParaRPr/>
          </a:p>
        </p:txBody>
      </p:sp>
      <p:sp>
        <p:nvSpPr>
          <p:cNvPr id="548" name="Google Shape;548;p43"/>
          <p:cNvSpPr txBox="1"/>
          <p:nvPr>
            <p:ph idx="1" type="body"/>
          </p:nvPr>
        </p:nvSpPr>
        <p:spPr>
          <a:xfrm>
            <a:off x="838199" y="1825624"/>
            <a:ext cx="5383427" cy="49026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lateral buckling length of the beams can be shortened with blocks of wood placed between the beams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Horizontal support capable of receiving the force exerted on the support must be designed for the blocks.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Support durability and stiffness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 dimensioning condition applies to stiffness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E.g. stiffening plates to which the blocks are attached can function as support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549" name="Google Shape;549;p43"/>
          <p:cNvSpPr txBox="1"/>
          <p:nvPr>
            <p:ph idx="11" type="ftr"/>
          </p:nvPr>
        </p:nvSpPr>
        <p:spPr>
          <a:xfrm>
            <a:off x="838200" y="6334918"/>
            <a:ext cx="57820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550" name="Google Shape;550;p43"/>
          <p:cNvSpPr txBox="1"/>
          <p:nvPr/>
        </p:nvSpPr>
        <p:spPr>
          <a:xfrm>
            <a:off x="10864449" y="1836593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Support</a:t>
            </a:r>
            <a:endParaRPr/>
          </a:p>
        </p:txBody>
      </p:sp>
      <p:sp>
        <p:nvSpPr>
          <p:cNvPr id="551" name="Google Shape;551;p43"/>
          <p:cNvSpPr txBox="1"/>
          <p:nvPr/>
        </p:nvSpPr>
        <p:spPr>
          <a:xfrm>
            <a:off x="11501186" y="2754142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Support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8986" y="1310523"/>
            <a:ext cx="6006149" cy="4311344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Lateral buckling  of beams</a:t>
            </a:r>
            <a:endParaRPr/>
          </a:p>
        </p:txBody>
      </p:sp>
      <p:sp>
        <p:nvSpPr>
          <p:cNvPr id="559" name="Google Shape;559;p44"/>
          <p:cNvSpPr txBox="1"/>
          <p:nvPr>
            <p:ph idx="1" type="body"/>
          </p:nvPr>
        </p:nvSpPr>
        <p:spPr>
          <a:xfrm>
            <a:off x="838200" y="1825624"/>
            <a:ext cx="5432854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lateral buckling length of the beams can be shortened with battens placed on top of the beams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Horizontal support capable of receiving the force exerted on the support must be designed for the battens.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Support durability and stiffness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 dimensioning condition applies to stiffness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battens and their joints have relatively poor fire resistance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560" name="Google Shape;560;p44"/>
          <p:cNvSpPr txBox="1"/>
          <p:nvPr>
            <p:ph idx="11" type="ftr"/>
          </p:nvPr>
        </p:nvSpPr>
        <p:spPr>
          <a:xfrm>
            <a:off x="838200" y="6334918"/>
            <a:ext cx="59283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561" name="Google Shape;561;p44"/>
          <p:cNvSpPr txBox="1"/>
          <p:nvPr/>
        </p:nvSpPr>
        <p:spPr>
          <a:xfrm>
            <a:off x="10864449" y="1785793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Support</a:t>
            </a:r>
            <a:endParaRPr b="0" i="0" sz="2200" u="none" cap="none" strike="noStrike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62" name="Google Shape;562;p44"/>
          <p:cNvSpPr txBox="1"/>
          <p:nvPr/>
        </p:nvSpPr>
        <p:spPr>
          <a:xfrm>
            <a:off x="11501186" y="2703342"/>
            <a:ext cx="2027673" cy="4225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Support</a:t>
            </a:r>
            <a:endParaRPr b="0" i="0" sz="2200" u="none" cap="none" strike="noStrike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5"/>
          <p:cNvPicPr preferRelativeResize="0"/>
          <p:nvPr/>
        </p:nvPicPr>
        <p:blipFill rotWithShape="1">
          <a:blip r:embed="rId3">
            <a:alphaModFix/>
          </a:blip>
          <a:srcRect b="7665" l="16115" r="10101" t="7756"/>
          <a:stretch/>
        </p:blipFill>
        <p:spPr>
          <a:xfrm>
            <a:off x="6200826" y="1846761"/>
            <a:ext cx="5813854" cy="3741471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stiffening principle</a:t>
            </a:r>
            <a:endParaRPr/>
          </a:p>
        </p:txBody>
      </p:sp>
      <p:sp>
        <p:nvSpPr>
          <p:cNvPr id="570" name="Google Shape;570;p4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walls with framed structure, internal stiffening plates are used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stiffening plates must be attached directly to the load-bearing frame to maximise its durability and stiffness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As stiffening plates are recommended timber panels (plywood, LVL, OSB)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Openings do not function as stiffening sections</a:t>
            </a:r>
            <a:endParaRPr/>
          </a:p>
        </p:txBody>
      </p:sp>
      <p:sp>
        <p:nvSpPr>
          <p:cNvPr id="571" name="Google Shape;571;p45"/>
          <p:cNvSpPr txBox="1"/>
          <p:nvPr>
            <p:ph idx="11" type="ftr"/>
          </p:nvPr>
        </p:nvSpPr>
        <p:spPr>
          <a:xfrm>
            <a:off x="838199" y="6334918"/>
            <a:ext cx="56957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46"/>
          <p:cNvPicPr preferRelativeResize="0"/>
          <p:nvPr/>
        </p:nvPicPr>
        <p:blipFill rotWithShape="1">
          <a:blip r:embed="rId3">
            <a:alphaModFix/>
          </a:blip>
          <a:srcRect b="6943" l="13227" r="9846" t="5860"/>
          <a:stretch/>
        </p:blipFill>
        <p:spPr>
          <a:xfrm>
            <a:off x="6218968" y="1872054"/>
            <a:ext cx="5779443" cy="367782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stiffening principle</a:t>
            </a:r>
            <a:endParaRPr/>
          </a:p>
        </p:txBody>
      </p:sp>
      <p:sp>
        <p:nvSpPr>
          <p:cNvPr id="579" name="Google Shape;579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an intermediate floor with beam structure, the plates on top of the beams function as stiffening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intermediate floors must be cut off at the walls between flats (acoustics and vibration)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If stiffening intermediate floors are the size of flats, they must be interlinked, creating a uniform whole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580" name="Google Shape;580;p46"/>
          <p:cNvSpPr txBox="1"/>
          <p:nvPr>
            <p:ph idx="11" type="ftr"/>
          </p:nvPr>
        </p:nvSpPr>
        <p:spPr>
          <a:xfrm>
            <a:off x="838200" y="6334918"/>
            <a:ext cx="56158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47"/>
          <p:cNvPicPr preferRelativeResize="0"/>
          <p:nvPr/>
        </p:nvPicPr>
        <p:blipFill rotWithShape="1">
          <a:blip r:embed="rId3">
            <a:alphaModFix/>
          </a:blip>
          <a:srcRect b="7936" l="23108" r="23328" t="7484"/>
          <a:stretch/>
        </p:blipFill>
        <p:spPr>
          <a:xfrm>
            <a:off x="6320481" y="1278435"/>
            <a:ext cx="5614579" cy="4977162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stiffening principle</a:t>
            </a:r>
            <a:endParaRPr/>
          </a:p>
        </p:txBody>
      </p:sp>
      <p:sp>
        <p:nvSpPr>
          <p:cNvPr id="588" name="Google Shape;588;p4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wall structures should be as long as possible to reduce anchoring forces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walls should be placed as evenly as possible throughout the building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89" name="Google Shape;589;p4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590" name="Google Shape;590;p47"/>
          <p:cNvSpPr txBox="1"/>
          <p:nvPr>
            <p:ph idx="11" type="ftr"/>
          </p:nvPr>
        </p:nvSpPr>
        <p:spPr>
          <a:xfrm>
            <a:off x="838199" y="6334918"/>
            <a:ext cx="629057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wall works</a:t>
            </a:r>
            <a:endParaRPr/>
          </a:p>
        </p:txBody>
      </p:sp>
      <p:sp>
        <p:nvSpPr>
          <p:cNvPr id="597" name="Google Shape;597;p48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598" name="Google Shape;598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2535" y="1600600"/>
            <a:ext cx="9166930" cy="456563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8"/>
          <p:cNvSpPr txBox="1"/>
          <p:nvPr>
            <p:ph idx="11" type="ftr"/>
          </p:nvPr>
        </p:nvSpPr>
        <p:spPr>
          <a:xfrm>
            <a:off x="838200" y="6334918"/>
            <a:ext cx="611301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600" name="Google Shape;600;p48"/>
          <p:cNvSpPr txBox="1"/>
          <p:nvPr/>
        </p:nvSpPr>
        <p:spPr>
          <a:xfrm>
            <a:off x="7482704" y="2296430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2</a:t>
            </a:r>
            <a:endParaRPr/>
          </a:p>
        </p:txBody>
      </p:sp>
      <p:sp>
        <p:nvSpPr>
          <p:cNvPr id="601" name="Google Shape;601;p48"/>
          <p:cNvSpPr txBox="1"/>
          <p:nvPr/>
        </p:nvSpPr>
        <p:spPr>
          <a:xfrm>
            <a:off x="3679188" y="1762995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1</a:t>
            </a:r>
            <a:endParaRPr/>
          </a:p>
        </p:txBody>
      </p:sp>
      <p:sp>
        <p:nvSpPr>
          <p:cNvPr id="602" name="Google Shape;602;p48"/>
          <p:cNvSpPr txBox="1"/>
          <p:nvPr/>
        </p:nvSpPr>
        <p:spPr>
          <a:xfrm rot="-5400000">
            <a:off x="1093599" y="2625931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with force F</a:t>
            </a:r>
            <a:r>
              <a:rPr b="0" baseline="-25000" i="0" lang="en-GB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  <p:sp>
        <p:nvSpPr>
          <p:cNvPr id="603" name="Google Shape;603;p48"/>
          <p:cNvSpPr txBox="1"/>
          <p:nvPr/>
        </p:nvSpPr>
        <p:spPr>
          <a:xfrm rot="-5400000">
            <a:off x="1541549" y="2744811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with force F</a:t>
            </a:r>
            <a:r>
              <a:rPr b="0" baseline="-25000" i="0" lang="en-GB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intermediate floor works</a:t>
            </a:r>
            <a:endParaRPr/>
          </a:p>
        </p:txBody>
      </p:sp>
      <p:sp>
        <p:nvSpPr>
          <p:cNvPr id="610" name="Google Shape;610;p49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611" name="Google Shape;61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2658" y="1323665"/>
            <a:ext cx="7715558" cy="498036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9"/>
          <p:cNvSpPr txBox="1"/>
          <p:nvPr>
            <p:ph idx="11" type="ftr"/>
          </p:nvPr>
        </p:nvSpPr>
        <p:spPr>
          <a:xfrm>
            <a:off x="838199" y="6334918"/>
            <a:ext cx="56424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613" name="Google Shape;613;p49"/>
          <p:cNvSpPr txBox="1"/>
          <p:nvPr/>
        </p:nvSpPr>
        <p:spPr>
          <a:xfrm>
            <a:off x="6156959" y="2002994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of loading</a:t>
            </a:r>
            <a:endParaRPr/>
          </a:p>
        </p:txBody>
      </p:sp>
      <p:sp>
        <p:nvSpPr>
          <p:cNvPr id="614" name="Google Shape;614;p49"/>
          <p:cNvSpPr txBox="1"/>
          <p:nvPr/>
        </p:nvSpPr>
        <p:spPr>
          <a:xfrm>
            <a:off x="5892799" y="229190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of loading</a:t>
            </a:r>
            <a:endParaRPr/>
          </a:p>
        </p:txBody>
      </p:sp>
      <p:sp>
        <p:nvSpPr>
          <p:cNvPr id="615" name="Google Shape;615;p49"/>
          <p:cNvSpPr txBox="1"/>
          <p:nvPr/>
        </p:nvSpPr>
        <p:spPr>
          <a:xfrm>
            <a:off x="7089002" y="1782128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Loading</a:t>
            </a:r>
            <a:endParaRPr/>
          </a:p>
        </p:txBody>
      </p:sp>
      <p:sp>
        <p:nvSpPr>
          <p:cNvPr id="616" name="Google Shape;616;p49"/>
          <p:cNvSpPr txBox="1"/>
          <p:nvPr/>
        </p:nvSpPr>
        <p:spPr>
          <a:xfrm>
            <a:off x="8788954" y="3648661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Chord</a:t>
            </a:r>
            <a:endParaRPr/>
          </a:p>
        </p:txBody>
      </p:sp>
      <p:sp>
        <p:nvSpPr>
          <p:cNvPr id="617" name="Google Shape;617;p49"/>
          <p:cNvSpPr txBox="1"/>
          <p:nvPr/>
        </p:nvSpPr>
        <p:spPr>
          <a:xfrm>
            <a:off x="7397577" y="5849731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Chord</a:t>
            </a:r>
            <a:endParaRPr/>
          </a:p>
        </p:txBody>
      </p:sp>
      <p:sp>
        <p:nvSpPr>
          <p:cNvPr id="618" name="Google Shape;618;p49"/>
          <p:cNvSpPr txBox="1"/>
          <p:nvPr/>
        </p:nvSpPr>
        <p:spPr>
          <a:xfrm>
            <a:off x="2584235" y="2304352"/>
            <a:ext cx="1972980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Unattached</a:t>
            </a:r>
            <a:br>
              <a:rPr b="0" i="0" lang="en-GB" sz="2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2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panel edge (tongue-and-groove joint)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Load-bearing panelised units with framed structure</a:t>
            </a:r>
            <a:br>
              <a:rPr lang="en-GB"/>
            </a:br>
            <a:r>
              <a:rPr lang="en-GB"/>
              <a:t>Residential and commercial construction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2657" y="1373228"/>
            <a:ext cx="8050175" cy="4934073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a stiffening intermediate floor works</a:t>
            </a:r>
            <a:endParaRPr/>
          </a:p>
        </p:txBody>
      </p:sp>
      <p:sp>
        <p:nvSpPr>
          <p:cNvPr id="626" name="Google Shape;626;p50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627" name="Google Shape;627;p50"/>
          <p:cNvSpPr txBox="1"/>
          <p:nvPr>
            <p:ph idx="11" type="ftr"/>
          </p:nvPr>
        </p:nvSpPr>
        <p:spPr>
          <a:xfrm>
            <a:off x="838200" y="6334918"/>
            <a:ext cx="625080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628" name="Google Shape;628;p50"/>
          <p:cNvSpPr txBox="1"/>
          <p:nvPr/>
        </p:nvSpPr>
        <p:spPr>
          <a:xfrm>
            <a:off x="6156959" y="2002994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of loading</a:t>
            </a:r>
            <a:endParaRPr/>
          </a:p>
        </p:txBody>
      </p:sp>
      <p:sp>
        <p:nvSpPr>
          <p:cNvPr id="629" name="Google Shape;629;p50"/>
          <p:cNvSpPr txBox="1"/>
          <p:nvPr/>
        </p:nvSpPr>
        <p:spPr>
          <a:xfrm>
            <a:off x="5892799" y="229190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of loading</a:t>
            </a:r>
            <a:endParaRPr/>
          </a:p>
        </p:txBody>
      </p:sp>
      <p:sp>
        <p:nvSpPr>
          <p:cNvPr id="630" name="Google Shape;630;p50"/>
          <p:cNvSpPr txBox="1"/>
          <p:nvPr/>
        </p:nvSpPr>
        <p:spPr>
          <a:xfrm>
            <a:off x="7089002" y="1782128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Loading</a:t>
            </a:r>
            <a:endParaRPr/>
          </a:p>
        </p:txBody>
      </p:sp>
      <p:sp>
        <p:nvSpPr>
          <p:cNvPr id="631" name="Google Shape;631;p50"/>
          <p:cNvSpPr txBox="1"/>
          <p:nvPr/>
        </p:nvSpPr>
        <p:spPr>
          <a:xfrm>
            <a:off x="9083537" y="325844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Chord</a:t>
            </a:r>
            <a:endParaRPr/>
          </a:p>
        </p:txBody>
      </p:sp>
      <p:sp>
        <p:nvSpPr>
          <p:cNvPr id="632" name="Google Shape;632;p50"/>
          <p:cNvSpPr txBox="1"/>
          <p:nvPr/>
        </p:nvSpPr>
        <p:spPr>
          <a:xfrm>
            <a:off x="7662578" y="5358556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Chord</a:t>
            </a:r>
            <a:endParaRPr/>
          </a:p>
        </p:txBody>
      </p:sp>
      <p:sp>
        <p:nvSpPr>
          <p:cNvPr id="633" name="Google Shape;633;p50"/>
          <p:cNvSpPr txBox="1"/>
          <p:nvPr/>
        </p:nvSpPr>
        <p:spPr>
          <a:xfrm>
            <a:off x="2584235" y="2304352"/>
            <a:ext cx="1972980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Unattached</a:t>
            </a:r>
            <a:br>
              <a:rPr b="0" i="0" lang="en-GB" sz="2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GB" sz="23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panel edge (tongue-and-groove joint)</a:t>
            </a:r>
            <a:endParaRPr/>
          </a:p>
        </p:txBody>
      </p:sp>
      <p:sp>
        <p:nvSpPr>
          <p:cNvPr id="634" name="Google Shape;634;p50"/>
          <p:cNvSpPr txBox="1"/>
          <p:nvPr/>
        </p:nvSpPr>
        <p:spPr>
          <a:xfrm>
            <a:off x="3653592" y="5033853"/>
            <a:ext cx="3539559" cy="3653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Prefabricated unit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 components</a:t>
            </a:r>
            <a:endParaRPr/>
          </a:p>
        </p:txBody>
      </p:sp>
      <p:sp>
        <p:nvSpPr>
          <p:cNvPr id="641" name="Google Shape;641;p5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Bolted joints with angled screws or corner plate joints are used in joints between panelised units with framed structure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Any plasterboard at the corner plate joint should be removed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Acoustics (flanking transmission) should be accounted for in joints and junctions</a:t>
            </a:r>
            <a:endParaRPr/>
          </a:p>
        </p:txBody>
      </p:sp>
      <p:pic>
        <p:nvPicPr>
          <p:cNvPr id="642" name="Google Shape;642;p51"/>
          <p:cNvPicPr preferRelativeResize="0"/>
          <p:nvPr/>
        </p:nvPicPr>
        <p:blipFill rotWithShape="1">
          <a:blip r:embed="rId3">
            <a:alphaModFix/>
          </a:blip>
          <a:srcRect b="19730" l="19234" r="22726" t="8017"/>
          <a:stretch/>
        </p:blipFill>
        <p:spPr>
          <a:xfrm>
            <a:off x="6579973" y="1077333"/>
            <a:ext cx="5307227" cy="4955059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51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644" name="Google Shape;644;p51"/>
          <p:cNvSpPr txBox="1"/>
          <p:nvPr>
            <p:ph idx="11" type="ftr"/>
          </p:nvPr>
        </p:nvSpPr>
        <p:spPr>
          <a:xfrm>
            <a:off x="838199" y="6334918"/>
            <a:ext cx="58644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0088" y="1295883"/>
            <a:ext cx="4560152" cy="4836255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652" name="Google Shape;652;p52"/>
          <p:cNvSpPr txBox="1"/>
          <p:nvPr>
            <p:ph idx="1" type="body"/>
          </p:nvPr>
        </p:nvSpPr>
        <p:spPr>
          <a:xfrm>
            <a:off x="838200" y="1825625"/>
            <a:ext cx="557479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preferred method for preventing progressive collapse is the </a:t>
            </a:r>
            <a:r>
              <a:rPr i="1" lang="en-GB"/>
              <a:t>alternative load transfer path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Using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Beams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Wall-like beams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Joint components between prefabricated units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653" name="Google Shape;653;p52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654" name="Google Shape;654;p52"/>
          <p:cNvSpPr txBox="1"/>
          <p:nvPr>
            <p:ph idx="11" type="ftr"/>
          </p:nvPr>
        </p:nvSpPr>
        <p:spPr>
          <a:xfrm>
            <a:off x="838199" y="6334918"/>
            <a:ext cx="56424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655" name="Google Shape;655;p52"/>
          <p:cNvSpPr txBox="1"/>
          <p:nvPr/>
        </p:nvSpPr>
        <p:spPr>
          <a:xfrm>
            <a:off x="9511030" y="153094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Stability joint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Nail plate truss roof in a fire </a:t>
            </a:r>
            <a:endParaRPr/>
          </a:p>
        </p:txBody>
      </p:sp>
      <p:sp>
        <p:nvSpPr>
          <p:cNvPr id="662" name="Google Shape;662;p53"/>
          <p:cNvSpPr txBox="1"/>
          <p:nvPr>
            <p:ph idx="1" type="body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bottom chord is designed to take the loading in case of an attic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If the fire is below it, the bottom chord is fireproofed with ceiling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Bottom chord joints must be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Partitions can be designed to be load-bearing in case of fire</a:t>
            </a:r>
            <a:endParaRPr/>
          </a:p>
        </p:txBody>
      </p:sp>
      <p:pic>
        <p:nvPicPr>
          <p:cNvPr id="663" name="Google Shape;663;p53"/>
          <p:cNvPicPr preferRelativeResize="0"/>
          <p:nvPr/>
        </p:nvPicPr>
        <p:blipFill rotWithShape="1">
          <a:blip r:embed="rId3">
            <a:alphaModFix/>
          </a:blip>
          <a:srcRect b="7122" l="24578" r="24037" t="8928"/>
          <a:stretch/>
        </p:blipFill>
        <p:spPr>
          <a:xfrm>
            <a:off x="6794503" y="1458098"/>
            <a:ext cx="5166837" cy="473881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53"/>
          <p:cNvSpPr txBox="1"/>
          <p:nvPr>
            <p:ph idx="11" type="ftr"/>
          </p:nvPr>
        </p:nvSpPr>
        <p:spPr>
          <a:xfrm>
            <a:off x="838199" y="6334918"/>
            <a:ext cx="565137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Nail plate truss roof in a fire </a:t>
            </a:r>
            <a:endParaRPr/>
          </a:p>
        </p:txBody>
      </p:sp>
      <p:sp>
        <p:nvSpPr>
          <p:cNvPr id="671" name="Google Shape;671;p54"/>
          <p:cNvSpPr txBox="1"/>
          <p:nvPr>
            <p:ph idx="1" type="body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Bottom chord sides are protected with rock wool panels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rock wool panels also protect lateral buckling supports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lateral buckling supports are attached to the ceiling stiffening plate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These principles are also followed for a roof with a beam structure</a:t>
            </a:r>
            <a:endParaRPr/>
          </a:p>
        </p:txBody>
      </p:sp>
      <p:pic>
        <p:nvPicPr>
          <p:cNvPr id="672" name="Google Shape;67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22432" y="1353746"/>
            <a:ext cx="4946481" cy="4842689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54"/>
          <p:cNvSpPr txBox="1"/>
          <p:nvPr>
            <p:ph idx="11" type="ftr"/>
          </p:nvPr>
        </p:nvSpPr>
        <p:spPr>
          <a:xfrm>
            <a:off x="838199" y="6334918"/>
            <a:ext cx="597097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sp>
        <p:nvSpPr>
          <p:cNvPr id="674" name="Google Shape;674;p54"/>
          <p:cNvSpPr txBox="1"/>
          <p:nvPr/>
        </p:nvSpPr>
        <p:spPr>
          <a:xfrm>
            <a:off x="8479897" y="3552140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Bottom chord</a:t>
            </a:r>
            <a:endParaRPr/>
          </a:p>
        </p:txBody>
      </p:sp>
      <p:sp>
        <p:nvSpPr>
          <p:cNvPr id="675" name="Google Shape;675;p54"/>
          <p:cNvSpPr txBox="1"/>
          <p:nvPr/>
        </p:nvSpPr>
        <p:spPr>
          <a:xfrm>
            <a:off x="6951952" y="481740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Rock wool panel</a:t>
            </a:r>
            <a:endParaRPr/>
          </a:p>
        </p:txBody>
      </p:sp>
      <p:sp>
        <p:nvSpPr>
          <p:cNvPr id="676" name="Google Shape;676;p54"/>
          <p:cNvSpPr txBox="1"/>
          <p:nvPr/>
        </p:nvSpPr>
        <p:spPr>
          <a:xfrm>
            <a:off x="9385272" y="407964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Buckling support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5"/>
          <p:cNvPicPr preferRelativeResize="0"/>
          <p:nvPr/>
        </p:nvPicPr>
        <p:blipFill rotWithShape="1">
          <a:blip r:embed="rId3">
            <a:alphaModFix/>
          </a:blip>
          <a:srcRect b="6942" l="24020" r="23885" t="7936"/>
          <a:stretch/>
        </p:blipFill>
        <p:spPr>
          <a:xfrm>
            <a:off x="6739492" y="1408671"/>
            <a:ext cx="5234205" cy="4801415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in case of fire </a:t>
            </a:r>
            <a:endParaRPr/>
          </a:p>
        </p:txBody>
      </p:sp>
      <p:sp>
        <p:nvSpPr>
          <p:cNvPr id="684" name="Google Shape;684;p55"/>
          <p:cNvSpPr txBox="1"/>
          <p:nvPr>
            <p:ph idx="1" type="body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For fireproofing the intermediate floor are used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The floor surface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Ceiling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 joints must be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lateral buckling support of beams must work in case of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Partitions can be designed to be load-bearing in case of fire</a:t>
            </a:r>
            <a:endParaRPr/>
          </a:p>
        </p:txBody>
      </p:sp>
      <p:sp>
        <p:nvSpPr>
          <p:cNvPr id="685" name="Google Shape;685;p55"/>
          <p:cNvSpPr txBox="1"/>
          <p:nvPr>
            <p:ph idx="11" type="ftr"/>
          </p:nvPr>
        </p:nvSpPr>
        <p:spPr>
          <a:xfrm>
            <a:off x="838199" y="6334918"/>
            <a:ext cx="558035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56"/>
          <p:cNvPicPr preferRelativeResize="0"/>
          <p:nvPr/>
        </p:nvPicPr>
        <p:blipFill rotWithShape="1">
          <a:blip r:embed="rId3">
            <a:alphaModFix/>
          </a:blip>
          <a:srcRect b="7213" l="24121" r="23733" t="8477"/>
          <a:stretch/>
        </p:blipFill>
        <p:spPr>
          <a:xfrm>
            <a:off x="6765324" y="1451795"/>
            <a:ext cx="5208373" cy="4727522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wall in a fire </a:t>
            </a:r>
            <a:endParaRPr/>
          </a:p>
        </p:txBody>
      </p:sp>
      <p:sp>
        <p:nvSpPr>
          <p:cNvPr id="693" name="Google Shape;693;p56"/>
          <p:cNvSpPr txBox="1"/>
          <p:nvPr>
            <p:ph idx="1" type="body"/>
          </p:nvPr>
        </p:nvSpPr>
        <p:spPr>
          <a:xfrm>
            <a:off x="838200" y="1825624"/>
            <a:ext cx="5422392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Wall plates are used to fireproof a load-bearing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Joints of a load-bearing wall must be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stability support of the frame must work in case of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If the stiffening plates of the frames are destroyed in a fire, separate stability support is needed</a:t>
            </a:r>
            <a:endParaRPr/>
          </a:p>
        </p:txBody>
      </p:sp>
      <p:sp>
        <p:nvSpPr>
          <p:cNvPr id="694" name="Google Shape;694;p56"/>
          <p:cNvSpPr txBox="1"/>
          <p:nvPr>
            <p:ph idx="11" type="ftr"/>
          </p:nvPr>
        </p:nvSpPr>
        <p:spPr>
          <a:xfrm>
            <a:off x="838199" y="6334918"/>
            <a:ext cx="565137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in a fire</a:t>
            </a:r>
            <a:endParaRPr/>
          </a:p>
        </p:txBody>
      </p:sp>
      <p:sp>
        <p:nvSpPr>
          <p:cNvPr id="701" name="Google Shape;701;p57"/>
          <p:cNvSpPr txBox="1"/>
          <p:nvPr>
            <p:ph idx="1" type="body"/>
          </p:nvPr>
        </p:nvSpPr>
        <p:spPr>
          <a:xfrm>
            <a:off x="838199" y="1825624"/>
            <a:ext cx="5482281" cy="4877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aim is to use the same stiffeners in a fire as in the ultimate limit state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Wind protection panels can be used in exterior walls if the interior plates are destroyed by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double frame walls, the frame half on the opposite side can be used if the panel on the side of the fire does not function as stiffener</a:t>
            </a:r>
            <a:endParaRPr/>
          </a:p>
        </p:txBody>
      </p:sp>
      <p:pic>
        <p:nvPicPr>
          <p:cNvPr id="702" name="Google Shape;702;p57"/>
          <p:cNvPicPr preferRelativeResize="0"/>
          <p:nvPr/>
        </p:nvPicPr>
        <p:blipFill rotWithShape="1">
          <a:blip r:embed="rId3">
            <a:alphaModFix/>
          </a:blip>
          <a:srcRect b="7936" l="23108" r="23328" t="7484"/>
          <a:stretch/>
        </p:blipFill>
        <p:spPr>
          <a:xfrm>
            <a:off x="6320481" y="1278435"/>
            <a:ext cx="5614579" cy="4977162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57"/>
          <p:cNvSpPr txBox="1"/>
          <p:nvPr>
            <p:ph idx="11" type="ftr"/>
          </p:nvPr>
        </p:nvSpPr>
        <p:spPr>
          <a:xfrm>
            <a:off x="838199" y="6334918"/>
            <a:ext cx="574903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6"/>
          <p:cNvPicPr preferRelativeResize="0"/>
          <p:nvPr/>
        </p:nvPicPr>
        <p:blipFill rotWithShape="1">
          <a:blip r:embed="rId3">
            <a:alphaModFix/>
          </a:blip>
          <a:srcRect b="6943" l="11807" r="7263" t="4776"/>
          <a:stretch/>
        </p:blipFill>
        <p:spPr>
          <a:xfrm>
            <a:off x="6019800" y="1873251"/>
            <a:ext cx="5936317" cy="3635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Elements of a framed structure system</a:t>
            </a:r>
            <a:endParaRPr/>
          </a:p>
        </p:txBody>
      </p:sp>
      <p:sp>
        <p:nvSpPr>
          <p:cNvPr id="148" name="Google Shape;148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exterior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partition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Attic floor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Panelised unit with beam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Typically nail plate truss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 nail plate truss roof can be built as blocks on site or in the factory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9" name="Google Shape;149;p6"/>
          <p:cNvSpPr txBox="1"/>
          <p:nvPr>
            <p:ph idx="11" type="ftr"/>
          </p:nvPr>
        </p:nvSpPr>
        <p:spPr>
          <a:xfrm>
            <a:off x="838200" y="6334918"/>
            <a:ext cx="562474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Applications</a:t>
            </a:r>
            <a:endParaRPr/>
          </a:p>
        </p:txBody>
      </p:sp>
      <p:sp>
        <p:nvSpPr>
          <p:cNvPr id="156" name="Google Shape;156;p7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panelised units with framed structure are primarily used in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Detached houses, terraced houses and blocks of flats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Accommodation buildings and residential institutions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School and day-care centre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Panelised units with framed structure can also be used as an element in other building systems (load-bearing or non-load-bearing)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panelised unit system with a framed structure has been used in different forms for decades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7" name="Google Shape;157;p7"/>
          <p:cNvSpPr txBox="1"/>
          <p:nvPr>
            <p:ph idx="11" type="ftr"/>
          </p:nvPr>
        </p:nvSpPr>
        <p:spPr>
          <a:xfrm>
            <a:off x="838199" y="6334918"/>
            <a:ext cx="589995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Strengths and challenges of framed structures</a:t>
            </a:r>
            <a:endParaRPr/>
          </a:p>
        </p:txBody>
      </p:sp>
      <p:sp>
        <p:nvSpPr>
          <p:cNvPr id="164" name="Google Shape;164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Strengths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Simple to manufacture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Large number of manufacturers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Lightweight design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Affordable purchasing price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5" name="Google Shape;165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Challenges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Durability and stiffness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Vertical load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Bearing pressure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Joints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Anchoring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Settlement in intermediate floor</a:t>
            </a:r>
            <a:endParaRPr/>
          </a:p>
        </p:txBody>
      </p:sp>
      <p:sp>
        <p:nvSpPr>
          <p:cNvPr id="166" name="Google Shape;166;p8"/>
          <p:cNvSpPr txBox="1"/>
          <p:nvPr>
            <p:ph idx="11" type="ftr"/>
          </p:nvPr>
        </p:nvSpPr>
        <p:spPr>
          <a:xfrm>
            <a:off x="838199" y="6334918"/>
            <a:ext cx="565137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Number of storeys when using framed structures</a:t>
            </a:r>
            <a:endParaRPr/>
          </a:p>
        </p:txBody>
      </p:sp>
      <p:sp>
        <p:nvSpPr>
          <p:cNvPr id="173" name="Google Shape;173;p9"/>
          <p:cNvSpPr txBox="1"/>
          <p:nvPr>
            <p:ph idx="1" type="body"/>
          </p:nvPr>
        </p:nvSpPr>
        <p:spPr>
          <a:xfrm>
            <a:off x="838200" y="1825624"/>
            <a:ext cx="5717059" cy="4939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Factors affecting the number of storeys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Bearing pressure resistance of a wall with a framed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Buckling resistance of a wall with a framed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Stiffening plate capacity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Capacity of the joints between stiffening building elements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Recommended number of storeys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5 timber-framed storeys at most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Floor-to-floor height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3,200 mm (residential buildings)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3,800 ... 4,000 mm (public areas)</a:t>
            </a:r>
            <a:endParaRPr/>
          </a:p>
        </p:txBody>
      </p:sp>
      <p:sp>
        <p:nvSpPr>
          <p:cNvPr id="174" name="Google Shape;174;p9"/>
          <p:cNvSpPr txBox="1"/>
          <p:nvPr>
            <p:ph idx="11" type="ftr"/>
          </p:nvPr>
        </p:nvSpPr>
        <p:spPr>
          <a:xfrm>
            <a:off x="838200" y="6334918"/>
            <a:ext cx="56069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Load-bearing panelised units with a framed structure</a:t>
            </a:r>
            <a:endParaRPr/>
          </a:p>
        </p:txBody>
      </p:sp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3839" y="1694745"/>
            <a:ext cx="4713509" cy="392346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 txBox="1"/>
          <p:nvPr/>
        </p:nvSpPr>
        <p:spPr>
          <a:xfrm>
            <a:off x="7088098" y="474167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177" name="Google Shape;177;p9"/>
          <p:cNvSpPr txBox="1"/>
          <p:nvPr/>
        </p:nvSpPr>
        <p:spPr>
          <a:xfrm>
            <a:off x="7088098" y="413271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178" name="Google Shape;178;p9"/>
          <p:cNvSpPr txBox="1"/>
          <p:nvPr/>
        </p:nvSpPr>
        <p:spPr>
          <a:xfrm>
            <a:off x="7088098" y="3514373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179" name="Google Shape;179;p9"/>
          <p:cNvSpPr txBox="1"/>
          <p:nvPr/>
        </p:nvSpPr>
        <p:spPr>
          <a:xfrm>
            <a:off x="7088098" y="2889282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  <p:sp>
        <p:nvSpPr>
          <p:cNvPr id="180" name="Google Shape;180;p9"/>
          <p:cNvSpPr txBox="1"/>
          <p:nvPr/>
        </p:nvSpPr>
        <p:spPr>
          <a:xfrm>
            <a:off x="9619758" y="4820877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181" name="Google Shape;181;p9"/>
          <p:cNvSpPr txBox="1"/>
          <p:nvPr/>
        </p:nvSpPr>
        <p:spPr>
          <a:xfrm>
            <a:off x="9619758" y="4232388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182" name="Google Shape;182;p9"/>
          <p:cNvSpPr txBox="1"/>
          <p:nvPr/>
        </p:nvSpPr>
        <p:spPr>
          <a:xfrm>
            <a:off x="9619758" y="361404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183" name="Google Shape;183;p9"/>
          <p:cNvSpPr txBox="1"/>
          <p:nvPr/>
        </p:nvSpPr>
        <p:spPr>
          <a:xfrm>
            <a:off x="9619758" y="298895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  <p:sp>
        <p:nvSpPr>
          <p:cNvPr id="184" name="Google Shape;184;p9"/>
          <p:cNvSpPr txBox="1"/>
          <p:nvPr/>
        </p:nvSpPr>
        <p:spPr>
          <a:xfrm>
            <a:off x="9619758" y="235713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5th storey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6AEFA5-120F-49A8-A112-74D1C8200B60}"/>
</file>

<file path=customXml/itemProps2.xml><?xml version="1.0" encoding="utf-8"?>
<ds:datastoreItem xmlns:ds="http://schemas.openxmlformats.org/officeDocument/2006/customXml" ds:itemID="{A6883308-EDEF-4BA6-B44B-0998310F408C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2021-05-03T10:20:21Z</dcterms:created>
  <dc:creator>atte Kalke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