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58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</p:sldIdLst>
  <p:sldSz cy="6858000" cx="12192000"/>
  <p:notesSz cx="6400800" cy="11728450"/>
  <p:embeddedFontLst>
    <p:embeddedFont>
      <p:font typeface="Arial Narrow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9" roundtripDataSignature="AMtx7mjX+qCxPuBDdI877gv67GxSl2Hv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21" Type="http://schemas.openxmlformats.org/officeDocument/2006/relationships/slide" Target="slides/slide15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74" Type="http://schemas.openxmlformats.org/officeDocument/2006/relationships/slide" Target="slides/slide68.xml"/><Relationship Id="rId32" Type="http://schemas.openxmlformats.org/officeDocument/2006/relationships/slide" Target="slides/slide26.xml"/><Relationship Id="rId79" Type="http://customschemas.google.com/relationships/presentationmetadata" Target="metadata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11" Type="http://schemas.openxmlformats.org/officeDocument/2006/relationships/slide" Target="slides/slide5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77" Type="http://schemas.openxmlformats.org/officeDocument/2006/relationships/font" Target="fonts/ArialNarrow-italic.fntdata"/><Relationship Id="rId35" Type="http://schemas.openxmlformats.org/officeDocument/2006/relationships/slide" Target="slides/slide29.xml"/><Relationship Id="rId64" Type="http://schemas.openxmlformats.org/officeDocument/2006/relationships/slide" Target="slides/slide58.xml"/><Relationship Id="rId22" Type="http://schemas.openxmlformats.org/officeDocument/2006/relationships/slide" Target="slides/slide16.xml"/><Relationship Id="rId69" Type="http://schemas.openxmlformats.org/officeDocument/2006/relationships/slide" Target="slides/slide63.xml"/><Relationship Id="rId27" Type="http://schemas.openxmlformats.org/officeDocument/2006/relationships/slide" Target="slides/slide21.xml"/><Relationship Id="rId56" Type="http://schemas.openxmlformats.org/officeDocument/2006/relationships/slide" Target="slides/slide50.xml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72" Type="http://schemas.openxmlformats.org/officeDocument/2006/relationships/slide" Target="slides/slide66.xml"/><Relationship Id="rId51" Type="http://schemas.openxmlformats.org/officeDocument/2006/relationships/slide" Target="slides/slide45.xml"/><Relationship Id="rId80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67" Type="http://schemas.openxmlformats.org/officeDocument/2006/relationships/slide" Target="slides/slide61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slide" Target="slides/slide53.xml"/><Relationship Id="rId17" Type="http://schemas.openxmlformats.org/officeDocument/2006/relationships/slide" Target="slides/slide11.xml"/><Relationship Id="rId41" Type="http://schemas.openxmlformats.org/officeDocument/2006/relationships/slide" Target="slides/slide35.xml"/><Relationship Id="rId75" Type="http://schemas.openxmlformats.org/officeDocument/2006/relationships/font" Target="fonts/ArialNarrow-regular.fntdata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20" Type="http://schemas.openxmlformats.org/officeDocument/2006/relationships/slide" Target="slides/slide14.xml"/><Relationship Id="rId54" Type="http://schemas.openxmlformats.org/officeDocument/2006/relationships/slide" Target="slides/slide48.xml"/><Relationship Id="rId1" Type="http://schemas.openxmlformats.org/officeDocument/2006/relationships/theme" Target="theme/theme4.xml"/><Relationship Id="rId6" Type="http://schemas.openxmlformats.org/officeDocument/2006/relationships/notesMaster" Target="notesMasters/notesMaster1.xml"/><Relationship Id="rId49" Type="http://schemas.openxmlformats.org/officeDocument/2006/relationships/slide" Target="slides/slide43.xml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slide" Target="slides/slide51.xml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73" Type="http://schemas.openxmlformats.org/officeDocument/2006/relationships/slide" Target="slides/slide67.xml"/><Relationship Id="rId31" Type="http://schemas.openxmlformats.org/officeDocument/2006/relationships/slide" Target="slides/slide25.xml"/><Relationship Id="rId78" Type="http://schemas.openxmlformats.org/officeDocument/2006/relationships/font" Target="fonts/ArialNarrow-boldItalic.fntdata"/><Relationship Id="rId65" Type="http://schemas.openxmlformats.org/officeDocument/2006/relationships/slide" Target="slides/slide59.xml"/><Relationship Id="rId60" Type="http://schemas.openxmlformats.org/officeDocument/2006/relationships/slide" Target="slides/slide54.xml"/><Relationship Id="rId52" Type="http://schemas.openxmlformats.org/officeDocument/2006/relationships/slide" Target="slides/slide46.xml"/><Relationship Id="rId10" Type="http://schemas.openxmlformats.org/officeDocument/2006/relationships/slide" Target="slides/slide4.xml"/><Relationship Id="rId81" Type="http://schemas.openxmlformats.org/officeDocument/2006/relationships/customXml" Target="../customXml/item2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39" Type="http://schemas.openxmlformats.org/officeDocument/2006/relationships/slide" Target="slides/slide3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76" Type="http://schemas.openxmlformats.org/officeDocument/2006/relationships/font" Target="fonts/ArialNarrow-bold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presProps" Target="presProps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24" Type="http://schemas.openxmlformats.org/officeDocument/2006/relationships/slide" Target="slides/slide1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1" name="Google Shape;23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0" name="Google Shape;2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5" name="Google Shape;635;p3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6" name="Google Shape;256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4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4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4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4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4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4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4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4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4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4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p4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4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p4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4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4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p5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5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5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5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5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5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p5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5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p5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5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5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p5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p5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p5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5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5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5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p6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6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p6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6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p6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6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p6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6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6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p6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6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p6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6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6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6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p6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6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6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6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6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8.png"/><Relationship Id="rId4" Type="http://schemas.openxmlformats.org/officeDocument/2006/relationships/image" Target="../media/image52.png"/><Relationship Id="rId5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18.png"/><Relationship Id="rId4" Type="http://schemas.openxmlformats.org/officeDocument/2006/relationships/image" Target="../media/image52.png"/><Relationship Id="rId5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70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0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7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80" name="Google Shape;8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76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7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7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7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7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7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9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79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79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79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102" name="Google Shape;10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103" name="Google Shape;10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7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8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8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8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2" name="Google Shape;112;p8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8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8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8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8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9" name="Google Shape;119;p8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8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8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3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8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8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4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4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8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3" name="Google Shape;133;p8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71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" name="Google Shape;23;p71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1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71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6" name="Google Shape;2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7" name="Google Shape;2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1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71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" name="Google Shape;30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5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85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38" name="Google Shape;13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6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7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7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146" name="Google Shape;146;p8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88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88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5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0" name="Google Shape;160;p75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75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75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163" name="Google Shape;16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164" name="Google Shape;16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7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167" name="Google Shape;16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6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96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7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9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9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9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9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9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9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" name="Google Shape;185;p9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0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10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10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10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10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3" name="Google Shape;193;p10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8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0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8" name="Google Shape;198;p10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9" name="Google Shape;199;p10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2" name="Google Shape;202;p10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3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10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0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4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04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10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2" name="Google Shape;212;p10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5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05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6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7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07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0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8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108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0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9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" name="Google Shape;44;p9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9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9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" name="Google Shape;50;p9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3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3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9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9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9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9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5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5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" Type="http://schemas.openxmlformats.org/officeDocument/2006/relationships/image" Target="../media/image4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7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7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" name="Google Shape;75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7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7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7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233" name="Google Shape;23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235" name="Google Shape;235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236" name="Google Shape;23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Strengths and challenges of solid timber panels</a:t>
            </a:r>
            <a:endParaRPr/>
          </a:p>
        </p:txBody>
      </p:sp>
      <p:sp>
        <p:nvSpPr>
          <p:cNvPr id="309" name="Google Shape;309;p10"/>
          <p:cNvSpPr txBox="1"/>
          <p:nvPr>
            <p:ph idx="1" type="body"/>
          </p:nvPr>
        </p:nvSpPr>
        <p:spPr>
          <a:xfrm>
            <a:off x="838200" y="1825624"/>
            <a:ext cx="5181600" cy="4791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Strengths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Durability and stiffness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Bearing pressure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Bracing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Connections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Dimensional accuracy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CNC machining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Minor drying variations in the cross section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0" name="Google Shape;310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Few manufacturers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Anchoring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Settlement in 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High purchasing cost</a:t>
            </a:r>
            <a:endParaRPr/>
          </a:p>
        </p:txBody>
      </p:sp>
      <p:sp>
        <p:nvSpPr>
          <p:cNvPr id="311" name="Google Shape;311;p10"/>
          <p:cNvSpPr txBox="1"/>
          <p:nvPr>
            <p:ph idx="11" type="ftr"/>
          </p:nvPr>
        </p:nvSpPr>
        <p:spPr>
          <a:xfrm>
            <a:off x="838199" y="6334918"/>
            <a:ext cx="54205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Number of storeys when using solid timber panels</a:t>
            </a:r>
            <a:endParaRPr/>
          </a:p>
        </p:txBody>
      </p:sp>
      <p:sp>
        <p:nvSpPr>
          <p:cNvPr id="318" name="Google Shape;318;p11"/>
          <p:cNvSpPr txBox="1"/>
          <p:nvPr>
            <p:ph idx="1" type="body"/>
          </p:nvPr>
        </p:nvSpPr>
        <p:spPr>
          <a:xfrm>
            <a:off x="838200" y="1825624"/>
            <a:ext cx="5717059" cy="496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Factors affecting the number of storeys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Wall bearing pressure resistance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Buckling resistance of the wall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Bracing </a:t>
            </a:r>
            <a:r>
              <a:rPr lang="en-GB" sz="2000"/>
              <a:t>plate capacity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Capacity of the connections between bracing building elements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Recommended number of storeys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8 timber-framed storeys at most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Floor-to-floor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3,200 mm (residential buildings)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3,800 ... 4,000 mm (public areas)</a:t>
            </a:r>
            <a:endParaRPr/>
          </a:p>
        </p:txBody>
      </p:sp>
      <p:pic>
        <p:nvPicPr>
          <p:cNvPr id="319" name="Google Shape;3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2354" y="1693260"/>
            <a:ext cx="4716480" cy="392643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1"/>
          <p:cNvSpPr txBox="1"/>
          <p:nvPr>
            <p:ph idx="11" type="ftr"/>
          </p:nvPr>
        </p:nvSpPr>
        <p:spPr>
          <a:xfrm>
            <a:off x="838199" y="6334918"/>
            <a:ext cx="52074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321" name="Google Shape;321;p11"/>
          <p:cNvSpPr txBox="1"/>
          <p:nvPr/>
        </p:nvSpPr>
        <p:spPr>
          <a:xfrm>
            <a:off x="7088098" y="474167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322" name="Google Shape;322;p11"/>
          <p:cNvSpPr txBox="1"/>
          <p:nvPr/>
        </p:nvSpPr>
        <p:spPr>
          <a:xfrm>
            <a:off x="7088098" y="413271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7088098" y="3514373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324" name="Google Shape;324;p11"/>
          <p:cNvSpPr txBox="1"/>
          <p:nvPr/>
        </p:nvSpPr>
        <p:spPr>
          <a:xfrm>
            <a:off x="7088098" y="2889282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325" name="Google Shape;325;p11"/>
          <p:cNvSpPr txBox="1"/>
          <p:nvPr/>
        </p:nvSpPr>
        <p:spPr>
          <a:xfrm>
            <a:off x="9619758" y="482087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326" name="Google Shape;326;p11"/>
          <p:cNvSpPr txBox="1"/>
          <p:nvPr/>
        </p:nvSpPr>
        <p:spPr>
          <a:xfrm>
            <a:off x="9619758" y="4232388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327" name="Google Shape;327;p11"/>
          <p:cNvSpPr txBox="1"/>
          <p:nvPr/>
        </p:nvSpPr>
        <p:spPr>
          <a:xfrm>
            <a:off x="9619758" y="361404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328" name="Google Shape;328;p11"/>
          <p:cNvSpPr txBox="1"/>
          <p:nvPr/>
        </p:nvSpPr>
        <p:spPr>
          <a:xfrm>
            <a:off x="9619758" y="298895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329" name="Google Shape;329;p11"/>
          <p:cNvSpPr txBox="1"/>
          <p:nvPr/>
        </p:nvSpPr>
        <p:spPr>
          <a:xfrm>
            <a:off x="9619758" y="235713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5th storey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Plane elements with solid timber structure</a:t>
            </a:r>
            <a:endParaRPr/>
          </a:p>
        </p:txBody>
      </p:sp>
      <p:sp>
        <p:nvSpPr>
          <p:cNvPr id="336" name="Google Shape;336;p12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8859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Load-bearing frame of solid timber panel (CLT or glued laminated LVL)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Intermediate floor and roof as exceptions, may also have a beam structure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Heat insulation layer is on the exterior of the solid timber panel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There are no standardized dimensions for the elements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Plane elements are manufactured to order as required by designs, using standard panel thicknesses (special panels are available)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Plane elements can be either horizontal or vertical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Horizontal elements create fewer vertical connections than vertical elements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higher space can be created with vertical elements than with horizontal ones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37" name="Google Shape;337;p12"/>
          <p:cNvSpPr txBox="1"/>
          <p:nvPr>
            <p:ph idx="11" type="ftr"/>
          </p:nvPr>
        </p:nvSpPr>
        <p:spPr>
          <a:xfrm>
            <a:off x="838200" y="6334918"/>
            <a:ext cx="52518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Prefabrication degree of plane elements with solid timber structure </a:t>
            </a:r>
            <a:endParaRPr/>
          </a:p>
        </p:txBody>
      </p:sp>
      <p:sp>
        <p:nvSpPr>
          <p:cNvPr id="344" name="Google Shape;344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Plane elements with solid timber structure typically are just solid timber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Plane elements can be equipped at the factory, including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Heat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Panelling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Exterior cladding (exterior cladding panel, panel-type exterior cladding etc.)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Windows, external doors and their jamb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Electrical installations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Building-service penetration products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seals (possibly)</a:t>
            </a:r>
            <a:endParaRPr/>
          </a:p>
        </p:txBody>
      </p:sp>
      <p:sp>
        <p:nvSpPr>
          <p:cNvPr id="345" name="Google Shape;345;p13"/>
          <p:cNvSpPr txBox="1"/>
          <p:nvPr>
            <p:ph idx="11" type="ftr"/>
          </p:nvPr>
        </p:nvSpPr>
        <p:spPr>
          <a:xfrm>
            <a:off x="838199" y="6334918"/>
            <a:ext cx="52074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Dimensions of plane elements with solid timber structure</a:t>
            </a:r>
            <a:endParaRPr/>
          </a:p>
        </p:txBody>
      </p:sp>
      <p:sp>
        <p:nvSpPr>
          <p:cNvPr id="352" name="Google Shape;352;p14"/>
          <p:cNvSpPr txBox="1"/>
          <p:nvPr>
            <p:ph idx="1" type="body"/>
          </p:nvPr>
        </p:nvSpPr>
        <p:spPr>
          <a:xfrm>
            <a:off x="838200" y="1825625"/>
            <a:ext cx="1095127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Wall element (indicative)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Height ≤ 3.5 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 element (indicative)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Width ≤ 2.4 m…2.5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 (shorter span)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element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Width ≤ 2.4 m...2.5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 (shorter span</a:t>
            </a:r>
            <a:r>
              <a:rPr lang="en-GB" sz="2800"/>
              <a:t>)</a:t>
            </a:r>
            <a:endParaRPr/>
          </a:p>
        </p:txBody>
      </p:sp>
      <p:sp>
        <p:nvSpPr>
          <p:cNvPr id="353" name="Google Shape;353;p14"/>
          <p:cNvSpPr txBox="1"/>
          <p:nvPr>
            <p:ph idx="11" type="ftr"/>
          </p:nvPr>
        </p:nvSpPr>
        <p:spPr>
          <a:xfrm>
            <a:off x="838200" y="6334918"/>
            <a:ext cx="52873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081031t29_hi.jpg" id="359" name="Google Shape;359;p15"/>
          <p:cNvPicPr preferRelativeResize="0"/>
          <p:nvPr/>
        </p:nvPicPr>
        <p:blipFill rotWithShape="1">
          <a:blip r:embed="rId3">
            <a:alphaModFix/>
          </a:blip>
          <a:srcRect b="0" l="5774" r="5653" t="0"/>
          <a:stretch/>
        </p:blipFill>
        <p:spPr>
          <a:xfrm>
            <a:off x="292211" y="1873251"/>
            <a:ext cx="5758480" cy="431886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Solid timber plane elements</a:t>
            </a:r>
            <a:endParaRPr/>
          </a:p>
        </p:txBody>
      </p:sp>
      <p:sp>
        <p:nvSpPr>
          <p:cNvPr id="361" name="Google Shape;361;p15"/>
          <p:cNvSpPr txBox="1"/>
          <p:nvPr/>
        </p:nvSpPr>
        <p:spPr>
          <a:xfrm>
            <a:off x="4382529" y="5976668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pic>
        <p:nvPicPr>
          <p:cNvPr descr="https://www.storaenso.com/-/media/Images/Products/Wood-products/Content/LVL/WoodCity_LVL_72-dpi.ashx" id="362" name="Google Shape;362;p15"/>
          <p:cNvPicPr preferRelativeResize="0"/>
          <p:nvPr/>
        </p:nvPicPr>
        <p:blipFill rotWithShape="1">
          <a:blip r:embed="rId4">
            <a:alphaModFix/>
          </a:blip>
          <a:srcRect b="0" l="9619" r="1517" t="0"/>
          <a:stretch/>
        </p:blipFill>
        <p:spPr>
          <a:xfrm>
            <a:off x="6122610" y="1873251"/>
            <a:ext cx="5758645" cy="431886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 txBox="1"/>
          <p:nvPr/>
        </p:nvSpPr>
        <p:spPr>
          <a:xfrm>
            <a:off x="10210281" y="597666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sp>
        <p:nvSpPr>
          <p:cNvPr id="364" name="Google Shape;364;p15"/>
          <p:cNvSpPr txBox="1"/>
          <p:nvPr>
            <p:ph idx="1" type="body"/>
          </p:nvPr>
        </p:nvSpPr>
        <p:spPr>
          <a:xfrm>
            <a:off x="173911" y="1524086"/>
            <a:ext cx="4909899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CLT (Cross Laminated Timber)</a:t>
            </a:r>
            <a:endParaRPr/>
          </a:p>
        </p:txBody>
      </p:sp>
      <p:sp>
        <p:nvSpPr>
          <p:cNvPr id="365" name="Google Shape;365;p15"/>
          <p:cNvSpPr txBox="1"/>
          <p:nvPr/>
        </p:nvSpPr>
        <p:spPr>
          <a:xfrm>
            <a:off x="6013623" y="1524086"/>
            <a:ext cx="5746520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LVL (Laminated Veneer Lumber)</a:t>
            </a:r>
            <a:endParaRPr/>
          </a:p>
        </p:txBody>
      </p:sp>
      <p:sp>
        <p:nvSpPr>
          <p:cNvPr id="366" name="Google Shape;366;p15"/>
          <p:cNvSpPr txBox="1"/>
          <p:nvPr>
            <p:ph idx="11" type="ftr"/>
          </p:nvPr>
        </p:nvSpPr>
        <p:spPr>
          <a:xfrm>
            <a:off x="838200" y="6334918"/>
            <a:ext cx="550933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6"/>
          <p:cNvPicPr preferRelativeResize="0"/>
          <p:nvPr/>
        </p:nvPicPr>
        <p:blipFill rotWithShape="1">
          <a:blip r:embed="rId3">
            <a:alphaModFix/>
          </a:blip>
          <a:srcRect b="23224" l="0" r="0" t="10004"/>
          <a:stretch/>
        </p:blipFill>
        <p:spPr>
          <a:xfrm>
            <a:off x="7798575" y="1393794"/>
            <a:ext cx="3245787" cy="336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Exterior wall structure</a:t>
            </a:r>
            <a:endParaRPr/>
          </a:p>
        </p:txBody>
      </p:sp>
      <p:sp>
        <p:nvSpPr>
          <p:cNvPr id="374" name="Google Shape;374;p16"/>
          <p:cNvSpPr txBox="1"/>
          <p:nvPr>
            <p:ph idx="1" type="body"/>
          </p:nvPr>
        </p:nvSpPr>
        <p:spPr>
          <a:xfrm>
            <a:off x="838200" y="1825625"/>
            <a:ext cx="593330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capacity of a solid timber panel</a:t>
            </a:r>
            <a:endParaRPr/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tolerance </a:t>
            </a:r>
            <a:endParaRPr/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Crossings of openings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External heat insulation</a:t>
            </a:r>
            <a:endParaRPr/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Improves thermal and humidity performance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Fastening of the exterior cladding is challenging</a:t>
            </a:r>
            <a:endParaRPr/>
          </a:p>
        </p:txBody>
      </p:sp>
      <p:sp>
        <p:nvSpPr>
          <p:cNvPr id="375" name="Google Shape;375;p16"/>
          <p:cNvSpPr txBox="1"/>
          <p:nvPr>
            <p:ph idx="11" type="ftr"/>
          </p:nvPr>
        </p:nvSpPr>
        <p:spPr>
          <a:xfrm>
            <a:off x="838199" y="6334918"/>
            <a:ext cx="52252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376" name="Google Shape;376;p16"/>
          <p:cNvSpPr txBox="1"/>
          <p:nvPr/>
        </p:nvSpPr>
        <p:spPr>
          <a:xfrm>
            <a:off x="7975544" y="818244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exterior wall</a:t>
            </a:r>
            <a:endParaRPr/>
          </a:p>
        </p:txBody>
      </p:sp>
      <p:sp>
        <p:nvSpPr>
          <p:cNvPr id="377" name="Google Shape;377;p16"/>
          <p:cNvSpPr txBox="1"/>
          <p:nvPr/>
        </p:nvSpPr>
        <p:spPr>
          <a:xfrm>
            <a:off x="7975544" y="4768524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CLT or LVL panel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Air and vapour barrier fabric (if necessary)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Stiff mineral wool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Windproof mineral wool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Exterior cladding fastening system (studs, vertical or in a grid) Ventilation cavity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Exterior cladding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7"/>
          <p:cNvPicPr preferRelativeResize="0"/>
          <p:nvPr/>
        </p:nvPicPr>
        <p:blipFill rotWithShape="1">
          <a:blip r:embed="rId3">
            <a:alphaModFix/>
          </a:blip>
          <a:srcRect b="21959" l="0" r="0" t="10033"/>
          <a:stretch/>
        </p:blipFill>
        <p:spPr>
          <a:xfrm>
            <a:off x="7897255" y="1367162"/>
            <a:ext cx="3072607" cy="333800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Exterior wall structure</a:t>
            </a:r>
            <a:endParaRPr/>
          </a:p>
        </p:txBody>
      </p:sp>
      <p:sp>
        <p:nvSpPr>
          <p:cNvPr id="385" name="Google Shape;385;p17"/>
          <p:cNvSpPr txBox="1"/>
          <p:nvPr>
            <p:ph idx="1" type="body"/>
          </p:nvPr>
        </p:nvSpPr>
        <p:spPr>
          <a:xfrm>
            <a:off x="838200" y="1825625"/>
            <a:ext cx="542667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capacity of a solid timber panel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tolerance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Crossings of openings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External heat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Improves thermal and humidity performance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86" name="Google Shape;386;p17"/>
          <p:cNvSpPr txBox="1"/>
          <p:nvPr>
            <p:ph idx="11" type="ftr"/>
          </p:nvPr>
        </p:nvSpPr>
        <p:spPr>
          <a:xfrm>
            <a:off x="838200" y="6334918"/>
            <a:ext cx="54266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387" name="Google Shape;387;p17"/>
          <p:cNvSpPr txBox="1"/>
          <p:nvPr/>
        </p:nvSpPr>
        <p:spPr>
          <a:xfrm>
            <a:off x="7975544" y="818244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exterior wall</a:t>
            </a:r>
            <a:endParaRPr/>
          </a:p>
        </p:txBody>
      </p:sp>
      <p:sp>
        <p:nvSpPr>
          <p:cNvPr id="388" name="Google Shape;388;p17"/>
          <p:cNvSpPr txBox="1"/>
          <p:nvPr/>
        </p:nvSpPr>
        <p:spPr>
          <a:xfrm>
            <a:off x="8079675" y="4764781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CLT or LVL panel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Air and vapour barrier fabric (if necessary)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Windproof mineral wool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Exterior cladding fastening studs (vertical or in a grid) Ventilation cavity</a:t>
            </a:r>
            <a:endParaRPr/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Exterior cladding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8"/>
          <p:cNvPicPr preferRelativeResize="0"/>
          <p:nvPr/>
        </p:nvPicPr>
        <p:blipFill rotWithShape="1">
          <a:blip r:embed="rId3">
            <a:alphaModFix/>
          </a:blip>
          <a:srcRect b="12509" l="0" r="0" t="16537"/>
          <a:stretch/>
        </p:blipFill>
        <p:spPr>
          <a:xfrm>
            <a:off x="7464602" y="1731146"/>
            <a:ext cx="3335583" cy="344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396" name="Google Shape;396;p18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Load-bearing capacity of a solid timber panel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Bearing pressure tolerance 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Buckling resistance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Crossings of openings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Double frame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Enables airborne sound insulation between spaces of </a:t>
            </a:r>
            <a:r>
              <a:rPr i="1" lang="en-GB"/>
              <a:t>D</a:t>
            </a:r>
            <a:r>
              <a:rPr baseline="-25000" lang="en-GB"/>
              <a:t>n,T,w</a:t>
            </a:r>
            <a:r>
              <a:rPr lang="en-GB"/>
              <a:t> ≥ 55 dB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Plasterboard for acoustics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97" name="Google Shape;397;p18"/>
          <p:cNvSpPr txBox="1"/>
          <p:nvPr>
            <p:ph idx="11" type="ftr"/>
          </p:nvPr>
        </p:nvSpPr>
        <p:spPr>
          <a:xfrm>
            <a:off x="838200" y="6334918"/>
            <a:ext cx="55537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398" name="Google Shape;398;p18"/>
          <p:cNvSpPr txBox="1"/>
          <p:nvPr/>
        </p:nvSpPr>
        <p:spPr>
          <a:xfrm>
            <a:off x="6934131" y="831896"/>
            <a:ext cx="446005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 between flats</a:t>
            </a:r>
            <a:endParaRPr/>
          </a:p>
        </p:txBody>
      </p:sp>
      <p:sp>
        <p:nvSpPr>
          <p:cNvPr id="399" name="Google Shape;399;p18"/>
          <p:cNvSpPr txBox="1"/>
          <p:nvPr/>
        </p:nvSpPr>
        <p:spPr>
          <a:xfrm>
            <a:off x="8288814" y="5245581"/>
            <a:ext cx="2828041" cy="1072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 (acoustics)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CLT or LVL panel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Gap between frame halves + Mineral wool</a:t>
            </a:r>
            <a:endParaRPr/>
          </a:p>
        </p:txBody>
      </p:sp>
      <p:sp>
        <p:nvSpPr>
          <p:cNvPr id="400" name="Google Shape;400;p18"/>
          <p:cNvSpPr txBox="1"/>
          <p:nvPr/>
        </p:nvSpPr>
        <p:spPr>
          <a:xfrm>
            <a:off x="8202623" y="1432445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401" name="Google Shape;401;p18"/>
          <p:cNvSpPr txBox="1"/>
          <p:nvPr/>
        </p:nvSpPr>
        <p:spPr>
          <a:xfrm>
            <a:off x="9164157" y="1556853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402" name="Google Shape;402;p18"/>
          <p:cNvSpPr txBox="1"/>
          <p:nvPr/>
        </p:nvSpPr>
        <p:spPr>
          <a:xfrm>
            <a:off x="8539104" y="1559491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9"/>
          <p:cNvPicPr preferRelativeResize="0"/>
          <p:nvPr/>
        </p:nvPicPr>
        <p:blipFill rotWithShape="1">
          <a:blip r:embed="rId3">
            <a:alphaModFix/>
          </a:blip>
          <a:srcRect b="12292" l="0" r="0" t="16946"/>
          <a:stretch/>
        </p:blipFill>
        <p:spPr>
          <a:xfrm>
            <a:off x="7475836" y="1740022"/>
            <a:ext cx="3306532" cy="344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410" name="Google Shape;410;p19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Load-bearing capacity of a solid timber panel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Bearing pressure tolerance 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Buckling resistance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Crossings of openings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Double frame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Enables airborne sound insulation between spaces of </a:t>
            </a:r>
            <a:r>
              <a:rPr i="1" lang="en-GB"/>
              <a:t>D</a:t>
            </a:r>
            <a:r>
              <a:rPr baseline="-25000" lang="en-GB"/>
              <a:t>n,T,w</a:t>
            </a:r>
            <a:r>
              <a:rPr lang="en-GB"/>
              <a:t> ≥ 55 dB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Plasterboard for acoustics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11" name="Google Shape;411;p19"/>
          <p:cNvSpPr txBox="1"/>
          <p:nvPr>
            <p:ph idx="11" type="ftr"/>
          </p:nvPr>
        </p:nvSpPr>
        <p:spPr>
          <a:xfrm>
            <a:off x="838199" y="6334918"/>
            <a:ext cx="5473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12" name="Google Shape;412;p19"/>
          <p:cNvSpPr txBox="1"/>
          <p:nvPr/>
        </p:nvSpPr>
        <p:spPr>
          <a:xfrm>
            <a:off x="6899076" y="882368"/>
            <a:ext cx="446005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 between flats</a:t>
            </a:r>
            <a:endParaRPr/>
          </a:p>
        </p:txBody>
      </p:sp>
      <p:sp>
        <p:nvSpPr>
          <p:cNvPr id="413" name="Google Shape;413;p19"/>
          <p:cNvSpPr txBox="1"/>
          <p:nvPr/>
        </p:nvSpPr>
        <p:spPr>
          <a:xfrm>
            <a:off x="8288814" y="5245581"/>
            <a:ext cx="2828041" cy="1072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CLT or LVL panel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Plasterboard (acoustics)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Gap between frame halves + Mineral wool</a:t>
            </a:r>
            <a:endParaRPr/>
          </a:p>
        </p:txBody>
      </p:sp>
      <p:sp>
        <p:nvSpPr>
          <p:cNvPr id="414" name="Google Shape;414;p19"/>
          <p:cNvSpPr txBox="1"/>
          <p:nvPr/>
        </p:nvSpPr>
        <p:spPr>
          <a:xfrm>
            <a:off x="8167566" y="1396874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415" name="Google Shape;415;p19"/>
          <p:cNvSpPr txBox="1"/>
          <p:nvPr/>
        </p:nvSpPr>
        <p:spPr>
          <a:xfrm>
            <a:off x="9164157" y="1556853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416" name="Google Shape;416;p19"/>
          <p:cNvSpPr txBox="1"/>
          <p:nvPr/>
        </p:nvSpPr>
        <p:spPr>
          <a:xfrm>
            <a:off x="8539104" y="1559491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243" name="Google Shape;243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244" name="Google Shape;244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245" name="Google Shape;245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423" name="Google Shape;423;p20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capacity of a solid timber panel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tolerance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Crossings of openings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Sound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Airborne sound insulation between spaces of </a:t>
            </a:r>
            <a:r>
              <a:rPr i="1" lang="en-GB">
                <a:solidFill>
                  <a:srgbClr val="0D0D0D"/>
                </a:solidFill>
              </a:rPr>
              <a:t>D</a:t>
            </a:r>
            <a:r>
              <a:rPr baseline="-25000" lang="en-GB">
                <a:solidFill>
                  <a:srgbClr val="0D0D0D"/>
                </a:solidFill>
              </a:rPr>
              <a:t>n,T,w</a:t>
            </a:r>
            <a:r>
              <a:rPr lang="en-GB">
                <a:solidFill>
                  <a:srgbClr val="0D0D0D"/>
                </a:solidFill>
              </a:rPr>
              <a:t>≈ 40 dB must be achieved</a:t>
            </a:r>
            <a:endParaRPr/>
          </a:p>
        </p:txBody>
      </p:sp>
      <p:pic>
        <p:nvPicPr>
          <p:cNvPr id="424" name="Google Shape;424;p20"/>
          <p:cNvPicPr preferRelativeResize="0"/>
          <p:nvPr/>
        </p:nvPicPr>
        <p:blipFill rotWithShape="1">
          <a:blip r:embed="rId3">
            <a:alphaModFix/>
          </a:blip>
          <a:srcRect b="8855" l="0" r="0" t="11932"/>
          <a:stretch/>
        </p:blipFill>
        <p:spPr>
          <a:xfrm>
            <a:off x="8412297" y="1615736"/>
            <a:ext cx="1794385" cy="330249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0"/>
          <p:cNvSpPr txBox="1"/>
          <p:nvPr>
            <p:ph idx="11" type="ftr"/>
          </p:nvPr>
        </p:nvSpPr>
        <p:spPr>
          <a:xfrm>
            <a:off x="838200" y="6334918"/>
            <a:ext cx="5411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26" name="Google Shape;426;p20"/>
          <p:cNvSpPr txBox="1"/>
          <p:nvPr/>
        </p:nvSpPr>
        <p:spPr>
          <a:xfrm>
            <a:off x="8254283" y="1118287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partition</a:t>
            </a:r>
            <a:endParaRPr/>
          </a:p>
        </p:txBody>
      </p:sp>
      <p:sp>
        <p:nvSpPr>
          <p:cNvPr id="427" name="Google Shape;427;p20"/>
          <p:cNvSpPr txBox="1"/>
          <p:nvPr/>
        </p:nvSpPr>
        <p:spPr>
          <a:xfrm>
            <a:off x="8766027" y="5027577"/>
            <a:ext cx="2828041" cy="590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CLT or LVL panel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3335" y="855170"/>
            <a:ext cx="3681568" cy="5336938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435" name="Google Shape;435;p21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Fire protection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thickness of the solid timber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Vibration (often governing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436" name="Google Shape;436;p21"/>
          <p:cNvSpPr txBox="1"/>
          <p:nvPr>
            <p:ph idx="11" type="ftr"/>
          </p:nvPr>
        </p:nvSpPr>
        <p:spPr>
          <a:xfrm>
            <a:off x="838199" y="6334918"/>
            <a:ext cx="5314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37" name="Google Shape;437;p21"/>
          <p:cNvSpPr txBox="1"/>
          <p:nvPr/>
        </p:nvSpPr>
        <p:spPr>
          <a:xfrm>
            <a:off x="7556908" y="4955944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Concrete slab (possibly composite structure, possible underfloor heating)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CLT or LVL panel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Ceiling profile system with vibroinsulators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  <p:sp>
        <p:nvSpPr>
          <p:cNvPr id="438" name="Google Shape;438;p21"/>
          <p:cNvSpPr txBox="1"/>
          <p:nvPr/>
        </p:nvSpPr>
        <p:spPr>
          <a:xfrm>
            <a:off x="7327251" y="851740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439" name="Google Shape;439;p21"/>
          <p:cNvSpPr txBox="1"/>
          <p:nvPr/>
        </p:nvSpPr>
        <p:spPr>
          <a:xfrm>
            <a:off x="8161833" y="3523639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Ceiling profile system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8938" y="1186917"/>
            <a:ext cx="3255264" cy="439475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447" name="Google Shape;447;p22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bracing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Suspended floors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thickness of the solid timber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Vibration (often governing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448" name="Google Shape;448;p22"/>
          <p:cNvSpPr txBox="1"/>
          <p:nvPr>
            <p:ph idx="11" type="ftr"/>
          </p:nvPr>
        </p:nvSpPr>
        <p:spPr>
          <a:xfrm>
            <a:off x="838200" y="6334918"/>
            <a:ext cx="5411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49" name="Google Shape;449;p22"/>
          <p:cNvSpPr txBox="1"/>
          <p:nvPr/>
        </p:nvSpPr>
        <p:spPr>
          <a:xfrm>
            <a:off x="7555071" y="4894070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Fibre-reinforced calcium sulphate panel (600x600)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Mineral wool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CLT or LVL panel</a:t>
            </a:r>
            <a:endParaRPr/>
          </a:p>
        </p:txBody>
      </p:sp>
      <p:sp>
        <p:nvSpPr>
          <p:cNvPr id="450" name="Google Shape;450;p22"/>
          <p:cNvSpPr txBox="1"/>
          <p:nvPr/>
        </p:nvSpPr>
        <p:spPr>
          <a:xfrm>
            <a:off x="7424906" y="1158926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</a:t>
            </a:r>
            <a:endParaRPr/>
          </a:p>
        </p:txBody>
      </p:sp>
      <p:sp>
        <p:nvSpPr>
          <p:cNvPr id="451" name="Google Shape;451;p22"/>
          <p:cNvSpPr txBox="1"/>
          <p:nvPr/>
        </p:nvSpPr>
        <p:spPr>
          <a:xfrm>
            <a:off x="8461007" y="2533457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Suspended floor system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5933" y="1221261"/>
            <a:ext cx="3628429" cy="46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459" name="Google Shape;459;p23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top surface panel is used for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bracing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Fire protection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height of the rib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Vibration (often governing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Deflection</a:t>
            </a:r>
            <a:endParaRPr/>
          </a:p>
        </p:txBody>
      </p:sp>
      <p:sp>
        <p:nvSpPr>
          <p:cNvPr id="460" name="Google Shape;460;p23"/>
          <p:cNvSpPr txBox="1"/>
          <p:nvPr>
            <p:ph idx="11" type="ftr"/>
          </p:nvPr>
        </p:nvSpPr>
        <p:spPr>
          <a:xfrm>
            <a:off x="838200" y="6334918"/>
            <a:ext cx="529627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61" name="Google Shape;461;p23"/>
          <p:cNvSpPr txBox="1"/>
          <p:nvPr/>
        </p:nvSpPr>
        <p:spPr>
          <a:xfrm>
            <a:off x="7468467" y="4520088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heating))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Industrially manufactured LVL semi-open rib panel or LVL rib panel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Studs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Acoustic ceiling profiles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2 x plasterboard</a:t>
            </a:r>
            <a:endParaRPr/>
          </a:p>
        </p:txBody>
      </p:sp>
      <p:sp>
        <p:nvSpPr>
          <p:cNvPr id="462" name="Google Shape;462;p23"/>
          <p:cNvSpPr txBox="1"/>
          <p:nvPr/>
        </p:nvSpPr>
        <p:spPr>
          <a:xfrm>
            <a:off x="7256230" y="1167584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463" name="Google Shape;463;p23"/>
          <p:cNvSpPr txBox="1"/>
          <p:nvPr/>
        </p:nvSpPr>
        <p:spPr>
          <a:xfrm rot="-5400000">
            <a:off x="10193566" y="3082318"/>
            <a:ext cx="1256815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5020" y="1222348"/>
            <a:ext cx="3639704" cy="44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471" name="Google Shape;471;p24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top surface panel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bracing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rib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Vibration (often governing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Deflection</a:t>
            </a:r>
            <a:endParaRPr/>
          </a:p>
        </p:txBody>
      </p:sp>
      <p:sp>
        <p:nvSpPr>
          <p:cNvPr id="472" name="Google Shape;472;p24"/>
          <p:cNvSpPr txBox="1"/>
          <p:nvPr>
            <p:ph idx="11" type="ftr"/>
          </p:nvPr>
        </p:nvSpPr>
        <p:spPr>
          <a:xfrm>
            <a:off x="838200" y="6334918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73" name="Google Shape;473;p24"/>
          <p:cNvSpPr txBox="1"/>
          <p:nvPr/>
        </p:nvSpPr>
        <p:spPr>
          <a:xfrm>
            <a:off x="7500892" y="4466822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3 x Floor plasterboard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Industrially manufactured LVL semi-open rib panel or LVL rib panel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Mineral wool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Studs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Acoustic ceiling profiles</a:t>
            </a:r>
            <a:endParaRPr/>
          </a:p>
          <a:p>
            <a:pPr indent="-169863" lvl="0" marL="169863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  <p:sp>
        <p:nvSpPr>
          <p:cNvPr id="474" name="Google Shape;474;p24"/>
          <p:cNvSpPr txBox="1"/>
          <p:nvPr/>
        </p:nvSpPr>
        <p:spPr>
          <a:xfrm>
            <a:off x="7256230" y="1167584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475" name="Google Shape;475;p24"/>
          <p:cNvSpPr txBox="1"/>
          <p:nvPr/>
        </p:nvSpPr>
        <p:spPr>
          <a:xfrm rot="-5400000">
            <a:off x="10133954" y="2880664"/>
            <a:ext cx="1376039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482" name="Google Shape;482;p25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is a load-bearing and a bracing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roof can be built on top of the solid timber panel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With beam-framed roof elements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With nail plate trusses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 on top of the beams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bracing</a:t>
            </a:r>
            <a:endParaRPr/>
          </a:p>
        </p:txBody>
      </p:sp>
      <p:pic>
        <p:nvPicPr>
          <p:cNvPr id="483" name="Google Shape;483;p25"/>
          <p:cNvPicPr preferRelativeResize="0"/>
          <p:nvPr/>
        </p:nvPicPr>
        <p:blipFill rotWithShape="1">
          <a:blip r:embed="rId3">
            <a:alphaModFix/>
          </a:blip>
          <a:srcRect b="0" l="0" r="40957" t="10403"/>
          <a:stretch/>
        </p:blipFill>
        <p:spPr>
          <a:xfrm>
            <a:off x="6389830" y="1189608"/>
            <a:ext cx="3322342" cy="517069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5"/>
          <p:cNvSpPr txBox="1"/>
          <p:nvPr>
            <p:ph idx="11" type="ftr"/>
          </p:nvPr>
        </p:nvSpPr>
        <p:spPr>
          <a:xfrm>
            <a:off x="838200" y="6334918"/>
            <a:ext cx="55516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</a:t>
            </a:r>
            <a:r>
              <a:rPr lang="en-GB"/>
              <a:t>plane elements</a:t>
            </a:r>
            <a:endParaRPr/>
          </a:p>
        </p:txBody>
      </p:sp>
      <p:sp>
        <p:nvSpPr>
          <p:cNvPr id="485" name="Google Shape;485;p25"/>
          <p:cNvSpPr txBox="1"/>
          <p:nvPr/>
        </p:nvSpPr>
        <p:spPr>
          <a:xfrm>
            <a:off x="6096000" y="466705"/>
            <a:ext cx="4045516" cy="485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Solid timber panel roof structure</a:t>
            </a:r>
            <a:endParaRPr/>
          </a:p>
        </p:txBody>
      </p:sp>
      <p:sp>
        <p:nvSpPr>
          <p:cNvPr id="486" name="Google Shape;486;p25"/>
          <p:cNvSpPr txBox="1"/>
          <p:nvPr/>
        </p:nvSpPr>
        <p:spPr>
          <a:xfrm>
            <a:off x="9692476" y="4835810"/>
            <a:ext cx="2324469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CLT or LVL panel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 and vapour barrier fabric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Roof unit beams and ventilated attic (alternatively, nail plate truss) 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Spruce plywood or LVL (stiffening plate) 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eriod"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Water-resistant roof material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5842" y="694113"/>
            <a:ext cx="3619067" cy="5578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494" name="Google Shape;494;p26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 on top of the beams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bracing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(fire from underneath)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Rock wool panels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(fire from above)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beams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Deflection</a:t>
            </a:r>
            <a:endParaRPr/>
          </a:p>
        </p:txBody>
      </p:sp>
      <p:sp>
        <p:nvSpPr>
          <p:cNvPr id="495" name="Google Shape;495;p26"/>
          <p:cNvSpPr txBox="1"/>
          <p:nvPr>
            <p:ph idx="11" type="ftr"/>
          </p:nvPr>
        </p:nvSpPr>
        <p:spPr>
          <a:xfrm>
            <a:off x="838200" y="6334918"/>
            <a:ext cx="5411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496" name="Google Shape;496;p26"/>
          <p:cNvSpPr txBox="1"/>
          <p:nvPr/>
        </p:nvSpPr>
        <p:spPr>
          <a:xfrm>
            <a:off x="7378229" y="628419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 frame roof structure</a:t>
            </a:r>
            <a:endParaRPr/>
          </a:p>
        </p:txBody>
      </p:sp>
      <p:sp>
        <p:nvSpPr>
          <p:cNvPr id="497" name="Google Shape;497;p26"/>
          <p:cNvSpPr txBox="1"/>
          <p:nvPr/>
        </p:nvSpPr>
        <p:spPr>
          <a:xfrm>
            <a:off x="7560603" y="4893668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Beams + Rock wool panels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Stiff mineral wool for wind protection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Ventilation gap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plate)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  <p:sp>
        <p:nvSpPr>
          <p:cNvPr id="498" name="Google Shape;498;p26"/>
          <p:cNvSpPr txBox="1"/>
          <p:nvPr/>
        </p:nvSpPr>
        <p:spPr>
          <a:xfrm rot="-5400000">
            <a:off x="9617462" y="2905710"/>
            <a:ext cx="2409024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505" name="Google Shape;505;p27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 on top of the truss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Bracing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(fire from underneath)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Rock wool panels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(fire from above)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beams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Deflection</a:t>
            </a:r>
            <a:endParaRPr/>
          </a:p>
        </p:txBody>
      </p:sp>
      <p:pic>
        <p:nvPicPr>
          <p:cNvPr id="506" name="Google Shape;506;p27"/>
          <p:cNvPicPr preferRelativeResize="0"/>
          <p:nvPr/>
        </p:nvPicPr>
        <p:blipFill rotWithShape="1">
          <a:blip r:embed="rId3">
            <a:alphaModFix/>
          </a:blip>
          <a:srcRect b="0" l="0" r="37100" t="11664"/>
          <a:stretch/>
        </p:blipFill>
        <p:spPr>
          <a:xfrm>
            <a:off x="6549081" y="1384917"/>
            <a:ext cx="3331766" cy="483057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7"/>
          <p:cNvSpPr txBox="1"/>
          <p:nvPr>
            <p:ph idx="11" type="ftr"/>
          </p:nvPr>
        </p:nvSpPr>
        <p:spPr>
          <a:xfrm>
            <a:off x="838199" y="6334918"/>
            <a:ext cx="52252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508" name="Google Shape;508;p27"/>
          <p:cNvSpPr txBox="1"/>
          <p:nvPr/>
        </p:nvSpPr>
        <p:spPr>
          <a:xfrm>
            <a:off x="6492519" y="689951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</a:t>
            </a:r>
            <a:endParaRPr/>
          </a:p>
        </p:txBody>
      </p:sp>
      <p:sp>
        <p:nvSpPr>
          <p:cNvPr id="509" name="Google Shape;509;p27"/>
          <p:cNvSpPr txBox="1"/>
          <p:nvPr/>
        </p:nvSpPr>
        <p:spPr>
          <a:xfrm>
            <a:off x="9850398" y="4657998"/>
            <a:ext cx="2052176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Tie beam + Rock wool panels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Nail plate trusses and ventilated attic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plate)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8"/>
          <p:cNvPicPr preferRelativeResize="0"/>
          <p:nvPr/>
        </p:nvPicPr>
        <p:blipFill rotWithShape="1">
          <a:blip r:embed="rId3">
            <a:alphaModFix/>
          </a:blip>
          <a:srcRect b="4595" l="21639" r="21047" t="5499"/>
          <a:stretch/>
        </p:blipFill>
        <p:spPr>
          <a:xfrm>
            <a:off x="6404797" y="1109786"/>
            <a:ext cx="5550366" cy="4887856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element connections</a:t>
            </a:r>
            <a:endParaRPr/>
          </a:p>
        </p:txBody>
      </p:sp>
      <p:sp>
        <p:nvSpPr>
          <p:cNvPr id="517" name="Google Shape;517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Exterior cladding with horizontal panels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Makes it possible to hide horizontal connections between elements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E.g. balcony partitions can be used to hide vertical connections in horizontal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must not continue across sound insulation walls and intermediate floors (flanking transmission)</a:t>
            </a:r>
            <a:endParaRPr/>
          </a:p>
        </p:txBody>
      </p:sp>
      <p:sp>
        <p:nvSpPr>
          <p:cNvPr id="518" name="Google Shape;518;p28"/>
          <p:cNvSpPr txBox="1"/>
          <p:nvPr>
            <p:ph idx="11" type="ftr"/>
          </p:nvPr>
        </p:nvSpPr>
        <p:spPr>
          <a:xfrm>
            <a:off x="838200" y="6334918"/>
            <a:ext cx="54560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29"/>
          <p:cNvPicPr preferRelativeResize="0"/>
          <p:nvPr/>
        </p:nvPicPr>
        <p:blipFill rotWithShape="1">
          <a:blip r:embed="rId3">
            <a:alphaModFix/>
          </a:blip>
          <a:srcRect b="5318" l="21689" r="21047" t="5769"/>
          <a:stretch/>
        </p:blipFill>
        <p:spPr>
          <a:xfrm>
            <a:off x="6413157" y="1129084"/>
            <a:ext cx="5542006" cy="483086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element connections</a:t>
            </a:r>
            <a:endParaRPr/>
          </a:p>
        </p:txBody>
      </p:sp>
      <p:sp>
        <p:nvSpPr>
          <p:cNvPr id="526" name="Google Shape;526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Exterior cladding with vertical panels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Makes it possible to hide vertical connections between elements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E.g. balcony slabs can be used to hide horizontal connections in a vertical panel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solid timber panel must not continue across sound insulation walls and intermediate floors (flanking transmission)</a:t>
            </a:r>
            <a:endParaRPr/>
          </a:p>
        </p:txBody>
      </p:sp>
      <p:sp>
        <p:nvSpPr>
          <p:cNvPr id="527" name="Google Shape;527;p29"/>
          <p:cNvSpPr txBox="1"/>
          <p:nvPr>
            <p:ph idx="11" type="ftr"/>
          </p:nvPr>
        </p:nvSpPr>
        <p:spPr>
          <a:xfrm>
            <a:off x="838199" y="6334918"/>
            <a:ext cx="5314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construction systems</a:t>
            </a:r>
            <a:endParaRPr/>
          </a:p>
        </p:txBody>
      </p:sp>
      <p:sp>
        <p:nvSpPr>
          <p:cNvPr id="252" name="Google Shape;252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0"/>
          <p:cNvPicPr preferRelativeResize="0"/>
          <p:nvPr/>
        </p:nvPicPr>
        <p:blipFill rotWithShape="1">
          <a:blip r:embed="rId3">
            <a:alphaModFix/>
          </a:blip>
          <a:srcRect b="0" l="2333" r="21914" t="0"/>
          <a:stretch/>
        </p:blipFill>
        <p:spPr>
          <a:xfrm>
            <a:off x="6367853" y="1330437"/>
            <a:ext cx="5506991" cy="484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elements</a:t>
            </a:r>
            <a:endParaRPr/>
          </a:p>
        </p:txBody>
      </p:sp>
      <p:sp>
        <p:nvSpPr>
          <p:cNvPr id="535" name="Google Shape;535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Solid timber panel units are CNC machined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CNC machining increases the price per cubic metre of solid timber panels, but optimally designed machining speeds up installation on site, bringing overall savings</a:t>
            </a:r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sp>
        <p:nvSpPr>
          <p:cNvPr id="537" name="Google Shape;537;p30"/>
          <p:cNvSpPr txBox="1"/>
          <p:nvPr>
            <p:ph idx="11" type="ftr"/>
          </p:nvPr>
        </p:nvSpPr>
        <p:spPr>
          <a:xfrm>
            <a:off x="838200" y="6334918"/>
            <a:ext cx="49766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:\IMAGES\ECOBUILD\Pre-cut conduits 3.JPG" id="543" name="Google Shape;543;p31"/>
          <p:cNvPicPr preferRelativeResize="0"/>
          <p:nvPr/>
        </p:nvPicPr>
        <p:blipFill rotWithShape="1">
          <a:blip r:embed="rId3">
            <a:alphaModFix/>
          </a:blip>
          <a:srcRect b="0" l="4173" r="10658" t="0"/>
          <a:stretch/>
        </p:blipFill>
        <p:spPr>
          <a:xfrm>
            <a:off x="6369911" y="1330437"/>
            <a:ext cx="5504933" cy="484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1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sp>
        <p:nvSpPr>
          <p:cNvPr id="545" name="Google Shape;545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elements</a:t>
            </a:r>
            <a:endParaRPr/>
          </a:p>
        </p:txBody>
      </p:sp>
      <p:sp>
        <p:nvSpPr>
          <p:cNvPr id="546" name="Google Shape;546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CNC machining is useful for detailing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CNC pre-drilling for screws enables: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Quick installation of screws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Correct side and end distances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Easy quality control</a:t>
            </a:r>
            <a:endParaRPr/>
          </a:p>
        </p:txBody>
      </p:sp>
      <p:sp>
        <p:nvSpPr>
          <p:cNvPr id="547" name="Google Shape;547;p31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elements</a:t>
            </a:r>
            <a:endParaRPr/>
          </a:p>
        </p:txBody>
      </p:sp>
      <p:sp>
        <p:nvSpPr>
          <p:cNvPr id="554" name="Google Shape;554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Offcuts from openings are paid by the customer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designing openings in a solid timber panel, minimising material losses should be considered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Smaller components (stair parts and similar) can be made from large offcuts</a:t>
            </a:r>
            <a:endParaRPr/>
          </a:p>
        </p:txBody>
      </p:sp>
      <p:pic>
        <p:nvPicPr>
          <p:cNvPr id="555" name="Google Shape;555;p32"/>
          <p:cNvPicPr preferRelativeResize="0"/>
          <p:nvPr/>
        </p:nvPicPr>
        <p:blipFill rotWithShape="1">
          <a:blip r:embed="rId3">
            <a:alphaModFix/>
          </a:blip>
          <a:srcRect b="0" l="7796" r="6882" t="0"/>
          <a:stretch/>
        </p:blipFill>
        <p:spPr>
          <a:xfrm>
            <a:off x="6351988" y="1333113"/>
            <a:ext cx="5510499" cy="48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2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sp>
        <p:nvSpPr>
          <p:cNvPr id="557" name="Google Shape;557;p32"/>
          <p:cNvSpPr txBox="1"/>
          <p:nvPr>
            <p:ph idx="11" type="ftr"/>
          </p:nvPr>
        </p:nvSpPr>
        <p:spPr>
          <a:xfrm>
            <a:off x="838199" y="6334918"/>
            <a:ext cx="5056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elements</a:t>
            </a:r>
            <a:endParaRPr/>
          </a:p>
        </p:txBody>
      </p:sp>
      <p:sp>
        <p:nvSpPr>
          <p:cNvPr id="564" name="Google Shape;564;p33"/>
          <p:cNvSpPr txBox="1"/>
          <p:nvPr>
            <p:ph idx="1" type="body"/>
          </p:nvPr>
        </p:nvSpPr>
        <p:spPr>
          <a:xfrm>
            <a:off x="838200" y="1825625"/>
            <a:ext cx="5181600" cy="453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number of offcuts can be reduced by using separate pieces for spanning openings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Separate opening pieces affect wall appearance in a visible surface and wall bracing capacity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Offcuts are connected with the wall using half-lap joints and screws</a:t>
            </a:r>
            <a:endParaRPr/>
          </a:p>
        </p:txBody>
      </p:sp>
      <p:sp>
        <p:nvSpPr>
          <p:cNvPr id="565" name="Google Shape;565;p33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Stora Enso</a:t>
            </a:r>
            <a:endParaRPr/>
          </a:p>
        </p:txBody>
      </p:sp>
      <p:pic>
        <p:nvPicPr>
          <p:cNvPr id="566" name="Google Shape;56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744" y="1336240"/>
            <a:ext cx="5504743" cy="48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3"/>
          <p:cNvSpPr txBox="1"/>
          <p:nvPr/>
        </p:nvSpPr>
        <p:spPr>
          <a:xfrm>
            <a:off x="10194325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68" name="Google Shape;568;p33"/>
          <p:cNvSpPr txBox="1"/>
          <p:nvPr>
            <p:ph idx="11" type="ftr"/>
          </p:nvPr>
        </p:nvSpPr>
        <p:spPr>
          <a:xfrm>
            <a:off x="838199" y="6334918"/>
            <a:ext cx="50476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569" name="Google Shape;569;p33"/>
          <p:cNvSpPr txBox="1"/>
          <p:nvPr/>
        </p:nvSpPr>
        <p:spPr>
          <a:xfrm rot="-5400000">
            <a:off x="6455568" y="2950434"/>
            <a:ext cx="1499691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Installed CLT panel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elements</a:t>
            </a:r>
            <a:endParaRPr/>
          </a:p>
        </p:txBody>
      </p:sp>
      <p:sp>
        <p:nvSpPr>
          <p:cNvPr id="576" name="Google Shape;576;p34"/>
          <p:cNvSpPr txBox="1"/>
          <p:nvPr>
            <p:ph idx="1" type="body"/>
          </p:nvPr>
        </p:nvSpPr>
        <p:spPr>
          <a:xfrm>
            <a:off x="838199" y="1825625"/>
            <a:ext cx="537835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Plane elements with solid timber panel structure can be equipped at the factory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example, exterior wall elements can be factory equipped with thermal insulation, windows, doors, exterior cladding , etc. </a:t>
            </a:r>
            <a:endParaRPr/>
          </a:p>
        </p:txBody>
      </p:sp>
      <p:pic>
        <p:nvPicPr>
          <p:cNvPr id="577" name="Google Shape;5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7089" y="1473525"/>
            <a:ext cx="5345399" cy="40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4"/>
          <p:cNvSpPr txBox="1"/>
          <p:nvPr/>
        </p:nvSpPr>
        <p:spPr>
          <a:xfrm>
            <a:off x="10194326" y="526713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79" name="Google Shape;579;p34"/>
          <p:cNvSpPr txBox="1"/>
          <p:nvPr>
            <p:ph idx="11" type="ftr"/>
          </p:nvPr>
        </p:nvSpPr>
        <p:spPr>
          <a:xfrm>
            <a:off x="838200" y="6334918"/>
            <a:ext cx="5378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Transport of solid timber panels</a:t>
            </a:r>
            <a:endParaRPr/>
          </a:p>
        </p:txBody>
      </p:sp>
      <p:sp>
        <p:nvSpPr>
          <p:cNvPr id="586" name="Google Shape;586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Solid timber panel elements 2,400…2,450 mm in width can be transported normally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Special vehicles are used for units higher than 3 m (lowered chassis)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Covered transport equipment can be used to reduce the accumulation of protective plastic at the construction site</a:t>
            </a:r>
            <a:endParaRPr/>
          </a:p>
        </p:txBody>
      </p:sp>
      <p:pic>
        <p:nvPicPr>
          <p:cNvPr id="587" name="Google Shape;587;p35"/>
          <p:cNvPicPr preferRelativeResize="0"/>
          <p:nvPr/>
        </p:nvPicPr>
        <p:blipFill rotWithShape="1">
          <a:blip r:embed="rId3">
            <a:alphaModFix/>
          </a:blip>
          <a:srcRect b="10987" l="30381" r="12947" t="5858"/>
          <a:stretch/>
        </p:blipFill>
        <p:spPr>
          <a:xfrm>
            <a:off x="7321378" y="1315994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5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cxnSp>
        <p:nvCxnSpPr>
          <p:cNvPr id="589" name="Google Shape;589;p35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590" name="Google Shape;590;p35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/>
          </a:p>
        </p:txBody>
      </p:sp>
      <p:cxnSp>
        <p:nvCxnSpPr>
          <p:cNvPr id="591" name="Google Shape;591;p35"/>
          <p:cNvCxnSpPr/>
          <p:nvPr/>
        </p:nvCxnSpPr>
        <p:spPr>
          <a:xfrm flipH="1" rot="10800000">
            <a:off x="7577782" y="1367575"/>
            <a:ext cx="2579471" cy="1159741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592" name="Google Shape;592;p35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/>
          </a:p>
        </p:txBody>
      </p:sp>
      <p:cxnSp>
        <p:nvCxnSpPr>
          <p:cNvPr id="593" name="Google Shape;593;p35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4" name="Google Shape;594;p35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5" name="Google Shape;595;p35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6" name="Google Shape;596;p35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7" name="Google Shape;597;p35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598" name="Google Shape;598;p35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/>
          </a:p>
        </p:txBody>
      </p:sp>
      <p:cxnSp>
        <p:nvCxnSpPr>
          <p:cNvPr id="599" name="Google Shape;599;p35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0" name="Google Shape;600;p35"/>
          <p:cNvSpPr txBox="1"/>
          <p:nvPr>
            <p:ph idx="11" type="ftr"/>
          </p:nvPr>
        </p:nvSpPr>
        <p:spPr>
          <a:xfrm>
            <a:off x="838199" y="6334918"/>
            <a:ext cx="53761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for solid timber panel elements </a:t>
            </a:r>
            <a:endParaRPr/>
          </a:p>
        </p:txBody>
      </p:sp>
      <p:sp>
        <p:nvSpPr>
          <p:cNvPr id="607" name="Google Shape;607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continuous foundation is needed under load-bearing solid timber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Foundation types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Ground-supported shallow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Ventilated base floor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Basement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Junction between the wall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Vertical dimensional accuracy of the foundation</a:t>
            </a:r>
            <a:endParaRPr/>
          </a:p>
        </p:txBody>
      </p:sp>
      <p:pic>
        <p:nvPicPr>
          <p:cNvPr id="608" name="Google Shape;608;p36"/>
          <p:cNvPicPr preferRelativeResize="0"/>
          <p:nvPr/>
        </p:nvPicPr>
        <p:blipFill rotWithShape="1">
          <a:blip r:embed="rId3">
            <a:alphaModFix/>
          </a:blip>
          <a:srcRect b="10825" l="15962" r="11013" t="20844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6"/>
          <p:cNvSpPr txBox="1"/>
          <p:nvPr>
            <p:ph idx="11" type="ftr"/>
          </p:nvPr>
        </p:nvSpPr>
        <p:spPr>
          <a:xfrm>
            <a:off x="838200" y="6334918"/>
            <a:ext cx="50299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intermediate floor with frame structure</a:t>
            </a:r>
            <a:endParaRPr/>
          </a:p>
        </p:txBody>
      </p:sp>
      <p:sp>
        <p:nvSpPr>
          <p:cNvPr id="616" name="Google Shape;616;p37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an industrially manufactured glued LVL rib panel or LVL semi-open rib panel, the span is L ≤ 7 m</a:t>
            </a:r>
            <a:endParaRPr/>
          </a:p>
        </p:txBody>
      </p:sp>
      <p:pic>
        <p:nvPicPr>
          <p:cNvPr id="617" name="Google Shape;61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459" y="1906048"/>
            <a:ext cx="4745326" cy="2992199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7"/>
          <p:cNvSpPr txBox="1"/>
          <p:nvPr>
            <p:ph idx="11" type="ftr"/>
          </p:nvPr>
        </p:nvSpPr>
        <p:spPr>
          <a:xfrm>
            <a:off x="838200" y="6334918"/>
            <a:ext cx="5257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619" name="Google Shape;619;p37"/>
          <p:cNvSpPr txBox="1"/>
          <p:nvPr/>
        </p:nvSpPr>
        <p:spPr>
          <a:xfrm>
            <a:off x="6718402" y="1872391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Industrially manufactured rib panel Structural gluing</a:t>
            </a:r>
            <a:endParaRPr/>
          </a:p>
        </p:txBody>
      </p:sp>
      <p:sp>
        <p:nvSpPr>
          <p:cNvPr id="620" name="Google Shape;620;p37"/>
          <p:cNvSpPr txBox="1"/>
          <p:nvPr/>
        </p:nvSpPr>
        <p:spPr>
          <a:xfrm>
            <a:off x="6727409" y="3622380"/>
            <a:ext cx="2443224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Industrially manufactured semi-open rib panel Structural gluing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intermediate floor with frame structure</a:t>
            </a:r>
            <a:endParaRPr/>
          </a:p>
        </p:txBody>
      </p:sp>
      <p:sp>
        <p:nvSpPr>
          <p:cNvPr id="627" name="Google Shape;627;p38"/>
          <p:cNvSpPr txBox="1"/>
          <p:nvPr>
            <p:ph idx="1" type="body"/>
          </p:nvPr>
        </p:nvSpPr>
        <p:spPr>
          <a:xfrm>
            <a:off x="838200" y="1825625"/>
            <a:ext cx="542612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an intermediate floor with beam structure, the span is L ≤ 6 m</a:t>
            </a:r>
            <a:endParaRPr/>
          </a:p>
        </p:txBody>
      </p:sp>
      <p:pic>
        <p:nvPicPr>
          <p:cNvPr id="628" name="Google Shape;62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8747" y="1432458"/>
            <a:ext cx="4792361" cy="4792361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8"/>
          <p:cNvSpPr txBox="1"/>
          <p:nvPr>
            <p:ph idx="11" type="ftr"/>
          </p:nvPr>
        </p:nvSpPr>
        <p:spPr>
          <a:xfrm>
            <a:off x="838200" y="6334918"/>
            <a:ext cx="54261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630" name="Google Shape;630;p38"/>
          <p:cNvSpPr txBox="1"/>
          <p:nvPr/>
        </p:nvSpPr>
        <p:spPr>
          <a:xfrm>
            <a:off x="6727408" y="1403120"/>
            <a:ext cx="2434347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(LVL)</a:t>
            </a:r>
            <a:endParaRPr/>
          </a:p>
        </p:txBody>
      </p:sp>
      <p:sp>
        <p:nvSpPr>
          <p:cNvPr id="631" name="Google Shape;631;p38"/>
          <p:cNvSpPr txBox="1"/>
          <p:nvPr/>
        </p:nvSpPr>
        <p:spPr>
          <a:xfrm>
            <a:off x="6727408" y="4905270"/>
            <a:ext cx="2434347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 (industrially manufactured glued truss)</a:t>
            </a:r>
            <a:endParaRPr/>
          </a:p>
        </p:txBody>
      </p:sp>
      <p:sp>
        <p:nvSpPr>
          <p:cNvPr id="632" name="Google Shape;632;p38"/>
          <p:cNvSpPr txBox="1"/>
          <p:nvPr/>
        </p:nvSpPr>
        <p:spPr>
          <a:xfrm>
            <a:off x="6727407" y="3147620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 (glulam timber)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2512" y="1469038"/>
            <a:ext cx="4506024" cy="472169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an intermediate floor with frame structure</a:t>
            </a:r>
            <a:endParaRPr/>
          </a:p>
        </p:txBody>
      </p:sp>
      <p:sp>
        <p:nvSpPr>
          <p:cNvPr id="640" name="Google Shape;640;p39"/>
          <p:cNvSpPr txBox="1"/>
          <p:nvPr>
            <p:ph idx="1" type="body"/>
          </p:nvPr>
        </p:nvSpPr>
        <p:spPr>
          <a:xfrm>
            <a:off x="838199" y="1825623"/>
            <a:ext cx="5636741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Industrially manufactured glued LVL rib panels and LVL semi-open rib panels are supported by the top surface panel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Issues that always require attention in the support area in general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Fire technical issues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Acoustics (flanking transmission)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load-bearing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Minimisation of settlement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Horizontal load transmission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Preventing progressive collapse</a:t>
            </a:r>
            <a:endParaRPr/>
          </a:p>
        </p:txBody>
      </p:sp>
      <p:sp>
        <p:nvSpPr>
          <p:cNvPr id="641" name="Google Shape;641;p39"/>
          <p:cNvSpPr txBox="1"/>
          <p:nvPr>
            <p:ph idx="11" type="ftr"/>
          </p:nvPr>
        </p:nvSpPr>
        <p:spPr>
          <a:xfrm>
            <a:off x="838199" y="6334918"/>
            <a:ext cx="53229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259" name="Google Shape;259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260" name="Google Shape;260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01/07/2021 </a:t>
            </a:r>
            <a:endParaRPr/>
          </a:p>
        </p:txBody>
      </p:sp>
      <p:sp>
        <p:nvSpPr>
          <p:cNvPr id="261" name="Google Shape;261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62" name="Google Shape;262;p4"/>
          <p:cNvSpPr txBox="1"/>
          <p:nvPr>
            <p:ph idx="11" type="ftr"/>
          </p:nvPr>
        </p:nvSpPr>
        <p:spPr>
          <a:xfrm>
            <a:off x="838199" y="6334918"/>
            <a:ext cx="52074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rPr lang="en-GB"/>
              <a:t>Industrial construction systems – Load-bearing solid timber plane elements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solid timber panel intermediate floor</a:t>
            </a:r>
            <a:endParaRPr/>
          </a:p>
        </p:txBody>
      </p:sp>
      <p:sp>
        <p:nvSpPr>
          <p:cNvPr id="648" name="Google Shape;648;p40"/>
          <p:cNvSpPr txBox="1"/>
          <p:nvPr>
            <p:ph idx="1" type="body"/>
          </p:nvPr>
        </p:nvSpPr>
        <p:spPr>
          <a:xfrm>
            <a:off x="838199" y="1825625"/>
            <a:ext cx="541247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an intermediate floor with solid timber panel structure, the span is L ≤ 6 m</a:t>
            </a:r>
            <a:endParaRPr/>
          </a:p>
        </p:txBody>
      </p:sp>
      <p:pic>
        <p:nvPicPr>
          <p:cNvPr id="649" name="Google Shape;6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2902" y="1975239"/>
            <a:ext cx="4777142" cy="1935542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0"/>
          <p:cNvSpPr txBox="1"/>
          <p:nvPr>
            <p:ph idx="11" type="ftr"/>
          </p:nvPr>
        </p:nvSpPr>
        <p:spPr>
          <a:xfrm>
            <a:off x="838200" y="6334918"/>
            <a:ext cx="54124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a solid timber panel intermediate floor</a:t>
            </a:r>
            <a:endParaRPr/>
          </a:p>
        </p:txBody>
      </p:sp>
      <p:sp>
        <p:nvSpPr>
          <p:cNvPr id="657" name="Google Shape;657;p41"/>
          <p:cNvSpPr txBox="1"/>
          <p:nvPr>
            <p:ph idx="1" type="body"/>
          </p:nvPr>
        </p:nvSpPr>
        <p:spPr>
          <a:xfrm>
            <a:off x="838200" y="1825623"/>
            <a:ext cx="5624015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solid timber panel intermediate floor is usually supported from top of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Issues that always require attention in the support area in general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Fire technical issues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Acoustics (flanking transmission)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load-bearing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Minimisation of settlement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Horizontal load transmission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Preventing progressive collapse</a:t>
            </a:r>
            <a:endParaRPr/>
          </a:p>
        </p:txBody>
      </p:sp>
      <p:pic>
        <p:nvPicPr>
          <p:cNvPr id="658" name="Google Shape;6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1921" y="1543179"/>
            <a:ext cx="4459739" cy="4523989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1"/>
          <p:cNvSpPr txBox="1"/>
          <p:nvPr>
            <p:ph idx="11" type="ftr"/>
          </p:nvPr>
        </p:nvSpPr>
        <p:spPr>
          <a:xfrm>
            <a:off x="838200" y="6334918"/>
            <a:ext cx="52518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42"/>
          <p:cNvPicPr preferRelativeResize="0"/>
          <p:nvPr/>
        </p:nvPicPr>
        <p:blipFill rotWithShape="1">
          <a:blip r:embed="rId3">
            <a:alphaModFix/>
          </a:blip>
          <a:srcRect b="4506" l="21942" r="23124" t="3423"/>
          <a:stretch/>
        </p:blipFill>
        <p:spPr>
          <a:xfrm>
            <a:off x="6356251" y="1027906"/>
            <a:ext cx="5547582" cy="522005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nail plate trusses</a:t>
            </a:r>
            <a:endParaRPr/>
          </a:p>
        </p:txBody>
      </p:sp>
      <p:sp>
        <p:nvSpPr>
          <p:cNvPr id="667" name="Google Shape;667;p42"/>
          <p:cNvSpPr txBox="1"/>
          <p:nvPr>
            <p:ph idx="1" type="body"/>
          </p:nvPr>
        </p:nvSpPr>
        <p:spPr>
          <a:xfrm>
            <a:off x="838200" y="1825625"/>
            <a:ext cx="5453418" cy="4952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Cross-veneered LVL beam notched for nail plate truss on top of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cross-veneered LVL beam enables high bearing pressure tolerance for the nail plate truss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An LVL beam notched for nail plate trusses can be used as a lifting beam when a roof with nail plate trusses is built as prefabricated blocks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Fixing the LVL beam on top of the wall is a challenge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668" name="Google Shape;668;p42"/>
          <p:cNvSpPr txBox="1"/>
          <p:nvPr>
            <p:ph idx="11" type="ftr"/>
          </p:nvPr>
        </p:nvSpPr>
        <p:spPr>
          <a:xfrm>
            <a:off x="838200" y="6334918"/>
            <a:ext cx="51808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43"/>
          <p:cNvPicPr preferRelativeResize="0"/>
          <p:nvPr/>
        </p:nvPicPr>
        <p:blipFill rotWithShape="1">
          <a:blip r:embed="rId3">
            <a:alphaModFix/>
          </a:blip>
          <a:srcRect b="8387" l="25439" r="23885" t="7755"/>
          <a:stretch/>
        </p:blipFill>
        <p:spPr>
          <a:xfrm>
            <a:off x="6321697" y="1031789"/>
            <a:ext cx="5726139" cy="531958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nail plate trusses</a:t>
            </a:r>
            <a:endParaRPr/>
          </a:p>
        </p:txBody>
      </p:sp>
      <p:sp>
        <p:nvSpPr>
          <p:cNvPr id="676" name="Google Shape;676;p4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Nail plate trusses can be supported directly on top of a solid timber panel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a CLT panel, only the vertical lamellae can be accounted for in the bearing pressure design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vertical strut of the nail plate truss end can be designed to provide a supporting surface (f</a:t>
            </a:r>
            <a:r>
              <a:rPr baseline="-25000" lang="en-GB" sz="2400"/>
              <a:t>c,0,d</a:t>
            </a:r>
            <a:r>
              <a:rPr lang="en-GB" sz="2400"/>
              <a:t>)</a:t>
            </a:r>
            <a:endParaRPr/>
          </a:p>
        </p:txBody>
      </p:sp>
      <p:sp>
        <p:nvSpPr>
          <p:cNvPr id="677" name="Google Shape;677;p43"/>
          <p:cNvSpPr txBox="1"/>
          <p:nvPr>
            <p:ph idx="11" type="ftr"/>
          </p:nvPr>
        </p:nvSpPr>
        <p:spPr>
          <a:xfrm>
            <a:off x="838199" y="6334918"/>
            <a:ext cx="5314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4"/>
          <p:cNvPicPr preferRelativeResize="0"/>
          <p:nvPr/>
        </p:nvPicPr>
        <p:blipFill rotWithShape="1">
          <a:blip r:embed="rId3">
            <a:alphaModFix/>
          </a:blip>
          <a:srcRect b="5950" l="17735" r="18109" t="4054"/>
          <a:stretch/>
        </p:blipFill>
        <p:spPr>
          <a:xfrm>
            <a:off x="6020778" y="1118287"/>
            <a:ext cx="6076487" cy="4785353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Coupling beam</a:t>
            </a:r>
            <a:endParaRPr/>
          </a:p>
        </p:txBody>
      </p:sp>
      <p:sp>
        <p:nvSpPr>
          <p:cNvPr id="685" name="Google Shape;685;p44"/>
          <p:cNvSpPr txBox="1"/>
          <p:nvPr>
            <p:ph idx="1" type="body"/>
          </p:nvPr>
        </p:nvSpPr>
        <p:spPr>
          <a:xfrm>
            <a:off x="838199" y="1825625"/>
            <a:ext cx="504398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spanning openings, a solid timber panel is dimensioned as a beam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separate solid timber beam can be used for spanning openings, making it possible to minimise the waste generated by offcuts</a:t>
            </a:r>
            <a:endParaRPr/>
          </a:p>
        </p:txBody>
      </p:sp>
      <p:sp>
        <p:nvSpPr>
          <p:cNvPr id="686" name="Google Shape;686;p44"/>
          <p:cNvSpPr txBox="1"/>
          <p:nvPr>
            <p:ph idx="11" type="ftr"/>
          </p:nvPr>
        </p:nvSpPr>
        <p:spPr>
          <a:xfrm>
            <a:off x="838200" y="6334918"/>
            <a:ext cx="5043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45"/>
          <p:cNvPicPr preferRelativeResize="0"/>
          <p:nvPr/>
        </p:nvPicPr>
        <p:blipFill rotWithShape="1">
          <a:blip r:embed="rId3">
            <a:alphaModFix/>
          </a:blip>
          <a:srcRect b="1797" l="21739" r="20742" t="2339"/>
          <a:stretch/>
        </p:blipFill>
        <p:spPr>
          <a:xfrm>
            <a:off x="6360139" y="1025447"/>
            <a:ext cx="5568934" cy="521075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694" name="Google Shape;694;p45"/>
          <p:cNvSpPr txBox="1"/>
          <p:nvPr>
            <p:ph idx="1" type="body"/>
          </p:nvPr>
        </p:nvSpPr>
        <p:spPr>
          <a:xfrm>
            <a:off x="838199" y="1825625"/>
            <a:ext cx="552193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Stacked solid timber panel walls cause linear loading on each other (kN/m)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sufficiently wide strip of panel (buckling resistance) should be left in the jambs of the openings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95" name="Google Shape;695;p45"/>
          <p:cNvSpPr txBox="1"/>
          <p:nvPr>
            <p:ph idx="11" type="ftr"/>
          </p:nvPr>
        </p:nvSpPr>
        <p:spPr>
          <a:xfrm>
            <a:off x="838199" y="6334918"/>
            <a:ext cx="51009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46"/>
          <p:cNvPicPr preferRelativeResize="0"/>
          <p:nvPr/>
        </p:nvPicPr>
        <p:blipFill rotWithShape="1">
          <a:blip r:embed="rId3">
            <a:alphaModFix/>
          </a:blip>
          <a:srcRect b="2519" l="23158" r="16993" t="3062"/>
          <a:stretch/>
        </p:blipFill>
        <p:spPr>
          <a:xfrm>
            <a:off x="6118648" y="1093503"/>
            <a:ext cx="5918883" cy="5242296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703" name="Google Shape;703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wall made with a continuous solid timber panel can be dimensioned as a wall-like beam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wall made with a continuous solid timber panel enables more free placement of openings on top of each other </a:t>
            </a:r>
            <a:endParaRPr/>
          </a:p>
        </p:txBody>
      </p:sp>
      <p:sp>
        <p:nvSpPr>
          <p:cNvPr id="704" name="Google Shape;704;p46"/>
          <p:cNvSpPr txBox="1"/>
          <p:nvPr>
            <p:ph idx="11" type="ftr"/>
          </p:nvPr>
        </p:nvSpPr>
        <p:spPr>
          <a:xfrm>
            <a:off x="838200" y="6334918"/>
            <a:ext cx="52804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47"/>
          <p:cNvPicPr preferRelativeResize="0"/>
          <p:nvPr/>
        </p:nvPicPr>
        <p:blipFill rotWithShape="1">
          <a:blip r:embed="rId3">
            <a:alphaModFix/>
          </a:blip>
          <a:srcRect b="1887" l="14948" r="22821" t="1798"/>
          <a:stretch/>
        </p:blipFill>
        <p:spPr>
          <a:xfrm>
            <a:off x="6469181" y="1371071"/>
            <a:ext cx="5288274" cy="4594942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Buckling of solid timber panel out of plane</a:t>
            </a:r>
            <a:endParaRPr/>
          </a:p>
        </p:txBody>
      </p:sp>
      <p:sp>
        <p:nvSpPr>
          <p:cNvPr id="712" name="Google Shape;712;p4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buckling resistance of a solid timber panel can be increased by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Using a thicker panel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laminated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thicker the vertical lamellae on the edges of the panel cross-section are, the greater the buckling resistance of the panel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13" name="Google Shape;713;p47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Buckling of solid timber panel out of plane</a:t>
            </a:r>
            <a:endParaRPr/>
          </a:p>
        </p:txBody>
      </p:sp>
      <p:sp>
        <p:nvSpPr>
          <p:cNvPr id="720" name="Google Shape;720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buckling resistance of a thin solid timber panel wall can be increased by implementing the cross-section as a rib panel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21" name="Google Shape;721;p48"/>
          <p:cNvPicPr preferRelativeResize="0"/>
          <p:nvPr/>
        </p:nvPicPr>
        <p:blipFill rotWithShape="1">
          <a:blip r:embed="rId3">
            <a:alphaModFix/>
          </a:blip>
          <a:srcRect b="8206" l="27770" r="37974" t="8478"/>
          <a:stretch/>
        </p:blipFill>
        <p:spPr>
          <a:xfrm>
            <a:off x="7183618" y="1392364"/>
            <a:ext cx="3430836" cy="468441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8"/>
          <p:cNvSpPr txBox="1"/>
          <p:nvPr>
            <p:ph idx="11" type="ftr"/>
          </p:nvPr>
        </p:nvSpPr>
        <p:spPr>
          <a:xfrm>
            <a:off x="838200" y="6334918"/>
            <a:ext cx="52518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49"/>
          <p:cNvPicPr preferRelativeResize="0"/>
          <p:nvPr/>
        </p:nvPicPr>
        <p:blipFill rotWithShape="1">
          <a:blip r:embed="rId3">
            <a:alphaModFix/>
          </a:blip>
          <a:srcRect b="4867" l="24831" r="26570" t="5137"/>
          <a:stretch/>
        </p:blipFill>
        <p:spPr>
          <a:xfrm>
            <a:off x="6802395" y="1151472"/>
            <a:ext cx="4768633" cy="49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Local buckling of solid timber panel</a:t>
            </a:r>
            <a:endParaRPr/>
          </a:p>
        </p:txBody>
      </p:sp>
      <p:sp>
        <p:nvSpPr>
          <p:cNvPr id="730" name="Google Shape;730;p4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buckling may occur in a stiffening solid timber panel wall as a result of shearing force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buckling can be prevented by transverse stiffening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31" name="Google Shape;731;p49"/>
          <p:cNvSpPr txBox="1"/>
          <p:nvPr>
            <p:ph idx="11" type="ftr"/>
          </p:nvPr>
        </p:nvSpPr>
        <p:spPr>
          <a:xfrm>
            <a:off x="838199" y="6334918"/>
            <a:ext cx="51187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Load-bearing solid wood based plane elements </a:t>
            </a:r>
            <a:br>
              <a:rPr lang="en-GB"/>
            </a:br>
            <a:r>
              <a:rPr lang="en-GB"/>
              <a:t>for residential and commercial construction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50"/>
          <p:cNvPicPr preferRelativeResize="0"/>
          <p:nvPr/>
        </p:nvPicPr>
        <p:blipFill rotWithShape="1">
          <a:blip r:embed="rId3">
            <a:alphaModFix/>
          </a:blip>
          <a:srcRect b="5048" l="12416" r="7972" t="5227"/>
          <a:stretch/>
        </p:blipFill>
        <p:spPr>
          <a:xfrm>
            <a:off x="6221624" y="1873252"/>
            <a:ext cx="5869462" cy="371371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bracing principle</a:t>
            </a:r>
            <a:endParaRPr/>
          </a:p>
        </p:txBody>
      </p:sp>
      <p:sp>
        <p:nvSpPr>
          <p:cNvPr id="739" name="Google Shape;739;p5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Solid timber panel walls are designed to function as stiffening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wall made with a continuous solid timber panel can be designed to function as a stiffener, where also the underside and top of an opening are stiffeners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 a wall assembled from elements, the underside and top or narrow jambs of openings do not function as stiffeners</a:t>
            </a:r>
            <a:endParaRPr/>
          </a:p>
        </p:txBody>
      </p:sp>
      <p:sp>
        <p:nvSpPr>
          <p:cNvPr id="740" name="Google Shape;740;p50"/>
          <p:cNvSpPr txBox="1"/>
          <p:nvPr/>
        </p:nvSpPr>
        <p:spPr>
          <a:xfrm rot="837116">
            <a:off x="9845650" y="1900954"/>
            <a:ext cx="23475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 assembled from elements</a:t>
            </a:r>
            <a:endParaRPr/>
          </a:p>
        </p:txBody>
      </p:sp>
      <p:sp>
        <p:nvSpPr>
          <p:cNvPr id="741" name="Google Shape;741;p50"/>
          <p:cNvSpPr txBox="1"/>
          <p:nvPr>
            <p:ph idx="11" type="ftr"/>
          </p:nvPr>
        </p:nvSpPr>
        <p:spPr>
          <a:xfrm>
            <a:off x="838200" y="6334918"/>
            <a:ext cx="50832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51"/>
          <p:cNvPicPr preferRelativeResize="0"/>
          <p:nvPr/>
        </p:nvPicPr>
        <p:blipFill rotWithShape="1">
          <a:blip r:embed="rId3">
            <a:alphaModFix/>
          </a:blip>
          <a:srcRect b="4957" l="12263" r="7770" t="5137"/>
          <a:stretch/>
        </p:blipFill>
        <p:spPr>
          <a:xfrm>
            <a:off x="6213735" y="1875693"/>
            <a:ext cx="5895887" cy="3721358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bracing principle</a:t>
            </a:r>
            <a:endParaRPr/>
          </a:p>
        </p:txBody>
      </p:sp>
      <p:sp>
        <p:nvSpPr>
          <p:cNvPr id="749" name="Google Shape;749;p5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Solid timber panel intermediate floors are designed to function as stiffening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intermediate floors must be cut off at the walls between flats (acoustics and vibration)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intermediate floors that are the size of flats must be interlinked, creating a uniform space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50" name="Google Shape;750;p51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52"/>
          <p:cNvPicPr preferRelativeResize="0"/>
          <p:nvPr/>
        </p:nvPicPr>
        <p:blipFill rotWithShape="1">
          <a:blip r:embed="rId3">
            <a:alphaModFix/>
          </a:blip>
          <a:srcRect b="5498" l="12416" r="7871" t="5048"/>
          <a:stretch/>
        </p:blipFill>
        <p:spPr>
          <a:xfrm>
            <a:off x="6226092" y="1879429"/>
            <a:ext cx="5871174" cy="3698877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bracing principle</a:t>
            </a:r>
            <a:endParaRPr/>
          </a:p>
        </p:txBody>
      </p:sp>
      <p:sp>
        <p:nvSpPr>
          <p:cNvPr id="758" name="Google Shape;758;p5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intermediate floor with beam structure, the plates on top of the beams function as stiffening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intermediate floors must be cut off at the walls between flats (acoustics and vibration)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intermediate floors that are the size of flats must be interlinked, creating a uniform space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59" name="Google Shape;759;p52"/>
          <p:cNvSpPr txBox="1"/>
          <p:nvPr>
            <p:ph idx="11" type="ftr"/>
          </p:nvPr>
        </p:nvSpPr>
        <p:spPr>
          <a:xfrm>
            <a:off x="838200" y="6334918"/>
            <a:ext cx="53878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bracing principle</a:t>
            </a:r>
            <a:endParaRPr/>
          </a:p>
        </p:txBody>
      </p:sp>
      <p:sp>
        <p:nvSpPr>
          <p:cNvPr id="766" name="Google Shape;766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wall structures should be as long as possible to reduce anchoring forces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walls should be placed as evenly as possible throughout the building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67" name="Google Shape;767;p5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768" name="Google Shape;768;p53"/>
          <p:cNvPicPr preferRelativeResize="0"/>
          <p:nvPr/>
        </p:nvPicPr>
        <p:blipFill rotWithShape="1">
          <a:blip r:embed="rId3">
            <a:alphaModFix/>
          </a:blip>
          <a:srcRect b="4054" l="20321" r="18766" t="5137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53"/>
          <p:cNvSpPr txBox="1"/>
          <p:nvPr>
            <p:ph idx="11" type="ftr"/>
          </p:nvPr>
        </p:nvSpPr>
        <p:spPr>
          <a:xfrm>
            <a:off x="838199" y="6334918"/>
            <a:ext cx="50388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wall works</a:t>
            </a:r>
            <a:endParaRPr/>
          </a:p>
        </p:txBody>
      </p:sp>
      <p:sp>
        <p:nvSpPr>
          <p:cNvPr id="776" name="Google Shape;776;p54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777" name="Google Shape;77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3075" y="1476633"/>
            <a:ext cx="8345849" cy="4744864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4"/>
          <p:cNvSpPr txBox="1"/>
          <p:nvPr>
            <p:ph idx="11" type="ftr"/>
          </p:nvPr>
        </p:nvSpPr>
        <p:spPr>
          <a:xfrm>
            <a:off x="838199" y="6334918"/>
            <a:ext cx="5331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779" name="Google Shape;779;p54"/>
          <p:cNvSpPr txBox="1"/>
          <p:nvPr/>
        </p:nvSpPr>
        <p:spPr>
          <a:xfrm>
            <a:off x="7370944" y="219483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2</a:t>
            </a:r>
            <a:endParaRPr/>
          </a:p>
        </p:txBody>
      </p:sp>
      <p:sp>
        <p:nvSpPr>
          <p:cNvPr id="780" name="Google Shape;780;p54"/>
          <p:cNvSpPr txBox="1"/>
          <p:nvPr/>
        </p:nvSpPr>
        <p:spPr>
          <a:xfrm>
            <a:off x="3567428" y="1661395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1</a:t>
            </a:r>
            <a:endParaRPr/>
          </a:p>
        </p:txBody>
      </p:sp>
      <p:sp>
        <p:nvSpPr>
          <p:cNvPr id="781" name="Google Shape;781;p54"/>
          <p:cNvSpPr txBox="1"/>
          <p:nvPr/>
        </p:nvSpPr>
        <p:spPr>
          <a:xfrm rot="-5400000">
            <a:off x="900559" y="256497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782" name="Google Shape;782;p54"/>
          <p:cNvSpPr txBox="1"/>
          <p:nvPr/>
        </p:nvSpPr>
        <p:spPr>
          <a:xfrm rot="-5400000">
            <a:off x="1348509" y="264321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964" y="1565503"/>
            <a:ext cx="8178072" cy="4640567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wall works</a:t>
            </a:r>
            <a:endParaRPr/>
          </a:p>
        </p:txBody>
      </p:sp>
      <p:sp>
        <p:nvSpPr>
          <p:cNvPr id="790" name="Google Shape;790;p55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791" name="Google Shape;791;p55"/>
          <p:cNvSpPr txBox="1"/>
          <p:nvPr>
            <p:ph idx="11" type="ftr"/>
          </p:nvPr>
        </p:nvSpPr>
        <p:spPr>
          <a:xfrm>
            <a:off x="838199" y="6334918"/>
            <a:ext cx="52785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792" name="Google Shape;792;p55"/>
          <p:cNvSpPr txBox="1"/>
          <p:nvPr/>
        </p:nvSpPr>
        <p:spPr>
          <a:xfrm>
            <a:off x="5305419" y="1874458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</a:t>
            </a:r>
            <a:endParaRPr/>
          </a:p>
        </p:txBody>
      </p:sp>
      <p:sp>
        <p:nvSpPr>
          <p:cNvPr id="793" name="Google Shape;793;p55"/>
          <p:cNvSpPr txBox="1"/>
          <p:nvPr/>
        </p:nvSpPr>
        <p:spPr>
          <a:xfrm rot="-5400000">
            <a:off x="971583" y="256497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794" name="Google Shape;794;p55"/>
          <p:cNvSpPr txBox="1"/>
          <p:nvPr/>
        </p:nvSpPr>
        <p:spPr>
          <a:xfrm rot="-5400000">
            <a:off x="1419533" y="264321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wall works</a:t>
            </a:r>
            <a:endParaRPr/>
          </a:p>
        </p:txBody>
      </p:sp>
      <p:sp>
        <p:nvSpPr>
          <p:cNvPr id="801" name="Google Shape;801;p56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802" name="Google Shape;80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3889" y="1515525"/>
            <a:ext cx="8284221" cy="47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56"/>
          <p:cNvSpPr txBox="1"/>
          <p:nvPr>
            <p:ph idx="11" type="ftr"/>
          </p:nvPr>
        </p:nvSpPr>
        <p:spPr>
          <a:xfrm>
            <a:off x="838199" y="6334918"/>
            <a:ext cx="558035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04" name="Google Shape;804;p56"/>
          <p:cNvSpPr txBox="1"/>
          <p:nvPr/>
        </p:nvSpPr>
        <p:spPr>
          <a:xfrm>
            <a:off x="7424212" y="219483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2</a:t>
            </a:r>
            <a:endParaRPr/>
          </a:p>
        </p:txBody>
      </p:sp>
      <p:sp>
        <p:nvSpPr>
          <p:cNvPr id="805" name="Google Shape;805;p56"/>
          <p:cNvSpPr txBox="1"/>
          <p:nvPr/>
        </p:nvSpPr>
        <p:spPr>
          <a:xfrm>
            <a:off x="3620696" y="1661395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1</a:t>
            </a:r>
            <a:endParaRPr/>
          </a:p>
        </p:txBody>
      </p:sp>
      <p:sp>
        <p:nvSpPr>
          <p:cNvPr id="806" name="Google Shape;806;p56"/>
          <p:cNvSpPr txBox="1"/>
          <p:nvPr/>
        </p:nvSpPr>
        <p:spPr>
          <a:xfrm rot="-5400000">
            <a:off x="1007095" y="256497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807" name="Google Shape;807;p56"/>
          <p:cNvSpPr txBox="1"/>
          <p:nvPr/>
        </p:nvSpPr>
        <p:spPr>
          <a:xfrm rot="-5400000">
            <a:off x="1455045" y="264321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aseline="-25000" lang="en-GB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814" name="Google Shape;814;p5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815" name="Google Shape;81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5750" y="1452555"/>
            <a:ext cx="7360498" cy="4899091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57"/>
          <p:cNvSpPr txBox="1"/>
          <p:nvPr>
            <p:ph idx="11" type="ftr"/>
          </p:nvPr>
        </p:nvSpPr>
        <p:spPr>
          <a:xfrm>
            <a:off x="838200" y="6334918"/>
            <a:ext cx="54649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17" name="Google Shape;817;p57"/>
          <p:cNvSpPr txBox="1"/>
          <p:nvPr/>
        </p:nvSpPr>
        <p:spPr>
          <a:xfrm>
            <a:off x="6095999" y="2093398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818" name="Google Shape;818;p57"/>
          <p:cNvSpPr txBox="1"/>
          <p:nvPr/>
        </p:nvSpPr>
        <p:spPr>
          <a:xfrm>
            <a:off x="5831839" y="2382310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819" name="Google Shape;819;p57"/>
          <p:cNvSpPr txBox="1"/>
          <p:nvPr/>
        </p:nvSpPr>
        <p:spPr>
          <a:xfrm>
            <a:off x="7028042" y="1872532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7667" y="1419571"/>
            <a:ext cx="7494374" cy="4914099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827" name="Google Shape;827;p58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828" name="Google Shape;828;p58"/>
          <p:cNvSpPr txBox="1"/>
          <p:nvPr>
            <p:ph idx="11" type="ftr"/>
          </p:nvPr>
        </p:nvSpPr>
        <p:spPr>
          <a:xfrm>
            <a:off x="838200" y="6334918"/>
            <a:ext cx="5518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29" name="Google Shape;829;p58"/>
          <p:cNvSpPr txBox="1"/>
          <p:nvPr/>
        </p:nvSpPr>
        <p:spPr>
          <a:xfrm>
            <a:off x="6122633" y="2120032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830" name="Google Shape;830;p58"/>
          <p:cNvSpPr txBox="1"/>
          <p:nvPr/>
        </p:nvSpPr>
        <p:spPr>
          <a:xfrm>
            <a:off x="5814083" y="2453334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831" name="Google Shape;831;p58"/>
          <p:cNvSpPr txBox="1"/>
          <p:nvPr/>
        </p:nvSpPr>
        <p:spPr>
          <a:xfrm>
            <a:off x="7010286" y="189916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  <p:sp>
        <p:nvSpPr>
          <p:cNvPr id="832" name="Google Shape;832;p58"/>
          <p:cNvSpPr txBox="1"/>
          <p:nvPr/>
        </p:nvSpPr>
        <p:spPr>
          <a:xfrm>
            <a:off x="8771187" y="4022540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833" name="Google Shape;833;p58"/>
          <p:cNvSpPr txBox="1"/>
          <p:nvPr/>
        </p:nvSpPr>
        <p:spPr>
          <a:xfrm>
            <a:off x="7356301" y="5953958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840" name="Google Shape;840;p59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841" name="Google Shape;84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0088" y="1570058"/>
            <a:ext cx="7737167" cy="4762934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59"/>
          <p:cNvSpPr txBox="1"/>
          <p:nvPr>
            <p:ph idx="11" type="ftr"/>
          </p:nvPr>
        </p:nvSpPr>
        <p:spPr>
          <a:xfrm>
            <a:off x="838200" y="6334918"/>
            <a:ext cx="54649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43" name="Google Shape;843;p59"/>
          <p:cNvSpPr txBox="1"/>
          <p:nvPr/>
        </p:nvSpPr>
        <p:spPr>
          <a:xfrm>
            <a:off x="6087121" y="2164422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844" name="Google Shape;844;p59"/>
          <p:cNvSpPr txBox="1"/>
          <p:nvPr/>
        </p:nvSpPr>
        <p:spPr>
          <a:xfrm>
            <a:off x="5778571" y="244445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845" name="Google Shape;845;p59"/>
          <p:cNvSpPr txBox="1"/>
          <p:nvPr/>
        </p:nvSpPr>
        <p:spPr>
          <a:xfrm>
            <a:off x="6974774" y="194355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  <p:sp>
        <p:nvSpPr>
          <p:cNvPr id="846" name="Google Shape;846;p59"/>
          <p:cNvSpPr txBox="1"/>
          <p:nvPr/>
        </p:nvSpPr>
        <p:spPr>
          <a:xfrm>
            <a:off x="8971834" y="337939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847" name="Google Shape;847;p59"/>
          <p:cNvSpPr txBox="1"/>
          <p:nvPr/>
        </p:nvSpPr>
        <p:spPr>
          <a:xfrm>
            <a:off x="7580457" y="550934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6"/>
          <p:cNvPicPr preferRelativeResize="0"/>
          <p:nvPr/>
        </p:nvPicPr>
        <p:blipFill rotWithShape="1">
          <a:blip r:embed="rId3">
            <a:alphaModFix/>
          </a:blip>
          <a:srcRect b="0" l="8963" r="3778" t="0"/>
          <a:stretch/>
        </p:blipFill>
        <p:spPr>
          <a:xfrm>
            <a:off x="5900352" y="1622726"/>
            <a:ext cx="6135130" cy="39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Plane elements of a solid timber panel system</a:t>
            </a:r>
            <a:br>
              <a:rPr lang="en-GB"/>
            </a:br>
            <a:r>
              <a:rPr lang="en-GB"/>
              <a:t>(panels only)</a:t>
            </a:r>
            <a:endParaRPr/>
          </a:p>
        </p:txBody>
      </p:sp>
      <p:sp>
        <p:nvSpPr>
          <p:cNvPr id="275" name="Google Shape;275;p6"/>
          <p:cNvSpPr txBox="1"/>
          <p:nvPr>
            <p:ph idx="1" type="body"/>
          </p:nvPr>
        </p:nvSpPr>
        <p:spPr>
          <a:xfrm>
            <a:off x="838200" y="1825624"/>
            <a:ext cx="5181600" cy="4486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exterior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partition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Attic floor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Plane element solid timber structure or a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Nail plate truss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nail plate truss roof can be built as blocks on site or in the factory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76" name="Google Shape;276;p6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0261" y="1403658"/>
            <a:ext cx="7344472" cy="4873574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855" name="Google Shape;855;p6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856" name="Google Shape;856;p60"/>
          <p:cNvSpPr txBox="1"/>
          <p:nvPr>
            <p:ph idx="11" type="ftr"/>
          </p:nvPr>
        </p:nvSpPr>
        <p:spPr>
          <a:xfrm>
            <a:off x="838199" y="6334918"/>
            <a:ext cx="51098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57" name="Google Shape;857;p60"/>
          <p:cNvSpPr txBox="1"/>
          <p:nvPr/>
        </p:nvSpPr>
        <p:spPr>
          <a:xfrm>
            <a:off x="6229163" y="205788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858" name="Google Shape;858;p60"/>
          <p:cNvSpPr txBox="1"/>
          <p:nvPr/>
        </p:nvSpPr>
        <p:spPr>
          <a:xfrm>
            <a:off x="5787449" y="2364554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859" name="Google Shape;859;p60"/>
          <p:cNvSpPr txBox="1"/>
          <p:nvPr/>
        </p:nvSpPr>
        <p:spPr>
          <a:xfrm>
            <a:off x="7063552" y="1828142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61"/>
          <p:cNvPicPr preferRelativeResize="0"/>
          <p:nvPr/>
        </p:nvPicPr>
        <p:blipFill rotWithShape="1">
          <a:blip r:embed="rId3">
            <a:alphaModFix/>
          </a:blip>
          <a:srcRect b="13085" l="1871" r="1911" t="19910"/>
          <a:stretch/>
        </p:blipFill>
        <p:spPr>
          <a:xfrm>
            <a:off x="6579974" y="1077333"/>
            <a:ext cx="5334000" cy="4952764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Connection components</a:t>
            </a:r>
            <a:endParaRPr/>
          </a:p>
        </p:txBody>
      </p:sp>
      <p:sp>
        <p:nvSpPr>
          <p:cNvPr id="867" name="Google Shape;867;p61"/>
          <p:cNvSpPr txBox="1"/>
          <p:nvPr>
            <p:ph idx="1" type="body"/>
          </p:nvPr>
        </p:nvSpPr>
        <p:spPr>
          <a:xfrm>
            <a:off x="838199" y="1825625"/>
            <a:ext cx="54807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Bolted joints with angled screws or corner plate joints are used in connections between plane elements of solid timber panel structures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Any plasterboard at the corner plate connection should be removed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Acoustics (flanking transmission) should be accounted for in connections and junctions</a:t>
            </a:r>
            <a:endParaRPr/>
          </a:p>
        </p:txBody>
      </p:sp>
      <p:sp>
        <p:nvSpPr>
          <p:cNvPr id="868" name="Google Shape;868;p61"/>
          <p:cNvSpPr txBox="1"/>
          <p:nvPr/>
        </p:nvSpPr>
        <p:spPr>
          <a:xfrm>
            <a:off x="10379607" y="5814653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869" name="Google Shape;869;p61"/>
          <p:cNvSpPr txBox="1"/>
          <p:nvPr>
            <p:ph idx="11" type="ftr"/>
          </p:nvPr>
        </p:nvSpPr>
        <p:spPr>
          <a:xfrm>
            <a:off x="838200" y="6334918"/>
            <a:ext cx="52518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Junction airtightness</a:t>
            </a:r>
            <a:endParaRPr/>
          </a:p>
        </p:txBody>
      </p:sp>
      <p:sp>
        <p:nvSpPr>
          <p:cNvPr id="876" name="Google Shape;876;p62"/>
          <p:cNvSpPr txBox="1"/>
          <p:nvPr>
            <p:ph idx="1" type="body"/>
          </p:nvPr>
        </p:nvSpPr>
        <p:spPr>
          <a:xfrm>
            <a:off x="838199" y="1825625"/>
            <a:ext cx="541788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CLT panels, any gaps between or cracks in the surface lamellae must be accounted for in the airtightness of the junctions.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Especially when using CLT panels where the edges are not glued, any gaps between the lamellae should be checked for.</a:t>
            </a:r>
            <a:endParaRPr/>
          </a:p>
        </p:txBody>
      </p:sp>
      <p:pic>
        <p:nvPicPr>
          <p:cNvPr id="877" name="Google Shape;877;p62"/>
          <p:cNvPicPr preferRelativeResize="0"/>
          <p:nvPr/>
        </p:nvPicPr>
        <p:blipFill rotWithShape="1">
          <a:blip r:embed="rId3">
            <a:alphaModFix/>
          </a:blip>
          <a:srcRect b="6221" l="31520" r="30626" t="6040"/>
          <a:stretch/>
        </p:blipFill>
        <p:spPr>
          <a:xfrm>
            <a:off x="6256081" y="1549184"/>
            <a:ext cx="3005304" cy="391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2"/>
          <p:cNvPicPr preferRelativeResize="0"/>
          <p:nvPr/>
        </p:nvPicPr>
        <p:blipFill rotWithShape="1">
          <a:blip r:embed="rId4">
            <a:alphaModFix/>
          </a:blip>
          <a:srcRect b="6672" l="32838" r="30624" t="3602"/>
          <a:stretch/>
        </p:blipFill>
        <p:spPr>
          <a:xfrm>
            <a:off x="9226684" y="1513702"/>
            <a:ext cx="2895049" cy="3991232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62"/>
          <p:cNvSpPr txBox="1"/>
          <p:nvPr>
            <p:ph idx="11" type="ftr"/>
          </p:nvPr>
        </p:nvSpPr>
        <p:spPr>
          <a:xfrm>
            <a:off x="838199" y="6334918"/>
            <a:ext cx="52163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2461" y="1445705"/>
            <a:ext cx="4497858" cy="4705817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887" name="Google Shape;887;p63"/>
          <p:cNvSpPr txBox="1"/>
          <p:nvPr>
            <p:ph idx="1" type="body"/>
          </p:nvPr>
        </p:nvSpPr>
        <p:spPr>
          <a:xfrm>
            <a:off x="838199" y="1825625"/>
            <a:ext cx="551483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Using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Beams 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Wall-like beams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Connection components between prefabricated units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888" name="Google Shape;888;p6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889" name="Google Shape;889;p63"/>
          <p:cNvSpPr txBox="1"/>
          <p:nvPr>
            <p:ph idx="11" type="ftr"/>
          </p:nvPr>
        </p:nvSpPr>
        <p:spPr>
          <a:xfrm>
            <a:off x="838200" y="6334918"/>
            <a:ext cx="52430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890" name="Google Shape;890;p63"/>
          <p:cNvSpPr txBox="1"/>
          <p:nvPr/>
        </p:nvSpPr>
        <p:spPr>
          <a:xfrm>
            <a:off x="9511030" y="163254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Stability joint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 roof in a fire </a:t>
            </a:r>
            <a:endParaRPr/>
          </a:p>
        </p:txBody>
      </p:sp>
      <p:sp>
        <p:nvSpPr>
          <p:cNvPr id="897" name="Google Shape;897;p64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bottom chord is designed to take the loading in case of an attic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 fire is from below it, the bottom chord is fireproofed with 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Bottom chord connections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Partitions can be designed to be load-bearing in case of fire</a:t>
            </a:r>
            <a:endParaRPr/>
          </a:p>
        </p:txBody>
      </p:sp>
      <p:pic>
        <p:nvPicPr>
          <p:cNvPr id="898" name="Google Shape;898;p64"/>
          <p:cNvPicPr preferRelativeResize="0"/>
          <p:nvPr/>
        </p:nvPicPr>
        <p:blipFill rotWithShape="1">
          <a:blip r:embed="rId3">
            <a:alphaModFix/>
          </a:blip>
          <a:srcRect b="5589" l="20727" r="23885" t="4506"/>
          <a:stretch/>
        </p:blipFill>
        <p:spPr>
          <a:xfrm>
            <a:off x="6616662" y="1346886"/>
            <a:ext cx="5295250" cy="4825316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4"/>
          <p:cNvSpPr txBox="1"/>
          <p:nvPr>
            <p:ph idx="11" type="ftr"/>
          </p:nvPr>
        </p:nvSpPr>
        <p:spPr>
          <a:xfrm>
            <a:off x="838199" y="6334918"/>
            <a:ext cx="5331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172" y="1327310"/>
            <a:ext cx="4953002" cy="4837194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 roof in a fire </a:t>
            </a:r>
            <a:endParaRPr/>
          </a:p>
        </p:txBody>
      </p:sp>
      <p:sp>
        <p:nvSpPr>
          <p:cNvPr id="907" name="Google Shape;907;p65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Bottom chord sides are protected with rock wool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rock wool panels also protect lateral buckling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lateral buckling supports are attached to the ceiling stiffening plate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These principles are also followed for a roof with a beam structure</a:t>
            </a:r>
            <a:endParaRPr/>
          </a:p>
        </p:txBody>
      </p:sp>
      <p:sp>
        <p:nvSpPr>
          <p:cNvPr id="908" name="Google Shape;908;p65"/>
          <p:cNvSpPr txBox="1"/>
          <p:nvPr>
            <p:ph idx="11" type="ftr"/>
          </p:nvPr>
        </p:nvSpPr>
        <p:spPr>
          <a:xfrm>
            <a:off x="838199" y="6334918"/>
            <a:ext cx="50476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  <p:sp>
        <p:nvSpPr>
          <p:cNvPr id="909" name="Google Shape;909;p65"/>
          <p:cNvSpPr txBox="1"/>
          <p:nvPr/>
        </p:nvSpPr>
        <p:spPr>
          <a:xfrm>
            <a:off x="8479897" y="355214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Bottom chord</a:t>
            </a:r>
            <a:endParaRPr/>
          </a:p>
        </p:txBody>
      </p:sp>
      <p:sp>
        <p:nvSpPr>
          <p:cNvPr id="910" name="Google Shape;910;p65"/>
          <p:cNvSpPr txBox="1"/>
          <p:nvPr/>
        </p:nvSpPr>
        <p:spPr>
          <a:xfrm>
            <a:off x="6951952" y="481740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Rock wool panel</a:t>
            </a:r>
            <a:endParaRPr/>
          </a:p>
        </p:txBody>
      </p:sp>
      <p:sp>
        <p:nvSpPr>
          <p:cNvPr id="911" name="Google Shape;911;p65"/>
          <p:cNvSpPr txBox="1"/>
          <p:nvPr/>
        </p:nvSpPr>
        <p:spPr>
          <a:xfrm>
            <a:off x="9385272" y="407964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Buckling support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66"/>
          <p:cNvPicPr preferRelativeResize="0"/>
          <p:nvPr/>
        </p:nvPicPr>
        <p:blipFill rotWithShape="1">
          <a:blip r:embed="rId3">
            <a:alphaModFix/>
          </a:blip>
          <a:srcRect b="6130" l="23158" r="21451" t="4506"/>
          <a:stretch/>
        </p:blipFill>
        <p:spPr>
          <a:xfrm>
            <a:off x="6681564" y="1408671"/>
            <a:ext cx="5239528" cy="4745776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in case of fire </a:t>
            </a:r>
            <a:endParaRPr/>
          </a:p>
        </p:txBody>
      </p:sp>
      <p:sp>
        <p:nvSpPr>
          <p:cNvPr id="919" name="Google Shape;919;p66"/>
          <p:cNvSpPr txBox="1"/>
          <p:nvPr>
            <p:ph idx="1" type="body"/>
          </p:nvPr>
        </p:nvSpPr>
        <p:spPr>
          <a:xfrm>
            <a:off x="838200" y="1825624"/>
            <a:ext cx="5181600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fireproofing the intermediate floor the following are used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floor surface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Intermediate floor connections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lateral buckling support of an intermediate floor with beam structure must work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Partitions can be designed to be load-bearing in case of fire</a:t>
            </a:r>
            <a:endParaRPr/>
          </a:p>
        </p:txBody>
      </p:sp>
      <p:sp>
        <p:nvSpPr>
          <p:cNvPr id="920" name="Google Shape;920;p66"/>
          <p:cNvSpPr txBox="1"/>
          <p:nvPr>
            <p:ph idx="11" type="ftr"/>
          </p:nvPr>
        </p:nvSpPr>
        <p:spPr>
          <a:xfrm>
            <a:off x="838200" y="6334918"/>
            <a:ext cx="52518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67"/>
          <p:cNvPicPr preferRelativeResize="0"/>
          <p:nvPr/>
        </p:nvPicPr>
        <p:blipFill rotWithShape="1">
          <a:blip r:embed="rId3">
            <a:alphaModFix/>
          </a:blip>
          <a:srcRect b="5228" l="23311" r="21351" t="4054"/>
          <a:stretch/>
        </p:blipFill>
        <p:spPr>
          <a:xfrm>
            <a:off x="6693921" y="1383188"/>
            <a:ext cx="5239527" cy="4822094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wall in a fire </a:t>
            </a:r>
            <a:endParaRPr/>
          </a:p>
        </p:txBody>
      </p:sp>
      <p:sp>
        <p:nvSpPr>
          <p:cNvPr id="928" name="Google Shape;928;p67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Any panel layers can be used for fireproofing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Connections of a load-bearing wall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It must be ensured that the joints will remain functional if the wall solid timber panel chars in a fire</a:t>
            </a:r>
            <a:endParaRPr/>
          </a:p>
        </p:txBody>
      </p:sp>
      <p:sp>
        <p:nvSpPr>
          <p:cNvPr id="929" name="Google Shape;929;p67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Bracing in a fire</a:t>
            </a:r>
            <a:endParaRPr/>
          </a:p>
        </p:txBody>
      </p:sp>
      <p:sp>
        <p:nvSpPr>
          <p:cNvPr id="936" name="Google Shape;936;p68"/>
          <p:cNvSpPr txBox="1"/>
          <p:nvPr>
            <p:ph idx="1" type="body"/>
          </p:nvPr>
        </p:nvSpPr>
        <p:spPr>
          <a:xfrm>
            <a:off x="838200" y="1825624"/>
            <a:ext cx="5181600" cy="4890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aim is to use the same stiffeners in a fire as in the ultimate limit state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charring solid timber panels, there must be sufficient functional cross-section left after charring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double frame walls, the frame half on the opposite side can be used if the panel on the side of the fire does not function as stiffener</a:t>
            </a:r>
            <a:endParaRPr/>
          </a:p>
        </p:txBody>
      </p:sp>
      <p:pic>
        <p:nvPicPr>
          <p:cNvPr id="937" name="Google Shape;937;p68"/>
          <p:cNvPicPr preferRelativeResize="0"/>
          <p:nvPr/>
        </p:nvPicPr>
        <p:blipFill rotWithShape="1">
          <a:blip r:embed="rId3">
            <a:alphaModFix/>
          </a:blip>
          <a:srcRect b="4054" l="20321" r="18766" t="5137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68"/>
          <p:cNvSpPr txBox="1"/>
          <p:nvPr>
            <p:ph idx="11" type="ftr"/>
          </p:nvPr>
        </p:nvSpPr>
        <p:spPr>
          <a:xfrm>
            <a:off x="838200" y="6334918"/>
            <a:ext cx="49766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7"/>
          <p:cNvPicPr preferRelativeResize="0"/>
          <p:nvPr/>
        </p:nvPicPr>
        <p:blipFill rotWithShape="1">
          <a:blip r:embed="rId3">
            <a:alphaModFix/>
          </a:blip>
          <a:srcRect b="0" l="12517" r="4477" t="0"/>
          <a:stretch/>
        </p:blipFill>
        <p:spPr>
          <a:xfrm>
            <a:off x="6156737" y="1633338"/>
            <a:ext cx="5829317" cy="394256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Plane elements of a solid timber panel system</a:t>
            </a:r>
            <a:br>
              <a:rPr lang="en-GB"/>
            </a:br>
            <a:r>
              <a:rPr lang="en-GB"/>
              <a:t>(equipped with </a:t>
            </a:r>
            <a:r>
              <a:rPr lang="en-GB"/>
              <a:t>structure</a:t>
            </a:r>
            <a:r>
              <a:rPr lang="en-GB"/>
              <a:t> layers)</a:t>
            </a:r>
            <a:endParaRPr/>
          </a:p>
        </p:txBody>
      </p:sp>
      <p:sp>
        <p:nvSpPr>
          <p:cNvPr id="284" name="Google Shape;284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exterior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partition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Attic floor </a:t>
            </a:r>
            <a:endParaRPr/>
          </a:p>
          <a:p>
            <a:pPr indent="-266700" lvl="1" marL="6858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Plane element solid timber structure or a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Nail plate truss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nail plate truss roof can be built as blocks on site or in the factory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5" name="Google Shape;285;p7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8"/>
          <p:cNvPicPr preferRelativeResize="0"/>
          <p:nvPr/>
        </p:nvPicPr>
        <p:blipFill rotWithShape="1">
          <a:blip r:embed="rId3">
            <a:alphaModFix/>
          </a:blip>
          <a:srcRect b="0" l="12678" r="4256" t="0"/>
          <a:stretch/>
        </p:blipFill>
        <p:spPr>
          <a:xfrm>
            <a:off x="6170647" y="1633337"/>
            <a:ext cx="5827764" cy="393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Elements of the solid timber system</a:t>
            </a:r>
            <a:br>
              <a:rPr lang="en-GB"/>
            </a:br>
            <a:r>
              <a:rPr lang="en-GB"/>
              <a:t>(intermediate floor with beam structure)</a:t>
            </a:r>
            <a:endParaRPr/>
          </a:p>
        </p:txBody>
      </p:sp>
      <p:sp>
        <p:nvSpPr>
          <p:cNvPr id="293" name="Google Shape;293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exterior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partition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Attic floor </a:t>
            </a:r>
            <a:endParaRPr/>
          </a:p>
          <a:p>
            <a:pPr indent="-266700" lvl="1" marL="6858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GB"/>
              <a:t>Plane element solid timber structure or a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Nail plate truss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nail plate truss roof can be built as blocks on site or in the factory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4" name="Google Shape;294;p8"/>
          <p:cNvSpPr txBox="1"/>
          <p:nvPr>
            <p:ph idx="11" type="ftr"/>
          </p:nvPr>
        </p:nvSpPr>
        <p:spPr>
          <a:xfrm>
            <a:off x="838200" y="6334918"/>
            <a:ext cx="550933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Applications</a:t>
            </a:r>
            <a:endParaRPr/>
          </a:p>
        </p:txBody>
      </p:sp>
      <p:sp>
        <p:nvSpPr>
          <p:cNvPr id="301" name="Google Shape;301;p9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Load-bearing plane elements with a solid timber structure are primarily used in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Detached houses, terraced houses and blocks of flats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Accommodation buildings and residential institutions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School and day-care centre buildings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Plane elements with solid timber structure can also be used as an element in other building systems (load-bearing or non-load-bearing) 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Plane element solid timber systems have only been used in Finland for approximately 10 years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02" name="Google Shape;302;p9"/>
          <p:cNvSpPr txBox="1"/>
          <p:nvPr>
            <p:ph idx="11" type="ftr"/>
          </p:nvPr>
        </p:nvSpPr>
        <p:spPr>
          <a:xfrm>
            <a:off x="838199" y="6334918"/>
            <a:ext cx="56513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solid timber </a:t>
            </a:r>
            <a:r>
              <a:rPr lang="en-GB"/>
              <a:t>plane elements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AB3008-5F9F-421C-A4D5-2F97E7C87422}"/>
</file>

<file path=customXml/itemProps2.xml><?xml version="1.0" encoding="utf-8"?>
<ds:datastoreItem xmlns:ds="http://schemas.openxmlformats.org/officeDocument/2006/customXml" ds:itemID="{3D12B3CE-C6F1-42FB-8D82-4A8BF8C56C0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2021-05-03T10:20:21Z</dcterms:created>
  <dc:creator>atte Kalke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