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6858000" cx="12192000"/>
  <p:notesSz cx="6400800" cy="11728450"/>
  <p:embeddedFontLst>
    <p:embeddedFont>
      <p:font typeface="Arial Narrow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4" roundtripDataSignature="AMtx7mjHZz3pAGGOpDcI5B8W3dmUzYrr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39" Type="http://schemas.openxmlformats.org/officeDocument/2006/relationships/slide" Target="slides/slide34.xml"/><Relationship Id="rId18" Type="http://schemas.openxmlformats.org/officeDocument/2006/relationships/slide" Target="slides/slide13.xml"/><Relationship Id="rId42" Type="http://schemas.openxmlformats.org/officeDocument/2006/relationships/font" Target="fonts/ArialNarrow-italic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font" Target="fonts/ArialNarrow-regular.fntdata"/><Relationship Id="rId24" Type="http://schemas.openxmlformats.org/officeDocument/2006/relationships/slide" Target="slides/slide19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5" Type="http://schemas.openxmlformats.org/officeDocument/2006/relationships/customXml" Target="../customXml/item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44" Type="http://customschemas.google.com/relationships/presentationmetadata" Target="metadata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3" Type="http://schemas.openxmlformats.org/officeDocument/2006/relationships/font" Target="fonts/ArialNarrow-boldItalic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46" Type="http://schemas.openxmlformats.org/officeDocument/2006/relationships/customXml" Target="../customXml/item2.xml"/><Relationship Id="rId20" Type="http://schemas.openxmlformats.org/officeDocument/2006/relationships/slide" Target="slides/slide15.xml"/><Relationship Id="rId41" Type="http://schemas.openxmlformats.org/officeDocument/2006/relationships/font" Target="fonts/ArialNarrow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i-FI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4" name="Google Shape;234;p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1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1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p1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1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1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p1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1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1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p1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1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1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p1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1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p1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1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1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2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p2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2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2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2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p2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2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2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2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p2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2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5" name="Google Shape;395;p2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2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4" name="Google Shape;404;p2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p2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p2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p2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2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p2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3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p3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3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9" name="Google Shape;459;p3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3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p3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p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4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0" name="Google Shape;2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3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3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4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73" name="Google Shape;73;p4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44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4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5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6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6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46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7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7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1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" name="Google Shape;99;p51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51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51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102" name="Google Shape;10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103" name="Google Shape;10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1"/>
          <p:cNvSpPr txBox="1"/>
          <p:nvPr>
            <p:ph idx="12" type="sldNum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5" name="Google Shape;105;p51"/>
          <p:cNvSpPr txBox="1"/>
          <p:nvPr>
            <p:ph idx="11" type="ftr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6" name="Google Shape;106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2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2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5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5" name="Google Shape;115;p5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4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5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5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4" name="Google Shape;124;p5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6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36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6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6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7" name="Google Shape;2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28" name="Google Shape;2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0" name="Google Shape;30;p3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1" name="Google Shape;3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5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9" name="Google Shape;129;p5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0" name="Google Shape;130;p5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7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57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5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6" name="Google Shape;136;p5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5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0" name="Google Shape;140;p5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5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2" name="Google Shape;142;p5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5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44" name="Google Shape;144;p5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9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59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5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0" name="Google Shape;40;p3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6" name="Google Shape;46;p3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4" name="Google Shape;54;p3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4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4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4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2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4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4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.jp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15" name="Google Shape;15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5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5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Relationship Id="rId4" Type="http://schemas.openxmlformats.org/officeDocument/2006/relationships/image" Target="../media/image36.png"/><Relationship Id="rId5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Relationship Id="rId4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Relationship Id="rId4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Relationship Id="rId4" Type="http://schemas.openxmlformats.org/officeDocument/2006/relationships/image" Target="../media/image5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g"/><Relationship Id="rId4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Relationship Id="rId4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puutavara&#10;&#10;Kuvaus luotu automaattisesti" id="153" name="Google Shape;15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8"/>
          <p:cNvSpPr txBox="1"/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Industrial wood construction</a:t>
            </a:r>
            <a:endParaRPr/>
          </a:p>
        </p:txBody>
      </p:sp>
      <p:sp>
        <p:nvSpPr>
          <p:cNvPr id="155" name="Google Shape;155;p48"/>
          <p:cNvSpPr txBox="1"/>
          <p:nvPr>
            <p:ph idx="1" type="subTitle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Teaching materials for industrial wood construction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  <p:pic>
        <p:nvPicPr>
          <p:cNvPr id="156" name="Google Shape;15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8"/>
          <p:cNvPicPr preferRelativeResize="0"/>
          <p:nvPr/>
        </p:nvPicPr>
        <p:blipFill rotWithShape="1">
          <a:blip r:embed="rId3">
            <a:alphaModFix/>
          </a:blip>
          <a:srcRect b="3781" l="22602" r="23224" t="4686"/>
          <a:stretch/>
        </p:blipFill>
        <p:spPr>
          <a:xfrm>
            <a:off x="6520827" y="948547"/>
            <a:ext cx="5415799" cy="513715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Example of a hybrid frame</a:t>
            </a:r>
            <a:endParaRPr/>
          </a:p>
        </p:txBody>
      </p:sp>
      <p:sp>
        <p:nvSpPr>
          <p:cNvPr id="229" name="Google Shape;229;p8"/>
          <p:cNvSpPr txBox="1"/>
          <p:nvPr>
            <p:ph idx="1" type="body"/>
          </p:nvPr>
        </p:nvSpPr>
        <p:spPr>
          <a:xfrm>
            <a:off x="838200" y="1825624"/>
            <a:ext cx="5130114" cy="4735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Progressive collapse can be prevented with a concrete-and-steel beam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 this example, the alternative load transfer path is implemented through beam continuity</a:t>
            </a:r>
            <a:endParaRPr/>
          </a:p>
        </p:txBody>
      </p:sp>
      <p:sp>
        <p:nvSpPr>
          <p:cNvPr id="230" name="Google Shape;230;p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 shaped concrete beam</a:t>
            </a:r>
            <a:endParaRPr/>
          </a:p>
        </p:txBody>
      </p:sp>
      <p:pic>
        <p:nvPicPr>
          <p:cNvPr id="237" name="Google Shape;23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8535" y="1413926"/>
            <a:ext cx="6498225" cy="487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8716" y="1414848"/>
            <a:ext cx="3654560" cy="487274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9"/>
          <p:cNvSpPr txBox="1"/>
          <p:nvPr/>
        </p:nvSpPr>
        <p:spPr>
          <a:xfrm>
            <a:off x="9548598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240" name="Google Shape;240;p9"/>
          <p:cNvSpPr txBox="1"/>
          <p:nvPr/>
        </p:nvSpPr>
        <p:spPr>
          <a:xfrm>
            <a:off x="2954522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241" name="Google Shape;241;p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0"/>
          <p:cNvPicPr preferRelativeResize="0"/>
          <p:nvPr/>
        </p:nvPicPr>
        <p:blipFill rotWithShape="1">
          <a:blip r:embed="rId3">
            <a:alphaModFix/>
          </a:blip>
          <a:srcRect b="0" l="22091" r="382" t="0"/>
          <a:stretch/>
        </p:blipFill>
        <p:spPr>
          <a:xfrm>
            <a:off x="6167279" y="1416263"/>
            <a:ext cx="5052656" cy="488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iheeseen liittyvä kuva" id="248" name="Google Shape;248;p10"/>
          <p:cNvPicPr preferRelativeResize="0"/>
          <p:nvPr/>
        </p:nvPicPr>
        <p:blipFill rotWithShape="1">
          <a:blip r:embed="rId4">
            <a:alphaModFix/>
          </a:blip>
          <a:srcRect b="0" l="0" r="30966" t="0"/>
          <a:stretch/>
        </p:blipFill>
        <p:spPr>
          <a:xfrm>
            <a:off x="926757" y="1416263"/>
            <a:ext cx="5047735" cy="48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Concrete composite slab end truss</a:t>
            </a:r>
            <a:endParaRPr/>
          </a:p>
        </p:txBody>
      </p:sp>
      <p:sp>
        <p:nvSpPr>
          <p:cNvPr id="250" name="Google Shape;250;p10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251" name="Google Shape;251;p10"/>
          <p:cNvSpPr txBox="1"/>
          <p:nvPr/>
        </p:nvSpPr>
        <p:spPr>
          <a:xfrm>
            <a:off x="4306330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CREE</a:t>
            </a:r>
            <a:endParaRPr/>
          </a:p>
        </p:txBody>
      </p:sp>
      <p:sp>
        <p:nvSpPr>
          <p:cNvPr id="252" name="Google Shape;252;p1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Example of a hybrid frame</a:t>
            </a:r>
            <a:endParaRPr/>
          </a:p>
        </p:txBody>
      </p:sp>
      <p:sp>
        <p:nvSpPr>
          <p:cNvPr id="259" name="Google Shape;259;p11"/>
          <p:cNvSpPr txBox="1"/>
          <p:nvPr>
            <p:ph idx="1" type="body"/>
          </p:nvPr>
        </p:nvSpPr>
        <p:spPr>
          <a:xfrm>
            <a:off x="838200" y="1825624"/>
            <a:ext cx="5130114" cy="4964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 the illustrated example, the primary timber beam has been replaced with an L shaped steel beam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Benefits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Column has high resistance to bearing pressure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No settlement for the line of columns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Low beam height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Simple connection between column and beam (e.g. dowels)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60" name="Google Shape;260;p11"/>
          <p:cNvPicPr preferRelativeResize="0"/>
          <p:nvPr/>
        </p:nvPicPr>
        <p:blipFill rotWithShape="1">
          <a:blip r:embed="rId3">
            <a:alphaModFix/>
          </a:blip>
          <a:srcRect b="4505" l="12315" r="10961" t="4866"/>
          <a:stretch/>
        </p:blipFill>
        <p:spPr>
          <a:xfrm>
            <a:off x="6221627" y="1825624"/>
            <a:ext cx="5708821" cy="378577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001" id="267" name="Google Shape;267;p12"/>
          <p:cNvPicPr preferRelativeResize="0"/>
          <p:nvPr/>
        </p:nvPicPr>
        <p:blipFill rotWithShape="1">
          <a:blip r:embed="rId3">
            <a:alphaModFix/>
          </a:blip>
          <a:srcRect b="0" l="0" r="34605" t="0"/>
          <a:stretch/>
        </p:blipFill>
        <p:spPr>
          <a:xfrm>
            <a:off x="6167279" y="1413926"/>
            <a:ext cx="5049481" cy="487366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 shaped steel beam</a:t>
            </a:r>
            <a:endParaRPr/>
          </a:p>
        </p:txBody>
      </p:sp>
      <p:sp>
        <p:nvSpPr>
          <p:cNvPr id="269" name="Google Shape;269;p12"/>
          <p:cNvSpPr txBox="1"/>
          <p:nvPr/>
        </p:nvSpPr>
        <p:spPr>
          <a:xfrm>
            <a:off x="9548598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Peikko</a:t>
            </a:r>
            <a:endParaRPr/>
          </a:p>
        </p:txBody>
      </p:sp>
      <p:pic>
        <p:nvPicPr>
          <p:cNvPr descr="DELTABEAM-wood kopiëren" id="270" name="Google Shape;270;p12"/>
          <p:cNvPicPr preferRelativeResize="0"/>
          <p:nvPr/>
        </p:nvPicPr>
        <p:blipFill rotWithShape="1">
          <a:blip r:embed="rId4">
            <a:alphaModFix/>
          </a:blip>
          <a:srcRect b="0" l="0" r="22254" t="0"/>
          <a:stretch/>
        </p:blipFill>
        <p:spPr>
          <a:xfrm>
            <a:off x="930876" y="1415204"/>
            <a:ext cx="5050779" cy="487239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2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Peikko</a:t>
            </a:r>
            <a:endParaRPr/>
          </a:p>
        </p:txBody>
      </p:sp>
      <p:sp>
        <p:nvSpPr>
          <p:cNvPr id="272" name="Google Shape;272;p1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Example of a hybrid frame</a:t>
            </a:r>
            <a:endParaRPr/>
          </a:p>
        </p:txBody>
      </p:sp>
      <p:sp>
        <p:nvSpPr>
          <p:cNvPr id="279" name="Google Shape;279;p13"/>
          <p:cNvSpPr txBox="1"/>
          <p:nvPr>
            <p:ph idx="1" type="body"/>
          </p:nvPr>
        </p:nvSpPr>
        <p:spPr>
          <a:xfrm>
            <a:off x="838200" y="1825624"/>
            <a:ext cx="5296930" cy="4717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 the illustrated example, the timber cantilever column has been replaced with a concrete cantilever column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Benefits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Taller building due to higher stiffening capacity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Small horizontal displacement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Simpler foundation connection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Simple crane console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Crane with a higher lifting capacity</a:t>
            </a:r>
            <a:endParaRPr/>
          </a:p>
        </p:txBody>
      </p:sp>
      <p:pic>
        <p:nvPicPr>
          <p:cNvPr id="280" name="Google Shape;280;p13"/>
          <p:cNvPicPr preferRelativeResize="0"/>
          <p:nvPr/>
        </p:nvPicPr>
        <p:blipFill rotWithShape="1">
          <a:blip r:embed="rId3">
            <a:alphaModFix/>
          </a:blip>
          <a:srcRect b="6311" l="20929" r="16233" t="11455"/>
          <a:stretch/>
        </p:blipFill>
        <p:spPr>
          <a:xfrm>
            <a:off x="6376086" y="1825624"/>
            <a:ext cx="5512144" cy="404964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4"/>
          <p:cNvPicPr preferRelativeResize="0"/>
          <p:nvPr/>
        </p:nvPicPr>
        <p:blipFill rotWithShape="1">
          <a:blip r:embed="rId3">
            <a:alphaModFix/>
          </a:blip>
          <a:srcRect b="5860" l="20269" r="15625" t="6131"/>
          <a:stretch/>
        </p:blipFill>
        <p:spPr>
          <a:xfrm>
            <a:off x="6334382" y="1632275"/>
            <a:ext cx="5595552" cy="431277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Example of a hybrid frame</a:t>
            </a:r>
            <a:endParaRPr/>
          </a:p>
        </p:txBody>
      </p:sp>
      <p:sp>
        <p:nvSpPr>
          <p:cNvPr id="289" name="Google Shape;289;p14"/>
          <p:cNvSpPr txBox="1"/>
          <p:nvPr>
            <p:ph idx="1" type="body"/>
          </p:nvPr>
        </p:nvSpPr>
        <p:spPr>
          <a:xfrm>
            <a:off x="838200" y="1825624"/>
            <a:ext cx="5303108" cy="4717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 the illustrated example, the timber cantilever column has been replaced with a concrete cantilever column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Benefits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Taller building due to higher stiffening capacity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Small horizontal displacement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Simpler foundation connection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Simple crane console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Crane with a higher lifting capacity</a:t>
            </a:r>
            <a:endParaRPr/>
          </a:p>
        </p:txBody>
      </p:sp>
      <p:sp>
        <p:nvSpPr>
          <p:cNvPr id="290" name="Google Shape;290;p1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5"/>
          <p:cNvPicPr preferRelativeResize="0"/>
          <p:nvPr/>
        </p:nvPicPr>
        <p:blipFill rotWithShape="1">
          <a:blip r:embed="rId3">
            <a:alphaModFix/>
          </a:blip>
          <a:srcRect b="25495" l="21914" r="20315" t="0"/>
          <a:stretch/>
        </p:blipFill>
        <p:spPr>
          <a:xfrm>
            <a:off x="930855" y="1408702"/>
            <a:ext cx="5050800" cy="488539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5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298" name="Google Shape;29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Concrete columns</a:t>
            </a:r>
            <a:endParaRPr/>
          </a:p>
        </p:txBody>
      </p:sp>
      <p:pic>
        <p:nvPicPr>
          <p:cNvPr id="299" name="Google Shape;299;p15"/>
          <p:cNvPicPr preferRelativeResize="0"/>
          <p:nvPr/>
        </p:nvPicPr>
        <p:blipFill rotWithShape="1">
          <a:blip r:embed="rId4">
            <a:alphaModFix/>
          </a:blip>
          <a:srcRect b="0" l="20006" r="2494" t="0"/>
          <a:stretch/>
        </p:blipFill>
        <p:spPr>
          <a:xfrm>
            <a:off x="6167279" y="1408702"/>
            <a:ext cx="5053914" cy="489096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5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01" name="Google Shape;301;p1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6"/>
          <p:cNvPicPr preferRelativeResize="0"/>
          <p:nvPr/>
        </p:nvPicPr>
        <p:blipFill rotWithShape="1">
          <a:blip r:embed="rId3">
            <a:alphaModFix/>
          </a:blip>
          <a:srcRect b="24666" l="27138" r="33484" t="24596"/>
          <a:stretch/>
        </p:blipFill>
        <p:spPr>
          <a:xfrm>
            <a:off x="930855" y="1408670"/>
            <a:ext cx="5050800" cy="488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 rotWithShape="1">
          <a:blip r:embed="rId4">
            <a:alphaModFix/>
          </a:blip>
          <a:srcRect b="0" l="24884" r="14846" t="22319"/>
          <a:stretch/>
        </p:blipFill>
        <p:spPr>
          <a:xfrm>
            <a:off x="6167279" y="1408670"/>
            <a:ext cx="5053914" cy="488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6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10" name="Google Shape;310;p16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11" name="Google Shape;31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Concrete columns</a:t>
            </a:r>
            <a:endParaRPr/>
          </a:p>
        </p:txBody>
      </p:sp>
      <p:sp>
        <p:nvSpPr>
          <p:cNvPr id="312" name="Google Shape;312;p1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7"/>
          <p:cNvPicPr preferRelativeResize="0"/>
          <p:nvPr/>
        </p:nvPicPr>
        <p:blipFill rotWithShape="1">
          <a:blip r:embed="rId3">
            <a:alphaModFix/>
          </a:blip>
          <a:srcRect b="0" l="8343" r="14044" t="0"/>
          <a:stretch/>
        </p:blipFill>
        <p:spPr>
          <a:xfrm>
            <a:off x="926757" y="1416264"/>
            <a:ext cx="5047735" cy="487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7"/>
          <p:cNvPicPr preferRelativeResize="0"/>
          <p:nvPr/>
        </p:nvPicPr>
        <p:blipFill rotWithShape="1">
          <a:blip r:embed="rId4">
            <a:alphaModFix/>
          </a:blip>
          <a:srcRect b="0" l="0" r="22828" t="0"/>
          <a:stretch/>
        </p:blipFill>
        <p:spPr>
          <a:xfrm>
            <a:off x="6173457" y="1398582"/>
            <a:ext cx="5047736" cy="490563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7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21" name="Google Shape;32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Steel columns</a:t>
            </a:r>
            <a:endParaRPr/>
          </a:p>
        </p:txBody>
      </p:sp>
      <p:sp>
        <p:nvSpPr>
          <p:cNvPr id="322" name="Google Shape;322;p17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23" name="Google Shape;323;p1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9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Origin of the materials</a:t>
            </a:r>
            <a:endParaRPr/>
          </a:p>
        </p:txBody>
      </p:sp>
      <p:sp>
        <p:nvSpPr>
          <p:cNvPr id="163" name="Google Shape;163;p49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18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Lappia Vocational College,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TTS-Työtehoseura ry</a:t>
            </a:r>
            <a:endParaRPr sz="1800"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South-Eastern Finland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Metropolia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Jyväskylä University of Applied Sciences,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University of Tampere, and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Federation of the Finnish Woodworking Industries Puutuoteteollisuus ry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fi-FI" sz="1800"/>
              <a:t>The project was funded by the Ministry of the Environment.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2000"/>
          </a:p>
        </p:txBody>
      </p:sp>
      <p:sp>
        <p:nvSpPr>
          <p:cNvPr id="164" name="Google Shape;164;p49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fi-FI" sz="2000"/>
              <a:t>The materials are intended to be used as extensively as possible in industrial wood construction education and studies.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fi-FI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fi-FI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165" name="Google Shape;165;p49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Use of the materials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Example of a hybrid frame</a:t>
            </a:r>
            <a:endParaRPr/>
          </a:p>
        </p:txBody>
      </p:sp>
      <p:sp>
        <p:nvSpPr>
          <p:cNvPr id="330" name="Google Shape;330;p18"/>
          <p:cNvSpPr txBox="1"/>
          <p:nvPr>
            <p:ph idx="1" type="body"/>
          </p:nvPr>
        </p:nvSpPr>
        <p:spPr>
          <a:xfrm>
            <a:off x="838200" y="1825624"/>
            <a:ext cx="5130114" cy="4964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 the illustrated example, the building is braced with a concrete lift shaft and a concrete wall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Benefits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Taller building due to higher stiffening capacity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Small horizontal displacement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Simpler structural model for the bracing structure</a:t>
            </a:r>
            <a:endParaRPr/>
          </a:p>
        </p:txBody>
      </p:sp>
      <p:pic>
        <p:nvPicPr>
          <p:cNvPr id="331" name="Google Shape;331;p18"/>
          <p:cNvPicPr preferRelativeResize="0"/>
          <p:nvPr/>
        </p:nvPicPr>
        <p:blipFill rotWithShape="1">
          <a:blip r:embed="rId3">
            <a:alphaModFix/>
          </a:blip>
          <a:srcRect b="7033" l="16874" r="14713" t="6038"/>
          <a:stretch/>
        </p:blipFill>
        <p:spPr>
          <a:xfrm>
            <a:off x="6301946" y="1825624"/>
            <a:ext cx="5665574" cy="404144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/>
          <p:nvPr>
            <p:ph type="title"/>
          </p:nvPr>
        </p:nvSpPr>
        <p:spPr>
          <a:xfrm>
            <a:off x="437375" y="365125"/>
            <a:ext cx="11308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Concrete staircase tower as a stiffening structure</a:t>
            </a:r>
            <a:endParaRPr/>
          </a:p>
        </p:txBody>
      </p:sp>
      <p:pic>
        <p:nvPicPr>
          <p:cNvPr descr="https://www.naturallywood.com/wp-content/uploads/2020/08/Construction-of-Brock-Commons-Phase-1_KK-Law-5.jpg" id="339" name="Google Shape;33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757" y="1416263"/>
            <a:ext cx="3250535" cy="487783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9"/>
          <p:cNvSpPr txBox="1"/>
          <p:nvPr/>
        </p:nvSpPr>
        <p:spPr>
          <a:xfrm>
            <a:off x="2509130" y="607865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KK LAW</a:t>
            </a:r>
            <a:endParaRPr/>
          </a:p>
        </p:txBody>
      </p:sp>
      <p:pic>
        <p:nvPicPr>
          <p:cNvPr descr="https://naturallywood.com/wp-content/uploads/2020/08/IMG_0546_13464-1600x1200-884f984.jpg" id="341" name="Google Shape;341;p19"/>
          <p:cNvPicPr preferRelativeResize="0"/>
          <p:nvPr/>
        </p:nvPicPr>
        <p:blipFill rotWithShape="1">
          <a:blip r:embed="rId4">
            <a:alphaModFix/>
          </a:blip>
          <a:srcRect b="17051" l="12001" r="0" t="0"/>
          <a:stretch/>
        </p:blipFill>
        <p:spPr>
          <a:xfrm>
            <a:off x="4427838" y="1416263"/>
            <a:ext cx="6899683" cy="487783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9"/>
          <p:cNvSpPr txBox="1"/>
          <p:nvPr/>
        </p:nvSpPr>
        <p:spPr>
          <a:xfrm>
            <a:off x="9659359" y="607865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Tim Herron</a:t>
            </a:r>
            <a:endParaRPr/>
          </a:p>
        </p:txBody>
      </p:sp>
      <p:sp>
        <p:nvSpPr>
          <p:cNvPr id="343" name="Google Shape;343;p1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nspiration.detail.de/_uploads/5/8/b/58b58704ca65a/20121213080246cd504a8e1cd0beb854ea258ed2a9a9f786537c7b.jpg" id="349" name="Google Shape;349;p20"/>
          <p:cNvPicPr preferRelativeResize="0"/>
          <p:nvPr/>
        </p:nvPicPr>
        <p:blipFill rotWithShape="1">
          <a:blip r:embed="rId3">
            <a:alphaModFix/>
          </a:blip>
          <a:srcRect b="0" l="6217" r="25047" t="0"/>
          <a:stretch/>
        </p:blipFill>
        <p:spPr>
          <a:xfrm>
            <a:off x="6173457" y="1409991"/>
            <a:ext cx="5040300" cy="4891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bauhandwerk.de/imgs/100645557_64acfe7eab.jpg" id="350" name="Google Shape;350;p20"/>
          <p:cNvPicPr preferRelativeResize="0"/>
          <p:nvPr/>
        </p:nvPicPr>
        <p:blipFill rotWithShape="1">
          <a:blip r:embed="rId4">
            <a:alphaModFix/>
          </a:blip>
          <a:srcRect b="6868" l="0" r="32390" t="5907"/>
          <a:stretch/>
        </p:blipFill>
        <p:spPr>
          <a:xfrm>
            <a:off x="926756" y="1409991"/>
            <a:ext cx="5047735" cy="488410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0"/>
          <p:cNvSpPr txBox="1"/>
          <p:nvPr>
            <p:ph type="title"/>
          </p:nvPr>
        </p:nvSpPr>
        <p:spPr>
          <a:xfrm>
            <a:off x="510275" y="365125"/>
            <a:ext cx="1124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Concrete staircase tower as a stiffening structure</a:t>
            </a:r>
            <a:endParaRPr/>
          </a:p>
        </p:txBody>
      </p:sp>
      <p:sp>
        <p:nvSpPr>
          <p:cNvPr id="352" name="Google Shape;352;p20"/>
          <p:cNvSpPr txBox="1"/>
          <p:nvPr/>
        </p:nvSpPr>
        <p:spPr>
          <a:xfrm>
            <a:off x="4306330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CREE</a:t>
            </a:r>
            <a:endParaRPr/>
          </a:p>
        </p:txBody>
      </p:sp>
      <p:sp>
        <p:nvSpPr>
          <p:cNvPr id="353" name="Google Shape;353;p20"/>
          <p:cNvSpPr txBox="1"/>
          <p:nvPr/>
        </p:nvSpPr>
        <p:spPr>
          <a:xfrm>
            <a:off x="9545595" y="60786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CREE</a:t>
            </a:r>
            <a:endParaRPr/>
          </a:p>
        </p:txBody>
      </p:sp>
      <p:sp>
        <p:nvSpPr>
          <p:cNvPr id="354" name="Google Shape;354;p2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www.bauart-ingenieure.de/wp-content/uploads/2018/11/20180816_Heilbronn_BuGa_Drohne-031_1120.jpg" id="360" name="Google Shape;360;p21"/>
          <p:cNvPicPr preferRelativeResize="0"/>
          <p:nvPr/>
        </p:nvPicPr>
        <p:blipFill rotWithShape="1">
          <a:blip r:embed="rId3">
            <a:alphaModFix/>
          </a:blip>
          <a:srcRect b="6524" l="24574" r="24919" t="15458"/>
          <a:stretch/>
        </p:blipFill>
        <p:spPr>
          <a:xfrm>
            <a:off x="926757" y="1409991"/>
            <a:ext cx="5047735" cy="487342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1"/>
          <p:cNvSpPr txBox="1"/>
          <p:nvPr>
            <p:ph type="title"/>
          </p:nvPr>
        </p:nvSpPr>
        <p:spPr>
          <a:xfrm>
            <a:off x="501175" y="365125"/>
            <a:ext cx="11262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Concrete staircase tower as a stiffening structure</a:t>
            </a:r>
            <a:endParaRPr/>
          </a:p>
        </p:txBody>
      </p:sp>
      <p:sp>
        <p:nvSpPr>
          <p:cNvPr id="362" name="Google Shape;362;p21"/>
          <p:cNvSpPr txBox="1"/>
          <p:nvPr/>
        </p:nvSpPr>
        <p:spPr>
          <a:xfrm>
            <a:off x="4306330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Photo: bauart Konstruktions</a:t>
            </a:r>
            <a:endParaRPr/>
          </a:p>
        </p:txBody>
      </p:sp>
      <p:pic>
        <p:nvPicPr>
          <p:cNvPr descr="https://www.zueblin-timber.com/fileadmin/bilder/03_Referenzen/03_Mehrgeschossiges_Bauen/Stadtsiedlung_Heilbronn/14_Mehrgeschossiges_Bauen_Stadtquartier_Heilbronn.jpg" id="363" name="Google Shape;363;p21"/>
          <p:cNvPicPr preferRelativeResize="0"/>
          <p:nvPr/>
        </p:nvPicPr>
        <p:blipFill rotWithShape="1">
          <a:blip r:embed="rId4">
            <a:alphaModFix/>
          </a:blip>
          <a:srcRect b="0" l="23533" r="11883" t="0"/>
          <a:stretch/>
        </p:blipFill>
        <p:spPr>
          <a:xfrm>
            <a:off x="6178379" y="1405807"/>
            <a:ext cx="5035378" cy="487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1"/>
          <p:cNvSpPr txBox="1"/>
          <p:nvPr/>
        </p:nvSpPr>
        <p:spPr>
          <a:xfrm>
            <a:off x="9545595" y="6063559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Tom Philippi</a:t>
            </a:r>
            <a:endParaRPr/>
          </a:p>
        </p:txBody>
      </p:sp>
      <p:sp>
        <p:nvSpPr>
          <p:cNvPr id="365" name="Google Shape;365;p2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Designing a hybrid structure</a:t>
            </a:r>
            <a:endParaRPr/>
          </a:p>
        </p:txBody>
      </p:sp>
      <p:sp>
        <p:nvSpPr>
          <p:cNvPr id="372" name="Google Shape;372;p22"/>
          <p:cNvSpPr txBox="1"/>
          <p:nvPr>
            <p:ph idx="1" type="body"/>
          </p:nvPr>
        </p:nvSpPr>
        <p:spPr>
          <a:xfrm>
            <a:off x="838199" y="1825624"/>
            <a:ext cx="10741874" cy="4463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Differences in the behaviour of materials must be taken into account in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Junction details between building elements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Connections between building elements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The frame of the building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In load-bearing composite structures, the varying properties of the materials affect the strength and deformations of the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New design solutions should be tested with full-scale prototypes in order to gain a real understanding of the interaction between different materials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73" name="Google Shape;373;p2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Designing a hybrid structure</a:t>
            </a:r>
            <a:endParaRPr/>
          </a:p>
        </p:txBody>
      </p:sp>
      <p:sp>
        <p:nvSpPr>
          <p:cNvPr id="380" name="Google Shape;380;p23"/>
          <p:cNvSpPr txBox="1"/>
          <p:nvPr>
            <p:ph idx="1" type="body"/>
          </p:nvPr>
        </p:nvSpPr>
        <p:spPr>
          <a:xfrm>
            <a:off x="838198" y="1825623"/>
            <a:ext cx="5809737" cy="4797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Wood dimensions change with moisture variations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effect of a material characteristic on a hybrid structure can be reduced by the following measures: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Moisture content of the wood product during construction as close as possible to the end-use moisture content of the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Moisture variation of wood minimised in design solutions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Use of cross-laminated wood products (CLT, LVL, plywood)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81" name="Google Shape;38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8195" y="1309816"/>
            <a:ext cx="3473032" cy="481329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Designing a hybrid structure</a:t>
            </a:r>
            <a:endParaRPr/>
          </a:p>
        </p:txBody>
      </p:sp>
      <p:sp>
        <p:nvSpPr>
          <p:cNvPr id="389" name="Google Shape;389;p24"/>
          <p:cNvSpPr txBox="1"/>
          <p:nvPr>
            <p:ph idx="1" type="body"/>
          </p:nvPr>
        </p:nvSpPr>
        <p:spPr>
          <a:xfrm>
            <a:off x="838197" y="1825623"/>
            <a:ext cx="5772667" cy="4797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Steel dimensions change with temperature variations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effect of a material characteristic on a hybrid structure can be reduced by the following measures: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Steel temperature during construction as close as possible to the end-use temperature of the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Temperature variations in the steel minimised in design solutions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90" name="Google Shape;39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3901" y="2075934"/>
            <a:ext cx="4232488" cy="2723492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3326" y="1291026"/>
            <a:ext cx="3547901" cy="48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Designing a hybrid structure</a:t>
            </a:r>
            <a:endParaRPr/>
          </a:p>
        </p:txBody>
      </p:sp>
      <p:sp>
        <p:nvSpPr>
          <p:cNvPr id="399" name="Google Shape;399;p25"/>
          <p:cNvSpPr txBox="1"/>
          <p:nvPr>
            <p:ph idx="1" type="body"/>
          </p:nvPr>
        </p:nvSpPr>
        <p:spPr>
          <a:xfrm>
            <a:off x="838198" y="1825623"/>
            <a:ext cx="5778845" cy="4964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Concrete dimensions change with temperature variations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Concrete shrinks after casting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effect of a material characteristic on a hybrid structure can be reduced by the following measures: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Concrete temperature during construction as close as possible to the end-use temperature of the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Temperature variations in concrete minimised in design solutions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Allowing concrete to dry properly before connecting other materials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</p:txBody>
      </p:sp>
      <p:sp>
        <p:nvSpPr>
          <p:cNvPr id="400" name="Google Shape;400;p2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8405" y="1331535"/>
            <a:ext cx="5094886" cy="458124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Detailed planning</a:t>
            </a:r>
            <a:endParaRPr/>
          </a:p>
        </p:txBody>
      </p:sp>
      <p:sp>
        <p:nvSpPr>
          <p:cNvPr id="408" name="Google Shape;408;p26"/>
          <p:cNvSpPr txBox="1"/>
          <p:nvPr>
            <p:ph idx="1" type="body"/>
          </p:nvPr>
        </p:nvSpPr>
        <p:spPr>
          <a:xfrm>
            <a:off x="838198" y="1825624"/>
            <a:ext cx="5074510" cy="47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illustrated connection is incorrectly designed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connectors at the edges of the glulam beam and the stiff concrete or steel structure will prevent the glulam beam from shrinking, causing the beam to crack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09" name="Google Shape;409;p2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  <p:sp>
        <p:nvSpPr>
          <p:cNvPr id="410" name="Google Shape;410;p26"/>
          <p:cNvSpPr txBox="1"/>
          <p:nvPr/>
        </p:nvSpPr>
        <p:spPr>
          <a:xfrm rot="-5400000">
            <a:off x="6145366" y="2850951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Glulam beam</a:t>
            </a:r>
            <a:endParaRPr/>
          </a:p>
        </p:txBody>
      </p:sp>
      <p:sp>
        <p:nvSpPr>
          <p:cNvPr id="411" name="Google Shape;411;p26"/>
          <p:cNvSpPr txBox="1"/>
          <p:nvPr/>
        </p:nvSpPr>
        <p:spPr>
          <a:xfrm rot="-5400000">
            <a:off x="6538285" y="2850951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Concrete or steel structure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Detailed planning</a:t>
            </a:r>
            <a:endParaRPr/>
          </a:p>
        </p:txBody>
      </p:sp>
      <p:sp>
        <p:nvSpPr>
          <p:cNvPr id="418" name="Google Shape;418;p27"/>
          <p:cNvSpPr txBox="1"/>
          <p:nvPr>
            <p:ph idx="1" type="body"/>
          </p:nvPr>
        </p:nvSpPr>
        <p:spPr>
          <a:xfrm>
            <a:off x="838198" y="1825624"/>
            <a:ext cx="5346359" cy="47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illustrated joint is incorrectly designed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concrete or steel structure designed to extend over the connection will become load-bearing when the CLT panels of the intermediate floor shrink vertically between the load-bearing CLT walls</a:t>
            </a:r>
            <a:endParaRPr/>
          </a:p>
        </p:txBody>
      </p:sp>
      <p:pic>
        <p:nvPicPr>
          <p:cNvPr id="419" name="Google Shape;41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6222" y="1258132"/>
            <a:ext cx="3391930" cy="4609698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  <p:sp>
        <p:nvSpPr>
          <p:cNvPr id="421" name="Google Shape;421;p27"/>
          <p:cNvSpPr txBox="1"/>
          <p:nvPr/>
        </p:nvSpPr>
        <p:spPr>
          <a:xfrm rot="-5400000">
            <a:off x="6990454" y="3351728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Concrete or steel structure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Industrial construction systems</a:t>
            </a:r>
            <a:endParaRPr/>
          </a:p>
        </p:txBody>
      </p:sp>
      <p:sp>
        <p:nvSpPr>
          <p:cNvPr id="172" name="Google Shape;172;p1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Detailed planning</a:t>
            </a:r>
            <a:endParaRPr/>
          </a:p>
        </p:txBody>
      </p:sp>
      <p:sp>
        <p:nvSpPr>
          <p:cNvPr id="428" name="Google Shape;428;p28"/>
          <p:cNvSpPr txBox="1"/>
          <p:nvPr>
            <p:ph idx="1" type="body"/>
          </p:nvPr>
        </p:nvSpPr>
        <p:spPr>
          <a:xfrm>
            <a:off x="838198" y="1825624"/>
            <a:ext cx="5074510" cy="47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differences in the long-term behaviour of materials must be taken into account in composite structures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composite structure may e.g. bend due to the different properties of the materials</a:t>
            </a:r>
            <a:endParaRPr/>
          </a:p>
        </p:txBody>
      </p:sp>
      <p:pic>
        <p:nvPicPr>
          <p:cNvPr id="429" name="Google Shape;42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9844" y="2150091"/>
            <a:ext cx="5735593" cy="243094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  <p:sp>
        <p:nvSpPr>
          <p:cNvPr id="431" name="Google Shape;431;p28"/>
          <p:cNvSpPr txBox="1"/>
          <p:nvPr/>
        </p:nvSpPr>
        <p:spPr>
          <a:xfrm>
            <a:off x="8013803" y="2129706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Composite structure</a:t>
            </a:r>
            <a:endParaRPr/>
          </a:p>
        </p:txBody>
      </p:sp>
      <p:sp>
        <p:nvSpPr>
          <p:cNvPr id="432" name="Google Shape;432;p28"/>
          <p:cNvSpPr txBox="1"/>
          <p:nvPr/>
        </p:nvSpPr>
        <p:spPr>
          <a:xfrm>
            <a:off x="8013802" y="3327853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Concrete structure shrinks</a:t>
            </a:r>
            <a:endParaRPr/>
          </a:p>
        </p:txBody>
      </p:sp>
      <p:sp>
        <p:nvSpPr>
          <p:cNvPr id="433" name="Google Shape;433;p28"/>
          <p:cNvSpPr txBox="1"/>
          <p:nvPr/>
        </p:nvSpPr>
        <p:spPr>
          <a:xfrm>
            <a:off x="8013801" y="4160057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Wooden structure stretches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7391" y="1055839"/>
            <a:ext cx="3932258" cy="498957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Frame design</a:t>
            </a:r>
            <a:endParaRPr/>
          </a:p>
        </p:txBody>
      </p:sp>
      <p:sp>
        <p:nvSpPr>
          <p:cNvPr id="441" name="Google Shape;441;p29"/>
          <p:cNvSpPr txBox="1"/>
          <p:nvPr>
            <p:ph idx="1" type="body"/>
          </p:nvPr>
        </p:nvSpPr>
        <p:spPr>
          <a:xfrm>
            <a:off x="838198" y="1825624"/>
            <a:ext cx="5198078" cy="4952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differences in the vertical movement of parts made of different materials must be taken into account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Connecting parts must accommodate vertical movement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Methods for minimising vertical movement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Minimising settlement of the wooden frame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Allowing the concrete structure to dry before assembling the wooden frame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Dry concrete elements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</p:txBody>
      </p:sp>
      <p:sp>
        <p:nvSpPr>
          <p:cNvPr id="442" name="Google Shape;442;p2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  <p:sp>
        <p:nvSpPr>
          <p:cNvPr id="443" name="Google Shape;443;p29"/>
          <p:cNvSpPr txBox="1"/>
          <p:nvPr/>
        </p:nvSpPr>
        <p:spPr>
          <a:xfrm>
            <a:off x="7580169" y="2808436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Settling timber frame</a:t>
            </a:r>
            <a:endParaRPr/>
          </a:p>
        </p:txBody>
      </p:sp>
      <p:sp>
        <p:nvSpPr>
          <p:cNvPr id="444" name="Google Shape;444;p29"/>
          <p:cNvSpPr txBox="1"/>
          <p:nvPr/>
        </p:nvSpPr>
        <p:spPr>
          <a:xfrm rot="-5400000">
            <a:off x="9168046" y="3417716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Shrinking concrete structure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Frame design</a:t>
            </a:r>
            <a:endParaRPr/>
          </a:p>
        </p:txBody>
      </p:sp>
      <p:sp>
        <p:nvSpPr>
          <p:cNvPr id="451" name="Google Shape;451;p30"/>
          <p:cNvSpPr txBox="1"/>
          <p:nvPr>
            <p:ph idx="1" type="body"/>
          </p:nvPr>
        </p:nvSpPr>
        <p:spPr>
          <a:xfrm>
            <a:off x="838198" y="1825624"/>
            <a:ext cx="5235148" cy="47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Differences in the vertical movement of parts made of different materials must be taken into account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Connecting parts must accommodate vertical movement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Methods for minimising vertical movement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Minimising settlement of the wooden frame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Minimising temperature variation of the thermally expanding element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452" name="Google Shape;45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7659" y="1010211"/>
            <a:ext cx="3996703" cy="510261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  <p:sp>
        <p:nvSpPr>
          <p:cNvPr id="454" name="Google Shape;454;p30"/>
          <p:cNvSpPr txBox="1"/>
          <p:nvPr/>
        </p:nvSpPr>
        <p:spPr>
          <a:xfrm>
            <a:off x="7580169" y="2808436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Settling timber frame</a:t>
            </a:r>
            <a:endParaRPr/>
          </a:p>
        </p:txBody>
      </p:sp>
      <p:sp>
        <p:nvSpPr>
          <p:cNvPr id="455" name="Google Shape;455;p30"/>
          <p:cNvSpPr txBox="1"/>
          <p:nvPr/>
        </p:nvSpPr>
        <p:spPr>
          <a:xfrm rot="-5400000">
            <a:off x="9067111" y="3354488"/>
            <a:ext cx="222954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Thermally expanding structure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8857" y="1059159"/>
            <a:ext cx="3977278" cy="4995342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Frame design</a:t>
            </a:r>
            <a:endParaRPr/>
          </a:p>
        </p:txBody>
      </p:sp>
      <p:sp>
        <p:nvSpPr>
          <p:cNvPr id="463" name="Google Shape;463;p31"/>
          <p:cNvSpPr txBox="1"/>
          <p:nvPr>
            <p:ph idx="1" type="body"/>
          </p:nvPr>
        </p:nvSpPr>
        <p:spPr>
          <a:xfrm>
            <a:off x="838198" y="1825624"/>
            <a:ext cx="5235148" cy="4902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Differences in the vertical movement of parts made of different materials must be taken into account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Methods for minimising vertical movement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Allowing the concrete structure to dry before assembling the wooden frame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Dry concrete elements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64" name="Google Shape;464;p3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  <p:sp>
        <p:nvSpPr>
          <p:cNvPr id="465" name="Google Shape;465;p31"/>
          <p:cNvSpPr txBox="1"/>
          <p:nvPr/>
        </p:nvSpPr>
        <p:spPr>
          <a:xfrm>
            <a:off x="7665012" y="2808436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Non-settling timber frame</a:t>
            </a:r>
            <a:endParaRPr/>
          </a:p>
        </p:txBody>
      </p:sp>
      <p:sp>
        <p:nvSpPr>
          <p:cNvPr id="466" name="Google Shape;466;p31"/>
          <p:cNvSpPr txBox="1"/>
          <p:nvPr/>
        </p:nvSpPr>
        <p:spPr>
          <a:xfrm rot="-5400000">
            <a:off x="9067111" y="3411050"/>
            <a:ext cx="222954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Shrinking concrete structure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4081" y="1007075"/>
            <a:ext cx="3973673" cy="5057673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Frame design</a:t>
            </a:r>
            <a:endParaRPr/>
          </a:p>
        </p:txBody>
      </p:sp>
      <p:sp>
        <p:nvSpPr>
          <p:cNvPr id="474" name="Google Shape;474;p32"/>
          <p:cNvSpPr txBox="1"/>
          <p:nvPr>
            <p:ph idx="1" type="body"/>
          </p:nvPr>
        </p:nvSpPr>
        <p:spPr>
          <a:xfrm>
            <a:off x="838198" y="1825624"/>
            <a:ext cx="5235148" cy="47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Differences in the vertical movement of parts made of different materials must be taken into account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Methods for minimising vertical movement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Minimising temperature variations of the thermally expanding element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75" name="Google Shape;475;p3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  <p:sp>
        <p:nvSpPr>
          <p:cNvPr id="476" name="Google Shape;476;p32"/>
          <p:cNvSpPr txBox="1"/>
          <p:nvPr/>
        </p:nvSpPr>
        <p:spPr>
          <a:xfrm>
            <a:off x="7665012" y="2808436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Non-settling timber frame</a:t>
            </a:r>
            <a:endParaRPr/>
          </a:p>
        </p:txBody>
      </p:sp>
      <p:sp>
        <p:nvSpPr>
          <p:cNvPr id="477" name="Google Shape;477;p32"/>
          <p:cNvSpPr txBox="1"/>
          <p:nvPr/>
        </p:nvSpPr>
        <p:spPr>
          <a:xfrm rot="-5400000">
            <a:off x="9067111" y="3335634"/>
            <a:ext cx="222954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Thermally expanding structure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Authors</a:t>
            </a:r>
            <a:endParaRPr/>
          </a:p>
        </p:txBody>
      </p:sp>
      <p:sp>
        <p:nvSpPr>
          <p:cNvPr id="179" name="Google Shape;179;p3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Tero Lahtela, </a:t>
            </a:r>
            <a:br>
              <a:rPr lang="fi-FI"/>
            </a:br>
            <a:r>
              <a:rPr lang="fi-FI"/>
              <a:t>Insinööritoimisto Tero Lahtela Oy</a:t>
            </a:r>
            <a:endParaRPr/>
          </a:p>
        </p:txBody>
      </p:sp>
      <p:sp>
        <p:nvSpPr>
          <p:cNvPr id="180" name="Google Shape;180;p3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Release date: 07/12/2021</a:t>
            </a:r>
            <a:endParaRPr/>
          </a:p>
        </p:txBody>
      </p:sp>
      <p:sp>
        <p:nvSpPr>
          <p:cNvPr id="181" name="Google Shape;181;p3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82" name="Google Shape;182;p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Hybrid frames</a:t>
            </a:r>
            <a:br>
              <a:rPr lang="fi-FI"/>
            </a:br>
            <a:r>
              <a:rPr lang="fi-FI"/>
              <a:t>Residential and commercial construction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 frame</a:t>
            </a:r>
            <a:endParaRPr/>
          </a:p>
        </p:txBody>
      </p:sp>
      <p:sp>
        <p:nvSpPr>
          <p:cNvPr id="194" name="Google Shape;194;p4"/>
          <p:cNvSpPr txBox="1"/>
          <p:nvPr>
            <p:ph idx="1" type="body"/>
          </p:nvPr>
        </p:nvSpPr>
        <p:spPr>
          <a:xfrm>
            <a:off x="838199" y="1825625"/>
            <a:ext cx="10741874" cy="4859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Hybrid frame refers to a load-bearing framing system in which several different frame materials are used to ensure optimal performance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various frame materials will form the load-bearing and stiffening frame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Factors that might affect the decision to use a hybrid frame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Strength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Connections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Manufacture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Fire protection engineering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Acoustic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Costs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95" name="Google Shape;195;p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Applications</a:t>
            </a:r>
            <a:endParaRPr/>
          </a:p>
        </p:txBody>
      </p:sp>
      <p:sp>
        <p:nvSpPr>
          <p:cNvPr id="202" name="Google Shape;202;p5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 principle, hybrid frames can be applied to all construction systems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Typically, hybrid frames are used in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Prefabricated panel systems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Column-and-beam systems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Hybrid frames can be used in virtually all building types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03" name="Google Shape;203;p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"/>
          <p:cNvSpPr txBox="1"/>
          <p:nvPr>
            <p:ph type="title"/>
          </p:nvPr>
        </p:nvSpPr>
        <p:spPr>
          <a:xfrm>
            <a:off x="838199" y="365125"/>
            <a:ext cx="1076479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Strengths and challenges in using a hybrid frame</a:t>
            </a:r>
            <a:endParaRPr/>
          </a:p>
        </p:txBody>
      </p:sp>
      <p:sp>
        <p:nvSpPr>
          <p:cNvPr id="210" name="Google Shape;210;p6"/>
          <p:cNvSpPr txBox="1"/>
          <p:nvPr>
            <p:ph idx="1" type="body"/>
          </p:nvPr>
        </p:nvSpPr>
        <p:spPr>
          <a:xfrm>
            <a:off x="838200" y="1825624"/>
            <a:ext cx="5181600" cy="45195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fi-FI"/>
              <a:t>Strengths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Simpler bracing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Simpler connections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Longer spans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Taller buildings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Reduction of building settlement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Simplifying the running of building service ducts and pipes (holes)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11" name="Google Shape;211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fi-FI"/>
              <a:t>Challenges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Materials having different thermal and moisture properties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Dimensional accuracy (concrete structures)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Reconciling the practices of different suppliers</a:t>
            </a:r>
            <a:endParaRPr/>
          </a:p>
        </p:txBody>
      </p:sp>
      <p:sp>
        <p:nvSpPr>
          <p:cNvPr id="212" name="Google Shape;212;p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Example of a hybrid frame</a:t>
            </a:r>
            <a:endParaRPr/>
          </a:p>
        </p:txBody>
      </p:sp>
      <p:sp>
        <p:nvSpPr>
          <p:cNvPr id="219" name="Google Shape;219;p7"/>
          <p:cNvSpPr txBox="1"/>
          <p:nvPr>
            <p:ph idx="1" type="body"/>
          </p:nvPr>
        </p:nvSpPr>
        <p:spPr>
          <a:xfrm>
            <a:off x="838200" y="1825624"/>
            <a:ext cx="5130114" cy="4964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 the illustrated example, a primary timber beam has been replaced with an L-shaped concrete beam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Benefits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Column has high resistance to bearing pressure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No settlement for the line of columns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Beam has a long span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Low beam height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Simple connection between beam and column (grouting)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20" name="Google Shape;220;p7"/>
          <p:cNvPicPr preferRelativeResize="0"/>
          <p:nvPr/>
        </p:nvPicPr>
        <p:blipFill rotWithShape="1">
          <a:blip r:embed="rId3">
            <a:alphaModFix/>
          </a:blip>
          <a:srcRect b="5950" l="20322" r="16536" t="3873"/>
          <a:stretch/>
        </p:blipFill>
        <p:spPr>
          <a:xfrm>
            <a:off x="6012337" y="1285102"/>
            <a:ext cx="5949003" cy="476970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Hybrid frames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2EFCDC-ECCB-40AA-B60C-32FDBF9294FA}"/>
</file>

<file path=customXml/itemProps2.xml><?xml version="1.0" encoding="utf-8"?>
<ds:datastoreItem xmlns:ds="http://schemas.openxmlformats.org/officeDocument/2006/customXml" ds:itemID="{DE0E9436-DFFB-4689-AE53-ADB0CC184667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2021-05-03T10:20:21Z</dcterms:created>
  <dc:creator>atte Kalke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