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  <p:sldMasterId id="2147483663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6858000" cx="12192000"/>
  <p:notesSz cx="6400800" cy="11728450"/>
  <p:embeddedFontLst>
    <p:embeddedFont>
      <p:font typeface="Arial Narrow"/>
      <p:regular r:id="rId46"/>
      <p:bold r:id="rId47"/>
      <p:italic r:id="rId48"/>
      <p:boldItalic r:id="rId4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50" roundtripDataSignature="AMtx7mjJrc4JGpjQUi0aO8SgqbLxIlY+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4.xml"/><Relationship Id="rId26" Type="http://schemas.openxmlformats.org/officeDocument/2006/relationships/slide" Target="slides/slide2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42" Type="http://schemas.openxmlformats.org/officeDocument/2006/relationships/slide" Target="slides/slide37.xml"/><Relationship Id="rId47" Type="http://schemas.openxmlformats.org/officeDocument/2006/relationships/font" Target="fonts/ArialNarrow-bold.fntdata"/><Relationship Id="rId34" Type="http://schemas.openxmlformats.org/officeDocument/2006/relationships/slide" Target="slides/slide29.xml"/><Relationship Id="rId21" Type="http://schemas.openxmlformats.org/officeDocument/2006/relationships/slide" Target="slides/slide16.xml"/><Relationship Id="rId50" Type="http://customschemas.google.com/relationships/presentationmetadata" Target="metadata"/><Relationship Id="rId7" Type="http://schemas.openxmlformats.org/officeDocument/2006/relationships/slide" Target="slides/slide2.xml"/><Relationship Id="rId2" Type="http://schemas.openxmlformats.org/officeDocument/2006/relationships/presProps" Target="presProps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24" Type="http://schemas.openxmlformats.org/officeDocument/2006/relationships/slide" Target="slides/slide19.xml"/><Relationship Id="rId11" Type="http://schemas.openxmlformats.org/officeDocument/2006/relationships/slide" Target="slides/slide6.xml"/><Relationship Id="rId53" Type="http://schemas.openxmlformats.org/officeDocument/2006/relationships/customXml" Target="../customXml/item3.xml"/><Relationship Id="rId5" Type="http://schemas.openxmlformats.org/officeDocument/2006/relationships/notesMaster" Target="notesMasters/notesMaster1.xml"/><Relationship Id="rId44" Type="http://schemas.openxmlformats.org/officeDocument/2006/relationships/slide" Target="slides/slide39.xml"/><Relationship Id="rId31" Type="http://schemas.openxmlformats.org/officeDocument/2006/relationships/slide" Target="slides/slide2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52" Type="http://schemas.openxmlformats.org/officeDocument/2006/relationships/customXml" Target="../customXml/item2.xml"/><Relationship Id="rId43" Type="http://schemas.openxmlformats.org/officeDocument/2006/relationships/slide" Target="slides/slide38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font" Target="fonts/ArialNarrow-italic.fntdata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8" Type="http://schemas.openxmlformats.org/officeDocument/2006/relationships/slide" Target="slides/slide3.xml"/><Relationship Id="rId51" Type="http://schemas.openxmlformats.org/officeDocument/2006/relationships/customXml" Target="../customXml/item1.xml"/><Relationship Id="rId3" Type="http://schemas.openxmlformats.org/officeDocument/2006/relationships/slideMaster" Target="slideMasters/slideMaster1.xml"/><Relationship Id="rId46" Type="http://schemas.openxmlformats.org/officeDocument/2006/relationships/font" Target="fonts/ArialNarrow-regular.fntdata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5" Type="http://schemas.openxmlformats.org/officeDocument/2006/relationships/slide" Target="slides/slide2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41" Type="http://schemas.openxmlformats.org/officeDocument/2006/relationships/slide" Target="slides/slide36.xml"/><Relationship Id="rId20" Type="http://schemas.openxmlformats.org/officeDocument/2006/relationships/slide" Target="slides/slide15.xml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49" Type="http://schemas.openxmlformats.org/officeDocument/2006/relationships/font" Target="fonts/ArialNarrow-boldItalic.fntdata"/><Relationship Id="rId36" Type="http://schemas.openxmlformats.org/officeDocument/2006/relationships/slide" Target="slides/slide3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5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625639" y="0"/>
            <a:ext cx="2773680" cy="588459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b="0" i="0" lang="fi-FI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1" name="Google Shape;151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p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2" name="Google Shape;232;p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2" name="Google Shape;242;p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3" name="Google Shape;243;p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4" name="Google Shape;254;p1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5" name="Google Shape;255;p1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1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1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9" name="Google Shape;279;p1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p1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0" name="Google Shape;290;p1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1" name="Google Shape;291;p1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1" name="Google Shape;301;p1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2" name="Google Shape;302;p1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1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" name="Google Shape;316;p1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" name="Google Shape;329;p1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0" name="Google Shape;330;p1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8" name="Google Shape;338;p1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9" name="Google Shape;339;p1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0" name="Google Shape;160;p5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p1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8" name="Google Shape;348;p1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7" name="Google Shape;357;p1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8" name="Google Shape;358;p1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p2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p2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7" name="Google Shape;387;p2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8" name="Google Shape;388;p2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" name="Google Shape;396;p2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7" name="Google Shape;397;p2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2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2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4" name="Google Shape;414;p2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5" name="Google Shape;415;p2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2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4" name="Google Shape;424;p2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3" name="Google Shape;433;p2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4" name="Google Shape;434;p2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2" name="Google Shape;442;p2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43" name="Google Shape;443;p2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2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1" name="Google Shape;451;p2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2" name="Google Shape;452;p2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9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29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1" name="Google Shape;461;p29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0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9" name="Google Shape;469;p30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70" name="Google Shape;470;p30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1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9" name="Google Shape;479;p31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80" name="Google Shape;480;p31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3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1" name="Google Shape;491;p3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92" name="Google Shape;492;p32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1" name="Google Shape;501;p3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02" name="Google Shape;502;p3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12" name="Google Shape;512;p3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13" name="Google Shape;513;p3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3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1" name="Google Shape;521;p3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2" name="Google Shape;522;p3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3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3" name="Google Shape;533;p3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4" name="Google Shape;534;p3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2" name="Google Shape;542;p3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p3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3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" name="Google Shape;176;p3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8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1" name="Google Shape;551;p38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52" name="Google Shape;552;p38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5" name="Google Shape;185;p2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0" name="Google Shape;190;p4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1" name="Google Shape;191;p4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5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9" name="Google Shape;199;p5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0" name="Google Shape;200;p5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/>
          <p:nvPr>
            <p:ph idx="2" type="sldImg"/>
          </p:nvPr>
        </p:nvSpPr>
        <p:spPr>
          <a:xfrm>
            <a:off x="-317500" y="1466850"/>
            <a:ext cx="7035800" cy="3957638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7:notes"/>
          <p:cNvSpPr txBox="1"/>
          <p:nvPr>
            <p:ph idx="1" type="body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anchorCtr="0" anchor="t" bIns="49500" lIns="99025" spcFirstLastPara="1" rIns="99025" wrap="square" tIns="495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p7:notes"/>
          <p:cNvSpPr txBox="1"/>
          <p:nvPr>
            <p:ph idx="12" type="sldNum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anchorCtr="0" anchor="b" bIns="49500" lIns="99025" spcFirstLastPara="1" rIns="99025" wrap="square" tIns="495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jpg"/><Relationship Id="rId3" Type="http://schemas.openxmlformats.org/officeDocument/2006/relationships/image" Target="../media/image15.png"/><Relationship Id="rId4" Type="http://schemas.openxmlformats.org/officeDocument/2006/relationships/image" Target="../media/image9.png"/><Relationship Id="rId5" Type="http://schemas.openxmlformats.org/officeDocument/2006/relationships/image" Target="../media/image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jp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5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40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0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pic>
        <p:nvPicPr>
          <p:cNvPr id="20" name="Google Shape;20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4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49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9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2" name="Google Shape;72;p4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73" name="Google Shape;73;p4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50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0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uvatekstillinen sisältö">
  <p:cSld name="Kuvatekstillinen sisältö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5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51"/>
          <p:cNvSpPr txBox="1"/>
          <p:nvPr>
            <p:ph type="title"/>
          </p:nvPr>
        </p:nvSpPr>
        <p:spPr>
          <a:xfrm>
            <a:off x="347253" y="1073426"/>
            <a:ext cx="11497493" cy="13755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Mukautettu asettelu">
  <p:cSld name="5_Mukautettu asettelu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5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52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52"/>
          <p:cNvSpPr txBox="1"/>
          <p:nvPr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ylävalikosta ”Lisää” -&gt; ”Ylä- ja alatunniste”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52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avautuvasta valikosta alatunniste-kohtaa.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Kirjoita kenttään esityksen otsikko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lopuksi ”Käytä kaikissa”.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Mukautettu asettelu">
  <p:cSld name="6_Mukautettu asettelu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5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3"/>
          <p:cNvSpPr txBox="1"/>
          <p:nvPr>
            <p:ph type="title"/>
          </p:nvPr>
        </p:nvSpPr>
        <p:spPr>
          <a:xfrm>
            <a:off x="347253" y="677648"/>
            <a:ext cx="11497493" cy="120064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53"/>
          <p:cNvSpPr txBox="1"/>
          <p:nvPr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Klikkaa haluaamasi diaa hiiren oikealla näppäimellä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valikosto ”Asettelu”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Valitse haluamasi diapohja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5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57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99" name="Google Shape;99;p57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0" name="Google Shape;100;p57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57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102" name="Google Shape;102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103" name="Google Shape;103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57"/>
          <p:cNvSpPr txBox="1"/>
          <p:nvPr>
            <p:ph idx="12" type="sldNum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05" name="Google Shape;105;p57"/>
          <p:cNvSpPr txBox="1"/>
          <p:nvPr>
            <p:ph idx="11" type="ftr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06" name="Google Shape;106;p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dia" type="title">
  <p:cSld name="TIT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5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8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  <a:defRPr b="1" sz="6000">
                <a:solidFill>
                  <a:srgbClr val="F2F2F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58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  <a:defRPr sz="2400">
                <a:solidFill>
                  <a:srgbClr val="F2F2F2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5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15" name="Google Shape;115;p5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6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60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61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61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3" name="Google Shape;123;p61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24" name="Google Shape;124;p61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ukautettu asettelu">
  <p:cSld name="Mukautettu asettelu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2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4" name="Google Shape;24;p42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42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42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pic>
        <p:nvPicPr>
          <p:cNvPr id="27" name="Google Shape;2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, joka sisältää kohteen teksti, clipart-kuva&#10;&#10;Kuvaus luotu automaattisesti" id="28" name="Google Shape;2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4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0" name="Google Shape;30;p4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1" name="Google Shape;31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6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8" name="Google Shape;128;p6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29" name="Google Shape;129;p62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0" name="Google Shape;130;p62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ain otsikko">
  <p:cSld name="Vain otsikko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" y="-672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63"/>
          <p:cNvSpPr txBox="1"/>
          <p:nvPr>
            <p:ph type="title"/>
          </p:nvPr>
        </p:nvSpPr>
        <p:spPr>
          <a:xfrm>
            <a:off x="919223" y="2268899"/>
            <a:ext cx="4023167" cy="23202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63"/>
          <p:cNvSpPr txBox="1"/>
          <p:nvPr>
            <p:ph idx="1" type="body"/>
          </p:nvPr>
        </p:nvSpPr>
        <p:spPr>
          <a:xfrm>
            <a:off x="6096000" y="853352"/>
            <a:ext cx="5791200" cy="51307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5" name="Google Shape;135;p6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6" name="Google Shape;136;p6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4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4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0" name="Google Shape;140;p64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1" name="Google Shape;141;p64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2" name="Google Shape;142;p64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6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44" name="Google Shape;144;p6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hjä">
  <p:cSld name="Tyhjä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6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69"/>
            <a:ext cx="12190800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65"/>
          <p:cNvSpPr txBox="1"/>
          <p:nvPr>
            <p:ph type="title"/>
          </p:nvPr>
        </p:nvSpPr>
        <p:spPr>
          <a:xfrm>
            <a:off x="352064" y="2662439"/>
            <a:ext cx="11465688" cy="126137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65"/>
          <p:cNvSpPr txBox="1"/>
          <p:nvPr>
            <p:ph idx="1" type="body"/>
          </p:nvPr>
        </p:nvSpPr>
        <p:spPr>
          <a:xfrm>
            <a:off x="645069" y="5288163"/>
            <a:ext cx="7609730" cy="7323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tsikko ja sisältö">
  <p:cSld name="Otsikko ja sisältö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" y="-672"/>
            <a:ext cx="12190803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1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5" name="Google Shape;35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Mukautettu asettelu">
  <p:cSld name="2_Mukautettu asettelu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4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4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3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1" name="Google Shape;41;p43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Mukautettu asettelu">
  <p:cSld name="1_Mukautettu asettelu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44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6" name="Google Shape;46;p44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Mukautettu asettelu">
  <p:cSld name="4_Mukautettu asettelu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45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4" name="Google Shape;54;p45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Mukautettu asettelu">
  <p:cSld name="3_Mukautettu asettelu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6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8" name="Google Shape;58;p46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9" name="Google Shape;59;p4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4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san ylätunniste">
  <p:cSld name="Osan ylätunniste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7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3" name="Google Shape;63;p47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ksi sisältökohdetta">
  <p:cSld name="Kaksi sisältökohdetta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48"/>
          <p:cNvSpPr/>
          <p:nvPr>
            <p:ph idx="2" type="pic"/>
          </p:nvPr>
        </p:nvSpPr>
        <p:spPr>
          <a:xfrm>
            <a:off x="838199" y="992187"/>
            <a:ext cx="10595777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48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48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3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theme" Target="../theme/theme3.xml"/><Relationship Id="rId10" Type="http://schemas.openxmlformats.org/officeDocument/2006/relationships/slideLayout" Target="../slideLayouts/slideLayout23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3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9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9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pic>
        <p:nvPicPr>
          <p:cNvPr id="15" name="Google Shape;15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886280" y="6347443"/>
            <a:ext cx="3004968" cy="501824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5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" y="-672"/>
            <a:ext cx="12190802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5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3" name="Google Shape;93;p5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56"/>
          <p:cNvSpPr txBox="1"/>
          <p:nvPr>
            <p:ph idx="11" type="ftr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Google Shape;95;p56"/>
          <p:cNvSpPr txBox="1"/>
          <p:nvPr>
            <p:ph idx="12" type="sldNum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</p:sldLayoutIdLst>
  <mc:AlternateContent>
    <mc:Choice Requires="p14">
      <p:transition spd="slow" p14:dur="700">
        <p:fade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jpg"/><Relationship Id="rId4" Type="http://schemas.openxmlformats.org/officeDocument/2006/relationships/image" Target="../media/image21.png"/><Relationship Id="rId5" Type="http://schemas.openxmlformats.org/officeDocument/2006/relationships/image" Target="../media/image1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jpg"/><Relationship Id="rId4" Type="http://schemas.openxmlformats.org/officeDocument/2006/relationships/image" Target="../media/image29.jpg"/><Relationship Id="rId5" Type="http://schemas.openxmlformats.org/officeDocument/2006/relationships/image" Target="../media/image3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jpg"/><Relationship Id="rId4" Type="http://schemas.openxmlformats.org/officeDocument/2006/relationships/image" Target="../media/image27.jpg"/><Relationship Id="rId5" Type="http://schemas.openxmlformats.org/officeDocument/2006/relationships/image" Target="../media/image26.jpg"/><Relationship Id="rId6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0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6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Kuva, joka sisältää kohteen teksti, puutavara&#10;&#10;Kuvaus luotu automaattisesti" id="153" name="Google Shape;15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54"/>
          <p:cNvSpPr txBox="1"/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Industrial wood construction</a:t>
            </a:r>
            <a:endParaRPr/>
          </a:p>
        </p:txBody>
      </p:sp>
      <p:sp>
        <p:nvSpPr>
          <p:cNvPr id="155" name="Google Shape;155;p54"/>
          <p:cNvSpPr txBox="1"/>
          <p:nvPr>
            <p:ph idx="1" type="subTitle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Teaching materials for industrial wood construction education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  <p:pic>
        <p:nvPicPr>
          <p:cNvPr id="156" name="Google Shape;15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300" y="6213974"/>
            <a:ext cx="2199815" cy="64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25125" y="6292025"/>
            <a:ext cx="2870951" cy="48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Solid timber logs</a:t>
            </a:r>
            <a:endParaRPr/>
          </a:p>
        </p:txBody>
      </p:sp>
      <p:pic>
        <p:nvPicPr>
          <p:cNvPr id="235" name="Google Shape;235;p8"/>
          <p:cNvPicPr preferRelativeResize="0"/>
          <p:nvPr/>
        </p:nvPicPr>
        <p:blipFill rotWithShape="1">
          <a:blip r:embed="rId3">
            <a:alphaModFix/>
          </a:blip>
          <a:srcRect b="47949" l="0" r="0" t="0"/>
          <a:stretch/>
        </p:blipFill>
        <p:spPr>
          <a:xfrm>
            <a:off x="1572395" y="2064783"/>
            <a:ext cx="9257270" cy="173873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8"/>
          <p:cNvSpPr txBox="1"/>
          <p:nvPr>
            <p:ph idx="11" type="ftr"/>
          </p:nvPr>
        </p:nvSpPr>
        <p:spPr>
          <a:xfrm>
            <a:off x="838199" y="6334918"/>
            <a:ext cx="5128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237" name="Google Shape;237;p8"/>
          <p:cNvSpPr txBox="1"/>
          <p:nvPr/>
        </p:nvSpPr>
        <p:spPr>
          <a:xfrm>
            <a:off x="1621031" y="4004562"/>
            <a:ext cx="3103038" cy="781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Solid timber log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95...205 mm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170...220 mm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 13 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Dimensions and profile shape vary by manufacturer</a:t>
            </a:r>
            <a:endParaRPr/>
          </a:p>
        </p:txBody>
      </p:sp>
      <p:sp>
        <p:nvSpPr>
          <p:cNvPr id="238" name="Google Shape;238;p8"/>
          <p:cNvSpPr txBox="1"/>
          <p:nvPr/>
        </p:nvSpPr>
        <p:spPr>
          <a:xfrm>
            <a:off x="4953000" y="4004561"/>
            <a:ext cx="2770762" cy="781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Laminated log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95...275 mm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170...275 mm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≤13 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Dimensions. laminated structure and profile shape vary by manufacturer</a:t>
            </a:r>
            <a:endParaRPr/>
          </a:p>
        </p:txBody>
      </p:sp>
      <p:sp>
        <p:nvSpPr>
          <p:cNvPr id="239" name="Google Shape;239;p8"/>
          <p:cNvSpPr txBox="1"/>
          <p:nvPr/>
        </p:nvSpPr>
        <p:spPr>
          <a:xfrm>
            <a:off x="8583038" y="4004560"/>
            <a:ext cx="2770762" cy="7810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Non-settling timber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Width: 135...275 mm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Height: 220...275 mm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Length: ≤13 m</a:t>
            </a:r>
            <a:endParaRPr/>
          </a:p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Dimensions. laminated structure and profile shape vary by manufacturer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Non-settling timber</a:t>
            </a:r>
            <a:endParaRPr/>
          </a:p>
        </p:txBody>
      </p:sp>
      <p:sp>
        <p:nvSpPr>
          <p:cNvPr id="246" name="Google Shape;246;p9"/>
          <p:cNvSpPr txBox="1"/>
          <p:nvPr>
            <p:ph idx="1" type="body"/>
          </p:nvPr>
        </p:nvSpPr>
        <p:spPr>
          <a:xfrm>
            <a:off x="838200" y="1825625"/>
            <a:ext cx="5482281" cy="48532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Non-settling timber refers to a cross-laminated timber product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Non-settling structure is achieved by using vertical lamellae that function as the load-bearing element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Non-settling timber makes up a building element resembling a CLT panel wall</a:t>
            </a:r>
            <a:endParaRPr/>
          </a:p>
        </p:txBody>
      </p:sp>
      <p:pic>
        <p:nvPicPr>
          <p:cNvPr descr="Kuvahaun tulos haulle lamellihirsi tiivistys" id="247" name="Google Shape;247;p9"/>
          <p:cNvPicPr preferRelativeResize="0"/>
          <p:nvPr/>
        </p:nvPicPr>
        <p:blipFill rotWithShape="1">
          <a:blip r:embed="rId3">
            <a:alphaModFix/>
          </a:blip>
          <a:srcRect b="0" l="22231" r="19293" t="0"/>
          <a:stretch/>
        </p:blipFill>
        <p:spPr>
          <a:xfrm>
            <a:off x="7500493" y="743104"/>
            <a:ext cx="1540335" cy="26123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uvahaun tulos haulle lamellihirsi tiivistys" id="248" name="Google Shape;248;p9"/>
          <p:cNvPicPr preferRelativeResize="0"/>
          <p:nvPr/>
        </p:nvPicPr>
        <p:blipFill rotWithShape="1">
          <a:blip r:embed="rId4">
            <a:alphaModFix/>
          </a:blip>
          <a:srcRect b="0" l="11509" r="12805" t="0"/>
          <a:stretch/>
        </p:blipFill>
        <p:spPr>
          <a:xfrm>
            <a:off x="9040828" y="739401"/>
            <a:ext cx="1995538" cy="261604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iheeseen liittyvÃ¤ kuva" id="249" name="Google Shape;249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420554" y="3549430"/>
            <a:ext cx="2640524" cy="2619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9"/>
          <p:cNvSpPr txBox="1"/>
          <p:nvPr/>
        </p:nvSpPr>
        <p:spPr>
          <a:xfrm>
            <a:off x="9308994" y="6014921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Kontiotuote</a:t>
            </a:r>
            <a:endParaRPr/>
          </a:p>
        </p:txBody>
      </p:sp>
      <p:sp>
        <p:nvSpPr>
          <p:cNvPr id="251" name="Google Shape;251;p9"/>
          <p:cNvSpPr txBox="1"/>
          <p:nvPr>
            <p:ph idx="11" type="ftr"/>
          </p:nvPr>
        </p:nvSpPr>
        <p:spPr>
          <a:xfrm>
            <a:off x="838199" y="6334918"/>
            <a:ext cx="531750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Prefabrication degree of solid timber frames</a:t>
            </a:r>
            <a:endParaRPr/>
          </a:p>
        </p:txBody>
      </p:sp>
      <p:sp>
        <p:nvSpPr>
          <p:cNvPr id="258" name="Google Shape;258;p10"/>
          <p:cNvSpPr txBox="1"/>
          <p:nvPr>
            <p:ph idx="1" type="body"/>
          </p:nvPr>
        </p:nvSpPr>
        <p:spPr>
          <a:xfrm>
            <a:off x="838200" y="1825624"/>
            <a:ext cx="10515600" cy="4735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 timber frame delivery typically includes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Timber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Possible beams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Installation accessories for logs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Complementary elements of a timber frame as required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Intermediate floor elements (beam or solid timber structures)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Roof elements (beam or solid timber structures)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Nail plate trusses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Other beams (glulam timber or LVL)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Partition elements (with framed or solid timber structure)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Windows and doors</a:t>
            </a:r>
            <a:endParaRPr/>
          </a:p>
        </p:txBody>
      </p:sp>
      <p:sp>
        <p:nvSpPr>
          <p:cNvPr id="259" name="Google Shape;259;p10"/>
          <p:cNvSpPr txBox="1"/>
          <p:nvPr>
            <p:ph idx="11" type="ftr"/>
          </p:nvPr>
        </p:nvSpPr>
        <p:spPr>
          <a:xfrm>
            <a:off x="838200" y="6334918"/>
            <a:ext cx="511954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Corner options</a:t>
            </a:r>
            <a:endParaRPr/>
          </a:p>
        </p:txBody>
      </p:sp>
      <p:sp>
        <p:nvSpPr>
          <p:cNvPr id="266" name="Google Shape;266;p11"/>
          <p:cNvSpPr txBox="1"/>
          <p:nvPr>
            <p:ph idx="1" type="body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There are several options for the corners of solid timber walls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Extended corner (1)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Dove-tail corner (2)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Mitre corner (3)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City corner (4)</a:t>
            </a:r>
            <a:endParaRPr/>
          </a:p>
        </p:txBody>
      </p:sp>
      <p:pic>
        <p:nvPicPr>
          <p:cNvPr descr="Kontio Ristikkonurkka T-profiilin hirrellÃ¤" id="267" name="Google Shape;267;p11"/>
          <p:cNvPicPr preferRelativeResize="0"/>
          <p:nvPr/>
        </p:nvPicPr>
        <p:blipFill rotWithShape="1">
          <a:blip r:embed="rId3">
            <a:alphaModFix/>
          </a:blip>
          <a:srcRect b="5495" l="10126" r="11651" t="19055"/>
          <a:stretch/>
        </p:blipFill>
        <p:spPr>
          <a:xfrm>
            <a:off x="6098105" y="1418900"/>
            <a:ext cx="2823140" cy="192513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ontio LohenpyrstÃ¶nurkka M-profiilin hirrellÃ¤" id="268" name="Google Shape;268;p11"/>
          <p:cNvPicPr preferRelativeResize="0"/>
          <p:nvPr/>
        </p:nvPicPr>
        <p:blipFill rotWithShape="1">
          <a:blip r:embed="rId4">
            <a:alphaModFix/>
          </a:blip>
          <a:srcRect b="177" l="7826" r="11242" t="17373"/>
          <a:stretch/>
        </p:blipFill>
        <p:spPr>
          <a:xfrm>
            <a:off x="9118682" y="1418900"/>
            <a:ext cx="2826127" cy="2033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ontio Jiirinurkka M-profiilin hirrellÃ¤" id="269" name="Google Shape;269;p11"/>
          <p:cNvPicPr preferRelativeResize="0"/>
          <p:nvPr/>
        </p:nvPicPr>
        <p:blipFill rotWithShape="1">
          <a:blip r:embed="rId5">
            <a:alphaModFix/>
          </a:blip>
          <a:srcRect b="3877" l="6072" r="12970" t="9769"/>
          <a:stretch/>
        </p:blipFill>
        <p:spPr>
          <a:xfrm>
            <a:off x="6265255" y="4113995"/>
            <a:ext cx="2565456" cy="19345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Kontio Citynurkka" id="270" name="Google Shape;270;p11"/>
          <p:cNvPicPr preferRelativeResize="0"/>
          <p:nvPr/>
        </p:nvPicPr>
        <p:blipFill rotWithShape="1">
          <a:blip r:embed="rId6">
            <a:alphaModFix/>
          </a:blip>
          <a:srcRect b="8072" l="10699" r="11469" t="22226"/>
          <a:stretch/>
        </p:blipFill>
        <p:spPr>
          <a:xfrm>
            <a:off x="9101167" y="4199002"/>
            <a:ext cx="2846742" cy="1801576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1"/>
          <p:cNvSpPr txBox="1"/>
          <p:nvPr/>
        </p:nvSpPr>
        <p:spPr>
          <a:xfrm>
            <a:off x="6098105" y="1225968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</a:t>
            </a:r>
            <a:endParaRPr/>
          </a:p>
        </p:txBody>
      </p:sp>
      <p:sp>
        <p:nvSpPr>
          <p:cNvPr id="272" name="Google Shape;272;p11"/>
          <p:cNvSpPr txBox="1"/>
          <p:nvPr/>
        </p:nvSpPr>
        <p:spPr>
          <a:xfrm>
            <a:off x="9118682" y="1225968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</a:t>
            </a:r>
            <a:endParaRPr/>
          </a:p>
        </p:txBody>
      </p:sp>
      <p:sp>
        <p:nvSpPr>
          <p:cNvPr id="273" name="Google Shape;273;p11"/>
          <p:cNvSpPr txBox="1"/>
          <p:nvPr/>
        </p:nvSpPr>
        <p:spPr>
          <a:xfrm>
            <a:off x="6227806" y="3929329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</a:t>
            </a:r>
            <a:endParaRPr/>
          </a:p>
        </p:txBody>
      </p:sp>
      <p:sp>
        <p:nvSpPr>
          <p:cNvPr id="274" name="Google Shape;274;p11"/>
          <p:cNvSpPr txBox="1"/>
          <p:nvPr/>
        </p:nvSpPr>
        <p:spPr>
          <a:xfrm>
            <a:off x="9117136" y="3929329"/>
            <a:ext cx="6301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</a:t>
            </a:r>
            <a:endParaRPr/>
          </a:p>
        </p:txBody>
      </p:sp>
      <p:sp>
        <p:nvSpPr>
          <p:cNvPr id="275" name="Google Shape;275;p11"/>
          <p:cNvSpPr txBox="1"/>
          <p:nvPr/>
        </p:nvSpPr>
        <p:spPr>
          <a:xfrm>
            <a:off x="10295181" y="6104232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Images: Kontiotuote</a:t>
            </a:r>
            <a:endParaRPr/>
          </a:p>
        </p:txBody>
      </p:sp>
      <p:sp>
        <p:nvSpPr>
          <p:cNvPr id="276" name="Google Shape;276;p11"/>
          <p:cNvSpPr txBox="1"/>
          <p:nvPr>
            <p:ph idx="11" type="ftr"/>
          </p:nvPr>
        </p:nvSpPr>
        <p:spPr>
          <a:xfrm>
            <a:off x="838199" y="6334918"/>
            <a:ext cx="512896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Exterior wall structure</a:t>
            </a:r>
            <a:endParaRPr/>
          </a:p>
        </p:txBody>
      </p:sp>
      <p:sp>
        <p:nvSpPr>
          <p:cNvPr id="283" name="Google Shape;283;p12"/>
          <p:cNvSpPr txBox="1"/>
          <p:nvPr>
            <p:ph idx="1" type="body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An exterior wall with solid timber structure is simple as it only has one structural layer of a single material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 solid timber wall has a relatively high U value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Load-bearing capacity of a timber wall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Buckling resistance</a:t>
            </a:r>
            <a:endParaRPr/>
          </a:p>
        </p:txBody>
      </p:sp>
      <p:pic>
        <p:nvPicPr>
          <p:cNvPr id="284" name="Google Shape;284;p12"/>
          <p:cNvPicPr preferRelativeResize="0"/>
          <p:nvPr/>
        </p:nvPicPr>
        <p:blipFill rotWithShape="1">
          <a:blip r:embed="rId3">
            <a:alphaModFix/>
          </a:blip>
          <a:srcRect b="8064" l="0" r="0" t="12667"/>
          <a:stretch/>
        </p:blipFill>
        <p:spPr>
          <a:xfrm>
            <a:off x="8269575" y="1669775"/>
            <a:ext cx="2167689" cy="3267986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2"/>
          <p:cNvSpPr txBox="1"/>
          <p:nvPr>
            <p:ph idx="11" type="ftr"/>
          </p:nvPr>
        </p:nvSpPr>
        <p:spPr>
          <a:xfrm>
            <a:off x="838199" y="6334918"/>
            <a:ext cx="49875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286" name="Google Shape;286;p12"/>
          <p:cNvSpPr txBox="1"/>
          <p:nvPr/>
        </p:nvSpPr>
        <p:spPr>
          <a:xfrm>
            <a:off x="8284982" y="1066818"/>
            <a:ext cx="2136873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exterior wall</a:t>
            </a:r>
            <a:endParaRPr/>
          </a:p>
        </p:txBody>
      </p:sp>
      <p:sp>
        <p:nvSpPr>
          <p:cNvPr id="287" name="Google Shape;287;p12"/>
          <p:cNvSpPr txBox="1"/>
          <p:nvPr/>
        </p:nvSpPr>
        <p:spPr>
          <a:xfrm>
            <a:off x="8525759" y="4951500"/>
            <a:ext cx="2828041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 	Non-settling timber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Partition structure</a:t>
            </a:r>
            <a:endParaRPr/>
          </a:p>
        </p:txBody>
      </p:sp>
      <p:sp>
        <p:nvSpPr>
          <p:cNvPr id="294" name="Google Shape;294;p13"/>
          <p:cNvSpPr txBox="1"/>
          <p:nvPr>
            <p:ph idx="1" type="body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 partition with solid timber structure is simple as it only has one structural layer of a single material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 solid timber wall has a relatively low sound insulation capacity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i="1" lang="fi-FI"/>
              <a:t>D</a:t>
            </a:r>
            <a:r>
              <a:rPr baseline="-25000" lang="fi-FI"/>
              <a:t>n,T,w</a:t>
            </a:r>
            <a:r>
              <a:rPr lang="fi-FI"/>
              <a:t> ≥ 40 dB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Load-bearing capacity of a timber wall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Buckling resistance</a:t>
            </a:r>
            <a:endParaRPr/>
          </a:p>
        </p:txBody>
      </p:sp>
      <p:pic>
        <p:nvPicPr>
          <p:cNvPr id="295" name="Google Shape;295;p13"/>
          <p:cNvPicPr preferRelativeResize="0"/>
          <p:nvPr/>
        </p:nvPicPr>
        <p:blipFill rotWithShape="1">
          <a:blip r:embed="rId3">
            <a:alphaModFix/>
          </a:blip>
          <a:srcRect b="7585" l="0" r="0" t="11228"/>
          <a:stretch/>
        </p:blipFill>
        <p:spPr>
          <a:xfrm>
            <a:off x="8374604" y="1621410"/>
            <a:ext cx="1972840" cy="333708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3"/>
          <p:cNvSpPr txBox="1"/>
          <p:nvPr>
            <p:ph idx="11" type="ftr"/>
          </p:nvPr>
        </p:nvSpPr>
        <p:spPr>
          <a:xfrm>
            <a:off x="838200" y="6334918"/>
            <a:ext cx="5025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297" name="Google Shape;297;p13"/>
          <p:cNvSpPr txBox="1"/>
          <p:nvPr/>
        </p:nvSpPr>
        <p:spPr>
          <a:xfrm>
            <a:off x="8284982" y="1066818"/>
            <a:ext cx="2136873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partition</a:t>
            </a:r>
            <a:endParaRPr/>
          </a:p>
        </p:txBody>
      </p:sp>
      <p:sp>
        <p:nvSpPr>
          <p:cNvPr id="298" name="Google Shape;298;p13"/>
          <p:cNvSpPr txBox="1"/>
          <p:nvPr/>
        </p:nvSpPr>
        <p:spPr>
          <a:xfrm>
            <a:off x="8525759" y="4951500"/>
            <a:ext cx="2828041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 	Non-settling timber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Partition structure</a:t>
            </a:r>
            <a:endParaRPr/>
          </a:p>
        </p:txBody>
      </p:sp>
      <p:sp>
        <p:nvSpPr>
          <p:cNvPr id="305" name="Google Shape;305;p14"/>
          <p:cNvSpPr txBox="1"/>
          <p:nvPr>
            <p:ph idx="1" type="body"/>
          </p:nvPr>
        </p:nvSpPr>
        <p:spPr>
          <a:xfrm>
            <a:off x="838200" y="1825624"/>
            <a:ext cx="5377249" cy="48779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sound insulation capacity of a solid timber partition can be improved by making it into an acoustical double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Double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Enables airborne sound insulation between spaces of </a:t>
            </a:r>
            <a:r>
              <a:rPr i="1" lang="fi-FI"/>
              <a:t>D</a:t>
            </a:r>
            <a:r>
              <a:rPr baseline="-25000" lang="fi-FI"/>
              <a:t>n,T,w</a:t>
            </a:r>
            <a:r>
              <a:rPr lang="fi-FI"/>
              <a:t> ≥ 55 dB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When using a framed wall clad with plasterboard, the log wall look is lost on the other side of the wall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06" name="Google Shape;306;p14"/>
          <p:cNvPicPr preferRelativeResize="0"/>
          <p:nvPr/>
        </p:nvPicPr>
        <p:blipFill rotWithShape="1">
          <a:blip r:embed="rId3">
            <a:alphaModFix/>
          </a:blip>
          <a:srcRect b="14972" l="0" r="0" t="16283"/>
          <a:stretch/>
        </p:blipFill>
        <p:spPr>
          <a:xfrm>
            <a:off x="7988644" y="1753386"/>
            <a:ext cx="2514954" cy="3440784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4"/>
          <p:cNvSpPr txBox="1"/>
          <p:nvPr>
            <p:ph idx="11" type="ftr"/>
          </p:nvPr>
        </p:nvSpPr>
        <p:spPr>
          <a:xfrm>
            <a:off x="838200" y="6334918"/>
            <a:ext cx="49781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308" name="Google Shape;308;p14"/>
          <p:cNvSpPr txBox="1"/>
          <p:nvPr/>
        </p:nvSpPr>
        <p:spPr>
          <a:xfrm>
            <a:off x="8177684" y="882175"/>
            <a:ext cx="2136873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partition</a:t>
            </a:r>
            <a:endParaRPr/>
          </a:p>
        </p:txBody>
      </p:sp>
      <p:sp>
        <p:nvSpPr>
          <p:cNvPr id="309" name="Google Shape;309;p14"/>
          <p:cNvSpPr txBox="1"/>
          <p:nvPr/>
        </p:nvSpPr>
        <p:spPr>
          <a:xfrm>
            <a:off x="8158830" y="5262587"/>
            <a:ext cx="2828041" cy="1072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 	Non-settling timber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Gap between frame halves + Timber frame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	Mineral wool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	2 x plasterboard</a:t>
            </a:r>
            <a:endParaRPr/>
          </a:p>
        </p:txBody>
      </p:sp>
      <p:sp>
        <p:nvSpPr>
          <p:cNvPr id="310" name="Google Shape;310;p14"/>
          <p:cNvSpPr txBox="1"/>
          <p:nvPr/>
        </p:nvSpPr>
        <p:spPr>
          <a:xfrm>
            <a:off x="8310786" y="1438596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Separate frame halves</a:t>
            </a:r>
            <a:endParaRPr/>
          </a:p>
        </p:txBody>
      </p:sp>
      <p:sp>
        <p:nvSpPr>
          <p:cNvPr id="311" name="Google Shape;311;p14"/>
          <p:cNvSpPr txBox="1"/>
          <p:nvPr/>
        </p:nvSpPr>
        <p:spPr>
          <a:xfrm>
            <a:off x="9498236" y="1565915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2</a:t>
            </a:r>
            <a:endParaRPr/>
          </a:p>
        </p:txBody>
      </p:sp>
      <p:sp>
        <p:nvSpPr>
          <p:cNvPr id="312" name="Google Shape;312;p14"/>
          <p:cNvSpPr txBox="1"/>
          <p:nvPr/>
        </p:nvSpPr>
        <p:spPr>
          <a:xfrm>
            <a:off x="8701235" y="1594567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1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Partition structure</a:t>
            </a:r>
            <a:endParaRPr/>
          </a:p>
        </p:txBody>
      </p:sp>
      <p:sp>
        <p:nvSpPr>
          <p:cNvPr id="319" name="Google Shape;319;p15"/>
          <p:cNvSpPr txBox="1"/>
          <p:nvPr>
            <p:ph idx="1" type="body"/>
          </p:nvPr>
        </p:nvSpPr>
        <p:spPr>
          <a:xfrm>
            <a:off x="838200" y="1825625"/>
            <a:ext cx="537724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sound insulation capacity of a solid timber partition can be improved by making it into an acoustical double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Double frame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Enables airborne sound insulation between spaces of </a:t>
            </a:r>
            <a:r>
              <a:rPr i="1" lang="fi-FI"/>
              <a:t>D</a:t>
            </a:r>
            <a:r>
              <a:rPr baseline="-25000" lang="fi-FI"/>
              <a:t>n,T,w</a:t>
            </a:r>
            <a:r>
              <a:rPr lang="fi-FI"/>
              <a:t> ≥ 55 dB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20" name="Google Shape;320;p15"/>
          <p:cNvPicPr preferRelativeResize="0"/>
          <p:nvPr/>
        </p:nvPicPr>
        <p:blipFill rotWithShape="1">
          <a:blip r:embed="rId3">
            <a:alphaModFix/>
          </a:blip>
          <a:srcRect b="11300" l="0" r="0" t="17293"/>
          <a:stretch/>
        </p:blipFill>
        <p:spPr>
          <a:xfrm>
            <a:off x="7882957" y="1753386"/>
            <a:ext cx="2480121" cy="339365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5"/>
          <p:cNvSpPr txBox="1"/>
          <p:nvPr>
            <p:ph idx="11" type="ftr"/>
          </p:nvPr>
        </p:nvSpPr>
        <p:spPr>
          <a:xfrm>
            <a:off x="838200" y="6334918"/>
            <a:ext cx="49781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322" name="Google Shape;322;p15"/>
          <p:cNvSpPr txBox="1"/>
          <p:nvPr/>
        </p:nvSpPr>
        <p:spPr>
          <a:xfrm>
            <a:off x="8096982" y="883231"/>
            <a:ext cx="2136873" cy="3994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Load-bearing partition</a:t>
            </a:r>
            <a:endParaRPr/>
          </a:p>
        </p:txBody>
      </p:sp>
      <p:sp>
        <p:nvSpPr>
          <p:cNvPr id="323" name="Google Shape;323;p15"/>
          <p:cNvSpPr txBox="1"/>
          <p:nvPr/>
        </p:nvSpPr>
        <p:spPr>
          <a:xfrm>
            <a:off x="7882957" y="5259559"/>
            <a:ext cx="2828041" cy="5906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 	Non-settling timber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	Gap between frame halves + Mineral wool</a:t>
            </a:r>
            <a:endParaRPr/>
          </a:p>
        </p:txBody>
      </p:sp>
      <p:sp>
        <p:nvSpPr>
          <p:cNvPr id="324" name="Google Shape;324;p15"/>
          <p:cNvSpPr txBox="1"/>
          <p:nvPr/>
        </p:nvSpPr>
        <p:spPr>
          <a:xfrm>
            <a:off x="8248418" y="1448837"/>
            <a:ext cx="1923069" cy="1828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Separate frame halves</a:t>
            </a:r>
            <a:endParaRPr/>
          </a:p>
        </p:txBody>
      </p:sp>
      <p:sp>
        <p:nvSpPr>
          <p:cNvPr id="325" name="Google Shape;325;p15"/>
          <p:cNvSpPr txBox="1"/>
          <p:nvPr/>
        </p:nvSpPr>
        <p:spPr>
          <a:xfrm>
            <a:off x="9210638" y="1579309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2</a:t>
            </a:r>
            <a:endParaRPr/>
          </a:p>
        </p:txBody>
      </p:sp>
      <p:sp>
        <p:nvSpPr>
          <p:cNvPr id="326" name="Google Shape;326;p15"/>
          <p:cNvSpPr txBox="1"/>
          <p:nvPr/>
        </p:nvSpPr>
        <p:spPr>
          <a:xfrm>
            <a:off x="8561513" y="1581506"/>
            <a:ext cx="627456" cy="1922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Frame 1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Intermediate floor structure</a:t>
            </a:r>
            <a:endParaRPr/>
          </a:p>
        </p:txBody>
      </p:sp>
      <p:sp>
        <p:nvSpPr>
          <p:cNvPr id="333" name="Google Shape;333;p16"/>
          <p:cNvSpPr txBox="1"/>
          <p:nvPr>
            <p:ph idx="1" type="body"/>
          </p:nvPr>
        </p:nvSpPr>
        <p:spPr>
          <a:xfrm>
            <a:off x="838200" y="1825625"/>
            <a:ext cx="5717059" cy="48223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An intermediate floor can be built using the intermediate floor types of the </a:t>
            </a:r>
            <a:r>
              <a:rPr lang="fi-FI"/>
              <a:t>plane element</a:t>
            </a:r>
            <a:r>
              <a:rPr lang="fi-FI"/>
              <a:t> system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Rib panels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Solid timber panels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 a timber frame, the intermediate floor is usually supported by a wall-mounted bracket, as the log walls are continuous past the intermediate floor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334" name="Google Shape;334;p16"/>
          <p:cNvPicPr preferRelativeResize="0"/>
          <p:nvPr/>
        </p:nvPicPr>
        <p:blipFill rotWithShape="1">
          <a:blip r:embed="rId3">
            <a:alphaModFix/>
          </a:blip>
          <a:srcRect b="3421" l="21688" r="17500" t="3874"/>
          <a:stretch/>
        </p:blipFill>
        <p:spPr>
          <a:xfrm>
            <a:off x="6604686" y="1248032"/>
            <a:ext cx="5349380" cy="457817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6"/>
          <p:cNvSpPr txBox="1"/>
          <p:nvPr>
            <p:ph idx="11" type="ftr"/>
          </p:nvPr>
        </p:nvSpPr>
        <p:spPr>
          <a:xfrm>
            <a:off x="838200" y="6334918"/>
            <a:ext cx="49781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17"/>
          <p:cNvPicPr preferRelativeResize="0"/>
          <p:nvPr/>
        </p:nvPicPr>
        <p:blipFill rotWithShape="1">
          <a:blip r:embed="rId3">
            <a:alphaModFix/>
          </a:blip>
          <a:srcRect b="8385" l="24779" r="22161" t="6491"/>
          <a:stretch/>
        </p:blipFill>
        <p:spPr>
          <a:xfrm>
            <a:off x="6641022" y="1124465"/>
            <a:ext cx="5326495" cy="4797406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Roof structure</a:t>
            </a:r>
            <a:endParaRPr/>
          </a:p>
        </p:txBody>
      </p:sp>
      <p:sp>
        <p:nvSpPr>
          <p:cNvPr id="343" name="Google Shape;343;p17"/>
          <p:cNvSpPr txBox="1"/>
          <p:nvPr>
            <p:ph idx="1" type="body"/>
          </p:nvPr>
        </p:nvSpPr>
        <p:spPr>
          <a:xfrm>
            <a:off x="838200" y="1825625"/>
            <a:ext cx="571705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roof can be built using the roof types of the </a:t>
            </a:r>
            <a:r>
              <a:rPr lang="fi-FI"/>
              <a:t>plane element</a:t>
            </a:r>
            <a:r>
              <a:rPr lang="fi-FI"/>
              <a:t> system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Nail plate trusses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Roof elements with beam structures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D0D0D"/>
              </a:buClr>
              <a:buSzPts val="2800"/>
              <a:buChar char="•"/>
            </a:pPr>
            <a:r>
              <a:rPr lang="fi-FI">
                <a:solidFill>
                  <a:srgbClr val="0D0D0D"/>
                </a:solidFill>
              </a:rPr>
              <a:t>Plane element</a:t>
            </a:r>
            <a:r>
              <a:rPr lang="fi-FI">
                <a:solidFill>
                  <a:srgbClr val="0D0D0D"/>
                </a:solidFill>
              </a:rPr>
              <a:t> system methods can be used to support nail plate trusses</a:t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sp>
        <p:nvSpPr>
          <p:cNvPr id="344" name="Google Shape;344;p17"/>
          <p:cNvSpPr txBox="1"/>
          <p:nvPr>
            <p:ph idx="11" type="ftr"/>
          </p:nvPr>
        </p:nvSpPr>
        <p:spPr>
          <a:xfrm>
            <a:off x="838199" y="6334918"/>
            <a:ext cx="500641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55"/>
          <p:cNvSpPr txBox="1"/>
          <p:nvPr>
            <p:ph idx="1" type="body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Origin of the materials</a:t>
            </a:r>
            <a:endParaRPr/>
          </a:p>
        </p:txBody>
      </p:sp>
      <p:sp>
        <p:nvSpPr>
          <p:cNvPr id="163" name="Google Shape;163;p55"/>
          <p:cNvSpPr txBox="1"/>
          <p:nvPr>
            <p:ph idx="2" type="body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1600"/>
              <a:t>These learning materials for industrial wood construction have been prepared in a project led by Puuinfo Oy in 2021–2022. Also involved in the project were 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600"/>
              <a:t>Lappia Vocational College,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600"/>
              <a:t>TTS-Työtehoseura ry</a:t>
            </a:r>
            <a:endParaRPr sz="1600"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600"/>
              <a:t>South-Eastern Finland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600"/>
              <a:t>Metropolia University of Applied Sciences,</a:t>
            </a:r>
            <a:endParaRPr/>
          </a:p>
          <a:p>
            <a:pPr indent="-355600" lvl="0" marL="647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600"/>
              <a:t>Jyväskylä University of Applied Sciences,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600"/>
              <a:t>University of Tampere, and</a:t>
            </a:r>
            <a:endParaRPr/>
          </a:p>
          <a:p>
            <a:pPr indent="-355600" lvl="0" marL="6477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1600"/>
              <a:t>Federation of the Finnish Woodworking Industries Puutuoteteollisuus ry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SzPts val="1800"/>
              <a:buNone/>
            </a:pPr>
            <a:r>
              <a:rPr lang="fi-FI" sz="1600"/>
              <a:t>The project was funded by the Ministry of the Environment.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r>
              <a:t/>
            </a:r>
            <a:endParaRPr sz="1600"/>
          </a:p>
        </p:txBody>
      </p:sp>
      <p:sp>
        <p:nvSpPr>
          <p:cNvPr id="164" name="Google Shape;164;p55"/>
          <p:cNvSpPr txBox="1"/>
          <p:nvPr>
            <p:ph idx="3" type="body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materials are intended to be used as extensively as possible in industrial wood construction education and studies.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materials are released under the Creative Commons licence Attribution-ShareAlike (CC BY-SA), which requires that the author be properly credited when the materials are used and that derivative works may only be distributed under the same licence as the original work.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51351"/>
              <a:buNone/>
            </a:pPr>
            <a:r>
              <a:rPr lang="fi-FI" sz="2000"/>
              <a:t>The original materials and any updates to them by Puuinfo will be published on the Library of Open Educational Resources website (aoe.fi) and the Puuinfo.fi website. </a:t>
            </a:r>
            <a:endParaRPr/>
          </a:p>
        </p:txBody>
      </p:sp>
      <p:sp>
        <p:nvSpPr>
          <p:cNvPr id="165" name="Google Shape;165;p55"/>
          <p:cNvSpPr txBox="1"/>
          <p:nvPr>
            <p:ph idx="4" type="body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Use of the materials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Log manufacture</a:t>
            </a:r>
            <a:endParaRPr/>
          </a:p>
        </p:txBody>
      </p:sp>
      <p:sp>
        <p:nvSpPr>
          <p:cNvPr id="351" name="Google Shape;351;p1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Computer-controlled production lines are used for the manufacture and machining of industrially produced logs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CNC technology makes dimensionally accurate machining on logs possible, as in the case of CLT and LVL panels </a:t>
            </a:r>
            <a:endParaRPr/>
          </a:p>
        </p:txBody>
      </p:sp>
      <p:pic>
        <p:nvPicPr>
          <p:cNvPr descr="Kuvahaun tulos haulle hirsivalmistus makron" id="352" name="Google Shape;352;p18"/>
          <p:cNvPicPr preferRelativeResize="0"/>
          <p:nvPr/>
        </p:nvPicPr>
        <p:blipFill rotWithShape="1">
          <a:blip r:embed="rId3">
            <a:alphaModFix/>
          </a:blip>
          <a:srcRect b="0" l="5533" r="5714" t="0"/>
          <a:stretch/>
        </p:blipFill>
        <p:spPr>
          <a:xfrm>
            <a:off x="6194001" y="1427205"/>
            <a:ext cx="5679820" cy="426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18"/>
          <p:cNvSpPr txBox="1"/>
          <p:nvPr/>
        </p:nvSpPr>
        <p:spPr>
          <a:xfrm>
            <a:off x="10205659" y="5473754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Makron</a:t>
            </a:r>
            <a:endParaRPr/>
          </a:p>
        </p:txBody>
      </p:sp>
      <p:sp>
        <p:nvSpPr>
          <p:cNvPr id="354" name="Google Shape;354;p18"/>
          <p:cNvSpPr txBox="1"/>
          <p:nvPr>
            <p:ph idx="11" type="ftr"/>
          </p:nvPr>
        </p:nvSpPr>
        <p:spPr>
          <a:xfrm>
            <a:off x="838199" y="6334918"/>
            <a:ext cx="5355801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Transport of logs</a:t>
            </a:r>
            <a:endParaRPr/>
          </a:p>
        </p:txBody>
      </p:sp>
      <p:sp>
        <p:nvSpPr>
          <p:cNvPr id="361" name="Google Shape;361;p1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Transporting logs is efficient, as they can be packed into tight bundles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Covered transport equipment can be used to reduce the accumulation of protective plastic at the construction site</a:t>
            </a:r>
            <a:endParaRPr/>
          </a:p>
        </p:txBody>
      </p:sp>
      <p:pic>
        <p:nvPicPr>
          <p:cNvPr id="362" name="Google Shape;362;p19"/>
          <p:cNvPicPr preferRelativeResize="0"/>
          <p:nvPr/>
        </p:nvPicPr>
        <p:blipFill rotWithShape="1">
          <a:blip r:embed="rId3">
            <a:alphaModFix/>
          </a:blip>
          <a:srcRect b="10987" l="30381" r="12947" t="5858"/>
          <a:stretch/>
        </p:blipFill>
        <p:spPr>
          <a:xfrm>
            <a:off x="7321377" y="951470"/>
            <a:ext cx="4537901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9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cxnSp>
        <p:nvCxnSpPr>
          <p:cNvPr id="364" name="Google Shape;364;p19"/>
          <p:cNvCxnSpPr/>
          <p:nvPr/>
        </p:nvCxnSpPr>
        <p:spPr>
          <a:xfrm flipH="1">
            <a:off x="10631246" y="1608662"/>
            <a:ext cx="41405" cy="2679136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65" name="Google Shape;365;p19"/>
          <p:cNvSpPr txBox="1"/>
          <p:nvPr/>
        </p:nvSpPr>
        <p:spPr>
          <a:xfrm rot="-5400000">
            <a:off x="10048912" y="2795118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3000</a:t>
            </a:r>
            <a:endParaRPr/>
          </a:p>
        </p:txBody>
      </p:sp>
      <p:cxnSp>
        <p:nvCxnSpPr>
          <p:cNvPr id="366" name="Google Shape;366;p19"/>
          <p:cNvCxnSpPr/>
          <p:nvPr/>
        </p:nvCxnSpPr>
        <p:spPr>
          <a:xfrm flipH="1" rot="10800000">
            <a:off x="7577782" y="1367575"/>
            <a:ext cx="2579471" cy="1159741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67" name="Google Shape;367;p19"/>
          <p:cNvSpPr txBox="1"/>
          <p:nvPr/>
        </p:nvSpPr>
        <p:spPr>
          <a:xfrm rot="-1445046">
            <a:off x="8154169" y="171819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13600 </a:t>
            </a:r>
            <a:endParaRPr/>
          </a:p>
        </p:txBody>
      </p:sp>
      <p:cxnSp>
        <p:nvCxnSpPr>
          <p:cNvPr id="368" name="Google Shape;368;p19"/>
          <p:cNvCxnSpPr/>
          <p:nvPr/>
        </p:nvCxnSpPr>
        <p:spPr>
          <a:xfrm rot="10800000">
            <a:off x="10157253" y="1315994"/>
            <a:ext cx="0" cy="27802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69" name="Google Shape;369;p19"/>
          <p:cNvCxnSpPr/>
          <p:nvPr/>
        </p:nvCxnSpPr>
        <p:spPr>
          <a:xfrm>
            <a:off x="10151075" y="1604430"/>
            <a:ext cx="57582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0" name="Google Shape;370;p19"/>
          <p:cNvCxnSpPr/>
          <p:nvPr/>
        </p:nvCxnSpPr>
        <p:spPr>
          <a:xfrm>
            <a:off x="10151075" y="4285850"/>
            <a:ext cx="575826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1" name="Google Shape;371;p19"/>
          <p:cNvCxnSpPr/>
          <p:nvPr/>
        </p:nvCxnSpPr>
        <p:spPr>
          <a:xfrm rot="10800000">
            <a:off x="7580870" y="2434281"/>
            <a:ext cx="0" cy="276307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372" name="Google Shape;372;p19"/>
          <p:cNvCxnSpPr/>
          <p:nvPr/>
        </p:nvCxnSpPr>
        <p:spPr>
          <a:xfrm>
            <a:off x="10151075" y="1372166"/>
            <a:ext cx="1643447" cy="23226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med" w="med" type="triangle"/>
            <a:tailEnd len="med" w="med" type="triangle"/>
          </a:ln>
        </p:spPr>
      </p:cxnSp>
      <p:sp>
        <p:nvSpPr>
          <p:cNvPr id="373" name="Google Shape;373;p19"/>
          <p:cNvSpPr txBox="1"/>
          <p:nvPr/>
        </p:nvSpPr>
        <p:spPr>
          <a:xfrm rot="470878">
            <a:off x="10548618" y="1178204"/>
            <a:ext cx="970259" cy="3707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i-FI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2450 </a:t>
            </a:r>
            <a:endParaRPr/>
          </a:p>
        </p:txBody>
      </p:sp>
      <p:cxnSp>
        <p:nvCxnSpPr>
          <p:cNvPr id="374" name="Google Shape;374;p19"/>
          <p:cNvCxnSpPr/>
          <p:nvPr/>
        </p:nvCxnSpPr>
        <p:spPr>
          <a:xfrm rot="10800000">
            <a:off x="11794522" y="1536359"/>
            <a:ext cx="0" cy="280084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375" name="Google Shape;375;p19"/>
          <p:cNvSpPr txBox="1"/>
          <p:nvPr>
            <p:ph idx="11" type="ftr"/>
          </p:nvPr>
        </p:nvSpPr>
        <p:spPr>
          <a:xfrm>
            <a:off x="838200" y="6334918"/>
            <a:ext cx="502527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20"/>
          <p:cNvPicPr preferRelativeResize="0"/>
          <p:nvPr/>
        </p:nvPicPr>
        <p:blipFill rotWithShape="1">
          <a:blip r:embed="rId3">
            <a:alphaModFix/>
          </a:blip>
          <a:srcRect b="8025" l="17939" r="11113" t="13262"/>
          <a:stretch/>
        </p:blipFill>
        <p:spPr>
          <a:xfrm>
            <a:off x="6697361" y="2152071"/>
            <a:ext cx="5121875" cy="3190197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Foundation of a solid timber frame </a:t>
            </a:r>
            <a:endParaRPr/>
          </a:p>
        </p:txBody>
      </p:sp>
      <p:sp>
        <p:nvSpPr>
          <p:cNvPr id="383" name="Google Shape;383;p2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A continuous foundation is needed under load-bearing timber walls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Foundation types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Ground-supported shallow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Ventilated base floor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Basement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Challenges	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Junction between the wall and the foundation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8108"/>
              <a:buChar char="•"/>
            </a:pPr>
            <a:r>
              <a:rPr lang="fi-FI"/>
              <a:t>Vertical dimensional accuracy of the foundation</a:t>
            </a:r>
            <a:endParaRPr/>
          </a:p>
        </p:txBody>
      </p:sp>
      <p:sp>
        <p:nvSpPr>
          <p:cNvPr id="384" name="Google Shape;384;p20"/>
          <p:cNvSpPr txBox="1"/>
          <p:nvPr>
            <p:ph idx="11" type="ftr"/>
          </p:nvPr>
        </p:nvSpPr>
        <p:spPr>
          <a:xfrm>
            <a:off x="838200" y="6334918"/>
            <a:ext cx="509126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21"/>
          <p:cNvPicPr preferRelativeResize="0"/>
          <p:nvPr/>
        </p:nvPicPr>
        <p:blipFill rotWithShape="1">
          <a:blip r:embed="rId3">
            <a:alphaModFix/>
          </a:blip>
          <a:srcRect b="3782" l="22500" r="20591" t="4505"/>
          <a:stretch/>
        </p:blipFill>
        <p:spPr>
          <a:xfrm>
            <a:off x="6377473" y="1056504"/>
            <a:ext cx="5551600" cy="5022642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Vertical load transfer</a:t>
            </a:r>
            <a:endParaRPr/>
          </a:p>
        </p:txBody>
      </p:sp>
      <p:sp>
        <p:nvSpPr>
          <p:cNvPr id="392" name="Google Shape;392;p21"/>
          <p:cNvSpPr txBox="1"/>
          <p:nvPr>
            <p:ph idx="1" type="body"/>
          </p:nvPr>
        </p:nvSpPr>
        <p:spPr>
          <a:xfrm>
            <a:off x="838200" y="1825624"/>
            <a:ext cx="5181600" cy="47728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Stacked logs cause linear loading on each other (kN/m)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jambs of openings play a major role for the vertical and horizontal loading of the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Sufficiently wide strip of logs (buckle resistance) should be left in the jambs of the openings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93" name="Google Shape;393;p21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22"/>
          <p:cNvPicPr preferRelativeResize="0"/>
          <p:nvPr/>
        </p:nvPicPr>
        <p:blipFill rotWithShape="1">
          <a:blip r:embed="rId3">
            <a:alphaModFix/>
          </a:blip>
          <a:srcRect b="5136" l="23108" r="29307" t="4054"/>
          <a:stretch/>
        </p:blipFill>
        <p:spPr>
          <a:xfrm>
            <a:off x="6893115" y="747106"/>
            <a:ext cx="5068225" cy="5429857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Log wall buckling support</a:t>
            </a:r>
            <a:endParaRPr/>
          </a:p>
        </p:txBody>
      </p:sp>
      <p:sp>
        <p:nvSpPr>
          <p:cNvPr id="401" name="Google Shape;401;p22"/>
          <p:cNvSpPr txBox="1"/>
          <p:nvPr>
            <p:ph idx="1" type="body"/>
          </p:nvPr>
        </p:nvSpPr>
        <p:spPr>
          <a:xfrm>
            <a:off x="838200" y="1825624"/>
            <a:ext cx="5241324" cy="47667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Horizontal support is always needed in a log wall, enabling the wall to function as a load-bearing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Unlike a wall with a framed structure, for example, an exterior wall with log structure transfers the wind load to the transverse walls rather than to the base or intermediate floor or the roof</a:t>
            </a:r>
            <a:endParaRPr/>
          </a:p>
        </p:txBody>
      </p:sp>
      <p:sp>
        <p:nvSpPr>
          <p:cNvPr id="402" name="Google Shape;402;p22"/>
          <p:cNvSpPr txBox="1"/>
          <p:nvPr>
            <p:ph idx="11" type="ftr"/>
          </p:nvPr>
        </p:nvSpPr>
        <p:spPr>
          <a:xfrm>
            <a:off x="838200" y="6334918"/>
            <a:ext cx="548718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23"/>
          <p:cNvPicPr preferRelativeResize="0"/>
          <p:nvPr/>
        </p:nvPicPr>
        <p:blipFill rotWithShape="1">
          <a:blip r:embed="rId3">
            <a:alphaModFix/>
          </a:blip>
          <a:srcRect b="4867" l="28986" r="28699" t="9471"/>
          <a:stretch/>
        </p:blipFill>
        <p:spPr>
          <a:xfrm>
            <a:off x="6874967" y="1027906"/>
            <a:ext cx="4646141" cy="5280464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Log wall buckling support</a:t>
            </a:r>
            <a:endParaRPr/>
          </a:p>
        </p:txBody>
      </p:sp>
      <p:sp>
        <p:nvSpPr>
          <p:cNvPr id="410" name="Google Shape;410;p23"/>
          <p:cNvSpPr txBox="1"/>
          <p:nvPr>
            <p:ph idx="1" type="body"/>
          </p:nvPr>
        </p:nvSpPr>
        <p:spPr>
          <a:xfrm>
            <a:off x="838200" y="1825624"/>
            <a:ext cx="5587314" cy="47358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Transverse walls or wall strips can be used for buckling support of a log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studs on opening sides are used for buckling support of the jambs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spacing between transverse supports (L, B) has a significant impact on the buckling resistance of the wall</a:t>
            </a:r>
            <a:endParaRPr/>
          </a:p>
        </p:txBody>
      </p:sp>
      <p:sp>
        <p:nvSpPr>
          <p:cNvPr id="411" name="Google Shape;411;p23"/>
          <p:cNvSpPr txBox="1"/>
          <p:nvPr>
            <p:ph idx="11" type="ftr"/>
          </p:nvPr>
        </p:nvSpPr>
        <p:spPr>
          <a:xfrm>
            <a:off x="838199" y="6334918"/>
            <a:ext cx="510068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24"/>
          <p:cNvPicPr preferRelativeResize="0"/>
          <p:nvPr/>
        </p:nvPicPr>
        <p:blipFill rotWithShape="1">
          <a:blip r:embed="rId3">
            <a:alphaModFix/>
          </a:blip>
          <a:srcRect b="6492" l="28784" r="27938" t="7033"/>
          <a:stretch/>
        </p:blipFill>
        <p:spPr>
          <a:xfrm>
            <a:off x="6701713" y="1027906"/>
            <a:ext cx="4664676" cy="5232738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Log wall buckling support</a:t>
            </a:r>
            <a:endParaRPr/>
          </a:p>
        </p:txBody>
      </p:sp>
      <p:sp>
        <p:nvSpPr>
          <p:cNvPr id="419" name="Google Shape;419;p24"/>
          <p:cNvSpPr txBox="1"/>
          <p:nvPr>
            <p:ph idx="1" type="body"/>
          </p:nvPr>
        </p:nvSpPr>
        <p:spPr>
          <a:xfrm>
            <a:off x="838200" y="1825625"/>
            <a:ext cx="5123935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Vertical supports can be used as buckling supports for a log wall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settling of the log wall must be accounted for when using vertical supports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spacing between the vertical supports (L) has a significant impact on the buckling resistance of the wall</a:t>
            </a:r>
            <a:endParaRPr/>
          </a:p>
        </p:txBody>
      </p:sp>
      <p:sp>
        <p:nvSpPr>
          <p:cNvPr id="420" name="Google Shape;420;p24"/>
          <p:cNvSpPr txBox="1"/>
          <p:nvPr>
            <p:ph idx="11" type="ftr"/>
          </p:nvPr>
        </p:nvSpPr>
        <p:spPr>
          <a:xfrm>
            <a:off x="838200" y="6334918"/>
            <a:ext cx="49969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Vertical support of a log wall</a:t>
            </a:r>
            <a:endParaRPr/>
          </a:p>
        </p:txBody>
      </p:sp>
      <p:sp>
        <p:nvSpPr>
          <p:cNvPr id="427" name="Google Shape;427;p25"/>
          <p:cNvSpPr txBox="1"/>
          <p:nvPr>
            <p:ph idx="1" type="body"/>
          </p:nvPr>
        </p:nvSpPr>
        <p:spPr>
          <a:xfrm>
            <a:off x="838200" y="1825625"/>
            <a:ext cx="524132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Main columns, which support e.g. the main brackets, can also be used as vertical supports.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logs function as horizontal beams between the vertical supports and transfer e.g. the wind load to the vertical supports</a:t>
            </a:r>
            <a:endParaRPr/>
          </a:p>
        </p:txBody>
      </p:sp>
      <p:pic>
        <p:nvPicPr>
          <p:cNvPr id="428" name="Google Shape;428;p25"/>
          <p:cNvPicPr preferRelativeResize="0"/>
          <p:nvPr/>
        </p:nvPicPr>
        <p:blipFill rotWithShape="1">
          <a:blip r:embed="rId3">
            <a:alphaModFix/>
          </a:blip>
          <a:srcRect b="0" l="31832" r="7709" t="0"/>
          <a:stretch/>
        </p:blipFill>
        <p:spPr>
          <a:xfrm>
            <a:off x="7321377" y="951470"/>
            <a:ext cx="4528753" cy="4993781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25"/>
          <p:cNvSpPr txBox="1"/>
          <p:nvPr/>
        </p:nvSpPr>
        <p:spPr>
          <a:xfrm>
            <a:off x="10191117" y="5729807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Puuinfo</a:t>
            </a:r>
            <a:endParaRPr/>
          </a:p>
        </p:txBody>
      </p:sp>
      <p:sp>
        <p:nvSpPr>
          <p:cNvPr id="430" name="Google Shape;430;p25"/>
          <p:cNvSpPr txBox="1"/>
          <p:nvPr>
            <p:ph idx="11" type="ftr"/>
          </p:nvPr>
        </p:nvSpPr>
        <p:spPr>
          <a:xfrm>
            <a:off x="838200" y="6334918"/>
            <a:ext cx="497813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Stud</a:t>
            </a:r>
            <a:endParaRPr/>
          </a:p>
        </p:txBody>
      </p:sp>
      <p:sp>
        <p:nvSpPr>
          <p:cNvPr id="437" name="Google Shape;437;p26"/>
          <p:cNvSpPr txBox="1"/>
          <p:nvPr>
            <p:ph idx="1" type="body"/>
          </p:nvPr>
        </p:nvSpPr>
        <p:spPr>
          <a:xfrm>
            <a:off x="838200" y="1825625"/>
            <a:ext cx="524132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stud is installed in a groove milled at log ends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stud is used to support the jambs of the opening, and it also serves as a mounting surface for the window and door frame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At the top of the stud, space should be left for settlement to ensure that the stud does not end up bearing the wall section above the opening</a:t>
            </a:r>
            <a:endParaRPr/>
          </a:p>
        </p:txBody>
      </p:sp>
      <p:pic>
        <p:nvPicPr>
          <p:cNvPr id="438" name="Google Shape;438;p26"/>
          <p:cNvPicPr preferRelativeResize="0"/>
          <p:nvPr/>
        </p:nvPicPr>
        <p:blipFill rotWithShape="1">
          <a:blip r:embed="rId3">
            <a:alphaModFix/>
          </a:blip>
          <a:srcRect b="2429" l="26350" r="26013" t="2340"/>
          <a:stretch/>
        </p:blipFill>
        <p:spPr>
          <a:xfrm>
            <a:off x="7061886" y="1027906"/>
            <a:ext cx="4385573" cy="492210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26"/>
          <p:cNvSpPr txBox="1"/>
          <p:nvPr>
            <p:ph idx="11" type="ftr"/>
          </p:nvPr>
        </p:nvSpPr>
        <p:spPr>
          <a:xfrm>
            <a:off x="838200" y="6334918"/>
            <a:ext cx="485559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Stud</a:t>
            </a:r>
            <a:endParaRPr/>
          </a:p>
        </p:txBody>
      </p:sp>
      <p:sp>
        <p:nvSpPr>
          <p:cNvPr id="446" name="Google Shape;446;p27"/>
          <p:cNvSpPr txBox="1"/>
          <p:nvPr>
            <p:ph idx="1" type="body"/>
          </p:nvPr>
        </p:nvSpPr>
        <p:spPr>
          <a:xfrm>
            <a:off x="799070" y="1825625"/>
            <a:ext cx="529693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 stud is also needed in cases where non-settling building elements are connected to a settling log wall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stud additionally provides a fastening surface for an adjoining building element</a:t>
            </a:r>
            <a:endParaRPr/>
          </a:p>
        </p:txBody>
      </p:sp>
      <p:pic>
        <p:nvPicPr>
          <p:cNvPr id="447" name="Google Shape;447;p27"/>
          <p:cNvPicPr preferRelativeResize="0"/>
          <p:nvPr/>
        </p:nvPicPr>
        <p:blipFill rotWithShape="1">
          <a:blip r:embed="rId3">
            <a:alphaModFix/>
          </a:blip>
          <a:srcRect b="5318" l="26705" r="25506" t="6040"/>
          <a:stretch/>
        </p:blipFill>
        <p:spPr>
          <a:xfrm>
            <a:off x="6697362" y="856128"/>
            <a:ext cx="5109520" cy="532083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27"/>
          <p:cNvSpPr txBox="1"/>
          <p:nvPr>
            <p:ph idx="11" type="ftr"/>
          </p:nvPr>
        </p:nvSpPr>
        <p:spPr>
          <a:xfrm>
            <a:off x="838200" y="6334918"/>
            <a:ext cx="5257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"/>
          <p:cNvSpPr txBox="1"/>
          <p:nvPr>
            <p:ph type="ctrTitle"/>
          </p:nvPr>
        </p:nvSpPr>
        <p:spPr>
          <a:xfrm>
            <a:off x="1524000" y="1527477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Industrial construction systems</a:t>
            </a:r>
            <a:endParaRPr/>
          </a:p>
        </p:txBody>
      </p:sp>
      <p:sp>
        <p:nvSpPr>
          <p:cNvPr id="172" name="Google Shape;172;p1"/>
          <p:cNvSpPr txBox="1"/>
          <p:nvPr>
            <p:ph idx="1" type="subTitle"/>
          </p:nvPr>
        </p:nvSpPr>
        <p:spPr>
          <a:xfrm>
            <a:off x="1524000" y="400715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Adjustable columns</a:t>
            </a:r>
            <a:endParaRPr/>
          </a:p>
        </p:txBody>
      </p:sp>
      <p:sp>
        <p:nvSpPr>
          <p:cNvPr id="455" name="Google Shape;455;p28"/>
          <p:cNvSpPr txBox="1"/>
          <p:nvPr>
            <p:ph idx="1" type="body"/>
          </p:nvPr>
        </p:nvSpPr>
        <p:spPr>
          <a:xfrm>
            <a:off x="799070" y="1825625"/>
            <a:ext cx="549849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When columns are joined to a settling log wall, they must be equipped with adjustable column shoes.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 shoe causes high local compressive stress on its foundation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column shoe’s buckling resistance may determine the design of column </a:t>
            </a:r>
            <a:endParaRPr/>
          </a:p>
        </p:txBody>
      </p:sp>
      <p:pic>
        <p:nvPicPr>
          <p:cNvPr id="456" name="Google Shape;456;p28"/>
          <p:cNvPicPr preferRelativeResize="0"/>
          <p:nvPr/>
        </p:nvPicPr>
        <p:blipFill rotWithShape="1">
          <a:blip r:embed="rId3">
            <a:alphaModFix/>
          </a:blip>
          <a:srcRect b="7302" l="24983" r="30777" t="6852"/>
          <a:stretch/>
        </p:blipFill>
        <p:spPr>
          <a:xfrm>
            <a:off x="6896353" y="1142998"/>
            <a:ext cx="4457447" cy="4855707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28"/>
          <p:cNvSpPr txBox="1"/>
          <p:nvPr>
            <p:ph idx="11" type="ftr"/>
          </p:nvPr>
        </p:nvSpPr>
        <p:spPr>
          <a:xfrm>
            <a:off x="838199" y="6334918"/>
            <a:ext cx="527036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p29"/>
          <p:cNvPicPr preferRelativeResize="0"/>
          <p:nvPr/>
        </p:nvPicPr>
        <p:blipFill rotWithShape="1">
          <a:blip r:embed="rId3">
            <a:alphaModFix/>
          </a:blip>
          <a:srcRect b="4145" l="21283" r="18462" t="4505"/>
          <a:stretch/>
        </p:blipFill>
        <p:spPr>
          <a:xfrm>
            <a:off x="6356251" y="1534559"/>
            <a:ext cx="5530950" cy="4707587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Building </a:t>
            </a:r>
            <a:r>
              <a:rPr lang="fi-FI"/>
              <a:t>bracing</a:t>
            </a:r>
            <a:r>
              <a:rPr lang="fi-FI"/>
              <a:t> principle</a:t>
            </a:r>
            <a:endParaRPr/>
          </a:p>
        </p:txBody>
      </p:sp>
      <p:sp>
        <p:nvSpPr>
          <p:cNvPr id="465" name="Google Shape;465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external walls of a log structure transfer the wind load to the transverse walls that support the exterior wall, in which case the intermediate floor and roof do not have a role in bracing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Openings do not function as stiffening sections</a:t>
            </a:r>
            <a:endParaRPr/>
          </a:p>
        </p:txBody>
      </p:sp>
      <p:sp>
        <p:nvSpPr>
          <p:cNvPr id="466" name="Google Shape;466;p29"/>
          <p:cNvSpPr txBox="1"/>
          <p:nvPr>
            <p:ph idx="11" type="ftr"/>
          </p:nvPr>
        </p:nvSpPr>
        <p:spPr>
          <a:xfrm>
            <a:off x="838200" y="6334918"/>
            <a:ext cx="526094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2" name="Google Shape;472;p30"/>
          <p:cNvPicPr preferRelativeResize="0"/>
          <p:nvPr/>
        </p:nvPicPr>
        <p:blipFill rotWithShape="1">
          <a:blip r:embed="rId3">
            <a:alphaModFix/>
          </a:blip>
          <a:srcRect b="4777" l="21993" r="18412" t="4777"/>
          <a:stretch/>
        </p:blipFill>
        <p:spPr>
          <a:xfrm>
            <a:off x="6420320" y="1544594"/>
            <a:ext cx="5473058" cy="4663269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Building bracing principle</a:t>
            </a:r>
            <a:endParaRPr/>
          </a:p>
        </p:txBody>
      </p:sp>
      <p:sp>
        <p:nvSpPr>
          <p:cNvPr id="474" name="Google Shape;474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wall structures should be as long as possible to reduce anchoring forces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The stiffening walls should be placed as evenly as possible throughout the building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75" name="Google Shape;475;p30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476" name="Google Shape;476;p30"/>
          <p:cNvSpPr txBox="1"/>
          <p:nvPr>
            <p:ph idx="11" type="ftr"/>
          </p:nvPr>
        </p:nvSpPr>
        <p:spPr>
          <a:xfrm>
            <a:off x="838200" y="6334918"/>
            <a:ext cx="5515466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How a stiffening wall works</a:t>
            </a:r>
            <a:endParaRPr/>
          </a:p>
        </p:txBody>
      </p:sp>
      <p:pic>
        <p:nvPicPr>
          <p:cNvPr id="483" name="Google Shape;483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42969" y="1445818"/>
            <a:ext cx="8263712" cy="4798476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1"/>
          <p:cNvSpPr txBox="1"/>
          <p:nvPr>
            <p:ph idx="11" type="ftr"/>
          </p:nvPr>
        </p:nvSpPr>
        <p:spPr>
          <a:xfrm>
            <a:off x="838200" y="6334918"/>
            <a:ext cx="51625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485" name="Google Shape;485;p31"/>
          <p:cNvSpPr txBox="1"/>
          <p:nvPr/>
        </p:nvSpPr>
        <p:spPr>
          <a:xfrm>
            <a:off x="7370944" y="2255118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2</a:t>
            </a:r>
            <a:endParaRPr/>
          </a:p>
        </p:txBody>
      </p:sp>
      <p:sp>
        <p:nvSpPr>
          <p:cNvPr id="486" name="Google Shape;486;p31"/>
          <p:cNvSpPr txBox="1"/>
          <p:nvPr/>
        </p:nvSpPr>
        <p:spPr>
          <a:xfrm>
            <a:off x="3567428" y="1721683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Stiffener 1</a:t>
            </a:r>
            <a:endParaRPr/>
          </a:p>
        </p:txBody>
      </p:sp>
      <p:sp>
        <p:nvSpPr>
          <p:cNvPr id="487" name="Google Shape;487;p31"/>
          <p:cNvSpPr txBox="1"/>
          <p:nvPr/>
        </p:nvSpPr>
        <p:spPr>
          <a:xfrm rot="-5400000">
            <a:off x="900559" y="262525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with force F</a:t>
            </a:r>
            <a:r>
              <a:rPr b="0" baseline="-2500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  <p:sp>
        <p:nvSpPr>
          <p:cNvPr id="488" name="Google Shape;488;p31"/>
          <p:cNvSpPr txBox="1"/>
          <p:nvPr/>
        </p:nvSpPr>
        <p:spPr>
          <a:xfrm rot="-5400000">
            <a:off x="1348509" y="270349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with force F</a:t>
            </a:r>
            <a:r>
              <a:rPr b="0" baseline="-2500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How a stiffening wall works</a:t>
            </a:r>
            <a:endParaRPr/>
          </a:p>
        </p:txBody>
      </p:sp>
      <p:pic>
        <p:nvPicPr>
          <p:cNvPr id="495" name="Google Shape;495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65084" y="1755862"/>
            <a:ext cx="8122307" cy="445761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2"/>
          <p:cNvSpPr txBox="1"/>
          <p:nvPr>
            <p:ph idx="11" type="ftr"/>
          </p:nvPr>
        </p:nvSpPr>
        <p:spPr>
          <a:xfrm>
            <a:off x="838200" y="6334918"/>
            <a:ext cx="539291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497" name="Google Shape;497;p32"/>
          <p:cNvSpPr txBox="1"/>
          <p:nvPr/>
        </p:nvSpPr>
        <p:spPr>
          <a:xfrm rot="-5400000">
            <a:off x="900559" y="262525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 surface with force F</a:t>
            </a:r>
            <a:r>
              <a:rPr b="0" baseline="-2500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  <p:sp>
        <p:nvSpPr>
          <p:cNvPr id="498" name="Google Shape;498;p32"/>
          <p:cNvSpPr txBox="1"/>
          <p:nvPr/>
        </p:nvSpPr>
        <p:spPr>
          <a:xfrm rot="-5400000">
            <a:off x="1348509" y="270349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 surface with force F</a:t>
            </a:r>
            <a:r>
              <a:rPr b="0" baseline="-25000" i="0" lang="fi-FI" sz="18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d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0088" y="1295883"/>
            <a:ext cx="4560152" cy="483625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Preventing progressive collapse</a:t>
            </a:r>
            <a:endParaRPr/>
          </a:p>
        </p:txBody>
      </p:sp>
      <p:sp>
        <p:nvSpPr>
          <p:cNvPr id="506" name="Google Shape;506;p33"/>
          <p:cNvSpPr txBox="1"/>
          <p:nvPr>
            <p:ph idx="1" type="body"/>
          </p:nvPr>
        </p:nvSpPr>
        <p:spPr>
          <a:xfrm>
            <a:off x="838199" y="1825625"/>
            <a:ext cx="559209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20193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The preferred method for preventing progressive collapse is the </a:t>
            </a:r>
            <a:r>
              <a:rPr i="1" lang="fi-FI"/>
              <a:t>alternative load transfer path</a:t>
            </a:r>
            <a:endParaRPr/>
          </a:p>
          <a:p>
            <a:pPr indent="-20193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Using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Logs in a wall structure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Beams 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Wall-like beams</a:t>
            </a:r>
            <a:endParaRPr/>
          </a:p>
          <a:p>
            <a:pPr indent="-20574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connections between logs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507" name="Google Shape;507;p33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fi-FI" sz="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Image: Tero Lahtela</a:t>
            </a:r>
            <a:endParaRPr/>
          </a:p>
        </p:txBody>
      </p:sp>
      <p:sp>
        <p:nvSpPr>
          <p:cNvPr id="508" name="Google Shape;508;p33"/>
          <p:cNvSpPr txBox="1"/>
          <p:nvPr>
            <p:ph idx="11" type="ftr"/>
          </p:nvPr>
        </p:nvSpPr>
        <p:spPr>
          <a:xfrm>
            <a:off x="838199" y="6334918"/>
            <a:ext cx="5157247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509" name="Google Shape;509;p33"/>
          <p:cNvSpPr txBox="1"/>
          <p:nvPr/>
        </p:nvSpPr>
        <p:spPr>
          <a:xfrm>
            <a:off x="9511030" y="1535267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2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Stability joint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Google Shape;515;p34"/>
          <p:cNvPicPr preferRelativeResize="0"/>
          <p:nvPr/>
        </p:nvPicPr>
        <p:blipFill rotWithShape="1">
          <a:blip r:embed="rId3">
            <a:alphaModFix/>
          </a:blip>
          <a:srcRect b="3604" l="21486" r="22010" t="4144"/>
          <a:stretch/>
        </p:blipFill>
        <p:spPr>
          <a:xfrm>
            <a:off x="6701430" y="1396317"/>
            <a:ext cx="5210482" cy="4775885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Nail plate truss roof in a fire </a:t>
            </a:r>
            <a:endParaRPr/>
          </a:p>
        </p:txBody>
      </p:sp>
      <p:sp>
        <p:nvSpPr>
          <p:cNvPr id="517" name="Google Shape;517;p34"/>
          <p:cNvSpPr txBox="1"/>
          <p:nvPr>
            <p:ph idx="1" type="body"/>
          </p:nvPr>
        </p:nvSpPr>
        <p:spPr>
          <a:xfrm>
            <a:off x="838200" y="1825624"/>
            <a:ext cx="5348748" cy="50323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bottom chord is designed to take the loading in case of an attic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If the fire is from below, the bottom chord is fireproofed with ceiling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Bottom chord connections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Partitions can be designed to be load-bearing in case of fire</a:t>
            </a:r>
            <a:endParaRPr/>
          </a:p>
        </p:txBody>
      </p:sp>
      <p:sp>
        <p:nvSpPr>
          <p:cNvPr id="518" name="Google Shape;518;p34"/>
          <p:cNvSpPr txBox="1"/>
          <p:nvPr>
            <p:ph idx="11" type="ftr"/>
          </p:nvPr>
        </p:nvSpPr>
        <p:spPr>
          <a:xfrm>
            <a:off x="838200" y="6334918"/>
            <a:ext cx="5348748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Nail plate truss roof in a fire </a:t>
            </a:r>
            <a:endParaRPr/>
          </a:p>
        </p:txBody>
      </p:sp>
      <p:sp>
        <p:nvSpPr>
          <p:cNvPr id="525" name="Google Shape;525;p35"/>
          <p:cNvSpPr txBox="1"/>
          <p:nvPr>
            <p:ph idx="1" type="body"/>
          </p:nvPr>
        </p:nvSpPr>
        <p:spPr>
          <a:xfrm>
            <a:off x="838200" y="1825624"/>
            <a:ext cx="5181600" cy="45751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Bottom chord sides are protected with rock wool panels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rock wool panels also protect lateral buckling supports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lateral buckling supports are attached to the ceiling stiffening plate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These principles are also followed for a roof with a beam structure</a:t>
            </a:r>
            <a:endParaRPr/>
          </a:p>
        </p:txBody>
      </p:sp>
      <p:pic>
        <p:nvPicPr>
          <p:cNvPr id="526" name="Google Shape;52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19172" y="1327310"/>
            <a:ext cx="4953002" cy="4837194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35"/>
          <p:cNvSpPr txBox="1"/>
          <p:nvPr>
            <p:ph idx="11" type="ftr"/>
          </p:nvPr>
        </p:nvSpPr>
        <p:spPr>
          <a:xfrm>
            <a:off x="838199" y="6334918"/>
            <a:ext cx="505355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528" name="Google Shape;528;p35"/>
          <p:cNvSpPr txBox="1"/>
          <p:nvPr/>
        </p:nvSpPr>
        <p:spPr>
          <a:xfrm>
            <a:off x="8479897" y="3552140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19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Bottom chord</a:t>
            </a:r>
            <a:endParaRPr/>
          </a:p>
        </p:txBody>
      </p:sp>
      <p:sp>
        <p:nvSpPr>
          <p:cNvPr id="529" name="Google Shape;529;p35"/>
          <p:cNvSpPr txBox="1"/>
          <p:nvPr/>
        </p:nvSpPr>
        <p:spPr>
          <a:xfrm>
            <a:off x="6951952" y="481740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Rock wool panel</a:t>
            </a:r>
            <a:endParaRPr/>
          </a:p>
        </p:txBody>
      </p:sp>
      <p:sp>
        <p:nvSpPr>
          <p:cNvPr id="530" name="Google Shape;530;p35"/>
          <p:cNvSpPr txBox="1"/>
          <p:nvPr/>
        </p:nvSpPr>
        <p:spPr>
          <a:xfrm>
            <a:off x="9385272" y="4079649"/>
            <a:ext cx="2433320" cy="25122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i-FI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Buckling support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36"/>
          <p:cNvPicPr preferRelativeResize="0"/>
          <p:nvPr/>
        </p:nvPicPr>
        <p:blipFill rotWithShape="1">
          <a:blip r:embed="rId3">
            <a:alphaModFix/>
          </a:blip>
          <a:srcRect b="4233" l="23463" r="22061" t="9380"/>
          <a:stretch/>
        </p:blipFill>
        <p:spPr>
          <a:xfrm>
            <a:off x="6530546" y="1390696"/>
            <a:ext cx="5396724" cy="4804338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Intermediate floor in case of fire </a:t>
            </a:r>
            <a:endParaRPr/>
          </a:p>
        </p:txBody>
      </p:sp>
      <p:sp>
        <p:nvSpPr>
          <p:cNvPr id="538" name="Google Shape;538;p36"/>
          <p:cNvSpPr txBox="1"/>
          <p:nvPr>
            <p:ph idx="1" type="body"/>
          </p:nvPr>
        </p:nvSpPr>
        <p:spPr>
          <a:xfrm>
            <a:off x="838200" y="1825624"/>
            <a:ext cx="5181600" cy="48964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For fireproofing the intermediate floor are used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The floor surface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 sz="2000"/>
              <a:t>Ceiling plates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Intermediate floor joints must be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lateral buckling support of beams must work in case of a fire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Partitions can be designed to be load-bearing in case of fire</a:t>
            </a:r>
            <a:endParaRPr/>
          </a:p>
        </p:txBody>
      </p:sp>
      <p:sp>
        <p:nvSpPr>
          <p:cNvPr id="539" name="Google Shape;539;p36"/>
          <p:cNvSpPr txBox="1"/>
          <p:nvPr>
            <p:ph idx="11" type="ftr"/>
          </p:nvPr>
        </p:nvSpPr>
        <p:spPr>
          <a:xfrm>
            <a:off x="838200" y="6334918"/>
            <a:ext cx="5181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37"/>
          <p:cNvPicPr preferRelativeResize="0"/>
          <p:nvPr/>
        </p:nvPicPr>
        <p:blipFill rotWithShape="1">
          <a:blip r:embed="rId3">
            <a:alphaModFix/>
          </a:blip>
          <a:srcRect b="3601" l="19763" r="21705" t="4505"/>
          <a:stretch/>
        </p:blipFill>
        <p:spPr>
          <a:xfrm>
            <a:off x="6592330" y="1414725"/>
            <a:ext cx="5335028" cy="4702216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Load-bearing wall in a fire </a:t>
            </a:r>
            <a:endParaRPr/>
          </a:p>
        </p:txBody>
      </p:sp>
      <p:sp>
        <p:nvSpPr>
          <p:cNvPr id="547" name="Google Shape;547;p37"/>
          <p:cNvSpPr txBox="1"/>
          <p:nvPr>
            <p:ph idx="1" type="body"/>
          </p:nvPr>
        </p:nvSpPr>
        <p:spPr>
          <a:xfrm>
            <a:off x="838200" y="1825624"/>
            <a:ext cx="5181600" cy="49705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Log walls are usually  not fireproofed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Partitions that are not fireproofed char simultaneously on both sides, which is why the wall thickness must be adequate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Different boards</a:t>
            </a:r>
            <a:r>
              <a:rPr lang="fi-FI" sz="2400"/>
              <a:t> can be used for fireproofing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Connections </a:t>
            </a:r>
            <a:r>
              <a:rPr lang="fi-FI" sz="2400"/>
              <a:t>of a load-bearing wall must be fireproofed</a:t>
            </a:r>
            <a:endParaRPr/>
          </a:p>
        </p:txBody>
      </p:sp>
      <p:sp>
        <p:nvSpPr>
          <p:cNvPr id="548" name="Google Shape;548;p37"/>
          <p:cNvSpPr txBox="1"/>
          <p:nvPr>
            <p:ph idx="11" type="ftr"/>
          </p:nvPr>
        </p:nvSpPr>
        <p:spPr>
          <a:xfrm>
            <a:off x="838200" y="6334918"/>
            <a:ext cx="499699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"/>
          <p:cNvSpPr txBox="1"/>
          <p:nvPr>
            <p:ph idx="1" type="body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Authors</a:t>
            </a:r>
            <a:endParaRPr/>
          </a:p>
        </p:txBody>
      </p:sp>
      <p:sp>
        <p:nvSpPr>
          <p:cNvPr id="179" name="Google Shape;179;p3"/>
          <p:cNvSpPr txBox="1"/>
          <p:nvPr>
            <p:ph idx="2" type="body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Tero Lahtela, </a:t>
            </a:r>
            <a:br>
              <a:rPr lang="fi-FI"/>
            </a:br>
            <a:r>
              <a:rPr lang="fi-FI"/>
              <a:t>Insinööritoimisto Tero Lahtela Oy</a:t>
            </a:r>
            <a:endParaRPr/>
          </a:p>
        </p:txBody>
      </p:sp>
      <p:sp>
        <p:nvSpPr>
          <p:cNvPr id="180" name="Google Shape;180;p3"/>
          <p:cNvSpPr txBox="1"/>
          <p:nvPr>
            <p:ph idx="3" type="body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/>
              <a:t>Release date: 14/10/2021 </a:t>
            </a:r>
            <a:endParaRPr/>
          </a:p>
        </p:txBody>
      </p:sp>
      <p:sp>
        <p:nvSpPr>
          <p:cNvPr id="181" name="Google Shape;181;p3"/>
          <p:cNvSpPr txBox="1"/>
          <p:nvPr>
            <p:ph idx="4" type="body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182" name="Google Shape;182;p3"/>
          <p:cNvSpPr txBox="1"/>
          <p:nvPr>
            <p:ph idx="11" type="ftr"/>
          </p:nvPr>
        </p:nvSpPr>
        <p:spPr>
          <a:xfrm>
            <a:off x="838199" y="6334918"/>
            <a:ext cx="501584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Bracing in a fire</a:t>
            </a:r>
            <a:endParaRPr/>
          </a:p>
        </p:txBody>
      </p:sp>
      <p:sp>
        <p:nvSpPr>
          <p:cNvPr id="555" name="Google Shape;555;p38"/>
          <p:cNvSpPr txBox="1"/>
          <p:nvPr>
            <p:ph idx="1" type="body"/>
          </p:nvPr>
        </p:nvSpPr>
        <p:spPr>
          <a:xfrm>
            <a:off x="838200" y="1825624"/>
            <a:ext cx="5181600" cy="490880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The aim is to use the same stiffeners in a fire as in the ultimate limit state design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Regarding</a:t>
            </a:r>
            <a:r>
              <a:rPr lang="fi-FI" sz="2400"/>
              <a:t> charring log structures, there must be sufficient functional cross-section left after charring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 sz="2400"/>
              <a:t>In double frame walls, the frame half on the opposite side can be used if the half on the side of the fire does not function as stiffener</a:t>
            </a:r>
            <a:endParaRPr/>
          </a:p>
        </p:txBody>
      </p:sp>
      <p:pic>
        <p:nvPicPr>
          <p:cNvPr id="556" name="Google Shape;556;p38"/>
          <p:cNvPicPr preferRelativeResize="0"/>
          <p:nvPr/>
        </p:nvPicPr>
        <p:blipFill rotWithShape="1">
          <a:blip r:embed="rId3">
            <a:alphaModFix/>
          </a:blip>
          <a:srcRect b="4777" l="21993" r="18412" t="4777"/>
          <a:stretch/>
        </p:blipFill>
        <p:spPr>
          <a:xfrm>
            <a:off x="6141309" y="1305951"/>
            <a:ext cx="5745891" cy="4895734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38"/>
          <p:cNvSpPr txBox="1"/>
          <p:nvPr>
            <p:ph idx="11" type="ftr"/>
          </p:nvPr>
        </p:nvSpPr>
        <p:spPr>
          <a:xfrm>
            <a:off x="838199" y="6334918"/>
            <a:ext cx="54589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"/>
          <p:cNvSpPr txBox="1"/>
          <p:nvPr>
            <p:ph type="title"/>
          </p:nvPr>
        </p:nvSpPr>
        <p:spPr>
          <a:xfrm>
            <a:off x="325289" y="2672413"/>
            <a:ext cx="11553959" cy="125553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r>
              <a:rPr lang="fi-FI"/>
              <a:t>Load-bearing solid timber frame</a:t>
            </a:r>
            <a:br>
              <a:rPr lang="fi-FI"/>
            </a:br>
            <a:r>
              <a:rPr lang="fi-FI"/>
              <a:t>Residential and commercial construction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4"/>
          <p:cNvPicPr preferRelativeResize="0"/>
          <p:nvPr/>
        </p:nvPicPr>
        <p:blipFill rotWithShape="1">
          <a:blip r:embed="rId3">
            <a:alphaModFix/>
          </a:blip>
          <a:srcRect b="9393" l="18326" r="13327" t="6932"/>
          <a:stretch/>
        </p:blipFill>
        <p:spPr>
          <a:xfrm>
            <a:off x="6233983" y="1765472"/>
            <a:ext cx="5740669" cy="3945527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Components of a solid wood system</a:t>
            </a:r>
            <a:endParaRPr/>
          </a:p>
        </p:txBody>
      </p:sp>
      <p:sp>
        <p:nvSpPr>
          <p:cNvPr id="195" name="Google Shape;195;p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Load-bearing exterior walls (log)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Load-bearing partitions (log)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Intermediate floors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Roof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P</a:t>
            </a:r>
            <a:r>
              <a:rPr lang="fi-FI"/>
              <a:t>lane elements</a:t>
            </a:r>
            <a:r>
              <a:rPr lang="fi-FI"/>
              <a:t> with beam structure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Typically nail plate truss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A nail plate truss roof can be built as blocks on site or in the factory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196" name="Google Shape;196;p4"/>
          <p:cNvSpPr txBox="1"/>
          <p:nvPr>
            <p:ph idx="11" type="ftr"/>
          </p:nvPr>
        </p:nvSpPr>
        <p:spPr>
          <a:xfrm>
            <a:off x="838199" y="6334918"/>
            <a:ext cx="505355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Applications</a:t>
            </a:r>
            <a:endParaRPr/>
          </a:p>
        </p:txBody>
      </p:sp>
      <p:sp>
        <p:nvSpPr>
          <p:cNvPr id="203" name="Google Shape;203;p5"/>
          <p:cNvSpPr txBox="1"/>
          <p:nvPr>
            <p:ph idx="1" type="body"/>
          </p:nvPr>
        </p:nvSpPr>
        <p:spPr>
          <a:xfrm>
            <a:off x="838199" y="1825625"/>
            <a:ext cx="10741874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10000"/>
          </a:bodyPr>
          <a:lstStyle/>
          <a:p>
            <a:pPr indent="-188595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A load-bearing solid timber frame is primarily used for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Detached and terraced houses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Leisure time buildings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Accommodation buildings and residential institutions</a:t>
            </a:r>
            <a:endParaRPr/>
          </a:p>
          <a:p>
            <a:pPr indent="-194309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School and day-care centre buildings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A solid timber frame can also be used as an element in other building systems (load-bearing or non-load-bearing) 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A solid timber frame is in principle hundreds of years old construction system </a:t>
            </a:r>
            <a:r>
              <a:rPr lang="fi-FI"/>
              <a:t>concept </a:t>
            </a:r>
            <a:endParaRPr/>
          </a:p>
          <a:p>
            <a:pPr indent="-188595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i-FI"/>
              <a:t>Large-scale buildings can be constructed using modern industrial timber frame solutions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sp>
        <p:nvSpPr>
          <p:cNvPr id="204" name="Google Shape;204;p5"/>
          <p:cNvSpPr txBox="1"/>
          <p:nvPr>
            <p:ph idx="11" type="ftr"/>
          </p:nvPr>
        </p:nvSpPr>
        <p:spPr>
          <a:xfrm>
            <a:off x="838199" y="6334918"/>
            <a:ext cx="498756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Strengths and challenges of solid timber</a:t>
            </a:r>
            <a:endParaRPr/>
          </a:p>
        </p:txBody>
      </p:sp>
      <p:sp>
        <p:nvSpPr>
          <p:cNvPr id="211" name="Google Shape;211;p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fi-FI"/>
              <a:t>Strengths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Industrial manufacturing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Dimensional accuracy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Easy to transport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Single-material wall structure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Ecological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762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12" name="Google Shape;212;p6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fi-FI"/>
              <a:t>Challenges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Durability and stiffness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Vertical load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Bracing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Connections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Anchoring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Settlement </a:t>
            </a:r>
            <a:r>
              <a:rPr lang="fi-FI" sz="2000"/>
              <a:t>(excluding non-settling timber)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Acoustic properties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13" name="Google Shape;213;p6"/>
          <p:cNvSpPr txBox="1"/>
          <p:nvPr>
            <p:ph idx="11" type="ftr"/>
          </p:nvPr>
        </p:nvSpPr>
        <p:spPr>
          <a:xfrm>
            <a:off x="838200" y="6334918"/>
            <a:ext cx="5334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fi-FI"/>
              <a:t>Number of storeys when using a solid timber frame</a:t>
            </a:r>
            <a:endParaRPr/>
          </a:p>
        </p:txBody>
      </p:sp>
      <p:sp>
        <p:nvSpPr>
          <p:cNvPr id="220" name="Google Shape;220;p7"/>
          <p:cNvSpPr txBox="1"/>
          <p:nvPr>
            <p:ph idx="1" type="body"/>
          </p:nvPr>
        </p:nvSpPr>
        <p:spPr>
          <a:xfrm>
            <a:off x="838200" y="1825625"/>
            <a:ext cx="5717059" cy="4630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Factors affecting the number of storeys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Buckling resistance of the wall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Bracing capacity of the building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Capacity of the connections between stiffening building elements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Recommended number of storeys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3 timber-framed storeys at most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i-FI"/>
              <a:t>Floor-to-floor height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3,200 mm (residential buildings)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fi-FI"/>
              <a:t>3,800 ... 4,000 mm (public areas)</a:t>
            </a:r>
            <a:endParaRPr/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25902" y="1876065"/>
            <a:ext cx="4732932" cy="3322553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7"/>
          <p:cNvSpPr txBox="1"/>
          <p:nvPr>
            <p:ph idx="11" type="ftr"/>
          </p:nvPr>
        </p:nvSpPr>
        <p:spPr>
          <a:xfrm>
            <a:off x="838200" y="6334918"/>
            <a:ext cx="5260942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/>
              <a:t>Industrial construction systems – Load-bearing solid timber frame</a:t>
            </a:r>
            <a:endParaRPr/>
          </a:p>
        </p:txBody>
      </p:sp>
      <p:sp>
        <p:nvSpPr>
          <p:cNvPr id="223" name="Google Shape;223;p7"/>
          <p:cNvSpPr txBox="1"/>
          <p:nvPr/>
        </p:nvSpPr>
        <p:spPr>
          <a:xfrm>
            <a:off x="7088098" y="4289187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224" name="Google Shape;224;p7"/>
          <p:cNvSpPr txBox="1"/>
          <p:nvPr/>
        </p:nvSpPr>
        <p:spPr>
          <a:xfrm>
            <a:off x="7088098" y="368022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225" name="Google Shape;225;p7"/>
          <p:cNvSpPr txBox="1"/>
          <p:nvPr/>
        </p:nvSpPr>
        <p:spPr>
          <a:xfrm>
            <a:off x="9619758" y="4368388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1st storey</a:t>
            </a:r>
            <a:endParaRPr/>
          </a:p>
        </p:txBody>
      </p:sp>
      <p:sp>
        <p:nvSpPr>
          <p:cNvPr id="226" name="Google Shape;226;p7"/>
          <p:cNvSpPr txBox="1"/>
          <p:nvPr/>
        </p:nvSpPr>
        <p:spPr>
          <a:xfrm>
            <a:off x="9619758" y="3779899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2nd storey</a:t>
            </a:r>
            <a:endParaRPr/>
          </a:p>
        </p:txBody>
      </p:sp>
      <p:sp>
        <p:nvSpPr>
          <p:cNvPr id="227" name="Google Shape;227;p7"/>
          <p:cNvSpPr txBox="1"/>
          <p:nvPr/>
        </p:nvSpPr>
        <p:spPr>
          <a:xfrm>
            <a:off x="9619758" y="3161557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3rd storey</a:t>
            </a:r>
            <a:endParaRPr/>
          </a:p>
        </p:txBody>
      </p:sp>
      <p:sp>
        <p:nvSpPr>
          <p:cNvPr id="228" name="Google Shape;228;p7"/>
          <p:cNvSpPr txBox="1"/>
          <p:nvPr/>
        </p:nvSpPr>
        <p:spPr>
          <a:xfrm>
            <a:off x="9619758" y="2536466"/>
            <a:ext cx="984553" cy="362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fi-FI" sz="105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4th storey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E8ADB7D81E548242AADAF4F738AFBBB6" ma:contentTypeVersion="18" ma:contentTypeDescription="Luo uusi asiakirja." ma:contentTypeScope="" ma:versionID="5564902e2418ed2d310d67064791fa18">
  <xsd:schema xmlns:xsd="http://www.w3.org/2001/XMLSchema" xmlns:xs="http://www.w3.org/2001/XMLSchema" xmlns:p="http://schemas.microsoft.com/office/2006/metadata/properties" xmlns:ns2="fc5e7852-1d48-46b2-bc1d-4cc9199c0b03" xmlns:ns3="c1f06602-16da-48b0-838f-ec77d40fd7d9" targetNamespace="http://schemas.microsoft.com/office/2006/metadata/properties" ma:root="true" ma:fieldsID="86e63fbd4f933ea8be9469be68714acf" ns2:_="" ns3:_="">
    <xsd:import namespace="fc5e7852-1d48-46b2-bc1d-4cc9199c0b03"/>
    <xsd:import namespace="c1f06602-16da-48b0-838f-ec77d40fd7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e7852-1d48-46b2-bc1d-4cc9199c0b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Kuvien tunnisteet" ma:readOnly="false" ma:fieldId="{5cf76f15-5ced-4ddc-b409-7134ff3c332f}" ma:taxonomyMulti="true" ma:sspId="8a690100-20d8-4d2f-b8c5-de4322e574f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f06602-16da-48b0-838f-ec77d40fd7d9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a9c604b2-f74f-4e1f-be0e-cfec624efd8d}" ma:internalName="TaxCatchAll" ma:showField="CatchAllData" ma:web="c1f06602-16da-48b0-838f-ec77d40fd7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c5e7852-1d48-46b2-bc1d-4cc9199c0b03">
      <Terms xmlns="http://schemas.microsoft.com/office/infopath/2007/PartnerControls"/>
    </lcf76f155ced4ddcb4097134ff3c332f>
    <TaxCatchAll xmlns="c1f06602-16da-48b0-838f-ec77d40fd7d9" xsi:nil="true"/>
  </documentManagement>
</p:properties>
</file>

<file path=customXml/itemProps1.xml><?xml version="1.0" encoding="utf-8"?>
<ds:datastoreItem xmlns:ds="http://schemas.openxmlformats.org/officeDocument/2006/customXml" ds:itemID="{2C25024C-C4B8-452D-8FFB-4D04049BEF3C}"/>
</file>

<file path=customXml/itemProps2.xml><?xml version="1.0" encoding="utf-8"?>
<ds:datastoreItem xmlns:ds="http://schemas.openxmlformats.org/officeDocument/2006/customXml" ds:itemID="{0E28E002-7002-45AE-8A98-82469896F8DA}"/>
</file>

<file path=customXml/itemProps3.xml><?xml version="1.0" encoding="utf-8"?>
<ds:datastoreItem xmlns:ds="http://schemas.openxmlformats.org/officeDocument/2006/customXml" ds:itemID="{BFD3EB28-FB72-4FD6-B8B6-DBD993FDB925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atte Kalke</dc:creator>
  <dcterms:created xsi:type="dcterms:W3CDTF">2021-05-03T10:20:21Z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0x010100E8ADB7D81E548242AADAF4F738AFBBB6</vt:lpwstr>
  </property>
</Properties>
</file>