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6858000" cx="12192000"/>
  <p:notesSz cx="6400800" cy="11728450"/>
  <p:embeddedFontLst>
    <p:embeddedFont>
      <p:font typeface="Arial Narrow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8" roundtripDataSignature="AMtx7mgNQ5cLKGkHOaQ/tok/XGAFENL5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39" Type="http://schemas.openxmlformats.org/officeDocument/2006/relationships/slide" Target="slides/slide35.xml"/><Relationship Id="rId18" Type="http://schemas.openxmlformats.org/officeDocument/2006/relationships/slide" Target="slides/slide14.xml"/><Relationship Id="rId42" Type="http://schemas.openxmlformats.org/officeDocument/2006/relationships/slide" Target="slides/slide38.xml"/><Relationship Id="rId21" Type="http://schemas.openxmlformats.org/officeDocument/2006/relationships/slide" Target="slides/slide17.xml"/><Relationship Id="rId47" Type="http://schemas.openxmlformats.org/officeDocument/2006/relationships/font" Target="fonts/ArialNarrow-boldItalic.fntdata"/><Relationship Id="rId34" Type="http://schemas.openxmlformats.org/officeDocument/2006/relationships/slide" Target="slides/slide30.xml"/><Relationship Id="rId50" Type="http://schemas.openxmlformats.org/officeDocument/2006/relationships/customXml" Target="../customXml/item2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24" Type="http://schemas.openxmlformats.org/officeDocument/2006/relationships/slide" Target="slides/slide20.xml"/><Relationship Id="rId45" Type="http://schemas.openxmlformats.org/officeDocument/2006/relationships/font" Target="fonts/ArialNarrow-bold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49" Type="http://schemas.openxmlformats.org/officeDocument/2006/relationships/customXml" Target="../customXml/item1.xml"/><Relationship Id="rId44" Type="http://schemas.openxmlformats.org/officeDocument/2006/relationships/font" Target="fonts/ArialNarrow-regular.fntdata"/><Relationship Id="rId31" Type="http://schemas.openxmlformats.org/officeDocument/2006/relationships/slide" Target="slides/slide2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customschemas.google.com/relationships/presentationmetadata" Target="metadata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14" Type="http://schemas.openxmlformats.org/officeDocument/2006/relationships/slide" Target="slides/slide10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46" Type="http://schemas.openxmlformats.org/officeDocument/2006/relationships/font" Target="fonts/ArialNarrow-italic.fntdata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theme" Target="theme/theme1.xml"/><Relationship Id="rId6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p3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3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7" name="Google Shape;127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1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1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5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7" name="Google Shape;77;p5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1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5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2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52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53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4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4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5" name="Google Shape;95;p54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5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5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42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46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46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53" name="Google Shape;53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54" name="Google Shape;54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8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8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0" name="Google Shape;70;p4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13.png"/><Relationship Id="rId5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4" name="Google Shape;10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6" name="Google Shape;106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7" name="Google Shape;10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Number of storeys when using prefabricated modular units</a:t>
            </a:r>
            <a:endParaRPr/>
          </a:p>
        </p:txBody>
      </p:sp>
      <p:sp>
        <p:nvSpPr>
          <p:cNvPr id="181" name="Google Shape;181;p10"/>
          <p:cNvSpPr txBox="1"/>
          <p:nvPr>
            <p:ph idx="1" type="body"/>
          </p:nvPr>
        </p:nvSpPr>
        <p:spPr>
          <a:xfrm>
            <a:off x="838200" y="1825624"/>
            <a:ext cx="5612027" cy="4964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same factors affect the number of storeys as when using panelised units with framed and solid timber panel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Recommended number of storeys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When using framed structures, at most  5 timber-framed storeys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When using solid timber panels, at most 8 timber-framed storeys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Floor-to-floor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3,200 mm (residential buildings)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3,800 ... 4,000 mm (public areas)</a:t>
            </a:r>
            <a:endParaRPr/>
          </a:p>
        </p:txBody>
      </p:sp>
      <p:sp>
        <p:nvSpPr>
          <p:cNvPr id="182" name="Google Shape;182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42354" y="1694745"/>
            <a:ext cx="4716480" cy="392346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0"/>
          <p:cNvSpPr txBox="1"/>
          <p:nvPr/>
        </p:nvSpPr>
        <p:spPr>
          <a:xfrm>
            <a:off x="7088098" y="474167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185" name="Google Shape;185;p10"/>
          <p:cNvSpPr txBox="1"/>
          <p:nvPr/>
        </p:nvSpPr>
        <p:spPr>
          <a:xfrm>
            <a:off x="7088098" y="413271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186" name="Google Shape;186;p10"/>
          <p:cNvSpPr txBox="1"/>
          <p:nvPr/>
        </p:nvSpPr>
        <p:spPr>
          <a:xfrm>
            <a:off x="7088098" y="3514373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187" name="Google Shape;187;p10"/>
          <p:cNvSpPr txBox="1"/>
          <p:nvPr/>
        </p:nvSpPr>
        <p:spPr>
          <a:xfrm>
            <a:off x="7088098" y="2889282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188" name="Google Shape;188;p10"/>
          <p:cNvSpPr txBox="1"/>
          <p:nvPr/>
        </p:nvSpPr>
        <p:spPr>
          <a:xfrm>
            <a:off x="9619758" y="482087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189" name="Google Shape;189;p10"/>
          <p:cNvSpPr txBox="1"/>
          <p:nvPr/>
        </p:nvSpPr>
        <p:spPr>
          <a:xfrm>
            <a:off x="9619758" y="4232388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190" name="Google Shape;190;p10"/>
          <p:cNvSpPr txBox="1"/>
          <p:nvPr/>
        </p:nvSpPr>
        <p:spPr>
          <a:xfrm>
            <a:off x="9619758" y="361404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191" name="Google Shape;191;p10"/>
          <p:cNvSpPr txBox="1"/>
          <p:nvPr/>
        </p:nvSpPr>
        <p:spPr>
          <a:xfrm>
            <a:off x="9619758" y="298895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9619758" y="2357135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5th storey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with framed structure</a:t>
            </a:r>
            <a:endParaRPr/>
          </a:p>
        </p:txBody>
      </p:sp>
      <p:sp>
        <p:nvSpPr>
          <p:cNvPr id="199" name="Google Shape;199;p11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load-bearing frame consists of timber frames and/or beams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Solid timber panels can be used (e.g. stiffening building elements)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An effort should be made to coordinate the spacing of frames and beams with the width of wool slabs (600 mm spacing)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There are no standardized dimensions for prefabricated modular units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Prefabricated modular units are manufactured to order as required by designs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As exterior cladding, wood panelling or other exterior cladding material that comes in panels is typically used (factory installation)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00" name="Google Shape;200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with solid timber panel structure</a:t>
            </a:r>
            <a:endParaRPr/>
          </a:p>
        </p:txBody>
      </p:sp>
      <p:sp>
        <p:nvSpPr>
          <p:cNvPr id="207" name="Google Shape;207;p12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frame of solid timber panel (CLT or glued laminated LVL)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Beam structures may also be used in the floor and ceiling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Heat insulation is on the exterior of the solid timber panel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There are no standardized dimensions for prefabricated modular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are manufactured to order as required by designs, using standard panel thicknesses (special panels are available)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As exterior cladding, wood panelling or other exterior cladding material that comes in panels is typically used (factory installation)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08" name="Google Shape;208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Prefabrication degree of prefabricated modular units </a:t>
            </a:r>
            <a:endParaRPr/>
          </a:p>
        </p:txBody>
      </p:sp>
      <p:sp>
        <p:nvSpPr>
          <p:cNvPr id="215" name="Google Shape;215;p13"/>
          <p:cNvSpPr txBox="1"/>
          <p:nvPr>
            <p:ph idx="1" type="body"/>
          </p:nvPr>
        </p:nvSpPr>
        <p:spPr>
          <a:xfrm>
            <a:off x="838199" y="1825625"/>
            <a:ext cx="535871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An effort is made to prefabricate the units to as high a degree as possible at the factory, including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Interior surfaces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Furniture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Building services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Windows and doors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External cladding</a:t>
            </a:r>
            <a:endParaRPr/>
          </a:p>
        </p:txBody>
      </p:sp>
      <p:pic>
        <p:nvPicPr>
          <p:cNvPr id="216" name="Google Shape;216;p13"/>
          <p:cNvPicPr preferRelativeResize="0"/>
          <p:nvPr/>
        </p:nvPicPr>
        <p:blipFill rotWithShape="1">
          <a:blip r:embed="rId3">
            <a:alphaModFix/>
          </a:blip>
          <a:srcRect b="7207" l="14548" r="9302" t="6756"/>
          <a:stretch/>
        </p:blipFill>
        <p:spPr>
          <a:xfrm>
            <a:off x="6530549" y="1510159"/>
            <a:ext cx="5334000" cy="451993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3"/>
          <p:cNvSpPr txBox="1"/>
          <p:nvPr/>
        </p:nvSpPr>
        <p:spPr>
          <a:xfrm>
            <a:off x="10330182" y="5814653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18" name="Google Shape;218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dimensions (indicative)</a:t>
            </a:r>
            <a:endParaRPr/>
          </a:p>
        </p:txBody>
      </p:sp>
      <p:sp>
        <p:nvSpPr>
          <p:cNvPr id="225" name="Google Shape;225;p14"/>
          <p:cNvSpPr txBox="1"/>
          <p:nvPr>
            <p:ph idx="1" type="body"/>
          </p:nvPr>
        </p:nvSpPr>
        <p:spPr>
          <a:xfrm>
            <a:off x="838200" y="1825625"/>
            <a:ext cx="559967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When determining the dimensions of prefabricated modular units, regulations on special transport operations must be taken into account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Recommended prefabricated modular unit dimensions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Width ≤ 4.0 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Height ≤ 3.2 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Length ≤ 10 m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Widths of </a:t>
            </a:r>
            <a:r>
              <a:rPr lang="en-GB" sz="2400"/>
              <a:t>≤ 4,0 m</a:t>
            </a:r>
            <a:r>
              <a:rPr lang="en-GB" sz="2400">
                <a:solidFill>
                  <a:srgbClr val="0D0D0D"/>
                </a:solidFill>
              </a:rPr>
              <a:t> are advisable, in which case a single escort vehicle can be used in the transport operation (price of transport) 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226" name="Google Shape;22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58023" y="1451923"/>
            <a:ext cx="3644559" cy="217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54464" y="3678494"/>
            <a:ext cx="3651678" cy="264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4"/>
          <p:cNvSpPr txBox="1"/>
          <p:nvPr/>
        </p:nvSpPr>
        <p:spPr>
          <a:xfrm>
            <a:off x="10424911" y="611179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ELY Centre</a:t>
            </a: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9941011" y="4559643"/>
            <a:ext cx="154460" cy="10008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4"/>
          <p:cNvSpPr/>
          <p:nvPr/>
        </p:nvSpPr>
        <p:spPr>
          <a:xfrm>
            <a:off x="9934833" y="4035799"/>
            <a:ext cx="483900" cy="394098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4"/>
          <p:cNvSpPr/>
          <p:nvPr/>
        </p:nvSpPr>
        <p:spPr>
          <a:xfrm>
            <a:off x="7506730" y="5363492"/>
            <a:ext cx="1149178" cy="197049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233" name="Google Shape;233;p14"/>
          <p:cNvSpPr txBox="1"/>
          <p:nvPr/>
        </p:nvSpPr>
        <p:spPr>
          <a:xfrm>
            <a:off x="7377391" y="1496419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Special transport subject to permission</a:t>
            </a:r>
            <a:endParaRPr/>
          </a:p>
        </p:txBody>
      </p:sp>
      <p:sp>
        <p:nvSpPr>
          <p:cNvPr id="234" name="Google Shape;234;p14"/>
          <p:cNvSpPr txBox="1"/>
          <p:nvPr/>
        </p:nvSpPr>
        <p:spPr>
          <a:xfrm>
            <a:off x="7377390" y="2535554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 for normal transport</a:t>
            </a:r>
            <a:endParaRPr/>
          </a:p>
        </p:txBody>
      </p:sp>
      <p:sp>
        <p:nvSpPr>
          <p:cNvPr id="235" name="Google Shape;235;p14"/>
          <p:cNvSpPr txBox="1"/>
          <p:nvPr/>
        </p:nvSpPr>
        <p:spPr>
          <a:xfrm>
            <a:off x="7342087" y="2067991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Free dimensions for special transport operations</a:t>
            </a:r>
            <a:endParaRPr/>
          </a:p>
        </p:txBody>
      </p:sp>
      <p:sp>
        <p:nvSpPr>
          <p:cNvPr id="236" name="Google Shape;236;p14"/>
          <p:cNvSpPr txBox="1"/>
          <p:nvPr/>
        </p:nvSpPr>
        <p:spPr>
          <a:xfrm>
            <a:off x="7477701" y="3753763"/>
            <a:ext cx="1084365" cy="855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measures</a:t>
            </a:r>
            <a:endParaRPr/>
          </a:p>
        </p:txBody>
      </p:sp>
      <p:sp>
        <p:nvSpPr>
          <p:cNvPr id="237" name="Google Shape;237;p14"/>
          <p:cNvSpPr txBox="1"/>
          <p:nvPr/>
        </p:nvSpPr>
        <p:spPr>
          <a:xfrm>
            <a:off x="8645474" y="3753763"/>
            <a:ext cx="1289359" cy="1162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 dimensions</a:t>
            </a:r>
            <a:endParaRPr/>
          </a:p>
        </p:txBody>
      </p:sp>
      <p:sp>
        <p:nvSpPr>
          <p:cNvPr id="238" name="Google Shape;238;p14"/>
          <p:cNvSpPr txBox="1"/>
          <p:nvPr/>
        </p:nvSpPr>
        <p:spPr>
          <a:xfrm>
            <a:off x="7466721" y="5363492"/>
            <a:ext cx="1337804" cy="833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Escort vehicles in front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Escort vehicles behind</a:t>
            </a:r>
            <a:endParaRPr/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Traffic controllers</a:t>
            </a:r>
            <a:endParaRPr/>
          </a:p>
          <a:p>
            <a:pPr indent="0" lvl="0" marL="0" marR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Police car or escort vehicle and traffic controller</a:t>
            </a:r>
            <a:endParaRPr/>
          </a:p>
        </p:txBody>
      </p:sp>
      <p:sp>
        <p:nvSpPr>
          <p:cNvPr id="239" name="Google Shape;239;p14"/>
          <p:cNvSpPr txBox="1"/>
          <p:nvPr/>
        </p:nvSpPr>
        <p:spPr>
          <a:xfrm>
            <a:off x="8789046" y="3849646"/>
            <a:ext cx="1229195" cy="19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Width  8 (m)												</a:t>
            </a:r>
            <a:endParaRPr/>
          </a:p>
        </p:txBody>
      </p:sp>
      <p:sp>
        <p:nvSpPr>
          <p:cNvPr id="240" name="Google Shape;240;p14"/>
          <p:cNvSpPr txBox="1"/>
          <p:nvPr/>
        </p:nvSpPr>
        <p:spPr>
          <a:xfrm>
            <a:off x="8789046" y="4408772"/>
            <a:ext cx="1229195" cy="1938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 L (m)</a:t>
            </a:r>
            <a:endParaRPr/>
          </a:p>
        </p:txBody>
      </p:sp>
      <p:sp>
        <p:nvSpPr>
          <p:cNvPr id="241" name="Google Shape;241;p14"/>
          <p:cNvSpPr txBox="1"/>
          <p:nvPr/>
        </p:nvSpPr>
        <p:spPr>
          <a:xfrm rot="-5400000">
            <a:off x="8221441" y="4757013"/>
            <a:ext cx="980751" cy="185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Height over 5 m</a:t>
            </a:r>
            <a:endParaRPr/>
          </a:p>
        </p:txBody>
      </p:sp>
      <p:sp>
        <p:nvSpPr>
          <p:cNvPr id="242" name="Google Shape;242;p14"/>
          <p:cNvSpPr txBox="1"/>
          <p:nvPr/>
        </p:nvSpPr>
        <p:spPr>
          <a:xfrm rot="-5400000">
            <a:off x="10273373" y="4782978"/>
            <a:ext cx="980751" cy="1854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lengths</a:t>
            </a:r>
            <a:endParaRPr/>
          </a:p>
          <a:p>
            <a:pPr indent="0" lvl="0" marL="0" marR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0" i="0" lang="en-GB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lengths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units</a:t>
            </a:r>
            <a:endParaRPr/>
          </a:p>
        </p:txBody>
      </p:sp>
      <p:sp>
        <p:nvSpPr>
          <p:cNvPr id="249" name="Google Shape;249;p15"/>
          <p:cNvSpPr txBox="1"/>
          <p:nvPr>
            <p:ph idx="1" type="body"/>
          </p:nvPr>
        </p:nvSpPr>
        <p:spPr>
          <a:xfrm>
            <a:off x="393289" y="1524086"/>
            <a:ext cx="4909899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GB" sz="2000"/>
              <a:t>Framed structure </a:t>
            </a:r>
            <a:endParaRPr/>
          </a:p>
        </p:txBody>
      </p:sp>
      <p:sp>
        <p:nvSpPr>
          <p:cNvPr id="250" name="Google Shape;250;p15"/>
          <p:cNvSpPr txBox="1"/>
          <p:nvPr/>
        </p:nvSpPr>
        <p:spPr>
          <a:xfrm>
            <a:off x="6263622" y="1524086"/>
            <a:ext cx="5746520" cy="349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Solid timber panel structure</a:t>
            </a:r>
            <a:endParaRPr/>
          </a:p>
        </p:txBody>
      </p:sp>
      <p:pic>
        <p:nvPicPr>
          <p:cNvPr id="251" name="Google Shape;251;p15"/>
          <p:cNvPicPr preferRelativeResize="0"/>
          <p:nvPr/>
        </p:nvPicPr>
        <p:blipFill rotWithShape="1">
          <a:blip r:embed="rId3">
            <a:alphaModFix/>
          </a:blip>
          <a:srcRect b="5415" l="12524" r="3084" t="4053"/>
          <a:stretch/>
        </p:blipFill>
        <p:spPr>
          <a:xfrm>
            <a:off x="503583" y="1941895"/>
            <a:ext cx="5342418" cy="429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5"/>
          <p:cNvPicPr preferRelativeResize="0"/>
          <p:nvPr/>
        </p:nvPicPr>
        <p:blipFill rotWithShape="1">
          <a:blip r:embed="rId4">
            <a:alphaModFix/>
          </a:blip>
          <a:srcRect b="0" l="19144" r="0" t="13114"/>
          <a:stretch/>
        </p:blipFill>
        <p:spPr>
          <a:xfrm>
            <a:off x="6345999" y="1933832"/>
            <a:ext cx="5342418" cy="430561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10154050" y="602400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54" name="Google Shape;254;p15"/>
          <p:cNvSpPr txBox="1"/>
          <p:nvPr/>
        </p:nvSpPr>
        <p:spPr>
          <a:xfrm>
            <a:off x="4311634" y="6024005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255" name="Google Shape;255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Types of structures used in prefabricated modular units</a:t>
            </a:r>
            <a:endParaRPr/>
          </a:p>
        </p:txBody>
      </p:sp>
      <p:sp>
        <p:nvSpPr>
          <p:cNvPr id="262" name="Google Shape;262;p16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 principle, the same types of structures are used in the wall structures of prefabricated modular units as in panelised structures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intermediate floor consists of the roof structure of the lower prefabricated modular unit and the floor structure of the upper unit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In the intermediate floor, solid timber panels or frame structures, or their combinations, can be used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roof is usually implemented with nail plate truss structure blocks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Roof blocks are usually used as weather protection when installing prefabricated modular units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63" name="Google Shape;263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7"/>
          <p:cNvSpPr txBox="1"/>
          <p:nvPr>
            <p:ph type="title"/>
          </p:nvPr>
        </p:nvSpPr>
        <p:spPr>
          <a:xfrm>
            <a:off x="838200" y="2679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intermediate floor</a:t>
            </a:r>
            <a:endParaRPr/>
          </a:p>
        </p:txBody>
      </p:sp>
      <p:sp>
        <p:nvSpPr>
          <p:cNvPr id="270" name="Google Shape;270;p17"/>
          <p:cNvSpPr txBox="1"/>
          <p:nvPr>
            <p:ph idx="1" type="body"/>
          </p:nvPr>
        </p:nvSpPr>
        <p:spPr>
          <a:xfrm>
            <a:off x="838200" y="1825624"/>
            <a:ext cx="5717059" cy="4840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 stiffening plates are used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Sheathing on top of beams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Sheathing in the roof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Beams and studding thickness is affected by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Vibration (in the floor) (often governing in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</a:t>
            </a:r>
            <a:endParaRPr/>
          </a:p>
        </p:txBody>
      </p:sp>
      <p:pic>
        <p:nvPicPr>
          <p:cNvPr id="271" name="Google Shape;27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5728" y="893987"/>
            <a:ext cx="4563958" cy="5323134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273" name="Google Shape;273;p17"/>
          <p:cNvSpPr txBox="1"/>
          <p:nvPr/>
        </p:nvSpPr>
        <p:spPr>
          <a:xfrm>
            <a:off x="7265107" y="81975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274" name="Google Shape;274;p17"/>
          <p:cNvSpPr txBox="1"/>
          <p:nvPr/>
        </p:nvSpPr>
        <p:spPr>
          <a:xfrm>
            <a:off x="7467258" y="4896587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heating))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 + Impact sound insulation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Industrially manufactured LVL semi-open rib panel or LVL rib panel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Beams + Mineral wool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Studs</a:t>
            </a:r>
            <a:endParaRPr/>
          </a:p>
          <a:p>
            <a:pPr indent="-169863" lvl="0" marL="169863" marR="0" rtl="0" algn="l">
              <a:spcBef>
                <a:spcPts val="2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  <p:sp>
        <p:nvSpPr>
          <p:cNvPr id="275" name="Google Shape;275;p17"/>
          <p:cNvSpPr txBox="1"/>
          <p:nvPr/>
        </p:nvSpPr>
        <p:spPr>
          <a:xfrm>
            <a:off x="7509577" y="4300322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Lower prefabricated box unit</a:t>
            </a:r>
            <a:endParaRPr/>
          </a:p>
        </p:txBody>
      </p:sp>
      <p:sp>
        <p:nvSpPr>
          <p:cNvPr id="276" name="Google Shape;276;p17"/>
          <p:cNvSpPr txBox="1"/>
          <p:nvPr/>
        </p:nvSpPr>
        <p:spPr>
          <a:xfrm>
            <a:off x="10698237" y="3317044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Gap between prefabricated box units</a:t>
            </a:r>
            <a:endParaRPr/>
          </a:p>
        </p:txBody>
      </p:sp>
      <p:sp>
        <p:nvSpPr>
          <p:cNvPr id="277" name="Google Shape;277;p17"/>
          <p:cNvSpPr txBox="1"/>
          <p:nvPr/>
        </p:nvSpPr>
        <p:spPr>
          <a:xfrm>
            <a:off x="7503602" y="1639549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Upper prefabricated box unit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9105" y="871620"/>
            <a:ext cx="4620008" cy="515182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</a:t>
            </a:r>
            <a:br>
              <a:rPr lang="en-GB"/>
            </a:br>
            <a:r>
              <a:rPr lang="en-GB"/>
              <a:t>intermediate floor</a:t>
            </a:r>
            <a:endParaRPr/>
          </a:p>
        </p:txBody>
      </p:sp>
      <p:sp>
        <p:nvSpPr>
          <p:cNvPr id="285" name="Google Shape;285;p18"/>
          <p:cNvSpPr txBox="1"/>
          <p:nvPr>
            <p:ph idx="1" type="body"/>
          </p:nvPr>
        </p:nvSpPr>
        <p:spPr>
          <a:xfrm>
            <a:off x="838200" y="1825624"/>
            <a:ext cx="5717059" cy="4803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 stiffening plates are used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Rib or semi-open rib panel sheathing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Sheathing in the roof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Plasterboard and castings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Beams and studding thickness is affected by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Vibration (in the floor) (often governing in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</a:t>
            </a:r>
            <a:endParaRPr/>
          </a:p>
        </p:txBody>
      </p:sp>
      <p:sp>
        <p:nvSpPr>
          <p:cNvPr id="286" name="Google Shape;286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287" name="Google Shape;287;p18"/>
          <p:cNvSpPr txBox="1"/>
          <p:nvPr/>
        </p:nvSpPr>
        <p:spPr>
          <a:xfrm>
            <a:off x="7509577" y="4239463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Lower prefabricated box unit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7265107" y="831713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289" name="Google Shape;289;p18"/>
          <p:cNvSpPr txBox="1"/>
          <p:nvPr/>
        </p:nvSpPr>
        <p:spPr>
          <a:xfrm>
            <a:off x="10710189" y="3251306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Gap between prefabricated box units</a:t>
            </a:r>
            <a:endParaRPr/>
          </a:p>
        </p:txBody>
      </p:sp>
      <p:sp>
        <p:nvSpPr>
          <p:cNvPr id="290" name="Google Shape;290;p18"/>
          <p:cNvSpPr txBox="1"/>
          <p:nvPr/>
        </p:nvSpPr>
        <p:spPr>
          <a:xfrm>
            <a:off x="7503602" y="1639549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Upper prefabricated box unit</a:t>
            </a:r>
            <a:endParaRPr/>
          </a:p>
        </p:txBody>
      </p:sp>
      <p:sp>
        <p:nvSpPr>
          <p:cNvPr id="291" name="Google Shape;291;p18"/>
          <p:cNvSpPr txBox="1"/>
          <p:nvPr/>
        </p:nvSpPr>
        <p:spPr>
          <a:xfrm>
            <a:off x="7455305" y="4824869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heating))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 + Impact sound insulation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Industrially manufactured LVL semi-open rib panel or LVL rib panel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Beams + Mineral wool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Studs</a:t>
            </a:r>
            <a:endParaRPr/>
          </a:p>
          <a:p>
            <a:pPr indent="-169863" lvl="0" marL="169863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2 x plasterboard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</a:t>
            </a:r>
            <a:br>
              <a:rPr lang="en-GB"/>
            </a:br>
            <a:r>
              <a:rPr lang="en-GB"/>
              <a:t>intermediate floor</a:t>
            </a:r>
            <a:endParaRPr/>
          </a:p>
        </p:txBody>
      </p:sp>
      <p:sp>
        <p:nvSpPr>
          <p:cNvPr id="298" name="Google Shape;298;p19"/>
          <p:cNvSpPr txBox="1"/>
          <p:nvPr>
            <p:ph idx="1" type="body"/>
          </p:nvPr>
        </p:nvSpPr>
        <p:spPr>
          <a:xfrm>
            <a:off x="838200" y="1825624"/>
            <a:ext cx="5717059" cy="4803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As stiffening plate is used a solid timber panel in floor or ceiling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Plasterboard and casting are used for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Fire protection technology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Acoustics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400"/>
              <a:buChar char="•"/>
            </a:pPr>
            <a:r>
              <a:rPr lang="en-GB" sz="2400">
                <a:solidFill>
                  <a:srgbClr val="0D0D0D"/>
                </a:solidFill>
              </a:rPr>
              <a:t>The thickness of the solid timber panel depends 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Vibration (in the floor) (often governing in design)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Bending and shearing stress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D0D0D"/>
              </a:buClr>
              <a:buSzPts val="2000"/>
              <a:buChar char="•"/>
            </a:pPr>
            <a:r>
              <a:rPr lang="en-GB" sz="2000">
                <a:solidFill>
                  <a:srgbClr val="0D0D0D"/>
                </a:solidFill>
              </a:rPr>
              <a:t>Bend</a:t>
            </a:r>
            <a:endParaRPr/>
          </a:p>
        </p:txBody>
      </p:sp>
      <p:pic>
        <p:nvPicPr>
          <p:cNvPr id="299" name="Google Shape;29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30473" y="889687"/>
            <a:ext cx="3560712" cy="460012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box units</a:t>
            </a:r>
            <a:endParaRPr/>
          </a:p>
        </p:txBody>
      </p:sp>
      <p:sp>
        <p:nvSpPr>
          <p:cNvPr id="301" name="Google Shape;301;p19"/>
          <p:cNvSpPr txBox="1"/>
          <p:nvPr/>
        </p:nvSpPr>
        <p:spPr>
          <a:xfrm>
            <a:off x="7477345" y="4298945"/>
            <a:ext cx="3991227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Floor coating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Cast floor (possible underfloor heating))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Protective fabric between concrete and wood + Impact sound insulation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CLT or LVL panel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Mineral wool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CLT or LVL panel</a:t>
            </a:r>
            <a:endParaRPr/>
          </a:p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Plasterboard</a:t>
            </a:r>
            <a:endParaRPr/>
          </a:p>
        </p:txBody>
      </p:sp>
      <p:sp>
        <p:nvSpPr>
          <p:cNvPr id="302" name="Google Shape;302;p19"/>
          <p:cNvSpPr txBox="1"/>
          <p:nvPr/>
        </p:nvSpPr>
        <p:spPr>
          <a:xfrm>
            <a:off x="7521530" y="3708652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Lower prefabricated box unit</a:t>
            </a:r>
            <a:endParaRPr/>
          </a:p>
        </p:txBody>
      </p:sp>
      <p:sp>
        <p:nvSpPr>
          <p:cNvPr id="303" name="Google Shape;303;p19"/>
          <p:cNvSpPr txBox="1"/>
          <p:nvPr/>
        </p:nvSpPr>
        <p:spPr>
          <a:xfrm>
            <a:off x="7265107" y="831702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between flats</a:t>
            </a:r>
            <a:endParaRPr/>
          </a:p>
        </p:txBody>
      </p:sp>
      <p:sp>
        <p:nvSpPr>
          <p:cNvPr id="304" name="Google Shape;304;p19"/>
          <p:cNvSpPr txBox="1"/>
          <p:nvPr/>
        </p:nvSpPr>
        <p:spPr>
          <a:xfrm>
            <a:off x="7503602" y="1639549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Upper prefabricated box unit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4" name="Google Shape;114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5" name="Google Shape;115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6" name="Google Shape;116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structure</a:t>
            </a:r>
            <a:endParaRPr/>
          </a:p>
        </p:txBody>
      </p:sp>
      <p:sp>
        <p:nvSpPr>
          <p:cNvPr id="311" name="Google Shape;311;p20"/>
          <p:cNvSpPr txBox="1"/>
          <p:nvPr>
            <p:ph idx="1" type="body"/>
          </p:nvPr>
        </p:nvSpPr>
        <p:spPr>
          <a:xfrm>
            <a:off x="838200" y="1825624"/>
            <a:ext cx="5717059" cy="4890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Can be implemented with the roof types of the panelised unit system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Nail plate trusses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Roof units with beam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Techniques of the panelised unit system can be used to support nail plate trusses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roof of a prefabricated panel system can be designed to function as stiffening plate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Solid timber panel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Framed structure sheathing</a:t>
            </a:r>
            <a:endParaRPr/>
          </a:p>
        </p:txBody>
      </p:sp>
      <p:pic>
        <p:nvPicPr>
          <p:cNvPr id="312" name="Google Shape;31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9895" y="682885"/>
            <a:ext cx="5298597" cy="557199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314" name="Google Shape;314;p20"/>
          <p:cNvSpPr txBox="1"/>
          <p:nvPr/>
        </p:nvSpPr>
        <p:spPr>
          <a:xfrm>
            <a:off x="6631459" y="628419"/>
            <a:ext cx="3556866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Nail plate truss</a:t>
            </a:r>
            <a:endParaRPr/>
          </a:p>
        </p:txBody>
      </p:sp>
      <p:sp>
        <p:nvSpPr>
          <p:cNvPr id="315" name="Google Shape;315;p20"/>
          <p:cNvSpPr txBox="1"/>
          <p:nvPr/>
        </p:nvSpPr>
        <p:spPr>
          <a:xfrm>
            <a:off x="9966316" y="4629525"/>
            <a:ext cx="2052176" cy="1378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9863" lvl="0" marL="1698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	Plasterboard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CLT or LVL panel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Air and vapour barrier fabric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Mineral wool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5	Nail plate trusses and ventilated attic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6	Spruce plywood or LVL (stiffening plate)</a:t>
            </a:r>
            <a:endParaRPr/>
          </a:p>
          <a:p>
            <a:pPr indent="-169863" lvl="0" marL="169863" marR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b="0" i="0" lang="en-GB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7	Water resistant roof material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1"/>
          <p:cNvPicPr preferRelativeResize="0"/>
          <p:nvPr/>
        </p:nvPicPr>
        <p:blipFill rotWithShape="1">
          <a:blip r:embed="rId3">
            <a:alphaModFix/>
          </a:blip>
          <a:srcRect b="1979" l="19711" r="20034" t="3783"/>
          <a:stretch/>
        </p:blipFill>
        <p:spPr>
          <a:xfrm>
            <a:off x="6450227" y="1109786"/>
            <a:ext cx="5579076" cy="48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unit connections</a:t>
            </a:r>
            <a:endParaRPr/>
          </a:p>
        </p:txBody>
      </p:sp>
      <p:sp>
        <p:nvSpPr>
          <p:cNvPr id="323" name="Google Shape;323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unit connections are found on the interfaces between prefabricated modular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direction of the timber panelling in exterior cladding affects the visibility of the connection, as in the case of panelised units</a:t>
            </a:r>
            <a:endParaRPr/>
          </a:p>
        </p:txBody>
      </p:sp>
      <p:sp>
        <p:nvSpPr>
          <p:cNvPr id="324" name="Google Shape;324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2"/>
          <p:cNvPicPr preferRelativeResize="0"/>
          <p:nvPr/>
        </p:nvPicPr>
        <p:blipFill rotWithShape="1">
          <a:blip r:embed="rId3">
            <a:alphaModFix/>
          </a:blip>
          <a:srcRect b="21003" l="0" r="0" t="13041"/>
          <a:stretch/>
        </p:blipFill>
        <p:spPr>
          <a:xfrm>
            <a:off x="6364763" y="1489320"/>
            <a:ext cx="5510081" cy="484559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modular units</a:t>
            </a:r>
            <a:endParaRPr/>
          </a:p>
        </p:txBody>
      </p:sp>
      <p:sp>
        <p:nvSpPr>
          <p:cNvPr id="332" name="Google Shape;332;p2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with solid wood panel structure are made from panelised units with solid wood panel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same principles and methods are followed in the manufacture of prefabricated modular units as for panelised unit systems</a:t>
            </a:r>
            <a:endParaRPr/>
          </a:p>
        </p:txBody>
      </p:sp>
      <p:sp>
        <p:nvSpPr>
          <p:cNvPr id="333" name="Google Shape;333;p22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34" name="Google Shape;334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3"/>
          <p:cNvPicPr preferRelativeResize="0"/>
          <p:nvPr/>
        </p:nvPicPr>
        <p:blipFill rotWithShape="1">
          <a:blip r:embed="rId3">
            <a:alphaModFix/>
          </a:blip>
          <a:srcRect b="0" l="14558" r="0" t="0"/>
          <a:stretch/>
        </p:blipFill>
        <p:spPr>
          <a:xfrm>
            <a:off x="6363730" y="1497247"/>
            <a:ext cx="5511114" cy="483767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modular units</a:t>
            </a:r>
            <a:endParaRPr/>
          </a:p>
        </p:txBody>
      </p:sp>
      <p:sp>
        <p:nvSpPr>
          <p:cNvPr id="342" name="Google Shape;342;p2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with framed structure are made by assembling panelised units with framed structure during the manufacturing process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same principles and methods are followed in the manufacture of prefabricated modular units as for panelised unit systems</a:t>
            </a:r>
            <a:endParaRPr/>
          </a:p>
        </p:txBody>
      </p:sp>
      <p:sp>
        <p:nvSpPr>
          <p:cNvPr id="343" name="Google Shape;343;p23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44" name="Google Shape;344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24"/>
          <p:cNvPicPr preferRelativeResize="0"/>
          <p:nvPr/>
        </p:nvPicPr>
        <p:blipFill rotWithShape="1">
          <a:blip r:embed="rId3">
            <a:alphaModFix/>
          </a:blip>
          <a:srcRect b="0" l="1" r="14794" t="0"/>
          <a:stretch/>
        </p:blipFill>
        <p:spPr>
          <a:xfrm>
            <a:off x="6369909" y="1489320"/>
            <a:ext cx="5504935" cy="484559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modular units</a:t>
            </a:r>
            <a:endParaRPr/>
          </a:p>
        </p:txBody>
      </p:sp>
      <p:sp>
        <p:nvSpPr>
          <p:cNvPr id="352" name="Google Shape;352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41934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are made by assembling panelised units during the manufacturing process 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manufacture of prefabricated modular units takes place at different work stations on the production lines</a:t>
            </a:r>
            <a:endParaRPr/>
          </a:p>
          <a:p>
            <a:pPr indent="-24193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load-bearing frame is assembled at the beginning of the production line, and furniture is installed at the end</a:t>
            </a:r>
            <a:endParaRPr/>
          </a:p>
        </p:txBody>
      </p:sp>
      <p:sp>
        <p:nvSpPr>
          <p:cNvPr id="353" name="Google Shape;353;p24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54" name="Google Shape;354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5"/>
          <p:cNvPicPr preferRelativeResize="0"/>
          <p:nvPr/>
        </p:nvPicPr>
        <p:blipFill rotWithShape="1">
          <a:blip r:embed="rId3">
            <a:alphaModFix/>
          </a:blip>
          <a:srcRect b="0" l="7016" r="7683" t="0"/>
          <a:stretch/>
        </p:blipFill>
        <p:spPr>
          <a:xfrm>
            <a:off x="6363731" y="1489320"/>
            <a:ext cx="5511113" cy="4845598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Manufacturing of prefabricated modular units</a:t>
            </a:r>
            <a:endParaRPr/>
          </a:p>
        </p:txBody>
      </p:sp>
      <p:sp>
        <p:nvSpPr>
          <p:cNvPr id="362" name="Google Shape;362;p25"/>
          <p:cNvSpPr txBox="1"/>
          <p:nvPr>
            <p:ph idx="1" type="body"/>
          </p:nvPr>
        </p:nvSpPr>
        <p:spPr>
          <a:xfrm>
            <a:off x="838200" y="1825624"/>
            <a:ext cx="5181600" cy="48840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prefabricated modular units for school and day-care centre buildings and similar places of assembly are larger than units for residential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Prefabricated modular units can be designed to be open on the sides to provide larger interconnecting spaces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load-bearing capacity and stiffening of open sides must be provided for as the units are manufactured</a:t>
            </a:r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10206682" y="5624873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364" name="Google Shape;364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6"/>
          <p:cNvPicPr preferRelativeResize="0"/>
          <p:nvPr/>
        </p:nvPicPr>
        <p:blipFill rotWithShape="1">
          <a:blip r:embed="rId3">
            <a:alphaModFix/>
          </a:blip>
          <a:srcRect b="15880" l="15760" r="9493" t="11094"/>
          <a:stretch/>
        </p:blipFill>
        <p:spPr>
          <a:xfrm>
            <a:off x="6252518" y="2063578"/>
            <a:ext cx="5677383" cy="311390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Foundation for prefabricated modular units </a:t>
            </a:r>
            <a:endParaRPr/>
          </a:p>
        </p:txBody>
      </p:sp>
      <p:sp>
        <p:nvSpPr>
          <p:cNvPr id="372" name="Google Shape;372;p26"/>
          <p:cNvSpPr txBox="1"/>
          <p:nvPr>
            <p:ph idx="1" type="body"/>
          </p:nvPr>
        </p:nvSpPr>
        <p:spPr>
          <a:xfrm>
            <a:off x="838200" y="1825625"/>
            <a:ext cx="5181600" cy="4816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 continuous foundation is needed under the load-bearing walls of prefabricated modular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Foundation types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Ventilated base floor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Basement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Junction between the wall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Vertical dimensional accuracy of the foundation</a:t>
            </a:r>
            <a:endParaRPr/>
          </a:p>
        </p:txBody>
      </p:sp>
      <p:sp>
        <p:nvSpPr>
          <p:cNvPr id="373" name="Google Shape;373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Span of prefabricated modular unit’s intermediate floor</a:t>
            </a:r>
            <a:endParaRPr/>
          </a:p>
        </p:txBody>
      </p:sp>
      <p:sp>
        <p:nvSpPr>
          <p:cNvPr id="380" name="Google Shape;380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 of the intermediate floor is usually determined by vibration design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 Vibration caused by walking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In a prefabricated modular unit, the intermediate floor span is usually shorter than in a plane element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prefabricated modular unit span is often determined by the transport width of the unit</a:t>
            </a:r>
            <a:endParaRPr/>
          </a:p>
        </p:txBody>
      </p:sp>
      <p:pic>
        <p:nvPicPr>
          <p:cNvPr id="381" name="Google Shape;38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1504" y="1644606"/>
            <a:ext cx="5189838" cy="43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383" name="Google Shape;383;p27"/>
          <p:cNvSpPr txBox="1"/>
          <p:nvPr/>
        </p:nvSpPr>
        <p:spPr>
          <a:xfrm>
            <a:off x="9169400" y="5001183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7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Intermediate floor span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5295" y="1435492"/>
            <a:ext cx="4604451" cy="478542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junctions</a:t>
            </a:r>
            <a:endParaRPr/>
          </a:p>
        </p:txBody>
      </p:sp>
      <p:sp>
        <p:nvSpPr>
          <p:cNvPr id="391" name="Google Shape;391;p28"/>
          <p:cNvSpPr txBox="1"/>
          <p:nvPr>
            <p:ph idx="1" type="body"/>
          </p:nvPr>
        </p:nvSpPr>
        <p:spPr>
          <a:xfrm>
            <a:off x="838200" y="1825623"/>
            <a:ext cx="5181600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 connections between stacked prefabricated modular units, vibration insulators are often used (to avoid acoustic flanking transmission)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Issues that always require attention in the support area in general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Fire technical issues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Acoustics (flanking transmission)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Vertical load-bearing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Minimisation of settlement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Horizontal load transmission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Preventing progressive collapse</a:t>
            </a:r>
            <a:endParaRPr/>
          </a:p>
        </p:txBody>
      </p:sp>
      <p:sp>
        <p:nvSpPr>
          <p:cNvPr id="392" name="Google Shape;392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393" name="Google Shape;393;p28"/>
          <p:cNvSpPr txBox="1"/>
          <p:nvPr/>
        </p:nvSpPr>
        <p:spPr>
          <a:xfrm>
            <a:off x="9859164" y="4777054"/>
            <a:ext cx="1311125" cy="145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Vibration insulator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9"/>
          <p:cNvPicPr preferRelativeResize="0"/>
          <p:nvPr/>
        </p:nvPicPr>
        <p:blipFill rotWithShape="1">
          <a:blip r:embed="rId3">
            <a:alphaModFix/>
          </a:blip>
          <a:srcRect b="5047" l="23209" r="21402" t="5048"/>
          <a:stretch/>
        </p:blipFill>
        <p:spPr>
          <a:xfrm>
            <a:off x="6291490" y="1037968"/>
            <a:ext cx="5754446" cy="524375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Supporting nail plate trusses</a:t>
            </a:r>
            <a:endParaRPr/>
          </a:p>
        </p:txBody>
      </p:sp>
      <p:sp>
        <p:nvSpPr>
          <p:cNvPr id="401" name="Google Shape;401;p29"/>
          <p:cNvSpPr txBox="1"/>
          <p:nvPr>
            <p:ph idx="1" type="body"/>
          </p:nvPr>
        </p:nvSpPr>
        <p:spPr>
          <a:xfrm>
            <a:off x="838200" y="1825625"/>
            <a:ext cx="532485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Nail plate trusses are supported by load-bearing exterior and partition walls similarly as in the plane element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When the prefabricated modular unit roof is designed to function as a load-bearing structure in a fire situation, fire-safe trusses are not needed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02" name="Google Shape;402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construction systems</a:t>
            </a:r>
            <a:endParaRPr/>
          </a:p>
        </p:txBody>
      </p:sp>
      <p:sp>
        <p:nvSpPr>
          <p:cNvPr id="123" name="Google Shape;123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0"/>
          <p:cNvPicPr preferRelativeResize="0"/>
          <p:nvPr/>
        </p:nvPicPr>
        <p:blipFill rotWithShape="1">
          <a:blip r:embed="rId3">
            <a:alphaModFix/>
          </a:blip>
          <a:srcRect b="5680" l="20119" r="22415" t="6402"/>
          <a:stretch/>
        </p:blipFill>
        <p:spPr>
          <a:xfrm>
            <a:off x="6394623" y="1190760"/>
            <a:ext cx="5647038" cy="485027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Vertical load transfer</a:t>
            </a:r>
            <a:endParaRPr/>
          </a:p>
        </p:txBody>
      </p:sp>
      <p:sp>
        <p:nvSpPr>
          <p:cNvPr id="410" name="Google Shape;410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walls of prefabricated modular units transmit vertical loads to the foundations, similarly as in the plane element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and stiffening building elements are dimensioned as in the plane element system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1" name="Google Shape;411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1"/>
          <p:cNvPicPr preferRelativeResize="0"/>
          <p:nvPr/>
        </p:nvPicPr>
        <p:blipFill rotWithShape="1">
          <a:blip r:embed="rId3">
            <a:alphaModFix/>
          </a:blip>
          <a:srcRect b="10373" l="18395" r="17348" t="7845"/>
          <a:stretch/>
        </p:blipFill>
        <p:spPr>
          <a:xfrm>
            <a:off x="6181032" y="1604190"/>
            <a:ext cx="5770610" cy="412316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419" name="Google Shape;419;p31"/>
          <p:cNvSpPr txBox="1"/>
          <p:nvPr>
            <p:ph idx="1" type="body"/>
          </p:nvPr>
        </p:nvSpPr>
        <p:spPr>
          <a:xfrm>
            <a:off x="838200" y="1825625"/>
            <a:ext cx="517276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The walls of the prefabricated modular unit are dimensioned to function as stiffening plates, similarly as in the plane element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In the dimensioning of walls with framed and solid wood panel structures, the same principles are followed as in the plane element system</a:t>
            </a:r>
            <a:endParaRPr/>
          </a:p>
        </p:txBody>
      </p:sp>
      <p:sp>
        <p:nvSpPr>
          <p:cNvPr id="420" name="Google Shape;420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427" name="Google Shape;427;p3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6217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600"/>
              <a:t>The intermediate floors are dimensioned to function as stiffening plates, similarly as in the plane element system</a:t>
            </a:r>
            <a:endParaRPr/>
          </a:p>
          <a:p>
            <a:pPr indent="-21621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600"/>
              <a:t>Floor or roof sheathing can be used as stiffening plate</a:t>
            </a:r>
            <a:endParaRPr/>
          </a:p>
          <a:p>
            <a:pPr indent="-216217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2600"/>
              <a:t>Stiffening intermediate floors that are the size of prefabricated modular units must be interlinked, creating a connected structure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428" name="Google Shape;428;p32"/>
          <p:cNvPicPr preferRelativeResize="0"/>
          <p:nvPr/>
        </p:nvPicPr>
        <p:blipFill rotWithShape="1">
          <a:blip r:embed="rId3">
            <a:alphaModFix/>
          </a:blip>
          <a:srcRect b="8026" l="21385" r="16587" t="7756"/>
          <a:stretch/>
        </p:blipFill>
        <p:spPr>
          <a:xfrm>
            <a:off x="6202656" y="1495167"/>
            <a:ext cx="5771041" cy="439900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Building stiffening principle</a:t>
            </a:r>
            <a:endParaRPr/>
          </a:p>
        </p:txBody>
      </p:sp>
      <p:sp>
        <p:nvSpPr>
          <p:cNvPr id="436" name="Google Shape;436;p33"/>
          <p:cNvSpPr txBox="1"/>
          <p:nvPr>
            <p:ph idx="1" type="body"/>
          </p:nvPr>
        </p:nvSpPr>
        <p:spPr>
          <a:xfrm>
            <a:off x="838200" y="1825624"/>
            <a:ext cx="5181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With regard to reducing anchoring forces and the locations of stiffening walls, the same principles apply as in the </a:t>
            </a:r>
            <a:r>
              <a:rPr lang="en-GB" sz="2600"/>
              <a:t>plane element</a:t>
            </a:r>
            <a:r>
              <a:rPr lang="en-GB" sz="2600"/>
              <a:t> system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GB" sz="2600"/>
              <a:t>Only one half of a double frame wall can be used unless the joining technique used for the prefabricated modular units allows both halves to have joint components</a:t>
            </a:r>
            <a:endParaRPr/>
          </a:p>
        </p:txBody>
      </p:sp>
      <p:sp>
        <p:nvSpPr>
          <p:cNvPr id="437" name="Google Shape;437;p3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pic>
        <p:nvPicPr>
          <p:cNvPr id="438" name="Google Shape;438;p33"/>
          <p:cNvPicPr preferRelativeResize="0"/>
          <p:nvPr/>
        </p:nvPicPr>
        <p:blipFill rotWithShape="1">
          <a:blip r:embed="rId3">
            <a:alphaModFix/>
          </a:blip>
          <a:srcRect b="4505" l="19662" r="20490" t="5319"/>
          <a:stretch/>
        </p:blipFill>
        <p:spPr>
          <a:xfrm>
            <a:off x="6261709" y="1345793"/>
            <a:ext cx="5693449" cy="481605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4"/>
          <p:cNvPicPr preferRelativeResize="0"/>
          <p:nvPr/>
        </p:nvPicPr>
        <p:blipFill rotWithShape="1">
          <a:blip r:embed="rId3">
            <a:alphaModFix/>
          </a:blip>
          <a:srcRect b="0" l="37167" r="2204" t="0"/>
          <a:stretch/>
        </p:blipFill>
        <p:spPr>
          <a:xfrm>
            <a:off x="6579974" y="1067539"/>
            <a:ext cx="5325761" cy="4962558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Connection components</a:t>
            </a:r>
            <a:endParaRPr/>
          </a:p>
        </p:txBody>
      </p:sp>
      <p:sp>
        <p:nvSpPr>
          <p:cNvPr id="447" name="Google Shape;447;p3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Steel plates and screws are typically used in connections between prefabricated modular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Acoustics should be considered in the design of the connections for flanking transmission</a:t>
            </a:r>
            <a:endParaRPr/>
          </a:p>
        </p:txBody>
      </p:sp>
      <p:sp>
        <p:nvSpPr>
          <p:cNvPr id="448" name="Google Shape;448;p34"/>
          <p:cNvSpPr txBox="1"/>
          <p:nvPr/>
        </p:nvSpPr>
        <p:spPr>
          <a:xfrm>
            <a:off x="10379607" y="5814653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Matti Yli-Sissala</a:t>
            </a:r>
            <a:endParaRPr/>
          </a:p>
        </p:txBody>
      </p:sp>
      <p:sp>
        <p:nvSpPr>
          <p:cNvPr id="449" name="Google Shape;449;p3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box units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15472" y="1395108"/>
            <a:ext cx="4530492" cy="4853888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Preventing progressive collapse</a:t>
            </a:r>
            <a:endParaRPr/>
          </a:p>
        </p:txBody>
      </p:sp>
      <p:sp>
        <p:nvSpPr>
          <p:cNvPr id="457" name="Google Shape;457;p35"/>
          <p:cNvSpPr txBox="1"/>
          <p:nvPr>
            <p:ph idx="1" type="body"/>
          </p:nvPr>
        </p:nvSpPr>
        <p:spPr>
          <a:xfrm>
            <a:off x="838200" y="1825625"/>
            <a:ext cx="541629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The preferred method for preventing progressive collapse is the </a:t>
            </a:r>
            <a:r>
              <a:rPr i="1" lang="en-GB"/>
              <a:t>alternative load transfer path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Using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Beams 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Wall-like beams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Connections between prefabricated elements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458" name="Google Shape;458;p35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459" name="Google Shape;459;p3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  <p:sp>
        <p:nvSpPr>
          <p:cNvPr id="460" name="Google Shape;460;p35"/>
          <p:cNvSpPr txBox="1"/>
          <p:nvPr/>
        </p:nvSpPr>
        <p:spPr>
          <a:xfrm>
            <a:off x="9511030" y="167693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Stability joint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36"/>
          <p:cNvPicPr preferRelativeResize="0"/>
          <p:nvPr/>
        </p:nvPicPr>
        <p:blipFill rotWithShape="1">
          <a:blip r:embed="rId3">
            <a:alphaModFix/>
          </a:blip>
          <a:srcRect b="6491" l="24628" r="20236" t="8207"/>
          <a:stretch/>
        </p:blipFill>
        <p:spPr>
          <a:xfrm>
            <a:off x="6710456" y="1483006"/>
            <a:ext cx="5292752" cy="459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Roof in case of fire </a:t>
            </a:r>
            <a:endParaRPr/>
          </a:p>
        </p:txBody>
      </p:sp>
      <p:sp>
        <p:nvSpPr>
          <p:cNvPr id="468" name="Google Shape;468;p36"/>
          <p:cNvSpPr txBox="1"/>
          <p:nvPr>
            <p:ph idx="1" type="body"/>
          </p:nvPr>
        </p:nvSpPr>
        <p:spPr>
          <a:xfrm>
            <a:off x="838200" y="1825624"/>
            <a:ext cx="5181600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roof of a prefabricated modular unit is designed to function as a fire-separating building element (floor compartmentalisation) and a load-bearing building element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The prefabricated modular unit roof must function as a load-bearing and fire-separating building element, whether the fire is below or above in the attic</a:t>
            </a:r>
            <a:endParaRPr/>
          </a:p>
        </p:txBody>
      </p:sp>
      <p:sp>
        <p:nvSpPr>
          <p:cNvPr id="469" name="Google Shape;469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box units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37"/>
          <p:cNvPicPr preferRelativeResize="0"/>
          <p:nvPr/>
        </p:nvPicPr>
        <p:blipFill rotWithShape="1">
          <a:blip r:embed="rId3">
            <a:alphaModFix/>
          </a:blip>
          <a:srcRect b="7033" l="24882" r="20388" t="8477"/>
          <a:stretch/>
        </p:blipFill>
        <p:spPr>
          <a:xfrm>
            <a:off x="6736371" y="1499279"/>
            <a:ext cx="5242125" cy="4543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Intermediate floor in case of fire </a:t>
            </a:r>
            <a:endParaRPr/>
          </a:p>
        </p:txBody>
      </p:sp>
      <p:sp>
        <p:nvSpPr>
          <p:cNvPr id="477" name="Google Shape;477;p37"/>
          <p:cNvSpPr txBox="1"/>
          <p:nvPr>
            <p:ph idx="1" type="body"/>
          </p:nvPr>
        </p:nvSpPr>
        <p:spPr>
          <a:xfrm>
            <a:off x="838200" y="1825624"/>
            <a:ext cx="5181600" cy="4958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floor and roof of the prefabricated modular unit are designed to function as a compartmentalising and load-bearing building element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design principles are the same as in the </a:t>
            </a:r>
            <a:r>
              <a:rPr lang="en-GB" sz="2600"/>
              <a:t>plane element</a:t>
            </a:r>
            <a:r>
              <a:rPr lang="en-GB"/>
              <a:t> system</a:t>
            </a:r>
            <a:endParaRPr/>
          </a:p>
        </p:txBody>
      </p:sp>
      <p:sp>
        <p:nvSpPr>
          <p:cNvPr id="478" name="Google Shape;478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38"/>
          <p:cNvPicPr preferRelativeResize="0"/>
          <p:nvPr/>
        </p:nvPicPr>
        <p:blipFill rotWithShape="1">
          <a:blip r:embed="rId3">
            <a:alphaModFix/>
          </a:blip>
          <a:srcRect b="6582" l="24933" r="20590" t="8477"/>
          <a:stretch/>
        </p:blipFill>
        <p:spPr>
          <a:xfrm>
            <a:off x="6743631" y="1499279"/>
            <a:ext cx="5212499" cy="456275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Load-bearing wall in a fire situation </a:t>
            </a:r>
            <a:endParaRPr/>
          </a:p>
        </p:txBody>
      </p:sp>
      <p:sp>
        <p:nvSpPr>
          <p:cNvPr id="486" name="Google Shape;486;p38"/>
          <p:cNvSpPr txBox="1"/>
          <p:nvPr>
            <p:ph idx="1" type="body"/>
          </p:nvPr>
        </p:nvSpPr>
        <p:spPr>
          <a:xfrm>
            <a:off x="838200" y="1825624"/>
            <a:ext cx="5361432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Load-bearing walls are designed to function similarly as in a </a:t>
            </a:r>
            <a:r>
              <a:rPr lang="en-GB" sz="2600"/>
              <a:t>plane element</a:t>
            </a:r>
            <a:r>
              <a:rPr lang="en-GB"/>
              <a:t> system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spans of the horizontal structures in prefabricated modular units are usually so short that it is not necessary to design the partitions for a fire</a:t>
            </a:r>
            <a:endParaRPr/>
          </a:p>
        </p:txBody>
      </p:sp>
      <p:sp>
        <p:nvSpPr>
          <p:cNvPr id="487" name="Google Shape;487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Bracing in a fire situation</a:t>
            </a:r>
            <a:endParaRPr/>
          </a:p>
        </p:txBody>
      </p:sp>
      <p:sp>
        <p:nvSpPr>
          <p:cNvPr id="494" name="Google Shape;494;p39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aim is to use the same bracing methods in a fire as in the ultimate limit state design situation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design principles are the same as in the </a:t>
            </a:r>
            <a:r>
              <a:rPr lang="en-GB" sz="2600"/>
              <a:t>plane element</a:t>
            </a:r>
            <a:r>
              <a:rPr lang="en-GB"/>
              <a:t> system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95" name="Google Shape;495;p39"/>
          <p:cNvPicPr preferRelativeResize="0"/>
          <p:nvPr/>
        </p:nvPicPr>
        <p:blipFill rotWithShape="1">
          <a:blip r:embed="rId3">
            <a:alphaModFix/>
          </a:blip>
          <a:srcRect b="3874" l="20727" r="18817" t="4145"/>
          <a:stretch/>
        </p:blipFill>
        <p:spPr>
          <a:xfrm>
            <a:off x="6702195" y="1779373"/>
            <a:ext cx="5036724" cy="430211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0" name="Google Shape;130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Tero Lahtela, </a:t>
            </a:r>
            <a:br>
              <a:rPr lang="en-GB"/>
            </a:br>
            <a:r>
              <a:rPr lang="en-GB"/>
              <a:t>Insinööritoimisto Tero Lahtela Oy</a:t>
            </a:r>
            <a:endParaRPr/>
          </a:p>
        </p:txBody>
      </p:sp>
      <p:sp>
        <p:nvSpPr>
          <p:cNvPr id="131" name="Google Shape;131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01/07/2021 </a:t>
            </a:r>
            <a:endParaRPr/>
          </a:p>
        </p:txBody>
      </p:sp>
      <p:sp>
        <p:nvSpPr>
          <p:cNvPr id="132" name="Google Shape;132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3" name="Google Shape;133;p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n-GB"/>
              <a:t>Prefabricated modular units with framed and solid timber panel structures</a:t>
            </a:r>
            <a:br>
              <a:rPr lang="en-GB"/>
            </a:br>
            <a:r>
              <a:rPr lang="en-GB"/>
              <a:t>Residential and commercial construction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 components</a:t>
            </a:r>
            <a:endParaRPr/>
          </a:p>
        </p:txBody>
      </p:sp>
      <p:sp>
        <p:nvSpPr>
          <p:cNvPr id="145" name="Google Shape;145;p6"/>
          <p:cNvSpPr txBox="1"/>
          <p:nvPr>
            <p:ph idx="1" type="body"/>
          </p:nvPr>
        </p:nvSpPr>
        <p:spPr>
          <a:xfrm>
            <a:off x="838200" y="1825624"/>
            <a:ext cx="4833551" cy="4834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Base floor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Load-bearing exterior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Load-bearing partition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sz="2400"/>
              <a:t>Other features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Exterior cladding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Windows and doors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Building services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Interior surfaces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/>
              <a:t>Furniture</a:t>
            </a:r>
            <a:endParaRPr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 b="9831" l="15760" r="8834" t="10193"/>
          <a:stretch/>
        </p:blipFill>
        <p:spPr>
          <a:xfrm>
            <a:off x="6100104" y="1918301"/>
            <a:ext cx="5876868" cy="349926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7"/>
          <p:cNvPicPr preferRelativeResize="0"/>
          <p:nvPr/>
        </p:nvPicPr>
        <p:blipFill rotWithShape="1">
          <a:blip r:embed="rId3">
            <a:alphaModFix/>
          </a:blip>
          <a:srcRect b="12255" l="31104" r="0" t="2408"/>
          <a:stretch/>
        </p:blipFill>
        <p:spPr>
          <a:xfrm>
            <a:off x="6530549" y="1075038"/>
            <a:ext cx="5334000" cy="495505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10330182" y="5814653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155" name="Google Shape;15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Prefabricated modular units</a:t>
            </a:r>
            <a:endParaRPr/>
          </a:p>
        </p:txBody>
      </p:sp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838199" y="1825625"/>
            <a:ext cx="52845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Prefabricated modular units are manufactured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With framed structure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With solid timber panel structure </a:t>
            </a:r>
            <a:endParaRPr/>
          </a:p>
          <a:p>
            <a:pPr indent="-21716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As combinations of the above</a:t>
            </a:r>
            <a:endParaRPr/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/>
              <a:t>A prefabricated modular unit system is a system with load-bearing walls in which the building elements function in the same way as in panelised unit systems in principle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57" name="Google Shape;157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Applications</a:t>
            </a:r>
            <a:endParaRPr/>
          </a:p>
        </p:txBody>
      </p:sp>
      <p:sp>
        <p:nvSpPr>
          <p:cNvPr id="164" name="Google Shape;164;p8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are primarily used in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Detached houses, terraced houses and blocks of flats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Accommodation buildings and residential institutions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/>
              <a:t>School and day-care centre buildings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are primarily manufactured as framed structures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Prefabricated modular units with solid timber panel structures have only been used in Finland for approximately 10 years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65" name="Google Shape;165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Strengths and challenges of using prefabricated modular units</a:t>
            </a:r>
            <a:endParaRPr/>
          </a:p>
        </p:txBody>
      </p:sp>
      <p:sp>
        <p:nvSpPr>
          <p:cNvPr id="172" name="Google Shape;172;p9"/>
          <p:cNvSpPr txBox="1"/>
          <p:nvPr>
            <p:ph idx="1" type="body"/>
          </p:nvPr>
        </p:nvSpPr>
        <p:spPr>
          <a:xfrm>
            <a:off x="838200" y="1825624"/>
            <a:ext cx="5181600" cy="4791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Strengths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same strengths in each building element as in panelised units with framed and solid timber panel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Extremely high degree of prefabrication reduces construction time spent on site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Quality assurance can mainly take place at the factory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3" name="Google Shape;173;p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GB"/>
              <a:t>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The same strengths in each building element as in panelised units with framed and solid timber panel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Joints between prefabricated modular units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Need for special transport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Strain on the frame structure caused by lifting and assembly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74" name="Google Shape;174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Industrial construction systems – Prefabricated modular units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7F0618-63DF-494D-84AB-9A578E0A1388}"/>
</file>

<file path=customXml/itemProps2.xml><?xml version="1.0" encoding="utf-8"?>
<ds:datastoreItem xmlns:ds="http://schemas.openxmlformats.org/officeDocument/2006/customXml" ds:itemID="{A528EE39-DF26-4604-9948-AC51208EDB34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2021-05-03T10:20:21Z</dcterms:created>
  <dc:creator>atte Kalke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