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400800" cy="11728450"/>
  <p:embeddedFontLst>
    <p:embeddedFont>
      <p:font typeface="Arial Narrow" panose="020B060602020203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hx7FQtiem8jB1wB6FrWBn+V3ve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6" name="Google Shape;476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6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3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1" name="Google Shape;521;p4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4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4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p4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4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9" name="Google Shape;559;p4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p4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4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4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8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" name="Google Shape;2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4" name="Google Shape;74;p5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8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9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6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0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6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1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7" name="Google Shape;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4" name="Google Shape;64;p5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6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5" name="Google Shape;15;p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62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2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wood construction</a:t>
            </a:r>
            <a:endParaRPr/>
          </a:p>
        </p:txBody>
      </p:sp>
      <p:sp>
        <p:nvSpPr>
          <p:cNvPr id="97" name="Google Shape;97;p62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Teaching materials for industrial wood construction education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  <p:pic>
        <p:nvPicPr>
          <p:cNvPr id="98" name="Google Shape;9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Assembling a column-and-beam frame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Bates Smart</a:t>
            </a:r>
            <a:endParaRPr/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3229" y="1873251"/>
            <a:ext cx="3237468" cy="43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4">
            <a:alphaModFix/>
          </a:blip>
          <a:srcRect l="12454" t="89" r="10653" b="27116"/>
          <a:stretch/>
        </p:blipFill>
        <p:spPr>
          <a:xfrm>
            <a:off x="1237506" y="1876017"/>
            <a:ext cx="6077696" cy="431527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5647040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Mikko Viljakainen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9162535" y="597443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Mikko Viljakainen</a:t>
            </a:r>
            <a:endParaRPr/>
          </a:p>
        </p:txBody>
      </p:sp>
      <p:sp>
        <p:nvSpPr>
          <p:cNvPr id="180" name="Google Shape;180;p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 r="15616" b="5235"/>
          <a:stretch/>
        </p:blipFill>
        <p:spPr>
          <a:xfrm>
            <a:off x="6122609" y="1873252"/>
            <a:ext cx="5758645" cy="431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 l="11403"/>
          <a:stretch/>
        </p:blipFill>
        <p:spPr>
          <a:xfrm>
            <a:off x="292211" y="1873251"/>
            <a:ext cx="5758480" cy="431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Column-and-beam frame in a residential block of flats</a:t>
            </a:r>
            <a:endParaRPr/>
          </a:p>
        </p:txBody>
      </p:sp>
      <p:sp>
        <p:nvSpPr>
          <p:cNvPr id="189" name="Google Shape;189;p9"/>
          <p:cNvSpPr txBox="1"/>
          <p:nvPr/>
        </p:nvSpPr>
        <p:spPr>
          <a:xfrm>
            <a:off x="10213092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Metsä Wood</a:t>
            </a:r>
            <a:endParaRPr/>
          </a:p>
        </p:txBody>
      </p:sp>
      <p:sp>
        <p:nvSpPr>
          <p:cNvPr id="190" name="Google Shape;190;p9"/>
          <p:cNvSpPr txBox="1"/>
          <p:nvPr/>
        </p:nvSpPr>
        <p:spPr>
          <a:xfrm>
            <a:off x="4382529" y="596911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Metsä Wood</a:t>
            </a:r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Strengths and challenges of the column-and-beam system</a:t>
            </a:r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79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Strengths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Enables large, open spaces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Robust columns have a high vertical load-bearing capacity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Small settlement (continuous columns)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Frame can be assembled fast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Non-load-bearing exterior walls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Simple prefabrication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Several structural design options for exterior walls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Challenges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Holes in wooden beams (ventilation ducts etc.)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Connections between columns and beams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Stiffening of large open spaces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Vibration design of the intermediate floor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Combined fundamental frequency of the intermediate floor and the main beam </a:t>
            </a:r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Number of storeys when using a column-and-beam frame</a:t>
            </a:r>
            <a:endParaRPr/>
          </a:p>
        </p:txBody>
      </p:sp>
      <p:sp>
        <p:nvSpPr>
          <p:cNvPr id="207" name="Google Shape;207;p1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852984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Factors affecting the number of storeys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Bracing system capacity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Capacity of the joints between stiffeners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Recommended number of storeys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8 timber-framed storeys at most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Stiffened with a cantilever column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/>
              <a:t>In residential buildings, 4 storeys at most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1800"/>
              <a:t>In public buildings, 2 storeys at most.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Floor-to-floor height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3,200 mm (residential buildings)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3,800 ... 4,000 mm (public spaces)</a:t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54" y="1694745"/>
            <a:ext cx="4716480" cy="392346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10" name="Google Shape;210;p11"/>
          <p:cNvSpPr txBox="1"/>
          <p:nvPr/>
        </p:nvSpPr>
        <p:spPr>
          <a:xfrm>
            <a:off x="7088098" y="474167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211" name="Google Shape;211;p11"/>
          <p:cNvSpPr txBox="1"/>
          <p:nvPr/>
        </p:nvSpPr>
        <p:spPr>
          <a:xfrm>
            <a:off x="7088098" y="413271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212" name="Google Shape;212;p11"/>
          <p:cNvSpPr txBox="1"/>
          <p:nvPr/>
        </p:nvSpPr>
        <p:spPr>
          <a:xfrm>
            <a:off x="7088098" y="3514373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213" name="Google Shape;213;p11"/>
          <p:cNvSpPr txBox="1"/>
          <p:nvPr/>
        </p:nvSpPr>
        <p:spPr>
          <a:xfrm>
            <a:off x="7088098" y="2889282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214" name="Google Shape;214;p11"/>
          <p:cNvSpPr txBox="1"/>
          <p:nvPr/>
        </p:nvSpPr>
        <p:spPr>
          <a:xfrm>
            <a:off x="9619758" y="482087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215" name="Google Shape;215;p11"/>
          <p:cNvSpPr txBox="1"/>
          <p:nvPr/>
        </p:nvSpPr>
        <p:spPr>
          <a:xfrm>
            <a:off x="9619758" y="4232388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216" name="Google Shape;216;p11"/>
          <p:cNvSpPr txBox="1"/>
          <p:nvPr/>
        </p:nvSpPr>
        <p:spPr>
          <a:xfrm>
            <a:off x="9619758" y="361404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9619758" y="298895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218" name="Google Shape;218;p11"/>
          <p:cNvSpPr txBox="1"/>
          <p:nvPr/>
        </p:nvSpPr>
        <p:spPr>
          <a:xfrm>
            <a:off x="9619758" y="235713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5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5th storey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Types of structure in a column-and-beam system</a:t>
            </a:r>
            <a:endParaRPr/>
          </a:p>
        </p:txBody>
      </p:sp>
      <p:sp>
        <p:nvSpPr>
          <p:cNvPr id="225" name="Google Shape;225;p1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74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In a column-and-beam system, the intermediate floors, attic floor, exterior walls and partition walls are panelised units</a:t>
            </a:r>
            <a:endParaRPr/>
          </a:p>
          <a:p>
            <a:pPr marL="685800" lvl="1" indent="-2057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Types of structure virtually the same as in panelised units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The exterior wall plane elements can be either horizontal or vertical</a:t>
            </a:r>
            <a:endParaRPr/>
          </a:p>
          <a:p>
            <a:pPr marL="685800" lvl="1" indent="-2057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Horizontal units create fewer vertical joints than vertical units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In the intermediate floor, solid timber panels or frame structures or combinations of thereof can be used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The roof can be implemented with plane elements or as a nail plate truss structure </a:t>
            </a:r>
            <a:endParaRPr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There are no standardised dimensions for the components of a column-and-beam frame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26" name="Google Shape;226;p1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Column types</a:t>
            </a:r>
            <a:endParaRPr/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3">
            <a:alphaModFix/>
          </a:blip>
          <a:srcRect b="33817"/>
          <a:stretch/>
        </p:blipFill>
        <p:spPr>
          <a:xfrm>
            <a:off x="784653" y="1952907"/>
            <a:ext cx="10687565" cy="240524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35" name="Google Shape;235;p13"/>
          <p:cNvSpPr txBox="1"/>
          <p:nvPr/>
        </p:nvSpPr>
        <p:spPr>
          <a:xfrm>
            <a:off x="830826" y="4646394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laminated timber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Rectangular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190 mm, 215 mm, 240 mm, 265 mm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Multiples of 45 mm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≤32 m</a:t>
            </a:r>
            <a:endParaRPr/>
          </a:p>
        </p:txBody>
      </p:sp>
      <p:sp>
        <p:nvSpPr>
          <p:cNvPr id="236" name="Google Shape;236;p13"/>
          <p:cNvSpPr txBox="1"/>
          <p:nvPr/>
        </p:nvSpPr>
        <p:spPr>
          <a:xfrm>
            <a:off x="3854245" y="4646394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laminated timber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Square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190 mm, 215 mm. 240 mm. 265 mm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Multiples of 45 mm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≤32 m</a:t>
            </a:r>
            <a:endParaRPr/>
          </a:p>
        </p:txBody>
      </p:sp>
      <p:sp>
        <p:nvSpPr>
          <p:cNvPr id="237" name="Google Shape;237;p13"/>
          <p:cNvSpPr txBox="1"/>
          <p:nvPr/>
        </p:nvSpPr>
        <p:spPr>
          <a:xfrm>
            <a:off x="6986779" y="4629768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LVL </a:t>
            </a:r>
            <a:b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Rectangular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≤24 m</a:t>
            </a:r>
            <a:endParaRPr/>
          </a:p>
        </p:txBody>
      </p:sp>
      <p:sp>
        <p:nvSpPr>
          <p:cNvPr id="238" name="Google Shape;238;p13"/>
          <p:cNvSpPr txBox="1"/>
          <p:nvPr/>
        </p:nvSpPr>
        <p:spPr>
          <a:xfrm>
            <a:off x="9880890" y="4652543"/>
            <a:ext cx="1917820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LVL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Square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manufacturer-specific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Height: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≤24 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4"/>
          <p:cNvPicPr preferRelativeResize="0"/>
          <p:nvPr/>
        </p:nvPicPr>
        <p:blipFill rotWithShape="1">
          <a:blip r:embed="rId3">
            <a:alphaModFix/>
          </a:blip>
          <a:srcRect b="25677"/>
          <a:stretch/>
        </p:blipFill>
        <p:spPr>
          <a:xfrm>
            <a:off x="801132" y="1478008"/>
            <a:ext cx="11110640" cy="358068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Beam types</a:t>
            </a: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47" name="Google Shape;247;p14"/>
          <p:cNvSpPr txBox="1"/>
          <p:nvPr/>
        </p:nvSpPr>
        <p:spPr>
          <a:xfrm>
            <a:off x="838200" y="5376439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laminated timber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Rectangular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190 mm, 215 mm, 240 mm, 265 mm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Multiples of 45 mm (max 2,000...2,200 mm)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≤32 m</a:t>
            </a:r>
            <a:endParaRPr/>
          </a:p>
        </p:txBody>
      </p:sp>
      <p:sp>
        <p:nvSpPr>
          <p:cNvPr id="248" name="Google Shape;248;p14"/>
          <p:cNvSpPr txBox="1"/>
          <p:nvPr/>
        </p:nvSpPr>
        <p:spPr>
          <a:xfrm>
            <a:off x="10258518" y="5385151"/>
            <a:ext cx="1754043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LVL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Thin-web beam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≤24 m</a:t>
            </a:r>
            <a:endParaRPr/>
          </a:p>
        </p:txBody>
      </p:sp>
      <p:sp>
        <p:nvSpPr>
          <p:cNvPr id="249" name="Google Shape;249;p14"/>
          <p:cNvSpPr txBox="1"/>
          <p:nvPr/>
        </p:nvSpPr>
        <p:spPr>
          <a:xfrm>
            <a:off x="3978306" y="5377583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LVL </a:t>
            </a:r>
            <a:b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Rectangular cross-section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≤24 m</a:t>
            </a:r>
            <a:endParaRPr/>
          </a:p>
        </p:txBody>
      </p:sp>
      <p:sp>
        <p:nvSpPr>
          <p:cNvPr id="250" name="Google Shape;250;p14"/>
          <p:cNvSpPr txBox="1"/>
          <p:nvPr/>
        </p:nvSpPr>
        <p:spPr>
          <a:xfrm>
            <a:off x="7248303" y="5369717"/>
            <a:ext cx="1917820" cy="7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Glued LVL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Box beam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manufacturer-specific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Height: manufacturer-specific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≤24 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5"/>
          <p:cNvPicPr preferRelativeResize="0"/>
          <p:nvPr/>
        </p:nvPicPr>
        <p:blipFill rotWithShape="1">
          <a:blip r:embed="rId3">
            <a:alphaModFix/>
          </a:blip>
          <a:srcRect l="19966" t="4596" r="16131" b="4504"/>
          <a:stretch/>
        </p:blipFill>
        <p:spPr>
          <a:xfrm>
            <a:off x="5764426" y="1310686"/>
            <a:ext cx="6122773" cy="48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Holes in primary beams</a:t>
            </a:r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12723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Making holes in primary beams for building services should be avoided, but this is not always feasible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timber beam can be replaced with a steel beam, which can be perforated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steel beam must be fireproofed</a:t>
            </a: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4358" y="946738"/>
            <a:ext cx="3519870" cy="519670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Solid timber panel (e.g. cross laminated timber) is a load-bearing and bracing structure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Fire protection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Acoustics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thickness of the solid timber panel depends 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Vibration (often governing)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69" name="Google Shape;269;p16"/>
          <p:cNvSpPr txBox="1"/>
          <p:nvPr/>
        </p:nvSpPr>
        <p:spPr>
          <a:xfrm>
            <a:off x="8085943" y="874524"/>
            <a:ext cx="2065381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</a:t>
            </a:r>
            <a:endParaRPr/>
          </a:p>
        </p:txBody>
      </p:sp>
      <p:sp>
        <p:nvSpPr>
          <p:cNvPr id="270" name="Google Shape;270;p16"/>
          <p:cNvSpPr txBox="1"/>
          <p:nvPr/>
        </p:nvSpPr>
        <p:spPr>
          <a:xfrm>
            <a:off x="8179463" y="3394417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Ceiling profile system</a:t>
            </a:r>
            <a:endParaRPr/>
          </a:p>
        </p:txBody>
      </p:sp>
      <p:sp>
        <p:nvSpPr>
          <p:cNvPr id="271" name="Google Shape;271;p16"/>
          <p:cNvSpPr txBox="1"/>
          <p:nvPr/>
        </p:nvSpPr>
        <p:spPr>
          <a:xfrm>
            <a:off x="7556760" y="4859595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Concrete slabs (possibly composite structure, possible underfloor heating)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CLT or LVL panel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Ceiling profile system with vibroinsulators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Plasterboard (number determined according to sound insulation requirements for intermediate floor)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7632" y="950593"/>
            <a:ext cx="3538195" cy="521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279" name="Google Shape;2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07100" cy="476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Panels made of edge-glued boards can be used instead of solid timber panels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load-bearing structure consists of glulam beams lying flat side down (element width can be selected)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transverse drying deformations of the glulam beam must be taken into account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glulam beams must be connected to each other if the intermediate floor is a bracing structure</a:t>
            </a:r>
            <a:endParaRPr/>
          </a:p>
        </p:txBody>
      </p:sp>
      <p:sp>
        <p:nvSpPr>
          <p:cNvPr id="280" name="Google Shape;280;p1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81" name="Google Shape;281;p17"/>
          <p:cNvSpPr txBox="1"/>
          <p:nvPr/>
        </p:nvSpPr>
        <p:spPr>
          <a:xfrm>
            <a:off x="8275823" y="878047"/>
            <a:ext cx="1773150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</a:t>
            </a:r>
            <a:endParaRPr/>
          </a:p>
        </p:txBody>
      </p:sp>
      <p:sp>
        <p:nvSpPr>
          <p:cNvPr id="282" name="Google Shape;282;p17"/>
          <p:cNvSpPr txBox="1"/>
          <p:nvPr/>
        </p:nvSpPr>
        <p:spPr>
          <a:xfrm>
            <a:off x="8179463" y="3394417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Ceiling profile system</a:t>
            </a:r>
            <a:endParaRPr/>
          </a:p>
        </p:txBody>
      </p:sp>
      <p:sp>
        <p:nvSpPr>
          <p:cNvPr id="283" name="Google Shape;283;p17"/>
          <p:cNvSpPr txBox="1"/>
          <p:nvPr/>
        </p:nvSpPr>
        <p:spPr>
          <a:xfrm>
            <a:off x="7556760" y="4859595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Concrete slabs (possibly composite structure, possible underfloor heating)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</a:t>
            </a:r>
            <a:r>
              <a:rPr lang="fi-FI" sz="1000">
                <a:latin typeface="Arial Narrow"/>
                <a:ea typeface="Arial Narrow"/>
                <a:cs typeface="Arial Narrow"/>
                <a:sym typeface="Arial Narrow"/>
              </a:rPr>
              <a:t>Glulam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Ceiling profile system with vibroinsulators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Plasterboard (number determined according to sound insulation requirements for intermediate floor)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Origin of the materials</a:t>
            </a:r>
            <a:endParaRPr/>
          </a:p>
        </p:txBody>
      </p:sp>
      <p:sp>
        <p:nvSpPr>
          <p:cNvPr id="105" name="Google Shape;105;p6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18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Lappia Vocational College,</a:t>
            </a:r>
            <a:endParaRPr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TTS-Työtehoseura ry</a:t>
            </a:r>
            <a:endParaRPr sz="180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South-Eastern Finland University of Applied Sciences,</a:t>
            </a:r>
            <a:endParaRPr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Metropolia University of Applied Sciences,</a:t>
            </a:r>
            <a:endParaRPr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Jyväskylä University of Applied Sciences,</a:t>
            </a:r>
            <a:endParaRPr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University of Tampere, and</a:t>
            </a:r>
            <a:endParaRPr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800"/>
              <a:t>Federation of the Finnish Woodworking Industries Puutuoteteollisuus ry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fi-FI" sz="1800"/>
              <a:t>The project was funded by the Ministry of the Environment.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/>
          </a:p>
        </p:txBody>
      </p:sp>
      <p:sp>
        <p:nvSpPr>
          <p:cNvPr id="106" name="Google Shape;106;p6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intended to be used as extensively as possible in industrial wood construction education and studies.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07" name="Google Shape;107;p6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938" y="1187436"/>
            <a:ext cx="3255264" cy="439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Solid timber panel is a load-bearing and bracing structure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Suspended floors are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Acoustics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thickness of the solid timber panel depends 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Vibration (often governing)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293" name="Google Shape;293;p18"/>
          <p:cNvSpPr txBox="1"/>
          <p:nvPr/>
        </p:nvSpPr>
        <p:spPr>
          <a:xfrm>
            <a:off x="8276710" y="1093552"/>
            <a:ext cx="1679719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8471788" y="2546388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Suspended floor system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7571507" y="4554639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Fibre-reinforced calcium sulphate panel (600x600)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CLT or LVL panel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933" y="1221261"/>
            <a:ext cx="3628429" cy="46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top panel is used for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Bracing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Fire protection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Acoustics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The height of the rib panel depends 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Vibration (often governing)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fi-FI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305" name="Google Shape;305;p19"/>
          <p:cNvSpPr txBox="1"/>
          <p:nvPr/>
        </p:nvSpPr>
        <p:spPr>
          <a:xfrm>
            <a:off x="7265107" y="115443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306" name="Google Shape;306;p19"/>
          <p:cNvSpPr txBox="1"/>
          <p:nvPr/>
        </p:nvSpPr>
        <p:spPr>
          <a:xfrm>
            <a:off x="7477238" y="4521929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Industrially manufactured LVL semi-open rib slab or LVL rib panel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Studs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Acoustic ceiling profiles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2 x plasterboard</a:t>
            </a:r>
            <a:endParaRPr/>
          </a:p>
        </p:txBody>
      </p:sp>
      <p:sp>
        <p:nvSpPr>
          <p:cNvPr id="307" name="Google Shape;307;p19"/>
          <p:cNvSpPr txBox="1"/>
          <p:nvPr/>
        </p:nvSpPr>
        <p:spPr>
          <a:xfrm rot="-5400000">
            <a:off x="10204374" y="3039999"/>
            <a:ext cx="1205044" cy="21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020" y="1222348"/>
            <a:ext cx="3639704" cy="44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top panel is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Bracing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Plasterboards are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Fire protection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Acoustics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height of the rib panel depends 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Vibration (often governing)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Bending and shearing stress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Deflection</a:t>
            </a:r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317" name="Google Shape;317;p20"/>
          <p:cNvSpPr txBox="1"/>
          <p:nvPr/>
        </p:nvSpPr>
        <p:spPr>
          <a:xfrm>
            <a:off x="7265107" y="115443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318" name="Google Shape;318;p20"/>
          <p:cNvSpPr txBox="1"/>
          <p:nvPr/>
        </p:nvSpPr>
        <p:spPr>
          <a:xfrm>
            <a:off x="7485189" y="4477163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3 x floor plasterboard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Industrially manufactured LVL semi-open rib slab or LVL rib panel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Studs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Acoustic ceiling profiles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  <p:sp>
        <p:nvSpPr>
          <p:cNvPr id="319" name="Google Shape;319;p20"/>
          <p:cNvSpPr txBox="1"/>
          <p:nvPr/>
        </p:nvSpPr>
        <p:spPr>
          <a:xfrm rot="-5400000">
            <a:off x="10162389" y="2878384"/>
            <a:ext cx="1427494" cy="35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Roof structure</a:t>
            </a:r>
            <a:endParaRPr/>
          </a:p>
        </p:txBody>
      </p:sp>
      <p:sp>
        <p:nvSpPr>
          <p:cNvPr id="326" name="Google Shape;326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Solid timber panel is a load-bearing and bracing structure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roof can be built on top of the solid timber panel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With beam-framed roof elements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With nail plate trusses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panel on top of the beams is used for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Bracing</a:t>
            </a:r>
            <a:endParaRPr/>
          </a:p>
        </p:txBody>
      </p:sp>
      <p:pic>
        <p:nvPicPr>
          <p:cNvPr id="327" name="Google Shape;3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9829" y="591474"/>
            <a:ext cx="5627117" cy="576660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6096000" y="466705"/>
            <a:ext cx="4045516" cy="48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Solid timber panel roof structure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9692476" y="4835810"/>
            <a:ext cx="2324469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CLT or LVL panel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 and vapour barrier fabric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Roof unit beams and ventilated attic (alternatively, nail plate truss) 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Spruce plywood or LVL (stiffening panel) 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Water-resistant roof material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7327" y="694113"/>
            <a:ext cx="3616098" cy="557852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Roof structure</a:t>
            </a:r>
            <a:endParaRPr/>
          </a:p>
        </p:txBody>
      </p:sp>
      <p:sp>
        <p:nvSpPr>
          <p:cNvPr id="338" name="Google Shape;33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4301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The panel on top of the beams is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Bracing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Plasterboards are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Fire protection (fire from underneath)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Rock wool layers are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Fire protection (fire from above)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The height of the beams depends on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Bending and shear stress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Deflection</a:t>
            </a:r>
            <a:endParaRPr/>
          </a:p>
        </p:txBody>
      </p:sp>
      <p:sp>
        <p:nvSpPr>
          <p:cNvPr id="339" name="Google Shape;339;p2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340" name="Google Shape;340;p22"/>
          <p:cNvSpPr txBox="1"/>
          <p:nvPr/>
        </p:nvSpPr>
        <p:spPr>
          <a:xfrm>
            <a:off x="7378229" y="628419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 frame roof structure</a:t>
            </a:r>
            <a:endParaRPr/>
          </a:p>
        </p:txBody>
      </p:sp>
      <p:sp>
        <p:nvSpPr>
          <p:cNvPr id="341" name="Google Shape;341;p22"/>
          <p:cNvSpPr txBox="1"/>
          <p:nvPr/>
        </p:nvSpPr>
        <p:spPr>
          <a:xfrm>
            <a:off x="7560603" y="4893668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Beams + Rock wool panels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Stiff mineral wool for wind protection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Ventilation gap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panel)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  <p:sp>
        <p:nvSpPr>
          <p:cNvPr id="342" name="Google Shape;342;p22"/>
          <p:cNvSpPr txBox="1"/>
          <p:nvPr/>
        </p:nvSpPr>
        <p:spPr>
          <a:xfrm rot="-5400000">
            <a:off x="9616776" y="2837151"/>
            <a:ext cx="2474504" cy="31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Roof structure</a:t>
            </a:r>
            <a:endParaRPr/>
          </a:p>
        </p:txBody>
      </p:sp>
      <p:sp>
        <p:nvSpPr>
          <p:cNvPr id="349" name="Google Shape;34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4301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The panel on top of the truss is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Bracing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Plasterboards are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Fire protection (fire from underneath)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Rock wool layers are used for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Fire protection (fire from above)</a:t>
            </a:r>
            <a:endParaRPr/>
          </a:p>
          <a:p>
            <a:pPr marL="228600" lvl="0" indent="-2430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fi-FI"/>
              <a:t>The height of the beams depends on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Bending and shear stress</a:t>
            </a:r>
            <a:endParaRPr/>
          </a:p>
          <a:p>
            <a:pPr marL="685800" lvl="1" indent="-24095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fi-FI"/>
              <a:t>Deflection</a:t>
            </a:r>
            <a:endParaRPr/>
          </a:p>
        </p:txBody>
      </p:sp>
      <p:pic>
        <p:nvPicPr>
          <p:cNvPr id="350" name="Google Shape;3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5286" y="747106"/>
            <a:ext cx="5284520" cy="546838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  <p:sp>
        <p:nvSpPr>
          <p:cNvPr id="352" name="Google Shape;352;p23"/>
          <p:cNvSpPr txBox="1"/>
          <p:nvPr/>
        </p:nvSpPr>
        <p:spPr>
          <a:xfrm>
            <a:off x="6492519" y="689951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9850398" y="4657998"/>
            <a:ext cx="2052176" cy="137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863" marR="0" lvl="0" indent="-1698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Tie beam + Rock wool panels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Nail plate trusses and ventilated attic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panel)</a:t>
            </a:r>
            <a:endParaRPr/>
          </a:p>
          <a:p>
            <a:pPr marL="169863" marR="0" lvl="0" indent="-16986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fi-FI" sz="1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4"/>
          <p:cNvPicPr preferRelativeResize="0"/>
          <p:nvPr/>
        </p:nvPicPr>
        <p:blipFill rotWithShape="1">
          <a:blip r:embed="rId3">
            <a:alphaModFix/>
          </a:blip>
          <a:srcRect t="11643" b="5787"/>
          <a:stretch/>
        </p:blipFill>
        <p:spPr>
          <a:xfrm>
            <a:off x="7321376" y="945292"/>
            <a:ext cx="4534415" cy="499213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Component manufacture</a:t>
            </a:r>
            <a:endParaRPr/>
          </a:p>
        </p:txBody>
      </p:sp>
      <p:sp>
        <p:nvSpPr>
          <p:cNvPr id="361" name="Google Shape;36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294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It is advisable to use CNC machining in the manufacture of the components of the column-and-beam frame for accuracy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Any steel parts used in the joints are installed into the components at the prefabrication factory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62" name="Google Shape;362;p24"/>
          <p:cNvSpPr txBox="1"/>
          <p:nvPr/>
        </p:nvSpPr>
        <p:spPr>
          <a:xfrm>
            <a:off x="10187629" y="5721978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63" name="Google Shape;363;p2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5" descr="http://en.timberconstruction.wiehag.com/var/em_plain_site/storage/images/media/bilder/timber-construction/referenzen/k5-brisbane/k5-traeger-im-werk/26723-1-ger-DE/K5-Traeger-im-Wer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534" y="1393154"/>
            <a:ext cx="7358449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/>
          <p:nvPr/>
        </p:nvSpPr>
        <p:spPr>
          <a:xfrm>
            <a:off x="79948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Bates Smart</a:t>
            </a:r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Component manufacture</a:t>
            </a:r>
            <a:endParaRPr/>
          </a:p>
        </p:txBody>
      </p:sp>
      <p:sp>
        <p:nvSpPr>
          <p:cNvPr id="372" name="Google Shape;372;p2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Transport of columns and </a:t>
            </a:r>
            <a:br>
              <a:rPr lang="fi-FI"/>
            </a:br>
            <a:r>
              <a:rPr lang="fi-FI"/>
              <a:t>beams</a:t>
            </a:r>
            <a:endParaRPr/>
          </a:p>
        </p:txBody>
      </p:sp>
      <p:sp>
        <p:nvSpPr>
          <p:cNvPr id="379" name="Google Shape;37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Transporting columns and beams is efficient, as they can be packed into tight bundles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Covered transport equipment can be used to reduce the accumulation of protective plastic at the construction site</a:t>
            </a:r>
            <a:endParaRPr/>
          </a:p>
        </p:txBody>
      </p:sp>
      <p:pic>
        <p:nvPicPr>
          <p:cNvPr id="380" name="Google Shape;380;p26"/>
          <p:cNvPicPr preferRelativeResize="0"/>
          <p:nvPr/>
        </p:nvPicPr>
        <p:blipFill rotWithShape="1">
          <a:blip r:embed="rId3">
            <a:alphaModFix/>
          </a:blip>
          <a:srcRect l="30381" t="5858" r="12947" b="10987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6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cxnSp>
        <p:nvCxnSpPr>
          <p:cNvPr id="382" name="Google Shape;382;p26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83" name="Google Shape;383;p26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/>
          </a:p>
        </p:txBody>
      </p:sp>
      <p:cxnSp>
        <p:nvCxnSpPr>
          <p:cNvPr id="384" name="Google Shape;384;p26"/>
          <p:cNvCxnSpPr/>
          <p:nvPr/>
        </p:nvCxnSpPr>
        <p:spPr>
          <a:xfrm rot="10800000" flipH="1">
            <a:off x="7577782" y="1367575"/>
            <a:ext cx="2579471" cy="115974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85" name="Google Shape;385;p26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/>
          </a:p>
        </p:txBody>
      </p:sp>
      <p:cxnSp>
        <p:nvCxnSpPr>
          <p:cNvPr id="386" name="Google Shape;386;p26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7" name="Google Shape;387;p26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8" name="Google Shape;388;p26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26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26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91" name="Google Shape;391;p26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-FI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/>
          </a:p>
        </p:txBody>
      </p:sp>
      <p:cxnSp>
        <p:nvCxnSpPr>
          <p:cNvPr id="392" name="Google Shape;392;p26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3" name="Google Shape;393;p2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Foundation for a column-and-beam frame</a:t>
            </a:r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7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loads of the primary columns are transferred onto column footings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Foundation types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Ground-supported shallow foundation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Ventilated base floor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Basement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Challenges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Junction between the stiffening wall and the foundation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Junction between the column and the foundation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Vertical dimensional accuracy of the foundation</a:t>
            </a:r>
            <a:endParaRPr/>
          </a:p>
        </p:txBody>
      </p:sp>
      <p:pic>
        <p:nvPicPr>
          <p:cNvPr id="401" name="Google Shape;401;p27"/>
          <p:cNvPicPr preferRelativeResize="0"/>
          <p:nvPr/>
        </p:nvPicPr>
        <p:blipFill rotWithShape="1">
          <a:blip r:embed="rId3">
            <a:alphaModFix/>
          </a:blip>
          <a:srcRect l="13073" t="12269" r="9342" b="15157"/>
          <a:stretch/>
        </p:blipFill>
        <p:spPr>
          <a:xfrm>
            <a:off x="6019800" y="2241257"/>
            <a:ext cx="5955957" cy="312775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construction systems</a:t>
            </a:r>
            <a:endParaRPr/>
          </a:p>
        </p:txBody>
      </p:sp>
      <p:sp>
        <p:nvSpPr>
          <p:cNvPr id="114" name="Google Shape;114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8"/>
          <p:cNvPicPr preferRelativeResize="0"/>
          <p:nvPr/>
        </p:nvPicPr>
        <p:blipFill rotWithShape="1">
          <a:blip r:embed="rId3">
            <a:alphaModFix/>
          </a:blip>
          <a:srcRect l="36638" t="9290" r="42585" b="8297"/>
          <a:stretch/>
        </p:blipFill>
        <p:spPr>
          <a:xfrm>
            <a:off x="7191634" y="1279824"/>
            <a:ext cx="1913326" cy="426065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10" name="Google Shape;410;p2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670550" cy="48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pinned joint between the column and the foundation is implemented e.g. with a column shoe, which is attached to the column with dowels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shoe can be attached to the foundation e.g. with a foundation bolt and by grouting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Grouting the column joints will affect the workflow and work schedule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11" name="Google Shape;411;p28"/>
          <p:cNvPicPr preferRelativeResize="0"/>
          <p:nvPr/>
        </p:nvPicPr>
        <p:blipFill rotWithShape="1">
          <a:blip r:embed="rId4">
            <a:alphaModFix/>
          </a:blip>
          <a:srcRect l="36689" t="9921" r="43092" b="8568"/>
          <a:stretch/>
        </p:blipFill>
        <p:spPr>
          <a:xfrm>
            <a:off x="9674721" y="1279079"/>
            <a:ext cx="1868999" cy="42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19" name="Google Shape;419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5193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shoe can also be installed directly onto the foundation column in connection with its casting (without grouting)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this scenario, high dimensional accuracy is required when installing the column shoe, as the positioning of the column cannot be adjusted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20" name="Google Shape;420;p29"/>
          <p:cNvPicPr preferRelativeResize="0"/>
          <p:nvPr/>
        </p:nvPicPr>
        <p:blipFill rotWithShape="1">
          <a:blip r:embed="rId3">
            <a:alphaModFix/>
          </a:blip>
          <a:srcRect l="34713" t="11274" r="35541" b="11183"/>
          <a:stretch/>
        </p:blipFill>
        <p:spPr>
          <a:xfrm>
            <a:off x="7278129" y="764703"/>
            <a:ext cx="3626709" cy="530722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2610" y="1873250"/>
            <a:ext cx="5758645" cy="431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211" y="1873250"/>
            <a:ext cx="5758480" cy="431886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Joints between columns and diagonal stiffeners</a:t>
            </a:r>
            <a:endParaRPr/>
          </a:p>
        </p:txBody>
      </p:sp>
      <p:sp>
        <p:nvSpPr>
          <p:cNvPr id="430" name="Google Shape;430;p30"/>
          <p:cNvSpPr txBox="1"/>
          <p:nvPr/>
        </p:nvSpPr>
        <p:spPr>
          <a:xfrm>
            <a:off x="10346888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431" name="Google Shape;431;p30"/>
          <p:cNvSpPr txBox="1"/>
          <p:nvPr/>
        </p:nvSpPr>
        <p:spPr>
          <a:xfrm>
            <a:off x="4516324" y="597613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432" name="Google Shape;432;p3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39" name="Google Shape;4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Beam-to-column joints can be implemented e.g. with beam shoes fastened with screws and dowels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is reinforced as needed, to prevent cracking due to drying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40" name="Google Shape;440;p31"/>
          <p:cNvPicPr preferRelativeResize="0"/>
          <p:nvPr/>
        </p:nvPicPr>
        <p:blipFill rotWithShape="1">
          <a:blip r:embed="rId3">
            <a:alphaModFix/>
          </a:blip>
          <a:srcRect l="35220" t="11276" r="34020" b="10463"/>
          <a:stretch/>
        </p:blipFill>
        <p:spPr>
          <a:xfrm>
            <a:off x="6233100" y="1293900"/>
            <a:ext cx="2863532" cy="409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1"/>
          <p:cNvPicPr preferRelativeResize="0"/>
          <p:nvPr/>
        </p:nvPicPr>
        <p:blipFill rotWithShape="1">
          <a:blip r:embed="rId4">
            <a:alphaModFix/>
          </a:blip>
          <a:srcRect l="35828" t="13262" r="34728" b="11455"/>
          <a:stretch/>
        </p:blipFill>
        <p:spPr>
          <a:xfrm>
            <a:off x="9198722" y="1293900"/>
            <a:ext cx="2863532" cy="4110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32"/>
          <p:cNvPicPr preferRelativeResize="0"/>
          <p:nvPr/>
        </p:nvPicPr>
        <p:blipFill rotWithShape="1">
          <a:blip r:embed="rId3">
            <a:alphaModFix/>
          </a:blip>
          <a:srcRect l="36182" t="9109" r="30929" b="7664"/>
          <a:stretch/>
        </p:blipFill>
        <p:spPr>
          <a:xfrm>
            <a:off x="6233100" y="1320828"/>
            <a:ext cx="2874428" cy="408354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50" name="Google Shape;450;p3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025081" cy="48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Column-to-beam joints can be implemented e.g. with beam shoes fastened with screws and dowels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is reinforced as needed, to prevent cracking due to drying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Beam settlement caused by drying shrinkage should be taken into account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51" name="Google Shape;451;p32"/>
          <p:cNvPicPr preferRelativeResize="0"/>
          <p:nvPr/>
        </p:nvPicPr>
        <p:blipFill rotWithShape="1">
          <a:blip r:embed="rId4">
            <a:alphaModFix/>
          </a:blip>
          <a:srcRect l="36029" t="9651" r="31282" b="7394"/>
          <a:stretch/>
        </p:blipFill>
        <p:spPr>
          <a:xfrm>
            <a:off x="9170710" y="1339183"/>
            <a:ext cx="2853017" cy="406499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59" name="Google Shape;459;p33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6076950" cy="484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Beam-to-column joints can be implemented e.g. as notched joints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joint will receive the full vertical load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Beam deformations must be considered in the fastening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Drying variations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Settlement of the support surface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Column is reinforced if needed due to the notch effect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60" name="Google Shape;460;p33"/>
          <p:cNvPicPr preferRelativeResize="0"/>
          <p:nvPr/>
        </p:nvPicPr>
        <p:blipFill rotWithShape="1">
          <a:blip r:embed="rId3">
            <a:alphaModFix/>
          </a:blip>
          <a:srcRect l="36789" t="19129" r="33564" b="21385"/>
          <a:stretch/>
        </p:blipFill>
        <p:spPr>
          <a:xfrm>
            <a:off x="7682230" y="222922"/>
            <a:ext cx="2699952" cy="304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3"/>
          <p:cNvPicPr preferRelativeResize="0"/>
          <p:nvPr/>
        </p:nvPicPr>
        <p:blipFill rotWithShape="1">
          <a:blip r:embed="rId4">
            <a:alphaModFix/>
          </a:blip>
          <a:srcRect l="36841" t="19039" r="33464" b="21566"/>
          <a:stretch/>
        </p:blipFill>
        <p:spPr>
          <a:xfrm>
            <a:off x="7682230" y="3309547"/>
            <a:ext cx="2699952" cy="303168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Joint aspects to consider</a:t>
            </a:r>
            <a:endParaRPr/>
          </a:p>
        </p:txBody>
      </p:sp>
      <p:sp>
        <p:nvSpPr>
          <p:cNvPr id="469" name="Google Shape;469;p34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235146" cy="415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Secondary beam-to-primary beam joints are implemented e.g. with beam shoes fastened with screws and dowels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is reinforced as needed, to prevent cracking due to drying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effect of the transversal tension on the primary beam must be taken into account in the design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70" name="Google Shape;470;p34"/>
          <p:cNvPicPr preferRelativeResize="0"/>
          <p:nvPr/>
        </p:nvPicPr>
        <p:blipFill rotWithShape="1">
          <a:blip r:embed="rId3">
            <a:alphaModFix/>
          </a:blip>
          <a:srcRect l="27821" t="20753" r="32095" b="15156"/>
          <a:stretch/>
        </p:blipFill>
        <p:spPr>
          <a:xfrm>
            <a:off x="7322280" y="3431217"/>
            <a:ext cx="3214471" cy="288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4"/>
          <p:cNvPicPr preferRelativeResize="0"/>
          <p:nvPr/>
        </p:nvPicPr>
        <p:blipFill rotWithShape="1">
          <a:blip r:embed="rId4">
            <a:alphaModFix/>
          </a:blip>
          <a:srcRect l="27821" t="20573" r="32042" b="15970"/>
          <a:stretch/>
        </p:blipFill>
        <p:spPr>
          <a:xfrm>
            <a:off x="7322280" y="446626"/>
            <a:ext cx="3214471" cy="28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5"/>
          <p:cNvPicPr preferRelativeResize="0"/>
          <p:nvPr/>
        </p:nvPicPr>
        <p:blipFill rotWithShape="1">
          <a:blip r:embed="rId3">
            <a:alphaModFix/>
          </a:blip>
          <a:srcRect l="15557" t="4686" r="10200" b="4597"/>
          <a:stretch/>
        </p:blipFill>
        <p:spPr>
          <a:xfrm>
            <a:off x="6116002" y="1598012"/>
            <a:ext cx="5857694" cy="401841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Vertical load transfer</a:t>
            </a:r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84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columns can be floor-high or continuous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Settlement must be considered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Acoustics must be considered (flanking transmission)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beam can also be supported to the load-bearing wall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Primary columns cause a high point load on the foundation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1" name="Google Shape;481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Buckling of columns</a:t>
            </a:r>
            <a:endParaRPr/>
          </a:p>
        </p:txBody>
      </p:sp>
      <p:sp>
        <p:nvSpPr>
          <p:cNvPr id="488" name="Google Shape;488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When examining the buckling of columns, different buckling directions and shapes must be taken into account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</a:t>
            </a:r>
            <a:r>
              <a:rPr lang="fi-FI" baseline="-25000"/>
              <a:t>c </a:t>
            </a:r>
            <a:r>
              <a:rPr lang="fi-FI"/>
              <a:t>= effective length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</a:t>
            </a:r>
            <a:r>
              <a:rPr lang="fi-FI" baseline="-25000"/>
              <a:t>s </a:t>
            </a:r>
            <a:r>
              <a:rPr lang="fi-FI"/>
              <a:t>= buckling-wave length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buckling resistance and buckling shape of the column can be influenced by the size of the cross section of the column and buckling supporting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89" name="Google Shape;489;p36"/>
          <p:cNvPicPr preferRelativeResize="0"/>
          <p:nvPr/>
        </p:nvPicPr>
        <p:blipFill rotWithShape="1">
          <a:blip r:embed="rId3">
            <a:alphaModFix/>
          </a:blip>
          <a:srcRect l="32787" t="7210" r="30574" b="5678"/>
          <a:stretch/>
        </p:blipFill>
        <p:spPr>
          <a:xfrm>
            <a:off x="7113374" y="673877"/>
            <a:ext cx="4123037" cy="550308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Transverse buckling of beams</a:t>
            </a:r>
            <a:endParaRPr/>
          </a:p>
        </p:txBody>
      </p:sp>
      <p:sp>
        <p:nvSpPr>
          <p:cNvPr id="497" name="Google Shape;49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When examining the transverse buckling of beams, different buckling shapes must be taken into account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</a:t>
            </a:r>
            <a:r>
              <a:rPr lang="fi-FI" baseline="-25000"/>
              <a:t>s </a:t>
            </a:r>
            <a:r>
              <a:rPr lang="fi-FI"/>
              <a:t>= transverse buckling-wave length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transverse buckling resistance and transverse buckling shape of the beam can be influenced by the size of the beam cross section and the transverse buckling supports</a:t>
            </a:r>
            <a:endParaRPr/>
          </a:p>
        </p:txBody>
      </p:sp>
      <p:pic>
        <p:nvPicPr>
          <p:cNvPr id="498" name="Google Shape;498;p37"/>
          <p:cNvPicPr preferRelativeResize="0"/>
          <p:nvPr/>
        </p:nvPicPr>
        <p:blipFill rotWithShape="1">
          <a:blip r:embed="rId3">
            <a:alphaModFix/>
          </a:blip>
          <a:srcRect l="28226" t="11365" r="23834" b="18045"/>
          <a:stretch/>
        </p:blipFill>
        <p:spPr>
          <a:xfrm>
            <a:off x="6709719" y="1330140"/>
            <a:ext cx="5035379" cy="41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4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Authors</a:t>
            </a:r>
            <a:endParaRPr/>
          </a:p>
        </p:txBody>
      </p:sp>
      <p:sp>
        <p:nvSpPr>
          <p:cNvPr id="121" name="Google Shape;121;p64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Tero Lahtela, </a:t>
            </a:r>
            <a:br>
              <a:rPr lang="fi-FI"/>
            </a:br>
            <a:r>
              <a:rPr lang="fi-FI"/>
              <a:t>Insinööritoimisto Tero Lahtela Oy</a:t>
            </a:r>
            <a:endParaRPr/>
          </a:p>
        </p:txBody>
      </p:sp>
      <p:sp>
        <p:nvSpPr>
          <p:cNvPr id="122" name="Google Shape;122;p64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Release date: 10/02/2022 </a:t>
            </a:r>
            <a:endParaRPr/>
          </a:p>
        </p:txBody>
      </p:sp>
      <p:sp>
        <p:nvSpPr>
          <p:cNvPr id="123" name="Google Shape;123;p64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4" name="Google Shape;124;p6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38"/>
          <p:cNvPicPr preferRelativeResize="0"/>
          <p:nvPr/>
        </p:nvPicPr>
        <p:blipFill rotWithShape="1">
          <a:blip r:embed="rId3">
            <a:alphaModFix/>
          </a:blip>
          <a:srcRect l="17128" t="6851" r="15522" b="4324"/>
          <a:stretch/>
        </p:blipFill>
        <p:spPr>
          <a:xfrm>
            <a:off x="6227803" y="1614768"/>
            <a:ext cx="5704703" cy="4223798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bracing principle</a:t>
            </a:r>
            <a:endParaRPr/>
          </a:p>
        </p:txBody>
      </p:sp>
      <p:sp>
        <p:nvSpPr>
          <p:cNvPr id="507" name="Google Shape;50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92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column-and-beam frame can be braced with cantilever columns and diagonal stiffeners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Horizontal structures are stiffener plates that distribute the horizontal load to the stiffeners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Challenges related to the use of a cantilever column: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Large dimensions of the column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Large size of the foundation base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Moment connection with foundation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Big horizontal displacement towards the top of the column</a:t>
            </a:r>
            <a:endParaRPr sz="2000"/>
          </a:p>
        </p:txBody>
      </p:sp>
      <p:sp>
        <p:nvSpPr>
          <p:cNvPr id="508" name="Google Shape;508;p3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Diagonal stiffener in an office building</a:t>
            </a:r>
            <a:endParaRPr/>
          </a:p>
        </p:txBody>
      </p:sp>
      <p:pic>
        <p:nvPicPr>
          <p:cNvPr id="515" name="Google Shape;515;p39" descr="https://media.architectureanddesign.com.au/getmedia/fc1b9c3d-8b68-4b19-8958-021e5b1e69bf/Image-1.aspx?siteId=212&amp;maxSideSize=2147483647&amp;width=0&amp;height=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5423" y="1449638"/>
            <a:ext cx="6460360" cy="484527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9"/>
          <p:cNvSpPr txBox="1"/>
          <p:nvPr/>
        </p:nvSpPr>
        <p:spPr>
          <a:xfrm>
            <a:off x="7537621" y="608334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Bates Smart</a:t>
            </a:r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0"/>
          <p:cNvPicPr preferRelativeResize="0"/>
          <p:nvPr/>
        </p:nvPicPr>
        <p:blipFill rotWithShape="1">
          <a:blip r:embed="rId3">
            <a:alphaModFix/>
          </a:blip>
          <a:srcRect l="17128" t="7034" r="15423" b="4956"/>
          <a:stretch/>
        </p:blipFill>
        <p:spPr>
          <a:xfrm>
            <a:off x="6227803" y="1627705"/>
            <a:ext cx="5704703" cy="417887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stiffening principle</a:t>
            </a:r>
            <a:endParaRPr/>
          </a:p>
        </p:txBody>
      </p:sp>
      <p:sp>
        <p:nvSpPr>
          <p:cNvPr id="525" name="Google Shape;52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column-and-beam frame can be stiffened with 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Diagonal stiffeners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Walls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Stairwells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Lift shafts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Combinations of the above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Horizontal structures are stiffener plates that distribute the horizontal load onto the stiffeners</a:t>
            </a:r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bracing principle</a:t>
            </a:r>
            <a:endParaRPr/>
          </a:p>
        </p:txBody>
      </p:sp>
      <p:sp>
        <p:nvSpPr>
          <p:cNvPr id="533" name="Google Shape;53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Horizontal structures are designed to function as stiffening plates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The effect of a continuous horizontal structure extending from one space to another on the acoustics and vibration of the intermediate floor must be taken into account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In residential buildings, the intermediate floors must be cut off at the walls between flats (acoustics and vibration)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/>
          </a:p>
        </p:txBody>
      </p:sp>
      <p:pic>
        <p:nvPicPr>
          <p:cNvPr id="534" name="Google Shape;534;p41"/>
          <p:cNvPicPr preferRelativeResize="0"/>
          <p:nvPr/>
        </p:nvPicPr>
        <p:blipFill rotWithShape="1">
          <a:blip r:embed="rId3">
            <a:alphaModFix/>
          </a:blip>
          <a:srcRect l="14340" t="5228" r="11873" b="4325"/>
          <a:stretch/>
        </p:blipFill>
        <p:spPr>
          <a:xfrm>
            <a:off x="6227803" y="1754192"/>
            <a:ext cx="5704703" cy="392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42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bracing principle</a:t>
            </a:r>
            <a:endParaRPr/>
          </a:p>
        </p:txBody>
      </p:sp>
      <p:sp>
        <p:nvSpPr>
          <p:cNvPr id="543" name="Google Shape;54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stiffening structures should be as wide as possible, to reduce anchoring forces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stiffening structures should be placed as evenly as possible throughout the building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44" name="Google Shape;544;p42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45" name="Google Shape;545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Preventing progressive collapse</a:t>
            </a:r>
            <a:endParaRPr/>
          </a:p>
        </p:txBody>
      </p:sp>
      <p:sp>
        <p:nvSpPr>
          <p:cNvPr id="552" name="Google Shape;552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88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preferred method for preventing progressive collapse is the </a:t>
            </a:r>
            <a:r>
              <a:rPr lang="fi-FI" i="1"/>
              <a:t>alternative load transfer path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Utilize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Continuity of the horizontal structures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Continuity of the primary columns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Joint components between prefabricated units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53" name="Google Shape;553;p4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554" name="Google Shape;554;p43"/>
          <p:cNvPicPr preferRelativeResize="0"/>
          <p:nvPr/>
        </p:nvPicPr>
        <p:blipFill rotWithShape="1">
          <a:blip r:embed="rId3">
            <a:alphaModFix/>
          </a:blip>
          <a:srcRect l="27263" t="4416" r="28345" b="5860"/>
          <a:stretch/>
        </p:blipFill>
        <p:spPr>
          <a:xfrm>
            <a:off x="6864846" y="1221902"/>
            <a:ext cx="4468522" cy="5070447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Horizontal structure in a fire </a:t>
            </a:r>
            <a:endParaRPr/>
          </a:p>
        </p:txBody>
      </p:sp>
      <p:sp>
        <p:nvSpPr>
          <p:cNvPr id="562" name="Google Shape;562;p4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64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fire engineering of horizontal structures is the same as in prefabricated panel element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Solid timber panels provide a simple structure that can be designed to char as needed in a fire situation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Floor compartmentation can be done simply by means of horizontal solid timber panel structures</a:t>
            </a:r>
            <a:endParaRPr/>
          </a:p>
        </p:txBody>
      </p:sp>
      <p:pic>
        <p:nvPicPr>
          <p:cNvPr id="563" name="Google Shape;563;p44"/>
          <p:cNvPicPr preferRelativeResize="0"/>
          <p:nvPr/>
        </p:nvPicPr>
        <p:blipFill rotWithShape="1">
          <a:blip r:embed="rId3">
            <a:alphaModFix/>
          </a:blip>
          <a:srcRect l="15912" t="7665" r="12277" b="7212"/>
          <a:stretch/>
        </p:blipFill>
        <p:spPr>
          <a:xfrm>
            <a:off x="6221626" y="1798474"/>
            <a:ext cx="5735438" cy="3816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Column-and-beam frame in a fire </a:t>
            </a:r>
            <a:endParaRPr/>
          </a:p>
        </p:txBody>
      </p:sp>
      <p:sp>
        <p:nvSpPr>
          <p:cNvPr id="571" name="Google Shape;571;p45"/>
          <p:cNvSpPr txBox="1">
            <a:spLocks noGrp="1"/>
          </p:cNvSpPr>
          <p:nvPr>
            <p:ph type="body" idx="1"/>
          </p:nvPr>
        </p:nvSpPr>
        <p:spPr>
          <a:xfrm>
            <a:off x="838200" y="1825623"/>
            <a:ext cx="5181600" cy="495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wooden columns and beams are designed robust enough to allow for charring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Steel beams are fireproofed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Joints must be fireproofed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In wooden structures, joint components placed inside the wooden structure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It must be ensured that the joints will remain functional if the column or beam chars during a fire</a:t>
            </a:r>
            <a:endParaRPr/>
          </a:p>
        </p:txBody>
      </p:sp>
      <p:pic>
        <p:nvPicPr>
          <p:cNvPr id="572" name="Google Shape;572;p45"/>
          <p:cNvPicPr preferRelativeResize="0"/>
          <p:nvPr/>
        </p:nvPicPr>
        <p:blipFill rotWithShape="1">
          <a:blip r:embed="rId3">
            <a:alphaModFix/>
          </a:blip>
          <a:srcRect l="16216" t="7846" r="12533" b="7664"/>
          <a:stretch/>
        </p:blipFill>
        <p:spPr>
          <a:xfrm>
            <a:off x="6232502" y="1807090"/>
            <a:ext cx="5701987" cy="37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Bracing in a fire</a:t>
            </a:r>
            <a:endParaRPr/>
          </a:p>
        </p:txBody>
      </p:sp>
      <p:sp>
        <p:nvSpPr>
          <p:cNvPr id="580" name="Google Shape;580;p4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97500" cy="457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aim is to use the same stiffeners in a fire as in the ultimate limit state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solid wood structures, there must be sufficient functional cross-section left after charring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design principles of walls and horizontal structures are the same as in prefabricated plane element systems</a:t>
            </a:r>
            <a:endParaRPr/>
          </a:p>
        </p:txBody>
      </p:sp>
      <p:pic>
        <p:nvPicPr>
          <p:cNvPr id="581" name="Google Shape;581;p46"/>
          <p:cNvPicPr preferRelativeResize="0"/>
          <p:nvPr/>
        </p:nvPicPr>
        <p:blipFill rotWithShape="1">
          <a:blip r:embed="rId3">
            <a:alphaModFix/>
          </a:blip>
          <a:srcRect l="13734" t="5319" r="11569" b="2880"/>
          <a:stretch/>
        </p:blipFill>
        <p:spPr>
          <a:xfrm>
            <a:off x="6159580" y="1752468"/>
            <a:ext cx="5778950" cy="398724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Column-and-beam frame</a:t>
            </a:r>
            <a:br>
              <a:rPr lang="fi-FI"/>
            </a:br>
            <a:r>
              <a:rPr lang="fi-FI"/>
              <a:t>Office construction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Column-and-beam system components</a:t>
            </a:r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96930" cy="43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Primary columns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Primary beams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Stiffeners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Diagonal stiffeners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Stiffening walls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Intermediate floors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Roof structures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Non-bearing exterior walls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Horizontal or vertical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l="19763" t="4416" r="16181" b="4416"/>
          <a:stretch/>
        </p:blipFill>
        <p:spPr>
          <a:xfrm>
            <a:off x="5739713" y="1372470"/>
            <a:ext cx="6122773" cy="4892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Applications</a:t>
            </a:r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Column-and-beam frames are used in buildings where large open spaces and adaptability are required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Offices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Schools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Day-care centres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Commercial premises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Etc.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column-and-beam frame can also be used in residential blocks of flats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" descr="http://en.timberconstruction.wiehag.com/var/em_plain_site/storage/images/media/bilder/timber-construction/referenzen/k5-brisbane2/k5-bueroraum/28244-1-ger-DE/K5-Bueroraum.jpg"/>
          <p:cNvPicPr preferRelativeResize="0"/>
          <p:nvPr/>
        </p:nvPicPr>
        <p:blipFill rotWithShape="1">
          <a:blip r:embed="rId3">
            <a:alphaModFix/>
          </a:blip>
          <a:srcRect l="14310" t="-4578" b="4577"/>
          <a:stretch/>
        </p:blipFill>
        <p:spPr>
          <a:xfrm>
            <a:off x="6128951" y="1673732"/>
            <a:ext cx="5752304" cy="451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 descr="http://en.timberconstruction.wiehag.com/var/em_plain_site/storage/images/media/bilder/timber-construction/referenzen/k5-brisbane2/k5-innenansicht-leerer-stock/28248-1-ger-DE/K5-Innenansicht-leerer-Stock.jpg"/>
          <p:cNvPicPr preferRelativeResize="0"/>
          <p:nvPr/>
        </p:nvPicPr>
        <p:blipFill rotWithShape="1">
          <a:blip r:embed="rId4">
            <a:alphaModFix/>
          </a:blip>
          <a:srcRect r="9346"/>
          <a:stretch/>
        </p:blipFill>
        <p:spPr>
          <a:xfrm>
            <a:off x="292212" y="1873250"/>
            <a:ext cx="5750242" cy="431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4374292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Bates Smart</a:t>
            </a:r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Column-and-beam frame in an office building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10213093" y="597584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Bates Smart</a:t>
            </a:r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Assembling a column-and-beam frame</a:t>
            </a: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077" y="1867028"/>
            <a:ext cx="5758248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5478163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FGP Construction</a:t>
            </a:r>
            <a:endParaRPr/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6708" y="1867028"/>
            <a:ext cx="3238237" cy="43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9055826" y="596923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FGP Construction</a:t>
            </a:r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Column-and-beam frame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8F0EB7-7EA6-4584-9C8A-BD71121FB835}"/>
</file>

<file path=customXml/itemProps2.xml><?xml version="1.0" encoding="utf-8"?>
<ds:datastoreItem xmlns:ds="http://schemas.openxmlformats.org/officeDocument/2006/customXml" ds:itemID="{7AB8684E-1B06-4C23-A478-5F3A1519AD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2883</Words>
  <Application>Microsoft Office PowerPoint</Application>
  <PresentationFormat>Laajakuva</PresentationFormat>
  <Paragraphs>492</Paragraphs>
  <Slides>48</Slides>
  <Notes>48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48</vt:i4>
      </vt:variant>
    </vt:vector>
  </HeadingPairs>
  <TitlesOfParts>
    <vt:vector size="52" baseType="lpstr">
      <vt:lpstr>Arial</vt:lpstr>
      <vt:lpstr>Calibri</vt:lpstr>
      <vt:lpstr>Arial Narrow</vt:lpstr>
      <vt:lpstr>Office-teema</vt:lpstr>
      <vt:lpstr>Industrial wood construction</vt:lpstr>
      <vt:lpstr>PowerPoint-esitys</vt:lpstr>
      <vt:lpstr>Industrial construction systems</vt:lpstr>
      <vt:lpstr>PowerPoint-esitys</vt:lpstr>
      <vt:lpstr>Column-and-beam frame Office construction</vt:lpstr>
      <vt:lpstr>Column-and-beam system components</vt:lpstr>
      <vt:lpstr>Applications</vt:lpstr>
      <vt:lpstr>Column-and-beam frame in an office building</vt:lpstr>
      <vt:lpstr>Assembling a column-and-beam frame</vt:lpstr>
      <vt:lpstr>Assembling a column-and-beam frame</vt:lpstr>
      <vt:lpstr>Column-and-beam frame in a residential block of flats</vt:lpstr>
      <vt:lpstr>Strengths and challenges of the column-and-beam system</vt:lpstr>
      <vt:lpstr>Number of storeys when using a column-and-beam frame</vt:lpstr>
      <vt:lpstr>Types of structure in a column-and-beam system</vt:lpstr>
      <vt:lpstr>Column types</vt:lpstr>
      <vt:lpstr>Beam types</vt:lpstr>
      <vt:lpstr>Holes in primary beams</vt:lpstr>
      <vt:lpstr>Intermediate floor structure</vt:lpstr>
      <vt:lpstr>Intermediate floor structure</vt:lpstr>
      <vt:lpstr>Intermediate floor structure</vt:lpstr>
      <vt:lpstr>Intermediate floor structure</vt:lpstr>
      <vt:lpstr>Intermediate floor structure</vt:lpstr>
      <vt:lpstr>Roof structure</vt:lpstr>
      <vt:lpstr>Roof structure</vt:lpstr>
      <vt:lpstr>Roof structure</vt:lpstr>
      <vt:lpstr>Component manufacture</vt:lpstr>
      <vt:lpstr>Component manufacture</vt:lpstr>
      <vt:lpstr>Transport of columns and  beams</vt:lpstr>
      <vt:lpstr>Foundation for a column-and-beam frame</vt:lpstr>
      <vt:lpstr>Joint aspects to consider</vt:lpstr>
      <vt:lpstr>Joint aspects to consider</vt:lpstr>
      <vt:lpstr>Joints between columns and diagonal stiffeners</vt:lpstr>
      <vt:lpstr>Joint aspects to consider</vt:lpstr>
      <vt:lpstr>Joint aspects to consider</vt:lpstr>
      <vt:lpstr>Joint aspects to consider</vt:lpstr>
      <vt:lpstr>Joint aspects to consider</vt:lpstr>
      <vt:lpstr>Vertical load transfer</vt:lpstr>
      <vt:lpstr>Buckling of columns</vt:lpstr>
      <vt:lpstr>Transverse buckling of beams</vt:lpstr>
      <vt:lpstr>Building bracing principle</vt:lpstr>
      <vt:lpstr>Diagonal stiffener in an office building</vt:lpstr>
      <vt:lpstr>Building stiffening principle</vt:lpstr>
      <vt:lpstr>Building bracing principle</vt:lpstr>
      <vt:lpstr>Building bracing principle</vt:lpstr>
      <vt:lpstr>Preventing progressive collapse</vt:lpstr>
      <vt:lpstr>Horizontal structure in a fire </vt:lpstr>
      <vt:lpstr>Column-and-beam frame in a fire </vt:lpstr>
      <vt:lpstr>Bracing in a fire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wood construction</dc:title>
  <dc:creator>atte Kalke</dc:creator>
  <cp:lastModifiedBy>Taimi Mikkola</cp:lastModifiedBy>
  <cp:revision>1</cp:revision>
  <dcterms:created xsi:type="dcterms:W3CDTF">2021-05-03T10:20:21Z</dcterms:created>
  <dcterms:modified xsi:type="dcterms:W3CDTF">2024-06-17T10:52:03Z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